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3" r:id="rId3"/>
  </p:sldMasterIdLst>
  <p:notesMasterIdLst>
    <p:notesMasterId r:id="rId43"/>
  </p:notesMasterIdLst>
  <p:handoutMasterIdLst>
    <p:handoutMasterId r:id="rId44"/>
  </p:handoutMasterIdLst>
  <p:sldIdLst>
    <p:sldId id="329" r:id="rId4"/>
    <p:sldId id="257" r:id="rId5"/>
    <p:sldId id="259" r:id="rId6"/>
    <p:sldId id="260" r:id="rId7"/>
    <p:sldId id="331" r:id="rId8"/>
    <p:sldId id="332" r:id="rId9"/>
    <p:sldId id="333" r:id="rId10"/>
    <p:sldId id="264" r:id="rId11"/>
    <p:sldId id="265" r:id="rId12"/>
    <p:sldId id="266" r:id="rId13"/>
    <p:sldId id="270" r:id="rId14"/>
    <p:sldId id="271" r:id="rId15"/>
    <p:sldId id="335" r:id="rId16"/>
    <p:sldId id="336" r:id="rId17"/>
    <p:sldId id="337" r:id="rId18"/>
    <p:sldId id="317" r:id="rId19"/>
    <p:sldId id="318" r:id="rId20"/>
    <p:sldId id="326" r:id="rId21"/>
    <p:sldId id="319" r:id="rId22"/>
    <p:sldId id="327" r:id="rId23"/>
    <p:sldId id="320" r:id="rId24"/>
    <p:sldId id="328" r:id="rId25"/>
    <p:sldId id="295" r:id="rId26"/>
    <p:sldId id="296" r:id="rId27"/>
    <p:sldId id="297" r:id="rId28"/>
    <p:sldId id="298" r:id="rId29"/>
    <p:sldId id="300" r:id="rId30"/>
    <p:sldId id="301" r:id="rId31"/>
    <p:sldId id="321" r:id="rId32"/>
    <p:sldId id="322" r:id="rId33"/>
    <p:sldId id="323" r:id="rId34"/>
    <p:sldId id="324" r:id="rId35"/>
    <p:sldId id="325" r:id="rId36"/>
    <p:sldId id="305" r:id="rId37"/>
    <p:sldId id="306" r:id="rId38"/>
    <p:sldId id="311" r:id="rId39"/>
    <p:sldId id="312" r:id="rId40"/>
    <p:sldId id="313" r:id="rId41"/>
    <p:sldId id="330" r:id="rId42"/>
  </p:sldIdLst>
  <p:sldSz cx="9144000" cy="6858000" type="screen4x3"/>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S Gothic" pitchFamily="49" charset="-128"/>
        <a:cs typeface="+mn-cs"/>
      </a:defRPr>
    </a:lvl5pPr>
    <a:lvl6pPr marL="2286000" algn="l" defTabSz="914400" rtl="0" eaLnBrk="1" latinLnBrk="0" hangingPunct="1">
      <a:defRPr sz="2400" kern="1200">
        <a:solidFill>
          <a:schemeClr val="bg1"/>
        </a:solidFill>
        <a:latin typeface="Times New Roman" pitchFamily="18" charset="0"/>
        <a:ea typeface="MS Gothic" pitchFamily="49" charset="-128"/>
        <a:cs typeface="+mn-cs"/>
      </a:defRPr>
    </a:lvl6pPr>
    <a:lvl7pPr marL="2743200" algn="l" defTabSz="914400" rtl="0" eaLnBrk="1" latinLnBrk="0" hangingPunct="1">
      <a:defRPr sz="2400" kern="1200">
        <a:solidFill>
          <a:schemeClr val="bg1"/>
        </a:solidFill>
        <a:latin typeface="Times New Roman" pitchFamily="18" charset="0"/>
        <a:ea typeface="MS Gothic" pitchFamily="49" charset="-128"/>
        <a:cs typeface="+mn-cs"/>
      </a:defRPr>
    </a:lvl7pPr>
    <a:lvl8pPr marL="3200400" algn="l" defTabSz="914400" rtl="0" eaLnBrk="1" latinLnBrk="0" hangingPunct="1">
      <a:defRPr sz="2400" kern="1200">
        <a:solidFill>
          <a:schemeClr val="bg1"/>
        </a:solidFill>
        <a:latin typeface="Times New Roman" pitchFamily="18" charset="0"/>
        <a:ea typeface="MS Gothic" pitchFamily="49" charset="-128"/>
        <a:cs typeface="+mn-cs"/>
      </a:defRPr>
    </a:lvl8pPr>
    <a:lvl9pPr marL="3657600" algn="l" defTabSz="914400" rtl="0" eaLnBrk="1" latinLnBrk="0" hangingPunct="1">
      <a:defRPr sz="2400" kern="1200">
        <a:solidFill>
          <a:schemeClr val="bg1"/>
        </a:solidFill>
        <a:latin typeface="Times New Roman" pitchFamily="18" charset="0"/>
        <a:ea typeface="MS Gothic" pitchFamily="49"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78">
          <p15:clr>
            <a:srgbClr val="A4A3A4"/>
          </p15:clr>
        </p15:guide>
        <p15:guide id="4" pos="20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52" autoAdjust="0"/>
  </p:normalViewPr>
  <p:slideViewPr>
    <p:cSldViewPr showGuides="1">
      <p:cViewPr varScale="1">
        <p:scale>
          <a:sx n="59" d="100"/>
          <a:sy n="59" d="100"/>
        </p:scale>
        <p:origin x="-1446" y="-78"/>
      </p:cViewPr>
      <p:guideLst>
        <p:guide orient="horz" pos="2160"/>
        <p:guide pos="2880"/>
      </p:guideLst>
    </p:cSldViewPr>
  </p:slideViewPr>
  <p:outlineViewPr>
    <p:cViewPr varScale="1">
      <p:scale>
        <a:sx n="170" d="200"/>
        <a:sy n="170" d="200"/>
      </p:scale>
      <p:origin x="0" y="4240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9" d="100"/>
          <a:sy n="59" d="100"/>
        </p:scale>
        <p:origin x="-1752" y="-72"/>
      </p:cViewPr>
      <p:guideLst>
        <p:guide orient="horz" pos="2880"/>
        <p:guide orient="horz" pos="2978"/>
        <p:guide pos="2160"/>
        <p:guide pos="20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asslerj\Google%20Drive\Work\Andra%20Presentationer\WEO_GrowthApril201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asslerj\Google%20Drive\Work\Debatt\bnp-fran-anvandningssidan-1950-2016-_-20173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219703724428207E-2"/>
          <c:y val="9.5849340793193724E-2"/>
          <c:w val="0.94433022418728163"/>
          <c:h val="0.86649556103805148"/>
        </c:manualLayout>
      </c:layout>
      <c:lineChart>
        <c:grouping val="standard"/>
        <c:varyColors val="0"/>
        <c:ser>
          <c:idx val="0"/>
          <c:order val="0"/>
          <c:tx>
            <c:v>Världen</c:v>
          </c:tx>
          <c:spPr>
            <a:ln w="44450">
              <a:solidFill>
                <a:schemeClr val="tx1"/>
              </a:solidFill>
            </a:ln>
          </c:spPr>
          <c:marker>
            <c:symbol val="none"/>
          </c:marker>
          <c:cat>
            <c:numRef>
              <c:f>WEO_GrowthApril2019.xls!$AA$1:$AX$1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WEO_GrowthApril2019.xls!$AA$2:$AX$2</c:f>
              <c:numCache>
                <c:formatCode>General</c:formatCode>
                <c:ptCount val="24"/>
                <c:pt idx="0">
                  <c:v>2.4609999999999999</c:v>
                </c:pt>
                <c:pt idx="1">
                  <c:v>2.99</c:v>
                </c:pt>
                <c:pt idx="2">
                  <c:v>4.2839999999999998</c:v>
                </c:pt>
                <c:pt idx="3">
                  <c:v>5.3849999999999998</c:v>
                </c:pt>
                <c:pt idx="4">
                  <c:v>4.9009999999999998</c:v>
                </c:pt>
                <c:pt idx="5">
                  <c:v>5.4649999999999999</c:v>
                </c:pt>
                <c:pt idx="6">
                  <c:v>5.5720000000000001</c:v>
                </c:pt>
                <c:pt idx="7">
                  <c:v>3.044</c:v>
                </c:pt>
                <c:pt idx="8">
                  <c:v>-0.107</c:v>
                </c:pt>
                <c:pt idx="9">
                  <c:v>5.4039999999999999</c:v>
                </c:pt>
                <c:pt idx="10">
                  <c:v>4.2850000000000001</c:v>
                </c:pt>
                <c:pt idx="11">
                  <c:v>3.5179999999999998</c:v>
                </c:pt>
                <c:pt idx="12">
                  <c:v>3.4870000000000001</c:v>
                </c:pt>
                <c:pt idx="13">
                  <c:v>3.577</c:v>
                </c:pt>
                <c:pt idx="14">
                  <c:v>3.44</c:v>
                </c:pt>
                <c:pt idx="15">
                  <c:v>3.3719999999999999</c:v>
                </c:pt>
                <c:pt idx="16">
                  <c:v>3.7890000000000001</c:v>
                </c:pt>
                <c:pt idx="17">
                  <c:v>3.5979999999999999</c:v>
                </c:pt>
                <c:pt idx="18">
                  <c:v>3.3279999999999998</c:v>
                </c:pt>
                <c:pt idx="19">
                  <c:v>3.609</c:v>
                </c:pt>
                <c:pt idx="20">
                  <c:v>3.625</c:v>
                </c:pt>
                <c:pt idx="21">
                  <c:v>3.609</c:v>
                </c:pt>
                <c:pt idx="22">
                  <c:v>3.6379999999999999</c:v>
                </c:pt>
                <c:pt idx="23">
                  <c:v>3.6509999999999998</c:v>
                </c:pt>
              </c:numCache>
            </c:numRef>
          </c:val>
          <c:smooth val="0"/>
          <c:extLst xmlns:c16r2="http://schemas.microsoft.com/office/drawing/2015/06/chart">
            <c:ext xmlns:c16="http://schemas.microsoft.com/office/drawing/2014/chart" uri="{C3380CC4-5D6E-409C-BE32-E72D297353CC}">
              <c16:uniqueId val="{00000000-C1FA-4A87-B315-0F95CB896992}"/>
            </c:ext>
          </c:extLst>
        </c:ser>
        <c:ser>
          <c:idx val="1"/>
          <c:order val="1"/>
          <c:tx>
            <c:v>EU</c:v>
          </c:tx>
          <c:spPr>
            <a:ln w="38100">
              <a:solidFill>
                <a:srgbClr val="00B050"/>
              </a:solidFill>
            </a:ln>
          </c:spPr>
          <c:marker>
            <c:symbol val="none"/>
          </c:marker>
          <c:cat>
            <c:numRef>
              <c:f>WEO_GrowthApril2019.xls!$AA$1:$AX$1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WEO_GrowthApril2019.xls!$AA$4:$AX$4</c:f>
              <c:numCache>
                <c:formatCode>General</c:formatCode>
                <c:ptCount val="24"/>
                <c:pt idx="0">
                  <c:v>2.3580000000000001</c:v>
                </c:pt>
                <c:pt idx="1">
                  <c:v>1.4790000000000001</c:v>
                </c:pt>
                <c:pt idx="2">
                  <c:v>1.5009999999999999</c:v>
                </c:pt>
                <c:pt idx="3">
                  <c:v>2.6419999999999999</c:v>
                </c:pt>
                <c:pt idx="4">
                  <c:v>2.2970000000000002</c:v>
                </c:pt>
                <c:pt idx="5">
                  <c:v>3.589</c:v>
                </c:pt>
                <c:pt idx="6">
                  <c:v>3.3450000000000002</c:v>
                </c:pt>
                <c:pt idx="7">
                  <c:v>0.74</c:v>
                </c:pt>
                <c:pt idx="8">
                  <c:v>-4.2270000000000003</c:v>
                </c:pt>
                <c:pt idx="9">
                  <c:v>2</c:v>
                </c:pt>
                <c:pt idx="10">
                  <c:v>1.829</c:v>
                </c:pt>
                <c:pt idx="11">
                  <c:v>-0.311</c:v>
                </c:pt>
                <c:pt idx="12">
                  <c:v>0.32900000000000001</c:v>
                </c:pt>
                <c:pt idx="13">
                  <c:v>1.8660000000000001</c:v>
                </c:pt>
                <c:pt idx="14">
                  <c:v>2.4390000000000001</c:v>
                </c:pt>
                <c:pt idx="15">
                  <c:v>2.1040000000000001</c:v>
                </c:pt>
                <c:pt idx="16">
                  <c:v>2.6779999999999999</c:v>
                </c:pt>
                <c:pt idx="17">
                  <c:v>2.1269999999999998</c:v>
                </c:pt>
                <c:pt idx="18">
                  <c:v>1.5569999999999999</c:v>
                </c:pt>
                <c:pt idx="19">
                  <c:v>1.7310000000000001</c:v>
                </c:pt>
                <c:pt idx="20">
                  <c:v>1.6739999999999999</c:v>
                </c:pt>
                <c:pt idx="21">
                  <c:v>1.645</c:v>
                </c:pt>
                <c:pt idx="22">
                  <c:v>1.6140000000000001</c:v>
                </c:pt>
                <c:pt idx="23">
                  <c:v>1.5920000000000001</c:v>
                </c:pt>
              </c:numCache>
            </c:numRef>
          </c:val>
          <c:smooth val="0"/>
          <c:extLst xmlns:c16r2="http://schemas.microsoft.com/office/drawing/2015/06/chart">
            <c:ext xmlns:c16="http://schemas.microsoft.com/office/drawing/2014/chart" uri="{C3380CC4-5D6E-409C-BE32-E72D297353CC}">
              <c16:uniqueId val="{00000001-C1FA-4A87-B315-0F95CB896992}"/>
            </c:ext>
          </c:extLst>
        </c:ser>
        <c:ser>
          <c:idx val="2"/>
          <c:order val="2"/>
          <c:tx>
            <c:v>USA</c:v>
          </c:tx>
          <c:spPr>
            <a:ln w="38100">
              <a:solidFill>
                <a:srgbClr val="002060"/>
              </a:solidFill>
            </a:ln>
          </c:spPr>
          <c:marker>
            <c:symbol val="none"/>
          </c:marker>
          <c:cat>
            <c:numRef>
              <c:f>WEO_GrowthApril2019.xls!$AA$1:$AX$1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WEO_GrowthApril2019.xls!$AA$7:$AX$7</c:f>
              <c:numCache>
                <c:formatCode>General</c:formatCode>
                <c:ptCount val="24"/>
                <c:pt idx="0">
                  <c:v>0.999</c:v>
                </c:pt>
                <c:pt idx="1">
                  <c:v>1.742</c:v>
                </c:pt>
                <c:pt idx="2">
                  <c:v>2.8610000000000002</c:v>
                </c:pt>
                <c:pt idx="3">
                  <c:v>3.7989999999999999</c:v>
                </c:pt>
                <c:pt idx="4">
                  <c:v>3.5129999999999999</c:v>
                </c:pt>
                <c:pt idx="5">
                  <c:v>2.855</c:v>
                </c:pt>
                <c:pt idx="6">
                  <c:v>1.8759999999999999</c:v>
                </c:pt>
                <c:pt idx="7">
                  <c:v>-0.13700000000000001</c:v>
                </c:pt>
                <c:pt idx="8">
                  <c:v>-2.5369999999999999</c:v>
                </c:pt>
                <c:pt idx="9">
                  <c:v>2.5640000000000001</c:v>
                </c:pt>
                <c:pt idx="10">
                  <c:v>1.5509999999999999</c:v>
                </c:pt>
                <c:pt idx="11">
                  <c:v>2.2490000000000001</c:v>
                </c:pt>
                <c:pt idx="12">
                  <c:v>1.8420000000000001</c:v>
                </c:pt>
                <c:pt idx="13">
                  <c:v>2.452</c:v>
                </c:pt>
                <c:pt idx="14">
                  <c:v>2.8809999999999998</c:v>
                </c:pt>
                <c:pt idx="15">
                  <c:v>1.5669999999999999</c:v>
                </c:pt>
                <c:pt idx="16">
                  <c:v>2.2170000000000001</c:v>
                </c:pt>
                <c:pt idx="17">
                  <c:v>2.8570000000000002</c:v>
                </c:pt>
                <c:pt idx="18">
                  <c:v>2.331</c:v>
                </c:pt>
                <c:pt idx="19">
                  <c:v>1.871</c:v>
                </c:pt>
                <c:pt idx="20">
                  <c:v>1.766</c:v>
                </c:pt>
                <c:pt idx="21">
                  <c:v>1.64</c:v>
                </c:pt>
                <c:pt idx="22">
                  <c:v>1.615</c:v>
                </c:pt>
                <c:pt idx="23">
                  <c:v>1.5649999999999999</c:v>
                </c:pt>
              </c:numCache>
            </c:numRef>
          </c:val>
          <c:smooth val="0"/>
          <c:extLst xmlns:c16r2="http://schemas.microsoft.com/office/drawing/2015/06/chart">
            <c:ext xmlns:c16="http://schemas.microsoft.com/office/drawing/2014/chart" uri="{C3380CC4-5D6E-409C-BE32-E72D297353CC}">
              <c16:uniqueId val="{00000002-C1FA-4A87-B315-0F95CB896992}"/>
            </c:ext>
          </c:extLst>
        </c:ser>
        <c:ser>
          <c:idx val="3"/>
          <c:order val="3"/>
          <c:tx>
            <c:v>Kina</c:v>
          </c:tx>
          <c:spPr>
            <a:ln w="38100">
              <a:solidFill>
                <a:srgbClr val="FF0000"/>
              </a:solidFill>
            </a:ln>
          </c:spPr>
          <c:marker>
            <c:symbol val="none"/>
          </c:marker>
          <c:cat>
            <c:numRef>
              <c:f>WEO_GrowthApril2019.xls!$AA$1:$AX$1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WEO_GrowthApril2019.xls!$AA$5:$AX$5</c:f>
              <c:numCache>
                <c:formatCode>General</c:formatCode>
                <c:ptCount val="24"/>
                <c:pt idx="0">
                  <c:v>8.3000000000000007</c:v>
                </c:pt>
                <c:pt idx="1">
                  <c:v>9.1</c:v>
                </c:pt>
                <c:pt idx="2">
                  <c:v>10</c:v>
                </c:pt>
                <c:pt idx="3">
                  <c:v>10.1</c:v>
                </c:pt>
                <c:pt idx="4">
                  <c:v>11.3</c:v>
                </c:pt>
                <c:pt idx="5">
                  <c:v>12.7</c:v>
                </c:pt>
                <c:pt idx="6">
                  <c:v>14.2</c:v>
                </c:pt>
                <c:pt idx="7">
                  <c:v>9.6</c:v>
                </c:pt>
                <c:pt idx="8">
                  <c:v>9.1999999999999993</c:v>
                </c:pt>
                <c:pt idx="9">
                  <c:v>10.606</c:v>
                </c:pt>
                <c:pt idx="10">
                  <c:v>9.5</c:v>
                </c:pt>
                <c:pt idx="11">
                  <c:v>7.9</c:v>
                </c:pt>
                <c:pt idx="12">
                  <c:v>7.8</c:v>
                </c:pt>
                <c:pt idx="13">
                  <c:v>7.3</c:v>
                </c:pt>
                <c:pt idx="14">
                  <c:v>6.9</c:v>
                </c:pt>
                <c:pt idx="15">
                  <c:v>6.734</c:v>
                </c:pt>
                <c:pt idx="16">
                  <c:v>6.7569999999999997</c:v>
                </c:pt>
                <c:pt idx="17">
                  <c:v>6.5670000000000002</c:v>
                </c:pt>
                <c:pt idx="18">
                  <c:v>6.2670000000000003</c:v>
                </c:pt>
                <c:pt idx="19">
                  <c:v>6.1189999999999998</c:v>
                </c:pt>
                <c:pt idx="20">
                  <c:v>6</c:v>
                </c:pt>
                <c:pt idx="21">
                  <c:v>5.75</c:v>
                </c:pt>
                <c:pt idx="22">
                  <c:v>5.6</c:v>
                </c:pt>
                <c:pt idx="23">
                  <c:v>5.5</c:v>
                </c:pt>
              </c:numCache>
            </c:numRef>
          </c:val>
          <c:smooth val="0"/>
          <c:extLst xmlns:c16r2="http://schemas.microsoft.com/office/drawing/2015/06/chart">
            <c:ext xmlns:c16="http://schemas.microsoft.com/office/drawing/2014/chart" uri="{C3380CC4-5D6E-409C-BE32-E72D297353CC}">
              <c16:uniqueId val="{00000003-C1FA-4A87-B315-0F95CB896992}"/>
            </c:ext>
          </c:extLst>
        </c:ser>
        <c:ser>
          <c:idx val="4"/>
          <c:order val="4"/>
          <c:tx>
            <c:v>Indien</c:v>
          </c:tx>
          <c:spPr>
            <a:ln w="38100">
              <a:solidFill>
                <a:srgbClr val="FFC000"/>
              </a:solidFill>
            </a:ln>
          </c:spPr>
          <c:marker>
            <c:symbol val="none"/>
          </c:marker>
          <c:cat>
            <c:numRef>
              <c:f>WEO_GrowthApril2019.xls!$AA$1:$AX$1</c:f>
              <c:numCache>
                <c:formatCode>General</c:formatCode>
                <c:ptCount val="2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pt idx="23">
                  <c:v>2024</c:v>
                </c:pt>
              </c:numCache>
            </c:numRef>
          </c:cat>
          <c:val>
            <c:numRef>
              <c:f>WEO_GrowthApril2019.xls!$AA$6:$AX$6</c:f>
              <c:numCache>
                <c:formatCode>General</c:formatCode>
                <c:ptCount val="24"/>
                <c:pt idx="0">
                  <c:v>4.944</c:v>
                </c:pt>
                <c:pt idx="1">
                  <c:v>3.907</c:v>
                </c:pt>
                <c:pt idx="2">
                  <c:v>7.944</c:v>
                </c:pt>
                <c:pt idx="3">
                  <c:v>7.8490000000000002</c:v>
                </c:pt>
                <c:pt idx="4">
                  <c:v>9.2850000000000001</c:v>
                </c:pt>
                <c:pt idx="5">
                  <c:v>9.2639999999999993</c:v>
                </c:pt>
                <c:pt idx="6">
                  <c:v>9.8010000000000002</c:v>
                </c:pt>
                <c:pt idx="7">
                  <c:v>3.891</c:v>
                </c:pt>
                <c:pt idx="8">
                  <c:v>8.48</c:v>
                </c:pt>
                <c:pt idx="9">
                  <c:v>10.26</c:v>
                </c:pt>
                <c:pt idx="10">
                  <c:v>6.6379999999999999</c:v>
                </c:pt>
                <c:pt idx="11">
                  <c:v>5.4560000000000004</c:v>
                </c:pt>
                <c:pt idx="12">
                  <c:v>6.3860000000000001</c:v>
                </c:pt>
                <c:pt idx="13">
                  <c:v>7.41</c:v>
                </c:pt>
                <c:pt idx="14">
                  <c:v>7.9960000000000004</c:v>
                </c:pt>
                <c:pt idx="15">
                  <c:v>8.17</c:v>
                </c:pt>
                <c:pt idx="16">
                  <c:v>7.1680000000000001</c:v>
                </c:pt>
                <c:pt idx="17">
                  <c:v>7.0529999999999999</c:v>
                </c:pt>
                <c:pt idx="18">
                  <c:v>7.2569999999999997</c:v>
                </c:pt>
                <c:pt idx="19">
                  <c:v>7.4889999999999999</c:v>
                </c:pt>
                <c:pt idx="20">
                  <c:v>7.74</c:v>
                </c:pt>
                <c:pt idx="21">
                  <c:v>7.7309999999999999</c:v>
                </c:pt>
                <c:pt idx="22">
                  <c:v>7.742</c:v>
                </c:pt>
                <c:pt idx="23">
                  <c:v>7.7370000000000001</c:v>
                </c:pt>
              </c:numCache>
            </c:numRef>
          </c:val>
          <c:smooth val="0"/>
          <c:extLst xmlns:c16r2="http://schemas.microsoft.com/office/drawing/2015/06/chart">
            <c:ext xmlns:c16="http://schemas.microsoft.com/office/drawing/2014/chart" uri="{C3380CC4-5D6E-409C-BE32-E72D297353CC}">
              <c16:uniqueId val="{00000004-C1FA-4A87-B315-0F95CB896992}"/>
            </c:ext>
          </c:extLst>
        </c:ser>
        <c:dLbls>
          <c:showLegendKey val="0"/>
          <c:showVal val="0"/>
          <c:showCatName val="0"/>
          <c:showSerName val="0"/>
          <c:showPercent val="0"/>
          <c:showBubbleSize val="0"/>
        </c:dLbls>
        <c:marker val="1"/>
        <c:smooth val="0"/>
        <c:axId val="171576704"/>
        <c:axId val="171590784"/>
      </c:lineChart>
      <c:catAx>
        <c:axId val="171576704"/>
        <c:scaling>
          <c:orientation val="minMax"/>
        </c:scaling>
        <c:delete val="0"/>
        <c:axPos val="b"/>
        <c:numFmt formatCode="General" sourceLinked="1"/>
        <c:majorTickMark val="out"/>
        <c:minorTickMark val="none"/>
        <c:tickLblPos val="nextTo"/>
        <c:txPr>
          <a:bodyPr/>
          <a:lstStyle/>
          <a:p>
            <a:pPr>
              <a:defRPr sz="1200"/>
            </a:pPr>
            <a:endParaRPr lang="en-US"/>
          </a:p>
        </c:txPr>
        <c:crossAx val="171590784"/>
        <c:crosses val="autoZero"/>
        <c:auto val="1"/>
        <c:lblAlgn val="ctr"/>
        <c:lblOffset val="100"/>
        <c:tickMarkSkip val="2"/>
        <c:noMultiLvlLbl val="0"/>
      </c:catAx>
      <c:valAx>
        <c:axId val="171590784"/>
        <c:scaling>
          <c:orientation val="minMax"/>
          <c:max val="15"/>
          <c:min val="-5"/>
        </c:scaling>
        <c:delete val="0"/>
        <c:axPos val="l"/>
        <c:majorGridlines>
          <c:spPr>
            <a:ln w="3175">
              <a:prstDash val="sysDot"/>
            </a:ln>
          </c:spPr>
        </c:majorGridlines>
        <c:numFmt formatCode="General" sourceLinked="1"/>
        <c:majorTickMark val="out"/>
        <c:minorTickMark val="none"/>
        <c:tickLblPos val="nextTo"/>
        <c:txPr>
          <a:bodyPr/>
          <a:lstStyle/>
          <a:p>
            <a:pPr>
              <a:defRPr sz="1200"/>
            </a:pPr>
            <a:endParaRPr lang="en-US"/>
          </a:p>
        </c:txPr>
        <c:crossAx val="17157670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306522901407451E-2"/>
          <c:y val="0.21631624915955888"/>
          <c:w val="0.84133125743388038"/>
          <c:h val="0.73846848026204015"/>
        </c:manualLayout>
      </c:layout>
      <c:lineChart>
        <c:grouping val="standard"/>
        <c:varyColors val="0"/>
        <c:ser>
          <c:idx val="6"/>
          <c:order val="0"/>
          <c:tx>
            <c:v>Real BNP tillväxt</c:v>
          </c:tx>
          <c:spPr>
            <a:ln w="19050">
              <a:solidFill>
                <a:schemeClr val="tx1">
                  <a:lumMod val="50000"/>
                  <a:lumOff val="50000"/>
                </a:schemeClr>
              </a:solidFill>
            </a:ln>
          </c:spPr>
          <c:marker>
            <c:symbol val="none"/>
          </c:marker>
          <c:dPt>
            <c:idx val="62"/>
            <c:bubble3D val="0"/>
            <c:spPr>
              <a:ln w="19050">
                <a:solidFill>
                  <a:schemeClr val="tx1">
                    <a:lumMod val="50000"/>
                    <a:lumOff val="50000"/>
                  </a:schemeClr>
                </a:solidFill>
              </a:ln>
            </c:spPr>
            <c:extLst xmlns:c16r2="http://schemas.microsoft.com/office/drawing/2015/06/chart">
              <c:ext xmlns:c16="http://schemas.microsoft.com/office/drawing/2014/chart" uri="{C3380CC4-5D6E-409C-BE32-E72D297353CC}">
                <c16:uniqueId val="{00000007-E38E-45F5-B000-C6DCE7E8D337}"/>
              </c:ext>
            </c:extLst>
          </c:dPt>
          <c:dPt>
            <c:idx val="63"/>
            <c:bubble3D val="0"/>
            <c:spPr>
              <a:ln w="19050">
                <a:solidFill>
                  <a:schemeClr val="tx1">
                    <a:lumMod val="50000"/>
                    <a:lumOff val="50000"/>
                  </a:schemeClr>
                </a:solidFill>
              </a:ln>
            </c:spPr>
            <c:extLst xmlns:c16r2="http://schemas.microsoft.com/office/drawing/2015/06/chart">
              <c:ext xmlns:c16="http://schemas.microsoft.com/office/drawing/2014/chart" uri="{C3380CC4-5D6E-409C-BE32-E72D297353CC}">
                <c16:uniqueId val="{00000008-E38E-45F5-B000-C6DCE7E8D337}"/>
              </c:ext>
            </c:extLst>
          </c:dPt>
          <c:dPt>
            <c:idx val="64"/>
            <c:bubble3D val="0"/>
            <c:spPr>
              <a:ln w="19050">
                <a:solidFill>
                  <a:schemeClr val="tx1">
                    <a:lumMod val="50000"/>
                    <a:lumOff val="50000"/>
                  </a:schemeClr>
                </a:solidFill>
              </a:ln>
            </c:spPr>
            <c:extLst xmlns:c16r2="http://schemas.microsoft.com/office/drawing/2015/06/chart">
              <c:ext xmlns:c16="http://schemas.microsoft.com/office/drawing/2014/chart" uri="{C3380CC4-5D6E-409C-BE32-E72D297353CC}">
                <c16:uniqueId val="{00000009-E38E-45F5-B000-C6DCE7E8D337}"/>
              </c:ext>
            </c:extLst>
          </c:dPt>
          <c:dPt>
            <c:idx val="65"/>
            <c:bubble3D val="0"/>
            <c:spPr>
              <a:ln w="19050">
                <a:solidFill>
                  <a:schemeClr val="tx1">
                    <a:lumMod val="50000"/>
                    <a:lumOff val="50000"/>
                  </a:schemeClr>
                </a:solidFill>
              </a:ln>
            </c:spPr>
            <c:extLst xmlns:c16r2="http://schemas.microsoft.com/office/drawing/2015/06/chart">
              <c:ext xmlns:c16="http://schemas.microsoft.com/office/drawing/2014/chart" uri="{C3380CC4-5D6E-409C-BE32-E72D297353CC}">
                <c16:uniqueId val="{0000000A-E38E-45F5-B000-C6DCE7E8D337}"/>
              </c:ext>
            </c:extLst>
          </c:dPt>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FP!$T$11:$T$81</c:f>
              <c:numCache>
                <c:formatCode>0.0%</c:formatCode>
                <c:ptCount val="71"/>
                <c:pt idx="0">
                  <c:v>1.8186378964428724E-2</c:v>
                </c:pt>
                <c:pt idx="1">
                  <c:v>7.2211352579262377E-3</c:v>
                </c:pt>
                <c:pt idx="2">
                  <c:v>2.8462314314171597E-2</c:v>
                </c:pt>
                <c:pt idx="3">
                  <c:v>5.3942660737209172E-2</c:v>
                </c:pt>
                <c:pt idx="4">
                  <c:v>2.1407681013646603E-2</c:v>
                </c:pt>
                <c:pt idx="5">
                  <c:v>2.5147884381405479E-2</c:v>
                </c:pt>
                <c:pt idx="6">
                  <c:v>1.561712139796884E-2</c:v>
                </c:pt>
                <c:pt idx="7">
                  <c:v>1.815741792455693E-2</c:v>
                </c:pt>
                <c:pt idx="8">
                  <c:v>4.6949492997129215E-2</c:v>
                </c:pt>
                <c:pt idx="9">
                  <c:v>3.0737549560567151E-2</c:v>
                </c:pt>
                <c:pt idx="10">
                  <c:v>4.9580460606216778E-2</c:v>
                </c:pt>
                <c:pt idx="11">
                  <c:v>3.677832783102894E-2</c:v>
                </c:pt>
                <c:pt idx="12">
                  <c:v>4.7277466002647948E-2</c:v>
                </c:pt>
                <c:pt idx="13">
                  <c:v>6.0137528461498994E-2</c:v>
                </c:pt>
                <c:pt idx="14">
                  <c:v>2.8659951065286314E-2</c:v>
                </c:pt>
                <c:pt idx="15">
                  <c:v>1.2229921383821287E-2</c:v>
                </c:pt>
                <c:pt idx="16">
                  <c:v>2.6832321140555917E-2</c:v>
                </c:pt>
                <c:pt idx="17">
                  <c:v>2.9902484281561777E-2</c:v>
                </c:pt>
                <c:pt idx="18">
                  <c:v>4.1366532643908618E-2</c:v>
                </c:pt>
                <c:pt idx="19">
                  <c:v>5.8913738093740925E-2</c:v>
                </c:pt>
                <c:pt idx="20">
                  <c:v>3.5706340205908568E-3</c:v>
                </c:pt>
                <c:pt idx="21">
                  <c:v>1.9591238068508814E-2</c:v>
                </c:pt>
                <c:pt idx="22">
                  <c:v>3.8027934317111448E-2</c:v>
                </c:pt>
                <c:pt idx="23">
                  <c:v>3.0113046482074312E-2</c:v>
                </c:pt>
                <c:pt idx="24">
                  <c:v>2.1168388523274743E-2</c:v>
                </c:pt>
                <c:pt idx="25">
                  <c:v>8.6255806552655231E-3</c:v>
                </c:pt>
                <c:pt idx="26">
                  <c:v>-1.7507995407921511E-2</c:v>
                </c:pt>
                <c:pt idx="27">
                  <c:v>1.3344478533454614E-2</c:v>
                </c:pt>
                <c:pt idx="28">
                  <c:v>3.5891314955888508E-2</c:v>
                </c:pt>
                <c:pt idx="29">
                  <c:v>1.5091753818763149E-2</c:v>
                </c:pt>
                <c:pt idx="30">
                  <c:v>-4.1376550485968883E-3</c:v>
                </c:pt>
                <c:pt idx="31">
                  <c:v>1.359838960892306E-2</c:v>
                </c:pt>
                <c:pt idx="32">
                  <c:v>2.0384603771254704E-2</c:v>
                </c:pt>
                <c:pt idx="33">
                  <c:v>4.1471173178437966E-2</c:v>
                </c:pt>
                <c:pt idx="34">
                  <c:v>2.1101944470605871E-2</c:v>
                </c:pt>
                <c:pt idx="35">
                  <c:v>2.7039605073818959E-2</c:v>
                </c:pt>
                <c:pt idx="36">
                  <c:v>2.9074363442891892E-2</c:v>
                </c:pt>
                <c:pt idx="37">
                  <c:v>2.0080952578686556E-2</c:v>
                </c:pt>
                <c:pt idx="38">
                  <c:v>1.3885762671407072E-2</c:v>
                </c:pt>
                <c:pt idx="39">
                  <c:v>0</c:v>
                </c:pt>
                <c:pt idx="40">
                  <c:v>-1.4925373134328358E-2</c:v>
                </c:pt>
                <c:pt idx="41">
                  <c:v>-1.5151515151515152E-2</c:v>
                </c:pt>
                <c:pt idx="42">
                  <c:v>-2.6923076923076925E-2</c:v>
                </c:pt>
                <c:pt idx="43">
                  <c:v>3.1620553359683792E-2</c:v>
                </c:pt>
                <c:pt idx="44">
                  <c:v>3.8314176245210725E-2</c:v>
                </c:pt>
                <c:pt idx="45">
                  <c:v>1.6542582049294364E-2</c:v>
                </c:pt>
                <c:pt idx="46">
                  <c:v>2.8112082797853714E-2</c:v>
                </c:pt>
                <c:pt idx="47">
                  <c:v>4.1477397852554179E-2</c:v>
                </c:pt>
                <c:pt idx="48">
                  <c:v>4.4838106102803893E-2</c:v>
                </c:pt>
                <c:pt idx="49">
                  <c:v>4.5275964999835168E-2</c:v>
                </c:pt>
                <c:pt idx="50">
                  <c:v>1.2942282562586015E-2</c:v>
                </c:pt>
                <c:pt idx="51">
                  <c:v>1.432737654782641E-2</c:v>
                </c:pt>
                <c:pt idx="52">
                  <c:v>2.1148036253776436E-2</c:v>
                </c:pt>
                <c:pt idx="53">
                  <c:v>3.8461538461538464E-2</c:v>
                </c:pt>
                <c:pt idx="54">
                  <c:v>2.6567601845896113E-2</c:v>
                </c:pt>
                <c:pt idx="55">
                  <c:v>4.1217857883385778E-2</c:v>
                </c:pt>
                <c:pt idx="56">
                  <c:v>2.6325562658032185E-2</c:v>
                </c:pt>
                <c:pt idx="57">
                  <c:v>-1.3127650626731872E-2</c:v>
                </c:pt>
                <c:pt idx="58">
                  <c:v>-6.0056485847038071E-2</c:v>
                </c:pt>
                <c:pt idx="59">
                  <c:v>4.9897996295886586E-2</c:v>
                </c:pt>
                <c:pt idx="60">
                  <c:v>1.8666666666666668E-2</c:v>
                </c:pt>
                <c:pt idx="61">
                  <c:v>-7.8534031413612562E-3</c:v>
                </c:pt>
                <c:pt idx="62">
                  <c:v>2.6385224274406332E-3</c:v>
                </c:pt>
                <c:pt idx="63">
                  <c:v>1.5789473684210527E-2</c:v>
                </c:pt>
                <c:pt idx="64">
                  <c:v>3.367875647668394E-2</c:v>
                </c:pt>
                <c:pt idx="65">
                  <c:v>2.0050125313283207E-2</c:v>
                </c:pt>
              </c:numCache>
            </c:numRef>
          </c:val>
          <c:smooth val="0"/>
          <c:extLst xmlns:c16r2="http://schemas.microsoft.com/office/drawing/2015/06/chart">
            <c:ext xmlns:c16="http://schemas.microsoft.com/office/drawing/2014/chart" uri="{C3380CC4-5D6E-409C-BE32-E72D297353CC}">
              <c16:uniqueId val="{00000006-E38E-45F5-B000-C6DCE7E8D337}"/>
            </c:ext>
          </c:extLst>
        </c:ser>
        <c:ser>
          <c:idx val="1"/>
          <c:order val="1"/>
          <c:tx>
            <c:v>KI prognos</c:v>
          </c:tx>
          <c:spPr>
            <a:ln>
              <a:solidFill>
                <a:srgbClr val="00B0F0"/>
              </a:solidFill>
            </a:ln>
          </c:spPr>
          <c:marker>
            <c:symbol val="none"/>
          </c:marker>
          <c:dPt>
            <c:idx val="71"/>
            <c:bubble3D val="0"/>
            <c:extLst xmlns:c16r2="http://schemas.microsoft.com/office/drawing/2015/06/chart">
              <c:ext xmlns:c16="http://schemas.microsoft.com/office/drawing/2014/chart" uri="{C3380CC4-5D6E-409C-BE32-E72D297353CC}">
                <c16:uniqueId val="{00000009-0817-4C0D-8B53-1DA57AC99E80}"/>
              </c:ext>
            </c:extLst>
          </c:dPt>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FP!$V$11:$V$85</c:f>
              <c:numCache>
                <c:formatCode>General</c:formatCode>
                <c:ptCount val="75"/>
                <c:pt idx="65" formatCode="0.00%">
                  <c:v>1.9E-2</c:v>
                </c:pt>
                <c:pt idx="66" formatCode="0.00%">
                  <c:v>8.9999999999999993E-3</c:v>
                </c:pt>
                <c:pt idx="67" formatCode="0.00%">
                  <c:v>1.0999999999999999E-2</c:v>
                </c:pt>
                <c:pt idx="68" formatCode="0.00%">
                  <c:v>2E-3</c:v>
                </c:pt>
                <c:pt idx="69" formatCode="0.00%">
                  <c:v>-3.5000000000000003E-2</c:v>
                </c:pt>
                <c:pt idx="70" formatCode="0.00%">
                  <c:v>4.2000000000000003E-2</c:v>
                </c:pt>
                <c:pt idx="71" formatCode="0.00%">
                  <c:v>3.4000000000000002E-2</c:v>
                </c:pt>
                <c:pt idx="72" formatCode="0.00%">
                  <c:v>0.01</c:v>
                </c:pt>
                <c:pt idx="73" formatCode="0.00%">
                  <c:v>1.0999999999999999E-2</c:v>
                </c:pt>
                <c:pt idx="74" formatCode="0.00%">
                  <c:v>1.2E-2</c:v>
                </c:pt>
              </c:numCache>
            </c:numRef>
          </c:val>
          <c:smooth val="0"/>
          <c:extLst xmlns:c16r2="http://schemas.microsoft.com/office/drawing/2015/06/chart">
            <c:ext xmlns:c16="http://schemas.microsoft.com/office/drawing/2014/chart" uri="{C3380CC4-5D6E-409C-BE32-E72D297353CC}">
              <c16:uniqueId val="{00000001-E38E-45F5-B000-C6DCE7E8D337}"/>
            </c:ext>
          </c:extLst>
        </c:ser>
        <c:ser>
          <c:idx val="0"/>
          <c:order val="2"/>
          <c:tx>
            <c:v>9Y avg</c:v>
          </c:tx>
          <c:spPr>
            <a:ln w="44450">
              <a:solidFill>
                <a:srgbClr val="7030A0"/>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FP!$U$11:$U$85</c:f>
              <c:numCache>
                <c:formatCode>0.0%</c:formatCode>
                <c:ptCount val="75"/>
                <c:pt idx="0">
                  <c:v>2.5844034057476466E-2</c:v>
                </c:pt>
                <c:pt idx="1">
                  <c:v>2.5728009111464636E-2</c:v>
                </c:pt>
                <c:pt idx="2">
                  <c:v>2.4283596580965235E-2</c:v>
                </c:pt>
                <c:pt idx="3">
                  <c:v>2.3517824248914198E-2</c:v>
                </c:pt>
                <c:pt idx="4">
                  <c:v>2.6121342998715866E-2</c:v>
                </c:pt>
                <c:pt idx="5">
                  <c:v>2.7515917509397914E-2</c:v>
                </c:pt>
                <c:pt idx="6">
                  <c:v>3.222250921476353E-2</c:v>
                </c:pt>
                <c:pt idx="7">
                  <c:v>3.3146510716636574E-2</c:v>
                </c:pt>
                <c:pt idx="8">
                  <c:v>3.2405933523907547E-2</c:v>
                </c:pt>
                <c:pt idx="9">
                  <c:v>3.6709249907002257E-2</c:v>
                </c:pt>
                <c:pt idx="10">
                  <c:v>3.7099479538544561E-2</c:v>
                </c:pt>
                <c:pt idx="11">
                  <c:v>3.6723123981417055E-2</c:v>
                </c:pt>
                <c:pt idx="12">
                  <c:v>3.7687002116528062E-2</c:v>
                </c:pt>
                <c:pt idx="13">
                  <c:v>3.5792890037020561E-2</c:v>
                </c:pt>
                <c:pt idx="14">
                  <c:v>3.6973888157391839E-2</c:v>
                </c:pt>
                <c:pt idx="15">
                  <c:v>3.8010918989338977E-2</c:v>
                </c:pt>
                <c:pt idx="16">
                  <c:v>3.4321175232623631E-2</c:v>
                </c:pt>
                <c:pt idx="17">
                  <c:v>3.1244927684385953E-2</c:v>
                </c:pt>
                <c:pt idx="18">
                  <c:v>2.8788306112787328E-2</c:v>
                </c:pt>
                <c:pt idx="19">
                  <c:v>2.8949761159097104E-2</c:v>
                </c:pt>
                <c:pt idx="20">
                  <c:v>2.9942924174591934E-2</c:v>
                </c:pt>
                <c:pt idx="21">
                  <c:v>2.791995300955967E-2</c:v>
                </c:pt>
                <c:pt idx="22">
                  <c:v>2.2652121932950412E-2</c:v>
                </c:pt>
                <c:pt idx="23">
                  <c:v>1.9538560365122193E-2</c:v>
                </c:pt>
                <c:pt idx="24">
                  <c:v>1.6980513349805257E-2</c:v>
                </c:pt>
                <c:pt idx="25">
                  <c:v>1.8260637771824399E-2</c:v>
                </c:pt>
                <c:pt idx="26">
                  <c:v>1.562409409214599E-2</c:v>
                </c:pt>
                <c:pt idx="27">
                  <c:v>1.2909700235680614E-2</c:v>
                </c:pt>
                <c:pt idx="28">
                  <c:v>1.1828762156700654E-2</c:v>
                </c:pt>
                <c:pt idx="29">
                  <c:v>1.4084627118385457E-2</c:v>
                </c:pt>
                <c:pt idx="30">
                  <c:v>1.5470889764534387E-2</c:v>
                </c:pt>
                <c:pt idx="31">
                  <c:v>2.0420623151394438E-2</c:v>
                </c:pt>
                <c:pt idx="32">
                  <c:v>2.2168388141331912E-2</c:v>
                </c:pt>
                <c:pt idx="33">
                  <c:v>2.0411681210531697E-2</c:v>
                </c:pt>
                <c:pt idx="34">
                  <c:v>2.0277682194158798E-2</c:v>
                </c:pt>
                <c:pt idx="35">
                  <c:v>2.0737421644002899E-2</c:v>
                </c:pt>
                <c:pt idx="36">
                  <c:v>1.7568114672530517E-2</c:v>
                </c:pt>
                <c:pt idx="37">
                  <c:v>1.3619657014444978E-2</c:v>
                </c:pt>
                <c:pt idx="38">
                  <c:v>6.0202958920544348E-3</c:v>
                </c:pt>
                <c:pt idx="39">
                  <c:v>7.1890302130630922E-3</c:v>
                </c:pt>
                <c:pt idx="40">
                  <c:v>8.4417603432177333E-3</c:v>
                </c:pt>
                <c:pt idx="41">
                  <c:v>7.0493401883735636E-3</c:v>
                </c:pt>
                <c:pt idx="42">
                  <c:v>7.9416879905032465E-3</c:v>
                </c:pt>
                <c:pt idx="43">
                  <c:v>1.1007425232852926E-2</c:v>
                </c:pt>
                <c:pt idx="44">
                  <c:v>1.5989437022053361E-2</c:v>
                </c:pt>
                <c:pt idx="45">
                  <c:v>2.2678474592515971E-2</c:v>
                </c:pt>
                <c:pt idx="46">
                  <c:v>2.5800007671860546E-2</c:v>
                </c:pt>
                <c:pt idx="47">
                  <c:v>3.0383391390849803E-2</c:v>
                </c:pt>
                <c:pt idx="48">
                  <c:v>2.9219778379082319E-2</c:v>
                </c:pt>
                <c:pt idx="49">
                  <c:v>2.9236151958674288E-2</c:v>
                </c:pt>
                <c:pt idx="50">
                  <c:v>3.0350043047185596E-2</c:v>
                </c:pt>
                <c:pt idx="51">
                  <c:v>3.180624027891138E-2</c:v>
                </c:pt>
                <c:pt idx="52">
                  <c:v>3.0122703035075606E-2</c:v>
                </c:pt>
                <c:pt idx="53">
                  <c:v>2.3682063398460521E-2</c:v>
                </c:pt>
                <c:pt idx="54">
                  <c:v>1.1978457748807939E-2</c:v>
                </c:pt>
                <c:pt idx="55">
                  <c:v>1.6084648163619115E-2</c:v>
                </c:pt>
                <c:pt idx="56">
                  <c:v>1.6566791510156921E-2</c:v>
                </c:pt>
                <c:pt idx="57">
                  <c:v>1.3344409355141622E-2</c:v>
                </c:pt>
                <c:pt idx="58">
                  <c:v>9.3640742402418629E-3</c:v>
                </c:pt>
                <c:pt idx="59">
                  <c:v>8.166504444499019E-3</c:v>
                </c:pt>
                <c:pt idx="60">
                  <c:v>7.3288265104210371E-3</c:v>
                </c:pt>
                <c:pt idx="61">
                  <c:v>6.5148751039730175E-3</c:v>
                </c:pt>
                <c:pt idx="62">
                  <c:v>8.9735029513876696E-3</c:v>
                </c:pt>
                <c:pt idx="63">
                  <c:v>1.6868668045503011E-2</c:v>
                </c:pt>
                <c:pt idx="64">
                  <c:v>1.1546668457071167E-2</c:v>
                </c:pt>
                <c:pt idx="65">
                  <c:v>5.5837054941082036E-3</c:v>
                </c:pt>
                <c:pt idx="66">
                  <c:v>1.1122972509815011E-2</c:v>
                </c:pt>
                <c:pt idx="67">
                  <c:v>1.4607581128988273E-2</c:v>
                </c:pt>
                <c:pt idx="68">
                  <c:v>1.3964306275187105E-2</c:v>
                </c:pt>
                <c:pt idx="69">
                  <c:v>1.1444444444444443E-2</c:v>
                </c:pt>
                <c:pt idx="70">
                  <c:v>1.0666666666666665E-2</c:v>
                </c:pt>
              </c:numCache>
            </c:numRef>
          </c:val>
          <c:smooth val="0"/>
          <c:extLst xmlns:c16r2="http://schemas.microsoft.com/office/drawing/2015/06/chart">
            <c:ext xmlns:c16="http://schemas.microsoft.com/office/drawing/2014/chart" uri="{C3380CC4-5D6E-409C-BE32-E72D297353CC}">
              <c16:uniqueId val="{0000000A-0817-4C0D-8B53-1DA57AC99E80}"/>
            </c:ext>
          </c:extLst>
        </c:ser>
        <c:ser>
          <c:idx val="2"/>
          <c:order val="3"/>
          <c:tx>
            <c:v>Snitt 51-72</c:v>
          </c:tx>
          <c:spPr>
            <a:ln>
              <a:solidFill>
                <a:schemeClr val="tx1"/>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FP!$X$11:$X$81</c:f>
              <c:numCache>
                <c:formatCode>0.0%</c:formatCode>
                <c:ptCount val="71"/>
                <c:pt idx="0">
                  <c:v>3.0939556370380775E-2</c:v>
                </c:pt>
                <c:pt idx="1">
                  <c:v>3.0939556370380775E-2</c:v>
                </c:pt>
                <c:pt idx="2">
                  <c:v>3.0939556370380775E-2</c:v>
                </c:pt>
                <c:pt idx="3">
                  <c:v>3.0939556370380775E-2</c:v>
                </c:pt>
                <c:pt idx="4">
                  <c:v>3.0939556370380775E-2</c:v>
                </c:pt>
                <c:pt idx="5">
                  <c:v>3.0939556370380775E-2</c:v>
                </c:pt>
                <c:pt idx="6">
                  <c:v>3.0939556370380775E-2</c:v>
                </c:pt>
                <c:pt idx="7">
                  <c:v>3.0939556370380775E-2</c:v>
                </c:pt>
                <c:pt idx="8">
                  <c:v>3.0939556370380775E-2</c:v>
                </c:pt>
                <c:pt idx="9">
                  <c:v>3.0939556370380775E-2</c:v>
                </c:pt>
                <c:pt idx="10">
                  <c:v>3.0939556370380775E-2</c:v>
                </c:pt>
                <c:pt idx="11">
                  <c:v>3.0939556370380775E-2</c:v>
                </c:pt>
                <c:pt idx="12">
                  <c:v>3.0939556370380775E-2</c:v>
                </c:pt>
                <c:pt idx="13">
                  <c:v>3.0939556370380775E-2</c:v>
                </c:pt>
                <c:pt idx="14">
                  <c:v>3.0939556370380775E-2</c:v>
                </c:pt>
                <c:pt idx="15">
                  <c:v>3.0939556370380775E-2</c:v>
                </c:pt>
                <c:pt idx="16">
                  <c:v>3.0939556370380775E-2</c:v>
                </c:pt>
                <c:pt idx="17">
                  <c:v>3.0939556370380775E-2</c:v>
                </c:pt>
                <c:pt idx="18">
                  <c:v>3.0939556370380775E-2</c:v>
                </c:pt>
                <c:pt idx="19">
                  <c:v>3.0939556370380775E-2</c:v>
                </c:pt>
                <c:pt idx="20">
                  <c:v>3.0939556370380775E-2</c:v>
                </c:pt>
                <c:pt idx="21">
                  <c:v>3.0939556370380775E-2</c:v>
                </c:pt>
              </c:numCache>
            </c:numRef>
          </c:val>
          <c:smooth val="0"/>
          <c:extLst xmlns:c16r2="http://schemas.microsoft.com/office/drawing/2015/06/chart">
            <c:ext xmlns:c16="http://schemas.microsoft.com/office/drawing/2014/chart" uri="{C3380CC4-5D6E-409C-BE32-E72D297353CC}">
              <c16:uniqueId val="{00000002-E38E-45F5-B000-C6DCE7E8D337}"/>
            </c:ext>
          </c:extLst>
        </c:ser>
        <c:ser>
          <c:idx val="3"/>
          <c:order val="4"/>
          <c:tx>
            <c:v>Snitt 73-93</c:v>
          </c:tx>
          <c:spPr>
            <a:ln>
              <a:solidFill>
                <a:schemeClr val="tx1"/>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FP!$Y$11:$Y$81</c:f>
              <c:numCache>
                <c:formatCode>General</c:formatCode>
                <c:ptCount val="71"/>
                <c:pt idx="22" formatCode="0.0%">
                  <c:v>1.286922268649617E-2</c:v>
                </c:pt>
                <c:pt idx="23" formatCode="0.0%">
                  <c:v>1.286922268649617E-2</c:v>
                </c:pt>
                <c:pt idx="24" formatCode="0.0%">
                  <c:v>1.286922268649617E-2</c:v>
                </c:pt>
                <c:pt idx="25" formatCode="0.0%">
                  <c:v>1.286922268649617E-2</c:v>
                </c:pt>
                <c:pt idx="26" formatCode="0.0%">
                  <c:v>1.286922268649617E-2</c:v>
                </c:pt>
                <c:pt idx="27" formatCode="0.0%">
                  <c:v>1.286922268649617E-2</c:v>
                </c:pt>
                <c:pt idx="28" formatCode="0.0%">
                  <c:v>1.286922268649617E-2</c:v>
                </c:pt>
                <c:pt idx="29" formatCode="0.0%">
                  <c:v>1.286922268649617E-2</c:v>
                </c:pt>
                <c:pt idx="30" formatCode="0.0%">
                  <c:v>1.286922268649617E-2</c:v>
                </c:pt>
                <c:pt idx="31" formatCode="0.0%">
                  <c:v>1.286922268649617E-2</c:v>
                </c:pt>
                <c:pt idx="32" formatCode="0.0%">
                  <c:v>1.286922268649617E-2</c:v>
                </c:pt>
                <c:pt idx="33" formatCode="0.0%">
                  <c:v>1.286922268649617E-2</c:v>
                </c:pt>
                <c:pt idx="34" formatCode="0.0%">
                  <c:v>1.286922268649617E-2</c:v>
                </c:pt>
                <c:pt idx="35" formatCode="0.0%">
                  <c:v>1.286922268649617E-2</c:v>
                </c:pt>
                <c:pt idx="36" formatCode="0.0%">
                  <c:v>1.286922268649617E-2</c:v>
                </c:pt>
                <c:pt idx="37" formatCode="0.0%">
                  <c:v>1.286922268649617E-2</c:v>
                </c:pt>
                <c:pt idx="38" formatCode="0.0%">
                  <c:v>1.286922268649617E-2</c:v>
                </c:pt>
                <c:pt idx="39" formatCode="0.0%">
                  <c:v>1.286922268649617E-2</c:v>
                </c:pt>
                <c:pt idx="40" formatCode="0.0%">
                  <c:v>1.286922268649617E-2</c:v>
                </c:pt>
                <c:pt idx="41" formatCode="0.0%">
                  <c:v>1.286922268649617E-2</c:v>
                </c:pt>
                <c:pt idx="42" formatCode="0.0%">
                  <c:v>1.286922268649617E-2</c:v>
                </c:pt>
              </c:numCache>
            </c:numRef>
          </c:val>
          <c:smooth val="0"/>
          <c:extLst xmlns:c16r2="http://schemas.microsoft.com/office/drawing/2015/06/chart">
            <c:ext xmlns:c16="http://schemas.microsoft.com/office/drawing/2014/chart" uri="{C3380CC4-5D6E-409C-BE32-E72D297353CC}">
              <c16:uniqueId val="{00000003-E38E-45F5-B000-C6DCE7E8D337}"/>
            </c:ext>
          </c:extLst>
        </c:ser>
        <c:ser>
          <c:idx val="4"/>
          <c:order val="5"/>
          <c:tx>
            <c:v>Snitt 94-06</c:v>
          </c:tx>
          <c:spPr>
            <a:ln>
              <a:solidFill>
                <a:schemeClr val="tx1"/>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FP!$Z$11:$Z$81</c:f>
              <c:numCache>
                <c:formatCode>General</c:formatCode>
                <c:ptCount val="71"/>
                <c:pt idx="43" formatCode="0.0%">
                  <c:v>3.0768750300213435E-2</c:v>
                </c:pt>
                <c:pt idx="44" formatCode="0.0%">
                  <c:v>3.0768750300213435E-2</c:v>
                </c:pt>
                <c:pt idx="45" formatCode="0.0%">
                  <c:v>3.0768750300213435E-2</c:v>
                </c:pt>
                <c:pt idx="46" formatCode="0.0%">
                  <c:v>3.0768750300213435E-2</c:v>
                </c:pt>
                <c:pt idx="47" formatCode="0.0%">
                  <c:v>3.0768750300213435E-2</c:v>
                </c:pt>
                <c:pt idx="48" formatCode="0.0%">
                  <c:v>3.0768750300213435E-2</c:v>
                </c:pt>
                <c:pt idx="49" formatCode="0.0%">
                  <c:v>3.0768750300213435E-2</c:v>
                </c:pt>
                <c:pt idx="50" formatCode="0.0%">
                  <c:v>3.0768750300213435E-2</c:v>
                </c:pt>
                <c:pt idx="51" formatCode="0.0%">
                  <c:v>3.0768750300213435E-2</c:v>
                </c:pt>
                <c:pt idx="52" formatCode="0.0%">
                  <c:v>3.0768750300213435E-2</c:v>
                </c:pt>
                <c:pt idx="53" formatCode="0.0%">
                  <c:v>3.0768750300213435E-2</c:v>
                </c:pt>
                <c:pt idx="54" formatCode="0.0%">
                  <c:v>3.0768750300213435E-2</c:v>
                </c:pt>
                <c:pt idx="55" formatCode="0.0%">
                  <c:v>3.0768750300213435E-2</c:v>
                </c:pt>
              </c:numCache>
            </c:numRef>
          </c:val>
          <c:smooth val="0"/>
          <c:extLst xmlns:c16r2="http://schemas.microsoft.com/office/drawing/2015/06/chart">
            <c:ext xmlns:c16="http://schemas.microsoft.com/office/drawing/2014/chart" uri="{C3380CC4-5D6E-409C-BE32-E72D297353CC}">
              <c16:uniqueId val="{00000004-E38E-45F5-B000-C6DCE7E8D337}"/>
            </c:ext>
          </c:extLst>
        </c:ser>
        <c:ser>
          <c:idx val="5"/>
          <c:order val="6"/>
          <c:tx>
            <c:v>Snitt 07-25</c:v>
          </c:tx>
          <c:spPr>
            <a:ln>
              <a:solidFill>
                <a:srgbClr val="FF0000"/>
              </a:solidFill>
            </a:ln>
          </c:spPr>
          <c:marker>
            <c:symbol val="none"/>
          </c:marker>
          <c:cat>
            <c:numRef>
              <c:f>FP!$A$11:$A$85</c:f>
              <c:numCache>
                <c:formatCode>General</c:formatCode>
                <c:ptCount val="75"/>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pt idx="73">
                  <c:v>2024</c:v>
                </c:pt>
                <c:pt idx="74">
                  <c:v>2025</c:v>
                </c:pt>
              </c:numCache>
            </c:numRef>
          </c:cat>
          <c:val>
            <c:numRef>
              <c:f>FP!$AC$11:$AC$85</c:f>
              <c:numCache>
                <c:formatCode>General</c:formatCode>
                <c:ptCount val="75"/>
                <c:pt idx="56" formatCode="0.0%">
                  <c:v>9.353503759239561E-3</c:v>
                </c:pt>
                <c:pt idx="57" formatCode="0.0%">
                  <c:v>9.353503759239561E-3</c:v>
                </c:pt>
                <c:pt idx="58" formatCode="0.0%">
                  <c:v>9.353503759239561E-3</c:v>
                </c:pt>
                <c:pt idx="59" formatCode="0.0%">
                  <c:v>9.353503759239561E-3</c:v>
                </c:pt>
                <c:pt idx="60" formatCode="0.0%">
                  <c:v>9.353503759239561E-3</c:v>
                </c:pt>
                <c:pt idx="61" formatCode="0.0%">
                  <c:v>9.353503759239561E-3</c:v>
                </c:pt>
                <c:pt idx="62" formatCode="0.0%">
                  <c:v>9.353503759239561E-3</c:v>
                </c:pt>
                <c:pt idx="63" formatCode="0.0%">
                  <c:v>9.353503759239561E-3</c:v>
                </c:pt>
                <c:pt idx="64" formatCode="0.0%">
                  <c:v>9.353503759239561E-3</c:v>
                </c:pt>
                <c:pt idx="65" formatCode="0.0%">
                  <c:v>9.353503759239561E-3</c:v>
                </c:pt>
                <c:pt idx="66" formatCode="0.0%">
                  <c:v>9.353503759239561E-3</c:v>
                </c:pt>
                <c:pt idx="67" formatCode="0.0%">
                  <c:v>9.353503759239561E-3</c:v>
                </c:pt>
                <c:pt idx="68" formatCode="0.0%">
                  <c:v>9.353503759239561E-3</c:v>
                </c:pt>
                <c:pt idx="69" formatCode="0.0%">
                  <c:v>9.353503759239561E-3</c:v>
                </c:pt>
                <c:pt idx="70" formatCode="0.0%">
                  <c:v>9.353503759239561E-3</c:v>
                </c:pt>
                <c:pt idx="71" formatCode="0.0%">
                  <c:v>9.353503759239561E-3</c:v>
                </c:pt>
                <c:pt idx="72" formatCode="0.0%">
                  <c:v>9.353503759239561E-3</c:v>
                </c:pt>
                <c:pt idx="73" formatCode="0.0%">
                  <c:v>9.353503759239561E-3</c:v>
                </c:pt>
                <c:pt idx="74" formatCode="0.0%">
                  <c:v>9.353503759239561E-3</c:v>
                </c:pt>
              </c:numCache>
            </c:numRef>
          </c:val>
          <c:smooth val="0"/>
          <c:extLst xmlns:c16r2="http://schemas.microsoft.com/office/drawing/2015/06/chart">
            <c:ext xmlns:c16="http://schemas.microsoft.com/office/drawing/2014/chart" uri="{C3380CC4-5D6E-409C-BE32-E72D297353CC}">
              <c16:uniqueId val="{00000005-E38E-45F5-B000-C6DCE7E8D337}"/>
            </c:ext>
          </c:extLst>
        </c:ser>
        <c:dLbls>
          <c:showLegendKey val="0"/>
          <c:showVal val="0"/>
          <c:showCatName val="0"/>
          <c:showSerName val="0"/>
          <c:showPercent val="0"/>
          <c:showBubbleSize val="0"/>
        </c:dLbls>
        <c:marker val="1"/>
        <c:smooth val="0"/>
        <c:axId val="171715584"/>
        <c:axId val="171721472"/>
      </c:lineChart>
      <c:catAx>
        <c:axId val="171715584"/>
        <c:scaling>
          <c:orientation val="minMax"/>
        </c:scaling>
        <c:delete val="0"/>
        <c:axPos val="b"/>
        <c:numFmt formatCode="General" sourceLinked="1"/>
        <c:majorTickMark val="out"/>
        <c:minorTickMark val="none"/>
        <c:tickLblPos val="nextTo"/>
        <c:txPr>
          <a:bodyPr/>
          <a:lstStyle/>
          <a:p>
            <a:pPr>
              <a:defRPr sz="1100"/>
            </a:pPr>
            <a:endParaRPr lang="en-US"/>
          </a:p>
        </c:txPr>
        <c:crossAx val="171721472"/>
        <c:crosses val="autoZero"/>
        <c:auto val="1"/>
        <c:lblAlgn val="ctr"/>
        <c:lblOffset val="100"/>
        <c:tickLblSkip val="3"/>
        <c:tickMarkSkip val="1"/>
        <c:noMultiLvlLbl val="0"/>
      </c:catAx>
      <c:valAx>
        <c:axId val="171721472"/>
        <c:scaling>
          <c:orientation val="minMax"/>
          <c:max val="6.0000000000000012E-2"/>
          <c:min val="-6.0000000000000012E-2"/>
        </c:scaling>
        <c:delete val="0"/>
        <c:axPos val="l"/>
        <c:majorGridlines/>
        <c:numFmt formatCode="0.0%" sourceLinked="1"/>
        <c:majorTickMark val="out"/>
        <c:minorTickMark val="none"/>
        <c:tickLblPos val="nextTo"/>
        <c:txPr>
          <a:bodyPr/>
          <a:lstStyle/>
          <a:p>
            <a:pPr>
              <a:defRPr sz="1400"/>
            </a:pPr>
            <a:endParaRPr lang="en-US"/>
          </a:p>
        </c:txPr>
        <c:crossAx val="171715584"/>
        <c:crosses val="autoZero"/>
        <c:crossBetween val="between"/>
      </c:valAx>
    </c:plotArea>
    <c:plotVisOnly val="1"/>
    <c:dispBlanksAs val="gap"/>
    <c:showDLblsOverMax val="0"/>
  </c:chart>
  <c:externalData r:id="rId1">
    <c:autoUpdate val="0"/>
  </c:externalData>
  <c:userShapes r:id="rId2"/>
</c:chartSpace>
</file>

<file path=ppt/drawings/_rels/drawing2.x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drawing1.xml><?xml version="1.0" encoding="utf-8"?>
<c:userShapes xmlns:c="http://schemas.openxmlformats.org/drawingml/2006/chart">
  <cdr:relSizeAnchor xmlns:cdr="http://schemas.openxmlformats.org/drawingml/2006/chartDrawing">
    <cdr:from>
      <cdr:x>0.00569</cdr:x>
      <cdr:y>0.01587</cdr:y>
    </cdr:from>
    <cdr:to>
      <cdr:x>0.11986</cdr:x>
      <cdr:y>0.07246</cdr:y>
    </cdr:to>
    <cdr:sp macro="" textlink="">
      <cdr:nvSpPr>
        <cdr:cNvPr id="2" name="TextBox 1">
          <a:extLst xmlns:a="http://schemas.openxmlformats.org/drawingml/2006/main">
            <a:ext uri="{FF2B5EF4-FFF2-40B4-BE49-F238E27FC236}">
              <a16:creationId xmlns:a16="http://schemas.microsoft.com/office/drawing/2014/main" xmlns="" id="{3C57439C-6B95-4035-8836-CAAD896C78AD}"/>
            </a:ext>
          </a:extLst>
        </cdr:cNvPr>
        <cdr:cNvSpPr txBox="1"/>
      </cdr:nvSpPr>
      <cdr:spPr>
        <a:xfrm xmlns:a="http://schemas.openxmlformats.org/drawingml/2006/main">
          <a:off x="48291" y="77495"/>
          <a:ext cx="969574" cy="27641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a:t>Procent</a:t>
          </a:r>
          <a:r>
            <a:rPr lang="en-US" sz="1100" dirty="0"/>
            <a:t> per </a:t>
          </a:r>
          <a:r>
            <a:rPr lang="en-US" sz="1100" dirty="0" err="1"/>
            <a:t>år</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0.30081</cdr:x>
      <cdr:y>0.02398</cdr:y>
    </cdr:from>
    <cdr:to>
      <cdr:x>0.67223</cdr:x>
      <cdr:y>0.16967</cdr:y>
    </cdr:to>
    <cdr:pic>
      <cdr:nvPicPr>
        <cdr:cNvPr id="2" name="chart">
          <a:extLst xmlns:a="http://schemas.openxmlformats.org/drawingml/2006/main">
            <a:ext uri="{FF2B5EF4-FFF2-40B4-BE49-F238E27FC236}">
              <a16:creationId xmlns:a16="http://schemas.microsoft.com/office/drawing/2014/main" xmlns="" id="{47A58EF5-5E7A-4062-B76C-780D93B5589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664295" y="144016"/>
          <a:ext cx="3289661" cy="874881"/>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000000"/>
                </a:solidFill>
              </a:defRPr>
            </a:lvl1pPr>
          </a:lstStyle>
          <a:p>
            <a:pPr>
              <a:defRPr/>
            </a:pPr>
            <a:endParaRPr lang="en-US"/>
          </a:p>
        </p:txBody>
      </p:sp>
      <p:sp>
        <p:nvSpPr>
          <p:cNvPr id="126979" name="Rectangle 3"/>
          <p:cNvSpPr>
            <a:spLocks noGrp="1" noChangeArrowheads="1"/>
          </p:cNvSpPr>
          <p:nvPr>
            <p:ph type="dt" sz="quarter" idx="1"/>
          </p:nvPr>
        </p:nvSpPr>
        <p:spPr bwMode="auto">
          <a:xfrm>
            <a:off x="3850245" y="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000000"/>
                </a:solidFill>
              </a:defRPr>
            </a:lvl1pPr>
          </a:lstStyle>
          <a:p>
            <a:pPr>
              <a:defRPr/>
            </a:pPr>
            <a:endParaRPr lang="en-US"/>
          </a:p>
        </p:txBody>
      </p:sp>
      <p:sp>
        <p:nvSpPr>
          <p:cNvPr id="126980" name="Rectangle 4"/>
          <p:cNvSpPr>
            <a:spLocks noGrp="1" noChangeArrowheads="1"/>
          </p:cNvSpPr>
          <p:nvPr>
            <p:ph type="ftr" sz="quarter" idx="2"/>
          </p:nvPr>
        </p:nvSpPr>
        <p:spPr bwMode="auto">
          <a:xfrm>
            <a:off x="0"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defRPr>
            </a:lvl1pPr>
          </a:lstStyle>
          <a:p>
            <a:pPr>
              <a:defRPr/>
            </a:pPr>
            <a:endParaRPr lang="en-US"/>
          </a:p>
        </p:txBody>
      </p:sp>
      <p:sp>
        <p:nvSpPr>
          <p:cNvPr id="126981" name="Rectangle 5"/>
          <p:cNvSpPr>
            <a:spLocks noGrp="1" noChangeArrowheads="1"/>
          </p:cNvSpPr>
          <p:nvPr>
            <p:ph type="sldNum" sz="quarter" idx="3"/>
          </p:nvPr>
        </p:nvSpPr>
        <p:spPr bwMode="auto">
          <a:xfrm>
            <a:off x="3850245" y="9430830"/>
            <a:ext cx="2945955" cy="4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pPr>
              <a:defRPr/>
            </a:pPr>
            <a:fld id="{5D3ED561-495B-4DE9-A846-B4C6ED9FDFB8}" type="slidenum">
              <a:rPr lang="en-US"/>
              <a:pPr>
                <a:defRPr/>
              </a:pPr>
              <a:t>‹#›</a:t>
            </a:fld>
            <a:endParaRPr lang="en-US"/>
          </a:p>
        </p:txBody>
      </p:sp>
    </p:spTree>
    <p:extLst>
      <p:ext uri="{BB962C8B-B14F-4D97-AF65-F5344CB8AC3E}">
        <p14:creationId xmlns:p14="http://schemas.microsoft.com/office/powerpoint/2010/main" val="179364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AutoShape 1"/>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55299" name="AutoShape 2"/>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55300" name="AutoShape 3"/>
          <p:cNvSpPr>
            <a:spLocks noChangeArrowheads="1"/>
          </p:cNvSpPr>
          <p:nvPr/>
        </p:nvSpPr>
        <p:spPr bwMode="auto">
          <a:xfrm>
            <a:off x="0" y="0"/>
            <a:ext cx="6797675" cy="9928225"/>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3076" name="Rectangle 4"/>
          <p:cNvSpPr>
            <a:spLocks noGrp="1" noChangeArrowheads="1"/>
          </p:cNvSpPr>
          <p:nvPr>
            <p:ph type="hdr"/>
          </p:nvPr>
        </p:nvSpPr>
        <p:spPr bwMode="auto">
          <a:xfrm>
            <a:off x="0" y="1"/>
            <a:ext cx="2941529" cy="49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a:p>
        </p:txBody>
      </p:sp>
      <p:sp>
        <p:nvSpPr>
          <p:cNvPr id="3077" name="Rectangle 5"/>
          <p:cNvSpPr>
            <a:spLocks noGrp="1" noChangeArrowheads="1"/>
          </p:cNvSpPr>
          <p:nvPr>
            <p:ph type="dt"/>
          </p:nvPr>
        </p:nvSpPr>
        <p:spPr bwMode="auto">
          <a:xfrm>
            <a:off x="3851722" y="1"/>
            <a:ext cx="2941529" cy="490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a:p>
        </p:txBody>
      </p:sp>
      <p:sp>
        <p:nvSpPr>
          <p:cNvPr id="55303" name="Rectangle 6"/>
          <p:cNvSpPr>
            <a:spLocks noGrp="1" noRot="1" noChangeAspect="1" noChangeArrowheads="1"/>
          </p:cNvSpPr>
          <p:nvPr>
            <p:ph type="sldImg"/>
          </p:nvPr>
        </p:nvSpPr>
        <p:spPr bwMode="auto">
          <a:xfrm>
            <a:off x="920750" y="746125"/>
            <a:ext cx="4953000" cy="3716338"/>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9" name="Rectangle 7"/>
          <p:cNvSpPr>
            <a:spLocks noGrp="1" noChangeArrowheads="1"/>
          </p:cNvSpPr>
          <p:nvPr>
            <p:ph type="body"/>
          </p:nvPr>
        </p:nvSpPr>
        <p:spPr bwMode="auto">
          <a:xfrm>
            <a:off x="907242" y="4714594"/>
            <a:ext cx="4978765" cy="44617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t" anchorCtr="0" compatLnSpc="1">
            <a:prstTxWarp prst="textNoShape">
              <a:avLst/>
            </a:prstTxWarp>
          </a:bodyPr>
          <a:lstStyle/>
          <a:p>
            <a:pPr lvl="0"/>
            <a:endParaRPr lang="en-US" noProof="0"/>
          </a:p>
        </p:txBody>
      </p:sp>
      <p:sp>
        <p:nvSpPr>
          <p:cNvPr id="3080" name="Rectangle 8"/>
          <p:cNvSpPr>
            <a:spLocks noGrp="1" noChangeArrowheads="1"/>
          </p:cNvSpPr>
          <p:nvPr>
            <p:ph type="ftr"/>
          </p:nvPr>
        </p:nvSpPr>
        <p:spPr bwMode="auto">
          <a:xfrm>
            <a:off x="0" y="9430830"/>
            <a:ext cx="2941529" cy="490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b"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endParaRPr lang="en-US"/>
          </a:p>
        </p:txBody>
      </p:sp>
      <p:sp>
        <p:nvSpPr>
          <p:cNvPr id="3081" name="Rectangle 9"/>
          <p:cNvSpPr>
            <a:spLocks noGrp="1" noChangeArrowheads="1"/>
          </p:cNvSpPr>
          <p:nvPr>
            <p:ph type="sldNum"/>
          </p:nvPr>
        </p:nvSpPr>
        <p:spPr bwMode="auto">
          <a:xfrm>
            <a:off x="3851722" y="9430830"/>
            <a:ext cx="2941529" cy="4908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120" tIns="47880" rIns="96120" bIns="4788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fld id="{0FF5111F-4AD0-4493-821E-1CDE6579D378}" type="slidenum">
              <a:rPr lang="en-US"/>
              <a:pPr>
                <a:defRPr/>
              </a:pPr>
              <a:t>‹#›</a:t>
            </a:fld>
            <a:endParaRPr lang="en-US"/>
          </a:p>
        </p:txBody>
      </p:sp>
    </p:spTree>
    <p:extLst>
      <p:ext uri="{BB962C8B-B14F-4D97-AF65-F5344CB8AC3E}">
        <p14:creationId xmlns:p14="http://schemas.microsoft.com/office/powerpoint/2010/main" val="217889899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612B3FE0-0FFE-441A-8FF5-3F01412ED92F}" type="slidenum">
              <a:rPr lang="en-US" altLang="en-US" sz="1200" smtClean="0">
                <a:solidFill>
                  <a:srgbClr val="000000"/>
                </a:solidFill>
              </a:rPr>
              <a:pPr/>
              <a:t>1</a:t>
            </a:fld>
            <a:endParaRPr lang="en-US" altLang="en-US" sz="1200">
              <a:solidFill>
                <a:srgbClr val="000000"/>
              </a:solidFill>
            </a:endParaRPr>
          </a:p>
        </p:txBody>
      </p:sp>
      <p:sp>
        <p:nvSpPr>
          <p:cNvPr id="5632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5632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2B7AB3A3-0E0B-4ECD-96D8-6C2A3FFC5CDC}" type="slidenum">
              <a:rPr lang="en-US" altLang="en-US" sz="1200" smtClean="0">
                <a:solidFill>
                  <a:srgbClr val="000000"/>
                </a:solidFill>
              </a:rPr>
              <a:pPr/>
              <a:t>10</a:t>
            </a:fld>
            <a:endParaRPr lang="en-US" altLang="en-US" sz="1200">
              <a:solidFill>
                <a:srgbClr val="000000"/>
              </a:solidFill>
            </a:endParaRPr>
          </a:p>
        </p:txBody>
      </p:sp>
      <p:sp>
        <p:nvSpPr>
          <p:cNvPr id="64515"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64516"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0EA631F-62E6-4D2E-9286-AAF23ADD9907}" type="slidenum">
              <a:rPr lang="en-US" altLang="en-US" sz="1200" smtClean="0">
                <a:solidFill>
                  <a:srgbClr val="000000"/>
                </a:solidFill>
              </a:rPr>
              <a:pPr/>
              <a:t>11</a:t>
            </a:fld>
            <a:endParaRPr lang="en-US" altLang="en-US" sz="1200">
              <a:solidFill>
                <a:srgbClr val="000000"/>
              </a:solidFill>
            </a:endParaRPr>
          </a:p>
        </p:txBody>
      </p:sp>
      <p:sp>
        <p:nvSpPr>
          <p:cNvPr id="6656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6656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D2B8F7DD-5C69-4DE3-9251-6EDE9A2DBC16}" type="slidenum">
              <a:rPr lang="en-US" altLang="en-US" sz="1200" smtClean="0">
                <a:solidFill>
                  <a:srgbClr val="000000"/>
                </a:solidFill>
              </a:rPr>
              <a:pPr/>
              <a:t>12</a:t>
            </a:fld>
            <a:endParaRPr lang="en-US" altLang="en-US" sz="1200">
              <a:solidFill>
                <a:srgbClr val="000000"/>
              </a:solidFill>
            </a:endParaRPr>
          </a:p>
        </p:txBody>
      </p:sp>
      <p:sp>
        <p:nvSpPr>
          <p:cNvPr id="6758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6758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7F06D24-6F92-4E1D-9748-079E8727030C}" type="slidenum">
              <a:rPr lang="en-US" altLang="en-US" sz="1200" smtClean="0">
                <a:solidFill>
                  <a:srgbClr val="000000"/>
                </a:solidFill>
              </a:rPr>
              <a:pPr/>
              <a:t>16</a:t>
            </a:fld>
            <a:endParaRPr lang="en-US" altLang="en-US" sz="1200">
              <a:solidFill>
                <a:srgbClr val="000000"/>
              </a:solidFill>
            </a:endParaRPr>
          </a:p>
        </p:txBody>
      </p:sp>
      <p:sp>
        <p:nvSpPr>
          <p:cNvPr id="80899"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0900"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17A70C3F-A46B-47B8-838C-1C7466E041A9}" type="slidenum">
              <a:rPr lang="en-US" altLang="en-US" sz="1200" smtClean="0">
                <a:solidFill>
                  <a:srgbClr val="000000"/>
                </a:solidFill>
              </a:rPr>
              <a:pPr/>
              <a:t>17</a:t>
            </a:fld>
            <a:endParaRPr lang="en-US" altLang="en-US" sz="1200">
              <a:solidFill>
                <a:srgbClr val="000000"/>
              </a:solidFill>
            </a:endParaRPr>
          </a:p>
        </p:txBody>
      </p:sp>
      <p:sp>
        <p:nvSpPr>
          <p:cNvPr id="8192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192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17A70C3F-A46B-47B8-838C-1C7466E041A9}" type="slidenum">
              <a:rPr lang="en-US" altLang="en-US" sz="1200" smtClean="0">
                <a:solidFill>
                  <a:srgbClr val="000000"/>
                </a:solidFill>
              </a:rPr>
              <a:pPr/>
              <a:t>18</a:t>
            </a:fld>
            <a:endParaRPr lang="en-US" altLang="en-US" sz="1200">
              <a:solidFill>
                <a:srgbClr val="000000"/>
              </a:solidFill>
            </a:endParaRPr>
          </a:p>
        </p:txBody>
      </p:sp>
      <p:sp>
        <p:nvSpPr>
          <p:cNvPr id="8192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192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FB72B36-6E5B-4CB9-83FF-D5635B18B8F4}" type="slidenum">
              <a:rPr lang="en-US" altLang="en-US" sz="1200" smtClean="0">
                <a:solidFill>
                  <a:srgbClr val="000000"/>
                </a:solidFill>
              </a:rPr>
              <a:pPr/>
              <a:t>19</a:t>
            </a:fld>
            <a:endParaRPr lang="en-US" altLang="en-US" sz="1200">
              <a:solidFill>
                <a:srgbClr val="000000"/>
              </a:solidFill>
            </a:endParaRPr>
          </a:p>
        </p:txBody>
      </p:sp>
      <p:sp>
        <p:nvSpPr>
          <p:cNvPr id="8294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294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FB72B36-6E5B-4CB9-83FF-D5635B18B8F4}" type="slidenum">
              <a:rPr lang="en-US" altLang="en-US" sz="1200" smtClean="0">
                <a:solidFill>
                  <a:srgbClr val="000000"/>
                </a:solidFill>
              </a:rPr>
              <a:pPr/>
              <a:t>20</a:t>
            </a:fld>
            <a:endParaRPr lang="en-US" altLang="en-US" sz="1200">
              <a:solidFill>
                <a:srgbClr val="000000"/>
              </a:solidFill>
            </a:endParaRPr>
          </a:p>
        </p:txBody>
      </p:sp>
      <p:sp>
        <p:nvSpPr>
          <p:cNvPr id="8294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294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FB72B36-6E5B-4CB9-83FF-D5635B18B8F4}" type="slidenum">
              <a:rPr lang="en-US" altLang="en-US" sz="1200" smtClean="0">
                <a:solidFill>
                  <a:srgbClr val="000000"/>
                </a:solidFill>
              </a:rPr>
              <a:pPr/>
              <a:t>21</a:t>
            </a:fld>
            <a:endParaRPr lang="en-US" altLang="en-US" sz="1200">
              <a:solidFill>
                <a:srgbClr val="000000"/>
              </a:solidFill>
            </a:endParaRPr>
          </a:p>
        </p:txBody>
      </p:sp>
      <p:sp>
        <p:nvSpPr>
          <p:cNvPr id="8294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294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FB72B36-6E5B-4CB9-83FF-D5635B18B8F4}" type="slidenum">
              <a:rPr lang="en-US" altLang="en-US" sz="1200" smtClean="0">
                <a:solidFill>
                  <a:srgbClr val="000000"/>
                </a:solidFill>
              </a:rPr>
              <a:pPr/>
              <a:t>22</a:t>
            </a:fld>
            <a:endParaRPr lang="en-US" altLang="en-US" sz="1200">
              <a:solidFill>
                <a:srgbClr val="000000"/>
              </a:solidFill>
            </a:endParaRPr>
          </a:p>
        </p:txBody>
      </p:sp>
      <p:sp>
        <p:nvSpPr>
          <p:cNvPr id="8294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294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612B3FE0-0FFE-441A-8FF5-3F01412ED92F}" type="slidenum">
              <a:rPr lang="en-US" altLang="en-US" sz="1200" smtClean="0">
                <a:solidFill>
                  <a:srgbClr val="000000"/>
                </a:solidFill>
              </a:rPr>
              <a:pPr/>
              <a:t>2</a:t>
            </a:fld>
            <a:endParaRPr lang="en-US" altLang="en-US" sz="1200">
              <a:solidFill>
                <a:srgbClr val="000000"/>
              </a:solidFill>
            </a:endParaRPr>
          </a:p>
        </p:txBody>
      </p:sp>
      <p:sp>
        <p:nvSpPr>
          <p:cNvPr id="5632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5632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BE72693C-8EBC-430B-A250-C0975FDAD7B1}" type="slidenum">
              <a:rPr lang="en-US" altLang="en-US" sz="1200" smtClean="0">
                <a:solidFill>
                  <a:srgbClr val="000000"/>
                </a:solidFill>
              </a:rPr>
              <a:pPr/>
              <a:t>23</a:t>
            </a:fld>
            <a:endParaRPr lang="en-US" altLang="en-US" sz="1200">
              <a:solidFill>
                <a:srgbClr val="000000"/>
              </a:solidFill>
            </a:endParaRPr>
          </a:p>
        </p:txBody>
      </p:sp>
      <p:sp>
        <p:nvSpPr>
          <p:cNvPr id="8192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192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A83FB9C8-1DEF-480D-AEF9-420DEF7AABF8}" type="slidenum">
              <a:rPr lang="en-US" altLang="en-US" sz="1200" smtClean="0">
                <a:solidFill>
                  <a:srgbClr val="000000"/>
                </a:solidFill>
              </a:rPr>
              <a:pPr/>
              <a:t>24</a:t>
            </a:fld>
            <a:endParaRPr lang="en-US" altLang="en-US" sz="1200">
              <a:solidFill>
                <a:srgbClr val="000000"/>
              </a:solidFill>
            </a:endParaRPr>
          </a:p>
        </p:txBody>
      </p:sp>
      <p:sp>
        <p:nvSpPr>
          <p:cNvPr id="8294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294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22468F47-23EC-400F-A6FD-F0A1C884592A}" type="slidenum">
              <a:rPr lang="en-US" altLang="en-US" sz="1200" smtClean="0">
                <a:solidFill>
                  <a:srgbClr val="000000"/>
                </a:solidFill>
              </a:rPr>
              <a:pPr/>
              <a:t>25</a:t>
            </a:fld>
            <a:endParaRPr lang="en-US" altLang="en-US" sz="1200">
              <a:solidFill>
                <a:srgbClr val="000000"/>
              </a:solidFill>
            </a:endParaRPr>
          </a:p>
        </p:txBody>
      </p:sp>
      <p:sp>
        <p:nvSpPr>
          <p:cNvPr id="83971"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3972"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5BA9CD60-F288-4065-B357-24E1A85290CD}" type="slidenum">
              <a:rPr lang="en-US" altLang="en-US" sz="1200" smtClean="0">
                <a:solidFill>
                  <a:srgbClr val="000000"/>
                </a:solidFill>
              </a:rPr>
              <a:pPr/>
              <a:t>26</a:t>
            </a:fld>
            <a:endParaRPr lang="en-US" altLang="en-US" sz="1200">
              <a:solidFill>
                <a:srgbClr val="000000"/>
              </a:solidFill>
            </a:endParaRPr>
          </a:p>
        </p:txBody>
      </p:sp>
      <p:sp>
        <p:nvSpPr>
          <p:cNvPr id="84995"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4996"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E6EBB48C-89E9-489B-A0A6-ED1E65CC44F1}" type="slidenum">
              <a:rPr lang="en-US" altLang="en-US" sz="1200" smtClean="0">
                <a:solidFill>
                  <a:srgbClr val="000000"/>
                </a:solidFill>
              </a:rPr>
              <a:pPr/>
              <a:t>27</a:t>
            </a:fld>
            <a:endParaRPr lang="en-US" altLang="en-US" sz="1200">
              <a:solidFill>
                <a:srgbClr val="000000"/>
              </a:solidFill>
            </a:endParaRPr>
          </a:p>
        </p:txBody>
      </p:sp>
      <p:sp>
        <p:nvSpPr>
          <p:cNvPr id="8704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704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A7914300-909E-4CCC-9ACE-E6F011DF7F23}" type="slidenum">
              <a:rPr lang="en-US" altLang="en-US" sz="1200" smtClean="0">
                <a:solidFill>
                  <a:srgbClr val="000000"/>
                </a:solidFill>
              </a:rPr>
              <a:pPr/>
              <a:t>28</a:t>
            </a:fld>
            <a:endParaRPr lang="en-US" altLang="en-US" sz="1200">
              <a:solidFill>
                <a:srgbClr val="000000"/>
              </a:solidFill>
            </a:endParaRPr>
          </a:p>
        </p:txBody>
      </p:sp>
      <p:sp>
        <p:nvSpPr>
          <p:cNvPr id="8806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8806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CD5C6AFF-2434-48E5-AE05-1BA9F0A2EF08}" type="slidenum">
              <a:rPr lang="en-US" altLang="en-US" sz="1200" smtClean="0">
                <a:solidFill>
                  <a:srgbClr val="000000"/>
                </a:solidFill>
              </a:rPr>
              <a:pPr/>
              <a:t>29</a:t>
            </a:fld>
            <a:endParaRPr lang="en-US" altLang="en-US" sz="1200">
              <a:solidFill>
                <a:srgbClr val="000000"/>
              </a:solidFill>
            </a:endParaRPr>
          </a:p>
        </p:txBody>
      </p:sp>
      <p:sp>
        <p:nvSpPr>
          <p:cNvPr id="9318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318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CD5C6AFF-2434-48E5-AE05-1BA9F0A2EF08}" type="slidenum">
              <a:rPr lang="en-US" altLang="en-US" sz="1200" smtClean="0">
                <a:solidFill>
                  <a:srgbClr val="000000"/>
                </a:solidFill>
              </a:rPr>
              <a:pPr/>
              <a:t>30</a:t>
            </a:fld>
            <a:endParaRPr lang="en-US" altLang="en-US" sz="1200">
              <a:solidFill>
                <a:srgbClr val="000000"/>
              </a:solidFill>
            </a:endParaRPr>
          </a:p>
        </p:txBody>
      </p:sp>
      <p:sp>
        <p:nvSpPr>
          <p:cNvPr id="9318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318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A538F913-4325-4F15-A958-B39547F71A40}" type="slidenum">
              <a:rPr lang="en-US" altLang="en-US" sz="1200" smtClean="0">
                <a:solidFill>
                  <a:srgbClr val="000000"/>
                </a:solidFill>
              </a:rPr>
              <a:pPr/>
              <a:t>32</a:t>
            </a:fld>
            <a:endParaRPr lang="en-US" altLang="en-US" sz="1200">
              <a:solidFill>
                <a:srgbClr val="000000"/>
              </a:solidFill>
            </a:endParaRPr>
          </a:p>
        </p:txBody>
      </p:sp>
      <p:sp>
        <p:nvSpPr>
          <p:cNvPr id="9830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830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0D429F5-9806-46C4-8238-8ECDCA1BAEED}" type="slidenum">
              <a:rPr lang="en-US" altLang="en-US" sz="1200" smtClean="0">
                <a:solidFill>
                  <a:srgbClr val="000000"/>
                </a:solidFill>
              </a:rPr>
              <a:pPr/>
              <a:t>33</a:t>
            </a:fld>
            <a:endParaRPr lang="en-US" altLang="en-US" sz="1200">
              <a:solidFill>
                <a:srgbClr val="000000"/>
              </a:solidFill>
            </a:endParaRPr>
          </a:p>
        </p:txBody>
      </p:sp>
      <p:sp>
        <p:nvSpPr>
          <p:cNvPr id="95235"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5236"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98E3D280-4E3E-4A32-8427-C3D05CB94656}" type="slidenum">
              <a:rPr lang="en-US" altLang="en-US" sz="1200" smtClean="0">
                <a:solidFill>
                  <a:srgbClr val="000000"/>
                </a:solidFill>
              </a:rPr>
              <a:pPr/>
              <a:t>3</a:t>
            </a:fld>
            <a:endParaRPr lang="en-US" altLang="en-US" sz="1200">
              <a:solidFill>
                <a:srgbClr val="000000"/>
              </a:solidFill>
            </a:endParaRPr>
          </a:p>
        </p:txBody>
      </p:sp>
      <p:sp>
        <p:nvSpPr>
          <p:cNvPr id="5734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5734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2A48F14B-7A09-4C8E-8842-659CD066F624}" type="slidenum">
              <a:rPr lang="en-US" altLang="en-US" sz="1200" smtClean="0">
                <a:solidFill>
                  <a:srgbClr val="000000"/>
                </a:solidFill>
              </a:rPr>
              <a:pPr/>
              <a:t>34</a:t>
            </a:fld>
            <a:endParaRPr lang="en-US" altLang="en-US" sz="1200">
              <a:solidFill>
                <a:srgbClr val="000000"/>
              </a:solidFill>
            </a:endParaRPr>
          </a:p>
        </p:txBody>
      </p:sp>
      <p:sp>
        <p:nvSpPr>
          <p:cNvPr id="91139"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1140"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E0575FEA-C05B-43F4-94DE-30D69883EE0B}" type="slidenum">
              <a:rPr lang="en-US" altLang="en-US" sz="1200" smtClean="0">
                <a:solidFill>
                  <a:srgbClr val="000000"/>
                </a:solidFill>
              </a:rPr>
              <a:pPr/>
              <a:t>35</a:t>
            </a:fld>
            <a:endParaRPr lang="en-US" altLang="en-US" sz="1200">
              <a:solidFill>
                <a:srgbClr val="000000"/>
              </a:solidFill>
            </a:endParaRPr>
          </a:p>
        </p:txBody>
      </p:sp>
      <p:sp>
        <p:nvSpPr>
          <p:cNvPr id="9216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216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1E86D36F-3DF8-4E3F-B9EC-005784CB810D}" type="slidenum">
              <a:rPr lang="en-US" altLang="en-US" sz="1200" smtClean="0">
                <a:solidFill>
                  <a:srgbClr val="000000"/>
                </a:solidFill>
              </a:rPr>
              <a:pPr/>
              <a:t>36</a:t>
            </a:fld>
            <a:endParaRPr lang="en-US" altLang="en-US" sz="1200">
              <a:solidFill>
                <a:srgbClr val="000000"/>
              </a:solidFill>
            </a:endParaRPr>
          </a:p>
        </p:txBody>
      </p:sp>
      <p:sp>
        <p:nvSpPr>
          <p:cNvPr id="9728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728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BDCAFFD3-8CC7-434E-9F51-081FD9162AB9}" type="slidenum">
              <a:rPr lang="en-US" altLang="en-US" sz="1200" smtClean="0">
                <a:solidFill>
                  <a:srgbClr val="000000"/>
                </a:solidFill>
              </a:rPr>
              <a:pPr/>
              <a:t>37</a:t>
            </a:fld>
            <a:endParaRPr lang="en-US" altLang="en-US" sz="1200">
              <a:solidFill>
                <a:srgbClr val="000000"/>
              </a:solidFill>
            </a:endParaRPr>
          </a:p>
        </p:txBody>
      </p:sp>
      <p:sp>
        <p:nvSpPr>
          <p:cNvPr id="9830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830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57E757EB-6312-4632-9870-4E365A5EFA45}" type="slidenum">
              <a:rPr lang="en-US" altLang="en-US" sz="1200" smtClean="0">
                <a:solidFill>
                  <a:srgbClr val="000000"/>
                </a:solidFill>
              </a:rPr>
              <a:pPr/>
              <a:t>38</a:t>
            </a:fld>
            <a:endParaRPr lang="en-US" altLang="en-US" sz="1200">
              <a:solidFill>
                <a:srgbClr val="000000"/>
              </a:solidFill>
            </a:endParaRPr>
          </a:p>
        </p:txBody>
      </p:sp>
      <p:sp>
        <p:nvSpPr>
          <p:cNvPr id="99331"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99332"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4DD9C7B6-6BB9-4CA5-A16C-CF97FBEFCEC2}" type="slidenum">
              <a:rPr lang="en-US" altLang="en-US" sz="1200" smtClean="0">
                <a:solidFill>
                  <a:srgbClr val="000000"/>
                </a:solidFill>
              </a:rPr>
              <a:pPr/>
              <a:t>4</a:t>
            </a:fld>
            <a:endParaRPr lang="en-US" altLang="en-US" sz="1200">
              <a:solidFill>
                <a:srgbClr val="000000"/>
              </a:solidFill>
            </a:endParaRPr>
          </a:p>
        </p:txBody>
      </p:sp>
      <p:sp>
        <p:nvSpPr>
          <p:cNvPr id="58371"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58372"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15F8511B-E59A-4723-B788-59479F50AB48}" type="slidenum">
              <a:rPr lang="en-US" altLang="en-US" sz="1200" smtClean="0">
                <a:solidFill>
                  <a:srgbClr val="000000"/>
                </a:solidFill>
              </a:rPr>
              <a:pPr/>
              <a:t>5</a:t>
            </a:fld>
            <a:endParaRPr lang="en-US" altLang="en-US" sz="1200">
              <a:solidFill>
                <a:srgbClr val="000000"/>
              </a:solidFill>
            </a:endParaRPr>
          </a:p>
        </p:txBody>
      </p:sp>
      <p:sp>
        <p:nvSpPr>
          <p:cNvPr id="60419"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60420"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38D4DAF7-F74C-4216-8B73-7D1D0627F1BA}" type="slidenum">
              <a:rPr lang="en-US" altLang="en-US" sz="1200" smtClean="0">
                <a:solidFill>
                  <a:srgbClr val="000000"/>
                </a:solidFill>
              </a:rPr>
              <a:pPr/>
              <a:t>6</a:t>
            </a:fld>
            <a:endParaRPr lang="en-US" altLang="en-US" sz="1200">
              <a:solidFill>
                <a:srgbClr val="000000"/>
              </a:solidFill>
            </a:endParaRPr>
          </a:p>
        </p:txBody>
      </p:sp>
      <p:sp>
        <p:nvSpPr>
          <p:cNvPr id="6144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6144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38D4DAF7-F74C-4216-8B73-7D1D0627F1BA}" type="slidenum">
              <a:rPr lang="en-US" altLang="en-US" sz="1200" smtClean="0">
                <a:solidFill>
                  <a:srgbClr val="000000"/>
                </a:solidFill>
              </a:rPr>
              <a:pPr/>
              <a:t>7</a:t>
            </a:fld>
            <a:endParaRPr lang="en-US" altLang="en-US" sz="1200">
              <a:solidFill>
                <a:srgbClr val="000000"/>
              </a:solidFill>
            </a:endParaRPr>
          </a:p>
        </p:txBody>
      </p:sp>
      <p:sp>
        <p:nvSpPr>
          <p:cNvPr id="61443"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61444"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ED080651-C134-4E30-A04F-899EBE5A974F}" type="slidenum">
              <a:rPr lang="en-US" altLang="en-US" sz="1200" smtClean="0">
                <a:solidFill>
                  <a:srgbClr val="000000"/>
                </a:solidFill>
              </a:rPr>
              <a:pPr/>
              <a:t>8</a:t>
            </a:fld>
            <a:endParaRPr lang="en-US" altLang="en-US" sz="1200">
              <a:solidFill>
                <a:srgbClr val="000000"/>
              </a:solidFill>
            </a:endParaRPr>
          </a:p>
        </p:txBody>
      </p:sp>
      <p:sp>
        <p:nvSpPr>
          <p:cNvPr id="62467"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62468"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9"/>
          <p:cNvSpPr>
            <a:spLocks noGrp="1" noChangeArrowheads="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fld id="{382CF72E-3081-43A1-9272-91AC5E1F9513}" type="slidenum">
              <a:rPr lang="en-US" altLang="en-US" sz="1200" smtClean="0">
                <a:solidFill>
                  <a:srgbClr val="000000"/>
                </a:solidFill>
              </a:rPr>
              <a:pPr/>
              <a:t>9</a:t>
            </a:fld>
            <a:endParaRPr lang="en-US" altLang="en-US" sz="1200">
              <a:solidFill>
                <a:srgbClr val="000000"/>
              </a:solidFill>
            </a:endParaRPr>
          </a:p>
        </p:txBody>
      </p:sp>
      <p:sp>
        <p:nvSpPr>
          <p:cNvPr id="63491" name="Text Box 1"/>
          <p:cNvSpPr txBox="1">
            <a:spLocks noChangeArrowheads="1"/>
          </p:cNvSpPr>
          <p:nvPr/>
        </p:nvSpPr>
        <p:spPr bwMode="auto">
          <a:xfrm>
            <a:off x="1171301" y="746916"/>
            <a:ext cx="4456549" cy="3719801"/>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63492" name="Rectangle 2"/>
          <p:cNvSpPr>
            <a:spLocks noGrp="1" noChangeArrowheads="1"/>
          </p:cNvSpPr>
          <p:nvPr>
            <p:ph type="body"/>
          </p:nvPr>
        </p:nvSpPr>
        <p:spPr>
          <a:xfrm>
            <a:off x="907242" y="4714594"/>
            <a:ext cx="4980241" cy="446343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a:t>K1: sid. </a:t>
            </a:r>
            <a:fld id="{68B1BB85-D0C2-4B28-AB9E-53D60B685EAD}" type="slidenum">
              <a:rPr lang="en-GB"/>
              <a:pPr>
                <a:defRPr/>
              </a:pPr>
              <a:t>‹#›</a:t>
            </a:fld>
            <a:endParaRPr lang="en-GB" dirty="0"/>
          </a:p>
        </p:txBody>
      </p:sp>
    </p:spTree>
    <p:extLst>
      <p:ext uri="{BB962C8B-B14F-4D97-AF65-F5344CB8AC3E}">
        <p14:creationId xmlns:p14="http://schemas.microsoft.com/office/powerpoint/2010/main" val="389911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a:t>K1: sid. </a:t>
            </a:r>
            <a:fld id="{30DD38C7-3663-4232-AEB9-623058B964AF}" type="slidenum">
              <a:rPr lang="en-GB"/>
              <a:pPr>
                <a:defRPr/>
              </a:pPr>
              <a:t>‹#›</a:t>
            </a:fld>
            <a:endParaRPr lang="en-GB" dirty="0"/>
          </a:p>
        </p:txBody>
      </p:sp>
    </p:spTree>
    <p:extLst>
      <p:ext uri="{BB962C8B-B14F-4D97-AF65-F5344CB8AC3E}">
        <p14:creationId xmlns:p14="http://schemas.microsoft.com/office/powerpoint/2010/main" val="409603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
            <a:ext cx="2017713" cy="6021388"/>
          </a:xfr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609600" y="76200"/>
            <a:ext cx="5902325" cy="6021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a:t>K1: sid. </a:t>
            </a:r>
            <a:fld id="{35E83199-A7F5-4179-BD56-83324D5D1185}" type="slidenum">
              <a:rPr lang="en-GB"/>
              <a:pPr>
                <a:defRPr/>
              </a:pPr>
              <a:t>‹#›</a:t>
            </a:fld>
            <a:endParaRPr lang="en-GB" dirty="0"/>
          </a:p>
        </p:txBody>
      </p:sp>
    </p:spTree>
    <p:extLst>
      <p:ext uri="{BB962C8B-B14F-4D97-AF65-F5344CB8AC3E}">
        <p14:creationId xmlns:p14="http://schemas.microsoft.com/office/powerpoint/2010/main" val="772094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072438" cy="1138238"/>
          </a:xfrm>
        </p:spPr>
        <p:txBody>
          <a:bodyPr/>
          <a:lstStyle/>
          <a:p>
            <a:r>
              <a:rPr lang="en-US"/>
              <a:t>Click to edit Master title style</a:t>
            </a:r>
            <a:endParaRPr lang="sv-SE"/>
          </a:p>
        </p:txBody>
      </p:sp>
      <p:sp>
        <p:nvSpPr>
          <p:cNvPr id="3" name="Text Placeholder 2"/>
          <p:cNvSpPr>
            <a:spLocks noGrp="1"/>
          </p:cNvSpPr>
          <p:nvPr>
            <p:ph type="body" sz="half" idx="1"/>
          </p:nvPr>
        </p:nvSpPr>
        <p:spPr>
          <a:xfrm>
            <a:off x="609600" y="1752600"/>
            <a:ext cx="3709988" cy="4344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quarter" idx="2"/>
          </p:nvPr>
        </p:nvSpPr>
        <p:spPr>
          <a:xfrm>
            <a:off x="4471988" y="1752600"/>
            <a:ext cx="3711575"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Content Placeholder 4"/>
          <p:cNvSpPr>
            <a:spLocks noGrp="1"/>
          </p:cNvSpPr>
          <p:nvPr>
            <p:ph sz="quarter" idx="3"/>
          </p:nvPr>
        </p:nvSpPr>
        <p:spPr>
          <a:xfrm>
            <a:off x="4471988" y="4000500"/>
            <a:ext cx="3711575" cy="2097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Rectangle 4"/>
          <p:cNvSpPr>
            <a:spLocks noGrp="1" noChangeArrowheads="1"/>
          </p:cNvSpPr>
          <p:nvPr>
            <p:ph type="sldNum" idx="10"/>
          </p:nvPr>
        </p:nvSpPr>
        <p:spPr>
          <a:ln/>
        </p:spPr>
        <p:txBody>
          <a:bodyPr/>
          <a:lstStyle>
            <a:lvl1pPr>
              <a:defRPr/>
            </a:lvl1pPr>
          </a:lstStyle>
          <a:p>
            <a:pPr>
              <a:defRPr/>
            </a:pPr>
            <a:r>
              <a:rPr lang="sv-SE" dirty="0"/>
              <a:t>K1: sid. </a:t>
            </a:r>
            <a:fld id="{DFD680DA-FB57-4DF0-8D1C-CD7780993F5B}" type="slidenum">
              <a:rPr lang="en-GB"/>
              <a:pPr>
                <a:defRPr/>
              </a:pPr>
              <a:t>‹#›</a:t>
            </a:fld>
            <a:endParaRPr lang="en-GB" dirty="0"/>
          </a:p>
        </p:txBody>
      </p:sp>
    </p:spTree>
    <p:extLst>
      <p:ext uri="{BB962C8B-B14F-4D97-AF65-F5344CB8AC3E}">
        <p14:creationId xmlns:p14="http://schemas.microsoft.com/office/powerpoint/2010/main" val="4035305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v-SE"/>
          </a:p>
        </p:txBody>
      </p:sp>
    </p:spTree>
    <p:extLst>
      <p:ext uri="{BB962C8B-B14F-4D97-AF65-F5344CB8AC3E}">
        <p14:creationId xmlns:p14="http://schemas.microsoft.com/office/powerpoint/2010/main" val="38330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sv-S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09492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14170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423646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775589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sv-SE"/>
          </a:p>
        </p:txBody>
      </p:sp>
    </p:spTree>
    <p:extLst>
      <p:ext uri="{BB962C8B-B14F-4D97-AF65-F5344CB8AC3E}">
        <p14:creationId xmlns:p14="http://schemas.microsoft.com/office/powerpoint/2010/main" val="2802444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29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Rectangle 4"/>
          <p:cNvSpPr>
            <a:spLocks noGrp="1" noChangeArrowheads="1"/>
          </p:cNvSpPr>
          <p:nvPr>
            <p:ph type="sldNum" idx="10"/>
          </p:nvPr>
        </p:nvSpPr>
        <p:spPr>
          <a:ln/>
        </p:spPr>
        <p:txBody>
          <a:bodyPr/>
          <a:lstStyle>
            <a:lvl1pPr>
              <a:defRPr/>
            </a:lvl1pPr>
          </a:lstStyle>
          <a:p>
            <a:pPr>
              <a:defRPr/>
            </a:pPr>
            <a:r>
              <a:rPr lang="sv-SE" dirty="0"/>
              <a:t>K1: sid. </a:t>
            </a:r>
            <a:fld id="{90A7D973-48A0-446A-9019-5C51161FB6A8}" type="slidenum">
              <a:rPr lang="en-GB" smtClean="0"/>
              <a:pPr>
                <a:defRPr/>
              </a:pPr>
              <a:t>‹#›</a:t>
            </a:fld>
            <a:endParaRPr lang="en-GB" dirty="0"/>
          </a:p>
        </p:txBody>
      </p:sp>
    </p:spTree>
    <p:extLst>
      <p:ext uri="{BB962C8B-B14F-4D97-AF65-F5344CB8AC3E}">
        <p14:creationId xmlns:p14="http://schemas.microsoft.com/office/powerpoint/2010/main" val="170702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5660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4171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sv-S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130858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sv-SE"/>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426977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306333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6768752" cy="1143000"/>
          </a:xfrm>
        </p:spPr>
        <p:txBody>
          <a:bodyPr/>
          <a:lstStyle>
            <a:lvl1pPr>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264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137062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62294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931334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7779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idx="10"/>
          </p:nvPr>
        </p:nvSpPr>
        <p:spPr>
          <a:ln/>
        </p:spPr>
        <p:txBody>
          <a:bodyPr/>
          <a:lstStyle>
            <a:lvl1pPr>
              <a:defRPr/>
            </a:lvl1pPr>
          </a:lstStyle>
          <a:p>
            <a:pPr>
              <a:defRPr/>
            </a:pPr>
            <a:r>
              <a:rPr lang="sv-SE" dirty="0"/>
              <a:t>K1: sid. </a:t>
            </a:r>
            <a:fld id="{EAA78279-6DD1-45E4-A773-64684E42CD4C}" type="slidenum">
              <a:rPr lang="en-GB"/>
              <a:pPr>
                <a:defRPr/>
              </a:pPr>
              <a:t>‹#›</a:t>
            </a:fld>
            <a:endParaRPr lang="en-GB" dirty="0"/>
          </a:p>
        </p:txBody>
      </p:sp>
    </p:spTree>
    <p:extLst>
      <p:ext uri="{BB962C8B-B14F-4D97-AF65-F5344CB8AC3E}">
        <p14:creationId xmlns:p14="http://schemas.microsoft.com/office/powerpoint/2010/main" val="37502422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9305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497358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726405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27543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9356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609600" y="1752600"/>
            <a:ext cx="3709988"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p:cNvSpPr>
            <a:spLocks noGrp="1"/>
          </p:cNvSpPr>
          <p:nvPr>
            <p:ph sz="half" idx="2"/>
          </p:nvPr>
        </p:nvSpPr>
        <p:spPr>
          <a:xfrm>
            <a:off x="4471988" y="1752600"/>
            <a:ext cx="3711575"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Rectangle 4"/>
          <p:cNvSpPr>
            <a:spLocks noGrp="1" noChangeArrowheads="1"/>
          </p:cNvSpPr>
          <p:nvPr>
            <p:ph type="sldNum" idx="10"/>
          </p:nvPr>
        </p:nvSpPr>
        <p:spPr>
          <a:ln/>
        </p:spPr>
        <p:txBody>
          <a:bodyPr/>
          <a:lstStyle>
            <a:lvl1pPr>
              <a:defRPr/>
            </a:lvl1pPr>
          </a:lstStyle>
          <a:p>
            <a:pPr>
              <a:defRPr/>
            </a:pPr>
            <a:r>
              <a:rPr lang="sv-SE" dirty="0"/>
              <a:t>K1: sid. </a:t>
            </a:r>
            <a:fld id="{CF7090F2-AB0F-4F0D-9F7D-FDD2F1F3556E}" type="slidenum">
              <a:rPr lang="en-GB"/>
              <a:pPr>
                <a:defRPr/>
              </a:pPr>
              <a:t>‹#›</a:t>
            </a:fld>
            <a:endParaRPr lang="en-GB" dirty="0"/>
          </a:p>
        </p:txBody>
      </p:sp>
    </p:spTree>
    <p:extLst>
      <p:ext uri="{BB962C8B-B14F-4D97-AF65-F5344CB8AC3E}">
        <p14:creationId xmlns:p14="http://schemas.microsoft.com/office/powerpoint/2010/main" val="21081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Rectangle 4"/>
          <p:cNvSpPr>
            <a:spLocks noGrp="1" noChangeArrowheads="1"/>
          </p:cNvSpPr>
          <p:nvPr>
            <p:ph type="sldNum" idx="10"/>
          </p:nvPr>
        </p:nvSpPr>
        <p:spPr>
          <a:ln/>
        </p:spPr>
        <p:txBody>
          <a:bodyPr/>
          <a:lstStyle>
            <a:lvl1pPr>
              <a:defRPr/>
            </a:lvl1pPr>
          </a:lstStyle>
          <a:p>
            <a:pPr>
              <a:defRPr/>
            </a:pPr>
            <a:r>
              <a:rPr lang="sv-SE" dirty="0"/>
              <a:t>K1: sid. </a:t>
            </a:r>
            <a:fld id="{BA2F83A3-0C79-422A-91B0-AF98E95FFD8D}" type="slidenum">
              <a:rPr lang="en-GB"/>
              <a:pPr>
                <a:defRPr/>
              </a:pPr>
              <a:t>‹#›</a:t>
            </a:fld>
            <a:endParaRPr lang="en-GB" dirty="0"/>
          </a:p>
        </p:txBody>
      </p:sp>
    </p:spTree>
    <p:extLst>
      <p:ext uri="{BB962C8B-B14F-4D97-AF65-F5344CB8AC3E}">
        <p14:creationId xmlns:p14="http://schemas.microsoft.com/office/powerpoint/2010/main" val="423051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SE"/>
          </a:p>
        </p:txBody>
      </p:sp>
      <p:sp>
        <p:nvSpPr>
          <p:cNvPr id="3" name="Rectangle 4"/>
          <p:cNvSpPr>
            <a:spLocks noGrp="1" noChangeArrowheads="1"/>
          </p:cNvSpPr>
          <p:nvPr>
            <p:ph type="sldNum" idx="10"/>
          </p:nvPr>
        </p:nvSpPr>
        <p:spPr>
          <a:ln/>
        </p:spPr>
        <p:txBody>
          <a:bodyPr/>
          <a:lstStyle>
            <a:lvl1pPr>
              <a:defRPr/>
            </a:lvl1pPr>
          </a:lstStyle>
          <a:p>
            <a:pPr>
              <a:defRPr/>
            </a:pPr>
            <a:r>
              <a:rPr lang="sv-SE" dirty="0"/>
              <a:t>K1: sid. </a:t>
            </a:r>
            <a:fld id="{65904523-22A4-4E55-9DBA-8D9DED4E4BE1}" type="slidenum">
              <a:rPr lang="en-GB"/>
              <a:pPr>
                <a:defRPr/>
              </a:pPr>
              <a:t>‹#›</a:t>
            </a:fld>
            <a:endParaRPr lang="en-GB" dirty="0"/>
          </a:p>
        </p:txBody>
      </p:sp>
    </p:spTree>
    <p:extLst>
      <p:ext uri="{BB962C8B-B14F-4D97-AF65-F5344CB8AC3E}">
        <p14:creationId xmlns:p14="http://schemas.microsoft.com/office/powerpoint/2010/main" val="80375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r>
              <a:rPr lang="sv-SE" dirty="0"/>
              <a:t>K1: sid. </a:t>
            </a:r>
            <a:fld id="{6191316B-6C74-4157-AB5B-F7EBD3177B8B}" type="slidenum">
              <a:rPr lang="en-GB"/>
              <a:pPr>
                <a:defRPr/>
              </a:pPr>
              <a:t>‹#›</a:t>
            </a:fld>
            <a:endParaRPr lang="en-GB" dirty="0"/>
          </a:p>
        </p:txBody>
      </p:sp>
    </p:spTree>
    <p:extLst>
      <p:ext uri="{BB962C8B-B14F-4D97-AF65-F5344CB8AC3E}">
        <p14:creationId xmlns:p14="http://schemas.microsoft.com/office/powerpoint/2010/main" val="29439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r>
              <a:rPr lang="sv-SE" dirty="0"/>
              <a:t>K1: sid. </a:t>
            </a:r>
            <a:fld id="{6976320D-E8C9-4484-85CB-34ACEF06667E}" type="slidenum">
              <a:rPr lang="en-GB"/>
              <a:pPr>
                <a:defRPr/>
              </a:pPr>
              <a:t>‹#›</a:t>
            </a:fld>
            <a:endParaRPr lang="en-GB" dirty="0"/>
          </a:p>
        </p:txBody>
      </p:sp>
    </p:spTree>
    <p:extLst>
      <p:ext uri="{BB962C8B-B14F-4D97-AF65-F5344CB8AC3E}">
        <p14:creationId xmlns:p14="http://schemas.microsoft.com/office/powerpoint/2010/main" val="1890134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r>
              <a:rPr lang="sv-SE" dirty="0"/>
              <a:t>K1: sid. </a:t>
            </a:r>
            <a:fld id="{A9F16046-584C-4D2A-8B45-3B76B76966B4}" type="slidenum">
              <a:rPr lang="en-GB"/>
              <a:pPr>
                <a:defRPr/>
              </a:pPr>
              <a:t>‹#›</a:t>
            </a:fld>
            <a:endParaRPr lang="en-GB" dirty="0"/>
          </a:p>
        </p:txBody>
      </p:sp>
    </p:spTree>
    <p:extLst>
      <p:ext uri="{BB962C8B-B14F-4D97-AF65-F5344CB8AC3E}">
        <p14:creationId xmlns:p14="http://schemas.microsoft.com/office/powerpoint/2010/main" val="323610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09600" y="76200"/>
            <a:ext cx="8072438"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09600" y="1752600"/>
            <a:ext cx="7573963" cy="434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Line 3"/>
          <p:cNvSpPr>
            <a:spLocks noChangeShapeType="1"/>
          </p:cNvSpPr>
          <p:nvPr/>
        </p:nvSpPr>
        <p:spPr bwMode="auto">
          <a:xfrm>
            <a:off x="609600" y="1219200"/>
            <a:ext cx="8077200" cy="1588"/>
          </a:xfrm>
          <a:prstGeom prst="line">
            <a:avLst/>
          </a:prstGeom>
          <a:noFill/>
          <a:ln w="5724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Rectangle 4"/>
          <p:cNvSpPr>
            <a:spLocks noGrp="1" noChangeArrowheads="1"/>
          </p:cNvSpPr>
          <p:nvPr>
            <p:ph type="sldNum"/>
          </p:nvPr>
        </p:nvSpPr>
        <p:spPr bwMode="auto">
          <a:xfrm>
            <a:off x="0" y="6516688"/>
            <a:ext cx="19002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spcBef>
                <a:spcPts val="1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000000"/>
                </a:solidFill>
                <a:latin typeface="+mn-lt"/>
              </a:defRPr>
            </a:lvl1pPr>
          </a:lstStyle>
          <a:p>
            <a:pPr>
              <a:defRPr/>
            </a:pPr>
            <a:r>
              <a:rPr lang="sv-SE" dirty="0"/>
              <a:t>K1: sid. </a:t>
            </a:r>
            <a:fld id="{7A1C7ACD-009E-42B6-9C9E-574C7025B99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p:titleStyle>
    <p:body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p:titleStyle>
    <p:body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eaLnBrk="1" hangingPunct="1">
              <a:buClrTx/>
              <a:buSzTx/>
              <a:buFontTx/>
              <a:buNone/>
              <a:defRPr/>
            </a:pPr>
            <a:endParaRPr lang="en-US" dirty="0">
              <a:solidFill>
                <a:srgbClr val="000000"/>
              </a:solidFill>
              <a:latin typeface="Arial" charset="0"/>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1" hangingPunct="1">
              <a:buClrTx/>
              <a:buSzTx/>
              <a:buFontTx/>
              <a:buNone/>
              <a:defRPr/>
            </a:pPr>
            <a:endParaRPr lang="en-US" dirty="0">
              <a:solidFill>
                <a:srgbClr val="000000"/>
              </a:solidFill>
              <a:latin typeface="Arial" charset="0"/>
              <a:ea typeface="+mn-ea"/>
            </a:endParaRPr>
          </a:p>
        </p:txBody>
      </p:sp>
    </p:spTree>
    <p:extLst>
      <p:ext uri="{BB962C8B-B14F-4D97-AF65-F5344CB8AC3E}">
        <p14:creationId xmlns:p14="http://schemas.microsoft.com/office/powerpoint/2010/main" val="2098735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8.xml"/><Relationship Id="rId7"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 Id="rId9" Type="http://schemas.openxmlformats.org/officeDocument/2006/relationships/image" Target="../media/image10.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71B7D319-3509-4EF6-A7CA-BA2351681FF6}" type="slidenum">
              <a:rPr lang="en-GB"/>
              <a:pPr>
                <a:defRPr/>
              </a:pPr>
              <a:t>1</a:t>
            </a:fld>
            <a:endParaRPr lang="en-GB" dirty="0"/>
          </a:p>
        </p:txBody>
      </p:sp>
      <p:pic>
        <p:nvPicPr>
          <p:cNvPr id="1198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 b="46609"/>
          <a:stretch/>
        </p:blipFill>
        <p:spPr bwMode="auto">
          <a:xfrm>
            <a:off x="0" y="-27384"/>
            <a:ext cx="9252582"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44124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pPr>
              <a:defRPr/>
            </a:pPr>
            <a:r>
              <a:rPr lang="sv-SE" dirty="0"/>
              <a:t>K1: sid. </a:t>
            </a:r>
            <a:fld id="{87214074-2E2B-417E-80F2-6976A3125693}" type="slidenum">
              <a:rPr lang="en-GB"/>
              <a:pPr>
                <a:defRPr/>
              </a:pPr>
              <a:t>10</a:t>
            </a:fld>
            <a:endParaRPr lang="en-GB" dirty="0"/>
          </a:p>
        </p:txBody>
      </p:sp>
      <p:pic>
        <p:nvPicPr>
          <p:cNvPr id="10243" name="Picture 1"/>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0000" contrast="-56000"/>
                    </a14:imgEffect>
                  </a14:imgLayer>
                </a14:imgProps>
              </a:ext>
              <a:ext uri="{28A0092B-C50C-407E-A947-70E740481C1C}">
                <a14:useLocalDpi xmlns:a14="http://schemas.microsoft.com/office/drawing/2010/main" val="0"/>
              </a:ext>
            </a:extLst>
          </a:blip>
          <a:srcRect/>
          <a:stretch>
            <a:fillRect/>
          </a:stretch>
        </p:blipFill>
        <p:spPr bwMode="auto">
          <a:xfrm>
            <a:off x="305780" y="1340768"/>
            <a:ext cx="8744650" cy="4536504"/>
          </a:xfrm>
          <a:prstGeom prst="rect">
            <a:avLst/>
          </a:prstGeom>
          <a:noFill/>
          <a:ln>
            <a:noFill/>
          </a:ln>
          <a:effectLst/>
          <a:extLst>
            <a:ext uri="{909E8E84-426E-40DD-AFC4-6F175D3DCCD1}">
              <a14:hiddenFill xmlns:a14="http://schemas.microsoft.com/office/drawing/2010/main">
                <a:blipFill dpi="0" rotWithShape="0">
                  <a:blip>
                    <a:lum bright="3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p:cNvSpPr>
            <a:spLocks noGrp="1" noChangeArrowheads="1"/>
          </p:cNvSpPr>
          <p:nvPr>
            <p:ph type="title"/>
          </p:nvPr>
        </p:nvSpPr>
        <p:spPr>
          <a:xfrm>
            <a:off x="609600" y="76200"/>
            <a:ext cx="8077200" cy="1143000"/>
          </a:xfrm>
        </p:spPr>
        <p:txBody>
          <a:bodyPr lIns="91440" tIns="45720" rIns="91440" bIns="4572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dirty="0"/>
              <a:t> </a:t>
            </a:r>
            <a:r>
              <a:rPr lang="sv-SE" dirty="0"/>
              <a:t>Världen innan Covid-19</a:t>
            </a:r>
          </a:p>
        </p:txBody>
      </p:sp>
      <p:sp>
        <p:nvSpPr>
          <p:cNvPr id="10245" name="Text Box 3"/>
          <p:cNvSpPr txBox="1">
            <a:spLocks noChangeArrowheads="1"/>
          </p:cNvSpPr>
          <p:nvPr/>
        </p:nvSpPr>
        <p:spPr bwMode="auto">
          <a:xfrm>
            <a:off x="827584" y="6120615"/>
            <a:ext cx="2015593" cy="26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nSpc>
                <a:spcPct val="90000"/>
              </a:lnSpc>
              <a:spcBef>
                <a:spcPts val="300"/>
              </a:spcBef>
            </a:pPr>
            <a:r>
              <a:rPr lang="sv-SE" altLang="en-US" sz="1200" dirty="0">
                <a:solidFill>
                  <a:srgbClr val="000000"/>
                </a:solidFill>
                <a:latin typeface="Arial" charset="0"/>
              </a:rPr>
              <a:t>Källa: CIA World  </a:t>
            </a:r>
            <a:r>
              <a:rPr lang="sv-SE" altLang="en-US" sz="1200" dirty="0" err="1">
                <a:solidFill>
                  <a:srgbClr val="000000"/>
                </a:solidFill>
                <a:latin typeface="Arial" charset="0"/>
              </a:rPr>
              <a:t>Factbook</a:t>
            </a:r>
            <a:endParaRPr lang="sv-SE" altLang="en-US" sz="1200" dirty="0">
              <a:solidFill>
                <a:srgbClr val="000000"/>
              </a:solidFill>
              <a:latin typeface="Arial" charset="0"/>
            </a:endParaRPr>
          </a:p>
        </p:txBody>
      </p:sp>
      <p:sp>
        <p:nvSpPr>
          <p:cNvPr id="14340" name="Rectangle 4"/>
          <p:cNvSpPr>
            <a:spLocks noGrp="1" noChangeArrowheads="1"/>
          </p:cNvSpPr>
          <p:nvPr>
            <p:ph type="body" idx="1"/>
          </p:nvPr>
        </p:nvSpPr>
        <p:spPr>
          <a:xfrm>
            <a:off x="611560" y="1350963"/>
            <a:ext cx="8136904" cy="4526309"/>
          </a:xfrm>
        </p:spPr>
        <p:txBody>
          <a:bodyPr/>
          <a:lstStyle/>
          <a:p>
            <a:pPr marL="334963" indent="-334963" eaLnBrk="1" hangingPunct="1">
              <a:spcBef>
                <a:spcPts val="3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t>Världen</a:t>
            </a:r>
            <a:r>
              <a:rPr lang="sv-SE" sz="2000" dirty="0"/>
              <a:t>: Befolkning 7.4 miljarder, tillväxt </a:t>
            </a:r>
            <a:r>
              <a:rPr lang="sv-SE" sz="2000" dirty="0" err="1"/>
              <a:t>befolkn</a:t>
            </a:r>
            <a:r>
              <a:rPr lang="sv-SE" sz="2000" dirty="0"/>
              <a:t> 1% per år, </a:t>
            </a:r>
            <a:r>
              <a:rPr lang="sv-SE" sz="2000" dirty="0" err="1"/>
              <a:t>förv</a:t>
            </a:r>
            <a:r>
              <a:rPr lang="sv-SE" sz="2000" dirty="0"/>
              <a:t> livslängd 69 år. BNP 80 000 miljarder $US (officiell </a:t>
            </a:r>
            <a:r>
              <a:rPr lang="sv-SE" sz="2000"/>
              <a:t>vx </a:t>
            </a:r>
            <a:r>
              <a:rPr lang="sv-SE" sz="2000" dirty="0"/>
              <a:t>kurs), BNP/capita (</a:t>
            </a:r>
            <a:r>
              <a:rPr lang="sv-SE" sz="2000" dirty="0">
                <a:solidFill>
                  <a:srgbClr val="FF0000"/>
                </a:solidFill>
              </a:rPr>
              <a:t>PPP</a:t>
            </a:r>
            <a:r>
              <a:rPr lang="sv-SE" sz="2000" dirty="0"/>
              <a:t>) 17 300 $US, tillväxt BNP 3,6%. </a:t>
            </a:r>
          </a:p>
          <a:p>
            <a:pPr marL="334963" indent="-334963" eaLnBrk="1" hangingPunct="1">
              <a:spcBef>
                <a:spcPts val="3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t>EU</a:t>
            </a:r>
            <a:r>
              <a:rPr lang="sv-SE" sz="2000" dirty="0"/>
              <a:t>: befolkning 517 miljoner, tillväxt </a:t>
            </a:r>
            <a:r>
              <a:rPr lang="sv-SE" sz="2000" dirty="0" err="1"/>
              <a:t>befolkn</a:t>
            </a:r>
            <a:r>
              <a:rPr lang="sv-SE" sz="2000" dirty="0"/>
              <a:t> 0,2% per år. BNP </a:t>
            </a:r>
            <a:br>
              <a:rPr lang="sv-SE" sz="2000" dirty="0"/>
            </a:br>
            <a:r>
              <a:rPr lang="sv-SE" sz="2000" dirty="0"/>
              <a:t>17 100 miljarder $US, BNP/capita (PPP) 40 900 $US, tillväxt BNP 2,3%.</a:t>
            </a:r>
          </a:p>
          <a:p>
            <a:pPr marL="334963" indent="-334963" eaLnBrk="1" hangingPunct="1">
              <a:spcBef>
                <a:spcPts val="3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t>USA</a:t>
            </a:r>
            <a:r>
              <a:rPr lang="sv-SE" sz="2000" dirty="0"/>
              <a:t>: befolkning 327 miljoner, tillväxt </a:t>
            </a:r>
            <a:r>
              <a:rPr lang="sv-SE" sz="2000" dirty="0" err="1"/>
              <a:t>befolkn</a:t>
            </a:r>
            <a:r>
              <a:rPr lang="sv-SE" sz="2000" dirty="0"/>
              <a:t> 0,8% per år. BNP 19 400 miljarder $US, BNP/capita (PPP) 59 500 $US, tillväxt BNP 2,3%. </a:t>
            </a:r>
          </a:p>
          <a:p>
            <a:pPr marL="334963" indent="-334963" eaLnBrk="1" hangingPunct="1">
              <a:spcBef>
                <a:spcPts val="3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t>Kina</a:t>
            </a:r>
            <a:r>
              <a:rPr lang="sv-SE" sz="2000" dirty="0"/>
              <a:t>: befolkning 1,4 miljarder, tillväxt 0,4% per år. BNP 12 000 miljarder (23,6 PPP), BNP/capita (PPP) 16 700 $US, tillväxt BNP 6,9%.</a:t>
            </a:r>
          </a:p>
          <a:p>
            <a:pPr marL="334963" indent="-334963" eaLnBrk="1" hangingPunct="1">
              <a:spcBef>
                <a:spcPts val="3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t>Japan</a:t>
            </a:r>
            <a:r>
              <a:rPr lang="sv-SE" sz="2000" dirty="0"/>
              <a:t>: Befolkning 126 miljoner, tillväxt </a:t>
            </a:r>
            <a:r>
              <a:rPr lang="sv-SE" sz="2000" dirty="0" err="1"/>
              <a:t>befolkn</a:t>
            </a:r>
            <a:r>
              <a:rPr lang="sv-SE" sz="2000" dirty="0"/>
              <a:t> -0,2%. BNP 4 900 miljarder, BNP/capita (PPP) 42 800 $US, tillväxt BNP 1,7%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61646F8B-B84F-4993-B612-409BABA87C59}" type="slidenum">
              <a:rPr lang="en-GB"/>
              <a:pPr>
                <a:defRPr/>
              </a:pPr>
              <a:t>11</a:t>
            </a:fld>
            <a:endParaRPr lang="en-GB" dirty="0"/>
          </a:p>
        </p:txBody>
      </p:sp>
      <p:sp>
        <p:nvSpPr>
          <p:cNvPr id="18433"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Finanskrisen</a:t>
            </a:r>
          </a:p>
        </p:txBody>
      </p:sp>
      <p:sp>
        <p:nvSpPr>
          <p:cNvPr id="18434" name="Rectangle 2"/>
          <p:cNvSpPr>
            <a:spLocks noGrp="1" noChangeArrowheads="1"/>
          </p:cNvSpPr>
          <p:nvPr>
            <p:ph type="body" idx="1"/>
          </p:nvPr>
        </p:nvSpPr>
        <p:spPr>
          <a:xfrm>
            <a:off x="502568" y="1412776"/>
            <a:ext cx="8138864" cy="4349750"/>
          </a:xfrm>
        </p:spPr>
        <p:txBody>
          <a:bodyPr/>
          <a:lstStyle/>
          <a:p>
            <a:pPr marL="334963" indent="-334963" eaLnBrk="1" hangingPunct="1">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Mycket snabb nedgång i konjunkturen 2008-09. Finansmarknaderna slutade fungera i samband med Lehman Brothers konkurs. </a:t>
            </a:r>
          </a:p>
          <a:p>
            <a:pPr marL="334963" indent="-334963" eaLnBrk="1" hangingPunct="1">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Tvärstopp i svensk exportsektor Q4 2008.</a:t>
            </a:r>
          </a:p>
          <a:p>
            <a:pPr marL="334963" indent="-334963" eaLnBrk="1" hangingPunct="1">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Hög korrelation mellan olika länder - världsrecession.</a:t>
            </a:r>
          </a:p>
          <a:p>
            <a:pPr marL="334963" indent="-334963" eaLnBrk="1" hangingPunct="1">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Nedgången blev djup, men mer kortvarig än vad många befarade.</a:t>
            </a:r>
          </a:p>
          <a:p>
            <a:pPr marL="334963" indent="-334963" eaLnBrk="1" hangingPunct="1">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Dock ”Double-dip” i Europa -- eurokrisen.</a:t>
            </a:r>
          </a:p>
          <a:p>
            <a:pPr marL="334963" indent="-334963" eaLnBrk="1" hangingPunct="1">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Lång period med kontinuerlig återhämtning (expansion) i USA.</a:t>
            </a:r>
          </a:p>
          <a:p>
            <a:pPr marL="334963" indent="-334963" eaLnBrk="1" hangingPunct="1">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Lägre långsiktig tillväxt framöver – ”</a:t>
            </a:r>
            <a:r>
              <a:rPr lang="sv-SE" sz="2400" i="1" dirty="0" err="1">
                <a:effectLst/>
              </a:rPr>
              <a:t>secular</a:t>
            </a:r>
            <a:r>
              <a:rPr lang="sv-SE" sz="2400" i="1" dirty="0">
                <a:effectLst/>
              </a:rPr>
              <a:t> stagnation</a:t>
            </a:r>
            <a:r>
              <a:rPr lang="sv-SE" sz="2400" dirty="0">
                <a:effectLst/>
              </a:rPr>
              <a:t>”? </a:t>
            </a:r>
          </a:p>
          <a:p>
            <a:pPr marL="334963" indent="-334963" eaLnBrk="1" hangingPunct="1">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sv-SE" dirty="0"/>
          </a:p>
          <a:p>
            <a:pPr marL="334963" indent="-334963" eaLnBrk="1" hangingPunct="1">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sv-SE"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184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185764125"/>
              </p:ext>
            </p:extLst>
          </p:nvPr>
        </p:nvGraphicFramePr>
        <p:xfrm>
          <a:off x="275237" y="1368793"/>
          <a:ext cx="8492364" cy="488397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r>
              <a:rPr lang="sv-SE" dirty="0"/>
              <a:t>K1: sid. </a:t>
            </a:r>
            <a:fld id="{BB76C2E8-CAD4-4B9F-AC16-8004168844DF}" type="slidenum">
              <a:rPr lang="en-GB"/>
              <a:pPr>
                <a:defRPr/>
              </a:pPr>
              <a:t>12</a:t>
            </a:fld>
            <a:endParaRPr lang="en-GB" dirty="0"/>
          </a:p>
        </p:txBody>
      </p:sp>
      <p:sp>
        <p:nvSpPr>
          <p:cNvPr id="13315" name="Rectangle 1"/>
          <p:cNvSpPr>
            <a:spLocks noGrp="1" noChangeArrowheads="1"/>
          </p:cNvSpPr>
          <p:nvPr>
            <p:ph type="title"/>
          </p:nvPr>
        </p:nvSpPr>
        <p:spPr>
          <a:xfrm>
            <a:off x="609600" y="76200"/>
            <a:ext cx="8077200" cy="1143000"/>
          </a:xfrm>
          <a:noFill/>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en-US" dirty="0">
                <a:effectLst>
                  <a:outerShdw blurRad="38100" dist="38100" dir="2700000" algn="tl">
                    <a:srgbClr val="000000">
                      <a:alpha val="43137"/>
                    </a:srgbClr>
                  </a:outerShdw>
                </a:effectLst>
              </a:rPr>
              <a:t>Real BNP-tillväxt</a:t>
            </a:r>
            <a:br>
              <a:rPr lang="de-DE" altLang="en-US" dirty="0">
                <a:effectLst>
                  <a:outerShdw blurRad="38100" dist="38100" dir="2700000" algn="tl">
                    <a:srgbClr val="000000">
                      <a:alpha val="43137"/>
                    </a:srgbClr>
                  </a:outerShdw>
                </a:effectLst>
              </a:rPr>
            </a:br>
            <a:r>
              <a:rPr lang="de-DE" altLang="en-US" sz="2400" dirty="0">
                <a:effectLst>
                  <a:outerShdw blurRad="38100" dist="38100" dir="2700000" algn="tl">
                    <a:srgbClr val="000000">
                      <a:alpha val="43137"/>
                    </a:srgbClr>
                  </a:outerShdw>
                </a:effectLst>
              </a:rPr>
              <a:t>prognos innan Covid-19</a:t>
            </a:r>
            <a:endParaRPr lang="de-DE" altLang="en-US" dirty="0">
              <a:effectLst>
                <a:outerShdw blurRad="38100" dist="38100" dir="2700000" algn="tl">
                  <a:srgbClr val="000000">
                    <a:alpha val="43137"/>
                  </a:srgbClr>
                </a:outerShdw>
              </a:effectLst>
            </a:endParaRPr>
          </a:p>
        </p:txBody>
      </p:sp>
      <p:sp>
        <p:nvSpPr>
          <p:cNvPr id="8" name="TextBox 7"/>
          <p:cNvSpPr txBox="1"/>
          <p:nvPr/>
        </p:nvSpPr>
        <p:spPr>
          <a:xfrm>
            <a:off x="539552" y="6252765"/>
            <a:ext cx="1997213" cy="276999"/>
          </a:xfrm>
          <a:prstGeom prst="rect">
            <a:avLst/>
          </a:prstGeom>
          <a:noFill/>
        </p:spPr>
        <p:txBody>
          <a:bodyPr wrap="none" rtlCol="0">
            <a:spAutoFit/>
          </a:bodyPr>
          <a:lstStyle/>
          <a:p>
            <a:r>
              <a:rPr lang="sv-SE" sz="1200" dirty="0">
                <a:solidFill>
                  <a:schemeClr val="tx1"/>
                </a:solidFill>
                <a:latin typeface="+mj-lt"/>
              </a:rPr>
              <a:t>Data: IMF WEO April 2019</a:t>
            </a:r>
          </a:p>
        </p:txBody>
      </p:sp>
      <p:sp>
        <p:nvSpPr>
          <p:cNvPr id="9" name="Rectangle 8"/>
          <p:cNvSpPr/>
          <p:nvPr/>
        </p:nvSpPr>
        <p:spPr>
          <a:xfrm>
            <a:off x="6636687" y="1808821"/>
            <a:ext cx="1986897" cy="3204356"/>
          </a:xfrm>
          <a:prstGeom prst="rect">
            <a:avLst/>
          </a:prstGeom>
          <a:solidFill>
            <a:schemeClr val="bg1">
              <a:lumMod val="8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Box 1"/>
          <p:cNvSpPr txBox="1"/>
          <p:nvPr/>
        </p:nvSpPr>
        <p:spPr>
          <a:xfrm>
            <a:off x="8119529" y="3495189"/>
            <a:ext cx="648072" cy="38404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a:solidFill>
                  <a:srgbClr val="FF0000"/>
                </a:solidFill>
              </a:rPr>
              <a:t>Kina</a:t>
            </a:r>
          </a:p>
        </p:txBody>
      </p:sp>
      <p:sp>
        <p:nvSpPr>
          <p:cNvPr id="12" name="TextBox 1"/>
          <p:cNvSpPr txBox="1"/>
          <p:nvPr/>
        </p:nvSpPr>
        <p:spPr>
          <a:xfrm>
            <a:off x="7998329" y="2916637"/>
            <a:ext cx="648072" cy="384043"/>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err="1">
                <a:solidFill>
                  <a:srgbClr val="FFC000"/>
                </a:solidFill>
              </a:rPr>
              <a:t>Indien</a:t>
            </a:r>
            <a:endParaRPr lang="en-US" sz="1600" b="1" dirty="0">
              <a:solidFill>
                <a:srgbClr val="FFC000"/>
              </a:solidFill>
            </a:endParaRPr>
          </a:p>
        </p:txBody>
      </p:sp>
      <p:sp>
        <p:nvSpPr>
          <p:cNvPr id="13" name="TextBox 1"/>
          <p:cNvSpPr txBox="1"/>
          <p:nvPr/>
        </p:nvSpPr>
        <p:spPr>
          <a:xfrm>
            <a:off x="6760980" y="3877342"/>
            <a:ext cx="1015632" cy="38404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err="1">
                <a:solidFill>
                  <a:schemeClr val="tx1"/>
                </a:solidFill>
              </a:rPr>
              <a:t>Världen</a:t>
            </a:r>
            <a:endParaRPr lang="en-US" sz="1600" b="1" dirty="0">
              <a:solidFill>
                <a:schemeClr val="tx1"/>
              </a:solidFill>
            </a:endParaRPr>
          </a:p>
        </p:txBody>
      </p:sp>
      <p:sp>
        <p:nvSpPr>
          <p:cNvPr id="14" name="TextBox 1"/>
          <p:cNvSpPr txBox="1"/>
          <p:nvPr/>
        </p:nvSpPr>
        <p:spPr>
          <a:xfrm>
            <a:off x="6823385" y="4629133"/>
            <a:ext cx="648072" cy="38404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B050"/>
                </a:solidFill>
              </a:rPr>
              <a:t>EU</a:t>
            </a:r>
          </a:p>
        </p:txBody>
      </p:sp>
      <p:sp>
        <p:nvSpPr>
          <p:cNvPr id="15" name="TextBox 1"/>
          <p:cNvSpPr txBox="1"/>
          <p:nvPr/>
        </p:nvSpPr>
        <p:spPr>
          <a:xfrm>
            <a:off x="7776612" y="4261385"/>
            <a:ext cx="432048" cy="361092"/>
          </a:xfrm>
          <a:prstGeom prst="rect">
            <a:avLst/>
          </a:prstGeom>
          <a:no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rgbClr val="002060"/>
                </a:solidFill>
              </a:rPr>
              <a:t>USA</a:t>
            </a:r>
          </a:p>
        </p:txBody>
      </p:sp>
      <p:cxnSp>
        <p:nvCxnSpPr>
          <p:cNvPr id="16" name="Straight Connector 15"/>
          <p:cNvCxnSpPr/>
          <p:nvPr/>
        </p:nvCxnSpPr>
        <p:spPr>
          <a:xfrm>
            <a:off x="6614858" y="1808820"/>
            <a:ext cx="0" cy="3240360"/>
          </a:xfrm>
          <a:prstGeom prst="line">
            <a:avLst/>
          </a:prstGeom>
          <a:ln w="254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5561" y="1218338"/>
            <a:ext cx="1332416" cy="461665"/>
          </a:xfrm>
          <a:prstGeom prst="rect">
            <a:avLst/>
          </a:prstGeom>
          <a:noFill/>
        </p:spPr>
        <p:txBody>
          <a:bodyPr wrap="none" rtlCol="0">
            <a:spAutoFit/>
          </a:bodyPr>
          <a:lstStyle/>
          <a:p>
            <a:r>
              <a:rPr lang="en-US" dirty="0" err="1">
                <a:solidFill>
                  <a:srgbClr val="FF0000"/>
                </a:solidFill>
                <a:latin typeface="+mn-lt"/>
              </a:rPr>
              <a:t>Prognos</a:t>
            </a:r>
            <a:endParaRPr lang="en-US" dirty="0">
              <a:solidFill>
                <a:srgbClr val="FF0000"/>
              </a:solidFill>
              <a:latin typeface="+mn-lt"/>
            </a:endParaRPr>
          </a:p>
        </p:txBody>
      </p:sp>
      <p:cxnSp>
        <p:nvCxnSpPr>
          <p:cNvPr id="18" name="Straight Arrow Connector 17"/>
          <p:cNvCxnSpPr/>
          <p:nvPr/>
        </p:nvCxnSpPr>
        <p:spPr>
          <a:xfrm>
            <a:off x="6956944" y="1700808"/>
            <a:ext cx="1018569"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a16="http://schemas.microsoft.com/office/drawing/2014/main" xmlns="" id="{3C57439C-6B95-4035-8836-CAAD896C78AD}"/>
              </a:ext>
            </a:extLst>
          </p:cNvPr>
          <p:cNvSpPr txBox="1"/>
          <p:nvPr/>
        </p:nvSpPr>
        <p:spPr>
          <a:xfrm>
            <a:off x="4087213" y="3290793"/>
            <a:ext cx="969574" cy="27641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err="1"/>
              <a:t>Procent</a:t>
            </a:r>
            <a:r>
              <a:rPr lang="en-US" sz="1100" dirty="0"/>
              <a:t> per </a:t>
            </a:r>
            <a:r>
              <a:rPr lang="en-US" sz="1100" dirty="0" err="1"/>
              <a:t>år</a:t>
            </a:r>
            <a:endParaRPr lang="en-US" sz="11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357" y="356659"/>
            <a:ext cx="6768752" cy="1143000"/>
          </a:xfrm>
        </p:spPr>
        <p:txBody>
          <a:bodyPr/>
          <a:lstStyle/>
          <a:p>
            <a:r>
              <a:rPr lang="sv-SE" dirty="0"/>
              <a:t>Coronakrisen</a:t>
            </a:r>
            <a:r>
              <a:rPr lang="sv-SE" sz="2800" b="1" dirty="0"/>
              <a:t/>
            </a:r>
            <a:br>
              <a:rPr lang="sv-SE" sz="2800" b="1" dirty="0"/>
            </a:br>
            <a:endParaRPr lang="en-US" sz="2800" dirty="0"/>
          </a:p>
        </p:txBody>
      </p:sp>
      <p:sp>
        <p:nvSpPr>
          <p:cNvPr id="4" name="Content Placeholder 3"/>
          <p:cNvSpPr>
            <a:spLocks noGrp="1"/>
          </p:cNvSpPr>
          <p:nvPr>
            <p:ph idx="1"/>
          </p:nvPr>
        </p:nvSpPr>
        <p:spPr>
          <a:xfrm>
            <a:off x="395536" y="1556792"/>
            <a:ext cx="8496944" cy="4717984"/>
          </a:xfrm>
        </p:spPr>
        <p:txBody>
          <a:bodyPr/>
          <a:lstStyle/>
          <a:p>
            <a:pPr marL="334963" indent="-334963" eaLnBrk="1" hangingPunct="1">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Största och mest globalt synkroniserade fall i BNP som vi sett så länge nationalräkenskaper funnits.</a:t>
            </a:r>
          </a:p>
          <a:p>
            <a:pPr marL="334963" indent="-334963" eaLnBrk="1" hangingPunct="1">
              <a:spcBef>
                <a:spcPts val="12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Direkta orsakerna mycket speciella men väl kända:</a:t>
            </a:r>
          </a:p>
          <a:p>
            <a:pPr marL="735013" lvl="2" indent="-334963" eaLnBrk="1" hangingPunct="1">
              <a:spcBef>
                <a:spcPts val="0"/>
              </a:spcBef>
              <a:spcAft>
                <a:spcPts val="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dirty="0">
                <a:effectLst/>
                <a:cs typeface="+mn-cs"/>
              </a:rPr>
              <a:t>Konsumtion och produktion av varor med stort innehåll av sociala kontakter måste minska för att minska smittrisk.</a:t>
            </a:r>
          </a:p>
          <a:p>
            <a:pPr marL="735013" lvl="2" indent="-334963" eaLnBrk="1" hangingPunct="1">
              <a:spcBef>
                <a:spcPts val="350"/>
              </a:spcBef>
              <a:spcAft>
                <a:spcPts val="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dirty="0">
                <a:effectLst/>
                <a:cs typeface="+mn-cs"/>
              </a:rPr>
              <a:t>Produktionskedjor störda.</a:t>
            </a:r>
          </a:p>
          <a:p>
            <a:pPr marL="735013" lvl="2" indent="-334963" eaLnBrk="1" hangingPunct="1">
              <a:spcBef>
                <a:spcPts val="350"/>
              </a:spcBef>
              <a:spcAft>
                <a:spcPts val="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dirty="0">
                <a:effectLst/>
                <a:cs typeface="+mn-cs"/>
              </a:rPr>
              <a:t>Investeringar skjutna på framtiden. </a:t>
            </a:r>
          </a:p>
          <a:p>
            <a:pPr marL="334963" indent="-334963" eaLnBrk="1" hangingPunct="1">
              <a:spcBef>
                <a:spcPts val="12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Inte möjligt/lämpligt att försöka motverka den direkta chockens effekter på fallet i inkomster (BNP). Potentiell BNP har fallit och efterfråge-stimulanser därför fel. </a:t>
            </a:r>
          </a:p>
          <a:p>
            <a:pPr marL="334963" indent="-334963" eaLnBrk="1" hangingPunct="1">
              <a:spcBef>
                <a:spcPts val="12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En annan slags krispolitik har behövts. </a:t>
            </a:r>
          </a:p>
          <a:p>
            <a:pPr>
              <a:spcBef>
                <a:spcPts val="1200"/>
              </a:spcBef>
            </a:pPr>
            <a:endParaRPr lang="sv-SE" sz="2000" dirty="0"/>
          </a:p>
        </p:txBody>
      </p:sp>
      <p:sp>
        <p:nvSpPr>
          <p:cNvPr id="5" name="Slide Number Placeholder 3"/>
          <p:cNvSpPr>
            <a:spLocks noGrp="1"/>
          </p:cNvSpPr>
          <p:nvPr>
            <p:ph type="sldNum" sz="quarter" idx="10"/>
          </p:nvPr>
        </p:nvSpPr>
        <p:spPr>
          <a:xfrm>
            <a:off x="0" y="6516688"/>
            <a:ext cx="1900238" cy="336550"/>
          </a:xfrm>
        </p:spPr>
        <p:txBody>
          <a:bodyPr/>
          <a:lstStyle/>
          <a:p>
            <a:pPr>
              <a:defRPr/>
            </a:pPr>
            <a:r>
              <a:rPr lang="sv-SE" dirty="0"/>
              <a:t>K1: sid. </a:t>
            </a:r>
            <a:fld id="{BB76C2E8-CAD4-4B9F-AC16-8004168844DF}" type="slidenum">
              <a:rPr lang="en-GB"/>
              <a:pPr>
                <a:defRPr/>
              </a:pPr>
              <a:t>13</a:t>
            </a:fld>
            <a:endParaRPr lang="en-GB" dirty="0"/>
          </a:p>
        </p:txBody>
      </p:sp>
    </p:spTree>
    <p:extLst>
      <p:ext uri="{BB962C8B-B14F-4D97-AF65-F5344CB8AC3E}">
        <p14:creationId xmlns:p14="http://schemas.microsoft.com/office/powerpoint/2010/main" val="283028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6768752" cy="1143000"/>
          </a:xfrm>
        </p:spPr>
        <p:txBody>
          <a:bodyPr/>
          <a:lstStyle/>
          <a:p>
            <a:r>
              <a:rPr lang="sv-SE" sz="3600" dirty="0"/>
              <a:t>Vad för slags krispolitik?</a:t>
            </a:r>
            <a:endParaRPr lang="sv-SE" dirty="0"/>
          </a:p>
        </p:txBody>
      </p:sp>
      <p:sp>
        <p:nvSpPr>
          <p:cNvPr id="3" name="Content Placeholder 2"/>
          <p:cNvSpPr>
            <a:spLocks noGrp="1"/>
          </p:cNvSpPr>
          <p:nvPr>
            <p:ph idx="1"/>
          </p:nvPr>
        </p:nvSpPr>
        <p:spPr>
          <a:xfrm>
            <a:off x="395536" y="1412776"/>
            <a:ext cx="8352928" cy="5040560"/>
          </a:xfrm>
        </p:spPr>
        <p:txBody>
          <a:bodyPr>
            <a:normAutofit/>
          </a:bodyPr>
          <a:lstStyle/>
          <a:p>
            <a:pPr marL="350837" indent="-334963" eaLnBrk="1" hangingPunct="1">
              <a:spcBef>
                <a:spcPts val="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Två centrala stabiliseringspolitiska mål för krispolitiken under Covid-19:</a:t>
            </a:r>
          </a:p>
          <a:p>
            <a:pPr lvl="1" indent="-334963" eaLnBrk="1" hangingPunct="1">
              <a:spcBef>
                <a:spcPts val="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cs typeface="+mn-cs"/>
              </a:rPr>
              <a:t>Förhindra självförstärkande återkopplingsmekanismer (särskilt de som går via finans och bostadsmarknaderna -- bankkris).</a:t>
            </a:r>
          </a:p>
          <a:p>
            <a:pPr lvl="1" indent="-334963" eaLnBrk="1" hangingPunct="1">
              <a:spcBef>
                <a:spcPts val="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cs typeface="+mn-cs"/>
              </a:rPr>
              <a:t>Förhindra att krisen ger långvariga skador på ekonomin (konkurser, massarbetslöshet).</a:t>
            </a:r>
          </a:p>
          <a:p>
            <a:pPr marL="350837" indent="-334963" eaLnBrk="1" hangingPunct="1">
              <a:spcBef>
                <a:spcPts val="12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Krisen har krävt en speciell politik som inte är bra i normala tider (betala människor för att vara hemma, ge massiva stöd till olönsamma företag, etc.). </a:t>
            </a:r>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a:t>K1: sid. </a:t>
            </a:r>
            <a:fld id="{BB76C2E8-CAD4-4B9F-AC16-8004168844DF}" type="slidenum">
              <a:rPr lang="en-GB"/>
              <a:pPr>
                <a:defRPr/>
              </a:pPr>
              <a:t>14</a:t>
            </a:fld>
            <a:endParaRPr lang="en-GB" dirty="0"/>
          </a:p>
        </p:txBody>
      </p:sp>
    </p:spTree>
    <p:extLst>
      <p:ext uri="{BB962C8B-B14F-4D97-AF65-F5344CB8AC3E}">
        <p14:creationId xmlns:p14="http://schemas.microsoft.com/office/powerpoint/2010/main" val="318291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6768752" cy="1143000"/>
          </a:xfrm>
        </p:spPr>
        <p:txBody>
          <a:bodyPr/>
          <a:lstStyle/>
          <a:p>
            <a:r>
              <a:rPr lang="sv-SE" sz="3600" dirty="0"/>
              <a:t>Hur har det gått hittills?</a:t>
            </a:r>
            <a:endParaRPr lang="sv-SE" dirty="0"/>
          </a:p>
        </p:txBody>
      </p:sp>
      <p:sp>
        <p:nvSpPr>
          <p:cNvPr id="3" name="Content Placeholder 2"/>
          <p:cNvSpPr>
            <a:spLocks noGrp="1"/>
          </p:cNvSpPr>
          <p:nvPr>
            <p:ph idx="1"/>
          </p:nvPr>
        </p:nvSpPr>
        <p:spPr>
          <a:xfrm>
            <a:off x="467544" y="1484784"/>
            <a:ext cx="8568952" cy="5040560"/>
          </a:xfrm>
        </p:spPr>
        <p:txBody>
          <a:bodyPr>
            <a:normAutofit fontScale="92500" lnSpcReduction="10000"/>
          </a:bodyPr>
          <a:lstStyle/>
          <a:p>
            <a:pPr marL="350837" indent="-334963" eaLnBrk="1" hangingPunct="1">
              <a:spcBef>
                <a:spcPts val="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Stora fall i BNP Q2 2020 (jfr ett år tidigare), men klart mindre än jag förväntat och ungefär samma i våra grannländer.</a:t>
            </a:r>
          </a:p>
          <a:p>
            <a:pPr lvl="1" indent="-334963" eaLnBrk="1" hangingPunct="1">
              <a:spcBef>
                <a:spcPts val="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cs typeface="+mn-cs"/>
              </a:rPr>
              <a:t>Sverige 7,7%, Danmark 8,2%, Finland 6,3%, Norge 5,3%.</a:t>
            </a:r>
          </a:p>
          <a:p>
            <a:pPr lvl="1" indent="-334963" eaLnBrk="1" hangingPunct="1">
              <a:spcBef>
                <a:spcPts val="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cs typeface="+mn-cs"/>
              </a:rPr>
              <a:t>Tyskland 11,3%, Frankrike 18,9%, Italien 17.7%, Storbritannien 21,7%</a:t>
            </a:r>
          </a:p>
          <a:p>
            <a:pPr lvl="1" indent="-334963" eaLnBrk="1" hangingPunct="1">
              <a:spcBef>
                <a:spcPts val="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cs typeface="+mn-cs"/>
              </a:rPr>
              <a:t>USA 9,1%, Indien 23.9%, Brasilien 11.4%.</a:t>
            </a:r>
          </a:p>
          <a:p>
            <a:pPr marL="350837" indent="-334963" eaLnBrk="1" hangingPunct="1">
              <a:spcBef>
                <a:spcPts val="6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Ingen självförstärkande återkoppling, men det såg mycket oroväckande ut i början av krisen. </a:t>
            </a:r>
          </a:p>
          <a:p>
            <a:pPr marL="350837" indent="-334963" eaLnBrk="1" hangingPunct="1">
              <a:spcBef>
                <a:spcPts val="6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Kraftiga åtgärder från centralbankerna sannolikt viktiga. </a:t>
            </a:r>
          </a:p>
          <a:p>
            <a:pPr marL="350837" indent="-334963" eaLnBrk="1" hangingPunct="1">
              <a:spcBef>
                <a:spcPts val="6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Politik och att våra ekonomier mer robusta än vi trodde.</a:t>
            </a:r>
          </a:p>
          <a:p>
            <a:pPr marL="350837" indent="-334963" eaLnBrk="1" hangingPunct="1">
              <a:spcBef>
                <a:spcPts val="6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Stimulans politik för återstart har nog inte behövts, men ändå använts.</a:t>
            </a:r>
          </a:p>
          <a:p>
            <a:pPr marL="350837" indent="-334963" eaLnBrk="1" hangingPunct="1">
              <a:spcBef>
                <a:spcPts val="600"/>
              </a:spcBef>
              <a:spcAft>
                <a:spcPts val="6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Detta i kombination med problem i globala leveranskedjor och nu senast energi och råvarubrist (förväntad) har till inflation.   </a:t>
            </a:r>
          </a:p>
        </p:txBody>
      </p:sp>
      <p:sp>
        <p:nvSpPr>
          <p:cNvPr id="4" name="Slide Number Placeholder 3"/>
          <p:cNvSpPr>
            <a:spLocks noGrp="1"/>
          </p:cNvSpPr>
          <p:nvPr>
            <p:ph type="sldNum" sz="quarter" idx="10"/>
          </p:nvPr>
        </p:nvSpPr>
        <p:spPr>
          <a:xfrm>
            <a:off x="0" y="6516688"/>
            <a:ext cx="1900238" cy="336550"/>
          </a:xfrm>
        </p:spPr>
        <p:txBody>
          <a:bodyPr/>
          <a:lstStyle/>
          <a:p>
            <a:pPr>
              <a:defRPr/>
            </a:pPr>
            <a:r>
              <a:rPr lang="sv-SE" dirty="0"/>
              <a:t>K1: sid. </a:t>
            </a:r>
            <a:fld id="{BB76C2E8-CAD4-4B9F-AC16-8004168844DF}" type="slidenum">
              <a:rPr lang="en-GB"/>
              <a:pPr>
                <a:defRPr/>
              </a:pPr>
              <a:t>15</a:t>
            </a:fld>
            <a:endParaRPr lang="en-GB" dirty="0"/>
          </a:p>
        </p:txBody>
      </p:sp>
    </p:spTree>
    <p:extLst>
      <p:ext uri="{BB962C8B-B14F-4D97-AF65-F5344CB8AC3E}">
        <p14:creationId xmlns:p14="http://schemas.microsoft.com/office/powerpoint/2010/main" val="260218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146AEA74-A90A-409A-9C40-59CC54E7EF41}" type="slidenum">
              <a:rPr lang="en-GB"/>
              <a:pPr>
                <a:defRPr/>
              </a:pPr>
              <a:t>16</a:t>
            </a:fld>
            <a:endParaRPr lang="en-GB" dirty="0"/>
          </a:p>
        </p:txBody>
      </p:sp>
      <p:sp>
        <p:nvSpPr>
          <p:cNvPr id="38913" name="Rectangle 1"/>
          <p:cNvSpPr>
            <a:spLocks noGrp="1" noChangeArrowheads="1"/>
          </p:cNvSpPr>
          <p:nvPr>
            <p:ph type="title"/>
          </p:nvPr>
        </p:nvSpPr>
        <p:spPr>
          <a:xfrm>
            <a:off x="609600" y="188913"/>
            <a:ext cx="8077200" cy="1373187"/>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2800"/>
              <a:t>Tre olika tillvägagångssätt att mäta och definiera BNP som alla ger samma resultat</a:t>
            </a:r>
            <a:r>
              <a:rPr lang="en-US" sz="2800"/>
              <a:t/>
            </a:r>
            <a:br>
              <a:rPr lang="en-US" sz="2800"/>
            </a:br>
            <a:endParaRPr lang="en-US" sz="2800"/>
          </a:p>
        </p:txBody>
      </p:sp>
      <p:sp>
        <p:nvSpPr>
          <p:cNvPr id="38914" name="Rectangle 2"/>
          <p:cNvSpPr>
            <a:spLocks noGrp="1" noChangeArrowheads="1"/>
          </p:cNvSpPr>
          <p:nvPr>
            <p:ph type="body" idx="1"/>
          </p:nvPr>
        </p:nvSpPr>
        <p:spPr>
          <a:xfrm>
            <a:off x="609600" y="1752600"/>
            <a:ext cx="7578725" cy="4349750"/>
          </a:xfrm>
        </p:spPr>
        <p:txBody>
          <a:bodyPr/>
          <a:lstStyle/>
          <a:p>
            <a:pPr marL="528638" indent="-528638" eaLnBrk="1" hangingPunct="1">
              <a:spcBef>
                <a:spcPts val="300"/>
              </a:spcBef>
              <a:spcAft>
                <a:spcPts val="300"/>
              </a:spcAft>
              <a:buClr>
                <a:srgbClr val="003300"/>
              </a:buClr>
              <a:buFont typeface="Times New Roman" pitchFamily="18" charset="0"/>
              <a:buAutoNum type="arabicPeriod"/>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2400" dirty="0">
                <a:effectLst/>
              </a:rPr>
              <a:t>BNP är värdet av alla varor som produceras för slutlig användning – </a:t>
            </a:r>
            <a:r>
              <a:rPr lang="sv-SE" sz="2400" b="1" dirty="0">
                <a:effectLst/>
              </a:rPr>
              <a:t>färdigvaror</a:t>
            </a:r>
            <a:r>
              <a:rPr lang="sv-SE" sz="2400" i="1" dirty="0">
                <a:effectLst/>
              </a:rPr>
              <a:t> </a:t>
            </a:r>
            <a:r>
              <a:rPr lang="sv-SE" sz="2400" dirty="0">
                <a:effectLst/>
              </a:rPr>
              <a:t>(och</a:t>
            </a:r>
            <a:r>
              <a:rPr lang="sv-SE" sz="2400" i="1" dirty="0">
                <a:effectLst/>
              </a:rPr>
              <a:t> </a:t>
            </a:r>
            <a:r>
              <a:rPr lang="sv-SE" sz="2400" dirty="0">
                <a:effectLst/>
              </a:rPr>
              <a:t>färdigtjänster) under en viss tidsperiod.</a:t>
            </a:r>
            <a:endParaRPr lang="en-US" sz="2400" dirty="0">
              <a:effectLst/>
            </a:endParaRPr>
          </a:p>
          <a:p>
            <a:pPr marL="906463" lvl="1" indent="-457200" eaLnBrk="1" hangingPunct="1">
              <a:spcBef>
                <a:spcPts val="250"/>
              </a:spcBef>
              <a:spcAft>
                <a:spcPts val="250"/>
              </a:spcAft>
              <a:buClr>
                <a:srgbClr val="006600"/>
              </a:buClr>
              <a:buFont typeface="Wingdings" pitchFamily="2" charset="2"/>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2000" dirty="0">
                <a:effectLst/>
              </a:rPr>
              <a:t>En </a:t>
            </a:r>
            <a:r>
              <a:rPr lang="sv-SE" sz="2000" b="1" dirty="0">
                <a:effectLst/>
              </a:rPr>
              <a:t>färdigvara</a:t>
            </a:r>
            <a:r>
              <a:rPr lang="sv-SE" sz="2000" dirty="0">
                <a:effectLst/>
              </a:rPr>
              <a:t> är avsedd för slutlig konsumtion eller investering, t.ex. en hamburgare eller en verkstadsmaskin.</a:t>
            </a:r>
          </a:p>
          <a:p>
            <a:pPr marL="906463" lvl="1" indent="-457200" eaLnBrk="1" hangingPunct="1">
              <a:spcBef>
                <a:spcPts val="250"/>
              </a:spcBef>
              <a:spcAft>
                <a:spcPts val="250"/>
              </a:spcAft>
              <a:buClr>
                <a:srgbClr val="006600"/>
              </a:buClr>
              <a:buSzPct val="90000"/>
              <a:buFont typeface="Wingdings" pitchFamily="2" charset="2"/>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2000" dirty="0">
                <a:effectLst/>
              </a:rPr>
              <a:t>En </a:t>
            </a:r>
            <a:r>
              <a:rPr lang="sv-SE" sz="2000" b="1" dirty="0">
                <a:effectLst/>
              </a:rPr>
              <a:t>insatsvara</a:t>
            </a:r>
            <a:r>
              <a:rPr lang="sv-SE" sz="2000" dirty="0">
                <a:effectLst/>
              </a:rPr>
              <a:t> används som insats för produktion av andra varor (</a:t>
            </a:r>
            <a:r>
              <a:rPr lang="sv-SE" sz="2000" dirty="0" err="1">
                <a:effectLst/>
              </a:rPr>
              <a:t>t.ex</a:t>
            </a:r>
            <a:r>
              <a:rPr lang="sv-SE" sz="2000" dirty="0">
                <a:effectLst/>
              </a:rPr>
              <a:t>, stålföretag som säljer stål till en bilfabrikant)</a:t>
            </a:r>
            <a:r>
              <a:rPr lang="en-US" sz="2000" dirty="0">
                <a:effectLst/>
              </a:rPr>
              <a:t>.</a:t>
            </a:r>
          </a:p>
          <a:p>
            <a:pPr marL="906463" lvl="1" indent="-457200" eaLnBrk="1" hangingPunct="1">
              <a:spcBef>
                <a:spcPts val="250"/>
              </a:spcBef>
              <a:spcAft>
                <a:spcPts val="250"/>
              </a:spcAft>
              <a:buClr>
                <a:srgbClr val="006600"/>
              </a:buClr>
              <a:buSzPct val="90000"/>
              <a:buFont typeface="Wingdings" pitchFamily="2" charset="2"/>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2000" dirty="0">
                <a:effectLst/>
              </a:rPr>
              <a:t>Om insatsvaror räknades in i BNP skulle det bli dubbelräkning. BNP skulle bero på om varor produceras i flera led i flera företag eller i ett och samma företag.</a:t>
            </a:r>
          </a:p>
        </p:txBody>
      </p:sp>
    </p:spTree>
    <p:extLst>
      <p:ext uri="{BB962C8B-B14F-4D97-AF65-F5344CB8AC3E}">
        <p14:creationId xmlns:p14="http://schemas.microsoft.com/office/powerpoint/2010/main" val="2720727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89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89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239D3BE7-F001-47F6-B06A-8AD06751FFB3}" type="slidenum">
              <a:rPr lang="en-GB"/>
              <a:pPr>
                <a:defRPr/>
              </a:pPr>
              <a:t>17</a:t>
            </a:fld>
            <a:endParaRPr lang="en-GB" dirty="0"/>
          </a:p>
        </p:txBody>
      </p:sp>
      <p:sp>
        <p:nvSpPr>
          <p:cNvPr id="39937"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1. BNP = värdet av färdigvaror</a:t>
            </a:r>
          </a:p>
        </p:txBody>
      </p:sp>
      <p:sp>
        <p:nvSpPr>
          <p:cNvPr id="39938" name="Rectangle 2"/>
          <p:cNvSpPr>
            <a:spLocks noGrp="1" noChangeArrowheads="1"/>
          </p:cNvSpPr>
          <p:nvPr>
            <p:ph type="body" idx="1"/>
          </p:nvPr>
        </p:nvSpPr>
        <p:spPr>
          <a:xfrm>
            <a:off x="457200" y="1600201"/>
            <a:ext cx="8229600" cy="460648"/>
          </a:xfrm>
        </p:spPr>
        <p:txBody>
          <a:bodyPr/>
          <a:lstStyle/>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effectLst/>
              </a:rPr>
              <a:t>Exempel:</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p:txBody>
      </p:sp>
      <p:grpSp>
        <p:nvGrpSpPr>
          <p:cNvPr id="2" name="Group 4"/>
          <p:cNvGrpSpPr>
            <a:grpSpLocks noChangeAspect="1"/>
          </p:cNvGrpSpPr>
          <p:nvPr/>
        </p:nvGrpSpPr>
        <p:grpSpPr bwMode="auto">
          <a:xfrm>
            <a:off x="1506538" y="2274887"/>
            <a:ext cx="6015038" cy="3146426"/>
            <a:chOff x="949" y="1433"/>
            <a:chExt cx="3789" cy="1982"/>
          </a:xfrm>
        </p:grpSpPr>
        <p:sp>
          <p:nvSpPr>
            <p:cNvPr id="3" name="AutoShape 3"/>
            <p:cNvSpPr>
              <a:spLocks noChangeAspect="1" noChangeArrowheads="1" noTextEdit="1"/>
            </p:cNvSpPr>
            <p:nvPr/>
          </p:nvSpPr>
          <p:spPr bwMode="auto">
            <a:xfrm>
              <a:off x="949" y="1442"/>
              <a:ext cx="3734" cy="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p:cNvSpPr>
              <a:spLocks noChangeArrowheads="1"/>
            </p:cNvSpPr>
            <p:nvPr/>
          </p:nvSpPr>
          <p:spPr bwMode="auto">
            <a:xfrm>
              <a:off x="958" y="1451"/>
              <a:ext cx="3716" cy="487"/>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963"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1</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7" name="Rectangle 7"/>
            <p:cNvSpPr>
              <a:spLocks noChangeArrowheads="1"/>
            </p:cNvSpPr>
            <p:nvPr/>
          </p:nvSpPr>
          <p:spPr bwMode="auto">
            <a:xfrm>
              <a:off x="3876"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2</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8" name="Rectangle 8"/>
            <p:cNvSpPr>
              <a:spLocks noChangeArrowheads="1"/>
            </p:cNvSpPr>
            <p:nvPr/>
          </p:nvSpPr>
          <p:spPr bwMode="auto">
            <a:xfrm>
              <a:off x="3300" y="1722"/>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Stål</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9" name="Rectangle 9"/>
            <p:cNvSpPr>
              <a:spLocks noChangeArrowheads="1"/>
            </p:cNvSpPr>
            <p:nvPr/>
          </p:nvSpPr>
          <p:spPr bwMode="auto">
            <a:xfrm>
              <a:off x="4163" y="1722"/>
              <a:ext cx="4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Bilar</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0" name="Rectangle 10"/>
            <p:cNvSpPr>
              <a:spLocks noChangeArrowheads="1"/>
            </p:cNvSpPr>
            <p:nvPr/>
          </p:nvSpPr>
          <p:spPr bwMode="auto">
            <a:xfrm>
              <a:off x="996" y="1948"/>
              <a:ext cx="182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Försäljningsintäkter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1" name="Rectangle 11"/>
            <p:cNvSpPr>
              <a:spLocks noChangeArrowheads="1"/>
            </p:cNvSpPr>
            <p:nvPr/>
          </p:nvSpPr>
          <p:spPr bwMode="auto">
            <a:xfrm>
              <a:off x="3396" y="1948"/>
              <a:ext cx="42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100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12" name="Rectangle 12"/>
            <p:cNvSpPr>
              <a:spLocks noChangeArrowheads="1"/>
            </p:cNvSpPr>
            <p:nvPr/>
          </p:nvSpPr>
          <p:spPr bwMode="auto">
            <a:xfrm>
              <a:off x="4309"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chemeClr val="tx1"/>
                  </a:solidFill>
                  <a:effectLst/>
                  <a:latin typeface="Arial" pitchFamily="34" charset="0"/>
                  <a:ea typeface="MS Gothic" pitchFamily="49" charset="-128"/>
                </a:rPr>
                <a:t>200</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13" name="Rectangle 13"/>
            <p:cNvSpPr>
              <a:spLocks noChangeArrowheads="1"/>
            </p:cNvSpPr>
            <p:nvPr/>
          </p:nvSpPr>
          <p:spPr bwMode="auto">
            <a:xfrm>
              <a:off x="996" y="2190"/>
              <a:ext cx="8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US" altLang="en-US" dirty="0" err="1">
                  <a:solidFill>
                    <a:srgbClr val="000000"/>
                  </a:solidFill>
                  <a:latin typeface="Arial" pitchFamily="34" charset="0"/>
                </a:rPr>
                <a:t>Kostnader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4" name="Rectangle 14"/>
            <p:cNvSpPr>
              <a:spLocks noChangeArrowheads="1"/>
            </p:cNvSpPr>
            <p:nvPr/>
          </p:nvSpPr>
          <p:spPr bwMode="auto">
            <a:xfrm>
              <a:off x="996" y="2432"/>
              <a:ext cx="6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Löner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5" name="Rectangle 15"/>
            <p:cNvSpPr>
              <a:spLocks noChangeArrowheads="1"/>
            </p:cNvSpPr>
            <p:nvPr/>
          </p:nvSpPr>
          <p:spPr bwMode="auto">
            <a:xfrm>
              <a:off x="2880" y="2432"/>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6" name="Rectangle 16"/>
            <p:cNvSpPr>
              <a:spLocks noChangeArrowheads="1"/>
            </p:cNvSpPr>
            <p:nvPr/>
          </p:nvSpPr>
          <p:spPr bwMode="auto">
            <a:xfrm>
              <a:off x="3969" y="2432"/>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7" name="Rectangle 17"/>
            <p:cNvSpPr>
              <a:spLocks noChangeArrowheads="1"/>
            </p:cNvSpPr>
            <p:nvPr/>
          </p:nvSpPr>
          <p:spPr bwMode="auto">
            <a:xfrm>
              <a:off x="996" y="2674"/>
              <a:ext cx="13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Inköp</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av</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stål</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8" name="Rectangle 18"/>
            <p:cNvSpPr>
              <a:spLocks noChangeArrowheads="1"/>
            </p:cNvSpPr>
            <p:nvPr/>
          </p:nvSpPr>
          <p:spPr bwMode="auto">
            <a:xfrm>
              <a:off x="3878" y="2674"/>
              <a:ext cx="42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100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21" name="Rectangle 21"/>
            <p:cNvSpPr>
              <a:spLocks noChangeArrowheads="1"/>
            </p:cNvSpPr>
            <p:nvPr/>
          </p:nvSpPr>
          <p:spPr bwMode="auto">
            <a:xfrm>
              <a:off x="4317" y="2218"/>
              <a:ext cx="42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0000"/>
                  </a:solidFill>
                  <a:effectLst/>
                  <a:latin typeface="Arial" pitchFamily="34" charset="0"/>
                  <a:ea typeface="MS Gothic" pitchFamily="49" charset="-128"/>
                </a:rPr>
                <a:t>170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22" name="Rectangle 22"/>
            <p:cNvSpPr>
              <a:spLocks noChangeArrowheads="1"/>
            </p:cNvSpPr>
            <p:nvPr/>
          </p:nvSpPr>
          <p:spPr bwMode="auto">
            <a:xfrm>
              <a:off x="996" y="2886"/>
              <a:ext cx="5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Vinst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23" name="Rectangle 23"/>
            <p:cNvSpPr>
              <a:spLocks noChangeArrowheads="1"/>
            </p:cNvSpPr>
            <p:nvPr/>
          </p:nvSpPr>
          <p:spPr bwMode="auto">
            <a:xfrm>
              <a:off x="3504" y="2886"/>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20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24" name="Rectangle 24"/>
            <p:cNvSpPr>
              <a:spLocks noChangeArrowheads="1"/>
            </p:cNvSpPr>
            <p:nvPr/>
          </p:nvSpPr>
          <p:spPr bwMode="auto">
            <a:xfrm>
              <a:off x="4417" y="2886"/>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30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25" name="Rectangle 25"/>
            <p:cNvSpPr>
              <a:spLocks noChangeArrowheads="1"/>
            </p:cNvSpPr>
            <p:nvPr/>
          </p:nvSpPr>
          <p:spPr bwMode="auto">
            <a:xfrm>
              <a:off x="958" y="1433"/>
              <a:ext cx="3716"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6"/>
            <p:cNvSpPr>
              <a:spLocks noChangeShapeType="1"/>
            </p:cNvSpPr>
            <p:nvPr/>
          </p:nvSpPr>
          <p:spPr bwMode="auto">
            <a:xfrm>
              <a:off x="958" y="1926"/>
              <a:ext cx="37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7"/>
            <p:cNvSpPr>
              <a:spLocks noChangeArrowheads="1"/>
            </p:cNvSpPr>
            <p:nvPr/>
          </p:nvSpPr>
          <p:spPr bwMode="auto">
            <a:xfrm>
              <a:off x="958" y="1926"/>
              <a:ext cx="371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8"/>
            <p:cNvSpPr>
              <a:spLocks noChangeArrowheads="1"/>
            </p:cNvSpPr>
            <p:nvPr/>
          </p:nvSpPr>
          <p:spPr bwMode="auto">
            <a:xfrm>
              <a:off x="958" y="3113"/>
              <a:ext cx="3716" cy="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5"/>
            <p:cNvSpPr>
              <a:spLocks noChangeArrowheads="1"/>
            </p:cNvSpPr>
            <p:nvPr/>
          </p:nvSpPr>
          <p:spPr bwMode="auto">
            <a:xfrm>
              <a:off x="3470" y="221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grpSp>
    </p:spTree>
    <p:extLst>
      <p:ext uri="{BB962C8B-B14F-4D97-AF65-F5344CB8AC3E}">
        <p14:creationId xmlns:p14="http://schemas.microsoft.com/office/powerpoint/2010/main" val="6811750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239D3BE7-F001-47F6-B06A-8AD06751FFB3}" type="slidenum">
              <a:rPr lang="en-GB"/>
              <a:pPr>
                <a:defRPr/>
              </a:pPr>
              <a:t>18</a:t>
            </a:fld>
            <a:endParaRPr lang="en-GB" dirty="0"/>
          </a:p>
        </p:txBody>
      </p:sp>
      <p:sp>
        <p:nvSpPr>
          <p:cNvPr id="39937"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1. BNP = värdet av färdigvaror</a:t>
            </a:r>
          </a:p>
        </p:txBody>
      </p:sp>
      <p:sp>
        <p:nvSpPr>
          <p:cNvPr id="39938" name="Rectangle 2"/>
          <p:cNvSpPr>
            <a:spLocks noGrp="1" noChangeArrowheads="1"/>
          </p:cNvSpPr>
          <p:nvPr>
            <p:ph type="body" idx="1"/>
          </p:nvPr>
        </p:nvSpPr>
        <p:spPr>
          <a:xfrm>
            <a:off x="457200" y="1600201"/>
            <a:ext cx="8229600" cy="460648"/>
          </a:xfrm>
        </p:spPr>
        <p:txBody>
          <a:bodyPr/>
          <a:lstStyle/>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effectLst/>
              </a:rPr>
              <a:t>Exempel:</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effectLst/>
            </a:endParaRPr>
          </a:p>
        </p:txBody>
      </p:sp>
      <p:grpSp>
        <p:nvGrpSpPr>
          <p:cNvPr id="2" name="Group 4"/>
          <p:cNvGrpSpPr>
            <a:grpSpLocks noChangeAspect="1"/>
          </p:cNvGrpSpPr>
          <p:nvPr/>
        </p:nvGrpSpPr>
        <p:grpSpPr bwMode="auto">
          <a:xfrm>
            <a:off x="1506538" y="2274887"/>
            <a:ext cx="6015038" cy="3146426"/>
            <a:chOff x="949" y="1433"/>
            <a:chExt cx="3789" cy="1982"/>
          </a:xfrm>
        </p:grpSpPr>
        <p:sp>
          <p:nvSpPr>
            <p:cNvPr id="3" name="AutoShape 3"/>
            <p:cNvSpPr>
              <a:spLocks noChangeAspect="1" noChangeArrowheads="1" noTextEdit="1"/>
            </p:cNvSpPr>
            <p:nvPr/>
          </p:nvSpPr>
          <p:spPr bwMode="auto">
            <a:xfrm>
              <a:off x="949" y="1442"/>
              <a:ext cx="3734" cy="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Rectangle 5"/>
            <p:cNvSpPr>
              <a:spLocks noChangeArrowheads="1"/>
            </p:cNvSpPr>
            <p:nvPr/>
          </p:nvSpPr>
          <p:spPr bwMode="auto">
            <a:xfrm>
              <a:off x="958" y="1451"/>
              <a:ext cx="3716" cy="487"/>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963"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1</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7" name="Rectangle 7"/>
            <p:cNvSpPr>
              <a:spLocks noChangeArrowheads="1"/>
            </p:cNvSpPr>
            <p:nvPr/>
          </p:nvSpPr>
          <p:spPr bwMode="auto">
            <a:xfrm>
              <a:off x="3876"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2</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8" name="Rectangle 8"/>
            <p:cNvSpPr>
              <a:spLocks noChangeArrowheads="1"/>
            </p:cNvSpPr>
            <p:nvPr/>
          </p:nvSpPr>
          <p:spPr bwMode="auto">
            <a:xfrm>
              <a:off x="3300" y="1722"/>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Stål</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9" name="Rectangle 9"/>
            <p:cNvSpPr>
              <a:spLocks noChangeArrowheads="1"/>
            </p:cNvSpPr>
            <p:nvPr/>
          </p:nvSpPr>
          <p:spPr bwMode="auto">
            <a:xfrm>
              <a:off x="4163" y="1722"/>
              <a:ext cx="4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Bilar</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0" name="Rectangle 10"/>
            <p:cNvSpPr>
              <a:spLocks noChangeArrowheads="1"/>
            </p:cNvSpPr>
            <p:nvPr/>
          </p:nvSpPr>
          <p:spPr bwMode="auto">
            <a:xfrm>
              <a:off x="996" y="1948"/>
              <a:ext cx="182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Försäljningsintäkter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1" name="Rectangle 11"/>
            <p:cNvSpPr>
              <a:spLocks noChangeArrowheads="1"/>
            </p:cNvSpPr>
            <p:nvPr/>
          </p:nvSpPr>
          <p:spPr bwMode="auto">
            <a:xfrm>
              <a:off x="3396" y="1948"/>
              <a:ext cx="42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100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12" name="Rectangle 12"/>
            <p:cNvSpPr>
              <a:spLocks noChangeArrowheads="1"/>
            </p:cNvSpPr>
            <p:nvPr/>
          </p:nvSpPr>
          <p:spPr bwMode="auto">
            <a:xfrm>
              <a:off x="4309"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B0F0"/>
                  </a:solidFill>
                  <a:effectLst/>
                  <a:latin typeface="Arial" pitchFamily="34" charset="0"/>
                  <a:ea typeface="MS Gothic" pitchFamily="49" charset="-128"/>
                </a:rPr>
                <a:t>200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13" name="Rectangle 13"/>
            <p:cNvSpPr>
              <a:spLocks noChangeArrowheads="1"/>
            </p:cNvSpPr>
            <p:nvPr/>
          </p:nvSpPr>
          <p:spPr bwMode="auto">
            <a:xfrm>
              <a:off x="996" y="2190"/>
              <a:ext cx="8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US" altLang="en-US" dirty="0" err="1">
                  <a:solidFill>
                    <a:srgbClr val="000000"/>
                  </a:solidFill>
                  <a:latin typeface="Arial" pitchFamily="34" charset="0"/>
                </a:rPr>
                <a:t>Kostnader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4" name="Rectangle 14"/>
            <p:cNvSpPr>
              <a:spLocks noChangeArrowheads="1"/>
            </p:cNvSpPr>
            <p:nvPr/>
          </p:nvSpPr>
          <p:spPr bwMode="auto">
            <a:xfrm>
              <a:off x="996" y="2432"/>
              <a:ext cx="6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Löner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5" name="Rectangle 15"/>
            <p:cNvSpPr>
              <a:spLocks noChangeArrowheads="1"/>
            </p:cNvSpPr>
            <p:nvPr/>
          </p:nvSpPr>
          <p:spPr bwMode="auto">
            <a:xfrm>
              <a:off x="2880" y="2432"/>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6" name="Rectangle 16"/>
            <p:cNvSpPr>
              <a:spLocks noChangeArrowheads="1"/>
            </p:cNvSpPr>
            <p:nvPr/>
          </p:nvSpPr>
          <p:spPr bwMode="auto">
            <a:xfrm>
              <a:off x="3969" y="2432"/>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7" name="Rectangle 17"/>
            <p:cNvSpPr>
              <a:spLocks noChangeArrowheads="1"/>
            </p:cNvSpPr>
            <p:nvPr/>
          </p:nvSpPr>
          <p:spPr bwMode="auto">
            <a:xfrm>
              <a:off x="996" y="2674"/>
              <a:ext cx="13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Inköp</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av</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stål</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18" name="Rectangle 18"/>
            <p:cNvSpPr>
              <a:spLocks noChangeArrowheads="1"/>
            </p:cNvSpPr>
            <p:nvPr/>
          </p:nvSpPr>
          <p:spPr bwMode="auto">
            <a:xfrm>
              <a:off x="3878" y="2674"/>
              <a:ext cx="42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100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21" name="Rectangle 21"/>
            <p:cNvSpPr>
              <a:spLocks noChangeArrowheads="1"/>
            </p:cNvSpPr>
            <p:nvPr/>
          </p:nvSpPr>
          <p:spPr bwMode="auto">
            <a:xfrm>
              <a:off x="4317" y="2218"/>
              <a:ext cx="42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0000"/>
                  </a:solidFill>
                  <a:effectLst/>
                  <a:latin typeface="Arial" pitchFamily="34" charset="0"/>
                  <a:ea typeface="MS Gothic" pitchFamily="49" charset="-128"/>
                </a:rPr>
                <a:t>170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22" name="Rectangle 22"/>
            <p:cNvSpPr>
              <a:spLocks noChangeArrowheads="1"/>
            </p:cNvSpPr>
            <p:nvPr/>
          </p:nvSpPr>
          <p:spPr bwMode="auto">
            <a:xfrm>
              <a:off x="996" y="2886"/>
              <a:ext cx="5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Vinst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23" name="Rectangle 23"/>
            <p:cNvSpPr>
              <a:spLocks noChangeArrowheads="1"/>
            </p:cNvSpPr>
            <p:nvPr/>
          </p:nvSpPr>
          <p:spPr bwMode="auto">
            <a:xfrm>
              <a:off x="3504" y="2886"/>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20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24" name="Rectangle 24"/>
            <p:cNvSpPr>
              <a:spLocks noChangeArrowheads="1"/>
            </p:cNvSpPr>
            <p:nvPr/>
          </p:nvSpPr>
          <p:spPr bwMode="auto">
            <a:xfrm>
              <a:off x="4417" y="2886"/>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30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25" name="Rectangle 25"/>
            <p:cNvSpPr>
              <a:spLocks noChangeArrowheads="1"/>
            </p:cNvSpPr>
            <p:nvPr/>
          </p:nvSpPr>
          <p:spPr bwMode="auto">
            <a:xfrm>
              <a:off x="958" y="1433"/>
              <a:ext cx="3716"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6"/>
            <p:cNvSpPr>
              <a:spLocks noChangeShapeType="1"/>
            </p:cNvSpPr>
            <p:nvPr/>
          </p:nvSpPr>
          <p:spPr bwMode="auto">
            <a:xfrm>
              <a:off x="958" y="1926"/>
              <a:ext cx="37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7"/>
            <p:cNvSpPr>
              <a:spLocks noChangeArrowheads="1"/>
            </p:cNvSpPr>
            <p:nvPr/>
          </p:nvSpPr>
          <p:spPr bwMode="auto">
            <a:xfrm>
              <a:off x="958" y="1926"/>
              <a:ext cx="371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8"/>
            <p:cNvSpPr>
              <a:spLocks noChangeArrowheads="1"/>
            </p:cNvSpPr>
            <p:nvPr/>
          </p:nvSpPr>
          <p:spPr bwMode="auto">
            <a:xfrm>
              <a:off x="958" y="3113"/>
              <a:ext cx="3716" cy="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5"/>
            <p:cNvSpPr>
              <a:spLocks noChangeArrowheads="1"/>
            </p:cNvSpPr>
            <p:nvPr/>
          </p:nvSpPr>
          <p:spPr bwMode="auto">
            <a:xfrm>
              <a:off x="3470" y="221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grpSp>
      <p:sp>
        <p:nvSpPr>
          <p:cNvPr id="34" name="Rectangle 2"/>
          <p:cNvSpPr txBox="1">
            <a:spLocks noChangeArrowheads="1"/>
          </p:cNvSpPr>
          <p:nvPr/>
        </p:nvSpPr>
        <p:spPr bwMode="auto">
          <a:xfrm>
            <a:off x="464396" y="5517232"/>
            <a:ext cx="8229600" cy="460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a:lstStyle>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kern="0" dirty="0">
                <a:effectLst/>
              </a:rPr>
              <a:t>BNP = </a:t>
            </a:r>
            <a:r>
              <a:rPr lang="sv-SE" kern="0" dirty="0">
                <a:solidFill>
                  <a:srgbClr val="00B0F0"/>
                </a:solidFill>
                <a:effectLst/>
              </a:rPr>
              <a:t>200</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kern="0" dirty="0">
                <a:effectLst/>
              </a:rPr>
              <a:t> </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p:txBody>
      </p:sp>
    </p:spTree>
    <p:extLst>
      <p:ext uri="{BB962C8B-B14F-4D97-AF65-F5344CB8AC3E}">
        <p14:creationId xmlns:p14="http://schemas.microsoft.com/office/powerpoint/2010/main" val="30855135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3479BFBE-A2A0-4BCF-B0CF-43FA19DC283A}" type="slidenum">
              <a:rPr lang="en-GB"/>
              <a:pPr>
                <a:defRPr/>
              </a:pPr>
              <a:t>19</a:t>
            </a:fld>
            <a:endParaRPr lang="en-GB" dirty="0"/>
          </a:p>
        </p:txBody>
      </p:sp>
      <p:sp>
        <p:nvSpPr>
          <p:cNvPr id="40962" name="Rectangle 2"/>
          <p:cNvSpPr>
            <a:spLocks noGrp="1" noChangeArrowheads="1"/>
          </p:cNvSpPr>
          <p:nvPr>
            <p:ph type="body" idx="1"/>
          </p:nvPr>
        </p:nvSpPr>
        <p:spPr>
          <a:xfrm>
            <a:off x="609600" y="1360315"/>
            <a:ext cx="7578725" cy="4349750"/>
          </a:xfrm>
        </p:spPr>
        <p:txBody>
          <a:bodyPr/>
          <a:lstStyle/>
          <a:p>
            <a:pPr marL="0" indent="0" eaLnBrk="1" hangingPunct="1">
              <a:buClr>
                <a:srgbClr val="003300"/>
              </a:buCl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2000" dirty="0">
                <a:effectLst/>
              </a:rPr>
              <a:t>BNP är också summan av alla förädlingsvärden under en viss tidsperiod. </a:t>
            </a:r>
          </a:p>
          <a:p>
            <a:pPr marL="906463" lvl="1" indent="-457200" eaLnBrk="1" hangingPunct="1">
              <a:buClr>
                <a:srgbClr val="003300"/>
              </a:buClr>
              <a:buSzPct val="90000"/>
              <a:buFont typeface="Arial" charset="0"/>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1800" b="1" dirty="0">
                <a:effectLst/>
              </a:rPr>
              <a:t>Förädlingsvärdet</a:t>
            </a:r>
            <a:r>
              <a:rPr lang="sv-SE" sz="1800" dirty="0">
                <a:effectLst/>
              </a:rPr>
              <a:t> är värdet av ett företags produktion minus värdet av de insatsvaror som gått åt. </a:t>
            </a:r>
          </a:p>
          <a:p>
            <a:pPr marL="533400" indent="-533400" eaLnBrk="1" hangingPunct="1">
              <a:spcBef>
                <a:spcPts val="250"/>
              </a:spcBef>
              <a:spcAft>
                <a:spcPts val="250"/>
              </a:spcAft>
              <a:buClrTx/>
              <a:buSzTx/>
              <a:buFontTx/>
              <a:buNone/>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endParaRPr lang="sv-SE" sz="2400" dirty="0"/>
          </a:p>
        </p:txBody>
      </p:sp>
      <p:sp>
        <p:nvSpPr>
          <p:cNvPr id="7" name="Rectangle 1"/>
          <p:cNvSpPr txBox="1">
            <a:spLocks noChangeArrowheads="1"/>
          </p:cNvSpPr>
          <p:nvPr/>
        </p:nvSpPr>
        <p:spPr bwMode="auto">
          <a:xfrm>
            <a:off x="609600" y="762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2. BNP = summa förädlingsvärde</a:t>
            </a:r>
            <a:endParaRPr lang="sv-SE" sz="3200" kern="0" dirty="0"/>
          </a:p>
        </p:txBody>
      </p:sp>
      <p:grpSp>
        <p:nvGrpSpPr>
          <p:cNvPr id="33" name="Group 4"/>
          <p:cNvGrpSpPr>
            <a:grpSpLocks noChangeAspect="1"/>
          </p:cNvGrpSpPr>
          <p:nvPr/>
        </p:nvGrpSpPr>
        <p:grpSpPr bwMode="auto">
          <a:xfrm>
            <a:off x="1506538" y="2730846"/>
            <a:ext cx="6015038" cy="3146426"/>
            <a:chOff x="949" y="1433"/>
            <a:chExt cx="3789" cy="1982"/>
          </a:xfrm>
        </p:grpSpPr>
        <p:sp>
          <p:nvSpPr>
            <p:cNvPr id="34" name="AutoShape 3"/>
            <p:cNvSpPr>
              <a:spLocks noChangeAspect="1" noChangeArrowheads="1" noTextEdit="1"/>
            </p:cNvSpPr>
            <p:nvPr/>
          </p:nvSpPr>
          <p:spPr bwMode="auto">
            <a:xfrm>
              <a:off x="949" y="1442"/>
              <a:ext cx="3734" cy="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5"/>
            <p:cNvSpPr>
              <a:spLocks noChangeArrowheads="1"/>
            </p:cNvSpPr>
            <p:nvPr/>
          </p:nvSpPr>
          <p:spPr bwMode="auto">
            <a:xfrm>
              <a:off x="958" y="1451"/>
              <a:ext cx="3716" cy="487"/>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
            <p:cNvSpPr>
              <a:spLocks noChangeArrowheads="1"/>
            </p:cNvSpPr>
            <p:nvPr/>
          </p:nvSpPr>
          <p:spPr bwMode="auto">
            <a:xfrm>
              <a:off x="2963"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1</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7" name="Rectangle 7"/>
            <p:cNvSpPr>
              <a:spLocks noChangeArrowheads="1"/>
            </p:cNvSpPr>
            <p:nvPr/>
          </p:nvSpPr>
          <p:spPr bwMode="auto">
            <a:xfrm>
              <a:off x="3876"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2</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8" name="Rectangle 8"/>
            <p:cNvSpPr>
              <a:spLocks noChangeArrowheads="1"/>
            </p:cNvSpPr>
            <p:nvPr/>
          </p:nvSpPr>
          <p:spPr bwMode="auto">
            <a:xfrm>
              <a:off x="3300" y="1722"/>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Stål</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9" name="Rectangle 9"/>
            <p:cNvSpPr>
              <a:spLocks noChangeArrowheads="1"/>
            </p:cNvSpPr>
            <p:nvPr/>
          </p:nvSpPr>
          <p:spPr bwMode="auto">
            <a:xfrm>
              <a:off x="4163" y="1722"/>
              <a:ext cx="4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Bilar</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0" name="Rectangle 10"/>
            <p:cNvSpPr>
              <a:spLocks noChangeArrowheads="1"/>
            </p:cNvSpPr>
            <p:nvPr/>
          </p:nvSpPr>
          <p:spPr bwMode="auto">
            <a:xfrm>
              <a:off x="996" y="1948"/>
              <a:ext cx="182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Försäljningsintäkter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1" name="Rectangle 11"/>
            <p:cNvSpPr>
              <a:spLocks noChangeArrowheads="1"/>
            </p:cNvSpPr>
            <p:nvPr/>
          </p:nvSpPr>
          <p:spPr bwMode="auto">
            <a:xfrm>
              <a:off x="3396"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B0F0"/>
                  </a:solidFill>
                  <a:effectLst/>
                  <a:latin typeface="Arial" pitchFamily="34" charset="0"/>
                  <a:ea typeface="MS Gothic" pitchFamily="49" charset="-128"/>
                </a:rPr>
                <a:t>100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42" name="Rectangle 12"/>
            <p:cNvSpPr>
              <a:spLocks noChangeArrowheads="1"/>
            </p:cNvSpPr>
            <p:nvPr/>
          </p:nvSpPr>
          <p:spPr bwMode="auto">
            <a:xfrm>
              <a:off x="4309"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B0F0"/>
                  </a:solidFill>
                  <a:effectLst/>
                  <a:latin typeface="Arial" pitchFamily="34" charset="0"/>
                  <a:ea typeface="MS Gothic" pitchFamily="49" charset="-128"/>
                </a:rPr>
                <a:t>200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43" name="Rectangle 13"/>
            <p:cNvSpPr>
              <a:spLocks noChangeArrowheads="1"/>
            </p:cNvSpPr>
            <p:nvPr/>
          </p:nvSpPr>
          <p:spPr bwMode="auto">
            <a:xfrm>
              <a:off x="996" y="2190"/>
              <a:ext cx="8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US" altLang="en-US" dirty="0" err="1">
                  <a:solidFill>
                    <a:srgbClr val="000000"/>
                  </a:solidFill>
                  <a:latin typeface="Arial" pitchFamily="34" charset="0"/>
                </a:rPr>
                <a:t>Kostnader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4" name="Rectangle 14"/>
            <p:cNvSpPr>
              <a:spLocks noChangeArrowheads="1"/>
            </p:cNvSpPr>
            <p:nvPr/>
          </p:nvSpPr>
          <p:spPr bwMode="auto">
            <a:xfrm>
              <a:off x="996" y="2432"/>
              <a:ext cx="6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Löner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5" name="Rectangle 15"/>
            <p:cNvSpPr>
              <a:spLocks noChangeArrowheads="1"/>
            </p:cNvSpPr>
            <p:nvPr/>
          </p:nvSpPr>
          <p:spPr bwMode="auto">
            <a:xfrm>
              <a:off x="2880" y="2432"/>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6" name="Rectangle 16"/>
            <p:cNvSpPr>
              <a:spLocks noChangeArrowheads="1"/>
            </p:cNvSpPr>
            <p:nvPr/>
          </p:nvSpPr>
          <p:spPr bwMode="auto">
            <a:xfrm>
              <a:off x="3969" y="2432"/>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7" name="Rectangle 17"/>
            <p:cNvSpPr>
              <a:spLocks noChangeArrowheads="1"/>
            </p:cNvSpPr>
            <p:nvPr/>
          </p:nvSpPr>
          <p:spPr bwMode="auto">
            <a:xfrm>
              <a:off x="996" y="2674"/>
              <a:ext cx="13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Inköp</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av</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stål</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8" name="Rectangle 18"/>
            <p:cNvSpPr>
              <a:spLocks noChangeArrowheads="1"/>
            </p:cNvSpPr>
            <p:nvPr/>
          </p:nvSpPr>
          <p:spPr bwMode="auto">
            <a:xfrm>
              <a:off x="3878" y="2674"/>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FF0000"/>
                  </a:solidFill>
                  <a:effectLst/>
                  <a:latin typeface="Arial" pitchFamily="34" charset="0"/>
                  <a:ea typeface="MS Gothic" pitchFamily="49" charset="-128"/>
                </a:rPr>
                <a:t>100</a:t>
              </a:r>
              <a:endParaRPr kumimoji="0" lang="en-US" altLang="en-US" sz="2400" b="0" i="0" u="none" strike="noStrike" cap="none" normalizeH="0" baseline="0" dirty="0">
                <a:ln>
                  <a:noFill/>
                </a:ln>
                <a:solidFill>
                  <a:srgbClr val="FF0000"/>
                </a:solidFill>
                <a:effectLst/>
                <a:ea typeface="MS Gothic" pitchFamily="49" charset="-128"/>
              </a:endParaRPr>
            </a:p>
          </p:txBody>
        </p:sp>
        <p:sp>
          <p:nvSpPr>
            <p:cNvPr id="49" name="Rectangle 21"/>
            <p:cNvSpPr>
              <a:spLocks noChangeArrowheads="1"/>
            </p:cNvSpPr>
            <p:nvPr/>
          </p:nvSpPr>
          <p:spPr bwMode="auto">
            <a:xfrm>
              <a:off x="4317" y="2218"/>
              <a:ext cx="42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0000"/>
                  </a:solidFill>
                  <a:effectLst/>
                  <a:latin typeface="Arial" pitchFamily="34" charset="0"/>
                  <a:ea typeface="MS Gothic" pitchFamily="49" charset="-128"/>
                </a:rPr>
                <a:t>170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50" name="Rectangle 22"/>
            <p:cNvSpPr>
              <a:spLocks noChangeArrowheads="1"/>
            </p:cNvSpPr>
            <p:nvPr/>
          </p:nvSpPr>
          <p:spPr bwMode="auto">
            <a:xfrm>
              <a:off x="996" y="2886"/>
              <a:ext cx="5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Vinst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51" name="Rectangle 23"/>
            <p:cNvSpPr>
              <a:spLocks noChangeArrowheads="1"/>
            </p:cNvSpPr>
            <p:nvPr/>
          </p:nvSpPr>
          <p:spPr bwMode="auto">
            <a:xfrm>
              <a:off x="3504" y="2886"/>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20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52" name="Rectangle 24"/>
            <p:cNvSpPr>
              <a:spLocks noChangeArrowheads="1"/>
            </p:cNvSpPr>
            <p:nvPr/>
          </p:nvSpPr>
          <p:spPr bwMode="auto">
            <a:xfrm>
              <a:off x="4417" y="2886"/>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30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53" name="Rectangle 25"/>
            <p:cNvSpPr>
              <a:spLocks noChangeArrowheads="1"/>
            </p:cNvSpPr>
            <p:nvPr/>
          </p:nvSpPr>
          <p:spPr bwMode="auto">
            <a:xfrm>
              <a:off x="958" y="1433"/>
              <a:ext cx="3716"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26"/>
            <p:cNvSpPr>
              <a:spLocks noChangeShapeType="1"/>
            </p:cNvSpPr>
            <p:nvPr/>
          </p:nvSpPr>
          <p:spPr bwMode="auto">
            <a:xfrm>
              <a:off x="958" y="1926"/>
              <a:ext cx="37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27"/>
            <p:cNvSpPr>
              <a:spLocks noChangeArrowheads="1"/>
            </p:cNvSpPr>
            <p:nvPr/>
          </p:nvSpPr>
          <p:spPr bwMode="auto">
            <a:xfrm>
              <a:off x="958" y="1926"/>
              <a:ext cx="371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8"/>
            <p:cNvSpPr>
              <a:spLocks noChangeArrowheads="1"/>
            </p:cNvSpPr>
            <p:nvPr/>
          </p:nvSpPr>
          <p:spPr bwMode="auto">
            <a:xfrm>
              <a:off x="958" y="3113"/>
              <a:ext cx="3716" cy="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5"/>
            <p:cNvSpPr>
              <a:spLocks noChangeArrowheads="1"/>
            </p:cNvSpPr>
            <p:nvPr/>
          </p:nvSpPr>
          <p:spPr bwMode="auto">
            <a:xfrm>
              <a:off x="3470" y="221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grpSp>
    </p:spTree>
    <p:extLst>
      <p:ext uri="{BB962C8B-B14F-4D97-AF65-F5344CB8AC3E}">
        <p14:creationId xmlns:p14="http://schemas.microsoft.com/office/powerpoint/2010/main" val="112399611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71B7D319-3509-4EF6-A7CA-BA2351681FF6}" type="slidenum">
              <a:rPr lang="en-GB"/>
              <a:pPr>
                <a:defRPr/>
              </a:pPr>
              <a:t>2</a:t>
            </a:fld>
            <a:endParaRPr lang="en-GB" dirty="0"/>
          </a:p>
        </p:txBody>
      </p:sp>
      <p:sp>
        <p:nvSpPr>
          <p:cNvPr id="5121"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Kapitel 1 Översikt</a:t>
            </a:r>
          </a:p>
        </p:txBody>
      </p:sp>
      <p:sp>
        <p:nvSpPr>
          <p:cNvPr id="5122" name="Rectangle 2"/>
          <p:cNvSpPr>
            <a:spLocks noGrp="1" noChangeArrowheads="1"/>
          </p:cNvSpPr>
          <p:nvPr>
            <p:ph type="body" idx="1"/>
          </p:nvPr>
        </p:nvSpPr>
        <p:spPr>
          <a:xfrm>
            <a:off x="677863" y="1335088"/>
            <a:ext cx="7578725" cy="5348287"/>
          </a:xfrm>
        </p:spPr>
        <p:txBody>
          <a:bodyPr/>
          <a:lstStyle/>
          <a:p>
            <a:pPr marL="0" indent="0" eaLnBrk="1" hangingPunct="1">
              <a:lnSpc>
                <a:spcPct val="90000"/>
              </a:lnSpc>
              <a:spcBef>
                <a:spcPts val="300"/>
              </a:spcBef>
              <a:spcAft>
                <a:spcPts val="300"/>
              </a:spcAft>
              <a:buClr>
                <a:srgbClr val="0033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effectLst/>
              </a:rPr>
              <a:t>Huvudbok</a:t>
            </a:r>
          </a:p>
          <a:p>
            <a:pPr marL="0" indent="0" eaLnBrk="1" hangingPunct="1">
              <a:lnSpc>
                <a:spcPct val="90000"/>
              </a:lnSpc>
              <a:spcBef>
                <a:spcPts val="300"/>
              </a:spcBef>
              <a:spcAft>
                <a:spcPts val="300"/>
              </a:spcAft>
              <a:buClr>
                <a:srgbClr val="0033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i="1" dirty="0">
                <a:effectLst/>
              </a:rPr>
              <a:t>Makroekonomi</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Blanchard: Calmfors, </a:t>
            </a:r>
            <a:r>
              <a:rPr lang="sv-SE" sz="2000" dirty="0" err="1">
                <a:effectLst/>
              </a:rPr>
              <a:t>Flam</a:t>
            </a:r>
            <a:r>
              <a:rPr lang="sv-SE" sz="2000" dirty="0">
                <a:effectLst/>
              </a:rPr>
              <a:t>, Hassler och Krusell</a:t>
            </a:r>
          </a:p>
          <a:p>
            <a:pPr marL="0" indent="0" eaLnBrk="1" hangingPunct="1">
              <a:lnSpc>
                <a:spcPct val="90000"/>
              </a:lnSpc>
              <a:spcBef>
                <a:spcPts val="300"/>
              </a:spcBef>
              <a:spcAft>
                <a:spcPts val="300"/>
              </a:spcAft>
              <a:buClr>
                <a:srgbClr val="0033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effectLst/>
              </a:rPr>
              <a:t>Seminarier</a:t>
            </a:r>
            <a:endParaRPr lang="sv-SE" sz="1800" dirty="0">
              <a:effectLst/>
            </a:endParaRPr>
          </a:p>
          <a:p>
            <a:pPr marL="457200" indent="-457200" eaLnBrk="1" hangingPunct="1">
              <a:lnSpc>
                <a:spcPct val="90000"/>
              </a:lnSpc>
              <a:spcBef>
                <a:spcPts val="300"/>
              </a:spcBef>
              <a:spcAft>
                <a:spcPts val="300"/>
              </a:spcAft>
              <a:buClr>
                <a:srgbClr val="003300"/>
              </a:buClr>
              <a:buFont typeface="Wingdings" panose="05000000000000000000"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i="1" dirty="0">
                <a:effectLst/>
              </a:rPr>
              <a:t>Tillämpad Makroekonomi</a:t>
            </a:r>
            <a:r>
              <a:rPr lang="sv-SE" sz="1800" dirty="0">
                <a:effectLst/>
              </a:rPr>
              <a:t>, Persson &amp; Skult, SNS förlag</a:t>
            </a:r>
            <a:endParaRPr lang="sv-SE" sz="2400" dirty="0">
              <a:effectLst/>
            </a:endParaRPr>
          </a:p>
          <a:p>
            <a:pPr marL="0" indent="0" eaLnBrk="1" hangingPunct="1">
              <a:lnSpc>
                <a:spcPct val="90000"/>
              </a:lnSpc>
              <a:spcBef>
                <a:spcPts val="300"/>
              </a:spcBef>
              <a:spcAft>
                <a:spcPts val="300"/>
              </a:spcAft>
              <a:buClr>
                <a:srgbClr val="0033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effectLst/>
              </a:rPr>
              <a:t>Frivillig litteratur</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Bredvidläsning:</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effectLst/>
              </a:rPr>
              <a:t>Eklund K.,</a:t>
            </a:r>
            <a:r>
              <a:rPr lang="sv-SE" sz="1800" i="1" dirty="0">
                <a:effectLst/>
              </a:rPr>
              <a:t> Tillväxt, </a:t>
            </a:r>
            <a:r>
              <a:rPr lang="sv-SE" sz="1800" dirty="0">
                <a:effectLst/>
              </a:rPr>
              <a:t>Liber</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Matematik:</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solidFill>
                  <a:srgbClr val="333333"/>
                </a:solidFill>
                <a:effectLst/>
                <a:latin typeface="Verdana" pitchFamily="34" charset="0"/>
              </a:rPr>
              <a:t>https://www.matteboken.se/</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solidFill>
                  <a:srgbClr val="333333"/>
                </a:solidFill>
                <a:effectLst/>
                <a:latin typeface="Verdana" pitchFamily="34" charset="0"/>
              </a:rPr>
              <a:t>Wallin, H., Lithner, J., Jacobsson, S. &amp; Wiklund, S., </a:t>
            </a:r>
            <a:r>
              <a:rPr lang="sv-SE" sz="1800" i="1" dirty="0">
                <a:solidFill>
                  <a:srgbClr val="333333"/>
                </a:solidFill>
                <a:effectLst/>
                <a:latin typeface="Verdana" pitchFamily="34" charset="0"/>
              </a:rPr>
              <a:t>Matematik inför högskolan</a:t>
            </a:r>
            <a:r>
              <a:rPr lang="sv-SE" sz="1800" dirty="0">
                <a:solidFill>
                  <a:srgbClr val="333333"/>
                </a:solidFill>
                <a:effectLst/>
                <a:latin typeface="Verdana" pitchFamily="34" charset="0"/>
              </a:rPr>
              <a:t>, Liber</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err="1">
                <a:solidFill>
                  <a:srgbClr val="333333"/>
                </a:solidFill>
                <a:effectLst/>
                <a:latin typeface="Verdana" pitchFamily="34" charset="0"/>
              </a:rPr>
              <a:t>Sydsaeter</a:t>
            </a:r>
            <a:r>
              <a:rPr lang="sv-SE" sz="1800" dirty="0">
                <a:solidFill>
                  <a:srgbClr val="333333"/>
                </a:solidFill>
                <a:effectLst/>
                <a:latin typeface="Verdana" pitchFamily="34" charset="0"/>
              </a:rPr>
              <a:t>, Knut: Matematisk analys för ekonomer. SHL Statistisk Analys, Stockholm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5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5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5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5122">
                                            <p:txEl>
                                              <p:pRg st="6" end="6"/>
                                            </p:txEl>
                                          </p:spTgt>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5122">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additive="repl">
                                        <p:cTn id="40" dur="1" fill="hold">
                                          <p:stCondLst>
                                            <p:cond delay="0"/>
                                          </p:stCondLst>
                                        </p:cTn>
                                        <p:tgtEl>
                                          <p:spTgt spid="5122">
                                            <p:txEl>
                                              <p:pRg st="9" end="9"/>
                                            </p:txEl>
                                          </p:spTgt>
                                        </p:tgtEl>
                                        <p:attrNameLst>
                                          <p:attrName>style.visibility</p:attrName>
                                        </p:attrNameLst>
                                      </p:cBhvr>
                                      <p:to>
                                        <p:strVal val="visible"/>
                                      </p:to>
                                    </p:set>
                                  </p:childTnLst>
                                </p:cTn>
                              </p:par>
                              <p:par>
                                <p:cTn id="41" presetID="1" presetClass="entr" fill="hold" nodeType="withEffect">
                                  <p:stCondLst>
                                    <p:cond delay="0"/>
                                  </p:stCondLst>
                                  <p:childTnLst>
                                    <p:set>
                                      <p:cBhvr additive="repl">
                                        <p:cTn id="42" dur="1" fill="hold">
                                          <p:stCondLst>
                                            <p:cond delay="0"/>
                                          </p:stCondLst>
                                        </p:cTn>
                                        <p:tgtEl>
                                          <p:spTgt spid="5122">
                                            <p:txEl>
                                              <p:pRg st="10" end="10"/>
                                            </p:txEl>
                                          </p:spTgt>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512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3479BFBE-A2A0-4BCF-B0CF-43FA19DC283A}" type="slidenum">
              <a:rPr lang="en-GB"/>
              <a:pPr>
                <a:defRPr/>
              </a:pPr>
              <a:t>20</a:t>
            </a:fld>
            <a:endParaRPr lang="en-GB" dirty="0"/>
          </a:p>
        </p:txBody>
      </p:sp>
      <p:sp>
        <p:nvSpPr>
          <p:cNvPr id="40962" name="Rectangle 2"/>
          <p:cNvSpPr>
            <a:spLocks noGrp="1" noChangeArrowheads="1"/>
          </p:cNvSpPr>
          <p:nvPr>
            <p:ph type="body" idx="1"/>
          </p:nvPr>
        </p:nvSpPr>
        <p:spPr>
          <a:xfrm>
            <a:off x="609600" y="1360315"/>
            <a:ext cx="7578725" cy="4349750"/>
          </a:xfrm>
        </p:spPr>
        <p:txBody>
          <a:bodyPr/>
          <a:lstStyle/>
          <a:p>
            <a:pPr marL="0" indent="0" eaLnBrk="1" hangingPunct="1">
              <a:buClr>
                <a:srgbClr val="003300"/>
              </a:buCl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2000" dirty="0">
                <a:effectLst/>
              </a:rPr>
              <a:t>BNP är också summan av alla förädlingsvärden under en viss tidsperiod. </a:t>
            </a:r>
          </a:p>
          <a:p>
            <a:pPr marL="906463" lvl="1" indent="-457200" eaLnBrk="1" hangingPunct="1">
              <a:buClr>
                <a:srgbClr val="003300"/>
              </a:buClr>
              <a:buSzPct val="90000"/>
              <a:buFont typeface="Arial" charset="0"/>
              <a:buChar cha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1800" b="1" dirty="0">
                <a:effectLst/>
              </a:rPr>
              <a:t>Förädlingsvärdet</a:t>
            </a:r>
            <a:r>
              <a:rPr lang="sv-SE" sz="1800" dirty="0">
                <a:effectLst/>
              </a:rPr>
              <a:t> är värdet av ett företags produktion minus värdet av de insatsvaror som gått åt. </a:t>
            </a:r>
          </a:p>
          <a:p>
            <a:pPr marL="533400" indent="-533400" eaLnBrk="1" hangingPunct="1">
              <a:spcBef>
                <a:spcPts val="250"/>
              </a:spcBef>
              <a:spcAft>
                <a:spcPts val="250"/>
              </a:spcAft>
              <a:buClrTx/>
              <a:buSzTx/>
              <a:buFontTx/>
              <a:buNone/>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endParaRPr lang="sv-SE" sz="2400" dirty="0"/>
          </a:p>
        </p:txBody>
      </p:sp>
      <p:sp>
        <p:nvSpPr>
          <p:cNvPr id="7" name="Rectangle 1"/>
          <p:cNvSpPr txBox="1">
            <a:spLocks noChangeArrowheads="1"/>
          </p:cNvSpPr>
          <p:nvPr/>
        </p:nvSpPr>
        <p:spPr bwMode="auto">
          <a:xfrm>
            <a:off x="609600" y="762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2. BNP = summa förädlingsvärde</a:t>
            </a:r>
            <a:endParaRPr lang="sv-SE" sz="3200" kern="0" dirty="0"/>
          </a:p>
        </p:txBody>
      </p:sp>
      <p:grpSp>
        <p:nvGrpSpPr>
          <p:cNvPr id="33" name="Group 4"/>
          <p:cNvGrpSpPr>
            <a:grpSpLocks noChangeAspect="1"/>
          </p:cNvGrpSpPr>
          <p:nvPr/>
        </p:nvGrpSpPr>
        <p:grpSpPr bwMode="auto">
          <a:xfrm>
            <a:off x="1506538" y="2730846"/>
            <a:ext cx="6015038" cy="3146426"/>
            <a:chOff x="949" y="1433"/>
            <a:chExt cx="3789" cy="1982"/>
          </a:xfrm>
        </p:grpSpPr>
        <p:sp>
          <p:nvSpPr>
            <p:cNvPr id="34" name="AutoShape 3"/>
            <p:cNvSpPr>
              <a:spLocks noChangeAspect="1" noChangeArrowheads="1" noTextEdit="1"/>
            </p:cNvSpPr>
            <p:nvPr/>
          </p:nvSpPr>
          <p:spPr bwMode="auto">
            <a:xfrm>
              <a:off x="949" y="1442"/>
              <a:ext cx="3734" cy="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5"/>
            <p:cNvSpPr>
              <a:spLocks noChangeArrowheads="1"/>
            </p:cNvSpPr>
            <p:nvPr/>
          </p:nvSpPr>
          <p:spPr bwMode="auto">
            <a:xfrm>
              <a:off x="958" y="1451"/>
              <a:ext cx="3716" cy="487"/>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
            <p:cNvSpPr>
              <a:spLocks noChangeArrowheads="1"/>
            </p:cNvSpPr>
            <p:nvPr/>
          </p:nvSpPr>
          <p:spPr bwMode="auto">
            <a:xfrm>
              <a:off x="2963"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1</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7" name="Rectangle 7"/>
            <p:cNvSpPr>
              <a:spLocks noChangeArrowheads="1"/>
            </p:cNvSpPr>
            <p:nvPr/>
          </p:nvSpPr>
          <p:spPr bwMode="auto">
            <a:xfrm>
              <a:off x="3876"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2</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8" name="Rectangle 8"/>
            <p:cNvSpPr>
              <a:spLocks noChangeArrowheads="1"/>
            </p:cNvSpPr>
            <p:nvPr/>
          </p:nvSpPr>
          <p:spPr bwMode="auto">
            <a:xfrm>
              <a:off x="3300" y="1722"/>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Stål</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9" name="Rectangle 9"/>
            <p:cNvSpPr>
              <a:spLocks noChangeArrowheads="1"/>
            </p:cNvSpPr>
            <p:nvPr/>
          </p:nvSpPr>
          <p:spPr bwMode="auto">
            <a:xfrm>
              <a:off x="4163" y="1722"/>
              <a:ext cx="4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Bilar</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0" name="Rectangle 10"/>
            <p:cNvSpPr>
              <a:spLocks noChangeArrowheads="1"/>
            </p:cNvSpPr>
            <p:nvPr/>
          </p:nvSpPr>
          <p:spPr bwMode="auto">
            <a:xfrm>
              <a:off x="996" y="1948"/>
              <a:ext cx="182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Försäljningsintäkter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1" name="Rectangle 11"/>
            <p:cNvSpPr>
              <a:spLocks noChangeArrowheads="1"/>
            </p:cNvSpPr>
            <p:nvPr/>
          </p:nvSpPr>
          <p:spPr bwMode="auto">
            <a:xfrm>
              <a:off x="3396"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B0F0"/>
                  </a:solidFill>
                  <a:effectLst/>
                  <a:latin typeface="Arial" pitchFamily="34" charset="0"/>
                  <a:ea typeface="MS Gothic" pitchFamily="49" charset="-128"/>
                </a:rPr>
                <a:t>100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42" name="Rectangle 12"/>
            <p:cNvSpPr>
              <a:spLocks noChangeArrowheads="1"/>
            </p:cNvSpPr>
            <p:nvPr/>
          </p:nvSpPr>
          <p:spPr bwMode="auto">
            <a:xfrm>
              <a:off x="4309"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B0F0"/>
                  </a:solidFill>
                  <a:effectLst/>
                  <a:latin typeface="Arial" pitchFamily="34" charset="0"/>
                  <a:ea typeface="MS Gothic" pitchFamily="49" charset="-128"/>
                </a:rPr>
                <a:t>200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43" name="Rectangle 13"/>
            <p:cNvSpPr>
              <a:spLocks noChangeArrowheads="1"/>
            </p:cNvSpPr>
            <p:nvPr/>
          </p:nvSpPr>
          <p:spPr bwMode="auto">
            <a:xfrm>
              <a:off x="996" y="2190"/>
              <a:ext cx="8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US" altLang="en-US" dirty="0" err="1">
                  <a:solidFill>
                    <a:srgbClr val="000000"/>
                  </a:solidFill>
                  <a:latin typeface="Arial" pitchFamily="34" charset="0"/>
                </a:rPr>
                <a:t>Kostnader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4" name="Rectangle 14"/>
            <p:cNvSpPr>
              <a:spLocks noChangeArrowheads="1"/>
            </p:cNvSpPr>
            <p:nvPr/>
          </p:nvSpPr>
          <p:spPr bwMode="auto">
            <a:xfrm>
              <a:off x="996" y="2432"/>
              <a:ext cx="6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Löner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5" name="Rectangle 15"/>
            <p:cNvSpPr>
              <a:spLocks noChangeArrowheads="1"/>
            </p:cNvSpPr>
            <p:nvPr/>
          </p:nvSpPr>
          <p:spPr bwMode="auto">
            <a:xfrm>
              <a:off x="2880" y="2432"/>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6" name="Rectangle 16"/>
            <p:cNvSpPr>
              <a:spLocks noChangeArrowheads="1"/>
            </p:cNvSpPr>
            <p:nvPr/>
          </p:nvSpPr>
          <p:spPr bwMode="auto">
            <a:xfrm>
              <a:off x="3969" y="2432"/>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7" name="Rectangle 17"/>
            <p:cNvSpPr>
              <a:spLocks noChangeArrowheads="1"/>
            </p:cNvSpPr>
            <p:nvPr/>
          </p:nvSpPr>
          <p:spPr bwMode="auto">
            <a:xfrm>
              <a:off x="996" y="2674"/>
              <a:ext cx="13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Inköp</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av</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stål</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8" name="Rectangle 18"/>
            <p:cNvSpPr>
              <a:spLocks noChangeArrowheads="1"/>
            </p:cNvSpPr>
            <p:nvPr/>
          </p:nvSpPr>
          <p:spPr bwMode="auto">
            <a:xfrm>
              <a:off x="3878" y="2674"/>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FF0000"/>
                  </a:solidFill>
                  <a:effectLst/>
                  <a:latin typeface="Arial" pitchFamily="34" charset="0"/>
                  <a:ea typeface="MS Gothic" pitchFamily="49" charset="-128"/>
                </a:rPr>
                <a:t>100</a:t>
              </a:r>
              <a:endParaRPr kumimoji="0" lang="en-US" altLang="en-US" sz="2400" b="0" i="0" u="none" strike="noStrike" cap="none" normalizeH="0" baseline="0" dirty="0">
                <a:ln>
                  <a:noFill/>
                </a:ln>
                <a:solidFill>
                  <a:srgbClr val="FF0000"/>
                </a:solidFill>
                <a:effectLst/>
                <a:ea typeface="MS Gothic" pitchFamily="49" charset="-128"/>
              </a:endParaRPr>
            </a:p>
          </p:txBody>
        </p:sp>
        <p:sp>
          <p:nvSpPr>
            <p:cNvPr id="49" name="Rectangle 21"/>
            <p:cNvSpPr>
              <a:spLocks noChangeArrowheads="1"/>
            </p:cNvSpPr>
            <p:nvPr/>
          </p:nvSpPr>
          <p:spPr bwMode="auto">
            <a:xfrm>
              <a:off x="4317" y="2218"/>
              <a:ext cx="42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0000"/>
                  </a:solidFill>
                  <a:effectLst/>
                  <a:latin typeface="Arial" pitchFamily="34" charset="0"/>
                  <a:ea typeface="MS Gothic" pitchFamily="49" charset="-128"/>
                </a:rPr>
                <a:t>170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50" name="Rectangle 22"/>
            <p:cNvSpPr>
              <a:spLocks noChangeArrowheads="1"/>
            </p:cNvSpPr>
            <p:nvPr/>
          </p:nvSpPr>
          <p:spPr bwMode="auto">
            <a:xfrm>
              <a:off x="996" y="2886"/>
              <a:ext cx="5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Vinst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51" name="Rectangle 23"/>
            <p:cNvSpPr>
              <a:spLocks noChangeArrowheads="1"/>
            </p:cNvSpPr>
            <p:nvPr/>
          </p:nvSpPr>
          <p:spPr bwMode="auto">
            <a:xfrm>
              <a:off x="3504" y="2886"/>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20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52" name="Rectangle 24"/>
            <p:cNvSpPr>
              <a:spLocks noChangeArrowheads="1"/>
            </p:cNvSpPr>
            <p:nvPr/>
          </p:nvSpPr>
          <p:spPr bwMode="auto">
            <a:xfrm>
              <a:off x="4417" y="2886"/>
              <a:ext cx="31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a:ln>
                    <a:noFill/>
                  </a:ln>
                  <a:solidFill>
                    <a:srgbClr val="000000"/>
                  </a:solidFill>
                  <a:effectLst/>
                  <a:latin typeface="Arial" pitchFamily="34" charset="0"/>
                  <a:ea typeface="MS Gothic" pitchFamily="49" charset="-128"/>
                </a:rPr>
                <a:t>30</a:t>
              </a:r>
              <a:endParaRPr kumimoji="0" lang="en-US" altLang="en-US" sz="2400" b="0" i="0" u="none" strike="noStrike" cap="none" normalizeH="0" baseline="0">
                <a:ln>
                  <a:noFill/>
                </a:ln>
                <a:solidFill>
                  <a:schemeClr val="bg1"/>
                </a:solidFill>
                <a:effectLst/>
                <a:latin typeface="Times New Roman" pitchFamily="18" charset="0"/>
                <a:ea typeface="MS Gothic" pitchFamily="49" charset="-128"/>
              </a:endParaRPr>
            </a:p>
          </p:txBody>
        </p:sp>
        <p:sp>
          <p:nvSpPr>
            <p:cNvPr id="53" name="Rectangle 25"/>
            <p:cNvSpPr>
              <a:spLocks noChangeArrowheads="1"/>
            </p:cNvSpPr>
            <p:nvPr/>
          </p:nvSpPr>
          <p:spPr bwMode="auto">
            <a:xfrm>
              <a:off x="958" y="1433"/>
              <a:ext cx="3716"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26"/>
            <p:cNvSpPr>
              <a:spLocks noChangeShapeType="1"/>
            </p:cNvSpPr>
            <p:nvPr/>
          </p:nvSpPr>
          <p:spPr bwMode="auto">
            <a:xfrm>
              <a:off x="958" y="1926"/>
              <a:ext cx="37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27"/>
            <p:cNvSpPr>
              <a:spLocks noChangeArrowheads="1"/>
            </p:cNvSpPr>
            <p:nvPr/>
          </p:nvSpPr>
          <p:spPr bwMode="auto">
            <a:xfrm>
              <a:off x="958" y="1926"/>
              <a:ext cx="371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8"/>
            <p:cNvSpPr>
              <a:spLocks noChangeArrowheads="1"/>
            </p:cNvSpPr>
            <p:nvPr/>
          </p:nvSpPr>
          <p:spPr bwMode="auto">
            <a:xfrm>
              <a:off x="958" y="3113"/>
              <a:ext cx="3716" cy="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5"/>
            <p:cNvSpPr>
              <a:spLocks noChangeArrowheads="1"/>
            </p:cNvSpPr>
            <p:nvPr/>
          </p:nvSpPr>
          <p:spPr bwMode="auto">
            <a:xfrm>
              <a:off x="3470" y="221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grpSp>
      <p:sp>
        <p:nvSpPr>
          <p:cNvPr id="58" name="Rectangle 2"/>
          <p:cNvSpPr txBox="1">
            <a:spLocks noChangeArrowheads="1"/>
          </p:cNvSpPr>
          <p:nvPr/>
        </p:nvSpPr>
        <p:spPr bwMode="auto">
          <a:xfrm>
            <a:off x="533400" y="5749813"/>
            <a:ext cx="8229600" cy="460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a:lstStyle>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kern="0" dirty="0">
                <a:effectLst/>
              </a:rPr>
              <a:t>BNP = </a:t>
            </a:r>
            <a:r>
              <a:rPr lang="sv-SE" kern="0" dirty="0">
                <a:solidFill>
                  <a:srgbClr val="00B0F0"/>
                </a:solidFill>
                <a:effectLst/>
              </a:rPr>
              <a:t>100</a:t>
            </a:r>
            <a:r>
              <a:rPr lang="sv-SE" kern="0" dirty="0">
                <a:effectLst/>
              </a:rPr>
              <a:t>+(</a:t>
            </a:r>
            <a:r>
              <a:rPr lang="sv-SE" kern="0" dirty="0">
                <a:solidFill>
                  <a:srgbClr val="00B0F0"/>
                </a:solidFill>
                <a:effectLst/>
              </a:rPr>
              <a:t>200</a:t>
            </a:r>
            <a:r>
              <a:rPr lang="sv-SE" kern="0" dirty="0">
                <a:effectLst/>
              </a:rPr>
              <a:t>-</a:t>
            </a:r>
            <a:r>
              <a:rPr lang="sv-SE" kern="0" dirty="0">
                <a:solidFill>
                  <a:srgbClr val="FF0000"/>
                </a:solidFill>
                <a:effectLst/>
              </a:rPr>
              <a:t>100</a:t>
            </a:r>
            <a:r>
              <a:rPr lang="sv-SE" kern="0" dirty="0">
                <a:effectLst/>
              </a:rPr>
              <a:t>) = 200</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kern="0" dirty="0">
                <a:effectLst/>
              </a:rPr>
              <a:t> </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p:txBody>
      </p:sp>
      <p:cxnSp>
        <p:nvCxnSpPr>
          <p:cNvPr id="5" name="Straight Arrow Connector 4"/>
          <p:cNvCxnSpPr/>
          <p:nvPr/>
        </p:nvCxnSpPr>
        <p:spPr bwMode="auto">
          <a:xfrm flipH="1">
            <a:off x="2339752" y="3762721"/>
            <a:ext cx="3051399" cy="211455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flipH="1">
            <a:off x="3275856" y="3762721"/>
            <a:ext cx="3518646" cy="210502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p:nvPr/>
        </p:nvCxnSpPr>
        <p:spPr bwMode="auto">
          <a:xfrm flipH="1">
            <a:off x="3923928" y="4876353"/>
            <a:ext cx="2232399" cy="991394"/>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743771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3479BFBE-A2A0-4BCF-B0CF-43FA19DC283A}" type="slidenum">
              <a:rPr lang="en-GB"/>
              <a:pPr>
                <a:defRPr/>
              </a:pPr>
              <a:t>21</a:t>
            </a:fld>
            <a:endParaRPr lang="en-GB" dirty="0"/>
          </a:p>
        </p:txBody>
      </p:sp>
      <p:sp>
        <p:nvSpPr>
          <p:cNvPr id="40962" name="Rectangle 2"/>
          <p:cNvSpPr>
            <a:spLocks noGrp="1" noChangeArrowheads="1"/>
          </p:cNvSpPr>
          <p:nvPr>
            <p:ph type="body" idx="1"/>
          </p:nvPr>
        </p:nvSpPr>
        <p:spPr>
          <a:xfrm>
            <a:off x="609600" y="1360315"/>
            <a:ext cx="7578725" cy="4349750"/>
          </a:xfrm>
        </p:spPr>
        <p:txBody>
          <a:bodyPr/>
          <a:lstStyle/>
          <a:p>
            <a:pPr marL="0" indent="0" eaLnBrk="1" hangingPunct="1">
              <a:buClr>
                <a:srgbClr val="003300"/>
              </a:buCl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2000" dirty="0">
                <a:effectLst/>
              </a:rPr>
              <a:t>BNP är också summan av alla inkomster till arbetskraften och kapital (vinster och räntor).</a:t>
            </a:r>
            <a:endParaRPr lang="sv-SE" sz="2400" dirty="0">
              <a:effectLst/>
            </a:endParaRPr>
          </a:p>
        </p:txBody>
      </p:sp>
      <p:sp>
        <p:nvSpPr>
          <p:cNvPr id="7" name="Rectangle 1"/>
          <p:cNvSpPr txBox="1">
            <a:spLocks noChangeArrowheads="1"/>
          </p:cNvSpPr>
          <p:nvPr/>
        </p:nvSpPr>
        <p:spPr bwMode="auto">
          <a:xfrm>
            <a:off x="609600" y="762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3. BNP = summa inkomster</a:t>
            </a:r>
            <a:endParaRPr lang="sv-SE" sz="3200" kern="0" dirty="0"/>
          </a:p>
        </p:txBody>
      </p:sp>
      <p:grpSp>
        <p:nvGrpSpPr>
          <p:cNvPr id="33" name="Group 4"/>
          <p:cNvGrpSpPr>
            <a:grpSpLocks noChangeAspect="1"/>
          </p:cNvGrpSpPr>
          <p:nvPr/>
        </p:nvGrpSpPr>
        <p:grpSpPr bwMode="auto">
          <a:xfrm>
            <a:off x="1506538" y="2730846"/>
            <a:ext cx="6015038" cy="3146426"/>
            <a:chOff x="949" y="1433"/>
            <a:chExt cx="3789" cy="1982"/>
          </a:xfrm>
        </p:grpSpPr>
        <p:sp>
          <p:nvSpPr>
            <p:cNvPr id="34" name="AutoShape 3"/>
            <p:cNvSpPr>
              <a:spLocks noChangeAspect="1" noChangeArrowheads="1" noTextEdit="1"/>
            </p:cNvSpPr>
            <p:nvPr/>
          </p:nvSpPr>
          <p:spPr bwMode="auto">
            <a:xfrm>
              <a:off x="949" y="1442"/>
              <a:ext cx="3734" cy="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5"/>
            <p:cNvSpPr>
              <a:spLocks noChangeArrowheads="1"/>
            </p:cNvSpPr>
            <p:nvPr/>
          </p:nvSpPr>
          <p:spPr bwMode="auto">
            <a:xfrm>
              <a:off x="958" y="1451"/>
              <a:ext cx="3716" cy="487"/>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
            <p:cNvSpPr>
              <a:spLocks noChangeArrowheads="1"/>
            </p:cNvSpPr>
            <p:nvPr/>
          </p:nvSpPr>
          <p:spPr bwMode="auto">
            <a:xfrm>
              <a:off x="2963"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1</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7" name="Rectangle 7"/>
            <p:cNvSpPr>
              <a:spLocks noChangeArrowheads="1"/>
            </p:cNvSpPr>
            <p:nvPr/>
          </p:nvSpPr>
          <p:spPr bwMode="auto">
            <a:xfrm>
              <a:off x="3876"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2</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8" name="Rectangle 8"/>
            <p:cNvSpPr>
              <a:spLocks noChangeArrowheads="1"/>
            </p:cNvSpPr>
            <p:nvPr/>
          </p:nvSpPr>
          <p:spPr bwMode="auto">
            <a:xfrm>
              <a:off x="3300" y="1722"/>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Stål</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9" name="Rectangle 9"/>
            <p:cNvSpPr>
              <a:spLocks noChangeArrowheads="1"/>
            </p:cNvSpPr>
            <p:nvPr/>
          </p:nvSpPr>
          <p:spPr bwMode="auto">
            <a:xfrm>
              <a:off x="4163" y="1722"/>
              <a:ext cx="4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Bilar</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0" name="Rectangle 10"/>
            <p:cNvSpPr>
              <a:spLocks noChangeArrowheads="1"/>
            </p:cNvSpPr>
            <p:nvPr/>
          </p:nvSpPr>
          <p:spPr bwMode="auto">
            <a:xfrm>
              <a:off x="996" y="1948"/>
              <a:ext cx="182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Försäljningsintäkter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1" name="Rectangle 11"/>
            <p:cNvSpPr>
              <a:spLocks noChangeArrowheads="1"/>
            </p:cNvSpPr>
            <p:nvPr/>
          </p:nvSpPr>
          <p:spPr bwMode="auto">
            <a:xfrm>
              <a:off x="3396"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chemeClr val="tx1"/>
                  </a:solidFill>
                  <a:effectLst/>
                  <a:latin typeface="Arial" pitchFamily="34" charset="0"/>
                  <a:ea typeface="MS Gothic" pitchFamily="49" charset="-128"/>
                </a:rPr>
                <a:t>100</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42" name="Rectangle 12"/>
            <p:cNvSpPr>
              <a:spLocks noChangeArrowheads="1"/>
            </p:cNvSpPr>
            <p:nvPr/>
          </p:nvSpPr>
          <p:spPr bwMode="auto">
            <a:xfrm>
              <a:off x="4309"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chemeClr val="tx1"/>
                  </a:solidFill>
                  <a:effectLst/>
                  <a:latin typeface="Arial" pitchFamily="34" charset="0"/>
                  <a:ea typeface="MS Gothic" pitchFamily="49" charset="-128"/>
                </a:rPr>
                <a:t>200</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43" name="Rectangle 13"/>
            <p:cNvSpPr>
              <a:spLocks noChangeArrowheads="1"/>
            </p:cNvSpPr>
            <p:nvPr/>
          </p:nvSpPr>
          <p:spPr bwMode="auto">
            <a:xfrm>
              <a:off x="996" y="2190"/>
              <a:ext cx="8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US" altLang="en-US" dirty="0" err="1">
                  <a:solidFill>
                    <a:srgbClr val="000000"/>
                  </a:solidFill>
                  <a:latin typeface="Arial" pitchFamily="34" charset="0"/>
                </a:rPr>
                <a:t>Kostnader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4" name="Rectangle 14"/>
            <p:cNvSpPr>
              <a:spLocks noChangeArrowheads="1"/>
            </p:cNvSpPr>
            <p:nvPr/>
          </p:nvSpPr>
          <p:spPr bwMode="auto">
            <a:xfrm>
              <a:off x="996" y="2432"/>
              <a:ext cx="6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Löner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5" name="Rectangle 15"/>
            <p:cNvSpPr>
              <a:spLocks noChangeArrowheads="1"/>
            </p:cNvSpPr>
            <p:nvPr/>
          </p:nvSpPr>
          <p:spPr bwMode="auto">
            <a:xfrm>
              <a:off x="2880" y="2432"/>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B0F0"/>
                  </a:solidFill>
                  <a:effectLst/>
                  <a:latin typeface="Arial" pitchFamily="34" charset="0"/>
                  <a:ea typeface="MS Gothic" pitchFamily="49" charset="-128"/>
                </a:rPr>
                <a:t>80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46" name="Rectangle 16"/>
            <p:cNvSpPr>
              <a:spLocks noChangeArrowheads="1"/>
            </p:cNvSpPr>
            <p:nvPr/>
          </p:nvSpPr>
          <p:spPr bwMode="auto">
            <a:xfrm>
              <a:off x="3969" y="2432"/>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B0F0"/>
                  </a:solidFill>
                  <a:effectLst/>
                  <a:latin typeface="Arial" pitchFamily="34" charset="0"/>
                  <a:ea typeface="MS Gothic" pitchFamily="49" charset="-128"/>
                </a:rPr>
                <a:t>70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47" name="Rectangle 17"/>
            <p:cNvSpPr>
              <a:spLocks noChangeArrowheads="1"/>
            </p:cNvSpPr>
            <p:nvPr/>
          </p:nvSpPr>
          <p:spPr bwMode="auto">
            <a:xfrm>
              <a:off x="996" y="2674"/>
              <a:ext cx="13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Inköp</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av</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stål</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8" name="Rectangle 18"/>
            <p:cNvSpPr>
              <a:spLocks noChangeArrowheads="1"/>
            </p:cNvSpPr>
            <p:nvPr/>
          </p:nvSpPr>
          <p:spPr bwMode="auto">
            <a:xfrm>
              <a:off x="3878" y="2674"/>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chemeClr val="tx1"/>
                  </a:solidFill>
                  <a:effectLst/>
                  <a:latin typeface="Arial" pitchFamily="34" charset="0"/>
                  <a:ea typeface="MS Gothic" pitchFamily="49" charset="-128"/>
                </a:rPr>
                <a:t>100</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49" name="Rectangle 21"/>
            <p:cNvSpPr>
              <a:spLocks noChangeArrowheads="1"/>
            </p:cNvSpPr>
            <p:nvPr/>
          </p:nvSpPr>
          <p:spPr bwMode="auto">
            <a:xfrm>
              <a:off x="4317" y="2218"/>
              <a:ext cx="42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0000"/>
                  </a:solidFill>
                  <a:effectLst/>
                  <a:latin typeface="Arial" pitchFamily="34" charset="0"/>
                  <a:ea typeface="MS Gothic" pitchFamily="49" charset="-128"/>
                </a:rPr>
                <a:t>170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50" name="Rectangle 22"/>
            <p:cNvSpPr>
              <a:spLocks noChangeArrowheads="1"/>
            </p:cNvSpPr>
            <p:nvPr/>
          </p:nvSpPr>
          <p:spPr bwMode="auto">
            <a:xfrm>
              <a:off x="996" y="2886"/>
              <a:ext cx="5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Vinst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51" name="Rectangle 23"/>
            <p:cNvSpPr>
              <a:spLocks noChangeArrowheads="1"/>
            </p:cNvSpPr>
            <p:nvPr/>
          </p:nvSpPr>
          <p:spPr bwMode="auto">
            <a:xfrm>
              <a:off x="3504" y="2886"/>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FF0000"/>
                  </a:solidFill>
                  <a:effectLst/>
                  <a:latin typeface="Arial" pitchFamily="34" charset="0"/>
                  <a:ea typeface="MS Gothic" pitchFamily="49" charset="-128"/>
                </a:rPr>
                <a:t>20</a:t>
              </a:r>
              <a:endParaRPr kumimoji="0" lang="en-US" altLang="en-US" sz="2400" b="0" i="0" u="none" strike="noStrike" cap="none" normalizeH="0" baseline="0" dirty="0">
                <a:ln>
                  <a:noFill/>
                </a:ln>
                <a:solidFill>
                  <a:srgbClr val="FF0000"/>
                </a:solidFill>
                <a:effectLst/>
                <a:ea typeface="MS Gothic" pitchFamily="49" charset="-128"/>
              </a:endParaRPr>
            </a:p>
          </p:txBody>
        </p:sp>
        <p:sp>
          <p:nvSpPr>
            <p:cNvPr id="52" name="Rectangle 24"/>
            <p:cNvSpPr>
              <a:spLocks noChangeArrowheads="1"/>
            </p:cNvSpPr>
            <p:nvPr/>
          </p:nvSpPr>
          <p:spPr bwMode="auto">
            <a:xfrm>
              <a:off x="4417" y="2886"/>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FF0000"/>
                  </a:solidFill>
                  <a:effectLst/>
                  <a:latin typeface="Arial" pitchFamily="34" charset="0"/>
                  <a:ea typeface="MS Gothic" pitchFamily="49" charset="-128"/>
                </a:rPr>
                <a:t>30</a:t>
              </a:r>
              <a:endParaRPr kumimoji="0" lang="en-US" altLang="en-US" sz="2400" b="0" i="0" u="none" strike="noStrike" cap="none" normalizeH="0" baseline="0" dirty="0">
                <a:ln>
                  <a:noFill/>
                </a:ln>
                <a:solidFill>
                  <a:srgbClr val="FF0000"/>
                </a:solidFill>
                <a:effectLst/>
                <a:ea typeface="MS Gothic" pitchFamily="49" charset="-128"/>
              </a:endParaRPr>
            </a:p>
          </p:txBody>
        </p:sp>
        <p:sp>
          <p:nvSpPr>
            <p:cNvPr id="53" name="Rectangle 25"/>
            <p:cNvSpPr>
              <a:spLocks noChangeArrowheads="1"/>
            </p:cNvSpPr>
            <p:nvPr/>
          </p:nvSpPr>
          <p:spPr bwMode="auto">
            <a:xfrm>
              <a:off x="958" y="1433"/>
              <a:ext cx="3716"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26"/>
            <p:cNvSpPr>
              <a:spLocks noChangeShapeType="1"/>
            </p:cNvSpPr>
            <p:nvPr/>
          </p:nvSpPr>
          <p:spPr bwMode="auto">
            <a:xfrm>
              <a:off x="958" y="1926"/>
              <a:ext cx="37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27"/>
            <p:cNvSpPr>
              <a:spLocks noChangeArrowheads="1"/>
            </p:cNvSpPr>
            <p:nvPr/>
          </p:nvSpPr>
          <p:spPr bwMode="auto">
            <a:xfrm>
              <a:off x="958" y="1926"/>
              <a:ext cx="371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8"/>
            <p:cNvSpPr>
              <a:spLocks noChangeArrowheads="1"/>
            </p:cNvSpPr>
            <p:nvPr/>
          </p:nvSpPr>
          <p:spPr bwMode="auto">
            <a:xfrm>
              <a:off x="958" y="3113"/>
              <a:ext cx="3716" cy="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5"/>
            <p:cNvSpPr>
              <a:spLocks noChangeArrowheads="1"/>
            </p:cNvSpPr>
            <p:nvPr/>
          </p:nvSpPr>
          <p:spPr bwMode="auto">
            <a:xfrm>
              <a:off x="3470" y="221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grpSp>
    </p:spTree>
    <p:extLst>
      <p:ext uri="{BB962C8B-B14F-4D97-AF65-F5344CB8AC3E}">
        <p14:creationId xmlns:p14="http://schemas.microsoft.com/office/powerpoint/2010/main" val="320878880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09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3479BFBE-A2A0-4BCF-B0CF-43FA19DC283A}" type="slidenum">
              <a:rPr lang="en-GB"/>
              <a:pPr>
                <a:defRPr/>
              </a:pPr>
              <a:t>22</a:t>
            </a:fld>
            <a:endParaRPr lang="en-GB" dirty="0"/>
          </a:p>
        </p:txBody>
      </p:sp>
      <p:sp>
        <p:nvSpPr>
          <p:cNvPr id="40962" name="Rectangle 2"/>
          <p:cNvSpPr>
            <a:spLocks noGrp="1" noChangeArrowheads="1"/>
          </p:cNvSpPr>
          <p:nvPr>
            <p:ph type="body" idx="1"/>
          </p:nvPr>
        </p:nvSpPr>
        <p:spPr>
          <a:xfrm>
            <a:off x="609600" y="1360315"/>
            <a:ext cx="7578725" cy="4349750"/>
          </a:xfrm>
        </p:spPr>
        <p:txBody>
          <a:bodyPr/>
          <a:lstStyle/>
          <a:p>
            <a:pPr marL="0" indent="0" eaLnBrk="1" hangingPunct="1">
              <a:buClr>
                <a:srgbClr val="003300"/>
              </a:buClr>
              <a:tabLst>
                <a:tab pos="528638" algn="l"/>
                <a:tab pos="633413" algn="l"/>
                <a:tab pos="1082675" algn="l"/>
                <a:tab pos="1531938" algn="l"/>
                <a:tab pos="1981200" algn="l"/>
                <a:tab pos="2430463" algn="l"/>
                <a:tab pos="2879725" algn="l"/>
                <a:tab pos="3328988" algn="l"/>
                <a:tab pos="3778250" algn="l"/>
                <a:tab pos="4227513" algn="l"/>
                <a:tab pos="4676775" algn="l"/>
                <a:tab pos="5126038" algn="l"/>
                <a:tab pos="5575300" algn="l"/>
                <a:tab pos="6024563" algn="l"/>
                <a:tab pos="6473825" algn="l"/>
                <a:tab pos="6923088" algn="l"/>
                <a:tab pos="7372350" algn="l"/>
                <a:tab pos="7821613" algn="l"/>
                <a:tab pos="8270875" algn="l"/>
                <a:tab pos="8720138" algn="l"/>
                <a:tab pos="9169400" algn="l"/>
              </a:tabLst>
              <a:defRPr/>
            </a:pPr>
            <a:r>
              <a:rPr lang="sv-SE" sz="2000" dirty="0">
                <a:effectLst/>
              </a:rPr>
              <a:t>BNP är också summan av alla inkomster till arbetskraften och kapital (vinster och räntor).</a:t>
            </a:r>
            <a:endParaRPr lang="sv-SE" sz="2400" dirty="0">
              <a:effectLst/>
            </a:endParaRPr>
          </a:p>
        </p:txBody>
      </p:sp>
      <p:sp>
        <p:nvSpPr>
          <p:cNvPr id="7" name="Rectangle 1"/>
          <p:cNvSpPr txBox="1">
            <a:spLocks noChangeArrowheads="1"/>
          </p:cNvSpPr>
          <p:nvPr/>
        </p:nvSpPr>
        <p:spPr bwMode="auto">
          <a:xfrm>
            <a:off x="609600" y="76200"/>
            <a:ext cx="8077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2pPr>
            <a:lvl3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3pPr>
            <a:lvl4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4pPr>
            <a:lvl5pPr algn="ctr" defTabSz="449263" rtl="0" eaLnBrk="0" fontAlgn="base" hangingPunct="0">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5pPr>
            <a:lvl6pPr marL="25146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6pPr>
            <a:lvl7pPr marL="29718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7pPr>
            <a:lvl8pPr marL="34290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8pPr>
            <a:lvl9pPr marL="3886200" indent="-228600" algn="ctr" defTabSz="449263" rtl="0" fontAlgn="base">
              <a:spcBef>
                <a:spcPct val="0"/>
              </a:spcBef>
              <a:spcAft>
                <a:spcPct val="0"/>
              </a:spcAft>
              <a:buClr>
                <a:srgbClr val="000000"/>
              </a:buClr>
              <a:buSzPct val="100000"/>
              <a:buFont typeface="Times New Roman" pitchFamily="18" charset="0"/>
              <a:defRPr sz="3600">
                <a:solidFill>
                  <a:srgbClr val="000000"/>
                </a:solidFill>
                <a:effectLst>
                  <a:outerShdw blurRad="38100" dist="38100" dir="2700000" algn="tl">
                    <a:srgbClr val="C0C0C0"/>
                  </a:outerShdw>
                </a:effectLst>
                <a:latin typeface="Arial" charset="0"/>
                <a:ea typeface="MS Gothic" pitchFamily="49" charset="-128"/>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3. BNP = summa inkomster</a:t>
            </a:r>
            <a:endParaRPr lang="sv-SE" sz="3200" kern="0" dirty="0"/>
          </a:p>
        </p:txBody>
      </p:sp>
      <p:grpSp>
        <p:nvGrpSpPr>
          <p:cNvPr id="33" name="Group 4"/>
          <p:cNvGrpSpPr>
            <a:grpSpLocks noChangeAspect="1"/>
          </p:cNvGrpSpPr>
          <p:nvPr/>
        </p:nvGrpSpPr>
        <p:grpSpPr bwMode="auto">
          <a:xfrm>
            <a:off x="1506538" y="2730846"/>
            <a:ext cx="6015038" cy="3146426"/>
            <a:chOff x="949" y="1433"/>
            <a:chExt cx="3789" cy="1982"/>
          </a:xfrm>
        </p:grpSpPr>
        <p:sp>
          <p:nvSpPr>
            <p:cNvPr id="34" name="AutoShape 3"/>
            <p:cNvSpPr>
              <a:spLocks noChangeAspect="1" noChangeArrowheads="1" noTextEdit="1"/>
            </p:cNvSpPr>
            <p:nvPr/>
          </p:nvSpPr>
          <p:spPr bwMode="auto">
            <a:xfrm>
              <a:off x="949" y="1442"/>
              <a:ext cx="3734" cy="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5"/>
            <p:cNvSpPr>
              <a:spLocks noChangeArrowheads="1"/>
            </p:cNvSpPr>
            <p:nvPr/>
          </p:nvSpPr>
          <p:spPr bwMode="auto">
            <a:xfrm>
              <a:off x="958" y="1451"/>
              <a:ext cx="3716" cy="487"/>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
            <p:cNvSpPr>
              <a:spLocks noChangeArrowheads="1"/>
            </p:cNvSpPr>
            <p:nvPr/>
          </p:nvSpPr>
          <p:spPr bwMode="auto">
            <a:xfrm>
              <a:off x="2963"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1</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7" name="Rectangle 7"/>
            <p:cNvSpPr>
              <a:spLocks noChangeArrowheads="1"/>
            </p:cNvSpPr>
            <p:nvPr/>
          </p:nvSpPr>
          <p:spPr bwMode="auto">
            <a:xfrm>
              <a:off x="3876" y="1480"/>
              <a:ext cx="76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Företag</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 2</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8" name="Rectangle 8"/>
            <p:cNvSpPr>
              <a:spLocks noChangeArrowheads="1"/>
            </p:cNvSpPr>
            <p:nvPr/>
          </p:nvSpPr>
          <p:spPr bwMode="auto">
            <a:xfrm>
              <a:off x="3300" y="1722"/>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Stål</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39" name="Rectangle 9"/>
            <p:cNvSpPr>
              <a:spLocks noChangeArrowheads="1"/>
            </p:cNvSpPr>
            <p:nvPr/>
          </p:nvSpPr>
          <p:spPr bwMode="auto">
            <a:xfrm>
              <a:off x="4163" y="1722"/>
              <a:ext cx="4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r>
                <a:rPr kumimoji="0" lang="en-US" altLang="en-US" sz="2200" b="0" i="0" u="none" strike="noStrike" cap="none" normalizeH="0" baseline="0" dirty="0" err="1">
                  <a:ln>
                    <a:noFill/>
                  </a:ln>
                  <a:solidFill>
                    <a:schemeClr val="tx1"/>
                  </a:solidFill>
                  <a:effectLst/>
                  <a:latin typeface="Arial" pitchFamily="34" charset="0"/>
                  <a:ea typeface="MS Gothic" pitchFamily="49" charset="-128"/>
                </a:rPr>
                <a:t>Bilar</a:t>
              </a:r>
              <a:r>
                <a:rPr kumimoji="0" lang="en-US" altLang="en-US" sz="2200" b="0" i="0" u="none" strike="noStrike" cap="none" normalizeH="0" baseline="0" dirty="0">
                  <a:ln>
                    <a:noFill/>
                  </a:ln>
                  <a:solidFill>
                    <a:schemeClr val="tx1"/>
                  </a:solidFill>
                  <a:effectLst/>
                  <a:latin typeface="Arial" pitchFamily="34" charset="0"/>
                  <a:ea typeface="MS Gothic" pitchFamily="49" charset="-128"/>
                </a:rPr>
                <a: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0" name="Rectangle 10"/>
            <p:cNvSpPr>
              <a:spLocks noChangeArrowheads="1"/>
            </p:cNvSpPr>
            <p:nvPr/>
          </p:nvSpPr>
          <p:spPr bwMode="auto">
            <a:xfrm>
              <a:off x="996" y="1948"/>
              <a:ext cx="1828"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Försäljningsintäkter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1" name="Rectangle 11"/>
            <p:cNvSpPr>
              <a:spLocks noChangeArrowheads="1"/>
            </p:cNvSpPr>
            <p:nvPr/>
          </p:nvSpPr>
          <p:spPr bwMode="auto">
            <a:xfrm>
              <a:off x="3396"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chemeClr val="tx1"/>
                  </a:solidFill>
                  <a:effectLst/>
                  <a:latin typeface="Arial" pitchFamily="34" charset="0"/>
                  <a:ea typeface="MS Gothic" pitchFamily="49" charset="-128"/>
                </a:rPr>
                <a:t>100</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42" name="Rectangle 12"/>
            <p:cNvSpPr>
              <a:spLocks noChangeArrowheads="1"/>
            </p:cNvSpPr>
            <p:nvPr/>
          </p:nvSpPr>
          <p:spPr bwMode="auto">
            <a:xfrm>
              <a:off x="4309" y="1948"/>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chemeClr val="tx1"/>
                  </a:solidFill>
                  <a:effectLst/>
                  <a:latin typeface="Arial" pitchFamily="34" charset="0"/>
                  <a:ea typeface="MS Gothic" pitchFamily="49" charset="-128"/>
                </a:rPr>
                <a:t>200</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43" name="Rectangle 13"/>
            <p:cNvSpPr>
              <a:spLocks noChangeArrowheads="1"/>
            </p:cNvSpPr>
            <p:nvPr/>
          </p:nvSpPr>
          <p:spPr bwMode="auto">
            <a:xfrm>
              <a:off x="996" y="2190"/>
              <a:ext cx="88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lang="en-US" altLang="en-US" dirty="0" err="1">
                  <a:solidFill>
                    <a:srgbClr val="000000"/>
                  </a:solidFill>
                  <a:latin typeface="Arial" pitchFamily="34" charset="0"/>
                </a:rPr>
                <a:t>Kostnader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4" name="Rectangle 14"/>
            <p:cNvSpPr>
              <a:spLocks noChangeArrowheads="1"/>
            </p:cNvSpPr>
            <p:nvPr/>
          </p:nvSpPr>
          <p:spPr bwMode="auto">
            <a:xfrm>
              <a:off x="996" y="2432"/>
              <a:ext cx="65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Löner</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5" name="Rectangle 15"/>
            <p:cNvSpPr>
              <a:spLocks noChangeArrowheads="1"/>
            </p:cNvSpPr>
            <p:nvPr/>
          </p:nvSpPr>
          <p:spPr bwMode="auto">
            <a:xfrm>
              <a:off x="2880" y="2432"/>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B0F0"/>
                  </a:solidFill>
                  <a:effectLst/>
                  <a:latin typeface="Arial" pitchFamily="34" charset="0"/>
                  <a:ea typeface="MS Gothic" pitchFamily="49" charset="-128"/>
                </a:rPr>
                <a:t>80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46" name="Rectangle 16"/>
            <p:cNvSpPr>
              <a:spLocks noChangeArrowheads="1"/>
            </p:cNvSpPr>
            <p:nvPr/>
          </p:nvSpPr>
          <p:spPr bwMode="auto">
            <a:xfrm>
              <a:off x="3969" y="2432"/>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B0F0"/>
                  </a:solidFill>
                  <a:effectLst/>
                  <a:latin typeface="Arial" pitchFamily="34" charset="0"/>
                  <a:ea typeface="MS Gothic" pitchFamily="49" charset="-128"/>
                </a:rPr>
                <a:t>70</a:t>
              </a:r>
              <a:endParaRPr kumimoji="0" lang="en-US" altLang="en-US" sz="2400" b="0" i="0" u="none" strike="noStrike" cap="none" normalizeH="0" baseline="0" dirty="0">
                <a:ln>
                  <a:noFill/>
                </a:ln>
                <a:solidFill>
                  <a:srgbClr val="00B0F0"/>
                </a:solidFill>
                <a:effectLst/>
                <a:ea typeface="MS Gothic" pitchFamily="49" charset="-128"/>
              </a:endParaRPr>
            </a:p>
          </p:txBody>
        </p:sp>
        <p:sp>
          <p:nvSpPr>
            <p:cNvPr id="47" name="Rectangle 17"/>
            <p:cNvSpPr>
              <a:spLocks noChangeArrowheads="1"/>
            </p:cNvSpPr>
            <p:nvPr/>
          </p:nvSpPr>
          <p:spPr bwMode="auto">
            <a:xfrm>
              <a:off x="996" y="2674"/>
              <a:ext cx="138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Inköp</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av</a:t>
              </a:r>
              <a:r>
                <a:rPr kumimoji="0" lang="en-US" altLang="en-US" sz="2400" b="0" i="1" u="none" strike="noStrike" cap="none" normalizeH="0" baseline="0" dirty="0">
                  <a:ln>
                    <a:noFill/>
                  </a:ln>
                  <a:solidFill>
                    <a:srgbClr val="000000"/>
                  </a:solidFill>
                  <a:effectLst/>
                  <a:latin typeface="Arial" pitchFamily="34" charset="0"/>
                  <a:ea typeface="MS Gothic" pitchFamily="49" charset="-128"/>
                </a:rPr>
                <a:t> </a:t>
              </a:r>
              <a:r>
                <a:rPr kumimoji="0" lang="en-US" altLang="en-US" sz="2400" b="0" i="1" u="none" strike="noStrike" cap="none" normalizeH="0" baseline="0" dirty="0" err="1">
                  <a:ln>
                    <a:noFill/>
                  </a:ln>
                  <a:solidFill>
                    <a:srgbClr val="000000"/>
                  </a:solidFill>
                  <a:effectLst/>
                  <a:latin typeface="Arial" pitchFamily="34" charset="0"/>
                  <a:ea typeface="MS Gothic" pitchFamily="49" charset="-128"/>
                </a:rPr>
                <a:t>stål</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48" name="Rectangle 18"/>
            <p:cNvSpPr>
              <a:spLocks noChangeArrowheads="1"/>
            </p:cNvSpPr>
            <p:nvPr/>
          </p:nvSpPr>
          <p:spPr bwMode="auto">
            <a:xfrm>
              <a:off x="3878" y="2674"/>
              <a:ext cx="32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chemeClr val="tx1"/>
                  </a:solidFill>
                  <a:effectLst/>
                  <a:latin typeface="Arial" pitchFamily="34" charset="0"/>
                  <a:ea typeface="MS Gothic" pitchFamily="49" charset="-128"/>
                </a:rPr>
                <a:t>100</a:t>
              </a:r>
              <a:endParaRPr kumimoji="0" lang="en-US" altLang="en-US" sz="2400" b="0" i="0" u="none" strike="noStrike" cap="none" normalizeH="0" baseline="0" dirty="0">
                <a:ln>
                  <a:noFill/>
                </a:ln>
                <a:solidFill>
                  <a:schemeClr val="tx1"/>
                </a:solidFill>
                <a:effectLst/>
                <a:ea typeface="MS Gothic" pitchFamily="49" charset="-128"/>
              </a:endParaRPr>
            </a:p>
          </p:txBody>
        </p:sp>
        <p:sp>
          <p:nvSpPr>
            <p:cNvPr id="49" name="Rectangle 21"/>
            <p:cNvSpPr>
              <a:spLocks noChangeArrowheads="1"/>
            </p:cNvSpPr>
            <p:nvPr/>
          </p:nvSpPr>
          <p:spPr bwMode="auto">
            <a:xfrm>
              <a:off x="4317" y="2218"/>
              <a:ext cx="42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000000"/>
                  </a:solidFill>
                  <a:effectLst/>
                  <a:latin typeface="Arial" pitchFamily="34" charset="0"/>
                  <a:ea typeface="MS Gothic" pitchFamily="49" charset="-128"/>
                </a:rPr>
                <a:t>170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50" name="Rectangle 22"/>
            <p:cNvSpPr>
              <a:spLocks noChangeArrowheads="1"/>
            </p:cNvSpPr>
            <p:nvPr/>
          </p:nvSpPr>
          <p:spPr bwMode="auto">
            <a:xfrm>
              <a:off x="996" y="2886"/>
              <a:ext cx="53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err="1">
                  <a:ln>
                    <a:noFill/>
                  </a:ln>
                  <a:solidFill>
                    <a:srgbClr val="000000"/>
                  </a:solidFill>
                  <a:effectLst/>
                  <a:latin typeface="Arial" pitchFamily="34" charset="0"/>
                  <a:ea typeface="MS Gothic" pitchFamily="49" charset="-128"/>
                </a:rPr>
                <a:t>Vinst</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sp>
          <p:nvSpPr>
            <p:cNvPr id="51" name="Rectangle 23"/>
            <p:cNvSpPr>
              <a:spLocks noChangeArrowheads="1"/>
            </p:cNvSpPr>
            <p:nvPr/>
          </p:nvSpPr>
          <p:spPr bwMode="auto">
            <a:xfrm>
              <a:off x="3504" y="2886"/>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FF0000"/>
                  </a:solidFill>
                  <a:effectLst/>
                  <a:latin typeface="Arial" pitchFamily="34" charset="0"/>
                  <a:ea typeface="MS Gothic" pitchFamily="49" charset="-128"/>
                </a:rPr>
                <a:t>20</a:t>
              </a:r>
              <a:endParaRPr kumimoji="0" lang="en-US" altLang="en-US" sz="2400" b="0" i="0" u="none" strike="noStrike" cap="none" normalizeH="0" baseline="0" dirty="0">
                <a:ln>
                  <a:noFill/>
                </a:ln>
                <a:solidFill>
                  <a:srgbClr val="FF0000"/>
                </a:solidFill>
                <a:effectLst/>
                <a:ea typeface="MS Gothic" pitchFamily="49" charset="-128"/>
              </a:endParaRPr>
            </a:p>
          </p:txBody>
        </p:sp>
        <p:sp>
          <p:nvSpPr>
            <p:cNvPr id="52" name="Rectangle 24"/>
            <p:cNvSpPr>
              <a:spLocks noChangeArrowheads="1"/>
            </p:cNvSpPr>
            <p:nvPr/>
          </p:nvSpPr>
          <p:spPr bwMode="auto">
            <a:xfrm>
              <a:off x="4417" y="2886"/>
              <a:ext cx="2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0" u="none" strike="noStrike" cap="none" normalizeH="0" baseline="0" dirty="0">
                  <a:ln>
                    <a:noFill/>
                  </a:ln>
                  <a:solidFill>
                    <a:srgbClr val="FF0000"/>
                  </a:solidFill>
                  <a:effectLst/>
                  <a:latin typeface="Arial" pitchFamily="34" charset="0"/>
                  <a:ea typeface="MS Gothic" pitchFamily="49" charset="-128"/>
                </a:rPr>
                <a:t>30</a:t>
              </a:r>
              <a:endParaRPr kumimoji="0" lang="en-US" altLang="en-US" sz="2400" b="0" i="0" u="none" strike="noStrike" cap="none" normalizeH="0" baseline="0" dirty="0">
                <a:ln>
                  <a:noFill/>
                </a:ln>
                <a:solidFill>
                  <a:srgbClr val="FF0000"/>
                </a:solidFill>
                <a:effectLst/>
                <a:ea typeface="MS Gothic" pitchFamily="49" charset="-128"/>
              </a:endParaRPr>
            </a:p>
          </p:txBody>
        </p:sp>
        <p:sp>
          <p:nvSpPr>
            <p:cNvPr id="53" name="Rectangle 25"/>
            <p:cNvSpPr>
              <a:spLocks noChangeArrowheads="1"/>
            </p:cNvSpPr>
            <p:nvPr/>
          </p:nvSpPr>
          <p:spPr bwMode="auto">
            <a:xfrm>
              <a:off x="958" y="1433"/>
              <a:ext cx="3716" cy="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26"/>
            <p:cNvSpPr>
              <a:spLocks noChangeShapeType="1"/>
            </p:cNvSpPr>
            <p:nvPr/>
          </p:nvSpPr>
          <p:spPr bwMode="auto">
            <a:xfrm>
              <a:off x="958" y="1926"/>
              <a:ext cx="371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27"/>
            <p:cNvSpPr>
              <a:spLocks noChangeArrowheads="1"/>
            </p:cNvSpPr>
            <p:nvPr/>
          </p:nvSpPr>
          <p:spPr bwMode="auto">
            <a:xfrm>
              <a:off x="958" y="1926"/>
              <a:ext cx="3716"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8"/>
            <p:cNvSpPr>
              <a:spLocks noChangeArrowheads="1"/>
            </p:cNvSpPr>
            <p:nvPr/>
          </p:nvSpPr>
          <p:spPr bwMode="auto">
            <a:xfrm>
              <a:off x="958" y="3113"/>
              <a:ext cx="3716" cy="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5"/>
            <p:cNvSpPr>
              <a:spLocks noChangeArrowheads="1"/>
            </p:cNvSpPr>
            <p:nvPr/>
          </p:nvSpPr>
          <p:spPr bwMode="auto">
            <a:xfrm>
              <a:off x="3470" y="2210"/>
              <a:ext cx="31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sz="2400">
                  <a:solidFill>
                    <a:schemeClr val="bg1"/>
                  </a:solidFill>
                  <a:latin typeface="Times New Roman" pitchFamily="18" charset="0"/>
                  <a:ea typeface="MS Gothic" pitchFamily="49" charset="-128"/>
                </a:defRPr>
              </a:lvl1pPr>
              <a:lvl2pPr>
                <a:defRPr sz="2400">
                  <a:solidFill>
                    <a:schemeClr val="bg1"/>
                  </a:solidFill>
                  <a:latin typeface="Times New Roman" pitchFamily="18" charset="0"/>
                  <a:ea typeface="MS Gothic" pitchFamily="49" charset="-128"/>
                </a:defRPr>
              </a:lvl2pPr>
              <a:lvl3pPr>
                <a:defRPr sz="2400">
                  <a:solidFill>
                    <a:schemeClr val="bg1"/>
                  </a:solidFill>
                  <a:latin typeface="Times New Roman" pitchFamily="18" charset="0"/>
                  <a:ea typeface="MS Gothic" pitchFamily="49" charset="-128"/>
                </a:defRPr>
              </a:lvl3pPr>
              <a:lvl4pPr>
                <a:defRPr sz="2400">
                  <a:solidFill>
                    <a:schemeClr val="bg1"/>
                  </a:solidFill>
                  <a:latin typeface="Times New Roman" pitchFamily="18" charset="0"/>
                  <a:ea typeface="MS Gothic" pitchFamily="49" charset="-128"/>
                </a:defRPr>
              </a:lvl4pPr>
              <a:lvl5pPr>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sz="2400">
                  <a:solidFill>
                    <a:schemeClr val="bg1"/>
                  </a:solidFill>
                  <a:latin typeface="Times New Roman" pitchFamily="18" charset="0"/>
                  <a:ea typeface="MS Gothic" pitchFamily="49" charset="-128"/>
                </a:defRPr>
              </a:lvl9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n-US" altLang="en-US" sz="2400" b="0" i="1" u="none" strike="noStrike" cap="none" normalizeH="0" baseline="0" dirty="0">
                  <a:ln>
                    <a:noFill/>
                  </a:ln>
                  <a:solidFill>
                    <a:srgbClr val="000000"/>
                  </a:solidFill>
                  <a:effectLst/>
                  <a:latin typeface="Arial" pitchFamily="34" charset="0"/>
                  <a:ea typeface="MS Gothic" pitchFamily="49" charset="-128"/>
                </a:rPr>
                <a:t>80</a:t>
              </a:r>
              <a:endParaRPr kumimoji="0" lang="en-US" altLang="en-US" sz="2400" b="0" i="0" u="none" strike="noStrike" cap="none" normalizeH="0" baseline="0" dirty="0">
                <a:ln>
                  <a:noFill/>
                </a:ln>
                <a:solidFill>
                  <a:schemeClr val="bg1"/>
                </a:solidFill>
                <a:effectLst/>
                <a:latin typeface="Times New Roman" pitchFamily="18" charset="0"/>
                <a:ea typeface="MS Gothic" pitchFamily="49" charset="-128"/>
              </a:endParaRPr>
            </a:p>
          </p:txBody>
        </p:sp>
      </p:grpSp>
      <p:sp>
        <p:nvSpPr>
          <p:cNvPr id="58" name="Rectangle 2"/>
          <p:cNvSpPr txBox="1">
            <a:spLocks noChangeArrowheads="1"/>
          </p:cNvSpPr>
          <p:nvPr/>
        </p:nvSpPr>
        <p:spPr bwMode="auto">
          <a:xfrm>
            <a:off x="533400" y="5749813"/>
            <a:ext cx="8229600" cy="460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a:lstStyle>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kern="0" dirty="0">
                <a:effectLst/>
              </a:rPr>
              <a:t>BNP =</a:t>
            </a:r>
            <a:r>
              <a:rPr lang="sv-SE" kern="0" dirty="0">
                <a:solidFill>
                  <a:srgbClr val="00B0F0"/>
                </a:solidFill>
                <a:effectLst/>
              </a:rPr>
              <a:t>80 +70 </a:t>
            </a:r>
            <a:r>
              <a:rPr lang="sv-SE" kern="0" dirty="0">
                <a:effectLst/>
              </a:rPr>
              <a:t>+</a:t>
            </a:r>
            <a:r>
              <a:rPr lang="sv-SE" kern="0" dirty="0">
                <a:solidFill>
                  <a:srgbClr val="FF0000"/>
                </a:solidFill>
                <a:effectLst/>
              </a:rPr>
              <a:t>20+30</a:t>
            </a:r>
            <a:r>
              <a:rPr lang="sv-SE" kern="0" dirty="0">
                <a:effectLst/>
              </a:rPr>
              <a:t> = 200</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kern="0" dirty="0">
                <a:effectLst/>
              </a:rPr>
              <a:t> </a:t>
            </a:r>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a:p>
            <a:pPr eaLnBrk="1" hangingPunct="1">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kern="0" dirty="0"/>
          </a:p>
        </p:txBody>
      </p:sp>
      <p:cxnSp>
        <p:nvCxnSpPr>
          <p:cNvPr id="5" name="Straight Arrow Connector 4"/>
          <p:cNvCxnSpPr/>
          <p:nvPr/>
        </p:nvCxnSpPr>
        <p:spPr bwMode="auto">
          <a:xfrm flipH="1">
            <a:off x="2014316" y="4529484"/>
            <a:ext cx="2557684" cy="131842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p:cNvCxnSpPr/>
          <p:nvPr/>
        </p:nvCxnSpPr>
        <p:spPr bwMode="auto">
          <a:xfrm flipH="1">
            <a:off x="2753195" y="4501703"/>
            <a:ext cx="3518646" cy="142716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p:cNvCxnSpPr/>
          <p:nvPr/>
        </p:nvCxnSpPr>
        <p:spPr bwMode="auto">
          <a:xfrm flipH="1">
            <a:off x="3455802" y="5215284"/>
            <a:ext cx="2052824" cy="67826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p:cNvCxnSpPr/>
          <p:nvPr/>
        </p:nvCxnSpPr>
        <p:spPr bwMode="auto">
          <a:xfrm flipH="1">
            <a:off x="4039302" y="5215284"/>
            <a:ext cx="2946492" cy="68733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372633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92A6BEE5-D8AE-4E94-9E34-3216D2B2221E}" type="slidenum">
              <a:rPr lang="en-GB"/>
              <a:pPr>
                <a:defRPr/>
              </a:pPr>
              <a:t>23</a:t>
            </a:fld>
            <a:endParaRPr lang="en-GB" dirty="0"/>
          </a:p>
        </p:txBody>
      </p:sp>
      <p:sp>
        <p:nvSpPr>
          <p:cNvPr id="44033"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t>Nomin</a:t>
            </a:r>
            <a:r>
              <a:rPr lang="sv-SE"/>
              <a:t>el</a:t>
            </a:r>
            <a:r>
              <a:rPr lang="en-US"/>
              <a:t>l </a:t>
            </a:r>
            <a:r>
              <a:rPr lang="sv-SE"/>
              <a:t>och</a:t>
            </a:r>
            <a:r>
              <a:rPr lang="en-US"/>
              <a:t> Real </a:t>
            </a:r>
            <a:r>
              <a:rPr lang="sv-SE"/>
              <a:t>BNP</a:t>
            </a:r>
          </a:p>
        </p:txBody>
      </p:sp>
      <p:sp>
        <p:nvSpPr>
          <p:cNvPr id="44034" name="Rectangle 2"/>
          <p:cNvSpPr>
            <a:spLocks noGrp="1" noChangeArrowheads="1"/>
          </p:cNvSpPr>
          <p:nvPr>
            <p:ph type="body" idx="1"/>
          </p:nvPr>
        </p:nvSpPr>
        <p:spPr>
          <a:xfrm>
            <a:off x="609600" y="1752600"/>
            <a:ext cx="7578725" cy="4349750"/>
          </a:xfrm>
        </p:spPr>
        <p:txBody>
          <a:bodyPr/>
          <a:lstStyle/>
          <a:p>
            <a:pPr marL="338138" indent="-338138" eaLnBrk="1" hangingPunct="1">
              <a:lnSpc>
                <a:spcPct val="90000"/>
              </a:lnSpc>
              <a:spcAft>
                <a:spcPts val="1200"/>
              </a:spcAft>
              <a:buClr>
                <a:srgbClr val="0033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sv-SE" sz="2400" b="1" dirty="0">
                <a:effectLst/>
              </a:rPr>
              <a:t>Nominell</a:t>
            </a:r>
            <a:r>
              <a:rPr lang="sv-SE" sz="2400" b="1" i="1" dirty="0">
                <a:effectLst/>
              </a:rPr>
              <a:t>  </a:t>
            </a:r>
            <a:r>
              <a:rPr lang="sv-SE" sz="2400" b="1" dirty="0">
                <a:effectLst/>
              </a:rPr>
              <a:t>BNP (</a:t>
            </a:r>
            <a:r>
              <a:rPr lang="sv-SE" sz="2400" i="1" dirty="0">
                <a:effectLst/>
              </a:rPr>
              <a:t>PY</a:t>
            </a:r>
            <a:r>
              <a:rPr lang="sv-SE" sz="2400" b="1" dirty="0">
                <a:effectLst/>
              </a:rPr>
              <a:t>)</a:t>
            </a:r>
            <a:r>
              <a:rPr lang="sv-SE" sz="2400" dirty="0">
                <a:effectLst/>
              </a:rPr>
              <a:t> är alla varor värderade till deras löpande marknadspris (BNP i löpande priser).</a:t>
            </a:r>
          </a:p>
          <a:p>
            <a:pPr marL="338138" indent="-338138" eaLnBrk="1" hangingPunct="1">
              <a:lnSpc>
                <a:spcPct val="90000"/>
              </a:lnSpc>
              <a:spcAft>
                <a:spcPts val="1200"/>
              </a:spcAft>
              <a:buClr>
                <a:srgbClr val="0033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sv-SE" sz="2400" dirty="0">
                <a:effectLst/>
              </a:rPr>
              <a:t>Nominell BNP ökar över tiden p.g.a.:</a:t>
            </a:r>
          </a:p>
          <a:p>
            <a:pPr marL="914400" lvl="1" indent="-457200" eaLnBrk="1" hangingPunct="1">
              <a:lnSpc>
                <a:spcPct val="90000"/>
              </a:lnSpc>
              <a:spcAft>
                <a:spcPts val="1200"/>
              </a:spcAft>
              <a:buClr>
                <a:srgbClr val="006600"/>
              </a:buClr>
              <a:buSzPct val="90000"/>
              <a:buFont typeface="Arial" charset="0"/>
              <a:buAutoNum type="arabicPeriod"/>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sv-SE" sz="2000" dirty="0">
                <a:effectLst/>
              </a:rPr>
              <a:t>Det produceras mer.</a:t>
            </a:r>
          </a:p>
          <a:p>
            <a:pPr marL="914400" lvl="1" indent="-457200" eaLnBrk="1" hangingPunct="1">
              <a:lnSpc>
                <a:spcPct val="90000"/>
              </a:lnSpc>
              <a:spcAft>
                <a:spcPts val="1200"/>
              </a:spcAft>
              <a:buClr>
                <a:srgbClr val="006600"/>
              </a:buClr>
              <a:buSzPct val="90000"/>
              <a:buFont typeface="Arial" charset="0"/>
              <a:buAutoNum type="arabicPeriod"/>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sv-SE" sz="2000" dirty="0">
                <a:effectLst/>
              </a:rPr>
              <a:t>Priserna på varor och tjänster ökar. </a:t>
            </a:r>
          </a:p>
          <a:p>
            <a:pPr marL="338138" indent="-338138" eaLnBrk="1" hangingPunct="1">
              <a:lnSpc>
                <a:spcPct val="90000"/>
              </a:lnSpc>
              <a:spcAft>
                <a:spcPts val="1200"/>
              </a:spcAft>
              <a:buClr>
                <a:srgbClr val="003300"/>
              </a:buClr>
              <a:buFont typeface="Wingdings" pitchFamily="2" charset="2"/>
              <a:buChar char=""/>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sv-SE" sz="2400" b="1" dirty="0">
                <a:effectLst/>
              </a:rPr>
              <a:t>Real</a:t>
            </a:r>
            <a:r>
              <a:rPr lang="sv-SE" sz="2400" b="1" i="1" dirty="0">
                <a:effectLst/>
              </a:rPr>
              <a:t> </a:t>
            </a:r>
            <a:r>
              <a:rPr lang="sv-SE" sz="2400" b="1" dirty="0">
                <a:effectLst/>
              </a:rPr>
              <a:t>BNP</a:t>
            </a:r>
            <a:r>
              <a:rPr lang="sv-SE" sz="2400" dirty="0">
                <a:effectLst/>
              </a:rPr>
              <a:t> (</a:t>
            </a:r>
            <a:r>
              <a:rPr lang="sv-SE" sz="2400" i="1" dirty="0">
                <a:effectLst/>
              </a:rPr>
              <a:t>Y</a:t>
            </a:r>
            <a:r>
              <a:rPr lang="sv-SE" sz="2400" dirty="0">
                <a:effectLst/>
              </a:rPr>
              <a:t>) konstrueras genom att alla varor värderas till konstanta priser, t.ex. de priser de hade år 2014 (BNP i fasta priser</a:t>
            </a:r>
            <a:r>
              <a:rPr lang="sv-SE" dirty="0">
                <a:effectLst/>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4034">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4403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additive="repl">
                                        <p:cTn id="16"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440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lide Number Placeholder 3"/>
          <p:cNvSpPr>
            <a:spLocks noGrp="1"/>
          </p:cNvSpPr>
          <p:nvPr>
            <p:ph type="sldNum" sz="quarter" idx="10"/>
          </p:nvPr>
        </p:nvSpPr>
        <p:spPr/>
        <p:txBody>
          <a:bodyPr/>
          <a:lstStyle/>
          <a:p>
            <a:pPr>
              <a:defRPr/>
            </a:pPr>
            <a:r>
              <a:rPr lang="sv-SE" dirty="0">
                <a:solidFill>
                  <a:schemeClr val="tx1"/>
                </a:solidFill>
              </a:rPr>
              <a:t>K1: sid. </a:t>
            </a:r>
            <a:fld id="{C0417B3F-F0B1-4AD2-8496-7F9020F6125F}" type="slidenum">
              <a:rPr lang="en-GB">
                <a:solidFill>
                  <a:schemeClr val="tx1"/>
                </a:solidFill>
              </a:rPr>
              <a:pPr>
                <a:defRPr/>
              </a:pPr>
              <a:t>24</a:t>
            </a:fld>
            <a:endParaRPr lang="en-GB" dirty="0">
              <a:solidFill>
                <a:schemeClr val="tx1"/>
              </a:solidFill>
            </a:endParaRPr>
          </a:p>
        </p:txBody>
      </p:sp>
      <p:sp>
        <p:nvSpPr>
          <p:cNvPr id="45057"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t>Nomin</a:t>
            </a:r>
            <a:r>
              <a:rPr lang="sv-SE"/>
              <a:t>ell och</a:t>
            </a:r>
            <a:r>
              <a:rPr lang="en-US"/>
              <a:t> Real </a:t>
            </a:r>
            <a:r>
              <a:rPr lang="sv-SE"/>
              <a:t>BNP</a:t>
            </a:r>
          </a:p>
        </p:txBody>
      </p:sp>
      <p:sp>
        <p:nvSpPr>
          <p:cNvPr id="45058" name="Rectangle 2"/>
          <p:cNvSpPr>
            <a:spLocks noGrp="1" noChangeArrowheads="1"/>
          </p:cNvSpPr>
          <p:nvPr>
            <p:ph type="body" idx="1"/>
          </p:nvPr>
        </p:nvSpPr>
        <p:spPr>
          <a:xfrm>
            <a:off x="609600" y="3271838"/>
            <a:ext cx="7578725" cy="445194"/>
          </a:xfrm>
        </p:spPr>
        <p:txBody>
          <a:bodyPr/>
          <a:lstStyle/>
          <a:p>
            <a:pPr eaLnBrk="1" hangingPunct="1">
              <a:spcBef>
                <a:spcPts val="250"/>
              </a:spcBef>
              <a:spcAft>
                <a:spcPts val="250"/>
              </a:spcAft>
              <a:buClr>
                <a:srgbClr val="00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solidFill>
                  <a:schemeClr val="tx1"/>
                </a:solidFill>
                <a:effectLst/>
              </a:rPr>
              <a:t>Låt oss använda 2014 års priser för att beräkna BNP</a:t>
            </a:r>
          </a:p>
        </p:txBody>
      </p:sp>
      <p:sp>
        <p:nvSpPr>
          <p:cNvPr id="45291" name="Text Box 235"/>
          <p:cNvSpPr txBox="1">
            <a:spLocks noChangeArrowheads="1"/>
          </p:cNvSpPr>
          <p:nvPr/>
        </p:nvSpPr>
        <p:spPr bwMode="auto">
          <a:xfrm>
            <a:off x="683569" y="5445224"/>
            <a:ext cx="8460432" cy="126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marL="342900" indent="-342900">
              <a:spcBef>
                <a:spcPts val="1875"/>
              </a:spcBef>
              <a:buFont typeface="Arial" panose="020B0604020202020204" pitchFamily="34" charset="0"/>
              <a:buChar char="•"/>
            </a:pPr>
            <a:r>
              <a:rPr lang="sv-SE" altLang="en-US" sz="2000" dirty="0">
                <a:solidFill>
                  <a:schemeClr val="tx1"/>
                </a:solidFill>
                <a:latin typeface="Arial" charset="0"/>
              </a:rPr>
              <a:t>I verkligheten förstås flera varor men samma princip.</a:t>
            </a:r>
          </a:p>
          <a:p>
            <a:pPr marL="342900" indent="-342900">
              <a:spcBef>
                <a:spcPts val="1875"/>
              </a:spcBef>
              <a:buFont typeface="Arial" panose="020B0604020202020204" pitchFamily="34" charset="0"/>
              <a:buChar char="•"/>
            </a:pPr>
            <a:r>
              <a:rPr lang="sv-SE" altLang="en-US" sz="2000" dirty="0">
                <a:solidFill>
                  <a:schemeClr val="tx1"/>
                </a:solidFill>
                <a:latin typeface="Arial" charset="0"/>
              </a:rPr>
              <a:t>Notera att vi antar att kvaliteten är oförändrad. Måste i praktiken tas hänsyn men inte så lätt att mäta. </a:t>
            </a:r>
          </a:p>
        </p:txBody>
      </p:sp>
      <p:graphicFrame>
        <p:nvGraphicFramePr>
          <p:cNvPr id="13" name="Table 12"/>
          <p:cNvGraphicFramePr>
            <a:graphicFrameLocks noGrp="1"/>
          </p:cNvGraphicFramePr>
          <p:nvPr>
            <p:extLst>
              <p:ext uri="{D42A27DB-BD31-4B8C-83A1-F6EECF244321}">
                <p14:modId xmlns:p14="http://schemas.microsoft.com/office/powerpoint/2010/main" val="1209603156"/>
              </p:ext>
            </p:extLst>
          </p:nvPr>
        </p:nvGraphicFramePr>
        <p:xfrm>
          <a:off x="539552" y="1772816"/>
          <a:ext cx="7747796" cy="1483360"/>
        </p:xfrm>
        <a:graphic>
          <a:graphicData uri="http://schemas.openxmlformats.org/drawingml/2006/table">
            <a:tbl>
              <a:tblPr firstRow="1" bandRow="1">
                <a:tableStyleId>{5C22544A-7EE6-4342-B048-85BDC9FD1C3A}</a:tableStyleId>
              </a:tblPr>
              <a:tblGrid>
                <a:gridCol w="864097">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246651">
                  <a:extLst>
                    <a:ext uri="{9D8B030D-6E8A-4147-A177-3AD203B41FA5}">
                      <a16:colId xmlns:a16="http://schemas.microsoft.com/office/drawing/2014/main" xmlns="" val="20002"/>
                    </a:ext>
                  </a:extLst>
                </a:gridCol>
                <a:gridCol w="2908856">
                  <a:extLst>
                    <a:ext uri="{9D8B030D-6E8A-4147-A177-3AD203B41FA5}">
                      <a16:colId xmlns:a16="http://schemas.microsoft.com/office/drawing/2014/main" xmlns="" val="20003"/>
                    </a:ext>
                  </a:extLst>
                </a:gridCol>
              </a:tblGrid>
              <a:tr h="370840">
                <a:tc>
                  <a:txBody>
                    <a:bodyPr/>
                    <a:lstStyle/>
                    <a:p>
                      <a:r>
                        <a:rPr lang="en-US" b="1" dirty="0" err="1">
                          <a:solidFill>
                            <a:schemeClr val="tx1"/>
                          </a:solidFill>
                        </a:rPr>
                        <a:t>År</a:t>
                      </a:r>
                      <a:endParaRPr lang="en-US" b="1" dirty="0">
                        <a:solidFill>
                          <a:schemeClr val="tx1"/>
                        </a:solidFill>
                      </a:endParaRPr>
                    </a:p>
                  </a:txBody>
                  <a:tcPr>
                    <a:solidFill>
                      <a:schemeClr val="accent2">
                        <a:lumMod val="20000"/>
                        <a:lumOff val="80000"/>
                      </a:schemeClr>
                    </a:solidFill>
                  </a:tcPr>
                </a:tc>
                <a:tc>
                  <a:txBody>
                    <a:bodyPr/>
                    <a:lstStyle/>
                    <a:p>
                      <a:r>
                        <a:rPr lang="en-US" dirty="0" err="1">
                          <a:solidFill>
                            <a:schemeClr val="tx1"/>
                          </a:solidFill>
                        </a:rPr>
                        <a:t>Antal</a:t>
                      </a:r>
                      <a:r>
                        <a:rPr lang="en-US" dirty="0">
                          <a:solidFill>
                            <a:schemeClr val="tx1"/>
                          </a:solidFill>
                        </a:rPr>
                        <a:t> </a:t>
                      </a:r>
                      <a:r>
                        <a:rPr lang="en-US" dirty="0" err="1">
                          <a:solidFill>
                            <a:schemeClr val="tx1"/>
                          </a:solidFill>
                        </a:rPr>
                        <a:t>bilar</a:t>
                      </a:r>
                      <a:endParaRPr lang="en-US" dirty="0">
                        <a:solidFill>
                          <a:schemeClr val="tx1"/>
                        </a:solidFill>
                      </a:endParaRPr>
                    </a:p>
                  </a:txBody>
                  <a:tcPr>
                    <a:solidFill>
                      <a:schemeClr val="accent2">
                        <a:lumMod val="20000"/>
                        <a:lumOff val="80000"/>
                      </a:schemeClr>
                    </a:solidFill>
                  </a:tcPr>
                </a:tc>
                <a:tc>
                  <a:txBody>
                    <a:bodyPr/>
                    <a:lstStyle/>
                    <a:p>
                      <a:r>
                        <a:rPr lang="en-US" dirty="0" err="1">
                          <a:solidFill>
                            <a:schemeClr val="tx1"/>
                          </a:solidFill>
                        </a:rPr>
                        <a:t>Löpande</a:t>
                      </a:r>
                      <a:r>
                        <a:rPr lang="en-US" baseline="0" dirty="0">
                          <a:solidFill>
                            <a:schemeClr val="tx1"/>
                          </a:solidFill>
                        </a:rPr>
                        <a:t> </a:t>
                      </a:r>
                      <a:r>
                        <a:rPr lang="en-US" baseline="0" dirty="0" err="1">
                          <a:solidFill>
                            <a:schemeClr val="tx1"/>
                          </a:solidFill>
                        </a:rPr>
                        <a:t>pris</a:t>
                      </a:r>
                      <a:endParaRPr lang="en-US" dirty="0">
                        <a:solidFill>
                          <a:schemeClr val="tx1"/>
                        </a:solidFill>
                      </a:endParaRPr>
                    </a:p>
                  </a:txBody>
                  <a:tcPr>
                    <a:solidFill>
                      <a:schemeClr val="accent2">
                        <a:lumMod val="20000"/>
                        <a:lumOff val="80000"/>
                      </a:schemeClr>
                    </a:solidFill>
                  </a:tcPr>
                </a:tc>
                <a:tc>
                  <a:txBody>
                    <a:bodyPr/>
                    <a:lstStyle/>
                    <a:p>
                      <a:r>
                        <a:rPr lang="en-US" dirty="0" err="1">
                          <a:solidFill>
                            <a:schemeClr val="tx1"/>
                          </a:solidFill>
                        </a:rPr>
                        <a:t>Nominell</a:t>
                      </a:r>
                      <a:r>
                        <a:rPr lang="en-US" baseline="0" dirty="0">
                          <a:solidFill>
                            <a:schemeClr val="tx1"/>
                          </a:solidFill>
                        </a:rPr>
                        <a:t> </a:t>
                      </a:r>
                      <a:r>
                        <a:rPr lang="en-US" dirty="0">
                          <a:solidFill>
                            <a:schemeClr val="tx1"/>
                          </a:solidFill>
                        </a:rPr>
                        <a:t>BNP</a:t>
                      </a:r>
                    </a:p>
                  </a:txBody>
                  <a:tcPr>
                    <a:solidFill>
                      <a:schemeClr val="accent2">
                        <a:lumMod val="20000"/>
                        <a:lumOff val="80000"/>
                      </a:schemeClr>
                    </a:solidFill>
                  </a:tcPr>
                </a:tc>
                <a:extLst>
                  <a:ext uri="{0D108BD9-81ED-4DB2-BD59-A6C34878D82A}">
                    <a16:rowId xmlns:a16="http://schemas.microsoft.com/office/drawing/2014/main" xmlns="" val="10000"/>
                  </a:ext>
                </a:extLst>
              </a:tr>
              <a:tr h="370840">
                <a:tc>
                  <a:txBody>
                    <a:bodyPr/>
                    <a:lstStyle/>
                    <a:p>
                      <a:r>
                        <a:rPr lang="en-US" dirty="0">
                          <a:solidFill>
                            <a:schemeClr val="tx1"/>
                          </a:solidFill>
                        </a:rPr>
                        <a:t>2013</a:t>
                      </a:r>
                    </a:p>
                  </a:txBody>
                  <a:tcPr>
                    <a:solidFill>
                      <a:schemeClr val="bg2">
                        <a:lumMod val="20000"/>
                        <a:lumOff val="80000"/>
                      </a:schemeClr>
                    </a:solidFill>
                  </a:tcPr>
                </a:tc>
                <a:tc>
                  <a:txBody>
                    <a:bodyPr/>
                    <a:lstStyle/>
                    <a:p>
                      <a:r>
                        <a:rPr lang="en-US" dirty="0">
                          <a:solidFill>
                            <a:schemeClr val="tx1"/>
                          </a:solidFill>
                        </a:rPr>
                        <a:t>10</a:t>
                      </a:r>
                    </a:p>
                  </a:txBody>
                  <a:tcPr>
                    <a:solidFill>
                      <a:schemeClr val="bg2">
                        <a:lumMod val="20000"/>
                        <a:lumOff val="80000"/>
                      </a:schemeClr>
                    </a:solidFill>
                  </a:tcPr>
                </a:tc>
                <a:tc>
                  <a:txBody>
                    <a:bodyPr/>
                    <a:lstStyle/>
                    <a:p>
                      <a:r>
                        <a:rPr lang="en-US" dirty="0">
                          <a:solidFill>
                            <a:schemeClr val="tx1"/>
                          </a:solidFill>
                        </a:rPr>
                        <a:t>200 000</a:t>
                      </a:r>
                    </a:p>
                  </a:txBody>
                  <a:tcPr>
                    <a:solidFill>
                      <a:schemeClr val="bg2">
                        <a:lumMod val="20000"/>
                        <a:lumOff val="80000"/>
                      </a:schemeClr>
                    </a:solidFill>
                  </a:tcPr>
                </a:tc>
                <a:tc>
                  <a:txBody>
                    <a:bodyPr/>
                    <a:lstStyle/>
                    <a:p>
                      <a:r>
                        <a:rPr lang="en-US" sz="1800" b="0" dirty="0">
                          <a:solidFill>
                            <a:schemeClr val="tx1"/>
                          </a:solidFill>
                        </a:rPr>
                        <a:t>2 000 000</a:t>
                      </a:r>
                    </a:p>
                  </a:txBody>
                  <a:tcPr marT="45739" marB="45739">
                    <a:solidFill>
                      <a:schemeClr val="bg2">
                        <a:lumMod val="20000"/>
                        <a:lumOff val="80000"/>
                      </a:schemeClr>
                    </a:solidFill>
                  </a:tcPr>
                </a:tc>
                <a:extLst>
                  <a:ext uri="{0D108BD9-81ED-4DB2-BD59-A6C34878D82A}">
                    <a16:rowId xmlns:a16="http://schemas.microsoft.com/office/drawing/2014/main" xmlns="" val="10001"/>
                  </a:ext>
                </a:extLst>
              </a:tr>
              <a:tr h="370840">
                <a:tc>
                  <a:txBody>
                    <a:bodyPr/>
                    <a:lstStyle/>
                    <a:p>
                      <a:r>
                        <a:rPr lang="en-US" dirty="0">
                          <a:solidFill>
                            <a:schemeClr val="tx1"/>
                          </a:solidFill>
                        </a:rPr>
                        <a:t>2014</a:t>
                      </a:r>
                    </a:p>
                  </a:txBody>
                  <a:tcPr>
                    <a:solidFill>
                      <a:schemeClr val="bg2">
                        <a:lumMod val="20000"/>
                        <a:lumOff val="80000"/>
                      </a:schemeClr>
                    </a:solidFill>
                  </a:tcPr>
                </a:tc>
                <a:tc>
                  <a:txBody>
                    <a:bodyPr/>
                    <a:lstStyle/>
                    <a:p>
                      <a:r>
                        <a:rPr lang="en-US" dirty="0">
                          <a:solidFill>
                            <a:schemeClr val="tx1"/>
                          </a:solidFill>
                        </a:rPr>
                        <a:t>12</a:t>
                      </a:r>
                    </a:p>
                  </a:txBody>
                  <a:tcPr>
                    <a:solidFill>
                      <a:schemeClr val="bg2">
                        <a:lumMod val="20000"/>
                        <a:lumOff val="80000"/>
                      </a:schemeClr>
                    </a:solidFill>
                  </a:tcPr>
                </a:tc>
                <a:tc>
                  <a:txBody>
                    <a:bodyPr/>
                    <a:lstStyle/>
                    <a:p>
                      <a:r>
                        <a:rPr lang="en-US" dirty="0">
                          <a:solidFill>
                            <a:schemeClr val="tx1"/>
                          </a:solidFill>
                        </a:rPr>
                        <a:t>240 000</a:t>
                      </a:r>
                    </a:p>
                  </a:txBody>
                  <a:tcPr>
                    <a:solidFill>
                      <a:schemeClr val="bg2">
                        <a:lumMod val="20000"/>
                        <a:lumOff val="80000"/>
                      </a:schemeClr>
                    </a:solidFill>
                  </a:tcPr>
                </a:tc>
                <a:tc>
                  <a:txBody>
                    <a:bodyPr/>
                    <a:lstStyle/>
                    <a:p>
                      <a:r>
                        <a:rPr lang="en-US" sz="1800" b="0" dirty="0">
                          <a:solidFill>
                            <a:schemeClr val="tx1"/>
                          </a:solidFill>
                        </a:rPr>
                        <a:t>2 880</a:t>
                      </a:r>
                      <a:r>
                        <a:rPr lang="en-US" sz="1800" b="0" baseline="0" dirty="0">
                          <a:solidFill>
                            <a:schemeClr val="tx1"/>
                          </a:solidFill>
                        </a:rPr>
                        <a:t> 000</a:t>
                      </a:r>
                      <a:endParaRPr lang="en-US" sz="1800" b="0" dirty="0">
                        <a:solidFill>
                          <a:schemeClr val="tx1"/>
                        </a:solidFill>
                      </a:endParaRPr>
                    </a:p>
                  </a:txBody>
                  <a:tcPr marT="45739" marB="45739">
                    <a:solidFill>
                      <a:schemeClr val="bg2">
                        <a:lumMod val="20000"/>
                        <a:lumOff val="80000"/>
                      </a:schemeClr>
                    </a:solidFill>
                  </a:tcPr>
                </a:tc>
                <a:extLst>
                  <a:ext uri="{0D108BD9-81ED-4DB2-BD59-A6C34878D82A}">
                    <a16:rowId xmlns:a16="http://schemas.microsoft.com/office/drawing/2014/main" xmlns="" val="10002"/>
                  </a:ext>
                </a:extLst>
              </a:tr>
              <a:tr h="370840">
                <a:tc>
                  <a:txBody>
                    <a:bodyPr/>
                    <a:lstStyle/>
                    <a:p>
                      <a:r>
                        <a:rPr lang="en-US" dirty="0">
                          <a:solidFill>
                            <a:schemeClr val="tx1"/>
                          </a:solidFill>
                        </a:rPr>
                        <a:t>2015</a:t>
                      </a:r>
                    </a:p>
                  </a:txBody>
                  <a:tcPr>
                    <a:solidFill>
                      <a:schemeClr val="bg2">
                        <a:lumMod val="20000"/>
                        <a:lumOff val="80000"/>
                      </a:schemeClr>
                    </a:solidFill>
                  </a:tcPr>
                </a:tc>
                <a:tc>
                  <a:txBody>
                    <a:bodyPr/>
                    <a:lstStyle/>
                    <a:p>
                      <a:r>
                        <a:rPr lang="en-US" dirty="0">
                          <a:solidFill>
                            <a:schemeClr val="tx1"/>
                          </a:solidFill>
                        </a:rPr>
                        <a:t>13</a:t>
                      </a:r>
                    </a:p>
                  </a:txBody>
                  <a:tcPr>
                    <a:solidFill>
                      <a:schemeClr val="bg2">
                        <a:lumMod val="20000"/>
                        <a:lumOff val="80000"/>
                      </a:schemeClr>
                    </a:solidFill>
                  </a:tcPr>
                </a:tc>
                <a:tc>
                  <a:txBody>
                    <a:bodyPr/>
                    <a:lstStyle/>
                    <a:p>
                      <a:r>
                        <a:rPr lang="en-US" dirty="0">
                          <a:solidFill>
                            <a:schemeClr val="tx1"/>
                          </a:solidFill>
                        </a:rPr>
                        <a:t>260 000</a:t>
                      </a:r>
                    </a:p>
                  </a:txBody>
                  <a:tcPr>
                    <a:solidFill>
                      <a:schemeClr val="bg2">
                        <a:lumMod val="20000"/>
                        <a:lumOff val="80000"/>
                      </a:schemeClr>
                    </a:solidFill>
                  </a:tcPr>
                </a:tc>
                <a:tc>
                  <a:txBody>
                    <a:bodyPr/>
                    <a:lstStyle/>
                    <a:p>
                      <a:r>
                        <a:rPr lang="en-US" sz="1800" b="0" dirty="0">
                          <a:solidFill>
                            <a:schemeClr val="tx1"/>
                          </a:solidFill>
                        </a:rPr>
                        <a:t>3 380 000</a:t>
                      </a:r>
                    </a:p>
                  </a:txBody>
                  <a:tcPr marT="45739" marB="45739">
                    <a:solidFill>
                      <a:schemeClr val="bg2">
                        <a:lumMod val="20000"/>
                        <a:lumOff val="80000"/>
                      </a:schemeClr>
                    </a:solidFill>
                  </a:tcPr>
                </a:tc>
                <a:extLst>
                  <a:ext uri="{0D108BD9-81ED-4DB2-BD59-A6C34878D82A}">
                    <a16:rowId xmlns:a16="http://schemas.microsoft.com/office/drawing/2014/main" xmlns="" val="10003"/>
                  </a:ext>
                </a:extLst>
              </a:tr>
            </a:tbl>
          </a:graphicData>
        </a:graphic>
      </p:graphicFrame>
      <p:graphicFrame>
        <p:nvGraphicFramePr>
          <p:cNvPr id="205" name="Table 204"/>
          <p:cNvGraphicFramePr>
            <a:graphicFrameLocks noGrp="1"/>
          </p:cNvGraphicFramePr>
          <p:nvPr>
            <p:extLst>
              <p:ext uri="{D42A27DB-BD31-4B8C-83A1-F6EECF244321}">
                <p14:modId xmlns:p14="http://schemas.microsoft.com/office/powerpoint/2010/main" val="266785565"/>
              </p:ext>
            </p:extLst>
          </p:nvPr>
        </p:nvGraphicFramePr>
        <p:xfrm>
          <a:off x="539552" y="3889856"/>
          <a:ext cx="7747796" cy="1483360"/>
        </p:xfrm>
        <a:graphic>
          <a:graphicData uri="http://schemas.openxmlformats.org/drawingml/2006/table">
            <a:tbl>
              <a:tblPr firstRow="1" bandRow="1">
                <a:tableStyleId>{5C22544A-7EE6-4342-B048-85BDC9FD1C3A}</a:tableStyleId>
              </a:tblPr>
              <a:tblGrid>
                <a:gridCol w="864097">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2246651">
                  <a:extLst>
                    <a:ext uri="{9D8B030D-6E8A-4147-A177-3AD203B41FA5}">
                      <a16:colId xmlns:a16="http://schemas.microsoft.com/office/drawing/2014/main" xmlns="" val="20002"/>
                    </a:ext>
                  </a:extLst>
                </a:gridCol>
                <a:gridCol w="2908856">
                  <a:extLst>
                    <a:ext uri="{9D8B030D-6E8A-4147-A177-3AD203B41FA5}">
                      <a16:colId xmlns:a16="http://schemas.microsoft.com/office/drawing/2014/main" xmlns="" val="20003"/>
                    </a:ext>
                  </a:extLst>
                </a:gridCol>
              </a:tblGrid>
              <a:tr h="370840">
                <a:tc>
                  <a:txBody>
                    <a:bodyPr/>
                    <a:lstStyle/>
                    <a:p>
                      <a:r>
                        <a:rPr lang="en-US" b="1" dirty="0" err="1">
                          <a:solidFill>
                            <a:schemeClr val="tx1"/>
                          </a:solidFill>
                        </a:rPr>
                        <a:t>År</a:t>
                      </a:r>
                      <a:endParaRPr lang="en-US" b="1" dirty="0">
                        <a:solidFill>
                          <a:schemeClr val="tx1"/>
                        </a:solidFill>
                      </a:endParaRPr>
                    </a:p>
                  </a:txBody>
                  <a:tcPr>
                    <a:solidFill>
                      <a:schemeClr val="accent2">
                        <a:lumMod val="20000"/>
                        <a:lumOff val="80000"/>
                      </a:schemeClr>
                    </a:solidFill>
                  </a:tcPr>
                </a:tc>
                <a:tc>
                  <a:txBody>
                    <a:bodyPr/>
                    <a:lstStyle/>
                    <a:p>
                      <a:r>
                        <a:rPr lang="en-US" dirty="0" err="1">
                          <a:solidFill>
                            <a:schemeClr val="tx1"/>
                          </a:solidFill>
                        </a:rPr>
                        <a:t>Antal</a:t>
                      </a:r>
                      <a:r>
                        <a:rPr lang="en-US" dirty="0">
                          <a:solidFill>
                            <a:schemeClr val="tx1"/>
                          </a:solidFill>
                        </a:rPr>
                        <a:t> </a:t>
                      </a:r>
                      <a:r>
                        <a:rPr lang="en-US" dirty="0" err="1">
                          <a:solidFill>
                            <a:schemeClr val="tx1"/>
                          </a:solidFill>
                        </a:rPr>
                        <a:t>bilar</a:t>
                      </a:r>
                      <a:endParaRPr lang="en-US" dirty="0">
                        <a:solidFill>
                          <a:schemeClr val="tx1"/>
                        </a:solidFill>
                      </a:endParaRPr>
                    </a:p>
                  </a:txBody>
                  <a:tcPr>
                    <a:solidFill>
                      <a:schemeClr val="accent2">
                        <a:lumMod val="20000"/>
                        <a:lumOff val="80000"/>
                      </a:schemeClr>
                    </a:solidFill>
                  </a:tcPr>
                </a:tc>
                <a:tc>
                  <a:txBody>
                    <a:bodyPr/>
                    <a:lstStyle/>
                    <a:p>
                      <a:r>
                        <a:rPr lang="en-US">
                          <a:solidFill>
                            <a:schemeClr val="tx1"/>
                          </a:solidFill>
                        </a:rPr>
                        <a:t>Fast </a:t>
                      </a:r>
                      <a:r>
                        <a:rPr lang="en-US" baseline="0">
                          <a:solidFill>
                            <a:schemeClr val="tx1"/>
                          </a:solidFill>
                        </a:rPr>
                        <a:t>pris (2014)</a:t>
                      </a:r>
                      <a:endParaRPr lang="en-US" dirty="0">
                        <a:solidFill>
                          <a:schemeClr val="tx1"/>
                        </a:solidFill>
                      </a:endParaRPr>
                    </a:p>
                  </a:txBody>
                  <a:tcPr>
                    <a:solidFill>
                      <a:schemeClr val="accent2">
                        <a:lumMod val="20000"/>
                        <a:lumOff val="80000"/>
                      </a:schemeClr>
                    </a:solidFill>
                  </a:tcPr>
                </a:tc>
                <a:tc>
                  <a:txBody>
                    <a:bodyPr/>
                    <a:lstStyle/>
                    <a:p>
                      <a:r>
                        <a:rPr lang="en-US" dirty="0">
                          <a:solidFill>
                            <a:schemeClr val="tx1"/>
                          </a:solidFill>
                        </a:rPr>
                        <a:t>Real BNP</a:t>
                      </a:r>
                    </a:p>
                  </a:txBody>
                  <a:tcPr>
                    <a:solidFill>
                      <a:schemeClr val="accent2">
                        <a:lumMod val="20000"/>
                        <a:lumOff val="80000"/>
                      </a:schemeClr>
                    </a:solidFill>
                  </a:tcPr>
                </a:tc>
                <a:extLst>
                  <a:ext uri="{0D108BD9-81ED-4DB2-BD59-A6C34878D82A}">
                    <a16:rowId xmlns:a16="http://schemas.microsoft.com/office/drawing/2014/main" xmlns="" val="10000"/>
                  </a:ext>
                </a:extLst>
              </a:tr>
              <a:tr h="370840">
                <a:tc>
                  <a:txBody>
                    <a:bodyPr/>
                    <a:lstStyle/>
                    <a:p>
                      <a:r>
                        <a:rPr lang="en-US" dirty="0">
                          <a:solidFill>
                            <a:schemeClr val="tx1"/>
                          </a:solidFill>
                        </a:rPr>
                        <a:t>2013</a:t>
                      </a:r>
                    </a:p>
                  </a:txBody>
                  <a:tcPr>
                    <a:solidFill>
                      <a:schemeClr val="bg2">
                        <a:lumMod val="20000"/>
                        <a:lumOff val="80000"/>
                      </a:schemeClr>
                    </a:solidFill>
                  </a:tcPr>
                </a:tc>
                <a:tc>
                  <a:txBody>
                    <a:bodyPr/>
                    <a:lstStyle/>
                    <a:p>
                      <a:r>
                        <a:rPr lang="en-US" dirty="0">
                          <a:solidFill>
                            <a:schemeClr val="tx1"/>
                          </a:solidFill>
                        </a:rPr>
                        <a:t>10</a:t>
                      </a:r>
                    </a:p>
                  </a:txBody>
                  <a:tcPr>
                    <a:solidFill>
                      <a:schemeClr val="bg2">
                        <a:lumMod val="20000"/>
                        <a:lumOff val="80000"/>
                      </a:schemeClr>
                    </a:solidFill>
                  </a:tcPr>
                </a:tc>
                <a:tc>
                  <a:txBody>
                    <a:bodyPr/>
                    <a:lstStyle/>
                    <a:p>
                      <a:r>
                        <a:rPr lang="en-US" dirty="0">
                          <a:solidFill>
                            <a:schemeClr val="tx1"/>
                          </a:solidFill>
                        </a:rPr>
                        <a:t>240 000</a:t>
                      </a:r>
                    </a:p>
                  </a:txBody>
                  <a:tcPr>
                    <a:solidFill>
                      <a:schemeClr val="bg2">
                        <a:lumMod val="20000"/>
                        <a:lumOff val="80000"/>
                      </a:schemeClr>
                    </a:solidFill>
                  </a:tcPr>
                </a:tc>
                <a:tc>
                  <a:txBody>
                    <a:bodyPr/>
                    <a:lstStyle/>
                    <a:p>
                      <a:r>
                        <a:rPr lang="en-US" sz="1800" b="0" dirty="0">
                          <a:solidFill>
                            <a:schemeClr val="tx1"/>
                          </a:solidFill>
                        </a:rPr>
                        <a:t>2 400 000</a:t>
                      </a:r>
                    </a:p>
                  </a:txBody>
                  <a:tcPr marT="45739" marB="45739">
                    <a:solidFill>
                      <a:schemeClr val="bg2">
                        <a:lumMod val="20000"/>
                        <a:lumOff val="80000"/>
                      </a:schemeClr>
                    </a:solidFill>
                  </a:tcPr>
                </a:tc>
                <a:extLst>
                  <a:ext uri="{0D108BD9-81ED-4DB2-BD59-A6C34878D82A}">
                    <a16:rowId xmlns:a16="http://schemas.microsoft.com/office/drawing/2014/main" xmlns="" val="10001"/>
                  </a:ext>
                </a:extLst>
              </a:tr>
              <a:tr h="370840">
                <a:tc>
                  <a:txBody>
                    <a:bodyPr/>
                    <a:lstStyle/>
                    <a:p>
                      <a:r>
                        <a:rPr lang="en-US" dirty="0">
                          <a:solidFill>
                            <a:schemeClr val="tx1"/>
                          </a:solidFill>
                        </a:rPr>
                        <a:t>2014</a:t>
                      </a:r>
                    </a:p>
                  </a:txBody>
                  <a:tcPr>
                    <a:solidFill>
                      <a:schemeClr val="bg2">
                        <a:lumMod val="20000"/>
                        <a:lumOff val="80000"/>
                      </a:schemeClr>
                    </a:solidFill>
                  </a:tcPr>
                </a:tc>
                <a:tc>
                  <a:txBody>
                    <a:bodyPr/>
                    <a:lstStyle/>
                    <a:p>
                      <a:r>
                        <a:rPr lang="en-US" dirty="0">
                          <a:solidFill>
                            <a:schemeClr val="tx1"/>
                          </a:solidFill>
                        </a:rPr>
                        <a:t>12</a:t>
                      </a:r>
                    </a:p>
                  </a:txBody>
                  <a:tcPr>
                    <a:solidFill>
                      <a:schemeClr val="bg2">
                        <a:lumMod val="20000"/>
                        <a:lumOff val="80000"/>
                      </a:schemeClr>
                    </a:solidFill>
                  </a:tcPr>
                </a:tc>
                <a:tc>
                  <a:txBody>
                    <a:bodyPr/>
                    <a:lstStyle/>
                    <a:p>
                      <a:r>
                        <a:rPr lang="en-US" dirty="0">
                          <a:solidFill>
                            <a:schemeClr val="tx1"/>
                          </a:solidFill>
                        </a:rPr>
                        <a:t>240 000</a:t>
                      </a:r>
                    </a:p>
                  </a:txBody>
                  <a:tcPr>
                    <a:solidFill>
                      <a:schemeClr val="bg2">
                        <a:lumMod val="20000"/>
                        <a:lumOff val="80000"/>
                      </a:schemeClr>
                    </a:solidFill>
                  </a:tcPr>
                </a:tc>
                <a:tc>
                  <a:txBody>
                    <a:bodyPr/>
                    <a:lstStyle/>
                    <a:p>
                      <a:r>
                        <a:rPr lang="en-US" sz="1800" b="0" dirty="0">
                          <a:solidFill>
                            <a:schemeClr val="tx1"/>
                          </a:solidFill>
                        </a:rPr>
                        <a:t>2 880</a:t>
                      </a:r>
                      <a:r>
                        <a:rPr lang="en-US" sz="1800" b="0" baseline="0" dirty="0">
                          <a:solidFill>
                            <a:schemeClr val="tx1"/>
                          </a:solidFill>
                        </a:rPr>
                        <a:t> 000</a:t>
                      </a:r>
                      <a:endParaRPr lang="en-US" sz="1800" b="0" dirty="0">
                        <a:solidFill>
                          <a:schemeClr val="tx1"/>
                        </a:solidFill>
                      </a:endParaRPr>
                    </a:p>
                  </a:txBody>
                  <a:tcPr marT="45739" marB="45739">
                    <a:solidFill>
                      <a:schemeClr val="bg2">
                        <a:lumMod val="20000"/>
                        <a:lumOff val="80000"/>
                      </a:schemeClr>
                    </a:solidFill>
                  </a:tcPr>
                </a:tc>
                <a:extLst>
                  <a:ext uri="{0D108BD9-81ED-4DB2-BD59-A6C34878D82A}">
                    <a16:rowId xmlns:a16="http://schemas.microsoft.com/office/drawing/2014/main" xmlns="" val="10002"/>
                  </a:ext>
                </a:extLst>
              </a:tr>
              <a:tr h="370840">
                <a:tc>
                  <a:txBody>
                    <a:bodyPr/>
                    <a:lstStyle/>
                    <a:p>
                      <a:r>
                        <a:rPr lang="en-US" dirty="0">
                          <a:solidFill>
                            <a:schemeClr val="tx1"/>
                          </a:solidFill>
                        </a:rPr>
                        <a:t>2015</a:t>
                      </a:r>
                    </a:p>
                  </a:txBody>
                  <a:tcPr>
                    <a:solidFill>
                      <a:schemeClr val="bg2">
                        <a:lumMod val="20000"/>
                        <a:lumOff val="80000"/>
                      </a:schemeClr>
                    </a:solidFill>
                  </a:tcPr>
                </a:tc>
                <a:tc>
                  <a:txBody>
                    <a:bodyPr/>
                    <a:lstStyle/>
                    <a:p>
                      <a:r>
                        <a:rPr lang="en-US" dirty="0">
                          <a:solidFill>
                            <a:schemeClr val="tx1"/>
                          </a:solidFill>
                        </a:rPr>
                        <a:t>13</a:t>
                      </a:r>
                    </a:p>
                  </a:txBody>
                  <a:tcPr>
                    <a:solidFill>
                      <a:schemeClr val="bg2">
                        <a:lumMod val="20000"/>
                        <a:lumOff val="80000"/>
                      </a:schemeClr>
                    </a:solidFill>
                  </a:tcPr>
                </a:tc>
                <a:tc>
                  <a:txBody>
                    <a:bodyPr/>
                    <a:lstStyle/>
                    <a:p>
                      <a:r>
                        <a:rPr lang="en-US" dirty="0">
                          <a:solidFill>
                            <a:schemeClr val="tx1"/>
                          </a:solidFill>
                        </a:rPr>
                        <a:t>240 000</a:t>
                      </a:r>
                    </a:p>
                  </a:txBody>
                  <a:tcPr>
                    <a:solidFill>
                      <a:schemeClr val="bg2">
                        <a:lumMod val="20000"/>
                        <a:lumOff val="80000"/>
                      </a:schemeClr>
                    </a:solidFill>
                  </a:tcPr>
                </a:tc>
                <a:tc>
                  <a:txBody>
                    <a:bodyPr/>
                    <a:lstStyle/>
                    <a:p>
                      <a:r>
                        <a:rPr lang="en-US" sz="1800" b="0" dirty="0">
                          <a:solidFill>
                            <a:schemeClr val="tx1"/>
                          </a:solidFill>
                        </a:rPr>
                        <a:t>3 120 000</a:t>
                      </a:r>
                    </a:p>
                  </a:txBody>
                  <a:tcPr marT="45739" marB="45739">
                    <a:solidFill>
                      <a:schemeClr val="bg2">
                        <a:lumMod val="20000"/>
                        <a:lumOff val="80000"/>
                      </a:schemeClr>
                    </a:solidFill>
                  </a:tcPr>
                </a:tc>
                <a:extLst>
                  <a:ext uri="{0D108BD9-81ED-4DB2-BD59-A6C34878D82A}">
                    <a16:rowId xmlns:a16="http://schemas.microsoft.com/office/drawing/2014/main" xmlns="" val="10003"/>
                  </a:ext>
                </a:extLst>
              </a:tr>
            </a:tbl>
          </a:graphicData>
        </a:graphic>
      </p:graphicFrame>
      <p:sp>
        <p:nvSpPr>
          <p:cNvPr id="206" name="Rectangle 2"/>
          <p:cNvSpPr txBox="1">
            <a:spLocks noChangeArrowheads="1"/>
          </p:cNvSpPr>
          <p:nvPr/>
        </p:nvSpPr>
        <p:spPr bwMode="auto">
          <a:xfrm>
            <a:off x="602035" y="1268760"/>
            <a:ext cx="7578725" cy="445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a:lstStyle>
          <a:p>
            <a:pPr eaLnBrk="1" hangingPunct="1">
              <a:spcBef>
                <a:spcPts val="250"/>
              </a:spcBef>
              <a:spcAft>
                <a:spcPts val="250"/>
              </a:spcAft>
              <a:buClr>
                <a:srgbClr val="00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kern="0" dirty="0">
                <a:solidFill>
                  <a:schemeClr val="tx1"/>
                </a:solidFill>
                <a:effectLst/>
              </a:rPr>
              <a:t>Ett exempel med bara en vara.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4505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29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lide Number Placeholder 2"/>
          <p:cNvSpPr>
            <a:spLocks noGrp="1"/>
          </p:cNvSpPr>
          <p:nvPr>
            <p:ph type="sldNum" sz="quarter" idx="10"/>
          </p:nvPr>
        </p:nvSpPr>
        <p:spPr/>
        <p:txBody>
          <a:bodyPr/>
          <a:lstStyle/>
          <a:p>
            <a:pPr>
              <a:defRPr/>
            </a:pPr>
            <a:r>
              <a:rPr lang="sv-SE" dirty="0"/>
              <a:t>K1: sid. </a:t>
            </a:r>
            <a:fld id="{6B7D3F3C-6773-4C73-9514-71077C388AC5}" type="slidenum">
              <a:rPr lang="en-GB"/>
              <a:pPr>
                <a:defRPr/>
              </a:pPr>
              <a:t>25</a:t>
            </a:fld>
            <a:endParaRPr lang="en-GB" dirty="0"/>
          </a:p>
        </p:txBody>
      </p:sp>
      <p:sp>
        <p:nvSpPr>
          <p:cNvPr id="37891" name="Rectangle 1"/>
          <p:cNvSpPr>
            <a:spLocks noChangeArrowheads="1"/>
          </p:cNvSpPr>
          <p:nvPr/>
        </p:nvSpPr>
        <p:spPr bwMode="auto">
          <a:xfrm>
            <a:off x="596900" y="-569913"/>
            <a:ext cx="8229600" cy="1139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37892" name="Text Box 2"/>
          <p:cNvSpPr txBox="1">
            <a:spLocks noChangeArrowheads="1"/>
          </p:cNvSpPr>
          <p:nvPr/>
        </p:nvSpPr>
        <p:spPr bwMode="auto">
          <a:xfrm>
            <a:off x="457200" y="6111875"/>
            <a:ext cx="1828800"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1125"/>
              </a:spcBef>
            </a:pPr>
            <a:r>
              <a:rPr lang="sv-SE" altLang="en-US" sz="1200" dirty="0" err="1">
                <a:solidFill>
                  <a:srgbClr val="000000"/>
                </a:solidFill>
                <a:latin typeface="Verdana" pitchFamily="34" charset="0"/>
              </a:rPr>
              <a:t>Källa:SCB</a:t>
            </a:r>
            <a:endParaRPr lang="sv-SE" altLang="en-US" sz="1200" dirty="0">
              <a:solidFill>
                <a:srgbClr val="000000"/>
              </a:solidFill>
              <a:latin typeface="Verdana" pitchFamily="34" charset="0"/>
            </a:endParaRPr>
          </a:p>
        </p:txBody>
      </p:sp>
      <p:sp>
        <p:nvSpPr>
          <p:cNvPr id="37893" name="AutoShape 3"/>
          <p:cNvSpPr>
            <a:spLocks noChangeArrowheads="1"/>
          </p:cNvSpPr>
          <p:nvPr/>
        </p:nvSpPr>
        <p:spPr bwMode="auto">
          <a:xfrm>
            <a:off x="457200" y="1581150"/>
            <a:ext cx="8229600" cy="4365625"/>
          </a:xfrm>
          <a:prstGeom prst="roundRect">
            <a:avLst>
              <a:gd name="adj" fmla="val 32"/>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altLang="en-US"/>
          </a:p>
        </p:txBody>
      </p:sp>
      <p:sp>
        <p:nvSpPr>
          <p:cNvPr id="46141" name="Rectangle 61"/>
          <p:cNvSpPr>
            <a:spLocks noGrp="1" noChangeArrowheads="1"/>
          </p:cNvSpPr>
          <p:nvPr>
            <p:ph type="title"/>
          </p:nvPr>
        </p:nvSpPr>
        <p:spPr>
          <a:xfrm>
            <a:off x="571500" y="2286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t>Svensk BNP i löpande och fasta priser</a:t>
            </a:r>
          </a:p>
        </p:txBody>
      </p:sp>
      <p:pic>
        <p:nvPicPr>
          <p:cNvPr id="37952"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54038"/>
            <a:ext cx="6696075" cy="46672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6659E48C-5208-49AD-A227-76DB94D172A6}" type="slidenum">
              <a:rPr lang="en-GB"/>
              <a:pPr>
                <a:defRPr/>
              </a:pPr>
              <a:t>26</a:t>
            </a:fld>
            <a:endParaRPr lang="en-GB" dirty="0"/>
          </a:p>
        </p:txBody>
      </p:sp>
      <p:sp>
        <p:nvSpPr>
          <p:cNvPr id="47105"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t>70-regeln</a:t>
            </a:r>
          </a:p>
        </p:txBody>
      </p:sp>
      <p:sp>
        <p:nvSpPr>
          <p:cNvPr id="47106" name="Rectangle 2"/>
          <p:cNvSpPr>
            <a:spLocks noGrp="1" noChangeArrowheads="1"/>
          </p:cNvSpPr>
          <p:nvPr>
            <p:ph type="body" idx="1"/>
          </p:nvPr>
        </p:nvSpPr>
        <p:spPr>
          <a:xfrm>
            <a:off x="609600" y="1752600"/>
            <a:ext cx="7578725" cy="4349750"/>
          </a:xfrm>
        </p:spPr>
        <p:txBody>
          <a:bodyPr/>
          <a:lstStyle/>
          <a:p>
            <a:pPr marL="334963" indent="-334963" eaLnBrk="1" hangingPunct="1">
              <a:spcAft>
                <a:spcPts val="12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Om något har tillväxttakt på x% per år. Hur lång tid tar det innan det fördubblas?</a:t>
            </a:r>
          </a:p>
          <a:p>
            <a:pPr marL="334963" indent="-334963" eaLnBrk="1" hangingPunct="1">
              <a:spcAft>
                <a:spcPts val="12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Svar: ungefärligen 70/x år.</a:t>
            </a:r>
          </a:p>
          <a:p>
            <a:pPr marL="334963" indent="-334963" eaLnBrk="1" hangingPunct="1">
              <a:spcAft>
                <a:spcPts val="12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Vid en tillväxttakt på 1% per år sker en fördubbling på 70 år. </a:t>
            </a:r>
          </a:p>
          <a:p>
            <a:pPr marL="334963" indent="-334963" eaLnBrk="1" hangingPunct="1">
              <a:spcAft>
                <a:spcPts val="12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På samma tid sker en 4 dubbling vid 2% och en åttadubbling vid 3%. </a:t>
            </a:r>
          </a:p>
          <a:p>
            <a:pPr marL="334963" indent="-334963" eaLnBrk="1" hangingPunct="1">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sv-SE"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217B3791-9EDA-45F8-92B7-9EABC1B6E193}" type="slidenum">
              <a:rPr lang="en-GB"/>
              <a:pPr>
                <a:defRPr/>
              </a:pPr>
              <a:t>27</a:t>
            </a:fld>
            <a:endParaRPr lang="en-GB" dirty="0"/>
          </a:p>
        </p:txBody>
      </p:sp>
      <p:sp>
        <p:nvSpPr>
          <p:cNvPr id="49153"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t>Konjunkturer</a:t>
            </a:r>
          </a:p>
        </p:txBody>
      </p:sp>
      <p:sp>
        <p:nvSpPr>
          <p:cNvPr id="49156" name="Rectangle 4"/>
          <p:cNvSpPr>
            <a:spLocks noChangeArrowheads="1"/>
          </p:cNvSpPr>
          <p:nvPr/>
        </p:nvSpPr>
        <p:spPr bwMode="auto">
          <a:xfrm>
            <a:off x="626807" y="1412776"/>
            <a:ext cx="8282880" cy="2520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38138" indent="-338138">
              <a:spcBef>
                <a:spcPts val="525"/>
              </a:spcBef>
              <a:spcAft>
                <a:spcPts val="1200"/>
              </a:spcAft>
              <a:buClr>
                <a:srgbClr val="003300"/>
              </a:buClr>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sv-SE" dirty="0">
                <a:solidFill>
                  <a:srgbClr val="000000"/>
                </a:solidFill>
                <a:latin typeface="Arial" charset="0"/>
              </a:rPr>
              <a:t>En period när real BNP växer </a:t>
            </a:r>
            <a:r>
              <a:rPr lang="sv-SE" b="1" dirty="0">
                <a:solidFill>
                  <a:srgbClr val="000000"/>
                </a:solidFill>
                <a:latin typeface="Arial" charset="0"/>
              </a:rPr>
              <a:t>snabbare</a:t>
            </a:r>
            <a:r>
              <a:rPr lang="sv-SE" dirty="0">
                <a:solidFill>
                  <a:srgbClr val="000000"/>
                </a:solidFill>
                <a:latin typeface="Arial" charset="0"/>
              </a:rPr>
              <a:t> än normalt kan kallas </a:t>
            </a:r>
            <a:r>
              <a:rPr lang="sv-SE" b="1" dirty="0">
                <a:solidFill>
                  <a:srgbClr val="000000"/>
                </a:solidFill>
                <a:latin typeface="Arial" charset="0"/>
              </a:rPr>
              <a:t>expansion</a:t>
            </a:r>
            <a:r>
              <a:rPr lang="sv-SE" dirty="0">
                <a:solidFill>
                  <a:srgbClr val="000000"/>
                </a:solidFill>
                <a:latin typeface="Arial" charset="0"/>
              </a:rPr>
              <a:t> eller </a:t>
            </a:r>
            <a:r>
              <a:rPr lang="sv-SE" b="1" dirty="0">
                <a:solidFill>
                  <a:srgbClr val="000000"/>
                </a:solidFill>
                <a:latin typeface="Arial" charset="0"/>
              </a:rPr>
              <a:t>högkonjunktur</a:t>
            </a:r>
            <a:r>
              <a:rPr lang="sv-SE" dirty="0">
                <a:solidFill>
                  <a:srgbClr val="000000"/>
                </a:solidFill>
                <a:latin typeface="Arial" charset="0"/>
              </a:rPr>
              <a:t>. Kan också definieras som en period när BNP-</a:t>
            </a:r>
            <a:r>
              <a:rPr lang="sv-SE" i="1" dirty="0">
                <a:solidFill>
                  <a:srgbClr val="000000"/>
                </a:solidFill>
                <a:latin typeface="Arial" charset="0"/>
              </a:rPr>
              <a:t>nivån</a:t>
            </a:r>
            <a:r>
              <a:rPr lang="sv-SE" dirty="0">
                <a:solidFill>
                  <a:srgbClr val="000000"/>
                </a:solidFill>
                <a:latin typeface="Arial" charset="0"/>
              </a:rPr>
              <a:t> är högre än den normalt skulle vara. Vi återkommer till ”normalt”. </a:t>
            </a:r>
          </a:p>
          <a:p>
            <a:pPr marL="338138" indent="-338138">
              <a:spcBef>
                <a:spcPts val="525"/>
              </a:spcBef>
              <a:spcAft>
                <a:spcPts val="1200"/>
              </a:spcAft>
              <a:buClr>
                <a:srgbClr val="003300"/>
              </a:buClr>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sv-SE" dirty="0">
                <a:solidFill>
                  <a:srgbClr val="000000"/>
                </a:solidFill>
                <a:latin typeface="Arial" charset="0"/>
              </a:rPr>
              <a:t>En period när real BNP växer </a:t>
            </a:r>
            <a:r>
              <a:rPr lang="sv-SE" b="1" dirty="0">
                <a:solidFill>
                  <a:srgbClr val="000000"/>
                </a:solidFill>
                <a:latin typeface="Arial" charset="0"/>
              </a:rPr>
              <a:t>långsammare</a:t>
            </a:r>
            <a:r>
              <a:rPr lang="sv-SE" dirty="0">
                <a:solidFill>
                  <a:srgbClr val="000000"/>
                </a:solidFill>
                <a:latin typeface="Arial" charset="0"/>
              </a:rPr>
              <a:t> än normalt kan kallas </a:t>
            </a:r>
            <a:r>
              <a:rPr lang="sv-SE" b="1" dirty="0">
                <a:solidFill>
                  <a:srgbClr val="000000"/>
                </a:solidFill>
                <a:latin typeface="Arial" charset="0"/>
              </a:rPr>
              <a:t>recession </a:t>
            </a:r>
            <a:r>
              <a:rPr lang="sv-SE" dirty="0">
                <a:solidFill>
                  <a:srgbClr val="000000"/>
                </a:solidFill>
                <a:latin typeface="Arial" charset="0"/>
              </a:rPr>
              <a:t>eller </a:t>
            </a:r>
            <a:r>
              <a:rPr lang="sv-SE" b="1" dirty="0">
                <a:solidFill>
                  <a:srgbClr val="000000"/>
                </a:solidFill>
                <a:latin typeface="Arial" charset="0"/>
              </a:rPr>
              <a:t>lågkonjunktur</a:t>
            </a:r>
            <a:r>
              <a:rPr lang="sv-SE" dirty="0">
                <a:solidFill>
                  <a:srgbClr val="000000"/>
                </a:solidFill>
                <a:latin typeface="Arial" charset="0"/>
              </a:rPr>
              <a:t>. Kan också definieras som en period när BNP-nivån är lägre än den normalt skulle vara. </a:t>
            </a:r>
          </a:p>
          <a:p>
            <a:pPr marL="338138" indent="-338138">
              <a:spcBef>
                <a:spcPts val="525"/>
              </a:spcBef>
              <a:spcAft>
                <a:spcPts val="1200"/>
              </a:spcAft>
              <a:buClr>
                <a:srgbClr val="003300"/>
              </a:buClr>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sv-SE" dirty="0">
                <a:solidFill>
                  <a:srgbClr val="000000"/>
                </a:solidFill>
                <a:latin typeface="Arial" charset="0"/>
              </a:rPr>
              <a:t>En särskilt lång period med låg tillväxt och hög arbetslöshet kallas depression.</a:t>
            </a:r>
          </a:p>
          <a:p>
            <a:pPr marL="338138" indent="-338138">
              <a:spcBef>
                <a:spcPts val="525"/>
              </a:spcBef>
              <a:spcAft>
                <a:spcPts val="1200"/>
              </a:spcAft>
              <a:buClr>
                <a:srgbClr val="003300"/>
              </a:buClr>
              <a:buFont typeface="Wingdings" pitchFamily="2"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pPr>
            <a:r>
              <a:rPr lang="sv-SE" dirty="0">
                <a:solidFill>
                  <a:srgbClr val="000000"/>
                </a:solidFill>
                <a:latin typeface="Arial" charset="0"/>
              </a:rPr>
              <a:t>Vad gäller för Sverige idag och för ett år sedan?</a:t>
            </a:r>
            <a:endParaRPr lang="en-US"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86ABD091-82B6-45AB-B748-36EEBDA6AB33}" type="slidenum">
              <a:rPr lang="en-GB"/>
              <a:pPr>
                <a:defRPr/>
              </a:pPr>
              <a:t>28</a:t>
            </a:fld>
            <a:endParaRPr lang="en-GB" dirty="0"/>
          </a:p>
        </p:txBody>
      </p:sp>
      <p:sp>
        <p:nvSpPr>
          <p:cNvPr id="50177" name="Rectangle 1"/>
          <p:cNvSpPr>
            <a:spLocks noGrp="1" noChangeArrowheads="1"/>
          </p:cNvSpPr>
          <p:nvPr>
            <p:ph type="title"/>
          </p:nvPr>
        </p:nvSpPr>
        <p:spPr>
          <a:xfrm>
            <a:off x="990600" y="52388"/>
            <a:ext cx="7315200" cy="1190625"/>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Andra centrala makro-</a:t>
            </a:r>
            <a:br>
              <a:rPr lang="sv-SE" dirty="0"/>
            </a:br>
            <a:r>
              <a:rPr lang="sv-SE" dirty="0"/>
              <a:t>ekonomiska variabler</a:t>
            </a:r>
          </a:p>
        </p:txBody>
      </p:sp>
      <p:sp>
        <p:nvSpPr>
          <p:cNvPr id="50178" name="Rectangle 2"/>
          <p:cNvSpPr>
            <a:spLocks noGrp="1" noChangeArrowheads="1"/>
          </p:cNvSpPr>
          <p:nvPr>
            <p:ph type="body" idx="1"/>
          </p:nvPr>
        </p:nvSpPr>
        <p:spPr>
          <a:xfrm>
            <a:off x="901700" y="1752600"/>
            <a:ext cx="7414716" cy="4349750"/>
          </a:xfrm>
        </p:spPr>
        <p:txBody>
          <a:bodyPr/>
          <a:lstStyle/>
          <a:p>
            <a:pPr marL="331788" indent="-331788" eaLnBrk="1" hangingPunct="1">
              <a:buClr>
                <a:srgbClr val="003300"/>
              </a:buClr>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sv-SE" dirty="0">
                <a:effectLst/>
              </a:rPr>
              <a:t>BNP är kanske den viktigaste makro-ekonomiska variabeln. Men två andra variabler är nästan lika viktiga</a:t>
            </a:r>
            <a:r>
              <a:rPr lang="en-US" dirty="0">
                <a:effectLst/>
              </a:rPr>
              <a:t>:</a:t>
            </a:r>
          </a:p>
          <a:p>
            <a:pPr marL="1023938" lvl="1" indent="-379413" eaLnBrk="1" hangingPunct="1">
              <a:buClr>
                <a:srgbClr val="006600"/>
              </a:buClr>
              <a:buSzPct val="90000"/>
              <a:buFont typeface="Arial" charset="0"/>
              <a:buAutoNum type="arabicPeriod"/>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sv-SE" dirty="0">
                <a:effectLst/>
              </a:rPr>
              <a:t>Arbetslöshet (sysselsättning)</a:t>
            </a:r>
            <a:r>
              <a:rPr lang="en-US" dirty="0">
                <a:effectLst/>
              </a:rPr>
              <a:t> </a:t>
            </a:r>
          </a:p>
          <a:p>
            <a:pPr marL="1023938" lvl="1" indent="-379413" eaLnBrk="1" hangingPunct="1">
              <a:buClr>
                <a:srgbClr val="006600"/>
              </a:buClr>
              <a:buSzPct val="90000"/>
              <a:buFont typeface="Arial" charset="0"/>
              <a:buAutoNum type="arabicPeriod"/>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en-US" dirty="0">
                <a:effectLst/>
              </a:rPr>
              <a:t>Inflation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01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01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32778F82-D7D5-4F1E-B603-368826F7FF6E}" type="slidenum">
              <a:rPr lang="en-GB"/>
              <a:pPr>
                <a:defRPr/>
              </a:pPr>
              <a:t>29</a:t>
            </a:fld>
            <a:endParaRPr lang="en-GB" dirty="0"/>
          </a:p>
        </p:txBody>
      </p:sp>
      <p:sp>
        <p:nvSpPr>
          <p:cNvPr id="51201"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t>Arbetslösheten</a:t>
            </a:r>
          </a:p>
        </p:txBody>
      </p:sp>
      <p:sp>
        <p:nvSpPr>
          <p:cNvPr id="51202" name="Rectangle 2"/>
          <p:cNvSpPr>
            <a:spLocks noGrp="1" noChangeArrowheads="1"/>
          </p:cNvSpPr>
          <p:nvPr>
            <p:ph type="body" idx="1"/>
          </p:nvPr>
        </p:nvSpPr>
        <p:spPr>
          <a:xfrm>
            <a:off x="609600" y="1752601"/>
            <a:ext cx="7578725" cy="956320"/>
          </a:xfrm>
        </p:spPr>
        <p:txBody>
          <a:bodyPr/>
          <a:lstStyle/>
          <a:p>
            <a:pPr eaLnBrk="1" hangingPunct="1">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i="1" dirty="0"/>
              <a:t> </a:t>
            </a:r>
            <a:r>
              <a:rPr lang="sv-SE" sz="2400" b="1" dirty="0">
                <a:effectLst/>
              </a:rPr>
              <a:t>Arbetskraften</a:t>
            </a:r>
            <a:r>
              <a:rPr lang="sv-SE" sz="2400" i="1" dirty="0">
                <a:effectLst/>
              </a:rPr>
              <a:t> </a:t>
            </a:r>
            <a:r>
              <a:rPr lang="en-US" sz="2400" dirty="0">
                <a:effectLst/>
              </a:rPr>
              <a:t> = </a:t>
            </a:r>
            <a:r>
              <a:rPr lang="sv-SE" sz="2400" b="1" dirty="0">
                <a:effectLst/>
              </a:rPr>
              <a:t>sysselsatta</a:t>
            </a:r>
            <a:r>
              <a:rPr lang="sv-SE" sz="2400" dirty="0">
                <a:effectLst/>
              </a:rPr>
              <a:t> </a:t>
            </a:r>
            <a:r>
              <a:rPr lang="en-US" sz="2400" dirty="0">
                <a:effectLst/>
              </a:rPr>
              <a:t>+ </a:t>
            </a:r>
            <a:r>
              <a:rPr lang="sv-SE" sz="2400" b="1" dirty="0">
                <a:effectLst/>
              </a:rPr>
              <a:t>arbetslösa</a:t>
            </a:r>
          </a:p>
          <a:p>
            <a:pPr eaLnBrk="1" hangingPunct="1">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effectLst/>
              </a:rPr>
              <a:t>		     </a:t>
            </a:r>
            <a:r>
              <a:rPr lang="en-US" sz="2400" i="1" dirty="0">
                <a:effectLst/>
              </a:rPr>
              <a:t> </a:t>
            </a:r>
            <a:r>
              <a:rPr lang="en-US" sz="2400" i="1" dirty="0">
                <a:effectLst/>
                <a:latin typeface="Times New Roman" pitchFamily="18" charset="0"/>
              </a:rPr>
              <a:t>L        =      		 N        +          U</a:t>
            </a:r>
          </a:p>
          <a:p>
            <a:pPr eaLnBrk="1" hangingPunct="1">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effectLst/>
            </a:endParaRPr>
          </a:p>
          <a:p>
            <a:pPr eaLnBrk="1" hangingPunct="1">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2400" b="1" dirty="0">
                <a:effectLst/>
              </a:rPr>
              <a:t>Arbetslöshet</a:t>
            </a:r>
            <a:r>
              <a:rPr lang="en-US" sz="2400" dirty="0">
                <a:effectLst/>
              </a:rPr>
              <a:t>:</a:t>
            </a:r>
          </a:p>
          <a:p>
            <a:pPr eaLnBrk="1" hangingPunct="1">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effectLst/>
            </a:endParaRPr>
          </a:p>
        </p:txBody>
      </p:sp>
      <p:graphicFrame>
        <p:nvGraphicFramePr>
          <p:cNvPr id="51203" name="Object 3"/>
          <p:cNvGraphicFramePr>
            <a:graphicFrameLocks noChangeAspect="1"/>
          </p:cNvGraphicFramePr>
          <p:nvPr>
            <p:extLst>
              <p:ext uri="{D42A27DB-BD31-4B8C-83A1-F6EECF244321}">
                <p14:modId xmlns:p14="http://schemas.microsoft.com/office/powerpoint/2010/main" val="2717575020"/>
              </p:ext>
            </p:extLst>
          </p:nvPr>
        </p:nvGraphicFramePr>
        <p:xfrm>
          <a:off x="3276600" y="3356992"/>
          <a:ext cx="929033" cy="792088"/>
        </p:xfrm>
        <a:graphic>
          <a:graphicData uri="http://schemas.openxmlformats.org/presentationml/2006/ole">
            <mc:AlternateContent xmlns:mc="http://schemas.openxmlformats.org/markup-compatibility/2006">
              <mc:Choice xmlns:v="urn:schemas-microsoft-com:vml" Requires="v">
                <p:oleObj spid="_x0000_s116789" r:id="rId4" imgW="418956" imgH="393569" progId="">
                  <p:embed/>
                </p:oleObj>
              </mc:Choice>
              <mc:Fallback>
                <p:oleObj r:id="rId4" imgW="418956" imgH="39356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356992"/>
                        <a:ext cx="929033" cy="792088"/>
                      </a:xfrm>
                      <a:prstGeom prst="rect">
                        <a:avLst/>
                      </a:prstGeom>
                      <a:noFill/>
                      <a:ln>
                        <a:noFill/>
                      </a:ln>
                      <a:effectLst/>
                    </p:spPr>
                  </p:pic>
                </p:oleObj>
              </mc:Fallback>
            </mc:AlternateContent>
          </a:graphicData>
        </a:graphic>
      </p:graphicFrame>
      <p:sp>
        <p:nvSpPr>
          <p:cNvPr id="51204" name="Rectangle 4"/>
          <p:cNvSpPr>
            <a:spLocks noChangeArrowheads="1"/>
          </p:cNvSpPr>
          <p:nvPr/>
        </p:nvSpPr>
        <p:spPr bwMode="auto">
          <a:xfrm>
            <a:off x="707404" y="4221088"/>
            <a:ext cx="7720013" cy="2543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marL="342900" indent="-342900">
              <a:spcBef>
                <a:spcPts val="0"/>
              </a:spcBef>
              <a:spcAft>
                <a:spcPts val="120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solidFill>
                  <a:srgbClr val="000000"/>
                </a:solidFill>
                <a:latin typeface="Arial" charset="0"/>
              </a:rPr>
              <a:t>Bara de som aktivt söker efter arbete räknas som arbetslösa</a:t>
            </a:r>
            <a:r>
              <a:rPr lang="en-US" dirty="0">
                <a:solidFill>
                  <a:srgbClr val="000000"/>
                </a:solidFill>
                <a:latin typeface="Arial" charset="0"/>
              </a:rPr>
              <a:t>. </a:t>
            </a:r>
            <a:r>
              <a:rPr lang="sv-SE" dirty="0">
                <a:solidFill>
                  <a:srgbClr val="000000"/>
                </a:solidFill>
                <a:latin typeface="Arial" charset="0"/>
              </a:rPr>
              <a:t>Andra som inte har jobb räknas som ”ej i arbetskraften”.</a:t>
            </a:r>
          </a:p>
          <a:p>
            <a:pPr marL="342900" indent="-342900">
              <a:spcBef>
                <a:spcPts val="0"/>
              </a:spcBef>
              <a:spcAft>
                <a:spcPts val="120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solidFill>
                  <a:srgbClr val="000000"/>
                </a:solidFill>
                <a:latin typeface="Arial" charset="0"/>
              </a:rPr>
              <a:t>Varför bryr vi oss om arbetslösheten?</a:t>
            </a:r>
          </a:p>
          <a:p>
            <a:pPr>
              <a:spcBef>
                <a:spcPts val="225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sv-SE" dirty="0">
              <a:solidFill>
                <a:srgbClr val="000000"/>
              </a:solidFill>
              <a:latin typeface="Arial" charset="0"/>
            </a:endParaRPr>
          </a:p>
        </p:txBody>
      </p:sp>
    </p:spTree>
    <p:extLst>
      <p:ext uri="{BB962C8B-B14F-4D97-AF65-F5344CB8AC3E}">
        <p14:creationId xmlns:p14="http://schemas.microsoft.com/office/powerpoint/2010/main" val="363812553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12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120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AE475436-AEB2-4B90-80BF-B38F4B936839}" type="slidenum">
              <a:rPr lang="en-GB"/>
              <a:pPr>
                <a:defRPr/>
              </a:pPr>
              <a:t>3</a:t>
            </a:fld>
            <a:endParaRPr lang="en-GB" dirty="0"/>
          </a:p>
        </p:txBody>
      </p:sp>
      <p:sp>
        <p:nvSpPr>
          <p:cNvPr id="7169"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Förkunskapskrav</a:t>
            </a:r>
          </a:p>
        </p:txBody>
      </p:sp>
      <mc:AlternateContent xmlns:mc="http://schemas.openxmlformats.org/markup-compatibility/2006" xmlns:a14="http://schemas.microsoft.com/office/drawing/2010/main">
        <mc:Choice Requires="a14">
          <p:sp>
            <p:nvSpPr>
              <p:cNvPr id="7170" name="Rectangle 2"/>
              <p:cNvSpPr>
                <a:spLocks noGrp="1" noChangeArrowheads="1"/>
              </p:cNvSpPr>
              <p:nvPr>
                <p:ph type="body" idx="1"/>
              </p:nvPr>
            </p:nvSpPr>
            <p:spPr>
              <a:xfrm>
                <a:off x="687554" y="1484784"/>
                <a:ext cx="7578725" cy="2046287"/>
              </a:xfrm>
            </p:spPr>
            <p:txBody>
              <a:bodyPr/>
              <a:lstStyle/>
              <a:p>
                <a:pPr marL="334963" indent="-334963" eaLnBrk="1" hangingPunct="1">
                  <a:spcBef>
                    <a:spcPts val="250"/>
                  </a:spcBef>
                  <a:spcAft>
                    <a:spcPts val="25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Gymnasiets A-kurs täcker nog det mesta, men repetera gärna.</a:t>
                </a:r>
              </a:p>
              <a:p>
                <a:pPr marL="334963" indent="-334963" eaLnBrk="1" hangingPunct="1">
                  <a:spcBef>
                    <a:spcPts val="250"/>
                  </a:spcBef>
                  <a:spcAft>
                    <a:spcPts val="25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Veta vad tillväxttakt är.</a:t>
                </a:r>
              </a:p>
              <a:p>
                <a:pPr marL="334963" indent="-334963" eaLnBrk="1" hangingPunct="1">
                  <a:spcBef>
                    <a:spcPts val="250"/>
                  </a:spcBef>
                  <a:spcAft>
                    <a:spcPts val="25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Räta linjens ekvation, vad som är lutning och </a:t>
                </a:r>
                <a:r>
                  <a:rPr lang="sv-SE" sz="2000" dirty="0" err="1">
                    <a:effectLst/>
                  </a:rPr>
                  <a:t>intercept</a:t>
                </a:r>
                <a:r>
                  <a:rPr lang="sv-SE" sz="2000" dirty="0">
                    <a:effectLst/>
                  </a:rPr>
                  <a:t>.</a:t>
                </a:r>
              </a:p>
              <a:p>
                <a:pPr marL="334963" indent="-334963" eaLnBrk="1" hangingPunct="1">
                  <a:spcBef>
                    <a:spcPts val="250"/>
                  </a:spcBef>
                  <a:spcAft>
                    <a:spcPts val="25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Lösa linjära ekvationer. T.ex., lös för </a:t>
                </a:r>
                <a:r>
                  <a:rPr lang="sv-SE" sz="2000" i="1" dirty="0">
                    <a:effectLst/>
                  </a:rPr>
                  <a:t>x</a:t>
                </a:r>
                <a:r>
                  <a:rPr lang="sv-SE" sz="2000" dirty="0">
                    <a:effectLst/>
                  </a:rPr>
                  <a:t> från </a:t>
                </a:r>
                <a:r>
                  <a:rPr lang="sv-SE" sz="2000" i="1" dirty="0">
                    <a:effectLst/>
                  </a:rPr>
                  <a:t>y =</a:t>
                </a:r>
                <a:r>
                  <a:rPr lang="sv-SE" sz="2000" dirty="0">
                    <a:effectLst/>
                  </a:rPr>
                  <a:t> </a:t>
                </a:r>
                <a:r>
                  <a:rPr lang="sv-SE" sz="2000" i="1" dirty="0">
                    <a:effectLst/>
                  </a:rPr>
                  <a:t>a</a:t>
                </a:r>
                <a14:m>
                  <m:oMath xmlns:m="http://schemas.openxmlformats.org/officeDocument/2006/math">
                    <m:r>
                      <a:rPr lang="sv-SE" sz="1600" i="1" baseline="10000" smtClean="0">
                        <a:solidFill>
                          <a:schemeClr val="tx1"/>
                        </a:solidFill>
                        <a:effectLst/>
                        <a:latin typeface="Cambria Math"/>
                      </a:rPr>
                      <m:t>×</m:t>
                    </m:r>
                  </m:oMath>
                </a14:m>
                <a:r>
                  <a:rPr lang="sv-SE" sz="2000" dirty="0">
                    <a:effectLst/>
                  </a:rPr>
                  <a:t>(</a:t>
                </a:r>
                <a:r>
                  <a:rPr lang="sv-SE" sz="2000" i="1" dirty="0">
                    <a:effectLst/>
                  </a:rPr>
                  <a:t>b-x</a:t>
                </a:r>
                <a:r>
                  <a:rPr lang="sv-SE" sz="2000" dirty="0">
                    <a:effectLst/>
                  </a:rPr>
                  <a:t>)</a:t>
                </a:r>
              </a:p>
              <a:p>
                <a:pPr marL="334963" indent="-334963" eaLnBrk="1" hangingPunct="1">
                  <a:spcBef>
                    <a:spcPts val="250"/>
                  </a:spcBef>
                  <a:spcAft>
                    <a:spcPts val="25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Lösa linjära ekvationssystem i åtminstone två ekvationer. T.ex., lös för </a:t>
                </a:r>
                <a:r>
                  <a:rPr lang="sv-SE" sz="2000" i="1" dirty="0">
                    <a:effectLst/>
                  </a:rPr>
                  <a:t>y </a:t>
                </a:r>
                <a:r>
                  <a:rPr lang="sv-SE" sz="2000" dirty="0">
                    <a:effectLst/>
                  </a:rPr>
                  <a:t>och </a:t>
                </a:r>
                <a:r>
                  <a:rPr lang="sv-SE" sz="2000" i="1" dirty="0">
                    <a:effectLst/>
                  </a:rPr>
                  <a:t>x </a:t>
                </a:r>
                <a:r>
                  <a:rPr lang="sv-SE" sz="2000" dirty="0">
                    <a:effectLst/>
                  </a:rPr>
                  <a:t>från</a:t>
                </a:r>
                <a:r>
                  <a:rPr lang="sv-SE" sz="2000" i="1" dirty="0">
                    <a:effectLst/>
                  </a:rPr>
                  <a:t> </a:t>
                </a:r>
              </a:p>
            </p:txBody>
          </p:sp>
        </mc:Choice>
        <mc:Fallback xmlns="">
          <p:sp>
            <p:nvSpPr>
              <p:cNvPr id="7170" name="Rectangle 2"/>
              <p:cNvSpPr>
                <a:spLocks noGrp="1" noRot="1" noChangeAspect="1" noMove="1" noResize="1" noEditPoints="1" noAdjustHandles="1" noChangeArrowheads="1" noChangeShapeType="1" noTextEdit="1"/>
              </p:cNvSpPr>
              <p:nvPr>
                <p:ph type="body" idx="1"/>
              </p:nvPr>
            </p:nvSpPr>
            <p:spPr>
              <a:xfrm>
                <a:off x="687554" y="1484784"/>
                <a:ext cx="7578725" cy="2046287"/>
              </a:xfrm>
              <a:blipFill rotWithShape="1">
                <a:blip r:embed="rId3"/>
                <a:stretch>
                  <a:fillRect l="-724" t="-1194" r="-241" b="-14627"/>
                </a:stretch>
              </a:blipFill>
            </p:spPr>
            <p:txBody>
              <a:bodyPr/>
              <a:lstStyle/>
              <a:p>
                <a:r>
                  <a:rPr lang="en-US">
                    <a:noFill/>
                  </a:rPr>
                  <a:t> </a:t>
                </a:r>
              </a:p>
            </p:txBody>
          </p:sp>
        </mc:Fallback>
      </mc:AlternateContent>
      <p:sp>
        <p:nvSpPr>
          <p:cNvPr id="7171" name="Rectangle 3"/>
          <p:cNvSpPr>
            <a:spLocks noChangeArrowheads="1"/>
          </p:cNvSpPr>
          <p:nvPr/>
        </p:nvSpPr>
        <p:spPr bwMode="auto">
          <a:xfrm>
            <a:off x="755576" y="4725144"/>
            <a:ext cx="80137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34963" indent="-334963">
              <a:lnSpc>
                <a:spcPct val="90000"/>
              </a:lnSpc>
              <a:spcBef>
                <a:spcPts val="250"/>
              </a:spcBef>
              <a:spcAft>
                <a:spcPts val="250"/>
              </a:spcAft>
              <a:buClr>
                <a:srgbClr val="003300"/>
              </a:buClr>
              <a:buFont typeface="Wingdings" pitchFamily="2"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sv-SE" sz="2000" dirty="0">
                <a:solidFill>
                  <a:srgbClr val="000000"/>
                </a:solidFill>
                <a:latin typeface="Arial" charset="0"/>
              </a:rPr>
              <a:t>Förstå vad funktioner av typen </a:t>
            </a:r>
            <a:r>
              <a:rPr lang="sv-SE" sz="2000" i="1" dirty="0">
                <a:solidFill>
                  <a:srgbClr val="000000"/>
                </a:solidFill>
                <a:latin typeface="Arial" charset="0"/>
              </a:rPr>
              <a:t>Y=F(X) </a:t>
            </a:r>
            <a:r>
              <a:rPr lang="sv-SE" sz="2000" dirty="0">
                <a:solidFill>
                  <a:srgbClr val="000000"/>
                </a:solidFill>
                <a:latin typeface="Arial" charset="0"/>
              </a:rPr>
              <a:t>och</a:t>
            </a:r>
            <a:r>
              <a:rPr lang="sv-SE" sz="2000" i="1" dirty="0">
                <a:solidFill>
                  <a:srgbClr val="000000"/>
                </a:solidFill>
                <a:latin typeface="Arial" charset="0"/>
              </a:rPr>
              <a:t> Z=F(K,L)</a:t>
            </a:r>
            <a:r>
              <a:rPr lang="sv-SE" sz="2000" dirty="0">
                <a:solidFill>
                  <a:srgbClr val="000000"/>
                </a:solidFill>
                <a:latin typeface="Arial" charset="0"/>
              </a:rPr>
              <a:t> betyder, och vad det betyder att </a:t>
            </a:r>
            <a:r>
              <a:rPr lang="sv-SE" sz="2000" i="1" dirty="0">
                <a:solidFill>
                  <a:srgbClr val="000000"/>
                </a:solidFill>
                <a:latin typeface="Arial" charset="0"/>
              </a:rPr>
              <a:t>F(K,L)</a:t>
            </a:r>
            <a:r>
              <a:rPr lang="sv-SE" sz="2000" dirty="0">
                <a:solidFill>
                  <a:srgbClr val="000000"/>
                </a:solidFill>
                <a:latin typeface="Arial" charset="0"/>
              </a:rPr>
              <a:t> är ökande (eller minskande) i sina argument </a:t>
            </a:r>
            <a:r>
              <a:rPr lang="sv-SE" sz="2000" i="1" dirty="0">
                <a:solidFill>
                  <a:srgbClr val="000000"/>
                </a:solidFill>
                <a:latin typeface="Arial" charset="0"/>
              </a:rPr>
              <a:t>K</a:t>
            </a:r>
            <a:r>
              <a:rPr lang="sv-SE" sz="2000" dirty="0">
                <a:solidFill>
                  <a:srgbClr val="000000"/>
                </a:solidFill>
                <a:latin typeface="Arial" charset="0"/>
              </a:rPr>
              <a:t> och </a:t>
            </a:r>
            <a:r>
              <a:rPr lang="sv-SE" sz="2000" i="1" dirty="0">
                <a:solidFill>
                  <a:srgbClr val="000000"/>
                </a:solidFill>
                <a:latin typeface="Arial" charset="0"/>
              </a:rPr>
              <a:t>L</a:t>
            </a:r>
            <a:r>
              <a:rPr lang="sv-SE" sz="2000" dirty="0">
                <a:solidFill>
                  <a:srgbClr val="000000"/>
                </a:solidFill>
                <a:latin typeface="Arial" charset="0"/>
              </a:rPr>
              <a:t>.</a:t>
            </a:r>
          </a:p>
          <a:p>
            <a:pPr marL="334963" indent="-334963">
              <a:lnSpc>
                <a:spcPct val="90000"/>
              </a:lnSpc>
              <a:spcBef>
                <a:spcPts val="250"/>
              </a:spcBef>
              <a:spcAft>
                <a:spcPts val="250"/>
              </a:spcAft>
              <a:buClr>
                <a:srgbClr val="003300"/>
              </a:buClr>
              <a:buFont typeface="Wingdings" pitchFamily="2" charset="2"/>
              <a:buChar char=""/>
              <a:tabLst>
                <a:tab pos="3349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sv-SE" sz="2000" dirty="0">
                <a:solidFill>
                  <a:srgbClr val="000000"/>
                </a:solidFill>
                <a:latin typeface="Arial" charset="0"/>
              </a:rPr>
              <a:t>Veta vad en log-skala är och varför den kan vara bra att använda</a:t>
            </a:r>
          </a:p>
        </p:txBody>
      </p:sp>
      <mc:AlternateContent xmlns:mc="http://schemas.openxmlformats.org/markup-compatibility/2006" xmlns:a14="http://schemas.microsoft.com/office/drawing/2010/main">
        <mc:Choice Requires="a14">
          <p:sp>
            <p:nvSpPr>
              <p:cNvPr id="4" name="TextBox 3"/>
              <p:cNvSpPr txBox="1"/>
              <p:nvPr/>
            </p:nvSpPr>
            <p:spPr>
              <a:xfrm>
                <a:off x="3693106" y="3719063"/>
                <a:ext cx="1656223" cy="1200329"/>
              </a:xfrm>
              <a:prstGeom prst="rect">
                <a:avLst/>
              </a:prstGeom>
              <a:noFill/>
            </p:spPr>
            <p:txBody>
              <a:bodyPr wrap="none" rtlCol="0">
                <a:spAutoFit/>
              </a:bodyPr>
              <a:lstStyle/>
              <a:p>
                <a:r>
                  <a:rPr lang="sv-SE" i="1" dirty="0">
                    <a:solidFill>
                      <a:schemeClr val="tx1"/>
                    </a:solidFill>
                    <a:latin typeface="+mn-lt"/>
                  </a:rPr>
                  <a:t>y =</a:t>
                </a:r>
                <a:r>
                  <a:rPr lang="sv-SE" dirty="0">
                    <a:solidFill>
                      <a:schemeClr val="tx1"/>
                    </a:solidFill>
                    <a:latin typeface="+mn-lt"/>
                  </a:rPr>
                  <a:t> </a:t>
                </a:r>
                <a:r>
                  <a:rPr lang="sv-SE" i="1" dirty="0">
                    <a:solidFill>
                      <a:schemeClr val="tx1"/>
                    </a:solidFill>
                    <a:latin typeface="+mn-lt"/>
                  </a:rPr>
                  <a:t>a</a:t>
                </a:r>
                <a14:m>
                  <m:oMath xmlns:m="http://schemas.openxmlformats.org/officeDocument/2006/math">
                    <m:r>
                      <a:rPr lang="sv-SE" sz="1800" i="1" baseline="10000">
                        <a:solidFill>
                          <a:schemeClr val="tx1"/>
                        </a:solidFill>
                        <a:latin typeface="Cambria Math"/>
                      </a:rPr>
                      <m:t>×</m:t>
                    </m:r>
                  </m:oMath>
                </a14:m>
                <a:r>
                  <a:rPr lang="sv-SE" dirty="0">
                    <a:solidFill>
                      <a:schemeClr val="tx1"/>
                    </a:solidFill>
                    <a:latin typeface="+mn-lt"/>
                  </a:rPr>
                  <a:t>(</a:t>
                </a:r>
                <a:r>
                  <a:rPr lang="sv-SE" i="1" dirty="0">
                    <a:solidFill>
                      <a:schemeClr val="tx1"/>
                    </a:solidFill>
                    <a:latin typeface="+mn-lt"/>
                  </a:rPr>
                  <a:t>b-x</a:t>
                </a:r>
                <a:r>
                  <a:rPr lang="sv-SE" dirty="0">
                    <a:solidFill>
                      <a:schemeClr val="tx1"/>
                    </a:solidFill>
                    <a:latin typeface="+mn-lt"/>
                  </a:rPr>
                  <a:t>)</a:t>
                </a:r>
              </a:p>
              <a:p>
                <a:r>
                  <a:rPr lang="sv-SE" i="1" dirty="0">
                    <a:solidFill>
                      <a:schemeClr val="tx1"/>
                    </a:solidFill>
                    <a:latin typeface="+mn-lt"/>
                  </a:rPr>
                  <a:t>x</a:t>
                </a:r>
                <a:r>
                  <a:rPr lang="sv-SE" dirty="0">
                    <a:solidFill>
                      <a:schemeClr val="tx1"/>
                    </a:solidFill>
                    <a:latin typeface="+mn-lt"/>
                  </a:rPr>
                  <a:t> = c</a:t>
                </a:r>
                <a14:m>
                  <m:oMath xmlns:m="http://schemas.openxmlformats.org/officeDocument/2006/math">
                    <m:r>
                      <a:rPr lang="sv-SE" sz="1800" i="1" baseline="10000">
                        <a:solidFill>
                          <a:schemeClr val="tx1"/>
                        </a:solidFill>
                        <a:latin typeface="Cambria Math"/>
                      </a:rPr>
                      <m:t>×</m:t>
                    </m:r>
                  </m:oMath>
                </a14:m>
                <a:r>
                  <a:rPr lang="sv-SE" dirty="0">
                    <a:solidFill>
                      <a:schemeClr val="tx1"/>
                    </a:solidFill>
                    <a:latin typeface="+mn-lt"/>
                  </a:rPr>
                  <a:t>(</a:t>
                </a:r>
                <a:r>
                  <a:rPr lang="sv-SE" i="1" dirty="0">
                    <a:solidFill>
                      <a:schemeClr val="tx1"/>
                    </a:solidFill>
                    <a:latin typeface="+mn-lt"/>
                  </a:rPr>
                  <a:t>d+y</a:t>
                </a:r>
                <a:r>
                  <a:rPr lang="sv-SE" dirty="0">
                    <a:solidFill>
                      <a:schemeClr val="tx1"/>
                    </a:solidFill>
                    <a:latin typeface="+mn-lt"/>
                  </a:rPr>
                  <a:t>)</a:t>
                </a:r>
              </a:p>
              <a:p>
                <a:endParaRPr lang="en-US" dirty="0">
                  <a:solidFill>
                    <a:schemeClr val="tx1"/>
                  </a:solidFill>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93106" y="3719063"/>
                <a:ext cx="1656223" cy="1200329"/>
              </a:xfrm>
              <a:prstGeom prst="rect">
                <a:avLst/>
              </a:prstGeom>
              <a:blipFill rotWithShape="1">
                <a:blip r:embed="rId4"/>
                <a:stretch>
                  <a:fillRect l="-5882" t="-3553" r="-5147"/>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717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r>
              <a:rPr lang="sv-SE" dirty="0"/>
              <a:t>K1: sid. </a:t>
            </a:r>
            <a:fld id="{32778F82-D7D5-4F1E-B603-368826F7FF6E}" type="slidenum">
              <a:rPr lang="en-GB"/>
              <a:pPr>
                <a:defRPr/>
              </a:pPr>
              <a:t>30</a:t>
            </a:fld>
            <a:endParaRPr lang="en-GB" dirty="0"/>
          </a:p>
        </p:txBody>
      </p:sp>
      <p:sp>
        <p:nvSpPr>
          <p:cNvPr id="51201"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Arbetslösheten i några länder</a:t>
            </a:r>
          </a:p>
        </p:txBody>
      </p:sp>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72816"/>
            <a:ext cx="6553200" cy="42291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3"/>
          <p:cNvSpPr txBox="1">
            <a:spLocks noChangeArrowheads="1"/>
          </p:cNvSpPr>
          <p:nvPr/>
        </p:nvSpPr>
        <p:spPr bwMode="auto">
          <a:xfrm>
            <a:off x="1019175" y="6206745"/>
            <a:ext cx="1052189" cy="26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nSpc>
                <a:spcPct val="90000"/>
              </a:lnSpc>
              <a:spcBef>
                <a:spcPts val="300"/>
              </a:spcBef>
            </a:pPr>
            <a:r>
              <a:rPr lang="sv-SE" altLang="en-US" sz="1200" dirty="0">
                <a:solidFill>
                  <a:srgbClr val="000000"/>
                </a:solidFill>
                <a:latin typeface="Arial" charset="0"/>
              </a:rPr>
              <a:t>Källa: OECD</a:t>
            </a:r>
          </a:p>
        </p:txBody>
      </p:sp>
    </p:spTree>
    <p:extLst>
      <p:ext uri="{BB962C8B-B14F-4D97-AF65-F5344CB8AC3E}">
        <p14:creationId xmlns:p14="http://schemas.microsoft.com/office/powerpoint/2010/main" val="311607914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a:t>
            </a:r>
          </a:p>
        </p:txBody>
      </p:sp>
      <p:sp>
        <p:nvSpPr>
          <p:cNvPr id="3" name="Content Placeholder 2"/>
          <p:cNvSpPr>
            <a:spLocks noGrp="1"/>
          </p:cNvSpPr>
          <p:nvPr>
            <p:ph idx="1"/>
          </p:nvPr>
        </p:nvSpPr>
        <p:spPr/>
        <p:txBody>
          <a:bodyPr/>
          <a:lstStyle/>
          <a:p>
            <a:pPr marL="331788" indent="-331788" eaLnBrk="1" hangingPunct="1">
              <a:buClr>
                <a:srgbClr val="003300"/>
              </a:buClr>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en-US" b="1" i="1" dirty="0">
                <a:effectLst/>
              </a:rPr>
              <a:t>Inflation</a:t>
            </a:r>
            <a:r>
              <a:rPr lang="en-US" dirty="0">
                <a:effectLst/>
              </a:rPr>
              <a:t> </a:t>
            </a:r>
            <a:r>
              <a:rPr lang="sv-SE" dirty="0">
                <a:effectLst/>
              </a:rPr>
              <a:t>är en generell och ihållande uppgång i priserna på varor och tjänster</a:t>
            </a:r>
            <a:r>
              <a:rPr lang="en-US" dirty="0">
                <a:effectLst/>
              </a:rPr>
              <a:t>.</a:t>
            </a:r>
          </a:p>
          <a:p>
            <a:pPr marL="331788" indent="-331788" eaLnBrk="1" hangingPunct="1">
              <a:buClr>
                <a:srgbClr val="003300"/>
              </a:buClr>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en-US" dirty="0" err="1">
                <a:effectLst/>
              </a:rPr>
              <a:t>Negativ</a:t>
            </a:r>
            <a:r>
              <a:rPr lang="en-US" dirty="0">
                <a:effectLst/>
              </a:rPr>
              <a:t> inflation </a:t>
            </a:r>
            <a:r>
              <a:rPr lang="en-US" dirty="0" err="1">
                <a:effectLst/>
              </a:rPr>
              <a:t>kallas</a:t>
            </a:r>
            <a:r>
              <a:rPr lang="en-US" dirty="0">
                <a:effectLst/>
              </a:rPr>
              <a:t> </a:t>
            </a:r>
            <a:r>
              <a:rPr lang="en-US" b="1" i="1" dirty="0">
                <a:effectLst/>
              </a:rPr>
              <a:t>deflation</a:t>
            </a:r>
            <a:r>
              <a:rPr lang="en-US" dirty="0">
                <a:effectLst/>
              </a:rPr>
              <a:t> </a:t>
            </a:r>
            <a:r>
              <a:rPr lang="en-US" dirty="0" err="1">
                <a:effectLst/>
              </a:rPr>
              <a:t>och</a:t>
            </a:r>
            <a:r>
              <a:rPr lang="en-US" dirty="0">
                <a:effectLst/>
              </a:rPr>
              <a:t> </a:t>
            </a:r>
            <a:r>
              <a:rPr lang="en-US" dirty="0" err="1">
                <a:effectLst/>
              </a:rPr>
              <a:t>är</a:t>
            </a:r>
            <a:r>
              <a:rPr lang="en-US" dirty="0">
                <a:effectLst/>
              </a:rPr>
              <a:t> </a:t>
            </a:r>
            <a:r>
              <a:rPr lang="sv-SE" dirty="0">
                <a:effectLst/>
              </a:rPr>
              <a:t>en generell och ihållande nedgång i priserna på varor och tjänster.</a:t>
            </a:r>
          </a:p>
          <a:p>
            <a:endParaRPr lang="en-US" dirty="0"/>
          </a:p>
        </p:txBody>
      </p:sp>
      <p:sp>
        <p:nvSpPr>
          <p:cNvPr id="7" name="Slide Number Placeholder 3"/>
          <p:cNvSpPr>
            <a:spLocks noGrp="1"/>
          </p:cNvSpPr>
          <p:nvPr>
            <p:ph type="sldNum" sz="quarter" idx="10"/>
          </p:nvPr>
        </p:nvSpPr>
        <p:spPr>
          <a:xfrm>
            <a:off x="0" y="6516688"/>
            <a:ext cx="1900238" cy="336550"/>
          </a:xfrm>
        </p:spPr>
        <p:txBody>
          <a:bodyPr/>
          <a:lstStyle/>
          <a:p>
            <a:pPr>
              <a:defRPr/>
            </a:pPr>
            <a:r>
              <a:rPr lang="sv-SE" dirty="0"/>
              <a:t>K1: sid. </a:t>
            </a:r>
            <a:fld id="{32778F82-D7D5-4F1E-B603-368826F7FF6E}" type="slidenum">
              <a:rPr lang="en-GB"/>
              <a:pPr>
                <a:defRPr/>
              </a:pPr>
              <a:t>31</a:t>
            </a:fld>
            <a:endParaRPr lang="en-GB" dirty="0"/>
          </a:p>
        </p:txBody>
      </p:sp>
    </p:spTree>
    <p:extLst>
      <p:ext uri="{BB962C8B-B14F-4D97-AF65-F5344CB8AC3E}">
        <p14:creationId xmlns:p14="http://schemas.microsoft.com/office/powerpoint/2010/main" val="122085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0"/>
          </p:nvPr>
        </p:nvSpPr>
        <p:spPr/>
        <p:txBody>
          <a:bodyPr/>
          <a:lstStyle/>
          <a:p>
            <a:pPr>
              <a:defRPr/>
            </a:pPr>
            <a:r>
              <a:rPr lang="sv-SE" dirty="0"/>
              <a:t>K1: sid. </a:t>
            </a:r>
            <a:fld id="{173D457A-5E19-4777-8F69-1DA7EA206DC9}" type="slidenum">
              <a:rPr lang="en-GB"/>
              <a:pPr>
                <a:defRPr/>
              </a:pPr>
              <a:t>32</a:t>
            </a:fld>
            <a:endParaRPr lang="en-GB" dirty="0"/>
          </a:p>
        </p:txBody>
      </p:sp>
      <p:sp>
        <p:nvSpPr>
          <p:cNvPr id="57345" name="Rectangle 1"/>
          <p:cNvSpPr>
            <a:spLocks noGrp="1" noChangeArrowheads="1"/>
          </p:cNvSpPr>
          <p:nvPr>
            <p:ph type="title"/>
          </p:nvPr>
        </p:nvSpPr>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BNP-deflatorn</a:t>
            </a:r>
          </a:p>
        </p:txBody>
      </p:sp>
      <p:sp>
        <p:nvSpPr>
          <p:cNvPr id="57346" name="Rectangle 2"/>
          <p:cNvSpPr>
            <a:spLocks noGrp="1" noChangeArrowheads="1"/>
          </p:cNvSpPr>
          <p:nvPr>
            <p:ph type="body" sz="half" idx="1"/>
          </p:nvPr>
        </p:nvSpPr>
        <p:spPr>
          <a:xfrm>
            <a:off x="609600" y="1752600"/>
            <a:ext cx="3890392" cy="4344988"/>
          </a:xfrm>
        </p:spPr>
        <p:txBody>
          <a:bodyPr/>
          <a:lstStyle/>
          <a:p>
            <a:pPr marL="331788" indent="-331788" eaLnBrk="1" hangingPunct="1">
              <a:buClr>
                <a:srgbClr val="003300"/>
              </a:buClr>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sv-SE" sz="2400" dirty="0">
                <a:effectLst/>
              </a:rPr>
              <a:t>BNP deflatorn är ett index — satt till 1 (eller 100) för ett visst basår. </a:t>
            </a:r>
          </a:p>
          <a:p>
            <a:pPr marL="331788" indent="-331788" eaLnBrk="1" hangingPunct="1">
              <a:buClr>
                <a:srgbClr val="003300"/>
              </a:buClr>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sv-SE" sz="2400" dirty="0">
                <a:effectLst/>
              </a:rPr>
              <a:t>Ett mått på inflation är förändringstakten i BNP deflatorn</a:t>
            </a:r>
            <a:r>
              <a:rPr lang="sv-SE" dirty="0">
                <a:effectLst/>
              </a:rPr>
              <a:t>.</a:t>
            </a:r>
          </a:p>
          <a:p>
            <a:pPr marL="331788" indent="-331788" eaLnBrk="1" hangingPunct="1">
              <a:buClr>
                <a:srgbClr val="003300"/>
              </a:buClr>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sv-SE" sz="2400" dirty="0">
                <a:effectLst/>
              </a:rPr>
              <a:t>Nominell BNP är lika med BNP deflatorn gånger real BNP.</a:t>
            </a:r>
          </a:p>
        </p:txBody>
      </p:sp>
      <p:graphicFrame>
        <p:nvGraphicFramePr>
          <p:cNvPr id="50181" name="Object 8"/>
          <p:cNvGraphicFramePr>
            <a:graphicFrameLocks noGrp="1" noChangeAspect="1"/>
          </p:cNvGraphicFramePr>
          <p:nvPr>
            <p:ph sz="quarter" idx="2"/>
            <p:extLst>
              <p:ext uri="{D42A27DB-BD31-4B8C-83A1-F6EECF244321}">
                <p14:modId xmlns:p14="http://schemas.microsoft.com/office/powerpoint/2010/main" val="3848640363"/>
              </p:ext>
            </p:extLst>
          </p:nvPr>
        </p:nvGraphicFramePr>
        <p:xfrm>
          <a:off x="4572000" y="1931988"/>
          <a:ext cx="3313113" cy="841375"/>
        </p:xfrm>
        <a:graphic>
          <a:graphicData uri="http://schemas.openxmlformats.org/presentationml/2006/ole">
            <mc:AlternateContent xmlns:mc="http://schemas.openxmlformats.org/markup-compatibility/2006">
              <mc:Choice xmlns:v="urn:schemas-microsoft-com:vml" Requires="v">
                <p:oleObj spid="_x0000_s118940" name="Equation" r:id="rId4" imgW="1701720" imgH="431640" progId="Equation.3">
                  <p:embed/>
                </p:oleObj>
              </mc:Choice>
              <mc:Fallback>
                <p:oleObj name="Equation" r:id="rId4" imgW="1701720" imgH="431640" progId="Equation.3">
                  <p:embed/>
                  <p:pic>
                    <p:nvPicPr>
                      <p:cNvPr id="0" name=""/>
                      <p:cNvPicPr>
                        <a:picLocks noChangeAspect="1" noChangeArrowheads="1"/>
                      </p:cNvPicPr>
                      <p:nvPr/>
                    </p:nvPicPr>
                    <p:blipFill>
                      <a:blip r:embed="rId5"/>
                      <a:srcRect/>
                      <a:stretch>
                        <a:fillRect/>
                      </a:stretch>
                    </p:blipFill>
                    <p:spPr bwMode="auto">
                      <a:xfrm>
                        <a:off x="4572000" y="1931988"/>
                        <a:ext cx="3313113" cy="84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4026290751"/>
              </p:ext>
            </p:extLst>
          </p:nvPr>
        </p:nvGraphicFramePr>
        <p:xfrm>
          <a:off x="4562475" y="3213100"/>
          <a:ext cx="1744663" cy="873125"/>
        </p:xfrm>
        <a:graphic>
          <a:graphicData uri="http://schemas.openxmlformats.org/presentationml/2006/ole">
            <mc:AlternateContent xmlns:mc="http://schemas.openxmlformats.org/markup-compatibility/2006">
              <mc:Choice xmlns:v="urn:schemas-microsoft-com:vml" Requires="v">
                <p:oleObj spid="_x0000_s118941" name="Equation" r:id="rId6" imgW="863280" imgH="431640" progId="Equation.3">
                  <p:embed/>
                </p:oleObj>
              </mc:Choice>
              <mc:Fallback>
                <p:oleObj name="Equation" r:id="rId6" imgW="863280" imgH="431640" progId="Equation.3">
                  <p:embed/>
                  <p:pic>
                    <p:nvPicPr>
                      <p:cNvPr id="0" name=""/>
                      <p:cNvPicPr>
                        <a:picLocks noChangeAspect="1" noChangeArrowheads="1"/>
                      </p:cNvPicPr>
                      <p:nvPr/>
                    </p:nvPicPr>
                    <p:blipFill>
                      <a:blip r:embed="rId7"/>
                      <a:srcRect/>
                      <a:stretch>
                        <a:fillRect/>
                      </a:stretch>
                    </p:blipFill>
                    <p:spPr bwMode="auto">
                      <a:xfrm>
                        <a:off x="4562475" y="3213100"/>
                        <a:ext cx="1744663"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823732352"/>
              </p:ext>
            </p:extLst>
          </p:nvPr>
        </p:nvGraphicFramePr>
        <p:xfrm>
          <a:off x="4579938" y="4581525"/>
          <a:ext cx="1617662" cy="461963"/>
        </p:xfrm>
        <a:graphic>
          <a:graphicData uri="http://schemas.openxmlformats.org/presentationml/2006/ole">
            <mc:AlternateContent xmlns:mc="http://schemas.openxmlformats.org/markup-compatibility/2006">
              <mc:Choice xmlns:v="urn:schemas-microsoft-com:vml" Requires="v">
                <p:oleObj spid="_x0000_s118942" name="Equation" r:id="rId8" imgW="799920" imgH="228600" progId="Equation.3">
                  <p:embed/>
                </p:oleObj>
              </mc:Choice>
              <mc:Fallback>
                <p:oleObj name="Equation" r:id="rId8" imgW="799920" imgH="228600" progId="Equation.3">
                  <p:embed/>
                  <p:pic>
                    <p:nvPicPr>
                      <p:cNvPr id="0" name=""/>
                      <p:cNvPicPr>
                        <a:picLocks noChangeAspect="1" noChangeArrowheads="1"/>
                      </p:cNvPicPr>
                      <p:nvPr/>
                    </p:nvPicPr>
                    <p:blipFill>
                      <a:blip r:embed="rId9"/>
                      <a:srcRect/>
                      <a:stretch>
                        <a:fillRect/>
                      </a:stretch>
                    </p:blipFill>
                    <p:spPr bwMode="auto">
                      <a:xfrm>
                        <a:off x="4579938" y="4581525"/>
                        <a:ext cx="161766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95434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73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F968E4BC-6CB2-4CB6-A1F2-D1CF355B207C}" type="slidenum">
              <a:rPr lang="en-GB"/>
              <a:pPr>
                <a:defRPr/>
              </a:pPr>
              <a:t>33</a:t>
            </a:fld>
            <a:endParaRPr lang="en-GB" dirty="0"/>
          </a:p>
        </p:txBody>
      </p:sp>
      <p:sp>
        <p:nvSpPr>
          <p:cNvPr id="58369"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a:t>Konsumentprisindex</a:t>
            </a:r>
          </a:p>
        </p:txBody>
      </p:sp>
      <p:sp>
        <p:nvSpPr>
          <p:cNvPr id="58370" name="Rectangle 2"/>
          <p:cNvSpPr>
            <a:spLocks noGrp="1" noChangeArrowheads="1"/>
          </p:cNvSpPr>
          <p:nvPr>
            <p:ph type="body" idx="1"/>
          </p:nvPr>
        </p:nvSpPr>
        <p:spPr>
          <a:xfrm>
            <a:off x="646584" y="1484784"/>
            <a:ext cx="7850832" cy="4349750"/>
          </a:xfrm>
        </p:spPr>
        <p:txBody>
          <a:bodyPr/>
          <a:lstStyle/>
          <a:p>
            <a:pPr marL="334963" indent="-334963" eaLnBrk="1" hangingPunct="1">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BNP-deflatorn mäter hur  priserna på produktionen (BNP) förändras. Konsument-prisindex (</a:t>
            </a:r>
            <a:r>
              <a:rPr lang="sv-SE" sz="2400" b="1" dirty="0">
                <a:effectLst/>
              </a:rPr>
              <a:t>KPI</a:t>
            </a:r>
            <a:r>
              <a:rPr lang="sv-SE" sz="2400" dirty="0">
                <a:effectLst/>
              </a:rPr>
              <a:t>, </a:t>
            </a:r>
            <a:r>
              <a:rPr lang="sv-SE" sz="2400" i="1" dirty="0">
                <a:effectLst/>
              </a:rPr>
              <a:t>CPI</a:t>
            </a:r>
            <a:r>
              <a:rPr lang="sv-SE" sz="2400" dirty="0">
                <a:effectLst/>
              </a:rPr>
              <a:t>) fokuserar istället på vad som konsumeras. Levnadskostnader.</a:t>
            </a:r>
          </a:p>
          <a:p>
            <a:pPr marL="334963" indent="-334963" eaLnBrk="1" hangingPunct="1">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KPI och BNP deflatorn rör sig oftast åt samma håll</a:t>
            </a:r>
            <a:r>
              <a:rPr lang="en-US" sz="2400" dirty="0">
                <a:effectLst/>
              </a:rPr>
              <a:t>.</a:t>
            </a:r>
          </a:p>
          <a:p>
            <a:pPr marL="334963" indent="-334963" eaLnBrk="1" hangingPunct="1">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Olika varianter på KPI för diverse speciella syften.</a:t>
            </a:r>
          </a:p>
          <a:p>
            <a:pPr marL="334963" indent="-334963" eaLnBrk="1" hangingPunct="1">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Inom EU används </a:t>
            </a:r>
            <a:r>
              <a:rPr lang="sv-SE" sz="2400" b="1" dirty="0">
                <a:effectLst/>
              </a:rPr>
              <a:t>HKPI</a:t>
            </a:r>
            <a:r>
              <a:rPr lang="sv-SE" sz="2400" dirty="0">
                <a:effectLst/>
              </a:rPr>
              <a:t> (harmoniserat KPI).</a:t>
            </a:r>
          </a:p>
          <a:p>
            <a:pPr marL="334963" indent="-334963" eaLnBrk="1" hangingPunct="1">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Varför bryr sig ekonomer om inflation? För att </a:t>
            </a:r>
            <a:r>
              <a:rPr lang="sv-SE" sz="2400">
                <a:effectLst/>
              </a:rPr>
              <a:t>inte alla </a:t>
            </a:r>
            <a:r>
              <a:rPr lang="sv-SE" sz="2400" dirty="0">
                <a:effectLst/>
              </a:rPr>
              <a:t>priser, skatter, bidrag, räntor löner mm anpassar sig lika snabbt.</a:t>
            </a:r>
          </a:p>
        </p:txBody>
      </p:sp>
    </p:spTree>
    <p:extLst>
      <p:ext uri="{BB962C8B-B14F-4D97-AF65-F5344CB8AC3E}">
        <p14:creationId xmlns:p14="http://schemas.microsoft.com/office/powerpoint/2010/main" val="38938324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83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583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583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6000" contrast="-47000"/>
                    </a14:imgEffect>
                  </a14:imgLayer>
                </a14:imgProps>
              </a:ext>
              <a:ext uri="{28A0092B-C50C-407E-A947-70E740481C1C}">
                <a14:useLocalDpi xmlns:a14="http://schemas.microsoft.com/office/drawing/2010/main" val="0"/>
              </a:ext>
            </a:extLst>
          </a:blip>
          <a:srcRect/>
          <a:stretch>
            <a:fillRect/>
          </a:stretch>
        </p:blipFill>
        <p:spPr bwMode="auto">
          <a:xfrm>
            <a:off x="1162049" y="1952625"/>
            <a:ext cx="6515100" cy="49053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p:txBody>
          <a:bodyPr/>
          <a:lstStyle/>
          <a:p>
            <a:pPr>
              <a:defRPr/>
            </a:pPr>
            <a:r>
              <a:rPr lang="sv-SE" dirty="0"/>
              <a:t>K1: sid. </a:t>
            </a:r>
            <a:fld id="{32015881-4681-4B64-AE6D-CDAA0235C5C9}" type="slidenum">
              <a:rPr lang="en-GB"/>
              <a:pPr>
                <a:defRPr/>
              </a:pPr>
              <a:t>34</a:t>
            </a:fld>
            <a:endParaRPr lang="en-GB" dirty="0"/>
          </a:p>
        </p:txBody>
      </p:sp>
      <p:sp>
        <p:nvSpPr>
          <p:cNvPr id="54274" name="Rectangle 2"/>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Några ekonomiska samband</a:t>
            </a:r>
          </a:p>
        </p:txBody>
      </p:sp>
      <p:sp>
        <p:nvSpPr>
          <p:cNvPr id="54275" name="Rectangle 3"/>
          <p:cNvSpPr>
            <a:spLocks noGrp="1" noChangeArrowheads="1"/>
          </p:cNvSpPr>
          <p:nvPr>
            <p:ph type="body" idx="1"/>
          </p:nvPr>
        </p:nvSpPr>
        <p:spPr>
          <a:xfrm>
            <a:off x="2123728" y="2636912"/>
            <a:ext cx="4079875" cy="2143125"/>
          </a:xfrm>
        </p:spPr>
        <p:txBody>
          <a:bodyPr/>
          <a:lstStyle/>
          <a:p>
            <a:pPr algn="ctr" eaLnBrk="1" hangingPunct="1">
              <a:lnSpc>
                <a:spcPct val="90000"/>
              </a:lnSpc>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i="1" dirty="0" err="1"/>
              <a:t>Okun’s</a:t>
            </a:r>
            <a:r>
              <a:rPr lang="en-US" sz="2400" b="1" i="1" dirty="0"/>
              <a:t> la</a:t>
            </a:r>
            <a:r>
              <a:rPr lang="sv-SE" sz="2400" b="1" i="1" dirty="0"/>
              <a:t>g</a:t>
            </a:r>
          </a:p>
          <a:p>
            <a:pPr indent="0" eaLnBrk="1" hangingPunct="1">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2400" dirty="0"/>
              <a:t>Förändringar i arbetslösheten tenderar att samvariera med förändringar BNP-tillväxttakten</a:t>
            </a:r>
          </a:p>
        </p:txBody>
      </p:sp>
      <p:sp>
        <p:nvSpPr>
          <p:cNvPr id="6" name="Content Placeholder 2"/>
          <p:cNvSpPr txBox="1">
            <a:spLocks/>
          </p:cNvSpPr>
          <p:nvPr/>
        </p:nvSpPr>
        <p:spPr bwMode="auto">
          <a:xfrm>
            <a:off x="632618" y="1365250"/>
            <a:ext cx="7573963"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ts val="350"/>
              </a:spcAft>
              <a:buClr>
                <a:srgbClr val="000000"/>
              </a:buClr>
              <a:buSzPct val="100000"/>
              <a:buFont typeface="Times New Roman" pitchFamily="18" charset="0"/>
              <a:defRPr sz="2800">
                <a:solidFill>
                  <a:srgbClr val="000000"/>
                </a:solidFill>
                <a:effectLst>
                  <a:outerShdw blurRad="38100" dist="38100" dir="2700000" algn="tl">
                    <a:srgbClr val="C0C0C0"/>
                  </a:outerShdw>
                </a:effectLst>
                <a:latin typeface="+mn-lt"/>
                <a:ea typeface="+mn-ea"/>
                <a:cs typeface="+mn-cs"/>
              </a:defRPr>
            </a:lvl1pPr>
            <a:lvl2pPr marL="742950" indent="-285750" algn="l" defTabSz="449263" rtl="0" eaLnBrk="0" fontAlgn="base" hangingPunct="0">
              <a:spcBef>
                <a:spcPts val="300"/>
              </a:spcBef>
              <a:spcAft>
                <a:spcPts val="300"/>
              </a:spcAft>
              <a:buClr>
                <a:srgbClr val="000000"/>
              </a:buClr>
              <a:buSzPct val="100000"/>
              <a:buFont typeface="Times New Roman" pitchFamily="18" charset="0"/>
              <a:defRPr sz="2400">
                <a:solidFill>
                  <a:srgbClr val="000000"/>
                </a:solidFill>
                <a:effectLst>
                  <a:outerShdw blurRad="38100" dist="38100" dir="2700000" algn="tl">
                    <a:srgbClr val="C0C0C0"/>
                  </a:outerShdw>
                </a:effectLst>
                <a:latin typeface="+mn-lt"/>
                <a:ea typeface="+mn-ea"/>
              </a:defRPr>
            </a:lvl2pPr>
            <a:lvl3pPr marL="11430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3pPr>
            <a:lvl4pPr marL="16002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4pPr>
            <a:lvl5pPr marL="2057400" indent="-228600" algn="l" defTabSz="449263" rtl="0" eaLnBrk="0" fontAlgn="base" hangingPunct="0">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5pPr>
            <a:lvl6pPr marL="25146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6pPr>
            <a:lvl7pPr marL="29718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7pPr>
            <a:lvl8pPr marL="34290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8pPr>
            <a:lvl9pPr marL="3886200" indent="-228600" algn="l" defTabSz="449263" rtl="0" fontAlgn="base">
              <a:spcBef>
                <a:spcPts val="250"/>
              </a:spcBef>
              <a:spcAft>
                <a:spcPts val="250"/>
              </a:spcAft>
              <a:buClr>
                <a:srgbClr val="000000"/>
              </a:buClr>
              <a:buSzPct val="100000"/>
              <a:buFont typeface="Times New Roman" pitchFamily="18" charset="0"/>
              <a:defRPr sz="2000">
                <a:solidFill>
                  <a:srgbClr val="000000"/>
                </a:solidFill>
                <a:effectLst>
                  <a:outerShdw blurRad="38100" dist="38100" dir="2700000" algn="tl">
                    <a:srgbClr val="C0C0C0"/>
                  </a:outerShdw>
                </a:effectLst>
                <a:latin typeface="+mn-lt"/>
                <a:ea typeface="+mn-ea"/>
              </a:defRPr>
            </a:lvl9pPr>
          </a:lstStyle>
          <a:p>
            <a:pPr marL="331788" indent="-331788" eaLnBrk="1" hangingPunct="1">
              <a:buClr>
                <a:srgbClr val="003300"/>
              </a:buClr>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r>
              <a:rPr lang="sv-SE" sz="2400" kern="0" dirty="0">
                <a:effectLst/>
              </a:rPr>
              <a:t>Ekonomisk teori handlar om samband mellan olika variabler.</a:t>
            </a:r>
          </a:p>
          <a:p>
            <a:pPr marL="331788" indent="-331788" eaLnBrk="1" hangingPunct="1">
              <a:buClr>
                <a:srgbClr val="003300"/>
              </a:buClr>
              <a:buFont typeface="Wingdings"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defRPr/>
            </a:pPr>
            <a:endParaRPr lang="sv-SE" kern="0" dirty="0">
              <a:effectLst/>
            </a:endParaRPr>
          </a:p>
          <a:p>
            <a:pPr indent="0"/>
            <a:endParaRPr lang="en-US" kern="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pPr>
              <a:defRPr/>
            </a:pPr>
            <a:r>
              <a:rPr lang="sv-SE" dirty="0"/>
              <a:t>K1: sid. </a:t>
            </a:r>
            <a:fld id="{CBC78C24-8E95-4EAA-97B8-8CD82861D64C}" type="slidenum">
              <a:rPr lang="en-GB"/>
              <a:pPr>
                <a:defRPr/>
              </a:pPr>
              <a:t>35</a:t>
            </a:fld>
            <a:endParaRPr lang="en-GB" dirty="0"/>
          </a:p>
        </p:txBody>
      </p:sp>
      <p:sp>
        <p:nvSpPr>
          <p:cNvPr id="55297"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Förändring i arbetslöshet och tillväxttakt, </a:t>
            </a:r>
            <a:endParaRPr lang="en-US" sz="3200" dirty="0"/>
          </a:p>
        </p:txBody>
      </p:sp>
      <p:sp>
        <p:nvSpPr>
          <p:cNvPr id="55299" name="Rectangle 3"/>
          <p:cNvSpPr>
            <a:spLocks noChangeArrowheads="1"/>
          </p:cNvSpPr>
          <p:nvPr/>
        </p:nvSpPr>
        <p:spPr bwMode="auto">
          <a:xfrm>
            <a:off x="1066800" y="5867400"/>
            <a:ext cx="7543800" cy="673100"/>
          </a:xfrm>
          <a:prstGeom prst="rect">
            <a:avLst/>
          </a:prstGeom>
          <a:solidFill>
            <a:schemeClr val="accent2">
              <a:lumMod val="20000"/>
              <a:lumOff val="80000"/>
            </a:schemeClr>
          </a:solid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lnSpc>
                <a:spcPct val="95000"/>
              </a:lnSpc>
              <a:spcBef>
                <a:spcPts val="375"/>
              </a:spcBef>
              <a:spcAft>
                <a:spcPts val="375"/>
              </a:spcAft>
            </a:pPr>
            <a:r>
              <a:rPr lang="sv-SE" altLang="en-US" sz="2000" dirty="0">
                <a:solidFill>
                  <a:srgbClr val="000000"/>
                </a:solidFill>
                <a:latin typeface="Arial" charset="0"/>
              </a:rPr>
              <a:t>Hög (låg) tillväxttakt i BNP typiskt associerad med fallande (ökande) arbetslöshet.</a:t>
            </a:r>
          </a:p>
        </p:txBody>
      </p:sp>
      <p:pic>
        <p:nvPicPr>
          <p:cNvPr id="460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40768"/>
            <a:ext cx="6515100" cy="4324896"/>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1066800" y="6508750"/>
            <a:ext cx="2137048"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1125"/>
              </a:spcBef>
            </a:pPr>
            <a:r>
              <a:rPr lang="sv-SE" altLang="en-US" sz="1200" dirty="0" err="1">
                <a:solidFill>
                  <a:srgbClr val="000000"/>
                </a:solidFill>
                <a:latin typeface="Verdana" pitchFamily="34" charset="0"/>
              </a:rPr>
              <a:t>Källa:SCB</a:t>
            </a:r>
            <a:r>
              <a:rPr lang="sv-SE" altLang="en-US" sz="1200" dirty="0">
                <a:solidFill>
                  <a:srgbClr val="000000"/>
                </a:solidFill>
                <a:latin typeface="Verdana" pitchFamily="34" charset="0"/>
              </a:rPr>
              <a:t> och Eurostat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86000" contrast="-46000"/>
                    </a14:imgEffect>
                  </a14:imgLayer>
                </a14:imgProps>
              </a:ext>
              <a:ext uri="{28A0092B-C50C-407E-A947-70E740481C1C}">
                <a14:useLocalDpi xmlns:a14="http://schemas.microsoft.com/office/drawing/2010/main" val="0"/>
              </a:ext>
            </a:extLst>
          </a:blip>
          <a:srcRect/>
          <a:stretch>
            <a:fillRect/>
          </a:stretch>
        </p:blipFill>
        <p:spPr bwMode="auto">
          <a:xfrm>
            <a:off x="1763688" y="1916832"/>
            <a:ext cx="4782194" cy="3744416"/>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p:txBody>
          <a:bodyPr/>
          <a:lstStyle/>
          <a:p>
            <a:pPr>
              <a:defRPr/>
            </a:pPr>
            <a:r>
              <a:rPr lang="sv-SE" dirty="0"/>
              <a:t>K1: sid. </a:t>
            </a:r>
            <a:fld id="{9160CEB9-0F25-48B9-B104-D06EF53B2A5A}" type="slidenum">
              <a:rPr lang="en-GB"/>
              <a:pPr>
                <a:defRPr/>
              </a:pPr>
              <a:t>36</a:t>
            </a:fld>
            <a:endParaRPr lang="en-GB" dirty="0"/>
          </a:p>
        </p:txBody>
      </p:sp>
      <p:sp>
        <p:nvSpPr>
          <p:cNvPr id="60418" name="Rectangle 2"/>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t>Inflation </a:t>
            </a:r>
            <a:r>
              <a:rPr lang="sv-SE"/>
              <a:t>och arbetslöshet</a:t>
            </a:r>
          </a:p>
        </p:txBody>
      </p:sp>
      <p:sp>
        <p:nvSpPr>
          <p:cNvPr id="60419" name="Rectangle 3"/>
          <p:cNvSpPr>
            <a:spLocks noGrp="1" noChangeArrowheads="1"/>
          </p:cNvSpPr>
          <p:nvPr>
            <p:ph type="body" idx="1"/>
          </p:nvPr>
        </p:nvSpPr>
        <p:spPr>
          <a:xfrm>
            <a:off x="2139950" y="2649538"/>
            <a:ext cx="4445000" cy="1312862"/>
          </a:xfrm>
        </p:spPr>
        <p:txBody>
          <a:bodyPr/>
          <a:lstStyle/>
          <a:p>
            <a:pPr algn="ctr" eaLnBrk="1" hangingPunct="1">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i="1" dirty="0"/>
              <a:t>Phillips </a:t>
            </a:r>
            <a:r>
              <a:rPr lang="sv-SE" sz="2400" b="1" i="1" dirty="0"/>
              <a:t>kurvan</a:t>
            </a:r>
          </a:p>
          <a:p>
            <a:pPr eaLnBrk="1" hangingPunct="1">
              <a:spcBef>
                <a:spcPts val="300"/>
              </a:spcBef>
              <a:spcAft>
                <a:spcPts val="300"/>
              </a:spcAft>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2400" dirty="0"/>
              <a:t>En relation mellan arbets-löshet och </a:t>
            </a:r>
            <a:r>
              <a:rPr lang="en-US" sz="2400" dirty="0"/>
              <a:t>inflation.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r>
              <a:rPr lang="sv-SE" dirty="0"/>
              <a:t>K1: sid. </a:t>
            </a:r>
            <a:fld id="{7D6B5A92-59D9-4FF4-B02F-158B33BC4632}" type="slidenum">
              <a:rPr lang="en-GB"/>
              <a:pPr>
                <a:defRPr/>
              </a:pPr>
              <a:t>37</a:t>
            </a:fld>
            <a:endParaRPr lang="en-GB" dirty="0"/>
          </a:p>
        </p:txBody>
      </p:sp>
      <p:sp>
        <p:nvSpPr>
          <p:cNvPr id="61441"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Inflation och arbetslöshet i Sverige</a:t>
            </a:r>
            <a:br>
              <a:rPr lang="sv-SE" sz="3200" dirty="0"/>
            </a:br>
            <a:r>
              <a:rPr lang="sv-SE" sz="3200" dirty="0"/>
              <a:t>1</a:t>
            </a:r>
            <a:r>
              <a:rPr lang="en-US" sz="3200" dirty="0"/>
              <a:t>960-2013</a:t>
            </a:r>
          </a:p>
        </p:txBody>
      </p:sp>
      <p:sp>
        <p:nvSpPr>
          <p:cNvPr id="61443" name="Text Box 3"/>
          <p:cNvSpPr txBox="1">
            <a:spLocks noChangeArrowheads="1"/>
          </p:cNvSpPr>
          <p:nvPr/>
        </p:nvSpPr>
        <p:spPr bwMode="auto">
          <a:xfrm>
            <a:off x="823913" y="6158632"/>
            <a:ext cx="7696200" cy="366712"/>
          </a:xfrm>
          <a:prstGeom prst="rect">
            <a:avLst/>
          </a:prstGeom>
          <a:solidFill>
            <a:schemeClr val="accent2">
              <a:lumMod val="20000"/>
              <a:lumOff val="80000"/>
            </a:schemeClr>
          </a:solidFill>
          <a:ln>
            <a:noFill/>
          </a:ln>
          <a:effectLst/>
        </p:spPr>
        <p:txBody>
          <a:bodyPr wrap="none" lIns="0" tIns="46800" rIns="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1875"/>
              </a:spcBef>
            </a:pPr>
            <a:r>
              <a:rPr lang="sv-SE" altLang="en-US" sz="2000" dirty="0">
                <a:solidFill>
                  <a:srgbClr val="000000"/>
                </a:solidFill>
                <a:latin typeface="Arial" charset="0"/>
              </a:rPr>
              <a:t>När arbetslösheten är låg (hög) tenderar inflationen att stiga (falla).</a:t>
            </a:r>
          </a:p>
        </p:txBody>
      </p:sp>
      <p:pic>
        <p:nvPicPr>
          <p:cNvPr id="52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381894"/>
            <a:ext cx="5925217" cy="463939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2"/>
          <p:cNvSpPr txBox="1">
            <a:spLocks noChangeArrowheads="1"/>
          </p:cNvSpPr>
          <p:nvPr/>
        </p:nvSpPr>
        <p:spPr bwMode="auto">
          <a:xfrm>
            <a:off x="1231032" y="6534196"/>
            <a:ext cx="1828800"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S Gothic" pitchFamily="49" charset="-128"/>
              </a:defRPr>
            </a:lvl9pPr>
          </a:lstStyle>
          <a:p>
            <a:pPr>
              <a:spcBef>
                <a:spcPts val="1125"/>
              </a:spcBef>
            </a:pPr>
            <a:r>
              <a:rPr lang="sv-SE" altLang="en-US" sz="1200" dirty="0" err="1">
                <a:solidFill>
                  <a:srgbClr val="000000"/>
                </a:solidFill>
                <a:latin typeface="Verdana" pitchFamily="34" charset="0"/>
              </a:rPr>
              <a:t>Källa:SCB</a:t>
            </a:r>
            <a:endParaRPr lang="sv-SE" altLang="en-US" sz="1200" dirty="0">
              <a:solidFill>
                <a:srgbClr val="000000"/>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1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C3B6BEA9-F557-4CC6-93B3-1A62E5CA14FE}" type="slidenum">
              <a:rPr lang="en-GB"/>
              <a:pPr>
                <a:defRPr/>
              </a:pPr>
              <a:t>38</a:t>
            </a:fld>
            <a:endParaRPr lang="en-GB" dirty="0"/>
          </a:p>
        </p:txBody>
      </p:sp>
      <p:sp>
        <p:nvSpPr>
          <p:cNvPr id="62465"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4000"/>
              <a:t>Hur bestäms BNP?</a:t>
            </a:r>
            <a:br>
              <a:rPr lang="sv-SE" sz="4000"/>
            </a:br>
            <a:r>
              <a:rPr lang="sv-SE" sz="2800"/>
              <a:t>Kursen i (superkort) sammanfattning</a:t>
            </a:r>
          </a:p>
        </p:txBody>
      </p:sp>
      <p:sp>
        <p:nvSpPr>
          <p:cNvPr id="62466" name="Rectangle 2"/>
          <p:cNvSpPr>
            <a:spLocks noGrp="1" noChangeArrowheads="1"/>
          </p:cNvSpPr>
          <p:nvPr>
            <p:ph type="body" idx="1"/>
          </p:nvPr>
        </p:nvSpPr>
        <p:spPr>
          <a:xfrm>
            <a:off x="609600" y="1752600"/>
            <a:ext cx="7578725" cy="4349750"/>
          </a:xfrm>
        </p:spPr>
        <p:txBody>
          <a:bodyPr/>
          <a:lstStyle/>
          <a:p>
            <a:pPr marL="334963"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dirty="0">
                <a:effectLst/>
              </a:rPr>
              <a:t>BNP bestäms</a:t>
            </a:r>
            <a:r>
              <a:rPr lang="en-US" dirty="0">
                <a:effectLst/>
              </a:rPr>
              <a:t>:</a:t>
            </a:r>
          </a:p>
          <a:p>
            <a:pPr marL="788988" lvl="1" indent="-336550" eaLnBrk="1" hangingPunct="1">
              <a:lnSpc>
                <a:spcPct val="90000"/>
              </a:lnSpc>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b="1" dirty="0">
                <a:effectLst/>
              </a:rPr>
              <a:t>på kort sikt</a:t>
            </a:r>
            <a:r>
              <a:rPr lang="sv-SE" dirty="0">
                <a:effectLst/>
              </a:rPr>
              <a:t> (upp till ett par års sikt) huvudsakligen av efterfrågan på varor och tjänster,</a:t>
            </a:r>
          </a:p>
          <a:p>
            <a:pPr marL="788988" lvl="1" indent="-336550" eaLnBrk="1" hangingPunct="1">
              <a:lnSpc>
                <a:spcPct val="90000"/>
              </a:lnSpc>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b="1" dirty="0">
                <a:effectLst/>
              </a:rPr>
              <a:t>på medelfristig sikt</a:t>
            </a:r>
            <a:r>
              <a:rPr lang="sv-SE" dirty="0">
                <a:effectLst/>
              </a:rPr>
              <a:t> (storleksordningen 3-10 år) huvudsakligen av </a:t>
            </a:r>
            <a:r>
              <a:rPr lang="en-US" dirty="0" err="1">
                <a:effectLst/>
              </a:rPr>
              <a:t>te</a:t>
            </a:r>
            <a:r>
              <a:rPr lang="sv-SE" dirty="0" err="1">
                <a:effectLst/>
              </a:rPr>
              <a:t>knologi</a:t>
            </a:r>
            <a:r>
              <a:rPr lang="sv-SE" dirty="0">
                <a:effectLst/>
              </a:rPr>
              <a:t>, k</a:t>
            </a:r>
            <a:r>
              <a:rPr lang="en-US" dirty="0" err="1">
                <a:effectLst/>
              </a:rPr>
              <a:t>apitalstock</a:t>
            </a:r>
            <a:r>
              <a:rPr lang="sv-SE" dirty="0">
                <a:effectLst/>
              </a:rPr>
              <a:t>ens storlek</a:t>
            </a:r>
            <a:r>
              <a:rPr lang="en-US" dirty="0">
                <a:effectLst/>
              </a:rPr>
              <a:t>, </a:t>
            </a:r>
            <a:r>
              <a:rPr lang="en-US" dirty="0" err="1">
                <a:effectLst/>
              </a:rPr>
              <a:t>samt</a:t>
            </a:r>
            <a:r>
              <a:rPr lang="en-US" dirty="0">
                <a:effectLst/>
              </a:rPr>
              <a:t> </a:t>
            </a:r>
            <a:r>
              <a:rPr lang="sv-SE" dirty="0">
                <a:effectLst/>
              </a:rPr>
              <a:t>mängden och kvaliteten på arbetskraft, och</a:t>
            </a:r>
          </a:p>
          <a:p>
            <a:pPr marL="788988" lvl="1" indent="-336550" eaLnBrk="1" hangingPunct="1">
              <a:lnSpc>
                <a:spcPct val="90000"/>
              </a:lnSpc>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b="1" dirty="0">
                <a:effectLst/>
              </a:rPr>
              <a:t>på lång sikt (</a:t>
            </a:r>
            <a:r>
              <a:rPr lang="sv-SE" dirty="0">
                <a:effectLst/>
              </a:rPr>
              <a:t>flera decennier eller mer) huvudsakligen av mer grundläggande faktorer som utbildning, forskning, sparande och politisk stabilitet</a:t>
            </a:r>
            <a:r>
              <a:rPr lang="en-US" dirty="0">
                <a:effectLst/>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624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624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796500538"/>
              </p:ext>
            </p:extLst>
          </p:nvPr>
        </p:nvGraphicFramePr>
        <p:xfrm>
          <a:off x="179513" y="116632"/>
          <a:ext cx="8856984" cy="669674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27584" y="6525051"/>
            <a:ext cx="5615640" cy="307777"/>
          </a:xfrm>
          <a:prstGeom prst="rect">
            <a:avLst/>
          </a:prstGeom>
          <a:noFill/>
        </p:spPr>
        <p:txBody>
          <a:bodyPr wrap="none" rtlCol="0">
            <a:spAutoFit/>
          </a:bodyPr>
          <a:lstStyle/>
          <a:p>
            <a:pPr defTabSz="914400" eaLnBrk="1" hangingPunct="1">
              <a:buClrTx/>
              <a:buSzTx/>
              <a:buFontTx/>
              <a:buNone/>
            </a:pPr>
            <a:r>
              <a:rPr lang="en-US" sz="1400" dirty="0" err="1">
                <a:solidFill>
                  <a:srgbClr val="000000"/>
                </a:solidFill>
                <a:latin typeface="Arial" charset="0"/>
                <a:ea typeface="+mn-ea"/>
              </a:rPr>
              <a:t>Källa</a:t>
            </a:r>
            <a:r>
              <a:rPr lang="en-US" sz="1400" dirty="0">
                <a:solidFill>
                  <a:srgbClr val="000000"/>
                </a:solidFill>
                <a:latin typeface="Arial" charset="0"/>
                <a:ea typeface="+mn-ea"/>
              </a:rPr>
              <a:t>: SCB (13/9 -18) </a:t>
            </a:r>
            <a:r>
              <a:rPr lang="en-US" sz="1400" dirty="0" err="1">
                <a:solidFill>
                  <a:srgbClr val="000000"/>
                </a:solidFill>
                <a:latin typeface="Arial" charset="0"/>
                <a:ea typeface="+mn-ea"/>
              </a:rPr>
              <a:t>fram</a:t>
            </a:r>
            <a:r>
              <a:rPr lang="en-US" sz="1400" dirty="0">
                <a:solidFill>
                  <a:srgbClr val="000000"/>
                </a:solidFill>
                <a:latin typeface="Arial" charset="0"/>
                <a:ea typeface="+mn-ea"/>
              </a:rPr>
              <a:t> </a:t>
            </a:r>
            <a:r>
              <a:rPr lang="en-US" sz="1400" dirty="0" err="1">
                <a:solidFill>
                  <a:srgbClr val="000000"/>
                </a:solidFill>
                <a:latin typeface="Arial" charset="0"/>
                <a:ea typeface="+mn-ea"/>
              </a:rPr>
              <a:t>t.o.m</a:t>
            </a:r>
            <a:r>
              <a:rPr lang="en-US" sz="1400" dirty="0">
                <a:solidFill>
                  <a:srgbClr val="000000"/>
                </a:solidFill>
                <a:latin typeface="Arial" charset="0"/>
                <a:ea typeface="+mn-ea"/>
              </a:rPr>
              <a:t>. 2016, </a:t>
            </a:r>
            <a:r>
              <a:rPr lang="en-US" sz="1400" dirty="0" err="1">
                <a:solidFill>
                  <a:srgbClr val="000000"/>
                </a:solidFill>
                <a:latin typeface="Arial" charset="0"/>
                <a:ea typeface="+mn-ea"/>
              </a:rPr>
              <a:t>därefter</a:t>
            </a:r>
            <a:r>
              <a:rPr lang="en-US" sz="1400" dirty="0">
                <a:solidFill>
                  <a:srgbClr val="000000"/>
                </a:solidFill>
                <a:latin typeface="Arial" charset="0"/>
                <a:ea typeface="+mn-ea"/>
              </a:rPr>
              <a:t> KI </a:t>
            </a:r>
            <a:r>
              <a:rPr lang="en-US" sz="1400" dirty="0" err="1">
                <a:solidFill>
                  <a:srgbClr val="000000"/>
                </a:solidFill>
                <a:latin typeface="Arial" charset="0"/>
                <a:ea typeface="+mn-ea"/>
              </a:rPr>
              <a:t>Konjunkturläget</a:t>
            </a:r>
            <a:endParaRPr lang="en-US" sz="1400" dirty="0">
              <a:solidFill>
                <a:srgbClr val="000000"/>
              </a:solidFill>
              <a:latin typeface="Arial" charset="0"/>
              <a:ea typeface="+mn-ea"/>
            </a:endParaRPr>
          </a:p>
        </p:txBody>
      </p:sp>
    </p:spTree>
    <p:extLst>
      <p:ext uri="{BB962C8B-B14F-4D97-AF65-F5344CB8AC3E}">
        <p14:creationId xmlns:p14="http://schemas.microsoft.com/office/powerpoint/2010/main" val="292209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028631AC-12BA-4E00-B5C6-3578F5737389}" type="slidenum">
              <a:rPr lang="en-GB"/>
              <a:pPr>
                <a:defRPr/>
              </a:pPr>
              <a:t>4</a:t>
            </a:fld>
            <a:endParaRPr lang="en-GB" dirty="0"/>
          </a:p>
        </p:txBody>
      </p:sp>
      <p:sp>
        <p:nvSpPr>
          <p:cNvPr id="8193"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Föreläsningar</a:t>
            </a:r>
          </a:p>
        </p:txBody>
      </p:sp>
      <p:sp>
        <p:nvSpPr>
          <p:cNvPr id="8194" name="Rectangle 2"/>
          <p:cNvSpPr>
            <a:spLocks noGrp="1" noChangeArrowheads="1"/>
          </p:cNvSpPr>
          <p:nvPr>
            <p:ph type="body" idx="1"/>
          </p:nvPr>
        </p:nvSpPr>
        <p:spPr>
          <a:xfrm>
            <a:off x="611560" y="1340768"/>
            <a:ext cx="7578725" cy="4349750"/>
          </a:xfrm>
        </p:spPr>
        <p:txBody>
          <a:bodyPr/>
          <a:lstStyle/>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Följer boken men kan lägga till lite.</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Vi går igenom ett antal teoretiska modeller. De är formella, renodlade och förenklade beskrivningar av viktiga mekanismer i vår ekonomi. Användbara för att förstå – kursen syftar till att lära ut hur </a:t>
            </a:r>
            <a:r>
              <a:rPr lang="sv-SE" sz="2400" dirty="0" err="1">
                <a:effectLst/>
              </a:rPr>
              <a:t>modellena</a:t>
            </a:r>
            <a:r>
              <a:rPr lang="sv-SE" sz="2400" dirty="0">
                <a:effectLst/>
              </a:rPr>
              <a:t> kan användas för aktuella makroekonomiska frågor. </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Tentarelevanta.</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Anteckningar kommer finns på </a:t>
            </a:r>
            <a:r>
              <a:rPr lang="sv-SE" sz="2400" dirty="0" err="1">
                <a:effectLst/>
              </a:rPr>
              <a:t>Athena</a:t>
            </a:r>
            <a:r>
              <a:rPr lang="sv-SE" sz="2400" dirty="0">
                <a:effectLst/>
              </a:rPr>
              <a:t>.</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Avsätter gärna några minuter i slutet av varje föreläsning för att diskutera aktuella makroekonomiska frågor – kom gärna med förslag på ämne per mejl.</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Gästföreläsningarna i slutet av kursen är intressanta och tentarelevanta.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4C18E9A1-A12D-49C9-AFF2-34071AA7F03D}" type="slidenum">
              <a:rPr lang="en-GB"/>
              <a:pPr>
                <a:defRPr/>
              </a:pPr>
              <a:t>5</a:t>
            </a:fld>
            <a:endParaRPr lang="en-GB" dirty="0"/>
          </a:p>
        </p:txBody>
      </p:sp>
      <p:sp>
        <p:nvSpPr>
          <p:cNvPr id="10241"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Vad är makroekonomi?</a:t>
            </a:r>
          </a:p>
        </p:txBody>
      </p:sp>
      <p:sp>
        <p:nvSpPr>
          <p:cNvPr id="10242" name="Rectangle 2"/>
          <p:cNvSpPr>
            <a:spLocks noGrp="1" noChangeArrowheads="1"/>
          </p:cNvSpPr>
          <p:nvPr>
            <p:ph type="body" idx="1"/>
          </p:nvPr>
        </p:nvSpPr>
        <p:spPr>
          <a:xfrm>
            <a:off x="644525" y="1454150"/>
            <a:ext cx="8099425" cy="4349750"/>
          </a:xfrm>
        </p:spPr>
        <p:txBody>
          <a:bodyPr lIns="91440" tIns="45720" rIns="91440" bIns="45720"/>
          <a:lstStyle/>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Hur hela ekonomier fungerar (nationer, regioner eller hela världen). </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Variabler: inkomster, produktion, konsumtion, investeringar, arbetslöshet, ränta, växelkurs och prisnivå – de makroekonomiska aggregaten.</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Centralt är att olika marknader hänger ihop och påverkar varandra. </a:t>
            </a:r>
            <a:endParaRPr lang="sv-SE" sz="2000" dirty="0">
              <a:effectLst/>
            </a:endParaRPr>
          </a:p>
        </p:txBody>
      </p:sp>
    </p:spTree>
    <p:extLst>
      <p:ext uri="{BB962C8B-B14F-4D97-AF65-F5344CB8AC3E}">
        <p14:creationId xmlns:p14="http://schemas.microsoft.com/office/powerpoint/2010/main" val="227798534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BD305503-04BC-49D5-9E67-C28F296EF82B}" type="slidenum">
              <a:rPr lang="en-GB"/>
              <a:pPr>
                <a:defRPr/>
              </a:pPr>
              <a:t>6</a:t>
            </a:fld>
            <a:endParaRPr lang="en-GB" dirty="0"/>
          </a:p>
        </p:txBody>
      </p:sp>
      <p:sp>
        <p:nvSpPr>
          <p:cNvPr id="11265" name="Rectangle 1"/>
          <p:cNvSpPr>
            <a:spLocks noGrp="1" noChangeArrowheads="1"/>
          </p:cNvSpPr>
          <p:nvPr>
            <p:ph type="title"/>
          </p:nvPr>
        </p:nvSpPr>
        <p:spPr>
          <a:xfrm>
            <a:off x="1196008" y="76200"/>
            <a:ext cx="6904384"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Vilka frågor håller makro-ekonomer på med ?</a:t>
            </a:r>
          </a:p>
        </p:txBody>
      </p:sp>
      <p:sp>
        <p:nvSpPr>
          <p:cNvPr id="11266" name="Rectangle 2"/>
          <p:cNvSpPr>
            <a:spLocks noGrp="1" noChangeArrowheads="1"/>
          </p:cNvSpPr>
          <p:nvPr>
            <p:ph type="body" idx="1"/>
          </p:nvPr>
        </p:nvSpPr>
        <p:spPr>
          <a:xfrm>
            <a:off x="611560" y="1484784"/>
            <a:ext cx="7578725" cy="4349750"/>
          </a:xfrm>
        </p:spPr>
        <p:txBody>
          <a:bodyPr/>
          <a:lstStyle/>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Makroekonomer håller på med många olika frågor.</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Jag själv:</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Social rörlighet – betydelse för tillväxt. </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Kan välfärdsstaten överleva på lång sikt?</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Hur bör socialförsäkringar som tex arbetslöshetsförsäkringen konstrueras.</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Klimatekonomi – vilken sorts klimatpolitik fungerar, vad händer om vi inte lyckas komma överens om en global klimatpolitik.</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Covid-19.</a:t>
            </a:r>
          </a:p>
          <a:p>
            <a:pPr marL="334963"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Exempel på mina kollegors forskning: </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Kommer vi att jobba mer eller mindre när inkomsterna ökar?</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Påverkar graden av ojämlikhet ekonomisk tillväxt?</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Varför går huspriserna upp och ned så mycket?</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Hur kan centralbankerna påverka vad som händer i ekonomin?</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600" dirty="0">
                <a:effectLst/>
              </a:rPr>
              <a:t>Är det bra att facken i exportindustrin styr den allmänna löneutvecklingen?</a:t>
            </a:r>
          </a:p>
          <a:p>
            <a:pPr marL="735013" lvl="1" indent="-334963" eaLnBrk="1" hangingPunct="1">
              <a:lnSpc>
                <a:spcPct val="90000"/>
              </a:lnSpc>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sv-SE" sz="1600" dirty="0">
              <a:effectLst/>
            </a:endParaRPr>
          </a:p>
          <a:p>
            <a:pPr marL="334963" indent="-334963" eaLnBrk="1" hangingPunct="1">
              <a:lnSpc>
                <a:spcPct val="90000"/>
              </a:lnSpc>
              <a:spcBef>
                <a:spcPts val="250"/>
              </a:spcBef>
              <a:spcAft>
                <a:spcPts val="250"/>
              </a:spcAft>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sv-SE" sz="2000" dirty="0"/>
          </a:p>
        </p:txBody>
      </p:sp>
    </p:spTree>
    <p:extLst>
      <p:ext uri="{BB962C8B-B14F-4D97-AF65-F5344CB8AC3E}">
        <p14:creationId xmlns:p14="http://schemas.microsoft.com/office/powerpoint/2010/main" val="24192500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1126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1126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additive="repl">
                                        <p:cTn id="42" dur="1" fill="hold">
                                          <p:stCondLst>
                                            <p:cond delay="0"/>
                                          </p:stCondLst>
                                        </p:cTn>
                                        <p:tgtEl>
                                          <p:spTgt spid="1126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additive="repl">
                                        <p:cTn id="46" dur="1" fill="hold">
                                          <p:stCondLst>
                                            <p:cond delay="0"/>
                                          </p:stCondLst>
                                        </p:cTn>
                                        <p:tgtEl>
                                          <p:spTgt spid="1126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additive="repl">
                                        <p:cTn id="50" dur="1" fill="hold">
                                          <p:stCondLst>
                                            <p:cond delay="0"/>
                                          </p:stCondLst>
                                        </p:cTn>
                                        <p:tgtEl>
                                          <p:spTgt spid="1126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additive="repl">
                                        <p:cTn id="54" dur="1" fill="hold">
                                          <p:stCondLst>
                                            <p:cond delay="0"/>
                                          </p:stCondLst>
                                        </p:cTn>
                                        <p:tgtEl>
                                          <p:spTgt spid="1126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BD305503-04BC-49D5-9E67-C28F296EF82B}" type="slidenum">
              <a:rPr lang="en-GB"/>
              <a:pPr>
                <a:defRPr/>
              </a:pPr>
              <a:t>7</a:t>
            </a:fld>
            <a:endParaRPr lang="en-GB" dirty="0"/>
          </a:p>
        </p:txBody>
      </p:sp>
      <p:sp>
        <p:nvSpPr>
          <p:cNvPr id="11265"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Några viktiga begrepp i makroekonomi?</a:t>
            </a:r>
          </a:p>
        </p:txBody>
      </p:sp>
      <p:sp>
        <p:nvSpPr>
          <p:cNvPr id="11266" name="Rectangle 2"/>
          <p:cNvSpPr>
            <a:spLocks noGrp="1" noChangeArrowheads="1"/>
          </p:cNvSpPr>
          <p:nvPr>
            <p:ph type="body" idx="1"/>
          </p:nvPr>
        </p:nvSpPr>
        <p:spPr>
          <a:xfrm>
            <a:off x="609600" y="1752600"/>
            <a:ext cx="7778824" cy="4349750"/>
          </a:xfrm>
        </p:spPr>
        <p:txBody>
          <a:bodyPr/>
          <a:lstStyle/>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Centralt i modern makro</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Dubbelriktade (cirkulära) orsakssamband. Ex: Produktion </a:t>
            </a:r>
            <a:r>
              <a:rPr lang="sv-SE" sz="2000" dirty="0">
                <a:effectLst/>
                <a:latin typeface="Symbol" pitchFamily="18" charset="2"/>
              </a:rPr>
              <a:t></a:t>
            </a:r>
            <a:r>
              <a:rPr lang="sv-SE" sz="2000" dirty="0">
                <a:effectLst/>
              </a:rPr>
              <a:t> Sysselsättning </a:t>
            </a:r>
            <a:r>
              <a:rPr lang="sv-SE" sz="2000" dirty="0">
                <a:effectLst/>
                <a:latin typeface="Symbol" pitchFamily="18" charset="2"/>
              </a:rPr>
              <a:t></a:t>
            </a:r>
            <a:r>
              <a:rPr lang="sv-SE" sz="2000" dirty="0">
                <a:effectLst/>
              </a:rPr>
              <a:t> Inkomster </a:t>
            </a:r>
            <a:r>
              <a:rPr lang="sv-SE" sz="2000" dirty="0">
                <a:effectLst/>
                <a:latin typeface="Symbol" pitchFamily="18" charset="2"/>
              </a:rPr>
              <a:t></a:t>
            </a:r>
            <a:r>
              <a:rPr lang="sv-SE" sz="2000" dirty="0">
                <a:effectLst/>
              </a:rPr>
              <a:t> Efterfrågan </a:t>
            </a:r>
            <a:r>
              <a:rPr lang="sv-SE" sz="2000" dirty="0">
                <a:effectLst/>
                <a:latin typeface="Symbol" pitchFamily="18" charset="2"/>
              </a:rPr>
              <a:t></a:t>
            </a:r>
            <a:r>
              <a:rPr lang="sv-SE" sz="2000" dirty="0">
                <a:effectLst/>
              </a:rPr>
              <a:t> Produktion </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Allmän jämvikt. Om något händer på en marknad, påverkas priser och beteenden ofta även på andra marknader. T.ex. skatt på mat leder till mindre efterfrågan på andra varor som kanske inte är lika nödvändiga. Detta kan leda till lägre löner i sektorer som producerar dessa varor osv.</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Individers väljer sitt beteende på ett (i genomsnitt) icke slumpmässigt sätt (optimerande). Dessa val påverkas av förändringar i incitament.</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Empirisk koppling.</a:t>
            </a:r>
          </a:p>
          <a:p>
            <a:pPr marL="334963" indent="-334963" eaLnBrk="1" hangingPunct="1">
              <a:lnSpc>
                <a:spcPct val="90000"/>
              </a:lnSpc>
              <a:spcBef>
                <a:spcPts val="250"/>
              </a:spcBef>
              <a:spcAft>
                <a:spcPts val="250"/>
              </a:spcAft>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sv-SE" sz="2000" dirty="0"/>
          </a:p>
        </p:txBody>
      </p:sp>
    </p:spTree>
    <p:extLst>
      <p:ext uri="{BB962C8B-B14F-4D97-AF65-F5344CB8AC3E}">
        <p14:creationId xmlns:p14="http://schemas.microsoft.com/office/powerpoint/2010/main" val="34769234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95D2DC9A-EFB0-4117-AB76-DD6580973A03}" type="slidenum">
              <a:rPr lang="en-GB"/>
              <a:pPr>
                <a:defRPr/>
              </a:pPr>
              <a:t>8</a:t>
            </a:fld>
            <a:endParaRPr lang="en-GB" dirty="0"/>
          </a:p>
        </p:txBody>
      </p:sp>
      <p:sp>
        <p:nvSpPr>
          <p:cNvPr id="12289"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dirty="0"/>
              <a:t>Några distinktioner</a:t>
            </a:r>
          </a:p>
        </p:txBody>
      </p:sp>
      <p:sp>
        <p:nvSpPr>
          <p:cNvPr id="12290" name="Rectangle 2"/>
          <p:cNvSpPr>
            <a:spLocks noGrp="1" noChangeArrowheads="1"/>
          </p:cNvSpPr>
          <p:nvPr>
            <p:ph type="body" idx="1"/>
          </p:nvPr>
        </p:nvSpPr>
        <p:spPr>
          <a:xfrm>
            <a:off x="609600" y="1752600"/>
            <a:ext cx="7578725" cy="4827588"/>
          </a:xfrm>
        </p:spPr>
        <p:txBody>
          <a:bodyPr/>
          <a:lstStyle/>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Teori – verklighet</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En teori eller en modell är som en guidebok, hjälper till att skapa en bild av verkligheten.</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Kom ihåg att modell </a:t>
            </a:r>
            <a:r>
              <a:rPr lang="sv-SE" sz="2000" dirty="0">
                <a:effectLst/>
                <a:latin typeface="Symbol" pitchFamily="18" charset="2"/>
              </a:rPr>
              <a:t></a:t>
            </a:r>
            <a:r>
              <a:rPr lang="sv-SE" sz="2000" dirty="0">
                <a:effectLst/>
              </a:rPr>
              <a:t> verklighet. </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Positiv – Normativ</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Hur det faktiskt är – positiv teori.</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Hur det borde vara, givet vissa grundläggande mål – normativ teori.</a:t>
            </a:r>
          </a:p>
          <a:p>
            <a:pPr marL="334963" indent="-334963" eaLnBrk="1" hangingPunct="1">
              <a:lnSpc>
                <a:spcPct val="90000"/>
              </a:lnSpc>
              <a:spcBef>
                <a:spcPts val="300"/>
              </a:spcBef>
              <a:spcAft>
                <a:spcPts val="30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400" dirty="0">
                <a:effectLst/>
              </a:rPr>
              <a:t>Exogena – endogena variabler.</a:t>
            </a:r>
          </a:p>
          <a:p>
            <a:pPr marL="798513" lvl="1" indent="-344488" eaLnBrk="1" hangingPunct="1">
              <a:lnSpc>
                <a:spcPct val="9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dirty="0">
                <a:effectLst/>
              </a:rPr>
              <a:t>En modell förenklar genom att ta vissa faktorer som givna (</a:t>
            </a:r>
            <a:r>
              <a:rPr lang="sv-SE" sz="2000" b="1" dirty="0">
                <a:effectLst/>
              </a:rPr>
              <a:t>exogena</a:t>
            </a:r>
            <a:r>
              <a:rPr lang="sv-SE" sz="2000" dirty="0">
                <a:effectLst/>
              </a:rPr>
              <a:t>) medan andra försöker förklaras inom modellen (</a:t>
            </a:r>
            <a:r>
              <a:rPr lang="sv-SE" sz="2000" b="1" dirty="0">
                <a:effectLst/>
              </a:rPr>
              <a:t>endogena</a:t>
            </a:r>
            <a:r>
              <a:rPr lang="sv-SE" sz="2000" dirty="0">
                <a:effectLst/>
              </a:rPr>
              <a:t>). </a:t>
            </a:r>
          </a:p>
          <a:p>
            <a:pPr marL="334963" indent="-334963" eaLnBrk="1" hangingPunct="1">
              <a:lnSpc>
                <a:spcPct val="90000"/>
              </a:lnSpc>
              <a:spcBef>
                <a:spcPts val="300"/>
              </a:spcBef>
              <a:spcAft>
                <a:spcPts val="300"/>
              </a:spcAft>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sv-SE" sz="2400" dirty="0">
              <a:effectLst/>
            </a:endParaRPr>
          </a:p>
          <a:p>
            <a:pPr marL="334963" indent="-334963" eaLnBrk="1" hangingPunct="1">
              <a:lnSpc>
                <a:spcPct val="90000"/>
              </a:lnSpc>
              <a:spcBef>
                <a:spcPts val="300"/>
              </a:spcBef>
              <a:spcAft>
                <a:spcPts val="300"/>
              </a:spcAft>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sv-SE"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fill="hold" nodeType="clickEffect">
                                  <p:stCondLst>
                                    <p:cond delay="0"/>
                                  </p:stCondLst>
                                  <p:childTnLst>
                                    <p:set>
                                      <p:cBhvr additive="repl">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nodeType="clickEffect">
                                  <p:stCondLst>
                                    <p:cond delay="0"/>
                                  </p:stCondLst>
                                  <p:childTnLst>
                                    <p:set>
                                      <p:cBhvr additive="repl">
                                        <p:cTn id="34"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sv-SE" dirty="0"/>
              <a:t>K1: sid. </a:t>
            </a:r>
            <a:fld id="{19E9537D-3C03-4CE0-8FAE-2FA19945DA47}" type="slidenum">
              <a:rPr lang="en-GB"/>
              <a:pPr>
                <a:defRPr/>
              </a:pPr>
              <a:t>9</a:t>
            </a:fld>
            <a:endParaRPr lang="en-GB" dirty="0"/>
          </a:p>
        </p:txBody>
      </p:sp>
      <p:sp>
        <p:nvSpPr>
          <p:cNvPr id="13313" name="Rectangle 1"/>
          <p:cNvSpPr>
            <a:spLocks noGrp="1" noChangeArrowheads="1"/>
          </p:cNvSpPr>
          <p:nvPr>
            <p:ph type="title"/>
          </p:nvPr>
        </p:nvSpPr>
        <p:spPr>
          <a:xfrm>
            <a:off x="609600" y="76200"/>
            <a:ext cx="8077200" cy="1143000"/>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sv-SE" sz="3200" dirty="0"/>
              <a:t>Några viktiga makroekonomiska variabler</a:t>
            </a:r>
          </a:p>
        </p:txBody>
      </p:sp>
      <p:sp>
        <p:nvSpPr>
          <p:cNvPr id="13314" name="Rectangle 2"/>
          <p:cNvSpPr>
            <a:spLocks noGrp="1" noChangeArrowheads="1"/>
          </p:cNvSpPr>
          <p:nvPr>
            <p:ph type="body" idx="1"/>
          </p:nvPr>
        </p:nvSpPr>
        <p:spPr>
          <a:xfrm>
            <a:off x="609600" y="1752600"/>
            <a:ext cx="7578725" cy="4510088"/>
          </a:xfrm>
        </p:spPr>
        <p:txBody>
          <a:bodyPr/>
          <a:lstStyle/>
          <a:p>
            <a:pPr marL="334963" indent="-334963" eaLnBrk="1" hangingPunct="1">
              <a:lnSpc>
                <a:spcPct val="80000"/>
              </a:lnSpc>
              <a:spcBef>
                <a:spcPts val="250"/>
              </a:spcBef>
              <a:spcAft>
                <a:spcPts val="25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effectLst/>
              </a:rPr>
              <a:t>BNP/BNP-tillväxt</a:t>
            </a:r>
          </a:p>
          <a:p>
            <a:pPr marL="798513" lvl="1" indent="-344488" eaLnBrk="1" hangingPunct="1">
              <a:lnSpc>
                <a:spcPct val="80000"/>
              </a:lnSpc>
              <a:spcBef>
                <a:spcPts val="225"/>
              </a:spcBef>
              <a:spcAft>
                <a:spcPts val="225"/>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b="1" dirty="0">
                <a:effectLst/>
              </a:rPr>
              <a:t>Bruttonationalprodukten (BNP) </a:t>
            </a:r>
            <a:r>
              <a:rPr lang="sv-SE" sz="1800" dirty="0">
                <a:effectLst/>
              </a:rPr>
              <a:t>är ett mått på värdet av ekonomins samlade produktion av varor och tjänster.</a:t>
            </a:r>
          </a:p>
          <a:p>
            <a:pPr marL="798513" lvl="1" indent="-344488" eaLnBrk="1" hangingPunct="1">
              <a:lnSpc>
                <a:spcPct val="80000"/>
              </a:lnSpc>
              <a:spcBef>
                <a:spcPts val="225"/>
              </a:spcBef>
              <a:spcAft>
                <a:spcPts val="225"/>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effectLst/>
              </a:rPr>
              <a:t>Ju mer som produceras, desto högre inkomster och desto mer kan konsumeras.</a:t>
            </a:r>
          </a:p>
          <a:p>
            <a:pPr marL="334963" indent="-334963" eaLnBrk="1" hangingPunct="1">
              <a:lnSpc>
                <a:spcPct val="80000"/>
              </a:lnSpc>
              <a:spcBef>
                <a:spcPts val="250"/>
              </a:spcBef>
              <a:spcAft>
                <a:spcPts val="25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effectLst/>
              </a:rPr>
              <a:t>Arbetslöshet</a:t>
            </a:r>
          </a:p>
          <a:p>
            <a:pPr marL="798513" lvl="1" indent="-344488" eaLnBrk="1" hangingPunct="1">
              <a:lnSpc>
                <a:spcPct val="80000"/>
              </a:lnSpc>
              <a:spcBef>
                <a:spcPts val="225"/>
              </a:spcBef>
              <a:spcAft>
                <a:spcPts val="225"/>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effectLst/>
              </a:rPr>
              <a:t>Definieras på olika sätt (öppen, inkl. personer i arbetsmarknadspolitiska åtgärder etc.).</a:t>
            </a:r>
          </a:p>
          <a:p>
            <a:pPr marL="798513" lvl="1" indent="-344488" eaLnBrk="1" hangingPunct="1">
              <a:lnSpc>
                <a:spcPct val="80000"/>
              </a:lnSpc>
              <a:spcBef>
                <a:spcPts val="250"/>
              </a:spcBef>
              <a:spcAft>
                <a:spcPts val="250"/>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effectLst/>
              </a:rPr>
              <a:t>Ju lägre arbetslöshet, desto bättre utnyttjande av resurserna och desto högre BNP.</a:t>
            </a:r>
            <a:r>
              <a:rPr lang="sv-SE" sz="2000" dirty="0">
                <a:effectLst/>
              </a:rPr>
              <a:t> </a:t>
            </a:r>
          </a:p>
          <a:p>
            <a:pPr marL="334963" indent="-334963" eaLnBrk="1" hangingPunct="1">
              <a:lnSpc>
                <a:spcPct val="80000"/>
              </a:lnSpc>
              <a:spcBef>
                <a:spcPts val="250"/>
              </a:spcBef>
              <a:spcAft>
                <a:spcPts val="250"/>
              </a:spcAft>
              <a:buClr>
                <a:srgbClr val="003300"/>
              </a:buClr>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2000" b="1" dirty="0">
                <a:effectLst/>
              </a:rPr>
              <a:t>Inflation</a:t>
            </a:r>
          </a:p>
          <a:p>
            <a:pPr marL="798513" lvl="1" indent="-344488" eaLnBrk="1" hangingPunct="1">
              <a:lnSpc>
                <a:spcPct val="80000"/>
              </a:lnSpc>
              <a:spcBef>
                <a:spcPts val="225"/>
              </a:spcBef>
              <a:spcAft>
                <a:spcPts val="225"/>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effectLst/>
              </a:rPr>
              <a:t>Förändringstakten i prisnivån.</a:t>
            </a:r>
          </a:p>
          <a:p>
            <a:pPr marL="798513" lvl="1" indent="-344488" eaLnBrk="1" hangingPunct="1">
              <a:lnSpc>
                <a:spcPct val="80000"/>
              </a:lnSpc>
              <a:spcBef>
                <a:spcPts val="225"/>
              </a:spcBef>
              <a:spcAft>
                <a:spcPts val="225"/>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effectLst/>
              </a:rPr>
              <a:t>Prisnivån mäts med hjälp av olika prisindex (konsumentprisindex är det vanligaste).</a:t>
            </a:r>
          </a:p>
          <a:p>
            <a:pPr marL="798513" lvl="1" indent="-344488" eaLnBrk="1" hangingPunct="1">
              <a:lnSpc>
                <a:spcPct val="80000"/>
              </a:lnSpc>
              <a:spcBef>
                <a:spcPts val="225"/>
              </a:spcBef>
              <a:spcAft>
                <a:spcPts val="225"/>
              </a:spcAft>
              <a:buClr>
                <a:srgbClr val="006600"/>
              </a:buClr>
              <a:buSzPct val="90000"/>
              <a:buFont typeface="Wingdings" pitchFamily="2"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r>
              <a:rPr lang="sv-SE" sz="1800" dirty="0">
                <a:effectLst/>
              </a:rPr>
              <a:t>Prisstabilitet viktig målsättning för den makroekonomiska politiken.</a:t>
            </a:r>
          </a:p>
          <a:p>
            <a:pPr marL="334963" indent="-334963" eaLnBrk="1" hangingPunct="1">
              <a:lnSpc>
                <a:spcPct val="80000"/>
              </a:lnSpc>
              <a:spcBef>
                <a:spcPts val="225"/>
              </a:spcBef>
              <a:spcAft>
                <a:spcPts val="225"/>
              </a:spcAft>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defRPr/>
            </a:pPr>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3314">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13314">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3314">
                                            <p:txEl>
                                              <p:pRg st="4" end="4"/>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13314">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3314">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13314">
                                            <p:txEl>
                                              <p:pRg st="8" end="8"/>
                                            </p:txEl>
                                          </p:spTgt>
                                        </p:tgtEl>
                                        <p:attrNameLst>
                                          <p:attrName>style.visibility</p:attrName>
                                        </p:attrNameLst>
                                      </p:cBhvr>
                                      <p:to>
                                        <p:strVal val="visible"/>
                                      </p:to>
                                    </p:set>
                                  </p:childTnLst>
                                </p:cTn>
                              </p:par>
                              <p:par>
                                <p:cTn id="27" presetID="1" presetClass="entr" fill="hold" nodeType="withEffect">
                                  <p:stCondLst>
                                    <p:cond delay="0"/>
                                  </p:stCondLst>
                                  <p:childTnLst>
                                    <p:set>
                                      <p:cBhvr additive="repl">
                                        <p:cTn id="28" dur="1" fill="hold">
                                          <p:stCondLst>
                                            <p:cond delay="0"/>
                                          </p:stCondLst>
                                        </p:cTn>
                                        <p:tgtEl>
                                          <p:spTgt spid="133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MS Gothic" pitchFamily="49"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14596</TotalTime>
  <Words>2568</Words>
  <Application>Microsoft Office PowerPoint</Application>
  <PresentationFormat>On-screen Show (4:3)</PresentationFormat>
  <Paragraphs>447</Paragraphs>
  <Slides>39</Slides>
  <Notes>34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39</vt:i4>
      </vt:variant>
    </vt:vector>
  </HeadingPairs>
  <TitlesOfParts>
    <vt:vector size="43" baseType="lpstr">
      <vt:lpstr>Default Design</vt:lpstr>
      <vt:lpstr>1_Default Design</vt:lpstr>
      <vt:lpstr>2_Default Design</vt:lpstr>
      <vt:lpstr>Equation</vt:lpstr>
      <vt:lpstr>PowerPoint Presentation</vt:lpstr>
      <vt:lpstr>Kapitel 1 Översikt</vt:lpstr>
      <vt:lpstr>Förkunskapskrav</vt:lpstr>
      <vt:lpstr>Föreläsningar</vt:lpstr>
      <vt:lpstr>Vad är makroekonomi?</vt:lpstr>
      <vt:lpstr>Vilka frågor håller makro-ekonomer på med ?</vt:lpstr>
      <vt:lpstr>Några viktiga begrepp i makroekonomi?</vt:lpstr>
      <vt:lpstr>Några distinktioner</vt:lpstr>
      <vt:lpstr>Några viktiga makroekonomiska variabler</vt:lpstr>
      <vt:lpstr> Världen innan Covid-19</vt:lpstr>
      <vt:lpstr>Finanskrisen</vt:lpstr>
      <vt:lpstr>Real BNP-tillväxt prognos innan Covid-19</vt:lpstr>
      <vt:lpstr>Coronakrisen </vt:lpstr>
      <vt:lpstr>Vad för slags krispolitik?</vt:lpstr>
      <vt:lpstr>Hur har det gått hittills?</vt:lpstr>
      <vt:lpstr>Tre olika tillvägagångssätt att mäta och definiera BNP som alla ger samma resultat </vt:lpstr>
      <vt:lpstr>1. BNP = värdet av färdigvaror</vt:lpstr>
      <vt:lpstr>1. BNP = värdet av färdigvaror</vt:lpstr>
      <vt:lpstr>PowerPoint Presentation</vt:lpstr>
      <vt:lpstr>PowerPoint Presentation</vt:lpstr>
      <vt:lpstr>PowerPoint Presentation</vt:lpstr>
      <vt:lpstr>PowerPoint Presentation</vt:lpstr>
      <vt:lpstr>Nominell och Real BNP</vt:lpstr>
      <vt:lpstr>Nominell och Real BNP</vt:lpstr>
      <vt:lpstr>Svensk BNP i löpande och fasta priser</vt:lpstr>
      <vt:lpstr>70-regeln</vt:lpstr>
      <vt:lpstr>Konjunkturer</vt:lpstr>
      <vt:lpstr>Andra centrala makro- ekonomiska variabler</vt:lpstr>
      <vt:lpstr>Arbetslösheten</vt:lpstr>
      <vt:lpstr>Arbetslösheten i några länder</vt:lpstr>
      <vt:lpstr>Inflation</vt:lpstr>
      <vt:lpstr>BNP-deflatorn</vt:lpstr>
      <vt:lpstr>Konsumentprisindex</vt:lpstr>
      <vt:lpstr>Några ekonomiska samband</vt:lpstr>
      <vt:lpstr>Förändring i arbetslöshet och tillväxttakt, </vt:lpstr>
      <vt:lpstr>Inflation och arbetslöshet</vt:lpstr>
      <vt:lpstr>Inflation och arbetslöshet i Sverige 1960-2013</vt:lpstr>
      <vt:lpstr>Hur bestäms BNP? Kursen i (superkort) sammanfattning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A Tour of the World</dc:title>
  <dc:subject>Macroeconomics, 3/e, Blanchard</dc:subject>
  <dc:creator>Fernando Quijano and Yvonn Quijano</dc:creator>
  <cp:lastModifiedBy>hasslerj</cp:lastModifiedBy>
  <cp:revision>293</cp:revision>
  <cp:lastPrinted>2022-03-21T07:45:42Z</cp:lastPrinted>
  <dcterms:created xsi:type="dcterms:W3CDTF">2001-01-09T19:01:00Z</dcterms:created>
  <dcterms:modified xsi:type="dcterms:W3CDTF">2022-03-25T07:46:35Z</dcterms:modified>
</cp:coreProperties>
</file>