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9"/>
  </p:notesMasterIdLst>
  <p:handoutMasterIdLst>
    <p:handoutMasterId r:id="rId30"/>
  </p:handoutMasterIdLst>
  <p:sldIdLst>
    <p:sldId id="262" r:id="rId3"/>
    <p:sldId id="263" r:id="rId4"/>
    <p:sldId id="264" r:id="rId5"/>
    <p:sldId id="265" r:id="rId6"/>
    <p:sldId id="266" r:id="rId7"/>
    <p:sldId id="267" r:id="rId8"/>
    <p:sldId id="268" r:id="rId9"/>
    <p:sldId id="269" r:id="rId10"/>
    <p:sldId id="271" r:id="rId11"/>
    <p:sldId id="272" r:id="rId12"/>
    <p:sldId id="273" r:id="rId13"/>
    <p:sldId id="274" r:id="rId14"/>
    <p:sldId id="276" r:id="rId15"/>
    <p:sldId id="284" r:id="rId16"/>
    <p:sldId id="275" r:id="rId17"/>
    <p:sldId id="270" r:id="rId18"/>
    <p:sldId id="277" r:id="rId19"/>
    <p:sldId id="285" r:id="rId20"/>
    <p:sldId id="286" r:id="rId21"/>
    <p:sldId id="287" r:id="rId22"/>
    <p:sldId id="288" r:id="rId23"/>
    <p:sldId id="279" r:id="rId24"/>
    <p:sldId id="280" r:id="rId25"/>
    <p:sldId id="281" r:id="rId26"/>
    <p:sldId id="283" r:id="rId27"/>
    <p:sldId id="282" r:id="rId28"/>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346976"/>
    <a:srgbClr val="F4910C"/>
    <a:srgbClr val="316977"/>
    <a:srgbClr val="375263"/>
    <a:srgbClr val="00CCFF"/>
    <a:srgbClr val="CC33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7" autoAdjust="0"/>
    <p:restoredTop sz="94652" autoAdjust="0"/>
  </p:normalViewPr>
  <p:slideViewPr>
    <p:cSldViewPr showGuides="1">
      <p:cViewPr>
        <p:scale>
          <a:sx n="100" d="100"/>
          <a:sy n="100" d="100"/>
        </p:scale>
        <p:origin x="-72" y="342"/>
      </p:cViewPr>
      <p:guideLst>
        <p:guide orient="horz" pos="981"/>
        <p:guide pos="612"/>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asslerj\Google%20Drive\Work\Interest%20Rates\r&#228;nt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marker>
            <c:symbol val="none"/>
          </c:marker>
          <c:cat>
            <c:numRef>
              <c:f>Sheet1!$G$33:$G$149</c:f>
              <c:numCache>
                <c:formatCode>General</c:formatCode>
                <c:ptCount val="117"/>
                <c:pt idx="0">
                  <c:v>1901</c:v>
                </c:pt>
                <c:pt idx="1">
                  <c:v>1902</c:v>
                </c:pt>
                <c:pt idx="2">
                  <c:v>1903</c:v>
                </c:pt>
                <c:pt idx="3">
                  <c:v>1904</c:v>
                </c:pt>
                <c:pt idx="4">
                  <c:v>1905</c:v>
                </c:pt>
                <c:pt idx="5">
                  <c:v>1906</c:v>
                </c:pt>
                <c:pt idx="6">
                  <c:v>1907</c:v>
                </c:pt>
                <c:pt idx="7">
                  <c:v>1908</c:v>
                </c:pt>
                <c:pt idx="8">
                  <c:v>1909</c:v>
                </c:pt>
                <c:pt idx="9">
                  <c:v>1910</c:v>
                </c:pt>
                <c:pt idx="10">
                  <c:v>1911</c:v>
                </c:pt>
                <c:pt idx="11">
                  <c:v>1912</c:v>
                </c:pt>
                <c:pt idx="12">
                  <c:v>1913</c:v>
                </c:pt>
                <c:pt idx="13">
                  <c:v>1914</c:v>
                </c:pt>
                <c:pt idx="14">
                  <c:v>1915</c:v>
                </c:pt>
                <c:pt idx="15">
                  <c:v>1916</c:v>
                </c:pt>
                <c:pt idx="16">
                  <c:v>1917</c:v>
                </c:pt>
                <c:pt idx="17">
                  <c:v>1918</c:v>
                </c:pt>
                <c:pt idx="18">
                  <c:v>1919</c:v>
                </c:pt>
                <c:pt idx="19">
                  <c:v>1920</c:v>
                </c:pt>
                <c:pt idx="20">
                  <c:v>1921</c:v>
                </c:pt>
                <c:pt idx="21">
                  <c:v>1922</c:v>
                </c:pt>
                <c:pt idx="22">
                  <c:v>1923</c:v>
                </c:pt>
                <c:pt idx="23">
                  <c:v>1924</c:v>
                </c:pt>
                <c:pt idx="24">
                  <c:v>1925</c:v>
                </c:pt>
                <c:pt idx="25">
                  <c:v>1926</c:v>
                </c:pt>
                <c:pt idx="26">
                  <c:v>1927</c:v>
                </c:pt>
                <c:pt idx="27">
                  <c:v>1928</c:v>
                </c:pt>
                <c:pt idx="28">
                  <c:v>1929</c:v>
                </c:pt>
                <c:pt idx="29">
                  <c:v>1930</c:v>
                </c:pt>
                <c:pt idx="30">
                  <c:v>1931</c:v>
                </c:pt>
                <c:pt idx="31">
                  <c:v>1932</c:v>
                </c:pt>
                <c:pt idx="32">
                  <c:v>1933</c:v>
                </c:pt>
                <c:pt idx="33">
                  <c:v>1934</c:v>
                </c:pt>
                <c:pt idx="34">
                  <c:v>1935</c:v>
                </c:pt>
                <c:pt idx="35">
                  <c:v>1936</c:v>
                </c:pt>
                <c:pt idx="36">
                  <c:v>1937</c:v>
                </c:pt>
                <c:pt idx="37">
                  <c:v>1938</c:v>
                </c:pt>
                <c:pt idx="38">
                  <c:v>1939</c:v>
                </c:pt>
                <c:pt idx="39">
                  <c:v>1940</c:v>
                </c:pt>
                <c:pt idx="40">
                  <c:v>1941</c:v>
                </c:pt>
                <c:pt idx="41">
                  <c:v>1942</c:v>
                </c:pt>
                <c:pt idx="42">
                  <c:v>1943</c:v>
                </c:pt>
                <c:pt idx="43">
                  <c:v>1944</c:v>
                </c:pt>
                <c:pt idx="44">
                  <c:v>1945</c:v>
                </c:pt>
                <c:pt idx="45">
                  <c:v>1946</c:v>
                </c:pt>
                <c:pt idx="46">
                  <c:v>1947</c:v>
                </c:pt>
                <c:pt idx="47">
                  <c:v>1948</c:v>
                </c:pt>
                <c:pt idx="48">
                  <c:v>1949</c:v>
                </c:pt>
                <c:pt idx="49">
                  <c:v>1950</c:v>
                </c:pt>
                <c:pt idx="50">
                  <c:v>1951</c:v>
                </c:pt>
                <c:pt idx="51">
                  <c:v>1952</c:v>
                </c:pt>
                <c:pt idx="52">
                  <c:v>1953</c:v>
                </c:pt>
                <c:pt idx="53">
                  <c:v>1954</c:v>
                </c:pt>
                <c:pt idx="54">
                  <c:v>1955</c:v>
                </c:pt>
                <c:pt idx="55">
                  <c:v>1956</c:v>
                </c:pt>
                <c:pt idx="56">
                  <c:v>1957</c:v>
                </c:pt>
                <c:pt idx="57">
                  <c:v>1958</c:v>
                </c:pt>
                <c:pt idx="58">
                  <c:v>1959</c:v>
                </c:pt>
                <c:pt idx="59">
                  <c:v>1960</c:v>
                </c:pt>
                <c:pt idx="60">
                  <c:v>1961</c:v>
                </c:pt>
                <c:pt idx="61">
                  <c:v>1962</c:v>
                </c:pt>
                <c:pt idx="62">
                  <c:v>1963</c:v>
                </c:pt>
                <c:pt idx="63">
                  <c:v>1964</c:v>
                </c:pt>
                <c:pt idx="64">
                  <c:v>1965</c:v>
                </c:pt>
                <c:pt idx="65">
                  <c:v>1966</c:v>
                </c:pt>
                <c:pt idx="66">
                  <c:v>1967</c:v>
                </c:pt>
                <c:pt idx="67">
                  <c:v>1968</c:v>
                </c:pt>
                <c:pt idx="68">
                  <c:v>1969</c:v>
                </c:pt>
                <c:pt idx="69">
                  <c:v>1970</c:v>
                </c:pt>
                <c:pt idx="70">
                  <c:v>1971</c:v>
                </c:pt>
                <c:pt idx="71">
                  <c:v>1972</c:v>
                </c:pt>
                <c:pt idx="72">
                  <c:v>1973</c:v>
                </c:pt>
                <c:pt idx="73">
                  <c:v>1974</c:v>
                </c:pt>
                <c:pt idx="74">
                  <c:v>1975</c:v>
                </c:pt>
                <c:pt idx="75">
                  <c:v>1976</c:v>
                </c:pt>
                <c:pt idx="76">
                  <c:v>1977</c:v>
                </c:pt>
                <c:pt idx="77">
                  <c:v>1978</c:v>
                </c:pt>
                <c:pt idx="78">
                  <c:v>1979</c:v>
                </c:pt>
                <c:pt idx="79">
                  <c:v>1980</c:v>
                </c:pt>
                <c:pt idx="80">
                  <c:v>1981</c:v>
                </c:pt>
                <c:pt idx="81">
                  <c:v>1982</c:v>
                </c:pt>
                <c:pt idx="82">
                  <c:v>1983</c:v>
                </c:pt>
                <c:pt idx="83">
                  <c:v>1984</c:v>
                </c:pt>
                <c:pt idx="84">
                  <c:v>1985</c:v>
                </c:pt>
                <c:pt idx="85">
                  <c:v>1986</c:v>
                </c:pt>
                <c:pt idx="86">
                  <c:v>1987</c:v>
                </c:pt>
                <c:pt idx="87">
                  <c:v>1988</c:v>
                </c:pt>
                <c:pt idx="88">
                  <c:v>1989</c:v>
                </c:pt>
                <c:pt idx="89">
                  <c:v>1990</c:v>
                </c:pt>
                <c:pt idx="90">
                  <c:v>1991</c:v>
                </c:pt>
                <c:pt idx="91">
                  <c:v>1992</c:v>
                </c:pt>
                <c:pt idx="92">
                  <c:v>1993</c:v>
                </c:pt>
                <c:pt idx="93">
                  <c:v>1994</c:v>
                </c:pt>
                <c:pt idx="94">
                  <c:v>1995</c:v>
                </c:pt>
                <c:pt idx="95">
                  <c:v>1996</c:v>
                </c:pt>
                <c:pt idx="96">
                  <c:v>1997</c:v>
                </c:pt>
                <c:pt idx="97">
                  <c:v>1998</c:v>
                </c:pt>
                <c:pt idx="98">
                  <c:v>1999</c:v>
                </c:pt>
                <c:pt idx="99">
                  <c:v>2000</c:v>
                </c:pt>
                <c:pt idx="100">
                  <c:v>2001</c:v>
                </c:pt>
                <c:pt idx="101">
                  <c:v>2002</c:v>
                </c:pt>
                <c:pt idx="102">
                  <c:v>2003</c:v>
                </c:pt>
                <c:pt idx="103">
                  <c:v>2004</c:v>
                </c:pt>
                <c:pt idx="104">
                  <c:v>2005</c:v>
                </c:pt>
                <c:pt idx="105">
                  <c:v>2006</c:v>
                </c:pt>
                <c:pt idx="106">
                  <c:v>2007</c:v>
                </c:pt>
                <c:pt idx="107">
                  <c:v>2008</c:v>
                </c:pt>
                <c:pt idx="108">
                  <c:v>2009</c:v>
                </c:pt>
                <c:pt idx="109">
                  <c:v>2010</c:v>
                </c:pt>
                <c:pt idx="110">
                  <c:v>2011</c:v>
                </c:pt>
                <c:pt idx="111">
                  <c:v>2012</c:v>
                </c:pt>
                <c:pt idx="112">
                  <c:v>2013</c:v>
                </c:pt>
                <c:pt idx="113">
                  <c:v>2014</c:v>
                </c:pt>
                <c:pt idx="114">
                  <c:v>2015</c:v>
                </c:pt>
                <c:pt idx="115">
                  <c:v>2016</c:v>
                </c:pt>
                <c:pt idx="116">
                  <c:v>2017</c:v>
                </c:pt>
              </c:numCache>
            </c:numRef>
          </c:cat>
          <c:val>
            <c:numRef>
              <c:f>Sheet1!$H$31:$H$149</c:f>
              <c:numCache>
                <c:formatCode>0.00%</c:formatCode>
                <c:ptCount val="119"/>
                <c:pt idx="0">
                  <c:v>3.15E-2</c:v>
                </c:pt>
                <c:pt idx="1">
                  <c:v>3.1E-2</c:v>
                </c:pt>
                <c:pt idx="2">
                  <c:v>3.1800000000000002E-2</c:v>
                </c:pt>
                <c:pt idx="3">
                  <c:v>3.3000000000000002E-2</c:v>
                </c:pt>
                <c:pt idx="4">
                  <c:v>3.4000000000000002E-2</c:v>
                </c:pt>
                <c:pt idx="5">
                  <c:v>3.4799999999999998E-2</c:v>
                </c:pt>
                <c:pt idx="6">
                  <c:v>3.4299999999999997E-2</c:v>
                </c:pt>
                <c:pt idx="7">
                  <c:v>3.6700000000000003E-2</c:v>
                </c:pt>
                <c:pt idx="8">
                  <c:v>3.8699999999999998E-2</c:v>
                </c:pt>
                <c:pt idx="9">
                  <c:v>3.7600000000000001E-2</c:v>
                </c:pt>
                <c:pt idx="10">
                  <c:v>3.9100000000000003E-2</c:v>
                </c:pt>
                <c:pt idx="11">
                  <c:v>3.9800000000000002E-2</c:v>
                </c:pt>
                <c:pt idx="12">
                  <c:v>4.0099999999999997E-2</c:v>
                </c:pt>
                <c:pt idx="13">
                  <c:v>4.4499999999999998E-2</c:v>
                </c:pt>
                <c:pt idx="14">
                  <c:v>4.1599999999999998E-2</c:v>
                </c:pt>
                <c:pt idx="15">
                  <c:v>4.24E-2</c:v>
                </c:pt>
                <c:pt idx="16">
                  <c:v>4.0500000000000001E-2</c:v>
                </c:pt>
                <c:pt idx="17">
                  <c:v>4.2299999999999997E-2</c:v>
                </c:pt>
                <c:pt idx="18">
                  <c:v>4.5699999999999998E-2</c:v>
                </c:pt>
                <c:pt idx="19">
                  <c:v>4.4999999999999998E-2</c:v>
                </c:pt>
                <c:pt idx="20">
                  <c:v>4.9700000000000001E-2</c:v>
                </c:pt>
                <c:pt idx="21">
                  <c:v>5.0900000000000001E-2</c:v>
                </c:pt>
                <c:pt idx="22">
                  <c:v>4.2999999999999997E-2</c:v>
                </c:pt>
                <c:pt idx="23">
                  <c:v>4.36E-2</c:v>
                </c:pt>
                <c:pt idx="24">
                  <c:v>4.0599999999999997E-2</c:v>
                </c:pt>
                <c:pt idx="25">
                  <c:v>3.8600000000000002E-2</c:v>
                </c:pt>
                <c:pt idx="26">
                  <c:v>3.6799999999999999E-2</c:v>
                </c:pt>
                <c:pt idx="27">
                  <c:v>3.3399999999999999E-2</c:v>
                </c:pt>
                <c:pt idx="28">
                  <c:v>3.3300000000000003E-2</c:v>
                </c:pt>
                <c:pt idx="29">
                  <c:v>3.5999999999999997E-2</c:v>
                </c:pt>
                <c:pt idx="30">
                  <c:v>3.2899999999999999E-2</c:v>
                </c:pt>
                <c:pt idx="31">
                  <c:v>3.3399999999999999E-2</c:v>
                </c:pt>
                <c:pt idx="32">
                  <c:v>3.6799999999999999E-2</c:v>
                </c:pt>
                <c:pt idx="33">
                  <c:v>3.3099999999999997E-2</c:v>
                </c:pt>
                <c:pt idx="34">
                  <c:v>3.1199999999999999E-2</c:v>
                </c:pt>
                <c:pt idx="35">
                  <c:v>2.7900000000000001E-2</c:v>
                </c:pt>
                <c:pt idx="36">
                  <c:v>2.6499999999999999E-2</c:v>
                </c:pt>
                <c:pt idx="37">
                  <c:v>2.6800000000000001E-2</c:v>
                </c:pt>
                <c:pt idx="38">
                  <c:v>2.5600000000000001E-2</c:v>
                </c:pt>
                <c:pt idx="39">
                  <c:v>2.3599999999999999E-2</c:v>
                </c:pt>
                <c:pt idx="40">
                  <c:v>2.2100000000000002E-2</c:v>
                </c:pt>
                <c:pt idx="41">
                  <c:v>1.95E-2</c:v>
                </c:pt>
                <c:pt idx="42">
                  <c:v>2.46E-2</c:v>
                </c:pt>
                <c:pt idx="43">
                  <c:v>2.47E-2</c:v>
                </c:pt>
                <c:pt idx="44">
                  <c:v>2.4799999999999999E-2</c:v>
                </c:pt>
                <c:pt idx="45">
                  <c:v>2.3699999999999999E-2</c:v>
                </c:pt>
                <c:pt idx="46">
                  <c:v>2.1899999999999999E-2</c:v>
                </c:pt>
                <c:pt idx="47">
                  <c:v>2.2499999999999999E-2</c:v>
                </c:pt>
                <c:pt idx="48">
                  <c:v>2.4400000000000002E-2</c:v>
                </c:pt>
                <c:pt idx="49">
                  <c:v>2.3099999999999999E-2</c:v>
                </c:pt>
                <c:pt idx="50">
                  <c:v>2.3199999999999998E-2</c:v>
                </c:pt>
                <c:pt idx="51">
                  <c:v>2.5700000000000001E-2</c:v>
                </c:pt>
                <c:pt idx="52">
                  <c:v>2.6800000000000001E-2</c:v>
                </c:pt>
                <c:pt idx="53">
                  <c:v>2.8299999999999999E-2</c:v>
                </c:pt>
                <c:pt idx="54">
                  <c:v>2.4799999999999999E-2</c:v>
                </c:pt>
                <c:pt idx="55">
                  <c:v>2.6100000000000002E-2</c:v>
                </c:pt>
                <c:pt idx="56">
                  <c:v>2.9000000000000001E-2</c:v>
                </c:pt>
                <c:pt idx="57">
                  <c:v>3.4599999999999999E-2</c:v>
                </c:pt>
                <c:pt idx="58">
                  <c:v>3.09E-2</c:v>
                </c:pt>
                <c:pt idx="59">
                  <c:v>4.02E-2</c:v>
                </c:pt>
                <c:pt idx="60">
                  <c:v>4.7199999999999999E-2</c:v>
                </c:pt>
                <c:pt idx="61">
                  <c:v>3.8399999999999997E-2</c:v>
                </c:pt>
                <c:pt idx="62">
                  <c:v>4.0800000000000003E-2</c:v>
                </c:pt>
                <c:pt idx="63">
                  <c:v>3.8300000000000001E-2</c:v>
                </c:pt>
                <c:pt idx="64">
                  <c:v>4.1700000000000001E-2</c:v>
                </c:pt>
                <c:pt idx="65">
                  <c:v>4.19E-2</c:v>
                </c:pt>
                <c:pt idx="66">
                  <c:v>4.6100000000000002E-2</c:v>
                </c:pt>
                <c:pt idx="67">
                  <c:v>4.58E-2</c:v>
                </c:pt>
                <c:pt idx="68">
                  <c:v>5.5300000000000002E-2</c:v>
                </c:pt>
                <c:pt idx="69">
                  <c:v>6.0400000000000002E-2</c:v>
                </c:pt>
                <c:pt idx="70">
                  <c:v>7.7899999999999997E-2</c:v>
                </c:pt>
                <c:pt idx="71">
                  <c:v>6.2399999999999997E-2</c:v>
                </c:pt>
                <c:pt idx="72">
                  <c:v>5.9499999999999997E-2</c:v>
                </c:pt>
                <c:pt idx="73">
                  <c:v>6.4600000000000005E-2</c:v>
                </c:pt>
                <c:pt idx="74">
                  <c:v>6.9900000000000004E-2</c:v>
                </c:pt>
                <c:pt idx="75">
                  <c:v>7.4999999999999997E-2</c:v>
                </c:pt>
                <c:pt idx="76">
                  <c:v>7.7399999999999997E-2</c:v>
                </c:pt>
                <c:pt idx="77">
                  <c:v>7.2099999999999997E-2</c:v>
                </c:pt>
                <c:pt idx="78">
                  <c:v>7.9600000000000004E-2</c:v>
                </c:pt>
                <c:pt idx="79">
                  <c:v>9.0999999999999998E-2</c:v>
                </c:pt>
                <c:pt idx="80">
                  <c:v>0.108</c:v>
                </c:pt>
                <c:pt idx="81">
                  <c:v>0.12570000000000001</c:v>
                </c:pt>
                <c:pt idx="82">
                  <c:v>0.1459</c:v>
                </c:pt>
                <c:pt idx="83">
                  <c:v>0.1046</c:v>
                </c:pt>
                <c:pt idx="84">
                  <c:v>0.1167</c:v>
                </c:pt>
                <c:pt idx="85">
                  <c:v>0.1138</c:v>
                </c:pt>
                <c:pt idx="86">
                  <c:v>9.1899999999999996E-2</c:v>
                </c:pt>
                <c:pt idx="87">
                  <c:v>7.0800000000000002E-2</c:v>
                </c:pt>
                <c:pt idx="88">
                  <c:v>8.6699999999999999E-2</c:v>
                </c:pt>
                <c:pt idx="89">
                  <c:v>9.0899999999999995E-2</c:v>
                </c:pt>
                <c:pt idx="90">
                  <c:v>8.2100000000000006E-2</c:v>
                </c:pt>
                <c:pt idx="91">
                  <c:v>8.09E-2</c:v>
                </c:pt>
                <c:pt idx="92">
                  <c:v>7.0300000000000001E-2</c:v>
                </c:pt>
                <c:pt idx="93">
                  <c:v>6.6000000000000003E-2</c:v>
                </c:pt>
                <c:pt idx="94">
                  <c:v>5.7500000000000002E-2</c:v>
                </c:pt>
                <c:pt idx="95">
                  <c:v>7.7799999999999994E-2</c:v>
                </c:pt>
                <c:pt idx="96">
                  <c:v>5.6500000000000002E-2</c:v>
                </c:pt>
                <c:pt idx="97">
                  <c:v>6.5799999999999997E-2</c:v>
                </c:pt>
                <c:pt idx="98">
                  <c:v>5.5399999999999998E-2</c:v>
                </c:pt>
                <c:pt idx="99">
                  <c:v>4.7199999999999999E-2</c:v>
                </c:pt>
                <c:pt idx="100">
                  <c:v>6.6600000000000006E-2</c:v>
                </c:pt>
                <c:pt idx="101">
                  <c:v>5.16E-2</c:v>
                </c:pt>
                <c:pt idx="102">
                  <c:v>5.04E-2</c:v>
                </c:pt>
                <c:pt idx="103">
                  <c:v>4.0500000000000001E-2</c:v>
                </c:pt>
                <c:pt idx="104">
                  <c:v>4.1500000000000002E-2</c:v>
                </c:pt>
                <c:pt idx="105">
                  <c:v>4.2200000000000001E-2</c:v>
                </c:pt>
                <c:pt idx="106">
                  <c:v>4.4200000000000003E-2</c:v>
                </c:pt>
                <c:pt idx="107">
                  <c:v>4.7600000000000003E-2</c:v>
                </c:pt>
                <c:pt idx="108">
                  <c:v>3.7400000000000003E-2</c:v>
                </c:pt>
                <c:pt idx="109">
                  <c:v>2.52E-2</c:v>
                </c:pt>
                <c:pt idx="110">
                  <c:v>3.73E-2</c:v>
                </c:pt>
                <c:pt idx="111">
                  <c:v>3.39E-2</c:v>
                </c:pt>
                <c:pt idx="112">
                  <c:v>1.9699999999999999E-2</c:v>
                </c:pt>
                <c:pt idx="113">
                  <c:v>1.9099999999999999E-2</c:v>
                </c:pt>
                <c:pt idx="114">
                  <c:v>2.86E-2</c:v>
                </c:pt>
                <c:pt idx="115">
                  <c:v>1.8800000000000001E-2</c:v>
                </c:pt>
                <c:pt idx="116">
                  <c:v>2.0899999999999998E-2</c:v>
                </c:pt>
                <c:pt idx="117">
                  <c:v>2.4299999999999999E-2</c:v>
                </c:pt>
                <c:pt idx="118">
                  <c:v>2.4899999999999999E-2</c:v>
                </c:pt>
              </c:numCache>
            </c:numRef>
          </c:val>
          <c:smooth val="0"/>
          <c:extLst xmlns:c16r2="http://schemas.microsoft.com/office/drawing/2015/06/chart">
            <c:ext xmlns:c16="http://schemas.microsoft.com/office/drawing/2014/chart" uri="{C3380CC4-5D6E-409C-BE32-E72D297353CC}">
              <c16:uniqueId val="{00000000-97B6-4FA5-84EA-3B6E5F3030D8}"/>
            </c:ext>
          </c:extLst>
        </c:ser>
        <c:dLbls>
          <c:showLegendKey val="0"/>
          <c:showVal val="0"/>
          <c:showCatName val="0"/>
          <c:showSerName val="0"/>
          <c:showPercent val="0"/>
          <c:showBubbleSize val="0"/>
        </c:dLbls>
        <c:marker val="1"/>
        <c:smooth val="0"/>
        <c:axId val="429668992"/>
        <c:axId val="469340544"/>
      </c:lineChart>
      <c:catAx>
        <c:axId val="429668992"/>
        <c:scaling>
          <c:orientation val="minMax"/>
        </c:scaling>
        <c:delete val="0"/>
        <c:axPos val="b"/>
        <c:numFmt formatCode="General" sourceLinked="1"/>
        <c:majorTickMark val="out"/>
        <c:minorTickMark val="none"/>
        <c:tickLblPos val="nextTo"/>
        <c:txPr>
          <a:bodyPr/>
          <a:lstStyle/>
          <a:p>
            <a:pPr>
              <a:defRPr sz="1100"/>
            </a:pPr>
            <a:endParaRPr lang="en-US"/>
          </a:p>
        </c:txPr>
        <c:crossAx val="469340544"/>
        <c:crosses val="autoZero"/>
        <c:auto val="1"/>
        <c:lblAlgn val="ctr"/>
        <c:lblOffset val="100"/>
        <c:tickLblSkip val="10"/>
        <c:noMultiLvlLbl val="0"/>
      </c:catAx>
      <c:valAx>
        <c:axId val="469340544"/>
        <c:scaling>
          <c:orientation val="minMax"/>
        </c:scaling>
        <c:delete val="0"/>
        <c:axPos val="l"/>
        <c:majorGridlines/>
        <c:numFmt formatCode="0.00%" sourceLinked="1"/>
        <c:majorTickMark val="out"/>
        <c:minorTickMark val="none"/>
        <c:tickLblPos val="nextTo"/>
        <c:txPr>
          <a:bodyPr/>
          <a:lstStyle/>
          <a:p>
            <a:pPr>
              <a:defRPr sz="1050"/>
            </a:pPr>
            <a:endParaRPr lang="en-US"/>
          </a:p>
        </c:txPr>
        <c:crossAx val="429668992"/>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altLang="en-US" smtClean="0"/>
          </a:p>
        </p:txBody>
      </p:sp>
      <p:sp>
        <p:nvSpPr>
          <p:cNvPr id="48132" name="Slide Number Placeholder 3"/>
          <p:cNvSpPr>
            <a:spLocks noGrp="1"/>
          </p:cNvSpPr>
          <p:nvPr>
            <p:ph type="sldNum" sz="quarter" idx="5"/>
          </p:nvPr>
        </p:nvSpPr>
        <p:spPr>
          <a:noFill/>
        </p:spPr>
        <p:txBody>
          <a:bodyPr/>
          <a:lstStyle>
            <a:lvl1pPr defTabSz="990600" eaLnBrk="0" hangingPunct="0">
              <a:spcBef>
                <a:spcPct val="30000"/>
              </a:spcBef>
              <a:defRPr sz="1200">
                <a:solidFill>
                  <a:schemeClr val="tx1"/>
                </a:solidFill>
                <a:latin typeface="Times New Roman" pitchFamily="18" charset="0"/>
              </a:defRPr>
            </a:lvl1pPr>
            <a:lvl2pPr marL="742950" indent="-285750" defTabSz="990600" eaLnBrk="0" hangingPunct="0">
              <a:spcBef>
                <a:spcPct val="30000"/>
              </a:spcBef>
              <a:defRPr sz="1200">
                <a:solidFill>
                  <a:schemeClr val="tx1"/>
                </a:solidFill>
                <a:latin typeface="Times New Roman" pitchFamily="18" charset="0"/>
              </a:defRPr>
            </a:lvl2pPr>
            <a:lvl3pPr marL="1143000" indent="-228600" defTabSz="990600" eaLnBrk="0" hangingPunct="0">
              <a:spcBef>
                <a:spcPct val="30000"/>
              </a:spcBef>
              <a:defRPr sz="1200">
                <a:solidFill>
                  <a:schemeClr val="tx1"/>
                </a:solidFill>
                <a:latin typeface="Times New Roman" pitchFamily="18" charset="0"/>
              </a:defRPr>
            </a:lvl3pPr>
            <a:lvl4pPr marL="1600200" indent="-228600" defTabSz="990600" eaLnBrk="0" hangingPunct="0">
              <a:spcBef>
                <a:spcPct val="30000"/>
              </a:spcBef>
              <a:defRPr sz="1200">
                <a:solidFill>
                  <a:schemeClr val="tx1"/>
                </a:solidFill>
                <a:latin typeface="Times New Roman" pitchFamily="18" charset="0"/>
              </a:defRPr>
            </a:lvl4pPr>
            <a:lvl5pPr marL="2057400" indent="-228600" defTabSz="990600" eaLnBrk="0" hangingPunct="0">
              <a:spcBef>
                <a:spcPct val="30000"/>
              </a:spcBef>
              <a:defRPr sz="1200">
                <a:solidFill>
                  <a:schemeClr val="tx1"/>
                </a:solidFill>
                <a:latin typeface="Times New Roman" pitchFamily="18" charset="0"/>
              </a:defRPr>
            </a:lvl5pPr>
            <a:lvl6pPr marL="2514600" indent="-228600" defTabSz="990600" eaLnBrk="0" fontAlgn="base" hangingPunct="0">
              <a:spcBef>
                <a:spcPct val="30000"/>
              </a:spcBef>
              <a:spcAft>
                <a:spcPct val="0"/>
              </a:spcAft>
              <a:defRPr sz="1200">
                <a:solidFill>
                  <a:schemeClr val="tx1"/>
                </a:solidFill>
                <a:latin typeface="Times New Roman" pitchFamily="18" charset="0"/>
              </a:defRPr>
            </a:lvl6pPr>
            <a:lvl7pPr marL="2971800" indent="-228600" defTabSz="990600" eaLnBrk="0" fontAlgn="base" hangingPunct="0">
              <a:spcBef>
                <a:spcPct val="30000"/>
              </a:spcBef>
              <a:spcAft>
                <a:spcPct val="0"/>
              </a:spcAft>
              <a:defRPr sz="1200">
                <a:solidFill>
                  <a:schemeClr val="tx1"/>
                </a:solidFill>
                <a:latin typeface="Times New Roman" pitchFamily="18" charset="0"/>
              </a:defRPr>
            </a:lvl7pPr>
            <a:lvl8pPr marL="3429000" indent="-228600" defTabSz="990600" eaLnBrk="0" fontAlgn="base" hangingPunct="0">
              <a:spcBef>
                <a:spcPct val="30000"/>
              </a:spcBef>
              <a:spcAft>
                <a:spcPct val="0"/>
              </a:spcAft>
              <a:defRPr sz="1200">
                <a:solidFill>
                  <a:schemeClr val="tx1"/>
                </a:solidFill>
                <a:latin typeface="Times New Roman" pitchFamily="18" charset="0"/>
              </a:defRPr>
            </a:lvl8pPr>
            <a:lvl9pPr marL="3886200" indent="-228600" defTabSz="990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341076F-0E94-43B6-9355-D366764E0F9B}" type="slidenum">
              <a:rPr lang="en-US" altLang="en-US" sz="1400" smtClean="0"/>
              <a:pPr eaLnBrk="1" hangingPunct="1">
                <a:spcBef>
                  <a:spcPct val="0"/>
                </a:spcBef>
              </a:pPr>
              <a:t>8</a:t>
            </a:fld>
            <a:endParaRPr lang="en-US" altLang="en-US"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US" altLang="en-US" smtClean="0"/>
          </a:p>
        </p:txBody>
      </p:sp>
      <p:sp>
        <p:nvSpPr>
          <p:cNvPr id="49156" name="Slide Number Placeholder 3"/>
          <p:cNvSpPr>
            <a:spLocks noGrp="1"/>
          </p:cNvSpPr>
          <p:nvPr>
            <p:ph type="sldNum" sz="quarter" idx="5"/>
          </p:nvPr>
        </p:nvSpPr>
        <p:spPr>
          <a:noFill/>
        </p:spPr>
        <p:txBody>
          <a:bodyPr/>
          <a:lstStyle>
            <a:lvl1pPr defTabSz="990600" eaLnBrk="0" hangingPunct="0">
              <a:spcBef>
                <a:spcPct val="30000"/>
              </a:spcBef>
              <a:defRPr sz="1200">
                <a:solidFill>
                  <a:schemeClr val="tx1"/>
                </a:solidFill>
                <a:latin typeface="Times New Roman" pitchFamily="18" charset="0"/>
              </a:defRPr>
            </a:lvl1pPr>
            <a:lvl2pPr marL="742950" indent="-285750" defTabSz="990600" eaLnBrk="0" hangingPunct="0">
              <a:spcBef>
                <a:spcPct val="30000"/>
              </a:spcBef>
              <a:defRPr sz="1200">
                <a:solidFill>
                  <a:schemeClr val="tx1"/>
                </a:solidFill>
                <a:latin typeface="Times New Roman" pitchFamily="18" charset="0"/>
              </a:defRPr>
            </a:lvl2pPr>
            <a:lvl3pPr marL="1143000" indent="-228600" defTabSz="990600" eaLnBrk="0" hangingPunct="0">
              <a:spcBef>
                <a:spcPct val="30000"/>
              </a:spcBef>
              <a:defRPr sz="1200">
                <a:solidFill>
                  <a:schemeClr val="tx1"/>
                </a:solidFill>
                <a:latin typeface="Times New Roman" pitchFamily="18" charset="0"/>
              </a:defRPr>
            </a:lvl3pPr>
            <a:lvl4pPr marL="1600200" indent="-228600" defTabSz="990600" eaLnBrk="0" hangingPunct="0">
              <a:spcBef>
                <a:spcPct val="30000"/>
              </a:spcBef>
              <a:defRPr sz="1200">
                <a:solidFill>
                  <a:schemeClr val="tx1"/>
                </a:solidFill>
                <a:latin typeface="Times New Roman" pitchFamily="18" charset="0"/>
              </a:defRPr>
            </a:lvl4pPr>
            <a:lvl5pPr marL="2057400" indent="-228600" defTabSz="990600" eaLnBrk="0" hangingPunct="0">
              <a:spcBef>
                <a:spcPct val="30000"/>
              </a:spcBef>
              <a:defRPr sz="1200">
                <a:solidFill>
                  <a:schemeClr val="tx1"/>
                </a:solidFill>
                <a:latin typeface="Times New Roman" pitchFamily="18" charset="0"/>
              </a:defRPr>
            </a:lvl5pPr>
            <a:lvl6pPr marL="2514600" indent="-228600" defTabSz="990600" eaLnBrk="0" fontAlgn="base" hangingPunct="0">
              <a:spcBef>
                <a:spcPct val="30000"/>
              </a:spcBef>
              <a:spcAft>
                <a:spcPct val="0"/>
              </a:spcAft>
              <a:defRPr sz="1200">
                <a:solidFill>
                  <a:schemeClr val="tx1"/>
                </a:solidFill>
                <a:latin typeface="Times New Roman" pitchFamily="18" charset="0"/>
              </a:defRPr>
            </a:lvl6pPr>
            <a:lvl7pPr marL="2971800" indent="-228600" defTabSz="990600" eaLnBrk="0" fontAlgn="base" hangingPunct="0">
              <a:spcBef>
                <a:spcPct val="30000"/>
              </a:spcBef>
              <a:spcAft>
                <a:spcPct val="0"/>
              </a:spcAft>
              <a:defRPr sz="1200">
                <a:solidFill>
                  <a:schemeClr val="tx1"/>
                </a:solidFill>
                <a:latin typeface="Times New Roman" pitchFamily="18" charset="0"/>
              </a:defRPr>
            </a:lvl7pPr>
            <a:lvl8pPr marL="3429000" indent="-228600" defTabSz="990600" eaLnBrk="0" fontAlgn="base" hangingPunct="0">
              <a:spcBef>
                <a:spcPct val="30000"/>
              </a:spcBef>
              <a:spcAft>
                <a:spcPct val="0"/>
              </a:spcAft>
              <a:defRPr sz="1200">
                <a:solidFill>
                  <a:schemeClr val="tx1"/>
                </a:solidFill>
                <a:latin typeface="Times New Roman" pitchFamily="18" charset="0"/>
              </a:defRPr>
            </a:lvl8pPr>
            <a:lvl9pPr marL="3886200" indent="-228600" defTabSz="990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E5CF374-56E4-4860-9818-F60AC433896A}" type="slidenum">
              <a:rPr lang="en-US" altLang="en-US" sz="1400" smtClean="0"/>
              <a:pPr eaLnBrk="1" hangingPunct="1">
                <a:spcBef>
                  <a:spcPct val="0"/>
                </a:spcBef>
              </a:pPr>
              <a:t>17</a:t>
            </a:fld>
            <a:endParaRPr lang="en-US" altLang="en-US" sz="1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0693301"/>
      </p:ext>
    </p:extLst>
  </p:cSld>
  <p:clrMapOvr>
    <a:masterClrMapping/>
  </p:clrMapOvr>
  <p:transition spd="med">
    <p:pull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3" r:id="rId13"/>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a:t>
            </a:r>
            <a:r>
              <a:rPr lang="sv-SE" dirty="0" smtClean="0"/>
              <a:t>10 Inflation, penningmängdens tillväxt och realränta</a:t>
            </a:r>
          </a:p>
        </p:txBody>
      </p:sp>
      <p:sp>
        <p:nvSpPr>
          <p:cNvPr id="5" name="Rectangle 3"/>
          <p:cNvSpPr txBox="1">
            <a:spLocks noChangeArrowheads="1"/>
          </p:cNvSpPr>
          <p:nvPr/>
        </p:nvSpPr>
        <p:spPr bwMode="auto">
          <a:xfrm>
            <a:off x="539552" y="1536226"/>
            <a:ext cx="8229600" cy="493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50" charset="0"/>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50" charset="0"/>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50" charset="0"/>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50" charset="0"/>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50" charset="0"/>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a:lstStyle>
          <a:p>
            <a:pPr defTabSz="914400" eaLnBrk="1" hangingPunct="1">
              <a:spcBef>
                <a:spcPts val="600"/>
              </a:spcBef>
              <a:spcAft>
                <a:spcPts val="0"/>
              </a:spcAft>
              <a:buClr>
                <a:schemeClr val="tx1"/>
              </a:buClr>
              <a:buSzTx/>
              <a:buFontTx/>
              <a:buChar char="•"/>
            </a:pPr>
            <a:r>
              <a:rPr lang="sv-SE" altLang="en-US" sz="2400" kern="0" dirty="0" smtClean="0">
                <a:latin typeface="Arial" charset="0"/>
              </a:rPr>
              <a:t>Effekter av penningpolitik.</a:t>
            </a:r>
          </a:p>
          <a:p>
            <a:pPr defTabSz="914400" eaLnBrk="1" hangingPunct="1">
              <a:spcBef>
                <a:spcPts val="600"/>
              </a:spcBef>
              <a:spcAft>
                <a:spcPts val="0"/>
              </a:spcAft>
              <a:buClr>
                <a:schemeClr val="tx1"/>
              </a:buClr>
              <a:buSzTx/>
              <a:buFontTx/>
              <a:buChar char="•"/>
            </a:pPr>
            <a:r>
              <a:rPr lang="sv-SE" altLang="en-US" sz="2400" kern="0" dirty="0" smtClean="0">
                <a:latin typeface="Arial" charset="0"/>
              </a:rPr>
              <a:t>Tre samband:</a:t>
            </a:r>
          </a:p>
          <a:p>
            <a:pPr lvl="1" defTabSz="914400" eaLnBrk="1" hangingPunct="1">
              <a:spcBef>
                <a:spcPts val="600"/>
              </a:spcBef>
              <a:spcAft>
                <a:spcPts val="0"/>
              </a:spcAft>
              <a:buClr>
                <a:schemeClr val="tx1"/>
              </a:buClr>
              <a:buSzTx/>
              <a:buFontTx/>
              <a:buChar char="•"/>
            </a:pPr>
            <a:r>
              <a:rPr lang="sv-SE" altLang="en-US" sz="2000" kern="0" dirty="0" smtClean="0">
                <a:latin typeface="Arial" charset="0"/>
              </a:rPr>
              <a:t>Phillipskurvan, liksom som tidigare </a:t>
            </a:r>
            <a:r>
              <a:rPr lang="sv-SE" altLang="sv-SE" sz="2200" i="1" kern="0" dirty="0">
                <a:solidFill>
                  <a:srgbClr val="000000"/>
                </a:solidFill>
                <a:ea typeface="MS Gothic"/>
                <a:sym typeface="Symbol"/>
              </a:rPr>
              <a:t></a:t>
            </a:r>
            <a:r>
              <a:rPr lang="sv-SE" sz="2200" i="1" kern="0" baseline="-25000" dirty="0">
                <a:solidFill>
                  <a:srgbClr val="000000"/>
                </a:solidFill>
                <a:ea typeface="MS Gothic"/>
              </a:rPr>
              <a:t>t</a:t>
            </a:r>
            <a:r>
              <a:rPr lang="sv-SE" sz="2200" i="1" kern="0" dirty="0">
                <a:solidFill>
                  <a:srgbClr val="000000"/>
                </a:solidFill>
                <a:ea typeface="MS Gothic"/>
              </a:rPr>
              <a:t> -</a:t>
            </a:r>
            <a:r>
              <a:rPr lang="sv-SE" altLang="sv-SE" sz="2200" i="1" kern="0" dirty="0">
                <a:solidFill>
                  <a:srgbClr val="000000"/>
                </a:solidFill>
                <a:ea typeface="MS Gothic"/>
                <a:sym typeface="Symbol"/>
              </a:rPr>
              <a:t> </a:t>
            </a:r>
            <a:r>
              <a:rPr lang="sv-SE" sz="2200" i="1" kern="0" baseline="-25000" dirty="0">
                <a:solidFill>
                  <a:srgbClr val="000000"/>
                </a:solidFill>
                <a:ea typeface="MS Gothic"/>
              </a:rPr>
              <a:t>t-</a:t>
            </a:r>
            <a:r>
              <a:rPr lang="sv-SE" sz="2200" kern="0" baseline="-25000" dirty="0">
                <a:solidFill>
                  <a:srgbClr val="000000"/>
                </a:solidFill>
                <a:ea typeface="MS Gothic"/>
              </a:rPr>
              <a:t>1</a:t>
            </a:r>
            <a:r>
              <a:rPr lang="sv-SE" altLang="sv-SE" sz="2200" i="1" kern="0" baseline="30000" dirty="0">
                <a:solidFill>
                  <a:srgbClr val="000000"/>
                </a:solidFill>
                <a:ea typeface="MS Gothic"/>
                <a:sym typeface="Symbol"/>
              </a:rPr>
              <a:t> </a:t>
            </a:r>
            <a:r>
              <a:rPr lang="sv-SE" altLang="sv-SE" sz="2000" kern="0" dirty="0">
                <a:solidFill>
                  <a:srgbClr val="000000"/>
                </a:solidFill>
                <a:ea typeface="MS Gothic"/>
                <a:sym typeface="Symbol"/>
              </a:rPr>
              <a:t>=</a:t>
            </a:r>
            <a:r>
              <a:rPr lang="sv-SE" altLang="sv-SE" sz="2000" i="1" kern="0" dirty="0">
                <a:solidFill>
                  <a:srgbClr val="000000"/>
                </a:solidFill>
                <a:ea typeface="MS Gothic"/>
                <a:sym typeface="Symbol"/>
              </a:rPr>
              <a:t> </a:t>
            </a:r>
            <a:r>
              <a:rPr lang="sv-SE" sz="2200" i="1" kern="0" dirty="0">
                <a:solidFill>
                  <a:srgbClr val="000000"/>
                </a:solidFill>
                <a:ea typeface="MS Gothic"/>
                <a:sym typeface="Symbol"/>
              </a:rPr>
              <a:t></a:t>
            </a:r>
            <a:r>
              <a:rPr lang="sv-SE" sz="2000" kern="0" baseline="10000" dirty="0">
                <a:solidFill>
                  <a:srgbClr val="000000"/>
                </a:solidFill>
                <a:ea typeface="MS Gothic"/>
                <a:sym typeface="Symbol"/>
              </a:rPr>
              <a:t></a:t>
            </a:r>
            <a:r>
              <a:rPr lang="sv-SE" sz="2000" kern="0" dirty="0">
                <a:solidFill>
                  <a:srgbClr val="000000"/>
                </a:solidFill>
                <a:ea typeface="MS Gothic"/>
                <a:sym typeface="Symbol"/>
              </a:rPr>
              <a:t>(</a:t>
            </a:r>
            <a:r>
              <a:rPr lang="sv-SE" sz="2000" i="1" kern="0" dirty="0">
                <a:solidFill>
                  <a:srgbClr val="000000"/>
                </a:solidFill>
                <a:ea typeface="MS Gothic"/>
                <a:sym typeface="Symbol" pitchFamily="18" charset="2"/>
              </a:rPr>
              <a:t>u</a:t>
            </a:r>
            <a:r>
              <a:rPr lang="sv-SE" sz="2000" i="1" kern="0" baseline="-25000" dirty="0">
                <a:solidFill>
                  <a:srgbClr val="000000"/>
                </a:solidFill>
                <a:ea typeface="MS Gothic"/>
                <a:sym typeface="Symbol" pitchFamily="18" charset="2"/>
              </a:rPr>
              <a:t>n </a:t>
            </a:r>
            <a:r>
              <a:rPr lang="sv-SE" altLang="sv-SE" sz="2000" kern="0" dirty="0">
                <a:solidFill>
                  <a:srgbClr val="000000"/>
                </a:solidFill>
                <a:ea typeface="MS Gothic"/>
                <a:sym typeface="Symbol"/>
              </a:rPr>
              <a:t>-</a:t>
            </a:r>
            <a:r>
              <a:rPr lang="sv-SE" sz="2000" i="1" kern="0" dirty="0">
                <a:solidFill>
                  <a:srgbClr val="000000"/>
                </a:solidFill>
                <a:ea typeface="MS Gothic"/>
                <a:sym typeface="Symbol"/>
              </a:rPr>
              <a:t>u</a:t>
            </a:r>
            <a:r>
              <a:rPr lang="sv-SE" sz="2000" i="1" kern="0" baseline="-25000" dirty="0">
                <a:solidFill>
                  <a:srgbClr val="000000"/>
                </a:solidFill>
                <a:ea typeface="MS Gothic"/>
              </a:rPr>
              <a:t>t</a:t>
            </a:r>
            <a:r>
              <a:rPr lang="sv-SE" sz="2000" kern="0" dirty="0" smtClean="0">
                <a:solidFill>
                  <a:srgbClr val="000000"/>
                </a:solidFill>
                <a:ea typeface="MS Gothic"/>
              </a:rPr>
              <a:t>)</a:t>
            </a:r>
            <a:endParaRPr lang="sv-SE" altLang="en-US" sz="2000" kern="0" dirty="0" smtClean="0">
              <a:latin typeface="Arial" charset="0"/>
            </a:endParaRPr>
          </a:p>
          <a:p>
            <a:pPr lvl="1" defTabSz="914400" eaLnBrk="1" hangingPunct="1">
              <a:spcBef>
                <a:spcPts val="600"/>
              </a:spcBef>
              <a:spcAft>
                <a:spcPts val="0"/>
              </a:spcAft>
              <a:buClr>
                <a:schemeClr val="tx1"/>
              </a:buClr>
              <a:buSzTx/>
              <a:buFontTx/>
              <a:buChar char="•"/>
            </a:pPr>
            <a:r>
              <a:rPr lang="sv-SE" altLang="en-US" sz="2000" kern="0" dirty="0" err="1" smtClean="0">
                <a:latin typeface="Arial" charset="0"/>
              </a:rPr>
              <a:t>Okuns</a:t>
            </a:r>
            <a:r>
              <a:rPr lang="sv-SE" altLang="en-US" sz="2000" kern="0" dirty="0" smtClean="0">
                <a:latin typeface="Arial" charset="0"/>
              </a:rPr>
              <a:t> lag</a:t>
            </a:r>
          </a:p>
          <a:p>
            <a:pPr lvl="1" defTabSz="914400" eaLnBrk="1" hangingPunct="1">
              <a:spcBef>
                <a:spcPts val="600"/>
              </a:spcBef>
              <a:spcAft>
                <a:spcPts val="0"/>
              </a:spcAft>
              <a:buClr>
                <a:schemeClr val="tx1"/>
              </a:buClr>
              <a:buSzTx/>
              <a:buFontTx/>
              <a:buChar char="•"/>
            </a:pPr>
            <a:r>
              <a:rPr lang="sv-SE" altLang="en-US" sz="2000" i="1" kern="0" dirty="0" smtClean="0">
                <a:latin typeface="Arial" charset="0"/>
              </a:rPr>
              <a:t>AD</a:t>
            </a:r>
            <a:r>
              <a:rPr lang="sv-SE" altLang="en-US" sz="2000" kern="0" dirty="0" smtClean="0">
                <a:latin typeface="Arial" charset="0"/>
              </a:rPr>
              <a:t>-relationen</a:t>
            </a:r>
          </a:p>
          <a:p>
            <a:pPr defTabSz="914400" eaLnBrk="1" hangingPunct="1">
              <a:spcBef>
                <a:spcPts val="600"/>
              </a:spcBef>
              <a:spcAft>
                <a:spcPts val="0"/>
              </a:spcAft>
              <a:buClr>
                <a:schemeClr val="tx1"/>
              </a:buClr>
              <a:buSzTx/>
              <a:buFontTx/>
              <a:buChar char="•"/>
            </a:pPr>
            <a:r>
              <a:rPr lang="sv-SE" altLang="en-US" sz="2400" kern="0" dirty="0" smtClean="0">
                <a:latin typeface="Arial" charset="0"/>
              </a:rPr>
              <a:t>Realränta</a:t>
            </a:r>
          </a:p>
          <a:p>
            <a:pPr defTabSz="914400" eaLnBrk="1" hangingPunct="1">
              <a:spcBef>
                <a:spcPts val="600"/>
              </a:spcBef>
              <a:spcAft>
                <a:spcPts val="0"/>
              </a:spcAft>
              <a:buClr>
                <a:schemeClr val="tx1"/>
              </a:buClr>
              <a:buSzTx/>
              <a:buFontTx/>
              <a:buChar char="•"/>
            </a:pPr>
            <a:r>
              <a:rPr lang="sv-SE" altLang="en-US" sz="2400" kern="0" dirty="0" smtClean="0">
                <a:latin typeface="Arial" charset="0"/>
              </a:rPr>
              <a:t>Effekten av penningpolitik på kort och medellång sikt</a:t>
            </a:r>
          </a:p>
          <a:p>
            <a:pPr lvl="1" defTabSz="914400" eaLnBrk="1" hangingPunct="1">
              <a:spcBef>
                <a:spcPts val="600"/>
              </a:spcBef>
              <a:spcAft>
                <a:spcPts val="0"/>
              </a:spcAft>
              <a:buClr>
                <a:schemeClr val="tx1"/>
              </a:buClr>
              <a:buSzTx/>
              <a:buFontTx/>
              <a:buChar char="•"/>
            </a:pPr>
            <a:r>
              <a:rPr lang="sv-SE" altLang="en-US" sz="2000" kern="0" dirty="0" smtClean="0">
                <a:latin typeface="Arial" charset="0"/>
              </a:rPr>
              <a:t>Hur inflationsförväntningarna spelar in</a:t>
            </a:r>
          </a:p>
          <a:p>
            <a:pPr lvl="1" defTabSz="914400" eaLnBrk="1" hangingPunct="1">
              <a:spcBef>
                <a:spcPts val="600"/>
              </a:spcBef>
              <a:spcAft>
                <a:spcPts val="0"/>
              </a:spcAft>
              <a:buClr>
                <a:schemeClr val="tx1"/>
              </a:buClr>
              <a:buSzTx/>
              <a:buFontTx/>
              <a:buChar char="•"/>
            </a:pPr>
            <a:r>
              <a:rPr lang="sv-SE" altLang="en-US" sz="2000" kern="0" dirty="0" smtClean="0">
                <a:latin typeface="Arial" charset="0"/>
              </a:rPr>
              <a:t>Kan inflation bekämpas utan att arbetslösheten ökar?</a:t>
            </a:r>
          </a:p>
        </p:txBody>
      </p:sp>
    </p:spTree>
    <p:extLst>
      <p:ext uri="{BB962C8B-B14F-4D97-AF65-F5344CB8AC3E}">
        <p14:creationId xmlns:p14="http://schemas.microsoft.com/office/powerpoint/2010/main" val="4007990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40995" name="Rectangle 3"/>
              <p:cNvSpPr>
                <a:spLocks noGrp="1" noChangeArrowheads="1"/>
              </p:cNvSpPr>
              <p:nvPr>
                <p:ph type="body" sz="half" idx="1"/>
              </p:nvPr>
            </p:nvSpPr>
            <p:spPr>
              <a:xfrm>
                <a:off x="539552" y="1525599"/>
                <a:ext cx="7710487" cy="4530725"/>
              </a:xfrm>
            </p:spPr>
            <p:txBody>
              <a:bodyPr/>
              <a:lstStyle/>
              <a:p>
                <a:pPr marL="363538" indent="-363538" eaLnBrk="1" hangingPunct="1">
                  <a:buClr>
                    <a:schemeClr val="tx1"/>
                  </a:buClr>
                  <a:buSzTx/>
                  <a:buFontTx/>
                  <a:buChar char="•"/>
                </a:pPr>
                <a:r>
                  <a:rPr lang="sv-SE" altLang="en-US" sz="2000" dirty="0" smtClean="0">
                    <a:effectLst/>
                    <a:latin typeface="Arial" charset="0"/>
                  </a:rPr>
                  <a:t>Antag att centralbanken ökar under en lång tid hela tiden ökar penningmängden med en takt </a:t>
                </a:r>
                <a14:m>
                  <m:oMath xmlns:m="http://schemas.openxmlformats.org/officeDocument/2006/math">
                    <m:sSub>
                      <m:sSubPr>
                        <m:ctrlPr>
                          <a:rPr lang="sv-SE" altLang="en-US" sz="2000" i="1" smtClean="0">
                            <a:effectLst/>
                            <a:latin typeface="Cambria Math"/>
                          </a:rPr>
                        </m:ctrlPr>
                      </m:sSubPr>
                      <m:e>
                        <m:acc>
                          <m:accPr>
                            <m:chr m:val="̅"/>
                            <m:ctrlPr>
                              <a:rPr lang="sv-SE" altLang="en-US" sz="2000" i="1" smtClean="0">
                                <a:effectLst/>
                                <a:latin typeface="Cambria Math"/>
                              </a:rPr>
                            </m:ctrlPr>
                          </m:accPr>
                          <m:e>
                            <m:r>
                              <m:rPr>
                                <m:nor/>
                              </m:rPr>
                              <a:rPr lang="en-US" altLang="en-US" sz="2000" b="0" i="1" smtClean="0">
                                <a:effectLst/>
                              </a:rPr>
                              <m:t>g</m:t>
                            </m:r>
                          </m:e>
                        </m:acc>
                      </m:e>
                      <m:sub>
                        <m:r>
                          <a:rPr lang="sv-SE" altLang="en-US" sz="2000" b="0" i="1" smtClean="0">
                            <a:effectLst/>
                            <a:latin typeface="Cambria Math"/>
                          </a:rPr>
                          <m:t>𝑀</m:t>
                        </m:r>
                      </m:sub>
                    </m:sSub>
                    <m:r>
                      <a:rPr lang="en-US" altLang="en-US" sz="2000" b="0" i="1" smtClean="0">
                        <a:effectLst/>
                        <a:latin typeface="Cambria Math"/>
                      </a:rPr>
                      <m:t>.</m:t>
                    </m:r>
                  </m:oMath>
                </a14:m>
                <a:endParaRPr lang="en-US" altLang="en-US" sz="2000" b="0" dirty="0" smtClean="0">
                  <a:effectLst/>
                  <a:latin typeface="Arial" charset="0"/>
                </a:endParaRPr>
              </a:p>
              <a:p>
                <a:pPr marL="363538" indent="-363538" eaLnBrk="1" hangingPunct="1">
                  <a:buClr>
                    <a:schemeClr val="tx1"/>
                  </a:buClr>
                  <a:buSzTx/>
                  <a:buFontTx/>
                  <a:buChar char="•"/>
                </a:pPr>
                <a:r>
                  <a:rPr lang="sv-SE" altLang="en-US" sz="2000" dirty="0" smtClean="0">
                    <a:effectLst/>
                    <a:latin typeface="Arial" charset="0"/>
                  </a:rPr>
                  <a:t>BNP växer då med sin potentiella takt,</a:t>
                </a:r>
                <a14:m>
                  <m:oMath xmlns:m="http://schemas.openxmlformats.org/officeDocument/2006/math">
                    <m:sSub>
                      <m:sSubPr>
                        <m:ctrlPr>
                          <a:rPr lang="sv-SE" altLang="en-US" sz="2000" i="1">
                            <a:effectLst/>
                            <a:latin typeface="Cambria Math"/>
                          </a:rPr>
                        </m:ctrlPr>
                      </m:sSubPr>
                      <m:e>
                        <m:r>
                          <a:rPr lang="sv-SE" altLang="en-US" sz="2000" b="0" i="1" smtClean="0">
                            <a:effectLst/>
                            <a:latin typeface="Cambria Math"/>
                          </a:rPr>
                          <m:t> </m:t>
                        </m:r>
                        <m:acc>
                          <m:accPr>
                            <m:chr m:val="̅"/>
                            <m:ctrlPr>
                              <a:rPr lang="sv-SE" altLang="en-US" sz="2000" i="1">
                                <a:effectLst/>
                                <a:latin typeface="Cambria Math"/>
                              </a:rPr>
                            </m:ctrlPr>
                          </m:accPr>
                          <m:e>
                            <m:r>
                              <m:rPr>
                                <m:nor/>
                              </m:rPr>
                              <a:rPr lang="en-US" altLang="en-US" sz="2000" i="1">
                                <a:effectLst/>
                              </a:rPr>
                              <m:t>g</m:t>
                            </m:r>
                          </m:e>
                        </m:acc>
                      </m:e>
                      <m:sub>
                        <m:r>
                          <a:rPr lang="sv-SE" altLang="en-US" sz="2000" b="0" i="1" smtClean="0">
                            <a:effectLst/>
                            <a:latin typeface="Cambria Math"/>
                          </a:rPr>
                          <m:t>𝑦</m:t>
                        </m:r>
                      </m:sub>
                    </m:sSub>
                    <m:r>
                      <a:rPr lang="sv-SE" altLang="en-US" sz="2000" b="0" i="0" smtClean="0">
                        <a:effectLst/>
                        <a:latin typeface="Cambria Math"/>
                      </a:rPr>
                      <m:t>, </m:t>
                    </m:r>
                  </m:oMath>
                </a14:m>
                <a:r>
                  <a:rPr lang="en-US" altLang="en-US" sz="2000" b="0" dirty="0" smtClean="0">
                    <a:effectLst/>
                    <a:latin typeface="Arial" charset="0"/>
                  </a:rPr>
                  <a:t>arbetslösheten </a:t>
                </a:r>
                <a:r>
                  <a:rPr lang="en-US" altLang="en-US" sz="2000" b="0" dirty="0" err="1" smtClean="0">
                    <a:effectLst/>
                    <a:latin typeface="Arial" charset="0"/>
                  </a:rPr>
                  <a:t>är</a:t>
                </a:r>
                <a:r>
                  <a:rPr lang="en-US" altLang="en-US" sz="2000" b="0" dirty="0" smtClean="0">
                    <a:effectLst/>
                    <a:latin typeface="Arial" charset="0"/>
                  </a:rPr>
                  <a:t> </a:t>
                </a:r>
                <a:r>
                  <a:rPr lang="en-US" altLang="en-US" sz="2000" b="0" dirty="0" err="1" smtClean="0">
                    <a:effectLst/>
                    <a:latin typeface="Arial" charset="0"/>
                  </a:rPr>
                  <a:t>konstant</a:t>
                </a:r>
                <a:r>
                  <a:rPr lang="en-US" altLang="en-US" sz="2000" b="0" dirty="0" smtClean="0">
                    <a:effectLst/>
                    <a:latin typeface="Arial" charset="0"/>
                  </a:rPr>
                  <a:t> </a:t>
                </a:r>
                <a:r>
                  <a:rPr lang="en-US" altLang="en-US" sz="2000" b="0" dirty="0" err="1" smtClean="0">
                    <a:effectLst/>
                    <a:latin typeface="Arial" charset="0"/>
                  </a:rPr>
                  <a:t>på</a:t>
                </a:r>
                <a:r>
                  <a:rPr lang="en-US" altLang="en-US" sz="2000" b="0" dirty="0" smtClean="0">
                    <a:effectLst/>
                    <a:latin typeface="Arial" charset="0"/>
                  </a:rPr>
                  <a:t> sin </a:t>
                </a:r>
                <a:r>
                  <a:rPr lang="en-US" altLang="en-US" sz="2000" b="0" dirty="0" err="1" smtClean="0">
                    <a:effectLst/>
                    <a:latin typeface="Arial" charset="0"/>
                  </a:rPr>
                  <a:t>jämviktsnivå</a:t>
                </a:r>
                <a:r>
                  <a:rPr lang="en-US" altLang="en-US" sz="2000" b="0" dirty="0" smtClean="0">
                    <a:effectLst/>
                    <a:latin typeface="Arial" charset="0"/>
                  </a:rPr>
                  <a:t> </a:t>
                </a:r>
                <a:r>
                  <a:rPr lang="en-US" altLang="en-US" sz="2000" b="0" dirty="0" err="1" smtClean="0">
                    <a:effectLst/>
                    <a:latin typeface="Arial" charset="0"/>
                  </a:rPr>
                  <a:t>och</a:t>
                </a:r>
                <a:r>
                  <a:rPr lang="en-US" altLang="en-US" sz="2000" b="0" dirty="0" smtClean="0">
                    <a:effectLst/>
                    <a:latin typeface="Arial" charset="0"/>
                  </a:rPr>
                  <a:t> </a:t>
                </a:r>
                <a:r>
                  <a:rPr lang="en-US" altLang="en-US" sz="2000" b="0" dirty="0" err="1" smtClean="0">
                    <a:effectLst/>
                    <a:latin typeface="Arial" charset="0"/>
                  </a:rPr>
                  <a:t>inflationen</a:t>
                </a:r>
                <a:r>
                  <a:rPr lang="en-US" altLang="en-US" sz="2000" b="0" dirty="0" smtClean="0">
                    <a:effectLst/>
                    <a:latin typeface="Arial" charset="0"/>
                  </a:rPr>
                  <a:t> </a:t>
                </a:r>
                <a:r>
                  <a:rPr lang="en-US" altLang="en-US" sz="2000" b="0" dirty="0" err="1" smtClean="0">
                    <a:effectLst/>
                    <a:latin typeface="Arial" charset="0"/>
                  </a:rPr>
                  <a:t>är</a:t>
                </a:r>
                <a:r>
                  <a:rPr lang="en-US" altLang="en-US" sz="2000" b="0" dirty="0" smtClean="0">
                    <a:effectLst/>
                    <a:latin typeface="Arial" charset="0"/>
                  </a:rPr>
                  <a:t> </a:t>
                </a:r>
                <a:r>
                  <a:rPr lang="en-US" altLang="en-US" sz="2000" b="0" dirty="0" err="1" smtClean="0">
                    <a:effectLst/>
                    <a:latin typeface="Arial" charset="0"/>
                  </a:rPr>
                  <a:t>konstant</a:t>
                </a:r>
                <a:r>
                  <a:rPr lang="en-US" altLang="en-US" sz="2000" b="0" dirty="0" smtClean="0">
                    <a:effectLst/>
                    <a:latin typeface="Arial" charset="0"/>
                  </a:rPr>
                  <a:t>.</a:t>
                </a:r>
              </a:p>
              <a:p>
                <a:pPr marL="363538" indent="-363538" eaLnBrk="1" hangingPunct="1">
                  <a:buClr>
                    <a:schemeClr val="tx1"/>
                  </a:buClr>
                  <a:buSzTx/>
                  <a:buFontTx/>
                  <a:buChar char="•"/>
                </a:pPr>
                <a:r>
                  <a:rPr lang="en-US" altLang="en-US" sz="2000" dirty="0" err="1" smtClean="0">
                    <a:effectLst/>
                    <a:latin typeface="Arial" charset="0"/>
                  </a:rPr>
                  <a:t>Eftersom</a:t>
                </a:r>
                <a:r>
                  <a:rPr lang="en-US" altLang="en-US" sz="2000" dirty="0" smtClean="0">
                    <a:effectLst/>
                    <a:latin typeface="Arial" charset="0"/>
                  </a:rPr>
                  <a:t> vi </a:t>
                </a:r>
                <a:r>
                  <a:rPr lang="en-US" altLang="en-US" sz="2000" dirty="0" err="1" smtClean="0">
                    <a:effectLst/>
                    <a:latin typeface="Arial" charset="0"/>
                  </a:rPr>
                  <a:t>antagit</a:t>
                </a:r>
                <a:r>
                  <a:rPr lang="en-US" altLang="en-US" sz="2000" dirty="0" smtClean="0">
                    <a:effectLst/>
                    <a:latin typeface="Arial" charset="0"/>
                  </a:rPr>
                  <a:t> </a:t>
                </a:r>
                <a:r>
                  <a:rPr lang="en-US" altLang="en-US" sz="2000" dirty="0" err="1" smtClean="0">
                    <a:effectLst/>
                    <a:latin typeface="Arial" charset="0"/>
                  </a:rPr>
                  <a:t>att</a:t>
                </a:r>
                <a:r>
                  <a:rPr lang="en-US" altLang="en-US" sz="2000" dirty="0" smtClean="0">
                    <a:effectLst/>
                    <a:latin typeface="Arial" charset="0"/>
                  </a:rPr>
                  <a:t> </a:t>
                </a:r>
                <a:r>
                  <a:rPr lang="sv-SE" sz="2000" i="1" dirty="0">
                    <a:solidFill>
                      <a:schemeClr val="tx1"/>
                    </a:solidFill>
                    <a:effectLst/>
                  </a:rPr>
                  <a:t>Y</a:t>
                </a:r>
                <a:r>
                  <a:rPr lang="sv-SE" sz="2000" i="1" baseline="-25000" dirty="0">
                    <a:solidFill>
                      <a:schemeClr val="tx1"/>
                    </a:solidFill>
                    <a:effectLst/>
                  </a:rPr>
                  <a:t>t </a:t>
                </a:r>
                <a:r>
                  <a:rPr lang="sv-SE" sz="2000" i="1" dirty="0">
                    <a:solidFill>
                      <a:schemeClr val="tx1"/>
                    </a:solidFill>
                    <a:effectLst/>
                  </a:rPr>
                  <a:t>= </a:t>
                </a:r>
                <a:r>
                  <a:rPr lang="sv-SE" sz="2000" i="1" dirty="0">
                    <a:solidFill>
                      <a:schemeClr val="tx1"/>
                    </a:solidFill>
                    <a:effectLst/>
                    <a:sym typeface="Symbol"/>
                  </a:rPr>
                  <a:t> </a:t>
                </a:r>
                <a:r>
                  <a:rPr lang="sv-SE" sz="2000" baseline="10000" dirty="0">
                    <a:solidFill>
                      <a:schemeClr val="tx1"/>
                    </a:solidFill>
                    <a:effectLst/>
                    <a:sym typeface="Symbol"/>
                  </a:rPr>
                  <a:t> </a:t>
                </a:r>
                <a14:m>
                  <m:oMath xmlns:m="http://schemas.openxmlformats.org/officeDocument/2006/math">
                    <m:f>
                      <m:fPr>
                        <m:ctrlPr>
                          <a:rPr lang="sv-SE" sz="2000" i="1">
                            <a:solidFill>
                              <a:schemeClr val="tx1"/>
                            </a:solidFill>
                            <a:effectLst/>
                            <a:latin typeface="Cambria Math"/>
                          </a:rPr>
                        </m:ctrlPr>
                      </m:fPr>
                      <m:num>
                        <m:r>
                          <m:rPr>
                            <m:nor/>
                          </m:rPr>
                          <a:rPr lang="sv-SE" sz="2000" i="1">
                            <a:solidFill>
                              <a:schemeClr val="tx1"/>
                            </a:solidFill>
                            <a:effectLst/>
                          </a:rPr>
                          <m:t>M</m:t>
                        </m:r>
                        <m:r>
                          <m:rPr>
                            <m:nor/>
                          </m:rPr>
                          <a:rPr lang="sv-SE" sz="2000" i="1" baseline="-25000" dirty="0">
                            <a:solidFill>
                              <a:schemeClr val="tx1"/>
                            </a:solidFill>
                            <a:effectLst/>
                          </a:rPr>
                          <m:t>t</m:t>
                        </m:r>
                      </m:num>
                      <m:den>
                        <m:r>
                          <m:rPr>
                            <m:nor/>
                          </m:rPr>
                          <a:rPr lang="sv-SE" sz="2000" i="1">
                            <a:solidFill>
                              <a:schemeClr val="tx1"/>
                            </a:solidFill>
                            <a:effectLst/>
                          </a:rPr>
                          <m:t>P</m:t>
                        </m:r>
                        <m:r>
                          <m:rPr>
                            <m:nor/>
                          </m:rPr>
                          <a:rPr lang="sv-SE" sz="2000" i="1" baseline="-25000" dirty="0">
                            <a:solidFill>
                              <a:schemeClr val="tx1"/>
                            </a:solidFill>
                            <a:effectLst/>
                          </a:rPr>
                          <m:t>t</m:t>
                        </m:r>
                      </m:den>
                    </m:f>
                    <m:r>
                      <a:rPr lang="sv-SE" sz="2000" i="1" baseline="-25000" dirty="0">
                        <a:solidFill>
                          <a:schemeClr val="tx1"/>
                        </a:solidFill>
                        <a:effectLst/>
                        <a:latin typeface="Cambria Math"/>
                      </a:rPr>
                      <m:t> </m:t>
                    </m:r>
                  </m:oMath>
                </a14:m>
                <a:r>
                  <a:rPr lang="en-US" altLang="en-US" sz="2000" b="0" dirty="0" smtClean="0">
                    <a:effectLst/>
                    <a:latin typeface="Arial" charset="0"/>
                  </a:rPr>
                  <a:t> </a:t>
                </a:r>
                <a:r>
                  <a:rPr lang="en-US" altLang="en-US" sz="2000" b="0" dirty="0" err="1" smtClean="0">
                    <a:effectLst/>
                    <a:latin typeface="Arial" charset="0"/>
                  </a:rPr>
                  <a:t>så</a:t>
                </a:r>
                <a:r>
                  <a:rPr lang="en-US" altLang="en-US" sz="2000" b="0" dirty="0" smtClean="0">
                    <a:effectLst/>
                    <a:latin typeface="Arial" charset="0"/>
                  </a:rPr>
                  <a:t> </a:t>
                </a:r>
                <a:r>
                  <a:rPr lang="en-US" altLang="en-US" sz="2000" b="0" dirty="0" err="1" smtClean="0">
                    <a:effectLst/>
                    <a:latin typeface="Arial" charset="0"/>
                  </a:rPr>
                  <a:t>måste</a:t>
                </a:r>
                <a:r>
                  <a:rPr lang="en-US" altLang="en-US" sz="2000" b="0" dirty="0" smtClean="0">
                    <a:effectLst/>
                    <a:latin typeface="Arial" charset="0"/>
                  </a:rPr>
                  <a:t> </a:t>
                </a:r>
                <a:r>
                  <a:rPr lang="sv-SE" sz="2000" i="1" dirty="0" smtClean="0">
                    <a:solidFill>
                      <a:schemeClr val="tx1"/>
                    </a:solidFill>
                    <a:effectLst/>
                    <a:sym typeface="Symbol"/>
                  </a:rPr>
                  <a:t> </a:t>
                </a:r>
                <a:r>
                  <a:rPr lang="sv-SE" sz="2000" baseline="10000" dirty="0">
                    <a:solidFill>
                      <a:schemeClr val="tx1"/>
                    </a:solidFill>
                    <a:effectLst/>
                    <a:sym typeface="Symbol"/>
                  </a:rPr>
                  <a:t> </a:t>
                </a:r>
                <a14:m>
                  <m:oMath xmlns:m="http://schemas.openxmlformats.org/officeDocument/2006/math">
                    <m:f>
                      <m:fPr>
                        <m:ctrlPr>
                          <a:rPr lang="sv-SE" sz="2000" i="1">
                            <a:solidFill>
                              <a:schemeClr val="tx1"/>
                            </a:solidFill>
                            <a:effectLst/>
                            <a:latin typeface="Cambria Math"/>
                          </a:rPr>
                        </m:ctrlPr>
                      </m:fPr>
                      <m:num>
                        <m:r>
                          <m:rPr>
                            <m:nor/>
                          </m:rPr>
                          <a:rPr lang="sv-SE" sz="2000" i="1">
                            <a:solidFill>
                              <a:schemeClr val="tx1"/>
                            </a:solidFill>
                            <a:effectLst/>
                          </a:rPr>
                          <m:t>M</m:t>
                        </m:r>
                        <m:r>
                          <m:rPr>
                            <m:nor/>
                          </m:rPr>
                          <a:rPr lang="sv-SE" sz="2000" i="1" baseline="-25000" dirty="0">
                            <a:solidFill>
                              <a:schemeClr val="tx1"/>
                            </a:solidFill>
                            <a:effectLst/>
                          </a:rPr>
                          <m:t>t</m:t>
                        </m:r>
                      </m:num>
                      <m:den>
                        <m:r>
                          <m:rPr>
                            <m:nor/>
                          </m:rPr>
                          <a:rPr lang="sv-SE" sz="2000" i="1">
                            <a:solidFill>
                              <a:schemeClr val="tx1"/>
                            </a:solidFill>
                            <a:effectLst/>
                          </a:rPr>
                          <m:t>P</m:t>
                        </m:r>
                        <m:r>
                          <m:rPr>
                            <m:nor/>
                          </m:rPr>
                          <a:rPr lang="sv-SE" sz="2000" i="1" baseline="-25000" dirty="0">
                            <a:solidFill>
                              <a:schemeClr val="tx1"/>
                            </a:solidFill>
                            <a:effectLst/>
                          </a:rPr>
                          <m:t>t</m:t>
                        </m:r>
                      </m:den>
                    </m:f>
                  </m:oMath>
                </a14:m>
                <a:r>
                  <a:rPr lang="en-US" altLang="en-US" sz="2000" b="0" dirty="0" smtClean="0">
                    <a:effectLst/>
                    <a:latin typeface="Arial" charset="0"/>
                  </a:rPr>
                  <a:t> </a:t>
                </a:r>
                <a:r>
                  <a:rPr lang="en-US" altLang="en-US" sz="2000" b="0" dirty="0" err="1" smtClean="0">
                    <a:effectLst/>
                    <a:latin typeface="Arial" charset="0"/>
                  </a:rPr>
                  <a:t>växa</a:t>
                </a:r>
                <a:r>
                  <a:rPr lang="en-US" altLang="en-US" sz="2000" b="0" dirty="0" smtClean="0">
                    <a:effectLst/>
                    <a:latin typeface="Arial" charset="0"/>
                  </a:rPr>
                  <a:t> med </a:t>
                </a:r>
                <a:r>
                  <a:rPr lang="en-US" altLang="en-US" sz="2000" b="0" dirty="0" err="1" smtClean="0">
                    <a:effectLst/>
                    <a:latin typeface="Arial" charset="0"/>
                  </a:rPr>
                  <a:t>takten</a:t>
                </a:r>
                <a14:m>
                  <m:oMath xmlns:m="http://schemas.openxmlformats.org/officeDocument/2006/math">
                    <m:sSub>
                      <m:sSubPr>
                        <m:ctrlPr>
                          <a:rPr lang="sv-SE" altLang="en-US" sz="2000" i="1">
                            <a:effectLst/>
                            <a:latin typeface="Cambria Math"/>
                          </a:rPr>
                        </m:ctrlPr>
                      </m:sSubPr>
                      <m:e>
                        <m:r>
                          <a:rPr lang="sv-SE" altLang="en-US" sz="2000" i="1">
                            <a:effectLst/>
                            <a:latin typeface="Cambria Math"/>
                          </a:rPr>
                          <m:t> </m:t>
                        </m:r>
                        <m:acc>
                          <m:accPr>
                            <m:chr m:val="̅"/>
                            <m:ctrlPr>
                              <a:rPr lang="sv-SE" altLang="en-US" sz="2000" i="1">
                                <a:effectLst/>
                                <a:latin typeface="Cambria Math"/>
                              </a:rPr>
                            </m:ctrlPr>
                          </m:accPr>
                          <m:e>
                            <m:r>
                              <m:rPr>
                                <m:nor/>
                              </m:rPr>
                              <a:rPr lang="en-US" altLang="en-US" sz="2000" i="1">
                                <a:effectLst/>
                              </a:rPr>
                              <m:t>g</m:t>
                            </m:r>
                          </m:e>
                        </m:acc>
                      </m:e>
                      <m:sub>
                        <m:r>
                          <a:rPr lang="sv-SE" altLang="en-US" sz="2000" i="1">
                            <a:effectLst/>
                            <a:latin typeface="Cambria Math"/>
                          </a:rPr>
                          <m:t>𝑦</m:t>
                        </m:r>
                      </m:sub>
                    </m:sSub>
                  </m:oMath>
                </a14:m>
                <a:endParaRPr lang="en-US" altLang="en-US" sz="2200" b="0" i="1" dirty="0" smtClean="0">
                  <a:effectLst/>
                </a:endParaRPr>
              </a:p>
              <a:p>
                <a:pPr marL="363538" indent="-363538" eaLnBrk="1" hangingPunct="1">
                  <a:buClr>
                    <a:schemeClr val="tx1"/>
                  </a:buClr>
                  <a:buSzTx/>
                  <a:buFontTx/>
                  <a:buChar char="•"/>
                </a:pPr>
                <a:r>
                  <a:rPr lang="en-US" altLang="en-US" sz="2000" b="0" dirty="0" err="1" smtClean="0">
                    <a:effectLst/>
                    <a:latin typeface="Arial" charset="0"/>
                  </a:rPr>
                  <a:t>Kom</a:t>
                </a:r>
                <a:r>
                  <a:rPr lang="en-US" altLang="en-US" sz="2000" b="0" dirty="0" smtClean="0">
                    <a:effectLst/>
                    <a:latin typeface="Arial" charset="0"/>
                  </a:rPr>
                  <a:t> </a:t>
                </a:r>
                <a:r>
                  <a:rPr lang="en-US" altLang="en-US" sz="2000" b="0" dirty="0" err="1" smtClean="0">
                    <a:effectLst/>
                    <a:latin typeface="Arial" charset="0"/>
                  </a:rPr>
                  <a:t>ihåg</a:t>
                </a:r>
                <a:r>
                  <a:rPr lang="en-US" altLang="en-US" sz="2000" b="0" dirty="0" smtClean="0">
                    <a:effectLst/>
                    <a:latin typeface="Arial" charset="0"/>
                  </a:rPr>
                  <a:t> </a:t>
                </a:r>
                <a:r>
                  <a:rPr lang="en-US" altLang="en-US" sz="2000" b="0" dirty="0" err="1" smtClean="0">
                    <a:effectLst/>
                    <a:latin typeface="Arial" charset="0"/>
                  </a:rPr>
                  <a:t>att</a:t>
                </a:r>
                <a:r>
                  <a:rPr lang="en-US" altLang="en-US" sz="2000" b="0" dirty="0" smtClean="0">
                    <a:effectLst/>
                    <a:latin typeface="Arial" charset="0"/>
                  </a:rPr>
                  <a:t> </a:t>
                </a:r>
                <a:r>
                  <a:rPr lang="en-US" altLang="en-US" sz="2000" b="0" dirty="0" err="1" smtClean="0">
                    <a:effectLst/>
                    <a:latin typeface="Arial" charset="0"/>
                  </a:rPr>
                  <a:t>tillväxttakten</a:t>
                </a:r>
                <a:r>
                  <a:rPr lang="en-US" altLang="en-US" sz="2000" b="0" dirty="0" smtClean="0">
                    <a:effectLst/>
                    <a:latin typeface="Arial" charset="0"/>
                  </a:rPr>
                  <a:t> </a:t>
                </a:r>
                <a:r>
                  <a:rPr lang="en-US" altLang="en-US" sz="2000" b="0" dirty="0" err="1" smtClean="0">
                    <a:effectLst/>
                    <a:latin typeface="Arial" charset="0"/>
                  </a:rPr>
                  <a:t>i</a:t>
                </a:r>
                <a:r>
                  <a:rPr lang="en-US" altLang="en-US" sz="2000" b="0" dirty="0" smtClean="0">
                    <a:effectLst/>
                    <a:latin typeface="Arial" charset="0"/>
                  </a:rPr>
                  <a:t> </a:t>
                </a:r>
                <a:r>
                  <a:rPr lang="en-US" altLang="en-US" sz="2000" b="0" dirty="0" err="1" smtClean="0">
                    <a:effectLst/>
                    <a:latin typeface="Arial" charset="0"/>
                  </a:rPr>
                  <a:t>en</a:t>
                </a:r>
                <a:r>
                  <a:rPr lang="en-US" altLang="en-US" sz="2000" b="0" dirty="0" smtClean="0">
                    <a:effectLst/>
                    <a:latin typeface="Arial" charset="0"/>
                  </a:rPr>
                  <a:t> </a:t>
                </a:r>
                <a:r>
                  <a:rPr lang="en-US" altLang="en-US" sz="2000" b="0" dirty="0" err="1" smtClean="0">
                    <a:effectLst/>
                    <a:latin typeface="Arial" charset="0"/>
                  </a:rPr>
                  <a:t>kvot</a:t>
                </a:r>
                <a:r>
                  <a:rPr lang="en-US" altLang="en-US" sz="2000" b="0" dirty="0" smtClean="0">
                    <a:effectLst/>
                    <a:latin typeface="Arial" charset="0"/>
                  </a:rPr>
                  <a:t> </a:t>
                </a:r>
                <a:r>
                  <a:rPr lang="en-US" altLang="en-US" sz="2000" b="0" dirty="0" err="1" smtClean="0">
                    <a:effectLst/>
                    <a:latin typeface="Arial" charset="0"/>
                  </a:rPr>
                  <a:t>är</a:t>
                </a:r>
                <a:r>
                  <a:rPr lang="en-US" altLang="en-US" sz="2000" b="0" dirty="0" smtClean="0">
                    <a:effectLst/>
                    <a:latin typeface="Arial" charset="0"/>
                  </a:rPr>
                  <a:t> </a:t>
                </a:r>
                <a:r>
                  <a:rPr lang="en-US" altLang="en-US" sz="2000" b="0" dirty="0" err="1" smtClean="0">
                    <a:effectLst/>
                    <a:latin typeface="Arial" charset="0"/>
                  </a:rPr>
                  <a:t>lika</a:t>
                </a:r>
                <a:r>
                  <a:rPr lang="en-US" altLang="en-US" sz="2000" b="0" dirty="0" smtClean="0">
                    <a:effectLst/>
                    <a:latin typeface="Arial" charset="0"/>
                  </a:rPr>
                  <a:t> med </a:t>
                </a:r>
                <a:r>
                  <a:rPr lang="en-US" altLang="en-US" sz="2000" b="0" dirty="0" err="1" smtClean="0">
                    <a:effectLst/>
                    <a:latin typeface="Arial" charset="0"/>
                  </a:rPr>
                  <a:t>skillnaden</a:t>
                </a:r>
                <a:r>
                  <a:rPr lang="en-US" altLang="en-US" sz="2000" b="0" dirty="0" smtClean="0">
                    <a:effectLst/>
                    <a:latin typeface="Arial" charset="0"/>
                  </a:rPr>
                  <a:t> </a:t>
                </a:r>
                <a:r>
                  <a:rPr lang="en-US" altLang="en-US" sz="2000" b="0" dirty="0" err="1" smtClean="0">
                    <a:effectLst/>
                    <a:latin typeface="Arial" charset="0"/>
                  </a:rPr>
                  <a:t>mellan</a:t>
                </a:r>
                <a:r>
                  <a:rPr lang="en-US" altLang="en-US" sz="2000" b="0" dirty="0" smtClean="0">
                    <a:effectLst/>
                    <a:latin typeface="Arial" charset="0"/>
                  </a:rPr>
                  <a:t> </a:t>
                </a:r>
                <a:r>
                  <a:rPr lang="en-US" altLang="en-US" sz="2000" b="0" dirty="0" err="1" smtClean="0">
                    <a:effectLst/>
                    <a:latin typeface="Arial" charset="0"/>
                  </a:rPr>
                  <a:t>tillväxttakten</a:t>
                </a:r>
                <a:r>
                  <a:rPr lang="en-US" altLang="en-US" sz="2000" b="0" dirty="0" smtClean="0">
                    <a:effectLst/>
                    <a:latin typeface="Arial" charset="0"/>
                  </a:rPr>
                  <a:t> </a:t>
                </a:r>
                <a:r>
                  <a:rPr lang="en-US" altLang="en-US" sz="2000" b="0" dirty="0" err="1" smtClean="0">
                    <a:effectLst/>
                    <a:latin typeface="Arial" charset="0"/>
                  </a:rPr>
                  <a:t>i</a:t>
                </a:r>
                <a:r>
                  <a:rPr lang="en-US" altLang="en-US" sz="2000" b="0" dirty="0" smtClean="0">
                    <a:effectLst/>
                    <a:latin typeface="Arial" charset="0"/>
                  </a:rPr>
                  <a:t> </a:t>
                </a:r>
                <a:r>
                  <a:rPr lang="en-US" altLang="en-US" sz="2000" b="0" dirty="0" err="1" smtClean="0">
                    <a:effectLst/>
                    <a:latin typeface="Arial" charset="0"/>
                  </a:rPr>
                  <a:t>täljaren</a:t>
                </a:r>
                <a:r>
                  <a:rPr lang="en-US" altLang="en-US" sz="2000" b="0" dirty="0" smtClean="0">
                    <a:effectLst/>
                    <a:latin typeface="Arial" charset="0"/>
                  </a:rPr>
                  <a:t> </a:t>
                </a:r>
                <a:r>
                  <a:rPr lang="en-US" altLang="en-US" sz="2000" b="0" dirty="0" err="1" smtClean="0">
                    <a:effectLst/>
                    <a:latin typeface="Arial" charset="0"/>
                  </a:rPr>
                  <a:t>och</a:t>
                </a:r>
                <a:r>
                  <a:rPr lang="en-US" altLang="en-US" sz="2000" b="0" dirty="0" smtClean="0">
                    <a:effectLst/>
                    <a:latin typeface="Arial" charset="0"/>
                  </a:rPr>
                  <a:t> </a:t>
                </a:r>
                <a:r>
                  <a:rPr lang="en-US" altLang="en-US" sz="2000" b="0" dirty="0" err="1" smtClean="0">
                    <a:effectLst/>
                    <a:latin typeface="Arial" charset="0"/>
                  </a:rPr>
                  <a:t>nämnaren</a:t>
                </a:r>
                <a:r>
                  <a:rPr lang="en-US" altLang="en-US" sz="2000" b="0" dirty="0" smtClean="0">
                    <a:effectLst/>
                    <a:latin typeface="Arial" charset="0"/>
                  </a:rPr>
                  <a:t>. </a:t>
                </a:r>
              </a:p>
              <a:p>
                <a:pPr marL="363538" indent="-363538" eaLnBrk="1" hangingPunct="1">
                  <a:buClr>
                    <a:schemeClr val="tx1"/>
                  </a:buClr>
                  <a:buSzTx/>
                  <a:buFontTx/>
                  <a:buChar char="•"/>
                </a:pPr>
                <a:r>
                  <a:rPr lang="en-US" altLang="en-US" sz="2000" dirty="0" err="1" smtClean="0">
                    <a:effectLst/>
                    <a:latin typeface="Arial" charset="0"/>
                  </a:rPr>
                  <a:t>Därmed</a:t>
                </a:r>
                <a:r>
                  <a:rPr lang="en-US" altLang="en-US" sz="2000" dirty="0" smtClean="0">
                    <a:effectLst/>
                    <a:latin typeface="Arial" charset="0"/>
                  </a:rPr>
                  <a:t> </a:t>
                </a:r>
                <a:r>
                  <a:rPr lang="en-US" altLang="en-US" sz="2000" dirty="0" err="1" smtClean="0">
                    <a:effectLst/>
                    <a:latin typeface="Arial" charset="0"/>
                  </a:rPr>
                  <a:t>måste</a:t>
                </a:r>
                <a:r>
                  <a:rPr lang="en-US" altLang="en-US" sz="2000" dirty="0" smtClean="0">
                    <a:effectLst/>
                    <a:latin typeface="Arial" charset="0"/>
                  </a:rPr>
                  <a:t> vi ha </a:t>
                </a:r>
                <a14:m>
                  <m:oMath xmlns:m="http://schemas.openxmlformats.org/officeDocument/2006/math">
                    <m:sSub>
                      <m:sSubPr>
                        <m:ctrlPr>
                          <a:rPr lang="sv-SE" altLang="en-US" sz="2000" i="1">
                            <a:effectLst/>
                            <a:latin typeface="Cambria Math"/>
                          </a:rPr>
                        </m:ctrlPr>
                      </m:sSubPr>
                      <m:e>
                        <m:r>
                          <a:rPr lang="sv-SE" altLang="en-US" sz="2000" i="1">
                            <a:effectLst/>
                            <a:latin typeface="Cambria Math"/>
                          </a:rPr>
                          <m:t> </m:t>
                        </m:r>
                        <m:acc>
                          <m:accPr>
                            <m:chr m:val="̅"/>
                            <m:ctrlPr>
                              <a:rPr lang="sv-SE" altLang="en-US" sz="2000" i="1">
                                <a:effectLst/>
                                <a:latin typeface="Cambria Math"/>
                              </a:rPr>
                            </m:ctrlPr>
                          </m:accPr>
                          <m:e>
                            <m:r>
                              <m:rPr>
                                <m:nor/>
                              </m:rPr>
                              <a:rPr lang="en-US" altLang="en-US" sz="2000" i="1">
                                <a:effectLst/>
                              </a:rPr>
                              <m:t>g</m:t>
                            </m:r>
                          </m:e>
                        </m:acc>
                      </m:e>
                      <m:sub>
                        <m:r>
                          <a:rPr lang="sv-SE" altLang="en-US" sz="2000" i="1">
                            <a:effectLst/>
                            <a:latin typeface="Cambria Math"/>
                          </a:rPr>
                          <m:t>𝑦</m:t>
                        </m:r>
                      </m:sub>
                    </m:sSub>
                  </m:oMath>
                </a14:m>
                <a:r>
                  <a:rPr lang="en-US" altLang="en-US" sz="2000" dirty="0" smtClean="0">
                    <a:effectLst/>
                    <a:latin typeface="Arial" charset="0"/>
                  </a:rPr>
                  <a:t>= </a:t>
                </a:r>
                <a14:m>
                  <m:oMath xmlns:m="http://schemas.openxmlformats.org/officeDocument/2006/math">
                    <m:sSub>
                      <m:sSubPr>
                        <m:ctrlPr>
                          <a:rPr lang="sv-SE" altLang="en-US" sz="2000" i="1">
                            <a:effectLst/>
                            <a:latin typeface="Cambria Math"/>
                          </a:rPr>
                        </m:ctrlPr>
                      </m:sSubPr>
                      <m:e>
                        <m:acc>
                          <m:accPr>
                            <m:chr m:val="̅"/>
                            <m:ctrlPr>
                              <a:rPr lang="sv-SE" altLang="en-US" sz="2000" i="1">
                                <a:effectLst/>
                                <a:latin typeface="Cambria Math"/>
                              </a:rPr>
                            </m:ctrlPr>
                          </m:accPr>
                          <m:e>
                            <m:r>
                              <m:rPr>
                                <m:nor/>
                              </m:rPr>
                              <a:rPr lang="en-US" altLang="en-US" sz="2000" i="1">
                                <a:effectLst/>
                              </a:rPr>
                              <m:t>g</m:t>
                            </m:r>
                          </m:e>
                        </m:acc>
                      </m:e>
                      <m:sub>
                        <m:r>
                          <a:rPr lang="en-US" altLang="en-US" sz="2000" i="1">
                            <a:effectLst/>
                            <a:latin typeface="Cambria Math"/>
                          </a:rPr>
                          <m:t>𝑚</m:t>
                        </m:r>
                      </m:sub>
                    </m:sSub>
                  </m:oMath>
                </a14:m>
                <a:r>
                  <a:rPr lang="en-US" altLang="en-US" sz="2000" dirty="0" smtClean="0">
                    <a:effectLst/>
                    <a:latin typeface="Arial" charset="0"/>
                  </a:rPr>
                  <a:t>- </a:t>
                </a:r>
                <a:r>
                  <a:rPr lang="sv-SE" sz="2000" i="1" dirty="0" smtClean="0">
                    <a:effectLst/>
                    <a:sym typeface="Symbol"/>
                  </a:rPr>
                  <a:t></a:t>
                </a:r>
                <a:r>
                  <a:rPr lang="en-US" altLang="en-US" sz="2200" b="0" dirty="0" smtClean="0">
                    <a:effectLst/>
                    <a:latin typeface="Arial" charset="0"/>
                  </a:rPr>
                  <a:t>,</a:t>
                </a:r>
              </a:p>
              <a:p>
                <a:pPr marL="363538" indent="-363538" eaLnBrk="1" hangingPunct="1">
                  <a:buClr>
                    <a:schemeClr val="tx1"/>
                  </a:buClr>
                  <a:buSzTx/>
                  <a:buFontTx/>
                  <a:buChar char="•"/>
                </a:pPr>
                <a:r>
                  <a:rPr lang="en-US" altLang="en-US" sz="2000" dirty="0" err="1" smtClean="0">
                    <a:effectLst/>
                    <a:latin typeface="Arial" charset="0"/>
                  </a:rPr>
                  <a:t>eller</a:t>
                </a:r>
                <a:r>
                  <a:rPr lang="sv-SE" sz="2000" i="1" dirty="0" smtClean="0">
                    <a:effectLst/>
                    <a:sym typeface="Symbol"/>
                  </a:rPr>
                  <a:t></a:t>
                </a:r>
                <a:r>
                  <a:rPr lang="sv-SE" sz="2000" i="1" baseline="-25000" dirty="0" smtClean="0">
                    <a:effectLst/>
                    <a:sym typeface="Symbol"/>
                  </a:rPr>
                  <a:t>  </a:t>
                </a:r>
                <a:r>
                  <a:rPr lang="en-US" altLang="en-US" sz="2000" i="1" dirty="0" smtClean="0">
                    <a:effectLst/>
                  </a:rPr>
                  <a:t>=</a:t>
                </a:r>
                <a14:m>
                  <m:oMath xmlns:m="http://schemas.openxmlformats.org/officeDocument/2006/math">
                    <m:sSub>
                      <m:sSubPr>
                        <m:ctrlPr>
                          <a:rPr lang="sv-SE" altLang="en-US" sz="2000" i="1">
                            <a:effectLst/>
                            <a:latin typeface="Cambria Math"/>
                          </a:rPr>
                        </m:ctrlPr>
                      </m:sSubPr>
                      <m:e>
                        <m:r>
                          <m:rPr>
                            <m:nor/>
                          </m:rPr>
                          <a:rPr lang="sv-SE" altLang="en-US" sz="2000" b="0" i="1" smtClean="0">
                            <a:effectLst/>
                          </a:rPr>
                          <m:t> </m:t>
                        </m:r>
                        <m:acc>
                          <m:accPr>
                            <m:chr m:val="̅"/>
                            <m:ctrlPr>
                              <a:rPr lang="sv-SE" altLang="en-US" sz="2000" i="1">
                                <a:effectLst/>
                                <a:latin typeface="Cambria Math"/>
                              </a:rPr>
                            </m:ctrlPr>
                          </m:accPr>
                          <m:e>
                            <m:r>
                              <m:rPr>
                                <m:nor/>
                              </m:rPr>
                              <a:rPr lang="en-US" altLang="en-US" sz="2000" i="1" smtClean="0">
                                <a:effectLst/>
                              </a:rPr>
                              <m:t>g</m:t>
                            </m:r>
                          </m:e>
                        </m:acc>
                      </m:e>
                      <m:sub>
                        <m:r>
                          <a:rPr lang="en-US" altLang="en-US" sz="2000" i="1" smtClean="0">
                            <a:effectLst/>
                            <a:latin typeface="Cambria Math"/>
                          </a:rPr>
                          <m:t>𝑚</m:t>
                        </m:r>
                      </m:sub>
                    </m:sSub>
                  </m:oMath>
                </a14:m>
                <a:r>
                  <a:rPr lang="en-US" altLang="en-US" sz="2000" i="1" dirty="0" smtClean="0">
                    <a:effectLst/>
                  </a:rPr>
                  <a:t>- </a:t>
                </a:r>
                <a14:m>
                  <m:oMath xmlns:m="http://schemas.openxmlformats.org/officeDocument/2006/math">
                    <m:sSub>
                      <m:sSubPr>
                        <m:ctrlPr>
                          <a:rPr lang="sv-SE" altLang="en-US" sz="2000" i="1">
                            <a:effectLst/>
                            <a:latin typeface="Cambria Math"/>
                          </a:rPr>
                        </m:ctrlPr>
                      </m:sSubPr>
                      <m:e>
                        <m:acc>
                          <m:accPr>
                            <m:chr m:val="̅"/>
                            <m:ctrlPr>
                              <a:rPr lang="sv-SE" altLang="en-US" sz="2000" i="1">
                                <a:effectLst/>
                                <a:latin typeface="Cambria Math"/>
                              </a:rPr>
                            </m:ctrlPr>
                          </m:accPr>
                          <m:e>
                            <m:r>
                              <m:rPr>
                                <m:nor/>
                              </m:rPr>
                              <a:rPr lang="en-US" altLang="en-US" sz="2000" i="1" smtClean="0">
                                <a:effectLst/>
                              </a:rPr>
                              <m:t>g</m:t>
                            </m:r>
                          </m:e>
                        </m:acc>
                      </m:e>
                      <m:sub>
                        <m:r>
                          <a:rPr lang="en-US" altLang="en-US" sz="2000" i="1" smtClean="0">
                            <a:effectLst/>
                            <a:latin typeface="Cambria Math"/>
                          </a:rPr>
                          <m:t>𝑦</m:t>
                        </m:r>
                      </m:sub>
                    </m:sSub>
                    <m:r>
                      <a:rPr lang="sv-SE" altLang="en-US" sz="2000" b="0" i="0" smtClean="0">
                        <a:effectLst/>
                        <a:latin typeface="Cambria Math"/>
                      </a:rPr>
                      <m:t>, </m:t>
                    </m:r>
                  </m:oMath>
                </a14:m>
                <a:r>
                  <a:rPr lang="en-US" altLang="en-US" sz="2200" dirty="0" smtClean="0">
                    <a:effectLst/>
                    <a:latin typeface="Arial" charset="0"/>
                  </a:rPr>
                  <a:t> inflationen </a:t>
                </a:r>
                <a:r>
                  <a:rPr lang="en-US" altLang="en-US" sz="2200" dirty="0" err="1" smtClean="0">
                    <a:effectLst/>
                    <a:latin typeface="Arial" charset="0"/>
                  </a:rPr>
                  <a:t>är</a:t>
                </a:r>
                <a:r>
                  <a:rPr lang="en-US" altLang="en-US" sz="2200" dirty="0" smtClean="0">
                    <a:effectLst/>
                    <a:latin typeface="Arial" charset="0"/>
                  </a:rPr>
                  <a:t> (</a:t>
                </a:r>
                <a:r>
                  <a:rPr lang="en-US" altLang="en-US" sz="2200" dirty="0" err="1" smtClean="0">
                    <a:effectLst/>
                    <a:latin typeface="Arial" charset="0"/>
                  </a:rPr>
                  <a:t>på</a:t>
                </a:r>
                <a:r>
                  <a:rPr lang="en-US" altLang="en-US" sz="2200" dirty="0" smtClean="0">
                    <a:effectLst/>
                    <a:latin typeface="Arial" charset="0"/>
                  </a:rPr>
                  <a:t> </a:t>
                </a:r>
                <a:r>
                  <a:rPr lang="en-US" altLang="en-US" sz="2200" dirty="0" err="1" smtClean="0">
                    <a:effectLst/>
                    <a:latin typeface="Arial" charset="0"/>
                  </a:rPr>
                  <a:t>medellång</a:t>
                </a:r>
                <a:r>
                  <a:rPr lang="en-US" altLang="en-US" sz="2200" dirty="0" smtClean="0">
                    <a:effectLst/>
                    <a:latin typeface="Arial" charset="0"/>
                  </a:rPr>
                  <a:t> </a:t>
                </a:r>
                <a:r>
                  <a:rPr lang="en-US" altLang="en-US" sz="2200" dirty="0" err="1" smtClean="0">
                    <a:effectLst/>
                    <a:latin typeface="Arial" charset="0"/>
                  </a:rPr>
                  <a:t>sikt</a:t>
                </a:r>
                <a:r>
                  <a:rPr lang="en-US" altLang="en-US" sz="2200" dirty="0" smtClean="0">
                    <a:effectLst/>
                    <a:latin typeface="Arial" charset="0"/>
                  </a:rPr>
                  <a:t>) </a:t>
                </a:r>
                <a:r>
                  <a:rPr lang="en-US" altLang="en-US" sz="2200" dirty="0" err="1" smtClean="0">
                    <a:effectLst/>
                    <a:latin typeface="Arial" charset="0"/>
                  </a:rPr>
                  <a:t>lika</a:t>
                </a:r>
                <a:r>
                  <a:rPr lang="en-US" altLang="en-US" sz="2200" dirty="0" smtClean="0">
                    <a:effectLst/>
                    <a:latin typeface="Arial" charset="0"/>
                  </a:rPr>
                  <a:t> med </a:t>
                </a:r>
                <a:r>
                  <a:rPr lang="en-US" altLang="en-US" sz="2200" dirty="0" err="1" smtClean="0">
                    <a:effectLst/>
                    <a:latin typeface="Arial" charset="0"/>
                  </a:rPr>
                  <a:t>penningmängdstillväxten</a:t>
                </a:r>
                <a:r>
                  <a:rPr lang="en-US" altLang="en-US" sz="2200" dirty="0" smtClean="0">
                    <a:effectLst/>
                    <a:latin typeface="Arial" charset="0"/>
                  </a:rPr>
                  <a:t> minus </a:t>
                </a:r>
                <a:r>
                  <a:rPr lang="en-US" altLang="en-US" sz="2200" dirty="0" err="1" smtClean="0">
                    <a:effectLst/>
                    <a:latin typeface="Arial" charset="0"/>
                  </a:rPr>
                  <a:t>tillväxttakten</a:t>
                </a:r>
                <a:r>
                  <a:rPr lang="en-US" altLang="en-US" sz="2200" dirty="0" smtClean="0">
                    <a:effectLst/>
                    <a:latin typeface="Arial" charset="0"/>
                  </a:rPr>
                  <a:t> </a:t>
                </a:r>
                <a:r>
                  <a:rPr lang="en-US" altLang="en-US" sz="2200" dirty="0" err="1" smtClean="0">
                    <a:effectLst/>
                    <a:latin typeface="Arial" charset="0"/>
                  </a:rPr>
                  <a:t>i</a:t>
                </a:r>
                <a:r>
                  <a:rPr lang="en-US" altLang="en-US" sz="2200" dirty="0" smtClean="0">
                    <a:effectLst/>
                    <a:latin typeface="Arial" charset="0"/>
                  </a:rPr>
                  <a:t> </a:t>
                </a:r>
                <a:r>
                  <a:rPr lang="en-US" altLang="en-US" sz="2200" dirty="0" err="1" smtClean="0">
                    <a:effectLst/>
                    <a:latin typeface="Arial" charset="0"/>
                  </a:rPr>
                  <a:t>potentiell</a:t>
                </a:r>
                <a:r>
                  <a:rPr lang="en-US" altLang="en-US" sz="2200" dirty="0" smtClean="0">
                    <a:effectLst/>
                    <a:latin typeface="Arial" charset="0"/>
                  </a:rPr>
                  <a:t> </a:t>
                </a:r>
                <a:r>
                  <a:rPr lang="en-US" altLang="en-US" sz="2200" dirty="0" err="1" smtClean="0">
                    <a:effectLst/>
                    <a:latin typeface="Arial" charset="0"/>
                  </a:rPr>
                  <a:t>produktion</a:t>
                </a:r>
                <a:r>
                  <a:rPr lang="en-US" altLang="en-US" sz="2200" dirty="0" smtClean="0">
                    <a:effectLst/>
                    <a:latin typeface="Arial" charset="0"/>
                  </a:rPr>
                  <a:t>.</a:t>
                </a:r>
                <a:endParaRPr lang="en-US" altLang="en-US" sz="2000" b="0" dirty="0" smtClean="0">
                  <a:effectLst/>
                  <a:latin typeface="Arial" charset="0"/>
                </a:endParaRPr>
              </a:p>
            </p:txBody>
          </p:sp>
        </mc:Choice>
        <mc:Fallback xmlns="">
          <p:sp>
            <p:nvSpPr>
              <p:cNvPr id="340995" name="Rectangle 3"/>
              <p:cNvSpPr>
                <a:spLocks noGrp="1" noRot="1" noChangeAspect="1" noMove="1" noResize="1" noEditPoints="1" noAdjustHandles="1" noChangeArrowheads="1" noChangeShapeType="1" noTextEdit="1"/>
              </p:cNvSpPr>
              <p:nvPr>
                <p:ph type="body" sz="half" idx="1"/>
              </p:nvPr>
            </p:nvSpPr>
            <p:spPr>
              <a:xfrm>
                <a:off x="539552" y="1525599"/>
                <a:ext cx="7710487" cy="4530725"/>
              </a:xfrm>
              <a:blipFill rotWithShape="1">
                <a:blip r:embed="rId2"/>
                <a:stretch>
                  <a:fillRect l="-712" t="-538" r="-475" b="-8883"/>
                </a:stretch>
              </a:blipFill>
            </p:spPr>
            <p:txBody>
              <a:bodyPr/>
              <a:lstStyle/>
              <a:p>
                <a:r>
                  <a:rPr lang="sv-SE">
                    <a:noFill/>
                  </a:rPr>
                  <a:t> </a:t>
                </a:r>
              </a:p>
            </p:txBody>
          </p:sp>
        </mc:Fallback>
      </mc:AlternateContent>
      <p:sp>
        <p:nvSpPr>
          <p:cNvPr id="2" name="Title 1"/>
          <p:cNvSpPr>
            <a:spLocks noGrp="1"/>
          </p:cNvSpPr>
          <p:nvPr>
            <p:ph type="title"/>
          </p:nvPr>
        </p:nvSpPr>
        <p:spPr/>
        <p:txBody>
          <a:bodyPr/>
          <a:lstStyle/>
          <a:p>
            <a:r>
              <a:rPr lang="en-US" kern="0" dirty="0" err="1" smtClean="0"/>
              <a:t>Jämvikt</a:t>
            </a:r>
            <a:r>
              <a:rPr lang="en-US" kern="0" dirty="0" smtClean="0"/>
              <a:t> </a:t>
            </a:r>
            <a:r>
              <a:rPr lang="en-US" kern="0" dirty="0" err="1" smtClean="0"/>
              <a:t>på</a:t>
            </a:r>
            <a:r>
              <a:rPr lang="en-US" kern="0" dirty="0" smtClean="0"/>
              <a:t> </a:t>
            </a:r>
            <a:r>
              <a:rPr lang="en-US" kern="0" dirty="0" err="1" smtClean="0"/>
              <a:t>medellång</a:t>
            </a:r>
            <a:r>
              <a:rPr lang="en-US" kern="0" dirty="0" smtClean="0"/>
              <a:t> </a:t>
            </a:r>
            <a:r>
              <a:rPr lang="en-US" kern="0" dirty="0" err="1" smtClean="0"/>
              <a:t>sikt</a:t>
            </a:r>
            <a:endParaRPr lang="en-US" dirty="0"/>
          </a:p>
        </p:txBody>
      </p:sp>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5453184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09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40995" name="Rectangle 3"/>
              <p:cNvSpPr>
                <a:spLocks noGrp="1" noChangeArrowheads="1"/>
              </p:cNvSpPr>
              <p:nvPr>
                <p:ph type="body" sz="half" idx="1"/>
              </p:nvPr>
            </p:nvSpPr>
            <p:spPr>
              <a:xfrm>
                <a:off x="539552" y="1412776"/>
                <a:ext cx="7848872" cy="4530725"/>
              </a:xfrm>
            </p:spPr>
            <p:txBody>
              <a:bodyPr/>
              <a:lstStyle/>
              <a:p>
                <a:pPr marL="363538" indent="-363538" eaLnBrk="1" hangingPunct="1">
                  <a:buClr>
                    <a:schemeClr val="tx1"/>
                  </a:buClr>
                  <a:buSzTx/>
                  <a:buFontTx/>
                  <a:buChar char="•"/>
                </a:pPr>
                <a:r>
                  <a:rPr lang="sv-SE" altLang="en-US" sz="1900" dirty="0" smtClean="0">
                    <a:effectLst/>
                    <a:latin typeface="Arial" charset="0"/>
                  </a:rPr>
                  <a:t>Gå tillbaka till </a:t>
                </a:r>
                <a:r>
                  <a:rPr lang="sv-SE" altLang="en-US" sz="1900" i="1" dirty="0" smtClean="0">
                    <a:effectLst/>
                    <a:latin typeface="Arial" charset="0"/>
                  </a:rPr>
                  <a:t>IS-</a:t>
                </a:r>
                <a:r>
                  <a:rPr lang="sv-SE" altLang="en-US" sz="1900" dirty="0" smtClean="0">
                    <a:effectLst/>
                    <a:latin typeface="Arial" charset="0"/>
                  </a:rPr>
                  <a:t>ekvationen: </a:t>
                </a:r>
                <a:r>
                  <a:rPr lang="sv-SE" altLang="en-US" sz="1900" i="1" dirty="0">
                    <a:effectLst/>
                    <a:latin typeface="Arial" charset="0"/>
                  </a:rPr>
                  <a:t>Y=C</a:t>
                </a:r>
                <a:r>
                  <a:rPr lang="sv-SE" altLang="en-US" sz="1900" dirty="0">
                    <a:effectLst/>
                    <a:latin typeface="Arial" charset="0"/>
                  </a:rPr>
                  <a:t>(</a:t>
                </a:r>
                <a:r>
                  <a:rPr lang="sv-SE" altLang="en-US" sz="1900" i="1" dirty="0">
                    <a:effectLst/>
                    <a:latin typeface="Arial" charset="0"/>
                  </a:rPr>
                  <a:t>Y-T</a:t>
                </a:r>
                <a:r>
                  <a:rPr lang="sv-SE" altLang="en-US" sz="1900" dirty="0">
                    <a:effectLst/>
                    <a:latin typeface="Arial" charset="0"/>
                  </a:rPr>
                  <a:t>)</a:t>
                </a:r>
                <a:r>
                  <a:rPr lang="sv-SE" altLang="en-US" sz="1900" i="1" dirty="0">
                    <a:effectLst/>
                    <a:latin typeface="Arial" charset="0"/>
                  </a:rPr>
                  <a:t> + I</a:t>
                </a:r>
                <a:r>
                  <a:rPr lang="sv-SE" altLang="en-US" sz="1900" dirty="0">
                    <a:effectLst/>
                    <a:latin typeface="Arial" charset="0"/>
                  </a:rPr>
                  <a:t>(</a:t>
                </a:r>
                <a:r>
                  <a:rPr lang="sv-SE" altLang="en-US" sz="1900" i="1" dirty="0" err="1">
                    <a:effectLst/>
                    <a:latin typeface="Arial" charset="0"/>
                  </a:rPr>
                  <a:t>Y,r</a:t>
                </a:r>
                <a:r>
                  <a:rPr lang="sv-SE" altLang="en-US" sz="1900" dirty="0">
                    <a:effectLst/>
                    <a:latin typeface="Arial" charset="0"/>
                  </a:rPr>
                  <a:t>)</a:t>
                </a:r>
                <a:r>
                  <a:rPr lang="sv-SE" altLang="en-US" sz="1900" i="1" dirty="0">
                    <a:effectLst/>
                    <a:latin typeface="Arial" charset="0"/>
                  </a:rPr>
                  <a:t> + </a:t>
                </a:r>
                <a:r>
                  <a:rPr lang="sv-SE" altLang="en-US" sz="1900" i="1" dirty="0" smtClean="0">
                    <a:effectLst/>
                    <a:latin typeface="Arial" charset="0"/>
                  </a:rPr>
                  <a:t>G.</a:t>
                </a:r>
              </a:p>
              <a:p>
                <a:pPr eaLnBrk="1" hangingPunct="1">
                  <a:buClr>
                    <a:schemeClr val="tx1"/>
                  </a:buClr>
                  <a:buSzTx/>
                  <a:buFont typeface="Arial" panose="020B0604020202020204" pitchFamily="34" charset="0"/>
                  <a:buChar char="•"/>
                </a:pPr>
                <a:r>
                  <a:rPr lang="sv-SE" altLang="en-US" sz="1900" dirty="0" smtClean="0">
                    <a:effectLst/>
                    <a:latin typeface="Arial" charset="0"/>
                  </a:rPr>
                  <a:t>Vi har sett att på medellång sikt påverkar inte penningpolitiken (tillväxttakten i </a:t>
                </a:r>
                <a:r>
                  <a:rPr lang="sv-SE" altLang="en-US" sz="1900" i="1" dirty="0" smtClean="0">
                    <a:effectLst/>
                    <a:latin typeface="Arial" charset="0"/>
                  </a:rPr>
                  <a:t>M</a:t>
                </a:r>
                <a:r>
                  <a:rPr lang="sv-SE" altLang="en-US" sz="1900" dirty="0" smtClean="0">
                    <a:effectLst/>
                    <a:latin typeface="Arial" charset="0"/>
                  </a:rPr>
                  <a:t>) vare sig nivån eller tillväxttakten i BNP (</a:t>
                </a:r>
                <a:r>
                  <a:rPr lang="sv-SE" altLang="en-US" sz="1900" i="1" dirty="0" smtClean="0">
                    <a:effectLst/>
                    <a:latin typeface="Arial" charset="0"/>
                  </a:rPr>
                  <a:t>Y</a:t>
                </a:r>
                <a:r>
                  <a:rPr lang="sv-SE" altLang="en-US" sz="1900" dirty="0" smtClean="0">
                    <a:effectLst/>
                    <a:latin typeface="Arial" charset="0"/>
                  </a:rPr>
                  <a:t>). Därmed måste också realräntan </a:t>
                </a:r>
                <a:r>
                  <a:rPr lang="sv-SE" altLang="en-US" sz="1900" i="1" dirty="0" smtClean="0">
                    <a:effectLst/>
                    <a:latin typeface="Arial" charset="0"/>
                  </a:rPr>
                  <a:t>r </a:t>
                </a:r>
                <a:r>
                  <a:rPr lang="sv-SE" altLang="en-US" sz="1900" dirty="0" smtClean="0">
                    <a:effectLst/>
                    <a:latin typeface="Arial" charset="0"/>
                  </a:rPr>
                  <a:t>vara opåverkad. Vi kan kalla denna ränta den </a:t>
                </a:r>
                <a:r>
                  <a:rPr lang="sv-SE" altLang="en-US" sz="1900" b="1" dirty="0" smtClean="0">
                    <a:effectLst/>
                    <a:latin typeface="Arial" charset="0"/>
                  </a:rPr>
                  <a:t>naturliga.</a:t>
                </a:r>
                <a:endParaRPr lang="sv-SE" altLang="en-US" sz="1900" dirty="0" smtClean="0">
                  <a:effectLst/>
                  <a:latin typeface="Arial" charset="0"/>
                </a:endParaRPr>
              </a:p>
              <a:p>
                <a:pPr eaLnBrk="1" hangingPunct="1">
                  <a:buClr>
                    <a:schemeClr val="tx1"/>
                  </a:buClr>
                  <a:buSzTx/>
                  <a:buFont typeface="Arial" panose="020B0604020202020204" pitchFamily="34" charset="0"/>
                  <a:buChar char="•"/>
                </a:pPr>
                <a:r>
                  <a:rPr lang="sv-SE" altLang="en-US" sz="1900" dirty="0" smtClean="0">
                    <a:effectLst/>
                    <a:latin typeface="Arial" charset="0"/>
                  </a:rPr>
                  <a:t>Men </a:t>
                </a:r>
                <a:r>
                  <a:rPr lang="sv-SE" altLang="en-US" sz="1900" dirty="0">
                    <a:effectLst/>
                    <a:latin typeface="Arial" charset="0"/>
                  </a:rPr>
                  <a:t>penningpolitiken </a:t>
                </a:r>
                <a:r>
                  <a:rPr lang="sv-SE" altLang="en-US" sz="1900" dirty="0" smtClean="0">
                    <a:effectLst/>
                    <a:latin typeface="Arial" charset="0"/>
                  </a:rPr>
                  <a:t>påverkar inflationen: </a:t>
                </a:r>
                <a:r>
                  <a:rPr lang="sv-SE" sz="2000" i="1" dirty="0" smtClean="0">
                    <a:effectLst/>
                    <a:sym typeface="Symbol"/>
                  </a:rPr>
                  <a:t> </a:t>
                </a:r>
                <a:r>
                  <a:rPr lang="en-US" altLang="en-US" sz="1900" i="1" dirty="0" smtClean="0">
                    <a:effectLst/>
                  </a:rPr>
                  <a:t>=</a:t>
                </a:r>
                <a14:m>
                  <m:oMath xmlns:m="http://schemas.openxmlformats.org/officeDocument/2006/math">
                    <m:sSub>
                      <m:sSubPr>
                        <m:ctrlPr>
                          <a:rPr lang="sv-SE" altLang="en-US" sz="1900" i="1">
                            <a:effectLst/>
                            <a:latin typeface="Cambria Math"/>
                          </a:rPr>
                        </m:ctrlPr>
                      </m:sSubPr>
                      <m:e>
                        <m:r>
                          <m:rPr>
                            <m:nor/>
                          </m:rPr>
                          <a:rPr lang="sv-SE" altLang="en-US" sz="1900" i="1">
                            <a:effectLst/>
                          </a:rPr>
                          <m:t> </m:t>
                        </m:r>
                        <m:acc>
                          <m:accPr>
                            <m:chr m:val="̅"/>
                            <m:ctrlPr>
                              <a:rPr lang="sv-SE" altLang="en-US" sz="1900" i="1">
                                <a:effectLst/>
                                <a:latin typeface="Cambria Math"/>
                              </a:rPr>
                            </m:ctrlPr>
                          </m:accPr>
                          <m:e>
                            <m:r>
                              <m:rPr>
                                <m:nor/>
                              </m:rPr>
                              <a:rPr lang="en-US" altLang="en-US" sz="1900" i="1">
                                <a:effectLst/>
                              </a:rPr>
                              <m:t>g</m:t>
                            </m:r>
                          </m:e>
                        </m:acc>
                      </m:e>
                      <m:sub>
                        <m:r>
                          <a:rPr lang="en-US" altLang="en-US" sz="1900" i="1">
                            <a:effectLst/>
                            <a:latin typeface="Cambria Math"/>
                          </a:rPr>
                          <m:t>𝑚</m:t>
                        </m:r>
                      </m:sub>
                    </m:sSub>
                  </m:oMath>
                </a14:m>
                <a:r>
                  <a:rPr lang="en-US" altLang="en-US" sz="1900" i="1" dirty="0">
                    <a:effectLst/>
                  </a:rPr>
                  <a:t>- </a:t>
                </a:r>
                <a14:m>
                  <m:oMath xmlns:m="http://schemas.openxmlformats.org/officeDocument/2006/math">
                    <m:sSub>
                      <m:sSubPr>
                        <m:ctrlPr>
                          <a:rPr lang="sv-SE" altLang="en-US" sz="1900" i="1">
                            <a:effectLst/>
                            <a:latin typeface="Cambria Math"/>
                          </a:rPr>
                        </m:ctrlPr>
                      </m:sSubPr>
                      <m:e>
                        <m:acc>
                          <m:accPr>
                            <m:chr m:val="̅"/>
                            <m:ctrlPr>
                              <a:rPr lang="sv-SE" altLang="en-US" sz="1900" i="1">
                                <a:effectLst/>
                                <a:latin typeface="Cambria Math"/>
                              </a:rPr>
                            </m:ctrlPr>
                          </m:accPr>
                          <m:e>
                            <m:r>
                              <m:rPr>
                                <m:nor/>
                              </m:rPr>
                              <a:rPr lang="en-US" altLang="en-US" sz="1900" i="1">
                                <a:effectLst/>
                              </a:rPr>
                              <m:t>g</m:t>
                            </m:r>
                          </m:e>
                        </m:acc>
                      </m:e>
                      <m:sub>
                        <m:r>
                          <a:rPr lang="en-US" altLang="en-US" sz="1900" i="1">
                            <a:effectLst/>
                            <a:latin typeface="Cambria Math"/>
                          </a:rPr>
                          <m:t>𝑦</m:t>
                        </m:r>
                      </m:sub>
                    </m:sSub>
                  </m:oMath>
                </a14:m>
                <a:r>
                  <a:rPr lang="sv-SE" altLang="en-US" sz="1900" dirty="0" smtClean="0">
                    <a:effectLst/>
                    <a:latin typeface="Arial" charset="0"/>
                  </a:rPr>
                  <a:t>.</a:t>
                </a:r>
              </a:p>
              <a:p>
                <a:pPr eaLnBrk="1" hangingPunct="1">
                  <a:buClr>
                    <a:schemeClr val="tx1"/>
                  </a:buClr>
                  <a:buSzTx/>
                  <a:buFont typeface="Arial" panose="020B0604020202020204" pitchFamily="34" charset="0"/>
                  <a:buChar char="•"/>
                </a:pPr>
                <a:r>
                  <a:rPr lang="sv-SE" altLang="en-US" sz="1900" dirty="0" smtClean="0">
                    <a:effectLst/>
                    <a:latin typeface="Arial" charset="0"/>
                  </a:rPr>
                  <a:t>Kom ihåg definitionen av realränta: </a:t>
                </a:r>
                <a:r>
                  <a:rPr lang="sv-SE" altLang="en-US" sz="1900" i="1" dirty="0" smtClean="0">
                    <a:effectLst/>
                    <a:latin typeface="Arial" charset="0"/>
                  </a:rPr>
                  <a:t>r</a:t>
                </a:r>
                <a:r>
                  <a:rPr lang="sv-SE" altLang="en-US" sz="1900" dirty="0" smtClean="0">
                    <a:effectLst/>
                    <a:latin typeface="Arial" charset="0"/>
                  </a:rPr>
                  <a:t> = </a:t>
                </a:r>
                <a14:m>
                  <m:oMath xmlns:m="http://schemas.openxmlformats.org/officeDocument/2006/math">
                    <m:r>
                      <m:rPr>
                        <m:nor/>
                      </m:rPr>
                      <a:rPr lang="sv-SE" altLang="en-US" sz="1900" i="1" dirty="0">
                        <a:effectLst/>
                        <a:latin typeface="Arial" charset="0"/>
                        <a:sym typeface="Symbol"/>
                      </a:rPr>
                      <m:t>i</m:t>
                    </m:r>
                    <m:r>
                      <m:rPr>
                        <m:nor/>
                      </m:rPr>
                      <a:rPr lang="sv-SE" altLang="en-US" sz="1900" b="0" i="0" dirty="0" smtClean="0">
                        <a:effectLst/>
                        <a:latin typeface="Arial" charset="0"/>
                        <a:sym typeface="Symbol"/>
                      </a:rPr>
                      <m:t> </m:t>
                    </m:r>
                  </m:oMath>
                </a14:m>
                <a:r>
                  <a:rPr lang="sv-SE" altLang="en-US" sz="1900" dirty="0" smtClean="0">
                    <a:effectLst/>
                    <a:latin typeface="Arial" charset="0"/>
                  </a:rPr>
                  <a:t>-</a:t>
                </a:r>
                <a14:m>
                  <m:oMath xmlns:m="http://schemas.openxmlformats.org/officeDocument/2006/math">
                    <m:r>
                      <a:rPr lang="sv-SE" altLang="en-US" sz="1900" b="0" i="0" dirty="0" smtClean="0">
                        <a:effectLst/>
                        <a:latin typeface="Cambria Math"/>
                        <a:ea typeface="Cambria Math"/>
                      </a:rPr>
                      <m:t> </m:t>
                    </m:r>
                    <m:r>
                      <a:rPr lang="sv-SE" altLang="en-US" sz="1900" i="1" dirty="0">
                        <a:effectLst/>
                        <a:latin typeface="Cambria Math"/>
                        <a:ea typeface="Cambria Math"/>
                      </a:rPr>
                      <m:t>𝜋</m:t>
                    </m:r>
                    <m:r>
                      <m:rPr>
                        <m:nor/>
                      </m:rPr>
                      <a:rPr lang="sv-SE" altLang="en-US" sz="1900" baseline="30000" dirty="0">
                        <a:effectLst/>
                        <a:ea typeface="Cambria Math"/>
                      </a:rPr>
                      <m:t>e</m:t>
                    </m:r>
                  </m:oMath>
                </a14:m>
                <a:r>
                  <a:rPr lang="sv-SE" altLang="en-US" sz="1900" dirty="0">
                    <a:effectLst/>
                    <a:latin typeface="Arial" charset="0"/>
                  </a:rPr>
                  <a:t> </a:t>
                </a:r>
                <a:endParaRPr lang="sv-SE" altLang="en-US" sz="1900" dirty="0" smtClean="0">
                  <a:effectLst/>
                  <a:latin typeface="Arial" charset="0"/>
                </a:endParaRPr>
              </a:p>
              <a:p>
                <a:pPr eaLnBrk="1" hangingPunct="1">
                  <a:buClr>
                    <a:schemeClr val="tx1"/>
                  </a:buClr>
                  <a:buSzTx/>
                  <a:buFont typeface="Arial" panose="020B0604020202020204" pitchFamily="34" charset="0"/>
                  <a:buChar char="•"/>
                </a:pPr>
                <a:r>
                  <a:rPr lang="sv-SE" altLang="en-US" sz="1900" dirty="0" smtClean="0">
                    <a:effectLst/>
                    <a:latin typeface="Arial" charset="0"/>
                  </a:rPr>
                  <a:t>På medellång sikt om inflationen är konstant kommer inte förväntade inflationen inte avvika från den sanna </a:t>
                </a:r>
                <a:r>
                  <a:rPr lang="sv-SE" altLang="en-US" sz="1900" dirty="0" smtClean="0">
                    <a:effectLst/>
                    <a:latin typeface="Arial" charset="0"/>
                    <a:sym typeface="Symbol"/>
                  </a:rPr>
                  <a:t></a:t>
                </a:r>
                <a:r>
                  <a:rPr lang="sv-SE" altLang="en-US" sz="1900" i="1" dirty="0">
                    <a:effectLst/>
                    <a:latin typeface="Arial" charset="0"/>
                  </a:rPr>
                  <a:t> r</a:t>
                </a:r>
                <a:r>
                  <a:rPr lang="sv-SE" altLang="en-US" sz="1900" dirty="0">
                    <a:effectLst/>
                    <a:latin typeface="Arial" charset="0"/>
                  </a:rPr>
                  <a:t> = </a:t>
                </a:r>
                <a14:m>
                  <m:oMath xmlns:m="http://schemas.openxmlformats.org/officeDocument/2006/math">
                    <m:r>
                      <m:rPr>
                        <m:nor/>
                      </m:rPr>
                      <a:rPr lang="sv-SE" altLang="en-US" sz="1900" i="1" dirty="0">
                        <a:effectLst/>
                        <a:latin typeface="Arial" charset="0"/>
                        <a:sym typeface="Symbol"/>
                      </a:rPr>
                      <m:t>i</m:t>
                    </m:r>
                    <m:r>
                      <m:rPr>
                        <m:nor/>
                      </m:rPr>
                      <a:rPr lang="sv-SE" altLang="en-US" sz="1900" dirty="0">
                        <a:effectLst/>
                        <a:latin typeface="Arial" charset="0"/>
                        <a:sym typeface="Symbol"/>
                      </a:rPr>
                      <m:t> </m:t>
                    </m:r>
                  </m:oMath>
                </a14:m>
                <a:r>
                  <a:rPr lang="sv-SE" altLang="en-US" sz="1900" dirty="0">
                    <a:effectLst/>
                    <a:latin typeface="Arial" charset="0"/>
                  </a:rPr>
                  <a:t>-</a:t>
                </a:r>
                <a14:m>
                  <m:oMath xmlns:m="http://schemas.openxmlformats.org/officeDocument/2006/math">
                    <m:r>
                      <a:rPr lang="sv-SE" altLang="en-US" sz="1900" dirty="0">
                        <a:effectLst/>
                        <a:latin typeface="Cambria Math"/>
                        <a:ea typeface="Cambria Math"/>
                      </a:rPr>
                      <m:t> </m:t>
                    </m:r>
                    <m:r>
                      <a:rPr lang="sv-SE" altLang="en-US" sz="1900" i="1" dirty="0">
                        <a:effectLst/>
                        <a:latin typeface="Cambria Math"/>
                        <a:ea typeface="Cambria Math"/>
                      </a:rPr>
                      <m:t>𝜋</m:t>
                    </m:r>
                  </m:oMath>
                </a14:m>
                <a:r>
                  <a:rPr lang="sv-SE" altLang="en-US" sz="1900" dirty="0">
                    <a:effectLst/>
                    <a:latin typeface="Arial" charset="0"/>
                  </a:rPr>
                  <a:t> </a:t>
                </a:r>
                <a:endParaRPr lang="sv-SE" altLang="en-US" sz="1900" dirty="0" smtClean="0">
                  <a:effectLst/>
                  <a:latin typeface="Arial" charset="0"/>
                </a:endParaRPr>
              </a:p>
              <a:p>
                <a:pPr eaLnBrk="1" hangingPunct="1">
                  <a:buClr>
                    <a:schemeClr val="tx1"/>
                  </a:buClr>
                  <a:buSzTx/>
                  <a:buFont typeface="Arial" panose="020B0604020202020204" pitchFamily="34" charset="0"/>
                  <a:buChar char="•"/>
                </a:pPr>
                <a:r>
                  <a:rPr lang="sv-SE" altLang="en-US" sz="1900" dirty="0" smtClean="0">
                    <a:effectLst/>
                    <a:latin typeface="Arial" charset="0"/>
                  </a:rPr>
                  <a:t>Om </a:t>
                </a:r>
                <a:r>
                  <a:rPr lang="sv-SE" altLang="en-US" sz="1900" i="1" dirty="0" smtClean="0">
                    <a:effectLst/>
                    <a:latin typeface="Arial" charset="0"/>
                  </a:rPr>
                  <a:t>r</a:t>
                </a:r>
                <a:r>
                  <a:rPr lang="sv-SE" altLang="en-US" sz="1900" dirty="0" smtClean="0">
                    <a:effectLst/>
                    <a:latin typeface="Arial" charset="0"/>
                  </a:rPr>
                  <a:t> är konstant men </a:t>
                </a:r>
                <a14:m>
                  <m:oMath xmlns:m="http://schemas.openxmlformats.org/officeDocument/2006/math">
                    <m:r>
                      <a:rPr lang="sv-SE" altLang="en-US" sz="1900" i="1" dirty="0">
                        <a:effectLst/>
                        <a:latin typeface="Cambria Math"/>
                        <a:ea typeface="Cambria Math"/>
                      </a:rPr>
                      <m:t>𝜋</m:t>
                    </m:r>
                  </m:oMath>
                </a14:m>
                <a:r>
                  <a:rPr lang="sv-SE" altLang="en-US" sz="1900" dirty="0">
                    <a:effectLst/>
                    <a:latin typeface="Arial" charset="0"/>
                  </a:rPr>
                  <a:t> </a:t>
                </a:r>
                <a:r>
                  <a:rPr lang="sv-SE" altLang="en-US" sz="1900" dirty="0" smtClean="0">
                    <a:effectLst/>
                    <a:latin typeface="Arial" charset="0"/>
                  </a:rPr>
                  <a:t>kan påverkas av penningpolitiken måste </a:t>
                </a:r>
                <a14:m>
                  <m:oMath xmlns:m="http://schemas.openxmlformats.org/officeDocument/2006/math">
                    <m:r>
                      <m:rPr>
                        <m:nor/>
                      </m:rPr>
                      <a:rPr lang="sv-SE" altLang="en-US" sz="1900" i="1" dirty="0">
                        <a:effectLst/>
                        <a:latin typeface="Arial" charset="0"/>
                        <a:sym typeface="Symbol"/>
                      </a:rPr>
                      <m:t>i</m:t>
                    </m:r>
                  </m:oMath>
                </a14:m>
                <a:r>
                  <a:rPr lang="sv-SE" altLang="en-US" sz="1900" dirty="0" smtClean="0">
                    <a:effectLst/>
                    <a:latin typeface="Arial" charset="0"/>
                  </a:rPr>
                  <a:t> variera 1:1 med inflationen. Detta är </a:t>
                </a:r>
                <a:r>
                  <a:rPr lang="sv-SE" altLang="en-US" sz="1900" b="1" dirty="0" smtClean="0">
                    <a:effectLst/>
                    <a:latin typeface="Arial" charset="0"/>
                  </a:rPr>
                  <a:t>Fisher-hypotesen.</a:t>
                </a:r>
              </a:p>
              <a:p>
                <a:pPr eaLnBrk="1" hangingPunct="1">
                  <a:buClr>
                    <a:schemeClr val="tx1"/>
                  </a:buClr>
                  <a:buSzTx/>
                  <a:buFont typeface="Arial" panose="020B0604020202020204" pitchFamily="34" charset="0"/>
                  <a:buChar char="•"/>
                </a:pPr>
                <a:r>
                  <a:rPr lang="sv-SE" altLang="en-US" sz="1900" dirty="0" smtClean="0">
                    <a:effectLst/>
                    <a:latin typeface="Arial" charset="0"/>
                  </a:rPr>
                  <a:t>Då påverkar inte inflationen realräntan vilket betyder att </a:t>
                </a:r>
                <a:r>
                  <a:rPr lang="sv-SE" altLang="en-US" sz="1900" i="1" dirty="0" smtClean="0">
                    <a:effectLst/>
                    <a:latin typeface="Arial" charset="0"/>
                  </a:rPr>
                  <a:t>IS</a:t>
                </a:r>
                <a:r>
                  <a:rPr lang="sv-SE" altLang="en-US" sz="1900" dirty="0" smtClean="0">
                    <a:effectLst/>
                    <a:latin typeface="Arial" charset="0"/>
                  </a:rPr>
                  <a:t>-sambandet inte påverkas – </a:t>
                </a:r>
                <a:r>
                  <a:rPr lang="sv-SE" altLang="en-US" sz="1900" b="1" dirty="0" smtClean="0">
                    <a:effectLst/>
                    <a:latin typeface="Arial" charset="0"/>
                  </a:rPr>
                  <a:t>penningpolitisk neutralitet </a:t>
                </a:r>
                <a:r>
                  <a:rPr lang="sv-SE" altLang="en-US" sz="1900" dirty="0" smtClean="0">
                    <a:effectLst/>
                    <a:latin typeface="Arial" charset="0"/>
                  </a:rPr>
                  <a:t>på medellång sikt.</a:t>
                </a:r>
                <a:endParaRPr lang="sv-SE" altLang="en-US" sz="1900" dirty="0">
                  <a:effectLst/>
                  <a:latin typeface="Arial" charset="0"/>
                </a:endParaRPr>
              </a:p>
              <a:p>
                <a:pPr eaLnBrk="1" hangingPunct="1">
                  <a:buClr>
                    <a:schemeClr val="tx1"/>
                  </a:buClr>
                  <a:buSzTx/>
                  <a:buFont typeface="Arial" panose="020B0604020202020204" pitchFamily="34" charset="0"/>
                  <a:buChar char="•"/>
                </a:pPr>
                <a:endParaRPr lang="sv-SE" altLang="en-US" sz="2000" dirty="0" smtClean="0">
                  <a:effectLst/>
                  <a:latin typeface="Arial" charset="0"/>
                </a:endParaRPr>
              </a:p>
              <a:p>
                <a:pPr eaLnBrk="1" hangingPunct="1">
                  <a:buClr>
                    <a:schemeClr val="tx1"/>
                  </a:buClr>
                  <a:buSzTx/>
                  <a:buFont typeface="Arial" panose="020B0604020202020204" pitchFamily="34" charset="0"/>
                  <a:buChar char="•"/>
                </a:pPr>
                <a:endParaRPr lang="sv-SE" altLang="en-US" sz="2000" dirty="0" smtClean="0">
                  <a:effectLst/>
                  <a:latin typeface="Arial" charset="0"/>
                </a:endParaRPr>
              </a:p>
            </p:txBody>
          </p:sp>
        </mc:Choice>
        <mc:Fallback xmlns="">
          <p:sp>
            <p:nvSpPr>
              <p:cNvPr id="340995" name="Rectangle 3"/>
              <p:cNvSpPr>
                <a:spLocks noGrp="1" noRot="1" noChangeAspect="1" noMove="1" noResize="1" noEditPoints="1" noAdjustHandles="1" noChangeArrowheads="1" noChangeShapeType="1" noTextEdit="1"/>
              </p:cNvSpPr>
              <p:nvPr>
                <p:ph type="body" sz="half" idx="1"/>
              </p:nvPr>
            </p:nvSpPr>
            <p:spPr>
              <a:xfrm>
                <a:off x="539552" y="1412776"/>
                <a:ext cx="7848872" cy="4530725"/>
              </a:xfrm>
              <a:blipFill rotWithShape="1">
                <a:blip r:embed="rId2"/>
                <a:stretch>
                  <a:fillRect l="-622" t="-808" b="-8614"/>
                </a:stretch>
              </a:blipFill>
            </p:spPr>
            <p:txBody>
              <a:bodyPr/>
              <a:lstStyle/>
              <a:p>
                <a:r>
                  <a:rPr lang="sv-SE">
                    <a:noFill/>
                  </a:rPr>
                  <a:t> </a:t>
                </a:r>
              </a:p>
            </p:txBody>
          </p:sp>
        </mc:Fallback>
      </mc:AlternateContent>
      <p:sp>
        <p:nvSpPr>
          <p:cNvPr id="2" name="Title 1"/>
          <p:cNvSpPr>
            <a:spLocks noGrp="1"/>
          </p:cNvSpPr>
          <p:nvPr>
            <p:ph type="title"/>
          </p:nvPr>
        </p:nvSpPr>
        <p:spPr/>
        <p:txBody>
          <a:bodyPr/>
          <a:lstStyle/>
          <a:p>
            <a:r>
              <a:rPr lang="en-US" kern="0" dirty="0" err="1" smtClean="0"/>
              <a:t>Nominella</a:t>
            </a:r>
            <a:r>
              <a:rPr lang="en-US" kern="0" dirty="0" smtClean="0"/>
              <a:t> </a:t>
            </a:r>
            <a:r>
              <a:rPr lang="en-US" kern="0" dirty="0" err="1" smtClean="0"/>
              <a:t>och</a:t>
            </a:r>
            <a:r>
              <a:rPr lang="en-US" kern="0" dirty="0" smtClean="0"/>
              <a:t> </a:t>
            </a:r>
            <a:r>
              <a:rPr lang="en-US" kern="0" dirty="0" err="1" smtClean="0"/>
              <a:t>reala</a:t>
            </a:r>
            <a:r>
              <a:rPr lang="en-US" kern="0" dirty="0" smtClean="0"/>
              <a:t> </a:t>
            </a:r>
            <a:r>
              <a:rPr lang="en-US" kern="0" dirty="0" err="1" smtClean="0"/>
              <a:t>räntor</a:t>
            </a:r>
            <a:r>
              <a:rPr lang="en-US" kern="0" dirty="0" smtClean="0"/>
              <a:t> </a:t>
            </a:r>
            <a:r>
              <a:rPr lang="en-US" kern="0" dirty="0" err="1" smtClean="0"/>
              <a:t>på</a:t>
            </a:r>
            <a:r>
              <a:rPr lang="en-US" kern="0" dirty="0" smtClean="0"/>
              <a:t> </a:t>
            </a:r>
            <a:r>
              <a:rPr lang="en-US" kern="0" dirty="0" err="1" smtClean="0"/>
              <a:t>medellång</a:t>
            </a:r>
            <a:r>
              <a:rPr lang="en-US" kern="0" dirty="0" smtClean="0"/>
              <a:t> </a:t>
            </a:r>
            <a:r>
              <a:rPr lang="en-US" kern="0" dirty="0" err="1" smtClean="0"/>
              <a:t>sikt</a:t>
            </a:r>
            <a:endParaRPr lang="en-US" dirty="0"/>
          </a:p>
        </p:txBody>
      </p:sp>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5747182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0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0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0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0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09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09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Nominell</a:t>
            </a:r>
            <a:r>
              <a:rPr lang="en-US" dirty="0" smtClean="0"/>
              <a:t> </a:t>
            </a:r>
            <a:r>
              <a:rPr lang="en-US" dirty="0" err="1" smtClean="0"/>
              <a:t>ränta</a:t>
            </a:r>
            <a:r>
              <a:rPr lang="en-US" dirty="0" smtClean="0"/>
              <a:t> </a:t>
            </a:r>
            <a:r>
              <a:rPr lang="en-US" dirty="0" err="1" smtClean="0"/>
              <a:t>och</a:t>
            </a:r>
            <a:r>
              <a:rPr lang="en-US" dirty="0" smtClean="0"/>
              <a:t> inflation I </a:t>
            </a:r>
            <a:r>
              <a:rPr lang="en-US" dirty="0" err="1" smtClean="0"/>
              <a:t>Sverige</a:t>
            </a:r>
            <a:endParaRPr lang="en-US" dirty="0"/>
          </a:p>
        </p:txBody>
      </p:sp>
      <p:pic>
        <p:nvPicPr>
          <p:cNvPr id="696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557338"/>
            <a:ext cx="6736234" cy="48453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12</a:t>
            </a:fld>
            <a:endParaRPr lang="en-GB" dirty="0"/>
          </a:p>
        </p:txBody>
      </p:sp>
    </p:spTree>
    <p:extLst>
      <p:ext uri="{BB962C8B-B14F-4D97-AF65-F5344CB8AC3E}">
        <p14:creationId xmlns:p14="http://schemas.microsoft.com/office/powerpoint/2010/main" val="128467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971550" y="34273"/>
            <a:ext cx="7003876" cy="1139825"/>
          </a:xfrm>
        </p:spPr>
        <p:txBody>
          <a:bodyPr/>
          <a:lstStyle/>
          <a:p>
            <a:pPr eaLnBrk="1" hangingPunct="1">
              <a:defRPr/>
            </a:pPr>
            <a:r>
              <a:rPr lang="en-US" dirty="0" err="1" smtClean="0"/>
              <a:t>Jämvikt</a:t>
            </a:r>
            <a:r>
              <a:rPr lang="en-US" dirty="0" smtClean="0"/>
              <a:t> </a:t>
            </a:r>
            <a:r>
              <a:rPr lang="en-US" dirty="0" err="1" smtClean="0"/>
              <a:t>på</a:t>
            </a:r>
            <a:r>
              <a:rPr lang="en-US" dirty="0" smtClean="0"/>
              <a:t> </a:t>
            </a:r>
            <a:r>
              <a:rPr lang="en-US" dirty="0" err="1" smtClean="0"/>
              <a:t>kort</a:t>
            </a:r>
            <a:r>
              <a:rPr lang="en-US" dirty="0" smtClean="0"/>
              <a:t> </a:t>
            </a:r>
            <a:r>
              <a:rPr lang="en-US" dirty="0" err="1" smtClean="0"/>
              <a:t>sikt</a:t>
            </a:r>
            <a:r>
              <a:rPr lang="en-US" dirty="0" smtClean="0"/>
              <a:t> OCH </a:t>
            </a:r>
            <a:r>
              <a:rPr lang="en-US" dirty="0" err="1" smtClean="0"/>
              <a:t>meddellång</a:t>
            </a:r>
            <a:r>
              <a:rPr lang="en-US" dirty="0" smtClean="0"/>
              <a:t> sikt:1</a:t>
            </a:r>
          </a:p>
        </p:txBody>
      </p:sp>
      <p:sp>
        <p:nvSpPr>
          <p:cNvPr id="316419" name="Rectangle 3"/>
          <p:cNvSpPr>
            <a:spLocks noGrp="1" noChangeArrowheads="1"/>
          </p:cNvSpPr>
          <p:nvPr>
            <p:ph type="body" sz="half" idx="1"/>
          </p:nvPr>
        </p:nvSpPr>
        <p:spPr>
          <a:xfrm>
            <a:off x="457200" y="1527175"/>
            <a:ext cx="8088313" cy="4835525"/>
          </a:xfrm>
        </p:spPr>
        <p:txBody>
          <a:bodyPr/>
          <a:lstStyle/>
          <a:p>
            <a:pPr marL="363538" indent="-363538" eaLnBrk="1" hangingPunct="1">
              <a:spcBef>
                <a:spcPts val="0"/>
              </a:spcBef>
              <a:spcAft>
                <a:spcPts val="1200"/>
              </a:spcAft>
              <a:buClr>
                <a:schemeClr val="tx1"/>
              </a:buClr>
              <a:buSzTx/>
              <a:buFontTx/>
              <a:buChar char="•"/>
              <a:defRPr/>
            </a:pPr>
            <a:r>
              <a:rPr lang="sv-SE" sz="2000" dirty="0" smtClean="0">
                <a:effectLst/>
                <a:latin typeface="+mj-lt"/>
              </a:rPr>
              <a:t>Antag att centralbanken plötsligt bestämmer sig för att </a:t>
            </a:r>
            <a:r>
              <a:rPr lang="sv-SE" sz="2000" u="sng" dirty="0" smtClean="0">
                <a:effectLst/>
                <a:latin typeface="+mj-lt"/>
              </a:rPr>
              <a:t>höja </a:t>
            </a:r>
            <a:r>
              <a:rPr lang="sv-SE" sz="2000" dirty="0" smtClean="0">
                <a:effectLst/>
                <a:latin typeface="+mj-lt"/>
              </a:rPr>
              <a:t>ökningstakten i penningmängden ( = sänka räntan). Vad händer på kort sikt (innan förväntningarna justerats)?</a:t>
            </a:r>
          </a:p>
          <a:p>
            <a:pPr marL="363538" indent="-363538" eaLnBrk="1" hangingPunct="1">
              <a:spcBef>
                <a:spcPts val="0"/>
              </a:spcBef>
              <a:spcAft>
                <a:spcPts val="1200"/>
              </a:spcAft>
              <a:buClr>
                <a:schemeClr val="tx1"/>
              </a:buClr>
              <a:buSzTx/>
              <a:buFontTx/>
              <a:buChar char="•"/>
              <a:defRPr/>
            </a:pPr>
            <a:r>
              <a:rPr lang="sv-SE" sz="2000" dirty="0" smtClean="0">
                <a:effectLst/>
                <a:latin typeface="+mj-lt"/>
              </a:rPr>
              <a:t>För en given inflationstakt leder ökad tillväxttakt i penningmängden till högre tillväxt i reala penningmängden och därmed högre BNP-tillväxt eftersom realräntan faller.</a:t>
            </a:r>
          </a:p>
          <a:p>
            <a:pPr marL="363538" indent="-363538" eaLnBrk="1" hangingPunct="1">
              <a:spcBef>
                <a:spcPts val="0"/>
              </a:spcBef>
              <a:spcAft>
                <a:spcPts val="1200"/>
              </a:spcAft>
              <a:buClr>
                <a:schemeClr val="tx1"/>
              </a:buClr>
              <a:buSzTx/>
              <a:buFontTx/>
              <a:buChar char="•"/>
              <a:defRPr/>
            </a:pPr>
            <a:r>
              <a:rPr lang="sv-SE" sz="2000" dirty="0" smtClean="0">
                <a:effectLst/>
                <a:latin typeface="+mj-lt"/>
              </a:rPr>
              <a:t>När BNP-tillväxten hamnar över den ”normala” minskar arbetslösheten enligt </a:t>
            </a:r>
            <a:r>
              <a:rPr lang="sv-SE" sz="2000" dirty="0" err="1" smtClean="0">
                <a:effectLst/>
                <a:latin typeface="+mj-lt"/>
              </a:rPr>
              <a:t>Okuns</a:t>
            </a:r>
            <a:r>
              <a:rPr lang="sv-SE" sz="2000" dirty="0" smtClean="0">
                <a:effectLst/>
                <a:latin typeface="+mj-lt"/>
              </a:rPr>
              <a:t> lag.</a:t>
            </a:r>
          </a:p>
          <a:p>
            <a:pPr marL="363538" indent="-363538" eaLnBrk="1" hangingPunct="1">
              <a:spcBef>
                <a:spcPts val="0"/>
              </a:spcBef>
              <a:spcAft>
                <a:spcPts val="1200"/>
              </a:spcAft>
              <a:buClr>
                <a:schemeClr val="tx1"/>
              </a:buClr>
              <a:buSzTx/>
              <a:buFontTx/>
              <a:buChar char="•"/>
              <a:defRPr/>
            </a:pPr>
            <a:r>
              <a:rPr lang="sv-SE" sz="2000" dirty="0" smtClean="0">
                <a:effectLst/>
                <a:latin typeface="+mj-lt"/>
              </a:rPr>
              <a:t>När arbetslösheten hamnar under jämviktsnivån ökar inflationen enligt Phillipskurvan.</a:t>
            </a:r>
            <a:endParaRPr lang="sv-SE" sz="2000" dirty="0">
              <a:effectLst/>
              <a:latin typeface="+mj-lt"/>
            </a:endParaRPr>
          </a:p>
          <a:p>
            <a:pPr marL="900113" lvl="1" indent="-276225" eaLnBrk="1" hangingPunct="1">
              <a:spcBef>
                <a:spcPts val="0"/>
              </a:spcBef>
              <a:spcAft>
                <a:spcPts val="1200"/>
              </a:spcAft>
              <a:buClr>
                <a:schemeClr val="tx1"/>
              </a:buClr>
              <a:buSzTx/>
              <a:buFontTx/>
              <a:buChar char="•"/>
              <a:defRPr/>
            </a:pPr>
            <a:endParaRPr lang="sv-SE" sz="2000" dirty="0" smtClean="0">
              <a:effectLst/>
              <a:latin typeface="+mj-lt"/>
            </a:endParaRPr>
          </a:p>
        </p:txBody>
      </p:sp>
      <p:sp>
        <p:nvSpPr>
          <p:cNvPr id="8"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13</a:t>
            </a:fld>
            <a:endParaRPr lang="en-GB" sz="1600" dirty="0">
              <a:solidFill>
                <a:schemeClr val="tx1"/>
              </a:solidFill>
              <a:latin typeface="+mn-lt"/>
            </a:endParaRPr>
          </a:p>
        </p:txBody>
      </p:sp>
    </p:spTree>
    <p:extLst>
      <p:ext uri="{BB962C8B-B14F-4D97-AF65-F5344CB8AC3E}">
        <p14:creationId xmlns:p14="http://schemas.microsoft.com/office/powerpoint/2010/main" val="3486102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6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6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6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6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914400" y="0"/>
            <a:ext cx="8229600" cy="1139825"/>
          </a:xfrm>
        </p:spPr>
        <p:txBody>
          <a:bodyPr/>
          <a:lstStyle/>
          <a:p>
            <a:pPr eaLnBrk="1" hangingPunct="1">
              <a:defRPr/>
            </a:pPr>
            <a:r>
              <a:rPr lang="en-US" dirty="0" err="1" smtClean="0"/>
              <a:t>Effekterna</a:t>
            </a:r>
            <a:r>
              <a:rPr lang="en-US" dirty="0" smtClean="0"/>
              <a:t> </a:t>
            </a:r>
            <a:r>
              <a:rPr lang="en-US" dirty="0" err="1" smtClean="0"/>
              <a:t>av</a:t>
            </a:r>
            <a:r>
              <a:rPr lang="en-US" dirty="0" smtClean="0"/>
              <a:t> </a:t>
            </a:r>
            <a:r>
              <a:rPr lang="en-US" dirty="0" err="1" smtClean="0"/>
              <a:t>penningpolitik</a:t>
            </a:r>
            <a:endParaRPr lang="en-US" dirty="0" smtClean="0"/>
          </a:p>
        </p:txBody>
      </p:sp>
      <p:sp>
        <p:nvSpPr>
          <p:cNvPr id="30723" name="Oval 4"/>
          <p:cNvSpPr>
            <a:spLocks noChangeArrowheads="1"/>
          </p:cNvSpPr>
          <p:nvPr/>
        </p:nvSpPr>
        <p:spPr bwMode="auto">
          <a:xfrm>
            <a:off x="683568" y="2924944"/>
            <a:ext cx="1830264" cy="1793105"/>
          </a:xfrm>
          <a:prstGeom prst="ellipse">
            <a:avLst/>
          </a:prstGeom>
          <a:solidFill>
            <a:srgbClr val="00B050">
              <a:alpha val="14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dirty="0" smtClean="0">
                <a:latin typeface="Arial" charset="0"/>
              </a:rPr>
              <a:t>Penning-</a:t>
            </a:r>
            <a:br>
              <a:rPr lang="sv-SE" altLang="en-US" sz="2400" dirty="0" smtClean="0">
                <a:latin typeface="Arial" charset="0"/>
              </a:rPr>
            </a:br>
            <a:r>
              <a:rPr lang="sv-SE" altLang="en-US" sz="2400" dirty="0" smtClean="0">
                <a:latin typeface="Arial" charset="0"/>
              </a:rPr>
              <a:t>politik</a:t>
            </a:r>
            <a:endParaRPr lang="en-US" altLang="en-US" sz="2400" dirty="0">
              <a:latin typeface="Arial" charset="0"/>
            </a:endParaRPr>
          </a:p>
          <a:p>
            <a:pPr algn="ctr" eaLnBrk="1" hangingPunct="1">
              <a:spcBef>
                <a:spcPct val="0"/>
              </a:spcBef>
              <a:buClrTx/>
              <a:buSzTx/>
              <a:buFontTx/>
              <a:buNone/>
            </a:pPr>
            <a:r>
              <a:rPr lang="en-US" altLang="en-US" sz="2000" dirty="0" err="1" smtClean="0">
                <a:latin typeface="Arial" charset="0"/>
              </a:rPr>
              <a:t>Tillväxttakt</a:t>
            </a:r>
            <a:r>
              <a:rPr lang="en-US" altLang="en-US" sz="2000" dirty="0" smtClean="0">
                <a:latin typeface="Arial" charset="0"/>
              </a:rPr>
              <a:t> </a:t>
            </a:r>
            <a:r>
              <a:rPr lang="en-US" altLang="en-US" sz="2000" i="1" dirty="0" smtClean="0">
                <a:latin typeface="Arial" charset="0"/>
              </a:rPr>
              <a:t>M</a:t>
            </a:r>
            <a:endParaRPr lang="sv-SE" altLang="en-US" sz="2000" dirty="0" smtClean="0">
              <a:latin typeface="Arial" charset="0"/>
            </a:endParaRPr>
          </a:p>
        </p:txBody>
      </p:sp>
      <p:sp>
        <p:nvSpPr>
          <p:cNvPr id="30724" name="Oval 5"/>
          <p:cNvSpPr>
            <a:spLocks noChangeArrowheads="1"/>
          </p:cNvSpPr>
          <p:nvPr/>
        </p:nvSpPr>
        <p:spPr bwMode="auto">
          <a:xfrm>
            <a:off x="4064000" y="1736725"/>
            <a:ext cx="1739900" cy="1582738"/>
          </a:xfrm>
          <a:prstGeom prst="ellipse">
            <a:avLst/>
          </a:prstGeom>
          <a:solidFill>
            <a:srgbClr val="7030A0">
              <a:alpha val="10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dirty="0">
                <a:latin typeface="Arial" charset="0"/>
              </a:rPr>
              <a:t>Tillväxt</a:t>
            </a:r>
            <a:endParaRPr lang="en-US" altLang="en-US" sz="2400" dirty="0">
              <a:latin typeface="Arial" charset="0"/>
            </a:endParaRPr>
          </a:p>
        </p:txBody>
      </p:sp>
      <p:sp>
        <p:nvSpPr>
          <p:cNvPr id="30725" name="Oval 6"/>
          <p:cNvSpPr>
            <a:spLocks noChangeArrowheads="1"/>
          </p:cNvSpPr>
          <p:nvPr/>
        </p:nvSpPr>
        <p:spPr bwMode="auto">
          <a:xfrm>
            <a:off x="6007100" y="4264025"/>
            <a:ext cx="1739900" cy="1582738"/>
          </a:xfrm>
          <a:prstGeom prst="ellipse">
            <a:avLst/>
          </a:prstGeom>
          <a:solidFill>
            <a:srgbClr val="FF6600">
              <a:alpha val="12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a:latin typeface="Arial" charset="0"/>
              </a:rPr>
              <a:t>Arbetslöshet</a:t>
            </a:r>
            <a:endParaRPr lang="en-US" altLang="en-US" sz="2400">
              <a:latin typeface="Arial" charset="0"/>
            </a:endParaRPr>
          </a:p>
        </p:txBody>
      </p:sp>
      <p:sp>
        <p:nvSpPr>
          <p:cNvPr id="30726" name="Oval 7"/>
          <p:cNvSpPr>
            <a:spLocks noChangeArrowheads="1"/>
          </p:cNvSpPr>
          <p:nvPr/>
        </p:nvSpPr>
        <p:spPr bwMode="auto">
          <a:xfrm>
            <a:off x="2317750" y="4305300"/>
            <a:ext cx="1739900" cy="1582738"/>
          </a:xfrm>
          <a:prstGeom prst="ellipse">
            <a:avLst/>
          </a:prstGeom>
          <a:solidFill>
            <a:srgbClr val="0070C0">
              <a:alpha val="9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a:latin typeface="Arial" charset="0"/>
              </a:rPr>
              <a:t>Inflation</a:t>
            </a:r>
            <a:endParaRPr lang="en-US" altLang="en-US" sz="2400">
              <a:latin typeface="Arial" charset="0"/>
            </a:endParaRPr>
          </a:p>
        </p:txBody>
      </p:sp>
      <p:sp>
        <p:nvSpPr>
          <p:cNvPr id="30727" name="AutoShape 8"/>
          <p:cNvSpPr>
            <a:spLocks noChangeArrowheads="1"/>
          </p:cNvSpPr>
          <p:nvPr/>
        </p:nvSpPr>
        <p:spPr bwMode="auto">
          <a:xfrm rot="19583190">
            <a:off x="2484185" y="3008417"/>
            <a:ext cx="1349375" cy="333375"/>
          </a:xfrm>
          <a:prstGeom prst="rightArrow">
            <a:avLst>
              <a:gd name="adj1" fmla="val 50000"/>
              <a:gd name="adj2" fmla="val 101190"/>
            </a:avLst>
          </a:prstGeom>
          <a:gradFill rotWithShape="0">
            <a:gsLst>
              <a:gs pos="0">
                <a:schemeClr val="accent1"/>
              </a:gs>
              <a:gs pos="100000">
                <a:schemeClr val="bg1"/>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28" name="AutoShape 9"/>
          <p:cNvSpPr>
            <a:spLocks noChangeArrowheads="1"/>
          </p:cNvSpPr>
          <p:nvPr/>
        </p:nvSpPr>
        <p:spPr bwMode="auto">
          <a:xfrm rot="2978128">
            <a:off x="5500688" y="3509963"/>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29" name="AutoShape 10"/>
          <p:cNvSpPr>
            <a:spLocks noChangeArrowheads="1"/>
          </p:cNvSpPr>
          <p:nvPr/>
        </p:nvSpPr>
        <p:spPr bwMode="auto">
          <a:xfrm rot="10800000">
            <a:off x="4381500" y="4989513"/>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30" name="AutoShape 11"/>
          <p:cNvSpPr>
            <a:spLocks noChangeArrowheads="1"/>
          </p:cNvSpPr>
          <p:nvPr/>
        </p:nvSpPr>
        <p:spPr bwMode="auto">
          <a:xfrm rot="-3123471">
            <a:off x="3289300" y="3581400"/>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mc:AlternateContent xmlns:mc="http://schemas.openxmlformats.org/markup-compatibility/2006" xmlns:a14="http://schemas.microsoft.com/office/drawing/2010/main">
        <mc:Choice Requires="a14">
          <p:sp>
            <p:nvSpPr>
              <p:cNvPr id="30731" name="Text Box 12"/>
              <p:cNvSpPr txBox="1">
                <a:spLocks noChangeArrowheads="1"/>
              </p:cNvSpPr>
              <p:nvPr/>
            </p:nvSpPr>
            <p:spPr bwMode="auto">
              <a:xfrm rot="2913585">
                <a:off x="5568960" y="3079890"/>
                <a:ext cx="2214068" cy="584775"/>
              </a:xfrm>
              <a:prstGeom prst="rect">
                <a:avLst/>
              </a:prstGeom>
              <a:noFill/>
              <a:ln>
                <a:noFill/>
              </a:ln>
              <a:effectLst/>
              <a:extLst>
                <a:ext uri="{909E8E84-426E-40DD-AFC4-6F175D3DCCD1}">
                  <a14:hiddenFill>
                    <a:gradFill rotWithShape="0">
                      <a:gsLst>
                        <a:gs pos="0">
                          <a:schemeClr val="accent1"/>
                        </a:gs>
                        <a:gs pos="100000">
                          <a:schemeClr val="bg1"/>
                        </a:gs>
                      </a:gsLst>
                      <a:lin ang="0" scaled="1"/>
                    </a:gra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b="1" dirty="0" smtClean="0"/>
                  <a:t>Okuns</a:t>
                </a:r>
                <a:r>
                  <a:rPr lang="sv-SE" altLang="en-US" sz="1600" b="1" dirty="0"/>
                  <a:t> </a:t>
                </a:r>
                <a:r>
                  <a:rPr lang="sv-SE" altLang="en-US" sz="1600" b="1" dirty="0" smtClean="0"/>
                  <a:t>lag</a:t>
                </a:r>
              </a:p>
              <a:p>
                <a:pPr eaLnBrk="1" hangingPunct="1">
                  <a:spcBef>
                    <a:spcPct val="0"/>
                  </a:spcBef>
                  <a:buClrTx/>
                  <a:buSzTx/>
                  <a:buNone/>
                </a:pPr>
                <a:r>
                  <a:rPr lang="sv-SE" altLang="en-US" sz="1600" i="1" dirty="0">
                    <a:latin typeface="Arial" charset="0"/>
                  </a:rPr>
                  <a:t>u</a:t>
                </a:r>
                <a:r>
                  <a:rPr lang="sv-SE" altLang="en-US" sz="1600" i="1" baseline="-25000" dirty="0">
                    <a:latin typeface="Arial" charset="0"/>
                  </a:rPr>
                  <a:t>t </a:t>
                </a:r>
                <a:r>
                  <a:rPr lang="sv-SE" altLang="en-US" sz="1600" dirty="0">
                    <a:latin typeface="Arial" charset="0"/>
                  </a:rPr>
                  <a:t>–</a:t>
                </a:r>
                <a:r>
                  <a:rPr lang="sv-SE" altLang="en-US" sz="1600" i="1" dirty="0">
                    <a:latin typeface="Arial" charset="0"/>
                  </a:rPr>
                  <a:t> u</a:t>
                </a:r>
                <a:r>
                  <a:rPr lang="sv-SE" altLang="en-US" sz="1600" i="1" baseline="-25000" dirty="0">
                    <a:latin typeface="Arial" charset="0"/>
                  </a:rPr>
                  <a:t>t</a:t>
                </a:r>
                <a:r>
                  <a:rPr lang="sv-SE" altLang="en-US" sz="1600" baseline="-25000" dirty="0">
                    <a:latin typeface="Arial" charset="0"/>
                  </a:rPr>
                  <a:t>-1</a:t>
                </a:r>
                <a:r>
                  <a:rPr lang="sv-SE" altLang="en-US" sz="1600" i="1" baseline="-25000" dirty="0">
                    <a:latin typeface="Arial" charset="0"/>
                  </a:rPr>
                  <a:t> </a:t>
                </a:r>
                <a:r>
                  <a:rPr lang="sv-SE" altLang="en-US" sz="1600" dirty="0">
                    <a:latin typeface="Arial" charset="0"/>
                  </a:rPr>
                  <a:t>= – </a:t>
                </a:r>
                <a:r>
                  <a:rPr lang="sv-SE" altLang="en-US" sz="1600" i="1" dirty="0">
                    <a:sym typeface="Symbol"/>
                  </a:rPr>
                  <a:t> </a:t>
                </a:r>
                <a:r>
                  <a:rPr lang="sv-SE" altLang="en-US" sz="1600" baseline="10000" dirty="0">
                    <a:latin typeface="Arial" charset="0"/>
                    <a:sym typeface="Symbol"/>
                  </a:rPr>
                  <a:t></a:t>
                </a:r>
                <a:r>
                  <a:rPr lang="sv-SE" altLang="en-US" sz="1600" dirty="0">
                    <a:latin typeface="Arial" charset="0"/>
                  </a:rPr>
                  <a:t>(</a:t>
                </a:r>
                <a:r>
                  <a:rPr lang="sv-SE" altLang="en-US" sz="1600" i="1" dirty="0">
                    <a:latin typeface="Arial" charset="0"/>
                  </a:rPr>
                  <a:t>g</a:t>
                </a:r>
                <a:r>
                  <a:rPr lang="sv-SE" altLang="en-US" sz="1600" i="1" baseline="-25000" dirty="0">
                    <a:latin typeface="Arial" charset="0"/>
                  </a:rPr>
                  <a:t>y</a:t>
                </a:r>
                <a:r>
                  <a:rPr lang="sv-SE" altLang="en-US" sz="1600" i="1" baseline="-50000" dirty="0">
                    <a:latin typeface="Arial" charset="0"/>
                  </a:rPr>
                  <a:t>t</a:t>
                </a:r>
                <a:r>
                  <a:rPr lang="sv-SE" altLang="en-US" sz="1600" dirty="0"/>
                  <a:t>- </a:t>
                </a:r>
                <a14:m>
                  <m:oMath xmlns:m="http://schemas.openxmlformats.org/officeDocument/2006/math">
                    <m:acc>
                      <m:accPr>
                        <m:chr m:val="̅"/>
                        <m:ctrlPr>
                          <a:rPr lang="sv-SE" altLang="en-US" sz="1600" i="1" dirty="0">
                            <a:latin typeface="Cambria Math"/>
                          </a:rPr>
                        </m:ctrlPr>
                      </m:accPr>
                      <m:e>
                        <m:r>
                          <m:rPr>
                            <m:nor/>
                          </m:rPr>
                          <a:rPr lang="sv-SE" altLang="en-US" sz="1600" i="1" dirty="0"/>
                          <m:t>g</m:t>
                        </m:r>
                      </m:e>
                    </m:acc>
                  </m:oMath>
                </a14:m>
                <a:r>
                  <a:rPr lang="sv-SE" altLang="en-US" sz="1400" i="1" baseline="-25000" dirty="0"/>
                  <a:t>y</a:t>
                </a:r>
                <a:r>
                  <a:rPr lang="sv-SE" altLang="en-US" sz="1600" dirty="0" smtClean="0"/>
                  <a:t>)</a:t>
                </a:r>
                <a:endParaRPr lang="sv-SE" altLang="en-US" sz="1600" dirty="0"/>
              </a:p>
            </p:txBody>
          </p:sp>
        </mc:Choice>
        <mc:Fallback xmlns="">
          <p:sp>
            <p:nvSpPr>
              <p:cNvPr id="30731" name="Text Box 12"/>
              <p:cNvSpPr txBox="1">
                <a:spLocks noRot="1" noChangeAspect="1" noMove="1" noResize="1" noEditPoints="1" noAdjustHandles="1" noChangeArrowheads="1" noChangeShapeType="1" noTextEdit="1"/>
              </p:cNvSpPr>
              <p:nvPr/>
            </p:nvSpPr>
            <p:spPr bwMode="auto">
              <a:xfrm rot="2913585">
                <a:off x="5568960" y="3079890"/>
                <a:ext cx="2214068" cy="584775"/>
              </a:xfrm>
              <a:prstGeom prst="rect">
                <a:avLst/>
              </a:prstGeom>
              <a:blipFill rotWithShape="1">
                <a:blip r:embed="rId2"/>
                <a:stretch>
                  <a:fillRect l="-3822" t="-1780" b="-2374"/>
                </a:stretch>
              </a:blip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30732" name="Text Box 13"/>
          <p:cNvSpPr txBox="1">
            <a:spLocks noChangeArrowheads="1"/>
          </p:cNvSpPr>
          <p:nvPr/>
        </p:nvSpPr>
        <p:spPr bwMode="auto">
          <a:xfrm>
            <a:off x="4043363" y="5457825"/>
            <a:ext cx="2795958" cy="984885"/>
          </a:xfrm>
          <a:prstGeom prst="rect">
            <a:avLst/>
          </a:prstGeom>
          <a:no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800" b="1" dirty="0" smtClean="0"/>
              <a:t>Phillipskurvan</a:t>
            </a:r>
          </a:p>
          <a:p>
            <a:pPr marL="0" lvl="1" indent="0" eaLnBrk="1" hangingPunct="1">
              <a:spcBef>
                <a:spcPct val="0"/>
              </a:spcBef>
              <a:buClrTx/>
              <a:buSzTx/>
              <a:buNone/>
            </a:pPr>
            <a:r>
              <a:rPr lang="sv-SE" altLang="sv-SE" sz="2200" i="1" kern="0" dirty="0" smtClean="0">
                <a:solidFill>
                  <a:srgbClr val="000000"/>
                </a:solidFill>
                <a:ea typeface="MS Gothic"/>
                <a:sym typeface="Symbol"/>
              </a:rPr>
              <a:t></a:t>
            </a:r>
            <a:r>
              <a:rPr lang="sv-SE" sz="2200" i="1" kern="0" baseline="-25000" dirty="0" smtClean="0">
                <a:solidFill>
                  <a:srgbClr val="000000"/>
                </a:solidFill>
                <a:ea typeface="MS Gothic"/>
              </a:rPr>
              <a:t>t</a:t>
            </a:r>
            <a:r>
              <a:rPr lang="sv-SE" sz="2200" i="1" kern="0" dirty="0" smtClean="0">
                <a:solidFill>
                  <a:srgbClr val="000000"/>
                </a:solidFill>
                <a:ea typeface="MS Gothic"/>
              </a:rPr>
              <a:t> </a:t>
            </a:r>
            <a:r>
              <a:rPr lang="sv-SE" sz="2200" i="1" kern="0" dirty="0">
                <a:solidFill>
                  <a:srgbClr val="000000"/>
                </a:solidFill>
                <a:ea typeface="MS Gothic"/>
              </a:rPr>
              <a:t>-</a:t>
            </a:r>
            <a:r>
              <a:rPr lang="sv-SE" altLang="sv-SE" sz="2200" i="1" kern="0" dirty="0">
                <a:solidFill>
                  <a:srgbClr val="000000"/>
                </a:solidFill>
                <a:ea typeface="MS Gothic"/>
                <a:sym typeface="Symbol"/>
              </a:rPr>
              <a:t> </a:t>
            </a:r>
            <a:r>
              <a:rPr lang="sv-SE" sz="2200" i="1" kern="0" baseline="-25000" dirty="0">
                <a:solidFill>
                  <a:srgbClr val="000000"/>
                </a:solidFill>
                <a:ea typeface="MS Gothic"/>
              </a:rPr>
              <a:t>t-</a:t>
            </a:r>
            <a:r>
              <a:rPr lang="sv-SE" sz="2200" kern="0" baseline="-25000" dirty="0">
                <a:solidFill>
                  <a:srgbClr val="000000"/>
                </a:solidFill>
                <a:ea typeface="MS Gothic"/>
              </a:rPr>
              <a:t>1</a:t>
            </a:r>
            <a:r>
              <a:rPr lang="sv-SE" altLang="sv-SE" sz="2200" i="1" kern="0" baseline="30000" dirty="0">
                <a:solidFill>
                  <a:srgbClr val="000000"/>
                </a:solidFill>
                <a:ea typeface="MS Gothic"/>
                <a:sym typeface="Symbol"/>
              </a:rPr>
              <a:t> </a:t>
            </a:r>
            <a:r>
              <a:rPr lang="sv-SE" altLang="sv-SE" sz="2000" kern="0" dirty="0">
                <a:solidFill>
                  <a:srgbClr val="000000"/>
                </a:solidFill>
                <a:ea typeface="MS Gothic"/>
                <a:sym typeface="Symbol"/>
              </a:rPr>
              <a:t>=</a:t>
            </a:r>
            <a:r>
              <a:rPr lang="sv-SE" altLang="sv-SE" sz="2000" i="1" kern="0" dirty="0">
                <a:solidFill>
                  <a:srgbClr val="000000"/>
                </a:solidFill>
                <a:ea typeface="MS Gothic"/>
                <a:sym typeface="Symbol"/>
              </a:rPr>
              <a:t> </a:t>
            </a:r>
            <a:r>
              <a:rPr lang="sv-SE" sz="2200" i="1" kern="0" dirty="0">
                <a:solidFill>
                  <a:srgbClr val="000000"/>
                </a:solidFill>
                <a:ea typeface="MS Gothic"/>
                <a:sym typeface="Symbol"/>
              </a:rPr>
              <a:t></a:t>
            </a:r>
            <a:r>
              <a:rPr lang="sv-SE" sz="2000" kern="0" baseline="10000" dirty="0">
                <a:solidFill>
                  <a:srgbClr val="000000"/>
                </a:solidFill>
                <a:ea typeface="MS Gothic"/>
                <a:sym typeface="Symbol"/>
              </a:rPr>
              <a:t></a:t>
            </a:r>
            <a:r>
              <a:rPr lang="sv-SE" sz="2000" kern="0" dirty="0">
                <a:solidFill>
                  <a:srgbClr val="000000"/>
                </a:solidFill>
                <a:ea typeface="MS Gothic"/>
                <a:sym typeface="Symbol"/>
              </a:rPr>
              <a:t>(</a:t>
            </a:r>
            <a:r>
              <a:rPr lang="sv-SE" sz="2000" i="1" kern="0" dirty="0">
                <a:solidFill>
                  <a:srgbClr val="000000"/>
                </a:solidFill>
                <a:ea typeface="MS Gothic"/>
                <a:sym typeface="Symbol" pitchFamily="18" charset="2"/>
              </a:rPr>
              <a:t>u</a:t>
            </a:r>
            <a:r>
              <a:rPr lang="sv-SE" sz="2000" i="1" kern="0" baseline="-25000" dirty="0">
                <a:solidFill>
                  <a:srgbClr val="000000"/>
                </a:solidFill>
                <a:ea typeface="MS Gothic"/>
                <a:sym typeface="Symbol" pitchFamily="18" charset="2"/>
              </a:rPr>
              <a:t>n </a:t>
            </a:r>
            <a:r>
              <a:rPr lang="sv-SE" altLang="sv-SE" sz="2000" kern="0" dirty="0">
                <a:solidFill>
                  <a:srgbClr val="000000"/>
                </a:solidFill>
                <a:ea typeface="MS Gothic"/>
                <a:sym typeface="Symbol"/>
              </a:rPr>
              <a:t>-</a:t>
            </a:r>
            <a:r>
              <a:rPr lang="sv-SE" sz="2000" i="1" kern="0" dirty="0">
                <a:solidFill>
                  <a:srgbClr val="000000"/>
                </a:solidFill>
                <a:ea typeface="MS Gothic"/>
                <a:sym typeface="Symbol"/>
              </a:rPr>
              <a:t>u</a:t>
            </a:r>
            <a:r>
              <a:rPr lang="sv-SE" sz="2000" i="1" kern="0" baseline="-25000" dirty="0">
                <a:solidFill>
                  <a:srgbClr val="000000"/>
                </a:solidFill>
                <a:ea typeface="MS Gothic"/>
              </a:rPr>
              <a:t>t</a:t>
            </a:r>
            <a:r>
              <a:rPr lang="sv-SE" sz="2000" kern="0" dirty="0">
                <a:solidFill>
                  <a:srgbClr val="000000"/>
                </a:solidFill>
                <a:ea typeface="MS Gothic"/>
              </a:rPr>
              <a:t>)</a:t>
            </a:r>
            <a:endParaRPr lang="sv-SE" altLang="en-US" sz="2000" kern="0" dirty="0">
              <a:latin typeface="Arial" charset="0"/>
            </a:endParaRPr>
          </a:p>
          <a:p>
            <a:pPr eaLnBrk="1" hangingPunct="1">
              <a:spcBef>
                <a:spcPct val="0"/>
              </a:spcBef>
              <a:buClrTx/>
              <a:buSzTx/>
              <a:buFontTx/>
              <a:buNone/>
            </a:pPr>
            <a:endParaRPr lang="en-US" altLang="en-US" sz="1800" b="1" dirty="0"/>
          </a:p>
        </p:txBody>
      </p:sp>
      <p:sp>
        <p:nvSpPr>
          <p:cNvPr id="30733" name="Text Box 14"/>
          <p:cNvSpPr txBox="1">
            <a:spLocks noChangeArrowheads="1"/>
          </p:cNvSpPr>
          <p:nvPr/>
        </p:nvSpPr>
        <p:spPr bwMode="auto">
          <a:xfrm rot="18479706">
            <a:off x="2612188" y="3094158"/>
            <a:ext cx="2049463" cy="615553"/>
          </a:xfrm>
          <a:prstGeom prst="rect">
            <a:avLst/>
          </a:prstGeom>
          <a:no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b="1" dirty="0" smtClean="0"/>
              <a:t>AD-relationen</a:t>
            </a:r>
          </a:p>
          <a:p>
            <a:pPr eaLnBrk="1" hangingPunct="1">
              <a:spcBef>
                <a:spcPct val="0"/>
              </a:spcBef>
              <a:buClrTx/>
              <a:buSzTx/>
              <a:buNone/>
            </a:pPr>
            <a:r>
              <a:rPr lang="sv-SE" altLang="en-US" sz="1600" i="1" dirty="0">
                <a:latin typeface="Arial" charset="0"/>
              </a:rPr>
              <a:t>g</a:t>
            </a:r>
            <a:r>
              <a:rPr lang="sv-SE" altLang="en-US" sz="1600" i="1" baseline="-25000" dirty="0">
                <a:latin typeface="Arial" charset="0"/>
              </a:rPr>
              <a:t>y</a:t>
            </a:r>
            <a:r>
              <a:rPr lang="sv-SE" altLang="en-US" sz="1600" i="1" baseline="-50000" dirty="0">
                <a:latin typeface="Arial" charset="0"/>
              </a:rPr>
              <a:t>t</a:t>
            </a:r>
            <a:r>
              <a:rPr lang="sv-SE" altLang="en-US" sz="1600" i="1" dirty="0">
                <a:latin typeface="Arial" charset="0"/>
              </a:rPr>
              <a:t>=</a:t>
            </a:r>
            <a:r>
              <a:rPr lang="sv-SE" sz="1600" i="1" dirty="0">
                <a:sym typeface="Symbol"/>
              </a:rPr>
              <a:t> </a:t>
            </a:r>
            <a:r>
              <a:rPr lang="sv-SE" sz="1600" i="1" dirty="0" err="1">
                <a:sym typeface="Symbol"/>
              </a:rPr>
              <a:t>g</a:t>
            </a:r>
            <a:r>
              <a:rPr lang="sv-SE" sz="1600" i="1" baseline="-25000" dirty="0" err="1">
                <a:sym typeface="Symbol"/>
              </a:rPr>
              <a:t>m</a:t>
            </a:r>
            <a:r>
              <a:rPr lang="sv-SE" altLang="en-US" sz="1600" i="1" baseline="-50000" dirty="0" err="1">
                <a:latin typeface="Arial" charset="0"/>
              </a:rPr>
              <a:t>t</a:t>
            </a:r>
            <a:r>
              <a:rPr lang="sv-SE" sz="1600" i="1" baseline="-25000" dirty="0">
                <a:sym typeface="Symbol"/>
              </a:rPr>
              <a:t> </a:t>
            </a:r>
            <a:r>
              <a:rPr lang="sv-SE" altLang="en-US" sz="1600" i="1" dirty="0">
                <a:latin typeface="Arial" charset="0"/>
              </a:rPr>
              <a:t>- </a:t>
            </a:r>
            <a:r>
              <a:rPr lang="sv-SE" sz="1800" i="1" dirty="0">
                <a:sym typeface="Symbol"/>
              </a:rPr>
              <a:t></a:t>
            </a:r>
            <a:r>
              <a:rPr lang="sv-SE" sz="1800" i="1" baseline="-25000" dirty="0" smtClean="0">
                <a:sym typeface="Symbol"/>
              </a:rPr>
              <a:t>t</a:t>
            </a:r>
            <a:endParaRPr lang="sv-SE" sz="1600" i="1" baseline="-25000" dirty="0"/>
          </a:p>
        </p:txBody>
      </p:sp>
      <p:sp>
        <p:nvSpPr>
          <p:cNvPr id="1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14</a:t>
            </a:fld>
            <a:endParaRPr lang="en-GB" dirty="0"/>
          </a:p>
        </p:txBody>
      </p:sp>
    </p:spTree>
    <p:extLst>
      <p:ext uri="{BB962C8B-B14F-4D97-AF65-F5344CB8AC3E}">
        <p14:creationId xmlns:p14="http://schemas.microsoft.com/office/powerpoint/2010/main" val="2702075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971550" y="34273"/>
            <a:ext cx="7003876" cy="1139825"/>
          </a:xfrm>
        </p:spPr>
        <p:txBody>
          <a:bodyPr/>
          <a:lstStyle/>
          <a:p>
            <a:pPr eaLnBrk="1" hangingPunct="1">
              <a:defRPr/>
            </a:pPr>
            <a:r>
              <a:rPr lang="en-US" dirty="0" err="1" smtClean="0"/>
              <a:t>Jämvikt</a:t>
            </a:r>
            <a:r>
              <a:rPr lang="en-US" dirty="0" smtClean="0"/>
              <a:t> </a:t>
            </a:r>
            <a:r>
              <a:rPr lang="en-US" dirty="0" err="1" smtClean="0"/>
              <a:t>på</a:t>
            </a:r>
            <a:r>
              <a:rPr lang="en-US" dirty="0" smtClean="0"/>
              <a:t> </a:t>
            </a:r>
            <a:r>
              <a:rPr lang="en-US" dirty="0" err="1" smtClean="0"/>
              <a:t>kort</a:t>
            </a:r>
            <a:r>
              <a:rPr lang="en-US" dirty="0" smtClean="0"/>
              <a:t> </a:t>
            </a:r>
            <a:r>
              <a:rPr lang="en-US" dirty="0" err="1" smtClean="0"/>
              <a:t>sikt</a:t>
            </a:r>
            <a:r>
              <a:rPr lang="en-US" dirty="0" smtClean="0"/>
              <a:t> OCH </a:t>
            </a:r>
            <a:r>
              <a:rPr lang="en-US" dirty="0" err="1" smtClean="0"/>
              <a:t>meddellång</a:t>
            </a:r>
            <a:r>
              <a:rPr lang="en-US" smtClean="0"/>
              <a:t> sikt:2</a:t>
            </a:r>
            <a:endParaRPr lang="en-US" dirty="0" smtClean="0"/>
          </a:p>
        </p:txBody>
      </p:sp>
      <p:sp>
        <p:nvSpPr>
          <p:cNvPr id="316419" name="Rectangle 3"/>
          <p:cNvSpPr>
            <a:spLocks noGrp="1" noChangeArrowheads="1"/>
          </p:cNvSpPr>
          <p:nvPr>
            <p:ph type="body" sz="half" idx="1"/>
          </p:nvPr>
        </p:nvSpPr>
        <p:spPr>
          <a:xfrm>
            <a:off x="457200" y="1527175"/>
            <a:ext cx="8088313" cy="4835525"/>
          </a:xfrm>
        </p:spPr>
        <p:txBody>
          <a:bodyPr/>
          <a:lstStyle/>
          <a:p>
            <a:pPr marL="500063" indent="-276225" eaLnBrk="1" hangingPunct="1">
              <a:spcBef>
                <a:spcPts val="0"/>
              </a:spcBef>
              <a:spcAft>
                <a:spcPts val="1200"/>
              </a:spcAft>
              <a:buClr>
                <a:schemeClr val="tx1"/>
              </a:buClr>
              <a:buSzTx/>
              <a:buFontTx/>
              <a:buChar char="•"/>
              <a:defRPr/>
            </a:pPr>
            <a:r>
              <a:rPr lang="sv-SE" sz="2000" dirty="0">
                <a:effectLst/>
                <a:latin typeface="+mj-lt"/>
              </a:rPr>
              <a:t>Alltså leder en ökad tillväxt i penningmängden på kort sikt till ökad BNP-tillväxt, och minskad arbetslöshet.</a:t>
            </a:r>
          </a:p>
          <a:p>
            <a:pPr marL="500063" indent="-276225" eaLnBrk="1" hangingPunct="1">
              <a:spcBef>
                <a:spcPts val="0"/>
              </a:spcBef>
              <a:spcAft>
                <a:spcPts val="1200"/>
              </a:spcAft>
              <a:buClr>
                <a:schemeClr val="tx1"/>
              </a:buClr>
              <a:buSzTx/>
              <a:buFontTx/>
              <a:buChar char="•"/>
              <a:defRPr/>
            </a:pPr>
            <a:r>
              <a:rPr lang="sv-SE" sz="2000" dirty="0">
                <a:effectLst/>
                <a:latin typeface="+mj-lt"/>
              </a:rPr>
              <a:t>På medellång sikt ökar inflationen, det betyder att den reala penningmängden (M/P) minskar, </a:t>
            </a:r>
            <a:r>
              <a:rPr lang="sv-SE" sz="2000" dirty="0" smtClean="0">
                <a:effectLst/>
                <a:latin typeface="+mj-lt"/>
              </a:rPr>
              <a:t>realräntan </a:t>
            </a:r>
            <a:r>
              <a:rPr lang="sv-SE" sz="2000" dirty="0">
                <a:effectLst/>
                <a:latin typeface="+mj-lt"/>
              </a:rPr>
              <a:t>ökar och realräntan går därmed tillbaka till sin tidigare </a:t>
            </a:r>
            <a:r>
              <a:rPr lang="sv-SE" sz="2000" dirty="0" smtClean="0">
                <a:effectLst/>
                <a:latin typeface="+mj-lt"/>
              </a:rPr>
              <a:t>naturliga nivå</a:t>
            </a:r>
            <a:r>
              <a:rPr lang="sv-SE" sz="2000" dirty="0">
                <a:effectLst/>
                <a:latin typeface="+mj-lt"/>
              </a:rPr>
              <a:t>.</a:t>
            </a:r>
          </a:p>
          <a:p>
            <a:pPr marL="500063" indent="-276225" eaLnBrk="1" hangingPunct="1">
              <a:spcBef>
                <a:spcPts val="0"/>
              </a:spcBef>
              <a:spcAft>
                <a:spcPts val="1200"/>
              </a:spcAft>
              <a:buClr>
                <a:schemeClr val="tx1"/>
              </a:buClr>
              <a:buSzTx/>
              <a:buFontTx/>
              <a:buChar char="•"/>
              <a:defRPr/>
            </a:pPr>
            <a:r>
              <a:rPr lang="sv-SE" sz="2000" dirty="0">
                <a:effectLst/>
                <a:latin typeface="+mj-lt"/>
              </a:rPr>
              <a:t>BNP-tillväxten är tillslut tillbaka på sin normala nivå och arbetslösheten tillbaka till </a:t>
            </a:r>
            <a:r>
              <a:rPr lang="sv-SE" sz="2000" dirty="0" smtClean="0">
                <a:effectLst/>
                <a:latin typeface="+mj-lt"/>
              </a:rPr>
              <a:t>jämviktsnivån.</a:t>
            </a:r>
          </a:p>
          <a:p>
            <a:pPr marL="500063" indent="-276225" eaLnBrk="1" hangingPunct="1">
              <a:spcBef>
                <a:spcPts val="0"/>
              </a:spcBef>
              <a:spcAft>
                <a:spcPts val="1200"/>
              </a:spcAft>
              <a:buClr>
                <a:schemeClr val="tx1"/>
              </a:buClr>
              <a:buSzTx/>
              <a:buFontTx/>
              <a:buChar char="•"/>
              <a:defRPr/>
            </a:pPr>
            <a:r>
              <a:rPr lang="sv-SE" sz="2000" dirty="0" smtClean="0">
                <a:effectLst/>
                <a:latin typeface="+mj-lt"/>
              </a:rPr>
              <a:t>Om den högre penningmängdstillväxten ligger kvar, är nu den nominella räntan högre än tidigare eftersom den på medellång sikt ökar 1:1 med inflationen. </a:t>
            </a:r>
          </a:p>
          <a:p>
            <a:pPr marL="500063" indent="-276225" eaLnBrk="1" hangingPunct="1">
              <a:spcBef>
                <a:spcPts val="0"/>
              </a:spcBef>
              <a:spcAft>
                <a:spcPts val="1200"/>
              </a:spcAft>
              <a:buClr>
                <a:schemeClr val="tx1"/>
              </a:buClr>
              <a:buSzTx/>
              <a:buFontTx/>
              <a:buChar char="•"/>
              <a:defRPr/>
            </a:pPr>
            <a:r>
              <a:rPr lang="sv-SE" sz="2000" b="1" dirty="0" smtClean="0">
                <a:effectLst/>
                <a:latin typeface="+mj-lt"/>
              </a:rPr>
              <a:t>Centralbanken kan styra realräntan på kort sikt men inte på medellång. </a:t>
            </a:r>
            <a:endParaRPr lang="sv-SE" sz="2000" b="1" dirty="0">
              <a:effectLst/>
              <a:latin typeface="+mj-lt"/>
            </a:endParaRPr>
          </a:p>
        </p:txBody>
      </p:sp>
      <p:sp>
        <p:nvSpPr>
          <p:cNvPr id="6"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15</a:t>
            </a:fld>
            <a:endParaRPr lang="en-GB" sz="1600" dirty="0">
              <a:solidFill>
                <a:schemeClr val="tx1"/>
              </a:solidFill>
              <a:latin typeface="+mn-lt"/>
            </a:endParaRPr>
          </a:p>
        </p:txBody>
      </p:sp>
    </p:spTree>
    <p:extLst>
      <p:ext uri="{BB962C8B-B14F-4D97-AF65-F5344CB8AC3E}">
        <p14:creationId xmlns:p14="http://schemas.microsoft.com/office/powerpoint/2010/main" val="2064993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6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6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6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6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64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defRPr/>
            </a:pPr>
            <a:r>
              <a:rPr lang="sv-SE" smtClean="0"/>
              <a:t>En penningpolitisk expansion</a:t>
            </a:r>
          </a:p>
        </p:txBody>
      </p:sp>
      <p:grpSp>
        <p:nvGrpSpPr>
          <p:cNvPr id="151611" name="Group 59"/>
          <p:cNvGrpSpPr>
            <a:grpSpLocks/>
          </p:cNvGrpSpPr>
          <p:nvPr/>
        </p:nvGrpSpPr>
        <p:grpSpPr bwMode="auto">
          <a:xfrm>
            <a:off x="4613275" y="2784475"/>
            <a:ext cx="3938588" cy="1966913"/>
            <a:chOff x="2528" y="1198"/>
            <a:chExt cx="1963" cy="1078"/>
          </a:xfrm>
        </p:grpSpPr>
        <p:sp>
          <p:nvSpPr>
            <p:cNvPr id="26655" name="Freeform 60"/>
            <p:cNvSpPr>
              <a:spLocks/>
            </p:cNvSpPr>
            <p:nvPr/>
          </p:nvSpPr>
          <p:spPr bwMode="auto">
            <a:xfrm>
              <a:off x="2528" y="1351"/>
              <a:ext cx="1614" cy="925"/>
            </a:xfrm>
            <a:custGeom>
              <a:avLst/>
              <a:gdLst>
                <a:gd name="T0" fmla="*/ 0 w 1177"/>
                <a:gd name="T1" fmla="*/ 597 h 1152"/>
                <a:gd name="T2" fmla="*/ 1550 w 1177"/>
                <a:gd name="T3" fmla="*/ 390 h 1152"/>
                <a:gd name="T4" fmla="*/ 3035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9933FF"/>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56" name="Text Box 61"/>
            <p:cNvSpPr txBox="1">
              <a:spLocks noChangeArrowheads="1"/>
            </p:cNvSpPr>
            <p:nvPr/>
          </p:nvSpPr>
          <p:spPr bwMode="auto">
            <a:xfrm>
              <a:off x="4160" y="1198"/>
              <a:ext cx="331" cy="21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2000" i="1">
                  <a:solidFill>
                    <a:srgbClr val="9933FF"/>
                  </a:solidFill>
                  <a:latin typeface="Arial" charset="0"/>
                </a:rPr>
                <a:t>LM’ </a:t>
              </a:r>
              <a:endParaRPr lang="sv-SE" altLang="en-US" sz="2000">
                <a:solidFill>
                  <a:srgbClr val="9933FF"/>
                </a:solidFill>
                <a:latin typeface="Arial" charset="0"/>
              </a:endParaRPr>
            </a:p>
          </p:txBody>
        </p:sp>
      </p:grpSp>
      <p:grpSp>
        <p:nvGrpSpPr>
          <p:cNvPr id="151653" name="Group 101"/>
          <p:cNvGrpSpPr>
            <a:grpSpLocks/>
          </p:cNvGrpSpPr>
          <p:nvPr/>
        </p:nvGrpSpPr>
        <p:grpSpPr bwMode="auto">
          <a:xfrm>
            <a:off x="3794125" y="3756025"/>
            <a:ext cx="3328988" cy="2154238"/>
            <a:chOff x="2390" y="2366"/>
            <a:chExt cx="2097" cy="1357"/>
          </a:xfrm>
        </p:grpSpPr>
        <p:sp>
          <p:nvSpPr>
            <p:cNvPr id="26651" name="Line 37"/>
            <p:cNvSpPr>
              <a:spLocks noChangeShapeType="1"/>
            </p:cNvSpPr>
            <p:nvPr/>
          </p:nvSpPr>
          <p:spPr bwMode="auto">
            <a:xfrm flipH="1">
              <a:off x="2565" y="2486"/>
              <a:ext cx="1623"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52" name="Text Box 39"/>
            <p:cNvSpPr txBox="1">
              <a:spLocks noChangeArrowheads="1"/>
            </p:cNvSpPr>
            <p:nvPr/>
          </p:nvSpPr>
          <p:spPr bwMode="auto">
            <a:xfrm>
              <a:off x="2390" y="2366"/>
              <a:ext cx="411"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2000" i="1">
                  <a:latin typeface="Arial" charset="0"/>
                </a:rPr>
                <a:t>i’</a:t>
              </a:r>
            </a:p>
          </p:txBody>
        </p:sp>
        <p:sp>
          <p:nvSpPr>
            <p:cNvPr id="26653" name="Line 65"/>
            <p:cNvSpPr>
              <a:spLocks noChangeShapeType="1"/>
            </p:cNvSpPr>
            <p:nvPr/>
          </p:nvSpPr>
          <p:spPr bwMode="auto">
            <a:xfrm>
              <a:off x="4209" y="2495"/>
              <a:ext cx="0" cy="100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54" name="Text Box 66"/>
            <p:cNvSpPr txBox="1">
              <a:spLocks noChangeArrowheads="1"/>
            </p:cNvSpPr>
            <p:nvPr/>
          </p:nvSpPr>
          <p:spPr bwMode="auto">
            <a:xfrm>
              <a:off x="4076" y="3492"/>
              <a:ext cx="411" cy="2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800" i="1">
                  <a:latin typeface="Arial" charset="0"/>
                </a:rPr>
                <a:t>Y’</a:t>
              </a:r>
            </a:p>
          </p:txBody>
        </p:sp>
      </p:grpSp>
      <p:grpSp>
        <p:nvGrpSpPr>
          <p:cNvPr id="26635" name="Group 84"/>
          <p:cNvGrpSpPr>
            <a:grpSpLocks/>
          </p:cNvGrpSpPr>
          <p:nvPr/>
        </p:nvGrpSpPr>
        <p:grpSpPr bwMode="auto">
          <a:xfrm>
            <a:off x="3452813" y="2320926"/>
            <a:ext cx="4794250" cy="3902075"/>
            <a:chOff x="2175" y="1462"/>
            <a:chExt cx="3020" cy="2458"/>
          </a:xfrm>
        </p:grpSpPr>
        <p:grpSp>
          <p:nvGrpSpPr>
            <p:cNvPr id="26636" name="Group 85"/>
            <p:cNvGrpSpPr>
              <a:grpSpLocks/>
            </p:cNvGrpSpPr>
            <p:nvPr/>
          </p:nvGrpSpPr>
          <p:grpSpPr bwMode="auto">
            <a:xfrm>
              <a:off x="2175" y="1550"/>
              <a:ext cx="3020" cy="2370"/>
              <a:chOff x="438" y="1480"/>
              <a:chExt cx="2759" cy="2777"/>
            </a:xfrm>
          </p:grpSpPr>
          <p:sp>
            <p:nvSpPr>
              <p:cNvPr id="26647" name="Text Box 86"/>
              <p:cNvSpPr txBox="1">
                <a:spLocks noChangeArrowheads="1"/>
              </p:cNvSpPr>
              <p:nvPr/>
            </p:nvSpPr>
            <p:spPr bwMode="auto">
              <a:xfrm>
                <a:off x="1348" y="4009"/>
                <a:ext cx="808" cy="24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a:latin typeface="Arial" charset="0"/>
                  </a:rPr>
                  <a:t>Produktion, </a:t>
                </a:r>
                <a:r>
                  <a:rPr lang="sv-SE" altLang="en-US" sz="1600" i="1">
                    <a:latin typeface="Arial" charset="0"/>
                  </a:rPr>
                  <a:t>Y</a:t>
                </a:r>
              </a:p>
            </p:txBody>
          </p:sp>
          <p:sp>
            <p:nvSpPr>
              <p:cNvPr id="26648" name="Line 87"/>
              <p:cNvSpPr>
                <a:spLocks noChangeShapeType="1"/>
              </p:cNvSpPr>
              <p:nvPr/>
            </p:nvSpPr>
            <p:spPr bwMode="auto">
              <a:xfrm>
                <a:off x="808" y="1480"/>
                <a:ext cx="0" cy="2319"/>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9" name="Line 88"/>
              <p:cNvSpPr>
                <a:spLocks noChangeShapeType="1"/>
              </p:cNvSpPr>
              <p:nvPr/>
            </p:nvSpPr>
            <p:spPr bwMode="auto">
              <a:xfrm>
                <a:off x="808" y="3799"/>
                <a:ext cx="238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50" name="Text Box 89"/>
              <p:cNvSpPr txBox="1">
                <a:spLocks noChangeArrowheads="1"/>
              </p:cNvSpPr>
              <p:nvPr/>
            </p:nvSpPr>
            <p:spPr bwMode="auto">
              <a:xfrm rot="-5400000">
                <a:off x="209" y="2730"/>
                <a:ext cx="651" cy="19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a:latin typeface="Arial" charset="0"/>
                  </a:rPr>
                  <a:t>Ränta, </a:t>
                </a:r>
                <a:r>
                  <a:rPr lang="sv-SE" altLang="en-US" sz="1600" i="1">
                    <a:latin typeface="Arial" charset="0"/>
                  </a:rPr>
                  <a:t>i</a:t>
                </a:r>
              </a:p>
            </p:txBody>
          </p:sp>
        </p:grpSp>
        <p:sp>
          <p:nvSpPr>
            <p:cNvPr id="26637" name="Line 90"/>
            <p:cNvSpPr>
              <a:spLocks noChangeShapeType="1"/>
            </p:cNvSpPr>
            <p:nvPr/>
          </p:nvSpPr>
          <p:spPr bwMode="auto">
            <a:xfrm flipV="1">
              <a:off x="3804" y="2339"/>
              <a:ext cx="0" cy="115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8" name="Rectangle 91"/>
            <p:cNvSpPr>
              <a:spLocks noChangeArrowheads="1"/>
            </p:cNvSpPr>
            <p:nvPr/>
          </p:nvSpPr>
          <p:spPr bwMode="auto">
            <a:xfrm>
              <a:off x="3696" y="3491"/>
              <a:ext cx="267" cy="23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800" i="1" dirty="0" smtClean="0">
                  <a:latin typeface="Arial" charset="0"/>
                </a:rPr>
                <a:t>Y</a:t>
              </a:r>
              <a:r>
                <a:rPr lang="sv-SE" altLang="en-US" sz="1800" i="1" baseline="-25000" dirty="0" smtClean="0">
                  <a:latin typeface="Arial" charset="0"/>
                </a:rPr>
                <a:t>n</a:t>
              </a:r>
              <a:endParaRPr lang="sv-SE" altLang="en-US" sz="1800" i="1" baseline="-25000" dirty="0">
                <a:latin typeface="Arial" charset="0"/>
              </a:endParaRPr>
            </a:p>
          </p:txBody>
        </p:sp>
        <p:grpSp>
          <p:nvGrpSpPr>
            <p:cNvPr id="26639" name="Group 92"/>
            <p:cNvGrpSpPr>
              <a:grpSpLocks/>
            </p:cNvGrpSpPr>
            <p:nvPr/>
          </p:nvGrpSpPr>
          <p:grpSpPr bwMode="auto">
            <a:xfrm>
              <a:off x="2735" y="1462"/>
              <a:ext cx="2445" cy="1239"/>
              <a:chOff x="2528" y="1198"/>
              <a:chExt cx="1935" cy="1078"/>
            </a:xfrm>
          </p:grpSpPr>
          <p:sp>
            <p:nvSpPr>
              <p:cNvPr id="26645" name="Freeform 93"/>
              <p:cNvSpPr>
                <a:spLocks/>
              </p:cNvSpPr>
              <p:nvPr/>
            </p:nvSpPr>
            <p:spPr bwMode="auto">
              <a:xfrm>
                <a:off x="2528" y="1351"/>
                <a:ext cx="1614" cy="925"/>
              </a:xfrm>
              <a:custGeom>
                <a:avLst/>
                <a:gdLst>
                  <a:gd name="T0" fmla="*/ 0 w 1177"/>
                  <a:gd name="T1" fmla="*/ 597 h 1152"/>
                  <a:gd name="T2" fmla="*/ 1550 w 1177"/>
                  <a:gd name="T3" fmla="*/ 390 h 1152"/>
                  <a:gd name="T4" fmla="*/ 3035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9933FF"/>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6" name="Text Box 94"/>
              <p:cNvSpPr txBox="1">
                <a:spLocks noChangeArrowheads="1"/>
              </p:cNvSpPr>
              <p:nvPr/>
            </p:nvSpPr>
            <p:spPr bwMode="auto">
              <a:xfrm>
                <a:off x="4161" y="1198"/>
                <a:ext cx="302" cy="21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2000" i="1">
                    <a:solidFill>
                      <a:srgbClr val="9933FF"/>
                    </a:solidFill>
                    <a:latin typeface="Arial" charset="0"/>
                  </a:rPr>
                  <a:t>LM </a:t>
                </a:r>
                <a:endParaRPr lang="sv-SE" altLang="en-US" sz="2000">
                  <a:solidFill>
                    <a:srgbClr val="9933FF"/>
                  </a:solidFill>
                  <a:latin typeface="Arial" charset="0"/>
                </a:endParaRPr>
              </a:p>
            </p:txBody>
          </p:sp>
        </p:grpSp>
        <p:sp>
          <p:nvSpPr>
            <p:cNvPr id="26640" name="Line 95"/>
            <p:cNvSpPr>
              <a:spLocks noChangeShapeType="1"/>
            </p:cNvSpPr>
            <p:nvPr/>
          </p:nvSpPr>
          <p:spPr bwMode="auto">
            <a:xfrm flipH="1">
              <a:off x="2561" y="2324"/>
              <a:ext cx="124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1" name="Text Box 96"/>
            <p:cNvSpPr txBox="1">
              <a:spLocks noChangeArrowheads="1"/>
            </p:cNvSpPr>
            <p:nvPr/>
          </p:nvSpPr>
          <p:spPr bwMode="auto">
            <a:xfrm>
              <a:off x="2387" y="2221"/>
              <a:ext cx="152"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2000" i="1">
                  <a:latin typeface="Arial" charset="0"/>
                </a:rPr>
                <a:t>i</a:t>
              </a:r>
            </a:p>
          </p:txBody>
        </p:sp>
        <p:grpSp>
          <p:nvGrpSpPr>
            <p:cNvPr id="26642" name="Group 97"/>
            <p:cNvGrpSpPr>
              <a:grpSpLocks/>
            </p:cNvGrpSpPr>
            <p:nvPr/>
          </p:nvGrpSpPr>
          <p:grpSpPr bwMode="auto">
            <a:xfrm>
              <a:off x="2675" y="1581"/>
              <a:ext cx="2508" cy="1255"/>
              <a:chOff x="3435" y="2232"/>
              <a:chExt cx="1986" cy="1092"/>
            </a:xfrm>
          </p:grpSpPr>
          <p:sp>
            <p:nvSpPr>
              <p:cNvPr id="26643" name="Freeform 98"/>
              <p:cNvSpPr>
                <a:spLocks/>
              </p:cNvSpPr>
              <p:nvPr/>
            </p:nvSpPr>
            <p:spPr bwMode="auto">
              <a:xfrm>
                <a:off x="3435" y="2232"/>
                <a:ext cx="1834" cy="1002"/>
              </a:xfrm>
              <a:custGeom>
                <a:avLst/>
                <a:gdLst>
                  <a:gd name="T0" fmla="*/ 0 w 1414"/>
                  <a:gd name="T1" fmla="*/ 0 h 811"/>
                  <a:gd name="T2" fmla="*/ 1144 w 1414"/>
                  <a:gd name="T3" fmla="*/ 840 h 811"/>
                  <a:gd name="T4" fmla="*/ 3086 w 1414"/>
                  <a:gd name="T5" fmla="*/ 1530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44" name="Rectangle 99"/>
              <p:cNvSpPr>
                <a:spLocks noChangeArrowheads="1"/>
              </p:cNvSpPr>
              <p:nvPr/>
            </p:nvSpPr>
            <p:spPr bwMode="auto">
              <a:xfrm>
                <a:off x="5221" y="3123"/>
                <a:ext cx="200" cy="20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800" i="1">
                    <a:latin typeface="Arial" charset="0"/>
                  </a:rPr>
                  <a:t>IS</a:t>
                </a:r>
                <a:endParaRPr lang="sv-SE" altLang="en-US" sz="2400" i="1">
                  <a:latin typeface="Arial" charset="0"/>
                </a:endParaRPr>
              </a:p>
            </p:txBody>
          </p:sp>
        </p:grpSp>
      </p:grpSp>
      <p:sp>
        <p:nvSpPr>
          <p:cNvPr id="26632" name="Rectangle 1"/>
          <p:cNvSpPr>
            <a:spLocks noChangeArrowheads="1"/>
          </p:cNvSpPr>
          <p:nvPr/>
        </p:nvSpPr>
        <p:spPr bwMode="auto">
          <a:xfrm>
            <a:off x="4667250" y="1811338"/>
            <a:ext cx="31061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
                <a:schemeClr val="tx1"/>
              </a:buClr>
              <a:buSzTx/>
              <a:buFontTx/>
              <a:buNone/>
            </a:pPr>
            <a:r>
              <a:rPr lang="sv-SE" altLang="en-US" sz="1800" i="1" dirty="0" smtClean="0">
                <a:latin typeface="Arial" charset="0"/>
              </a:rPr>
              <a:t>IS</a:t>
            </a:r>
            <a:r>
              <a:rPr lang="sv-SE" altLang="en-US" sz="1800" dirty="0" smtClean="0">
                <a:latin typeface="Arial" charset="0"/>
              </a:rPr>
              <a:t>: </a:t>
            </a:r>
            <a:r>
              <a:rPr lang="sv-SE" altLang="en-US" sz="1800" i="1" dirty="0" smtClean="0">
                <a:latin typeface="Arial" charset="0"/>
              </a:rPr>
              <a:t>Y = C(Y-T</a:t>
            </a:r>
            <a:r>
              <a:rPr lang="sv-SE" altLang="en-US" sz="1800" i="1" dirty="0">
                <a:latin typeface="Arial" charset="0"/>
              </a:rPr>
              <a:t>) + I</a:t>
            </a:r>
            <a:r>
              <a:rPr lang="sv-SE" altLang="en-US" sz="1800" dirty="0">
                <a:latin typeface="Arial" charset="0"/>
              </a:rPr>
              <a:t>(</a:t>
            </a:r>
            <a:r>
              <a:rPr lang="sv-SE" altLang="en-US" sz="1800" i="1" dirty="0" err="1">
                <a:latin typeface="Arial" charset="0"/>
              </a:rPr>
              <a:t>Y,i</a:t>
            </a:r>
            <a:r>
              <a:rPr lang="sv-SE" altLang="en-US" sz="1800" i="1" dirty="0">
                <a:latin typeface="Arial" charset="0"/>
              </a:rPr>
              <a:t>-</a:t>
            </a:r>
            <a:r>
              <a:rPr lang="el-GR" altLang="en-US" sz="1800" i="1" dirty="0">
                <a:latin typeface="Arial" charset="0"/>
              </a:rPr>
              <a:t>π</a:t>
            </a:r>
            <a:r>
              <a:rPr lang="en-US" altLang="en-US" sz="1800" i="1" baseline="30000" dirty="0">
                <a:latin typeface="Arial" charset="0"/>
              </a:rPr>
              <a:t>e</a:t>
            </a:r>
            <a:r>
              <a:rPr lang="sv-SE" altLang="en-US" sz="1800" i="1" dirty="0">
                <a:latin typeface="Arial" charset="0"/>
              </a:rPr>
              <a:t>) + </a:t>
            </a:r>
            <a:r>
              <a:rPr lang="sv-SE" altLang="en-US" sz="1800" i="1" dirty="0" smtClean="0">
                <a:latin typeface="Arial" charset="0"/>
              </a:rPr>
              <a:t>G</a:t>
            </a:r>
          </a:p>
          <a:p>
            <a:pPr eaLnBrk="1" hangingPunct="1">
              <a:spcBef>
                <a:spcPct val="0"/>
              </a:spcBef>
              <a:buClr>
                <a:schemeClr val="tx1"/>
              </a:buClr>
              <a:buSzTx/>
              <a:buFontTx/>
              <a:buNone/>
            </a:pPr>
            <a:r>
              <a:rPr lang="sv-SE" altLang="en-US" sz="1800" i="1" dirty="0" smtClean="0">
                <a:latin typeface="Arial" charset="0"/>
              </a:rPr>
              <a:t>LM: M/P = Y</a:t>
            </a:r>
            <a:r>
              <a:rPr lang="sv-SE" altLang="en-US" sz="1800" baseline="10000" dirty="0" smtClean="0">
                <a:latin typeface="Arial" charset="0"/>
                <a:sym typeface="Symbol"/>
              </a:rPr>
              <a:t></a:t>
            </a:r>
            <a:r>
              <a:rPr lang="sv-SE" altLang="en-US" sz="1800" i="1" dirty="0" smtClean="0">
                <a:latin typeface="Arial" charset="0"/>
              </a:rPr>
              <a:t>L</a:t>
            </a:r>
            <a:r>
              <a:rPr lang="sv-SE" altLang="en-US" sz="1800" dirty="0" smtClean="0">
                <a:latin typeface="Arial" charset="0"/>
              </a:rPr>
              <a:t>(</a:t>
            </a:r>
            <a:r>
              <a:rPr lang="sv-SE" altLang="en-US" sz="1800" i="1" dirty="0" smtClean="0">
                <a:latin typeface="Arial" charset="0"/>
              </a:rPr>
              <a:t>i</a:t>
            </a:r>
            <a:r>
              <a:rPr lang="sv-SE" altLang="en-US" sz="1800" dirty="0" smtClean="0">
                <a:latin typeface="Arial" charset="0"/>
              </a:rPr>
              <a:t>)</a:t>
            </a:r>
            <a:endParaRPr lang="sv-SE" altLang="en-US" sz="1800" dirty="0">
              <a:latin typeface="Arial" charset="0"/>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16</a:t>
            </a:fld>
            <a:endParaRPr lang="en-GB" dirty="0"/>
          </a:p>
        </p:txBody>
      </p:sp>
      <p:sp>
        <p:nvSpPr>
          <p:cNvPr id="3" name="TextBox 2"/>
          <p:cNvSpPr txBox="1"/>
          <p:nvPr/>
        </p:nvSpPr>
        <p:spPr>
          <a:xfrm>
            <a:off x="395536" y="1839700"/>
            <a:ext cx="3056408" cy="4801314"/>
          </a:xfrm>
          <a:prstGeom prst="rect">
            <a:avLst/>
          </a:prstGeom>
          <a:noFill/>
        </p:spPr>
        <p:txBody>
          <a:bodyPr wrap="square" rtlCol="0">
            <a:spAutoFit/>
          </a:bodyPr>
          <a:lstStyle/>
          <a:p>
            <a:pPr marL="342900" indent="-342900">
              <a:buFont typeface="Arial" panose="020B0604020202020204" pitchFamily="34" charset="0"/>
              <a:buChar char="•"/>
            </a:pPr>
            <a:r>
              <a:rPr lang="en-US" sz="1700" dirty="0" err="1" smtClean="0">
                <a:solidFill>
                  <a:schemeClr val="tx1"/>
                </a:solidFill>
                <a:latin typeface="+mn-lt"/>
              </a:rPr>
              <a:t>En</a:t>
            </a:r>
            <a:r>
              <a:rPr lang="en-US" sz="1700" dirty="0" smtClean="0">
                <a:solidFill>
                  <a:schemeClr val="tx1"/>
                </a:solidFill>
                <a:latin typeface="+mn-lt"/>
              </a:rPr>
              <a:t> </a:t>
            </a:r>
            <a:r>
              <a:rPr lang="en-US" sz="1700" dirty="0" err="1" smtClean="0">
                <a:solidFill>
                  <a:schemeClr val="tx1"/>
                </a:solidFill>
                <a:latin typeface="+mn-lt"/>
              </a:rPr>
              <a:t>högre</a:t>
            </a:r>
            <a:r>
              <a:rPr lang="en-US" sz="1700" dirty="0" smtClean="0">
                <a:solidFill>
                  <a:schemeClr val="tx1"/>
                </a:solidFill>
                <a:latin typeface="+mn-lt"/>
              </a:rPr>
              <a:t> </a:t>
            </a:r>
            <a:r>
              <a:rPr lang="en-US" sz="1700" dirty="0" err="1" smtClean="0">
                <a:solidFill>
                  <a:schemeClr val="tx1"/>
                </a:solidFill>
                <a:latin typeface="+mn-lt"/>
              </a:rPr>
              <a:t>tillväxttakt</a:t>
            </a:r>
            <a:r>
              <a:rPr lang="en-US" sz="1700" dirty="0" smtClean="0">
                <a:solidFill>
                  <a:schemeClr val="tx1"/>
                </a:solidFill>
                <a:latin typeface="+mn-lt"/>
              </a:rPr>
              <a:t> </a:t>
            </a:r>
            <a:r>
              <a:rPr lang="en-US" sz="1700" dirty="0" err="1" smtClean="0">
                <a:solidFill>
                  <a:schemeClr val="tx1"/>
                </a:solidFill>
                <a:latin typeface="+mn-lt"/>
              </a:rPr>
              <a:t>i</a:t>
            </a:r>
            <a:r>
              <a:rPr lang="en-US" sz="1700" dirty="0" smtClean="0">
                <a:solidFill>
                  <a:schemeClr val="tx1"/>
                </a:solidFill>
                <a:latin typeface="+mn-lt"/>
              </a:rPr>
              <a:t> </a:t>
            </a:r>
            <a:r>
              <a:rPr lang="en-US" sz="1700" dirty="0" err="1" smtClean="0">
                <a:solidFill>
                  <a:schemeClr val="tx1"/>
                </a:solidFill>
                <a:latin typeface="+mn-lt"/>
              </a:rPr>
              <a:t>penningmängden</a:t>
            </a:r>
            <a:r>
              <a:rPr lang="en-US" sz="1700" dirty="0" smtClean="0">
                <a:solidFill>
                  <a:schemeClr val="tx1"/>
                </a:solidFill>
                <a:latin typeface="+mn-lt"/>
              </a:rPr>
              <a:t> ökar real </a:t>
            </a:r>
            <a:r>
              <a:rPr lang="en-US" sz="1700" dirty="0" err="1" smtClean="0">
                <a:solidFill>
                  <a:schemeClr val="tx1"/>
                </a:solidFill>
                <a:latin typeface="+mn-lt"/>
              </a:rPr>
              <a:t>penningmängd</a:t>
            </a:r>
            <a:r>
              <a:rPr lang="en-US" sz="1700" dirty="0" smtClean="0">
                <a:solidFill>
                  <a:schemeClr val="tx1"/>
                </a:solidFill>
                <a:latin typeface="+mn-lt"/>
              </a:rPr>
              <a:t> </a:t>
            </a:r>
            <a:r>
              <a:rPr lang="en-US" sz="1700" dirty="0" err="1" smtClean="0">
                <a:solidFill>
                  <a:schemeClr val="tx1"/>
                </a:solidFill>
                <a:latin typeface="+mn-lt"/>
              </a:rPr>
              <a:t>innan</a:t>
            </a:r>
            <a:r>
              <a:rPr lang="en-US" sz="1700" dirty="0" smtClean="0">
                <a:solidFill>
                  <a:schemeClr val="tx1"/>
                </a:solidFill>
                <a:latin typeface="+mn-lt"/>
              </a:rPr>
              <a:t> </a:t>
            </a:r>
            <a:r>
              <a:rPr lang="en-US" sz="1700" dirty="0" err="1" smtClean="0">
                <a:solidFill>
                  <a:schemeClr val="tx1"/>
                </a:solidFill>
                <a:latin typeface="+mn-lt"/>
              </a:rPr>
              <a:t>inflationen</a:t>
            </a:r>
            <a:r>
              <a:rPr lang="en-US" sz="1700" dirty="0" smtClean="0">
                <a:solidFill>
                  <a:schemeClr val="tx1"/>
                </a:solidFill>
                <a:latin typeface="+mn-lt"/>
              </a:rPr>
              <a:t> </a:t>
            </a:r>
            <a:r>
              <a:rPr lang="en-US" sz="1700" dirty="0" err="1" smtClean="0">
                <a:solidFill>
                  <a:schemeClr val="tx1"/>
                </a:solidFill>
                <a:latin typeface="+mn-lt"/>
              </a:rPr>
              <a:t>hunnit</a:t>
            </a:r>
            <a:r>
              <a:rPr lang="en-US" sz="1700" dirty="0" smtClean="0">
                <a:solidFill>
                  <a:schemeClr val="tx1"/>
                </a:solidFill>
                <a:latin typeface="+mn-lt"/>
              </a:rPr>
              <a:t> </a:t>
            </a:r>
            <a:r>
              <a:rPr lang="en-US" sz="1700" dirty="0" err="1" smtClean="0">
                <a:solidFill>
                  <a:schemeClr val="tx1"/>
                </a:solidFill>
                <a:latin typeface="+mn-lt"/>
              </a:rPr>
              <a:t>öka</a:t>
            </a:r>
            <a:r>
              <a:rPr lang="en-US" sz="1700" dirty="0" smtClean="0">
                <a:solidFill>
                  <a:schemeClr val="tx1"/>
                </a:solidFill>
                <a:latin typeface="+mn-lt"/>
              </a:rPr>
              <a:t>.</a:t>
            </a:r>
          </a:p>
          <a:p>
            <a:pPr marL="342900" indent="-342900">
              <a:buFont typeface="Arial" panose="020B0604020202020204" pitchFamily="34" charset="0"/>
              <a:buChar char="•"/>
            </a:pPr>
            <a:r>
              <a:rPr lang="en-US" sz="1700" dirty="0" err="1" smtClean="0">
                <a:solidFill>
                  <a:schemeClr val="tx1"/>
                </a:solidFill>
                <a:latin typeface="+mn-lt"/>
              </a:rPr>
              <a:t>Därmed</a:t>
            </a:r>
            <a:r>
              <a:rPr lang="en-US" sz="1700" dirty="0" smtClean="0">
                <a:solidFill>
                  <a:schemeClr val="tx1"/>
                </a:solidFill>
                <a:latin typeface="+mn-lt"/>
              </a:rPr>
              <a:t> </a:t>
            </a:r>
            <a:r>
              <a:rPr lang="en-US" sz="1700" dirty="0" err="1" smtClean="0">
                <a:solidFill>
                  <a:schemeClr val="tx1"/>
                </a:solidFill>
                <a:latin typeface="+mn-lt"/>
              </a:rPr>
              <a:t>förskjuts</a:t>
            </a:r>
            <a:r>
              <a:rPr lang="en-US" sz="1700" dirty="0" smtClean="0">
                <a:solidFill>
                  <a:schemeClr val="tx1"/>
                </a:solidFill>
                <a:latin typeface="+mn-lt"/>
              </a:rPr>
              <a:t> </a:t>
            </a:r>
            <a:r>
              <a:rPr lang="en-US" sz="1700" i="1" dirty="0" smtClean="0">
                <a:solidFill>
                  <a:schemeClr val="tx1"/>
                </a:solidFill>
                <a:latin typeface="+mn-lt"/>
              </a:rPr>
              <a:t>LM </a:t>
            </a:r>
            <a:r>
              <a:rPr lang="en-US" sz="1700" dirty="0" err="1" smtClean="0">
                <a:solidFill>
                  <a:schemeClr val="tx1"/>
                </a:solidFill>
                <a:latin typeface="+mn-lt"/>
              </a:rPr>
              <a:t>nedåt</a:t>
            </a:r>
            <a:r>
              <a:rPr lang="en-US" sz="1700" dirty="0" smtClean="0">
                <a:solidFill>
                  <a:schemeClr val="tx1"/>
                </a:solidFill>
                <a:latin typeface="+mn-lt"/>
              </a:rPr>
              <a:t>.</a:t>
            </a:r>
          </a:p>
          <a:p>
            <a:pPr marL="342900" indent="-342900">
              <a:buFont typeface="Arial" panose="020B0604020202020204" pitchFamily="34" charset="0"/>
              <a:buChar char="•"/>
            </a:pPr>
            <a:r>
              <a:rPr lang="en-US" sz="1700" dirty="0" err="1" smtClean="0">
                <a:solidFill>
                  <a:schemeClr val="tx1"/>
                </a:solidFill>
                <a:latin typeface="+mn-lt"/>
              </a:rPr>
              <a:t>Nominell</a:t>
            </a:r>
            <a:r>
              <a:rPr lang="en-US" sz="1700" dirty="0" smtClean="0">
                <a:solidFill>
                  <a:schemeClr val="tx1"/>
                </a:solidFill>
                <a:latin typeface="+mn-lt"/>
              </a:rPr>
              <a:t> </a:t>
            </a:r>
            <a:r>
              <a:rPr lang="en-US" sz="1700" dirty="0" err="1" smtClean="0">
                <a:solidFill>
                  <a:schemeClr val="tx1"/>
                </a:solidFill>
                <a:latin typeface="+mn-lt"/>
              </a:rPr>
              <a:t>och</a:t>
            </a:r>
            <a:r>
              <a:rPr lang="en-US" sz="1700" dirty="0" smtClean="0">
                <a:solidFill>
                  <a:schemeClr val="tx1"/>
                </a:solidFill>
                <a:latin typeface="+mn-lt"/>
              </a:rPr>
              <a:t> real </a:t>
            </a:r>
            <a:r>
              <a:rPr lang="en-US" sz="1700" dirty="0" err="1" smtClean="0">
                <a:solidFill>
                  <a:schemeClr val="tx1"/>
                </a:solidFill>
                <a:latin typeface="+mn-lt"/>
              </a:rPr>
              <a:t>ränta</a:t>
            </a:r>
            <a:r>
              <a:rPr lang="en-US" sz="1700" dirty="0" smtClean="0">
                <a:solidFill>
                  <a:schemeClr val="tx1"/>
                </a:solidFill>
                <a:latin typeface="+mn-lt"/>
              </a:rPr>
              <a:t> </a:t>
            </a:r>
            <a:r>
              <a:rPr lang="en-US" sz="1700" dirty="0" err="1" smtClean="0">
                <a:solidFill>
                  <a:schemeClr val="tx1"/>
                </a:solidFill>
                <a:latin typeface="+mn-lt"/>
              </a:rPr>
              <a:t>minskar</a:t>
            </a:r>
            <a:r>
              <a:rPr lang="en-US" sz="1700" dirty="0" smtClean="0">
                <a:solidFill>
                  <a:schemeClr val="tx1"/>
                </a:solidFill>
                <a:latin typeface="+mn-lt"/>
              </a:rPr>
              <a:t>, </a:t>
            </a:r>
            <a:r>
              <a:rPr lang="en-US" sz="1700" dirty="0" err="1" smtClean="0">
                <a:solidFill>
                  <a:schemeClr val="tx1"/>
                </a:solidFill>
                <a:latin typeface="+mn-lt"/>
              </a:rPr>
              <a:t>produktionen</a:t>
            </a:r>
            <a:r>
              <a:rPr lang="en-US" sz="1700" dirty="0" smtClean="0">
                <a:solidFill>
                  <a:schemeClr val="tx1"/>
                </a:solidFill>
                <a:latin typeface="+mn-lt"/>
              </a:rPr>
              <a:t> ökar (</a:t>
            </a:r>
            <a:r>
              <a:rPr lang="en-US" sz="1700" dirty="0" err="1" smtClean="0">
                <a:solidFill>
                  <a:schemeClr val="tx1"/>
                </a:solidFill>
                <a:latin typeface="+mn-lt"/>
              </a:rPr>
              <a:t>snabbare</a:t>
            </a:r>
            <a:r>
              <a:rPr lang="en-US" sz="1700" dirty="0" smtClean="0">
                <a:solidFill>
                  <a:schemeClr val="tx1"/>
                </a:solidFill>
                <a:latin typeface="+mn-lt"/>
              </a:rPr>
              <a:t> </a:t>
            </a:r>
            <a:r>
              <a:rPr lang="en-US" sz="1700" dirty="0" err="1" smtClean="0">
                <a:solidFill>
                  <a:schemeClr val="tx1"/>
                </a:solidFill>
                <a:latin typeface="+mn-lt"/>
              </a:rPr>
              <a:t>normalt</a:t>
            </a:r>
            <a:r>
              <a:rPr lang="en-US" sz="1700" dirty="0" smtClean="0">
                <a:solidFill>
                  <a:schemeClr val="tx1"/>
                </a:solidFill>
                <a:latin typeface="+mn-lt"/>
              </a:rPr>
              <a:t>), </a:t>
            </a:r>
            <a:r>
              <a:rPr lang="en-US" sz="1700" dirty="0" err="1" smtClean="0">
                <a:solidFill>
                  <a:schemeClr val="tx1"/>
                </a:solidFill>
                <a:latin typeface="+mn-lt"/>
              </a:rPr>
              <a:t>arbetslösheten</a:t>
            </a:r>
            <a:r>
              <a:rPr lang="en-US" sz="1700" dirty="0" smtClean="0">
                <a:solidFill>
                  <a:schemeClr val="tx1"/>
                </a:solidFill>
                <a:latin typeface="+mn-lt"/>
              </a:rPr>
              <a:t> faller).</a:t>
            </a:r>
          </a:p>
          <a:p>
            <a:pPr marL="342900" indent="-342900">
              <a:buFont typeface="Arial" panose="020B0604020202020204" pitchFamily="34" charset="0"/>
              <a:buChar char="•"/>
            </a:pPr>
            <a:r>
              <a:rPr lang="en-US" sz="1700" dirty="0" err="1" smtClean="0">
                <a:solidFill>
                  <a:schemeClr val="tx1"/>
                </a:solidFill>
                <a:latin typeface="+mn-lt"/>
              </a:rPr>
              <a:t>På</a:t>
            </a:r>
            <a:r>
              <a:rPr lang="en-US" sz="1700" dirty="0" smtClean="0">
                <a:solidFill>
                  <a:schemeClr val="tx1"/>
                </a:solidFill>
                <a:latin typeface="+mn-lt"/>
              </a:rPr>
              <a:t> </a:t>
            </a:r>
            <a:r>
              <a:rPr lang="en-US" sz="1700" dirty="0" err="1" smtClean="0">
                <a:solidFill>
                  <a:schemeClr val="tx1"/>
                </a:solidFill>
                <a:latin typeface="+mn-lt"/>
              </a:rPr>
              <a:t>medellång</a:t>
            </a:r>
            <a:r>
              <a:rPr lang="en-US" sz="1700" dirty="0" smtClean="0">
                <a:solidFill>
                  <a:schemeClr val="tx1"/>
                </a:solidFill>
                <a:latin typeface="+mn-lt"/>
              </a:rPr>
              <a:t> </a:t>
            </a:r>
            <a:r>
              <a:rPr lang="en-US" sz="1700" dirty="0" err="1" smtClean="0">
                <a:solidFill>
                  <a:schemeClr val="tx1"/>
                </a:solidFill>
                <a:latin typeface="+mn-lt"/>
              </a:rPr>
              <a:t>sikt</a:t>
            </a:r>
            <a:r>
              <a:rPr lang="en-US" sz="1700" dirty="0" smtClean="0">
                <a:solidFill>
                  <a:schemeClr val="tx1"/>
                </a:solidFill>
                <a:latin typeface="+mn-lt"/>
              </a:rPr>
              <a:t> </a:t>
            </a:r>
            <a:r>
              <a:rPr lang="en-US" sz="1700" dirty="0" err="1" smtClean="0">
                <a:solidFill>
                  <a:schemeClr val="tx1"/>
                </a:solidFill>
                <a:latin typeface="+mn-lt"/>
              </a:rPr>
              <a:t>förskjuts</a:t>
            </a:r>
            <a:r>
              <a:rPr lang="en-US" sz="1700" dirty="0" smtClean="0">
                <a:solidFill>
                  <a:schemeClr val="tx1"/>
                </a:solidFill>
                <a:latin typeface="+mn-lt"/>
              </a:rPr>
              <a:t> </a:t>
            </a:r>
            <a:r>
              <a:rPr lang="en-US" sz="1700" i="1" dirty="0" smtClean="0">
                <a:solidFill>
                  <a:schemeClr val="tx1"/>
                </a:solidFill>
                <a:latin typeface="+mn-lt"/>
              </a:rPr>
              <a:t>IS </a:t>
            </a:r>
            <a:r>
              <a:rPr lang="en-US" sz="1700" dirty="0" err="1" smtClean="0">
                <a:solidFill>
                  <a:schemeClr val="tx1"/>
                </a:solidFill>
                <a:latin typeface="+mn-lt"/>
              </a:rPr>
              <a:t>åt</a:t>
            </a:r>
            <a:r>
              <a:rPr lang="en-US" sz="1700" dirty="0" smtClean="0">
                <a:solidFill>
                  <a:schemeClr val="tx1"/>
                </a:solidFill>
                <a:latin typeface="+mn-lt"/>
              </a:rPr>
              <a:t> </a:t>
            </a:r>
            <a:r>
              <a:rPr lang="en-US" sz="1700" dirty="0" err="1" smtClean="0">
                <a:solidFill>
                  <a:schemeClr val="tx1"/>
                </a:solidFill>
                <a:latin typeface="+mn-lt"/>
              </a:rPr>
              <a:t>höger</a:t>
            </a:r>
            <a:r>
              <a:rPr lang="en-US" sz="1700" dirty="0" smtClean="0">
                <a:solidFill>
                  <a:schemeClr val="tx1"/>
                </a:solidFill>
                <a:latin typeface="+mn-lt"/>
              </a:rPr>
              <a:t> (</a:t>
            </a:r>
            <a:r>
              <a:rPr lang="en-US" sz="1700" dirty="0" err="1" smtClean="0">
                <a:solidFill>
                  <a:schemeClr val="tx1"/>
                </a:solidFill>
                <a:latin typeface="+mn-lt"/>
              </a:rPr>
              <a:t>eftersom</a:t>
            </a:r>
            <a:r>
              <a:rPr lang="en-US" sz="1700" dirty="0" smtClean="0">
                <a:solidFill>
                  <a:schemeClr val="tx1"/>
                </a:solidFill>
                <a:latin typeface="+mn-lt"/>
              </a:rPr>
              <a:t> </a:t>
            </a:r>
            <a:r>
              <a:rPr lang="el-GR" altLang="en-US" sz="1600" i="1" dirty="0" smtClean="0">
                <a:solidFill>
                  <a:schemeClr val="tx1"/>
                </a:solidFill>
                <a:latin typeface="Arial" charset="0"/>
              </a:rPr>
              <a:t>π</a:t>
            </a:r>
            <a:r>
              <a:rPr lang="en-US" altLang="en-US" sz="1600" i="1" baseline="30000" dirty="0">
                <a:solidFill>
                  <a:schemeClr val="tx1"/>
                </a:solidFill>
                <a:latin typeface="Arial" charset="0"/>
              </a:rPr>
              <a:t>e </a:t>
            </a:r>
            <a:r>
              <a:rPr lang="en-US" altLang="en-US" sz="1600" dirty="0" smtClean="0">
                <a:solidFill>
                  <a:schemeClr val="tx1"/>
                </a:solidFill>
                <a:latin typeface="Arial" charset="0"/>
              </a:rPr>
              <a:t>ökar</a:t>
            </a:r>
            <a:r>
              <a:rPr lang="en-US" altLang="en-US" sz="1600" i="1" dirty="0" smtClean="0">
                <a:solidFill>
                  <a:schemeClr val="tx1"/>
                </a:solidFill>
                <a:latin typeface="Arial" charset="0"/>
              </a:rPr>
              <a:t>) </a:t>
            </a:r>
            <a:r>
              <a:rPr lang="en-US" sz="1700" dirty="0" err="1" smtClean="0">
                <a:solidFill>
                  <a:schemeClr val="tx1"/>
                </a:solidFill>
                <a:latin typeface="+mn-lt"/>
              </a:rPr>
              <a:t>medan</a:t>
            </a:r>
            <a:r>
              <a:rPr lang="en-US" sz="1700" dirty="0" smtClean="0">
                <a:solidFill>
                  <a:schemeClr val="tx1"/>
                </a:solidFill>
                <a:latin typeface="+mn-lt"/>
              </a:rPr>
              <a:t> </a:t>
            </a:r>
            <a:r>
              <a:rPr lang="en-US" sz="1700" i="1" dirty="0" smtClean="0">
                <a:solidFill>
                  <a:schemeClr val="tx1"/>
                </a:solidFill>
                <a:latin typeface="+mn-lt"/>
              </a:rPr>
              <a:t>LM </a:t>
            </a:r>
            <a:r>
              <a:rPr lang="en-US" sz="1700" dirty="0" err="1" smtClean="0">
                <a:solidFill>
                  <a:schemeClr val="tx1"/>
                </a:solidFill>
                <a:latin typeface="+mn-lt"/>
              </a:rPr>
              <a:t>förskjuts</a:t>
            </a:r>
            <a:r>
              <a:rPr lang="en-US" sz="1700" dirty="0" smtClean="0">
                <a:solidFill>
                  <a:schemeClr val="tx1"/>
                </a:solidFill>
                <a:latin typeface="+mn-lt"/>
              </a:rPr>
              <a:t> </a:t>
            </a:r>
            <a:r>
              <a:rPr lang="en-US" sz="1700" dirty="0" err="1" smtClean="0">
                <a:solidFill>
                  <a:schemeClr val="tx1"/>
                </a:solidFill>
                <a:latin typeface="+mn-lt"/>
              </a:rPr>
              <a:t>uppåt</a:t>
            </a:r>
            <a:r>
              <a:rPr lang="en-US" sz="1700" dirty="0" smtClean="0">
                <a:solidFill>
                  <a:schemeClr val="tx1"/>
                </a:solidFill>
                <a:latin typeface="+mn-lt"/>
              </a:rPr>
              <a:t> </a:t>
            </a:r>
            <a:r>
              <a:rPr lang="en-US" sz="1700" dirty="0" err="1" smtClean="0">
                <a:solidFill>
                  <a:schemeClr val="tx1"/>
                </a:solidFill>
                <a:latin typeface="+mn-lt"/>
              </a:rPr>
              <a:t>så</a:t>
            </a:r>
            <a:r>
              <a:rPr lang="en-US" sz="1700" dirty="0" smtClean="0">
                <a:solidFill>
                  <a:schemeClr val="tx1"/>
                </a:solidFill>
                <a:latin typeface="+mn-lt"/>
              </a:rPr>
              <a:t> </a:t>
            </a:r>
            <a:r>
              <a:rPr lang="en-US" sz="1700" dirty="0" err="1" smtClean="0">
                <a:solidFill>
                  <a:schemeClr val="tx1"/>
                </a:solidFill>
                <a:latin typeface="+mn-lt"/>
              </a:rPr>
              <a:t>att</a:t>
            </a:r>
            <a:r>
              <a:rPr lang="en-US" sz="1700" dirty="0">
                <a:solidFill>
                  <a:schemeClr val="tx1"/>
                </a:solidFill>
                <a:latin typeface="+mn-lt"/>
              </a:rPr>
              <a:t> </a:t>
            </a:r>
            <a:r>
              <a:rPr lang="en-US" sz="1700" dirty="0" err="1" smtClean="0">
                <a:solidFill>
                  <a:schemeClr val="tx1"/>
                </a:solidFill>
                <a:latin typeface="+mn-lt"/>
              </a:rPr>
              <a:t>produktionen</a:t>
            </a:r>
            <a:r>
              <a:rPr lang="en-US" sz="1700" dirty="0" smtClean="0">
                <a:solidFill>
                  <a:schemeClr val="tx1"/>
                </a:solidFill>
                <a:latin typeface="+mn-lt"/>
              </a:rPr>
              <a:t> </a:t>
            </a:r>
            <a:r>
              <a:rPr lang="en-US" sz="1700" dirty="0" err="1" smtClean="0">
                <a:solidFill>
                  <a:schemeClr val="tx1"/>
                </a:solidFill>
                <a:latin typeface="+mn-lt"/>
              </a:rPr>
              <a:t>återgår</a:t>
            </a:r>
            <a:r>
              <a:rPr lang="en-US" sz="1700" dirty="0" smtClean="0">
                <a:solidFill>
                  <a:schemeClr val="tx1"/>
                </a:solidFill>
                <a:latin typeface="+mn-lt"/>
              </a:rPr>
              <a:t> till den </a:t>
            </a:r>
            <a:r>
              <a:rPr lang="en-US" sz="1700" dirty="0" err="1" smtClean="0">
                <a:solidFill>
                  <a:schemeClr val="tx1"/>
                </a:solidFill>
                <a:latin typeface="+mn-lt"/>
              </a:rPr>
              <a:t>potentiella</a:t>
            </a:r>
            <a:r>
              <a:rPr lang="en-US" sz="1700" dirty="0" smtClean="0">
                <a:solidFill>
                  <a:schemeClr val="tx1"/>
                </a:solidFill>
                <a:latin typeface="+mn-lt"/>
              </a:rPr>
              <a:t>. </a:t>
            </a:r>
            <a:r>
              <a:rPr lang="en-US" sz="1700" dirty="0" err="1" smtClean="0">
                <a:solidFill>
                  <a:schemeClr val="tx1"/>
                </a:solidFill>
                <a:latin typeface="+mn-lt"/>
              </a:rPr>
              <a:t>Då</a:t>
            </a:r>
            <a:r>
              <a:rPr lang="en-US" sz="1700" dirty="0" smtClean="0">
                <a:solidFill>
                  <a:schemeClr val="tx1"/>
                </a:solidFill>
                <a:latin typeface="+mn-lt"/>
              </a:rPr>
              <a:t> </a:t>
            </a:r>
            <a:r>
              <a:rPr lang="en-US" sz="1700" dirty="0" err="1" smtClean="0">
                <a:solidFill>
                  <a:schemeClr val="tx1"/>
                </a:solidFill>
                <a:latin typeface="+mn-lt"/>
              </a:rPr>
              <a:t>är</a:t>
            </a:r>
            <a:r>
              <a:rPr lang="en-US" sz="1700" dirty="0" smtClean="0">
                <a:solidFill>
                  <a:schemeClr val="tx1"/>
                </a:solidFill>
                <a:latin typeface="+mn-lt"/>
              </a:rPr>
              <a:t> </a:t>
            </a:r>
            <a:r>
              <a:rPr lang="en-US" sz="1700" dirty="0" err="1" smtClean="0">
                <a:solidFill>
                  <a:schemeClr val="tx1"/>
                </a:solidFill>
                <a:latin typeface="+mn-lt"/>
              </a:rPr>
              <a:t>nominell</a:t>
            </a:r>
            <a:r>
              <a:rPr lang="en-US" sz="1700" dirty="0" smtClean="0">
                <a:solidFill>
                  <a:schemeClr val="tx1"/>
                </a:solidFill>
                <a:latin typeface="+mn-lt"/>
              </a:rPr>
              <a:t> </a:t>
            </a:r>
            <a:r>
              <a:rPr lang="en-US" sz="1700" dirty="0" err="1" smtClean="0">
                <a:solidFill>
                  <a:schemeClr val="tx1"/>
                </a:solidFill>
                <a:latin typeface="+mn-lt"/>
              </a:rPr>
              <a:t>ränta</a:t>
            </a:r>
            <a:r>
              <a:rPr lang="en-US" sz="1700" dirty="0" smtClean="0">
                <a:solidFill>
                  <a:schemeClr val="tx1"/>
                </a:solidFill>
                <a:latin typeface="+mn-lt"/>
              </a:rPr>
              <a:t> </a:t>
            </a:r>
            <a:r>
              <a:rPr lang="en-US" sz="1700" dirty="0" err="1" smtClean="0">
                <a:solidFill>
                  <a:schemeClr val="tx1"/>
                </a:solidFill>
                <a:latin typeface="+mn-lt"/>
              </a:rPr>
              <a:t>högre</a:t>
            </a:r>
            <a:r>
              <a:rPr lang="en-US" sz="1700" dirty="0" smtClean="0">
                <a:solidFill>
                  <a:schemeClr val="tx1"/>
                </a:solidFill>
                <a:latin typeface="+mn-lt"/>
              </a:rPr>
              <a:t> men real </a:t>
            </a:r>
            <a:r>
              <a:rPr lang="en-US" sz="1700" dirty="0" err="1" smtClean="0">
                <a:solidFill>
                  <a:schemeClr val="tx1"/>
                </a:solidFill>
                <a:latin typeface="+mn-lt"/>
              </a:rPr>
              <a:t>oförändrad</a:t>
            </a:r>
            <a:r>
              <a:rPr lang="en-US" sz="1700" dirty="0" smtClean="0">
                <a:solidFill>
                  <a:schemeClr val="tx1"/>
                </a:solidFill>
                <a:latin typeface="+mn-lt"/>
              </a:rPr>
              <a:t>.</a:t>
            </a:r>
            <a:endParaRPr lang="en-US" sz="1700" dirty="0">
              <a:solidFill>
                <a:schemeClr val="tx1"/>
              </a:solidFill>
              <a:latin typeface="+mn-lt"/>
            </a:endParaRPr>
          </a:p>
        </p:txBody>
      </p:sp>
    </p:spTree>
    <p:extLst>
      <p:ext uri="{BB962C8B-B14F-4D97-AF65-F5344CB8AC3E}">
        <p14:creationId xmlns:p14="http://schemas.microsoft.com/office/powerpoint/2010/main" val="2176154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51611"/>
                                        </p:tgtEl>
                                        <p:attrNameLst>
                                          <p:attrName>style.visibility</p:attrName>
                                        </p:attrNameLst>
                                      </p:cBhvr>
                                      <p:to>
                                        <p:strVal val="visible"/>
                                      </p:to>
                                    </p:set>
                                    <p:animEffect transition="in" filter="wipe(left)">
                                      <p:cBhvr>
                                        <p:cTn id="15" dur="500"/>
                                        <p:tgtEl>
                                          <p:spTgt spid="1516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51653"/>
                                        </p:tgtEl>
                                        <p:attrNameLst>
                                          <p:attrName>style.visibility</p:attrName>
                                        </p:attrNameLst>
                                      </p:cBhvr>
                                      <p:to>
                                        <p:strVal val="visible"/>
                                      </p:to>
                                    </p:set>
                                    <p:animEffect transition="in" filter="wipe(left)">
                                      <p:cBhvr>
                                        <p:cTn id="20" dur="500"/>
                                        <p:tgtEl>
                                          <p:spTgt spid="15165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pPr eaLnBrk="1" hangingPunct="1">
              <a:defRPr/>
            </a:pPr>
            <a:r>
              <a:rPr lang="en-US" dirty="0" smtClean="0"/>
              <a:t>Real </a:t>
            </a:r>
            <a:r>
              <a:rPr lang="en-US" dirty="0" err="1" smtClean="0"/>
              <a:t>och</a:t>
            </a:r>
            <a:r>
              <a:rPr lang="en-US" dirty="0" smtClean="0"/>
              <a:t> </a:t>
            </a:r>
            <a:r>
              <a:rPr lang="en-US" dirty="0" err="1" smtClean="0"/>
              <a:t>nomiell</a:t>
            </a:r>
            <a:r>
              <a:rPr lang="en-US" dirty="0" smtClean="0"/>
              <a:t> </a:t>
            </a:r>
            <a:r>
              <a:rPr lang="en-US" dirty="0" err="1" smtClean="0"/>
              <a:t>ränta</a:t>
            </a:r>
            <a:r>
              <a:rPr lang="en-US" dirty="0" smtClean="0"/>
              <a:t> (</a:t>
            </a:r>
            <a:r>
              <a:rPr lang="en-US" i="1" dirty="0" err="1" smtClean="0"/>
              <a:t>g</a:t>
            </a:r>
            <a:r>
              <a:rPr lang="en-US" i="1" baseline="-25000" dirty="0" err="1" smtClean="0"/>
              <a:t>M</a:t>
            </a:r>
            <a:r>
              <a:rPr lang="en-US" dirty="0"/>
              <a:t> </a:t>
            </a:r>
            <a:r>
              <a:rPr lang="en-US" dirty="0" smtClean="0">
                <a:sym typeface="Symbol"/>
              </a:rPr>
              <a:t>10%)</a:t>
            </a:r>
            <a:r>
              <a:rPr lang="en-US" dirty="0" smtClean="0"/>
              <a:t> </a:t>
            </a:r>
          </a:p>
        </p:txBody>
      </p:sp>
      <p:cxnSp>
        <p:nvCxnSpPr>
          <p:cNvPr id="35843" name="Straight Connector 3"/>
          <p:cNvCxnSpPr>
            <a:cxnSpLocks noChangeShapeType="1"/>
          </p:cNvCxnSpPr>
          <p:nvPr/>
        </p:nvCxnSpPr>
        <p:spPr bwMode="auto">
          <a:xfrm>
            <a:off x="1074738" y="2220913"/>
            <a:ext cx="0" cy="3933825"/>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44" name="Straight Connector 5"/>
          <p:cNvCxnSpPr>
            <a:cxnSpLocks noChangeShapeType="1"/>
          </p:cNvCxnSpPr>
          <p:nvPr/>
        </p:nvCxnSpPr>
        <p:spPr bwMode="auto">
          <a:xfrm>
            <a:off x="1074738" y="6154738"/>
            <a:ext cx="6632575" cy="0"/>
          </a:xfrm>
          <a:prstGeom prst="line">
            <a:avLst/>
          </a:prstGeom>
          <a:noFill/>
          <a:ln w="381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769938" y="1857375"/>
            <a:ext cx="766762" cy="400050"/>
          </a:xfrm>
          <a:prstGeom prst="rect">
            <a:avLst/>
          </a:prstGeom>
          <a:noFill/>
        </p:spPr>
        <p:txBody>
          <a:bodyPr wrap="none">
            <a:spAutoFit/>
          </a:bodyPr>
          <a:lstStyle/>
          <a:p>
            <a:pPr>
              <a:defRPr/>
            </a:pPr>
            <a:r>
              <a:rPr lang="en-US" sz="2000">
                <a:latin typeface="+mj-lt"/>
              </a:rPr>
              <a:t>ränta</a:t>
            </a:r>
          </a:p>
        </p:txBody>
      </p:sp>
      <p:sp>
        <p:nvSpPr>
          <p:cNvPr id="35846" name="TextBox 9"/>
          <p:cNvSpPr txBox="1">
            <a:spLocks noChangeArrowheads="1"/>
          </p:cNvSpPr>
          <p:nvPr/>
        </p:nvSpPr>
        <p:spPr bwMode="auto">
          <a:xfrm>
            <a:off x="7910513" y="5969000"/>
            <a:ext cx="1012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en-US" altLang="en-US" sz="2400"/>
              <a:t>tid</a:t>
            </a:r>
            <a:endParaRPr lang="en-US" altLang="en-US" sz="1800"/>
          </a:p>
        </p:txBody>
      </p:sp>
      <p:sp>
        <p:nvSpPr>
          <p:cNvPr id="35847" name="Freeform 8"/>
          <p:cNvSpPr>
            <a:spLocks/>
          </p:cNvSpPr>
          <p:nvPr/>
        </p:nvSpPr>
        <p:spPr bwMode="auto">
          <a:xfrm>
            <a:off x="2786063" y="4252913"/>
            <a:ext cx="4500562" cy="857250"/>
          </a:xfrm>
          <a:custGeom>
            <a:avLst/>
            <a:gdLst>
              <a:gd name="T0" fmla="*/ 0 w 4499428"/>
              <a:gd name="T1" fmla="*/ 0 h 858090"/>
              <a:gd name="T2" fmla="*/ 1001738 w 4499428"/>
              <a:gd name="T3" fmla="*/ 855505 h 858090"/>
              <a:gd name="T4" fmla="*/ 2990697 w 4499428"/>
              <a:gd name="T5" fmla="*/ 217501 h 858090"/>
              <a:gd name="T6" fmla="*/ 4500562 w 4499428"/>
              <a:gd name="T7" fmla="*/ 43500 h 858090"/>
              <a:gd name="T8" fmla="*/ 4500562 w 4499428"/>
              <a:gd name="T9" fmla="*/ 43500 h 8580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99428" h="858090">
                <a:moveTo>
                  <a:pt x="0" y="0"/>
                </a:moveTo>
                <a:cubicBezTo>
                  <a:pt x="299962" y="385838"/>
                  <a:pt x="503162" y="820057"/>
                  <a:pt x="1001486" y="856343"/>
                </a:cubicBezTo>
                <a:cubicBezTo>
                  <a:pt x="1499810" y="892629"/>
                  <a:pt x="2406953" y="353181"/>
                  <a:pt x="2989943" y="217714"/>
                </a:cubicBezTo>
                <a:cubicBezTo>
                  <a:pt x="3572933" y="82247"/>
                  <a:pt x="4247847" y="72572"/>
                  <a:pt x="4499428" y="43543"/>
                </a:cubicBezTo>
              </a:path>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2"/>
          <p:cNvSpPr/>
          <p:nvPr/>
        </p:nvSpPr>
        <p:spPr bwMode="auto">
          <a:xfrm>
            <a:off x="2779713" y="3259138"/>
            <a:ext cx="4673600" cy="1625600"/>
          </a:xfrm>
          <a:custGeom>
            <a:avLst/>
            <a:gdLst>
              <a:gd name="connsiteX0" fmla="*/ 0 w 4499428"/>
              <a:gd name="connsiteY0" fmla="*/ 0 h 871253"/>
              <a:gd name="connsiteX1" fmla="*/ 1001486 w 4499428"/>
              <a:gd name="connsiteY1" fmla="*/ 856343 h 871253"/>
              <a:gd name="connsiteX2" fmla="*/ 2409371 w 4499428"/>
              <a:gd name="connsiteY2" fmla="*/ 508000 h 871253"/>
              <a:gd name="connsiteX3" fmla="*/ 4499428 w 4499428"/>
              <a:gd name="connsiteY3" fmla="*/ 43543 h 871253"/>
              <a:gd name="connsiteX4" fmla="*/ 4499428 w 4499428"/>
              <a:gd name="connsiteY4" fmla="*/ 43543 h 871253"/>
              <a:gd name="connsiteX0" fmla="*/ 0 w 4499428"/>
              <a:gd name="connsiteY0" fmla="*/ 0 h 859761"/>
              <a:gd name="connsiteX1" fmla="*/ 1001486 w 4499428"/>
              <a:gd name="connsiteY1" fmla="*/ 856343 h 859761"/>
              <a:gd name="connsiteX2" fmla="*/ 2946400 w 4499428"/>
              <a:gd name="connsiteY2" fmla="*/ 290285 h 859761"/>
              <a:gd name="connsiteX3" fmla="*/ 4499428 w 4499428"/>
              <a:gd name="connsiteY3" fmla="*/ 43543 h 859761"/>
              <a:gd name="connsiteX4" fmla="*/ 4499428 w 4499428"/>
              <a:gd name="connsiteY4" fmla="*/ 43543 h 859761"/>
              <a:gd name="connsiteX0" fmla="*/ 0 w 4499428"/>
              <a:gd name="connsiteY0" fmla="*/ 0 h 859684"/>
              <a:gd name="connsiteX1" fmla="*/ 1001486 w 4499428"/>
              <a:gd name="connsiteY1" fmla="*/ 856343 h 859684"/>
              <a:gd name="connsiteX2" fmla="*/ 2946400 w 4499428"/>
              <a:gd name="connsiteY2" fmla="*/ 290285 h 859684"/>
              <a:gd name="connsiteX3" fmla="*/ 3135086 w 4499428"/>
              <a:gd name="connsiteY3" fmla="*/ 116114 h 859684"/>
              <a:gd name="connsiteX4" fmla="*/ 4499428 w 4499428"/>
              <a:gd name="connsiteY4" fmla="*/ 43543 h 859684"/>
              <a:gd name="connsiteX5" fmla="*/ 4499428 w 4499428"/>
              <a:gd name="connsiteY5" fmla="*/ 43543 h 859684"/>
              <a:gd name="connsiteX0" fmla="*/ 0 w 4499428"/>
              <a:gd name="connsiteY0" fmla="*/ 0 h 859761"/>
              <a:gd name="connsiteX1" fmla="*/ 1001486 w 4499428"/>
              <a:gd name="connsiteY1" fmla="*/ 856343 h 859761"/>
              <a:gd name="connsiteX2" fmla="*/ 2946400 w 4499428"/>
              <a:gd name="connsiteY2" fmla="*/ 290285 h 859761"/>
              <a:gd name="connsiteX3" fmla="*/ 4499428 w 4499428"/>
              <a:gd name="connsiteY3" fmla="*/ 43543 h 859761"/>
              <a:gd name="connsiteX4" fmla="*/ 4499428 w 4499428"/>
              <a:gd name="connsiteY4" fmla="*/ 43543 h 859761"/>
              <a:gd name="connsiteX0" fmla="*/ 0 w 4499428"/>
              <a:gd name="connsiteY0" fmla="*/ 0 h 858090"/>
              <a:gd name="connsiteX1" fmla="*/ 1001486 w 4499428"/>
              <a:gd name="connsiteY1" fmla="*/ 856343 h 858090"/>
              <a:gd name="connsiteX2" fmla="*/ 2989943 w 4499428"/>
              <a:gd name="connsiteY2" fmla="*/ 217714 h 858090"/>
              <a:gd name="connsiteX3" fmla="*/ 4499428 w 4499428"/>
              <a:gd name="connsiteY3" fmla="*/ 43543 h 858090"/>
              <a:gd name="connsiteX4" fmla="*/ 4499428 w 4499428"/>
              <a:gd name="connsiteY4" fmla="*/ 43543 h 858090"/>
              <a:gd name="connsiteX0" fmla="*/ 0 w 4673600"/>
              <a:gd name="connsiteY0" fmla="*/ 1001486 h 1860332"/>
              <a:gd name="connsiteX1" fmla="*/ 1001486 w 4673600"/>
              <a:gd name="connsiteY1" fmla="*/ 1857829 h 1860332"/>
              <a:gd name="connsiteX2" fmla="*/ 2989943 w 4673600"/>
              <a:gd name="connsiteY2" fmla="*/ 1219200 h 1860332"/>
              <a:gd name="connsiteX3" fmla="*/ 4673600 w 4673600"/>
              <a:gd name="connsiteY3" fmla="*/ 0 h 1860332"/>
              <a:gd name="connsiteX4" fmla="*/ 4499428 w 4673600"/>
              <a:gd name="connsiteY4" fmla="*/ 1045029 h 1860332"/>
              <a:gd name="connsiteX0" fmla="*/ 0 w 4673600"/>
              <a:gd name="connsiteY0" fmla="*/ 1001486 h 1860332"/>
              <a:gd name="connsiteX1" fmla="*/ 1001486 w 4673600"/>
              <a:gd name="connsiteY1" fmla="*/ 1857829 h 1860332"/>
              <a:gd name="connsiteX2" fmla="*/ 2989943 w 4673600"/>
              <a:gd name="connsiteY2" fmla="*/ 1219200 h 1860332"/>
              <a:gd name="connsiteX3" fmla="*/ 4673600 w 4673600"/>
              <a:gd name="connsiteY3" fmla="*/ 0 h 1860332"/>
              <a:gd name="connsiteX0" fmla="*/ 0 w 4673600"/>
              <a:gd name="connsiteY0" fmla="*/ 1001486 h 1871215"/>
              <a:gd name="connsiteX1" fmla="*/ 1001486 w 4673600"/>
              <a:gd name="connsiteY1" fmla="*/ 1857829 h 1871215"/>
              <a:gd name="connsiteX2" fmla="*/ 2960915 w 4673600"/>
              <a:gd name="connsiteY2" fmla="*/ 348343 h 1871215"/>
              <a:gd name="connsiteX3" fmla="*/ 4673600 w 4673600"/>
              <a:gd name="connsiteY3" fmla="*/ 0 h 1871215"/>
              <a:gd name="connsiteX0" fmla="*/ 0 w 4673600"/>
              <a:gd name="connsiteY0" fmla="*/ 1001486 h 1867823"/>
              <a:gd name="connsiteX1" fmla="*/ 1001486 w 4673600"/>
              <a:gd name="connsiteY1" fmla="*/ 1857829 h 1867823"/>
              <a:gd name="connsiteX2" fmla="*/ 3077029 w 4673600"/>
              <a:gd name="connsiteY2" fmla="*/ 449943 h 1867823"/>
              <a:gd name="connsiteX3" fmla="*/ 4673600 w 4673600"/>
              <a:gd name="connsiteY3" fmla="*/ 0 h 1867823"/>
              <a:gd name="connsiteX0" fmla="*/ 0 w 4673600"/>
              <a:gd name="connsiteY0" fmla="*/ 1001486 h 1871018"/>
              <a:gd name="connsiteX1" fmla="*/ 1001486 w 4673600"/>
              <a:gd name="connsiteY1" fmla="*/ 1857829 h 1871018"/>
              <a:gd name="connsiteX2" fmla="*/ 3077029 w 4673600"/>
              <a:gd name="connsiteY2" fmla="*/ 449943 h 1871018"/>
              <a:gd name="connsiteX3" fmla="*/ 4673600 w 4673600"/>
              <a:gd name="connsiteY3" fmla="*/ 0 h 1871018"/>
              <a:gd name="connsiteX0" fmla="*/ 0 w 4673600"/>
              <a:gd name="connsiteY0" fmla="*/ 1001486 h 1857865"/>
              <a:gd name="connsiteX1" fmla="*/ 1001486 w 4673600"/>
              <a:gd name="connsiteY1" fmla="*/ 1857829 h 1857865"/>
              <a:gd name="connsiteX2" fmla="*/ 3077029 w 4673600"/>
              <a:gd name="connsiteY2" fmla="*/ 449943 h 1857865"/>
              <a:gd name="connsiteX3" fmla="*/ 4673600 w 4673600"/>
              <a:gd name="connsiteY3" fmla="*/ 0 h 1857865"/>
              <a:gd name="connsiteX0" fmla="*/ 0 w 4673600"/>
              <a:gd name="connsiteY0" fmla="*/ 1001486 h 1625670"/>
              <a:gd name="connsiteX1" fmla="*/ 1088571 w 4673600"/>
              <a:gd name="connsiteY1" fmla="*/ 1625600 h 1625670"/>
              <a:gd name="connsiteX2" fmla="*/ 3077029 w 4673600"/>
              <a:gd name="connsiteY2" fmla="*/ 449943 h 1625670"/>
              <a:gd name="connsiteX3" fmla="*/ 4673600 w 4673600"/>
              <a:gd name="connsiteY3" fmla="*/ 0 h 1625670"/>
            </a:gdLst>
            <a:ahLst/>
            <a:cxnLst>
              <a:cxn ang="0">
                <a:pos x="connsiteX0" y="connsiteY0"/>
              </a:cxn>
              <a:cxn ang="0">
                <a:pos x="connsiteX1" y="connsiteY1"/>
              </a:cxn>
              <a:cxn ang="0">
                <a:pos x="connsiteX2" y="connsiteY2"/>
              </a:cxn>
              <a:cxn ang="0">
                <a:pos x="connsiteX3" y="connsiteY3"/>
              </a:cxn>
            </a:cxnLst>
            <a:rect l="l" t="t" r="r" b="b"/>
            <a:pathLst>
              <a:path w="4673600" h="1625670">
                <a:moveTo>
                  <a:pt x="0" y="1001486"/>
                </a:moveTo>
                <a:cubicBezTo>
                  <a:pt x="299962" y="1387324"/>
                  <a:pt x="706361" y="1630438"/>
                  <a:pt x="1088571" y="1625600"/>
                </a:cubicBezTo>
                <a:cubicBezTo>
                  <a:pt x="1470781" y="1620762"/>
                  <a:pt x="2479524" y="720876"/>
                  <a:pt x="3077029" y="449943"/>
                </a:cubicBezTo>
                <a:cubicBezTo>
                  <a:pt x="3674534" y="179010"/>
                  <a:pt x="4422019" y="29029"/>
                  <a:pt x="4673600" y="0"/>
                </a:cubicBezTo>
              </a:path>
            </a:pathLst>
          </a:custGeom>
          <a:no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a:p>
        </p:txBody>
      </p:sp>
      <p:cxnSp>
        <p:nvCxnSpPr>
          <p:cNvPr id="35849" name="Straight Connector 15"/>
          <p:cNvCxnSpPr>
            <a:cxnSpLocks noChangeShapeType="1"/>
          </p:cNvCxnSpPr>
          <p:nvPr/>
        </p:nvCxnSpPr>
        <p:spPr bwMode="auto">
          <a:xfrm>
            <a:off x="1166813" y="4267200"/>
            <a:ext cx="1619250" cy="0"/>
          </a:xfrm>
          <a:prstGeom prst="line">
            <a:avLst/>
          </a:prstGeom>
          <a:noFill/>
          <a:ln w="254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50" name="Straight Connector 23"/>
          <p:cNvCxnSpPr>
            <a:cxnSpLocks noChangeShapeType="1"/>
          </p:cNvCxnSpPr>
          <p:nvPr/>
        </p:nvCxnSpPr>
        <p:spPr bwMode="auto">
          <a:xfrm>
            <a:off x="1115616" y="4259263"/>
            <a:ext cx="6213475" cy="0"/>
          </a:xfrm>
          <a:prstGeom prst="line">
            <a:avLst/>
          </a:prstGeom>
          <a:noFill/>
          <a:ln w="25400"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51" name="TextBox 25"/>
          <p:cNvSpPr txBox="1">
            <a:spLocks noChangeArrowheads="1"/>
          </p:cNvSpPr>
          <p:nvPr/>
        </p:nvSpPr>
        <p:spPr bwMode="auto">
          <a:xfrm>
            <a:off x="6296025" y="2889250"/>
            <a:ext cx="17011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en-US" altLang="en-US" sz="1600"/>
              <a:t>Nominell ränta</a:t>
            </a:r>
          </a:p>
        </p:txBody>
      </p:sp>
      <p:sp>
        <p:nvSpPr>
          <p:cNvPr id="35852" name="TextBox 26"/>
          <p:cNvSpPr txBox="1">
            <a:spLocks noChangeArrowheads="1"/>
          </p:cNvSpPr>
          <p:nvPr/>
        </p:nvSpPr>
        <p:spPr bwMode="auto">
          <a:xfrm>
            <a:off x="6019800" y="4602163"/>
            <a:ext cx="11687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en-US" altLang="en-US" sz="1600" dirty="0" err="1" smtClean="0"/>
              <a:t>Realränta</a:t>
            </a:r>
            <a:endParaRPr lang="en-US" altLang="en-US" sz="1600" dirty="0"/>
          </a:p>
        </p:txBody>
      </p:sp>
      <p:cxnSp>
        <p:nvCxnSpPr>
          <p:cNvPr id="35853" name="Straight Arrow Connector 24"/>
          <p:cNvCxnSpPr>
            <a:cxnSpLocks noChangeShapeType="1"/>
          </p:cNvCxnSpPr>
          <p:nvPr/>
        </p:nvCxnSpPr>
        <p:spPr bwMode="auto">
          <a:xfrm flipH="1">
            <a:off x="7380312" y="3309938"/>
            <a:ext cx="0" cy="906462"/>
          </a:xfrm>
          <a:prstGeom prst="straightConnector1">
            <a:avLst/>
          </a:prstGeom>
          <a:noFill/>
          <a:ln w="9525" algn="ctr">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54" name="TextBox 28"/>
          <p:cNvSpPr txBox="1">
            <a:spLocks noChangeArrowheads="1"/>
          </p:cNvSpPr>
          <p:nvPr/>
        </p:nvSpPr>
        <p:spPr bwMode="auto">
          <a:xfrm>
            <a:off x="7453313" y="3570069"/>
            <a:ext cx="16930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en-US" altLang="en-US" sz="1600" dirty="0" err="1"/>
              <a:t>Ökad</a:t>
            </a:r>
            <a:r>
              <a:rPr lang="en-US" altLang="en-US" sz="1600" dirty="0"/>
              <a:t> </a:t>
            </a:r>
            <a:r>
              <a:rPr lang="en-US" altLang="en-US" sz="1600" dirty="0" smtClean="0"/>
              <a:t>inflation </a:t>
            </a:r>
          </a:p>
          <a:p>
            <a:pPr eaLnBrk="1" hangingPunct="1">
              <a:spcBef>
                <a:spcPct val="0"/>
              </a:spcBef>
              <a:buClrTx/>
              <a:buSzTx/>
              <a:buFontTx/>
              <a:buNone/>
            </a:pPr>
            <a:r>
              <a:rPr lang="en-US" altLang="en-US" sz="1600" dirty="0" smtClean="0"/>
              <a:t>10%</a:t>
            </a:r>
            <a:endParaRPr lang="en-US" altLang="en-US" sz="1600" dirty="0"/>
          </a:p>
        </p:txBody>
      </p:sp>
      <p:sp>
        <p:nvSpPr>
          <p:cNvPr id="16"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17</a:t>
            </a:fld>
            <a:endParaRPr lang="en-GB" sz="1600" dirty="0">
              <a:solidFill>
                <a:schemeClr val="tx1"/>
              </a:solidFill>
              <a:latin typeface="+mn-lt"/>
            </a:endParaRPr>
          </a:p>
        </p:txBody>
      </p:sp>
    </p:spTree>
    <p:extLst>
      <p:ext uri="{BB962C8B-B14F-4D97-AF65-F5344CB8AC3E}">
        <p14:creationId xmlns:p14="http://schemas.microsoft.com/office/powerpoint/2010/main" val="2898566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marL="536575" indent="-449263" eaLnBrk="1" hangingPunct="1">
              <a:defRPr/>
            </a:pPr>
            <a:r>
              <a:rPr lang="en-US" dirty="0" err="1" smtClean="0"/>
              <a:t>Penningpolitiska</a:t>
            </a:r>
            <a:r>
              <a:rPr lang="en-US" dirty="0" smtClean="0"/>
              <a:t> </a:t>
            </a:r>
            <a:r>
              <a:rPr lang="en-US" dirty="0" err="1" smtClean="0"/>
              <a:t>slutsatser</a:t>
            </a:r>
            <a:endParaRPr lang="en-US" dirty="0" smtClean="0"/>
          </a:p>
        </p:txBody>
      </p:sp>
      <p:sp>
        <p:nvSpPr>
          <p:cNvPr id="319491" name="Rectangle 3"/>
          <p:cNvSpPr>
            <a:spLocks noGrp="1" noChangeArrowheads="1"/>
          </p:cNvSpPr>
          <p:nvPr>
            <p:ph type="body" sz="half" idx="1"/>
          </p:nvPr>
        </p:nvSpPr>
        <p:spPr>
          <a:xfrm>
            <a:off x="467544" y="1484784"/>
            <a:ext cx="8234363" cy="4979988"/>
          </a:xfrm>
        </p:spPr>
        <p:txBody>
          <a:bodyPr/>
          <a:lstStyle/>
          <a:p>
            <a:pPr marL="363538" indent="-363538" eaLnBrk="1" hangingPunct="1">
              <a:spcBef>
                <a:spcPct val="25000"/>
              </a:spcBef>
              <a:spcAft>
                <a:spcPct val="25000"/>
              </a:spcAft>
              <a:buClr>
                <a:schemeClr val="tx1"/>
              </a:buClr>
              <a:buSzTx/>
              <a:buFontTx/>
              <a:buChar char="•"/>
              <a:defRPr/>
            </a:pPr>
            <a:r>
              <a:rPr lang="sv-SE" altLang="en-US" sz="2000" dirty="0" smtClean="0">
                <a:effectLst/>
                <a:latin typeface="+mj-lt"/>
              </a:rPr>
              <a:t>Genom penningpolitiken kan centralbanken styra nominalränta och realränta på kort sikt. På medellång sikt kan man inte påverkar den reala ekonomin (tex real BNP </a:t>
            </a:r>
            <a:r>
              <a:rPr lang="sv-SE" altLang="en-US" sz="2000" i="1" dirty="0" smtClean="0">
                <a:effectLst/>
                <a:latin typeface="+mj-lt"/>
              </a:rPr>
              <a:t>Y</a:t>
            </a:r>
            <a:r>
              <a:rPr lang="sv-SE" altLang="en-US" sz="2000" dirty="0" smtClean="0">
                <a:effectLst/>
                <a:latin typeface="+mj-lt"/>
              </a:rPr>
              <a:t>).</a:t>
            </a:r>
          </a:p>
          <a:p>
            <a:pPr marL="363538" indent="-363538" eaLnBrk="1" hangingPunct="1">
              <a:spcBef>
                <a:spcPct val="25000"/>
              </a:spcBef>
              <a:spcAft>
                <a:spcPct val="25000"/>
              </a:spcAft>
              <a:buClr>
                <a:schemeClr val="tx1"/>
              </a:buClr>
              <a:buSzTx/>
              <a:buFontTx/>
              <a:buChar char="•"/>
              <a:defRPr/>
            </a:pPr>
            <a:r>
              <a:rPr lang="sv-SE" altLang="en-US" sz="2000" dirty="0">
                <a:effectLst/>
                <a:latin typeface="+mj-lt"/>
              </a:rPr>
              <a:t>En realränta som är lägre (högre) än den naturliga realräntan ökar (minskar) BNP. </a:t>
            </a:r>
          </a:p>
          <a:p>
            <a:pPr marL="363538" indent="-363538" eaLnBrk="1" hangingPunct="1">
              <a:spcBef>
                <a:spcPct val="25000"/>
              </a:spcBef>
              <a:spcAft>
                <a:spcPct val="25000"/>
              </a:spcAft>
              <a:buClr>
                <a:schemeClr val="tx1"/>
              </a:buClr>
              <a:buSzTx/>
              <a:buFontTx/>
              <a:buChar char="•"/>
              <a:defRPr/>
            </a:pPr>
            <a:r>
              <a:rPr lang="sv-SE" altLang="en-US" sz="2000" dirty="0" smtClean="0">
                <a:effectLst/>
                <a:latin typeface="+mj-lt"/>
              </a:rPr>
              <a:t>En stimulerande (åtstramanade) penningpolitik sänker (höjer) nominalräntan och realränta på kort sikt. På medellång sikt återgår realränta till sin naturliga nivå. Om den stimulerande (åtstramande) penningpolitiken kvarstår blir effekten på medellång sikt högre (lägre) inflation och nominalräntor.</a:t>
            </a:r>
          </a:p>
          <a:p>
            <a:pPr marL="363538" indent="-363538" eaLnBrk="1" hangingPunct="1">
              <a:spcBef>
                <a:spcPct val="25000"/>
              </a:spcBef>
              <a:spcAft>
                <a:spcPct val="25000"/>
              </a:spcAft>
              <a:buClr>
                <a:schemeClr val="tx1"/>
              </a:buClr>
              <a:buSzTx/>
              <a:buFontTx/>
              <a:buChar char="•"/>
              <a:defRPr/>
            </a:pPr>
            <a:r>
              <a:rPr lang="sv-SE" altLang="en-US" sz="2000" dirty="0" smtClean="0">
                <a:effectLst/>
                <a:latin typeface="+mj-lt"/>
              </a:rPr>
              <a:t>Vi kan också definiera en naturlig nominalränta som den naturliga realräntan plus inflationen. </a:t>
            </a:r>
          </a:p>
          <a:p>
            <a:pPr marL="363538" indent="-363538" eaLnBrk="1" hangingPunct="1">
              <a:spcBef>
                <a:spcPct val="25000"/>
              </a:spcBef>
              <a:spcAft>
                <a:spcPct val="25000"/>
              </a:spcAft>
              <a:buClr>
                <a:schemeClr val="tx1"/>
              </a:buClr>
              <a:buSzTx/>
              <a:buFontTx/>
              <a:buChar char="•"/>
              <a:defRPr/>
            </a:pPr>
            <a:r>
              <a:rPr lang="sv-SE" altLang="en-US" sz="2000" dirty="0" smtClean="0">
                <a:effectLst/>
                <a:latin typeface="+mj-lt"/>
              </a:rPr>
              <a:t>Den naturliga realräntan har minskat trendmässigt i världen. Detta beror inte på penningpolitiken. </a:t>
            </a:r>
          </a:p>
        </p:txBody>
      </p:sp>
      <p:sp>
        <p:nvSpPr>
          <p:cNvPr id="6"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18</a:t>
            </a:fld>
            <a:endParaRPr lang="en-GB" sz="1600" dirty="0">
              <a:solidFill>
                <a:schemeClr val="tx1"/>
              </a:solidFill>
              <a:latin typeface="+mn-lt"/>
            </a:endParaRPr>
          </a:p>
        </p:txBody>
      </p:sp>
    </p:spTree>
    <p:extLst>
      <p:ext uri="{BB962C8B-B14F-4D97-AF65-F5344CB8AC3E}">
        <p14:creationId xmlns:p14="http://schemas.microsoft.com/office/powerpoint/2010/main" val="126624686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9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94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94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94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marL="536575" indent="-449263" eaLnBrk="1" hangingPunct="1">
              <a:defRPr/>
            </a:pPr>
            <a:r>
              <a:rPr lang="en-US" dirty="0" err="1" smtClean="0"/>
              <a:t>Penningpolitiska</a:t>
            </a:r>
            <a:r>
              <a:rPr lang="en-US" dirty="0" smtClean="0"/>
              <a:t> </a:t>
            </a:r>
            <a:r>
              <a:rPr lang="en-US" dirty="0" err="1" smtClean="0"/>
              <a:t>slutsatser</a:t>
            </a:r>
            <a:endParaRPr lang="en-US" dirty="0" smtClean="0"/>
          </a:p>
        </p:txBody>
      </p:sp>
      <p:sp>
        <p:nvSpPr>
          <p:cNvPr id="319491" name="Rectangle 3"/>
          <p:cNvSpPr>
            <a:spLocks noGrp="1" noChangeArrowheads="1"/>
          </p:cNvSpPr>
          <p:nvPr>
            <p:ph type="body" sz="half" idx="1"/>
          </p:nvPr>
        </p:nvSpPr>
        <p:spPr>
          <a:xfrm>
            <a:off x="467544" y="1340768"/>
            <a:ext cx="8234363" cy="4979988"/>
          </a:xfrm>
        </p:spPr>
        <p:txBody>
          <a:bodyPr/>
          <a:lstStyle/>
          <a:p>
            <a:pPr marL="363538" indent="-363538" eaLnBrk="1" hangingPunct="1">
              <a:spcBef>
                <a:spcPct val="25000"/>
              </a:spcBef>
              <a:spcAft>
                <a:spcPct val="25000"/>
              </a:spcAft>
              <a:buClr>
                <a:schemeClr val="tx1"/>
              </a:buClr>
              <a:buSzTx/>
              <a:buFontTx/>
              <a:buChar char="•"/>
              <a:defRPr/>
            </a:pPr>
            <a:r>
              <a:rPr lang="sv-SE" altLang="en-US" sz="1900" dirty="0" smtClean="0">
                <a:effectLst/>
                <a:latin typeface="+mj-lt"/>
              </a:rPr>
              <a:t>Genom penningpolitiken kan centralbanken styra nominalränta och realränta på kort sikt. En </a:t>
            </a:r>
            <a:r>
              <a:rPr lang="sv-SE" altLang="en-US" sz="1900" dirty="0">
                <a:effectLst/>
                <a:latin typeface="+mj-lt"/>
              </a:rPr>
              <a:t>realränta som är lägre (högre) än den naturliga realräntan ökar (minskar) BNP. </a:t>
            </a:r>
            <a:endParaRPr lang="sv-SE" altLang="en-US" sz="1900" dirty="0" smtClean="0">
              <a:effectLst/>
              <a:latin typeface="+mj-lt"/>
            </a:endParaRPr>
          </a:p>
          <a:p>
            <a:pPr marL="363538" indent="-363538" eaLnBrk="1" hangingPunct="1">
              <a:spcBef>
                <a:spcPct val="25000"/>
              </a:spcBef>
              <a:spcAft>
                <a:spcPct val="25000"/>
              </a:spcAft>
              <a:buClr>
                <a:schemeClr val="tx1"/>
              </a:buClr>
              <a:buSzTx/>
              <a:buFontTx/>
              <a:buChar char="•"/>
              <a:defRPr/>
            </a:pPr>
            <a:r>
              <a:rPr lang="sv-SE" altLang="en-US" sz="1900" dirty="0" smtClean="0">
                <a:effectLst/>
                <a:latin typeface="+mj-lt"/>
              </a:rPr>
              <a:t>Vi </a:t>
            </a:r>
            <a:r>
              <a:rPr lang="sv-SE" altLang="en-US" sz="1900" dirty="0">
                <a:effectLst/>
                <a:latin typeface="+mj-lt"/>
              </a:rPr>
              <a:t>kan också definiera en naturlig nominalränta som den naturliga realräntan plus inflationen. </a:t>
            </a:r>
            <a:r>
              <a:rPr lang="sv-SE" altLang="en-US" sz="1900" dirty="0" smtClean="0">
                <a:effectLst/>
                <a:latin typeface="+mj-lt"/>
              </a:rPr>
              <a:t>Lägre (högre) styrränta än denna stimulerar (stramar åt).</a:t>
            </a:r>
            <a:endParaRPr lang="sv-SE" altLang="en-US" sz="1900" dirty="0">
              <a:effectLst/>
              <a:latin typeface="+mj-lt"/>
            </a:endParaRPr>
          </a:p>
          <a:p>
            <a:pPr marL="363538" indent="-363538" eaLnBrk="1" hangingPunct="1">
              <a:spcBef>
                <a:spcPct val="25000"/>
              </a:spcBef>
              <a:spcAft>
                <a:spcPct val="25000"/>
              </a:spcAft>
              <a:buClr>
                <a:schemeClr val="tx1"/>
              </a:buClr>
              <a:buSzTx/>
              <a:buFontTx/>
              <a:buChar char="•"/>
              <a:defRPr/>
            </a:pPr>
            <a:r>
              <a:rPr lang="sv-SE" altLang="en-US" sz="1900" dirty="0" smtClean="0">
                <a:effectLst/>
                <a:latin typeface="+mj-lt"/>
              </a:rPr>
              <a:t>På medellång sikt återgår realräntan till sin naturliga nivå. Om den stimulerande (åtstramande) penningpolitiken kvarstår blir effekten på medellång sikt högre (lägre) inflation och nominalränta.</a:t>
            </a:r>
          </a:p>
          <a:p>
            <a:pPr marL="363538" indent="-363538" eaLnBrk="1" hangingPunct="1">
              <a:spcBef>
                <a:spcPct val="25000"/>
              </a:spcBef>
              <a:spcAft>
                <a:spcPct val="25000"/>
              </a:spcAft>
              <a:buClr>
                <a:schemeClr val="tx1"/>
              </a:buClr>
              <a:buSzTx/>
              <a:buFontTx/>
              <a:buChar char="•"/>
              <a:defRPr/>
            </a:pPr>
            <a:r>
              <a:rPr lang="sv-SE" altLang="en-US" sz="1900" dirty="0" smtClean="0">
                <a:effectLst/>
                <a:latin typeface="+mj-lt"/>
              </a:rPr>
              <a:t>På </a:t>
            </a:r>
            <a:r>
              <a:rPr lang="sv-SE" altLang="en-US" sz="1900" dirty="0">
                <a:effectLst/>
                <a:latin typeface="+mj-lt"/>
              </a:rPr>
              <a:t>medellång sikt kan man </a:t>
            </a:r>
            <a:r>
              <a:rPr lang="sv-SE" altLang="en-US" sz="1900" dirty="0" smtClean="0">
                <a:effectLst/>
                <a:latin typeface="+mj-lt"/>
              </a:rPr>
              <a:t>alltså inte påverka reala </a:t>
            </a:r>
            <a:r>
              <a:rPr lang="sv-SE" altLang="en-US" sz="1900" dirty="0">
                <a:effectLst/>
                <a:latin typeface="+mj-lt"/>
              </a:rPr>
              <a:t>ekonomin (tex real BNP </a:t>
            </a:r>
            <a:r>
              <a:rPr lang="sv-SE" altLang="en-US" sz="1900" i="1" dirty="0">
                <a:effectLst/>
                <a:latin typeface="+mj-lt"/>
              </a:rPr>
              <a:t>Y</a:t>
            </a:r>
            <a:r>
              <a:rPr lang="sv-SE" altLang="en-US" sz="1900" dirty="0">
                <a:effectLst/>
                <a:latin typeface="+mj-lt"/>
              </a:rPr>
              <a:t>).</a:t>
            </a:r>
          </a:p>
          <a:p>
            <a:pPr marL="363538" indent="-363538" eaLnBrk="1" hangingPunct="1">
              <a:spcBef>
                <a:spcPct val="25000"/>
              </a:spcBef>
              <a:spcAft>
                <a:spcPct val="25000"/>
              </a:spcAft>
              <a:buClr>
                <a:schemeClr val="tx1"/>
              </a:buClr>
              <a:buSzTx/>
              <a:buFontTx/>
              <a:buChar char="•"/>
              <a:defRPr/>
            </a:pPr>
            <a:r>
              <a:rPr lang="sv-SE" altLang="en-US" sz="1900" dirty="0" smtClean="0">
                <a:effectLst/>
                <a:latin typeface="+mj-lt"/>
              </a:rPr>
              <a:t>Den naturliga realräntan har minskat trendmässigt i världen. Detta beror inte på penningpolitiken utan på högre sparande och lägre investeringsefterfrågan. Kommer förmodligen att bli bestående.</a:t>
            </a:r>
          </a:p>
        </p:txBody>
      </p:sp>
      <p:sp>
        <p:nvSpPr>
          <p:cNvPr id="6"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19</a:t>
            </a:fld>
            <a:endParaRPr lang="en-GB" sz="1600" dirty="0">
              <a:solidFill>
                <a:schemeClr val="tx1"/>
              </a:solidFill>
              <a:latin typeface="+mn-lt"/>
            </a:endParaRPr>
          </a:p>
        </p:txBody>
      </p:sp>
    </p:spTree>
    <p:extLst>
      <p:ext uri="{BB962C8B-B14F-4D97-AF65-F5344CB8AC3E}">
        <p14:creationId xmlns:p14="http://schemas.microsoft.com/office/powerpoint/2010/main" val="231883420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9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94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94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94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en-US" dirty="0" err="1" smtClean="0"/>
              <a:t>Arbetslöshet</a:t>
            </a:r>
            <a:r>
              <a:rPr lang="en-US" dirty="0" smtClean="0"/>
              <a:t> </a:t>
            </a:r>
            <a:r>
              <a:rPr lang="en-US" dirty="0" err="1" smtClean="0"/>
              <a:t>och</a:t>
            </a:r>
            <a:r>
              <a:rPr lang="en-US" dirty="0" smtClean="0"/>
              <a:t> BNP-</a:t>
            </a:r>
            <a:r>
              <a:rPr lang="en-US" dirty="0" err="1" smtClean="0"/>
              <a:t>tillväxt</a:t>
            </a:r>
            <a:r>
              <a:rPr lang="en-US" dirty="0" smtClean="0"/>
              <a:t> </a:t>
            </a:r>
          </a:p>
        </p:txBody>
      </p:sp>
      <mc:AlternateContent xmlns:mc="http://schemas.openxmlformats.org/markup-compatibility/2006" xmlns:a14="http://schemas.microsoft.com/office/drawing/2010/main">
        <mc:Choice Requires="a14">
          <p:sp>
            <p:nvSpPr>
              <p:cNvPr id="303107" name="Rectangle 3"/>
              <p:cNvSpPr>
                <a:spLocks noGrp="1" noChangeArrowheads="1"/>
              </p:cNvSpPr>
              <p:nvPr>
                <p:ph type="body" sz="half" idx="1"/>
              </p:nvPr>
            </p:nvSpPr>
            <p:spPr>
              <a:xfrm>
                <a:off x="479071" y="1306286"/>
                <a:ext cx="8234363" cy="5526314"/>
              </a:xfrm>
            </p:spPr>
            <p:txBody>
              <a:bodyPr/>
              <a:lstStyle/>
              <a:p>
                <a:pPr marL="261938" indent="-261938" eaLnBrk="1" hangingPunct="1">
                  <a:spcAft>
                    <a:spcPct val="20000"/>
                  </a:spcAft>
                  <a:buSzTx/>
                  <a:buFontTx/>
                  <a:buChar char="•"/>
                </a:pPr>
                <a:r>
                  <a:rPr lang="sv-SE" altLang="en-US" sz="2000" dirty="0" smtClean="0">
                    <a:effectLst/>
                    <a:latin typeface="Arial" charset="0"/>
                  </a:rPr>
                  <a:t>Tidigare antog vi förenklat att en enhet sysselsatt arbetskraft skapade en enhet produktion, dvs </a:t>
                </a:r>
                <a:r>
                  <a:rPr lang="sv-SE" altLang="en-US" sz="2000" i="1" dirty="0" smtClean="0">
                    <a:effectLst/>
                    <a:latin typeface="Arial" charset="0"/>
                  </a:rPr>
                  <a:t>Y</a:t>
                </a:r>
                <a:r>
                  <a:rPr lang="sv-SE" altLang="en-US" sz="2000" i="1" baseline="-25000" dirty="0" smtClean="0">
                    <a:effectLst/>
                    <a:latin typeface="Arial" charset="0"/>
                  </a:rPr>
                  <a:t>t </a:t>
                </a:r>
                <a:r>
                  <a:rPr lang="sv-SE" altLang="en-US" sz="2000" i="1" dirty="0" smtClean="0">
                    <a:effectLst/>
                    <a:latin typeface="Arial" charset="0"/>
                  </a:rPr>
                  <a:t>= N</a:t>
                </a:r>
                <a:r>
                  <a:rPr lang="sv-SE" altLang="en-US" sz="2000" i="1" baseline="-25000" dirty="0" smtClean="0">
                    <a:effectLst/>
                    <a:latin typeface="Arial" charset="0"/>
                  </a:rPr>
                  <a:t>t</a:t>
                </a:r>
                <a:r>
                  <a:rPr lang="sv-SE" altLang="en-US" sz="2000" i="1" dirty="0" smtClean="0">
                    <a:effectLst/>
                    <a:latin typeface="Arial" charset="0"/>
                  </a:rPr>
                  <a:t>.  </a:t>
                </a:r>
                <a:r>
                  <a:rPr lang="sv-SE" altLang="en-US" sz="2000" dirty="0" smtClean="0">
                    <a:effectLst/>
                    <a:latin typeface="Arial" charset="0"/>
                  </a:rPr>
                  <a:t>Därmed är förstås förändringen i produktionen lika med förändringen i antalet sysselsatta, vilket för given storlek på arbetskraften är lika med (minus) förändringen i antalet arbetslösa.</a:t>
                </a:r>
              </a:p>
              <a:p>
                <a:pPr marL="0" indent="0" eaLnBrk="1" hangingPunct="1">
                  <a:spcAft>
                    <a:spcPct val="20000"/>
                  </a:spcAft>
                  <a:buSzTx/>
                </a:pPr>
                <a:r>
                  <a:rPr lang="sv-SE" altLang="en-US" sz="2000" i="1" dirty="0" smtClean="0">
                    <a:effectLst/>
                    <a:latin typeface="Arial" charset="0"/>
                  </a:rPr>
                  <a:t>					Y</a:t>
                </a:r>
                <a:r>
                  <a:rPr lang="sv-SE" altLang="en-US" sz="2000" i="1" baseline="-25000" dirty="0" smtClean="0">
                    <a:effectLst/>
                    <a:latin typeface="Arial" charset="0"/>
                  </a:rPr>
                  <a:t>t </a:t>
                </a:r>
                <a:r>
                  <a:rPr lang="sv-SE" altLang="en-US" sz="2000" dirty="0" smtClean="0">
                    <a:effectLst/>
                    <a:latin typeface="Arial" charset="0"/>
                  </a:rPr>
                  <a:t>– </a:t>
                </a:r>
                <a:r>
                  <a:rPr lang="sv-SE" altLang="en-US" sz="2000" i="1" dirty="0" smtClean="0">
                    <a:effectLst/>
                    <a:latin typeface="Arial" charset="0"/>
                  </a:rPr>
                  <a:t>Y</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i="1" dirty="0" smtClean="0">
                    <a:effectLst/>
                    <a:latin typeface="Arial" charset="0"/>
                  </a:rPr>
                  <a:t> = N</a:t>
                </a:r>
                <a:r>
                  <a:rPr lang="sv-SE" altLang="en-US" sz="2000" i="1" baseline="-25000" dirty="0" smtClean="0">
                    <a:effectLst/>
                    <a:latin typeface="Arial" charset="0"/>
                  </a:rPr>
                  <a:t>t </a:t>
                </a:r>
                <a:r>
                  <a:rPr lang="sv-SE" altLang="en-US" sz="2000" dirty="0">
                    <a:effectLst/>
                    <a:latin typeface="Arial" charset="0"/>
                  </a:rPr>
                  <a:t>– </a:t>
                </a:r>
                <a:r>
                  <a:rPr lang="sv-SE" altLang="en-US" sz="2000" i="1" dirty="0" smtClean="0">
                    <a:effectLst/>
                    <a:latin typeface="Arial" charset="0"/>
                  </a:rPr>
                  <a:t>N</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 </a:t>
                </a:r>
              </a:p>
              <a:p>
                <a:pPr marL="0" indent="0" eaLnBrk="1" hangingPunct="1">
                  <a:spcAft>
                    <a:spcPct val="20000"/>
                  </a:spcAft>
                  <a:buSzTx/>
                </a:pPr>
                <a:r>
                  <a:rPr lang="sv-SE" altLang="en-US" sz="2000" dirty="0" smtClean="0">
                    <a:effectLst/>
                    <a:latin typeface="Arial" charset="0"/>
                  </a:rPr>
                  <a:t>							= </a:t>
                </a:r>
                <a:r>
                  <a:rPr lang="sv-SE" altLang="en-US" sz="2000" i="1" dirty="0" smtClean="0">
                    <a:effectLst/>
                    <a:latin typeface="Arial" charset="0"/>
                  </a:rPr>
                  <a:t>L</a:t>
                </a:r>
                <a:r>
                  <a:rPr lang="sv-SE" altLang="en-US" sz="2000" baseline="10000" dirty="0" smtClean="0">
                    <a:effectLst/>
                    <a:latin typeface="Arial" charset="0"/>
                    <a:sym typeface="Symbol"/>
                  </a:rPr>
                  <a:t></a:t>
                </a:r>
                <a:r>
                  <a:rPr lang="sv-SE" altLang="en-US" sz="2000" dirty="0" smtClean="0">
                    <a:effectLst/>
                    <a:latin typeface="Arial" charset="0"/>
                  </a:rPr>
                  <a:t>(1-</a:t>
                </a:r>
                <a:r>
                  <a:rPr lang="sv-SE" altLang="en-US" sz="2000" i="1" dirty="0" smtClean="0">
                    <a:effectLst/>
                    <a:latin typeface="Arial" charset="0"/>
                  </a:rPr>
                  <a:t>u</a:t>
                </a:r>
                <a:r>
                  <a:rPr lang="sv-SE" altLang="en-US" sz="2000" i="1" baseline="-25000" dirty="0" smtClean="0">
                    <a:effectLst/>
                    <a:latin typeface="Arial" charset="0"/>
                  </a:rPr>
                  <a:t>t</a:t>
                </a:r>
                <a:r>
                  <a:rPr lang="sv-SE" altLang="en-US" sz="2000" dirty="0" smtClean="0">
                    <a:effectLst/>
                    <a:latin typeface="Arial" charset="0"/>
                  </a:rPr>
                  <a:t>)-</a:t>
                </a:r>
                <a:r>
                  <a:rPr lang="sv-SE" altLang="en-US" sz="2000" i="1" dirty="0" smtClean="0">
                    <a:effectLst/>
                    <a:latin typeface="Arial" charset="0"/>
                  </a:rPr>
                  <a:t>L</a:t>
                </a:r>
                <a:r>
                  <a:rPr lang="sv-SE" altLang="en-US" sz="2000" baseline="10000" dirty="0" smtClean="0">
                    <a:effectLst/>
                    <a:latin typeface="Arial" charset="0"/>
                    <a:sym typeface="Symbol"/>
                  </a:rPr>
                  <a:t></a:t>
                </a:r>
                <a:r>
                  <a:rPr lang="sv-SE" altLang="en-US" sz="2000" dirty="0" smtClean="0">
                    <a:effectLst/>
                    <a:latin typeface="Arial" charset="0"/>
                  </a:rPr>
                  <a:t>(1-</a:t>
                </a:r>
                <a:r>
                  <a:rPr lang="sv-SE" altLang="en-US" sz="2000" i="1" dirty="0" smtClean="0">
                    <a:effectLst/>
                    <a:latin typeface="Arial" charset="0"/>
                  </a:rPr>
                  <a:t>u</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a:t>
                </a:r>
              </a:p>
              <a:p>
                <a:pPr marL="0" indent="0" eaLnBrk="1" hangingPunct="1">
                  <a:spcAft>
                    <a:spcPct val="20000"/>
                  </a:spcAft>
                  <a:buSzTx/>
                </a:pPr>
                <a:r>
                  <a:rPr lang="sv-SE" altLang="en-US" sz="2000" dirty="0" smtClean="0">
                    <a:effectLst/>
                    <a:latin typeface="Arial" charset="0"/>
                  </a:rPr>
                  <a:t>							=-</a:t>
                </a:r>
                <a:r>
                  <a:rPr lang="sv-SE" altLang="en-US" sz="2000" i="1" dirty="0" smtClean="0">
                    <a:effectLst/>
                    <a:latin typeface="Arial" charset="0"/>
                  </a:rPr>
                  <a:t>L</a:t>
                </a:r>
                <a:r>
                  <a:rPr lang="sv-SE" altLang="en-US" sz="2000" baseline="10000" dirty="0" smtClean="0">
                    <a:effectLst/>
                    <a:latin typeface="Arial" charset="0"/>
                    <a:sym typeface="Symbol"/>
                  </a:rPr>
                  <a:t></a:t>
                </a:r>
                <a:r>
                  <a:rPr lang="sv-SE" altLang="en-US" sz="2000" dirty="0" smtClean="0">
                    <a:effectLst/>
                    <a:latin typeface="Arial" charset="0"/>
                  </a:rPr>
                  <a:t>(</a:t>
                </a:r>
                <a:r>
                  <a:rPr lang="sv-SE" altLang="en-US" sz="2000" i="1" dirty="0" smtClean="0">
                    <a:effectLst/>
                    <a:latin typeface="Arial" charset="0"/>
                  </a:rPr>
                  <a:t>u</a:t>
                </a:r>
                <a:r>
                  <a:rPr lang="sv-SE" altLang="en-US" sz="2000" i="1" baseline="-25000" dirty="0" smtClean="0">
                    <a:effectLst/>
                    <a:latin typeface="Arial" charset="0"/>
                  </a:rPr>
                  <a:t>t</a:t>
                </a:r>
                <a:r>
                  <a:rPr lang="sv-SE" altLang="en-US" sz="2000" baseline="-25000" dirty="0" smtClean="0">
                    <a:effectLst/>
                    <a:latin typeface="Arial" charset="0"/>
                  </a:rPr>
                  <a:t> </a:t>
                </a:r>
                <a:r>
                  <a:rPr lang="sv-SE" altLang="en-US" sz="2000" dirty="0" smtClean="0">
                    <a:effectLst/>
                    <a:latin typeface="Arial" charset="0"/>
                  </a:rPr>
                  <a:t>- </a:t>
                </a:r>
                <a:r>
                  <a:rPr lang="sv-SE" altLang="en-US" sz="2000" i="1" dirty="0" smtClean="0">
                    <a:effectLst/>
                    <a:latin typeface="Arial" charset="0"/>
                  </a:rPr>
                  <a:t>u</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a:t>
                </a:r>
              </a:p>
              <a:p>
                <a:pPr eaLnBrk="1" hangingPunct="1">
                  <a:spcAft>
                    <a:spcPct val="20000"/>
                  </a:spcAft>
                  <a:buSzTx/>
                  <a:buFont typeface="Arial" panose="020B0604020202020204" pitchFamily="34" charset="0"/>
                  <a:buChar char="•"/>
                </a:pPr>
                <a:r>
                  <a:rPr lang="sv-SE" altLang="en-US" sz="2000" dirty="0" smtClean="0">
                    <a:effectLst/>
                    <a:latin typeface="Arial" charset="0"/>
                  </a:rPr>
                  <a:t>Dela båda sidor med </a:t>
                </a:r>
                <a:r>
                  <a:rPr lang="sv-SE" altLang="en-US" sz="2000" i="1" dirty="0" smtClean="0">
                    <a:effectLst/>
                    <a:latin typeface="Arial" charset="0"/>
                  </a:rPr>
                  <a:t>Y</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 och använd att </a:t>
                </a:r>
                <a:r>
                  <a:rPr lang="sv-SE" altLang="en-US" sz="2000" i="1" dirty="0" smtClean="0">
                    <a:effectLst/>
                    <a:latin typeface="Arial" charset="0"/>
                  </a:rPr>
                  <a:t>Y</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i="1" baseline="-25000" dirty="0" smtClean="0">
                    <a:effectLst/>
                    <a:latin typeface="Arial" charset="0"/>
                  </a:rPr>
                  <a:t> </a:t>
                </a:r>
                <a:r>
                  <a:rPr lang="sv-SE" altLang="en-US" sz="2000" i="1" dirty="0">
                    <a:effectLst/>
                    <a:latin typeface="Arial" charset="0"/>
                  </a:rPr>
                  <a:t>= </a:t>
                </a:r>
                <a:r>
                  <a:rPr lang="sv-SE" altLang="en-US" sz="2000" i="1" dirty="0" smtClean="0">
                    <a:effectLst/>
                    <a:latin typeface="Arial" charset="0"/>
                  </a:rPr>
                  <a:t>N</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i="1" dirty="0" smtClean="0">
                    <a:effectLst/>
                    <a:latin typeface="Arial" charset="0"/>
                  </a:rPr>
                  <a:t> =L</a:t>
                </a:r>
                <a:r>
                  <a:rPr lang="sv-SE" altLang="en-US" sz="2000" baseline="10000" dirty="0" smtClean="0">
                    <a:effectLst/>
                    <a:latin typeface="Arial" charset="0"/>
                    <a:sym typeface="Symbol"/>
                  </a:rPr>
                  <a:t></a:t>
                </a:r>
                <a:r>
                  <a:rPr lang="sv-SE" altLang="en-US" sz="2000" dirty="0">
                    <a:effectLst/>
                    <a:latin typeface="Arial" charset="0"/>
                    <a:sym typeface="Symbol"/>
                  </a:rPr>
                  <a:t>(</a:t>
                </a:r>
                <a:r>
                  <a:rPr lang="sv-SE" altLang="en-US" sz="2000" dirty="0" smtClean="0">
                    <a:effectLst/>
                    <a:latin typeface="Arial" charset="0"/>
                  </a:rPr>
                  <a:t>1</a:t>
                </a:r>
                <a:r>
                  <a:rPr lang="sv-SE" altLang="en-US" sz="2000" i="1" dirty="0" smtClean="0">
                    <a:effectLst/>
                    <a:latin typeface="Arial" charset="0"/>
                  </a:rPr>
                  <a:t>-u</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a:t>
                </a:r>
              </a:p>
              <a:p>
                <a:pPr marL="0" indent="0" eaLnBrk="1" hangingPunct="1">
                  <a:spcAft>
                    <a:spcPct val="20000"/>
                  </a:spcAft>
                  <a:buSzTx/>
                </a:pPr>
                <a14:m>
                  <m:oMathPara xmlns:m="http://schemas.openxmlformats.org/officeDocument/2006/math">
                    <m:oMathParaPr>
                      <m:jc m:val="centerGroup"/>
                    </m:oMathParaPr>
                    <m:oMath xmlns:m="http://schemas.openxmlformats.org/officeDocument/2006/math">
                      <m:f>
                        <m:fPr>
                          <m:ctrlPr>
                            <a:rPr lang="sv-SE" altLang="en-US" sz="2000" i="1" smtClean="0">
                              <a:effectLst/>
                              <a:latin typeface="Cambria Math"/>
                            </a:rPr>
                          </m:ctrlPr>
                        </m:fPr>
                        <m:num>
                          <m:r>
                            <m:rPr>
                              <m:nor/>
                            </m:rPr>
                            <a:rPr lang="sv-SE" altLang="en-US" sz="2000" i="1">
                              <a:effectLst/>
                              <a:latin typeface="Arial" charset="0"/>
                            </a:rPr>
                            <m:t>Y</m:t>
                          </m:r>
                          <m:r>
                            <m:rPr>
                              <m:nor/>
                            </m:rPr>
                            <a:rPr lang="sv-SE" altLang="en-US" sz="2000" i="1" baseline="-25000">
                              <a:effectLst/>
                              <a:latin typeface="Arial" charset="0"/>
                            </a:rPr>
                            <m:t>t</m:t>
                          </m:r>
                          <m:r>
                            <m:rPr>
                              <m:nor/>
                            </m:rPr>
                            <a:rPr lang="sv-SE" altLang="en-US" sz="2000" i="1" baseline="-25000" dirty="0">
                              <a:effectLst/>
                              <a:latin typeface="Arial" charset="0"/>
                            </a:rPr>
                            <m:t> </m:t>
                          </m:r>
                          <m:r>
                            <m:rPr>
                              <m:nor/>
                            </m:rPr>
                            <a:rPr lang="sv-SE" altLang="en-US" sz="2000" dirty="0">
                              <a:effectLst/>
                              <a:latin typeface="Arial" charset="0"/>
                            </a:rPr>
                            <m:t>–</m:t>
                          </m:r>
                          <m:r>
                            <m:rPr>
                              <m:nor/>
                            </m:rPr>
                            <a:rPr lang="sv-SE" altLang="en-US" sz="2000" i="1" dirty="0">
                              <a:effectLst/>
                              <a:latin typeface="Arial" charset="0"/>
                            </a:rPr>
                            <m:t>Y</m:t>
                          </m:r>
                          <m:r>
                            <m:rPr>
                              <m:nor/>
                            </m:rPr>
                            <a:rPr lang="sv-SE" altLang="en-US" sz="2000" i="1" baseline="-25000" dirty="0">
                              <a:effectLst/>
                              <a:latin typeface="Arial" charset="0"/>
                            </a:rPr>
                            <m:t>t</m:t>
                          </m:r>
                          <m:r>
                            <m:rPr>
                              <m:nor/>
                            </m:rPr>
                            <a:rPr lang="sv-SE" altLang="en-US" sz="2000" i="1" baseline="-25000" dirty="0">
                              <a:effectLst/>
                              <a:latin typeface="Arial" charset="0"/>
                            </a:rPr>
                            <m:t>−</m:t>
                          </m:r>
                          <m:r>
                            <m:rPr>
                              <m:nor/>
                            </m:rPr>
                            <a:rPr lang="sv-SE" altLang="en-US" sz="2000" baseline="-25000" dirty="0">
                              <a:effectLst/>
                              <a:latin typeface="Arial" charset="0"/>
                            </a:rPr>
                            <m:t>1</m:t>
                          </m:r>
                        </m:num>
                        <m:den>
                          <m:r>
                            <m:rPr>
                              <m:nor/>
                            </m:rPr>
                            <a:rPr lang="sv-SE" altLang="en-US" sz="2000" i="1" dirty="0">
                              <a:effectLst/>
                              <a:latin typeface="Arial" charset="0"/>
                            </a:rPr>
                            <m:t>Y</m:t>
                          </m:r>
                          <m:r>
                            <m:rPr>
                              <m:nor/>
                            </m:rPr>
                            <a:rPr lang="sv-SE" altLang="en-US" sz="2000" i="1" baseline="-25000" dirty="0">
                              <a:effectLst/>
                              <a:latin typeface="Arial" charset="0"/>
                            </a:rPr>
                            <m:t>t</m:t>
                          </m:r>
                          <m:r>
                            <m:rPr>
                              <m:nor/>
                            </m:rPr>
                            <a:rPr lang="sv-SE" altLang="en-US" sz="2000" i="1" baseline="-25000" dirty="0">
                              <a:effectLst/>
                              <a:latin typeface="Arial" charset="0"/>
                            </a:rPr>
                            <m:t>−</m:t>
                          </m:r>
                          <m:r>
                            <m:rPr>
                              <m:nor/>
                            </m:rPr>
                            <a:rPr lang="sv-SE" altLang="en-US" sz="2000" baseline="-25000" dirty="0">
                              <a:effectLst/>
                              <a:latin typeface="Arial" charset="0"/>
                            </a:rPr>
                            <m:t>1</m:t>
                          </m:r>
                        </m:den>
                      </m:f>
                      <m:r>
                        <a:rPr lang="sv-SE" altLang="en-US" sz="2000" b="0" i="1" smtClean="0">
                          <a:effectLst/>
                          <a:latin typeface="Cambria Math"/>
                        </a:rPr>
                        <m:t>=</m:t>
                      </m:r>
                      <m:f>
                        <m:fPr>
                          <m:ctrlPr>
                            <a:rPr lang="sv-SE" altLang="en-US" sz="2000" b="0" i="1" smtClean="0">
                              <a:effectLst/>
                              <a:latin typeface="Cambria Math"/>
                            </a:rPr>
                          </m:ctrlPr>
                        </m:fPr>
                        <m:num>
                          <m:r>
                            <m:rPr>
                              <m:nor/>
                            </m:rPr>
                            <a:rPr lang="sv-SE" altLang="en-US" sz="2000" dirty="0">
                              <a:effectLst/>
                              <a:latin typeface="Arial" charset="0"/>
                            </a:rPr>
                            <m:t>–</m:t>
                          </m:r>
                          <m:r>
                            <m:rPr>
                              <m:nor/>
                            </m:rPr>
                            <a:rPr lang="sv-SE" altLang="en-US" sz="2000" i="1" dirty="0">
                              <a:effectLst/>
                              <a:latin typeface="Arial" charset="0"/>
                            </a:rPr>
                            <m:t>L</m:t>
                          </m:r>
                          <m:r>
                            <m:rPr>
                              <m:nor/>
                            </m:rPr>
                            <a:rPr lang="sv-SE" altLang="en-US" sz="2000" baseline="10000" dirty="0">
                              <a:effectLst/>
                              <a:latin typeface="Arial" charset="0"/>
                              <a:sym typeface="Symbol"/>
                            </a:rPr>
                            <m:t></m:t>
                          </m:r>
                          <m:r>
                            <m:rPr>
                              <m:nor/>
                            </m:rPr>
                            <a:rPr lang="sv-SE" altLang="en-US" sz="2000" dirty="0">
                              <a:effectLst/>
                              <a:latin typeface="Arial" charset="0"/>
                            </a:rPr>
                            <m:t>(</m:t>
                          </m:r>
                          <m:r>
                            <m:rPr>
                              <m:nor/>
                            </m:rPr>
                            <a:rPr lang="sv-SE" altLang="en-US" sz="2000" i="1" dirty="0">
                              <a:effectLst/>
                              <a:latin typeface="Arial" charset="0"/>
                            </a:rPr>
                            <m:t>u</m:t>
                          </m:r>
                          <m:r>
                            <m:rPr>
                              <m:nor/>
                            </m:rPr>
                            <a:rPr lang="sv-SE" altLang="en-US" sz="2000" i="1" baseline="-25000" dirty="0">
                              <a:effectLst/>
                              <a:latin typeface="Arial" charset="0"/>
                            </a:rPr>
                            <m:t>t</m:t>
                          </m:r>
                          <m:r>
                            <m:rPr>
                              <m:nor/>
                            </m:rPr>
                            <a:rPr lang="sv-SE" altLang="en-US" sz="2000" b="0" i="0" baseline="-25000" dirty="0" smtClean="0">
                              <a:effectLst/>
                              <a:latin typeface="Arial" charset="0"/>
                            </a:rPr>
                            <m:t> </m:t>
                          </m:r>
                          <m:r>
                            <m:rPr>
                              <m:nor/>
                            </m:rPr>
                            <a:rPr lang="sv-SE" altLang="en-US" sz="2000" b="0" i="1" dirty="0" smtClean="0">
                              <a:effectLst/>
                              <a:latin typeface="Arial" charset="0"/>
                            </a:rPr>
                            <m:t>− </m:t>
                          </m:r>
                          <m:r>
                            <m:rPr>
                              <m:nor/>
                            </m:rPr>
                            <a:rPr lang="sv-SE" altLang="en-US" sz="2000" i="1" dirty="0">
                              <a:effectLst/>
                              <a:latin typeface="Arial" charset="0"/>
                            </a:rPr>
                            <m:t>u</m:t>
                          </m:r>
                          <m:r>
                            <m:rPr>
                              <m:nor/>
                            </m:rPr>
                            <a:rPr lang="sv-SE" altLang="en-US" sz="2000" i="1" baseline="-25000" dirty="0">
                              <a:effectLst/>
                              <a:latin typeface="Arial" charset="0"/>
                            </a:rPr>
                            <m:t>t</m:t>
                          </m:r>
                          <m:r>
                            <m:rPr>
                              <m:nor/>
                            </m:rPr>
                            <a:rPr lang="sv-SE" altLang="en-US" sz="2000" b="0" i="0" baseline="-25000" dirty="0" smtClean="0">
                              <a:effectLst/>
                              <a:latin typeface="Arial" charset="0"/>
                            </a:rPr>
                            <m:t>−</m:t>
                          </m:r>
                          <m:r>
                            <m:rPr>
                              <m:nor/>
                            </m:rPr>
                            <a:rPr lang="sv-SE" altLang="en-US" sz="2000" b="0" baseline="-25000" dirty="0" smtClean="0">
                              <a:effectLst/>
                              <a:latin typeface="Arial" charset="0"/>
                            </a:rPr>
                            <m:t>1</m:t>
                          </m:r>
                          <m:r>
                            <m:rPr>
                              <m:nor/>
                            </m:rPr>
                            <a:rPr lang="sv-SE" altLang="en-US" sz="2000" dirty="0">
                              <a:effectLst/>
                              <a:latin typeface="Arial" charset="0"/>
                            </a:rPr>
                            <m:t>) </m:t>
                          </m:r>
                        </m:num>
                        <m:den>
                          <m:r>
                            <m:rPr>
                              <m:nor/>
                            </m:rPr>
                            <a:rPr lang="sv-SE" altLang="en-US" sz="2000" i="1" dirty="0">
                              <a:effectLst/>
                              <a:latin typeface="Arial" charset="0"/>
                            </a:rPr>
                            <m:t>L</m:t>
                          </m:r>
                          <m:r>
                            <m:rPr>
                              <m:nor/>
                            </m:rPr>
                            <a:rPr lang="sv-SE" altLang="en-US" sz="2000" baseline="10000" dirty="0">
                              <a:effectLst/>
                              <a:latin typeface="Arial" charset="0"/>
                              <a:sym typeface="Symbol"/>
                            </a:rPr>
                            <m:t></m:t>
                          </m:r>
                          <m:r>
                            <m:rPr>
                              <m:nor/>
                            </m:rPr>
                            <a:rPr lang="sv-SE" altLang="en-US" sz="2000" dirty="0">
                              <a:effectLst/>
                              <a:latin typeface="Arial" charset="0"/>
                              <a:sym typeface="Symbol"/>
                            </a:rPr>
                            <m:t>(</m:t>
                          </m:r>
                          <m:r>
                            <m:rPr>
                              <m:nor/>
                            </m:rPr>
                            <a:rPr lang="sv-SE" altLang="en-US" sz="2000" dirty="0">
                              <a:effectLst/>
                              <a:latin typeface="Arial" charset="0"/>
                            </a:rPr>
                            <m:t>1</m:t>
                          </m:r>
                          <m:r>
                            <m:rPr>
                              <m:nor/>
                            </m:rPr>
                            <a:rPr lang="sv-SE" altLang="en-US" sz="2000" i="1" dirty="0">
                              <a:effectLst/>
                              <a:latin typeface="Arial" charset="0"/>
                            </a:rPr>
                            <m:t>−</m:t>
                          </m:r>
                          <m:r>
                            <m:rPr>
                              <m:nor/>
                            </m:rPr>
                            <a:rPr lang="sv-SE" altLang="en-US" sz="2000" i="1" dirty="0">
                              <a:effectLst/>
                              <a:latin typeface="Arial" charset="0"/>
                            </a:rPr>
                            <m:t>ut</m:t>
                          </m:r>
                          <m:r>
                            <m:rPr>
                              <m:nor/>
                            </m:rPr>
                            <a:rPr lang="sv-SE" altLang="en-US" sz="2000" b="0" i="1" baseline="-25000" dirty="0" smtClean="0">
                              <a:effectLst/>
                              <a:latin typeface="Arial" charset="0"/>
                            </a:rPr>
                            <m:t>−</m:t>
                          </m:r>
                          <m:r>
                            <m:rPr>
                              <m:nor/>
                            </m:rPr>
                            <a:rPr lang="sv-SE" altLang="en-US" sz="2000" baseline="-25000" dirty="0">
                              <a:effectLst/>
                              <a:latin typeface="Arial" charset="0"/>
                            </a:rPr>
                            <m:t>1</m:t>
                          </m:r>
                          <m:r>
                            <m:rPr>
                              <m:nor/>
                            </m:rPr>
                            <a:rPr lang="sv-SE" altLang="en-US" sz="2000" dirty="0">
                              <a:effectLst/>
                              <a:latin typeface="Arial" charset="0"/>
                            </a:rPr>
                            <m:t>)</m:t>
                          </m:r>
                        </m:den>
                      </m:f>
                      <m:r>
                        <a:rPr lang="sv-SE" altLang="en-US" sz="2000" b="0" i="1" smtClean="0">
                          <a:effectLst/>
                          <a:latin typeface="Cambria Math"/>
                          <a:ea typeface="Cambria Math"/>
                        </a:rPr>
                        <m:t>≈</m:t>
                      </m:r>
                      <m:r>
                        <m:rPr>
                          <m:nor/>
                        </m:rPr>
                        <a:rPr lang="sv-SE" altLang="en-US" sz="2000" dirty="0">
                          <a:effectLst/>
                          <a:latin typeface="Arial" charset="0"/>
                        </a:rPr>
                        <m:t>–</m:t>
                      </m:r>
                      <m:d>
                        <m:dPr>
                          <m:ctrlPr>
                            <a:rPr lang="sv-SE" altLang="en-US" sz="2000" i="1" dirty="0" smtClean="0">
                              <a:effectLst/>
                              <a:latin typeface="Cambria Math"/>
                            </a:rPr>
                          </m:ctrlPr>
                        </m:dPr>
                        <m:e>
                          <m:r>
                            <m:rPr>
                              <m:nor/>
                            </m:rPr>
                            <a:rPr lang="sv-SE" altLang="en-US" sz="2000" i="1" dirty="0">
                              <a:effectLst/>
                              <a:latin typeface="Arial" charset="0"/>
                            </a:rPr>
                            <m:t>u</m:t>
                          </m:r>
                          <m:r>
                            <m:rPr>
                              <m:nor/>
                            </m:rPr>
                            <a:rPr lang="sv-SE" altLang="en-US" sz="2000" i="1" baseline="-25000" dirty="0">
                              <a:effectLst/>
                              <a:latin typeface="Arial" charset="0"/>
                            </a:rPr>
                            <m:t>t</m:t>
                          </m:r>
                          <m:r>
                            <m:rPr>
                              <m:nor/>
                            </m:rPr>
                            <a:rPr lang="sv-SE" altLang="en-US" sz="2000" baseline="-25000" dirty="0">
                              <a:effectLst/>
                              <a:latin typeface="Arial" charset="0"/>
                            </a:rPr>
                            <m:t> </m:t>
                          </m:r>
                          <m:r>
                            <m:rPr>
                              <m:nor/>
                            </m:rPr>
                            <a:rPr lang="sv-SE" altLang="en-US" sz="2000" i="1" dirty="0">
                              <a:effectLst/>
                              <a:latin typeface="Arial" charset="0"/>
                            </a:rPr>
                            <m:t>−</m:t>
                          </m:r>
                          <m:r>
                            <m:rPr>
                              <m:nor/>
                            </m:rPr>
                            <a:rPr lang="sv-SE" altLang="en-US" sz="2000" i="1" dirty="0">
                              <a:effectLst/>
                              <a:latin typeface="Arial" charset="0"/>
                            </a:rPr>
                            <m:t>u</m:t>
                          </m:r>
                          <m:r>
                            <m:rPr>
                              <m:nor/>
                            </m:rPr>
                            <a:rPr lang="sv-SE" altLang="en-US" sz="2000" b="0" i="0" baseline="-25000" dirty="0" smtClean="0">
                              <a:effectLst/>
                              <a:latin typeface="Arial" charset="0"/>
                            </a:rPr>
                            <m:t>t</m:t>
                          </m:r>
                          <m:r>
                            <m:rPr>
                              <m:nor/>
                            </m:rPr>
                            <a:rPr lang="sv-SE" altLang="en-US" sz="2000" b="0" i="0" baseline="-25000" dirty="0" smtClean="0">
                              <a:effectLst/>
                              <a:latin typeface="Arial" charset="0"/>
                            </a:rPr>
                            <m:t>−1</m:t>
                          </m:r>
                        </m:e>
                      </m:d>
                    </m:oMath>
                  </m:oMathPara>
                </a14:m>
                <a:endParaRPr lang="sv-SE" altLang="en-US" sz="2000" baseline="-25000" dirty="0" smtClean="0">
                  <a:effectLst/>
                  <a:latin typeface="Arial" charset="0"/>
                </a:endParaRPr>
              </a:p>
              <a:p>
                <a:pPr eaLnBrk="1" hangingPunct="1">
                  <a:spcAft>
                    <a:spcPct val="20000"/>
                  </a:spcAft>
                  <a:buSzTx/>
                  <a:buFont typeface="Arial" panose="020B0604020202020204" pitchFamily="34" charset="0"/>
                  <a:buChar char="•"/>
                </a:pPr>
                <a:r>
                  <a:rPr lang="sv-SE" altLang="en-US" sz="2000" dirty="0" smtClean="0">
                    <a:effectLst/>
                    <a:latin typeface="Arial" charset="0"/>
                  </a:rPr>
                  <a:t>Alltså: </a:t>
                </a:r>
                <a:r>
                  <a:rPr lang="sv-SE" altLang="en-US" sz="2000" dirty="0">
                    <a:effectLst/>
                    <a:latin typeface="Arial" charset="0"/>
                  </a:rPr>
                  <a:t>tillväxttakten i produktion (BNP</a:t>
                </a:r>
                <a:r>
                  <a:rPr lang="sv-SE" altLang="en-US" sz="2000" dirty="0" smtClean="0">
                    <a:effectLst/>
                    <a:latin typeface="Arial" charset="0"/>
                  </a:rPr>
                  <a:t>) som vi kallar </a:t>
                </a:r>
                <a:r>
                  <a:rPr lang="sv-SE" altLang="en-US" sz="2000" i="1" dirty="0">
                    <a:effectLst/>
                    <a:latin typeface="Arial" charset="0"/>
                  </a:rPr>
                  <a:t>g</a:t>
                </a:r>
                <a:r>
                  <a:rPr lang="sv-SE" altLang="en-US" sz="2000" i="1" baseline="-25000" dirty="0">
                    <a:effectLst/>
                    <a:latin typeface="Arial" charset="0"/>
                  </a:rPr>
                  <a:t>y</a:t>
                </a:r>
                <a:r>
                  <a:rPr lang="sv-SE" altLang="en-US" sz="2000" i="1" baseline="-50000" dirty="0">
                    <a:effectLst/>
                    <a:latin typeface="Arial" charset="0"/>
                  </a:rPr>
                  <a:t>t</a:t>
                </a:r>
                <a:r>
                  <a:rPr lang="sv-SE" altLang="en-US" sz="2000" dirty="0">
                    <a:effectLst/>
                    <a:latin typeface="Arial" charset="0"/>
                  </a:rPr>
                  <a:t> är  ungefär lika med minus förändringen i arbetslösheten.</a:t>
                </a:r>
              </a:p>
              <a:p>
                <a:pPr eaLnBrk="1" hangingPunct="1">
                  <a:spcAft>
                    <a:spcPct val="20000"/>
                  </a:spcAft>
                  <a:buSzTx/>
                  <a:buFont typeface="Arial" panose="020B0604020202020204" pitchFamily="34" charset="0"/>
                  <a:buChar char="•"/>
                </a:pPr>
                <a:endParaRPr lang="sv-SE" altLang="en-US" sz="2000" dirty="0" smtClean="0">
                  <a:effectLst/>
                  <a:latin typeface="Arial" charset="0"/>
                </a:endParaRPr>
              </a:p>
            </p:txBody>
          </p:sp>
        </mc:Choice>
        <mc:Fallback xmlns="">
          <p:sp>
            <p:nvSpPr>
              <p:cNvPr id="303107" name="Rectangle 3"/>
              <p:cNvSpPr>
                <a:spLocks noGrp="1" noRot="1" noChangeAspect="1" noMove="1" noResize="1" noEditPoints="1" noAdjustHandles="1" noChangeArrowheads="1" noChangeShapeType="1" noTextEdit="1"/>
              </p:cNvSpPr>
              <p:nvPr>
                <p:ph type="body" sz="half" idx="1"/>
              </p:nvPr>
            </p:nvSpPr>
            <p:spPr>
              <a:xfrm>
                <a:off x="479071" y="1306286"/>
                <a:ext cx="8234363" cy="5526314"/>
              </a:xfrm>
              <a:blipFill rotWithShape="1">
                <a:blip r:embed="rId2"/>
                <a:stretch>
                  <a:fillRect l="-667" t="-441"/>
                </a:stretch>
              </a:blipFill>
            </p:spPr>
            <p:txBody>
              <a:bodyPr/>
              <a:lstStyle/>
              <a:p>
                <a:r>
                  <a:rPr lang="en-US">
                    <a:noFill/>
                  </a:rPr>
                  <a:t> </a:t>
                </a:r>
              </a:p>
            </p:txBody>
          </p:sp>
        </mc:Fallback>
      </mc:AlternateContent>
      <p:sp>
        <p:nvSpPr>
          <p:cNvPr id="17416" name="Slide Number Placeholder 5"/>
          <p:cNvSpPr txBox="1">
            <a:spLocks/>
          </p:cNvSpPr>
          <p:nvPr/>
        </p:nvSpPr>
        <p:spPr bwMode="auto">
          <a:xfrm>
            <a:off x="-36512" y="6544072"/>
            <a:ext cx="19050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dirty="0" smtClean="0"/>
              <a:t>K10</a:t>
            </a:r>
            <a:r>
              <a:rPr lang="sv-SE" altLang="en-US" sz="1600" dirty="0"/>
              <a:t>: sid. </a:t>
            </a:r>
            <a:fld id="{9663ED3F-55F8-4FC3-A2BC-693DB1EF0E6A}" type="slidenum">
              <a:rPr lang="en-GB" altLang="en-US" sz="1600"/>
              <a:pPr eaLnBrk="1" hangingPunct="1">
                <a:spcBef>
                  <a:spcPct val="0"/>
                </a:spcBef>
                <a:buClrTx/>
                <a:buSzTx/>
                <a:buFontTx/>
                <a:buNone/>
              </a:pPr>
              <a:t>2</a:t>
            </a:fld>
            <a:endParaRPr lang="en-GB" altLang="en-US" sz="1600" dirty="0"/>
          </a:p>
        </p:txBody>
      </p:sp>
    </p:spTree>
    <p:extLst>
      <p:ext uri="{BB962C8B-B14F-4D97-AF65-F5344CB8AC3E}">
        <p14:creationId xmlns:p14="http://schemas.microsoft.com/office/powerpoint/2010/main" val="199773278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31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31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31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3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uiExpand="1" build="p" bldLvl="2"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Låga räntor globalt fenomen</a:t>
            </a:r>
            <a:endParaRPr lang="sv-SE" dirty="0"/>
          </a:p>
        </p:txBody>
      </p:sp>
      <p:grpSp>
        <p:nvGrpSpPr>
          <p:cNvPr id="4" name="Group 3"/>
          <p:cNvGrpSpPr/>
          <p:nvPr/>
        </p:nvGrpSpPr>
        <p:grpSpPr>
          <a:xfrm>
            <a:off x="1230203" y="1412776"/>
            <a:ext cx="6936999" cy="4662826"/>
            <a:chOff x="-25" y="2297233"/>
            <a:chExt cx="8146664" cy="5616405"/>
          </a:xfrm>
        </p:grpSpPr>
        <p:sp>
          <p:nvSpPr>
            <p:cNvPr id="5" name="Title 1"/>
            <p:cNvSpPr txBox="1">
              <a:spLocks/>
            </p:cNvSpPr>
            <p:nvPr/>
          </p:nvSpPr>
          <p:spPr>
            <a:xfrm>
              <a:off x="378549" y="2297233"/>
              <a:ext cx="6768752"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2000" b="1" dirty="0" smtClean="0"/>
                <a:t>10-årsräntor i 20 utvecklade ekonomier</a:t>
              </a:r>
              <a:endParaRPr lang="sv-SE" sz="2000" b="1"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 y="3291355"/>
              <a:ext cx="7467774" cy="43456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098629" y="3698778"/>
              <a:ext cx="1235318" cy="407791"/>
            </a:xfrm>
            <a:prstGeom prst="rect">
              <a:avLst/>
            </a:prstGeom>
            <a:noFill/>
          </p:spPr>
          <p:txBody>
            <a:bodyPr wrap="none" rtlCol="0">
              <a:spAutoFit/>
            </a:bodyPr>
            <a:lstStyle/>
            <a:p>
              <a:r>
                <a:rPr lang="sv-SE" sz="1600" b="1" dirty="0" smtClean="0">
                  <a:solidFill>
                    <a:srgbClr val="7030A0"/>
                  </a:solidFill>
                  <a:latin typeface="+mj-lt"/>
                </a:rPr>
                <a:t>Nominell</a:t>
              </a:r>
              <a:endParaRPr lang="sv-SE" sz="1600" b="1" dirty="0">
                <a:solidFill>
                  <a:srgbClr val="7030A0"/>
                </a:solidFill>
                <a:latin typeface="+mj-lt"/>
              </a:endParaRPr>
            </a:p>
          </p:txBody>
        </p:sp>
        <p:sp>
          <p:nvSpPr>
            <p:cNvPr id="8" name="TextBox 7"/>
            <p:cNvSpPr txBox="1"/>
            <p:nvPr/>
          </p:nvSpPr>
          <p:spPr>
            <a:xfrm>
              <a:off x="594574" y="4639054"/>
              <a:ext cx="725152" cy="407791"/>
            </a:xfrm>
            <a:prstGeom prst="rect">
              <a:avLst/>
            </a:prstGeom>
            <a:noFill/>
          </p:spPr>
          <p:txBody>
            <a:bodyPr wrap="none" rtlCol="0">
              <a:spAutoFit/>
            </a:bodyPr>
            <a:lstStyle/>
            <a:p>
              <a:r>
                <a:rPr lang="sv-SE" sz="1600" b="1" dirty="0" smtClean="0">
                  <a:solidFill>
                    <a:srgbClr val="00B0F0"/>
                  </a:solidFill>
                  <a:latin typeface="+mn-lt"/>
                </a:rPr>
                <a:t>Real</a:t>
              </a:r>
              <a:endParaRPr lang="sv-SE" sz="1600" b="1" dirty="0">
                <a:solidFill>
                  <a:srgbClr val="00B0F0"/>
                </a:solidFill>
                <a:latin typeface="+mn-lt"/>
              </a:endParaRPr>
            </a:p>
          </p:txBody>
        </p:sp>
        <p:sp>
          <p:nvSpPr>
            <p:cNvPr id="9" name="TextBox 8"/>
            <p:cNvSpPr txBox="1"/>
            <p:nvPr/>
          </p:nvSpPr>
          <p:spPr>
            <a:xfrm>
              <a:off x="594574" y="5714548"/>
              <a:ext cx="1384951" cy="630222"/>
            </a:xfrm>
            <a:prstGeom prst="rect">
              <a:avLst/>
            </a:prstGeom>
            <a:noFill/>
          </p:spPr>
          <p:txBody>
            <a:bodyPr wrap="square" rtlCol="0">
              <a:spAutoFit/>
            </a:bodyPr>
            <a:lstStyle/>
            <a:p>
              <a:r>
                <a:rPr lang="sv-SE" sz="1400" b="1" dirty="0" smtClean="0">
                  <a:solidFill>
                    <a:schemeClr val="bg1">
                      <a:lumMod val="50000"/>
                    </a:schemeClr>
                  </a:solidFill>
                  <a:latin typeface="+mj-lt"/>
                </a:rPr>
                <a:t>Förv. inflation</a:t>
              </a:r>
              <a:endParaRPr lang="sv-SE" sz="1400" b="1" dirty="0">
                <a:solidFill>
                  <a:schemeClr val="bg1">
                    <a:lumMod val="50000"/>
                  </a:schemeClr>
                </a:solidFill>
                <a:latin typeface="+mj-lt"/>
              </a:endParaRPr>
            </a:p>
          </p:txBody>
        </p:sp>
        <p:sp>
          <p:nvSpPr>
            <p:cNvPr id="10" name="TextBox 9"/>
            <p:cNvSpPr txBox="1"/>
            <p:nvPr/>
          </p:nvSpPr>
          <p:spPr>
            <a:xfrm>
              <a:off x="5971937" y="7598527"/>
              <a:ext cx="2174702" cy="315111"/>
            </a:xfrm>
            <a:prstGeom prst="rect">
              <a:avLst/>
            </a:prstGeom>
            <a:noFill/>
          </p:spPr>
          <p:txBody>
            <a:bodyPr wrap="none" rtlCol="0">
              <a:spAutoFit/>
            </a:bodyPr>
            <a:lstStyle/>
            <a:p>
              <a:r>
                <a:rPr lang="sv-SE" sz="1100" dirty="0" smtClean="0">
                  <a:solidFill>
                    <a:schemeClr val="tx1"/>
                  </a:solidFill>
                  <a:latin typeface="+mn-lt"/>
                </a:rPr>
                <a:t>Källa: </a:t>
              </a:r>
              <a:r>
                <a:rPr lang="sv-SE" sz="1100" dirty="0" err="1" smtClean="0">
                  <a:solidFill>
                    <a:schemeClr val="tx1"/>
                  </a:solidFill>
                  <a:latin typeface="+mn-lt"/>
                </a:rPr>
                <a:t>BoE</a:t>
              </a:r>
              <a:r>
                <a:rPr lang="sv-SE" sz="1100" dirty="0" smtClean="0">
                  <a:solidFill>
                    <a:schemeClr val="tx1"/>
                  </a:solidFill>
                  <a:latin typeface="+mn-lt"/>
                </a:rPr>
                <a:t> Staff </a:t>
              </a:r>
              <a:r>
                <a:rPr lang="sv-SE" sz="1100" dirty="0" err="1" smtClean="0">
                  <a:solidFill>
                    <a:schemeClr val="tx1"/>
                  </a:solidFill>
                  <a:latin typeface="+mn-lt"/>
                </a:rPr>
                <a:t>report</a:t>
              </a:r>
              <a:r>
                <a:rPr lang="sv-SE" sz="1100" dirty="0" smtClean="0">
                  <a:solidFill>
                    <a:schemeClr val="tx1"/>
                  </a:solidFill>
                  <a:latin typeface="+mn-lt"/>
                </a:rPr>
                <a:t> 571</a:t>
              </a:r>
              <a:endParaRPr lang="sv-SE" sz="1100" dirty="0">
                <a:solidFill>
                  <a:schemeClr val="tx1"/>
                </a:solidFill>
                <a:latin typeface="+mn-lt"/>
              </a:endParaRPr>
            </a:p>
          </p:txBody>
        </p:sp>
      </p:grpSp>
    </p:spTree>
    <p:extLst>
      <p:ext uri="{BB962C8B-B14F-4D97-AF65-F5344CB8AC3E}">
        <p14:creationId xmlns:p14="http://schemas.microsoft.com/office/powerpoint/2010/main" val="1217765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824943" y="260648"/>
            <a:ext cx="4897495" cy="892552"/>
          </a:xfrm>
          <a:prstGeom prst="rect">
            <a:avLst/>
          </a:prstGeom>
          <a:noFill/>
        </p:spPr>
        <p:txBody>
          <a:bodyPr wrap="none" rtlCol="0">
            <a:spAutoFit/>
          </a:bodyPr>
          <a:lstStyle/>
          <a:p>
            <a:r>
              <a:rPr lang="sv-SE" dirty="0" smtClean="0"/>
              <a:t>Amerikanska 10-årsräntor</a:t>
            </a:r>
            <a:br>
              <a:rPr lang="sv-SE" dirty="0" smtClean="0"/>
            </a:br>
            <a:r>
              <a:rPr lang="sv-SE" sz="2000" dirty="0" smtClean="0"/>
              <a:t>årsgenomsnitt</a:t>
            </a:r>
            <a:endParaRPr lang="sv-SE" dirty="0"/>
          </a:p>
        </p:txBody>
      </p:sp>
      <p:graphicFrame>
        <p:nvGraphicFramePr>
          <p:cNvPr id="7" name="Chart 6"/>
          <p:cNvGraphicFramePr>
            <a:graphicFrameLocks/>
          </p:cNvGraphicFramePr>
          <p:nvPr>
            <p:extLst>
              <p:ext uri="{D42A27DB-BD31-4B8C-83A1-F6EECF244321}">
                <p14:modId xmlns:p14="http://schemas.microsoft.com/office/powerpoint/2010/main" val="779119921"/>
              </p:ext>
            </p:extLst>
          </p:nvPr>
        </p:nvGraphicFramePr>
        <p:xfrm>
          <a:off x="683568" y="2132856"/>
          <a:ext cx="7344419" cy="403190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71550" y="6237312"/>
            <a:ext cx="1410964" cy="276999"/>
          </a:xfrm>
          <a:prstGeom prst="rect">
            <a:avLst/>
          </a:prstGeom>
          <a:noFill/>
        </p:spPr>
        <p:txBody>
          <a:bodyPr wrap="none" rtlCol="0">
            <a:spAutoFit/>
          </a:bodyPr>
          <a:lstStyle/>
          <a:p>
            <a:r>
              <a:rPr lang="sv-SE" sz="1200" dirty="0" smtClean="0">
                <a:solidFill>
                  <a:schemeClr val="tx1"/>
                </a:solidFill>
                <a:latin typeface="+mn-lt"/>
              </a:rPr>
              <a:t>Källa: Riksbanken</a:t>
            </a:r>
            <a:endParaRPr lang="sv-SE" sz="1200" dirty="0">
              <a:solidFill>
                <a:schemeClr val="tx1"/>
              </a:solidFill>
              <a:latin typeface="+mn-lt"/>
            </a:endParaRPr>
          </a:p>
        </p:txBody>
      </p:sp>
    </p:spTree>
    <p:extLst>
      <p:ext uri="{BB962C8B-B14F-4D97-AF65-F5344CB8AC3E}">
        <p14:creationId xmlns:p14="http://schemas.microsoft.com/office/powerpoint/2010/main" val="1074346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eaLnBrk="1" hangingPunct="1">
              <a:defRPr/>
            </a:pPr>
            <a:r>
              <a:rPr lang="sv-SE" smtClean="0"/>
              <a:t>Förväntningar och trovärdighet:</a:t>
            </a:r>
            <a:br>
              <a:rPr lang="sv-SE" smtClean="0"/>
            </a:br>
            <a:r>
              <a:rPr lang="sv-SE" smtClean="0"/>
              <a:t>Lucaskritiken</a:t>
            </a:r>
          </a:p>
        </p:txBody>
      </p:sp>
      <p:sp>
        <p:nvSpPr>
          <p:cNvPr id="323587" name="Rectangle 3"/>
          <p:cNvSpPr>
            <a:spLocks noGrp="1" noChangeArrowheads="1"/>
          </p:cNvSpPr>
          <p:nvPr>
            <p:ph type="body" idx="1"/>
          </p:nvPr>
        </p:nvSpPr>
        <p:spPr>
          <a:xfrm>
            <a:off x="611560" y="1578356"/>
            <a:ext cx="7573963" cy="4344988"/>
          </a:xfrm>
        </p:spPr>
        <p:txBody>
          <a:bodyPr/>
          <a:lstStyle/>
          <a:p>
            <a:pPr marL="363538" indent="-363538" eaLnBrk="1" hangingPunct="1">
              <a:spcBef>
                <a:spcPct val="25000"/>
              </a:spcBef>
              <a:spcAft>
                <a:spcPct val="25000"/>
              </a:spcAft>
              <a:buClr>
                <a:schemeClr val="tx1"/>
              </a:buClr>
              <a:buSzTx/>
              <a:buFontTx/>
              <a:buChar char="•"/>
            </a:pPr>
            <a:r>
              <a:rPr lang="sv-SE" altLang="en-US" sz="2000" b="1" dirty="0" smtClean="0">
                <a:effectLst/>
                <a:latin typeface="Arial" charset="0"/>
              </a:rPr>
              <a:t>Lucaskritiken</a:t>
            </a:r>
            <a:r>
              <a:rPr lang="sv-SE" altLang="en-US" sz="2000" dirty="0" smtClean="0">
                <a:effectLst/>
                <a:latin typeface="Arial" charset="0"/>
              </a:rPr>
              <a:t> -- orealistiskt att anta att agenters beteende och förväntningar är oberoende av förändringar i den ekonomiska politiken. </a:t>
            </a:r>
          </a:p>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rPr>
              <a:t>T.ex. borde lönesättarnas inflationsförväntningar inte vara oberoende av hur penningpolitiken bedrivs.</a:t>
            </a:r>
          </a:p>
          <a:p>
            <a:pPr marL="819150" lvl="1" indent="-276225" eaLnBrk="1" hangingPunct="1">
              <a:spcBef>
                <a:spcPct val="25000"/>
              </a:spcBef>
              <a:spcAft>
                <a:spcPct val="25000"/>
              </a:spcAft>
              <a:buClr>
                <a:schemeClr val="tx1"/>
              </a:buClr>
              <a:buSzTx/>
              <a:buFontTx/>
              <a:buChar char="•"/>
            </a:pPr>
            <a:r>
              <a:rPr lang="sv-SE" altLang="en-US" sz="1800" dirty="0" smtClean="0">
                <a:effectLst/>
                <a:latin typeface="Arial" charset="0"/>
              </a:rPr>
              <a:t>Om fackföreningarna tror att inflationen kommer att gå ned minskar de sina inflationsförväntningar, begär lägre löneökningar och agerar så att inflationen verkligen går ned utan att arbetslösheten behöver öka.</a:t>
            </a:r>
          </a:p>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rPr>
              <a:t>Ekonomer som Thomas </a:t>
            </a:r>
            <a:r>
              <a:rPr lang="sv-SE" altLang="en-US" sz="2000" dirty="0" err="1" smtClean="0">
                <a:effectLst/>
                <a:latin typeface="Arial" charset="0"/>
              </a:rPr>
              <a:t>Sargent</a:t>
            </a:r>
            <a:r>
              <a:rPr lang="sv-SE" altLang="en-US" sz="2000" dirty="0" smtClean="0">
                <a:effectLst/>
                <a:latin typeface="Arial" charset="0"/>
              </a:rPr>
              <a:t> hävdar att det centrala för inflationsbekämpning är penningpolitikens </a:t>
            </a:r>
            <a:r>
              <a:rPr lang="sv-SE" altLang="en-US" sz="2000" b="1" dirty="0" smtClean="0">
                <a:effectLst/>
                <a:latin typeface="Arial" charset="0"/>
              </a:rPr>
              <a:t>trovärdighet</a:t>
            </a:r>
          </a:p>
          <a:p>
            <a:pPr marL="819150" lvl="1" indent="-276225" eaLnBrk="1" hangingPunct="1">
              <a:spcBef>
                <a:spcPct val="25000"/>
              </a:spcBef>
              <a:spcAft>
                <a:spcPct val="25000"/>
              </a:spcAft>
              <a:buClr>
                <a:schemeClr val="tx1"/>
              </a:buClr>
              <a:buSzTx/>
              <a:buFontTx/>
              <a:buChar char="•"/>
            </a:pPr>
            <a:r>
              <a:rPr lang="sv-SE" altLang="en-US" sz="1800" dirty="0" smtClean="0">
                <a:effectLst/>
                <a:latin typeface="Arial" charset="0"/>
              </a:rPr>
              <a:t>Om de som sätter lönerna är övertygade om att centralbanken är helt inriktad på att minska inflationen kommer de att agera så att inflationen går ned.</a:t>
            </a:r>
          </a:p>
        </p:txBody>
      </p:sp>
      <p:sp>
        <p:nvSpPr>
          <p:cNvPr id="5"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22</a:t>
            </a:fld>
            <a:endParaRPr lang="en-GB" sz="1600" dirty="0">
              <a:solidFill>
                <a:schemeClr val="tx1"/>
              </a:solidFill>
              <a:latin typeface="+mn-lt"/>
            </a:endParaRPr>
          </a:p>
        </p:txBody>
      </p:sp>
    </p:spTree>
    <p:extLst>
      <p:ext uri="{BB962C8B-B14F-4D97-AF65-F5344CB8AC3E}">
        <p14:creationId xmlns:p14="http://schemas.microsoft.com/office/powerpoint/2010/main" val="322595053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35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35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358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3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eaLnBrk="1" hangingPunct="1">
              <a:defRPr/>
            </a:pPr>
            <a:r>
              <a:rPr lang="sv-SE" smtClean="0"/>
              <a:t>Nominella rigiditeter</a:t>
            </a:r>
          </a:p>
        </p:txBody>
      </p:sp>
      <p:sp>
        <p:nvSpPr>
          <p:cNvPr id="325635" name="Rectangle 3"/>
          <p:cNvSpPr>
            <a:spLocks noGrp="1" noChangeArrowheads="1"/>
          </p:cNvSpPr>
          <p:nvPr>
            <p:ph type="body" idx="1"/>
          </p:nvPr>
        </p:nvSpPr>
        <p:spPr>
          <a:xfrm>
            <a:off x="323528" y="1412776"/>
            <a:ext cx="8686800" cy="4981575"/>
          </a:xfrm>
        </p:spPr>
        <p:txBody>
          <a:bodyPr/>
          <a:lstStyle/>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cs typeface="Arial" charset="0"/>
              </a:rPr>
              <a:t>Men det är nog inte så enkelt:</a:t>
            </a:r>
          </a:p>
          <a:p>
            <a:pPr marL="828675" lvl="1" eaLnBrk="1" hangingPunct="1">
              <a:spcBef>
                <a:spcPct val="25000"/>
              </a:spcBef>
              <a:spcAft>
                <a:spcPct val="25000"/>
              </a:spcAft>
              <a:buClr>
                <a:schemeClr val="tx1"/>
              </a:buClr>
              <a:buSzTx/>
              <a:buFontTx/>
              <a:buChar char="•"/>
            </a:pPr>
            <a:r>
              <a:rPr lang="sv-SE" altLang="en-US" sz="1800" dirty="0" smtClean="0">
                <a:effectLst/>
                <a:latin typeface="Arial" charset="0"/>
                <a:cs typeface="Arial" charset="0"/>
              </a:rPr>
              <a:t>Det verkar finnas nominella rigiditeter som innebär att löner och priser inte anpassas fullt ut till förändringar i penningpolitiken</a:t>
            </a:r>
          </a:p>
          <a:p>
            <a:pPr marL="828675" lvl="1" eaLnBrk="1" hangingPunct="1">
              <a:spcBef>
                <a:spcPct val="25000"/>
              </a:spcBef>
              <a:spcAft>
                <a:spcPct val="25000"/>
              </a:spcAft>
              <a:buClr>
                <a:schemeClr val="tx1"/>
              </a:buClr>
              <a:buSzTx/>
              <a:buFontTx/>
              <a:buChar char="•"/>
            </a:pPr>
            <a:r>
              <a:rPr lang="sv-SE" altLang="en-US" sz="1800" dirty="0" smtClean="0">
                <a:effectLst/>
                <a:latin typeface="Arial" charset="0"/>
                <a:cs typeface="Arial" charset="0"/>
              </a:rPr>
              <a:t>Om lönerna sätts innan politiken ändras så har inflation baserad på felaktiga förväntningar byggts in i löneavtalen</a:t>
            </a:r>
          </a:p>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cs typeface="Arial" charset="0"/>
              </a:rPr>
              <a:t>Stanley Fischer - även om lönesättarna tror att centralbanken är inriktad på inflationsbekämpning så ger en snabb minskning av tillväxten av penningmängden  ökad arbetslöshet.</a:t>
            </a:r>
          </a:p>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cs typeface="Arial" charset="0"/>
              </a:rPr>
              <a:t>John Taylor - löneavtal tenderar att vara överlappande i tiden. Då kan inte inflationen minskas i alltför snabb takt utan att det uppstår arbetslöshet.</a:t>
            </a:r>
          </a:p>
          <a:p>
            <a:pPr marL="363538" indent="-363538" eaLnBrk="1" hangingPunct="1">
              <a:spcBef>
                <a:spcPct val="25000"/>
              </a:spcBef>
              <a:spcAft>
                <a:spcPct val="25000"/>
              </a:spcAft>
              <a:buClr>
                <a:schemeClr val="tx1"/>
              </a:buClr>
              <a:buSzTx/>
              <a:buFontTx/>
              <a:buChar char="•"/>
            </a:pPr>
            <a:r>
              <a:rPr lang="sv-SE" altLang="en-US" sz="2000" dirty="0" smtClean="0">
                <a:effectLst/>
                <a:latin typeface="Arial" charset="0"/>
                <a:cs typeface="Arial" charset="0"/>
              </a:rPr>
              <a:t>Löner som ännu inte hunnit revideras efter det att inflations-bekämpningen annonserats bidrar till en ”för hög” prisnivå,  att den reala penningmängden blir lägre, räntan högre och produktionen lägre.</a:t>
            </a:r>
          </a:p>
        </p:txBody>
      </p:sp>
      <p:sp>
        <p:nvSpPr>
          <p:cNvPr id="5"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23</a:t>
            </a:fld>
            <a:endParaRPr lang="en-GB" sz="1600" dirty="0">
              <a:solidFill>
                <a:schemeClr val="tx1"/>
              </a:solidFill>
              <a:latin typeface="+mn-lt"/>
            </a:endParaRPr>
          </a:p>
        </p:txBody>
      </p:sp>
    </p:spTree>
    <p:extLst>
      <p:ext uri="{BB962C8B-B14F-4D97-AF65-F5344CB8AC3E}">
        <p14:creationId xmlns:p14="http://schemas.microsoft.com/office/powerpoint/2010/main" val="304086453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56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56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56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563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563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56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eaLnBrk="1" hangingPunct="1">
              <a:defRPr/>
            </a:pPr>
            <a:r>
              <a:rPr lang="sv-SE" dirty="0" smtClean="0"/>
              <a:t>Inflation och arbetslöshet i Sverige</a:t>
            </a:r>
          </a:p>
        </p:txBody>
      </p:sp>
      <p:pic>
        <p:nvPicPr>
          <p:cNvPr id="706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16882"/>
            <a:ext cx="7860375" cy="4535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3"/>
          <p:cNvSpPr txBox="1">
            <a:spLocks/>
          </p:cNvSpPr>
          <p:nvPr/>
        </p:nvSpPr>
        <p:spPr>
          <a:xfrm>
            <a:off x="0" y="6548834"/>
            <a:ext cx="1900238" cy="3365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a:lstStyle>
          <a:p>
            <a:pPr>
              <a:defRPr/>
            </a:pPr>
            <a:r>
              <a:rPr lang="sv-SE" sz="1600" dirty="0" smtClean="0">
                <a:solidFill>
                  <a:schemeClr val="tx1"/>
                </a:solidFill>
                <a:latin typeface="+mn-lt"/>
              </a:rPr>
              <a:t>K10: sid. </a:t>
            </a:r>
            <a:fld id="{71B7D319-3509-4EF6-A7CA-BA2351681FF6}" type="slidenum">
              <a:rPr lang="en-GB" sz="1600" smtClean="0">
                <a:solidFill>
                  <a:schemeClr val="tx1"/>
                </a:solidFill>
                <a:latin typeface="+mn-lt"/>
              </a:rPr>
              <a:pPr>
                <a:defRPr/>
              </a:pPr>
              <a:t>24</a:t>
            </a:fld>
            <a:endParaRPr lang="en-GB" sz="1600" dirty="0">
              <a:solidFill>
                <a:schemeClr val="tx1"/>
              </a:solidFill>
              <a:latin typeface="+mn-lt"/>
            </a:endParaRPr>
          </a:p>
        </p:txBody>
      </p:sp>
    </p:spTree>
    <p:extLst>
      <p:ext uri="{BB962C8B-B14F-4D97-AF65-F5344CB8AC3E}">
        <p14:creationId xmlns:p14="http://schemas.microsoft.com/office/powerpoint/2010/main" val="3872066957"/>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76200"/>
            <a:ext cx="8072438" cy="1138238"/>
          </a:xfrm>
        </p:spPr>
        <p:txBody>
          <a:bodyPr/>
          <a:lstStyle/>
          <a:p>
            <a:r>
              <a:rPr lang="sv-SE" sz="3200" dirty="0" smtClean="0"/>
              <a:t>Lite doktrinhistoria</a:t>
            </a:r>
            <a:endParaRPr lang="sv-SE" sz="3200" dirty="0"/>
          </a:p>
        </p:txBody>
      </p:sp>
      <p:sp>
        <p:nvSpPr>
          <p:cNvPr id="5" name="Content Placeholder 2"/>
          <p:cNvSpPr>
            <a:spLocks noGrp="1"/>
          </p:cNvSpPr>
          <p:nvPr>
            <p:ph idx="1"/>
          </p:nvPr>
        </p:nvSpPr>
        <p:spPr>
          <a:xfrm>
            <a:off x="611560" y="1268760"/>
            <a:ext cx="7776864" cy="4344988"/>
          </a:xfrm>
        </p:spPr>
        <p:txBody>
          <a:bodyPr/>
          <a:lstStyle/>
          <a:p>
            <a:pPr marL="457200" indent="-457200">
              <a:buFont typeface="Arial" panose="020B0604020202020204" pitchFamily="34" charset="0"/>
              <a:buChar char="•"/>
            </a:pPr>
            <a:r>
              <a:rPr lang="sv-SE" sz="1800" smtClean="0">
                <a:effectLst/>
              </a:rPr>
              <a:t>Knut </a:t>
            </a:r>
            <a:r>
              <a:rPr lang="sv-SE" sz="1800" smtClean="0">
                <a:effectLst/>
              </a:rPr>
              <a:t>Wicksell </a:t>
            </a:r>
            <a:r>
              <a:rPr lang="sv-SE" sz="1800" dirty="0" smtClean="0">
                <a:effectLst/>
              </a:rPr>
              <a:t>(1851-1926) är många ansedd som Sveriges viktigaste nationalekonom genom alla tider.</a:t>
            </a:r>
          </a:p>
          <a:p>
            <a:pPr marL="457200" indent="-457200">
              <a:buFont typeface="Arial" panose="020B0604020202020204" pitchFamily="34" charset="0"/>
              <a:buChar char="•"/>
            </a:pPr>
            <a:r>
              <a:rPr lang="sv-SE" sz="1800" dirty="0" smtClean="0">
                <a:effectLst/>
              </a:rPr>
              <a:t>Ett av Wicksels många bidrag var att han menade att det finns en naturlig ränta vid vilken konjunkturen och priserna är stabila. Om räntan är lägre än den naturliga stimuleras konjunkturen och priserna ökar snabbare. Som vi ser är detta precis vad våra mer moderna modeller ger.</a:t>
            </a:r>
          </a:p>
          <a:p>
            <a:pPr marL="457200" indent="-457200">
              <a:buFont typeface="Arial" panose="020B0604020202020204" pitchFamily="34" charset="0"/>
              <a:buChar char="•"/>
            </a:pPr>
            <a:r>
              <a:rPr lang="sv-SE" sz="1800" dirty="0" smtClean="0">
                <a:effectLst/>
              </a:rPr>
              <a:t>Intressant är att </a:t>
            </a:r>
            <a:r>
              <a:rPr lang="sv-SE" sz="1800" dirty="0" err="1" smtClean="0">
                <a:effectLst/>
              </a:rPr>
              <a:t>Wicksel</a:t>
            </a:r>
            <a:r>
              <a:rPr lang="sv-SE" sz="1800" dirty="0" smtClean="0">
                <a:effectLst/>
              </a:rPr>
              <a:t> var radikal och kontroversiell. Han var republikan, antimilitaristisk  och kritisk till både kyrkan och staten. Han dömdes </a:t>
            </a:r>
            <a:r>
              <a:rPr lang="sv-SE" sz="1800" dirty="0" err="1" smtClean="0">
                <a:effectLst/>
              </a:rPr>
              <a:t>bla</a:t>
            </a:r>
            <a:r>
              <a:rPr lang="sv-SE" sz="1800" dirty="0" smtClean="0">
                <a:effectLst/>
              </a:rPr>
              <a:t> till fängelse för att ha smädat Gud.</a:t>
            </a:r>
          </a:p>
          <a:p>
            <a:pPr marL="457200" indent="-457200">
              <a:buFont typeface="Arial" panose="020B0604020202020204" pitchFamily="34" charset="0"/>
              <a:buChar char="•"/>
            </a:pPr>
            <a:r>
              <a:rPr lang="sv-SE" sz="1800" dirty="0" smtClean="0">
                <a:effectLst/>
              </a:rPr>
              <a:t>Irving Fisher 1867-1947 gjorde stora insatser inom </a:t>
            </a:r>
            <a:r>
              <a:rPr lang="sv-SE" sz="1800" dirty="0" err="1" smtClean="0">
                <a:effectLst/>
              </a:rPr>
              <a:t>bla</a:t>
            </a:r>
            <a:r>
              <a:rPr lang="sv-SE" sz="1800" dirty="0" smtClean="0">
                <a:effectLst/>
              </a:rPr>
              <a:t> penningteori. Hypotesen att en ökning av penningmängdens tillväxttakt leder till en lika stor ökning av både inflation och nominalränta är uppkallad efter honom – Fisher hypotesen.</a:t>
            </a:r>
            <a:endParaRPr lang="sv-SE" sz="1600" dirty="0" smtClean="0">
              <a:effectLst/>
            </a:endParaRPr>
          </a:p>
        </p:txBody>
      </p:sp>
      <p:sp>
        <p:nvSpPr>
          <p:cNvPr id="6"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25</a:t>
            </a:fld>
            <a:endParaRPr lang="en-GB" dirty="0"/>
          </a:p>
        </p:txBody>
      </p:sp>
    </p:spTree>
    <p:extLst>
      <p:ext uri="{BB962C8B-B14F-4D97-AF65-F5344CB8AC3E}">
        <p14:creationId xmlns:p14="http://schemas.microsoft.com/office/powerpoint/2010/main" val="235077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76200"/>
            <a:ext cx="8072438" cy="1138238"/>
          </a:xfrm>
        </p:spPr>
        <p:txBody>
          <a:bodyPr/>
          <a:lstStyle/>
          <a:p>
            <a:r>
              <a:rPr lang="sv-SE" sz="3200" dirty="0" smtClean="0"/>
              <a:t>Lite doktrinhistoria</a:t>
            </a:r>
            <a:endParaRPr lang="sv-SE" sz="3200" dirty="0"/>
          </a:p>
        </p:txBody>
      </p:sp>
      <p:sp>
        <p:nvSpPr>
          <p:cNvPr id="5" name="Content Placeholder 2"/>
          <p:cNvSpPr>
            <a:spLocks noGrp="1"/>
          </p:cNvSpPr>
          <p:nvPr>
            <p:ph idx="1"/>
          </p:nvPr>
        </p:nvSpPr>
        <p:spPr>
          <a:xfrm>
            <a:off x="611560" y="1268760"/>
            <a:ext cx="7776864" cy="4344988"/>
          </a:xfrm>
        </p:spPr>
        <p:txBody>
          <a:bodyPr/>
          <a:lstStyle/>
          <a:p>
            <a:pPr marL="457200" indent="-457200">
              <a:buFont typeface="Arial" panose="020B0604020202020204" pitchFamily="34" charset="0"/>
              <a:buChar char="•"/>
            </a:pPr>
            <a:r>
              <a:rPr lang="sv-SE" sz="1800" dirty="0" smtClean="0">
                <a:effectLst/>
              </a:rPr>
              <a:t>Robert Lucas är en av förgrundsgestalterna inom teorier för långsiktig tillväxt och modeller med </a:t>
            </a:r>
            <a:r>
              <a:rPr lang="sv-SE" sz="1800" i="1" dirty="0" smtClean="0">
                <a:effectLst/>
              </a:rPr>
              <a:t>rationella förväntningar</a:t>
            </a:r>
            <a:r>
              <a:rPr lang="sv-SE" sz="1800" dirty="0" smtClean="0">
                <a:effectLst/>
              </a:rPr>
              <a:t>. Enligt honom bör man inte i en modell anta att individer hela tiden gör samma misstag när de bildar sig förväntningar om framtiden. Istället bör man anta att individer gör sitt bästa att göra prognoser om framtiden – tex om inflation, skatter och löner. </a:t>
            </a:r>
          </a:p>
          <a:p>
            <a:pPr marL="457200" indent="-457200">
              <a:buFont typeface="Arial" panose="020B0604020202020204" pitchFamily="34" charset="0"/>
              <a:buChar char="•"/>
            </a:pPr>
            <a:r>
              <a:rPr lang="sv-SE" sz="1800" dirty="0" smtClean="0">
                <a:effectLst/>
              </a:rPr>
              <a:t>Detta får stora konsekvenser för makroekonomiska modeller, särskilt vad gäller konsekvenserna av politik. T.ex. kan en skattesänkning leda till förväntningar om högre skatter i framtiden. Detta kan motverka eller helt eliminera effekten av en skattesänkning på privat konsumtion och därmed på BNP.</a:t>
            </a:r>
          </a:p>
          <a:p>
            <a:pPr marL="457200" indent="-457200">
              <a:buFont typeface="Arial" panose="020B0604020202020204" pitchFamily="34" charset="0"/>
              <a:buChar char="•"/>
            </a:pPr>
            <a:r>
              <a:rPr lang="sv-SE" sz="1800" dirty="0" smtClean="0">
                <a:effectLst/>
              </a:rPr>
              <a:t>Thomas </a:t>
            </a:r>
            <a:r>
              <a:rPr lang="sv-SE" sz="1800" dirty="0" err="1" smtClean="0">
                <a:effectLst/>
              </a:rPr>
              <a:t>Sargent</a:t>
            </a:r>
            <a:r>
              <a:rPr lang="sv-SE" sz="1800" dirty="0" smtClean="0">
                <a:effectLst/>
              </a:rPr>
              <a:t> visade konkret hur man kunde bygga in rationella förväntningar i realistiska makromodeller. Han visade hur viktigt trovärdighet var i samband med försök att få ned inflationen. Utan att få ned förväntad inflation går det inte att få ned inflationen utan en ökning av arbetslösheten. </a:t>
            </a:r>
          </a:p>
          <a:p>
            <a:pPr marL="457200" indent="-457200">
              <a:buFont typeface="Arial" panose="020B0604020202020204" pitchFamily="34" charset="0"/>
              <a:buChar char="•"/>
            </a:pPr>
            <a:r>
              <a:rPr lang="sv-SE" sz="1800" dirty="0" smtClean="0">
                <a:effectLst/>
              </a:rPr>
              <a:t>Lucas fick ekonomipriset 1995 och </a:t>
            </a:r>
            <a:r>
              <a:rPr lang="sv-SE" sz="1800" dirty="0" err="1" smtClean="0">
                <a:effectLst/>
              </a:rPr>
              <a:t>Sargent</a:t>
            </a:r>
            <a:r>
              <a:rPr lang="sv-SE" sz="1800" smtClean="0">
                <a:effectLst/>
              </a:rPr>
              <a:t> 2011.</a:t>
            </a:r>
            <a:endParaRPr lang="sv-SE" sz="1800" dirty="0" smtClean="0">
              <a:effectLst/>
            </a:endParaRPr>
          </a:p>
        </p:txBody>
      </p:sp>
      <p:sp>
        <p:nvSpPr>
          <p:cNvPr id="6" name="Slide Number Placeholder 3"/>
          <p:cNvSpPr>
            <a:spLocks noGrp="1"/>
          </p:cNvSpPr>
          <p:nvPr>
            <p:ph type="sldNum" sz="quarter" idx="10"/>
          </p:nvPr>
        </p:nvSpPr>
        <p:spPr>
          <a:xfrm>
            <a:off x="0" y="6516688"/>
            <a:ext cx="1900238" cy="336550"/>
          </a:xfrm>
        </p:spPr>
        <p:txBody>
          <a:bodyPr/>
          <a:lstStyle/>
          <a:p>
            <a:pPr>
              <a:defRPr/>
            </a:pPr>
            <a:r>
              <a:rPr lang="sv-SE" dirty="0" smtClean="0"/>
              <a:t>K2: </a:t>
            </a:r>
            <a:r>
              <a:rPr lang="sv-SE" dirty="0"/>
              <a:t>sid. </a:t>
            </a:r>
            <a:fld id="{71B7D319-3509-4EF6-A7CA-BA2351681FF6}" type="slidenum">
              <a:rPr lang="en-GB"/>
              <a:pPr>
                <a:defRPr/>
              </a:pPr>
              <a:t>26</a:t>
            </a:fld>
            <a:endParaRPr lang="en-GB" dirty="0"/>
          </a:p>
        </p:txBody>
      </p:sp>
    </p:spTree>
    <p:extLst>
      <p:ext uri="{BB962C8B-B14F-4D97-AF65-F5344CB8AC3E}">
        <p14:creationId xmlns:p14="http://schemas.microsoft.com/office/powerpoint/2010/main" val="391658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en-US" dirty="0" err="1" smtClean="0"/>
              <a:t>Okuns</a:t>
            </a:r>
            <a:r>
              <a:rPr lang="en-US" dirty="0" smtClean="0"/>
              <a:t> lag</a:t>
            </a:r>
          </a:p>
        </p:txBody>
      </p:sp>
      <mc:AlternateContent xmlns:mc="http://schemas.openxmlformats.org/markup-compatibility/2006" xmlns:a14="http://schemas.microsoft.com/office/drawing/2010/main">
        <mc:Choice Requires="a14">
          <p:sp>
            <p:nvSpPr>
              <p:cNvPr id="303107" name="Rectangle 3"/>
              <p:cNvSpPr>
                <a:spLocks noGrp="1" noChangeArrowheads="1"/>
              </p:cNvSpPr>
              <p:nvPr>
                <p:ph type="body" sz="half" idx="1"/>
              </p:nvPr>
            </p:nvSpPr>
            <p:spPr>
              <a:xfrm>
                <a:off x="479071" y="1306286"/>
                <a:ext cx="8234363" cy="4498978"/>
              </a:xfrm>
            </p:spPr>
            <p:txBody>
              <a:bodyPr/>
              <a:lstStyle/>
              <a:p>
                <a:pPr marL="261938" indent="-261938" eaLnBrk="1" hangingPunct="1">
                  <a:spcAft>
                    <a:spcPct val="20000"/>
                  </a:spcAft>
                  <a:buSzTx/>
                  <a:buFontTx/>
                  <a:buChar char="•"/>
                </a:pPr>
                <a:r>
                  <a:rPr lang="sv-SE" altLang="en-US" sz="2400" dirty="0" smtClean="0">
                    <a:effectLst/>
                    <a:latin typeface="Arial" charset="0"/>
                  </a:rPr>
                  <a:t>Vårt resultat att </a:t>
                </a:r>
                <a14:m>
                  <m:oMath xmlns:m="http://schemas.openxmlformats.org/officeDocument/2006/math">
                    <m:r>
                      <m:rPr>
                        <m:nor/>
                      </m:rPr>
                      <a:rPr lang="sv-SE" altLang="en-US" sz="2400" i="1" dirty="0">
                        <a:effectLst/>
                        <a:latin typeface="Arial" charset="0"/>
                      </a:rPr>
                      <m:t>u</m:t>
                    </m:r>
                    <m:r>
                      <m:rPr>
                        <m:nor/>
                      </m:rPr>
                      <a:rPr lang="sv-SE" altLang="en-US" sz="2400" i="1" baseline="-25000" dirty="0">
                        <a:effectLst/>
                        <a:latin typeface="Arial" charset="0"/>
                      </a:rPr>
                      <m:t>t</m:t>
                    </m:r>
                    <m:r>
                      <m:rPr>
                        <m:nor/>
                      </m:rPr>
                      <a:rPr lang="sv-SE" altLang="en-US" sz="2400" baseline="-25000" dirty="0">
                        <a:effectLst/>
                        <a:latin typeface="Arial" charset="0"/>
                      </a:rPr>
                      <m:t> </m:t>
                    </m:r>
                    <m:r>
                      <m:rPr>
                        <m:nor/>
                      </m:rPr>
                      <a:rPr lang="sv-SE" altLang="en-US" sz="2400" i="1" dirty="0">
                        <a:effectLst/>
                        <a:latin typeface="Arial" charset="0"/>
                      </a:rPr>
                      <m:t>−</m:t>
                    </m:r>
                    <m:r>
                      <m:rPr>
                        <m:nor/>
                      </m:rPr>
                      <a:rPr lang="sv-SE" altLang="en-US" sz="2400" i="1" dirty="0">
                        <a:effectLst/>
                        <a:latin typeface="Arial" charset="0"/>
                      </a:rPr>
                      <m:t>u</m:t>
                    </m:r>
                    <m:r>
                      <m:rPr>
                        <m:nor/>
                      </m:rPr>
                      <a:rPr lang="sv-SE" altLang="en-US" sz="2400" b="0" i="0" baseline="-25000" dirty="0" smtClean="0">
                        <a:effectLst/>
                        <a:latin typeface="Arial" charset="0"/>
                      </a:rPr>
                      <m:t>t</m:t>
                    </m:r>
                    <m:r>
                      <m:rPr>
                        <m:nor/>
                      </m:rPr>
                      <a:rPr lang="sv-SE" altLang="en-US" sz="2400" b="0" i="0" baseline="-25000" dirty="0" smtClean="0">
                        <a:effectLst/>
                        <a:latin typeface="Arial" charset="0"/>
                      </a:rPr>
                      <m:t>−1 </m:t>
                    </m:r>
                  </m:oMath>
                </a14:m>
                <a:r>
                  <a:rPr lang="sv-SE" altLang="en-US" sz="2400" dirty="0" smtClean="0">
                    <a:effectLst/>
                    <a:latin typeface="Arial" charset="0"/>
                  </a:rPr>
                  <a:t>=- </a:t>
                </a:r>
                <a:r>
                  <a:rPr lang="sv-SE" altLang="en-US" sz="2400" i="1" dirty="0" err="1" smtClean="0">
                    <a:effectLst/>
                    <a:latin typeface="Arial" charset="0"/>
                  </a:rPr>
                  <a:t>g</a:t>
                </a:r>
                <a:r>
                  <a:rPr lang="sv-SE" altLang="en-US" sz="2400" i="1" baseline="-25000" dirty="0" err="1" smtClean="0">
                    <a:effectLst/>
                    <a:latin typeface="Arial" charset="0"/>
                  </a:rPr>
                  <a:t>y</a:t>
                </a:r>
                <a:r>
                  <a:rPr lang="sv-SE" altLang="en-US" sz="2400" i="1" baseline="-50000" dirty="0" err="1" smtClean="0">
                    <a:effectLst/>
                    <a:latin typeface="Arial" charset="0"/>
                  </a:rPr>
                  <a:t>t</a:t>
                </a:r>
                <a:r>
                  <a:rPr lang="sv-SE" altLang="en-US" sz="2400" dirty="0">
                    <a:effectLst/>
                    <a:latin typeface="Arial" charset="0"/>
                  </a:rPr>
                  <a:t> </a:t>
                </a:r>
                <a:r>
                  <a:rPr lang="sv-SE" altLang="en-US" sz="2400" dirty="0" smtClean="0">
                    <a:effectLst/>
                    <a:latin typeface="Arial" charset="0"/>
                  </a:rPr>
                  <a:t>har </a:t>
                </a:r>
                <a:r>
                  <a:rPr lang="sv-SE" altLang="en-US" sz="2400" smtClean="0">
                    <a:effectLst/>
                    <a:latin typeface="Arial" charset="0"/>
                  </a:rPr>
                  <a:t>två problem:</a:t>
                </a:r>
                <a:endParaRPr lang="sv-SE" altLang="en-US" sz="2400" dirty="0" smtClean="0">
                  <a:effectLst/>
                  <a:latin typeface="Arial" charset="0"/>
                </a:endParaRPr>
              </a:p>
              <a:p>
                <a:pPr marL="857250" lvl="1" indent="-457200" eaLnBrk="1" hangingPunct="1">
                  <a:spcAft>
                    <a:spcPct val="20000"/>
                  </a:spcAft>
                  <a:buSzTx/>
                  <a:buFont typeface="+mj-lt"/>
                  <a:buAutoNum type="arabicPeriod"/>
                </a:pPr>
                <a:r>
                  <a:rPr lang="sv-SE" altLang="en-US" sz="2000" dirty="0">
                    <a:effectLst/>
                    <a:latin typeface="Arial" charset="0"/>
                  </a:rPr>
                  <a:t>Om arbetslösheten är konstant är inte tillväxten normalt noll utan </a:t>
                </a:r>
                <a:r>
                  <a:rPr lang="sv-SE" altLang="en-US" sz="2000" dirty="0" smtClean="0">
                    <a:effectLst/>
                    <a:latin typeface="Arial" charset="0"/>
                  </a:rPr>
                  <a:t>positiv</a:t>
                </a:r>
                <a:r>
                  <a:rPr lang="sv-SE" altLang="en-US" sz="2000" dirty="0">
                    <a:effectLst/>
                    <a:latin typeface="Arial" charset="0"/>
                  </a:rPr>
                  <a:t> </a:t>
                </a:r>
                <a:r>
                  <a:rPr lang="sv-SE" altLang="en-US" sz="2000" dirty="0" smtClean="0">
                    <a:effectLst/>
                    <a:latin typeface="Arial" charset="0"/>
                  </a:rPr>
                  <a:t>– det finns ett </a:t>
                </a:r>
                <a:r>
                  <a:rPr lang="sv-SE" altLang="en-US" sz="2000" dirty="0" err="1" smtClean="0">
                    <a:effectLst/>
                    <a:latin typeface="Arial" charset="0"/>
                  </a:rPr>
                  <a:t>intercept</a:t>
                </a:r>
                <a:r>
                  <a:rPr lang="sv-SE" altLang="en-US" sz="2000" dirty="0" smtClean="0">
                    <a:effectLst/>
                    <a:latin typeface="Arial" charset="0"/>
                  </a:rPr>
                  <a:t> i relationen ovan.</a:t>
                </a:r>
                <a:endParaRPr lang="sv-SE" altLang="en-US" sz="2000" dirty="0">
                  <a:effectLst/>
                  <a:latin typeface="Arial" charset="0"/>
                </a:endParaRPr>
              </a:p>
              <a:p>
                <a:pPr marL="857250" lvl="1" indent="-457200" eaLnBrk="1" hangingPunct="1">
                  <a:spcAft>
                    <a:spcPct val="20000"/>
                  </a:spcAft>
                  <a:buSzTx/>
                  <a:buFont typeface="+mj-lt"/>
                  <a:buAutoNum type="arabicPeriod"/>
                </a:pPr>
                <a:r>
                  <a:rPr lang="sv-SE" altLang="en-US" sz="2000" dirty="0" smtClean="0">
                    <a:effectLst/>
                    <a:latin typeface="Arial" charset="0"/>
                  </a:rPr>
                  <a:t>I verkligheten är det inte ett 1:1 förhållande mellan arbetslöshetsförändringar och tillväxttakt – lutningen är inte 1.</a:t>
                </a:r>
              </a:p>
              <a:p>
                <a:pPr marL="457200" indent="-457200" eaLnBrk="1" hangingPunct="1">
                  <a:spcAft>
                    <a:spcPct val="20000"/>
                  </a:spcAft>
                  <a:buSzTx/>
                  <a:buFont typeface="Arial" panose="020B0604020202020204" pitchFamily="34" charset="0"/>
                  <a:buChar char="•"/>
                </a:pPr>
                <a:r>
                  <a:rPr lang="sv-SE" altLang="en-US" sz="2400" dirty="0" smtClean="0">
                    <a:effectLst/>
                    <a:latin typeface="Arial" charset="0"/>
                  </a:rPr>
                  <a:t>Låt oss gå till data.</a:t>
                </a:r>
              </a:p>
              <a:p>
                <a:pPr marL="0" indent="0" eaLnBrk="1" hangingPunct="1">
                  <a:spcAft>
                    <a:spcPct val="20000"/>
                  </a:spcAft>
                  <a:buSzTx/>
                </a:pPr>
                <a:endParaRPr lang="sv-SE" altLang="en-US" sz="2200" dirty="0" smtClean="0">
                  <a:effectLst/>
                  <a:latin typeface="Arial" charset="0"/>
                </a:endParaRPr>
              </a:p>
              <a:p>
                <a:pPr marL="457200" indent="-457200" eaLnBrk="1" hangingPunct="1">
                  <a:spcAft>
                    <a:spcPct val="20000"/>
                  </a:spcAft>
                  <a:buSzTx/>
                  <a:buFont typeface="Arial" panose="020B0604020202020204" pitchFamily="34" charset="0"/>
                  <a:buChar char="•"/>
                </a:pPr>
                <a:endParaRPr lang="sv-SE" altLang="en-US" sz="2200" dirty="0" smtClean="0">
                  <a:effectLst/>
                  <a:latin typeface="Arial" charset="0"/>
                </a:endParaRPr>
              </a:p>
            </p:txBody>
          </p:sp>
        </mc:Choice>
        <mc:Fallback xmlns="">
          <p:sp>
            <p:nvSpPr>
              <p:cNvPr id="303107" name="Rectangle 3"/>
              <p:cNvSpPr>
                <a:spLocks noGrp="1" noRot="1" noChangeAspect="1" noMove="1" noResize="1" noEditPoints="1" noAdjustHandles="1" noChangeArrowheads="1" noChangeShapeType="1" noTextEdit="1"/>
              </p:cNvSpPr>
              <p:nvPr>
                <p:ph type="body" sz="half" idx="1"/>
              </p:nvPr>
            </p:nvSpPr>
            <p:spPr>
              <a:xfrm>
                <a:off x="479071" y="1306286"/>
                <a:ext cx="8234363" cy="4498978"/>
              </a:xfrm>
              <a:blipFill rotWithShape="1">
                <a:blip r:embed="rId2"/>
                <a:stretch>
                  <a:fillRect l="-1037" t="-949"/>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3</a:t>
            </a:fld>
            <a:endParaRPr lang="en-GB" dirty="0"/>
          </a:p>
        </p:txBody>
      </p:sp>
    </p:spTree>
    <p:extLst>
      <p:ext uri="{BB962C8B-B14F-4D97-AF65-F5344CB8AC3E}">
        <p14:creationId xmlns:p14="http://schemas.microsoft.com/office/powerpoint/2010/main" val="1086106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3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en-US" dirty="0" err="1" smtClean="0"/>
              <a:t>Samband</a:t>
            </a:r>
            <a:r>
              <a:rPr lang="en-US" dirty="0" smtClean="0"/>
              <a:t> </a:t>
            </a:r>
            <a:r>
              <a:rPr lang="en-US" dirty="0" err="1" smtClean="0"/>
              <a:t>mellan</a:t>
            </a:r>
            <a:r>
              <a:rPr lang="en-US" dirty="0" smtClean="0"/>
              <a:t> </a:t>
            </a:r>
            <a:r>
              <a:rPr lang="en-US" dirty="0" err="1" smtClean="0"/>
              <a:t>arbetslöshet</a:t>
            </a:r>
            <a:r>
              <a:rPr lang="en-US" dirty="0" smtClean="0"/>
              <a:t> </a:t>
            </a:r>
            <a:r>
              <a:rPr lang="en-US" dirty="0" err="1" smtClean="0"/>
              <a:t>och</a:t>
            </a:r>
            <a:r>
              <a:rPr lang="en-US" dirty="0" smtClean="0"/>
              <a:t> BNP-</a:t>
            </a:r>
            <a:r>
              <a:rPr lang="en-US" dirty="0" err="1" smtClean="0"/>
              <a:t>tillväxt</a:t>
            </a:r>
            <a:r>
              <a:rPr lang="en-US" dirty="0" smtClean="0"/>
              <a:t> </a:t>
            </a:r>
            <a:r>
              <a:rPr lang="en-US" dirty="0" err="1" smtClean="0"/>
              <a:t>Sverige</a:t>
            </a:r>
            <a:r>
              <a:rPr lang="en-US" dirty="0" smtClean="0"/>
              <a:t> 1970-2013</a:t>
            </a:r>
          </a:p>
        </p:txBody>
      </p:sp>
      <p:pic>
        <p:nvPicPr>
          <p:cNvPr id="675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6820817" cy="4418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921897" y="5759570"/>
            <a:ext cx="7920880" cy="769441"/>
          </a:xfrm>
          <a:prstGeom prst="rect">
            <a:avLst/>
          </a:prstGeom>
        </p:spPr>
        <p:txBody>
          <a:bodyPr wrap="square">
            <a:spAutoFit/>
          </a:bodyPr>
          <a:lstStyle/>
          <a:p>
            <a:pPr marL="457200" lvl="0" indent="-457200" eaLnBrk="1" hangingPunct="1">
              <a:spcBef>
                <a:spcPts val="350"/>
              </a:spcBef>
              <a:spcAft>
                <a:spcPct val="20000"/>
              </a:spcAft>
              <a:buSzTx/>
              <a:buFont typeface="Arial" panose="020B0604020202020204" pitchFamily="34" charset="0"/>
              <a:buChar char="•"/>
            </a:pPr>
            <a:r>
              <a:rPr lang="sv-SE" altLang="en-US" sz="2200" kern="0" dirty="0" smtClean="0">
                <a:solidFill>
                  <a:srgbClr val="000000"/>
                </a:solidFill>
                <a:latin typeface="Arial" charset="0"/>
                <a:ea typeface="MS Gothic"/>
              </a:rPr>
              <a:t>Sambandet kan approximeras med regressionen </a:t>
            </a:r>
            <a:br>
              <a:rPr lang="sv-SE" altLang="en-US" sz="2200" kern="0" dirty="0" smtClean="0">
                <a:solidFill>
                  <a:srgbClr val="000000"/>
                </a:solidFill>
                <a:latin typeface="Arial" charset="0"/>
                <a:ea typeface="MS Gothic"/>
              </a:rPr>
            </a:br>
            <a:r>
              <a:rPr lang="sv-SE" altLang="en-US" sz="2200" i="1" kern="0" dirty="0" smtClean="0">
                <a:solidFill>
                  <a:srgbClr val="000000"/>
                </a:solidFill>
                <a:latin typeface="Arial" charset="0"/>
                <a:ea typeface="MS Gothic"/>
              </a:rPr>
              <a:t>u</a:t>
            </a:r>
            <a:r>
              <a:rPr lang="sv-SE" altLang="en-US" sz="2200" i="1" kern="0" baseline="-25000" dirty="0" smtClean="0">
                <a:solidFill>
                  <a:srgbClr val="000000"/>
                </a:solidFill>
                <a:latin typeface="Arial" charset="0"/>
                <a:ea typeface="MS Gothic"/>
              </a:rPr>
              <a:t>t </a:t>
            </a:r>
            <a:r>
              <a:rPr lang="sv-SE" altLang="en-US" sz="2200" kern="0" dirty="0">
                <a:solidFill>
                  <a:srgbClr val="000000"/>
                </a:solidFill>
                <a:latin typeface="Arial" charset="0"/>
                <a:ea typeface="MS Gothic"/>
              </a:rPr>
              <a:t>–</a:t>
            </a:r>
            <a:r>
              <a:rPr lang="sv-SE" altLang="en-US" sz="2200" i="1" kern="0" dirty="0">
                <a:solidFill>
                  <a:srgbClr val="000000"/>
                </a:solidFill>
                <a:latin typeface="Arial" charset="0"/>
                <a:ea typeface="MS Gothic"/>
              </a:rPr>
              <a:t> u</a:t>
            </a:r>
            <a:r>
              <a:rPr lang="sv-SE" altLang="en-US" sz="2200" i="1" kern="0" baseline="-25000" dirty="0">
                <a:solidFill>
                  <a:srgbClr val="000000"/>
                </a:solidFill>
                <a:latin typeface="Arial" charset="0"/>
                <a:ea typeface="MS Gothic"/>
              </a:rPr>
              <a:t>t</a:t>
            </a:r>
            <a:r>
              <a:rPr lang="sv-SE" altLang="en-US" sz="2200" kern="0" baseline="-25000" dirty="0">
                <a:solidFill>
                  <a:srgbClr val="000000"/>
                </a:solidFill>
                <a:latin typeface="Arial" charset="0"/>
                <a:ea typeface="MS Gothic"/>
              </a:rPr>
              <a:t>-1</a:t>
            </a:r>
            <a:r>
              <a:rPr lang="sv-SE" altLang="en-US" sz="2200" i="1" kern="0" baseline="-25000" dirty="0">
                <a:solidFill>
                  <a:srgbClr val="000000"/>
                </a:solidFill>
                <a:latin typeface="Arial" charset="0"/>
                <a:ea typeface="MS Gothic"/>
              </a:rPr>
              <a:t> </a:t>
            </a:r>
            <a:r>
              <a:rPr lang="sv-SE" altLang="en-US" sz="2200" kern="0" dirty="0" smtClean="0">
                <a:solidFill>
                  <a:srgbClr val="000000"/>
                </a:solidFill>
                <a:latin typeface="Arial" charset="0"/>
                <a:ea typeface="MS Gothic"/>
              </a:rPr>
              <a:t>=</a:t>
            </a:r>
            <a:r>
              <a:rPr lang="sv-SE" altLang="en-US" sz="2200" kern="0" dirty="0">
                <a:solidFill>
                  <a:srgbClr val="000000"/>
                </a:solidFill>
                <a:latin typeface="Arial" charset="0"/>
                <a:ea typeface="MS Gothic"/>
              </a:rPr>
              <a:t> – </a:t>
            </a:r>
            <a:r>
              <a:rPr lang="sv-SE" altLang="en-US" sz="2200" kern="0" dirty="0" smtClean="0">
                <a:solidFill>
                  <a:srgbClr val="000000"/>
                </a:solidFill>
                <a:latin typeface="Arial" charset="0"/>
                <a:ea typeface="MS Gothic"/>
              </a:rPr>
              <a:t>0,31</a:t>
            </a:r>
            <a:r>
              <a:rPr lang="sv-SE" altLang="en-US" kern="0" baseline="10000" dirty="0">
                <a:solidFill>
                  <a:srgbClr val="000000"/>
                </a:solidFill>
                <a:latin typeface="Arial" charset="0"/>
                <a:ea typeface="MS Gothic"/>
                <a:sym typeface="Symbol"/>
              </a:rPr>
              <a:t></a:t>
            </a:r>
            <a:r>
              <a:rPr lang="sv-SE" altLang="en-US" sz="2200" kern="0" dirty="0">
                <a:solidFill>
                  <a:srgbClr val="000000"/>
                </a:solidFill>
                <a:latin typeface="Arial" charset="0"/>
                <a:ea typeface="MS Gothic"/>
              </a:rPr>
              <a:t>(</a:t>
            </a:r>
            <a:r>
              <a:rPr lang="sv-SE" altLang="en-US" sz="2200" i="1" kern="0" dirty="0" smtClean="0">
                <a:solidFill>
                  <a:srgbClr val="000000"/>
                </a:solidFill>
                <a:latin typeface="Arial" charset="0"/>
                <a:ea typeface="MS Gothic"/>
              </a:rPr>
              <a:t>g</a:t>
            </a:r>
            <a:r>
              <a:rPr lang="sv-SE" altLang="en-US" sz="2200" i="1" kern="0" baseline="-25000" dirty="0" smtClean="0">
                <a:solidFill>
                  <a:srgbClr val="000000"/>
                </a:solidFill>
                <a:latin typeface="Arial" charset="0"/>
                <a:ea typeface="MS Gothic"/>
              </a:rPr>
              <a:t>y</a:t>
            </a:r>
            <a:r>
              <a:rPr lang="sv-SE" altLang="en-US" sz="2200" i="1" kern="0" baseline="-50000" dirty="0" smtClean="0">
                <a:solidFill>
                  <a:srgbClr val="000000"/>
                </a:solidFill>
                <a:latin typeface="Arial" charset="0"/>
                <a:ea typeface="MS Gothic"/>
              </a:rPr>
              <a:t>t</a:t>
            </a:r>
            <a:r>
              <a:rPr lang="sv-SE" altLang="en-US" sz="2200" kern="0" dirty="0" smtClean="0">
                <a:solidFill>
                  <a:srgbClr val="000000"/>
                </a:solidFill>
                <a:latin typeface="+mn-lt"/>
                <a:ea typeface="MS Gothic"/>
              </a:rPr>
              <a:t>- 2,65) = 0,82 - </a:t>
            </a:r>
            <a:r>
              <a:rPr lang="sv-SE" altLang="en-US" sz="2200" kern="0" dirty="0" smtClean="0">
                <a:solidFill>
                  <a:srgbClr val="000000"/>
                </a:solidFill>
                <a:latin typeface="Arial" charset="0"/>
                <a:ea typeface="MS Gothic"/>
              </a:rPr>
              <a:t>0,31</a:t>
            </a:r>
            <a:r>
              <a:rPr lang="sv-SE" altLang="en-US" sz="2000" kern="0" baseline="10000" dirty="0">
                <a:solidFill>
                  <a:srgbClr val="000000"/>
                </a:solidFill>
                <a:latin typeface="Arial" charset="0"/>
                <a:ea typeface="MS Gothic"/>
                <a:sym typeface="Symbol"/>
              </a:rPr>
              <a:t> </a:t>
            </a:r>
            <a:r>
              <a:rPr lang="sv-SE" altLang="en-US" sz="2000" kern="0" baseline="10000" dirty="0" smtClean="0">
                <a:solidFill>
                  <a:srgbClr val="000000"/>
                </a:solidFill>
                <a:latin typeface="Arial" charset="0"/>
                <a:ea typeface="MS Gothic"/>
                <a:sym typeface="Symbol"/>
              </a:rPr>
              <a:t></a:t>
            </a:r>
            <a:r>
              <a:rPr lang="sv-SE" altLang="en-US" sz="2200" i="1" kern="0" dirty="0" err="1" smtClean="0">
                <a:solidFill>
                  <a:srgbClr val="000000"/>
                </a:solidFill>
                <a:latin typeface="Arial" charset="0"/>
                <a:ea typeface="MS Gothic"/>
              </a:rPr>
              <a:t>g</a:t>
            </a:r>
            <a:r>
              <a:rPr lang="sv-SE" altLang="en-US" sz="2200" i="1" kern="0" baseline="-25000" dirty="0" err="1" smtClean="0">
                <a:solidFill>
                  <a:srgbClr val="000000"/>
                </a:solidFill>
                <a:latin typeface="Arial" charset="0"/>
                <a:ea typeface="MS Gothic"/>
              </a:rPr>
              <a:t>y</a:t>
            </a:r>
            <a:r>
              <a:rPr lang="sv-SE" altLang="en-US" sz="2200" i="1" kern="0" baseline="-50000" dirty="0" err="1" smtClean="0">
                <a:solidFill>
                  <a:srgbClr val="000000"/>
                </a:solidFill>
                <a:latin typeface="Arial" charset="0"/>
                <a:ea typeface="MS Gothic"/>
              </a:rPr>
              <a:t>t</a:t>
            </a:r>
            <a:r>
              <a:rPr lang="sv-SE" altLang="en-US" sz="2200" kern="0" dirty="0" smtClean="0">
                <a:solidFill>
                  <a:srgbClr val="000000"/>
                </a:solidFill>
                <a:ea typeface="MS Gothic"/>
              </a:rPr>
              <a:t> </a:t>
            </a:r>
            <a:endParaRPr lang="sv-SE" altLang="en-US" sz="2200" kern="0" dirty="0">
              <a:solidFill>
                <a:srgbClr val="000000"/>
              </a:solidFill>
              <a:latin typeface="Arial" charset="0"/>
              <a:ea typeface="MS Gothic"/>
            </a:endParaRPr>
          </a:p>
        </p:txBody>
      </p:sp>
      <p:sp>
        <p:nvSpPr>
          <p:cNvPr id="8"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4</a:t>
            </a:fld>
            <a:endParaRPr lang="en-GB" dirty="0"/>
          </a:p>
        </p:txBody>
      </p:sp>
    </p:spTree>
    <p:extLst>
      <p:ext uri="{BB962C8B-B14F-4D97-AF65-F5344CB8AC3E}">
        <p14:creationId xmlns:p14="http://schemas.microsoft.com/office/powerpoint/2010/main" val="214060910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defRPr/>
            </a:pPr>
            <a:r>
              <a:rPr lang="en-US" dirty="0" err="1" smtClean="0"/>
              <a:t>Okuns</a:t>
            </a:r>
            <a:r>
              <a:rPr lang="en-US" dirty="0" smtClean="0"/>
              <a:t> lag:2 </a:t>
            </a:r>
          </a:p>
        </p:txBody>
      </p:sp>
      <mc:AlternateContent xmlns:mc="http://schemas.openxmlformats.org/markup-compatibility/2006" xmlns:a14="http://schemas.microsoft.com/office/drawing/2010/main">
        <mc:Choice Requires="a14">
          <p:sp>
            <p:nvSpPr>
              <p:cNvPr id="304131" name="Rectangle 3"/>
              <p:cNvSpPr>
                <a:spLocks noGrp="1" noChangeArrowheads="1"/>
              </p:cNvSpPr>
              <p:nvPr>
                <p:ph type="body" sz="half" idx="1"/>
              </p:nvPr>
            </p:nvSpPr>
            <p:spPr>
              <a:xfrm>
                <a:off x="323528" y="1412776"/>
                <a:ext cx="8393113" cy="4530725"/>
              </a:xfrm>
            </p:spPr>
            <p:txBody>
              <a:bodyPr/>
              <a:lstStyle/>
              <a:p>
                <a:pPr marL="536575" lvl="0" indent="-449263" eaLnBrk="1" hangingPunct="1">
                  <a:lnSpc>
                    <a:spcPct val="90000"/>
                  </a:lnSpc>
                  <a:spcBef>
                    <a:spcPct val="25000"/>
                  </a:spcBef>
                  <a:spcAft>
                    <a:spcPct val="25000"/>
                  </a:spcAft>
                  <a:buClr>
                    <a:schemeClr val="tx1"/>
                  </a:buClr>
                  <a:buSzTx/>
                  <a:buFontTx/>
                  <a:buChar char="•"/>
                </a:pPr>
                <a:r>
                  <a:rPr lang="sv-SE" altLang="en-US" sz="2200" dirty="0" smtClean="0">
                    <a:effectLst/>
                    <a:latin typeface="Arial" charset="0"/>
                  </a:rPr>
                  <a:t>Svenska sambandet </a:t>
                </a:r>
                <a:r>
                  <a:rPr lang="sv-SE" altLang="en-US" sz="2200" i="1" dirty="0">
                    <a:effectLst/>
                    <a:latin typeface="Arial" charset="0"/>
                  </a:rPr>
                  <a:t>u</a:t>
                </a:r>
                <a:r>
                  <a:rPr lang="sv-SE" altLang="en-US" sz="2200" i="1" baseline="-25000" dirty="0">
                    <a:effectLst/>
                    <a:latin typeface="Arial" charset="0"/>
                  </a:rPr>
                  <a:t>t </a:t>
                </a:r>
                <a:r>
                  <a:rPr lang="sv-SE" altLang="en-US" sz="2200" dirty="0">
                    <a:effectLst/>
                    <a:latin typeface="Arial" charset="0"/>
                  </a:rPr>
                  <a:t>–</a:t>
                </a:r>
                <a:r>
                  <a:rPr lang="sv-SE" altLang="en-US" sz="2200" i="1" dirty="0">
                    <a:effectLst/>
                    <a:latin typeface="Arial" charset="0"/>
                  </a:rPr>
                  <a:t> u</a:t>
                </a:r>
                <a:r>
                  <a:rPr lang="sv-SE" altLang="en-US" sz="2200" i="1" baseline="-25000" dirty="0">
                    <a:effectLst/>
                    <a:latin typeface="Arial" charset="0"/>
                  </a:rPr>
                  <a:t>t</a:t>
                </a:r>
                <a:r>
                  <a:rPr lang="sv-SE" altLang="en-US" sz="2200" baseline="-25000" dirty="0">
                    <a:effectLst/>
                    <a:latin typeface="Arial" charset="0"/>
                  </a:rPr>
                  <a:t>-1</a:t>
                </a:r>
                <a:r>
                  <a:rPr lang="sv-SE" altLang="en-US" sz="2200" i="1" baseline="-25000" dirty="0">
                    <a:effectLst/>
                    <a:latin typeface="Arial" charset="0"/>
                  </a:rPr>
                  <a:t> </a:t>
                </a:r>
                <a:r>
                  <a:rPr lang="sv-SE" altLang="en-US" sz="2200" dirty="0">
                    <a:effectLst/>
                    <a:latin typeface="Arial" charset="0"/>
                  </a:rPr>
                  <a:t>= – </a:t>
                </a:r>
                <a:r>
                  <a:rPr lang="sv-SE" altLang="en-US" sz="2000" dirty="0">
                    <a:effectLst/>
                    <a:latin typeface="Arial" charset="0"/>
                  </a:rPr>
                  <a:t>0,31</a:t>
                </a:r>
                <a:r>
                  <a:rPr lang="sv-SE" altLang="en-US" sz="2200" baseline="10000" dirty="0">
                    <a:effectLst/>
                    <a:latin typeface="Arial" charset="0"/>
                    <a:sym typeface="Symbol"/>
                  </a:rPr>
                  <a:t></a:t>
                </a:r>
                <a:r>
                  <a:rPr lang="sv-SE" altLang="en-US" sz="2200" dirty="0">
                    <a:effectLst/>
                    <a:latin typeface="Arial" charset="0"/>
                  </a:rPr>
                  <a:t>(</a:t>
                </a:r>
                <a:r>
                  <a:rPr lang="sv-SE" altLang="en-US" sz="2200" i="1" dirty="0">
                    <a:effectLst/>
                    <a:latin typeface="Arial" charset="0"/>
                  </a:rPr>
                  <a:t>g</a:t>
                </a:r>
                <a:r>
                  <a:rPr lang="sv-SE" altLang="en-US" sz="2200" i="1" baseline="-25000" dirty="0">
                    <a:effectLst/>
                    <a:latin typeface="Arial" charset="0"/>
                  </a:rPr>
                  <a:t>y</a:t>
                </a:r>
                <a:r>
                  <a:rPr lang="sv-SE" altLang="en-US" sz="2200" i="1" baseline="-50000" dirty="0">
                    <a:effectLst/>
                    <a:latin typeface="Arial" charset="0"/>
                  </a:rPr>
                  <a:t>t</a:t>
                </a:r>
                <a:r>
                  <a:rPr lang="sv-SE" altLang="en-US" sz="2200" dirty="0">
                    <a:effectLst/>
                  </a:rPr>
                  <a:t>- </a:t>
                </a:r>
                <a:r>
                  <a:rPr lang="sv-SE" altLang="en-US" sz="2000" dirty="0">
                    <a:effectLst/>
                  </a:rPr>
                  <a:t>2,65</a:t>
                </a:r>
                <a:r>
                  <a:rPr lang="sv-SE" altLang="en-US" sz="2200" dirty="0" smtClean="0">
                    <a:effectLst/>
                  </a:rPr>
                  <a:t>) innebär att:</a:t>
                </a:r>
              </a:p>
              <a:p>
                <a:pPr marL="1001712" lvl="1" indent="-514350" eaLnBrk="1" hangingPunct="1">
                  <a:lnSpc>
                    <a:spcPct val="90000"/>
                  </a:lnSpc>
                  <a:spcBef>
                    <a:spcPts val="0"/>
                  </a:spcBef>
                  <a:spcAft>
                    <a:spcPts val="600"/>
                  </a:spcAft>
                  <a:buClr>
                    <a:schemeClr val="tx1"/>
                  </a:buClr>
                  <a:buSzTx/>
                  <a:buFont typeface="+mj-lt"/>
                  <a:buAutoNum type="romanLcPeriod"/>
                </a:pPr>
                <a:r>
                  <a:rPr lang="sv-SE" altLang="en-US" sz="1800" dirty="0" smtClean="0">
                    <a:effectLst/>
                  </a:rPr>
                  <a:t>Tillväxten behöver vara 2,65% per år för konstant arbetslöshet. Vi kallar det </a:t>
                </a:r>
                <a:r>
                  <a:rPr lang="sv-SE" altLang="en-US" sz="1800" b="1" dirty="0" smtClean="0">
                    <a:effectLst/>
                  </a:rPr>
                  <a:t>potentiell tillväxttakt, </a:t>
                </a:r>
                <a:r>
                  <a:rPr lang="sv-SE" altLang="en-US" sz="1800" dirty="0" smtClean="0">
                    <a:effectLst/>
                  </a:rPr>
                  <a:t>vi betecknar </a:t>
                </a:r>
                <a14:m>
                  <m:oMath xmlns:m="http://schemas.openxmlformats.org/officeDocument/2006/math">
                    <m:acc>
                      <m:accPr>
                        <m:chr m:val="̅"/>
                        <m:ctrlPr>
                          <a:rPr lang="sv-SE" altLang="en-US" sz="1800" i="1" dirty="0" smtClean="0">
                            <a:effectLst/>
                            <a:latin typeface="Cambria Math"/>
                          </a:rPr>
                        </m:ctrlPr>
                      </m:accPr>
                      <m:e>
                        <m:r>
                          <m:rPr>
                            <m:nor/>
                          </m:rPr>
                          <a:rPr lang="sv-SE" altLang="en-US" sz="1800" i="1" dirty="0">
                            <a:effectLst/>
                          </a:rPr>
                          <m:t>g</m:t>
                        </m:r>
                      </m:e>
                    </m:acc>
                  </m:oMath>
                </a14:m>
                <a:r>
                  <a:rPr lang="sv-SE" altLang="en-US" sz="1800" i="1" baseline="-25000" dirty="0" smtClean="0">
                    <a:effectLst/>
                  </a:rPr>
                  <a:t>y.</a:t>
                </a:r>
                <a:endParaRPr lang="sv-SE" altLang="en-US" sz="1800" i="1" dirty="0" smtClean="0">
                  <a:effectLst/>
                </a:endParaRPr>
              </a:p>
              <a:p>
                <a:pPr marL="1001712" lvl="1" indent="-514350" eaLnBrk="1" hangingPunct="1">
                  <a:lnSpc>
                    <a:spcPct val="90000"/>
                  </a:lnSpc>
                  <a:spcBef>
                    <a:spcPts val="0"/>
                  </a:spcBef>
                  <a:spcAft>
                    <a:spcPts val="600"/>
                  </a:spcAft>
                  <a:buClr>
                    <a:schemeClr val="tx1"/>
                  </a:buClr>
                  <a:buSzTx/>
                  <a:buFont typeface="+mj-lt"/>
                  <a:buAutoNum type="romanLcPeriod"/>
                </a:pPr>
                <a:r>
                  <a:rPr lang="sv-SE" altLang="en-US" sz="1800" dirty="0" smtClean="0">
                    <a:effectLst/>
                  </a:rPr>
                  <a:t>Högre (lägre) tillväxt minskar (ökar) arbetslösheten varje år med 0,31 procentenheter för varje procentenhet som tillväxten avviker från </a:t>
                </a:r>
                <a:r>
                  <a:rPr lang="sv-SE" altLang="en-US" sz="1800" dirty="0">
                    <a:effectLst/>
                  </a:rPr>
                  <a:t>2,65% per </a:t>
                </a:r>
                <a:r>
                  <a:rPr lang="sv-SE" altLang="en-US" sz="1800" dirty="0" smtClean="0">
                    <a:effectLst/>
                  </a:rPr>
                  <a:t>år.</a:t>
                </a:r>
              </a:p>
              <a:p>
                <a:pPr marL="601662" indent="-514350" eaLnBrk="1" hangingPunct="1">
                  <a:lnSpc>
                    <a:spcPct val="90000"/>
                  </a:lnSpc>
                  <a:spcBef>
                    <a:spcPct val="25000"/>
                  </a:spcBef>
                  <a:spcAft>
                    <a:spcPct val="25000"/>
                  </a:spcAft>
                  <a:buClr>
                    <a:schemeClr val="tx1"/>
                  </a:buClr>
                  <a:buSzTx/>
                  <a:buFont typeface="Arial" panose="020B0604020202020204" pitchFamily="34" charset="0"/>
                  <a:buChar char="•"/>
                </a:pPr>
                <a:r>
                  <a:rPr lang="sv-SE" altLang="en-US" sz="2200" dirty="0" smtClean="0">
                    <a:effectLst/>
                  </a:rPr>
                  <a:t>Förklaringar till avvikelsen från </a:t>
                </a:r>
                <a:r>
                  <a:rPr lang="sv-SE" altLang="en-US" sz="2200" i="1" dirty="0">
                    <a:effectLst/>
                    <a:latin typeface="Arial" charset="0"/>
                  </a:rPr>
                  <a:t>u</a:t>
                </a:r>
                <a:r>
                  <a:rPr lang="sv-SE" altLang="en-US" sz="2200" i="1" baseline="-25000" dirty="0">
                    <a:effectLst/>
                    <a:latin typeface="Arial" charset="0"/>
                  </a:rPr>
                  <a:t>t </a:t>
                </a:r>
                <a:r>
                  <a:rPr lang="sv-SE" altLang="en-US" sz="2200" dirty="0">
                    <a:effectLst/>
                    <a:latin typeface="Arial" charset="0"/>
                  </a:rPr>
                  <a:t>–</a:t>
                </a:r>
                <a:r>
                  <a:rPr lang="sv-SE" altLang="en-US" sz="2200" i="1" dirty="0">
                    <a:effectLst/>
                    <a:latin typeface="Arial" charset="0"/>
                  </a:rPr>
                  <a:t> u</a:t>
                </a:r>
                <a:r>
                  <a:rPr lang="sv-SE" altLang="en-US" sz="2200" i="1" baseline="-25000" dirty="0">
                    <a:effectLst/>
                    <a:latin typeface="Arial" charset="0"/>
                  </a:rPr>
                  <a:t>t</a:t>
                </a:r>
                <a:r>
                  <a:rPr lang="sv-SE" altLang="en-US" sz="2200" baseline="-25000" dirty="0">
                    <a:effectLst/>
                    <a:latin typeface="Arial" charset="0"/>
                  </a:rPr>
                  <a:t>-1</a:t>
                </a:r>
                <a:r>
                  <a:rPr lang="sv-SE" altLang="en-US" sz="2200" i="1" baseline="-25000" dirty="0">
                    <a:effectLst/>
                    <a:latin typeface="Arial" charset="0"/>
                  </a:rPr>
                  <a:t> </a:t>
                </a:r>
                <a:r>
                  <a:rPr lang="sv-SE" altLang="en-US" sz="2200" dirty="0" smtClean="0">
                    <a:effectLst/>
                  </a:rPr>
                  <a:t>= -</a:t>
                </a:r>
                <a:r>
                  <a:rPr lang="sv-SE" altLang="en-US" sz="2200" i="1" dirty="0" err="1" smtClean="0">
                    <a:effectLst/>
                    <a:latin typeface="Arial" charset="0"/>
                  </a:rPr>
                  <a:t>g</a:t>
                </a:r>
                <a:r>
                  <a:rPr lang="sv-SE" altLang="en-US" sz="2200" i="1" baseline="-25000" dirty="0" err="1" smtClean="0">
                    <a:effectLst/>
                    <a:latin typeface="Arial" charset="0"/>
                  </a:rPr>
                  <a:t>y</a:t>
                </a:r>
                <a:r>
                  <a:rPr lang="sv-SE" altLang="en-US" sz="2200" i="1" baseline="-50000" dirty="0" err="1" smtClean="0">
                    <a:effectLst/>
                    <a:latin typeface="Arial" charset="0"/>
                  </a:rPr>
                  <a:t>t</a:t>
                </a:r>
                <a:r>
                  <a:rPr lang="sv-SE" altLang="en-US" sz="2200" dirty="0" smtClean="0">
                    <a:effectLst/>
                    <a:latin typeface="Arial" charset="0"/>
                  </a:rPr>
                  <a:t>:</a:t>
                </a:r>
                <a:endParaRPr lang="sv-SE" altLang="en-US" sz="2200" dirty="0" smtClean="0">
                  <a:effectLst/>
                </a:endParaRPr>
              </a:p>
              <a:p>
                <a:pPr marL="1001712" lvl="1" indent="-514350" eaLnBrk="1" hangingPunct="1">
                  <a:lnSpc>
                    <a:spcPct val="90000"/>
                  </a:lnSpc>
                  <a:spcBef>
                    <a:spcPct val="25000"/>
                  </a:spcBef>
                  <a:spcAft>
                    <a:spcPct val="25000"/>
                  </a:spcAft>
                  <a:buClr>
                    <a:schemeClr val="tx1"/>
                  </a:buClr>
                  <a:buSzTx/>
                  <a:buFont typeface="Arial" panose="020B0604020202020204" pitchFamily="34" charset="0"/>
                  <a:buChar char="•"/>
                </a:pPr>
                <a:r>
                  <a:rPr lang="sv-SE" altLang="en-US" sz="1800" dirty="0" smtClean="0">
                    <a:effectLst/>
                  </a:rPr>
                  <a:t>Tillväxt i befolkning och produktivitet gör att tillväxten är positiv även om arbetslösheten är konstant. </a:t>
                </a:r>
              </a:p>
              <a:p>
                <a:pPr marL="1001712" lvl="1" indent="-514350" eaLnBrk="1" hangingPunct="1">
                  <a:lnSpc>
                    <a:spcPct val="90000"/>
                  </a:lnSpc>
                  <a:spcBef>
                    <a:spcPct val="25000"/>
                  </a:spcBef>
                  <a:spcAft>
                    <a:spcPct val="25000"/>
                  </a:spcAft>
                  <a:buClr>
                    <a:schemeClr val="tx1"/>
                  </a:buClr>
                  <a:buSzTx/>
                  <a:buFont typeface="Arial" panose="020B0604020202020204" pitchFamily="34" charset="0"/>
                  <a:buChar char="•"/>
                </a:pPr>
                <a:r>
                  <a:rPr lang="sv-SE" altLang="en-US" sz="1800" dirty="0" smtClean="0">
                    <a:effectLst/>
                  </a:rPr>
                  <a:t>Vid </a:t>
                </a:r>
                <a:r>
                  <a:rPr lang="sv-SE" altLang="en-US" sz="1800" dirty="0">
                    <a:effectLst/>
                  </a:rPr>
                  <a:t>låg tillväxt behåller många företag sin personal, vilket innebär att ökad tillväxt inte leder till motsvarande tillväxt i </a:t>
                </a:r>
                <a:r>
                  <a:rPr lang="sv-SE" altLang="en-US" sz="1800" dirty="0" smtClean="0">
                    <a:effectLst/>
                  </a:rPr>
                  <a:t>sysselsättning. </a:t>
                </a:r>
                <a:endParaRPr lang="sv-SE" altLang="en-US" sz="1800" dirty="0">
                  <a:effectLst/>
                </a:endParaRPr>
              </a:p>
              <a:p>
                <a:pPr marL="1001713" lvl="1" eaLnBrk="1" hangingPunct="1">
                  <a:spcBef>
                    <a:spcPct val="25000"/>
                  </a:spcBef>
                  <a:spcAft>
                    <a:spcPct val="25000"/>
                  </a:spcAft>
                  <a:buClr>
                    <a:schemeClr val="tx1"/>
                  </a:buClr>
                  <a:buSzTx/>
                  <a:buFontTx/>
                  <a:buChar char="•"/>
                  <a:defRPr/>
                </a:pPr>
                <a:r>
                  <a:rPr lang="sv-SE" altLang="en-US" sz="1800" dirty="0">
                    <a:effectLst/>
                  </a:rPr>
                  <a:t>Dessutom hämtas en del nyanställda inte från gruppen arbetslösa utan från folk utanför arbetskraften</a:t>
                </a:r>
                <a:r>
                  <a:rPr lang="sv-SE" altLang="en-US" sz="1800" dirty="0" smtClean="0">
                    <a:effectLst/>
                  </a:rPr>
                  <a:t>.</a:t>
                </a:r>
              </a:p>
              <a:p>
                <a:pPr marL="601663" eaLnBrk="1" hangingPunct="1">
                  <a:spcBef>
                    <a:spcPct val="25000"/>
                  </a:spcBef>
                  <a:spcAft>
                    <a:spcPct val="25000"/>
                  </a:spcAft>
                  <a:buClr>
                    <a:schemeClr val="tx1"/>
                  </a:buClr>
                  <a:buSzTx/>
                  <a:buFontTx/>
                  <a:buChar char="•"/>
                  <a:defRPr/>
                </a:pPr>
                <a:r>
                  <a:rPr lang="sv-SE" altLang="en-US" sz="2200" dirty="0" smtClean="0">
                    <a:effectLst/>
                  </a:rPr>
                  <a:t>Koefficienten framför </a:t>
                </a:r>
                <a:r>
                  <a:rPr lang="sv-SE" altLang="en-US" sz="2200" dirty="0">
                    <a:effectLst/>
                    <a:latin typeface="Arial" charset="0"/>
                  </a:rPr>
                  <a:t>(</a:t>
                </a:r>
                <a:r>
                  <a:rPr lang="sv-SE" altLang="en-US" sz="2200" i="1" dirty="0">
                    <a:effectLst/>
                    <a:latin typeface="Arial" charset="0"/>
                  </a:rPr>
                  <a:t>g</a:t>
                </a:r>
                <a:r>
                  <a:rPr lang="sv-SE" altLang="en-US" sz="2200" i="1" baseline="-25000" dirty="0">
                    <a:effectLst/>
                    <a:latin typeface="Arial" charset="0"/>
                  </a:rPr>
                  <a:t>y</a:t>
                </a:r>
                <a:r>
                  <a:rPr lang="sv-SE" altLang="en-US" sz="2200" i="1" baseline="-50000" dirty="0">
                    <a:effectLst/>
                    <a:latin typeface="Arial" charset="0"/>
                  </a:rPr>
                  <a:t>t</a:t>
                </a:r>
                <a:r>
                  <a:rPr lang="sv-SE" altLang="en-US" sz="2200" dirty="0">
                    <a:effectLst/>
                  </a:rPr>
                  <a:t>- </a:t>
                </a:r>
                <a14:m>
                  <m:oMath xmlns:m="http://schemas.openxmlformats.org/officeDocument/2006/math">
                    <m:acc>
                      <m:accPr>
                        <m:chr m:val="̅"/>
                        <m:ctrlPr>
                          <a:rPr lang="sv-SE" altLang="en-US" sz="2000" i="1" dirty="0">
                            <a:effectLst/>
                            <a:latin typeface="Cambria Math"/>
                          </a:rPr>
                        </m:ctrlPr>
                      </m:accPr>
                      <m:e>
                        <m:r>
                          <m:rPr>
                            <m:nor/>
                          </m:rPr>
                          <a:rPr lang="sv-SE" altLang="en-US" sz="2000" i="1" dirty="0">
                            <a:effectLst/>
                          </a:rPr>
                          <m:t>g</m:t>
                        </m:r>
                      </m:e>
                    </m:acc>
                  </m:oMath>
                </a14:m>
                <a:r>
                  <a:rPr lang="sv-SE" altLang="en-US" sz="2000" i="1" baseline="-25000" dirty="0" smtClean="0">
                    <a:effectLst/>
                  </a:rPr>
                  <a:t>y</a:t>
                </a:r>
                <a:r>
                  <a:rPr lang="sv-SE" altLang="en-US" sz="2200" dirty="0" smtClean="0">
                    <a:effectLst/>
                  </a:rPr>
                  <a:t>) kan variera mellan länder. Vi betecknar den </a:t>
                </a:r>
                <a:r>
                  <a:rPr lang="sv-SE" altLang="en-US" sz="2200" i="1" dirty="0" smtClean="0">
                    <a:effectLst/>
                    <a:sym typeface="Symbol"/>
                  </a:rPr>
                  <a:t>, </a:t>
                </a:r>
                <a:r>
                  <a:rPr lang="sv-SE" altLang="en-US" sz="2200" dirty="0" smtClean="0">
                    <a:effectLst/>
                    <a:sym typeface="Symbol"/>
                  </a:rPr>
                  <a:t>vilket ger: </a:t>
                </a:r>
                <a:r>
                  <a:rPr lang="sv-SE" altLang="en-US" sz="2200" i="1" dirty="0" smtClean="0">
                    <a:effectLst/>
                    <a:latin typeface="Arial" charset="0"/>
                  </a:rPr>
                  <a:t>u</a:t>
                </a:r>
                <a:r>
                  <a:rPr lang="sv-SE" altLang="en-US" sz="2200" i="1" baseline="-25000" dirty="0" smtClean="0">
                    <a:effectLst/>
                    <a:latin typeface="Arial" charset="0"/>
                  </a:rPr>
                  <a:t>t </a:t>
                </a:r>
                <a:r>
                  <a:rPr lang="sv-SE" altLang="en-US" sz="2200" dirty="0">
                    <a:effectLst/>
                    <a:latin typeface="Arial" charset="0"/>
                  </a:rPr>
                  <a:t>–</a:t>
                </a:r>
                <a:r>
                  <a:rPr lang="sv-SE" altLang="en-US" sz="2200" i="1" dirty="0">
                    <a:effectLst/>
                    <a:latin typeface="Arial" charset="0"/>
                  </a:rPr>
                  <a:t> u</a:t>
                </a:r>
                <a:r>
                  <a:rPr lang="sv-SE" altLang="en-US" sz="2200" i="1" baseline="-25000" dirty="0">
                    <a:effectLst/>
                    <a:latin typeface="Arial" charset="0"/>
                  </a:rPr>
                  <a:t>t</a:t>
                </a:r>
                <a:r>
                  <a:rPr lang="sv-SE" altLang="en-US" sz="2200" baseline="-25000" dirty="0">
                    <a:effectLst/>
                    <a:latin typeface="Arial" charset="0"/>
                  </a:rPr>
                  <a:t>-1</a:t>
                </a:r>
                <a:r>
                  <a:rPr lang="sv-SE" altLang="en-US" sz="2200" i="1" baseline="-25000" dirty="0">
                    <a:effectLst/>
                    <a:latin typeface="Arial" charset="0"/>
                  </a:rPr>
                  <a:t> </a:t>
                </a:r>
                <a:r>
                  <a:rPr lang="sv-SE" altLang="en-US" sz="2200" dirty="0">
                    <a:effectLst/>
                    <a:latin typeface="Arial" charset="0"/>
                  </a:rPr>
                  <a:t>= – </a:t>
                </a:r>
                <a:r>
                  <a:rPr lang="sv-SE" altLang="en-US" sz="2200" i="1" dirty="0" smtClean="0">
                    <a:effectLst/>
                    <a:sym typeface="Symbol"/>
                  </a:rPr>
                  <a:t> </a:t>
                </a:r>
                <a:r>
                  <a:rPr lang="sv-SE" altLang="en-US" sz="2200" baseline="10000" dirty="0" smtClean="0">
                    <a:effectLst/>
                    <a:latin typeface="Arial" charset="0"/>
                    <a:sym typeface="Symbol"/>
                  </a:rPr>
                  <a:t></a:t>
                </a:r>
                <a:r>
                  <a:rPr lang="sv-SE" altLang="en-US" sz="2200" dirty="0">
                    <a:effectLst/>
                    <a:latin typeface="Arial" charset="0"/>
                  </a:rPr>
                  <a:t>(</a:t>
                </a:r>
                <a:r>
                  <a:rPr lang="sv-SE" altLang="en-US" sz="2200" i="1" dirty="0" smtClean="0">
                    <a:effectLst/>
                    <a:latin typeface="Arial" charset="0"/>
                  </a:rPr>
                  <a:t>g</a:t>
                </a:r>
                <a:r>
                  <a:rPr lang="sv-SE" altLang="en-US" sz="2200" i="1" baseline="-25000" dirty="0" smtClean="0">
                    <a:effectLst/>
                    <a:latin typeface="Arial" charset="0"/>
                  </a:rPr>
                  <a:t>y</a:t>
                </a:r>
                <a:r>
                  <a:rPr lang="sv-SE" altLang="en-US" sz="2200" i="1" baseline="-50000" dirty="0" smtClean="0">
                    <a:effectLst/>
                    <a:latin typeface="Arial" charset="0"/>
                  </a:rPr>
                  <a:t>t</a:t>
                </a:r>
                <a:r>
                  <a:rPr lang="sv-SE" altLang="en-US" sz="2200" dirty="0" smtClean="0">
                    <a:effectLst/>
                  </a:rPr>
                  <a:t>-</a:t>
                </a:r>
                <a:r>
                  <a:rPr lang="sv-SE" altLang="en-US" sz="2400" dirty="0">
                    <a:effectLst/>
                  </a:rPr>
                  <a:t> </a:t>
                </a:r>
                <a14:m>
                  <m:oMath xmlns:m="http://schemas.openxmlformats.org/officeDocument/2006/math">
                    <m:acc>
                      <m:accPr>
                        <m:chr m:val="̅"/>
                        <m:ctrlPr>
                          <a:rPr lang="sv-SE" altLang="en-US" sz="2200" i="1" dirty="0">
                            <a:effectLst/>
                            <a:latin typeface="Cambria Math"/>
                          </a:rPr>
                        </m:ctrlPr>
                      </m:accPr>
                      <m:e>
                        <m:r>
                          <m:rPr>
                            <m:nor/>
                          </m:rPr>
                          <a:rPr lang="sv-SE" altLang="en-US" sz="2200" i="1" dirty="0">
                            <a:effectLst/>
                          </a:rPr>
                          <m:t>g</m:t>
                        </m:r>
                      </m:e>
                    </m:acc>
                  </m:oMath>
                </a14:m>
                <a:r>
                  <a:rPr lang="sv-SE" altLang="en-US" sz="2000" i="1" baseline="-25000" dirty="0" smtClean="0">
                    <a:effectLst/>
                  </a:rPr>
                  <a:t>y</a:t>
                </a:r>
                <a:r>
                  <a:rPr lang="sv-SE" altLang="en-US" sz="2400" dirty="0" smtClean="0">
                    <a:effectLst/>
                  </a:rPr>
                  <a:t>)</a:t>
                </a:r>
                <a:endParaRPr lang="sv-SE" altLang="en-US" dirty="0" smtClean="0">
                  <a:effectLst/>
                </a:endParaRPr>
              </a:p>
            </p:txBody>
          </p:sp>
        </mc:Choice>
        <mc:Fallback xmlns="">
          <p:sp>
            <p:nvSpPr>
              <p:cNvPr id="304131" name="Rectangle 3"/>
              <p:cNvSpPr>
                <a:spLocks noGrp="1" noRot="1" noChangeAspect="1" noMove="1" noResize="1" noEditPoints="1" noAdjustHandles="1" noChangeArrowheads="1" noChangeShapeType="1" noTextEdit="1"/>
              </p:cNvSpPr>
              <p:nvPr>
                <p:ph type="body" sz="half" idx="1"/>
              </p:nvPr>
            </p:nvSpPr>
            <p:spPr>
              <a:xfrm>
                <a:off x="323528" y="1412776"/>
                <a:ext cx="8393113" cy="4530725"/>
              </a:xfrm>
              <a:blipFill rotWithShape="1">
                <a:blip r:embed="rId2"/>
                <a:stretch>
                  <a:fillRect t="-1480" r="-726" b="-15747"/>
                </a:stretch>
              </a:blipFill>
            </p:spPr>
            <p:txBody>
              <a:bodyPr/>
              <a:lstStyle/>
              <a:p>
                <a:r>
                  <a:rPr lang="sv-SE">
                    <a:noFill/>
                  </a:rPr>
                  <a:t> </a:t>
                </a:r>
              </a:p>
            </p:txBody>
          </p:sp>
        </mc:Fallback>
      </mc:AlternateContent>
      <p:sp>
        <p:nvSpPr>
          <p:cNvPr id="10"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5</a:t>
            </a:fld>
            <a:endParaRPr lang="en-GB" dirty="0"/>
          </a:p>
        </p:txBody>
      </p:sp>
    </p:spTree>
    <p:extLst>
      <p:ext uri="{BB962C8B-B14F-4D97-AF65-F5344CB8AC3E}">
        <p14:creationId xmlns:p14="http://schemas.microsoft.com/office/powerpoint/2010/main" val="41444606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4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4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4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4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4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4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41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4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defRPr/>
            </a:pPr>
            <a:r>
              <a:rPr lang="en-US" i="1" dirty="0" smtClean="0"/>
              <a:t>AD</a:t>
            </a:r>
            <a:r>
              <a:rPr lang="en-US" dirty="0" smtClean="0"/>
              <a:t>-</a:t>
            </a:r>
            <a:r>
              <a:rPr lang="en-US" dirty="0" err="1" smtClean="0"/>
              <a:t>sambandet</a:t>
            </a:r>
            <a:endParaRPr lang="en-US" dirty="0" smtClean="0"/>
          </a:p>
        </p:txBody>
      </p:sp>
      <mc:AlternateContent xmlns:mc="http://schemas.openxmlformats.org/markup-compatibility/2006" xmlns:a14="http://schemas.microsoft.com/office/drawing/2010/main">
        <mc:Choice Requires="a14">
          <p:sp>
            <p:nvSpPr>
              <p:cNvPr id="304131" name="Rectangle 3"/>
              <p:cNvSpPr>
                <a:spLocks noGrp="1" noChangeArrowheads="1"/>
              </p:cNvSpPr>
              <p:nvPr>
                <p:ph type="body" sz="half" idx="1"/>
              </p:nvPr>
            </p:nvSpPr>
            <p:spPr>
              <a:xfrm>
                <a:off x="395536" y="1268760"/>
                <a:ext cx="8393113" cy="4530725"/>
              </a:xfrm>
            </p:spPr>
            <p:txBody>
              <a:bodyPr/>
              <a:lstStyle/>
              <a:p>
                <a:pPr marL="536575" indent="-449263" eaLnBrk="1" hangingPunct="1">
                  <a:lnSpc>
                    <a:spcPct val="90000"/>
                  </a:lnSpc>
                  <a:spcBef>
                    <a:spcPts val="0"/>
                  </a:spcBef>
                  <a:spcAft>
                    <a:spcPts val="1200"/>
                  </a:spcAft>
                  <a:buClr>
                    <a:schemeClr val="tx1"/>
                  </a:buClr>
                  <a:buSzTx/>
                  <a:buFontTx/>
                  <a:buChar char="•"/>
                </a:pPr>
                <a:r>
                  <a:rPr lang="sv-SE" altLang="en-US" sz="2000" dirty="0" smtClean="0">
                    <a:effectLst/>
                  </a:rPr>
                  <a:t>Kom ihåg att vi skrev </a:t>
                </a:r>
                <a:r>
                  <a:rPr lang="sv-SE" altLang="en-US" sz="2000" i="1" dirty="0" smtClean="0">
                    <a:effectLst/>
                  </a:rPr>
                  <a:t>AD-</a:t>
                </a:r>
                <a:r>
                  <a:rPr lang="sv-SE" altLang="en-US" sz="2000" dirty="0" smtClean="0">
                    <a:effectLst/>
                  </a:rPr>
                  <a:t>sambandet som </a:t>
                </a:r>
                <a:r>
                  <a:rPr lang="sv-SE" sz="2000" i="1" dirty="0" smtClean="0">
                    <a:solidFill>
                      <a:schemeClr val="tx1"/>
                    </a:solidFill>
                    <a:effectLst/>
                  </a:rPr>
                  <a:t>Y=Y</a:t>
                </a:r>
                <a14:m>
                  <m:oMath xmlns:m="http://schemas.openxmlformats.org/officeDocument/2006/math">
                    <m:d>
                      <m:dPr>
                        <m:ctrlPr>
                          <a:rPr lang="sv-SE" sz="2000" i="1">
                            <a:solidFill>
                              <a:schemeClr val="tx1"/>
                            </a:solidFill>
                            <a:effectLst/>
                            <a:latin typeface="Cambria Math"/>
                          </a:rPr>
                        </m:ctrlPr>
                      </m:dPr>
                      <m:e>
                        <m:f>
                          <m:fPr>
                            <m:ctrlPr>
                              <a:rPr lang="sv-SE" sz="2000" i="1">
                                <a:solidFill>
                                  <a:schemeClr val="tx1"/>
                                </a:solidFill>
                                <a:effectLst/>
                                <a:latin typeface="Cambria Math"/>
                              </a:rPr>
                            </m:ctrlPr>
                          </m:fPr>
                          <m:num>
                            <m:r>
                              <m:rPr>
                                <m:nor/>
                              </m:rPr>
                              <a:rPr lang="sv-SE" sz="2000" i="1">
                                <a:solidFill>
                                  <a:schemeClr val="tx1"/>
                                </a:solidFill>
                                <a:effectLst/>
                              </a:rPr>
                              <m:t>M</m:t>
                            </m:r>
                          </m:num>
                          <m:den>
                            <m:r>
                              <m:rPr>
                                <m:nor/>
                              </m:rPr>
                              <a:rPr lang="sv-SE" sz="2000" i="1">
                                <a:solidFill>
                                  <a:schemeClr val="tx1"/>
                                </a:solidFill>
                                <a:effectLst/>
                              </a:rPr>
                              <m:t>P</m:t>
                            </m:r>
                          </m:den>
                        </m:f>
                        <m:r>
                          <m:rPr>
                            <m:nor/>
                          </m:rPr>
                          <a:rPr lang="sv-SE" sz="2000" i="1">
                            <a:solidFill>
                              <a:schemeClr val="tx1"/>
                            </a:solidFill>
                            <a:effectLst/>
                          </a:rPr>
                          <m:t>,</m:t>
                        </m:r>
                        <m:r>
                          <m:rPr>
                            <m:nor/>
                          </m:rPr>
                          <a:rPr lang="sv-SE" sz="2000" i="1">
                            <a:solidFill>
                              <a:schemeClr val="tx1"/>
                            </a:solidFill>
                            <a:effectLst/>
                          </a:rPr>
                          <m:t>G</m:t>
                        </m:r>
                        <m:r>
                          <m:rPr>
                            <m:nor/>
                          </m:rPr>
                          <a:rPr lang="sv-SE" sz="2000" i="1">
                            <a:solidFill>
                              <a:schemeClr val="tx1"/>
                            </a:solidFill>
                            <a:effectLst/>
                          </a:rPr>
                          <m:t>,</m:t>
                        </m:r>
                        <m:r>
                          <m:rPr>
                            <m:nor/>
                          </m:rPr>
                          <a:rPr lang="sv-SE" sz="2000" i="1">
                            <a:solidFill>
                              <a:schemeClr val="tx1"/>
                            </a:solidFill>
                            <a:effectLst/>
                          </a:rPr>
                          <m:t>T</m:t>
                        </m:r>
                      </m:e>
                    </m:d>
                  </m:oMath>
                </a14:m>
                <a:r>
                  <a:rPr lang="sv-SE" sz="2000" dirty="0" smtClean="0">
                    <a:solidFill>
                      <a:schemeClr val="tx1"/>
                    </a:solidFill>
                  </a:rPr>
                  <a:t>.</a:t>
                </a:r>
              </a:p>
              <a:p>
                <a:pPr marL="536575" indent="-449263" eaLnBrk="1" hangingPunct="1">
                  <a:lnSpc>
                    <a:spcPct val="90000"/>
                  </a:lnSpc>
                  <a:spcBef>
                    <a:spcPts val="0"/>
                  </a:spcBef>
                  <a:spcAft>
                    <a:spcPts val="1200"/>
                  </a:spcAft>
                  <a:buClr>
                    <a:schemeClr val="tx1"/>
                  </a:buClr>
                  <a:buSzTx/>
                  <a:buFontTx/>
                  <a:buChar char="•"/>
                </a:pPr>
                <a:r>
                  <a:rPr lang="sv-SE" sz="2000" dirty="0" smtClean="0">
                    <a:solidFill>
                      <a:schemeClr val="tx1"/>
                    </a:solidFill>
                    <a:effectLst/>
                  </a:rPr>
                  <a:t>Använd tidsindexering och låt oss fokusera på det positiva sambandet mellan produktion och real penningmängd:</a:t>
                </a:r>
              </a:p>
              <a:p>
                <a:pPr marL="87312" indent="0" algn="ctr" eaLnBrk="1" hangingPunct="1">
                  <a:lnSpc>
                    <a:spcPct val="90000"/>
                  </a:lnSpc>
                  <a:spcBef>
                    <a:spcPts val="0"/>
                  </a:spcBef>
                  <a:spcAft>
                    <a:spcPts val="1200"/>
                  </a:spcAft>
                  <a:buClr>
                    <a:schemeClr val="tx1"/>
                  </a:buClr>
                  <a:buSzTx/>
                </a:pPr>
                <a:r>
                  <a:rPr lang="sv-SE" sz="2000" i="1" dirty="0" smtClean="0">
                    <a:solidFill>
                      <a:schemeClr val="tx1"/>
                    </a:solidFill>
                    <a:effectLst/>
                  </a:rPr>
                  <a:t>Y</a:t>
                </a:r>
                <a:r>
                  <a:rPr lang="sv-SE" sz="2000" i="1" baseline="-25000" dirty="0" smtClean="0">
                    <a:solidFill>
                      <a:schemeClr val="tx1"/>
                    </a:solidFill>
                    <a:effectLst/>
                  </a:rPr>
                  <a:t>t </a:t>
                </a:r>
                <a:r>
                  <a:rPr lang="sv-SE" sz="2000" i="1" dirty="0" smtClean="0">
                    <a:solidFill>
                      <a:schemeClr val="tx1"/>
                    </a:solidFill>
                    <a:effectLst/>
                  </a:rPr>
                  <a:t>= Y</a:t>
                </a:r>
                <a14:m>
                  <m:oMath xmlns:m="http://schemas.openxmlformats.org/officeDocument/2006/math">
                    <m:d>
                      <m:dPr>
                        <m:ctrlPr>
                          <a:rPr lang="sv-SE" sz="2000" i="1">
                            <a:solidFill>
                              <a:schemeClr val="tx1"/>
                            </a:solidFill>
                            <a:effectLst/>
                            <a:latin typeface="Cambria Math"/>
                          </a:rPr>
                        </m:ctrlPr>
                      </m:dPr>
                      <m:e>
                        <m:f>
                          <m:fPr>
                            <m:ctrlPr>
                              <a:rPr lang="sv-SE" sz="2000" i="1">
                                <a:solidFill>
                                  <a:schemeClr val="tx1"/>
                                </a:solidFill>
                                <a:effectLst/>
                                <a:latin typeface="Cambria Math"/>
                              </a:rPr>
                            </m:ctrlPr>
                          </m:fPr>
                          <m:num>
                            <m:r>
                              <m:rPr>
                                <m:nor/>
                              </m:rPr>
                              <a:rPr lang="sv-SE" sz="2000" i="1">
                                <a:solidFill>
                                  <a:schemeClr val="tx1"/>
                                </a:solidFill>
                                <a:effectLst/>
                              </a:rPr>
                              <m:t>M</m:t>
                            </m:r>
                            <m:r>
                              <m:rPr>
                                <m:nor/>
                              </m:rPr>
                              <a:rPr lang="sv-SE" sz="2000" i="1" baseline="-25000" dirty="0">
                                <a:solidFill>
                                  <a:schemeClr val="tx1"/>
                                </a:solidFill>
                                <a:effectLst/>
                              </a:rPr>
                              <m:t>t</m:t>
                            </m:r>
                          </m:num>
                          <m:den>
                            <m:r>
                              <m:rPr>
                                <m:nor/>
                              </m:rPr>
                              <a:rPr lang="sv-SE" sz="2000" i="1">
                                <a:solidFill>
                                  <a:schemeClr val="tx1"/>
                                </a:solidFill>
                                <a:effectLst/>
                              </a:rPr>
                              <m:t>P</m:t>
                            </m:r>
                            <m:r>
                              <m:rPr>
                                <m:nor/>
                              </m:rPr>
                              <a:rPr lang="sv-SE" sz="2000" i="1" baseline="-25000" dirty="0">
                                <a:solidFill>
                                  <a:schemeClr val="tx1"/>
                                </a:solidFill>
                                <a:effectLst/>
                              </a:rPr>
                              <m:t>t</m:t>
                            </m:r>
                          </m:den>
                        </m:f>
                      </m:e>
                    </m:d>
                  </m:oMath>
                </a14:m>
                <a:endParaRPr lang="sv-SE" sz="2000" i="1" dirty="0" smtClean="0">
                  <a:solidFill>
                    <a:schemeClr val="tx1"/>
                  </a:solidFill>
                  <a:effectLst/>
                </a:endParaRPr>
              </a:p>
              <a:p>
                <a:pPr marL="430212" eaLnBrk="1" hangingPunct="1">
                  <a:lnSpc>
                    <a:spcPct val="90000"/>
                  </a:lnSpc>
                  <a:spcBef>
                    <a:spcPts val="0"/>
                  </a:spcBef>
                  <a:spcAft>
                    <a:spcPts val="1200"/>
                  </a:spcAft>
                  <a:buClr>
                    <a:schemeClr val="tx1"/>
                  </a:buClr>
                  <a:buSzTx/>
                  <a:buFont typeface="Arial" panose="020B0604020202020204" pitchFamily="34" charset="0"/>
                  <a:buChar char="•"/>
                </a:pPr>
                <a:r>
                  <a:rPr lang="sv-SE" sz="2000" dirty="0" smtClean="0">
                    <a:solidFill>
                      <a:schemeClr val="tx1"/>
                    </a:solidFill>
                    <a:effectLst/>
                  </a:rPr>
                  <a:t>Antag att </a:t>
                </a:r>
                <a:r>
                  <a:rPr lang="sv-SE" sz="2000" i="1" dirty="0" smtClean="0">
                    <a:solidFill>
                      <a:schemeClr val="tx1"/>
                    </a:solidFill>
                    <a:effectLst/>
                  </a:rPr>
                  <a:t>Y-</a:t>
                </a:r>
                <a:r>
                  <a:rPr lang="sv-SE" sz="2000" dirty="0" smtClean="0">
                    <a:solidFill>
                      <a:schemeClr val="tx1"/>
                    </a:solidFill>
                    <a:effectLst/>
                  </a:rPr>
                  <a:t>funktionen är linjär utan </a:t>
                </a:r>
                <a:r>
                  <a:rPr lang="sv-SE" sz="2000" dirty="0" err="1" smtClean="0">
                    <a:solidFill>
                      <a:schemeClr val="tx1"/>
                    </a:solidFill>
                    <a:effectLst/>
                  </a:rPr>
                  <a:t>intercept</a:t>
                </a:r>
                <a:r>
                  <a:rPr lang="sv-SE" sz="2000" dirty="0" smtClean="0">
                    <a:solidFill>
                      <a:schemeClr val="tx1"/>
                    </a:solidFill>
                    <a:effectLst/>
                  </a:rPr>
                  <a:t> så produktionen och real penningmängd är proportionella mot varandra: </a:t>
                </a:r>
                <a:r>
                  <a:rPr lang="sv-SE" sz="2000" i="1" dirty="0" smtClean="0">
                    <a:solidFill>
                      <a:schemeClr val="tx1"/>
                    </a:solidFill>
                    <a:effectLst/>
                  </a:rPr>
                  <a:t>Y</a:t>
                </a:r>
                <a:r>
                  <a:rPr lang="sv-SE" sz="2000" i="1" baseline="-25000" dirty="0" smtClean="0">
                    <a:solidFill>
                      <a:schemeClr val="tx1"/>
                    </a:solidFill>
                    <a:effectLst/>
                  </a:rPr>
                  <a:t>t </a:t>
                </a:r>
                <a:r>
                  <a:rPr lang="sv-SE" sz="2000" i="1" dirty="0">
                    <a:solidFill>
                      <a:schemeClr val="tx1"/>
                    </a:solidFill>
                    <a:effectLst/>
                  </a:rPr>
                  <a:t>= </a:t>
                </a:r>
                <a:r>
                  <a:rPr lang="sv-SE" sz="2000" i="1" dirty="0">
                    <a:solidFill>
                      <a:schemeClr val="tx1"/>
                    </a:solidFill>
                    <a:effectLst/>
                    <a:sym typeface="Symbol"/>
                  </a:rPr>
                  <a:t> </a:t>
                </a:r>
                <a:r>
                  <a:rPr lang="sv-SE" sz="2000" baseline="10000" dirty="0">
                    <a:solidFill>
                      <a:schemeClr val="tx1"/>
                    </a:solidFill>
                    <a:effectLst/>
                    <a:sym typeface="Symbol"/>
                  </a:rPr>
                  <a:t> </a:t>
                </a:r>
                <a14:m>
                  <m:oMath xmlns:m="http://schemas.openxmlformats.org/officeDocument/2006/math">
                    <m:f>
                      <m:fPr>
                        <m:ctrlPr>
                          <a:rPr lang="sv-SE" sz="2000" i="1">
                            <a:solidFill>
                              <a:schemeClr val="tx1"/>
                            </a:solidFill>
                            <a:effectLst/>
                            <a:latin typeface="Cambria Math"/>
                          </a:rPr>
                        </m:ctrlPr>
                      </m:fPr>
                      <m:num>
                        <m:r>
                          <m:rPr>
                            <m:nor/>
                          </m:rPr>
                          <a:rPr lang="sv-SE" sz="2000" i="1">
                            <a:solidFill>
                              <a:schemeClr val="tx1"/>
                            </a:solidFill>
                            <a:effectLst/>
                          </a:rPr>
                          <m:t>M</m:t>
                        </m:r>
                        <m:r>
                          <m:rPr>
                            <m:nor/>
                          </m:rPr>
                          <a:rPr lang="sv-SE" sz="2000" i="1" baseline="-25000" dirty="0">
                            <a:solidFill>
                              <a:schemeClr val="tx1"/>
                            </a:solidFill>
                            <a:effectLst/>
                          </a:rPr>
                          <m:t>t</m:t>
                        </m:r>
                      </m:num>
                      <m:den>
                        <m:r>
                          <m:rPr>
                            <m:nor/>
                          </m:rPr>
                          <a:rPr lang="sv-SE" sz="2000" i="1">
                            <a:solidFill>
                              <a:schemeClr val="tx1"/>
                            </a:solidFill>
                            <a:effectLst/>
                          </a:rPr>
                          <m:t>P</m:t>
                        </m:r>
                        <m:r>
                          <m:rPr>
                            <m:nor/>
                          </m:rPr>
                          <a:rPr lang="sv-SE" sz="2000" i="1" baseline="-25000" dirty="0">
                            <a:solidFill>
                              <a:schemeClr val="tx1"/>
                            </a:solidFill>
                            <a:effectLst/>
                          </a:rPr>
                          <m:t>t</m:t>
                        </m:r>
                      </m:den>
                    </m:f>
                  </m:oMath>
                </a14:m>
                <a:endParaRPr lang="sv-SE" sz="2000" dirty="0">
                  <a:solidFill>
                    <a:schemeClr val="tx1"/>
                  </a:solidFill>
                  <a:effectLst/>
                </a:endParaRPr>
              </a:p>
              <a:p>
                <a:pPr marL="430212" eaLnBrk="1" hangingPunct="1">
                  <a:lnSpc>
                    <a:spcPct val="90000"/>
                  </a:lnSpc>
                  <a:spcBef>
                    <a:spcPts val="0"/>
                  </a:spcBef>
                  <a:spcAft>
                    <a:spcPts val="1200"/>
                  </a:spcAft>
                  <a:buClr>
                    <a:schemeClr val="tx1"/>
                  </a:buClr>
                  <a:buSzTx/>
                  <a:buFont typeface="Arial" panose="020B0604020202020204" pitchFamily="34" charset="0"/>
                  <a:buChar char="•"/>
                </a:pPr>
                <a:r>
                  <a:rPr lang="sv-SE" sz="2000" dirty="0" smtClean="0">
                    <a:solidFill>
                      <a:schemeClr val="tx1"/>
                    </a:solidFill>
                    <a:effectLst/>
                  </a:rPr>
                  <a:t>Kom ihåg mekanismen – högre real penningmängd </a:t>
                </a:r>
                <a:r>
                  <a:rPr lang="sv-SE" sz="2000" dirty="0" smtClean="0">
                    <a:solidFill>
                      <a:schemeClr val="tx1"/>
                    </a:solidFill>
                    <a:effectLst/>
                    <a:sym typeface="Symbol"/>
                  </a:rPr>
                  <a:t> lägre ränta</a:t>
                </a:r>
                <a:r>
                  <a:rPr lang="sv-SE" sz="2000" i="1" dirty="0" smtClean="0">
                    <a:solidFill>
                      <a:schemeClr val="tx1"/>
                    </a:solidFill>
                    <a:effectLst/>
                  </a:rPr>
                  <a:t> </a:t>
                </a:r>
                <a:r>
                  <a:rPr lang="sv-SE" sz="2000" dirty="0" smtClean="0">
                    <a:solidFill>
                      <a:schemeClr val="tx1"/>
                    </a:solidFill>
                    <a:effectLst/>
                    <a:sym typeface="Symbol"/>
                  </a:rPr>
                  <a:t> mer investeringar  högre efterfrågan  högre produktion (</a:t>
                </a:r>
                <a:r>
                  <a:rPr lang="sv-SE" sz="2000" i="1" dirty="0" smtClean="0">
                    <a:solidFill>
                      <a:schemeClr val="tx1"/>
                    </a:solidFill>
                    <a:effectLst/>
                    <a:sym typeface="Symbol"/>
                  </a:rPr>
                  <a:t>IS-LM</a:t>
                </a:r>
                <a:r>
                  <a:rPr lang="sv-SE" sz="2000" dirty="0" smtClean="0">
                    <a:solidFill>
                      <a:schemeClr val="tx1"/>
                    </a:solidFill>
                    <a:effectLst/>
                    <a:sym typeface="Symbol"/>
                  </a:rPr>
                  <a:t>).</a:t>
                </a:r>
              </a:p>
              <a:p>
                <a:pPr marL="430212" eaLnBrk="1" hangingPunct="1">
                  <a:lnSpc>
                    <a:spcPct val="90000"/>
                  </a:lnSpc>
                  <a:spcBef>
                    <a:spcPts val="0"/>
                  </a:spcBef>
                  <a:spcAft>
                    <a:spcPts val="1200"/>
                  </a:spcAft>
                  <a:buClr>
                    <a:schemeClr val="tx1"/>
                  </a:buClr>
                  <a:buSzTx/>
                  <a:buFont typeface="Arial" panose="020B0604020202020204" pitchFamily="34" charset="0"/>
                  <a:buChar char="•"/>
                </a:pPr>
                <a:r>
                  <a:rPr lang="sv-SE" altLang="en-US" sz="2000" dirty="0" smtClean="0">
                    <a:solidFill>
                      <a:schemeClr val="tx1"/>
                    </a:solidFill>
                    <a:effectLst/>
                    <a:sym typeface="Symbol"/>
                  </a:rPr>
                  <a:t>Om penningmängden växer snabbare än priserna ökar real penningmängd och därmed BNP (och tvärtom). </a:t>
                </a:r>
              </a:p>
              <a:p>
                <a:pPr marL="430212" eaLnBrk="1" hangingPunct="1">
                  <a:lnSpc>
                    <a:spcPct val="90000"/>
                  </a:lnSpc>
                  <a:spcBef>
                    <a:spcPts val="0"/>
                  </a:spcBef>
                  <a:spcAft>
                    <a:spcPts val="1200"/>
                  </a:spcAft>
                  <a:buClr>
                    <a:schemeClr val="tx1"/>
                  </a:buClr>
                  <a:buSzTx/>
                  <a:buFont typeface="Arial" panose="020B0604020202020204" pitchFamily="34" charset="0"/>
                  <a:buChar char="•"/>
                </a:pPr>
                <a:r>
                  <a:rPr lang="sv-SE" altLang="en-US" sz="2000" dirty="0" smtClean="0">
                    <a:solidFill>
                      <a:schemeClr val="tx1"/>
                    </a:solidFill>
                    <a:effectLst/>
                    <a:sym typeface="Symbol"/>
                  </a:rPr>
                  <a:t>Kom ihåg att tillväxttakten i en kvot är lika med tillväxttakten i täljaren minus den i nämnaren. Därmed får vi </a:t>
                </a:r>
                <a:r>
                  <a:rPr lang="sv-SE" altLang="en-US" sz="2000" i="1" dirty="0" err="1" smtClean="0">
                    <a:effectLst/>
                    <a:latin typeface="Arial" charset="0"/>
                  </a:rPr>
                  <a:t>g</a:t>
                </a:r>
                <a:r>
                  <a:rPr lang="sv-SE" altLang="en-US" sz="2000" i="1" baseline="-25000" dirty="0" err="1" smtClean="0">
                    <a:effectLst/>
                    <a:latin typeface="Arial" charset="0"/>
                  </a:rPr>
                  <a:t>y</a:t>
                </a:r>
                <a:r>
                  <a:rPr lang="sv-SE" altLang="en-US" sz="2000" i="1" baseline="-50000" dirty="0" err="1" smtClean="0">
                    <a:effectLst/>
                    <a:latin typeface="Arial" charset="0"/>
                  </a:rPr>
                  <a:t>t</a:t>
                </a:r>
                <a:r>
                  <a:rPr lang="sv-SE" altLang="en-US" sz="2000" i="1" dirty="0" smtClean="0">
                    <a:effectLst/>
                    <a:latin typeface="Arial" charset="0"/>
                  </a:rPr>
                  <a:t>=</a:t>
                </a:r>
                <a:r>
                  <a:rPr lang="sv-SE" sz="2000" i="1" dirty="0" smtClean="0">
                    <a:effectLst/>
                    <a:sym typeface="Symbol"/>
                  </a:rPr>
                  <a:t> </a:t>
                </a:r>
                <a:r>
                  <a:rPr lang="sv-SE" sz="2000" i="1" dirty="0" err="1" smtClean="0">
                    <a:effectLst/>
                    <a:sym typeface="Symbol"/>
                  </a:rPr>
                  <a:t>g</a:t>
                </a:r>
                <a:r>
                  <a:rPr lang="sv-SE" sz="2000" i="1" baseline="-25000" dirty="0" err="1" smtClean="0">
                    <a:effectLst/>
                    <a:sym typeface="Symbol"/>
                  </a:rPr>
                  <a:t>m</a:t>
                </a:r>
                <a:r>
                  <a:rPr lang="sv-SE" altLang="en-US" sz="2000" i="1" baseline="-50000" dirty="0" err="1">
                    <a:effectLst/>
                    <a:latin typeface="Arial" charset="0"/>
                  </a:rPr>
                  <a:t>t</a:t>
                </a:r>
                <a:r>
                  <a:rPr lang="sv-SE" sz="2000" i="1" baseline="-25000" dirty="0" smtClean="0">
                    <a:solidFill>
                      <a:schemeClr val="tx1"/>
                    </a:solidFill>
                    <a:effectLst/>
                    <a:sym typeface="Symbol"/>
                  </a:rPr>
                  <a:t> </a:t>
                </a:r>
                <a:r>
                  <a:rPr lang="sv-SE" altLang="en-US" sz="2000" i="1" dirty="0" smtClean="0">
                    <a:effectLst/>
                    <a:latin typeface="Arial" charset="0"/>
                  </a:rPr>
                  <a:t>- </a:t>
                </a:r>
                <a:r>
                  <a:rPr lang="sv-SE" sz="2200" i="1" dirty="0" smtClean="0">
                    <a:effectLst/>
                    <a:sym typeface="Symbol"/>
                  </a:rPr>
                  <a:t></a:t>
                </a:r>
                <a:r>
                  <a:rPr lang="sv-SE" sz="2200" i="1" baseline="-25000" dirty="0" smtClean="0">
                    <a:effectLst/>
                    <a:sym typeface="Symbol"/>
                  </a:rPr>
                  <a:t>t</a:t>
                </a:r>
                <a:r>
                  <a:rPr lang="sv-SE" sz="2200" i="1" dirty="0" smtClean="0">
                    <a:effectLst/>
                    <a:sym typeface="Symbol"/>
                  </a:rPr>
                  <a:t>.</a:t>
                </a:r>
                <a:endParaRPr lang="sv-SE" sz="2200" i="1" baseline="-25000" dirty="0" smtClean="0">
                  <a:effectLst/>
                  <a:sym typeface="Symbol"/>
                </a:endParaRPr>
              </a:p>
              <a:p>
                <a:pPr marL="87312" indent="0" algn="ctr" eaLnBrk="1" hangingPunct="1">
                  <a:lnSpc>
                    <a:spcPct val="90000"/>
                  </a:lnSpc>
                  <a:spcBef>
                    <a:spcPts val="0"/>
                  </a:spcBef>
                  <a:spcAft>
                    <a:spcPts val="1200"/>
                  </a:spcAft>
                  <a:buClr>
                    <a:schemeClr val="tx1"/>
                  </a:buClr>
                  <a:buSzTx/>
                </a:pPr>
                <a:endParaRPr lang="sv-SE" sz="2000" i="1" baseline="-25000" dirty="0">
                  <a:solidFill>
                    <a:schemeClr val="tx1"/>
                  </a:solidFill>
                  <a:effectLst/>
                </a:endParaRPr>
              </a:p>
              <a:p>
                <a:pPr marL="87312" indent="0" algn="ctr" eaLnBrk="1" hangingPunct="1">
                  <a:lnSpc>
                    <a:spcPct val="90000"/>
                  </a:lnSpc>
                  <a:spcBef>
                    <a:spcPts val="0"/>
                  </a:spcBef>
                  <a:spcAft>
                    <a:spcPts val="1200"/>
                  </a:spcAft>
                  <a:buClr>
                    <a:schemeClr val="tx1"/>
                  </a:buClr>
                  <a:buSzTx/>
                </a:pPr>
                <a:endParaRPr lang="sv-SE" altLang="en-US" sz="2000" dirty="0" smtClean="0">
                  <a:solidFill>
                    <a:schemeClr val="tx1"/>
                  </a:solidFill>
                  <a:effectLst/>
                  <a:sym typeface="Symbol"/>
                </a:endParaRPr>
              </a:p>
              <a:p>
                <a:pPr marL="430212" eaLnBrk="1" hangingPunct="1">
                  <a:lnSpc>
                    <a:spcPct val="90000"/>
                  </a:lnSpc>
                  <a:spcBef>
                    <a:spcPts val="0"/>
                  </a:spcBef>
                  <a:spcAft>
                    <a:spcPts val="1200"/>
                  </a:spcAft>
                  <a:buClr>
                    <a:schemeClr val="tx1"/>
                  </a:buClr>
                  <a:buSzTx/>
                  <a:buFont typeface="Arial" panose="020B0604020202020204" pitchFamily="34" charset="0"/>
                  <a:buChar char="•"/>
                </a:pPr>
                <a:endParaRPr lang="sv-SE" altLang="en-US" sz="2400" dirty="0" smtClean="0">
                  <a:effectLst/>
                </a:endParaRPr>
              </a:p>
            </p:txBody>
          </p:sp>
        </mc:Choice>
        <mc:Fallback xmlns="">
          <p:sp>
            <p:nvSpPr>
              <p:cNvPr id="304131" name="Rectangle 3"/>
              <p:cNvSpPr>
                <a:spLocks noGrp="1" noRot="1" noChangeAspect="1" noMove="1" noResize="1" noEditPoints="1" noAdjustHandles="1" noChangeArrowheads="1" noChangeShapeType="1" noTextEdit="1"/>
              </p:cNvSpPr>
              <p:nvPr>
                <p:ph type="body" sz="half" idx="1"/>
              </p:nvPr>
            </p:nvSpPr>
            <p:spPr>
              <a:xfrm>
                <a:off x="395536" y="1268760"/>
                <a:ext cx="8393113" cy="4530725"/>
              </a:xfrm>
              <a:blipFill rotWithShape="1">
                <a:blip r:embed="rId2"/>
                <a:stretch>
                  <a:fillRect r="-799" b="-12651"/>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6</a:t>
            </a:fld>
            <a:endParaRPr lang="en-GB" dirty="0"/>
          </a:p>
        </p:txBody>
      </p:sp>
    </p:spTree>
    <p:extLst>
      <p:ext uri="{BB962C8B-B14F-4D97-AF65-F5344CB8AC3E}">
        <p14:creationId xmlns:p14="http://schemas.microsoft.com/office/powerpoint/2010/main" val="27969097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4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4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4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4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4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4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4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defRPr/>
            </a:pPr>
            <a:r>
              <a:rPr lang="en-US" dirty="0" err="1" smtClean="0"/>
              <a:t>Nominell</a:t>
            </a:r>
            <a:r>
              <a:rPr lang="en-US" dirty="0" smtClean="0"/>
              <a:t> </a:t>
            </a:r>
            <a:r>
              <a:rPr lang="en-US" dirty="0" err="1" smtClean="0"/>
              <a:t>och</a:t>
            </a:r>
            <a:r>
              <a:rPr lang="en-US" dirty="0" smtClean="0"/>
              <a:t> real </a:t>
            </a:r>
            <a:r>
              <a:rPr lang="en-US" dirty="0" err="1" smtClean="0"/>
              <a:t>ränta</a:t>
            </a:r>
            <a:endParaRPr lang="en-US" dirty="0" smtClean="0"/>
          </a:p>
        </p:txBody>
      </p:sp>
      <p:sp>
        <p:nvSpPr>
          <p:cNvPr id="304131" name="Rectangle 3"/>
          <p:cNvSpPr>
            <a:spLocks noGrp="1" noChangeArrowheads="1"/>
          </p:cNvSpPr>
          <p:nvPr>
            <p:ph type="body" sz="half" idx="1"/>
          </p:nvPr>
        </p:nvSpPr>
        <p:spPr>
          <a:xfrm>
            <a:off x="323528" y="1412776"/>
            <a:ext cx="8393113" cy="4530725"/>
          </a:xfrm>
        </p:spPr>
        <p:txBody>
          <a:bodyPr/>
          <a:lstStyle/>
          <a:p>
            <a:pPr marL="449263" indent="-449263" eaLnBrk="1" hangingPunct="1">
              <a:buClr>
                <a:schemeClr val="tx1"/>
              </a:buClr>
              <a:buSzTx/>
              <a:buFontTx/>
              <a:buChar char="•"/>
            </a:pPr>
            <a:r>
              <a:rPr lang="sv-SE" altLang="en-US" sz="2000" dirty="0" smtClean="0">
                <a:effectLst/>
                <a:latin typeface="Arial" charset="0"/>
              </a:rPr>
              <a:t>Räntan i termer av pengar (SEK, Euro…) kallas </a:t>
            </a:r>
            <a:r>
              <a:rPr lang="sv-SE" altLang="en-US" sz="2000" i="1" dirty="0">
                <a:effectLst/>
                <a:latin typeface="Arial" charset="0"/>
              </a:rPr>
              <a:t>nominell ränta</a:t>
            </a:r>
            <a:r>
              <a:rPr lang="sv-SE" altLang="en-US" sz="2000" dirty="0">
                <a:effectLst/>
                <a:latin typeface="Arial" charset="0"/>
              </a:rPr>
              <a:t>.</a:t>
            </a:r>
          </a:p>
          <a:p>
            <a:pPr marL="449263" indent="-449263" eaLnBrk="1" hangingPunct="1">
              <a:buClr>
                <a:schemeClr val="tx1"/>
              </a:buClr>
              <a:buSzTx/>
              <a:buFontTx/>
              <a:buChar char="•"/>
            </a:pPr>
            <a:r>
              <a:rPr lang="sv-SE" altLang="en-US" sz="2000" dirty="0" smtClean="0">
                <a:effectLst/>
                <a:latin typeface="Arial" charset="0"/>
              </a:rPr>
              <a:t>När vi sätter in på banken vill vi veta hur mycket konsumtion vi kan få i framtiden givet det vi avstår från idag, räntan i termer av konsumtionsvaror. Detta kallas </a:t>
            </a:r>
            <a:r>
              <a:rPr lang="sv-SE" altLang="en-US" sz="2000" b="1" dirty="0" smtClean="0">
                <a:effectLst/>
                <a:latin typeface="Arial" charset="0"/>
              </a:rPr>
              <a:t>realränta</a:t>
            </a:r>
            <a:r>
              <a:rPr lang="sv-SE" altLang="en-US" sz="2000" dirty="0" smtClean="0">
                <a:effectLst/>
                <a:latin typeface="Arial" charset="0"/>
              </a:rPr>
              <a:t>.</a:t>
            </a:r>
            <a:endParaRPr lang="sv-SE" altLang="en-US" sz="2000" dirty="0">
              <a:effectLst/>
              <a:latin typeface="Arial" charset="0"/>
            </a:endParaRPr>
          </a:p>
          <a:p>
            <a:pPr marL="449263" indent="-449263" eaLnBrk="1" hangingPunct="1">
              <a:buClr>
                <a:schemeClr val="tx1"/>
              </a:buClr>
              <a:buSzTx/>
              <a:buFontTx/>
              <a:buChar char="•"/>
            </a:pPr>
            <a:r>
              <a:rPr lang="sv-SE" altLang="en-US" sz="2000" dirty="0" smtClean="0">
                <a:effectLst/>
                <a:latin typeface="Arial" charset="0"/>
              </a:rPr>
              <a:t>Definition: Avstå från enhet konsumtion till priset </a:t>
            </a:r>
            <a:r>
              <a:rPr lang="sv-SE" altLang="en-US" sz="2000" i="1" dirty="0" smtClean="0">
                <a:effectLst/>
                <a:latin typeface="Arial" charset="0"/>
              </a:rPr>
              <a:t>P</a:t>
            </a:r>
            <a:r>
              <a:rPr lang="sv-SE" altLang="en-US" sz="2000" i="1" baseline="-25000" dirty="0" smtClean="0">
                <a:effectLst/>
                <a:latin typeface="Arial" charset="0"/>
              </a:rPr>
              <a:t>t</a:t>
            </a:r>
            <a:r>
              <a:rPr lang="sv-SE" altLang="en-US" sz="2000" i="1" dirty="0" smtClean="0">
                <a:effectLst/>
                <a:latin typeface="Arial" charset="0"/>
              </a:rPr>
              <a:t> </a:t>
            </a:r>
            <a:r>
              <a:rPr lang="sv-SE" altLang="en-US" sz="2000" dirty="0" smtClean="0">
                <a:effectLst/>
                <a:latin typeface="Arial" charset="0"/>
              </a:rPr>
              <a:t>i tidsperiod </a:t>
            </a:r>
            <a:r>
              <a:rPr lang="sv-SE" altLang="en-US" sz="2000" i="1" dirty="0" smtClean="0">
                <a:effectLst/>
                <a:latin typeface="Arial" charset="0"/>
              </a:rPr>
              <a:t>t</a:t>
            </a:r>
            <a:r>
              <a:rPr lang="sv-SE" altLang="en-US" sz="2000" dirty="0" smtClean="0">
                <a:effectLst/>
                <a:latin typeface="Arial" charset="0"/>
              </a:rPr>
              <a:t>. Sätt in pengarna (</a:t>
            </a:r>
            <a:r>
              <a:rPr lang="sv-SE" altLang="en-US" sz="2000" i="1" dirty="0" smtClean="0">
                <a:effectLst/>
                <a:latin typeface="Arial" charset="0"/>
              </a:rPr>
              <a:t>P</a:t>
            </a:r>
            <a:r>
              <a:rPr lang="sv-SE" altLang="en-US" sz="2000" i="1" baseline="-25000" dirty="0">
                <a:effectLst/>
                <a:latin typeface="Arial" charset="0"/>
              </a:rPr>
              <a:t>t</a:t>
            </a:r>
            <a:r>
              <a:rPr lang="sv-SE" altLang="en-US" sz="2000" dirty="0" smtClean="0">
                <a:effectLst/>
                <a:latin typeface="Arial" charset="0"/>
              </a:rPr>
              <a:t>)</a:t>
            </a:r>
            <a:r>
              <a:rPr lang="sv-SE" altLang="en-US" sz="2000" i="1" dirty="0" smtClean="0">
                <a:effectLst/>
                <a:latin typeface="Arial" charset="0"/>
              </a:rPr>
              <a:t> </a:t>
            </a:r>
            <a:r>
              <a:rPr lang="sv-SE" altLang="en-US" sz="2000" dirty="0" smtClean="0">
                <a:effectLst/>
                <a:latin typeface="Arial" charset="0"/>
              </a:rPr>
              <a:t>på banken till ränta </a:t>
            </a:r>
            <a:r>
              <a:rPr lang="sv-SE" altLang="en-US" sz="2000" i="1" dirty="0" smtClean="0">
                <a:effectLst/>
                <a:latin typeface="Arial" charset="0"/>
              </a:rPr>
              <a:t>i</a:t>
            </a:r>
            <a:r>
              <a:rPr lang="sv-SE" altLang="en-US" sz="2000" i="1" baseline="-25000" dirty="0">
                <a:effectLst/>
                <a:latin typeface="Arial" charset="0"/>
              </a:rPr>
              <a:t>t</a:t>
            </a:r>
            <a:r>
              <a:rPr lang="sv-SE" altLang="en-US" sz="2000" i="1" dirty="0" smtClean="0">
                <a:effectLst/>
                <a:latin typeface="Arial" charset="0"/>
              </a:rPr>
              <a:t>.</a:t>
            </a:r>
            <a:r>
              <a:rPr lang="sv-SE" altLang="en-US" sz="2000" dirty="0" smtClean="0">
                <a:effectLst/>
                <a:latin typeface="Arial" charset="0"/>
              </a:rPr>
              <a:t> Ta ut pengarna (</a:t>
            </a:r>
            <a:r>
              <a:rPr lang="sv-SE" altLang="en-US" sz="2000" i="1" dirty="0" smtClean="0">
                <a:effectLst/>
                <a:latin typeface="Arial" charset="0"/>
              </a:rPr>
              <a:t>P</a:t>
            </a:r>
            <a:r>
              <a:rPr lang="sv-SE" altLang="en-US" sz="2000" i="1" baseline="-25000" dirty="0" smtClean="0">
                <a:effectLst/>
                <a:latin typeface="Arial" charset="0"/>
              </a:rPr>
              <a:t>t</a:t>
            </a:r>
            <a:r>
              <a:rPr lang="sv-SE" altLang="en-US" sz="2000" i="1" dirty="0" smtClean="0">
                <a:effectLst/>
                <a:latin typeface="Arial" charset="0"/>
              </a:rPr>
              <a:t> </a:t>
            </a:r>
            <a:r>
              <a:rPr lang="sv-SE" altLang="en-US" sz="2000" baseline="10000" dirty="0" smtClean="0">
                <a:effectLst/>
                <a:latin typeface="Arial" charset="0"/>
                <a:sym typeface="Symbol"/>
              </a:rPr>
              <a:t></a:t>
            </a:r>
            <a:r>
              <a:rPr lang="sv-SE" altLang="en-US" sz="2000" dirty="0" smtClean="0">
                <a:effectLst/>
                <a:latin typeface="Arial" charset="0"/>
                <a:sym typeface="Symbol"/>
              </a:rPr>
              <a:t> (1+</a:t>
            </a:r>
            <a:r>
              <a:rPr lang="sv-SE" altLang="en-US" sz="2000" i="1" dirty="0" smtClean="0">
                <a:effectLst/>
                <a:latin typeface="Arial" charset="0"/>
                <a:sym typeface="Symbol"/>
              </a:rPr>
              <a:t>i</a:t>
            </a:r>
            <a:r>
              <a:rPr lang="sv-SE" altLang="en-US" sz="2000" i="1" baseline="-25000" dirty="0">
                <a:effectLst/>
                <a:latin typeface="Arial" charset="0"/>
              </a:rPr>
              <a:t>t</a:t>
            </a:r>
            <a:r>
              <a:rPr lang="sv-SE" altLang="en-US" sz="2000" dirty="0" smtClean="0">
                <a:effectLst/>
                <a:latin typeface="Arial" charset="0"/>
                <a:sym typeface="Symbol"/>
              </a:rPr>
              <a:t>)) </a:t>
            </a:r>
            <a:r>
              <a:rPr lang="sv-SE" altLang="en-US" sz="2000" dirty="0" smtClean="0">
                <a:effectLst/>
                <a:latin typeface="Arial" charset="0"/>
              </a:rPr>
              <a:t>i nästa tidsperiod och köp konsumtion till det förväntade priset </a:t>
            </a:r>
            <a:r>
              <a:rPr lang="sv-SE" altLang="en-US" sz="2000" i="1" dirty="0" smtClean="0">
                <a:effectLst/>
                <a:latin typeface="Arial" charset="0"/>
              </a:rPr>
              <a:t>P</a:t>
            </a:r>
            <a:r>
              <a:rPr lang="sv-SE" altLang="en-US" sz="2000" i="1" baseline="30000" dirty="0" smtClean="0">
                <a:effectLst/>
                <a:latin typeface="Arial" charset="0"/>
              </a:rPr>
              <a:t>e</a:t>
            </a:r>
            <a:r>
              <a:rPr lang="sv-SE" altLang="en-US" sz="2000" i="1" baseline="-25000" dirty="0" smtClean="0">
                <a:effectLst/>
                <a:latin typeface="Arial" charset="0"/>
              </a:rPr>
              <a:t>t+</a:t>
            </a:r>
            <a:r>
              <a:rPr lang="sv-SE" altLang="en-US" sz="2000" baseline="-25000" dirty="0" smtClean="0">
                <a:effectLst/>
                <a:latin typeface="Arial" charset="0"/>
              </a:rPr>
              <a:t>1</a:t>
            </a:r>
            <a:r>
              <a:rPr lang="sv-SE" altLang="en-US" sz="2000" dirty="0" smtClean="0">
                <a:effectLst/>
                <a:latin typeface="Arial" charset="0"/>
              </a:rPr>
              <a:t>. Hur mycket konsumtion förvänta vi? Jo:</a:t>
            </a:r>
          </a:p>
          <a:p>
            <a:pPr marL="449263" indent="-449263" eaLnBrk="1" hangingPunct="1">
              <a:buClr>
                <a:schemeClr val="tx1"/>
              </a:buClr>
              <a:buSzTx/>
              <a:buFontTx/>
              <a:buChar char="•"/>
            </a:pPr>
            <a:endParaRPr lang="sv-SE" altLang="en-US" sz="2000" dirty="0" smtClean="0">
              <a:effectLst/>
              <a:latin typeface="Arial" charset="0"/>
            </a:endParaRPr>
          </a:p>
          <a:p>
            <a:pPr marL="449263" indent="-449263" eaLnBrk="1" hangingPunct="1">
              <a:buClr>
                <a:schemeClr val="tx1"/>
              </a:buClr>
              <a:buSzTx/>
              <a:buFontTx/>
              <a:buChar char="•"/>
            </a:pPr>
            <a:endParaRPr lang="sv-SE" altLang="en-US" sz="2000" dirty="0" smtClean="0">
              <a:effectLst/>
              <a:latin typeface="Arial" charset="0"/>
            </a:endParaRPr>
          </a:p>
          <a:p>
            <a:pPr eaLnBrk="1" hangingPunct="1">
              <a:buClr>
                <a:schemeClr val="tx1"/>
              </a:buClr>
              <a:buSzTx/>
              <a:buFont typeface="Arial" panose="020B0604020202020204" pitchFamily="34" charset="0"/>
              <a:buChar char="•"/>
            </a:pPr>
            <a:r>
              <a:rPr lang="sv-SE" altLang="en-US" sz="2000" dirty="0" smtClean="0">
                <a:effectLst/>
                <a:latin typeface="Arial" charset="0"/>
              </a:rPr>
              <a:t>Den förväntade räntan i termer av varor,            , kallar vi</a:t>
            </a:r>
            <a:r>
              <a:rPr lang="sv-SE" altLang="en-US" sz="2000" b="1" dirty="0" smtClean="0">
                <a:effectLst/>
                <a:latin typeface="Arial" charset="0"/>
              </a:rPr>
              <a:t> realränta</a:t>
            </a:r>
            <a:r>
              <a:rPr lang="sv-SE" altLang="en-US" sz="2000" dirty="0" smtClean="0">
                <a:effectLst/>
                <a:latin typeface="Arial" charset="0"/>
              </a:rPr>
              <a:t>, som betecknas </a:t>
            </a:r>
            <a:r>
              <a:rPr lang="sv-SE" altLang="en-US" sz="2000" i="1" dirty="0" smtClean="0">
                <a:effectLst/>
                <a:latin typeface="Arial" charset="0"/>
              </a:rPr>
              <a:t>r</a:t>
            </a:r>
            <a:r>
              <a:rPr lang="sv-SE" altLang="en-US" sz="2000" i="1" baseline="-25000" dirty="0" smtClean="0">
                <a:effectLst/>
                <a:latin typeface="Arial" charset="0"/>
              </a:rPr>
              <a:t>t</a:t>
            </a:r>
            <a:r>
              <a:rPr lang="sv-SE" altLang="en-US" sz="2000" dirty="0" smtClean="0">
                <a:effectLst/>
                <a:latin typeface="Arial" charset="0"/>
              </a:rPr>
              <a:t>.</a:t>
            </a:r>
          </a:p>
          <a:p>
            <a:pPr eaLnBrk="1" hangingPunct="1">
              <a:buClr>
                <a:schemeClr val="tx1"/>
              </a:buClr>
              <a:buSzTx/>
              <a:buFont typeface="Arial" panose="020B0604020202020204" pitchFamily="34" charset="0"/>
              <a:buChar char="•"/>
            </a:pPr>
            <a:r>
              <a:rPr lang="sv-SE" altLang="en-US" sz="2000" dirty="0" smtClean="0">
                <a:effectLst/>
                <a:latin typeface="Arial" charset="0"/>
              </a:rPr>
              <a:t>Realräntan korrigerar för att inflation gör att pengar förlorar i värde.</a:t>
            </a:r>
            <a:endParaRPr lang="sv-SE" altLang="en-US" sz="2000" dirty="0">
              <a:effectLst/>
              <a:latin typeface="Arial" charset="0"/>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7</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1390116189"/>
              </p:ext>
            </p:extLst>
          </p:nvPr>
        </p:nvGraphicFramePr>
        <p:xfrm>
          <a:off x="2915816" y="4135372"/>
          <a:ext cx="3691584" cy="733788"/>
        </p:xfrm>
        <a:graphic>
          <a:graphicData uri="http://schemas.openxmlformats.org/presentationml/2006/ole">
            <mc:AlternateContent xmlns:mc="http://schemas.openxmlformats.org/markup-compatibility/2006">
              <mc:Choice xmlns:v="urn:schemas-microsoft-com:vml" Requires="v">
                <p:oleObj spid="_x0000_s1074" name="Equation" r:id="rId3" imgW="2171520" imgH="431640" progId="Equation.3">
                  <p:embed/>
                </p:oleObj>
              </mc:Choice>
              <mc:Fallback>
                <p:oleObj name="Equation" r:id="rId3" imgW="2171520" imgH="431640" progId="Equation.3">
                  <p:embed/>
                  <p:pic>
                    <p:nvPicPr>
                      <p:cNvPr id="0" name="Object 6"/>
                      <p:cNvPicPr>
                        <a:picLocks noChangeAspect="1" noChangeArrowheads="1"/>
                      </p:cNvPicPr>
                      <p:nvPr/>
                    </p:nvPicPr>
                    <p:blipFill>
                      <a:blip r:embed="rId4"/>
                      <a:srcRect/>
                      <a:stretch>
                        <a:fillRect/>
                      </a:stretch>
                    </p:blipFill>
                    <p:spPr bwMode="auto">
                      <a:xfrm>
                        <a:off x="2915816" y="4135372"/>
                        <a:ext cx="3691584" cy="7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08934369"/>
              </p:ext>
            </p:extLst>
          </p:nvPr>
        </p:nvGraphicFramePr>
        <p:xfrm>
          <a:off x="5253980" y="4960218"/>
          <a:ext cx="842963" cy="409575"/>
        </p:xfrm>
        <a:graphic>
          <a:graphicData uri="http://schemas.openxmlformats.org/presentationml/2006/ole">
            <mc:AlternateContent xmlns:mc="http://schemas.openxmlformats.org/markup-compatibility/2006">
              <mc:Choice xmlns:v="urn:schemas-microsoft-com:vml" Requires="v">
                <p:oleObj spid="_x0000_s1075" name="Equation" r:id="rId5" imgW="495000" imgH="241200" progId="Equation.3">
                  <p:embed/>
                </p:oleObj>
              </mc:Choice>
              <mc:Fallback>
                <p:oleObj name="Equation" r:id="rId5" imgW="495000" imgH="241200" progId="Equation.3">
                  <p:embed/>
                  <p:pic>
                    <p:nvPicPr>
                      <p:cNvPr id="0" name=""/>
                      <p:cNvPicPr>
                        <a:picLocks noChangeAspect="1" noChangeArrowheads="1"/>
                      </p:cNvPicPr>
                      <p:nvPr/>
                    </p:nvPicPr>
                    <p:blipFill>
                      <a:blip r:embed="rId6"/>
                      <a:srcRect/>
                      <a:stretch>
                        <a:fillRect/>
                      </a:stretch>
                    </p:blipFill>
                    <p:spPr bwMode="auto">
                      <a:xfrm>
                        <a:off x="5253980" y="4960218"/>
                        <a:ext cx="84296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333656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4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4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4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413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4131">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eaLnBrk="1" hangingPunct="1">
              <a:defRPr/>
            </a:pPr>
            <a:r>
              <a:rPr lang="en-US" dirty="0" err="1" smtClean="0"/>
              <a:t>Nominell</a:t>
            </a:r>
            <a:r>
              <a:rPr lang="en-US" dirty="0" smtClean="0"/>
              <a:t> </a:t>
            </a:r>
            <a:r>
              <a:rPr lang="en-US" dirty="0" err="1" smtClean="0"/>
              <a:t>och</a:t>
            </a:r>
            <a:r>
              <a:rPr lang="en-US" dirty="0" smtClean="0"/>
              <a:t> real </a:t>
            </a:r>
            <a:r>
              <a:rPr lang="en-US" dirty="0" err="1" smtClean="0"/>
              <a:t>ränta</a:t>
            </a:r>
            <a:r>
              <a:rPr lang="en-US" dirty="0" smtClean="0"/>
              <a:t> </a:t>
            </a:r>
            <a:r>
              <a:rPr lang="en-US" dirty="0" err="1" smtClean="0"/>
              <a:t>i</a:t>
            </a:r>
            <a:r>
              <a:rPr lang="en-US" dirty="0" smtClean="0"/>
              <a:t> </a:t>
            </a:r>
            <a:r>
              <a:rPr lang="en-US" i="1" dirty="0" smtClean="0"/>
              <a:t>IS-LM</a:t>
            </a:r>
          </a:p>
        </p:txBody>
      </p:sp>
      <p:sp>
        <p:nvSpPr>
          <p:cNvPr id="309251" name="Rectangle 3"/>
          <p:cNvSpPr>
            <a:spLocks noGrp="1" noChangeArrowheads="1"/>
          </p:cNvSpPr>
          <p:nvPr>
            <p:ph type="body" sz="half" idx="1"/>
          </p:nvPr>
        </p:nvSpPr>
        <p:spPr>
          <a:xfrm>
            <a:off x="509588" y="1628775"/>
            <a:ext cx="7773987" cy="4530725"/>
          </a:xfrm>
        </p:spPr>
        <p:txBody>
          <a:bodyPr/>
          <a:lstStyle/>
          <a:p>
            <a:pPr marL="449263" indent="-449263" eaLnBrk="1" hangingPunct="1">
              <a:buClr>
                <a:schemeClr val="tx1"/>
              </a:buClr>
              <a:buSzTx/>
              <a:buFontTx/>
              <a:buChar char="•"/>
            </a:pPr>
            <a:r>
              <a:rPr lang="sv-SE" altLang="en-US" sz="2000" dirty="0" smtClean="0">
                <a:effectLst/>
                <a:latin typeface="Arial" charset="0"/>
              </a:rPr>
              <a:t>Vi har tidigare antagit att investeringarna i </a:t>
            </a:r>
            <a:r>
              <a:rPr lang="sv-SE" altLang="en-US" sz="2000" i="1" dirty="0" smtClean="0">
                <a:effectLst/>
                <a:latin typeface="Arial" charset="0"/>
              </a:rPr>
              <a:t>IS</a:t>
            </a:r>
            <a:r>
              <a:rPr lang="sv-SE" altLang="en-US" sz="2000" dirty="0" smtClean="0">
                <a:effectLst/>
                <a:latin typeface="Arial" charset="0"/>
              </a:rPr>
              <a:t>-relationen påverkas av räntan. Men vilken ränta?</a:t>
            </a:r>
          </a:p>
          <a:p>
            <a:pPr marL="449263" indent="-449263" eaLnBrk="1" hangingPunct="1">
              <a:buClr>
                <a:schemeClr val="tx1"/>
              </a:buClr>
              <a:buSzTx/>
              <a:buFontTx/>
              <a:buChar char="•"/>
            </a:pPr>
            <a:r>
              <a:rPr lang="sv-SE" altLang="en-US" sz="2000" dirty="0" smtClean="0">
                <a:effectLst/>
                <a:latin typeface="Arial" charset="0"/>
              </a:rPr>
              <a:t>Rimligt att det är realräntan, inte nominella räntan. </a:t>
            </a:r>
            <a:r>
              <a:rPr lang="sv-SE" altLang="en-US" sz="2000" i="1" dirty="0" smtClean="0">
                <a:effectLst/>
                <a:latin typeface="Arial" charset="0"/>
              </a:rPr>
              <a:t>IS-</a:t>
            </a:r>
            <a:r>
              <a:rPr lang="sv-SE" altLang="en-US" sz="2000" dirty="0" smtClean="0">
                <a:effectLst/>
                <a:latin typeface="Arial" charset="0"/>
              </a:rPr>
              <a:t>sambandet blir då</a:t>
            </a:r>
          </a:p>
          <a:p>
            <a:pPr marL="0" indent="0" algn="ctr" eaLnBrk="1" hangingPunct="1">
              <a:buClr>
                <a:schemeClr val="tx1"/>
              </a:buClr>
              <a:buSzTx/>
            </a:pPr>
            <a:r>
              <a:rPr lang="sv-SE" altLang="en-US" sz="2000" i="1" dirty="0" smtClean="0">
                <a:effectLst/>
                <a:latin typeface="Arial" charset="0"/>
              </a:rPr>
              <a:t>Y=C</a:t>
            </a:r>
            <a:r>
              <a:rPr lang="sv-SE" altLang="en-US" sz="2000" dirty="0" smtClean="0">
                <a:effectLst/>
                <a:latin typeface="Arial" charset="0"/>
              </a:rPr>
              <a:t>(</a:t>
            </a:r>
            <a:r>
              <a:rPr lang="sv-SE" altLang="en-US" sz="2000" i="1" dirty="0" smtClean="0">
                <a:effectLst/>
                <a:latin typeface="Arial" charset="0"/>
              </a:rPr>
              <a:t>Y-T</a:t>
            </a:r>
            <a:r>
              <a:rPr lang="sv-SE" altLang="en-US" sz="2000" dirty="0" smtClean="0">
                <a:effectLst/>
                <a:latin typeface="Arial" charset="0"/>
              </a:rPr>
              <a:t>)</a:t>
            </a:r>
            <a:r>
              <a:rPr lang="sv-SE" altLang="en-US" sz="2000" i="1" dirty="0" smtClean="0">
                <a:effectLst/>
                <a:latin typeface="Arial" charset="0"/>
              </a:rPr>
              <a:t> + I</a:t>
            </a:r>
            <a:r>
              <a:rPr lang="sv-SE" altLang="en-US" sz="2000" dirty="0" smtClean="0">
                <a:effectLst/>
                <a:latin typeface="Arial" charset="0"/>
              </a:rPr>
              <a:t>(</a:t>
            </a:r>
            <a:r>
              <a:rPr lang="sv-SE" altLang="en-US" sz="2000" i="1" dirty="0" err="1" smtClean="0">
                <a:effectLst/>
                <a:latin typeface="Arial" charset="0"/>
              </a:rPr>
              <a:t>Y,r</a:t>
            </a:r>
            <a:r>
              <a:rPr lang="sv-SE" altLang="en-US" sz="2000" dirty="0" smtClean="0">
                <a:effectLst/>
                <a:latin typeface="Arial" charset="0"/>
              </a:rPr>
              <a:t>)</a:t>
            </a:r>
            <a:r>
              <a:rPr lang="sv-SE" altLang="en-US" sz="2000" i="1" dirty="0" smtClean="0">
                <a:effectLst/>
                <a:latin typeface="Arial" charset="0"/>
              </a:rPr>
              <a:t> + G.</a:t>
            </a:r>
          </a:p>
          <a:p>
            <a:pPr marL="449263" indent="-449263" eaLnBrk="1" hangingPunct="1">
              <a:buClr>
                <a:schemeClr val="tx1"/>
              </a:buClr>
              <a:buSzTx/>
              <a:buFontTx/>
              <a:buChar char="•"/>
            </a:pPr>
            <a:r>
              <a:rPr lang="sv-SE" altLang="en-US" sz="2000" dirty="0" smtClean="0">
                <a:effectLst/>
                <a:latin typeface="Arial" charset="0"/>
              </a:rPr>
              <a:t>Men centralbanken sätter den nominella räntan.</a:t>
            </a:r>
          </a:p>
          <a:p>
            <a:pPr marL="449263" indent="-449263" eaLnBrk="1" hangingPunct="1">
              <a:buClr>
                <a:schemeClr val="tx1"/>
              </a:buClr>
              <a:buSzTx/>
              <a:buFontTx/>
              <a:buChar char="•"/>
            </a:pPr>
            <a:r>
              <a:rPr lang="sv-SE" altLang="en-US" sz="2000" dirty="0" smtClean="0">
                <a:effectLst/>
                <a:latin typeface="Arial" charset="0"/>
              </a:rPr>
              <a:t>Så effekten av penningpolitik beror på hur ändringar i den nominella räntan slår igenom på realräntan.</a:t>
            </a:r>
          </a:p>
          <a:p>
            <a:pPr marL="449263" indent="-449263" eaLnBrk="1" hangingPunct="1">
              <a:buClr>
                <a:schemeClr val="tx1"/>
              </a:buClr>
              <a:buSzTx/>
              <a:buFontTx/>
              <a:buChar char="•"/>
            </a:pPr>
            <a:r>
              <a:rPr lang="sv-SE" altLang="en-US" sz="2000" dirty="0" smtClean="0">
                <a:effectLst/>
                <a:latin typeface="Arial" charset="0"/>
              </a:rPr>
              <a:t>Vilken ränta ska användas i </a:t>
            </a:r>
            <a:r>
              <a:rPr lang="sv-SE" altLang="en-US" sz="2000" i="1" dirty="0" smtClean="0">
                <a:effectLst/>
                <a:latin typeface="Arial" charset="0"/>
              </a:rPr>
              <a:t>LM</a:t>
            </a:r>
            <a:r>
              <a:rPr lang="sv-SE" altLang="en-US" sz="2000" dirty="0" smtClean="0">
                <a:effectLst/>
                <a:latin typeface="Arial" charset="0"/>
              </a:rPr>
              <a:t>-kurvan?</a:t>
            </a:r>
          </a:p>
          <a:p>
            <a:pPr marL="449263" indent="-449263" eaLnBrk="1" hangingPunct="1">
              <a:buClr>
                <a:schemeClr val="tx1"/>
              </a:buClr>
              <a:buSzTx/>
              <a:buFontTx/>
              <a:buChar char="•"/>
            </a:pPr>
            <a:r>
              <a:rPr lang="sv-SE" altLang="en-US" sz="2000" dirty="0" smtClean="0">
                <a:effectLst/>
                <a:latin typeface="Arial" charset="0"/>
              </a:rPr>
              <a:t>Nominell ränta eftersom det är ”priset” på att ha pengar istället för obligationer.</a:t>
            </a:r>
          </a:p>
          <a:p>
            <a:pPr marL="449263" indent="-449263" eaLnBrk="1" hangingPunct="1">
              <a:buClr>
                <a:schemeClr val="tx1"/>
              </a:buClr>
              <a:buSzTx/>
              <a:buFontTx/>
              <a:buChar char="•"/>
            </a:pPr>
            <a:endParaRPr lang="sv-SE" altLang="en-US" sz="2400" dirty="0" smtClean="0">
              <a:latin typeface="Arial" charset="0"/>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8</a:t>
            </a:fld>
            <a:endParaRPr lang="en-GB" dirty="0"/>
          </a:p>
        </p:txBody>
      </p:sp>
    </p:spTree>
    <p:extLst>
      <p:ext uri="{BB962C8B-B14F-4D97-AF65-F5344CB8AC3E}">
        <p14:creationId xmlns:p14="http://schemas.microsoft.com/office/powerpoint/2010/main" val="22922115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9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9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92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92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92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92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914400" y="0"/>
            <a:ext cx="8229600" cy="1139825"/>
          </a:xfrm>
        </p:spPr>
        <p:txBody>
          <a:bodyPr/>
          <a:lstStyle/>
          <a:p>
            <a:pPr eaLnBrk="1" hangingPunct="1">
              <a:defRPr/>
            </a:pPr>
            <a:r>
              <a:rPr lang="en-US" dirty="0" err="1" smtClean="0"/>
              <a:t>Effekterna</a:t>
            </a:r>
            <a:r>
              <a:rPr lang="en-US" dirty="0" smtClean="0"/>
              <a:t> </a:t>
            </a:r>
            <a:r>
              <a:rPr lang="en-US" dirty="0" err="1" smtClean="0"/>
              <a:t>av</a:t>
            </a:r>
            <a:r>
              <a:rPr lang="en-US" dirty="0" smtClean="0"/>
              <a:t> </a:t>
            </a:r>
            <a:r>
              <a:rPr lang="en-US" dirty="0" err="1" smtClean="0"/>
              <a:t>penningpolitik</a:t>
            </a:r>
            <a:endParaRPr lang="en-US" dirty="0" smtClean="0"/>
          </a:p>
        </p:txBody>
      </p:sp>
      <p:sp>
        <p:nvSpPr>
          <p:cNvPr id="30723" name="Oval 4"/>
          <p:cNvSpPr>
            <a:spLocks noChangeArrowheads="1"/>
          </p:cNvSpPr>
          <p:nvPr/>
        </p:nvSpPr>
        <p:spPr bwMode="auto">
          <a:xfrm>
            <a:off x="683568" y="2924944"/>
            <a:ext cx="1830264" cy="1793105"/>
          </a:xfrm>
          <a:prstGeom prst="ellipse">
            <a:avLst/>
          </a:prstGeom>
          <a:solidFill>
            <a:srgbClr val="00B050">
              <a:alpha val="14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dirty="0" smtClean="0">
                <a:latin typeface="Arial" charset="0"/>
              </a:rPr>
              <a:t>Penning-</a:t>
            </a:r>
            <a:br>
              <a:rPr lang="sv-SE" altLang="en-US" sz="2400" dirty="0" smtClean="0">
                <a:latin typeface="Arial" charset="0"/>
              </a:rPr>
            </a:br>
            <a:r>
              <a:rPr lang="sv-SE" altLang="en-US" sz="2400" dirty="0" smtClean="0">
                <a:latin typeface="Arial" charset="0"/>
              </a:rPr>
              <a:t>politik</a:t>
            </a:r>
            <a:endParaRPr lang="en-US" altLang="en-US" sz="2400" dirty="0">
              <a:latin typeface="Arial" charset="0"/>
            </a:endParaRPr>
          </a:p>
          <a:p>
            <a:pPr algn="ctr" eaLnBrk="1" hangingPunct="1">
              <a:spcBef>
                <a:spcPct val="0"/>
              </a:spcBef>
              <a:buClrTx/>
              <a:buSzTx/>
              <a:buFontTx/>
              <a:buNone/>
            </a:pPr>
            <a:r>
              <a:rPr lang="en-US" altLang="en-US" sz="2000" dirty="0" err="1" smtClean="0">
                <a:latin typeface="Arial" charset="0"/>
              </a:rPr>
              <a:t>Tillväxttakt</a:t>
            </a:r>
            <a:r>
              <a:rPr lang="en-US" altLang="en-US" sz="2000" dirty="0" smtClean="0">
                <a:latin typeface="Arial" charset="0"/>
              </a:rPr>
              <a:t> </a:t>
            </a:r>
            <a:r>
              <a:rPr lang="en-US" altLang="en-US" sz="2000" i="1" dirty="0" smtClean="0">
                <a:latin typeface="Arial" charset="0"/>
              </a:rPr>
              <a:t>M</a:t>
            </a:r>
            <a:endParaRPr lang="sv-SE" altLang="en-US" sz="2000" dirty="0" smtClean="0">
              <a:latin typeface="Arial" charset="0"/>
            </a:endParaRPr>
          </a:p>
        </p:txBody>
      </p:sp>
      <p:sp>
        <p:nvSpPr>
          <p:cNvPr id="30724" name="Oval 5"/>
          <p:cNvSpPr>
            <a:spLocks noChangeArrowheads="1"/>
          </p:cNvSpPr>
          <p:nvPr/>
        </p:nvSpPr>
        <p:spPr bwMode="auto">
          <a:xfrm>
            <a:off x="4064000" y="1736725"/>
            <a:ext cx="1739900" cy="1582738"/>
          </a:xfrm>
          <a:prstGeom prst="ellipse">
            <a:avLst/>
          </a:prstGeom>
          <a:solidFill>
            <a:srgbClr val="7030A0">
              <a:alpha val="10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dirty="0">
                <a:latin typeface="Arial" charset="0"/>
              </a:rPr>
              <a:t>Tillväxt</a:t>
            </a:r>
            <a:endParaRPr lang="en-US" altLang="en-US" sz="2400" dirty="0">
              <a:latin typeface="Arial" charset="0"/>
            </a:endParaRPr>
          </a:p>
        </p:txBody>
      </p:sp>
      <p:sp>
        <p:nvSpPr>
          <p:cNvPr id="30725" name="Oval 6"/>
          <p:cNvSpPr>
            <a:spLocks noChangeArrowheads="1"/>
          </p:cNvSpPr>
          <p:nvPr/>
        </p:nvSpPr>
        <p:spPr bwMode="auto">
          <a:xfrm>
            <a:off x="6007100" y="4264025"/>
            <a:ext cx="1739900" cy="1582738"/>
          </a:xfrm>
          <a:prstGeom prst="ellipse">
            <a:avLst/>
          </a:prstGeom>
          <a:solidFill>
            <a:srgbClr val="FF6600">
              <a:alpha val="12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a:latin typeface="Arial" charset="0"/>
              </a:rPr>
              <a:t>Arbetslöshet</a:t>
            </a:r>
            <a:endParaRPr lang="en-US" altLang="en-US" sz="2400">
              <a:latin typeface="Arial" charset="0"/>
            </a:endParaRPr>
          </a:p>
        </p:txBody>
      </p:sp>
      <p:sp>
        <p:nvSpPr>
          <p:cNvPr id="30726" name="Oval 7"/>
          <p:cNvSpPr>
            <a:spLocks noChangeArrowheads="1"/>
          </p:cNvSpPr>
          <p:nvPr/>
        </p:nvSpPr>
        <p:spPr bwMode="auto">
          <a:xfrm>
            <a:off x="2317750" y="4305300"/>
            <a:ext cx="1739900" cy="1582738"/>
          </a:xfrm>
          <a:prstGeom prst="ellipse">
            <a:avLst/>
          </a:prstGeom>
          <a:solidFill>
            <a:srgbClr val="0070C0">
              <a:alpha val="9000"/>
            </a:srgbClr>
          </a:solidFill>
          <a:ln w="9525">
            <a:solidFill>
              <a:schemeClr val="tx1"/>
            </a:solidFill>
            <a:round/>
            <a:headEnd/>
            <a:tailEnd/>
          </a:ln>
          <a:effectLs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algn="ctr" eaLnBrk="1" hangingPunct="1">
              <a:spcBef>
                <a:spcPct val="0"/>
              </a:spcBef>
              <a:buClrTx/>
              <a:buSzTx/>
              <a:buFontTx/>
              <a:buNone/>
            </a:pPr>
            <a:r>
              <a:rPr lang="sv-SE" altLang="en-US" sz="2400">
                <a:latin typeface="Arial" charset="0"/>
              </a:rPr>
              <a:t>Inflation</a:t>
            </a:r>
            <a:endParaRPr lang="en-US" altLang="en-US" sz="2400">
              <a:latin typeface="Arial" charset="0"/>
            </a:endParaRPr>
          </a:p>
        </p:txBody>
      </p:sp>
      <p:sp>
        <p:nvSpPr>
          <p:cNvPr id="30727" name="AutoShape 8"/>
          <p:cNvSpPr>
            <a:spLocks noChangeArrowheads="1"/>
          </p:cNvSpPr>
          <p:nvPr/>
        </p:nvSpPr>
        <p:spPr bwMode="auto">
          <a:xfrm rot="19583190">
            <a:off x="2484185" y="3008417"/>
            <a:ext cx="1349375" cy="333375"/>
          </a:xfrm>
          <a:prstGeom prst="rightArrow">
            <a:avLst>
              <a:gd name="adj1" fmla="val 50000"/>
              <a:gd name="adj2" fmla="val 101190"/>
            </a:avLst>
          </a:prstGeom>
          <a:gradFill rotWithShape="0">
            <a:gsLst>
              <a:gs pos="0">
                <a:schemeClr val="accent1"/>
              </a:gs>
              <a:gs pos="100000">
                <a:schemeClr val="bg1"/>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28" name="AutoShape 9"/>
          <p:cNvSpPr>
            <a:spLocks noChangeArrowheads="1"/>
          </p:cNvSpPr>
          <p:nvPr/>
        </p:nvSpPr>
        <p:spPr bwMode="auto">
          <a:xfrm rot="2978128">
            <a:off x="5500688" y="3509963"/>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29" name="AutoShape 10"/>
          <p:cNvSpPr>
            <a:spLocks noChangeArrowheads="1"/>
          </p:cNvSpPr>
          <p:nvPr/>
        </p:nvSpPr>
        <p:spPr bwMode="auto">
          <a:xfrm rot="10800000">
            <a:off x="4381500" y="4989513"/>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p:sp>
        <p:nvSpPr>
          <p:cNvPr id="30730" name="AutoShape 11"/>
          <p:cNvSpPr>
            <a:spLocks noChangeArrowheads="1"/>
          </p:cNvSpPr>
          <p:nvPr/>
        </p:nvSpPr>
        <p:spPr bwMode="auto">
          <a:xfrm rot="-3123471">
            <a:off x="3289300" y="3581400"/>
            <a:ext cx="1349375" cy="333375"/>
          </a:xfrm>
          <a:prstGeom prst="rightArrow">
            <a:avLst>
              <a:gd name="adj1" fmla="val 50000"/>
              <a:gd name="adj2" fmla="val 10119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endParaRPr lang="en-US" altLang="en-US" sz="1800"/>
          </a:p>
        </p:txBody>
      </p:sp>
      <mc:AlternateContent xmlns:mc="http://schemas.openxmlformats.org/markup-compatibility/2006" xmlns:a14="http://schemas.microsoft.com/office/drawing/2010/main">
        <mc:Choice Requires="a14">
          <p:sp>
            <p:nvSpPr>
              <p:cNvPr id="30731" name="Text Box 12"/>
              <p:cNvSpPr txBox="1">
                <a:spLocks noChangeArrowheads="1"/>
              </p:cNvSpPr>
              <p:nvPr/>
            </p:nvSpPr>
            <p:spPr bwMode="auto">
              <a:xfrm rot="2913585">
                <a:off x="5568960" y="3079890"/>
                <a:ext cx="2214068" cy="584775"/>
              </a:xfrm>
              <a:prstGeom prst="rect">
                <a:avLst/>
              </a:prstGeom>
              <a:noFill/>
              <a:ln>
                <a:noFill/>
              </a:ln>
              <a:effectLst/>
              <a:extLst>
                <a:ext uri="{909E8E84-426E-40DD-AFC4-6F175D3DCCD1}">
                  <a14:hiddenFill>
                    <a:gradFill rotWithShape="0">
                      <a:gsLst>
                        <a:gs pos="0">
                          <a:schemeClr val="accent1"/>
                        </a:gs>
                        <a:gs pos="100000">
                          <a:schemeClr val="bg1"/>
                        </a:gs>
                      </a:gsLst>
                      <a:lin ang="0" scaled="1"/>
                    </a:gra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b="1" dirty="0" smtClean="0"/>
                  <a:t>Okuns</a:t>
                </a:r>
                <a:r>
                  <a:rPr lang="sv-SE" altLang="en-US" sz="1600" b="1" dirty="0"/>
                  <a:t> </a:t>
                </a:r>
                <a:r>
                  <a:rPr lang="sv-SE" altLang="en-US" sz="1600" b="1" dirty="0" smtClean="0"/>
                  <a:t>lag</a:t>
                </a:r>
              </a:p>
              <a:p>
                <a:pPr eaLnBrk="1" hangingPunct="1">
                  <a:spcBef>
                    <a:spcPct val="0"/>
                  </a:spcBef>
                  <a:buClrTx/>
                  <a:buSzTx/>
                  <a:buNone/>
                </a:pPr>
                <a:r>
                  <a:rPr lang="sv-SE" altLang="en-US" sz="1600" i="1" dirty="0">
                    <a:latin typeface="Arial" charset="0"/>
                  </a:rPr>
                  <a:t>u</a:t>
                </a:r>
                <a:r>
                  <a:rPr lang="sv-SE" altLang="en-US" sz="1600" i="1" baseline="-25000" dirty="0">
                    <a:latin typeface="Arial" charset="0"/>
                  </a:rPr>
                  <a:t>t </a:t>
                </a:r>
                <a:r>
                  <a:rPr lang="sv-SE" altLang="en-US" sz="1600" dirty="0">
                    <a:latin typeface="Arial" charset="0"/>
                  </a:rPr>
                  <a:t>–</a:t>
                </a:r>
                <a:r>
                  <a:rPr lang="sv-SE" altLang="en-US" sz="1600" i="1" dirty="0">
                    <a:latin typeface="Arial" charset="0"/>
                  </a:rPr>
                  <a:t> u</a:t>
                </a:r>
                <a:r>
                  <a:rPr lang="sv-SE" altLang="en-US" sz="1600" i="1" baseline="-25000" dirty="0">
                    <a:latin typeface="Arial" charset="0"/>
                  </a:rPr>
                  <a:t>t</a:t>
                </a:r>
                <a:r>
                  <a:rPr lang="sv-SE" altLang="en-US" sz="1600" baseline="-25000" dirty="0">
                    <a:latin typeface="Arial" charset="0"/>
                  </a:rPr>
                  <a:t>-1</a:t>
                </a:r>
                <a:r>
                  <a:rPr lang="sv-SE" altLang="en-US" sz="1600" i="1" baseline="-25000" dirty="0">
                    <a:latin typeface="Arial" charset="0"/>
                  </a:rPr>
                  <a:t> </a:t>
                </a:r>
                <a:r>
                  <a:rPr lang="sv-SE" altLang="en-US" sz="1600" dirty="0">
                    <a:latin typeface="Arial" charset="0"/>
                  </a:rPr>
                  <a:t>= – </a:t>
                </a:r>
                <a:r>
                  <a:rPr lang="sv-SE" altLang="en-US" sz="1600" i="1" dirty="0">
                    <a:sym typeface="Symbol"/>
                  </a:rPr>
                  <a:t> </a:t>
                </a:r>
                <a:r>
                  <a:rPr lang="sv-SE" altLang="en-US" sz="1600" baseline="10000" dirty="0">
                    <a:latin typeface="Arial" charset="0"/>
                    <a:sym typeface="Symbol"/>
                  </a:rPr>
                  <a:t></a:t>
                </a:r>
                <a:r>
                  <a:rPr lang="sv-SE" altLang="en-US" sz="1600" dirty="0">
                    <a:latin typeface="Arial" charset="0"/>
                  </a:rPr>
                  <a:t>(</a:t>
                </a:r>
                <a:r>
                  <a:rPr lang="sv-SE" altLang="en-US" sz="1600" i="1" dirty="0">
                    <a:latin typeface="Arial" charset="0"/>
                  </a:rPr>
                  <a:t>g</a:t>
                </a:r>
                <a:r>
                  <a:rPr lang="sv-SE" altLang="en-US" sz="1600" i="1" baseline="-25000" dirty="0">
                    <a:latin typeface="Arial" charset="0"/>
                  </a:rPr>
                  <a:t>y</a:t>
                </a:r>
                <a:r>
                  <a:rPr lang="sv-SE" altLang="en-US" sz="1600" i="1" baseline="-50000" dirty="0">
                    <a:latin typeface="Arial" charset="0"/>
                  </a:rPr>
                  <a:t>t</a:t>
                </a:r>
                <a:r>
                  <a:rPr lang="sv-SE" altLang="en-US" sz="1600" dirty="0"/>
                  <a:t>- </a:t>
                </a:r>
                <a14:m>
                  <m:oMath xmlns:m="http://schemas.openxmlformats.org/officeDocument/2006/math">
                    <m:acc>
                      <m:accPr>
                        <m:chr m:val="̅"/>
                        <m:ctrlPr>
                          <a:rPr lang="sv-SE" altLang="en-US" sz="1600" i="1" dirty="0">
                            <a:latin typeface="Cambria Math"/>
                          </a:rPr>
                        </m:ctrlPr>
                      </m:accPr>
                      <m:e>
                        <m:r>
                          <m:rPr>
                            <m:nor/>
                          </m:rPr>
                          <a:rPr lang="sv-SE" altLang="en-US" sz="1600" i="1" dirty="0"/>
                          <m:t>g</m:t>
                        </m:r>
                      </m:e>
                    </m:acc>
                  </m:oMath>
                </a14:m>
                <a:r>
                  <a:rPr lang="sv-SE" altLang="en-US" sz="1400" i="1" baseline="-25000" dirty="0"/>
                  <a:t>y</a:t>
                </a:r>
                <a:r>
                  <a:rPr lang="sv-SE" altLang="en-US" sz="1600" dirty="0" smtClean="0"/>
                  <a:t>)</a:t>
                </a:r>
                <a:endParaRPr lang="sv-SE" altLang="en-US" sz="1600" dirty="0"/>
              </a:p>
            </p:txBody>
          </p:sp>
        </mc:Choice>
        <mc:Fallback xmlns="">
          <p:sp>
            <p:nvSpPr>
              <p:cNvPr id="30731" name="Text Box 12"/>
              <p:cNvSpPr txBox="1">
                <a:spLocks noRot="1" noChangeAspect="1" noMove="1" noResize="1" noEditPoints="1" noAdjustHandles="1" noChangeArrowheads="1" noChangeShapeType="1" noTextEdit="1"/>
              </p:cNvSpPr>
              <p:nvPr/>
            </p:nvSpPr>
            <p:spPr bwMode="auto">
              <a:xfrm rot="2913585">
                <a:off x="5568960" y="3079890"/>
                <a:ext cx="2214068" cy="584775"/>
              </a:xfrm>
              <a:prstGeom prst="rect">
                <a:avLst/>
              </a:prstGeom>
              <a:blipFill rotWithShape="1">
                <a:blip r:embed="rId2"/>
                <a:stretch>
                  <a:fillRect l="-3822" t="-1780" b="-2374"/>
                </a:stretch>
              </a:blip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30732" name="Text Box 13"/>
          <p:cNvSpPr txBox="1">
            <a:spLocks noChangeArrowheads="1"/>
          </p:cNvSpPr>
          <p:nvPr/>
        </p:nvSpPr>
        <p:spPr bwMode="auto">
          <a:xfrm>
            <a:off x="4043363" y="5457825"/>
            <a:ext cx="2795958" cy="984885"/>
          </a:xfrm>
          <a:prstGeom prst="rect">
            <a:avLst/>
          </a:prstGeom>
          <a:no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800" b="1" dirty="0" smtClean="0"/>
              <a:t>Phillipskurvan</a:t>
            </a:r>
          </a:p>
          <a:p>
            <a:pPr marL="0" lvl="1" indent="0" eaLnBrk="1" hangingPunct="1">
              <a:spcBef>
                <a:spcPct val="0"/>
              </a:spcBef>
              <a:buClrTx/>
              <a:buSzTx/>
              <a:buNone/>
            </a:pPr>
            <a:r>
              <a:rPr lang="sv-SE" altLang="sv-SE" sz="2200" i="1" kern="0" dirty="0" smtClean="0">
                <a:solidFill>
                  <a:srgbClr val="000000"/>
                </a:solidFill>
                <a:ea typeface="MS Gothic"/>
                <a:sym typeface="Symbol"/>
              </a:rPr>
              <a:t></a:t>
            </a:r>
            <a:r>
              <a:rPr lang="sv-SE" sz="2200" i="1" kern="0" baseline="-25000" dirty="0" smtClean="0">
                <a:solidFill>
                  <a:srgbClr val="000000"/>
                </a:solidFill>
                <a:ea typeface="MS Gothic"/>
              </a:rPr>
              <a:t>t</a:t>
            </a:r>
            <a:r>
              <a:rPr lang="sv-SE" sz="2200" i="1" kern="0" dirty="0" smtClean="0">
                <a:solidFill>
                  <a:srgbClr val="000000"/>
                </a:solidFill>
                <a:ea typeface="MS Gothic"/>
              </a:rPr>
              <a:t> </a:t>
            </a:r>
            <a:r>
              <a:rPr lang="sv-SE" sz="2200" i="1" kern="0" dirty="0">
                <a:solidFill>
                  <a:srgbClr val="000000"/>
                </a:solidFill>
                <a:ea typeface="MS Gothic"/>
              </a:rPr>
              <a:t>-</a:t>
            </a:r>
            <a:r>
              <a:rPr lang="sv-SE" altLang="sv-SE" sz="2200" i="1" kern="0" dirty="0">
                <a:solidFill>
                  <a:srgbClr val="000000"/>
                </a:solidFill>
                <a:ea typeface="MS Gothic"/>
                <a:sym typeface="Symbol"/>
              </a:rPr>
              <a:t> </a:t>
            </a:r>
            <a:r>
              <a:rPr lang="sv-SE" sz="2200" i="1" kern="0" baseline="-25000" dirty="0">
                <a:solidFill>
                  <a:srgbClr val="000000"/>
                </a:solidFill>
                <a:ea typeface="MS Gothic"/>
              </a:rPr>
              <a:t>t-</a:t>
            </a:r>
            <a:r>
              <a:rPr lang="sv-SE" sz="2200" kern="0" baseline="-25000" dirty="0">
                <a:solidFill>
                  <a:srgbClr val="000000"/>
                </a:solidFill>
                <a:ea typeface="MS Gothic"/>
              </a:rPr>
              <a:t>1</a:t>
            </a:r>
            <a:r>
              <a:rPr lang="sv-SE" altLang="sv-SE" sz="2200" i="1" kern="0" baseline="30000" dirty="0">
                <a:solidFill>
                  <a:srgbClr val="000000"/>
                </a:solidFill>
                <a:ea typeface="MS Gothic"/>
                <a:sym typeface="Symbol"/>
              </a:rPr>
              <a:t> </a:t>
            </a:r>
            <a:r>
              <a:rPr lang="sv-SE" altLang="sv-SE" sz="2000" kern="0" dirty="0">
                <a:solidFill>
                  <a:srgbClr val="000000"/>
                </a:solidFill>
                <a:ea typeface="MS Gothic"/>
                <a:sym typeface="Symbol"/>
              </a:rPr>
              <a:t>=</a:t>
            </a:r>
            <a:r>
              <a:rPr lang="sv-SE" altLang="sv-SE" sz="2000" i="1" kern="0" dirty="0">
                <a:solidFill>
                  <a:srgbClr val="000000"/>
                </a:solidFill>
                <a:ea typeface="MS Gothic"/>
                <a:sym typeface="Symbol"/>
              </a:rPr>
              <a:t> </a:t>
            </a:r>
            <a:r>
              <a:rPr lang="sv-SE" sz="2200" i="1" kern="0" dirty="0">
                <a:solidFill>
                  <a:srgbClr val="000000"/>
                </a:solidFill>
                <a:ea typeface="MS Gothic"/>
                <a:sym typeface="Symbol"/>
              </a:rPr>
              <a:t></a:t>
            </a:r>
            <a:r>
              <a:rPr lang="sv-SE" sz="2000" kern="0" baseline="10000" dirty="0">
                <a:solidFill>
                  <a:srgbClr val="000000"/>
                </a:solidFill>
                <a:ea typeface="MS Gothic"/>
                <a:sym typeface="Symbol"/>
              </a:rPr>
              <a:t></a:t>
            </a:r>
            <a:r>
              <a:rPr lang="sv-SE" sz="2000" kern="0" dirty="0">
                <a:solidFill>
                  <a:srgbClr val="000000"/>
                </a:solidFill>
                <a:ea typeface="MS Gothic"/>
                <a:sym typeface="Symbol"/>
              </a:rPr>
              <a:t>(</a:t>
            </a:r>
            <a:r>
              <a:rPr lang="sv-SE" sz="2000" i="1" kern="0" dirty="0">
                <a:solidFill>
                  <a:srgbClr val="000000"/>
                </a:solidFill>
                <a:ea typeface="MS Gothic"/>
                <a:sym typeface="Symbol" pitchFamily="18" charset="2"/>
              </a:rPr>
              <a:t>u</a:t>
            </a:r>
            <a:r>
              <a:rPr lang="sv-SE" sz="2000" i="1" kern="0" baseline="-25000" dirty="0">
                <a:solidFill>
                  <a:srgbClr val="000000"/>
                </a:solidFill>
                <a:ea typeface="MS Gothic"/>
                <a:sym typeface="Symbol" pitchFamily="18" charset="2"/>
              </a:rPr>
              <a:t>n </a:t>
            </a:r>
            <a:r>
              <a:rPr lang="sv-SE" altLang="sv-SE" sz="2000" kern="0" dirty="0">
                <a:solidFill>
                  <a:srgbClr val="000000"/>
                </a:solidFill>
                <a:ea typeface="MS Gothic"/>
                <a:sym typeface="Symbol"/>
              </a:rPr>
              <a:t>-</a:t>
            </a:r>
            <a:r>
              <a:rPr lang="sv-SE" sz="2000" i="1" kern="0" dirty="0">
                <a:solidFill>
                  <a:srgbClr val="000000"/>
                </a:solidFill>
                <a:ea typeface="MS Gothic"/>
                <a:sym typeface="Symbol"/>
              </a:rPr>
              <a:t>u</a:t>
            </a:r>
            <a:r>
              <a:rPr lang="sv-SE" sz="2000" i="1" kern="0" baseline="-25000" dirty="0">
                <a:solidFill>
                  <a:srgbClr val="000000"/>
                </a:solidFill>
                <a:ea typeface="MS Gothic"/>
              </a:rPr>
              <a:t>t</a:t>
            </a:r>
            <a:r>
              <a:rPr lang="sv-SE" sz="2000" kern="0" dirty="0">
                <a:solidFill>
                  <a:srgbClr val="000000"/>
                </a:solidFill>
                <a:ea typeface="MS Gothic"/>
              </a:rPr>
              <a:t>)</a:t>
            </a:r>
            <a:endParaRPr lang="sv-SE" altLang="en-US" sz="2000" kern="0" dirty="0">
              <a:latin typeface="Arial" charset="0"/>
            </a:endParaRPr>
          </a:p>
          <a:p>
            <a:pPr eaLnBrk="1" hangingPunct="1">
              <a:spcBef>
                <a:spcPct val="0"/>
              </a:spcBef>
              <a:buClrTx/>
              <a:buSzTx/>
              <a:buFontTx/>
              <a:buNone/>
            </a:pPr>
            <a:endParaRPr lang="en-US" altLang="en-US" sz="1800" b="1" dirty="0"/>
          </a:p>
        </p:txBody>
      </p:sp>
      <p:sp>
        <p:nvSpPr>
          <p:cNvPr id="30733" name="Text Box 14"/>
          <p:cNvSpPr txBox="1">
            <a:spLocks noChangeArrowheads="1"/>
          </p:cNvSpPr>
          <p:nvPr/>
        </p:nvSpPr>
        <p:spPr bwMode="auto">
          <a:xfrm rot="18479706">
            <a:off x="2612188" y="3094158"/>
            <a:ext cx="2049463" cy="615553"/>
          </a:xfrm>
          <a:prstGeom prst="rect">
            <a:avLst/>
          </a:prstGeom>
          <a:noFill/>
          <a:ln>
            <a:noFill/>
          </a:ln>
          <a:effectLst/>
          <a:extLst>
            <a:ext uri="{909E8E84-426E-40DD-AFC4-6F175D3DCCD1}">
              <a14:hiddenFill xmlns:a14="http://schemas.microsoft.com/office/drawing/2010/main">
                <a:gradFill rotWithShape="0">
                  <a:gsLst>
                    <a:gs pos="0">
                      <a:schemeClr val="accent1"/>
                    </a:gs>
                    <a:gs pos="100000">
                      <a:schemeClr val="bg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bg2"/>
              </a:buClr>
              <a:buSzPct val="75000"/>
              <a:buFont typeface="Wingdings" pitchFamily="50" charset="0"/>
              <a:buChar char="p"/>
              <a:defRPr sz="2800">
                <a:solidFill>
                  <a:schemeClr val="tx1"/>
                </a:solidFill>
                <a:latin typeface="Verdana" pitchFamily="34" charset="0"/>
              </a:defRPr>
            </a:lvl1pPr>
            <a:lvl2pPr marL="742950" indent="-285750" eaLnBrk="0" hangingPunct="0">
              <a:spcBef>
                <a:spcPct val="20000"/>
              </a:spcBef>
              <a:buClr>
                <a:schemeClr val="tx2"/>
              </a:buClr>
              <a:buSzPct val="75000"/>
              <a:buFont typeface="Wingdings" pitchFamily="50" charset="0"/>
              <a:buChar char="n"/>
              <a:defRPr sz="2400">
                <a:solidFill>
                  <a:schemeClr val="tx1"/>
                </a:solidFill>
                <a:latin typeface="Verdana" pitchFamily="34" charset="0"/>
              </a:defRPr>
            </a:lvl2pPr>
            <a:lvl3pPr marL="1143000" indent="-228600" eaLnBrk="0" hangingPunct="0">
              <a:spcBef>
                <a:spcPct val="20000"/>
              </a:spcBef>
              <a:buClr>
                <a:schemeClr val="accent1"/>
              </a:buClr>
              <a:buSzPct val="65000"/>
              <a:buFont typeface="Wingdings" pitchFamily="50" charset="0"/>
              <a:buChar char="p"/>
              <a:defRPr sz="2000">
                <a:solidFill>
                  <a:schemeClr val="tx1"/>
                </a:solidFill>
                <a:latin typeface="Verdana" pitchFamily="34" charset="0"/>
              </a:defRPr>
            </a:lvl3pPr>
            <a:lvl4pPr marL="1600200" indent="-228600" eaLnBrk="0" hangingPunct="0">
              <a:spcBef>
                <a:spcPct val="20000"/>
              </a:spcBef>
              <a:buClr>
                <a:schemeClr val="bg2"/>
              </a:buClr>
              <a:buFont typeface="Wingdings" pitchFamily="50" charset="0"/>
              <a:buChar char="§"/>
              <a:defRPr>
                <a:solidFill>
                  <a:schemeClr val="tx1"/>
                </a:solidFill>
                <a:latin typeface="Verdana" pitchFamily="34" charset="0"/>
              </a:defRPr>
            </a:lvl4pPr>
            <a:lvl5pPr marL="2057400" indent="-228600" eaLnBrk="0" hangingPunct="0">
              <a:spcBef>
                <a:spcPct val="20000"/>
              </a:spcBef>
              <a:buClr>
                <a:schemeClr val="tx2"/>
              </a:buClr>
              <a:buSzPct val="80000"/>
              <a:buFont typeface="Wingdings" pitchFamily="50" charset="0"/>
              <a:buChar char="§"/>
              <a:defRPr>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80000"/>
              <a:buFont typeface="Wingdings" pitchFamily="50" charset="0"/>
              <a:buChar char="§"/>
              <a:defRPr>
                <a:solidFill>
                  <a:schemeClr val="tx1"/>
                </a:solidFill>
                <a:latin typeface="Verdana" pitchFamily="34" charset="0"/>
              </a:defRPr>
            </a:lvl9pPr>
          </a:lstStyle>
          <a:p>
            <a:pPr eaLnBrk="1" hangingPunct="1">
              <a:spcBef>
                <a:spcPct val="0"/>
              </a:spcBef>
              <a:buClrTx/>
              <a:buSzTx/>
              <a:buFontTx/>
              <a:buNone/>
            </a:pPr>
            <a:r>
              <a:rPr lang="sv-SE" altLang="en-US" sz="1600" b="1" dirty="0" smtClean="0"/>
              <a:t>AD-relationen</a:t>
            </a:r>
          </a:p>
          <a:p>
            <a:pPr eaLnBrk="1" hangingPunct="1">
              <a:spcBef>
                <a:spcPct val="0"/>
              </a:spcBef>
              <a:buClrTx/>
              <a:buSzTx/>
              <a:buNone/>
            </a:pPr>
            <a:r>
              <a:rPr lang="sv-SE" altLang="en-US" sz="1600" i="1" dirty="0">
                <a:latin typeface="Arial" charset="0"/>
              </a:rPr>
              <a:t>g</a:t>
            </a:r>
            <a:r>
              <a:rPr lang="sv-SE" altLang="en-US" sz="1600" i="1" baseline="-25000" dirty="0">
                <a:latin typeface="Arial" charset="0"/>
              </a:rPr>
              <a:t>y</a:t>
            </a:r>
            <a:r>
              <a:rPr lang="sv-SE" altLang="en-US" sz="1600" i="1" baseline="-50000" dirty="0">
                <a:latin typeface="Arial" charset="0"/>
              </a:rPr>
              <a:t>t</a:t>
            </a:r>
            <a:r>
              <a:rPr lang="sv-SE" altLang="en-US" sz="1600" i="1" dirty="0">
                <a:latin typeface="Arial" charset="0"/>
              </a:rPr>
              <a:t>=</a:t>
            </a:r>
            <a:r>
              <a:rPr lang="sv-SE" sz="1600" i="1" dirty="0">
                <a:sym typeface="Symbol"/>
              </a:rPr>
              <a:t> </a:t>
            </a:r>
            <a:r>
              <a:rPr lang="sv-SE" sz="1600" i="1" dirty="0" err="1">
                <a:sym typeface="Symbol"/>
              </a:rPr>
              <a:t>g</a:t>
            </a:r>
            <a:r>
              <a:rPr lang="sv-SE" sz="1600" i="1" baseline="-25000" dirty="0" err="1">
                <a:sym typeface="Symbol"/>
              </a:rPr>
              <a:t>m</a:t>
            </a:r>
            <a:r>
              <a:rPr lang="sv-SE" altLang="en-US" sz="1600" i="1" baseline="-50000" dirty="0" err="1">
                <a:latin typeface="Arial" charset="0"/>
              </a:rPr>
              <a:t>t</a:t>
            </a:r>
            <a:r>
              <a:rPr lang="sv-SE" sz="1600" i="1" baseline="-25000" dirty="0">
                <a:sym typeface="Symbol"/>
              </a:rPr>
              <a:t> </a:t>
            </a:r>
            <a:r>
              <a:rPr lang="sv-SE" altLang="en-US" sz="1600" i="1" dirty="0">
                <a:latin typeface="Arial" charset="0"/>
              </a:rPr>
              <a:t>- </a:t>
            </a:r>
            <a:r>
              <a:rPr lang="sv-SE" sz="1800" i="1" dirty="0">
                <a:sym typeface="Symbol"/>
              </a:rPr>
              <a:t></a:t>
            </a:r>
            <a:r>
              <a:rPr lang="sv-SE" sz="1800" i="1" baseline="-25000" dirty="0" smtClean="0">
                <a:sym typeface="Symbol"/>
              </a:rPr>
              <a:t>t</a:t>
            </a:r>
            <a:endParaRPr lang="sv-SE" sz="1600" i="1" baseline="-25000" dirty="0"/>
          </a:p>
        </p:txBody>
      </p:sp>
      <p:sp>
        <p:nvSpPr>
          <p:cNvPr id="15" name="Slide Number Placeholder 3"/>
          <p:cNvSpPr>
            <a:spLocks noGrp="1"/>
          </p:cNvSpPr>
          <p:nvPr>
            <p:ph type="sldNum" sz="quarter" idx="10"/>
          </p:nvPr>
        </p:nvSpPr>
        <p:spPr>
          <a:xfrm>
            <a:off x="0" y="6548834"/>
            <a:ext cx="1900238" cy="336550"/>
          </a:xfrm>
        </p:spPr>
        <p:txBody>
          <a:bodyPr/>
          <a:lstStyle/>
          <a:p>
            <a:pPr>
              <a:defRPr/>
            </a:pPr>
            <a:r>
              <a:rPr lang="sv-SE" dirty="0" smtClean="0"/>
              <a:t>K10: </a:t>
            </a:r>
            <a:r>
              <a:rPr lang="sv-SE" dirty="0"/>
              <a:t>sid. </a:t>
            </a:r>
            <a:fld id="{71B7D319-3509-4EF6-A7CA-BA2351681FF6}" type="slidenum">
              <a:rPr lang="en-GB"/>
              <a:pPr>
                <a:defRPr/>
              </a:pPr>
              <a:t>9</a:t>
            </a:fld>
            <a:endParaRPr lang="en-GB" dirty="0"/>
          </a:p>
        </p:txBody>
      </p:sp>
    </p:spTree>
    <p:extLst>
      <p:ext uri="{BB962C8B-B14F-4D97-AF65-F5344CB8AC3E}">
        <p14:creationId xmlns:p14="http://schemas.microsoft.com/office/powerpoint/2010/main" val="1518946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30519</TotalTime>
  <Words>2365</Words>
  <Application>Microsoft Office PowerPoint</Application>
  <PresentationFormat>On-screen Show (4:3)</PresentationFormat>
  <Paragraphs>204</Paragraphs>
  <Slides>26</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29" baseType="lpstr">
      <vt:lpstr>Default Design</vt:lpstr>
      <vt:lpstr>1_Default Design</vt:lpstr>
      <vt:lpstr>Equation</vt:lpstr>
      <vt:lpstr>Kapitel 10 Inflation, penningmängdens tillväxt och realränta</vt:lpstr>
      <vt:lpstr>Arbetslöshet och BNP-tillväxt </vt:lpstr>
      <vt:lpstr>Okuns lag</vt:lpstr>
      <vt:lpstr>Samband mellan arbetslöshet och BNP-tillväxt Sverige 1970-2013</vt:lpstr>
      <vt:lpstr>Okuns lag:2 </vt:lpstr>
      <vt:lpstr>AD-sambandet</vt:lpstr>
      <vt:lpstr>Nominell och real ränta</vt:lpstr>
      <vt:lpstr>Nominell och real ränta i IS-LM</vt:lpstr>
      <vt:lpstr>Effekterna av penningpolitik</vt:lpstr>
      <vt:lpstr>Jämvikt på medellång sikt</vt:lpstr>
      <vt:lpstr>Nominella och reala räntor på medellång sikt</vt:lpstr>
      <vt:lpstr>Nominell ränta och inflation I Sverige</vt:lpstr>
      <vt:lpstr>Jämvikt på kort sikt OCH meddellång sikt:1</vt:lpstr>
      <vt:lpstr>Effekterna av penningpolitik</vt:lpstr>
      <vt:lpstr>Jämvikt på kort sikt OCH meddellång sikt:2</vt:lpstr>
      <vt:lpstr>En penningpolitisk expansion</vt:lpstr>
      <vt:lpstr>Real och nomiell ränta (gM 10%) </vt:lpstr>
      <vt:lpstr>Penningpolitiska slutsatser</vt:lpstr>
      <vt:lpstr>Penningpolitiska slutsatser</vt:lpstr>
      <vt:lpstr>Låga räntor globalt fenomen</vt:lpstr>
      <vt:lpstr>Amerikanska 10-årsräntor årsgenomsnitt</vt:lpstr>
      <vt:lpstr>Förväntningar och trovärdighet: Lucaskritiken</vt:lpstr>
      <vt:lpstr>Nominella rigiditeter</vt:lpstr>
      <vt:lpstr>Inflation och arbetslöshet i Sverige</vt:lpstr>
      <vt:lpstr>Lite doktrinhistoria</vt:lpstr>
      <vt:lpstr>Lite doktrinhistoria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535</cp:revision>
  <cp:lastPrinted>2015-11-19T11:27:05Z</cp:lastPrinted>
  <dcterms:created xsi:type="dcterms:W3CDTF">2001-01-09T19:01:00Z</dcterms:created>
  <dcterms:modified xsi:type="dcterms:W3CDTF">2022-02-10T14:29:18Z</dcterms:modified>
</cp:coreProperties>
</file>