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28"/>
  </p:notesMasterIdLst>
  <p:handoutMasterIdLst>
    <p:handoutMasterId r:id="rId29"/>
  </p:handoutMasterIdLst>
  <p:sldIdLst>
    <p:sldId id="262" r:id="rId3"/>
    <p:sldId id="263" r:id="rId4"/>
    <p:sldId id="264" r:id="rId5"/>
    <p:sldId id="265" r:id="rId6"/>
    <p:sldId id="266" r:id="rId7"/>
    <p:sldId id="267" r:id="rId8"/>
    <p:sldId id="269" r:id="rId9"/>
    <p:sldId id="270" r:id="rId10"/>
    <p:sldId id="271" r:id="rId11"/>
    <p:sldId id="273" r:id="rId12"/>
    <p:sldId id="291" r:id="rId13"/>
    <p:sldId id="292" r:id="rId14"/>
    <p:sldId id="276" r:id="rId15"/>
    <p:sldId id="277" r:id="rId16"/>
    <p:sldId id="278" r:id="rId17"/>
    <p:sldId id="279" r:id="rId18"/>
    <p:sldId id="280" r:id="rId19"/>
    <p:sldId id="281" r:id="rId20"/>
    <p:sldId id="282" r:id="rId21"/>
    <p:sldId id="283" r:id="rId22"/>
    <p:sldId id="285" r:id="rId23"/>
    <p:sldId id="289" r:id="rId24"/>
    <p:sldId id="286" r:id="rId25"/>
    <p:sldId id="287" r:id="rId26"/>
    <p:sldId id="288" r:id="rId27"/>
  </p:sldIdLst>
  <p:sldSz cx="9144000" cy="6858000" type="screen4x3"/>
  <p:notesSz cx="6797675" cy="9928225"/>
  <p:defaultTextStyle>
    <a:defPPr>
      <a:defRPr lang="en-GB"/>
    </a:defPPr>
    <a:lvl1pPr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5pPr>
    <a:lvl6pPr marL="2286000" algn="l" defTabSz="914400" rtl="0" eaLnBrk="1" latinLnBrk="0" hangingPunct="1">
      <a:defRPr sz="2400" kern="1200">
        <a:solidFill>
          <a:schemeClr val="bg1"/>
        </a:solidFill>
        <a:latin typeface="Times New Roman" pitchFamily="18" charset="0"/>
        <a:ea typeface="MS Gothic" pitchFamily="49" charset="-128"/>
        <a:cs typeface="+mn-cs"/>
      </a:defRPr>
    </a:lvl6pPr>
    <a:lvl7pPr marL="2743200" algn="l" defTabSz="914400" rtl="0" eaLnBrk="1" latinLnBrk="0" hangingPunct="1">
      <a:defRPr sz="2400" kern="1200">
        <a:solidFill>
          <a:schemeClr val="bg1"/>
        </a:solidFill>
        <a:latin typeface="Times New Roman" pitchFamily="18" charset="0"/>
        <a:ea typeface="MS Gothic" pitchFamily="49" charset="-128"/>
        <a:cs typeface="+mn-cs"/>
      </a:defRPr>
    </a:lvl7pPr>
    <a:lvl8pPr marL="3200400" algn="l" defTabSz="914400" rtl="0" eaLnBrk="1" latinLnBrk="0" hangingPunct="1">
      <a:defRPr sz="2400" kern="1200">
        <a:solidFill>
          <a:schemeClr val="bg1"/>
        </a:solidFill>
        <a:latin typeface="Times New Roman" pitchFamily="18" charset="0"/>
        <a:ea typeface="MS Gothic" pitchFamily="49" charset="-128"/>
        <a:cs typeface="+mn-cs"/>
      </a:defRPr>
    </a:lvl8pPr>
    <a:lvl9pPr marL="3657600" algn="l" defTabSz="914400" rtl="0" eaLnBrk="1" latinLnBrk="0" hangingPunct="1">
      <a:defRPr sz="2400" kern="1200">
        <a:solidFill>
          <a:schemeClr val="bg1"/>
        </a:solidFill>
        <a:latin typeface="Times New Roman" pitchFamily="18" charset="0"/>
        <a:ea typeface="MS Gothic" pitchFamily="49" charset="-128"/>
        <a:cs typeface="+mn-cs"/>
      </a:defRPr>
    </a:lvl9pPr>
  </p:defaultTextStyle>
  <p:extLst>
    <p:ext uri="{EFAFB233-063F-42B5-8137-9DF3F51BA10A}">
      <p15:sldGuideLst xmlns="" xmlns:p15="http://schemas.microsoft.com/office/powerpoint/2012/main">
        <p15:guide id="1" orient="horz" pos="981">
          <p15:clr>
            <a:srgbClr val="A4A3A4"/>
          </p15:clr>
        </p15:guide>
        <p15:guide id="2" pos="612">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3300"/>
    <a:srgbClr val="FF6600"/>
    <a:srgbClr val="346976"/>
    <a:srgbClr val="F4910C"/>
    <a:srgbClr val="316977"/>
    <a:srgbClr val="375263"/>
    <a:srgbClr val="00CCFF"/>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23" autoAdjust="0"/>
    <p:restoredTop sz="94652" autoAdjust="0"/>
  </p:normalViewPr>
  <p:slideViewPr>
    <p:cSldViewPr showGuides="1">
      <p:cViewPr>
        <p:scale>
          <a:sx n="108" d="100"/>
          <a:sy n="108" d="100"/>
        </p:scale>
        <p:origin x="-72" y="-324"/>
      </p:cViewPr>
      <p:guideLst>
        <p:guide orient="horz" pos="981"/>
        <p:guide pos="612"/>
      </p:guideLst>
    </p:cSldViewPr>
  </p:slideViewPr>
  <p:outlineViewPr>
    <p:cViewPr varScale="1">
      <p:scale>
        <a:sx n="170" d="200"/>
        <a:sy n="170" d="200"/>
      </p:scale>
      <p:origin x="0" y="42402"/>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59" d="100"/>
          <a:sy n="59" d="100"/>
        </p:scale>
        <p:origin x="-1752" y="-72"/>
      </p:cViewPr>
      <p:guideLst>
        <p:guide orient="horz" pos="2978"/>
        <p:guide pos="200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 Id="rId4" Type="http://schemas.openxmlformats.org/officeDocument/2006/relationships/image" Target="../media/image14.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6978" name="Rectangle 2"/>
          <p:cNvSpPr>
            <a:spLocks noGrp="1" noChangeArrowheads="1"/>
          </p:cNvSpPr>
          <p:nvPr>
            <p:ph type="hdr" sz="quarter"/>
          </p:nvPr>
        </p:nvSpPr>
        <p:spPr bwMode="auto">
          <a:xfrm>
            <a:off x="0" y="0"/>
            <a:ext cx="2945955" cy="495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rgbClr val="000000"/>
                </a:solidFill>
              </a:defRPr>
            </a:lvl1pPr>
          </a:lstStyle>
          <a:p>
            <a:pPr>
              <a:defRPr/>
            </a:pPr>
            <a:endParaRPr lang="en-US" dirty="0"/>
          </a:p>
        </p:txBody>
      </p:sp>
      <p:sp>
        <p:nvSpPr>
          <p:cNvPr id="126979" name="Rectangle 3"/>
          <p:cNvSpPr>
            <a:spLocks noGrp="1" noChangeArrowheads="1"/>
          </p:cNvSpPr>
          <p:nvPr>
            <p:ph type="dt" sz="quarter" idx="1"/>
          </p:nvPr>
        </p:nvSpPr>
        <p:spPr bwMode="auto">
          <a:xfrm>
            <a:off x="3850245" y="0"/>
            <a:ext cx="2945955" cy="495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solidFill>
                  <a:srgbClr val="000000"/>
                </a:solidFill>
              </a:defRPr>
            </a:lvl1pPr>
          </a:lstStyle>
          <a:p>
            <a:pPr>
              <a:defRPr/>
            </a:pPr>
            <a:endParaRPr lang="en-US" dirty="0"/>
          </a:p>
        </p:txBody>
      </p:sp>
      <p:sp>
        <p:nvSpPr>
          <p:cNvPr id="126980" name="Rectangle 4"/>
          <p:cNvSpPr>
            <a:spLocks noGrp="1" noChangeArrowheads="1"/>
          </p:cNvSpPr>
          <p:nvPr>
            <p:ph type="ftr" sz="quarter" idx="2"/>
          </p:nvPr>
        </p:nvSpPr>
        <p:spPr bwMode="auto">
          <a:xfrm>
            <a:off x="0" y="9430830"/>
            <a:ext cx="2945955" cy="495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000000"/>
                </a:solidFill>
              </a:defRPr>
            </a:lvl1pPr>
          </a:lstStyle>
          <a:p>
            <a:pPr>
              <a:defRPr/>
            </a:pPr>
            <a:endParaRPr lang="en-US" dirty="0"/>
          </a:p>
        </p:txBody>
      </p:sp>
      <p:sp>
        <p:nvSpPr>
          <p:cNvPr id="126981" name="Rectangle 5"/>
          <p:cNvSpPr>
            <a:spLocks noGrp="1" noChangeArrowheads="1"/>
          </p:cNvSpPr>
          <p:nvPr>
            <p:ph type="sldNum" sz="quarter" idx="3"/>
          </p:nvPr>
        </p:nvSpPr>
        <p:spPr bwMode="auto">
          <a:xfrm>
            <a:off x="3850245" y="9430830"/>
            <a:ext cx="2945955" cy="495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000000"/>
                </a:solidFill>
              </a:defRPr>
            </a:lvl1pPr>
          </a:lstStyle>
          <a:p>
            <a:pPr>
              <a:defRPr/>
            </a:pPr>
            <a:fld id="{5D3ED561-495B-4DE9-A846-B4C6ED9FDFB8}" type="slidenum">
              <a:rPr lang="en-US"/>
              <a:pPr>
                <a:defRPr/>
              </a:pPr>
              <a:t>‹#›</a:t>
            </a:fld>
            <a:endParaRPr lang="en-US" dirty="0"/>
          </a:p>
        </p:txBody>
      </p:sp>
    </p:spTree>
    <p:extLst>
      <p:ext uri="{BB962C8B-B14F-4D97-AF65-F5344CB8AC3E}">
        <p14:creationId xmlns:p14="http://schemas.microsoft.com/office/powerpoint/2010/main" val="17936429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AutoShape 1"/>
          <p:cNvSpPr>
            <a:spLocks noChangeArrowheads="1"/>
          </p:cNvSpPr>
          <p:nvPr/>
        </p:nvSpPr>
        <p:spPr bwMode="auto">
          <a:xfrm>
            <a:off x="0" y="0"/>
            <a:ext cx="6797675" cy="9928225"/>
          </a:xfrm>
          <a:prstGeom prst="roundRect">
            <a:avLst>
              <a:gd name="adj" fmla="val 19"/>
            </a:avLst>
          </a:prstGeom>
          <a:solidFill>
            <a:srgbClr val="FFFFFF"/>
          </a:solidFill>
          <a:ln>
            <a:noFill/>
          </a:ln>
          <a:effectLst/>
          <a:extLst>
            <a:ext uri="{91240B29-F687-4F45-9708-019B960494DF}">
              <a14:hiddenLine xmlns:a14="http://schemas.microsoft.com/office/drawing/2010/main" w="936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ltLang="en-US" dirty="0"/>
          </a:p>
        </p:txBody>
      </p:sp>
      <p:sp>
        <p:nvSpPr>
          <p:cNvPr id="55299" name="AutoShape 2"/>
          <p:cNvSpPr>
            <a:spLocks noChangeArrowheads="1"/>
          </p:cNvSpPr>
          <p:nvPr/>
        </p:nvSpPr>
        <p:spPr bwMode="auto">
          <a:xfrm>
            <a:off x="0" y="0"/>
            <a:ext cx="6797675" cy="9928225"/>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ltLang="en-US" dirty="0"/>
          </a:p>
        </p:txBody>
      </p:sp>
      <p:sp>
        <p:nvSpPr>
          <p:cNvPr id="55300" name="AutoShape 3"/>
          <p:cNvSpPr>
            <a:spLocks noChangeArrowheads="1"/>
          </p:cNvSpPr>
          <p:nvPr/>
        </p:nvSpPr>
        <p:spPr bwMode="auto">
          <a:xfrm>
            <a:off x="0" y="0"/>
            <a:ext cx="6797675" cy="9928225"/>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ltLang="en-US" dirty="0"/>
          </a:p>
        </p:txBody>
      </p:sp>
      <p:sp>
        <p:nvSpPr>
          <p:cNvPr id="3076" name="Rectangle 4"/>
          <p:cNvSpPr>
            <a:spLocks noGrp="1" noChangeArrowheads="1"/>
          </p:cNvSpPr>
          <p:nvPr>
            <p:ph type="hdr"/>
          </p:nvPr>
        </p:nvSpPr>
        <p:spPr bwMode="auto">
          <a:xfrm>
            <a:off x="0" y="1"/>
            <a:ext cx="2941529" cy="4908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120" tIns="47880" rIns="96120" bIns="47880" numCol="1" anchor="t" anchorCtr="0" compatLnSpc="1">
            <a:prstTxWarp prst="textNoShape">
              <a:avLst/>
            </a:prstTxWarp>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pPr>
              <a:defRPr/>
            </a:pPr>
            <a:endParaRPr lang="en-US" dirty="0"/>
          </a:p>
        </p:txBody>
      </p:sp>
      <p:sp>
        <p:nvSpPr>
          <p:cNvPr id="3077" name="Rectangle 5"/>
          <p:cNvSpPr>
            <a:spLocks noGrp="1" noChangeArrowheads="1"/>
          </p:cNvSpPr>
          <p:nvPr>
            <p:ph type="dt"/>
          </p:nvPr>
        </p:nvSpPr>
        <p:spPr bwMode="auto">
          <a:xfrm>
            <a:off x="3851722" y="1"/>
            <a:ext cx="2941529" cy="4908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120" tIns="47880" rIns="96120" bIns="47880" numCol="1" anchor="t" anchorCtr="0" compatLnSpc="1">
            <a:prstTxWarp prst="textNoShape">
              <a:avLst/>
            </a:prstTxWarp>
          </a:bodyPr>
          <a:lstStyle>
            <a:lvl1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pPr>
              <a:defRPr/>
            </a:pPr>
            <a:endParaRPr lang="en-US" dirty="0"/>
          </a:p>
        </p:txBody>
      </p:sp>
      <p:sp>
        <p:nvSpPr>
          <p:cNvPr id="55303" name="Rectangle 6"/>
          <p:cNvSpPr>
            <a:spLocks noGrp="1" noRot="1" noChangeAspect="1" noChangeArrowheads="1"/>
          </p:cNvSpPr>
          <p:nvPr>
            <p:ph type="sldImg"/>
          </p:nvPr>
        </p:nvSpPr>
        <p:spPr bwMode="auto">
          <a:xfrm>
            <a:off x="920750" y="746125"/>
            <a:ext cx="4953000" cy="3716338"/>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sp>
      <p:sp>
        <p:nvSpPr>
          <p:cNvPr id="3079" name="Rectangle 7"/>
          <p:cNvSpPr>
            <a:spLocks noGrp="1" noChangeArrowheads="1"/>
          </p:cNvSpPr>
          <p:nvPr>
            <p:ph type="body"/>
          </p:nvPr>
        </p:nvSpPr>
        <p:spPr bwMode="auto">
          <a:xfrm>
            <a:off x="907242" y="4714594"/>
            <a:ext cx="4978765" cy="44617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120" tIns="47880" rIns="96120" bIns="47880" numCol="1" anchor="t" anchorCtr="0" compatLnSpc="1">
            <a:prstTxWarp prst="textNoShape">
              <a:avLst/>
            </a:prstTxWarp>
          </a:bodyPr>
          <a:lstStyle/>
          <a:p>
            <a:pPr lvl="0"/>
            <a:endParaRPr lang="en-US" noProof="0" smtClean="0"/>
          </a:p>
        </p:txBody>
      </p:sp>
      <p:sp>
        <p:nvSpPr>
          <p:cNvPr id="3080" name="Rectangle 8"/>
          <p:cNvSpPr>
            <a:spLocks noGrp="1" noChangeArrowheads="1"/>
          </p:cNvSpPr>
          <p:nvPr>
            <p:ph type="ftr"/>
          </p:nvPr>
        </p:nvSpPr>
        <p:spPr bwMode="auto">
          <a:xfrm>
            <a:off x="0" y="9430830"/>
            <a:ext cx="2941529" cy="4908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120" tIns="47880" rIns="96120" bIns="47880" numCol="1" anchor="b" anchorCtr="0" compatLnSpc="1">
            <a:prstTxWarp prst="textNoShape">
              <a:avLst/>
            </a:prstTxWarp>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pPr>
              <a:defRPr/>
            </a:pPr>
            <a:endParaRPr lang="en-US" dirty="0"/>
          </a:p>
        </p:txBody>
      </p:sp>
      <p:sp>
        <p:nvSpPr>
          <p:cNvPr id="3081" name="Rectangle 9"/>
          <p:cNvSpPr>
            <a:spLocks noGrp="1" noChangeArrowheads="1"/>
          </p:cNvSpPr>
          <p:nvPr>
            <p:ph type="sldNum"/>
          </p:nvPr>
        </p:nvSpPr>
        <p:spPr bwMode="auto">
          <a:xfrm>
            <a:off x="3851722" y="9430830"/>
            <a:ext cx="2941529" cy="4908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120" tIns="47880" rIns="96120" bIns="47880" numCol="1" anchor="b" anchorCtr="0" compatLnSpc="1">
            <a:prstTxWarp prst="textNoShape">
              <a:avLst/>
            </a:prstTxWarp>
          </a:bodyPr>
          <a:lstStyle>
            <a:lvl1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pPr>
              <a:defRPr/>
            </a:pPr>
            <a:fld id="{0FF5111F-4AD0-4493-821E-1CDE6579D378}" type="slidenum">
              <a:rPr lang="en-US"/>
              <a:pPr>
                <a:defRPr/>
              </a:pPr>
              <a:t>‹#›</a:t>
            </a:fld>
            <a:endParaRPr lang="en-US" dirty="0"/>
          </a:p>
        </p:txBody>
      </p:sp>
    </p:spTree>
    <p:extLst>
      <p:ext uri="{BB962C8B-B14F-4D97-AF65-F5344CB8AC3E}">
        <p14:creationId xmlns:p14="http://schemas.microsoft.com/office/powerpoint/2010/main" val="2178898998"/>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9"/>
          <p:cNvSpPr>
            <a:spLocks noGrp="1" noChangeArrowheads="1"/>
          </p:cNvSpPr>
          <p:nvPr>
            <p:ph type="sldNum" sz="quarter"/>
          </p:nvPr>
        </p:nvSpPr>
        <p:spPr>
          <a:noFill/>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9pPr>
          </a:lstStyle>
          <a:p>
            <a:fld id="{612B3FE0-0FFE-441A-8FF5-3F01412ED92F}" type="slidenum">
              <a:rPr lang="en-US" altLang="en-US" sz="1200" smtClean="0">
                <a:solidFill>
                  <a:srgbClr val="000000"/>
                </a:solidFill>
              </a:rPr>
              <a:pPr/>
              <a:t>1</a:t>
            </a:fld>
            <a:endParaRPr lang="en-US" altLang="en-US" sz="1200" dirty="0" smtClean="0">
              <a:solidFill>
                <a:srgbClr val="000000"/>
              </a:solidFill>
            </a:endParaRPr>
          </a:p>
        </p:txBody>
      </p:sp>
      <p:sp>
        <p:nvSpPr>
          <p:cNvPr id="56323" name="Text Box 1"/>
          <p:cNvSpPr txBox="1">
            <a:spLocks noChangeArrowheads="1"/>
          </p:cNvSpPr>
          <p:nvPr/>
        </p:nvSpPr>
        <p:spPr bwMode="auto">
          <a:xfrm>
            <a:off x="1171301" y="746916"/>
            <a:ext cx="4456549" cy="3719801"/>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ltLang="en-US" dirty="0"/>
          </a:p>
        </p:txBody>
      </p:sp>
      <p:sp>
        <p:nvSpPr>
          <p:cNvPr id="56324" name="Rectangle 2"/>
          <p:cNvSpPr>
            <a:spLocks noGrp="1" noChangeArrowheads="1"/>
          </p:cNvSpPr>
          <p:nvPr>
            <p:ph type="body"/>
          </p:nvPr>
        </p:nvSpPr>
        <p:spPr>
          <a:xfrm>
            <a:off x="907242" y="4714594"/>
            <a:ext cx="4980241" cy="4463434"/>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7"/>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fld id="{AAE89C66-4B5B-4EA0-B602-AA8FA1285DA0}" type="slidenum">
              <a:rPr lang="en-US" altLang="en-US" sz="1400" smtClean="0">
                <a:solidFill>
                  <a:srgbClr val="000000"/>
                </a:solidFill>
              </a:rPr>
              <a:pPr/>
              <a:t>17</a:t>
            </a:fld>
            <a:endParaRPr lang="en-US" altLang="en-US" sz="1400" smtClean="0">
              <a:solidFill>
                <a:srgbClr val="000000"/>
              </a:solidFill>
            </a:endParaRPr>
          </a:p>
        </p:txBody>
      </p:sp>
      <p:sp>
        <p:nvSpPr>
          <p:cNvPr id="40963" name="Rectangle 1"/>
          <p:cNvSpPr>
            <a:spLocks noGrp="1" noRot="1" noChangeAspect="1" noChangeArrowheads="1" noTextEdit="1"/>
          </p:cNvSpPr>
          <p:nvPr>
            <p:ph type="sldImg"/>
          </p:nvPr>
        </p:nvSpPr>
        <p:spPr>
          <a:xfrm>
            <a:off x="919163" y="744538"/>
            <a:ext cx="4960937" cy="3722687"/>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64" name="Rectangle 2"/>
          <p:cNvSpPr>
            <a:spLocks noGrp="1" noChangeArrowheads="1"/>
          </p:cNvSpPr>
          <p:nvPr>
            <p:ph type="body" idx="1"/>
          </p:nvPr>
        </p:nvSpPr>
        <p:spPr>
          <a:xfrm>
            <a:off x="905767" y="4716236"/>
            <a:ext cx="4986142" cy="4466716"/>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7"/>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fld id="{E05F6F1B-5E6A-4441-ABC8-7C8485D3B779}" type="slidenum">
              <a:rPr lang="en-US" altLang="en-US" sz="1400" smtClean="0">
                <a:solidFill>
                  <a:srgbClr val="000000"/>
                </a:solidFill>
              </a:rPr>
              <a:pPr/>
              <a:t>18</a:t>
            </a:fld>
            <a:endParaRPr lang="en-US" altLang="en-US" sz="1400" smtClean="0">
              <a:solidFill>
                <a:srgbClr val="000000"/>
              </a:solidFill>
            </a:endParaRPr>
          </a:p>
        </p:txBody>
      </p:sp>
      <p:sp>
        <p:nvSpPr>
          <p:cNvPr id="50179" name="Rectangle 1"/>
          <p:cNvSpPr>
            <a:spLocks noGrp="1" noRot="1" noChangeAspect="1" noChangeArrowheads="1" noTextEdit="1"/>
          </p:cNvSpPr>
          <p:nvPr>
            <p:ph type="sldImg"/>
          </p:nvPr>
        </p:nvSpPr>
        <p:spPr>
          <a:xfrm>
            <a:off x="919163" y="744538"/>
            <a:ext cx="4960937" cy="3722687"/>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0180" name="Rectangle 2"/>
          <p:cNvSpPr>
            <a:spLocks noGrp="1" noChangeArrowheads="1"/>
          </p:cNvSpPr>
          <p:nvPr>
            <p:ph type="body" idx="1"/>
          </p:nvPr>
        </p:nvSpPr>
        <p:spPr>
          <a:xfrm>
            <a:off x="905767" y="4716236"/>
            <a:ext cx="4986142" cy="4466716"/>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7"/>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fld id="{B84F61C6-A8A9-46EE-AAB4-4DC09A1122BC}" type="slidenum">
              <a:rPr lang="en-US" altLang="en-US" sz="1400" smtClean="0">
                <a:solidFill>
                  <a:srgbClr val="000000"/>
                </a:solidFill>
              </a:rPr>
              <a:pPr/>
              <a:t>19</a:t>
            </a:fld>
            <a:endParaRPr lang="en-US" altLang="en-US" sz="1400" smtClean="0">
              <a:solidFill>
                <a:srgbClr val="000000"/>
              </a:solidFill>
            </a:endParaRPr>
          </a:p>
        </p:txBody>
      </p:sp>
      <p:sp>
        <p:nvSpPr>
          <p:cNvPr id="48131" name="Rectangle 1"/>
          <p:cNvSpPr>
            <a:spLocks noGrp="1" noRot="1" noChangeAspect="1" noChangeArrowheads="1" noTextEdit="1"/>
          </p:cNvSpPr>
          <p:nvPr>
            <p:ph type="sldImg"/>
          </p:nvPr>
        </p:nvSpPr>
        <p:spPr>
          <a:xfrm>
            <a:off x="919163" y="744538"/>
            <a:ext cx="4960937" cy="3722687"/>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8132" name="Rectangle 2"/>
          <p:cNvSpPr>
            <a:spLocks noGrp="1" noChangeArrowheads="1"/>
          </p:cNvSpPr>
          <p:nvPr>
            <p:ph type="body" idx="1"/>
          </p:nvPr>
        </p:nvSpPr>
        <p:spPr>
          <a:xfrm>
            <a:off x="905767" y="4716236"/>
            <a:ext cx="4986142" cy="4466716"/>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7"/>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fld id="{E05F6F1B-5E6A-4441-ABC8-7C8485D3B779}" type="slidenum">
              <a:rPr lang="en-US" altLang="en-US" sz="1400" smtClean="0">
                <a:solidFill>
                  <a:srgbClr val="000000"/>
                </a:solidFill>
              </a:rPr>
              <a:pPr/>
              <a:t>20</a:t>
            </a:fld>
            <a:endParaRPr lang="en-US" altLang="en-US" sz="1400" smtClean="0">
              <a:solidFill>
                <a:srgbClr val="000000"/>
              </a:solidFill>
            </a:endParaRPr>
          </a:p>
        </p:txBody>
      </p:sp>
      <p:sp>
        <p:nvSpPr>
          <p:cNvPr id="50179" name="Rectangle 1"/>
          <p:cNvSpPr>
            <a:spLocks noGrp="1" noRot="1" noChangeAspect="1" noChangeArrowheads="1" noTextEdit="1"/>
          </p:cNvSpPr>
          <p:nvPr>
            <p:ph type="sldImg"/>
          </p:nvPr>
        </p:nvSpPr>
        <p:spPr>
          <a:xfrm>
            <a:off x="919163" y="744538"/>
            <a:ext cx="4960937" cy="3722687"/>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0180" name="Rectangle 2"/>
          <p:cNvSpPr>
            <a:spLocks noGrp="1" noChangeArrowheads="1"/>
          </p:cNvSpPr>
          <p:nvPr>
            <p:ph type="body" idx="1"/>
          </p:nvPr>
        </p:nvSpPr>
        <p:spPr>
          <a:xfrm>
            <a:off x="905767" y="4716236"/>
            <a:ext cx="4986142" cy="4466716"/>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7"/>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fld id="{E05F6F1B-5E6A-4441-ABC8-7C8485D3B779}" type="slidenum">
              <a:rPr lang="en-US" altLang="en-US" sz="1400" smtClean="0">
                <a:solidFill>
                  <a:srgbClr val="000000"/>
                </a:solidFill>
              </a:rPr>
              <a:pPr/>
              <a:t>21</a:t>
            </a:fld>
            <a:endParaRPr lang="en-US" altLang="en-US" sz="1400" smtClean="0">
              <a:solidFill>
                <a:srgbClr val="000000"/>
              </a:solidFill>
            </a:endParaRPr>
          </a:p>
        </p:txBody>
      </p:sp>
      <p:sp>
        <p:nvSpPr>
          <p:cNvPr id="50179" name="Rectangle 1"/>
          <p:cNvSpPr>
            <a:spLocks noGrp="1" noRot="1" noChangeAspect="1" noChangeArrowheads="1" noTextEdit="1"/>
          </p:cNvSpPr>
          <p:nvPr>
            <p:ph type="sldImg"/>
          </p:nvPr>
        </p:nvSpPr>
        <p:spPr>
          <a:xfrm>
            <a:off x="919163" y="744538"/>
            <a:ext cx="4960937" cy="3722687"/>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0180" name="Rectangle 2"/>
          <p:cNvSpPr>
            <a:spLocks noGrp="1" noChangeArrowheads="1"/>
          </p:cNvSpPr>
          <p:nvPr>
            <p:ph type="body" idx="1"/>
          </p:nvPr>
        </p:nvSpPr>
        <p:spPr>
          <a:xfrm>
            <a:off x="905767" y="4716236"/>
            <a:ext cx="4986142" cy="4466716"/>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7"/>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fld id="{E05F6F1B-5E6A-4441-ABC8-7C8485D3B779}" type="slidenum">
              <a:rPr lang="en-US" altLang="en-US" sz="1400" smtClean="0">
                <a:solidFill>
                  <a:srgbClr val="000000"/>
                </a:solidFill>
              </a:rPr>
              <a:pPr/>
              <a:t>22</a:t>
            </a:fld>
            <a:endParaRPr lang="en-US" altLang="en-US" sz="1400" smtClean="0">
              <a:solidFill>
                <a:srgbClr val="000000"/>
              </a:solidFill>
            </a:endParaRPr>
          </a:p>
        </p:txBody>
      </p:sp>
      <p:sp>
        <p:nvSpPr>
          <p:cNvPr id="50179" name="Rectangle 1"/>
          <p:cNvSpPr>
            <a:spLocks noGrp="1" noRot="1" noChangeAspect="1" noChangeArrowheads="1" noTextEdit="1"/>
          </p:cNvSpPr>
          <p:nvPr>
            <p:ph type="sldImg"/>
          </p:nvPr>
        </p:nvSpPr>
        <p:spPr>
          <a:xfrm>
            <a:off x="919163" y="744538"/>
            <a:ext cx="4960937" cy="3722687"/>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0180" name="Rectangle 2"/>
          <p:cNvSpPr>
            <a:spLocks noGrp="1" noChangeArrowheads="1"/>
          </p:cNvSpPr>
          <p:nvPr>
            <p:ph type="body" idx="1"/>
          </p:nvPr>
        </p:nvSpPr>
        <p:spPr>
          <a:xfrm>
            <a:off x="905767" y="4716236"/>
            <a:ext cx="4986142" cy="4466716"/>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7"/>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fld id="{B84F61C6-A8A9-46EE-AAB4-4DC09A1122BC}" type="slidenum">
              <a:rPr lang="en-US" altLang="en-US" sz="1400" smtClean="0">
                <a:solidFill>
                  <a:srgbClr val="000000"/>
                </a:solidFill>
              </a:rPr>
              <a:pPr/>
              <a:t>23</a:t>
            </a:fld>
            <a:endParaRPr lang="en-US" altLang="en-US" sz="1400" smtClean="0">
              <a:solidFill>
                <a:srgbClr val="000000"/>
              </a:solidFill>
            </a:endParaRPr>
          </a:p>
        </p:txBody>
      </p:sp>
      <p:sp>
        <p:nvSpPr>
          <p:cNvPr id="48131" name="Rectangle 1"/>
          <p:cNvSpPr>
            <a:spLocks noGrp="1" noRot="1" noChangeAspect="1" noChangeArrowheads="1" noTextEdit="1"/>
          </p:cNvSpPr>
          <p:nvPr>
            <p:ph type="sldImg"/>
          </p:nvPr>
        </p:nvSpPr>
        <p:spPr>
          <a:xfrm>
            <a:off x="919163" y="744538"/>
            <a:ext cx="4960937" cy="3722687"/>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8132" name="Rectangle 2"/>
          <p:cNvSpPr>
            <a:spLocks noGrp="1" noChangeArrowheads="1"/>
          </p:cNvSpPr>
          <p:nvPr>
            <p:ph type="body" idx="1"/>
          </p:nvPr>
        </p:nvSpPr>
        <p:spPr>
          <a:xfrm>
            <a:off x="905767" y="4716236"/>
            <a:ext cx="4986142" cy="4466716"/>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p:spPr>
        <p:txBody>
          <a:bodyPr/>
          <a:lstStyle/>
          <a:p>
            <a:pPr eaLnBrk="1" hangingPunct="1"/>
            <a:endParaRPr lang="en-US" altLang="en-US" smtClean="0"/>
          </a:p>
        </p:txBody>
      </p:sp>
      <p:sp>
        <p:nvSpPr>
          <p:cNvPr id="45060" name="Slide Number Placeholder 3"/>
          <p:cNvSpPr>
            <a:spLocks noGrp="1"/>
          </p:cNvSpPr>
          <p:nvPr>
            <p:ph type="sldNum" sz="quarter" idx="5"/>
          </p:nvPr>
        </p:nvSpPr>
        <p:spPr>
          <a:noFill/>
        </p:spPr>
        <p:txBody>
          <a:bodyPr/>
          <a:lstStyle>
            <a:lvl1pPr defTabSz="990600" eaLnBrk="0" hangingPunct="0">
              <a:spcBef>
                <a:spcPct val="30000"/>
              </a:spcBef>
              <a:defRPr sz="1200">
                <a:solidFill>
                  <a:schemeClr val="tx1"/>
                </a:solidFill>
                <a:latin typeface="Times New Roman" pitchFamily="18" charset="0"/>
              </a:defRPr>
            </a:lvl1pPr>
            <a:lvl2pPr marL="742950" indent="-285750" defTabSz="990600" eaLnBrk="0" hangingPunct="0">
              <a:spcBef>
                <a:spcPct val="30000"/>
              </a:spcBef>
              <a:defRPr sz="1200">
                <a:solidFill>
                  <a:schemeClr val="tx1"/>
                </a:solidFill>
                <a:latin typeface="Times New Roman" pitchFamily="18" charset="0"/>
              </a:defRPr>
            </a:lvl2pPr>
            <a:lvl3pPr marL="1143000" indent="-228600" defTabSz="990600" eaLnBrk="0" hangingPunct="0">
              <a:spcBef>
                <a:spcPct val="30000"/>
              </a:spcBef>
              <a:defRPr sz="1200">
                <a:solidFill>
                  <a:schemeClr val="tx1"/>
                </a:solidFill>
                <a:latin typeface="Times New Roman" pitchFamily="18" charset="0"/>
              </a:defRPr>
            </a:lvl3pPr>
            <a:lvl4pPr marL="1600200" indent="-228600" defTabSz="990600" eaLnBrk="0" hangingPunct="0">
              <a:spcBef>
                <a:spcPct val="30000"/>
              </a:spcBef>
              <a:defRPr sz="1200">
                <a:solidFill>
                  <a:schemeClr val="tx1"/>
                </a:solidFill>
                <a:latin typeface="Times New Roman" pitchFamily="18" charset="0"/>
              </a:defRPr>
            </a:lvl4pPr>
            <a:lvl5pPr marL="2057400" indent="-228600" defTabSz="990600" eaLnBrk="0" hangingPunct="0">
              <a:spcBef>
                <a:spcPct val="30000"/>
              </a:spcBef>
              <a:defRPr sz="1200">
                <a:solidFill>
                  <a:schemeClr val="tx1"/>
                </a:solidFill>
                <a:latin typeface="Times New Roman" pitchFamily="18" charset="0"/>
              </a:defRPr>
            </a:lvl5pPr>
            <a:lvl6pPr marL="2514600" indent="-228600" defTabSz="990600" eaLnBrk="0" fontAlgn="base" hangingPunct="0">
              <a:spcBef>
                <a:spcPct val="30000"/>
              </a:spcBef>
              <a:spcAft>
                <a:spcPct val="0"/>
              </a:spcAft>
              <a:defRPr sz="1200">
                <a:solidFill>
                  <a:schemeClr val="tx1"/>
                </a:solidFill>
                <a:latin typeface="Times New Roman" pitchFamily="18" charset="0"/>
              </a:defRPr>
            </a:lvl6pPr>
            <a:lvl7pPr marL="2971800" indent="-228600" defTabSz="990600" eaLnBrk="0" fontAlgn="base" hangingPunct="0">
              <a:spcBef>
                <a:spcPct val="30000"/>
              </a:spcBef>
              <a:spcAft>
                <a:spcPct val="0"/>
              </a:spcAft>
              <a:defRPr sz="1200">
                <a:solidFill>
                  <a:schemeClr val="tx1"/>
                </a:solidFill>
                <a:latin typeface="Times New Roman" pitchFamily="18" charset="0"/>
              </a:defRPr>
            </a:lvl7pPr>
            <a:lvl8pPr marL="3429000" indent="-228600" defTabSz="990600" eaLnBrk="0" fontAlgn="base" hangingPunct="0">
              <a:spcBef>
                <a:spcPct val="30000"/>
              </a:spcBef>
              <a:spcAft>
                <a:spcPct val="0"/>
              </a:spcAft>
              <a:defRPr sz="1200">
                <a:solidFill>
                  <a:schemeClr val="tx1"/>
                </a:solidFill>
                <a:latin typeface="Times New Roman" pitchFamily="18" charset="0"/>
              </a:defRPr>
            </a:lvl8pPr>
            <a:lvl9pPr marL="3886200" indent="-228600" defTabSz="990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392EB2FA-34D0-478C-B594-22EDE69144B1}" type="slidenum">
              <a:rPr lang="en-US" altLang="en-US" sz="1400" smtClean="0"/>
              <a:pPr eaLnBrk="1" hangingPunct="1">
                <a:spcBef>
                  <a:spcPct val="0"/>
                </a:spcBef>
              </a:pPr>
              <a:t>6</a:t>
            </a:fld>
            <a:endParaRPr lang="en-US" altLang="en-US" sz="14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7"/>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fld id="{AAE89C66-4B5B-4EA0-B602-AA8FA1285DA0}" type="slidenum">
              <a:rPr lang="en-US" altLang="en-US" sz="1400" smtClean="0">
                <a:solidFill>
                  <a:srgbClr val="000000"/>
                </a:solidFill>
              </a:rPr>
              <a:pPr/>
              <a:t>7</a:t>
            </a:fld>
            <a:endParaRPr lang="en-US" altLang="en-US" sz="1400" smtClean="0">
              <a:solidFill>
                <a:srgbClr val="000000"/>
              </a:solidFill>
            </a:endParaRPr>
          </a:p>
        </p:txBody>
      </p:sp>
      <p:sp>
        <p:nvSpPr>
          <p:cNvPr id="40963" name="Rectangle 1"/>
          <p:cNvSpPr>
            <a:spLocks noGrp="1" noRot="1" noChangeAspect="1" noChangeArrowheads="1" noTextEdit="1"/>
          </p:cNvSpPr>
          <p:nvPr>
            <p:ph type="sldImg"/>
          </p:nvPr>
        </p:nvSpPr>
        <p:spPr>
          <a:xfrm>
            <a:off x="919163" y="744538"/>
            <a:ext cx="4960937" cy="3722687"/>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64" name="Rectangle 2"/>
          <p:cNvSpPr>
            <a:spLocks noGrp="1" noChangeArrowheads="1"/>
          </p:cNvSpPr>
          <p:nvPr>
            <p:ph type="body" idx="1"/>
          </p:nvPr>
        </p:nvSpPr>
        <p:spPr>
          <a:xfrm>
            <a:off x="905767" y="4716236"/>
            <a:ext cx="4986142" cy="4466716"/>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7"/>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fld id="{E05F6F1B-5E6A-4441-ABC8-7C8485D3B779}" type="slidenum">
              <a:rPr lang="en-US" altLang="en-US" sz="1400" smtClean="0">
                <a:solidFill>
                  <a:srgbClr val="000000"/>
                </a:solidFill>
              </a:rPr>
              <a:pPr/>
              <a:t>8</a:t>
            </a:fld>
            <a:endParaRPr lang="en-US" altLang="en-US" sz="1400" smtClean="0">
              <a:solidFill>
                <a:srgbClr val="000000"/>
              </a:solidFill>
            </a:endParaRPr>
          </a:p>
        </p:txBody>
      </p:sp>
      <p:sp>
        <p:nvSpPr>
          <p:cNvPr id="50179" name="Rectangle 1"/>
          <p:cNvSpPr>
            <a:spLocks noGrp="1" noRot="1" noChangeAspect="1" noChangeArrowheads="1" noTextEdit="1"/>
          </p:cNvSpPr>
          <p:nvPr>
            <p:ph type="sldImg"/>
          </p:nvPr>
        </p:nvSpPr>
        <p:spPr>
          <a:xfrm>
            <a:off x="919163" y="744538"/>
            <a:ext cx="4960937" cy="3722687"/>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0180" name="Rectangle 2"/>
          <p:cNvSpPr>
            <a:spLocks noGrp="1" noChangeArrowheads="1"/>
          </p:cNvSpPr>
          <p:nvPr>
            <p:ph type="body" idx="1"/>
          </p:nvPr>
        </p:nvSpPr>
        <p:spPr>
          <a:xfrm>
            <a:off x="905767" y="4716236"/>
            <a:ext cx="4986142" cy="4466716"/>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Rectangle 7"/>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fld id="{55D76F8F-61A8-455C-9ED2-4105479332F1}" type="slidenum">
              <a:rPr lang="en-US" altLang="en-US" sz="1400" smtClean="0">
                <a:solidFill>
                  <a:srgbClr val="000000"/>
                </a:solidFill>
              </a:rPr>
              <a:pPr/>
              <a:t>9</a:t>
            </a:fld>
            <a:endParaRPr lang="en-US" altLang="en-US" sz="1400" smtClean="0">
              <a:solidFill>
                <a:srgbClr val="000000"/>
              </a:solidFill>
            </a:endParaRPr>
          </a:p>
        </p:txBody>
      </p:sp>
      <p:sp>
        <p:nvSpPr>
          <p:cNvPr id="47107" name="Rectangle 1"/>
          <p:cNvSpPr>
            <a:spLocks noGrp="1" noRot="1" noChangeAspect="1" noChangeArrowheads="1" noTextEdit="1"/>
          </p:cNvSpPr>
          <p:nvPr>
            <p:ph type="sldImg"/>
          </p:nvPr>
        </p:nvSpPr>
        <p:spPr>
          <a:xfrm>
            <a:off x="919163" y="744538"/>
            <a:ext cx="4960937" cy="3722687"/>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7108" name="Rectangle 2"/>
          <p:cNvSpPr>
            <a:spLocks noGrp="1" noChangeArrowheads="1"/>
          </p:cNvSpPr>
          <p:nvPr>
            <p:ph type="body" idx="1"/>
          </p:nvPr>
        </p:nvSpPr>
        <p:spPr>
          <a:xfrm>
            <a:off x="905767" y="4716236"/>
            <a:ext cx="4986142" cy="4466716"/>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Rectangle 7"/>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fld id="{55D76F8F-61A8-455C-9ED2-4105479332F1}" type="slidenum">
              <a:rPr lang="en-US" altLang="en-US" sz="1400" smtClean="0">
                <a:solidFill>
                  <a:srgbClr val="000000"/>
                </a:solidFill>
              </a:rPr>
              <a:pPr/>
              <a:t>10</a:t>
            </a:fld>
            <a:endParaRPr lang="en-US" altLang="en-US" sz="1400" smtClean="0">
              <a:solidFill>
                <a:srgbClr val="000000"/>
              </a:solidFill>
            </a:endParaRPr>
          </a:p>
        </p:txBody>
      </p:sp>
      <p:sp>
        <p:nvSpPr>
          <p:cNvPr id="47107" name="Rectangle 1"/>
          <p:cNvSpPr>
            <a:spLocks noGrp="1" noRot="1" noChangeAspect="1" noChangeArrowheads="1" noTextEdit="1"/>
          </p:cNvSpPr>
          <p:nvPr>
            <p:ph type="sldImg"/>
          </p:nvPr>
        </p:nvSpPr>
        <p:spPr>
          <a:xfrm>
            <a:off x="919163" y="744538"/>
            <a:ext cx="4960937" cy="3722687"/>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7108" name="Rectangle 2"/>
          <p:cNvSpPr>
            <a:spLocks noGrp="1" noChangeArrowheads="1"/>
          </p:cNvSpPr>
          <p:nvPr>
            <p:ph type="body" idx="1"/>
          </p:nvPr>
        </p:nvSpPr>
        <p:spPr>
          <a:xfrm>
            <a:off x="905767" y="4716236"/>
            <a:ext cx="4986142" cy="4466716"/>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7"/>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fld id="{B84F61C6-A8A9-46EE-AAB4-4DC09A1122BC}" type="slidenum">
              <a:rPr lang="en-US" altLang="en-US" sz="1400" smtClean="0">
                <a:solidFill>
                  <a:srgbClr val="000000"/>
                </a:solidFill>
              </a:rPr>
              <a:pPr/>
              <a:t>11</a:t>
            </a:fld>
            <a:endParaRPr lang="en-US" altLang="en-US" sz="1400" smtClean="0">
              <a:solidFill>
                <a:srgbClr val="000000"/>
              </a:solidFill>
            </a:endParaRPr>
          </a:p>
        </p:txBody>
      </p:sp>
      <p:sp>
        <p:nvSpPr>
          <p:cNvPr id="48131" name="Rectangle 1"/>
          <p:cNvSpPr>
            <a:spLocks noGrp="1" noRot="1" noChangeAspect="1" noChangeArrowheads="1" noTextEdit="1"/>
          </p:cNvSpPr>
          <p:nvPr>
            <p:ph type="sldImg"/>
          </p:nvPr>
        </p:nvSpPr>
        <p:spPr>
          <a:xfrm>
            <a:off x="919163" y="744538"/>
            <a:ext cx="4960937" cy="3722687"/>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8132" name="Rectangle 2"/>
          <p:cNvSpPr>
            <a:spLocks noGrp="1" noChangeArrowheads="1"/>
          </p:cNvSpPr>
          <p:nvPr>
            <p:ph type="body" idx="1"/>
          </p:nvPr>
        </p:nvSpPr>
        <p:spPr>
          <a:xfrm>
            <a:off x="905767" y="4716236"/>
            <a:ext cx="4986142" cy="4466716"/>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Rectangle 7"/>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fld id="{55D76F8F-61A8-455C-9ED2-4105479332F1}" type="slidenum">
              <a:rPr lang="en-US" altLang="en-US" sz="1400" smtClean="0">
                <a:solidFill>
                  <a:srgbClr val="000000"/>
                </a:solidFill>
              </a:rPr>
              <a:pPr/>
              <a:t>12</a:t>
            </a:fld>
            <a:endParaRPr lang="en-US" altLang="en-US" sz="1400" smtClean="0">
              <a:solidFill>
                <a:srgbClr val="000000"/>
              </a:solidFill>
            </a:endParaRPr>
          </a:p>
        </p:txBody>
      </p:sp>
      <p:sp>
        <p:nvSpPr>
          <p:cNvPr id="47107" name="Rectangle 1"/>
          <p:cNvSpPr>
            <a:spLocks noGrp="1" noRot="1" noChangeAspect="1" noChangeArrowheads="1" noTextEdit="1"/>
          </p:cNvSpPr>
          <p:nvPr>
            <p:ph type="sldImg"/>
          </p:nvPr>
        </p:nvSpPr>
        <p:spPr>
          <a:xfrm>
            <a:off x="919163" y="744538"/>
            <a:ext cx="4960937" cy="3722687"/>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7108" name="Rectangle 2"/>
          <p:cNvSpPr>
            <a:spLocks noGrp="1" noChangeArrowheads="1"/>
          </p:cNvSpPr>
          <p:nvPr>
            <p:ph type="body" idx="1"/>
          </p:nvPr>
        </p:nvSpPr>
        <p:spPr>
          <a:xfrm>
            <a:off x="905767" y="4716236"/>
            <a:ext cx="4986142" cy="4466716"/>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7"/>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fld id="{E05F6F1B-5E6A-4441-ABC8-7C8485D3B779}" type="slidenum">
              <a:rPr lang="en-US" altLang="en-US" sz="1400" smtClean="0">
                <a:solidFill>
                  <a:srgbClr val="000000"/>
                </a:solidFill>
              </a:rPr>
              <a:pPr/>
              <a:t>16</a:t>
            </a:fld>
            <a:endParaRPr lang="en-US" altLang="en-US" sz="1400" smtClean="0">
              <a:solidFill>
                <a:srgbClr val="000000"/>
              </a:solidFill>
            </a:endParaRPr>
          </a:p>
        </p:txBody>
      </p:sp>
      <p:sp>
        <p:nvSpPr>
          <p:cNvPr id="50179" name="Rectangle 1"/>
          <p:cNvSpPr>
            <a:spLocks noGrp="1" noRot="1" noChangeAspect="1" noChangeArrowheads="1" noTextEdit="1"/>
          </p:cNvSpPr>
          <p:nvPr>
            <p:ph type="sldImg"/>
          </p:nvPr>
        </p:nvSpPr>
        <p:spPr>
          <a:xfrm>
            <a:off x="919163" y="744538"/>
            <a:ext cx="4960937" cy="3722687"/>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0180" name="Rectangle 2"/>
          <p:cNvSpPr>
            <a:spLocks noGrp="1" noChangeArrowheads="1"/>
          </p:cNvSpPr>
          <p:nvPr>
            <p:ph type="body" idx="1"/>
          </p:nvPr>
        </p:nvSpPr>
        <p:spPr>
          <a:xfrm>
            <a:off x="905767" y="4716236"/>
            <a:ext cx="4986142" cy="4466716"/>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sv-SE"/>
          </a:p>
        </p:txBody>
      </p:sp>
      <p:sp>
        <p:nvSpPr>
          <p:cNvPr id="4"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68B1BB85-D0C2-4B28-AB9E-53D60B685EAD}" type="slidenum">
              <a:rPr lang="en-GB"/>
              <a:pPr>
                <a:defRPr/>
              </a:pPr>
              <a:t>‹#›</a:t>
            </a:fld>
            <a:endParaRPr lang="en-GB" dirty="0"/>
          </a:p>
        </p:txBody>
      </p:sp>
    </p:spTree>
    <p:extLst>
      <p:ext uri="{BB962C8B-B14F-4D97-AF65-F5344CB8AC3E}">
        <p14:creationId xmlns:p14="http://schemas.microsoft.com/office/powerpoint/2010/main" val="389911280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30DD38C7-3663-4232-AEB9-623058B964AF}" type="slidenum">
              <a:rPr lang="en-GB"/>
              <a:pPr>
                <a:defRPr/>
              </a:pPr>
              <a:t>‹#›</a:t>
            </a:fld>
            <a:endParaRPr lang="en-GB" dirty="0"/>
          </a:p>
        </p:txBody>
      </p:sp>
    </p:spTree>
    <p:extLst>
      <p:ext uri="{BB962C8B-B14F-4D97-AF65-F5344CB8AC3E}">
        <p14:creationId xmlns:p14="http://schemas.microsoft.com/office/powerpoint/2010/main" val="4096031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4325" y="76200"/>
            <a:ext cx="2017713" cy="6021388"/>
          </a:xfrm>
        </p:spPr>
        <p:txBody>
          <a:bodyPr vert="eaVert"/>
          <a:lstStyle/>
          <a:p>
            <a:r>
              <a:rPr lang="en-US" smtClean="0"/>
              <a:t>Click to edit Master title style</a:t>
            </a:r>
            <a:endParaRPr lang="sv-SE"/>
          </a:p>
        </p:txBody>
      </p:sp>
      <p:sp>
        <p:nvSpPr>
          <p:cNvPr id="3" name="Vertical Text Placeholder 2"/>
          <p:cNvSpPr>
            <a:spLocks noGrp="1"/>
          </p:cNvSpPr>
          <p:nvPr>
            <p:ph type="body" orient="vert" idx="1"/>
          </p:nvPr>
        </p:nvSpPr>
        <p:spPr>
          <a:xfrm>
            <a:off x="609600" y="76200"/>
            <a:ext cx="5902325" cy="60213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35E83199-A7F5-4179-BD56-83324D5D1185}" type="slidenum">
              <a:rPr lang="en-GB"/>
              <a:pPr>
                <a:defRPr/>
              </a:pPr>
              <a:t>‹#›</a:t>
            </a:fld>
            <a:endParaRPr lang="en-GB" dirty="0"/>
          </a:p>
        </p:txBody>
      </p:sp>
    </p:spTree>
    <p:extLst>
      <p:ext uri="{BB962C8B-B14F-4D97-AF65-F5344CB8AC3E}">
        <p14:creationId xmlns:p14="http://schemas.microsoft.com/office/powerpoint/2010/main" val="7720945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8072438" cy="1138238"/>
          </a:xfrm>
        </p:spPr>
        <p:txBody>
          <a:bodyPr/>
          <a:lstStyle/>
          <a:p>
            <a:r>
              <a:rPr lang="en-US" smtClean="0"/>
              <a:t>Click to edit Master title style</a:t>
            </a:r>
            <a:endParaRPr lang="sv-SE"/>
          </a:p>
        </p:txBody>
      </p:sp>
      <p:sp>
        <p:nvSpPr>
          <p:cNvPr id="3" name="Text Placeholder 2"/>
          <p:cNvSpPr>
            <a:spLocks noGrp="1"/>
          </p:cNvSpPr>
          <p:nvPr>
            <p:ph type="body" sz="half" idx="1"/>
          </p:nvPr>
        </p:nvSpPr>
        <p:spPr>
          <a:xfrm>
            <a:off x="609600" y="1752600"/>
            <a:ext cx="3709988" cy="4344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quarter" idx="2"/>
          </p:nvPr>
        </p:nvSpPr>
        <p:spPr>
          <a:xfrm>
            <a:off x="4471988" y="1752600"/>
            <a:ext cx="3711575"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Content Placeholder 4"/>
          <p:cNvSpPr>
            <a:spLocks noGrp="1"/>
          </p:cNvSpPr>
          <p:nvPr>
            <p:ph sz="quarter" idx="3"/>
          </p:nvPr>
        </p:nvSpPr>
        <p:spPr>
          <a:xfrm>
            <a:off x="4471988" y="4000500"/>
            <a:ext cx="3711575" cy="20970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DFD680DA-FB57-4DF0-8D1C-CD7780993F5B}" type="slidenum">
              <a:rPr lang="en-GB"/>
              <a:pPr>
                <a:defRPr/>
              </a:pPr>
              <a:t>‹#›</a:t>
            </a:fld>
            <a:endParaRPr lang="en-GB" dirty="0"/>
          </a:p>
        </p:txBody>
      </p:sp>
    </p:spTree>
    <p:extLst>
      <p:ext uri="{BB962C8B-B14F-4D97-AF65-F5344CB8AC3E}">
        <p14:creationId xmlns:p14="http://schemas.microsoft.com/office/powerpoint/2010/main" val="40353057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sv-SE"/>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sv-SE"/>
          </a:p>
        </p:txBody>
      </p:sp>
    </p:spTree>
    <p:extLst>
      <p:ext uri="{BB962C8B-B14F-4D97-AF65-F5344CB8AC3E}">
        <p14:creationId xmlns:p14="http://schemas.microsoft.com/office/powerpoint/2010/main" val="38330894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sv-SE"/>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Tree>
    <p:extLst>
      <p:ext uri="{BB962C8B-B14F-4D97-AF65-F5344CB8AC3E}">
        <p14:creationId xmlns:p14="http://schemas.microsoft.com/office/powerpoint/2010/main" val="40949275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sv-SE"/>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4141709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sv-SE"/>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Tree>
    <p:extLst>
      <p:ext uri="{BB962C8B-B14F-4D97-AF65-F5344CB8AC3E}">
        <p14:creationId xmlns:p14="http://schemas.microsoft.com/office/powerpoint/2010/main" val="42364626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Tree>
    <p:extLst>
      <p:ext uri="{BB962C8B-B14F-4D97-AF65-F5344CB8AC3E}">
        <p14:creationId xmlns:p14="http://schemas.microsoft.com/office/powerpoint/2010/main" val="7755898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sv-SE"/>
          </a:p>
        </p:txBody>
      </p:sp>
    </p:spTree>
    <p:extLst>
      <p:ext uri="{BB962C8B-B14F-4D97-AF65-F5344CB8AC3E}">
        <p14:creationId xmlns:p14="http://schemas.microsoft.com/office/powerpoint/2010/main" val="28024440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86290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sv-SE" dirty="0"/>
          </a:p>
        </p:txBody>
      </p:sp>
      <p:sp>
        <p:nvSpPr>
          <p:cNvPr id="4" name="Rectangle 4"/>
          <p:cNvSpPr>
            <a:spLocks noGrp="1" noChangeArrowheads="1"/>
          </p:cNvSpPr>
          <p:nvPr>
            <p:ph type="sldNum" idx="10"/>
          </p:nvPr>
        </p:nvSpPr>
        <p:spPr>
          <a:ln/>
        </p:spPr>
        <p:txBody>
          <a:bodyPr/>
          <a:lstStyle>
            <a:lvl1pPr>
              <a:defRPr/>
            </a:lvl1pPr>
          </a:lstStyle>
          <a:p>
            <a:pPr>
              <a:defRPr/>
            </a:pPr>
            <a:r>
              <a:rPr lang="sv-SE" dirty="0" smtClean="0"/>
              <a:t>K1: sid. </a:t>
            </a:r>
            <a:fld id="{90A7D973-48A0-446A-9019-5C51161FB6A8}" type="slidenum">
              <a:rPr lang="en-GB" smtClean="0"/>
              <a:pPr>
                <a:defRPr/>
              </a:pPr>
              <a:t>‹#›</a:t>
            </a:fld>
            <a:endParaRPr lang="en-GB" dirty="0"/>
          </a:p>
        </p:txBody>
      </p:sp>
    </p:spTree>
    <p:extLst>
      <p:ext uri="{BB962C8B-B14F-4D97-AF65-F5344CB8AC3E}">
        <p14:creationId xmlns:p14="http://schemas.microsoft.com/office/powerpoint/2010/main" val="170702622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sv-SE"/>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456602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sv-SE"/>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dirty="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6041711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sv-SE"/>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Tree>
    <p:extLst>
      <p:ext uri="{BB962C8B-B14F-4D97-AF65-F5344CB8AC3E}">
        <p14:creationId xmlns:p14="http://schemas.microsoft.com/office/powerpoint/2010/main" val="11308585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sv-SE"/>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Tree>
    <p:extLst>
      <p:ext uri="{BB962C8B-B14F-4D97-AF65-F5344CB8AC3E}">
        <p14:creationId xmlns:p14="http://schemas.microsoft.com/office/powerpoint/2010/main" val="2426977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v-S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EAA78279-6DD1-45E4-A773-64684E42CD4C}" type="slidenum">
              <a:rPr lang="en-GB"/>
              <a:pPr>
                <a:defRPr/>
              </a:pPr>
              <a:t>‹#›</a:t>
            </a:fld>
            <a:endParaRPr lang="en-GB" dirty="0"/>
          </a:p>
        </p:txBody>
      </p:sp>
    </p:spTree>
    <p:extLst>
      <p:ext uri="{BB962C8B-B14F-4D97-AF65-F5344CB8AC3E}">
        <p14:creationId xmlns:p14="http://schemas.microsoft.com/office/powerpoint/2010/main" val="375024228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609600" y="1752600"/>
            <a:ext cx="3709988" cy="4344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half" idx="2"/>
          </p:nvPr>
        </p:nvSpPr>
        <p:spPr>
          <a:xfrm>
            <a:off x="4471988" y="1752600"/>
            <a:ext cx="3711575" cy="4344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CF7090F2-AB0F-4F0D-9F7D-FDD2F1F3556E}" type="slidenum">
              <a:rPr lang="en-GB"/>
              <a:pPr>
                <a:defRPr/>
              </a:pPr>
              <a:t>‹#›</a:t>
            </a:fld>
            <a:endParaRPr lang="en-GB" dirty="0"/>
          </a:p>
        </p:txBody>
      </p:sp>
    </p:spTree>
    <p:extLst>
      <p:ext uri="{BB962C8B-B14F-4D97-AF65-F5344CB8AC3E}">
        <p14:creationId xmlns:p14="http://schemas.microsoft.com/office/powerpoint/2010/main" val="21081270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BA2F83A3-0C79-422A-91B0-AF98E95FFD8D}" type="slidenum">
              <a:rPr lang="en-GB"/>
              <a:pPr>
                <a:defRPr/>
              </a:pPr>
              <a:t>‹#›</a:t>
            </a:fld>
            <a:endParaRPr lang="en-GB" dirty="0"/>
          </a:p>
        </p:txBody>
      </p:sp>
    </p:spTree>
    <p:extLst>
      <p:ext uri="{BB962C8B-B14F-4D97-AF65-F5344CB8AC3E}">
        <p14:creationId xmlns:p14="http://schemas.microsoft.com/office/powerpoint/2010/main" val="423051182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65904523-22A4-4E55-9DBA-8D9DED4E4BE1}" type="slidenum">
              <a:rPr lang="en-GB"/>
              <a:pPr>
                <a:defRPr/>
              </a:pPr>
              <a:t>‹#›</a:t>
            </a:fld>
            <a:endParaRPr lang="en-GB" dirty="0"/>
          </a:p>
        </p:txBody>
      </p:sp>
    </p:spTree>
    <p:extLst>
      <p:ext uri="{BB962C8B-B14F-4D97-AF65-F5344CB8AC3E}">
        <p14:creationId xmlns:p14="http://schemas.microsoft.com/office/powerpoint/2010/main" val="803753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6191316B-6C74-4157-AB5B-F7EBD3177B8B}" type="slidenum">
              <a:rPr lang="en-GB"/>
              <a:pPr>
                <a:defRPr/>
              </a:pPr>
              <a:t>‹#›</a:t>
            </a:fld>
            <a:endParaRPr lang="en-GB" dirty="0"/>
          </a:p>
        </p:txBody>
      </p:sp>
    </p:spTree>
    <p:extLst>
      <p:ext uri="{BB962C8B-B14F-4D97-AF65-F5344CB8AC3E}">
        <p14:creationId xmlns:p14="http://schemas.microsoft.com/office/powerpoint/2010/main" val="294393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v-S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6976320D-E8C9-4484-85CB-34ACEF06667E}" type="slidenum">
              <a:rPr lang="en-GB"/>
              <a:pPr>
                <a:defRPr/>
              </a:pPr>
              <a:t>‹#›</a:t>
            </a:fld>
            <a:endParaRPr lang="en-GB" dirty="0"/>
          </a:p>
        </p:txBody>
      </p:sp>
    </p:spTree>
    <p:extLst>
      <p:ext uri="{BB962C8B-B14F-4D97-AF65-F5344CB8AC3E}">
        <p14:creationId xmlns:p14="http://schemas.microsoft.com/office/powerpoint/2010/main" val="1890134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v-S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A9F16046-584C-4D2A-8B45-3B76B76966B4}" type="slidenum">
              <a:rPr lang="en-GB"/>
              <a:pPr>
                <a:defRPr/>
              </a:pPr>
              <a:t>‹#›</a:t>
            </a:fld>
            <a:endParaRPr lang="en-GB" dirty="0"/>
          </a:p>
        </p:txBody>
      </p:sp>
    </p:spTree>
    <p:extLst>
      <p:ext uri="{BB962C8B-B14F-4D97-AF65-F5344CB8AC3E}">
        <p14:creationId xmlns:p14="http://schemas.microsoft.com/office/powerpoint/2010/main" val="3236102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09600" y="76200"/>
            <a:ext cx="8072438" cy="1138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09600" y="1752600"/>
            <a:ext cx="7573963" cy="4344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8" name="Line 3"/>
          <p:cNvSpPr>
            <a:spLocks noChangeShapeType="1"/>
          </p:cNvSpPr>
          <p:nvPr/>
        </p:nvSpPr>
        <p:spPr bwMode="auto">
          <a:xfrm>
            <a:off x="609600" y="1219200"/>
            <a:ext cx="8077200" cy="1588"/>
          </a:xfrm>
          <a:prstGeom prst="line">
            <a:avLst/>
          </a:prstGeom>
          <a:noFill/>
          <a:ln w="57240">
            <a:solidFill>
              <a:srgbClr val="0033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dirty="0"/>
          </a:p>
        </p:txBody>
      </p:sp>
      <p:sp>
        <p:nvSpPr>
          <p:cNvPr id="2" name="Rectangle 4"/>
          <p:cNvSpPr>
            <a:spLocks noGrp="1" noChangeArrowheads="1"/>
          </p:cNvSpPr>
          <p:nvPr>
            <p:ph type="sldNum"/>
          </p:nvPr>
        </p:nvSpPr>
        <p:spPr bwMode="auto">
          <a:xfrm>
            <a:off x="0" y="6516688"/>
            <a:ext cx="1900238"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spcBef>
                <a:spcPts val="1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mn-lt"/>
              </a:defRPr>
            </a:lvl1pPr>
          </a:lstStyle>
          <a:p>
            <a:pPr>
              <a:defRPr/>
            </a:pPr>
            <a:r>
              <a:rPr lang="sv-SE" dirty="0" smtClean="0"/>
              <a:t>K1: </a:t>
            </a:r>
            <a:r>
              <a:rPr lang="sv-SE" dirty="0"/>
              <a:t>sid. </a:t>
            </a:r>
            <a:fld id="{7A1C7ACD-009E-42B6-9C9E-574C7025B99F}"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2pPr>
      <a:lvl3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3pPr>
      <a:lvl4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4pPr>
      <a:lvl5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5pPr>
      <a:lvl6pPr marL="25146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6pPr>
      <a:lvl7pPr marL="29718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7pPr>
      <a:lvl8pPr marL="34290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8pPr>
      <a:lvl9pPr marL="38862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9pPr>
    </p:titleStyle>
    <p:bodyStyle>
      <a:lvl1pPr marL="342900" indent="-342900" algn="l" defTabSz="449263" rtl="0" eaLnBrk="0" fontAlgn="base" hangingPunct="0">
        <a:spcBef>
          <a:spcPts val="350"/>
        </a:spcBef>
        <a:spcAft>
          <a:spcPts val="350"/>
        </a:spcAft>
        <a:buClr>
          <a:srgbClr val="000000"/>
        </a:buClr>
        <a:buSzPct val="100000"/>
        <a:buFont typeface="Times New Roman" pitchFamily="18" charset="0"/>
        <a:defRPr sz="2800">
          <a:solidFill>
            <a:srgbClr val="000000"/>
          </a:solidFill>
          <a:effectLst>
            <a:outerShdw blurRad="38100" dist="38100" dir="2700000" algn="tl">
              <a:srgbClr val="C0C0C0"/>
            </a:outerShdw>
          </a:effectLst>
          <a:latin typeface="+mn-lt"/>
          <a:ea typeface="+mn-ea"/>
          <a:cs typeface="+mn-cs"/>
        </a:defRPr>
      </a:lvl1pPr>
      <a:lvl2pPr marL="742950" indent="-285750" algn="l" defTabSz="449263" rtl="0" eaLnBrk="0" fontAlgn="base" hangingPunct="0">
        <a:spcBef>
          <a:spcPts val="300"/>
        </a:spcBef>
        <a:spcAft>
          <a:spcPts val="300"/>
        </a:spcAft>
        <a:buClr>
          <a:srgbClr val="000000"/>
        </a:buClr>
        <a:buSzPct val="100000"/>
        <a:buFont typeface="Times New Roman" pitchFamily="18" charset="0"/>
        <a:defRPr sz="2400">
          <a:solidFill>
            <a:srgbClr val="000000"/>
          </a:solidFill>
          <a:effectLst>
            <a:outerShdw blurRad="38100" dist="38100" dir="2700000" algn="tl">
              <a:srgbClr val="C0C0C0"/>
            </a:outerShdw>
          </a:effectLst>
          <a:latin typeface="+mn-lt"/>
          <a:ea typeface="+mn-ea"/>
        </a:defRPr>
      </a:lvl2pPr>
      <a:lvl3pPr marL="11430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3pPr>
      <a:lvl4pPr marL="16002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4pPr>
      <a:lvl5pPr marL="20574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5pPr>
      <a:lvl6pPr marL="25146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6pPr>
      <a:lvl7pPr marL="29718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7pPr>
      <a:lvl8pPr marL="34290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8pPr>
      <a:lvl9pPr marL="38862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2pPr>
      <a:lvl3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3pPr>
      <a:lvl4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4pPr>
      <a:lvl5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5pPr>
      <a:lvl6pPr marL="25146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6pPr>
      <a:lvl7pPr marL="29718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7pPr>
      <a:lvl8pPr marL="34290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8pPr>
      <a:lvl9pPr marL="38862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9pPr>
    </p:titleStyle>
    <p:bodyStyle>
      <a:lvl1pPr marL="342900" indent="-342900" algn="l" defTabSz="449263" rtl="0" eaLnBrk="0" fontAlgn="base" hangingPunct="0">
        <a:spcBef>
          <a:spcPts val="350"/>
        </a:spcBef>
        <a:spcAft>
          <a:spcPts val="350"/>
        </a:spcAft>
        <a:buClr>
          <a:srgbClr val="000000"/>
        </a:buClr>
        <a:buSzPct val="100000"/>
        <a:buFont typeface="Times New Roman" pitchFamily="18" charset="0"/>
        <a:defRPr sz="2800">
          <a:solidFill>
            <a:srgbClr val="000000"/>
          </a:solidFill>
          <a:effectLst>
            <a:outerShdw blurRad="38100" dist="38100" dir="2700000" algn="tl">
              <a:srgbClr val="C0C0C0"/>
            </a:outerShdw>
          </a:effectLst>
          <a:latin typeface="+mn-lt"/>
          <a:ea typeface="+mn-ea"/>
          <a:cs typeface="+mn-cs"/>
        </a:defRPr>
      </a:lvl1pPr>
      <a:lvl2pPr marL="742950" indent="-285750" algn="l" defTabSz="449263" rtl="0" eaLnBrk="0" fontAlgn="base" hangingPunct="0">
        <a:spcBef>
          <a:spcPts val="300"/>
        </a:spcBef>
        <a:spcAft>
          <a:spcPts val="300"/>
        </a:spcAft>
        <a:buClr>
          <a:srgbClr val="000000"/>
        </a:buClr>
        <a:buSzPct val="100000"/>
        <a:buFont typeface="Times New Roman" pitchFamily="18" charset="0"/>
        <a:defRPr sz="2400">
          <a:solidFill>
            <a:srgbClr val="000000"/>
          </a:solidFill>
          <a:effectLst>
            <a:outerShdw blurRad="38100" dist="38100" dir="2700000" algn="tl">
              <a:srgbClr val="C0C0C0"/>
            </a:outerShdw>
          </a:effectLst>
          <a:latin typeface="+mn-lt"/>
          <a:ea typeface="+mn-ea"/>
        </a:defRPr>
      </a:lvl2pPr>
      <a:lvl3pPr marL="11430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3pPr>
      <a:lvl4pPr marL="16002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4pPr>
      <a:lvl5pPr marL="20574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5pPr>
      <a:lvl6pPr marL="25146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6pPr>
      <a:lvl7pPr marL="29718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7pPr>
      <a:lvl8pPr marL="34290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8pPr>
      <a:lvl9pPr marL="38862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8.wmf"/><Relationship Id="rId4" Type="http://schemas.openxmlformats.org/officeDocument/2006/relationships/oleObject" Target="../embeddings/oleObject8.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9.wmf"/></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12.bin"/><Relationship Id="rId3" Type="http://schemas.openxmlformats.org/officeDocument/2006/relationships/notesSlide" Target="../notesSlides/notesSlide9.xml"/><Relationship Id="rId7" Type="http://schemas.openxmlformats.org/officeDocument/2006/relationships/image" Target="../media/image12.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11.bin"/><Relationship Id="rId11" Type="http://schemas.openxmlformats.org/officeDocument/2006/relationships/image" Target="../media/image14.wmf"/><Relationship Id="rId5" Type="http://schemas.openxmlformats.org/officeDocument/2006/relationships/image" Target="../media/image11.wmf"/><Relationship Id="rId10" Type="http://schemas.openxmlformats.org/officeDocument/2006/relationships/oleObject" Target="../embeddings/oleObject13.bin"/><Relationship Id="rId4" Type="http://schemas.openxmlformats.org/officeDocument/2006/relationships/oleObject" Target="../embeddings/oleObject10.bin"/><Relationship Id="rId9" Type="http://schemas.openxmlformats.org/officeDocument/2006/relationships/image" Target="../media/image13.wmf"/></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16.wmf"/><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15.bin"/><Relationship Id="rId5" Type="http://schemas.openxmlformats.org/officeDocument/2006/relationships/image" Target="../media/image15.wmf"/><Relationship Id="rId4" Type="http://schemas.openxmlformats.org/officeDocument/2006/relationships/oleObject" Target="../embeddings/oleObject14.bin"/></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18.bin"/><Relationship Id="rId3" Type="http://schemas.openxmlformats.org/officeDocument/2006/relationships/notesSlide" Target="../notesSlides/notesSlide11.xml"/><Relationship Id="rId7" Type="http://schemas.openxmlformats.org/officeDocument/2006/relationships/image" Target="../media/image18.wmf"/><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17.bin"/><Relationship Id="rId5" Type="http://schemas.openxmlformats.org/officeDocument/2006/relationships/image" Target="../media/image17.wmf"/><Relationship Id="rId4" Type="http://schemas.openxmlformats.org/officeDocument/2006/relationships/oleObject" Target="../embeddings/oleObject16.bin"/><Relationship Id="rId9" Type="http://schemas.openxmlformats.org/officeDocument/2006/relationships/image" Target="../media/image19.wmf"/></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11.vml"/><Relationship Id="rId5" Type="http://schemas.openxmlformats.org/officeDocument/2006/relationships/image" Target="../media/image20.wmf"/><Relationship Id="rId4" Type="http://schemas.openxmlformats.org/officeDocument/2006/relationships/oleObject" Target="../embeddings/oleObject19.bin"/></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image" Target="../media/image4.w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5.wmf"/><Relationship Id="rId4" Type="http://schemas.openxmlformats.org/officeDocument/2006/relationships/oleObject" Target="../embeddings/oleObject5.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6.wmf"/><Relationship Id="rId4" Type="http://schemas.openxmlformats.org/officeDocument/2006/relationships/oleObject" Target="../embeddings/oleObject6.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7.wmf"/><Relationship Id="rId4" Type="http://schemas.openxmlformats.org/officeDocument/2006/relationships/oleObject" Target="../embeddings/oleObject7.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0" y="6548834"/>
            <a:ext cx="1900238" cy="336550"/>
          </a:xfrm>
        </p:spPr>
        <p:txBody>
          <a:bodyPr/>
          <a:lstStyle/>
          <a:p>
            <a:pPr>
              <a:defRPr/>
            </a:pPr>
            <a:r>
              <a:rPr lang="sv-SE" dirty="0" smtClean="0"/>
              <a:t>K11: </a:t>
            </a:r>
            <a:r>
              <a:rPr lang="sv-SE" dirty="0"/>
              <a:t>sid. </a:t>
            </a:r>
            <a:fld id="{71B7D319-3509-4EF6-A7CA-BA2351681FF6}" type="slidenum">
              <a:rPr lang="en-GB"/>
              <a:pPr>
                <a:defRPr/>
              </a:pPr>
              <a:t>1</a:t>
            </a:fld>
            <a:endParaRPr lang="en-GB" dirty="0"/>
          </a:p>
        </p:txBody>
      </p:sp>
      <p:sp>
        <p:nvSpPr>
          <p:cNvPr id="5121" name="Rectangle 1"/>
          <p:cNvSpPr>
            <a:spLocks noGrp="1" noChangeArrowheads="1"/>
          </p:cNvSpPr>
          <p:nvPr>
            <p:ph type="title"/>
          </p:nvPr>
        </p:nvSpPr>
        <p:spPr>
          <a:xfrm>
            <a:off x="251520" y="116632"/>
            <a:ext cx="8496944" cy="1143000"/>
          </a:xfrm>
        </p:spPr>
        <p:txBody>
          <a:body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sv-SE" dirty="0"/>
              <a:t>Kapitel </a:t>
            </a:r>
            <a:r>
              <a:rPr lang="sv-SE" dirty="0" smtClean="0"/>
              <a:t>11 En öppen ekonomi på medellång sikt</a:t>
            </a:r>
          </a:p>
        </p:txBody>
      </p:sp>
      <p:sp>
        <p:nvSpPr>
          <p:cNvPr id="5" name="Rectangle 3"/>
          <p:cNvSpPr txBox="1">
            <a:spLocks noChangeArrowheads="1"/>
          </p:cNvSpPr>
          <p:nvPr/>
        </p:nvSpPr>
        <p:spPr bwMode="auto">
          <a:xfrm>
            <a:off x="539552" y="1920875"/>
            <a:ext cx="8229600" cy="4937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2"/>
              </a:buClr>
              <a:buSzPct val="75000"/>
              <a:buFont typeface="Wingdings" pitchFamily="50" charset="0"/>
              <a:buChar char="p"/>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50" charset="0"/>
              <a:buChar char="n"/>
              <a:defRPr sz="2400">
                <a:solidFill>
                  <a:schemeClr val="tx1"/>
                </a:solidFill>
                <a:latin typeface="+mn-lt"/>
              </a:defRPr>
            </a:lvl2pPr>
            <a:lvl3pPr marL="1143000" indent="-228600" algn="l" rtl="0" eaLnBrk="0" fontAlgn="base" hangingPunct="0">
              <a:spcBef>
                <a:spcPct val="20000"/>
              </a:spcBef>
              <a:spcAft>
                <a:spcPct val="0"/>
              </a:spcAft>
              <a:buClr>
                <a:schemeClr val="accent1"/>
              </a:buClr>
              <a:buSzPct val="65000"/>
              <a:buFont typeface="Wingdings" pitchFamily="50" charset="0"/>
              <a:buChar char="p"/>
              <a:defRPr sz="2000">
                <a:solidFill>
                  <a:schemeClr val="tx1"/>
                </a:solidFill>
                <a:latin typeface="+mn-lt"/>
              </a:defRPr>
            </a:lvl3pPr>
            <a:lvl4pPr marL="1600200" indent="-228600" algn="l" rtl="0" eaLnBrk="0" fontAlgn="base" hangingPunct="0">
              <a:spcBef>
                <a:spcPct val="20000"/>
              </a:spcBef>
              <a:spcAft>
                <a:spcPct val="0"/>
              </a:spcAft>
              <a:buClr>
                <a:schemeClr val="bg2"/>
              </a:buClr>
              <a:buFont typeface="Wingdings" pitchFamily="50" charset="0"/>
              <a:buChar char="§"/>
              <a:defRPr>
                <a:solidFill>
                  <a:schemeClr val="tx1"/>
                </a:solidFill>
                <a:latin typeface="+mn-lt"/>
              </a:defRPr>
            </a:lvl4pPr>
            <a:lvl5pPr marL="2057400" indent="-228600" algn="l" rtl="0" eaLnBrk="0" fontAlgn="base" hangingPunct="0">
              <a:spcBef>
                <a:spcPct val="20000"/>
              </a:spcBef>
              <a:spcAft>
                <a:spcPct val="0"/>
              </a:spcAft>
              <a:buClr>
                <a:schemeClr val="tx2"/>
              </a:buClr>
              <a:buSzPct val="80000"/>
              <a:buFont typeface="Wingdings" pitchFamily="50" charset="0"/>
              <a:buChar char="§"/>
              <a:defRPr>
                <a:solidFill>
                  <a:schemeClr val="tx1"/>
                </a:solidFill>
                <a:latin typeface="+mn-lt"/>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9pPr>
          </a:lstStyle>
          <a:p>
            <a:pPr defTabSz="914400" eaLnBrk="1" hangingPunct="1">
              <a:spcBef>
                <a:spcPts val="600"/>
              </a:spcBef>
              <a:spcAft>
                <a:spcPts val="1200"/>
              </a:spcAft>
              <a:buClr>
                <a:schemeClr val="tx1"/>
              </a:buClr>
              <a:buSzTx/>
              <a:buFontTx/>
              <a:buChar char="•"/>
            </a:pPr>
            <a:r>
              <a:rPr lang="sv-SE" altLang="en-US" sz="2400" kern="0" dirty="0" smtClean="0">
                <a:latin typeface="Arial" charset="0"/>
              </a:rPr>
              <a:t>Real växelkurs under fast resp. flytande växelkurs.</a:t>
            </a:r>
          </a:p>
          <a:p>
            <a:pPr defTabSz="914400" eaLnBrk="1" hangingPunct="1">
              <a:spcBef>
                <a:spcPts val="600"/>
              </a:spcBef>
              <a:spcAft>
                <a:spcPts val="1200"/>
              </a:spcAft>
              <a:buClr>
                <a:schemeClr val="tx1"/>
              </a:buClr>
              <a:buSzTx/>
              <a:buFontTx/>
              <a:buChar char="•"/>
            </a:pPr>
            <a:r>
              <a:rPr lang="sv-SE" altLang="en-US" sz="2400" i="1" kern="0" dirty="0" smtClean="0">
                <a:latin typeface="Arial" charset="0"/>
              </a:rPr>
              <a:t>AS-AD</a:t>
            </a:r>
            <a:r>
              <a:rPr lang="sv-SE" altLang="en-US" sz="2400" kern="0" dirty="0" smtClean="0">
                <a:latin typeface="Arial" charset="0"/>
              </a:rPr>
              <a:t> för den öppen ekonomi med fast växelkurs.</a:t>
            </a:r>
          </a:p>
          <a:p>
            <a:pPr defTabSz="914400" eaLnBrk="1" hangingPunct="1">
              <a:spcBef>
                <a:spcPts val="600"/>
              </a:spcBef>
              <a:spcAft>
                <a:spcPts val="1200"/>
              </a:spcAft>
              <a:buClr>
                <a:schemeClr val="tx1"/>
              </a:buClr>
              <a:buSzTx/>
              <a:buFontTx/>
              <a:buChar char="•"/>
            </a:pPr>
            <a:r>
              <a:rPr lang="sv-SE" altLang="en-US" sz="2400" kern="0" dirty="0" smtClean="0">
                <a:latin typeface="Arial" charset="0"/>
              </a:rPr>
              <a:t>Valutakriser under fast växelkurs.</a:t>
            </a:r>
          </a:p>
          <a:p>
            <a:pPr defTabSz="914400" eaLnBrk="1" hangingPunct="1">
              <a:spcBef>
                <a:spcPts val="600"/>
              </a:spcBef>
              <a:spcAft>
                <a:spcPts val="1200"/>
              </a:spcAft>
              <a:buClr>
                <a:schemeClr val="tx1"/>
              </a:buClr>
              <a:buSzTx/>
              <a:buFontTx/>
              <a:buChar char="•"/>
            </a:pPr>
            <a:r>
              <a:rPr lang="sv-SE" altLang="en-US" sz="2400" i="1" kern="0" dirty="0" smtClean="0">
                <a:latin typeface="Arial" charset="0"/>
              </a:rPr>
              <a:t>AS-AD</a:t>
            </a:r>
            <a:r>
              <a:rPr lang="sv-SE" altLang="en-US" sz="2400" kern="0" dirty="0" smtClean="0">
                <a:latin typeface="Arial" charset="0"/>
              </a:rPr>
              <a:t> under flytande växelkurs.</a:t>
            </a:r>
          </a:p>
          <a:p>
            <a:pPr defTabSz="914400" eaLnBrk="1" hangingPunct="1">
              <a:spcBef>
                <a:spcPts val="600"/>
              </a:spcBef>
              <a:spcAft>
                <a:spcPts val="1200"/>
              </a:spcAft>
              <a:buClr>
                <a:schemeClr val="tx1"/>
              </a:buClr>
              <a:buSzTx/>
              <a:buFontTx/>
              <a:buChar char="•"/>
            </a:pPr>
            <a:r>
              <a:rPr lang="sv-SE" altLang="en-US" sz="2400" kern="0" dirty="0" smtClean="0">
                <a:latin typeface="Arial" charset="0"/>
              </a:rPr>
              <a:t>För och nackdelar med olika växelkurssystem.</a:t>
            </a:r>
          </a:p>
          <a:p>
            <a:pPr defTabSz="914400" eaLnBrk="1" hangingPunct="1">
              <a:spcBef>
                <a:spcPts val="600"/>
              </a:spcBef>
              <a:spcAft>
                <a:spcPts val="1200"/>
              </a:spcAft>
              <a:buClr>
                <a:schemeClr val="tx1"/>
              </a:buClr>
              <a:buSzTx/>
              <a:buFontTx/>
              <a:buChar char="•"/>
            </a:pPr>
            <a:r>
              <a:rPr lang="sv-SE" altLang="en-US" sz="2400" kern="0" dirty="0" smtClean="0">
                <a:latin typeface="Arial" charset="0"/>
              </a:rPr>
              <a:t>Återigen bortser vi ifrån att inflationen i ett normalt konjunkturläge kan vara större än noll och att potentiell tillväxt är positiv. Vi kan då använda </a:t>
            </a:r>
            <a:r>
              <a:rPr lang="sv-SE" altLang="en-US" sz="2400" i="1" kern="0" dirty="0" smtClean="0">
                <a:latin typeface="Arial" charset="0"/>
              </a:rPr>
              <a:t>AS-AD</a:t>
            </a:r>
            <a:r>
              <a:rPr lang="sv-SE" altLang="en-US" sz="2400" kern="0" dirty="0" smtClean="0">
                <a:latin typeface="Arial" charset="0"/>
              </a:rPr>
              <a:t> med prisnivå på </a:t>
            </a:r>
            <a:r>
              <a:rPr lang="sv-SE" altLang="en-US" sz="2400" i="1" kern="0" dirty="0" smtClean="0">
                <a:latin typeface="Arial" charset="0"/>
              </a:rPr>
              <a:t>y-</a:t>
            </a:r>
            <a:r>
              <a:rPr lang="sv-SE" altLang="en-US" sz="2400" kern="0" dirty="0" smtClean="0">
                <a:latin typeface="Arial" charset="0"/>
              </a:rPr>
              <a:t>axeln.</a:t>
            </a:r>
          </a:p>
        </p:txBody>
      </p:sp>
    </p:spTree>
    <p:extLst>
      <p:ext uri="{BB962C8B-B14F-4D97-AF65-F5344CB8AC3E}">
        <p14:creationId xmlns:p14="http://schemas.microsoft.com/office/powerpoint/2010/main" val="40079907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Grp="1" noChangeArrowheads="1"/>
          </p:cNvSpPr>
          <p:nvPr>
            <p:ph type="title"/>
          </p:nvPr>
        </p:nvSpPr>
        <p:spPr>
          <a:xfrm>
            <a:off x="1582738" y="52388"/>
            <a:ext cx="6000750" cy="1190625"/>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dirty="0" smtClean="0">
                <a:latin typeface="+mn-lt"/>
              </a:rPr>
              <a:t>Stabiliseringspolitik</a:t>
            </a:r>
          </a:p>
        </p:txBody>
      </p:sp>
      <p:sp>
        <p:nvSpPr>
          <p:cNvPr id="20482" name="Rectangle 2"/>
          <p:cNvSpPr>
            <a:spLocks noGrp="1" noChangeArrowheads="1"/>
          </p:cNvSpPr>
          <p:nvPr>
            <p:ph type="body" idx="1"/>
          </p:nvPr>
        </p:nvSpPr>
        <p:spPr>
          <a:xfrm>
            <a:off x="971550" y="1340768"/>
            <a:ext cx="7560890" cy="4800600"/>
          </a:xfrm>
          <a:noFill/>
          <a:ln>
            <a:noFill/>
          </a:ln>
        </p:spPr>
        <p:txBody>
          <a:bodyPr/>
          <a:lstStyle/>
          <a:p>
            <a:pPr marL="338138" indent="-338138" eaLnBrk="1" hangingPunct="1">
              <a:spcBef>
                <a:spcPts val="300"/>
              </a:spcBef>
              <a:spcAft>
                <a:spcPts val="300"/>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000" dirty="0" smtClean="0">
                <a:effectLst>
                  <a:outerShdw blurRad="38100" dist="38100" dir="2700000" algn="tl">
                    <a:srgbClr val="FFFFFF"/>
                  </a:outerShdw>
                </a:effectLst>
              </a:rPr>
              <a:t>Om ekonomin är i lågkonjunktur (</a:t>
            </a:r>
            <a:r>
              <a:rPr lang="sv-SE" sz="2000" i="1" dirty="0" smtClean="0">
                <a:effectLst>
                  <a:outerShdw blurRad="38100" dist="38100" dir="2700000" algn="tl">
                    <a:srgbClr val="FFFFFF"/>
                  </a:outerShdw>
                </a:effectLst>
              </a:rPr>
              <a:t>Y &lt; Y</a:t>
            </a:r>
            <a:r>
              <a:rPr lang="sv-SE" sz="2000" i="1" baseline="-25000" dirty="0" smtClean="0">
                <a:effectLst>
                  <a:outerShdw blurRad="38100" dist="38100" dir="2700000" algn="tl">
                    <a:srgbClr val="FFFFFF"/>
                  </a:outerShdw>
                </a:effectLst>
              </a:rPr>
              <a:t>n</a:t>
            </a:r>
            <a:r>
              <a:rPr lang="sv-SE" sz="2000" dirty="0" smtClean="0">
                <a:effectLst>
                  <a:outerShdw blurRad="38100" dist="38100" dir="2700000" algn="tl">
                    <a:srgbClr val="FFFFFF"/>
                  </a:outerShdw>
                </a:effectLst>
              </a:rPr>
              <a:t>) finns tre möjligheter.</a:t>
            </a:r>
          </a:p>
          <a:p>
            <a:pPr marL="857250" lvl="1" indent="-457200" eaLnBrk="1" hangingPunct="1">
              <a:buClr>
                <a:srgbClr val="003300"/>
              </a:buClr>
              <a:buFont typeface="+mj-lt"/>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1800" dirty="0" smtClean="0">
                <a:effectLst>
                  <a:outerShdw blurRad="38100" dist="38100" dir="2700000" algn="tl">
                    <a:srgbClr val="FFFFFF"/>
                  </a:outerShdw>
                </a:effectLst>
              </a:rPr>
              <a:t>Vänta och låta lågkonjunkturen ”värka” ut av sig själv. Detta tar tid (kanske några år).</a:t>
            </a:r>
          </a:p>
          <a:p>
            <a:pPr marL="857250" lvl="1" indent="-457200" eaLnBrk="1" hangingPunct="1">
              <a:buClr>
                <a:srgbClr val="003300"/>
              </a:buClr>
              <a:buFont typeface="+mj-lt"/>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1800" dirty="0" smtClean="0">
                <a:effectLst>
                  <a:outerShdw blurRad="38100" dist="38100" dir="2700000" algn="tl">
                    <a:srgbClr val="FFFFFF"/>
                  </a:outerShdw>
                </a:effectLst>
              </a:rPr>
              <a:t>Devalvera, då kommer ekonomin tillbaka potentiell produktion betydligt snabbare.</a:t>
            </a:r>
          </a:p>
          <a:p>
            <a:pPr marL="857250" lvl="1" indent="-457200" eaLnBrk="1" hangingPunct="1">
              <a:buClr>
                <a:srgbClr val="003300"/>
              </a:buClr>
              <a:buFont typeface="+mj-lt"/>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1800" dirty="0" smtClean="0">
                <a:effectLst>
                  <a:outerShdw blurRad="38100" dist="38100" dir="2700000" algn="tl">
                    <a:srgbClr val="FFFFFF"/>
                  </a:outerShdw>
                </a:effectLst>
              </a:rPr>
              <a:t>Genomföra en finanspolitisk expansion, vilket också snabbare leder till en återgång.</a:t>
            </a:r>
          </a:p>
          <a:p>
            <a:pPr marL="457200" indent="-457200" eaLnBrk="1" hangingPunct="1">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000" dirty="0" smtClean="0">
                <a:effectLst>
                  <a:outerShdw blurRad="38100" dist="38100" dir="2700000" algn="tl">
                    <a:srgbClr val="FFFFFF"/>
                  </a:outerShdw>
                </a:effectLst>
              </a:rPr>
              <a:t>2. och 3. går snabbare – har de några nackdelar?</a:t>
            </a:r>
          </a:p>
          <a:p>
            <a:pPr marL="457200" indent="-457200" eaLnBrk="1" hangingPunct="1">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000" dirty="0" smtClean="0">
                <a:effectLst>
                  <a:outerShdw blurRad="38100" dist="38100" dir="2700000" algn="tl">
                    <a:srgbClr val="FFFFFF"/>
                  </a:outerShdw>
                </a:effectLst>
              </a:rPr>
              <a:t>2. leder till högre priser. Kan spä på inflationsförväntningar.</a:t>
            </a:r>
          </a:p>
          <a:p>
            <a:pPr marL="457200" indent="-457200" eaLnBrk="1" hangingPunct="1">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000" dirty="0" smtClean="0">
                <a:effectLst>
                  <a:outerShdw blurRad="38100" dist="38100" dir="2700000" algn="tl">
                    <a:srgbClr val="FFFFFF"/>
                  </a:outerShdw>
                </a:effectLst>
              </a:rPr>
              <a:t>3. leder också till högre priser. Dessutom att handels-balansen (</a:t>
            </a:r>
            <a:r>
              <a:rPr lang="sv-SE" sz="2000" i="1" dirty="0" smtClean="0">
                <a:effectLst>
                  <a:outerShdw blurRad="38100" dist="38100" dir="2700000" algn="tl">
                    <a:srgbClr val="FFFFFF"/>
                  </a:outerShdw>
                </a:effectLst>
              </a:rPr>
              <a:t>NX</a:t>
            </a:r>
            <a:r>
              <a:rPr lang="sv-SE" sz="2000" dirty="0" smtClean="0">
                <a:effectLst>
                  <a:outerShdw blurRad="38100" dist="38100" dir="2700000" algn="tl">
                    <a:srgbClr val="FFFFFF"/>
                  </a:outerShdw>
                </a:effectLst>
              </a:rPr>
              <a:t>) och statsbudgeten försämras. </a:t>
            </a:r>
          </a:p>
          <a:p>
            <a:pPr marL="457200" indent="-457200" eaLnBrk="1" hangingPunct="1">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sv-SE" sz="2000" dirty="0" smtClean="0">
              <a:effectLst>
                <a:outerShdw blurRad="38100" dist="38100" dir="2700000" algn="tl">
                  <a:srgbClr val="FFFFFF"/>
                </a:outerShdw>
              </a:effectLst>
            </a:endParaRPr>
          </a:p>
          <a:p>
            <a:pPr marL="457200" indent="-457200" eaLnBrk="1" hangingPunct="1">
              <a:spcBef>
                <a:spcPts val="300"/>
              </a:spcBef>
              <a:spcAft>
                <a:spcPts val="300"/>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sv-SE" sz="2000" dirty="0" smtClean="0">
              <a:effectLst>
                <a:outerShdw blurRad="38100" dist="38100" dir="2700000" algn="tl">
                  <a:srgbClr val="FFFFFF"/>
                </a:outerShdw>
              </a:effectLst>
            </a:endParaRPr>
          </a:p>
          <a:p>
            <a:pPr marL="338138" indent="-338138" eaLnBrk="1" hangingPunct="1">
              <a:spcBef>
                <a:spcPts val="300"/>
              </a:spcBef>
              <a:spcAft>
                <a:spcPts val="300"/>
              </a:spcAft>
              <a:buClrTx/>
              <a:buSzTx/>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sv-SE" sz="2000" dirty="0" smtClean="0">
              <a:effectLst>
                <a:outerShdw blurRad="38100" dist="38100" dir="2700000" algn="tl">
                  <a:srgbClr val="FFFFFF"/>
                </a:outerShdw>
              </a:effectLst>
            </a:endParaRPr>
          </a:p>
        </p:txBody>
      </p:sp>
      <p:sp>
        <p:nvSpPr>
          <p:cNvPr id="27" name="Slide Number Placeholder 5"/>
          <p:cNvSpPr txBox="1">
            <a:spLocks/>
          </p:cNvSpPr>
          <p:nvPr/>
        </p:nvSpPr>
        <p:spPr bwMode="auto">
          <a:xfrm>
            <a:off x="-36512" y="6544072"/>
            <a:ext cx="1905000"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eaLnBrk="1" hangingPunct="1">
              <a:spcBef>
                <a:spcPct val="0"/>
              </a:spcBef>
              <a:buClrTx/>
              <a:buSzTx/>
              <a:buFontTx/>
              <a:buNone/>
            </a:pPr>
            <a:r>
              <a:rPr lang="sv-SE" altLang="en-US" sz="1600" dirty="0" smtClean="0">
                <a:latin typeface="+mn-lt"/>
              </a:rPr>
              <a:t>K11: </a:t>
            </a:r>
            <a:r>
              <a:rPr lang="sv-SE" altLang="en-US" sz="1600" dirty="0">
                <a:latin typeface="+mn-lt"/>
              </a:rPr>
              <a:t>sid. </a:t>
            </a:r>
            <a:fld id="{9663ED3F-55F8-4FC3-A2BC-693DB1EF0E6A}" type="slidenum">
              <a:rPr lang="en-GB" altLang="en-US" sz="1600">
                <a:latin typeface="+mn-lt"/>
              </a:rPr>
              <a:pPr eaLnBrk="1" hangingPunct="1">
                <a:spcBef>
                  <a:spcPct val="0"/>
                </a:spcBef>
                <a:buClrTx/>
                <a:buSzTx/>
                <a:buFontTx/>
                <a:buNone/>
              </a:pPr>
              <a:t>10</a:t>
            </a:fld>
            <a:endParaRPr lang="en-GB" altLang="en-US" sz="1600" dirty="0">
              <a:latin typeface="+mn-lt"/>
            </a:endParaRPr>
          </a:p>
        </p:txBody>
      </p:sp>
    </p:spTree>
    <p:extLst>
      <p:ext uri="{BB962C8B-B14F-4D97-AF65-F5344CB8AC3E}">
        <p14:creationId xmlns:p14="http://schemas.microsoft.com/office/powerpoint/2010/main" val="268414039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8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48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48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48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48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48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48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990599" y="76200"/>
            <a:ext cx="6908802"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sz="3600" dirty="0">
                <a:solidFill>
                  <a:srgbClr val="000000"/>
                </a:solidFill>
                <a:effectLst>
                  <a:outerShdw blurRad="38100" dist="38100" dir="2700000" algn="tl">
                    <a:srgbClr val="C0C0C0"/>
                  </a:outerShdw>
                </a:effectLst>
                <a:latin typeface="+mn-lt"/>
                <a:ea typeface="+mj-ea"/>
                <a:cs typeface="+mj-cs"/>
              </a:rPr>
              <a:t>Effekt av expansiv finanspolitik i </a:t>
            </a:r>
            <a:r>
              <a:rPr lang="sv-SE" sz="3600" dirty="0" smtClean="0">
                <a:solidFill>
                  <a:srgbClr val="000000"/>
                </a:solidFill>
                <a:effectLst>
                  <a:outerShdw blurRad="38100" dist="38100" dir="2700000" algn="tl">
                    <a:srgbClr val="C0C0C0"/>
                  </a:outerShdw>
                </a:effectLst>
                <a:latin typeface="+mn-lt"/>
                <a:ea typeface="+mj-ea"/>
                <a:cs typeface="+mj-cs"/>
              </a:rPr>
              <a:t>normalkonjunktur</a:t>
            </a:r>
            <a:endParaRPr lang="sv-SE" sz="3600" dirty="0">
              <a:solidFill>
                <a:srgbClr val="000000"/>
              </a:solidFill>
              <a:effectLst>
                <a:outerShdw blurRad="38100" dist="38100" dir="2700000" algn="tl">
                  <a:srgbClr val="C0C0C0"/>
                </a:outerShdw>
              </a:effectLst>
              <a:latin typeface="+mn-lt"/>
              <a:ea typeface="+mj-ea"/>
              <a:cs typeface="+mj-cs"/>
            </a:endParaRPr>
          </a:p>
        </p:txBody>
      </p:sp>
      <p:sp>
        <p:nvSpPr>
          <p:cNvPr id="21506" name="Rectangle 2"/>
          <p:cNvSpPr>
            <a:spLocks noChangeArrowheads="1"/>
          </p:cNvSpPr>
          <p:nvPr/>
        </p:nvSpPr>
        <p:spPr bwMode="auto">
          <a:xfrm>
            <a:off x="299915" y="1266949"/>
            <a:ext cx="4056061" cy="2378075"/>
          </a:xfrm>
          <a:prstGeom prst="rect">
            <a:avLst/>
          </a:prstGeom>
          <a:noFill/>
          <a:ln>
            <a:noFill/>
          </a:ln>
          <a:effectLst/>
          <a:extLst/>
        </p:spPr>
        <p:txBody>
          <a:bodyPr lIns="90000" tIns="46800" rIns="90000" bIns="46800"/>
          <a:lstStyle/>
          <a:p>
            <a:pPr marL="342900" indent="-342900">
              <a:spcBef>
                <a:spcPts val="238"/>
              </a:spcBef>
              <a:spcAft>
                <a:spcPts val="238"/>
              </a:spcAft>
              <a:buClr>
                <a:srgbClr val="003300"/>
              </a:buClr>
              <a:buFont typeface="Arial" panose="020B0604020202020204" pitchFamily="34" charset="0"/>
              <a:buChar char="•"/>
              <a:tabLst>
                <a:tab pos="338138" algn="l"/>
                <a:tab pos="1252538" algn="l"/>
                <a:tab pos="2166938" algn="l"/>
                <a:tab pos="3081338" algn="l"/>
                <a:tab pos="3995738" algn="l"/>
                <a:tab pos="4910138" algn="l"/>
                <a:tab pos="5824538" algn="l"/>
                <a:tab pos="6738938" algn="l"/>
                <a:tab pos="7653338" algn="l"/>
                <a:tab pos="8567738" algn="l"/>
                <a:tab pos="9482138" algn="l"/>
                <a:tab pos="10396538" algn="l"/>
              </a:tabLst>
              <a:defRPr/>
            </a:pPr>
            <a:r>
              <a:rPr lang="sv-SE" sz="1800" dirty="0" smtClean="0">
                <a:solidFill>
                  <a:srgbClr val="000000"/>
                </a:solidFill>
                <a:latin typeface="Arial" charset="0"/>
              </a:rPr>
              <a:t>En expansiv finanspolitik förskjuter </a:t>
            </a:r>
            <a:r>
              <a:rPr lang="sv-SE" sz="1800" i="1" dirty="0" smtClean="0">
                <a:solidFill>
                  <a:srgbClr val="000000"/>
                </a:solidFill>
                <a:latin typeface="Arial" charset="0"/>
              </a:rPr>
              <a:t>AD</a:t>
            </a:r>
            <a:r>
              <a:rPr lang="sv-SE" sz="1800" dirty="0" smtClean="0">
                <a:solidFill>
                  <a:srgbClr val="000000"/>
                </a:solidFill>
                <a:latin typeface="Arial" charset="0"/>
              </a:rPr>
              <a:t> åt höger.</a:t>
            </a:r>
          </a:p>
          <a:p>
            <a:pPr marL="342900" indent="-342900">
              <a:spcBef>
                <a:spcPts val="238"/>
              </a:spcBef>
              <a:spcAft>
                <a:spcPts val="238"/>
              </a:spcAft>
              <a:buClr>
                <a:srgbClr val="003300"/>
              </a:buClr>
              <a:buFont typeface="Arial" panose="020B0604020202020204" pitchFamily="34" charset="0"/>
              <a:buChar char="•"/>
              <a:tabLst>
                <a:tab pos="338138" algn="l"/>
                <a:tab pos="1252538" algn="l"/>
                <a:tab pos="2166938" algn="l"/>
                <a:tab pos="3081338" algn="l"/>
                <a:tab pos="3995738" algn="l"/>
                <a:tab pos="4910138" algn="l"/>
                <a:tab pos="5824538" algn="l"/>
                <a:tab pos="6738938" algn="l"/>
                <a:tab pos="7653338" algn="l"/>
                <a:tab pos="8567738" algn="l"/>
                <a:tab pos="9482138" algn="l"/>
                <a:tab pos="10396538" algn="l"/>
              </a:tabLst>
              <a:defRPr/>
            </a:pPr>
            <a:r>
              <a:rPr lang="sv-SE" sz="1800" dirty="0" smtClean="0">
                <a:solidFill>
                  <a:srgbClr val="000000"/>
                </a:solidFill>
                <a:latin typeface="Arial" charset="0"/>
              </a:rPr>
              <a:t>Eftersom </a:t>
            </a:r>
            <a:r>
              <a:rPr lang="sv-SE" sz="1800" i="1" dirty="0">
                <a:solidFill>
                  <a:srgbClr val="000000"/>
                </a:solidFill>
                <a:latin typeface="Arial" charset="0"/>
              </a:rPr>
              <a:t>Y&gt;Y</a:t>
            </a:r>
            <a:r>
              <a:rPr lang="sv-SE" sz="1800" i="1" baseline="-25000" dirty="0">
                <a:solidFill>
                  <a:srgbClr val="000000"/>
                </a:solidFill>
                <a:latin typeface="Arial" charset="0"/>
              </a:rPr>
              <a:t>n</a:t>
            </a:r>
            <a:r>
              <a:rPr lang="sv-SE" sz="1800" dirty="0">
                <a:solidFill>
                  <a:srgbClr val="000000"/>
                </a:solidFill>
                <a:latin typeface="Arial" charset="0"/>
              </a:rPr>
              <a:t> blir priserna högre än </a:t>
            </a:r>
            <a:r>
              <a:rPr lang="sv-SE" sz="1800" dirty="0" smtClean="0">
                <a:solidFill>
                  <a:srgbClr val="000000"/>
                </a:solidFill>
                <a:latin typeface="Arial" charset="0"/>
              </a:rPr>
              <a:t>förväntat. Lönesättarna reviderar upp sina prisförvänt-</a:t>
            </a:r>
            <a:r>
              <a:rPr lang="sv-SE" sz="1800" dirty="0" err="1" smtClean="0">
                <a:solidFill>
                  <a:srgbClr val="000000"/>
                </a:solidFill>
                <a:latin typeface="Arial" charset="0"/>
              </a:rPr>
              <a:t>ningar</a:t>
            </a:r>
            <a:r>
              <a:rPr lang="sv-SE" sz="1800" dirty="0" smtClean="0">
                <a:solidFill>
                  <a:srgbClr val="000000"/>
                </a:solidFill>
                <a:latin typeface="Arial" charset="0"/>
              </a:rPr>
              <a:t> </a:t>
            </a:r>
            <a:r>
              <a:rPr lang="sv-SE" sz="1800" dirty="0">
                <a:solidFill>
                  <a:srgbClr val="000000"/>
                </a:solidFill>
                <a:latin typeface="Arial" charset="0"/>
              </a:rPr>
              <a:t>och </a:t>
            </a:r>
            <a:r>
              <a:rPr lang="sv-SE" sz="1800" i="1" dirty="0">
                <a:solidFill>
                  <a:srgbClr val="000000"/>
                </a:solidFill>
                <a:latin typeface="Arial" charset="0"/>
              </a:rPr>
              <a:t>AS</a:t>
            </a:r>
            <a:r>
              <a:rPr lang="sv-SE" sz="1800" dirty="0">
                <a:solidFill>
                  <a:srgbClr val="000000"/>
                </a:solidFill>
                <a:latin typeface="Arial" charset="0"/>
              </a:rPr>
              <a:t>-kurvan </a:t>
            </a:r>
            <a:r>
              <a:rPr lang="sv-SE" sz="1800" dirty="0" smtClean="0">
                <a:solidFill>
                  <a:srgbClr val="000000"/>
                </a:solidFill>
                <a:latin typeface="Arial" charset="0"/>
              </a:rPr>
              <a:t>förskjuts succesivt uppåt</a:t>
            </a:r>
            <a:r>
              <a:rPr lang="sv-SE" sz="1800" dirty="0">
                <a:solidFill>
                  <a:srgbClr val="000000"/>
                </a:solidFill>
                <a:latin typeface="Arial" charset="0"/>
              </a:rPr>
              <a:t>. </a:t>
            </a:r>
          </a:p>
          <a:p>
            <a:pPr marL="342900" indent="-342900">
              <a:spcBef>
                <a:spcPts val="238"/>
              </a:spcBef>
              <a:spcAft>
                <a:spcPts val="238"/>
              </a:spcAft>
              <a:buClr>
                <a:srgbClr val="003300"/>
              </a:buClr>
              <a:buFont typeface="Arial" panose="020B0604020202020204" pitchFamily="34" charset="0"/>
              <a:buChar char="•"/>
              <a:tabLst>
                <a:tab pos="338138" algn="l"/>
                <a:tab pos="1252538" algn="l"/>
                <a:tab pos="2166938" algn="l"/>
                <a:tab pos="3081338" algn="l"/>
                <a:tab pos="3995738" algn="l"/>
                <a:tab pos="4910138" algn="l"/>
                <a:tab pos="5824538" algn="l"/>
                <a:tab pos="6738938" algn="l"/>
                <a:tab pos="7653338" algn="l"/>
                <a:tab pos="8567738" algn="l"/>
                <a:tab pos="9482138" algn="l"/>
                <a:tab pos="10396538" algn="l"/>
              </a:tabLst>
              <a:defRPr/>
            </a:pPr>
            <a:r>
              <a:rPr lang="sv-SE" sz="1800" dirty="0">
                <a:solidFill>
                  <a:srgbClr val="000000"/>
                </a:solidFill>
                <a:latin typeface="Arial" charset="0"/>
              </a:rPr>
              <a:t>På medellång sikt uppnås en ny jämvikt vid </a:t>
            </a:r>
            <a:r>
              <a:rPr lang="sv-SE" sz="1800" i="1" dirty="0">
                <a:solidFill>
                  <a:srgbClr val="000000"/>
                </a:solidFill>
                <a:latin typeface="Arial" charset="0"/>
              </a:rPr>
              <a:t>A’’ </a:t>
            </a:r>
            <a:r>
              <a:rPr lang="sv-SE" sz="1800" dirty="0">
                <a:solidFill>
                  <a:srgbClr val="000000"/>
                </a:solidFill>
                <a:latin typeface="Arial" charset="0"/>
              </a:rPr>
              <a:t>där </a:t>
            </a:r>
            <a:r>
              <a:rPr lang="sv-SE" sz="1800" dirty="0" smtClean="0">
                <a:solidFill>
                  <a:srgbClr val="000000"/>
                </a:solidFill>
                <a:latin typeface="Arial" charset="0"/>
              </a:rPr>
              <a:t>priserna </a:t>
            </a:r>
            <a:r>
              <a:rPr lang="sv-SE" sz="1800" dirty="0">
                <a:solidFill>
                  <a:srgbClr val="000000"/>
                </a:solidFill>
                <a:latin typeface="Arial" charset="0"/>
              </a:rPr>
              <a:t>är </a:t>
            </a:r>
            <a:r>
              <a:rPr lang="sv-SE" sz="1800" dirty="0" smtClean="0">
                <a:solidFill>
                  <a:srgbClr val="000000"/>
                </a:solidFill>
                <a:latin typeface="Arial" charset="0"/>
              </a:rPr>
              <a:t>högre</a:t>
            </a:r>
            <a:r>
              <a:rPr lang="sv-SE" sz="1800" dirty="0">
                <a:solidFill>
                  <a:srgbClr val="000000"/>
                </a:solidFill>
                <a:latin typeface="Arial" charset="0"/>
              </a:rPr>
              <a:t>.</a:t>
            </a:r>
          </a:p>
        </p:txBody>
      </p:sp>
      <p:sp>
        <p:nvSpPr>
          <p:cNvPr id="20485" name="Line 3"/>
          <p:cNvSpPr>
            <a:spLocks noChangeShapeType="1"/>
          </p:cNvSpPr>
          <p:nvPr/>
        </p:nvSpPr>
        <p:spPr bwMode="auto">
          <a:xfrm>
            <a:off x="4806950" y="2401888"/>
            <a:ext cx="1588" cy="3355975"/>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0486" name="Line 4"/>
          <p:cNvSpPr>
            <a:spLocks noChangeShapeType="1"/>
          </p:cNvSpPr>
          <p:nvPr/>
        </p:nvSpPr>
        <p:spPr bwMode="auto">
          <a:xfrm>
            <a:off x="4806950" y="5768975"/>
            <a:ext cx="3902075" cy="1588"/>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0487" name="Text Box 5"/>
          <p:cNvSpPr txBox="1">
            <a:spLocks noChangeArrowheads="1"/>
          </p:cNvSpPr>
          <p:nvPr/>
        </p:nvSpPr>
        <p:spPr bwMode="auto">
          <a:xfrm rot="-5400000">
            <a:off x="3968080" y="2872532"/>
            <a:ext cx="1271587"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dirty="0">
                <a:solidFill>
                  <a:srgbClr val="000000"/>
                </a:solidFill>
                <a:latin typeface="Arial" charset="0"/>
              </a:rPr>
              <a:t>Prisnivå, </a:t>
            </a:r>
            <a:r>
              <a:rPr lang="sv-SE" altLang="en-US" sz="1800" i="1" dirty="0">
                <a:solidFill>
                  <a:srgbClr val="000000"/>
                </a:solidFill>
                <a:latin typeface="Arial" charset="0"/>
              </a:rPr>
              <a:t>P</a:t>
            </a:r>
          </a:p>
        </p:txBody>
      </p:sp>
      <p:grpSp>
        <p:nvGrpSpPr>
          <p:cNvPr id="20488" name="Group 6"/>
          <p:cNvGrpSpPr>
            <a:grpSpLocks/>
          </p:cNvGrpSpPr>
          <p:nvPr/>
        </p:nvGrpSpPr>
        <p:grpSpPr bwMode="auto">
          <a:xfrm>
            <a:off x="5737225" y="2476499"/>
            <a:ext cx="3430588" cy="2724150"/>
            <a:chOff x="3614" y="1560"/>
            <a:chExt cx="2161" cy="1716"/>
          </a:xfrm>
        </p:grpSpPr>
        <p:sp>
          <p:nvSpPr>
            <p:cNvPr id="20515" name="Freeform 7"/>
            <p:cNvSpPr>
              <a:spLocks noChangeArrowheads="1"/>
            </p:cNvSpPr>
            <p:nvPr/>
          </p:nvSpPr>
          <p:spPr bwMode="auto">
            <a:xfrm>
              <a:off x="3614" y="1560"/>
              <a:ext cx="1789" cy="1585"/>
            </a:xfrm>
            <a:custGeom>
              <a:avLst/>
              <a:gdLst>
                <a:gd name="T0" fmla="*/ 0 w 1362"/>
                <a:gd name="T1" fmla="*/ 0 h 859"/>
                <a:gd name="T2" fmla="*/ 1161 w 1362"/>
                <a:gd name="T3" fmla="*/ 3561 h 859"/>
                <a:gd name="T4" fmla="*/ 3087 w 1362"/>
                <a:gd name="T5" fmla="*/ 5397 h 859"/>
                <a:gd name="T6" fmla="*/ 0 60000 65536"/>
                <a:gd name="T7" fmla="*/ 0 60000 65536"/>
                <a:gd name="T8" fmla="*/ 0 60000 65536"/>
              </a:gdLst>
              <a:ahLst/>
              <a:cxnLst>
                <a:cxn ang="T6">
                  <a:pos x="T0" y="T1"/>
                </a:cxn>
                <a:cxn ang="T7">
                  <a:pos x="T2" y="T3"/>
                </a:cxn>
                <a:cxn ang="T8">
                  <a:pos x="T4" y="T5"/>
                </a:cxn>
              </a:cxnLst>
              <a:rect l="0" t="0" r="r" b="b"/>
              <a:pathLst>
                <a:path w="1362" h="859">
                  <a:moveTo>
                    <a:pt x="0" y="0"/>
                  </a:moveTo>
                  <a:cubicBezTo>
                    <a:pt x="85" y="96"/>
                    <a:pt x="285" y="424"/>
                    <a:pt x="512" y="567"/>
                  </a:cubicBezTo>
                  <a:cubicBezTo>
                    <a:pt x="739" y="710"/>
                    <a:pt x="1185" y="798"/>
                    <a:pt x="1362" y="859"/>
                  </a:cubicBezTo>
                </a:path>
              </a:pathLst>
            </a:custGeom>
            <a:noFill/>
            <a:ln w="38160">
              <a:solidFill>
                <a:srgbClr val="A5002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20516" name="Text Box 8"/>
            <p:cNvSpPr txBox="1">
              <a:spLocks noChangeArrowheads="1"/>
            </p:cNvSpPr>
            <p:nvPr/>
          </p:nvSpPr>
          <p:spPr bwMode="auto">
            <a:xfrm>
              <a:off x="5347" y="2984"/>
              <a:ext cx="428" cy="2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i="1" dirty="0" smtClean="0">
                  <a:solidFill>
                    <a:srgbClr val="A50021"/>
                  </a:solidFill>
                  <a:latin typeface="Arial" charset="0"/>
                </a:rPr>
                <a:t>AD’</a:t>
              </a:r>
              <a:endParaRPr lang="sv-SE" altLang="en-US" i="1" dirty="0">
                <a:solidFill>
                  <a:srgbClr val="A50021"/>
                </a:solidFill>
                <a:latin typeface="Arial" charset="0"/>
              </a:endParaRPr>
            </a:p>
          </p:txBody>
        </p:sp>
      </p:grpSp>
      <p:sp>
        <p:nvSpPr>
          <p:cNvPr id="20489" name="Freeform 9"/>
          <p:cNvSpPr>
            <a:spLocks noChangeArrowheads="1"/>
          </p:cNvSpPr>
          <p:nvPr/>
        </p:nvSpPr>
        <p:spPr bwMode="auto">
          <a:xfrm>
            <a:off x="5403850" y="3068638"/>
            <a:ext cx="3062288" cy="1843087"/>
          </a:xfrm>
          <a:custGeom>
            <a:avLst/>
            <a:gdLst>
              <a:gd name="T0" fmla="*/ 0 w 1929"/>
              <a:gd name="T1" fmla="*/ 2147483647 h 1161"/>
              <a:gd name="T2" fmla="*/ 2147483647 w 1929"/>
              <a:gd name="T3" fmla="*/ 2147483647 h 1161"/>
              <a:gd name="T4" fmla="*/ 2147483647 w 1929"/>
              <a:gd name="T5" fmla="*/ 2147483647 h 1161"/>
              <a:gd name="T6" fmla="*/ 2147483647 w 1929"/>
              <a:gd name="T7" fmla="*/ 0 h 11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9" h="1161">
                <a:moveTo>
                  <a:pt x="0" y="1161"/>
                </a:moveTo>
                <a:cubicBezTo>
                  <a:pt x="337" y="1055"/>
                  <a:pt x="675" y="950"/>
                  <a:pt x="960" y="814"/>
                </a:cubicBezTo>
                <a:cubicBezTo>
                  <a:pt x="1245" y="678"/>
                  <a:pt x="1549" y="483"/>
                  <a:pt x="1710" y="347"/>
                </a:cubicBezTo>
                <a:cubicBezTo>
                  <a:pt x="1871" y="211"/>
                  <a:pt x="1900" y="105"/>
                  <a:pt x="1929" y="0"/>
                </a:cubicBezTo>
              </a:path>
            </a:pathLst>
          </a:custGeom>
          <a:noFill/>
          <a:ln w="28440">
            <a:solidFill>
              <a:srgbClr val="5A6EA6"/>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20490" name="Rectangle 10"/>
          <p:cNvSpPr>
            <a:spLocks noChangeArrowheads="1"/>
          </p:cNvSpPr>
          <p:nvPr/>
        </p:nvSpPr>
        <p:spPr bwMode="auto">
          <a:xfrm>
            <a:off x="4416425" y="4484688"/>
            <a:ext cx="449263"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2000" i="1">
                <a:solidFill>
                  <a:srgbClr val="000000"/>
                </a:solidFill>
                <a:latin typeface="Arial" charset="0"/>
              </a:rPr>
              <a:t>P</a:t>
            </a:r>
            <a:r>
              <a:rPr lang="sv-SE" altLang="en-US" i="1" baseline="30000">
                <a:solidFill>
                  <a:srgbClr val="000000"/>
                </a:solidFill>
                <a:latin typeface="Arial" charset="0"/>
              </a:rPr>
              <a:t>e</a:t>
            </a:r>
          </a:p>
        </p:txBody>
      </p:sp>
      <p:sp>
        <p:nvSpPr>
          <p:cNvPr id="20491" name="Rectangle 11"/>
          <p:cNvSpPr>
            <a:spLocks noChangeArrowheads="1"/>
          </p:cNvSpPr>
          <p:nvPr/>
        </p:nvSpPr>
        <p:spPr bwMode="auto">
          <a:xfrm>
            <a:off x="5983288" y="5745163"/>
            <a:ext cx="44946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1800" i="1" dirty="0">
                <a:solidFill>
                  <a:srgbClr val="000000"/>
                </a:solidFill>
                <a:latin typeface="Arial" charset="0"/>
              </a:rPr>
              <a:t>Y</a:t>
            </a:r>
            <a:r>
              <a:rPr lang="sv-SE" altLang="en-US" i="1" baseline="-25000" dirty="0">
                <a:solidFill>
                  <a:srgbClr val="000000"/>
                </a:solidFill>
                <a:latin typeface="Arial" charset="0"/>
              </a:rPr>
              <a:t>n</a:t>
            </a:r>
          </a:p>
        </p:txBody>
      </p:sp>
      <p:sp>
        <p:nvSpPr>
          <p:cNvPr id="20492" name="Line 12"/>
          <p:cNvSpPr>
            <a:spLocks noChangeShapeType="1"/>
          </p:cNvSpPr>
          <p:nvPr/>
        </p:nvSpPr>
        <p:spPr bwMode="auto">
          <a:xfrm>
            <a:off x="4824413" y="4665663"/>
            <a:ext cx="1306512" cy="1587"/>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0493" name="Line 13"/>
          <p:cNvSpPr>
            <a:spLocks noChangeShapeType="1"/>
          </p:cNvSpPr>
          <p:nvPr/>
        </p:nvSpPr>
        <p:spPr bwMode="auto">
          <a:xfrm>
            <a:off x="6155564" y="4665663"/>
            <a:ext cx="1588" cy="1101725"/>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0494" name="Rectangle 14"/>
          <p:cNvSpPr>
            <a:spLocks noChangeArrowheads="1"/>
          </p:cNvSpPr>
          <p:nvPr/>
        </p:nvSpPr>
        <p:spPr bwMode="auto">
          <a:xfrm>
            <a:off x="7866063" y="2687638"/>
            <a:ext cx="585787"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i="1">
                <a:solidFill>
                  <a:srgbClr val="5A6EA6"/>
                </a:solidFill>
                <a:latin typeface="Arial" charset="0"/>
              </a:rPr>
              <a:t>AS</a:t>
            </a:r>
          </a:p>
        </p:txBody>
      </p:sp>
      <p:grpSp>
        <p:nvGrpSpPr>
          <p:cNvPr id="20495" name="Group 15"/>
          <p:cNvGrpSpPr>
            <a:grpSpLocks/>
          </p:cNvGrpSpPr>
          <p:nvPr/>
        </p:nvGrpSpPr>
        <p:grpSpPr bwMode="auto">
          <a:xfrm>
            <a:off x="5119688" y="3028950"/>
            <a:ext cx="3340100" cy="2703513"/>
            <a:chOff x="3225" y="1908"/>
            <a:chExt cx="2104" cy="1703"/>
          </a:xfrm>
        </p:grpSpPr>
        <p:sp>
          <p:nvSpPr>
            <p:cNvPr id="20513" name="Freeform 16"/>
            <p:cNvSpPr>
              <a:spLocks noChangeArrowheads="1"/>
            </p:cNvSpPr>
            <p:nvPr/>
          </p:nvSpPr>
          <p:spPr bwMode="auto">
            <a:xfrm>
              <a:off x="3225" y="1908"/>
              <a:ext cx="1751" cy="1585"/>
            </a:xfrm>
            <a:custGeom>
              <a:avLst/>
              <a:gdLst>
                <a:gd name="T0" fmla="*/ 0 w 1362"/>
                <a:gd name="T1" fmla="*/ 0 h 859"/>
                <a:gd name="T2" fmla="*/ 1088 w 1362"/>
                <a:gd name="T3" fmla="*/ 3561 h 859"/>
                <a:gd name="T4" fmla="*/ 2894 w 1362"/>
                <a:gd name="T5" fmla="*/ 5397 h 859"/>
                <a:gd name="T6" fmla="*/ 0 60000 65536"/>
                <a:gd name="T7" fmla="*/ 0 60000 65536"/>
                <a:gd name="T8" fmla="*/ 0 60000 65536"/>
              </a:gdLst>
              <a:ahLst/>
              <a:cxnLst>
                <a:cxn ang="T6">
                  <a:pos x="T0" y="T1"/>
                </a:cxn>
                <a:cxn ang="T7">
                  <a:pos x="T2" y="T3"/>
                </a:cxn>
                <a:cxn ang="T8">
                  <a:pos x="T4" y="T5"/>
                </a:cxn>
              </a:cxnLst>
              <a:rect l="0" t="0" r="r" b="b"/>
              <a:pathLst>
                <a:path w="1362" h="859">
                  <a:moveTo>
                    <a:pt x="0" y="0"/>
                  </a:moveTo>
                  <a:cubicBezTo>
                    <a:pt x="85" y="96"/>
                    <a:pt x="285" y="424"/>
                    <a:pt x="512" y="567"/>
                  </a:cubicBezTo>
                  <a:cubicBezTo>
                    <a:pt x="739" y="710"/>
                    <a:pt x="1185" y="798"/>
                    <a:pt x="1362" y="859"/>
                  </a:cubicBezTo>
                </a:path>
              </a:pathLst>
            </a:custGeom>
            <a:noFill/>
            <a:ln w="38160">
              <a:solidFill>
                <a:srgbClr val="A5002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20514" name="Text Box 17"/>
            <p:cNvSpPr txBox="1">
              <a:spLocks noChangeArrowheads="1"/>
            </p:cNvSpPr>
            <p:nvPr/>
          </p:nvSpPr>
          <p:spPr bwMode="auto">
            <a:xfrm>
              <a:off x="4950" y="3323"/>
              <a:ext cx="380" cy="2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i="1">
                  <a:solidFill>
                    <a:srgbClr val="A50021"/>
                  </a:solidFill>
                  <a:latin typeface="Arial" charset="0"/>
                </a:rPr>
                <a:t>AD</a:t>
              </a:r>
            </a:p>
          </p:txBody>
        </p:sp>
      </p:grpSp>
      <p:sp>
        <p:nvSpPr>
          <p:cNvPr id="20496" name="Text Box 18"/>
          <p:cNvSpPr txBox="1">
            <a:spLocks noChangeArrowheads="1"/>
          </p:cNvSpPr>
          <p:nvPr/>
        </p:nvSpPr>
        <p:spPr bwMode="auto">
          <a:xfrm>
            <a:off x="5741988" y="6111875"/>
            <a:ext cx="1550987"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a:solidFill>
                  <a:srgbClr val="000000"/>
                </a:solidFill>
                <a:latin typeface="Arial" charset="0"/>
              </a:rPr>
              <a:t>Produktion, </a:t>
            </a:r>
            <a:r>
              <a:rPr lang="sv-SE" altLang="en-US" sz="1800" i="1">
                <a:solidFill>
                  <a:srgbClr val="000000"/>
                </a:solidFill>
                <a:latin typeface="Arial" charset="0"/>
              </a:rPr>
              <a:t>Y</a:t>
            </a:r>
          </a:p>
        </p:txBody>
      </p:sp>
      <p:sp>
        <p:nvSpPr>
          <p:cNvPr id="20497" name="Rectangle 19"/>
          <p:cNvSpPr>
            <a:spLocks noChangeArrowheads="1"/>
          </p:cNvSpPr>
          <p:nvPr/>
        </p:nvSpPr>
        <p:spPr bwMode="auto">
          <a:xfrm>
            <a:off x="5843588" y="4699000"/>
            <a:ext cx="344487"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i="1" dirty="0">
                <a:solidFill>
                  <a:srgbClr val="000000"/>
                </a:solidFill>
                <a:latin typeface="Arial" charset="0"/>
              </a:rPr>
              <a:t>A</a:t>
            </a:r>
          </a:p>
        </p:txBody>
      </p:sp>
      <p:sp>
        <p:nvSpPr>
          <p:cNvPr id="20498" name="Rectangle 20"/>
          <p:cNvSpPr>
            <a:spLocks noChangeArrowheads="1"/>
          </p:cNvSpPr>
          <p:nvPr/>
        </p:nvSpPr>
        <p:spPr bwMode="auto">
          <a:xfrm>
            <a:off x="6864350" y="3937000"/>
            <a:ext cx="500063"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i="1" dirty="0">
                <a:solidFill>
                  <a:srgbClr val="000000"/>
                </a:solidFill>
                <a:latin typeface="Arial" charset="0"/>
              </a:rPr>
              <a:t>A’</a:t>
            </a:r>
          </a:p>
        </p:txBody>
      </p:sp>
      <p:grpSp>
        <p:nvGrpSpPr>
          <p:cNvPr id="21525" name="Group 21"/>
          <p:cNvGrpSpPr>
            <a:grpSpLocks/>
          </p:cNvGrpSpPr>
          <p:nvPr/>
        </p:nvGrpSpPr>
        <p:grpSpPr bwMode="auto">
          <a:xfrm>
            <a:off x="6156181" y="3277542"/>
            <a:ext cx="668338" cy="871538"/>
            <a:chOff x="3894" y="2065"/>
            <a:chExt cx="421" cy="549"/>
          </a:xfrm>
        </p:grpSpPr>
        <p:sp>
          <p:nvSpPr>
            <p:cNvPr id="20510" name="Line 22"/>
            <p:cNvSpPr>
              <a:spLocks noChangeShapeType="1"/>
            </p:cNvSpPr>
            <p:nvPr/>
          </p:nvSpPr>
          <p:spPr bwMode="auto">
            <a:xfrm flipH="1" flipV="1">
              <a:off x="4223" y="2549"/>
              <a:ext cx="92" cy="65"/>
            </a:xfrm>
            <a:prstGeom prst="line">
              <a:avLst/>
            </a:prstGeom>
            <a:noFill/>
            <a:ln w="38100">
              <a:solidFill>
                <a:srgbClr val="000000"/>
              </a:solidFill>
              <a:miter lim="800000"/>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0511" name="Line 23"/>
            <p:cNvSpPr>
              <a:spLocks noChangeShapeType="1"/>
            </p:cNvSpPr>
            <p:nvPr/>
          </p:nvSpPr>
          <p:spPr bwMode="auto">
            <a:xfrm rot="1080000" flipH="1" flipV="1">
              <a:off x="4038" y="2330"/>
              <a:ext cx="110" cy="79"/>
            </a:xfrm>
            <a:prstGeom prst="line">
              <a:avLst/>
            </a:prstGeom>
            <a:noFill/>
            <a:ln w="44450">
              <a:solidFill>
                <a:srgbClr val="000000"/>
              </a:solidFill>
              <a:miter lim="800000"/>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0512" name="Line 24"/>
            <p:cNvSpPr>
              <a:spLocks noChangeShapeType="1"/>
            </p:cNvSpPr>
            <p:nvPr/>
          </p:nvSpPr>
          <p:spPr bwMode="auto">
            <a:xfrm flipH="1" flipV="1">
              <a:off x="3894" y="2065"/>
              <a:ext cx="51" cy="88"/>
            </a:xfrm>
            <a:prstGeom prst="line">
              <a:avLst/>
            </a:prstGeom>
            <a:noFill/>
            <a:ln w="44450">
              <a:solidFill>
                <a:srgbClr val="000000"/>
              </a:solidFill>
              <a:miter lim="800000"/>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grpSp>
      <p:sp>
        <p:nvSpPr>
          <p:cNvPr id="20500" name="Line 25"/>
          <p:cNvSpPr>
            <a:spLocks noChangeShapeType="1"/>
          </p:cNvSpPr>
          <p:nvPr/>
        </p:nvSpPr>
        <p:spPr bwMode="auto">
          <a:xfrm>
            <a:off x="7026275" y="4332288"/>
            <a:ext cx="1588" cy="1422400"/>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0501" name="Line 26"/>
          <p:cNvSpPr>
            <a:spLocks noChangeShapeType="1"/>
          </p:cNvSpPr>
          <p:nvPr/>
        </p:nvSpPr>
        <p:spPr bwMode="auto">
          <a:xfrm flipH="1">
            <a:off x="4794250" y="4316413"/>
            <a:ext cx="2238375" cy="1587"/>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0502" name="Rectangle 27"/>
          <p:cNvSpPr>
            <a:spLocks noChangeArrowheads="1"/>
          </p:cNvSpPr>
          <p:nvPr/>
        </p:nvSpPr>
        <p:spPr bwMode="auto">
          <a:xfrm>
            <a:off x="4418013" y="4122738"/>
            <a:ext cx="427037" cy="3984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875"/>
              </a:spcBef>
            </a:pPr>
            <a:r>
              <a:rPr lang="sv-SE" altLang="en-US" sz="2000" i="1">
                <a:solidFill>
                  <a:srgbClr val="000000"/>
                </a:solidFill>
                <a:latin typeface="Arial" charset="0"/>
              </a:rPr>
              <a:t>P</a:t>
            </a:r>
          </a:p>
        </p:txBody>
      </p:sp>
      <p:sp>
        <p:nvSpPr>
          <p:cNvPr id="20503" name="Rectangle 28"/>
          <p:cNvSpPr>
            <a:spLocks noChangeArrowheads="1"/>
          </p:cNvSpPr>
          <p:nvPr/>
        </p:nvSpPr>
        <p:spPr bwMode="auto">
          <a:xfrm>
            <a:off x="6854825" y="5754688"/>
            <a:ext cx="481013"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i="1" dirty="0">
                <a:solidFill>
                  <a:srgbClr val="000000"/>
                </a:solidFill>
                <a:latin typeface="Arial" charset="0"/>
              </a:rPr>
              <a:t>Y</a:t>
            </a:r>
          </a:p>
        </p:txBody>
      </p:sp>
      <p:grpSp>
        <p:nvGrpSpPr>
          <p:cNvPr id="21533" name="Group 29"/>
          <p:cNvGrpSpPr>
            <a:grpSpLocks/>
          </p:cNvGrpSpPr>
          <p:nvPr/>
        </p:nvGrpSpPr>
        <p:grpSpPr bwMode="auto">
          <a:xfrm>
            <a:off x="5213350" y="1720850"/>
            <a:ext cx="3060700" cy="4046538"/>
            <a:chOff x="3284" y="1084"/>
            <a:chExt cx="1928" cy="2549"/>
          </a:xfrm>
        </p:grpSpPr>
        <p:sp>
          <p:nvSpPr>
            <p:cNvPr id="20506" name="Line 30"/>
            <p:cNvSpPr>
              <a:spLocks noChangeShapeType="1"/>
            </p:cNvSpPr>
            <p:nvPr/>
          </p:nvSpPr>
          <p:spPr bwMode="auto">
            <a:xfrm>
              <a:off x="3879" y="2039"/>
              <a:ext cx="0" cy="1594"/>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grpSp>
          <p:nvGrpSpPr>
            <p:cNvPr id="20507" name="Group 31"/>
            <p:cNvGrpSpPr>
              <a:grpSpLocks/>
            </p:cNvGrpSpPr>
            <p:nvPr/>
          </p:nvGrpSpPr>
          <p:grpSpPr bwMode="auto">
            <a:xfrm>
              <a:off x="3284" y="1084"/>
              <a:ext cx="1928" cy="1160"/>
              <a:chOff x="3284" y="1084"/>
              <a:chExt cx="1928" cy="1160"/>
            </a:xfrm>
          </p:grpSpPr>
          <p:sp>
            <p:nvSpPr>
              <p:cNvPr id="20508" name="Freeform 32"/>
              <p:cNvSpPr>
                <a:spLocks noChangeArrowheads="1"/>
              </p:cNvSpPr>
              <p:nvPr/>
            </p:nvSpPr>
            <p:spPr bwMode="auto">
              <a:xfrm>
                <a:off x="3284" y="1084"/>
                <a:ext cx="1929" cy="1161"/>
              </a:xfrm>
              <a:custGeom>
                <a:avLst/>
                <a:gdLst>
                  <a:gd name="T0" fmla="*/ 0 w 1929"/>
                  <a:gd name="T1" fmla="*/ 1161 h 1161"/>
                  <a:gd name="T2" fmla="*/ 960 w 1929"/>
                  <a:gd name="T3" fmla="*/ 814 h 1161"/>
                  <a:gd name="T4" fmla="*/ 1710 w 1929"/>
                  <a:gd name="T5" fmla="*/ 347 h 1161"/>
                  <a:gd name="T6" fmla="*/ 1929 w 1929"/>
                  <a:gd name="T7" fmla="*/ 0 h 11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9" h="1161">
                    <a:moveTo>
                      <a:pt x="0" y="1161"/>
                    </a:moveTo>
                    <a:cubicBezTo>
                      <a:pt x="337" y="1055"/>
                      <a:pt x="675" y="950"/>
                      <a:pt x="960" y="814"/>
                    </a:cubicBezTo>
                    <a:cubicBezTo>
                      <a:pt x="1245" y="678"/>
                      <a:pt x="1549" y="483"/>
                      <a:pt x="1710" y="347"/>
                    </a:cubicBezTo>
                    <a:cubicBezTo>
                      <a:pt x="1871" y="211"/>
                      <a:pt x="1900" y="105"/>
                      <a:pt x="1929" y="0"/>
                    </a:cubicBezTo>
                  </a:path>
                </a:pathLst>
              </a:custGeom>
              <a:noFill/>
              <a:ln w="28440">
                <a:solidFill>
                  <a:srgbClr val="5A6EA6"/>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20509" name="Rectangle 33"/>
              <p:cNvSpPr>
                <a:spLocks noChangeArrowheads="1"/>
              </p:cNvSpPr>
              <p:nvPr/>
            </p:nvSpPr>
            <p:spPr bwMode="auto">
              <a:xfrm>
                <a:off x="3826" y="1802"/>
                <a:ext cx="315" cy="2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i="1" dirty="0">
                    <a:solidFill>
                      <a:srgbClr val="000000"/>
                    </a:solidFill>
                    <a:latin typeface="Arial" charset="0"/>
                  </a:rPr>
                  <a:t>A’’</a:t>
                </a:r>
              </a:p>
            </p:txBody>
          </p:sp>
        </p:grpSp>
      </p:grpSp>
      <p:sp>
        <p:nvSpPr>
          <p:cNvPr id="21538" name="Rectangle 34"/>
          <p:cNvSpPr>
            <a:spLocks noChangeArrowheads="1"/>
          </p:cNvSpPr>
          <p:nvPr/>
        </p:nvSpPr>
        <p:spPr bwMode="auto">
          <a:xfrm>
            <a:off x="280540" y="4122738"/>
            <a:ext cx="4507483" cy="2119070"/>
          </a:xfrm>
          <a:prstGeom prst="rect">
            <a:avLst/>
          </a:prstGeom>
          <a:noFill/>
          <a:ln>
            <a:noFill/>
          </a:ln>
          <a:effectLst/>
          <a:extLst/>
        </p:spPr>
        <p:txBody>
          <a:bodyPr lIns="90000" tIns="46800" rIns="90000" bIns="46800"/>
          <a:lstStyle/>
          <a:p>
            <a:pPr marL="342900" indent="-342900">
              <a:spcBef>
                <a:spcPts val="238"/>
              </a:spcBef>
              <a:spcAft>
                <a:spcPts val="238"/>
              </a:spcAft>
              <a:buClr>
                <a:srgbClr val="003300"/>
              </a:buClr>
              <a:buFont typeface="Arial" panose="020B0604020202020204" pitchFamily="34" charset="0"/>
              <a:buChar char="•"/>
              <a:tabLst>
                <a:tab pos="338138" algn="l"/>
                <a:tab pos="1252538" algn="l"/>
                <a:tab pos="2166938" algn="l"/>
                <a:tab pos="3081338" algn="l"/>
                <a:tab pos="3995738" algn="l"/>
                <a:tab pos="4910138" algn="l"/>
                <a:tab pos="5824538" algn="l"/>
                <a:tab pos="6738938" algn="l"/>
                <a:tab pos="7653338" algn="l"/>
                <a:tab pos="8567738" algn="l"/>
                <a:tab pos="9482138" algn="l"/>
                <a:tab pos="10396538" algn="l"/>
              </a:tabLst>
              <a:defRPr/>
            </a:pPr>
            <a:r>
              <a:rPr lang="sv-SE" sz="1800" dirty="0" smtClean="0">
                <a:solidFill>
                  <a:srgbClr val="000000"/>
                </a:solidFill>
                <a:latin typeface="Arial" charset="0"/>
              </a:rPr>
              <a:t>Under hela anpassningen </a:t>
            </a:r>
            <a:r>
              <a:rPr lang="sv-SE" sz="1800" dirty="0">
                <a:solidFill>
                  <a:srgbClr val="000000"/>
                </a:solidFill>
                <a:latin typeface="Arial" charset="0"/>
              </a:rPr>
              <a:t>är räntan </a:t>
            </a:r>
            <a:r>
              <a:rPr lang="sv-SE" sz="1800" dirty="0" smtClean="0">
                <a:solidFill>
                  <a:srgbClr val="000000"/>
                </a:solidFill>
                <a:latin typeface="Arial" charset="0"/>
              </a:rPr>
              <a:t/>
            </a:r>
            <a:br>
              <a:rPr lang="sv-SE" sz="1800" dirty="0" smtClean="0">
                <a:solidFill>
                  <a:srgbClr val="000000"/>
                </a:solidFill>
                <a:latin typeface="Arial" charset="0"/>
              </a:rPr>
            </a:br>
            <a:r>
              <a:rPr lang="sv-SE" sz="1800" dirty="0" smtClean="0">
                <a:solidFill>
                  <a:srgbClr val="000000"/>
                </a:solidFill>
                <a:latin typeface="Arial" charset="0"/>
              </a:rPr>
              <a:t>konstant eftersom det krävs för att växelkursen ska vara konstant.</a:t>
            </a:r>
          </a:p>
          <a:p>
            <a:pPr marL="342900" indent="-342900">
              <a:spcBef>
                <a:spcPts val="238"/>
              </a:spcBef>
              <a:spcAft>
                <a:spcPts val="238"/>
              </a:spcAft>
              <a:buClr>
                <a:srgbClr val="003300"/>
              </a:buClr>
              <a:buFont typeface="Arial" panose="020B0604020202020204" pitchFamily="34" charset="0"/>
              <a:buChar char="•"/>
              <a:tabLst>
                <a:tab pos="338138" algn="l"/>
                <a:tab pos="1252538" algn="l"/>
                <a:tab pos="2166938" algn="l"/>
                <a:tab pos="3081338" algn="l"/>
                <a:tab pos="3995738" algn="l"/>
                <a:tab pos="4910138" algn="l"/>
                <a:tab pos="5824538" algn="l"/>
                <a:tab pos="6738938" algn="l"/>
                <a:tab pos="7653338" algn="l"/>
                <a:tab pos="8567738" algn="l"/>
                <a:tab pos="9482138" algn="l"/>
                <a:tab pos="10396538" algn="l"/>
              </a:tabLst>
              <a:defRPr/>
            </a:pPr>
            <a:r>
              <a:rPr lang="sv-SE" sz="1800" dirty="0" smtClean="0">
                <a:solidFill>
                  <a:srgbClr val="000000"/>
                </a:solidFill>
                <a:latin typeface="Arial" charset="0"/>
              </a:rPr>
              <a:t>I </a:t>
            </a:r>
            <a:r>
              <a:rPr lang="sv-SE" sz="1800" i="1" dirty="0">
                <a:solidFill>
                  <a:srgbClr val="000000"/>
                </a:solidFill>
                <a:latin typeface="Arial" charset="0"/>
              </a:rPr>
              <a:t>A’’ </a:t>
            </a:r>
            <a:r>
              <a:rPr lang="sv-SE" sz="1800" dirty="0" smtClean="0">
                <a:solidFill>
                  <a:srgbClr val="000000"/>
                </a:solidFill>
                <a:latin typeface="Arial" charset="0"/>
              </a:rPr>
              <a:t>är produktionen tillbaka på </a:t>
            </a:r>
            <a:r>
              <a:rPr lang="sv-SE" sz="1800" i="1" dirty="0" err="1" smtClean="0">
                <a:solidFill>
                  <a:srgbClr val="000000"/>
                </a:solidFill>
                <a:latin typeface="Arial" charset="0"/>
              </a:rPr>
              <a:t>Y</a:t>
            </a:r>
            <a:r>
              <a:rPr lang="sv-SE" sz="1800" i="1" baseline="-25000" dirty="0" err="1" smtClean="0">
                <a:solidFill>
                  <a:srgbClr val="000000"/>
                </a:solidFill>
                <a:latin typeface="Arial" charset="0"/>
              </a:rPr>
              <a:t>n</a:t>
            </a:r>
            <a:r>
              <a:rPr lang="sv-SE" sz="1800" i="1" baseline="-25000" dirty="0" smtClean="0">
                <a:solidFill>
                  <a:srgbClr val="000000"/>
                </a:solidFill>
                <a:latin typeface="Arial" charset="0"/>
              </a:rPr>
              <a:t> </a:t>
            </a:r>
            <a:r>
              <a:rPr lang="sv-SE" sz="1800" dirty="0" smtClean="0">
                <a:solidFill>
                  <a:srgbClr val="000000"/>
                </a:solidFill>
                <a:latin typeface="Arial" charset="0"/>
              </a:rPr>
              <a:t>och ökningen av </a:t>
            </a:r>
            <a:r>
              <a:rPr lang="sv-SE" sz="1800" i="1" dirty="0" smtClean="0">
                <a:solidFill>
                  <a:srgbClr val="000000"/>
                </a:solidFill>
                <a:latin typeface="Arial" charset="0"/>
              </a:rPr>
              <a:t>G </a:t>
            </a:r>
            <a:r>
              <a:rPr lang="sv-SE" sz="1800" dirty="0" smtClean="0">
                <a:solidFill>
                  <a:srgbClr val="000000"/>
                </a:solidFill>
                <a:latin typeface="Arial" charset="0"/>
              </a:rPr>
              <a:t>eller ökningen av den privata konsumtionen orsakad av skattesänkning är helt neutraliserad av lägre nettoexport (</a:t>
            </a:r>
            <a:r>
              <a:rPr lang="sv-SE" sz="1800" i="1" dirty="0" err="1" smtClean="0">
                <a:solidFill>
                  <a:srgbClr val="000000"/>
                </a:solidFill>
                <a:latin typeface="Arial" charset="0"/>
              </a:rPr>
              <a:t>crowding</a:t>
            </a:r>
            <a:r>
              <a:rPr lang="sv-SE" sz="1800" i="1" dirty="0" smtClean="0">
                <a:solidFill>
                  <a:srgbClr val="000000"/>
                </a:solidFill>
                <a:latin typeface="Arial" charset="0"/>
              </a:rPr>
              <a:t> </a:t>
            </a:r>
            <a:r>
              <a:rPr lang="sv-SE" sz="1800" i="1" dirty="0" err="1" smtClean="0">
                <a:solidFill>
                  <a:srgbClr val="000000"/>
                </a:solidFill>
                <a:latin typeface="Arial" charset="0"/>
              </a:rPr>
              <a:t>out</a:t>
            </a:r>
            <a:r>
              <a:rPr lang="sv-SE" sz="1800" dirty="0" smtClean="0">
                <a:solidFill>
                  <a:srgbClr val="000000"/>
                </a:solidFill>
                <a:latin typeface="Arial" charset="0"/>
              </a:rPr>
              <a:t>). </a:t>
            </a:r>
            <a:endParaRPr lang="sv-SE" sz="1800" i="1" baseline="-25000" dirty="0" smtClean="0">
              <a:solidFill>
                <a:srgbClr val="000000"/>
              </a:solidFill>
              <a:latin typeface="Arial" charset="0"/>
            </a:endParaRPr>
          </a:p>
        </p:txBody>
      </p:sp>
      <p:sp>
        <p:nvSpPr>
          <p:cNvPr id="37" name="Slide Number Placeholder 3"/>
          <p:cNvSpPr>
            <a:spLocks noGrp="1"/>
          </p:cNvSpPr>
          <p:nvPr>
            <p:ph type="sldNum" sz="quarter" idx="10"/>
          </p:nvPr>
        </p:nvSpPr>
        <p:spPr>
          <a:xfrm>
            <a:off x="0" y="6548834"/>
            <a:ext cx="1900238" cy="336550"/>
          </a:xfrm>
        </p:spPr>
        <p:txBody>
          <a:bodyPr/>
          <a:lstStyle/>
          <a:p>
            <a:pPr>
              <a:defRPr/>
            </a:pPr>
            <a:r>
              <a:rPr lang="sv-SE" dirty="0" smtClean="0"/>
              <a:t>K11: </a:t>
            </a:r>
            <a:r>
              <a:rPr lang="sv-SE" dirty="0"/>
              <a:t>sid. </a:t>
            </a:r>
            <a:fld id="{71B7D319-3509-4EF6-A7CA-BA2351681FF6}" type="slidenum">
              <a:rPr lang="en-GB"/>
              <a:pPr>
                <a:defRPr/>
              </a:pPr>
              <a:t>11</a:t>
            </a:fld>
            <a:endParaRPr lang="en-GB" dirty="0"/>
          </a:p>
        </p:txBody>
      </p:sp>
    </p:spTree>
    <p:extLst>
      <p:ext uri="{BB962C8B-B14F-4D97-AF65-F5344CB8AC3E}">
        <p14:creationId xmlns:p14="http://schemas.microsoft.com/office/powerpoint/2010/main" val="290042289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50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50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additive="repl">
                                        <p:cTn id="14" dur="1" fill="hold">
                                          <p:stCondLst>
                                            <p:cond delay="0"/>
                                          </p:stCondLst>
                                        </p:cTn>
                                        <p:tgtEl>
                                          <p:spTgt spid="21525"/>
                                        </p:tgtEl>
                                        <p:attrNameLst>
                                          <p:attrName>style.visibility</p:attrName>
                                        </p:attrNameLst>
                                      </p:cBhvr>
                                      <p:to>
                                        <p:strVal val="visible"/>
                                      </p:to>
                                    </p:set>
                                    <p:animEffect transition="in" filter="wipe(down)">
                                      <p:cBhvr additive="repl">
                                        <p:cTn id="15" dur="500"/>
                                        <p:tgtEl>
                                          <p:spTgt spid="21525"/>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nodeType="clickEffect">
                                  <p:stCondLst>
                                    <p:cond delay="0"/>
                                  </p:stCondLst>
                                  <p:childTnLst>
                                    <p:set>
                                      <p:cBhvr additive="repl">
                                        <p:cTn id="19" dur="1" fill="hold">
                                          <p:stCondLst>
                                            <p:cond delay="0"/>
                                          </p:stCondLst>
                                        </p:cTn>
                                        <p:tgtEl>
                                          <p:spTgt spid="21533"/>
                                        </p:tgtEl>
                                        <p:attrNameLst>
                                          <p:attrName>style.visibility</p:attrName>
                                        </p:attrNameLst>
                                      </p:cBhvr>
                                      <p:to>
                                        <p:strVal val="visible"/>
                                      </p:to>
                                    </p:set>
                                    <p:animEffect transition="in" filter="wipe(left)">
                                      <p:cBhvr additive="repl">
                                        <p:cTn id="20" dur="500"/>
                                        <p:tgtEl>
                                          <p:spTgt spid="21533"/>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1506">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1538">
                                            <p:txEl>
                                              <p:pRg st="0" end="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153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build="p"/>
      <p:bldP spid="21538"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Grp="1" noChangeArrowheads="1"/>
          </p:cNvSpPr>
          <p:nvPr>
            <p:ph type="title"/>
          </p:nvPr>
        </p:nvSpPr>
        <p:spPr>
          <a:xfrm>
            <a:off x="1582738" y="52388"/>
            <a:ext cx="6000750" cy="1190625"/>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i="1" dirty="0" err="1" smtClean="0">
                <a:latin typeface="+mn-lt"/>
              </a:rPr>
              <a:t>Crowding</a:t>
            </a:r>
            <a:r>
              <a:rPr lang="sv-SE" i="1" dirty="0" smtClean="0">
                <a:latin typeface="+mn-lt"/>
              </a:rPr>
              <a:t> </a:t>
            </a:r>
            <a:r>
              <a:rPr lang="sv-SE" i="1" dirty="0" err="1" smtClean="0">
                <a:latin typeface="+mn-lt"/>
              </a:rPr>
              <a:t>out</a:t>
            </a:r>
            <a:r>
              <a:rPr lang="sv-SE" i="1" dirty="0" smtClean="0">
                <a:latin typeface="+mn-lt"/>
              </a:rPr>
              <a:t> </a:t>
            </a:r>
            <a:r>
              <a:rPr lang="sv-SE" dirty="0" smtClean="0">
                <a:latin typeface="+mn-lt"/>
              </a:rPr>
              <a:t>i öppen ekonomi med fast växelkurs </a:t>
            </a:r>
          </a:p>
        </p:txBody>
      </p:sp>
      <p:sp>
        <p:nvSpPr>
          <p:cNvPr id="20482" name="Rectangle 2"/>
          <p:cNvSpPr>
            <a:spLocks noGrp="1" noChangeArrowheads="1"/>
          </p:cNvSpPr>
          <p:nvPr>
            <p:ph type="body" idx="1"/>
          </p:nvPr>
        </p:nvSpPr>
        <p:spPr>
          <a:xfrm>
            <a:off x="971550" y="1340768"/>
            <a:ext cx="7560890" cy="4800600"/>
          </a:xfrm>
          <a:noFill/>
          <a:ln>
            <a:noFill/>
          </a:ln>
        </p:spPr>
        <p:txBody>
          <a:bodyPr/>
          <a:lstStyle/>
          <a:p>
            <a:pPr marL="457200" indent="-457200" eaLnBrk="1" hangingPunct="1">
              <a:lnSpc>
                <a:spcPts val="2800"/>
              </a:lnSpc>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000" dirty="0" smtClean="0">
                <a:effectLst>
                  <a:outerShdw blurRad="38100" dist="38100" dir="2700000" algn="tl">
                    <a:srgbClr val="FFFFFF"/>
                  </a:outerShdw>
                </a:effectLst>
              </a:rPr>
              <a:t>Med medellång sikt neutraliseras den expansiva finanspolitiken. </a:t>
            </a:r>
          </a:p>
          <a:p>
            <a:pPr marL="457200" indent="-457200" eaLnBrk="1" hangingPunct="1">
              <a:lnSpc>
                <a:spcPts val="2800"/>
              </a:lnSpc>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000" dirty="0" smtClean="0">
                <a:effectLst>
                  <a:outerShdw blurRad="38100" dist="38100" dir="2700000" algn="tl">
                    <a:srgbClr val="FFFFFF"/>
                  </a:outerShdw>
                </a:effectLst>
              </a:rPr>
              <a:t>I den slutna ekonomin skedde detta genom mindre investeringar (högre priser </a:t>
            </a:r>
            <a:r>
              <a:rPr lang="sv-SE" sz="2000" dirty="0" smtClean="0">
                <a:effectLst>
                  <a:outerShdw blurRad="38100" dist="38100" dir="2700000" algn="tl">
                    <a:srgbClr val="FFFFFF"/>
                  </a:outerShdw>
                </a:effectLst>
                <a:sym typeface="SymbolPS"/>
              </a:rPr>
              <a:t> </a:t>
            </a:r>
            <a:r>
              <a:rPr lang="sv-SE" sz="2000" dirty="0" smtClean="0">
                <a:effectLst>
                  <a:outerShdw blurRad="38100" dist="38100" dir="2700000" algn="tl">
                    <a:srgbClr val="FFFFFF"/>
                  </a:outerShdw>
                </a:effectLst>
              </a:rPr>
              <a:t>högre ränta).</a:t>
            </a:r>
          </a:p>
          <a:p>
            <a:pPr marL="457200" indent="-457200" eaLnBrk="1" hangingPunct="1">
              <a:lnSpc>
                <a:spcPts val="2800"/>
              </a:lnSpc>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000" dirty="0" smtClean="0">
                <a:effectLst>
                  <a:outerShdw blurRad="38100" dist="38100" dir="2700000" algn="tl">
                    <a:srgbClr val="FFFFFF"/>
                  </a:outerShdw>
                </a:effectLst>
              </a:rPr>
              <a:t>Här kan inte det ske eftersom räntan är konstant (krävs vid fast växelkurs).</a:t>
            </a:r>
          </a:p>
          <a:p>
            <a:pPr marL="457200" indent="-457200" eaLnBrk="1" hangingPunct="1">
              <a:lnSpc>
                <a:spcPts val="2800"/>
              </a:lnSpc>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000" dirty="0" smtClean="0">
                <a:effectLst>
                  <a:outerShdw blurRad="38100" dist="38100" dir="2700000" algn="tl">
                    <a:srgbClr val="FFFFFF"/>
                  </a:outerShdw>
                </a:effectLst>
              </a:rPr>
              <a:t>Istället sker det genom att högre priser leder en real appreciering och därmed en minskad nettoexport.</a:t>
            </a:r>
          </a:p>
          <a:p>
            <a:pPr marL="457200" indent="-457200" eaLnBrk="1" hangingPunct="1">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sv-SE" sz="2000" dirty="0" smtClean="0">
              <a:effectLst>
                <a:outerShdw blurRad="38100" dist="38100" dir="2700000" algn="tl">
                  <a:srgbClr val="FFFFFF"/>
                </a:outerShdw>
              </a:effectLst>
            </a:endParaRPr>
          </a:p>
          <a:p>
            <a:pPr marL="457200" indent="-457200" eaLnBrk="1" hangingPunct="1">
              <a:spcBef>
                <a:spcPts val="300"/>
              </a:spcBef>
              <a:spcAft>
                <a:spcPts val="300"/>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sv-SE" sz="2000" dirty="0" smtClean="0">
              <a:effectLst>
                <a:outerShdw blurRad="38100" dist="38100" dir="2700000" algn="tl">
                  <a:srgbClr val="FFFFFF"/>
                </a:outerShdw>
              </a:effectLst>
            </a:endParaRPr>
          </a:p>
          <a:p>
            <a:pPr marL="338138" indent="-338138" eaLnBrk="1" hangingPunct="1">
              <a:spcBef>
                <a:spcPts val="300"/>
              </a:spcBef>
              <a:spcAft>
                <a:spcPts val="300"/>
              </a:spcAft>
              <a:buClrTx/>
              <a:buSzTx/>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sv-SE" sz="2000" dirty="0" smtClean="0">
              <a:effectLst>
                <a:outerShdw blurRad="38100" dist="38100" dir="2700000" algn="tl">
                  <a:srgbClr val="FFFFFF"/>
                </a:outerShdw>
              </a:effectLst>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2982846176"/>
              </p:ext>
            </p:extLst>
          </p:nvPr>
        </p:nvGraphicFramePr>
        <p:xfrm>
          <a:off x="1763688" y="4725144"/>
          <a:ext cx="5273501" cy="389620"/>
        </p:xfrm>
        <a:graphic>
          <a:graphicData uri="http://schemas.openxmlformats.org/presentationml/2006/ole">
            <mc:AlternateContent xmlns:mc="http://schemas.openxmlformats.org/markup-compatibility/2006">
              <mc:Choice xmlns:v="urn:schemas-microsoft-com:vml" Requires="v">
                <p:oleObj spid="_x0000_s15377" name="Equation" r:id="rId4" imgW="3263760" imgH="241200" progId="Equation.3">
                  <p:embed/>
                </p:oleObj>
              </mc:Choice>
              <mc:Fallback>
                <p:oleObj name="Equation" r:id="rId4" imgW="3263760" imgH="2412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63688" y="4725144"/>
                        <a:ext cx="5273501" cy="38962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7" name="Slide Number Placeholder 5"/>
          <p:cNvSpPr txBox="1">
            <a:spLocks/>
          </p:cNvSpPr>
          <p:nvPr/>
        </p:nvSpPr>
        <p:spPr bwMode="auto">
          <a:xfrm>
            <a:off x="-36512" y="6544072"/>
            <a:ext cx="1905000"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eaLnBrk="1" hangingPunct="1">
              <a:spcBef>
                <a:spcPct val="0"/>
              </a:spcBef>
              <a:buClrTx/>
              <a:buSzTx/>
              <a:buFontTx/>
              <a:buNone/>
            </a:pPr>
            <a:r>
              <a:rPr lang="sv-SE" altLang="en-US" sz="1600" dirty="0" smtClean="0">
                <a:latin typeface="+mn-lt"/>
              </a:rPr>
              <a:t>K11: </a:t>
            </a:r>
            <a:r>
              <a:rPr lang="sv-SE" altLang="en-US" sz="1600" dirty="0">
                <a:latin typeface="+mn-lt"/>
              </a:rPr>
              <a:t>sid. </a:t>
            </a:r>
            <a:fld id="{9663ED3F-55F8-4FC3-A2BC-693DB1EF0E6A}" type="slidenum">
              <a:rPr lang="en-GB" altLang="en-US" sz="1600">
                <a:latin typeface="+mn-lt"/>
              </a:rPr>
              <a:pPr eaLnBrk="1" hangingPunct="1">
                <a:spcBef>
                  <a:spcPct val="0"/>
                </a:spcBef>
                <a:buClrTx/>
                <a:buSzTx/>
                <a:buFontTx/>
                <a:buNone/>
              </a:pPr>
              <a:t>12</a:t>
            </a:fld>
            <a:endParaRPr lang="en-GB" altLang="en-US" sz="1600" dirty="0">
              <a:latin typeface="+mn-lt"/>
            </a:endParaRPr>
          </a:p>
        </p:txBody>
      </p:sp>
    </p:spTree>
    <p:extLst>
      <p:ext uri="{BB962C8B-B14F-4D97-AF65-F5344CB8AC3E}">
        <p14:creationId xmlns:p14="http://schemas.microsoft.com/office/powerpoint/2010/main" val="5469565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8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48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48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482">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850" name="Rectangle 2"/>
          <p:cNvSpPr>
            <a:spLocks noGrp="1" noChangeArrowheads="1"/>
          </p:cNvSpPr>
          <p:nvPr>
            <p:ph type="title"/>
          </p:nvPr>
        </p:nvSpPr>
        <p:spPr>
          <a:xfrm>
            <a:off x="509588" y="0"/>
            <a:ext cx="8229600" cy="1139825"/>
          </a:xfrm>
        </p:spPr>
        <p:txBody>
          <a:bodyPr/>
          <a:lstStyle/>
          <a:p>
            <a:r>
              <a:rPr lang="sv-SE" altLang="en-US"/>
              <a:t>Spekulativa attacker</a:t>
            </a:r>
          </a:p>
        </p:txBody>
      </p:sp>
      <p:sp>
        <p:nvSpPr>
          <p:cNvPr id="462851" name="Rectangle 3"/>
          <p:cNvSpPr>
            <a:spLocks noGrp="1" noChangeArrowheads="1"/>
          </p:cNvSpPr>
          <p:nvPr>
            <p:ph type="body" idx="1"/>
          </p:nvPr>
        </p:nvSpPr>
        <p:spPr>
          <a:xfrm>
            <a:off x="755576" y="1415824"/>
            <a:ext cx="8040080" cy="4800600"/>
          </a:xfrm>
        </p:spPr>
        <p:txBody>
          <a:bodyPr/>
          <a:lstStyle/>
          <a:p>
            <a:pPr eaLnBrk="1" hangingPunct="1">
              <a:spcAft>
                <a:spcPts val="1200"/>
              </a:spcAft>
              <a:buClr>
                <a:schemeClr val="tx1"/>
              </a:buClr>
              <a:buSzTx/>
              <a:buFontTx/>
              <a:buChar char="•"/>
            </a:pPr>
            <a:r>
              <a:rPr lang="sv-SE" altLang="en-US" sz="1800" dirty="0">
                <a:effectLst/>
                <a:latin typeface="Arial" charset="0"/>
              </a:rPr>
              <a:t>Länder med fasta växelkurser eller med växelkursband har historiskt sett ofta devalverat. Ofta i samband med en </a:t>
            </a:r>
            <a:r>
              <a:rPr lang="sv-SE" altLang="en-US" sz="1800" dirty="0" smtClean="0">
                <a:effectLst/>
                <a:latin typeface="Arial" charset="0"/>
              </a:rPr>
              <a:t>spekulativ attack, lågkonjunktur eller svag </a:t>
            </a:r>
            <a:r>
              <a:rPr lang="sv-SE" altLang="en-US" sz="1800" dirty="0">
                <a:effectLst/>
                <a:latin typeface="Arial" charset="0"/>
              </a:rPr>
              <a:t>lönsamhet i exportindustrin.</a:t>
            </a:r>
          </a:p>
          <a:p>
            <a:pPr eaLnBrk="1" hangingPunct="1">
              <a:spcAft>
                <a:spcPts val="1200"/>
              </a:spcAft>
              <a:buClr>
                <a:schemeClr val="tx1"/>
              </a:buClr>
              <a:buSzTx/>
              <a:buFontTx/>
              <a:buChar char="•"/>
            </a:pPr>
            <a:r>
              <a:rPr lang="sv-SE" altLang="en-US" sz="1800" dirty="0">
                <a:effectLst/>
                <a:latin typeface="Arial" charset="0"/>
              </a:rPr>
              <a:t>Under fast växelkurs måste Riksbanken hålla ett visst pris på sin egna valuta i termer av andra valutor. </a:t>
            </a:r>
          </a:p>
          <a:p>
            <a:pPr eaLnBrk="1" hangingPunct="1">
              <a:spcAft>
                <a:spcPts val="1200"/>
              </a:spcAft>
              <a:buClr>
                <a:schemeClr val="tx1"/>
              </a:buClr>
              <a:buSzTx/>
              <a:buFontTx/>
              <a:buChar char="•"/>
            </a:pPr>
            <a:r>
              <a:rPr lang="sv-SE" altLang="en-US" sz="1800" dirty="0">
                <a:effectLst/>
                <a:latin typeface="Arial" charset="0"/>
              </a:rPr>
              <a:t>Antag att Sverige bestämmer sig för att </a:t>
            </a:r>
            <a:r>
              <a:rPr lang="sv-SE" altLang="en-US" sz="1800" dirty="0" smtClean="0">
                <a:effectLst/>
                <a:latin typeface="Arial" charset="0"/>
              </a:rPr>
              <a:t>EUR/SEK </a:t>
            </a:r>
            <a:r>
              <a:rPr lang="sv-SE" altLang="en-US" sz="1800" dirty="0">
                <a:effectLst/>
                <a:latin typeface="Arial" charset="0"/>
              </a:rPr>
              <a:t>= </a:t>
            </a:r>
            <a:r>
              <a:rPr lang="sv-SE" altLang="en-US" sz="1800" dirty="0" smtClean="0">
                <a:effectLst/>
                <a:latin typeface="Arial" charset="0"/>
              </a:rPr>
              <a:t>1/10 och att </a:t>
            </a:r>
            <a:r>
              <a:rPr lang="sv-SE" altLang="en-US" sz="1800" dirty="0">
                <a:effectLst/>
                <a:latin typeface="Arial" charset="0"/>
              </a:rPr>
              <a:t>Riksbanken har 10 miljarder </a:t>
            </a:r>
            <a:r>
              <a:rPr lang="sv-SE" altLang="en-US" sz="1800" dirty="0" smtClean="0">
                <a:effectLst/>
                <a:latin typeface="Arial" charset="0"/>
              </a:rPr>
              <a:t>euro </a:t>
            </a:r>
            <a:r>
              <a:rPr lang="sv-SE" altLang="en-US" sz="1800" dirty="0">
                <a:effectLst/>
                <a:latin typeface="Arial" charset="0"/>
              </a:rPr>
              <a:t>i sina kassakistor. </a:t>
            </a:r>
          </a:p>
          <a:p>
            <a:pPr eaLnBrk="1" hangingPunct="1">
              <a:spcAft>
                <a:spcPts val="1200"/>
              </a:spcAft>
              <a:buClr>
                <a:schemeClr val="tx1"/>
              </a:buClr>
              <a:buSzTx/>
              <a:buFontTx/>
              <a:buChar char="•"/>
            </a:pPr>
            <a:r>
              <a:rPr lang="sv-SE" altLang="en-US" sz="1800" dirty="0" smtClean="0">
                <a:effectLst/>
                <a:latin typeface="Arial" charset="0"/>
              </a:rPr>
              <a:t>En </a:t>
            </a:r>
            <a:r>
              <a:rPr lang="sv-SE" altLang="en-US" sz="1800" dirty="0">
                <a:effectLst/>
                <a:latin typeface="Arial" charset="0"/>
              </a:rPr>
              <a:t>spekulant </a:t>
            </a:r>
            <a:r>
              <a:rPr lang="sv-SE" altLang="en-US" sz="1800" dirty="0" smtClean="0">
                <a:effectLst/>
                <a:latin typeface="Arial" charset="0"/>
              </a:rPr>
              <a:t>vill köpa euro till detta pris av RB. </a:t>
            </a:r>
            <a:r>
              <a:rPr lang="sv-SE" altLang="en-US" sz="1800" dirty="0">
                <a:effectLst/>
                <a:latin typeface="Arial" charset="0"/>
              </a:rPr>
              <a:t>Om spekulanten köper alla </a:t>
            </a:r>
            <a:r>
              <a:rPr lang="sv-SE" altLang="en-US" sz="1800" dirty="0" smtClean="0">
                <a:effectLst/>
                <a:latin typeface="Arial" charset="0"/>
              </a:rPr>
              <a:t>RB:s euro måste Riksbanken </a:t>
            </a:r>
            <a:r>
              <a:rPr lang="sv-SE" altLang="en-US" sz="1800" dirty="0">
                <a:effectLst/>
                <a:latin typeface="Arial" charset="0"/>
              </a:rPr>
              <a:t>låta kronan flyta. Kostnaden blir 100 miljarder SEK.</a:t>
            </a:r>
          </a:p>
          <a:p>
            <a:pPr eaLnBrk="1" hangingPunct="1">
              <a:spcAft>
                <a:spcPts val="1200"/>
              </a:spcAft>
              <a:buClr>
                <a:schemeClr val="tx1"/>
              </a:buClr>
              <a:buSzTx/>
              <a:buFontTx/>
              <a:buChar char="•"/>
            </a:pPr>
            <a:r>
              <a:rPr lang="sv-SE" altLang="en-US" sz="1800" dirty="0">
                <a:effectLst/>
                <a:latin typeface="Arial" charset="0"/>
              </a:rPr>
              <a:t>Man kan då ofta vara ganska säker på att valutan kommer att depreciera, dvs att </a:t>
            </a:r>
            <a:r>
              <a:rPr lang="sv-SE" altLang="en-US" sz="1800" i="1" dirty="0">
                <a:effectLst/>
                <a:latin typeface="Arial" charset="0"/>
              </a:rPr>
              <a:t>E</a:t>
            </a:r>
            <a:r>
              <a:rPr lang="sv-SE" altLang="en-US" sz="1800" dirty="0">
                <a:effectLst/>
                <a:latin typeface="Arial" charset="0"/>
              </a:rPr>
              <a:t> </a:t>
            </a:r>
            <a:r>
              <a:rPr lang="sv-SE" altLang="en-US" sz="1800" dirty="0" smtClean="0">
                <a:effectLst/>
                <a:latin typeface="Arial" charset="0"/>
              </a:rPr>
              <a:t>minskar. Låt oss säga att deprecieringen leder till </a:t>
            </a:r>
            <a:r>
              <a:rPr lang="sv-SE" altLang="en-US" sz="1800" dirty="0">
                <a:effectLst/>
                <a:latin typeface="Arial" charset="0"/>
              </a:rPr>
              <a:t>att EUR/SEK = </a:t>
            </a:r>
            <a:r>
              <a:rPr lang="sv-SE" altLang="en-US" sz="1800" dirty="0" smtClean="0">
                <a:effectLst/>
                <a:latin typeface="Arial" charset="0"/>
              </a:rPr>
              <a:t>1/11 </a:t>
            </a:r>
            <a:r>
              <a:rPr lang="sv-SE" altLang="en-US" sz="1800" dirty="0">
                <a:effectLst/>
                <a:latin typeface="Arial" charset="0"/>
              </a:rPr>
              <a:t>. </a:t>
            </a:r>
            <a:r>
              <a:rPr lang="sv-SE" altLang="en-US" sz="1800" dirty="0" smtClean="0">
                <a:effectLst/>
                <a:latin typeface="Arial" charset="0"/>
              </a:rPr>
              <a:t>Spekulanten </a:t>
            </a:r>
            <a:r>
              <a:rPr lang="sv-SE" altLang="en-US" sz="1800" dirty="0">
                <a:effectLst/>
                <a:latin typeface="Arial" charset="0"/>
              </a:rPr>
              <a:t>kan då sälja tillbaka sina </a:t>
            </a:r>
            <a:r>
              <a:rPr lang="sv-SE" altLang="en-US" sz="1800" dirty="0" smtClean="0">
                <a:effectLst/>
                <a:latin typeface="Arial" charset="0"/>
              </a:rPr>
              <a:t>euro och få 110 miljarder SEK. En  </a:t>
            </a:r>
            <a:r>
              <a:rPr lang="sv-SE" altLang="en-US" sz="1800" dirty="0">
                <a:effectLst/>
                <a:latin typeface="Arial" charset="0"/>
              </a:rPr>
              <a:t>spekulativ </a:t>
            </a:r>
            <a:r>
              <a:rPr lang="sv-SE" altLang="en-US" sz="1800" dirty="0" smtClean="0">
                <a:effectLst/>
                <a:latin typeface="Arial" charset="0"/>
              </a:rPr>
              <a:t>vinst på 10 miljarder!</a:t>
            </a:r>
            <a:endParaRPr lang="sv-SE" altLang="en-US" sz="1800" dirty="0">
              <a:effectLst/>
            </a:endParaRPr>
          </a:p>
        </p:txBody>
      </p:sp>
      <p:sp>
        <p:nvSpPr>
          <p:cNvPr id="5" name="Slide Number Placeholder 5"/>
          <p:cNvSpPr txBox="1">
            <a:spLocks/>
          </p:cNvSpPr>
          <p:nvPr/>
        </p:nvSpPr>
        <p:spPr bwMode="auto">
          <a:xfrm>
            <a:off x="-36512" y="6544072"/>
            <a:ext cx="1905000"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eaLnBrk="1" hangingPunct="1">
              <a:spcBef>
                <a:spcPct val="0"/>
              </a:spcBef>
              <a:buClrTx/>
              <a:buSzTx/>
              <a:buFontTx/>
              <a:buNone/>
            </a:pPr>
            <a:r>
              <a:rPr lang="sv-SE" altLang="en-US" sz="1600" dirty="0" smtClean="0">
                <a:latin typeface="+mn-lt"/>
              </a:rPr>
              <a:t>K11: </a:t>
            </a:r>
            <a:r>
              <a:rPr lang="sv-SE" altLang="en-US" sz="1600" dirty="0">
                <a:latin typeface="+mn-lt"/>
              </a:rPr>
              <a:t>sid. </a:t>
            </a:r>
            <a:fld id="{9663ED3F-55F8-4FC3-A2BC-693DB1EF0E6A}" type="slidenum">
              <a:rPr lang="en-GB" altLang="en-US" sz="1600">
                <a:latin typeface="+mn-lt"/>
              </a:rPr>
              <a:pPr eaLnBrk="1" hangingPunct="1">
                <a:spcBef>
                  <a:spcPct val="0"/>
                </a:spcBef>
                <a:buClrTx/>
                <a:buSzTx/>
                <a:buFontTx/>
                <a:buNone/>
              </a:pPr>
              <a:t>13</a:t>
            </a:fld>
            <a:endParaRPr lang="en-GB" altLang="en-US" sz="1600" dirty="0">
              <a:latin typeface="+mn-lt"/>
            </a:endParaRPr>
          </a:p>
        </p:txBody>
      </p:sp>
    </p:spTree>
    <p:extLst>
      <p:ext uri="{BB962C8B-B14F-4D97-AF65-F5344CB8AC3E}">
        <p14:creationId xmlns:p14="http://schemas.microsoft.com/office/powerpoint/2010/main" val="27964098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28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28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628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6285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6285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2851"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850" name="Rectangle 2"/>
          <p:cNvSpPr>
            <a:spLocks noGrp="1" noChangeArrowheads="1"/>
          </p:cNvSpPr>
          <p:nvPr>
            <p:ph type="title"/>
          </p:nvPr>
        </p:nvSpPr>
        <p:spPr>
          <a:xfrm>
            <a:off x="509588" y="0"/>
            <a:ext cx="8229600" cy="1139825"/>
          </a:xfrm>
        </p:spPr>
        <p:txBody>
          <a:bodyPr/>
          <a:lstStyle/>
          <a:p>
            <a:r>
              <a:rPr lang="sv-SE" altLang="en-US"/>
              <a:t>Spekulativa </a:t>
            </a:r>
            <a:r>
              <a:rPr lang="sv-SE" altLang="en-US" smtClean="0"/>
              <a:t>attacker:2</a:t>
            </a:r>
            <a:endParaRPr lang="sv-SE" altLang="en-US"/>
          </a:p>
        </p:txBody>
      </p:sp>
      <p:sp>
        <p:nvSpPr>
          <p:cNvPr id="462851" name="Rectangle 3"/>
          <p:cNvSpPr>
            <a:spLocks noGrp="1" noChangeArrowheads="1"/>
          </p:cNvSpPr>
          <p:nvPr>
            <p:ph type="body" idx="1"/>
          </p:nvPr>
        </p:nvSpPr>
        <p:spPr>
          <a:xfrm>
            <a:off x="755576" y="1412776"/>
            <a:ext cx="7663542" cy="4800600"/>
          </a:xfrm>
        </p:spPr>
        <p:txBody>
          <a:bodyPr/>
          <a:lstStyle/>
          <a:p>
            <a:pPr eaLnBrk="1" hangingPunct="1">
              <a:spcBef>
                <a:spcPts val="0"/>
              </a:spcBef>
              <a:spcAft>
                <a:spcPts val="1200"/>
              </a:spcAft>
              <a:buClr>
                <a:schemeClr val="tx1"/>
              </a:buClr>
              <a:buSzTx/>
              <a:buFontTx/>
              <a:buChar char="•"/>
            </a:pPr>
            <a:r>
              <a:rPr lang="sv-SE" altLang="en-US" sz="1800" dirty="0" smtClean="0">
                <a:effectLst/>
              </a:rPr>
              <a:t>Om valutahandlare förväntar en devalvering måste räntan öka för att förmå dem att inte sälja sin inhemska valuta (valutautflöde).</a:t>
            </a:r>
          </a:p>
          <a:p>
            <a:pPr eaLnBrk="1" hangingPunct="1">
              <a:lnSpc>
                <a:spcPts val="2600"/>
              </a:lnSpc>
              <a:spcBef>
                <a:spcPts val="0"/>
              </a:spcBef>
              <a:spcAft>
                <a:spcPts val="1200"/>
              </a:spcAft>
              <a:buClr>
                <a:schemeClr val="tx1"/>
              </a:buClr>
              <a:buSzTx/>
              <a:buFontTx/>
              <a:buChar char="•"/>
            </a:pPr>
            <a:r>
              <a:rPr lang="sv-SE" altLang="en-US" sz="1800" dirty="0" smtClean="0">
                <a:effectLst/>
              </a:rPr>
              <a:t>Räntepariteten kräver</a:t>
            </a:r>
            <a:endParaRPr lang="sv-SE" altLang="en-US" sz="1800" i="1" dirty="0" smtClean="0">
              <a:effectLst/>
            </a:endParaRPr>
          </a:p>
          <a:p>
            <a:pPr eaLnBrk="1" hangingPunct="1">
              <a:spcBef>
                <a:spcPts val="0"/>
              </a:spcBef>
              <a:spcAft>
                <a:spcPts val="1200"/>
              </a:spcAft>
              <a:buClr>
                <a:schemeClr val="tx1"/>
              </a:buClr>
              <a:buSzTx/>
              <a:buFontTx/>
              <a:buChar char="•"/>
            </a:pPr>
            <a:r>
              <a:rPr lang="sv-SE" altLang="en-US" sz="1800" dirty="0" smtClean="0">
                <a:effectLst/>
              </a:rPr>
              <a:t>Antag att marknaden tror att det är 10% chans att det blir en devalvering nästa dag med 10%. Förväntad devalvering är med  andra ord 1% per dag och räntan måste vara 1% högre än omvärldens per dag. Motsvarar årsränta blir (1,01)</a:t>
            </a:r>
            <a:r>
              <a:rPr lang="sv-SE" altLang="en-US" sz="1800" baseline="30000" dirty="0" smtClean="0">
                <a:effectLst/>
              </a:rPr>
              <a:t>365 </a:t>
            </a:r>
            <a:r>
              <a:rPr lang="sv-SE" altLang="en-US" sz="1800" dirty="0" smtClean="0">
                <a:effectLst/>
              </a:rPr>
              <a:t>≈ 3800%!</a:t>
            </a:r>
          </a:p>
          <a:p>
            <a:pPr eaLnBrk="1" hangingPunct="1">
              <a:spcBef>
                <a:spcPts val="0"/>
              </a:spcBef>
              <a:spcAft>
                <a:spcPts val="600"/>
              </a:spcAft>
              <a:buClr>
                <a:schemeClr val="tx1"/>
              </a:buClr>
              <a:buSzTx/>
              <a:buFontTx/>
              <a:buChar char="•"/>
            </a:pPr>
            <a:r>
              <a:rPr lang="sv-SE" altLang="en-US" sz="1800" dirty="0" smtClean="0">
                <a:effectLst/>
              </a:rPr>
              <a:t>Tre alternativ:</a:t>
            </a:r>
          </a:p>
          <a:p>
            <a:pPr lvl="1" eaLnBrk="1" hangingPunct="1">
              <a:spcBef>
                <a:spcPts val="0"/>
              </a:spcBef>
              <a:spcAft>
                <a:spcPts val="600"/>
              </a:spcAft>
              <a:buClr>
                <a:schemeClr val="tx1"/>
              </a:buClr>
              <a:buSzTx/>
              <a:buFont typeface="+mj-lt"/>
              <a:buAutoNum type="arabicPeriod"/>
            </a:pPr>
            <a:r>
              <a:rPr lang="sv-SE" sz="1600" dirty="0" smtClean="0">
                <a:effectLst/>
              </a:rPr>
              <a:t>Ge upp och devalvera.</a:t>
            </a:r>
          </a:p>
          <a:p>
            <a:pPr lvl="1" eaLnBrk="1" hangingPunct="1">
              <a:spcBef>
                <a:spcPts val="0"/>
              </a:spcBef>
              <a:spcAft>
                <a:spcPts val="600"/>
              </a:spcAft>
              <a:buClr>
                <a:schemeClr val="tx1"/>
              </a:buClr>
              <a:buSzTx/>
              <a:buFont typeface="+mj-lt"/>
              <a:buAutoNum type="arabicPeriod"/>
            </a:pPr>
            <a:r>
              <a:rPr lang="sv-SE" sz="1600" dirty="0" smtClean="0">
                <a:effectLst/>
              </a:rPr>
              <a:t>Kämpa och upprätthålla pariteten med extremt höga räntor och en eventuell recession till följd. Kampen kanske ändå inte går att vinna. Då hade det kanske varit bättre att ge upp direkt. </a:t>
            </a:r>
          </a:p>
          <a:p>
            <a:pPr lvl="1" eaLnBrk="1" hangingPunct="1">
              <a:spcBef>
                <a:spcPts val="0"/>
              </a:spcBef>
              <a:spcAft>
                <a:spcPts val="600"/>
              </a:spcAft>
              <a:buClr>
                <a:schemeClr val="tx1"/>
              </a:buClr>
              <a:buSzTx/>
              <a:buFont typeface="+mj-lt"/>
              <a:buAutoNum type="arabicPeriod"/>
            </a:pPr>
            <a:r>
              <a:rPr lang="sv-SE" sz="1600" dirty="0" smtClean="0">
                <a:effectLst/>
              </a:rPr>
              <a:t>Införa valutareglering.</a:t>
            </a:r>
          </a:p>
          <a:p>
            <a:pPr eaLnBrk="1" hangingPunct="1">
              <a:spcBef>
                <a:spcPts val="0"/>
              </a:spcBef>
              <a:spcAft>
                <a:spcPts val="1200"/>
              </a:spcAft>
              <a:buClr>
                <a:schemeClr val="tx1"/>
              </a:buClr>
              <a:buSzTx/>
              <a:buFontTx/>
              <a:buChar char="•"/>
            </a:pPr>
            <a:endParaRPr lang="sv-SE" altLang="en-US" sz="1800" dirty="0" smtClean="0">
              <a:effectLst/>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1735116780"/>
              </p:ext>
            </p:extLst>
          </p:nvPr>
        </p:nvGraphicFramePr>
        <p:xfrm>
          <a:off x="3502546" y="2037606"/>
          <a:ext cx="1525554" cy="617220"/>
        </p:xfrm>
        <a:graphic>
          <a:graphicData uri="http://schemas.openxmlformats.org/presentationml/2006/ole">
            <mc:AlternateContent xmlns:mc="http://schemas.openxmlformats.org/markup-compatibility/2006">
              <mc:Choice xmlns:v="urn:schemas-microsoft-com:vml" Requires="v">
                <p:oleObj spid="_x0000_s9260" name="Equation" r:id="rId3" imgW="1130040" imgH="457200" progId="Equation.3">
                  <p:embed/>
                </p:oleObj>
              </mc:Choice>
              <mc:Fallback>
                <p:oleObj name="Equation" r:id="rId3" imgW="1130040" imgH="457200" progId="Equation.3">
                  <p:embed/>
                  <p:pic>
                    <p:nvPicPr>
                      <p:cNvPr id="0" name="Picture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02546" y="2037606"/>
                        <a:ext cx="1525554" cy="61722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txBox="1">
            <a:spLocks/>
          </p:cNvSpPr>
          <p:nvPr/>
        </p:nvSpPr>
        <p:spPr bwMode="auto">
          <a:xfrm>
            <a:off x="-36512" y="6544072"/>
            <a:ext cx="1905000"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eaLnBrk="1" hangingPunct="1">
              <a:spcBef>
                <a:spcPct val="0"/>
              </a:spcBef>
              <a:buClrTx/>
              <a:buSzTx/>
              <a:buFontTx/>
              <a:buNone/>
            </a:pPr>
            <a:r>
              <a:rPr lang="sv-SE" altLang="en-US" sz="1600" dirty="0" smtClean="0">
                <a:latin typeface="+mn-lt"/>
              </a:rPr>
              <a:t>K11: </a:t>
            </a:r>
            <a:r>
              <a:rPr lang="sv-SE" altLang="en-US" sz="1600" dirty="0">
                <a:latin typeface="+mn-lt"/>
              </a:rPr>
              <a:t>sid. </a:t>
            </a:r>
            <a:fld id="{9663ED3F-55F8-4FC3-A2BC-693DB1EF0E6A}" type="slidenum">
              <a:rPr lang="en-GB" altLang="en-US" sz="1600">
                <a:latin typeface="+mn-lt"/>
              </a:rPr>
              <a:pPr eaLnBrk="1" hangingPunct="1">
                <a:spcBef>
                  <a:spcPct val="0"/>
                </a:spcBef>
                <a:buClrTx/>
                <a:buSzTx/>
                <a:buFontTx/>
                <a:buNone/>
              </a:pPr>
              <a:t>14</a:t>
            </a:fld>
            <a:endParaRPr lang="en-GB" altLang="en-US" sz="1600" dirty="0">
              <a:latin typeface="+mn-lt"/>
            </a:endParaRPr>
          </a:p>
        </p:txBody>
      </p:sp>
    </p:spTree>
    <p:extLst>
      <p:ext uri="{BB962C8B-B14F-4D97-AF65-F5344CB8AC3E}">
        <p14:creationId xmlns:p14="http://schemas.microsoft.com/office/powerpoint/2010/main" val="17718491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28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62851">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62851">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62851">
                                            <p:txEl>
                                              <p:pRg st="3" end="3"/>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62851">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62851">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6285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2851"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850" name="Rectangle 2"/>
          <p:cNvSpPr>
            <a:spLocks noGrp="1" noChangeArrowheads="1"/>
          </p:cNvSpPr>
          <p:nvPr>
            <p:ph type="title"/>
          </p:nvPr>
        </p:nvSpPr>
        <p:spPr>
          <a:xfrm>
            <a:off x="509588" y="0"/>
            <a:ext cx="8229600" cy="1139825"/>
          </a:xfrm>
        </p:spPr>
        <p:txBody>
          <a:bodyPr/>
          <a:lstStyle/>
          <a:p>
            <a:r>
              <a:rPr lang="sv-SE" altLang="en-US" dirty="0" smtClean="0"/>
              <a:t>Svenska räntechocken</a:t>
            </a:r>
            <a:endParaRPr lang="sv-SE" altLang="en-US" dirty="0"/>
          </a:p>
        </p:txBody>
      </p:sp>
      <p:pic>
        <p:nvPicPr>
          <p:cNvPr id="56322" name="Picture 2" descr="Claes Elfsberg i Rapports extrasändning om den svenska räntehöjningen. SV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63815" y="2852936"/>
            <a:ext cx="4859555" cy="2736304"/>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7" name="Rectangle 3"/>
              <p:cNvSpPr txBox="1">
                <a:spLocks noChangeArrowheads="1"/>
              </p:cNvSpPr>
              <p:nvPr/>
            </p:nvSpPr>
            <p:spPr bwMode="auto">
              <a:xfrm>
                <a:off x="395536" y="1268760"/>
                <a:ext cx="8068355" cy="2152425"/>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2"/>
                  </a:buClr>
                  <a:buSzPct val="75000"/>
                  <a:buFont typeface="Wingdings" pitchFamily="50" charset="0"/>
                  <a:buChar char="p"/>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50" charset="0"/>
                  <a:buChar char="n"/>
                  <a:defRPr sz="2400">
                    <a:solidFill>
                      <a:schemeClr val="tx1"/>
                    </a:solidFill>
                    <a:latin typeface="+mn-lt"/>
                  </a:defRPr>
                </a:lvl2pPr>
                <a:lvl3pPr marL="1143000" indent="-228600" algn="l" rtl="0" eaLnBrk="0" fontAlgn="base" hangingPunct="0">
                  <a:spcBef>
                    <a:spcPct val="20000"/>
                  </a:spcBef>
                  <a:spcAft>
                    <a:spcPct val="0"/>
                  </a:spcAft>
                  <a:buClr>
                    <a:schemeClr val="accent1"/>
                  </a:buClr>
                  <a:buSzPct val="65000"/>
                  <a:buFont typeface="Wingdings" pitchFamily="50" charset="0"/>
                  <a:buChar char="p"/>
                  <a:defRPr sz="2000">
                    <a:solidFill>
                      <a:schemeClr val="tx1"/>
                    </a:solidFill>
                    <a:latin typeface="+mn-lt"/>
                  </a:defRPr>
                </a:lvl3pPr>
                <a:lvl4pPr marL="1600200" indent="-228600" algn="l" rtl="0" eaLnBrk="0" fontAlgn="base" hangingPunct="0">
                  <a:spcBef>
                    <a:spcPct val="20000"/>
                  </a:spcBef>
                  <a:spcAft>
                    <a:spcPct val="0"/>
                  </a:spcAft>
                  <a:buClr>
                    <a:schemeClr val="bg2"/>
                  </a:buClr>
                  <a:buFont typeface="Wingdings" pitchFamily="50" charset="0"/>
                  <a:buChar char="§"/>
                  <a:defRPr>
                    <a:solidFill>
                      <a:schemeClr val="tx1"/>
                    </a:solidFill>
                    <a:latin typeface="+mn-lt"/>
                  </a:defRPr>
                </a:lvl4pPr>
                <a:lvl5pPr marL="2057400" indent="-228600" algn="l" rtl="0" eaLnBrk="0" fontAlgn="base" hangingPunct="0">
                  <a:spcBef>
                    <a:spcPct val="20000"/>
                  </a:spcBef>
                  <a:spcAft>
                    <a:spcPct val="0"/>
                  </a:spcAft>
                  <a:buClr>
                    <a:schemeClr val="tx2"/>
                  </a:buClr>
                  <a:buSzPct val="80000"/>
                  <a:buFont typeface="Wingdings" pitchFamily="50" charset="0"/>
                  <a:buChar char="§"/>
                  <a:defRPr>
                    <a:solidFill>
                      <a:schemeClr val="tx1"/>
                    </a:solidFill>
                    <a:latin typeface="+mn-lt"/>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9pPr>
              </a:lstStyle>
              <a:p>
                <a:pPr eaLnBrk="1" hangingPunct="1">
                  <a:spcBef>
                    <a:spcPts val="600"/>
                  </a:spcBef>
                  <a:spcAft>
                    <a:spcPts val="0"/>
                  </a:spcAft>
                  <a:buClr>
                    <a:schemeClr val="tx1"/>
                  </a:buClr>
                  <a:buSzTx/>
                  <a:buFontTx/>
                  <a:buChar char="•"/>
                </a:pPr>
                <a:r>
                  <a:rPr lang="sv-SE" altLang="en-US" sz="2000" kern="0" dirty="0" smtClean="0"/>
                  <a:t>Fram till 1992 hade Sverige fast växelkurs men devalverade då och då.</a:t>
                </a:r>
              </a:p>
              <a:p>
                <a:pPr eaLnBrk="1" hangingPunct="1">
                  <a:spcBef>
                    <a:spcPts val="600"/>
                  </a:spcBef>
                  <a:spcAft>
                    <a:spcPts val="0"/>
                  </a:spcAft>
                  <a:buClr>
                    <a:schemeClr val="tx1"/>
                  </a:buClr>
                  <a:buSzTx/>
                  <a:buFontTx/>
                  <a:buChar char="•"/>
                </a:pPr>
                <a:r>
                  <a:rPr lang="sv-SE" altLang="en-US" sz="2000" kern="0" dirty="0" smtClean="0"/>
                  <a:t>16/9 1992 höjde Riksbanken styrräntan till </a:t>
                </a:r>
                <a14:m>
                  <m:oMath xmlns:m="http://schemas.openxmlformats.org/officeDocument/2006/math">
                    <m:f>
                      <m:fPr>
                        <m:ctrlPr>
                          <a:rPr lang="sv-SE" altLang="en-US" sz="2000" i="1" kern="0" smtClean="0">
                            <a:latin typeface="Cambria Math"/>
                          </a:rPr>
                        </m:ctrlPr>
                      </m:fPr>
                      <m:num>
                        <m:r>
                          <a:rPr lang="sv-SE" altLang="en-US" sz="2000" b="0" i="1" kern="0" smtClean="0">
                            <a:latin typeface="Cambria Math"/>
                          </a:rPr>
                          <m:t>500</m:t>
                        </m:r>
                      </m:num>
                      <m:den>
                        <m:r>
                          <a:rPr lang="sv-SE" altLang="en-US" sz="2000" b="0" i="1" kern="0" smtClean="0">
                            <a:latin typeface="Cambria Math"/>
                          </a:rPr>
                          <m:t>365</m:t>
                        </m:r>
                      </m:den>
                    </m:f>
                    <m:r>
                      <a:rPr lang="sv-SE" altLang="en-US" sz="2000" b="0" i="1" kern="0" smtClean="0">
                        <a:latin typeface="Cambria Math"/>
                      </a:rPr>
                      <m:t>=1,37%</m:t>
                    </m:r>
                    <m:r>
                      <a:rPr lang="sv-SE" altLang="en-US" sz="2000" b="0" i="0" kern="0" smtClean="0">
                        <a:latin typeface="Cambria Math"/>
                      </a:rPr>
                      <m:t> </m:t>
                    </m:r>
                  </m:oMath>
                </a14:m>
                <a:r>
                  <a:rPr lang="sv-SE" altLang="en-US" sz="2000" kern="0" dirty="0" smtClean="0"/>
                  <a:t>per dag. Det motsvarar över 14 000% per år! </a:t>
                </a:r>
              </a:p>
              <a:p>
                <a:pPr eaLnBrk="1" hangingPunct="1">
                  <a:spcBef>
                    <a:spcPts val="600"/>
                  </a:spcBef>
                  <a:spcAft>
                    <a:spcPts val="0"/>
                  </a:spcAft>
                  <a:buClr>
                    <a:schemeClr val="tx1"/>
                  </a:buClr>
                  <a:buSzTx/>
                  <a:buFontTx/>
                  <a:buChar char="•"/>
                </a:pPr>
                <a:endParaRPr lang="sv-SE" altLang="en-US" sz="2000" kern="0" dirty="0"/>
              </a:p>
              <a:p>
                <a:pPr eaLnBrk="1" hangingPunct="1">
                  <a:spcBef>
                    <a:spcPts val="600"/>
                  </a:spcBef>
                  <a:spcAft>
                    <a:spcPts val="0"/>
                  </a:spcAft>
                  <a:buClr>
                    <a:schemeClr val="tx1"/>
                  </a:buClr>
                  <a:buSzTx/>
                  <a:buFontTx/>
                  <a:buChar char="•"/>
                </a:pPr>
                <a:endParaRPr lang="sv-SE" altLang="en-US" sz="2000" kern="0" dirty="0" smtClean="0"/>
              </a:p>
              <a:p>
                <a:pPr eaLnBrk="1" hangingPunct="1">
                  <a:spcBef>
                    <a:spcPts val="600"/>
                  </a:spcBef>
                  <a:spcAft>
                    <a:spcPts val="0"/>
                  </a:spcAft>
                  <a:buClr>
                    <a:schemeClr val="tx1"/>
                  </a:buClr>
                  <a:buSzTx/>
                  <a:buFontTx/>
                  <a:buChar char="•"/>
                </a:pPr>
                <a:endParaRPr lang="sv-SE" altLang="en-US" sz="2000" kern="0" dirty="0"/>
              </a:p>
              <a:p>
                <a:pPr eaLnBrk="1" hangingPunct="1">
                  <a:spcBef>
                    <a:spcPts val="600"/>
                  </a:spcBef>
                  <a:spcAft>
                    <a:spcPts val="0"/>
                  </a:spcAft>
                  <a:buClr>
                    <a:schemeClr val="tx1"/>
                  </a:buClr>
                  <a:buSzTx/>
                  <a:buFontTx/>
                  <a:buChar char="•"/>
                </a:pPr>
                <a:endParaRPr lang="sv-SE" altLang="en-US" sz="2000" kern="0" dirty="0" smtClean="0"/>
              </a:p>
              <a:p>
                <a:pPr eaLnBrk="1" hangingPunct="1">
                  <a:spcBef>
                    <a:spcPts val="600"/>
                  </a:spcBef>
                  <a:spcAft>
                    <a:spcPts val="0"/>
                  </a:spcAft>
                  <a:buClr>
                    <a:schemeClr val="tx1"/>
                  </a:buClr>
                  <a:buSzTx/>
                  <a:buFontTx/>
                  <a:buChar char="•"/>
                </a:pPr>
                <a:endParaRPr lang="sv-SE" altLang="en-US" sz="2000" kern="0" dirty="0"/>
              </a:p>
              <a:p>
                <a:pPr eaLnBrk="1" hangingPunct="1">
                  <a:spcBef>
                    <a:spcPts val="600"/>
                  </a:spcBef>
                  <a:spcAft>
                    <a:spcPts val="0"/>
                  </a:spcAft>
                  <a:buClr>
                    <a:schemeClr val="tx1"/>
                  </a:buClr>
                  <a:buSzTx/>
                  <a:buFontTx/>
                  <a:buChar char="•"/>
                </a:pPr>
                <a:endParaRPr lang="sv-SE" altLang="en-US" sz="2000" kern="0" dirty="0" smtClean="0"/>
              </a:p>
              <a:p>
                <a:pPr eaLnBrk="1" hangingPunct="1">
                  <a:spcBef>
                    <a:spcPts val="600"/>
                  </a:spcBef>
                  <a:spcAft>
                    <a:spcPts val="0"/>
                  </a:spcAft>
                  <a:buClr>
                    <a:schemeClr val="tx1"/>
                  </a:buClr>
                  <a:buSzTx/>
                  <a:buFontTx/>
                  <a:buChar char="•"/>
                </a:pPr>
                <a:endParaRPr lang="sv-SE" altLang="en-US" sz="2000" kern="0" dirty="0" smtClean="0"/>
              </a:p>
              <a:p>
                <a:pPr eaLnBrk="1" hangingPunct="1">
                  <a:spcBef>
                    <a:spcPts val="600"/>
                  </a:spcBef>
                  <a:spcAft>
                    <a:spcPts val="0"/>
                  </a:spcAft>
                  <a:buClr>
                    <a:schemeClr val="tx1"/>
                  </a:buClr>
                  <a:buSzTx/>
                  <a:buFontTx/>
                  <a:buChar char="•"/>
                </a:pPr>
                <a:endParaRPr lang="sv-SE" altLang="en-US" sz="2000" kern="0" dirty="0" smtClean="0"/>
              </a:p>
              <a:p>
                <a:pPr eaLnBrk="1" hangingPunct="1">
                  <a:spcBef>
                    <a:spcPts val="600"/>
                  </a:spcBef>
                  <a:spcAft>
                    <a:spcPts val="0"/>
                  </a:spcAft>
                  <a:buClr>
                    <a:schemeClr val="tx1"/>
                  </a:buClr>
                  <a:buSzTx/>
                  <a:buFontTx/>
                  <a:buChar char="•"/>
                </a:pPr>
                <a:r>
                  <a:rPr lang="sv-SE" altLang="en-US" sz="2000" kern="0" dirty="0" smtClean="0"/>
                  <a:t>Lyckades tillfälligt stoppa valutautflödet men 19/11 lät man kronan flyta och den föll med över 20%.</a:t>
                </a:r>
              </a:p>
            </p:txBody>
          </p:sp>
        </mc:Choice>
        <mc:Fallback xmlns="">
          <p:sp>
            <p:nvSpPr>
              <p:cNvPr id="7" name="Rectangle 3"/>
              <p:cNvSpPr txBox="1">
                <a:spLocks noRot="1" noChangeAspect="1" noMove="1" noResize="1" noEditPoints="1" noAdjustHandles="1" noChangeArrowheads="1" noChangeShapeType="1" noTextEdit="1"/>
              </p:cNvSpPr>
              <p:nvPr/>
            </p:nvSpPr>
            <p:spPr bwMode="auto">
              <a:xfrm>
                <a:off x="395536" y="1268760"/>
                <a:ext cx="8068355" cy="2152425"/>
              </a:xfrm>
              <a:prstGeom prst="rect">
                <a:avLst/>
              </a:prstGeom>
              <a:blipFill>
                <a:blip r:embed="rId3"/>
                <a:stretch>
                  <a:fillRect l="-680" t="-1133" b="-149292"/>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sv-SE">
                    <a:noFill/>
                  </a:rPr>
                  <a:t> </a:t>
                </a:r>
              </a:p>
            </p:txBody>
          </p:sp>
        </mc:Fallback>
      </mc:AlternateContent>
      <p:sp>
        <p:nvSpPr>
          <p:cNvPr id="8" name="Slide Number Placeholder 5"/>
          <p:cNvSpPr txBox="1">
            <a:spLocks/>
          </p:cNvSpPr>
          <p:nvPr/>
        </p:nvSpPr>
        <p:spPr bwMode="auto">
          <a:xfrm>
            <a:off x="-36512" y="6544072"/>
            <a:ext cx="1905000"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eaLnBrk="1" hangingPunct="1">
              <a:spcBef>
                <a:spcPct val="0"/>
              </a:spcBef>
              <a:buClrTx/>
              <a:buSzTx/>
              <a:buFontTx/>
              <a:buNone/>
            </a:pPr>
            <a:r>
              <a:rPr lang="sv-SE" altLang="en-US" sz="1600" dirty="0" smtClean="0">
                <a:latin typeface="+mn-lt"/>
              </a:rPr>
              <a:t>K11: sid. </a:t>
            </a:r>
            <a:fld id="{9663ED3F-55F8-4FC3-A2BC-693DB1EF0E6A}" type="slidenum">
              <a:rPr lang="sv-SE" altLang="en-US" sz="1600" smtClean="0">
                <a:latin typeface="+mn-lt"/>
              </a:rPr>
              <a:pPr eaLnBrk="1" hangingPunct="1">
                <a:spcBef>
                  <a:spcPct val="0"/>
                </a:spcBef>
                <a:buClrTx/>
                <a:buSzTx/>
                <a:buFontTx/>
                <a:buNone/>
              </a:pPr>
              <a:t>15</a:t>
            </a:fld>
            <a:endParaRPr lang="sv-SE" altLang="en-US" sz="1600" dirty="0">
              <a:latin typeface="+mn-lt"/>
            </a:endParaRPr>
          </a:p>
        </p:txBody>
      </p:sp>
    </p:spTree>
    <p:extLst>
      <p:ext uri="{BB962C8B-B14F-4D97-AF65-F5344CB8AC3E}">
        <p14:creationId xmlns:p14="http://schemas.microsoft.com/office/powerpoint/2010/main" val="38387569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56322"/>
                                        </p:tgtEl>
                                        <p:attrNameLst>
                                          <p:attrName>style.visibility</p:attrName>
                                        </p:attrNameLst>
                                      </p:cBhvr>
                                      <p:to>
                                        <p:strVal val="visible"/>
                                      </p:to>
                                    </p:set>
                                    <p:animEffect transition="in" filter="randombar(horizontal)">
                                      <p:cBhvr>
                                        <p:cTn id="15" dur="500"/>
                                        <p:tgtEl>
                                          <p:spTgt spid="56322"/>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60" name="Rectangle 8"/>
          <p:cNvSpPr>
            <a:spLocks noGrp="1" noChangeArrowheads="1"/>
          </p:cNvSpPr>
          <p:nvPr>
            <p:ph type="title"/>
          </p:nvPr>
        </p:nvSpPr>
        <p:spPr>
          <a:xfrm>
            <a:off x="1071562" y="52388"/>
            <a:ext cx="7153276" cy="1190625"/>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i="1" dirty="0">
                <a:latin typeface="+mn-lt"/>
              </a:rPr>
              <a:t>AS-AD</a:t>
            </a:r>
            <a:r>
              <a:rPr lang="sv-SE" dirty="0">
                <a:latin typeface="+mn-lt"/>
              </a:rPr>
              <a:t> i en öppen ekonomi med </a:t>
            </a:r>
            <a:r>
              <a:rPr lang="sv-SE" dirty="0" smtClean="0">
                <a:latin typeface="+mn-lt"/>
              </a:rPr>
              <a:t>flytande växelkurs</a:t>
            </a:r>
          </a:p>
        </p:txBody>
      </p:sp>
      <p:sp>
        <p:nvSpPr>
          <p:cNvPr id="23561" name="Rectangle 9"/>
          <p:cNvSpPr>
            <a:spLocks noGrp="1" noChangeArrowheads="1"/>
          </p:cNvSpPr>
          <p:nvPr>
            <p:ph type="body" idx="1"/>
          </p:nvPr>
        </p:nvSpPr>
        <p:spPr>
          <a:xfrm>
            <a:off x="467544" y="1340768"/>
            <a:ext cx="8280920" cy="5040560"/>
          </a:xfrm>
          <a:noFill/>
        </p:spPr>
        <p:txBody>
          <a:bodyPr/>
          <a:lstStyle/>
          <a:p>
            <a:pPr marL="594900" eaLnBrk="1" hangingPunct="1">
              <a:spcBef>
                <a:spcPts val="250"/>
              </a:spcBef>
              <a:spcAft>
                <a:spcPts val="12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700" dirty="0" smtClean="0">
                <a:solidFill>
                  <a:schemeClr val="tx1"/>
                </a:solidFill>
                <a:effectLst/>
              </a:rPr>
              <a:t>Varumarknadsjämvikt ges av </a:t>
            </a:r>
          </a:p>
          <a:p>
            <a:pPr marL="594900" eaLnBrk="1" hangingPunct="1">
              <a:spcBef>
                <a:spcPts val="250"/>
              </a:spcBef>
              <a:spcAft>
                <a:spcPts val="12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700" dirty="0" smtClean="0">
                <a:solidFill>
                  <a:schemeClr val="tx1"/>
                </a:solidFill>
                <a:effectLst/>
              </a:rPr>
              <a:t>Använd ränteparitetsvillkoret för att ersätta </a:t>
            </a:r>
          </a:p>
          <a:p>
            <a:pPr marL="594900" eaLnBrk="1" hangingPunct="1">
              <a:spcBef>
                <a:spcPts val="250"/>
              </a:spcBef>
              <a:spcAft>
                <a:spcPts val="12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700" dirty="0" smtClean="0">
                <a:solidFill>
                  <a:schemeClr val="tx1"/>
                </a:solidFill>
                <a:effectLst/>
              </a:rPr>
              <a:t>Ger samband mellan </a:t>
            </a:r>
            <a:r>
              <a:rPr lang="sv-SE" sz="1700" i="1" dirty="0" smtClean="0">
                <a:solidFill>
                  <a:schemeClr val="tx1"/>
                </a:solidFill>
                <a:effectLst/>
              </a:rPr>
              <a:t>Y</a:t>
            </a:r>
            <a:r>
              <a:rPr lang="sv-SE" sz="1700" dirty="0" smtClean="0">
                <a:solidFill>
                  <a:schemeClr val="tx1"/>
                </a:solidFill>
                <a:effectLst/>
              </a:rPr>
              <a:t> och </a:t>
            </a:r>
            <a:r>
              <a:rPr lang="sv-SE" sz="1700" i="1" dirty="0" smtClean="0">
                <a:solidFill>
                  <a:schemeClr val="tx1"/>
                </a:solidFill>
                <a:effectLst/>
              </a:rPr>
              <a:t>i</a:t>
            </a:r>
            <a:r>
              <a:rPr lang="sv-SE" sz="1700" dirty="0" smtClean="0">
                <a:solidFill>
                  <a:schemeClr val="tx1"/>
                </a:solidFill>
                <a:effectLst/>
              </a:rPr>
              <a:t>:</a:t>
            </a:r>
            <a:endParaRPr lang="sv-SE" sz="1700" dirty="0">
              <a:solidFill>
                <a:schemeClr val="tx1"/>
              </a:solidFill>
              <a:effectLst/>
            </a:endParaRPr>
          </a:p>
          <a:p>
            <a:pPr marL="594900" eaLnBrk="1" hangingPunct="1">
              <a:spcBef>
                <a:spcPts val="250"/>
              </a:spcBef>
              <a:spcAft>
                <a:spcPts val="12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700" dirty="0" smtClean="0">
                <a:solidFill>
                  <a:schemeClr val="tx1"/>
                </a:solidFill>
                <a:effectLst/>
              </a:rPr>
              <a:t>Detta blir vår </a:t>
            </a:r>
            <a:r>
              <a:rPr lang="sv-SE" sz="1700" i="1" dirty="0" smtClean="0">
                <a:solidFill>
                  <a:schemeClr val="tx1"/>
                </a:solidFill>
                <a:effectLst/>
              </a:rPr>
              <a:t>IS-</a:t>
            </a:r>
            <a:r>
              <a:rPr lang="sv-SE" sz="1700" dirty="0" smtClean="0">
                <a:solidFill>
                  <a:schemeClr val="tx1"/>
                </a:solidFill>
                <a:effectLst/>
              </a:rPr>
              <a:t>kurva för den öppna ekonomin med flytande växelkurs.</a:t>
            </a:r>
          </a:p>
          <a:p>
            <a:pPr marL="594900" eaLnBrk="1" hangingPunct="1">
              <a:spcBef>
                <a:spcPts val="250"/>
              </a:spcBef>
              <a:spcAft>
                <a:spcPts val="6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700" dirty="0" smtClean="0">
                <a:solidFill>
                  <a:schemeClr val="tx1"/>
                </a:solidFill>
                <a:effectLst/>
              </a:rPr>
              <a:t>Högre ränta leder till lägre efterfrågan och därmed lägre produktion via </a:t>
            </a:r>
            <a:r>
              <a:rPr lang="sv-SE" sz="1700" b="1" dirty="0" smtClean="0">
                <a:solidFill>
                  <a:schemeClr val="tx1"/>
                </a:solidFill>
                <a:effectLst/>
              </a:rPr>
              <a:t>två</a:t>
            </a:r>
            <a:r>
              <a:rPr lang="sv-SE" sz="1700" dirty="0" smtClean="0">
                <a:solidFill>
                  <a:schemeClr val="tx1"/>
                </a:solidFill>
                <a:effectLst/>
              </a:rPr>
              <a:t> mekanismer:</a:t>
            </a:r>
          </a:p>
          <a:p>
            <a:pPr marL="994950" lvl="1" eaLnBrk="1" hangingPunct="1">
              <a:spcBef>
                <a:spcPts val="0"/>
              </a:spcBef>
              <a:spcAft>
                <a:spcPts val="600"/>
              </a:spcAft>
              <a:buFont typeface="+mj-lt"/>
              <a:buAutoNum type="arabicPeriod"/>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600" dirty="0" smtClean="0">
                <a:solidFill>
                  <a:schemeClr val="tx1"/>
                </a:solidFill>
                <a:effectLst/>
              </a:rPr>
              <a:t>Lägre investeringar</a:t>
            </a:r>
          </a:p>
          <a:p>
            <a:pPr marL="994950" lvl="1" eaLnBrk="1" hangingPunct="1">
              <a:spcBef>
                <a:spcPts val="250"/>
              </a:spcBef>
              <a:spcAft>
                <a:spcPts val="600"/>
              </a:spcAft>
              <a:buFont typeface="+mj-lt"/>
              <a:buAutoNum type="arabicPeriod"/>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600" dirty="0" smtClean="0">
                <a:solidFill>
                  <a:schemeClr val="tx1"/>
                </a:solidFill>
                <a:effectLst/>
              </a:rPr>
              <a:t>Apprecierad växelkurs som minskar nettoexporten.</a:t>
            </a:r>
          </a:p>
          <a:p>
            <a:pPr marL="994950" lvl="1" eaLnBrk="1" hangingPunct="1">
              <a:spcBef>
                <a:spcPts val="250"/>
              </a:spcBef>
              <a:spcAft>
                <a:spcPts val="1200"/>
              </a:spcAft>
              <a:buFont typeface="+mj-lt"/>
              <a:buAutoNum type="arabicPeriod"/>
              <a:tabLst>
                <a:tab pos="573088" algn="l"/>
                <a:tab pos="1487488" algn="l"/>
                <a:tab pos="2401888" algn="l"/>
                <a:tab pos="3316288" algn="l"/>
                <a:tab pos="4230688" algn="l"/>
                <a:tab pos="5145088" algn="l"/>
                <a:tab pos="6059488" algn="l"/>
                <a:tab pos="6973888" algn="l"/>
                <a:tab pos="7888288" algn="l"/>
                <a:tab pos="8802688" algn="l"/>
                <a:tab pos="9717088" algn="l"/>
              </a:tabLst>
              <a:defRPr/>
            </a:pPr>
            <a:endParaRPr lang="sv-SE" sz="1300" dirty="0" smtClean="0">
              <a:solidFill>
                <a:schemeClr val="tx1"/>
              </a:solidFill>
              <a:effectLst/>
            </a:endParaRPr>
          </a:p>
          <a:p>
            <a:pPr marL="594900" eaLnBrk="1" hangingPunct="1">
              <a:spcBef>
                <a:spcPts val="250"/>
              </a:spcBef>
              <a:spcAft>
                <a:spcPts val="12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700" i="1" dirty="0" smtClean="0">
                <a:solidFill>
                  <a:schemeClr val="tx1"/>
                </a:solidFill>
                <a:effectLst/>
              </a:rPr>
              <a:t>LM-</a:t>
            </a:r>
            <a:r>
              <a:rPr lang="sv-SE" sz="1700" dirty="0" smtClean="0">
                <a:solidFill>
                  <a:schemeClr val="tx1"/>
                </a:solidFill>
                <a:effectLst/>
              </a:rPr>
              <a:t>kurvan är </a:t>
            </a:r>
          </a:p>
          <a:p>
            <a:pPr marL="594900" eaLnBrk="1" hangingPunct="1">
              <a:spcBef>
                <a:spcPts val="250"/>
              </a:spcBef>
              <a:spcAft>
                <a:spcPts val="12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700" dirty="0" smtClean="0">
                <a:solidFill>
                  <a:schemeClr val="tx1"/>
                </a:solidFill>
                <a:effectLst/>
              </a:rPr>
              <a:t>Vad händer om </a:t>
            </a:r>
            <a:r>
              <a:rPr lang="sv-SE" sz="1700" i="1" dirty="0" smtClean="0">
                <a:solidFill>
                  <a:schemeClr val="tx1"/>
                </a:solidFill>
                <a:effectLst/>
              </a:rPr>
              <a:t>P </a:t>
            </a:r>
            <a:r>
              <a:rPr lang="sv-SE" sz="1700" dirty="0" smtClean="0">
                <a:solidFill>
                  <a:schemeClr val="tx1"/>
                </a:solidFill>
                <a:effectLst/>
              </a:rPr>
              <a:t>ökar?</a:t>
            </a:r>
          </a:p>
          <a:p>
            <a:pPr marL="594900" eaLnBrk="1" hangingPunct="1">
              <a:spcBef>
                <a:spcPts val="250"/>
              </a:spcBef>
              <a:spcAft>
                <a:spcPts val="12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700" i="1" dirty="0" smtClean="0">
                <a:solidFill>
                  <a:schemeClr val="tx1"/>
                </a:solidFill>
                <a:effectLst/>
              </a:rPr>
              <a:t>P </a:t>
            </a:r>
            <a:r>
              <a:rPr lang="sv-SE" sz="1700" dirty="0" smtClean="0">
                <a:solidFill>
                  <a:schemeClr val="tx1"/>
                </a:solidFill>
                <a:effectLst/>
              </a:rPr>
              <a:t>finns med i både </a:t>
            </a:r>
            <a:r>
              <a:rPr lang="sv-SE" sz="1700" i="1" dirty="0" smtClean="0">
                <a:solidFill>
                  <a:schemeClr val="tx1"/>
                </a:solidFill>
                <a:effectLst/>
              </a:rPr>
              <a:t>LM </a:t>
            </a:r>
            <a:r>
              <a:rPr lang="sv-SE" sz="1700" dirty="0" smtClean="0">
                <a:solidFill>
                  <a:schemeClr val="tx1"/>
                </a:solidFill>
                <a:effectLst/>
              </a:rPr>
              <a:t> och </a:t>
            </a:r>
            <a:r>
              <a:rPr lang="sv-SE" sz="1700" i="1" dirty="0" smtClean="0">
                <a:solidFill>
                  <a:schemeClr val="tx1"/>
                </a:solidFill>
                <a:effectLst/>
              </a:rPr>
              <a:t>IS – </a:t>
            </a:r>
            <a:r>
              <a:rPr lang="sv-SE" sz="1700" dirty="0" smtClean="0">
                <a:solidFill>
                  <a:schemeClr val="tx1"/>
                </a:solidFill>
                <a:effectLst/>
              </a:rPr>
              <a:t>båda förskjuts.</a:t>
            </a:r>
          </a:p>
          <a:p>
            <a:pPr marL="594900" eaLnBrk="1" hangingPunct="1">
              <a:spcBef>
                <a:spcPts val="250"/>
              </a:spcBef>
              <a:spcAft>
                <a:spcPts val="25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endParaRPr lang="sv-SE" sz="1900" dirty="0" smtClean="0">
              <a:solidFill>
                <a:schemeClr val="tx1"/>
              </a:solidFill>
              <a:effectLst/>
            </a:endParaRPr>
          </a:p>
          <a:p>
            <a:pPr marL="594900" eaLnBrk="1" hangingPunct="1">
              <a:spcBef>
                <a:spcPts val="250"/>
              </a:spcBef>
              <a:spcAft>
                <a:spcPts val="25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endParaRPr lang="sv-SE" sz="1900" dirty="0" smtClean="0">
              <a:solidFill>
                <a:schemeClr val="tx1"/>
              </a:solidFill>
              <a:effectLst/>
            </a:endParaRPr>
          </a:p>
        </p:txBody>
      </p:sp>
      <p:sp>
        <p:nvSpPr>
          <p:cNvPr id="33" name="Slide Number Placeholder 3"/>
          <p:cNvSpPr>
            <a:spLocks noGrp="1"/>
          </p:cNvSpPr>
          <p:nvPr>
            <p:ph type="sldNum" sz="quarter" idx="10"/>
          </p:nvPr>
        </p:nvSpPr>
        <p:spPr>
          <a:xfrm>
            <a:off x="0" y="6548834"/>
            <a:ext cx="1900238" cy="336550"/>
          </a:xfrm>
        </p:spPr>
        <p:txBody>
          <a:bodyPr/>
          <a:lstStyle/>
          <a:p>
            <a:pPr>
              <a:defRPr/>
            </a:pPr>
            <a:r>
              <a:rPr lang="sv-SE" dirty="0" smtClean="0"/>
              <a:t>K11: </a:t>
            </a:r>
            <a:r>
              <a:rPr lang="sv-SE" dirty="0"/>
              <a:t>sid. </a:t>
            </a:r>
            <a:fld id="{71B7D319-3509-4EF6-A7CA-BA2351681FF6}" type="slidenum">
              <a:rPr lang="en-GB"/>
              <a:pPr>
                <a:defRPr/>
              </a:pPr>
              <a:t>16</a:t>
            </a:fld>
            <a:endParaRPr lang="en-GB" dirty="0"/>
          </a:p>
        </p:txBody>
      </p:sp>
      <p:graphicFrame>
        <p:nvGraphicFramePr>
          <p:cNvPr id="3" name="Object 2"/>
          <p:cNvGraphicFramePr>
            <a:graphicFrameLocks noChangeAspect="1"/>
          </p:cNvGraphicFramePr>
          <p:nvPr>
            <p:extLst>
              <p:ext uri="{D42A27DB-BD31-4B8C-83A1-F6EECF244321}">
                <p14:modId xmlns:p14="http://schemas.microsoft.com/office/powerpoint/2010/main" val="881354093"/>
              </p:ext>
            </p:extLst>
          </p:nvPr>
        </p:nvGraphicFramePr>
        <p:xfrm>
          <a:off x="2483768" y="4784725"/>
          <a:ext cx="1165225" cy="531813"/>
        </p:xfrm>
        <a:graphic>
          <a:graphicData uri="http://schemas.openxmlformats.org/presentationml/2006/ole">
            <mc:AlternateContent xmlns:mc="http://schemas.openxmlformats.org/markup-compatibility/2006">
              <mc:Choice xmlns:v="urn:schemas-microsoft-com:vml" Requires="v">
                <p:oleObj spid="_x0000_s10416" name="Equation" r:id="rId4" imgW="863280" imgH="393480" progId="Equation.3">
                  <p:embed/>
                </p:oleObj>
              </mc:Choice>
              <mc:Fallback>
                <p:oleObj name="Equation" r:id="rId4" imgW="863280" imgH="393480" progId="Equation.3">
                  <p:embed/>
                  <p:pic>
                    <p:nvPicPr>
                      <p:cNvPr id="0" name="Picture 7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83768" y="4784725"/>
                        <a:ext cx="1165225" cy="5318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1088391981"/>
              </p:ext>
            </p:extLst>
          </p:nvPr>
        </p:nvGraphicFramePr>
        <p:xfrm>
          <a:off x="3962397" y="1268410"/>
          <a:ext cx="3945708" cy="561132"/>
        </p:xfrm>
        <a:graphic>
          <a:graphicData uri="http://schemas.openxmlformats.org/presentationml/2006/ole">
            <mc:AlternateContent xmlns:mc="http://schemas.openxmlformats.org/markup-compatibility/2006">
              <mc:Choice xmlns:v="urn:schemas-microsoft-com:vml" Requires="v">
                <p:oleObj spid="_x0000_s10417" name="Equation" r:id="rId6" imgW="3035160" imgH="431640" progId="Equation.3">
                  <p:embed/>
                </p:oleObj>
              </mc:Choice>
              <mc:Fallback>
                <p:oleObj name="Equation" r:id="rId6" imgW="3035160" imgH="431640" progId="Equation.3">
                  <p:embed/>
                  <p:pic>
                    <p:nvPicPr>
                      <p:cNvPr id="0" name="Picture 7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62397" y="1268410"/>
                        <a:ext cx="3945708" cy="56113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 name="Object 25"/>
          <p:cNvGraphicFramePr>
            <a:graphicFrameLocks noChangeAspect="1"/>
          </p:cNvGraphicFramePr>
          <p:nvPr>
            <p:extLst>
              <p:ext uri="{D42A27DB-BD31-4B8C-83A1-F6EECF244321}">
                <p14:modId xmlns:p14="http://schemas.microsoft.com/office/powerpoint/2010/main" val="914959694"/>
              </p:ext>
            </p:extLst>
          </p:nvPr>
        </p:nvGraphicFramePr>
        <p:xfrm>
          <a:off x="5692772" y="1738309"/>
          <a:ext cx="1303848" cy="511524"/>
        </p:xfrm>
        <a:graphic>
          <a:graphicData uri="http://schemas.openxmlformats.org/presentationml/2006/ole">
            <mc:AlternateContent xmlns:mc="http://schemas.openxmlformats.org/markup-compatibility/2006">
              <mc:Choice xmlns:v="urn:schemas-microsoft-com:vml" Requires="v">
                <p:oleObj spid="_x0000_s10418" name="Equation" r:id="rId8" imgW="1002960" imgH="393480" progId="Equation.3">
                  <p:embed/>
                </p:oleObj>
              </mc:Choice>
              <mc:Fallback>
                <p:oleObj name="Equation" r:id="rId8" imgW="1002960" imgH="393480" progId="Equation.3">
                  <p:embed/>
                  <p:pic>
                    <p:nvPicPr>
                      <p:cNvPr id="0" name="Picture 7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692772" y="1738309"/>
                        <a:ext cx="1303848" cy="51152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 name="Object 26"/>
          <p:cNvGraphicFramePr>
            <a:graphicFrameLocks noChangeAspect="1"/>
          </p:cNvGraphicFramePr>
          <p:nvPr>
            <p:extLst>
              <p:ext uri="{D42A27DB-BD31-4B8C-83A1-F6EECF244321}">
                <p14:modId xmlns:p14="http://schemas.microsoft.com/office/powerpoint/2010/main" val="2910056132"/>
              </p:ext>
            </p:extLst>
          </p:nvPr>
        </p:nvGraphicFramePr>
        <p:xfrm>
          <a:off x="3995936" y="2161431"/>
          <a:ext cx="4622436" cy="561132"/>
        </p:xfrm>
        <a:graphic>
          <a:graphicData uri="http://schemas.openxmlformats.org/presentationml/2006/ole">
            <mc:AlternateContent xmlns:mc="http://schemas.openxmlformats.org/markup-compatibility/2006">
              <mc:Choice xmlns:v="urn:schemas-microsoft-com:vml" Requires="v">
                <p:oleObj spid="_x0000_s10419" name="Equation" r:id="rId10" imgW="3555720" imgH="431640" progId="Equation.3">
                  <p:embed/>
                </p:oleObj>
              </mc:Choice>
              <mc:Fallback>
                <p:oleObj name="Equation" r:id="rId10" imgW="3555720" imgH="431640" progId="Equation.3">
                  <p:embed/>
                  <p:pic>
                    <p:nvPicPr>
                      <p:cNvPr id="0" name="Picture 7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995936" y="2161431"/>
                        <a:ext cx="4622436" cy="56113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2716256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6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3561">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561">
                                            <p:txEl>
                                              <p:pRg st="2" end="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3561">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3561">
                                            <p:txEl>
                                              <p:pRg st="4" end="4"/>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3561">
                                            <p:txEl>
                                              <p:pRg st="5" end="5"/>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3561">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3561">
                                            <p:txEl>
                                              <p:pRg st="8" end="8"/>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3561">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356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61"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609600" y="-38100"/>
            <a:ext cx="8077200" cy="11430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dirty="0"/>
              <a:t>Härledning av </a:t>
            </a:r>
            <a:r>
              <a:rPr lang="sv-SE" i="1" dirty="0" smtClean="0"/>
              <a:t>AD</a:t>
            </a:r>
            <a:r>
              <a:rPr lang="sv-SE" dirty="0" smtClean="0"/>
              <a:t>-kurvan med flytande växelkurs</a:t>
            </a:r>
          </a:p>
        </p:txBody>
      </p:sp>
      <p:sp>
        <p:nvSpPr>
          <p:cNvPr id="14338" name="Rectangle 2"/>
          <p:cNvSpPr>
            <a:spLocks noGrp="1" noChangeArrowheads="1"/>
          </p:cNvSpPr>
          <p:nvPr>
            <p:ph type="body" idx="1"/>
          </p:nvPr>
        </p:nvSpPr>
        <p:spPr>
          <a:xfrm>
            <a:off x="468458" y="1515154"/>
            <a:ext cx="3611563" cy="5022171"/>
          </a:xfrm>
          <a:noFill/>
        </p:spPr>
        <p:txBody>
          <a:bodyPr lIns="91440" tIns="45720" rIns="91440" bIns="45720"/>
          <a:lstStyle/>
          <a:p>
            <a:pPr marL="396000" indent="-288000" eaLnBrk="1" hangingPunct="1">
              <a:spcBef>
                <a:spcPts val="300"/>
              </a:spcBef>
              <a:spcAft>
                <a:spcPts val="3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r>
              <a:rPr lang="sv-SE" altLang="en-US" sz="1600" dirty="0" smtClean="0">
                <a:effectLst/>
              </a:rPr>
              <a:t>En ökning av prisnivån leder till att </a:t>
            </a:r>
            <a:r>
              <a:rPr lang="sv-SE" altLang="en-US" sz="1600" i="1" dirty="0" smtClean="0">
                <a:effectLst/>
              </a:rPr>
              <a:t>M/P</a:t>
            </a:r>
            <a:r>
              <a:rPr lang="sv-SE" altLang="en-US" sz="1600" dirty="0" smtClean="0">
                <a:effectLst/>
              </a:rPr>
              <a:t> minskar. Förskjuter </a:t>
            </a:r>
            <a:r>
              <a:rPr lang="sv-SE" altLang="en-US" sz="1600" i="1" dirty="0" smtClean="0">
                <a:effectLst/>
              </a:rPr>
              <a:t>LM-</a:t>
            </a:r>
            <a:r>
              <a:rPr lang="sv-SE" altLang="en-US" sz="1600" dirty="0" smtClean="0">
                <a:effectLst/>
              </a:rPr>
              <a:t>uppåt.</a:t>
            </a:r>
          </a:p>
          <a:p>
            <a:pPr marL="396000" indent="-288000" eaLnBrk="1" hangingPunct="1">
              <a:spcBef>
                <a:spcPts val="300"/>
              </a:spcBef>
              <a:spcAft>
                <a:spcPts val="3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r>
              <a:rPr lang="sv-SE" altLang="en-US" sz="1600" i="1" dirty="0" smtClean="0">
                <a:effectLst/>
              </a:rPr>
              <a:t>P </a:t>
            </a:r>
            <a:r>
              <a:rPr lang="sv-SE" altLang="en-US" sz="1600" dirty="0" smtClean="0">
                <a:effectLst/>
              </a:rPr>
              <a:t>ingår också i </a:t>
            </a:r>
            <a:r>
              <a:rPr lang="sv-SE" altLang="en-US" sz="1600" i="1" dirty="0" smtClean="0">
                <a:effectLst/>
              </a:rPr>
              <a:t>IS </a:t>
            </a:r>
            <a:r>
              <a:rPr lang="sv-SE" altLang="en-US" sz="1600" dirty="0" smtClean="0">
                <a:effectLst/>
              </a:rPr>
              <a:t>eftersom högre priser leder till högre real växelkurs. Förskjuter </a:t>
            </a:r>
            <a:r>
              <a:rPr lang="sv-SE" altLang="en-US" sz="1600" i="1" dirty="0" smtClean="0">
                <a:effectLst/>
              </a:rPr>
              <a:t>IS </a:t>
            </a:r>
            <a:r>
              <a:rPr lang="sv-SE" altLang="en-US" sz="1600" dirty="0" smtClean="0">
                <a:effectLst/>
              </a:rPr>
              <a:t>åt vänster.</a:t>
            </a:r>
          </a:p>
          <a:p>
            <a:pPr marL="396000" indent="-288000" eaLnBrk="1" hangingPunct="1">
              <a:spcBef>
                <a:spcPts val="300"/>
              </a:spcBef>
              <a:spcAft>
                <a:spcPts val="3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r>
              <a:rPr lang="sv-SE" altLang="en-US" sz="1600" dirty="0" smtClean="0">
                <a:effectLst/>
              </a:rPr>
              <a:t>Det betyder att jämvikten uppstår i en punkt produktionen minskat från </a:t>
            </a:r>
            <a:r>
              <a:rPr lang="sv-SE" altLang="en-US" sz="1600" i="1" dirty="0" smtClean="0">
                <a:effectLst/>
              </a:rPr>
              <a:t>Y </a:t>
            </a:r>
            <a:r>
              <a:rPr lang="sv-SE" altLang="en-US" sz="1600" dirty="0" smtClean="0">
                <a:effectLst/>
              </a:rPr>
              <a:t>till </a:t>
            </a:r>
            <a:r>
              <a:rPr lang="sv-SE" altLang="en-US" sz="1600" i="1" dirty="0" smtClean="0">
                <a:effectLst/>
              </a:rPr>
              <a:t>Y’</a:t>
            </a:r>
            <a:r>
              <a:rPr lang="sv-SE" altLang="en-US" sz="1600" dirty="0" smtClean="0">
                <a:effectLst/>
              </a:rPr>
              <a:t>.</a:t>
            </a:r>
          </a:p>
          <a:p>
            <a:pPr marL="396000" indent="-288000" eaLnBrk="1" hangingPunct="1">
              <a:spcBef>
                <a:spcPts val="300"/>
              </a:spcBef>
              <a:spcAft>
                <a:spcPts val="3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r>
              <a:rPr lang="sv-SE" altLang="en-US" sz="1600" dirty="0" smtClean="0">
                <a:effectLst/>
              </a:rPr>
              <a:t>Vi kan avsätta detta i figuren med produktion och prisnivå.</a:t>
            </a:r>
          </a:p>
          <a:p>
            <a:pPr marL="396000" indent="-288000" eaLnBrk="1" hangingPunct="1">
              <a:spcBef>
                <a:spcPts val="300"/>
              </a:spcBef>
              <a:spcAft>
                <a:spcPts val="3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r>
              <a:rPr lang="sv-SE" altLang="en-US" sz="1600" b="1" dirty="0" smtClean="0">
                <a:effectLst/>
              </a:rPr>
              <a:t>Slutsats: </a:t>
            </a:r>
            <a:r>
              <a:rPr lang="sv-SE" altLang="en-US" sz="1600" i="1" dirty="0" smtClean="0">
                <a:effectLst/>
              </a:rPr>
              <a:t>AD-</a:t>
            </a:r>
            <a:r>
              <a:rPr lang="sv-SE" altLang="en-US" sz="1600" dirty="0" smtClean="0">
                <a:effectLst/>
              </a:rPr>
              <a:t>kurvan lutar nedåt, men mindre brant än med fast växelkurs eftersom högre </a:t>
            </a:r>
            <a:r>
              <a:rPr lang="sv-SE" altLang="en-US" sz="1600" i="1" dirty="0" smtClean="0">
                <a:effectLst/>
              </a:rPr>
              <a:t>P </a:t>
            </a:r>
            <a:r>
              <a:rPr lang="sv-SE" altLang="en-US" sz="1600" dirty="0" smtClean="0">
                <a:effectLst/>
              </a:rPr>
              <a:t>nu påverkar </a:t>
            </a:r>
            <a:r>
              <a:rPr lang="sv-SE" altLang="en-US" sz="1600" i="1" dirty="0" smtClean="0">
                <a:effectLst/>
              </a:rPr>
              <a:t>Y </a:t>
            </a:r>
            <a:r>
              <a:rPr lang="sv-SE" altLang="en-US" sz="1600" dirty="0" smtClean="0">
                <a:effectLst/>
              </a:rPr>
              <a:t>via två mekanismer.</a:t>
            </a:r>
          </a:p>
          <a:p>
            <a:pPr marL="396000" indent="-288000" eaLnBrk="1" hangingPunct="1">
              <a:spcBef>
                <a:spcPts val="300"/>
              </a:spcBef>
              <a:spcAft>
                <a:spcPts val="3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r>
              <a:rPr lang="sv-SE" altLang="en-US" sz="1600" i="1" dirty="0" smtClean="0">
                <a:effectLst/>
              </a:rPr>
              <a:t>AS</a:t>
            </a:r>
            <a:r>
              <a:rPr lang="sv-SE" altLang="en-US" sz="1600" dirty="0" smtClean="0">
                <a:effectLst/>
              </a:rPr>
              <a:t>-kurvan är densamma som tidigare. </a:t>
            </a:r>
            <a:endParaRPr lang="sv-SE" altLang="en-US" sz="1800" dirty="0" smtClean="0">
              <a:effectLst/>
            </a:endParaRPr>
          </a:p>
        </p:txBody>
      </p:sp>
      <p:sp>
        <p:nvSpPr>
          <p:cNvPr id="13319" name="Line 5"/>
          <p:cNvSpPr>
            <a:spLocks noChangeShapeType="1"/>
          </p:cNvSpPr>
          <p:nvPr/>
        </p:nvSpPr>
        <p:spPr bwMode="auto">
          <a:xfrm>
            <a:off x="5685284" y="2871986"/>
            <a:ext cx="1587" cy="1195388"/>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3320" name="Text Box 6"/>
          <p:cNvSpPr txBox="1">
            <a:spLocks noChangeArrowheads="1"/>
          </p:cNvSpPr>
          <p:nvPr/>
        </p:nvSpPr>
        <p:spPr bwMode="auto">
          <a:xfrm>
            <a:off x="5503863" y="4095750"/>
            <a:ext cx="506412"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500"/>
              </a:spcBef>
            </a:pPr>
            <a:r>
              <a:rPr lang="sv-SE" altLang="en-US" sz="1600" i="1">
                <a:solidFill>
                  <a:srgbClr val="000000"/>
                </a:solidFill>
                <a:latin typeface="Arial" charset="0"/>
              </a:rPr>
              <a:t>Y’</a:t>
            </a:r>
          </a:p>
        </p:txBody>
      </p:sp>
      <p:sp>
        <p:nvSpPr>
          <p:cNvPr id="13359" name="Freeform 8"/>
          <p:cNvSpPr>
            <a:spLocks noChangeArrowheads="1"/>
          </p:cNvSpPr>
          <p:nvPr/>
        </p:nvSpPr>
        <p:spPr bwMode="auto">
          <a:xfrm>
            <a:off x="4752976" y="1926018"/>
            <a:ext cx="2503488" cy="1236663"/>
          </a:xfrm>
          <a:custGeom>
            <a:avLst/>
            <a:gdLst>
              <a:gd name="T0" fmla="*/ 0 w 1177"/>
              <a:gd name="T1" fmla="*/ 356 h 1152"/>
              <a:gd name="T2" fmla="*/ 1446 w 1177"/>
              <a:gd name="T3" fmla="*/ 233 h 1152"/>
              <a:gd name="T4" fmla="*/ 2831 w 1177"/>
              <a:gd name="T5" fmla="*/ 0 h 1152"/>
              <a:gd name="T6" fmla="*/ 0 60000 65536"/>
              <a:gd name="T7" fmla="*/ 0 60000 65536"/>
              <a:gd name="T8" fmla="*/ 0 60000 65536"/>
            </a:gdLst>
            <a:ahLst/>
            <a:cxnLst>
              <a:cxn ang="T6">
                <a:pos x="T0" y="T1"/>
              </a:cxn>
              <a:cxn ang="T7">
                <a:pos x="T2" y="T3"/>
              </a:cxn>
              <a:cxn ang="T8">
                <a:pos x="T4" y="T5"/>
              </a:cxn>
            </a:cxnLst>
            <a:rect l="0" t="0" r="r" b="b"/>
            <a:pathLst>
              <a:path w="1177" h="1152">
                <a:moveTo>
                  <a:pt x="0" y="1152"/>
                </a:moveTo>
                <a:cubicBezTo>
                  <a:pt x="100" y="1086"/>
                  <a:pt x="405" y="946"/>
                  <a:pt x="601" y="754"/>
                </a:cubicBezTo>
                <a:cubicBezTo>
                  <a:pt x="797" y="562"/>
                  <a:pt x="1057" y="157"/>
                  <a:pt x="1177" y="0"/>
                </a:cubicBezTo>
              </a:path>
            </a:pathLst>
          </a:custGeom>
          <a:noFill/>
          <a:ln w="38160">
            <a:solidFill>
              <a:srgbClr val="9933FF"/>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grpSp>
        <p:nvGrpSpPr>
          <p:cNvPr id="13325" name="Group 13"/>
          <p:cNvGrpSpPr>
            <a:grpSpLocks/>
          </p:cNvGrpSpPr>
          <p:nvPr/>
        </p:nvGrpSpPr>
        <p:grpSpPr bwMode="auto">
          <a:xfrm>
            <a:off x="4107135" y="1801813"/>
            <a:ext cx="3705225" cy="2841625"/>
            <a:chOff x="2564" y="1135"/>
            <a:chExt cx="2334" cy="1790"/>
          </a:xfrm>
        </p:grpSpPr>
        <p:sp>
          <p:nvSpPr>
            <p:cNvPr id="13355" name="Text Box 14"/>
            <p:cNvSpPr txBox="1">
              <a:spLocks noChangeArrowheads="1"/>
            </p:cNvSpPr>
            <p:nvPr/>
          </p:nvSpPr>
          <p:spPr bwMode="auto">
            <a:xfrm>
              <a:off x="3334" y="2734"/>
              <a:ext cx="116"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
          <p:nvSpPr>
            <p:cNvPr id="13356" name="Line 15"/>
            <p:cNvSpPr>
              <a:spLocks noChangeShapeType="1"/>
            </p:cNvSpPr>
            <p:nvPr/>
          </p:nvSpPr>
          <p:spPr bwMode="auto">
            <a:xfrm>
              <a:off x="2877" y="1135"/>
              <a:ext cx="1" cy="1451"/>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3357" name="Line 16"/>
            <p:cNvSpPr>
              <a:spLocks noChangeShapeType="1"/>
            </p:cNvSpPr>
            <p:nvPr/>
          </p:nvSpPr>
          <p:spPr bwMode="auto">
            <a:xfrm>
              <a:off x="2877" y="2586"/>
              <a:ext cx="2022" cy="1"/>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3358" name="Text Box 17"/>
            <p:cNvSpPr txBox="1">
              <a:spLocks noChangeArrowheads="1"/>
            </p:cNvSpPr>
            <p:nvPr/>
          </p:nvSpPr>
          <p:spPr bwMode="auto">
            <a:xfrm rot="-5400000">
              <a:off x="2393" y="1794"/>
              <a:ext cx="554"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500"/>
                </a:spcBef>
              </a:pPr>
              <a:r>
                <a:rPr lang="sv-SE" altLang="en-US" sz="1600">
                  <a:solidFill>
                    <a:srgbClr val="000000"/>
                  </a:solidFill>
                  <a:latin typeface="Arial" charset="0"/>
                </a:rPr>
                <a:t>Ränta, </a:t>
              </a:r>
              <a:r>
                <a:rPr lang="sv-SE" altLang="en-US" sz="1600" i="1">
                  <a:solidFill>
                    <a:srgbClr val="000000"/>
                  </a:solidFill>
                  <a:latin typeface="Arial" charset="0"/>
                </a:rPr>
                <a:t>i</a:t>
              </a:r>
            </a:p>
          </p:txBody>
        </p:sp>
      </p:grpSp>
      <p:sp>
        <p:nvSpPr>
          <p:cNvPr id="13326" name="Line 18"/>
          <p:cNvSpPr>
            <a:spLocks noChangeShapeType="1"/>
          </p:cNvSpPr>
          <p:nvPr/>
        </p:nvSpPr>
        <p:spPr bwMode="auto">
          <a:xfrm flipV="1">
            <a:off x="6775673" y="2917700"/>
            <a:ext cx="1588" cy="1198687"/>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3327" name="Rectangle 19"/>
          <p:cNvSpPr>
            <a:spLocks noChangeArrowheads="1"/>
          </p:cNvSpPr>
          <p:nvPr/>
        </p:nvSpPr>
        <p:spPr bwMode="auto">
          <a:xfrm>
            <a:off x="6617370" y="4116388"/>
            <a:ext cx="300037" cy="306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313"/>
              </a:spcBef>
            </a:pPr>
            <a:r>
              <a:rPr lang="sv-SE" altLang="en-US" sz="1400" i="1" dirty="0">
                <a:solidFill>
                  <a:srgbClr val="000000"/>
                </a:solidFill>
                <a:latin typeface="Arial" charset="0"/>
              </a:rPr>
              <a:t>Y</a:t>
            </a:r>
          </a:p>
        </p:txBody>
      </p:sp>
      <p:sp>
        <p:nvSpPr>
          <p:cNvPr id="13353" name="Freeform 23"/>
          <p:cNvSpPr>
            <a:spLocks noChangeArrowheads="1"/>
          </p:cNvSpPr>
          <p:nvPr/>
        </p:nvSpPr>
        <p:spPr bwMode="auto">
          <a:xfrm>
            <a:off x="4757740" y="2553965"/>
            <a:ext cx="2503488" cy="1236663"/>
          </a:xfrm>
          <a:custGeom>
            <a:avLst/>
            <a:gdLst>
              <a:gd name="T0" fmla="*/ 0 w 1177"/>
              <a:gd name="T1" fmla="*/ 356 h 1152"/>
              <a:gd name="T2" fmla="*/ 1446 w 1177"/>
              <a:gd name="T3" fmla="*/ 233 h 1152"/>
              <a:gd name="T4" fmla="*/ 2831 w 1177"/>
              <a:gd name="T5" fmla="*/ 0 h 1152"/>
              <a:gd name="T6" fmla="*/ 0 60000 65536"/>
              <a:gd name="T7" fmla="*/ 0 60000 65536"/>
              <a:gd name="T8" fmla="*/ 0 60000 65536"/>
            </a:gdLst>
            <a:ahLst/>
            <a:cxnLst>
              <a:cxn ang="T6">
                <a:pos x="T0" y="T1"/>
              </a:cxn>
              <a:cxn ang="T7">
                <a:pos x="T2" y="T3"/>
              </a:cxn>
              <a:cxn ang="T8">
                <a:pos x="T4" y="T5"/>
              </a:cxn>
            </a:cxnLst>
            <a:rect l="0" t="0" r="r" b="b"/>
            <a:pathLst>
              <a:path w="1177" h="1152">
                <a:moveTo>
                  <a:pt x="0" y="1152"/>
                </a:moveTo>
                <a:cubicBezTo>
                  <a:pt x="100" y="1086"/>
                  <a:pt x="405" y="946"/>
                  <a:pt x="601" y="754"/>
                </a:cubicBezTo>
                <a:cubicBezTo>
                  <a:pt x="797" y="562"/>
                  <a:pt x="1057" y="157"/>
                  <a:pt x="1177" y="0"/>
                </a:cubicBezTo>
              </a:path>
            </a:pathLst>
          </a:custGeom>
          <a:noFill/>
          <a:ln w="38160">
            <a:solidFill>
              <a:srgbClr val="9933FF"/>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13347" name="Freeform 28"/>
          <p:cNvSpPr>
            <a:spLocks noChangeArrowheads="1"/>
          </p:cNvSpPr>
          <p:nvPr/>
        </p:nvSpPr>
        <p:spPr bwMode="auto">
          <a:xfrm>
            <a:off x="5762260" y="2160589"/>
            <a:ext cx="2841629" cy="1339851"/>
          </a:xfrm>
          <a:custGeom>
            <a:avLst/>
            <a:gdLst>
              <a:gd name="T0" fmla="*/ 0 w 1414"/>
              <a:gd name="T1" fmla="*/ 0 h 811"/>
              <a:gd name="T2" fmla="*/ 1062 w 1414"/>
              <a:gd name="T3" fmla="*/ 502 h 811"/>
              <a:gd name="T4" fmla="*/ 2869 w 1414"/>
              <a:gd name="T5" fmla="*/ 914 h 811"/>
              <a:gd name="T6" fmla="*/ 0 60000 65536"/>
              <a:gd name="T7" fmla="*/ 0 60000 65536"/>
              <a:gd name="T8" fmla="*/ 0 60000 65536"/>
            </a:gdLst>
            <a:ahLst/>
            <a:cxnLst>
              <a:cxn ang="T6">
                <a:pos x="T0" y="T1"/>
              </a:cxn>
              <a:cxn ang="T7">
                <a:pos x="T2" y="T3"/>
              </a:cxn>
              <a:cxn ang="T8">
                <a:pos x="T4" y="T5"/>
              </a:cxn>
            </a:cxnLst>
            <a:rect l="0" t="0" r="r" b="b"/>
            <a:pathLst>
              <a:path w="1414" h="811">
                <a:moveTo>
                  <a:pt x="0" y="0"/>
                </a:moveTo>
                <a:cubicBezTo>
                  <a:pt x="144" y="155"/>
                  <a:pt x="288" y="310"/>
                  <a:pt x="524" y="445"/>
                </a:cubicBezTo>
                <a:cubicBezTo>
                  <a:pt x="760" y="580"/>
                  <a:pt x="1087" y="695"/>
                  <a:pt x="1414" y="811"/>
                </a:cubicBezTo>
              </a:path>
            </a:pathLst>
          </a:custGeom>
          <a:noFill/>
          <a:ln w="2844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48" name="Freeform 28"/>
          <p:cNvSpPr>
            <a:spLocks noChangeArrowheads="1"/>
          </p:cNvSpPr>
          <p:nvPr/>
        </p:nvSpPr>
        <p:spPr bwMode="auto">
          <a:xfrm>
            <a:off x="4860559" y="2233614"/>
            <a:ext cx="2841629" cy="1339851"/>
          </a:xfrm>
          <a:custGeom>
            <a:avLst/>
            <a:gdLst>
              <a:gd name="T0" fmla="*/ 0 w 1414"/>
              <a:gd name="T1" fmla="*/ 0 h 811"/>
              <a:gd name="T2" fmla="*/ 1062 w 1414"/>
              <a:gd name="T3" fmla="*/ 502 h 811"/>
              <a:gd name="T4" fmla="*/ 2869 w 1414"/>
              <a:gd name="T5" fmla="*/ 914 h 811"/>
              <a:gd name="T6" fmla="*/ 0 60000 65536"/>
              <a:gd name="T7" fmla="*/ 0 60000 65536"/>
              <a:gd name="T8" fmla="*/ 0 60000 65536"/>
            </a:gdLst>
            <a:ahLst/>
            <a:cxnLst>
              <a:cxn ang="T6">
                <a:pos x="T0" y="T1"/>
              </a:cxn>
              <a:cxn ang="T7">
                <a:pos x="T2" y="T3"/>
              </a:cxn>
              <a:cxn ang="T8">
                <a:pos x="T4" y="T5"/>
              </a:cxn>
            </a:cxnLst>
            <a:rect l="0" t="0" r="r" b="b"/>
            <a:pathLst>
              <a:path w="1414" h="811">
                <a:moveTo>
                  <a:pt x="0" y="0"/>
                </a:moveTo>
                <a:cubicBezTo>
                  <a:pt x="144" y="155"/>
                  <a:pt x="288" y="310"/>
                  <a:pt x="524" y="445"/>
                </a:cubicBezTo>
                <a:cubicBezTo>
                  <a:pt x="760" y="580"/>
                  <a:pt x="1087" y="695"/>
                  <a:pt x="1414" y="811"/>
                </a:cubicBezTo>
              </a:path>
            </a:pathLst>
          </a:custGeom>
          <a:noFill/>
          <a:ln w="2844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grpSp>
        <p:nvGrpSpPr>
          <p:cNvPr id="14366" name="Group 30"/>
          <p:cNvGrpSpPr>
            <a:grpSpLocks/>
          </p:cNvGrpSpPr>
          <p:nvPr/>
        </p:nvGrpSpPr>
        <p:grpSpPr bwMode="auto">
          <a:xfrm>
            <a:off x="4092576" y="4217990"/>
            <a:ext cx="3709988" cy="2524126"/>
            <a:chOff x="2578" y="2657"/>
            <a:chExt cx="2337" cy="1590"/>
          </a:xfrm>
        </p:grpSpPr>
        <p:sp>
          <p:nvSpPr>
            <p:cNvPr id="13343" name="Text Box 31"/>
            <p:cNvSpPr txBox="1">
              <a:spLocks noChangeArrowheads="1"/>
            </p:cNvSpPr>
            <p:nvPr/>
          </p:nvSpPr>
          <p:spPr bwMode="auto">
            <a:xfrm>
              <a:off x="3350" y="4035"/>
              <a:ext cx="882"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500"/>
                </a:spcBef>
              </a:pPr>
              <a:r>
                <a:rPr lang="sv-SE" altLang="en-US" sz="1600" dirty="0">
                  <a:solidFill>
                    <a:srgbClr val="000000"/>
                  </a:solidFill>
                  <a:latin typeface="Arial" charset="0"/>
                </a:rPr>
                <a:t>Produktion, </a:t>
              </a:r>
              <a:r>
                <a:rPr lang="sv-SE" altLang="en-US" sz="1600" i="1" dirty="0">
                  <a:solidFill>
                    <a:srgbClr val="000000"/>
                  </a:solidFill>
                  <a:latin typeface="Arial" charset="0"/>
                </a:rPr>
                <a:t>Y</a:t>
              </a:r>
            </a:p>
          </p:txBody>
        </p:sp>
        <p:sp>
          <p:nvSpPr>
            <p:cNvPr id="13344" name="Line 32"/>
            <p:cNvSpPr>
              <a:spLocks noChangeShapeType="1"/>
            </p:cNvSpPr>
            <p:nvPr/>
          </p:nvSpPr>
          <p:spPr bwMode="auto">
            <a:xfrm>
              <a:off x="2892" y="2657"/>
              <a:ext cx="1" cy="1340"/>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3345" name="Line 33"/>
            <p:cNvSpPr>
              <a:spLocks noChangeShapeType="1"/>
            </p:cNvSpPr>
            <p:nvPr/>
          </p:nvSpPr>
          <p:spPr bwMode="auto">
            <a:xfrm>
              <a:off x="2892" y="3997"/>
              <a:ext cx="2023" cy="1"/>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3346" name="Text Box 34"/>
            <p:cNvSpPr txBox="1">
              <a:spLocks noChangeArrowheads="1"/>
            </p:cNvSpPr>
            <p:nvPr/>
          </p:nvSpPr>
          <p:spPr bwMode="auto">
            <a:xfrm rot="-5400000">
              <a:off x="2321" y="3150"/>
              <a:ext cx="726"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500"/>
                </a:spcBef>
              </a:pPr>
              <a:r>
                <a:rPr lang="sv-SE" altLang="en-US" sz="1600">
                  <a:solidFill>
                    <a:srgbClr val="000000"/>
                  </a:solidFill>
                  <a:latin typeface="Arial" charset="0"/>
                </a:rPr>
                <a:t>Prisnivå, </a:t>
              </a:r>
              <a:r>
                <a:rPr lang="sv-SE" altLang="en-US" sz="1600" i="1">
                  <a:solidFill>
                    <a:srgbClr val="000000"/>
                  </a:solidFill>
                  <a:latin typeface="Arial" charset="0"/>
                </a:rPr>
                <a:t>P</a:t>
              </a:r>
            </a:p>
          </p:txBody>
        </p:sp>
      </p:grpSp>
      <p:grpSp>
        <p:nvGrpSpPr>
          <p:cNvPr id="14371" name="Group 35"/>
          <p:cNvGrpSpPr>
            <a:grpSpLocks/>
          </p:cNvGrpSpPr>
          <p:nvPr/>
        </p:nvGrpSpPr>
        <p:grpSpPr bwMode="auto">
          <a:xfrm>
            <a:off x="4283965" y="4137026"/>
            <a:ext cx="2568573" cy="2205038"/>
            <a:chOff x="2711" y="2606"/>
            <a:chExt cx="1618" cy="1389"/>
          </a:xfrm>
        </p:grpSpPr>
        <p:sp>
          <p:nvSpPr>
            <p:cNvPr id="13339" name="Line 36"/>
            <p:cNvSpPr>
              <a:spLocks noChangeShapeType="1"/>
            </p:cNvSpPr>
            <p:nvPr/>
          </p:nvSpPr>
          <p:spPr bwMode="auto">
            <a:xfrm>
              <a:off x="4281" y="2606"/>
              <a:ext cx="1" cy="1389"/>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3340" name="Line 37"/>
            <p:cNvSpPr>
              <a:spLocks noChangeShapeType="1"/>
            </p:cNvSpPr>
            <p:nvPr/>
          </p:nvSpPr>
          <p:spPr bwMode="auto">
            <a:xfrm>
              <a:off x="2910" y="3617"/>
              <a:ext cx="1366" cy="0"/>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3341" name="Rectangle 38"/>
            <p:cNvSpPr>
              <a:spLocks noChangeArrowheads="1"/>
            </p:cNvSpPr>
            <p:nvPr/>
          </p:nvSpPr>
          <p:spPr bwMode="auto">
            <a:xfrm>
              <a:off x="2711" y="3512"/>
              <a:ext cx="199"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500"/>
                </a:spcBef>
              </a:pPr>
              <a:r>
                <a:rPr lang="sv-SE" altLang="en-US" sz="1600" i="1" dirty="0">
                  <a:solidFill>
                    <a:srgbClr val="000000"/>
                  </a:solidFill>
                  <a:latin typeface="Arial" charset="0"/>
                </a:rPr>
                <a:t>P</a:t>
              </a:r>
            </a:p>
          </p:txBody>
        </p:sp>
        <p:sp>
          <p:nvSpPr>
            <p:cNvPr id="13342" name="Oval 39"/>
            <p:cNvSpPr>
              <a:spLocks noChangeArrowheads="1"/>
            </p:cNvSpPr>
            <p:nvPr/>
          </p:nvSpPr>
          <p:spPr bwMode="auto">
            <a:xfrm>
              <a:off x="4247" y="3579"/>
              <a:ext cx="82" cy="82"/>
            </a:xfrm>
            <a:prstGeom prst="ellipse">
              <a:avLst/>
            </a:prstGeom>
            <a:gradFill rotWithShape="0">
              <a:gsLst>
                <a:gs pos="0">
                  <a:srgbClr val="66FF66"/>
                </a:gs>
                <a:gs pos="100000">
                  <a:srgbClr val="003300"/>
                </a:gs>
              </a:gsLst>
              <a:lin ang="108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grpSp>
      <p:grpSp>
        <p:nvGrpSpPr>
          <p:cNvPr id="14376" name="Group 40"/>
          <p:cNvGrpSpPr>
            <a:grpSpLocks/>
          </p:cNvGrpSpPr>
          <p:nvPr/>
        </p:nvGrpSpPr>
        <p:grpSpPr bwMode="auto">
          <a:xfrm>
            <a:off x="4287839" y="4117976"/>
            <a:ext cx="1458913" cy="2205038"/>
            <a:chOff x="2701" y="2594"/>
            <a:chExt cx="919" cy="1389"/>
          </a:xfrm>
        </p:grpSpPr>
        <p:sp>
          <p:nvSpPr>
            <p:cNvPr id="13335" name="Line 41"/>
            <p:cNvSpPr>
              <a:spLocks noChangeShapeType="1"/>
            </p:cNvSpPr>
            <p:nvPr/>
          </p:nvSpPr>
          <p:spPr bwMode="auto">
            <a:xfrm>
              <a:off x="3579" y="2594"/>
              <a:ext cx="1" cy="1389"/>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3336" name="Line 42"/>
            <p:cNvSpPr>
              <a:spLocks noChangeShapeType="1"/>
            </p:cNvSpPr>
            <p:nvPr/>
          </p:nvSpPr>
          <p:spPr bwMode="auto">
            <a:xfrm>
              <a:off x="2895" y="3229"/>
              <a:ext cx="667" cy="1"/>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3337" name="Rectangle 43"/>
            <p:cNvSpPr>
              <a:spLocks noChangeArrowheads="1"/>
            </p:cNvSpPr>
            <p:nvPr/>
          </p:nvSpPr>
          <p:spPr bwMode="auto">
            <a:xfrm>
              <a:off x="2701" y="3114"/>
              <a:ext cx="225"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500"/>
                </a:spcBef>
              </a:pPr>
              <a:r>
                <a:rPr lang="sv-SE" altLang="en-US" sz="1600" i="1">
                  <a:solidFill>
                    <a:srgbClr val="000000"/>
                  </a:solidFill>
                  <a:latin typeface="Arial" charset="0"/>
                </a:rPr>
                <a:t>P’</a:t>
              </a:r>
            </a:p>
          </p:txBody>
        </p:sp>
        <p:sp>
          <p:nvSpPr>
            <p:cNvPr id="13338" name="Oval 44"/>
            <p:cNvSpPr>
              <a:spLocks noChangeArrowheads="1"/>
            </p:cNvSpPr>
            <p:nvPr/>
          </p:nvSpPr>
          <p:spPr bwMode="auto">
            <a:xfrm>
              <a:off x="3538" y="3195"/>
              <a:ext cx="82" cy="82"/>
            </a:xfrm>
            <a:prstGeom prst="ellipse">
              <a:avLst/>
            </a:prstGeom>
            <a:gradFill rotWithShape="0">
              <a:gsLst>
                <a:gs pos="0">
                  <a:srgbClr val="66FF66"/>
                </a:gs>
                <a:gs pos="100000">
                  <a:srgbClr val="003300"/>
                </a:gs>
              </a:gsLst>
              <a:lin ang="108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grpSp>
      <p:sp>
        <p:nvSpPr>
          <p:cNvPr id="14381" name="Freeform 45"/>
          <p:cNvSpPr>
            <a:spLocks noChangeArrowheads="1"/>
          </p:cNvSpPr>
          <p:nvPr/>
        </p:nvSpPr>
        <p:spPr bwMode="auto">
          <a:xfrm>
            <a:off x="5220072" y="4543425"/>
            <a:ext cx="2109416" cy="1363663"/>
          </a:xfrm>
          <a:custGeom>
            <a:avLst/>
            <a:gdLst>
              <a:gd name="T0" fmla="*/ 0 w 1362"/>
              <a:gd name="T1" fmla="*/ 0 h 859"/>
              <a:gd name="T2" fmla="*/ 2147483647 w 1362"/>
              <a:gd name="T3" fmla="*/ 2147483647 h 859"/>
              <a:gd name="T4" fmla="*/ 2147483647 w 1362"/>
              <a:gd name="T5" fmla="*/ 2147483647 h 859"/>
              <a:gd name="T6" fmla="*/ 0 60000 65536"/>
              <a:gd name="T7" fmla="*/ 0 60000 65536"/>
              <a:gd name="T8" fmla="*/ 0 60000 65536"/>
            </a:gdLst>
            <a:ahLst/>
            <a:cxnLst>
              <a:cxn ang="T6">
                <a:pos x="T0" y="T1"/>
              </a:cxn>
              <a:cxn ang="T7">
                <a:pos x="T2" y="T3"/>
              </a:cxn>
              <a:cxn ang="T8">
                <a:pos x="T4" y="T5"/>
              </a:cxn>
            </a:cxnLst>
            <a:rect l="0" t="0" r="r" b="b"/>
            <a:pathLst>
              <a:path w="1362" h="859">
                <a:moveTo>
                  <a:pt x="0" y="0"/>
                </a:moveTo>
                <a:cubicBezTo>
                  <a:pt x="85" y="96"/>
                  <a:pt x="285" y="424"/>
                  <a:pt x="512" y="567"/>
                </a:cubicBezTo>
                <a:cubicBezTo>
                  <a:pt x="739" y="710"/>
                  <a:pt x="1185" y="798"/>
                  <a:pt x="1362" y="859"/>
                </a:cubicBezTo>
              </a:path>
            </a:pathLst>
          </a:custGeom>
          <a:noFill/>
          <a:ln w="38160">
            <a:solidFill>
              <a:srgbClr val="A5002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14382" name="Text Box 46"/>
          <p:cNvSpPr txBox="1">
            <a:spLocks noChangeArrowheads="1"/>
          </p:cNvSpPr>
          <p:nvPr/>
        </p:nvSpPr>
        <p:spPr bwMode="auto">
          <a:xfrm>
            <a:off x="7297738" y="5681663"/>
            <a:ext cx="60325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i="1">
                <a:solidFill>
                  <a:srgbClr val="A50021"/>
                </a:solidFill>
                <a:latin typeface="Arial" charset="0"/>
              </a:rPr>
              <a:t>AD</a:t>
            </a:r>
          </a:p>
        </p:txBody>
      </p:sp>
      <p:sp>
        <p:nvSpPr>
          <p:cNvPr id="47" name="Slide Number Placeholder 3"/>
          <p:cNvSpPr>
            <a:spLocks noGrp="1"/>
          </p:cNvSpPr>
          <p:nvPr>
            <p:ph type="sldNum" sz="quarter" idx="10"/>
          </p:nvPr>
        </p:nvSpPr>
        <p:spPr>
          <a:xfrm>
            <a:off x="0" y="6548834"/>
            <a:ext cx="1900238" cy="336550"/>
          </a:xfrm>
        </p:spPr>
        <p:txBody>
          <a:bodyPr/>
          <a:lstStyle/>
          <a:p>
            <a:pPr>
              <a:defRPr/>
            </a:pPr>
            <a:r>
              <a:rPr lang="sv-SE" dirty="0" smtClean="0"/>
              <a:t>K8: </a:t>
            </a:r>
            <a:r>
              <a:rPr lang="sv-SE" dirty="0"/>
              <a:t>sid. </a:t>
            </a:r>
            <a:fld id="{71B7D319-3509-4EF6-A7CA-BA2351681FF6}" type="slidenum">
              <a:rPr lang="en-GB"/>
              <a:pPr>
                <a:defRPr/>
              </a:pPr>
              <a:t>17</a:t>
            </a:fld>
            <a:endParaRPr lang="en-GB" dirty="0"/>
          </a:p>
        </p:txBody>
      </p:sp>
      <p:sp>
        <p:nvSpPr>
          <p:cNvPr id="2" name="Right Arrow 1"/>
          <p:cNvSpPr/>
          <p:nvPr/>
        </p:nvSpPr>
        <p:spPr bwMode="auto">
          <a:xfrm rot="16200000">
            <a:off x="6841289" y="2241906"/>
            <a:ext cx="432048" cy="213949"/>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en-US" sz="2400" b="0" i="0" u="none" strike="noStrike" cap="none" normalizeH="0" baseline="0" smtClean="0">
              <a:ln>
                <a:noFill/>
              </a:ln>
              <a:solidFill>
                <a:schemeClr val="bg1"/>
              </a:solidFill>
              <a:effectLst/>
              <a:latin typeface="Times New Roman" pitchFamily="18" charset="0"/>
              <a:ea typeface="MS Gothic" pitchFamily="49" charset="-128"/>
            </a:endParaRPr>
          </a:p>
        </p:txBody>
      </p:sp>
      <p:sp>
        <p:nvSpPr>
          <p:cNvPr id="49" name="Right Arrow 48"/>
          <p:cNvSpPr/>
          <p:nvPr/>
        </p:nvSpPr>
        <p:spPr bwMode="auto">
          <a:xfrm rot="10800000">
            <a:off x="5224826" y="2276872"/>
            <a:ext cx="432048" cy="213949"/>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en-US" sz="2400" b="0" i="0" u="none" strike="noStrike" cap="none" normalizeH="0" baseline="0" smtClean="0">
              <a:ln>
                <a:noFill/>
              </a:ln>
              <a:solidFill>
                <a:schemeClr val="bg1"/>
              </a:solidFill>
              <a:effectLst/>
              <a:latin typeface="Times New Roman" pitchFamily="18" charset="0"/>
              <a:ea typeface="MS Gothic" pitchFamily="49" charset="-128"/>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1551349500"/>
              </p:ext>
            </p:extLst>
          </p:nvPr>
        </p:nvGraphicFramePr>
        <p:xfrm>
          <a:off x="5232400" y="1557338"/>
          <a:ext cx="3822700" cy="431800"/>
        </p:xfrm>
        <a:graphic>
          <a:graphicData uri="http://schemas.openxmlformats.org/presentationml/2006/ole">
            <mc:AlternateContent xmlns:mc="http://schemas.openxmlformats.org/markup-compatibility/2006">
              <mc:Choice xmlns:v="urn:schemas-microsoft-com:vml" Requires="v">
                <p:oleObj spid="_x0000_s11348" name="Equation" r:id="rId4" imgW="3822480" imgH="431640" progId="Equation.3">
                  <p:embed/>
                </p:oleObj>
              </mc:Choice>
              <mc:Fallback>
                <p:oleObj name="Equation" r:id="rId4" imgW="3822480" imgH="431640" progId="Equation.3">
                  <p:embed/>
                  <p:pic>
                    <p:nvPicPr>
                      <p:cNvPr id="0" name="Picture 3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32400" y="1557338"/>
                        <a:ext cx="38227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190804750"/>
              </p:ext>
            </p:extLst>
          </p:nvPr>
        </p:nvGraphicFramePr>
        <p:xfrm>
          <a:off x="5222875" y="1290638"/>
          <a:ext cx="1181100" cy="393700"/>
        </p:xfrm>
        <a:graphic>
          <a:graphicData uri="http://schemas.openxmlformats.org/presentationml/2006/ole">
            <mc:AlternateContent xmlns:mc="http://schemas.openxmlformats.org/markup-compatibility/2006">
              <mc:Choice xmlns:v="urn:schemas-microsoft-com:vml" Requires="v">
                <p:oleObj spid="_x0000_s11349" name="Equation" r:id="rId6" imgW="1180800" imgH="393480" progId="Equation.3">
                  <p:embed/>
                </p:oleObj>
              </mc:Choice>
              <mc:Fallback>
                <p:oleObj name="Equation" r:id="rId6" imgW="1180800" imgH="393480" progId="Equation.3">
                  <p:embed/>
                  <p:pic>
                    <p:nvPicPr>
                      <p:cNvPr id="0" name="Picture 3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222875" y="1290638"/>
                        <a:ext cx="1181100" cy="393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74722733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5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338">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338">
                                            <p:txEl>
                                              <p:pRg st="2" end="2"/>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332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331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332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332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338">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fill="hold" nodeType="clickEffect">
                                  <p:stCondLst>
                                    <p:cond delay="0"/>
                                  </p:stCondLst>
                                  <p:childTnLst>
                                    <p:set>
                                      <p:cBhvr additive="repl">
                                        <p:cTn id="42" dur="1" fill="hold">
                                          <p:stCondLst>
                                            <p:cond delay="0"/>
                                          </p:stCondLst>
                                        </p:cTn>
                                        <p:tgtEl>
                                          <p:spTgt spid="1436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2" presetClass="entr" presetSubtype="2" fill="hold" nodeType="clickEffect">
                                  <p:stCondLst>
                                    <p:cond delay="0"/>
                                  </p:stCondLst>
                                  <p:childTnLst>
                                    <p:set>
                                      <p:cBhvr additive="repl">
                                        <p:cTn id="46" dur="1" fill="hold">
                                          <p:stCondLst>
                                            <p:cond delay="0"/>
                                          </p:stCondLst>
                                        </p:cTn>
                                        <p:tgtEl>
                                          <p:spTgt spid="14371"/>
                                        </p:tgtEl>
                                        <p:attrNameLst>
                                          <p:attrName>style.visibility</p:attrName>
                                        </p:attrNameLst>
                                      </p:cBhvr>
                                      <p:to>
                                        <p:strVal val="visible"/>
                                      </p:to>
                                    </p:set>
                                    <p:animEffect transition="in" filter="wipe(right)">
                                      <p:cBhvr additive="repl">
                                        <p:cTn id="47" dur="500"/>
                                        <p:tgtEl>
                                          <p:spTgt spid="1437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2" fill="hold" nodeType="clickEffect">
                                  <p:stCondLst>
                                    <p:cond delay="0"/>
                                  </p:stCondLst>
                                  <p:childTnLst>
                                    <p:set>
                                      <p:cBhvr additive="repl">
                                        <p:cTn id="51" dur="1" fill="hold">
                                          <p:stCondLst>
                                            <p:cond delay="0"/>
                                          </p:stCondLst>
                                        </p:cTn>
                                        <p:tgtEl>
                                          <p:spTgt spid="14376"/>
                                        </p:tgtEl>
                                        <p:attrNameLst>
                                          <p:attrName>style.visibility</p:attrName>
                                        </p:attrNameLst>
                                      </p:cBhvr>
                                      <p:to>
                                        <p:strVal val="visible"/>
                                      </p:to>
                                    </p:set>
                                    <p:animEffect transition="in" filter="wipe(right)">
                                      <p:cBhvr additive="repl">
                                        <p:cTn id="52" dur="500"/>
                                        <p:tgtEl>
                                          <p:spTgt spid="14376"/>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additive="repl">
                                        <p:cTn id="56" dur="1" fill="hold">
                                          <p:stCondLst>
                                            <p:cond delay="0"/>
                                          </p:stCondLst>
                                        </p:cTn>
                                        <p:tgtEl>
                                          <p:spTgt spid="14381"/>
                                        </p:tgtEl>
                                        <p:attrNameLst>
                                          <p:attrName>style.visibility</p:attrName>
                                        </p:attrNameLst>
                                      </p:cBhvr>
                                      <p:to>
                                        <p:strVal val="visible"/>
                                      </p:to>
                                    </p:set>
                                    <p:animEffect transition="in" filter="wipe(left)">
                                      <p:cBhvr additive="repl">
                                        <p:cTn id="57" dur="500"/>
                                        <p:tgtEl>
                                          <p:spTgt spid="14381"/>
                                        </p:tgtEl>
                                      </p:cBhvr>
                                    </p:animEffect>
                                  </p:childTnLst>
                                </p:cTn>
                              </p:par>
                            </p:childTnLst>
                          </p:cTn>
                        </p:par>
                      </p:childTnLst>
                    </p:cTn>
                  </p:par>
                  <p:par>
                    <p:cTn id="58" fill="hold">
                      <p:stCondLst>
                        <p:cond delay="indefinite"/>
                      </p:stCondLst>
                      <p:childTnLst>
                        <p:par>
                          <p:cTn id="59" fill="hold">
                            <p:stCondLst>
                              <p:cond delay="0"/>
                            </p:stCondLst>
                            <p:childTnLst>
                              <p:par>
                                <p:cTn id="60" presetID="1" presetClass="entr" fill="hold" nodeType="clickEffect">
                                  <p:stCondLst>
                                    <p:cond delay="0"/>
                                  </p:stCondLst>
                                  <p:childTnLst>
                                    <p:set>
                                      <p:cBhvr additive="repl">
                                        <p:cTn id="61" dur="1" fill="hold">
                                          <p:stCondLst>
                                            <p:cond delay="0"/>
                                          </p:stCondLst>
                                        </p:cTn>
                                        <p:tgtEl>
                                          <p:spTgt spid="14382"/>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14338">
                                            <p:txEl>
                                              <p:pRg st="4" end="4"/>
                                            </p:txEl>
                                          </p:spTgt>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1433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uiExpand="1" build="p"/>
      <p:bldP spid="13319" grpId="0" animBg="1"/>
      <p:bldP spid="13320" grpId="0"/>
      <p:bldP spid="13359" grpId="0" animBg="1"/>
      <p:bldP spid="13326" grpId="0" animBg="1"/>
      <p:bldP spid="13327" grpId="0"/>
      <p:bldP spid="48" grpId="0" animBg="1"/>
      <p:bldP spid="14381" grpId="0" animBg="1"/>
      <p:bldP spid="2" grpId="0" animBg="1"/>
      <p:bldP spid="4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60" name="Rectangle 8"/>
          <p:cNvSpPr>
            <a:spLocks noGrp="1" noChangeArrowheads="1"/>
          </p:cNvSpPr>
          <p:nvPr>
            <p:ph type="title"/>
          </p:nvPr>
        </p:nvSpPr>
        <p:spPr>
          <a:xfrm>
            <a:off x="1071562" y="52388"/>
            <a:ext cx="7153276" cy="1190625"/>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dirty="0" smtClean="0">
                <a:latin typeface="+mn-lt"/>
              </a:rPr>
              <a:t>Penningpolitisk neutralitet på medellång sikt</a:t>
            </a:r>
          </a:p>
        </p:txBody>
      </p:sp>
      <p:sp>
        <p:nvSpPr>
          <p:cNvPr id="23561" name="Rectangle 9"/>
          <p:cNvSpPr>
            <a:spLocks noGrp="1" noChangeArrowheads="1"/>
          </p:cNvSpPr>
          <p:nvPr>
            <p:ph type="body" idx="1"/>
          </p:nvPr>
        </p:nvSpPr>
        <p:spPr>
          <a:xfrm>
            <a:off x="467544" y="1340768"/>
            <a:ext cx="8280920" cy="5040560"/>
          </a:xfrm>
          <a:noFill/>
        </p:spPr>
        <p:txBody>
          <a:bodyPr/>
          <a:lstStyle/>
          <a:p>
            <a:pPr marL="594900" eaLnBrk="1" hangingPunct="1">
              <a:spcBef>
                <a:spcPts val="250"/>
              </a:spcBef>
              <a:spcAft>
                <a:spcPts val="12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700" dirty="0" smtClean="0">
                <a:solidFill>
                  <a:schemeClr val="tx1"/>
                </a:solidFill>
                <a:effectLst/>
              </a:rPr>
              <a:t>Också med flytande växelkurs är penningpolitiken neutral på medellång sikt – endast nominella variabler påverkas. Pris och nu också nominell växelkurs, till skillnad mot fallet med fast växelkurs.</a:t>
            </a:r>
          </a:p>
          <a:p>
            <a:pPr marL="594900" eaLnBrk="1" hangingPunct="1">
              <a:spcBef>
                <a:spcPts val="250"/>
              </a:spcBef>
              <a:spcAft>
                <a:spcPts val="12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700" dirty="0" smtClean="0">
                <a:solidFill>
                  <a:schemeClr val="tx1"/>
                </a:solidFill>
                <a:effectLst/>
              </a:rPr>
              <a:t>På medellång sikt blir </a:t>
            </a:r>
            <a:r>
              <a:rPr lang="sv-SE" sz="1700" i="1" dirty="0" smtClean="0">
                <a:solidFill>
                  <a:schemeClr val="tx1"/>
                </a:solidFill>
                <a:effectLst/>
              </a:rPr>
              <a:t>Y=Y</a:t>
            </a:r>
            <a:r>
              <a:rPr lang="sv-SE" sz="1700" i="1" baseline="-25000" dirty="0" smtClean="0">
                <a:solidFill>
                  <a:schemeClr val="tx1"/>
                </a:solidFill>
                <a:effectLst/>
              </a:rPr>
              <a:t>n</a:t>
            </a:r>
            <a:r>
              <a:rPr lang="sv-SE" sz="1700" baseline="-25000" dirty="0">
                <a:solidFill>
                  <a:schemeClr val="tx1"/>
                </a:solidFill>
                <a:effectLst/>
              </a:rPr>
              <a:t> </a:t>
            </a:r>
            <a:r>
              <a:rPr lang="sv-SE" sz="1900" dirty="0" smtClean="0">
                <a:solidFill>
                  <a:schemeClr val="tx1"/>
                </a:solidFill>
                <a:effectLst/>
              </a:rPr>
              <a:t>vilket innebär att</a:t>
            </a:r>
          </a:p>
          <a:p>
            <a:pPr marL="594900" eaLnBrk="1" hangingPunct="1">
              <a:spcBef>
                <a:spcPts val="250"/>
              </a:spcBef>
              <a:spcAft>
                <a:spcPts val="12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endParaRPr lang="sv-SE" sz="1900" dirty="0">
              <a:solidFill>
                <a:schemeClr val="tx1"/>
              </a:solidFill>
              <a:effectLst/>
            </a:endParaRPr>
          </a:p>
          <a:p>
            <a:pPr marL="594900" eaLnBrk="1" hangingPunct="1">
              <a:spcBef>
                <a:spcPts val="250"/>
              </a:spcBef>
              <a:spcAft>
                <a:spcPts val="12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900" dirty="0" smtClean="0">
                <a:solidFill>
                  <a:schemeClr val="tx1"/>
                </a:solidFill>
                <a:effectLst/>
              </a:rPr>
              <a:t>På medellång sikt påverkar penningpolitiken prisnivån (proportionellt lika mycket som penningmängden). Neutralitet uppstår genom att växelkursen deprecierar (apprecierar) lika mycket som penningmängden och därmed prisnivån ökat (minskat). </a:t>
            </a:r>
          </a:p>
          <a:p>
            <a:pPr marL="594900" eaLnBrk="1" hangingPunct="1">
              <a:spcBef>
                <a:spcPts val="250"/>
              </a:spcBef>
              <a:spcAft>
                <a:spcPts val="12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900" dirty="0" smtClean="0">
                <a:solidFill>
                  <a:schemeClr val="tx1"/>
                </a:solidFill>
                <a:effectLst/>
              </a:rPr>
              <a:t>Därmed är real växelkurs                 oförändrad. </a:t>
            </a:r>
          </a:p>
          <a:p>
            <a:pPr marL="594900" eaLnBrk="1" hangingPunct="1">
              <a:spcBef>
                <a:spcPts val="250"/>
              </a:spcBef>
              <a:spcAft>
                <a:spcPts val="12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900" dirty="0" smtClean="0">
                <a:solidFill>
                  <a:schemeClr val="tx1"/>
                </a:solidFill>
                <a:effectLst/>
              </a:rPr>
              <a:t>Efter en penningpolitisk expansion (ökning av penningmängden) faller därmed den förväntade framtida växelkursen. Vad händer med dagens växelkurs? </a:t>
            </a:r>
          </a:p>
          <a:p>
            <a:pPr marL="594900" eaLnBrk="1" hangingPunct="1">
              <a:spcBef>
                <a:spcPts val="250"/>
              </a:spcBef>
              <a:spcAft>
                <a:spcPts val="12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900" dirty="0" smtClean="0">
                <a:solidFill>
                  <a:schemeClr val="tx1"/>
                </a:solidFill>
                <a:effectLst/>
              </a:rPr>
              <a:t>Den faller </a:t>
            </a:r>
            <a:r>
              <a:rPr lang="sv-SE" sz="1900" b="1" dirty="0" smtClean="0">
                <a:solidFill>
                  <a:schemeClr val="tx1"/>
                </a:solidFill>
                <a:effectLst/>
              </a:rPr>
              <a:t>ännu mer</a:t>
            </a:r>
            <a:r>
              <a:rPr lang="sv-SE" sz="1900" dirty="0" smtClean="0">
                <a:solidFill>
                  <a:schemeClr val="tx1"/>
                </a:solidFill>
                <a:effectLst/>
              </a:rPr>
              <a:t> eftersom räntan </a:t>
            </a:r>
            <a:r>
              <a:rPr lang="sv-SE" sz="1900" i="1" dirty="0" smtClean="0">
                <a:solidFill>
                  <a:schemeClr val="tx1"/>
                </a:solidFill>
                <a:effectLst/>
              </a:rPr>
              <a:t>i </a:t>
            </a:r>
            <a:r>
              <a:rPr lang="sv-SE" sz="1900" dirty="0" smtClean="0">
                <a:solidFill>
                  <a:schemeClr val="tx1"/>
                </a:solidFill>
                <a:effectLst/>
              </a:rPr>
              <a:t>minskar: </a:t>
            </a:r>
          </a:p>
        </p:txBody>
      </p:sp>
      <p:sp>
        <p:nvSpPr>
          <p:cNvPr id="33" name="Slide Number Placeholder 3"/>
          <p:cNvSpPr>
            <a:spLocks noGrp="1"/>
          </p:cNvSpPr>
          <p:nvPr>
            <p:ph type="sldNum" sz="quarter" idx="10"/>
          </p:nvPr>
        </p:nvSpPr>
        <p:spPr>
          <a:xfrm>
            <a:off x="0" y="6548834"/>
            <a:ext cx="1900238" cy="336550"/>
          </a:xfrm>
        </p:spPr>
        <p:txBody>
          <a:bodyPr/>
          <a:lstStyle/>
          <a:p>
            <a:pPr>
              <a:defRPr/>
            </a:pPr>
            <a:r>
              <a:rPr lang="sv-SE" dirty="0" smtClean="0"/>
              <a:t>K11: </a:t>
            </a:r>
            <a:r>
              <a:rPr lang="sv-SE" dirty="0"/>
              <a:t>sid. </a:t>
            </a:r>
            <a:fld id="{71B7D319-3509-4EF6-A7CA-BA2351681FF6}" type="slidenum">
              <a:rPr lang="en-GB"/>
              <a:pPr>
                <a:defRPr/>
              </a:pPr>
              <a:t>18</a:t>
            </a:fld>
            <a:endParaRPr lang="en-GB" dirty="0"/>
          </a:p>
        </p:txBody>
      </p:sp>
      <p:graphicFrame>
        <p:nvGraphicFramePr>
          <p:cNvPr id="2" name="Object 1"/>
          <p:cNvGraphicFramePr>
            <a:graphicFrameLocks noChangeAspect="1"/>
          </p:cNvGraphicFramePr>
          <p:nvPr>
            <p:extLst>
              <p:ext uri="{D42A27DB-BD31-4B8C-83A1-F6EECF244321}">
                <p14:modId xmlns:p14="http://schemas.microsoft.com/office/powerpoint/2010/main" val="1393363528"/>
              </p:ext>
            </p:extLst>
          </p:nvPr>
        </p:nvGraphicFramePr>
        <p:xfrm>
          <a:off x="2460626" y="2649539"/>
          <a:ext cx="4320288" cy="604296"/>
        </p:xfrm>
        <a:graphic>
          <a:graphicData uri="http://schemas.openxmlformats.org/presentationml/2006/ole">
            <mc:AlternateContent xmlns:mc="http://schemas.openxmlformats.org/markup-compatibility/2006">
              <mc:Choice xmlns:v="urn:schemas-microsoft-com:vml" Requires="v">
                <p:oleObj spid="_x0000_s12413" name="Ekvation" r:id="rId4" imgW="3085920" imgH="431640" progId="Equation.3">
                  <p:embed/>
                </p:oleObj>
              </mc:Choice>
              <mc:Fallback>
                <p:oleObj name="Ekvation" r:id="rId4" imgW="3085920" imgH="431640" progId="Equation.3">
                  <p:embed/>
                  <p:pic>
                    <p:nvPicPr>
                      <p:cNvPr id="0" name="Picture 4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60626" y="2649539"/>
                        <a:ext cx="4320288" cy="60429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671456994"/>
              </p:ext>
            </p:extLst>
          </p:nvPr>
        </p:nvGraphicFramePr>
        <p:xfrm>
          <a:off x="3881437" y="4548546"/>
          <a:ext cx="1068012" cy="570546"/>
        </p:xfrm>
        <a:graphic>
          <a:graphicData uri="http://schemas.openxmlformats.org/presentationml/2006/ole">
            <mc:AlternateContent xmlns:mc="http://schemas.openxmlformats.org/markup-compatibility/2006">
              <mc:Choice xmlns:v="urn:schemas-microsoft-com:vml" Requires="v">
                <p:oleObj spid="_x0000_s12414" name="Equation" r:id="rId6" imgW="736560" imgH="393480" progId="Equation.3">
                  <p:embed/>
                </p:oleObj>
              </mc:Choice>
              <mc:Fallback>
                <p:oleObj name="Equation" r:id="rId6" imgW="736560" imgH="393480" progId="Equation.3">
                  <p:embed/>
                  <p:pic>
                    <p:nvPicPr>
                      <p:cNvPr id="0" name="Picture 4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81437" y="4548546"/>
                        <a:ext cx="1068012" cy="57054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2982523748"/>
              </p:ext>
            </p:extLst>
          </p:nvPr>
        </p:nvGraphicFramePr>
        <p:xfrm>
          <a:off x="6275387" y="6092823"/>
          <a:ext cx="1333080" cy="550872"/>
        </p:xfrm>
        <a:graphic>
          <a:graphicData uri="http://schemas.openxmlformats.org/presentationml/2006/ole">
            <mc:AlternateContent xmlns:mc="http://schemas.openxmlformats.org/markup-compatibility/2006">
              <mc:Choice xmlns:v="urn:schemas-microsoft-com:vml" Requires="v">
                <p:oleObj spid="_x0000_s12415" name="Ekvation" r:id="rId8" imgW="952200" imgH="393480" progId="Equation.3">
                  <p:embed/>
                </p:oleObj>
              </mc:Choice>
              <mc:Fallback>
                <p:oleObj name="Ekvation" r:id="rId8" imgW="952200" imgH="393480" progId="Equation.3">
                  <p:embed/>
                  <p:pic>
                    <p:nvPicPr>
                      <p:cNvPr id="0" name="Picture 4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275387" y="6092823"/>
                        <a:ext cx="1333080" cy="55087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17133764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561">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3561">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3561">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56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3561">
                                            <p:txEl>
                                              <p:pRg st="6" end="6"/>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61"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1444625" y="76200"/>
            <a:ext cx="600075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sz="3600" dirty="0" smtClean="0">
                <a:solidFill>
                  <a:srgbClr val="000000"/>
                </a:solidFill>
                <a:effectLst>
                  <a:outerShdw blurRad="38100" dist="38100" dir="2700000" algn="tl">
                    <a:srgbClr val="C0C0C0"/>
                  </a:outerShdw>
                </a:effectLst>
                <a:latin typeface="+mn-lt"/>
              </a:rPr>
              <a:t>Penningpolitisk expansion med flytande växelkurs</a:t>
            </a:r>
            <a:endParaRPr lang="sv-SE" sz="3600" dirty="0">
              <a:solidFill>
                <a:srgbClr val="000000"/>
              </a:solidFill>
              <a:effectLst>
                <a:outerShdw blurRad="38100" dist="38100" dir="2700000" algn="tl">
                  <a:srgbClr val="C0C0C0"/>
                </a:outerShdw>
              </a:effectLst>
              <a:latin typeface="+mn-lt"/>
            </a:endParaRPr>
          </a:p>
        </p:txBody>
      </p:sp>
      <p:sp>
        <p:nvSpPr>
          <p:cNvPr id="21506" name="Rectangle 2"/>
          <p:cNvSpPr>
            <a:spLocks noChangeArrowheads="1"/>
          </p:cNvSpPr>
          <p:nvPr/>
        </p:nvSpPr>
        <p:spPr bwMode="auto">
          <a:xfrm>
            <a:off x="299915" y="1266949"/>
            <a:ext cx="4056061" cy="4538315"/>
          </a:xfrm>
          <a:prstGeom prst="rect">
            <a:avLst/>
          </a:prstGeom>
          <a:noFill/>
          <a:ln>
            <a:noFill/>
          </a:ln>
          <a:effectLst/>
          <a:extLst/>
        </p:spPr>
        <p:txBody>
          <a:bodyPr lIns="90000" tIns="46800" rIns="90000" bIns="46800"/>
          <a:lstStyle/>
          <a:p>
            <a:pPr marL="342900" indent="-342900">
              <a:spcBef>
                <a:spcPts val="238"/>
              </a:spcBef>
              <a:spcAft>
                <a:spcPts val="238"/>
              </a:spcAft>
              <a:buClr>
                <a:srgbClr val="003300"/>
              </a:buClr>
              <a:buFont typeface="Arial" panose="020B0604020202020204" pitchFamily="34" charset="0"/>
              <a:buChar char="•"/>
              <a:tabLst>
                <a:tab pos="338138" algn="l"/>
                <a:tab pos="1252538" algn="l"/>
                <a:tab pos="2166938" algn="l"/>
                <a:tab pos="3081338" algn="l"/>
                <a:tab pos="3995738" algn="l"/>
                <a:tab pos="4910138" algn="l"/>
                <a:tab pos="5824538" algn="l"/>
                <a:tab pos="6738938" algn="l"/>
                <a:tab pos="7653338" algn="l"/>
                <a:tab pos="8567738" algn="l"/>
                <a:tab pos="9482138" algn="l"/>
                <a:tab pos="10396538" algn="l"/>
              </a:tabLst>
              <a:defRPr/>
            </a:pPr>
            <a:r>
              <a:rPr lang="sv-SE" sz="1700" dirty="0" smtClean="0">
                <a:solidFill>
                  <a:srgbClr val="000000"/>
                </a:solidFill>
                <a:latin typeface="Arial" charset="0"/>
              </a:rPr>
              <a:t>En ökning av penningmängden förskjuter </a:t>
            </a:r>
            <a:r>
              <a:rPr lang="sv-SE" sz="1700" i="1" dirty="0" smtClean="0">
                <a:solidFill>
                  <a:srgbClr val="000000"/>
                </a:solidFill>
                <a:latin typeface="Arial" charset="0"/>
              </a:rPr>
              <a:t>AD </a:t>
            </a:r>
            <a:r>
              <a:rPr lang="sv-SE" sz="1700" dirty="0" smtClean="0">
                <a:solidFill>
                  <a:srgbClr val="000000"/>
                </a:solidFill>
                <a:latin typeface="Arial" charset="0"/>
              </a:rPr>
              <a:t>åt höger av </a:t>
            </a:r>
            <a:r>
              <a:rPr lang="sv-SE" sz="1700" b="1" dirty="0" smtClean="0">
                <a:solidFill>
                  <a:srgbClr val="000000"/>
                </a:solidFill>
                <a:latin typeface="Arial" charset="0"/>
              </a:rPr>
              <a:t>två </a:t>
            </a:r>
            <a:r>
              <a:rPr lang="sv-SE" sz="1700" dirty="0" smtClean="0">
                <a:solidFill>
                  <a:srgbClr val="000000"/>
                </a:solidFill>
                <a:latin typeface="Arial" charset="0"/>
              </a:rPr>
              <a:t>skäl: </a:t>
            </a:r>
          </a:p>
          <a:p>
            <a:pPr marL="1143000" lvl="1" indent="-400050">
              <a:spcBef>
                <a:spcPts val="238"/>
              </a:spcBef>
              <a:spcAft>
                <a:spcPts val="238"/>
              </a:spcAft>
              <a:buClr>
                <a:srgbClr val="003300"/>
              </a:buClr>
              <a:buFont typeface="+mj-lt"/>
              <a:buAutoNum type="romanLcPeriod"/>
              <a:tabLst>
                <a:tab pos="338138" algn="l"/>
                <a:tab pos="1252538" algn="l"/>
                <a:tab pos="2166938" algn="l"/>
                <a:tab pos="3081338" algn="l"/>
                <a:tab pos="3995738" algn="l"/>
                <a:tab pos="4910138" algn="l"/>
                <a:tab pos="5824538" algn="l"/>
                <a:tab pos="6738938" algn="l"/>
                <a:tab pos="7653338" algn="l"/>
                <a:tab pos="8567738" algn="l"/>
                <a:tab pos="9482138" algn="l"/>
                <a:tab pos="10396538" algn="l"/>
              </a:tabLst>
              <a:defRPr/>
            </a:pPr>
            <a:r>
              <a:rPr lang="sv-SE" sz="1600" dirty="0" smtClean="0">
                <a:solidFill>
                  <a:srgbClr val="000000"/>
                </a:solidFill>
                <a:latin typeface="Arial" charset="0"/>
              </a:rPr>
              <a:t>räntan minskar vilket ökar investeringarna och</a:t>
            </a:r>
          </a:p>
          <a:p>
            <a:pPr marL="1143000" lvl="1" indent="-400050">
              <a:spcBef>
                <a:spcPts val="238"/>
              </a:spcBef>
              <a:spcAft>
                <a:spcPts val="238"/>
              </a:spcAft>
              <a:buClr>
                <a:srgbClr val="003300"/>
              </a:buClr>
              <a:buFont typeface="+mj-lt"/>
              <a:buAutoNum type="romanLcPeriod"/>
              <a:tabLst>
                <a:tab pos="338138" algn="l"/>
                <a:tab pos="1252538" algn="l"/>
                <a:tab pos="2166938" algn="l"/>
                <a:tab pos="3081338" algn="l"/>
                <a:tab pos="3995738" algn="l"/>
                <a:tab pos="4910138" algn="l"/>
                <a:tab pos="5824538" algn="l"/>
                <a:tab pos="6738938" algn="l"/>
                <a:tab pos="7653338" algn="l"/>
                <a:tab pos="8567738" algn="l"/>
                <a:tab pos="9482138" algn="l"/>
                <a:tab pos="10396538" algn="l"/>
              </a:tabLst>
              <a:defRPr/>
            </a:pPr>
            <a:r>
              <a:rPr lang="sv-SE" sz="1600" dirty="0" smtClean="0">
                <a:solidFill>
                  <a:srgbClr val="000000"/>
                </a:solidFill>
                <a:latin typeface="Arial" charset="0"/>
              </a:rPr>
              <a:t>växelkursen faller (både </a:t>
            </a:r>
            <a:r>
              <a:rPr lang="sv-SE" sz="1600" dirty="0" err="1" smtClean="0">
                <a:solidFill>
                  <a:srgbClr val="000000"/>
                </a:solidFill>
                <a:latin typeface="Arial" charset="0"/>
              </a:rPr>
              <a:t>pga</a:t>
            </a:r>
            <a:r>
              <a:rPr lang="sv-SE" sz="1600" dirty="0" smtClean="0">
                <a:solidFill>
                  <a:srgbClr val="000000"/>
                </a:solidFill>
                <a:latin typeface="Arial" charset="0"/>
              </a:rPr>
              <a:t> lägre förväntad växelkurs och den lägre räntan.</a:t>
            </a:r>
          </a:p>
          <a:p>
            <a:pPr marL="342900" indent="-342900">
              <a:spcBef>
                <a:spcPts val="238"/>
              </a:spcBef>
              <a:spcAft>
                <a:spcPts val="238"/>
              </a:spcAft>
              <a:buClr>
                <a:srgbClr val="003300"/>
              </a:buClr>
              <a:buFont typeface="Arial" panose="020B0604020202020204" pitchFamily="34" charset="0"/>
              <a:buChar char="•"/>
              <a:tabLst>
                <a:tab pos="338138" algn="l"/>
                <a:tab pos="1252538" algn="l"/>
                <a:tab pos="2166938" algn="l"/>
                <a:tab pos="3081338" algn="l"/>
                <a:tab pos="3995738" algn="l"/>
                <a:tab pos="4910138" algn="l"/>
                <a:tab pos="5824538" algn="l"/>
                <a:tab pos="6738938" algn="l"/>
                <a:tab pos="7653338" algn="l"/>
                <a:tab pos="8567738" algn="l"/>
                <a:tab pos="9482138" algn="l"/>
                <a:tab pos="10396538" algn="l"/>
              </a:tabLst>
              <a:defRPr/>
            </a:pPr>
            <a:r>
              <a:rPr lang="sv-SE" sz="1700" dirty="0" smtClean="0">
                <a:solidFill>
                  <a:srgbClr val="000000"/>
                </a:solidFill>
                <a:latin typeface="Arial" charset="0"/>
              </a:rPr>
              <a:t>Eftersom </a:t>
            </a:r>
            <a:r>
              <a:rPr lang="sv-SE" sz="1700" i="1" dirty="0">
                <a:solidFill>
                  <a:srgbClr val="000000"/>
                </a:solidFill>
                <a:latin typeface="Arial" charset="0"/>
              </a:rPr>
              <a:t>Y&gt;Y</a:t>
            </a:r>
            <a:r>
              <a:rPr lang="sv-SE" sz="1700" i="1" baseline="-25000" dirty="0">
                <a:solidFill>
                  <a:srgbClr val="000000"/>
                </a:solidFill>
                <a:latin typeface="Arial" charset="0"/>
              </a:rPr>
              <a:t>n</a:t>
            </a:r>
            <a:r>
              <a:rPr lang="sv-SE" sz="1700" dirty="0">
                <a:solidFill>
                  <a:srgbClr val="000000"/>
                </a:solidFill>
                <a:latin typeface="Arial" charset="0"/>
              </a:rPr>
              <a:t> blir priserna högre än </a:t>
            </a:r>
            <a:r>
              <a:rPr lang="sv-SE" sz="1700" dirty="0" smtClean="0">
                <a:solidFill>
                  <a:srgbClr val="000000"/>
                </a:solidFill>
                <a:latin typeface="Arial" charset="0"/>
              </a:rPr>
              <a:t>förväntat i jämvikten vid B. Lönesättarna reviderar upp sina prisförväntningar </a:t>
            </a:r>
            <a:r>
              <a:rPr lang="sv-SE" sz="1700" dirty="0">
                <a:solidFill>
                  <a:srgbClr val="000000"/>
                </a:solidFill>
                <a:latin typeface="Arial" charset="0"/>
              </a:rPr>
              <a:t>och </a:t>
            </a:r>
            <a:r>
              <a:rPr lang="sv-SE" sz="1700" i="1" dirty="0">
                <a:solidFill>
                  <a:srgbClr val="000000"/>
                </a:solidFill>
                <a:latin typeface="Arial" charset="0"/>
              </a:rPr>
              <a:t>AS</a:t>
            </a:r>
            <a:r>
              <a:rPr lang="sv-SE" sz="1700" dirty="0">
                <a:solidFill>
                  <a:srgbClr val="000000"/>
                </a:solidFill>
                <a:latin typeface="Arial" charset="0"/>
              </a:rPr>
              <a:t>-kurvan </a:t>
            </a:r>
            <a:r>
              <a:rPr lang="sv-SE" sz="1700" dirty="0" smtClean="0">
                <a:solidFill>
                  <a:srgbClr val="000000"/>
                </a:solidFill>
                <a:latin typeface="Arial" charset="0"/>
              </a:rPr>
              <a:t>förskjuts succesivt uppåt</a:t>
            </a:r>
            <a:r>
              <a:rPr lang="sv-SE" sz="1700" dirty="0">
                <a:solidFill>
                  <a:srgbClr val="000000"/>
                </a:solidFill>
                <a:latin typeface="Arial" charset="0"/>
              </a:rPr>
              <a:t>. </a:t>
            </a:r>
          </a:p>
          <a:p>
            <a:pPr marL="342900" indent="-342900">
              <a:spcBef>
                <a:spcPts val="238"/>
              </a:spcBef>
              <a:spcAft>
                <a:spcPts val="238"/>
              </a:spcAft>
              <a:buClr>
                <a:srgbClr val="003300"/>
              </a:buClr>
              <a:buFont typeface="Arial" panose="020B0604020202020204" pitchFamily="34" charset="0"/>
              <a:buChar char="•"/>
              <a:tabLst>
                <a:tab pos="338138" algn="l"/>
                <a:tab pos="1252538" algn="l"/>
                <a:tab pos="2166938" algn="l"/>
                <a:tab pos="3081338" algn="l"/>
                <a:tab pos="3995738" algn="l"/>
                <a:tab pos="4910138" algn="l"/>
                <a:tab pos="5824538" algn="l"/>
                <a:tab pos="6738938" algn="l"/>
                <a:tab pos="7653338" algn="l"/>
                <a:tab pos="8567738" algn="l"/>
                <a:tab pos="9482138" algn="l"/>
                <a:tab pos="10396538" algn="l"/>
              </a:tabLst>
              <a:defRPr/>
            </a:pPr>
            <a:r>
              <a:rPr lang="sv-SE" sz="1700" dirty="0">
                <a:solidFill>
                  <a:srgbClr val="000000"/>
                </a:solidFill>
                <a:latin typeface="Arial" charset="0"/>
              </a:rPr>
              <a:t>På medellång sikt uppnås en ny jämvikt vid </a:t>
            </a:r>
            <a:r>
              <a:rPr lang="sv-SE" sz="1700" dirty="0" smtClean="0">
                <a:solidFill>
                  <a:srgbClr val="000000"/>
                </a:solidFill>
                <a:latin typeface="Arial" charset="0"/>
              </a:rPr>
              <a:t>C</a:t>
            </a:r>
            <a:r>
              <a:rPr lang="sv-SE" sz="1700" i="1" dirty="0" smtClean="0">
                <a:solidFill>
                  <a:srgbClr val="000000"/>
                </a:solidFill>
                <a:latin typeface="Arial" charset="0"/>
              </a:rPr>
              <a:t> </a:t>
            </a:r>
            <a:r>
              <a:rPr lang="sv-SE" sz="1700" dirty="0" smtClean="0">
                <a:solidFill>
                  <a:srgbClr val="000000"/>
                </a:solidFill>
                <a:latin typeface="Arial" charset="0"/>
              </a:rPr>
              <a:t>där </a:t>
            </a:r>
            <a:r>
              <a:rPr lang="sv-SE" sz="1700" dirty="0">
                <a:solidFill>
                  <a:srgbClr val="000000"/>
                </a:solidFill>
                <a:latin typeface="Arial" charset="0"/>
              </a:rPr>
              <a:t>endast priserna är </a:t>
            </a:r>
            <a:r>
              <a:rPr lang="sv-SE" sz="1700" dirty="0" smtClean="0">
                <a:solidFill>
                  <a:srgbClr val="000000"/>
                </a:solidFill>
                <a:latin typeface="Arial" charset="0"/>
              </a:rPr>
              <a:t>högre och växelkursen lika mycket lägre – real växelkurs konstant.</a:t>
            </a:r>
            <a:endParaRPr lang="sv-SE" sz="1700" dirty="0">
              <a:solidFill>
                <a:srgbClr val="000000"/>
              </a:solidFill>
              <a:latin typeface="Arial" charset="0"/>
            </a:endParaRPr>
          </a:p>
        </p:txBody>
      </p:sp>
      <p:sp>
        <p:nvSpPr>
          <p:cNvPr id="20485" name="Line 3"/>
          <p:cNvSpPr>
            <a:spLocks noChangeShapeType="1"/>
          </p:cNvSpPr>
          <p:nvPr/>
        </p:nvSpPr>
        <p:spPr bwMode="auto">
          <a:xfrm>
            <a:off x="4808538" y="1720850"/>
            <a:ext cx="0" cy="4037013"/>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0486" name="Line 4"/>
          <p:cNvSpPr>
            <a:spLocks noChangeShapeType="1"/>
          </p:cNvSpPr>
          <p:nvPr/>
        </p:nvSpPr>
        <p:spPr bwMode="auto">
          <a:xfrm>
            <a:off x="4806950" y="5768975"/>
            <a:ext cx="3902075" cy="1588"/>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0487" name="Text Box 5"/>
          <p:cNvSpPr txBox="1">
            <a:spLocks noChangeArrowheads="1"/>
          </p:cNvSpPr>
          <p:nvPr/>
        </p:nvSpPr>
        <p:spPr bwMode="auto">
          <a:xfrm rot="-5400000">
            <a:off x="3968080" y="2224460"/>
            <a:ext cx="1271587"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dirty="0">
                <a:solidFill>
                  <a:srgbClr val="000000"/>
                </a:solidFill>
                <a:latin typeface="Arial" charset="0"/>
              </a:rPr>
              <a:t>Prisnivå, </a:t>
            </a:r>
            <a:r>
              <a:rPr lang="sv-SE" altLang="en-US" sz="1800" i="1" dirty="0">
                <a:solidFill>
                  <a:srgbClr val="000000"/>
                </a:solidFill>
                <a:latin typeface="Arial" charset="0"/>
              </a:rPr>
              <a:t>P</a:t>
            </a:r>
          </a:p>
        </p:txBody>
      </p:sp>
      <p:grpSp>
        <p:nvGrpSpPr>
          <p:cNvPr id="20488" name="Group 6"/>
          <p:cNvGrpSpPr>
            <a:grpSpLocks/>
          </p:cNvGrpSpPr>
          <p:nvPr/>
        </p:nvGrpSpPr>
        <p:grpSpPr bwMode="auto">
          <a:xfrm>
            <a:off x="5737225" y="2476499"/>
            <a:ext cx="3430588" cy="2724150"/>
            <a:chOff x="3614" y="1560"/>
            <a:chExt cx="2161" cy="1716"/>
          </a:xfrm>
        </p:grpSpPr>
        <p:sp>
          <p:nvSpPr>
            <p:cNvPr id="20515" name="Freeform 7"/>
            <p:cNvSpPr>
              <a:spLocks noChangeArrowheads="1"/>
            </p:cNvSpPr>
            <p:nvPr/>
          </p:nvSpPr>
          <p:spPr bwMode="auto">
            <a:xfrm>
              <a:off x="3614" y="1560"/>
              <a:ext cx="1789" cy="1585"/>
            </a:xfrm>
            <a:custGeom>
              <a:avLst/>
              <a:gdLst>
                <a:gd name="T0" fmla="*/ 0 w 1362"/>
                <a:gd name="T1" fmla="*/ 0 h 859"/>
                <a:gd name="T2" fmla="*/ 1161 w 1362"/>
                <a:gd name="T3" fmla="*/ 3561 h 859"/>
                <a:gd name="T4" fmla="*/ 3087 w 1362"/>
                <a:gd name="T5" fmla="*/ 5397 h 859"/>
                <a:gd name="T6" fmla="*/ 0 60000 65536"/>
                <a:gd name="T7" fmla="*/ 0 60000 65536"/>
                <a:gd name="T8" fmla="*/ 0 60000 65536"/>
              </a:gdLst>
              <a:ahLst/>
              <a:cxnLst>
                <a:cxn ang="T6">
                  <a:pos x="T0" y="T1"/>
                </a:cxn>
                <a:cxn ang="T7">
                  <a:pos x="T2" y="T3"/>
                </a:cxn>
                <a:cxn ang="T8">
                  <a:pos x="T4" y="T5"/>
                </a:cxn>
              </a:cxnLst>
              <a:rect l="0" t="0" r="r" b="b"/>
              <a:pathLst>
                <a:path w="1362" h="859">
                  <a:moveTo>
                    <a:pt x="0" y="0"/>
                  </a:moveTo>
                  <a:cubicBezTo>
                    <a:pt x="85" y="96"/>
                    <a:pt x="285" y="424"/>
                    <a:pt x="512" y="567"/>
                  </a:cubicBezTo>
                  <a:cubicBezTo>
                    <a:pt x="739" y="710"/>
                    <a:pt x="1185" y="798"/>
                    <a:pt x="1362" y="859"/>
                  </a:cubicBezTo>
                </a:path>
              </a:pathLst>
            </a:custGeom>
            <a:noFill/>
            <a:ln w="38160">
              <a:solidFill>
                <a:srgbClr val="A5002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20516" name="Text Box 8"/>
            <p:cNvSpPr txBox="1">
              <a:spLocks noChangeArrowheads="1"/>
            </p:cNvSpPr>
            <p:nvPr/>
          </p:nvSpPr>
          <p:spPr bwMode="auto">
            <a:xfrm>
              <a:off x="5347" y="2984"/>
              <a:ext cx="428" cy="2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i="1" dirty="0" smtClean="0">
                  <a:solidFill>
                    <a:srgbClr val="A50021"/>
                  </a:solidFill>
                  <a:latin typeface="Arial" charset="0"/>
                </a:rPr>
                <a:t>AD’</a:t>
              </a:r>
              <a:endParaRPr lang="sv-SE" altLang="en-US" i="1" dirty="0">
                <a:solidFill>
                  <a:srgbClr val="A50021"/>
                </a:solidFill>
                <a:latin typeface="Arial" charset="0"/>
              </a:endParaRPr>
            </a:p>
          </p:txBody>
        </p:sp>
      </p:grpSp>
      <p:sp>
        <p:nvSpPr>
          <p:cNvPr id="20489" name="Freeform 9"/>
          <p:cNvSpPr>
            <a:spLocks noChangeArrowheads="1"/>
          </p:cNvSpPr>
          <p:nvPr/>
        </p:nvSpPr>
        <p:spPr bwMode="auto">
          <a:xfrm>
            <a:off x="5403850" y="3068638"/>
            <a:ext cx="3062288" cy="1843087"/>
          </a:xfrm>
          <a:custGeom>
            <a:avLst/>
            <a:gdLst>
              <a:gd name="T0" fmla="*/ 0 w 1929"/>
              <a:gd name="T1" fmla="*/ 2147483647 h 1161"/>
              <a:gd name="T2" fmla="*/ 2147483647 w 1929"/>
              <a:gd name="T3" fmla="*/ 2147483647 h 1161"/>
              <a:gd name="T4" fmla="*/ 2147483647 w 1929"/>
              <a:gd name="T5" fmla="*/ 2147483647 h 1161"/>
              <a:gd name="T6" fmla="*/ 2147483647 w 1929"/>
              <a:gd name="T7" fmla="*/ 0 h 11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9" h="1161">
                <a:moveTo>
                  <a:pt x="0" y="1161"/>
                </a:moveTo>
                <a:cubicBezTo>
                  <a:pt x="337" y="1055"/>
                  <a:pt x="675" y="950"/>
                  <a:pt x="960" y="814"/>
                </a:cubicBezTo>
                <a:cubicBezTo>
                  <a:pt x="1245" y="678"/>
                  <a:pt x="1549" y="483"/>
                  <a:pt x="1710" y="347"/>
                </a:cubicBezTo>
                <a:cubicBezTo>
                  <a:pt x="1871" y="211"/>
                  <a:pt x="1900" y="105"/>
                  <a:pt x="1929" y="0"/>
                </a:cubicBezTo>
              </a:path>
            </a:pathLst>
          </a:custGeom>
          <a:noFill/>
          <a:ln w="28440">
            <a:solidFill>
              <a:srgbClr val="5A6EA6"/>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20491" name="Rectangle 11"/>
          <p:cNvSpPr>
            <a:spLocks noChangeArrowheads="1"/>
          </p:cNvSpPr>
          <p:nvPr/>
        </p:nvSpPr>
        <p:spPr bwMode="auto">
          <a:xfrm>
            <a:off x="5983288" y="5745163"/>
            <a:ext cx="44946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1800" i="1" dirty="0" err="1">
                <a:solidFill>
                  <a:srgbClr val="000000"/>
                </a:solidFill>
                <a:latin typeface="Arial" charset="0"/>
              </a:rPr>
              <a:t>Y</a:t>
            </a:r>
            <a:r>
              <a:rPr lang="sv-SE" altLang="en-US" i="1" baseline="-25000" dirty="0" err="1">
                <a:solidFill>
                  <a:srgbClr val="000000"/>
                </a:solidFill>
                <a:latin typeface="Arial" charset="0"/>
              </a:rPr>
              <a:t>n</a:t>
            </a:r>
            <a:endParaRPr lang="sv-SE" altLang="en-US" i="1" baseline="-25000" dirty="0">
              <a:solidFill>
                <a:srgbClr val="000000"/>
              </a:solidFill>
              <a:latin typeface="Arial" charset="0"/>
            </a:endParaRPr>
          </a:p>
        </p:txBody>
      </p:sp>
      <p:sp>
        <p:nvSpPr>
          <p:cNvPr id="20493" name="Line 13"/>
          <p:cNvSpPr>
            <a:spLocks noChangeShapeType="1"/>
          </p:cNvSpPr>
          <p:nvPr/>
        </p:nvSpPr>
        <p:spPr bwMode="auto">
          <a:xfrm>
            <a:off x="6155564" y="4665663"/>
            <a:ext cx="1588" cy="1101725"/>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0494" name="Rectangle 14"/>
          <p:cNvSpPr>
            <a:spLocks noChangeArrowheads="1"/>
          </p:cNvSpPr>
          <p:nvPr/>
        </p:nvSpPr>
        <p:spPr bwMode="auto">
          <a:xfrm>
            <a:off x="7866063" y="2687638"/>
            <a:ext cx="585787"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i="1">
                <a:solidFill>
                  <a:srgbClr val="5A6EA6"/>
                </a:solidFill>
                <a:latin typeface="Arial" charset="0"/>
              </a:rPr>
              <a:t>AS</a:t>
            </a:r>
          </a:p>
        </p:txBody>
      </p:sp>
      <p:grpSp>
        <p:nvGrpSpPr>
          <p:cNvPr id="20495" name="Group 15"/>
          <p:cNvGrpSpPr>
            <a:grpSpLocks/>
          </p:cNvGrpSpPr>
          <p:nvPr/>
        </p:nvGrpSpPr>
        <p:grpSpPr bwMode="auto">
          <a:xfrm>
            <a:off x="5119688" y="3028950"/>
            <a:ext cx="3340100" cy="2703513"/>
            <a:chOff x="3225" y="1908"/>
            <a:chExt cx="2104" cy="1703"/>
          </a:xfrm>
        </p:grpSpPr>
        <p:sp>
          <p:nvSpPr>
            <p:cNvPr id="20513" name="Freeform 16"/>
            <p:cNvSpPr>
              <a:spLocks noChangeArrowheads="1"/>
            </p:cNvSpPr>
            <p:nvPr/>
          </p:nvSpPr>
          <p:spPr bwMode="auto">
            <a:xfrm>
              <a:off x="3225" y="1908"/>
              <a:ext cx="1751" cy="1585"/>
            </a:xfrm>
            <a:custGeom>
              <a:avLst/>
              <a:gdLst>
                <a:gd name="T0" fmla="*/ 0 w 1362"/>
                <a:gd name="T1" fmla="*/ 0 h 859"/>
                <a:gd name="T2" fmla="*/ 1088 w 1362"/>
                <a:gd name="T3" fmla="*/ 3561 h 859"/>
                <a:gd name="T4" fmla="*/ 2894 w 1362"/>
                <a:gd name="T5" fmla="*/ 5397 h 859"/>
                <a:gd name="T6" fmla="*/ 0 60000 65536"/>
                <a:gd name="T7" fmla="*/ 0 60000 65536"/>
                <a:gd name="T8" fmla="*/ 0 60000 65536"/>
              </a:gdLst>
              <a:ahLst/>
              <a:cxnLst>
                <a:cxn ang="T6">
                  <a:pos x="T0" y="T1"/>
                </a:cxn>
                <a:cxn ang="T7">
                  <a:pos x="T2" y="T3"/>
                </a:cxn>
                <a:cxn ang="T8">
                  <a:pos x="T4" y="T5"/>
                </a:cxn>
              </a:cxnLst>
              <a:rect l="0" t="0" r="r" b="b"/>
              <a:pathLst>
                <a:path w="1362" h="859">
                  <a:moveTo>
                    <a:pt x="0" y="0"/>
                  </a:moveTo>
                  <a:cubicBezTo>
                    <a:pt x="85" y="96"/>
                    <a:pt x="285" y="424"/>
                    <a:pt x="512" y="567"/>
                  </a:cubicBezTo>
                  <a:cubicBezTo>
                    <a:pt x="739" y="710"/>
                    <a:pt x="1185" y="798"/>
                    <a:pt x="1362" y="859"/>
                  </a:cubicBezTo>
                </a:path>
              </a:pathLst>
            </a:custGeom>
            <a:noFill/>
            <a:ln w="38160">
              <a:solidFill>
                <a:srgbClr val="A5002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20514" name="Text Box 17"/>
            <p:cNvSpPr txBox="1">
              <a:spLocks noChangeArrowheads="1"/>
            </p:cNvSpPr>
            <p:nvPr/>
          </p:nvSpPr>
          <p:spPr bwMode="auto">
            <a:xfrm>
              <a:off x="4950" y="3323"/>
              <a:ext cx="380" cy="2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i="1">
                  <a:solidFill>
                    <a:srgbClr val="A50021"/>
                  </a:solidFill>
                  <a:latin typeface="Arial" charset="0"/>
                </a:rPr>
                <a:t>AD</a:t>
              </a:r>
            </a:p>
          </p:txBody>
        </p:sp>
      </p:grpSp>
      <p:sp>
        <p:nvSpPr>
          <p:cNvPr id="20496" name="Text Box 18"/>
          <p:cNvSpPr txBox="1">
            <a:spLocks noChangeArrowheads="1"/>
          </p:cNvSpPr>
          <p:nvPr/>
        </p:nvSpPr>
        <p:spPr bwMode="auto">
          <a:xfrm>
            <a:off x="5741988" y="6111875"/>
            <a:ext cx="1550987"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a:solidFill>
                  <a:srgbClr val="000000"/>
                </a:solidFill>
                <a:latin typeface="Arial" charset="0"/>
              </a:rPr>
              <a:t>Produktion, </a:t>
            </a:r>
            <a:r>
              <a:rPr lang="sv-SE" altLang="en-US" sz="1800" i="1">
                <a:solidFill>
                  <a:srgbClr val="000000"/>
                </a:solidFill>
                <a:latin typeface="Arial" charset="0"/>
              </a:rPr>
              <a:t>Y</a:t>
            </a:r>
          </a:p>
        </p:txBody>
      </p:sp>
      <p:sp>
        <p:nvSpPr>
          <p:cNvPr id="20497" name="Rectangle 19"/>
          <p:cNvSpPr>
            <a:spLocks noChangeArrowheads="1"/>
          </p:cNvSpPr>
          <p:nvPr/>
        </p:nvSpPr>
        <p:spPr bwMode="auto">
          <a:xfrm>
            <a:off x="5843588" y="4699000"/>
            <a:ext cx="344487"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dirty="0">
                <a:solidFill>
                  <a:srgbClr val="000000"/>
                </a:solidFill>
                <a:latin typeface="Arial" charset="0"/>
              </a:rPr>
              <a:t>A</a:t>
            </a:r>
          </a:p>
        </p:txBody>
      </p:sp>
      <p:sp>
        <p:nvSpPr>
          <p:cNvPr id="20498" name="Rectangle 20"/>
          <p:cNvSpPr>
            <a:spLocks noChangeArrowheads="1"/>
          </p:cNvSpPr>
          <p:nvPr/>
        </p:nvSpPr>
        <p:spPr bwMode="auto">
          <a:xfrm>
            <a:off x="6864350" y="3937000"/>
            <a:ext cx="500063"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dirty="0" smtClean="0">
                <a:solidFill>
                  <a:srgbClr val="000000"/>
                </a:solidFill>
                <a:latin typeface="Arial" charset="0"/>
              </a:rPr>
              <a:t>B</a:t>
            </a:r>
            <a:endParaRPr lang="sv-SE" altLang="en-US" sz="1800" dirty="0">
              <a:solidFill>
                <a:srgbClr val="000000"/>
              </a:solidFill>
              <a:latin typeface="Arial" charset="0"/>
            </a:endParaRPr>
          </a:p>
        </p:txBody>
      </p:sp>
      <p:grpSp>
        <p:nvGrpSpPr>
          <p:cNvPr id="21525" name="Group 21"/>
          <p:cNvGrpSpPr>
            <a:grpSpLocks/>
          </p:cNvGrpSpPr>
          <p:nvPr/>
        </p:nvGrpSpPr>
        <p:grpSpPr bwMode="auto">
          <a:xfrm>
            <a:off x="6156181" y="3277542"/>
            <a:ext cx="668338" cy="871538"/>
            <a:chOff x="3894" y="2065"/>
            <a:chExt cx="421" cy="549"/>
          </a:xfrm>
        </p:grpSpPr>
        <p:sp>
          <p:nvSpPr>
            <p:cNvPr id="20510" name="Line 22"/>
            <p:cNvSpPr>
              <a:spLocks noChangeShapeType="1"/>
            </p:cNvSpPr>
            <p:nvPr/>
          </p:nvSpPr>
          <p:spPr bwMode="auto">
            <a:xfrm flipH="1" flipV="1">
              <a:off x="4223" y="2549"/>
              <a:ext cx="92" cy="65"/>
            </a:xfrm>
            <a:prstGeom prst="line">
              <a:avLst/>
            </a:prstGeom>
            <a:noFill/>
            <a:ln w="38100">
              <a:solidFill>
                <a:srgbClr val="000000"/>
              </a:solidFill>
              <a:miter lim="800000"/>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0511" name="Line 23"/>
            <p:cNvSpPr>
              <a:spLocks noChangeShapeType="1"/>
            </p:cNvSpPr>
            <p:nvPr/>
          </p:nvSpPr>
          <p:spPr bwMode="auto">
            <a:xfrm rot="1080000" flipH="1" flipV="1">
              <a:off x="4038" y="2330"/>
              <a:ext cx="110" cy="79"/>
            </a:xfrm>
            <a:prstGeom prst="line">
              <a:avLst/>
            </a:prstGeom>
            <a:noFill/>
            <a:ln w="44450">
              <a:solidFill>
                <a:srgbClr val="000000"/>
              </a:solidFill>
              <a:miter lim="800000"/>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0512" name="Line 24"/>
            <p:cNvSpPr>
              <a:spLocks noChangeShapeType="1"/>
            </p:cNvSpPr>
            <p:nvPr/>
          </p:nvSpPr>
          <p:spPr bwMode="auto">
            <a:xfrm flipH="1" flipV="1">
              <a:off x="3894" y="2065"/>
              <a:ext cx="51" cy="88"/>
            </a:xfrm>
            <a:prstGeom prst="line">
              <a:avLst/>
            </a:prstGeom>
            <a:noFill/>
            <a:ln w="44450">
              <a:solidFill>
                <a:srgbClr val="000000"/>
              </a:solidFill>
              <a:miter lim="800000"/>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grpSp>
      <p:sp>
        <p:nvSpPr>
          <p:cNvPr id="20500" name="Line 25"/>
          <p:cNvSpPr>
            <a:spLocks noChangeShapeType="1"/>
          </p:cNvSpPr>
          <p:nvPr/>
        </p:nvSpPr>
        <p:spPr bwMode="auto">
          <a:xfrm>
            <a:off x="7026275" y="4332288"/>
            <a:ext cx="1588" cy="1422400"/>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0503" name="Rectangle 28"/>
          <p:cNvSpPr>
            <a:spLocks noChangeArrowheads="1"/>
          </p:cNvSpPr>
          <p:nvPr/>
        </p:nvSpPr>
        <p:spPr bwMode="auto">
          <a:xfrm>
            <a:off x="6854825" y="5754688"/>
            <a:ext cx="481013"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i="1" dirty="0">
                <a:solidFill>
                  <a:srgbClr val="000000"/>
                </a:solidFill>
                <a:latin typeface="Arial" charset="0"/>
              </a:rPr>
              <a:t>Y</a:t>
            </a:r>
          </a:p>
        </p:txBody>
      </p:sp>
      <p:grpSp>
        <p:nvGrpSpPr>
          <p:cNvPr id="21533" name="Group 29"/>
          <p:cNvGrpSpPr>
            <a:grpSpLocks/>
          </p:cNvGrpSpPr>
          <p:nvPr/>
        </p:nvGrpSpPr>
        <p:grpSpPr bwMode="auto">
          <a:xfrm>
            <a:off x="5213350" y="1720850"/>
            <a:ext cx="3060700" cy="4046538"/>
            <a:chOff x="3284" y="1084"/>
            <a:chExt cx="1928" cy="2549"/>
          </a:xfrm>
        </p:grpSpPr>
        <p:sp>
          <p:nvSpPr>
            <p:cNvPr id="20506" name="Line 30"/>
            <p:cNvSpPr>
              <a:spLocks noChangeShapeType="1"/>
            </p:cNvSpPr>
            <p:nvPr/>
          </p:nvSpPr>
          <p:spPr bwMode="auto">
            <a:xfrm>
              <a:off x="3879" y="2039"/>
              <a:ext cx="0" cy="1594"/>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grpSp>
          <p:nvGrpSpPr>
            <p:cNvPr id="20507" name="Group 31"/>
            <p:cNvGrpSpPr>
              <a:grpSpLocks/>
            </p:cNvGrpSpPr>
            <p:nvPr/>
          </p:nvGrpSpPr>
          <p:grpSpPr bwMode="auto">
            <a:xfrm>
              <a:off x="3284" y="1084"/>
              <a:ext cx="1928" cy="1160"/>
              <a:chOff x="3284" y="1084"/>
              <a:chExt cx="1928" cy="1160"/>
            </a:xfrm>
          </p:grpSpPr>
          <p:sp>
            <p:nvSpPr>
              <p:cNvPr id="20508" name="Freeform 32"/>
              <p:cNvSpPr>
                <a:spLocks noChangeArrowheads="1"/>
              </p:cNvSpPr>
              <p:nvPr/>
            </p:nvSpPr>
            <p:spPr bwMode="auto">
              <a:xfrm>
                <a:off x="3284" y="1084"/>
                <a:ext cx="1929" cy="1161"/>
              </a:xfrm>
              <a:custGeom>
                <a:avLst/>
                <a:gdLst>
                  <a:gd name="T0" fmla="*/ 0 w 1929"/>
                  <a:gd name="T1" fmla="*/ 1161 h 1161"/>
                  <a:gd name="T2" fmla="*/ 960 w 1929"/>
                  <a:gd name="T3" fmla="*/ 814 h 1161"/>
                  <a:gd name="T4" fmla="*/ 1710 w 1929"/>
                  <a:gd name="T5" fmla="*/ 347 h 1161"/>
                  <a:gd name="T6" fmla="*/ 1929 w 1929"/>
                  <a:gd name="T7" fmla="*/ 0 h 11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9" h="1161">
                    <a:moveTo>
                      <a:pt x="0" y="1161"/>
                    </a:moveTo>
                    <a:cubicBezTo>
                      <a:pt x="337" y="1055"/>
                      <a:pt x="675" y="950"/>
                      <a:pt x="960" y="814"/>
                    </a:cubicBezTo>
                    <a:cubicBezTo>
                      <a:pt x="1245" y="678"/>
                      <a:pt x="1549" y="483"/>
                      <a:pt x="1710" y="347"/>
                    </a:cubicBezTo>
                    <a:cubicBezTo>
                      <a:pt x="1871" y="211"/>
                      <a:pt x="1900" y="105"/>
                      <a:pt x="1929" y="0"/>
                    </a:cubicBezTo>
                  </a:path>
                </a:pathLst>
              </a:custGeom>
              <a:noFill/>
              <a:ln w="28440">
                <a:solidFill>
                  <a:srgbClr val="5A6EA6"/>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20509" name="Rectangle 33"/>
              <p:cNvSpPr>
                <a:spLocks noChangeArrowheads="1"/>
              </p:cNvSpPr>
              <p:nvPr/>
            </p:nvSpPr>
            <p:spPr bwMode="auto">
              <a:xfrm>
                <a:off x="3826" y="1802"/>
                <a:ext cx="315" cy="2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dirty="0" smtClean="0">
                    <a:solidFill>
                      <a:srgbClr val="000000"/>
                    </a:solidFill>
                    <a:latin typeface="Arial" charset="0"/>
                  </a:rPr>
                  <a:t>C</a:t>
                </a:r>
                <a:endParaRPr lang="sv-SE" altLang="en-US" sz="1800" dirty="0">
                  <a:solidFill>
                    <a:srgbClr val="000000"/>
                  </a:solidFill>
                  <a:latin typeface="Arial" charset="0"/>
                </a:endParaRPr>
              </a:p>
            </p:txBody>
          </p:sp>
        </p:grpSp>
      </p:grpSp>
      <p:sp>
        <p:nvSpPr>
          <p:cNvPr id="37" name="Slide Number Placeholder 3"/>
          <p:cNvSpPr>
            <a:spLocks noGrp="1"/>
          </p:cNvSpPr>
          <p:nvPr>
            <p:ph type="sldNum" sz="quarter" idx="10"/>
          </p:nvPr>
        </p:nvSpPr>
        <p:spPr>
          <a:xfrm>
            <a:off x="0" y="6548834"/>
            <a:ext cx="1900238" cy="336550"/>
          </a:xfrm>
        </p:spPr>
        <p:txBody>
          <a:bodyPr/>
          <a:lstStyle/>
          <a:p>
            <a:pPr>
              <a:defRPr/>
            </a:pPr>
            <a:r>
              <a:rPr lang="sv-SE" dirty="0" smtClean="0"/>
              <a:t>K11: </a:t>
            </a:r>
            <a:r>
              <a:rPr lang="sv-SE" dirty="0"/>
              <a:t>sid. </a:t>
            </a:r>
            <a:fld id="{71B7D319-3509-4EF6-A7CA-BA2351681FF6}" type="slidenum">
              <a:rPr lang="en-GB"/>
              <a:pPr>
                <a:defRPr/>
              </a:pPr>
              <a:t>19</a:t>
            </a:fld>
            <a:endParaRPr lang="en-GB" dirty="0"/>
          </a:p>
        </p:txBody>
      </p:sp>
    </p:spTree>
    <p:extLst>
      <p:ext uri="{BB962C8B-B14F-4D97-AF65-F5344CB8AC3E}">
        <p14:creationId xmlns:p14="http://schemas.microsoft.com/office/powerpoint/2010/main" val="2517378069"/>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50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50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150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48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50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050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050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049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additive="repl">
                                        <p:cTn id="28" dur="1" fill="hold">
                                          <p:stCondLst>
                                            <p:cond delay="0"/>
                                          </p:stCondLst>
                                        </p:cTn>
                                        <p:tgtEl>
                                          <p:spTgt spid="21525"/>
                                        </p:tgtEl>
                                        <p:attrNameLst>
                                          <p:attrName>style.visibility</p:attrName>
                                        </p:attrNameLst>
                                      </p:cBhvr>
                                      <p:to>
                                        <p:strVal val="visible"/>
                                      </p:to>
                                    </p:set>
                                    <p:animEffect transition="in" filter="wipe(down)">
                                      <p:cBhvr additive="repl">
                                        <p:cTn id="29" dur="500"/>
                                        <p:tgtEl>
                                          <p:spTgt spid="21525"/>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additive="repl">
                                        <p:cTn id="33" dur="1" fill="hold">
                                          <p:stCondLst>
                                            <p:cond delay="0"/>
                                          </p:stCondLst>
                                        </p:cTn>
                                        <p:tgtEl>
                                          <p:spTgt spid="21533"/>
                                        </p:tgtEl>
                                        <p:attrNameLst>
                                          <p:attrName>style.visibility</p:attrName>
                                        </p:attrNameLst>
                                      </p:cBhvr>
                                      <p:to>
                                        <p:strVal val="visible"/>
                                      </p:to>
                                    </p:set>
                                    <p:animEffect transition="in" filter="wipe(left)">
                                      <p:cBhvr additive="repl">
                                        <p:cTn id="34" dur="500"/>
                                        <p:tgtEl>
                                          <p:spTgt spid="21533"/>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150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uiExpand="1" build="p"/>
      <p:bldP spid="20498" grpId="0"/>
      <p:bldP spid="20500" grpId="0" animBg="1"/>
      <p:bldP spid="20503"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3106" name="Rectangle 2"/>
          <p:cNvSpPr>
            <a:spLocks noGrp="1" noChangeArrowheads="1"/>
          </p:cNvSpPr>
          <p:nvPr>
            <p:ph type="title"/>
          </p:nvPr>
        </p:nvSpPr>
        <p:spPr/>
        <p:txBody>
          <a:bodyPr/>
          <a:lstStyle/>
          <a:p>
            <a:pPr eaLnBrk="1" hangingPunct="1">
              <a:defRPr/>
            </a:pPr>
            <a:r>
              <a:rPr lang="en-US" dirty="0" smtClean="0"/>
              <a:t>Fast </a:t>
            </a:r>
            <a:r>
              <a:rPr lang="en-US" dirty="0" err="1" smtClean="0"/>
              <a:t>växelkurs</a:t>
            </a:r>
            <a:endParaRPr lang="en-US" dirty="0" smtClean="0"/>
          </a:p>
        </p:txBody>
      </p:sp>
      <p:sp>
        <p:nvSpPr>
          <p:cNvPr id="303107" name="Rectangle 3"/>
          <p:cNvSpPr>
            <a:spLocks noGrp="1" noChangeArrowheads="1"/>
          </p:cNvSpPr>
          <p:nvPr>
            <p:ph type="body" sz="half" idx="1"/>
          </p:nvPr>
        </p:nvSpPr>
        <p:spPr>
          <a:xfrm>
            <a:off x="479071" y="1306286"/>
            <a:ext cx="8234363" cy="5526314"/>
          </a:xfrm>
        </p:spPr>
        <p:txBody>
          <a:bodyPr/>
          <a:lstStyle/>
          <a:p>
            <a:pPr eaLnBrk="1" hangingPunct="1">
              <a:lnSpc>
                <a:spcPct val="90000"/>
              </a:lnSpc>
              <a:spcAft>
                <a:spcPts val="1800"/>
              </a:spcAft>
              <a:buClr>
                <a:schemeClr val="tx1"/>
              </a:buClr>
              <a:buSzTx/>
              <a:buFontTx/>
              <a:buChar char="•"/>
            </a:pPr>
            <a:r>
              <a:rPr lang="sv-SE" altLang="en-US" sz="1800" dirty="0">
                <a:effectLst/>
                <a:latin typeface="Arial" charset="0"/>
              </a:rPr>
              <a:t>I länder med fria valutamarknader kan centralbanken ändå försöka hålla en fast växelkurs – ett fast pris på valutan. </a:t>
            </a:r>
            <a:r>
              <a:rPr lang="sv-SE" altLang="en-US" sz="1800" dirty="0" smtClean="0">
                <a:effectLst/>
                <a:latin typeface="Arial" charset="0"/>
              </a:rPr>
              <a:t>Måste </a:t>
            </a:r>
            <a:r>
              <a:rPr lang="sv-SE" altLang="en-US" sz="1800" dirty="0">
                <a:effectLst/>
                <a:latin typeface="Arial" charset="0"/>
              </a:rPr>
              <a:t>då vara beredd att köpa och sälja sin valuta till detta pris. Om man inte kan, t.ex. på grund av att lagren med utländsk valuta tar slut, så tvingas man låta valutan flyta eller </a:t>
            </a:r>
            <a:r>
              <a:rPr lang="sv-SE" altLang="en-US" sz="1800" dirty="0" smtClean="0">
                <a:effectLst/>
                <a:latin typeface="Arial" charset="0"/>
              </a:rPr>
              <a:t>ransonera dvs förbjuda valuta </a:t>
            </a:r>
            <a:r>
              <a:rPr lang="sv-SE" altLang="en-US" sz="1800" dirty="0">
                <a:effectLst/>
                <a:latin typeface="Arial" charset="0"/>
              </a:rPr>
              <a:t>handel.</a:t>
            </a:r>
          </a:p>
          <a:p>
            <a:pPr eaLnBrk="1" hangingPunct="1">
              <a:lnSpc>
                <a:spcPct val="90000"/>
              </a:lnSpc>
              <a:spcAft>
                <a:spcPts val="1800"/>
              </a:spcAft>
              <a:buClr>
                <a:schemeClr val="tx1"/>
              </a:buClr>
              <a:buSzTx/>
              <a:buFontTx/>
              <a:buChar char="•"/>
            </a:pPr>
            <a:r>
              <a:rPr lang="sv-SE" altLang="en-US" sz="1800" dirty="0" smtClean="0">
                <a:effectLst/>
                <a:latin typeface="Arial" charset="0"/>
              </a:rPr>
              <a:t>Vissa länder </a:t>
            </a:r>
            <a:r>
              <a:rPr lang="sv-SE" altLang="en-US" sz="1800" dirty="0">
                <a:effectLst/>
                <a:latin typeface="Arial" charset="0"/>
              </a:rPr>
              <a:t>fixerar (peg) sin valuta till en annan valuta, oftast dollarn. Andra till en korg av andra valutor, ofta med handelsvikter</a:t>
            </a:r>
            <a:r>
              <a:rPr lang="sv-SE" altLang="en-US" sz="1800" dirty="0" smtClean="0">
                <a:effectLst/>
                <a:latin typeface="Arial" charset="0"/>
              </a:rPr>
              <a:t>. Ofta ett växelkursband (t.ex. </a:t>
            </a:r>
            <a:r>
              <a:rPr lang="sv-SE" altLang="en-US" sz="1800" dirty="0" smtClean="0">
                <a:effectLst/>
                <a:latin typeface="Arial" charset="0"/>
                <a:sym typeface="Symbol"/>
              </a:rPr>
              <a:t> 2,25% i Danmark mot euron).</a:t>
            </a:r>
            <a:endParaRPr lang="sv-SE" altLang="en-US" sz="1800" dirty="0">
              <a:effectLst/>
              <a:latin typeface="Arial" charset="0"/>
            </a:endParaRPr>
          </a:p>
          <a:p>
            <a:pPr eaLnBrk="1" hangingPunct="1">
              <a:lnSpc>
                <a:spcPct val="90000"/>
              </a:lnSpc>
              <a:spcAft>
                <a:spcPts val="1800"/>
              </a:spcAft>
              <a:buClr>
                <a:schemeClr val="tx1"/>
              </a:buClr>
              <a:buSzTx/>
              <a:buFontTx/>
              <a:buChar char="•"/>
            </a:pPr>
            <a:r>
              <a:rPr lang="sv-SE" altLang="en-US" sz="1800" dirty="0">
                <a:effectLst/>
                <a:latin typeface="Arial" charset="0"/>
              </a:rPr>
              <a:t>1945-1973 var växelkurserna mellan ett stort antal länder fixerade till dollarn, som i sin tur var fixerad till guld – det s.k. </a:t>
            </a:r>
            <a:r>
              <a:rPr lang="sv-SE" altLang="en-US" sz="1800" dirty="0" err="1">
                <a:effectLst/>
                <a:latin typeface="Arial" charset="0"/>
              </a:rPr>
              <a:t>Bretton</a:t>
            </a:r>
            <a:r>
              <a:rPr lang="sv-SE" altLang="en-US" sz="1800" dirty="0">
                <a:effectLst/>
                <a:latin typeface="Arial" charset="0"/>
              </a:rPr>
              <a:t> Woods avtalet.</a:t>
            </a:r>
          </a:p>
          <a:p>
            <a:pPr eaLnBrk="1" hangingPunct="1">
              <a:lnSpc>
                <a:spcPct val="90000"/>
              </a:lnSpc>
              <a:spcAft>
                <a:spcPts val="1800"/>
              </a:spcAft>
              <a:buClr>
                <a:schemeClr val="tx1"/>
              </a:buClr>
              <a:buSzTx/>
              <a:buFontTx/>
              <a:buChar char="•"/>
            </a:pPr>
            <a:r>
              <a:rPr lang="sv-SE" altLang="en-US" sz="1800" dirty="0">
                <a:effectLst/>
                <a:latin typeface="Arial" charset="0"/>
              </a:rPr>
              <a:t>Efter </a:t>
            </a:r>
            <a:r>
              <a:rPr lang="sv-SE" altLang="en-US" sz="1800" dirty="0" err="1">
                <a:effectLst/>
                <a:latin typeface="Arial" charset="0"/>
              </a:rPr>
              <a:t>Bretton</a:t>
            </a:r>
            <a:r>
              <a:rPr lang="sv-SE" altLang="en-US" sz="1800" dirty="0">
                <a:effectLst/>
                <a:latin typeface="Arial" charset="0"/>
              </a:rPr>
              <a:t> Woods systemets sammanbrott började man diskutera en europeisk valuta. </a:t>
            </a:r>
          </a:p>
          <a:p>
            <a:pPr eaLnBrk="1" hangingPunct="1">
              <a:lnSpc>
                <a:spcPct val="90000"/>
              </a:lnSpc>
              <a:spcAft>
                <a:spcPts val="1800"/>
              </a:spcAft>
              <a:buClr>
                <a:schemeClr val="tx1"/>
              </a:buClr>
              <a:buSzTx/>
              <a:buFontTx/>
              <a:buChar char="•"/>
            </a:pPr>
            <a:r>
              <a:rPr lang="sv-SE" altLang="en-US" sz="1800" dirty="0">
                <a:effectLst/>
                <a:latin typeface="Arial" charset="0"/>
              </a:rPr>
              <a:t>Fr.o.m. 70-talet flera överenskommelser inom Europa om växelkurssamarbete. Valutorna skulle röra sig inom ett visst band, t.ex. ERM inom EMS.</a:t>
            </a:r>
          </a:p>
          <a:p>
            <a:pPr eaLnBrk="1" hangingPunct="1">
              <a:spcAft>
                <a:spcPct val="20000"/>
              </a:spcAft>
              <a:buSzTx/>
              <a:buFont typeface="Arial" panose="020B0604020202020204" pitchFamily="34" charset="0"/>
              <a:buChar char="•"/>
            </a:pPr>
            <a:endParaRPr lang="sv-SE" altLang="en-US" sz="1800" dirty="0" smtClean="0">
              <a:effectLst/>
              <a:latin typeface="Arial" charset="0"/>
            </a:endParaRPr>
          </a:p>
        </p:txBody>
      </p:sp>
      <p:sp>
        <p:nvSpPr>
          <p:cNvPr id="17416" name="Slide Number Placeholder 5"/>
          <p:cNvSpPr txBox="1">
            <a:spLocks/>
          </p:cNvSpPr>
          <p:nvPr/>
        </p:nvSpPr>
        <p:spPr bwMode="auto">
          <a:xfrm>
            <a:off x="-36512" y="6544072"/>
            <a:ext cx="1905000"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eaLnBrk="1" hangingPunct="1">
              <a:spcBef>
                <a:spcPct val="0"/>
              </a:spcBef>
              <a:buClrTx/>
              <a:buSzTx/>
              <a:buFontTx/>
              <a:buNone/>
            </a:pPr>
            <a:r>
              <a:rPr lang="sv-SE" altLang="en-US" sz="1600" dirty="0" smtClean="0"/>
              <a:t>K11: </a:t>
            </a:r>
            <a:r>
              <a:rPr lang="sv-SE" altLang="en-US" sz="1600" dirty="0"/>
              <a:t>sid. </a:t>
            </a:r>
            <a:fld id="{9663ED3F-55F8-4FC3-A2BC-693DB1EF0E6A}" type="slidenum">
              <a:rPr lang="en-GB" altLang="en-US" sz="1600"/>
              <a:pPr eaLnBrk="1" hangingPunct="1">
                <a:spcBef>
                  <a:spcPct val="0"/>
                </a:spcBef>
                <a:buClrTx/>
                <a:buSzTx/>
                <a:buFontTx/>
                <a:buNone/>
              </a:pPr>
              <a:t>2</a:t>
            </a:fld>
            <a:endParaRPr lang="en-GB" altLang="en-US" sz="1600" dirty="0"/>
          </a:p>
        </p:txBody>
      </p:sp>
    </p:spTree>
    <p:extLst>
      <p:ext uri="{BB962C8B-B14F-4D97-AF65-F5344CB8AC3E}">
        <p14:creationId xmlns:p14="http://schemas.microsoft.com/office/powerpoint/2010/main" val="199773278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31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31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310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310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310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3107"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60" name="Rectangle 8"/>
          <p:cNvSpPr>
            <a:spLocks noGrp="1" noChangeArrowheads="1"/>
          </p:cNvSpPr>
          <p:nvPr>
            <p:ph type="title"/>
          </p:nvPr>
        </p:nvSpPr>
        <p:spPr>
          <a:xfrm>
            <a:off x="1071562" y="52388"/>
            <a:ext cx="7153276" cy="1190625"/>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dirty="0" smtClean="0">
                <a:latin typeface="+mn-lt"/>
              </a:rPr>
              <a:t>Finanspolitiska effekter på medellång sikt</a:t>
            </a:r>
          </a:p>
        </p:txBody>
      </p:sp>
      <p:sp>
        <p:nvSpPr>
          <p:cNvPr id="23561" name="Rectangle 9"/>
          <p:cNvSpPr>
            <a:spLocks noGrp="1" noChangeArrowheads="1"/>
          </p:cNvSpPr>
          <p:nvPr>
            <p:ph type="body" idx="1"/>
          </p:nvPr>
        </p:nvSpPr>
        <p:spPr>
          <a:xfrm>
            <a:off x="467544" y="1340768"/>
            <a:ext cx="8280920" cy="5040560"/>
          </a:xfrm>
          <a:noFill/>
        </p:spPr>
        <p:txBody>
          <a:bodyPr/>
          <a:lstStyle/>
          <a:p>
            <a:pPr marL="594900" eaLnBrk="1" hangingPunct="1">
              <a:spcBef>
                <a:spcPts val="250"/>
              </a:spcBef>
              <a:spcAft>
                <a:spcPts val="12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800" dirty="0" smtClean="0">
                <a:solidFill>
                  <a:schemeClr val="tx1"/>
                </a:solidFill>
                <a:effectLst/>
              </a:rPr>
              <a:t>På medellång sikt påverkar inte finanspolitiken produktionen, </a:t>
            </a:r>
            <a:r>
              <a:rPr lang="sv-SE" sz="1800" i="1" dirty="0" smtClean="0">
                <a:solidFill>
                  <a:schemeClr val="tx1"/>
                </a:solidFill>
                <a:effectLst/>
              </a:rPr>
              <a:t>Y=Y</a:t>
            </a:r>
            <a:r>
              <a:rPr lang="sv-SE" sz="1800" i="1" baseline="-25000" dirty="0" smtClean="0">
                <a:solidFill>
                  <a:schemeClr val="tx1"/>
                </a:solidFill>
                <a:effectLst/>
              </a:rPr>
              <a:t>n</a:t>
            </a:r>
            <a:r>
              <a:rPr lang="sv-SE" sz="1800" baseline="-25000" dirty="0" smtClean="0">
                <a:solidFill>
                  <a:schemeClr val="tx1"/>
                </a:solidFill>
                <a:effectLst/>
              </a:rPr>
              <a:t> </a:t>
            </a:r>
            <a:r>
              <a:rPr lang="sv-SE" sz="1800" dirty="0" smtClean="0">
                <a:solidFill>
                  <a:schemeClr val="tx1"/>
                </a:solidFill>
                <a:effectLst/>
              </a:rPr>
              <a:t>vilket innebär att</a:t>
            </a:r>
          </a:p>
          <a:p>
            <a:pPr marL="594900" eaLnBrk="1" hangingPunct="1">
              <a:spcBef>
                <a:spcPts val="250"/>
              </a:spcBef>
              <a:spcAft>
                <a:spcPts val="12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endParaRPr lang="sv-SE" sz="1800" dirty="0">
              <a:solidFill>
                <a:schemeClr val="tx1"/>
              </a:solidFill>
              <a:effectLst/>
            </a:endParaRPr>
          </a:p>
          <a:p>
            <a:pPr marL="594900" eaLnBrk="1" hangingPunct="1">
              <a:spcBef>
                <a:spcPts val="250"/>
              </a:spcBef>
              <a:spcAft>
                <a:spcPts val="12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800" dirty="0" smtClean="0">
                <a:solidFill>
                  <a:schemeClr val="tx1"/>
                </a:solidFill>
                <a:effectLst/>
              </a:rPr>
              <a:t>Men vi får en undanträngning som under fast växelkurs.</a:t>
            </a:r>
          </a:p>
          <a:p>
            <a:pPr marL="594900" eaLnBrk="1" hangingPunct="1">
              <a:spcBef>
                <a:spcPts val="250"/>
              </a:spcBef>
              <a:spcAft>
                <a:spcPts val="12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800" dirty="0" smtClean="0">
                <a:solidFill>
                  <a:schemeClr val="tx1"/>
                </a:solidFill>
                <a:effectLst/>
              </a:rPr>
              <a:t>På medellång sikt är växelkursen stabil, vilket kräver </a:t>
            </a:r>
            <a:r>
              <a:rPr lang="sv-SE" sz="1800" i="1" dirty="0" smtClean="0">
                <a:solidFill>
                  <a:schemeClr val="tx1"/>
                </a:solidFill>
                <a:effectLst/>
              </a:rPr>
              <a:t>i=i*.</a:t>
            </a:r>
            <a:r>
              <a:rPr lang="sv-SE" sz="1800" dirty="0" smtClean="0">
                <a:solidFill>
                  <a:schemeClr val="tx1"/>
                </a:solidFill>
                <a:effectLst/>
              </a:rPr>
              <a:t> Därmed påverkas inte investeringarna av finanspolitiken på medellång sikt. Eftersom vi antar att centralbanken inte reagerar med ändrad </a:t>
            </a:r>
            <a:r>
              <a:rPr lang="sv-SE" sz="1800" i="1" dirty="0" smtClean="0">
                <a:solidFill>
                  <a:schemeClr val="tx1"/>
                </a:solidFill>
                <a:effectLst/>
              </a:rPr>
              <a:t>M </a:t>
            </a:r>
            <a:r>
              <a:rPr lang="sv-SE" sz="1800" dirty="0" smtClean="0">
                <a:solidFill>
                  <a:schemeClr val="tx1"/>
                </a:solidFill>
                <a:effectLst/>
              </a:rPr>
              <a:t>innebär konstant ränta att </a:t>
            </a:r>
            <a:r>
              <a:rPr lang="sv-SE" sz="1800" i="1" dirty="0" smtClean="0">
                <a:solidFill>
                  <a:schemeClr val="tx1"/>
                </a:solidFill>
                <a:effectLst/>
              </a:rPr>
              <a:t>P </a:t>
            </a:r>
            <a:r>
              <a:rPr lang="sv-SE" sz="1800" dirty="0" smtClean="0">
                <a:solidFill>
                  <a:schemeClr val="tx1"/>
                </a:solidFill>
                <a:effectLst/>
              </a:rPr>
              <a:t>måste </a:t>
            </a:r>
            <a:r>
              <a:rPr lang="sv-SE" sz="1800" dirty="0" smtClean="0">
                <a:solidFill>
                  <a:schemeClr val="tx1"/>
                </a:solidFill>
                <a:effectLst/>
              </a:rPr>
              <a:t>vara oförändrad. </a:t>
            </a:r>
          </a:p>
          <a:p>
            <a:pPr marL="594900" eaLnBrk="1" hangingPunct="1">
              <a:spcBef>
                <a:spcPts val="250"/>
              </a:spcBef>
              <a:spcAft>
                <a:spcPts val="12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800" dirty="0" smtClean="0">
                <a:solidFill>
                  <a:schemeClr val="tx1"/>
                </a:solidFill>
                <a:effectLst/>
              </a:rPr>
              <a:t>Som vid fast växelkurs sker undanträngningen genom att den reala växelkursen förändras, men nu genom att nominell växelkurs ändras. </a:t>
            </a:r>
          </a:p>
          <a:p>
            <a:pPr marL="594900" eaLnBrk="1" hangingPunct="1">
              <a:spcBef>
                <a:spcPts val="250"/>
              </a:spcBef>
              <a:spcAft>
                <a:spcPts val="12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800" dirty="0" smtClean="0">
                <a:solidFill>
                  <a:schemeClr val="tx1"/>
                </a:solidFill>
                <a:effectLst/>
              </a:rPr>
              <a:t>En finanspolitisk stimulans (åtstramning) leder på medellång sikt till att den reala växelkursen stärks (försvagas) så mycket att nettoexporten faller (ökar) lika mycket som </a:t>
            </a:r>
            <a:r>
              <a:rPr lang="sv-SE" sz="1800" i="1" dirty="0" smtClean="0">
                <a:solidFill>
                  <a:schemeClr val="tx1"/>
                </a:solidFill>
                <a:effectLst/>
              </a:rPr>
              <a:t>C </a:t>
            </a:r>
            <a:r>
              <a:rPr lang="sv-SE" sz="1800" dirty="0" smtClean="0">
                <a:solidFill>
                  <a:schemeClr val="tx1"/>
                </a:solidFill>
                <a:effectLst/>
              </a:rPr>
              <a:t>eller </a:t>
            </a:r>
            <a:r>
              <a:rPr lang="sv-SE" sz="1800" i="1" dirty="0" smtClean="0">
                <a:solidFill>
                  <a:schemeClr val="tx1"/>
                </a:solidFill>
                <a:effectLst/>
              </a:rPr>
              <a:t>G </a:t>
            </a:r>
            <a:r>
              <a:rPr lang="sv-SE" sz="1800" dirty="0" smtClean="0">
                <a:solidFill>
                  <a:schemeClr val="tx1"/>
                </a:solidFill>
                <a:effectLst/>
              </a:rPr>
              <a:t>ökat (minskat) </a:t>
            </a:r>
            <a:r>
              <a:rPr lang="sv-SE" sz="1800" dirty="0" err="1" smtClean="0">
                <a:solidFill>
                  <a:schemeClr val="tx1"/>
                </a:solidFill>
                <a:effectLst/>
              </a:rPr>
              <a:t>pga</a:t>
            </a:r>
            <a:r>
              <a:rPr lang="sv-SE" sz="1800" dirty="0" smtClean="0">
                <a:solidFill>
                  <a:schemeClr val="tx1"/>
                </a:solidFill>
                <a:effectLst/>
              </a:rPr>
              <a:t> finanspolitiken. Detta sker genom att </a:t>
            </a:r>
            <a:r>
              <a:rPr lang="sv-SE" sz="1800" b="1" dirty="0" smtClean="0">
                <a:solidFill>
                  <a:schemeClr val="tx1"/>
                </a:solidFill>
                <a:effectLst/>
              </a:rPr>
              <a:t>nominell växelkurs</a:t>
            </a:r>
            <a:r>
              <a:rPr lang="sv-SE" sz="1800" b="1" i="1" dirty="0" smtClean="0">
                <a:solidFill>
                  <a:schemeClr val="tx1"/>
                </a:solidFill>
                <a:effectLst/>
              </a:rPr>
              <a:t> </a:t>
            </a:r>
            <a:r>
              <a:rPr lang="sv-SE" sz="1800" dirty="0" smtClean="0">
                <a:solidFill>
                  <a:schemeClr val="tx1"/>
                </a:solidFill>
                <a:effectLst/>
              </a:rPr>
              <a:t>ändras.</a:t>
            </a:r>
          </a:p>
        </p:txBody>
      </p:sp>
      <p:sp>
        <p:nvSpPr>
          <p:cNvPr id="33" name="Slide Number Placeholder 3"/>
          <p:cNvSpPr>
            <a:spLocks noGrp="1"/>
          </p:cNvSpPr>
          <p:nvPr>
            <p:ph type="sldNum" sz="quarter" idx="10"/>
          </p:nvPr>
        </p:nvSpPr>
        <p:spPr>
          <a:xfrm>
            <a:off x="0" y="6548834"/>
            <a:ext cx="1900238" cy="336550"/>
          </a:xfrm>
        </p:spPr>
        <p:txBody>
          <a:bodyPr/>
          <a:lstStyle/>
          <a:p>
            <a:pPr>
              <a:defRPr/>
            </a:pPr>
            <a:r>
              <a:rPr lang="sv-SE" dirty="0" smtClean="0"/>
              <a:t>K11: </a:t>
            </a:r>
            <a:r>
              <a:rPr lang="sv-SE" dirty="0"/>
              <a:t>sid. </a:t>
            </a:r>
            <a:fld id="{71B7D319-3509-4EF6-A7CA-BA2351681FF6}" type="slidenum">
              <a:rPr lang="en-GB"/>
              <a:pPr>
                <a:defRPr/>
              </a:pPr>
              <a:t>20</a:t>
            </a:fld>
            <a:endParaRPr lang="en-GB" dirty="0"/>
          </a:p>
        </p:txBody>
      </p:sp>
      <p:graphicFrame>
        <p:nvGraphicFramePr>
          <p:cNvPr id="2" name="Object 1"/>
          <p:cNvGraphicFramePr>
            <a:graphicFrameLocks noChangeAspect="1"/>
          </p:cNvGraphicFramePr>
          <p:nvPr>
            <p:extLst>
              <p:ext uri="{D42A27DB-BD31-4B8C-83A1-F6EECF244321}">
                <p14:modId xmlns:p14="http://schemas.microsoft.com/office/powerpoint/2010/main" val="1215801808"/>
              </p:ext>
            </p:extLst>
          </p:nvPr>
        </p:nvGraphicFramePr>
        <p:xfrm>
          <a:off x="2378075" y="1910182"/>
          <a:ext cx="4320540" cy="582714"/>
        </p:xfrm>
        <a:graphic>
          <a:graphicData uri="http://schemas.openxmlformats.org/presentationml/2006/ole">
            <mc:AlternateContent xmlns:mc="http://schemas.openxmlformats.org/markup-compatibility/2006">
              <mc:Choice xmlns:v="urn:schemas-microsoft-com:vml" Requires="v">
                <p:oleObj spid="_x0000_s14382" name="Equation" r:id="rId4" imgW="3200400" imgH="431640" progId="Equation.3">
                  <p:embed/>
                </p:oleObj>
              </mc:Choice>
              <mc:Fallback>
                <p:oleObj name="Equation" r:id="rId4" imgW="3200400" imgH="431640" progId="Equation.3">
                  <p:embed/>
                  <p:pic>
                    <p:nvPicPr>
                      <p:cNvPr id="0" name="Picture 2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78075" y="1910182"/>
                        <a:ext cx="4320540" cy="58271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0694047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6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3561">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3561">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3561">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356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61"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60" name="Rectangle 8"/>
          <p:cNvSpPr>
            <a:spLocks noGrp="1" noChangeArrowheads="1"/>
          </p:cNvSpPr>
          <p:nvPr>
            <p:ph type="title"/>
          </p:nvPr>
        </p:nvSpPr>
        <p:spPr>
          <a:xfrm>
            <a:off x="763960" y="52388"/>
            <a:ext cx="7768480" cy="1190625"/>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dirty="0" smtClean="0">
                <a:latin typeface="+mn-lt"/>
              </a:rPr>
              <a:t>Dynamiska effekter av finanspolitik med flytande växelkurs</a:t>
            </a:r>
          </a:p>
        </p:txBody>
      </p:sp>
      <p:sp>
        <p:nvSpPr>
          <p:cNvPr id="23561" name="Rectangle 9"/>
          <p:cNvSpPr>
            <a:spLocks noGrp="1" noChangeArrowheads="1"/>
          </p:cNvSpPr>
          <p:nvPr>
            <p:ph type="body" idx="1"/>
          </p:nvPr>
        </p:nvSpPr>
        <p:spPr>
          <a:xfrm>
            <a:off x="467544" y="1340768"/>
            <a:ext cx="8280920" cy="5040560"/>
          </a:xfrm>
          <a:noFill/>
        </p:spPr>
        <p:txBody>
          <a:bodyPr/>
          <a:lstStyle/>
          <a:p>
            <a:pPr marL="594900" eaLnBrk="1" hangingPunct="1">
              <a:spcBef>
                <a:spcPts val="250"/>
              </a:spcBef>
              <a:spcAft>
                <a:spcPts val="18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700" dirty="0" smtClean="0">
                <a:solidFill>
                  <a:schemeClr val="tx1"/>
                </a:solidFill>
                <a:effectLst/>
              </a:rPr>
              <a:t>På medellång sikt förändras växelkursen så att finanspolitiken inte påverkar produktionen – förväntad nominell växelkurs stärks (försvagas) efter en stimulans (åtstramning). Vad händer på kort sikt?</a:t>
            </a:r>
          </a:p>
          <a:p>
            <a:pPr marL="594900" eaLnBrk="1" hangingPunct="1">
              <a:spcBef>
                <a:spcPts val="250"/>
              </a:spcBef>
              <a:spcAft>
                <a:spcPts val="18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700" dirty="0" smtClean="0">
                <a:solidFill>
                  <a:schemeClr val="tx1"/>
                </a:solidFill>
                <a:effectLst/>
              </a:rPr>
              <a:t>Låt oss spekulera om vad som skulle kunna hända efter en stimulans. </a:t>
            </a:r>
          </a:p>
          <a:p>
            <a:pPr marL="594900" eaLnBrk="1" hangingPunct="1">
              <a:spcBef>
                <a:spcPts val="250"/>
              </a:spcBef>
              <a:spcAft>
                <a:spcPts val="18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700" dirty="0" smtClean="0">
                <a:solidFill>
                  <a:schemeClr val="tx1"/>
                </a:solidFill>
                <a:effectLst/>
              </a:rPr>
              <a:t>Gissa att växelkursen ökar mindre på kort än på lång sikt och alltså förväntas öka över tiden. Då måste produktionen öka vilket ökar räntan. Men med högre ränta måste växelkursen förväntas falla! Så gissningen att växelkursen ökar mindre på kort sikt ger en logisk motsägelse.</a:t>
            </a:r>
          </a:p>
          <a:p>
            <a:pPr marL="594900" eaLnBrk="1" hangingPunct="1">
              <a:spcBef>
                <a:spcPts val="250"/>
              </a:spcBef>
              <a:spcAft>
                <a:spcPts val="18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700" dirty="0" smtClean="0">
                <a:solidFill>
                  <a:schemeClr val="tx1"/>
                </a:solidFill>
                <a:effectLst/>
              </a:rPr>
              <a:t>På samma sätt kan vi utesluta att växelkursen ökar mer på kort än på lång sikt.</a:t>
            </a:r>
          </a:p>
          <a:p>
            <a:pPr marL="594900" eaLnBrk="1" hangingPunct="1">
              <a:spcBef>
                <a:spcPts val="250"/>
              </a:spcBef>
              <a:spcAft>
                <a:spcPts val="18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700" b="1" dirty="0">
                <a:solidFill>
                  <a:schemeClr val="tx1"/>
                </a:solidFill>
                <a:effectLst/>
              </a:rPr>
              <a:t>Slutsats</a:t>
            </a:r>
            <a:r>
              <a:rPr lang="sv-SE" sz="1700" dirty="0">
                <a:solidFill>
                  <a:schemeClr val="tx1"/>
                </a:solidFill>
                <a:effectLst/>
              </a:rPr>
              <a:t>: </a:t>
            </a:r>
            <a:r>
              <a:rPr lang="sv-SE" sz="1700" dirty="0" smtClean="0">
                <a:solidFill>
                  <a:schemeClr val="tx1"/>
                </a:solidFill>
                <a:effectLst/>
              </a:rPr>
              <a:t>Nominell växelkurs </a:t>
            </a:r>
            <a:r>
              <a:rPr lang="sv-SE" sz="1700" dirty="0">
                <a:solidFill>
                  <a:schemeClr val="tx1"/>
                </a:solidFill>
                <a:effectLst/>
              </a:rPr>
              <a:t>ökar lika mycket på kort som på lång sikt. Därmed blir finanspolitiken helt verkningslös på </a:t>
            </a:r>
            <a:r>
              <a:rPr lang="sv-SE" sz="1700" i="1" dirty="0">
                <a:solidFill>
                  <a:schemeClr val="tx1"/>
                </a:solidFill>
                <a:effectLst/>
              </a:rPr>
              <a:t>Y. </a:t>
            </a:r>
            <a:r>
              <a:rPr lang="sv-SE" sz="1700" dirty="0">
                <a:solidFill>
                  <a:schemeClr val="tx1"/>
                </a:solidFill>
                <a:effectLst/>
              </a:rPr>
              <a:t>Växelkursen förändras omedelbart och motverkar helt finanspolitiken via undanträngning av nettoexport! </a:t>
            </a:r>
            <a:endParaRPr lang="sv-SE" sz="1700" dirty="0" smtClean="0">
              <a:solidFill>
                <a:schemeClr val="tx1"/>
              </a:solidFill>
              <a:effectLst/>
            </a:endParaRPr>
          </a:p>
          <a:p>
            <a:pPr marL="594900" eaLnBrk="1" hangingPunct="1">
              <a:spcBef>
                <a:spcPts val="250"/>
              </a:spcBef>
              <a:spcAft>
                <a:spcPts val="12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endParaRPr lang="sv-SE" sz="1700" dirty="0" smtClean="0">
              <a:solidFill>
                <a:schemeClr val="tx1"/>
              </a:solidFill>
              <a:effectLst/>
            </a:endParaRPr>
          </a:p>
          <a:p>
            <a:pPr marL="594900" eaLnBrk="1" hangingPunct="1">
              <a:spcBef>
                <a:spcPts val="250"/>
              </a:spcBef>
              <a:spcAft>
                <a:spcPts val="12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endParaRPr lang="sv-SE" sz="1700" dirty="0" smtClean="0">
              <a:solidFill>
                <a:schemeClr val="tx1"/>
              </a:solidFill>
              <a:effectLst/>
            </a:endParaRPr>
          </a:p>
          <a:p>
            <a:pPr marL="594900" eaLnBrk="1" hangingPunct="1">
              <a:spcBef>
                <a:spcPts val="250"/>
              </a:spcBef>
              <a:spcAft>
                <a:spcPts val="12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endParaRPr lang="sv-SE" sz="1700" dirty="0" smtClean="0">
              <a:solidFill>
                <a:schemeClr val="tx1"/>
              </a:solidFill>
              <a:effectLst/>
            </a:endParaRPr>
          </a:p>
          <a:p>
            <a:pPr marL="594900" eaLnBrk="1" hangingPunct="1">
              <a:spcBef>
                <a:spcPts val="250"/>
              </a:spcBef>
              <a:spcAft>
                <a:spcPts val="12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endParaRPr lang="sv-SE" sz="1700" dirty="0" smtClean="0">
              <a:solidFill>
                <a:schemeClr val="tx1"/>
              </a:solidFill>
              <a:effectLst/>
            </a:endParaRPr>
          </a:p>
        </p:txBody>
      </p:sp>
      <p:sp>
        <p:nvSpPr>
          <p:cNvPr id="33" name="Slide Number Placeholder 3"/>
          <p:cNvSpPr>
            <a:spLocks noGrp="1"/>
          </p:cNvSpPr>
          <p:nvPr>
            <p:ph type="sldNum" sz="quarter" idx="10"/>
          </p:nvPr>
        </p:nvSpPr>
        <p:spPr>
          <a:xfrm>
            <a:off x="0" y="6548834"/>
            <a:ext cx="1900238" cy="336550"/>
          </a:xfrm>
        </p:spPr>
        <p:txBody>
          <a:bodyPr/>
          <a:lstStyle/>
          <a:p>
            <a:pPr>
              <a:defRPr/>
            </a:pPr>
            <a:r>
              <a:rPr lang="sv-SE" dirty="0" smtClean="0"/>
              <a:t>K11: </a:t>
            </a:r>
            <a:r>
              <a:rPr lang="sv-SE" dirty="0"/>
              <a:t>sid. </a:t>
            </a:r>
            <a:fld id="{71B7D319-3509-4EF6-A7CA-BA2351681FF6}" type="slidenum">
              <a:rPr lang="en-GB"/>
              <a:pPr>
                <a:defRPr/>
              </a:pPr>
              <a:t>21</a:t>
            </a:fld>
            <a:endParaRPr lang="en-GB" dirty="0"/>
          </a:p>
        </p:txBody>
      </p:sp>
    </p:spTree>
    <p:extLst>
      <p:ext uri="{BB962C8B-B14F-4D97-AF65-F5344CB8AC3E}">
        <p14:creationId xmlns:p14="http://schemas.microsoft.com/office/powerpoint/2010/main" val="26756727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5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5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56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56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61"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60" name="Rectangle 8"/>
          <p:cNvSpPr>
            <a:spLocks noGrp="1" noChangeArrowheads="1"/>
          </p:cNvSpPr>
          <p:nvPr>
            <p:ph type="title"/>
          </p:nvPr>
        </p:nvSpPr>
        <p:spPr>
          <a:xfrm>
            <a:off x="763960" y="52388"/>
            <a:ext cx="7768480" cy="1190625"/>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dirty="0" smtClean="0">
                <a:latin typeface="+mn-lt"/>
              </a:rPr>
              <a:t>Dynamiska effekter av finanspolitik med flytande växelkurs:2</a:t>
            </a:r>
          </a:p>
        </p:txBody>
      </p:sp>
      <p:sp>
        <p:nvSpPr>
          <p:cNvPr id="23561" name="Rectangle 9"/>
          <p:cNvSpPr>
            <a:spLocks noGrp="1" noChangeArrowheads="1"/>
          </p:cNvSpPr>
          <p:nvPr>
            <p:ph type="body" idx="1"/>
          </p:nvPr>
        </p:nvSpPr>
        <p:spPr>
          <a:xfrm>
            <a:off x="467544" y="1340768"/>
            <a:ext cx="8280920" cy="5040560"/>
          </a:xfrm>
          <a:noFill/>
        </p:spPr>
        <p:txBody>
          <a:bodyPr/>
          <a:lstStyle/>
          <a:p>
            <a:pPr marL="594900" eaLnBrk="1" hangingPunct="1">
              <a:spcBef>
                <a:spcPts val="250"/>
              </a:spcBef>
              <a:spcAft>
                <a:spcPts val="12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800" b="1" dirty="0" smtClean="0">
                <a:solidFill>
                  <a:schemeClr val="tx1"/>
                </a:solidFill>
                <a:effectLst/>
              </a:rPr>
              <a:t>Förklaring</a:t>
            </a:r>
            <a:r>
              <a:rPr lang="sv-SE" sz="1800" dirty="0" smtClean="0">
                <a:solidFill>
                  <a:schemeClr val="tx1"/>
                </a:solidFill>
                <a:effectLst/>
              </a:rPr>
              <a:t>: Både under fast och flytande växelkurs måste real växelkurs förändras lika mycket på medellång sikt efter en finanspolitisk åtgärd. Med fast växelkurs sker detta genom att prisnivån </a:t>
            </a:r>
            <a:r>
              <a:rPr lang="sv-SE" sz="1800" i="1" dirty="0" smtClean="0">
                <a:solidFill>
                  <a:schemeClr val="tx1"/>
                </a:solidFill>
                <a:effectLst/>
              </a:rPr>
              <a:t>P </a:t>
            </a:r>
            <a:r>
              <a:rPr lang="sv-SE" sz="1800" dirty="0" smtClean="0">
                <a:solidFill>
                  <a:schemeClr val="tx1"/>
                </a:solidFill>
                <a:effectLst/>
              </a:rPr>
              <a:t>förändras. Med flytande sker det genom att nominell växelkurs förändras. </a:t>
            </a:r>
          </a:p>
          <a:p>
            <a:pPr marL="594900" eaLnBrk="1" hangingPunct="1">
              <a:spcBef>
                <a:spcPts val="250"/>
              </a:spcBef>
              <a:spcAft>
                <a:spcPts val="12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800" dirty="0" smtClean="0">
                <a:solidFill>
                  <a:schemeClr val="tx1"/>
                </a:solidFill>
                <a:effectLst/>
              </a:rPr>
              <a:t>Men det är en viktig skillnad. Prisförändringar tar tid medan växelkurs-förändringar kan ske omedelbart. </a:t>
            </a:r>
          </a:p>
          <a:p>
            <a:pPr marL="594900" eaLnBrk="1" hangingPunct="1">
              <a:spcBef>
                <a:spcPts val="250"/>
              </a:spcBef>
              <a:spcAft>
                <a:spcPts val="12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800" dirty="0" smtClean="0">
                <a:solidFill>
                  <a:schemeClr val="tx1"/>
                </a:solidFill>
                <a:effectLst/>
              </a:rPr>
              <a:t>Det tar tid innan priser och förväntade priser sammanfaller och det gör att prisförändringarna tar tid. Detta är realistiskt!</a:t>
            </a:r>
          </a:p>
          <a:p>
            <a:pPr marL="594900" eaLnBrk="1" hangingPunct="1">
              <a:spcBef>
                <a:spcPts val="250"/>
              </a:spcBef>
              <a:spcAft>
                <a:spcPts val="12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800" dirty="0" smtClean="0">
                <a:solidFill>
                  <a:schemeClr val="tx1"/>
                </a:solidFill>
                <a:effectLst/>
              </a:rPr>
              <a:t>Växelkurskursen antar vi däremot kan hoppa omedelbart. Det är också realistiskt eftersom prissättningen på finansmarknaderna fungerar på ett helt annat sätt än lönesättning och prissättning. </a:t>
            </a:r>
          </a:p>
          <a:p>
            <a:pPr marL="594900" eaLnBrk="1" hangingPunct="1">
              <a:spcBef>
                <a:spcPts val="250"/>
              </a:spcBef>
              <a:spcAft>
                <a:spcPts val="12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800" dirty="0" smtClean="0">
                <a:effectLst/>
                <a:latin typeface="Arial" charset="0"/>
              </a:rPr>
              <a:t>Notera att vi antagit att centralbanken inte alls reagerar med förändringar i penningmängden under flytande växelkurs. Om </a:t>
            </a:r>
            <a:r>
              <a:rPr lang="sv-SE" sz="1800" dirty="0">
                <a:effectLst/>
                <a:latin typeface="Arial" charset="0"/>
              </a:rPr>
              <a:t>centralbanken istället ökar penningmängden </a:t>
            </a:r>
            <a:r>
              <a:rPr lang="sv-SE" sz="1800" b="1" dirty="0">
                <a:effectLst/>
                <a:latin typeface="Arial" charset="0"/>
              </a:rPr>
              <a:t>lite</a:t>
            </a:r>
            <a:r>
              <a:rPr lang="sv-SE" sz="1800" dirty="0">
                <a:effectLst/>
                <a:latin typeface="Arial" charset="0"/>
              </a:rPr>
              <a:t> men inte så mycket att räntan förblir </a:t>
            </a:r>
            <a:r>
              <a:rPr lang="sv-SE" sz="1800" dirty="0" smtClean="0">
                <a:effectLst/>
                <a:latin typeface="Arial" charset="0"/>
              </a:rPr>
              <a:t>konstant </a:t>
            </a:r>
            <a:r>
              <a:rPr lang="sv-SE" sz="1800" dirty="0">
                <a:effectLst/>
                <a:latin typeface="Arial" charset="0"/>
              </a:rPr>
              <a:t>kommer finanspolitiken att ha en </a:t>
            </a:r>
            <a:r>
              <a:rPr lang="sv-SE" sz="1800" b="1" dirty="0">
                <a:effectLst/>
                <a:latin typeface="Arial" charset="0"/>
              </a:rPr>
              <a:t>viss</a:t>
            </a:r>
            <a:r>
              <a:rPr lang="sv-SE" sz="1800" dirty="0">
                <a:effectLst/>
                <a:latin typeface="Arial" charset="0"/>
              </a:rPr>
              <a:t> </a:t>
            </a:r>
            <a:r>
              <a:rPr lang="sv-SE" sz="1800" dirty="0" smtClean="0">
                <a:effectLst/>
                <a:latin typeface="Arial" charset="0"/>
              </a:rPr>
              <a:t>effekt men inte lika stor som under fast kurs.</a:t>
            </a:r>
            <a:endParaRPr lang="sv-SE" sz="1800" dirty="0">
              <a:effectLst/>
              <a:latin typeface="Arial" charset="0"/>
            </a:endParaRPr>
          </a:p>
          <a:p>
            <a:pPr marL="594900" eaLnBrk="1" hangingPunct="1">
              <a:spcBef>
                <a:spcPts val="250"/>
              </a:spcBef>
              <a:spcAft>
                <a:spcPts val="12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endParaRPr lang="sv-SE" sz="1700" dirty="0" smtClean="0">
              <a:solidFill>
                <a:schemeClr val="tx1"/>
              </a:solidFill>
              <a:effectLst/>
            </a:endParaRPr>
          </a:p>
          <a:p>
            <a:pPr marL="594900" eaLnBrk="1" hangingPunct="1">
              <a:spcBef>
                <a:spcPts val="250"/>
              </a:spcBef>
              <a:spcAft>
                <a:spcPts val="12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endParaRPr lang="sv-SE" sz="1700" dirty="0" smtClean="0">
              <a:solidFill>
                <a:schemeClr val="tx1"/>
              </a:solidFill>
              <a:effectLst/>
            </a:endParaRPr>
          </a:p>
          <a:p>
            <a:pPr marL="594900" eaLnBrk="1" hangingPunct="1">
              <a:spcBef>
                <a:spcPts val="250"/>
              </a:spcBef>
              <a:spcAft>
                <a:spcPts val="12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endParaRPr lang="sv-SE" sz="1700" dirty="0" smtClean="0">
              <a:solidFill>
                <a:schemeClr val="tx1"/>
              </a:solidFill>
              <a:effectLst/>
            </a:endParaRPr>
          </a:p>
          <a:p>
            <a:pPr marL="594900" eaLnBrk="1" hangingPunct="1">
              <a:spcBef>
                <a:spcPts val="250"/>
              </a:spcBef>
              <a:spcAft>
                <a:spcPts val="12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endParaRPr lang="sv-SE" sz="1700" dirty="0" smtClean="0">
              <a:solidFill>
                <a:schemeClr val="tx1"/>
              </a:solidFill>
              <a:effectLst/>
            </a:endParaRPr>
          </a:p>
        </p:txBody>
      </p:sp>
      <p:sp>
        <p:nvSpPr>
          <p:cNvPr id="33" name="Slide Number Placeholder 3"/>
          <p:cNvSpPr>
            <a:spLocks noGrp="1"/>
          </p:cNvSpPr>
          <p:nvPr>
            <p:ph type="sldNum" sz="quarter" idx="10"/>
          </p:nvPr>
        </p:nvSpPr>
        <p:spPr>
          <a:xfrm>
            <a:off x="0" y="6548834"/>
            <a:ext cx="1900238" cy="336550"/>
          </a:xfrm>
        </p:spPr>
        <p:txBody>
          <a:bodyPr/>
          <a:lstStyle/>
          <a:p>
            <a:pPr>
              <a:defRPr/>
            </a:pPr>
            <a:r>
              <a:rPr lang="sv-SE" dirty="0" smtClean="0"/>
              <a:t>K11: </a:t>
            </a:r>
            <a:r>
              <a:rPr lang="sv-SE" dirty="0"/>
              <a:t>sid. </a:t>
            </a:r>
            <a:fld id="{71B7D319-3509-4EF6-A7CA-BA2351681FF6}" type="slidenum">
              <a:rPr lang="en-GB"/>
              <a:pPr>
                <a:defRPr/>
              </a:pPr>
              <a:t>22</a:t>
            </a:fld>
            <a:endParaRPr lang="en-GB" dirty="0"/>
          </a:p>
        </p:txBody>
      </p:sp>
    </p:spTree>
    <p:extLst>
      <p:ext uri="{BB962C8B-B14F-4D97-AF65-F5344CB8AC3E}">
        <p14:creationId xmlns:p14="http://schemas.microsoft.com/office/powerpoint/2010/main" val="275506472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5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5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56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56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61"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1444625" y="76200"/>
            <a:ext cx="600075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sz="3600" dirty="0">
                <a:solidFill>
                  <a:srgbClr val="000000"/>
                </a:solidFill>
                <a:effectLst>
                  <a:outerShdw blurRad="38100" dist="38100" dir="2700000" algn="tl">
                    <a:srgbClr val="C0C0C0"/>
                  </a:outerShdw>
                </a:effectLst>
                <a:latin typeface="+mn-lt"/>
              </a:rPr>
              <a:t>Dynamiska effekter med en reaktionsfunktion</a:t>
            </a:r>
          </a:p>
        </p:txBody>
      </p:sp>
      <p:sp>
        <p:nvSpPr>
          <p:cNvPr id="21506" name="Rectangle 2"/>
          <p:cNvSpPr>
            <a:spLocks noChangeArrowheads="1"/>
          </p:cNvSpPr>
          <p:nvPr/>
        </p:nvSpPr>
        <p:spPr bwMode="auto">
          <a:xfrm>
            <a:off x="299915" y="1266949"/>
            <a:ext cx="4056061" cy="4538315"/>
          </a:xfrm>
          <a:prstGeom prst="rect">
            <a:avLst/>
          </a:prstGeom>
          <a:noFill/>
          <a:ln>
            <a:noFill/>
          </a:ln>
          <a:effectLst/>
          <a:extLst/>
        </p:spPr>
        <p:txBody>
          <a:bodyPr lIns="90000" tIns="46800" rIns="90000" bIns="46800"/>
          <a:lstStyle/>
          <a:p>
            <a:pPr marL="342900" indent="-342900">
              <a:spcBef>
                <a:spcPts val="238"/>
              </a:spcBef>
              <a:spcAft>
                <a:spcPts val="238"/>
              </a:spcAft>
              <a:buClr>
                <a:srgbClr val="003300"/>
              </a:buClr>
              <a:buFont typeface="Arial" panose="020B0604020202020204" pitchFamily="34" charset="0"/>
              <a:buChar char="•"/>
              <a:tabLst>
                <a:tab pos="338138" algn="l"/>
                <a:tab pos="1252538" algn="l"/>
                <a:tab pos="2166938" algn="l"/>
                <a:tab pos="3081338" algn="l"/>
                <a:tab pos="3995738" algn="l"/>
                <a:tab pos="4910138" algn="l"/>
                <a:tab pos="5824538" algn="l"/>
                <a:tab pos="6738938" algn="l"/>
                <a:tab pos="7653338" algn="l"/>
                <a:tab pos="8567738" algn="l"/>
                <a:tab pos="9482138" algn="l"/>
                <a:tab pos="10396538" algn="l"/>
              </a:tabLst>
              <a:defRPr/>
            </a:pPr>
            <a:endParaRPr lang="sv-SE" sz="1700" dirty="0">
              <a:solidFill>
                <a:srgbClr val="000000"/>
              </a:solidFill>
              <a:latin typeface="Arial" charset="0"/>
            </a:endParaRPr>
          </a:p>
        </p:txBody>
      </p:sp>
      <p:sp>
        <p:nvSpPr>
          <p:cNvPr id="20485" name="Line 3"/>
          <p:cNvSpPr>
            <a:spLocks noChangeShapeType="1"/>
          </p:cNvSpPr>
          <p:nvPr/>
        </p:nvSpPr>
        <p:spPr bwMode="auto">
          <a:xfrm>
            <a:off x="4808538" y="1720850"/>
            <a:ext cx="0" cy="4037013"/>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0486" name="Line 4"/>
          <p:cNvSpPr>
            <a:spLocks noChangeShapeType="1"/>
          </p:cNvSpPr>
          <p:nvPr/>
        </p:nvSpPr>
        <p:spPr bwMode="auto">
          <a:xfrm>
            <a:off x="4806950" y="5768975"/>
            <a:ext cx="3902075" cy="1588"/>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0487" name="Text Box 5"/>
          <p:cNvSpPr txBox="1">
            <a:spLocks noChangeArrowheads="1"/>
          </p:cNvSpPr>
          <p:nvPr/>
        </p:nvSpPr>
        <p:spPr bwMode="auto">
          <a:xfrm rot="-5400000">
            <a:off x="3968080" y="3185120"/>
            <a:ext cx="1271587"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dirty="0">
                <a:solidFill>
                  <a:srgbClr val="000000"/>
                </a:solidFill>
                <a:latin typeface="Arial" charset="0"/>
              </a:rPr>
              <a:t>Prisnivå, </a:t>
            </a:r>
            <a:r>
              <a:rPr lang="sv-SE" altLang="en-US" sz="1800" i="1" dirty="0">
                <a:solidFill>
                  <a:srgbClr val="000000"/>
                </a:solidFill>
                <a:latin typeface="Arial" charset="0"/>
              </a:rPr>
              <a:t>P</a:t>
            </a:r>
          </a:p>
        </p:txBody>
      </p:sp>
      <p:sp>
        <p:nvSpPr>
          <p:cNvPr id="20515" name="Freeform 7"/>
          <p:cNvSpPr>
            <a:spLocks noChangeArrowheads="1"/>
          </p:cNvSpPr>
          <p:nvPr/>
        </p:nvSpPr>
        <p:spPr bwMode="auto">
          <a:xfrm>
            <a:off x="5245868" y="2721074"/>
            <a:ext cx="2840038" cy="2516188"/>
          </a:xfrm>
          <a:custGeom>
            <a:avLst/>
            <a:gdLst>
              <a:gd name="T0" fmla="*/ 0 w 1362"/>
              <a:gd name="T1" fmla="*/ 0 h 859"/>
              <a:gd name="T2" fmla="*/ 1161 w 1362"/>
              <a:gd name="T3" fmla="*/ 3561 h 859"/>
              <a:gd name="T4" fmla="*/ 3087 w 1362"/>
              <a:gd name="T5" fmla="*/ 5397 h 859"/>
              <a:gd name="T6" fmla="*/ 0 60000 65536"/>
              <a:gd name="T7" fmla="*/ 0 60000 65536"/>
              <a:gd name="T8" fmla="*/ 0 60000 65536"/>
            </a:gdLst>
            <a:ahLst/>
            <a:cxnLst>
              <a:cxn ang="T6">
                <a:pos x="T0" y="T1"/>
              </a:cxn>
              <a:cxn ang="T7">
                <a:pos x="T2" y="T3"/>
              </a:cxn>
              <a:cxn ang="T8">
                <a:pos x="T4" y="T5"/>
              </a:cxn>
            </a:cxnLst>
            <a:rect l="0" t="0" r="r" b="b"/>
            <a:pathLst>
              <a:path w="1362" h="859">
                <a:moveTo>
                  <a:pt x="0" y="0"/>
                </a:moveTo>
                <a:cubicBezTo>
                  <a:pt x="85" y="96"/>
                  <a:pt x="285" y="424"/>
                  <a:pt x="512" y="567"/>
                </a:cubicBezTo>
                <a:cubicBezTo>
                  <a:pt x="739" y="710"/>
                  <a:pt x="1185" y="798"/>
                  <a:pt x="1362" y="859"/>
                </a:cubicBezTo>
              </a:path>
            </a:pathLst>
          </a:custGeom>
          <a:noFill/>
          <a:ln w="38160">
            <a:solidFill>
              <a:srgbClr val="A5002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20489" name="Freeform 9"/>
          <p:cNvSpPr>
            <a:spLocks noChangeArrowheads="1"/>
          </p:cNvSpPr>
          <p:nvPr/>
        </p:nvSpPr>
        <p:spPr bwMode="auto">
          <a:xfrm>
            <a:off x="5403850" y="3068638"/>
            <a:ext cx="3062288" cy="1843087"/>
          </a:xfrm>
          <a:custGeom>
            <a:avLst/>
            <a:gdLst>
              <a:gd name="T0" fmla="*/ 0 w 1929"/>
              <a:gd name="T1" fmla="*/ 2147483647 h 1161"/>
              <a:gd name="T2" fmla="*/ 2147483647 w 1929"/>
              <a:gd name="T3" fmla="*/ 2147483647 h 1161"/>
              <a:gd name="T4" fmla="*/ 2147483647 w 1929"/>
              <a:gd name="T5" fmla="*/ 2147483647 h 1161"/>
              <a:gd name="T6" fmla="*/ 2147483647 w 1929"/>
              <a:gd name="T7" fmla="*/ 0 h 11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9" h="1161">
                <a:moveTo>
                  <a:pt x="0" y="1161"/>
                </a:moveTo>
                <a:cubicBezTo>
                  <a:pt x="337" y="1055"/>
                  <a:pt x="675" y="950"/>
                  <a:pt x="960" y="814"/>
                </a:cubicBezTo>
                <a:cubicBezTo>
                  <a:pt x="1245" y="678"/>
                  <a:pt x="1549" y="483"/>
                  <a:pt x="1710" y="347"/>
                </a:cubicBezTo>
                <a:cubicBezTo>
                  <a:pt x="1871" y="211"/>
                  <a:pt x="1900" y="105"/>
                  <a:pt x="1929" y="0"/>
                </a:cubicBezTo>
              </a:path>
            </a:pathLst>
          </a:custGeom>
          <a:noFill/>
          <a:ln w="28440">
            <a:solidFill>
              <a:srgbClr val="5A6EA6"/>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20491" name="Rectangle 11"/>
          <p:cNvSpPr>
            <a:spLocks noChangeArrowheads="1"/>
          </p:cNvSpPr>
          <p:nvPr/>
        </p:nvSpPr>
        <p:spPr bwMode="auto">
          <a:xfrm>
            <a:off x="5983288" y="5745163"/>
            <a:ext cx="44946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1800" i="1" dirty="0" err="1">
                <a:solidFill>
                  <a:srgbClr val="000000"/>
                </a:solidFill>
                <a:latin typeface="Arial" charset="0"/>
              </a:rPr>
              <a:t>Y</a:t>
            </a:r>
            <a:r>
              <a:rPr lang="sv-SE" altLang="en-US" i="1" baseline="-25000" dirty="0" err="1">
                <a:solidFill>
                  <a:srgbClr val="000000"/>
                </a:solidFill>
                <a:latin typeface="Arial" charset="0"/>
              </a:rPr>
              <a:t>n</a:t>
            </a:r>
            <a:endParaRPr lang="sv-SE" altLang="en-US" i="1" baseline="-25000" dirty="0">
              <a:solidFill>
                <a:srgbClr val="000000"/>
              </a:solidFill>
              <a:latin typeface="Arial" charset="0"/>
            </a:endParaRPr>
          </a:p>
        </p:txBody>
      </p:sp>
      <p:sp>
        <p:nvSpPr>
          <p:cNvPr id="20493" name="Line 13"/>
          <p:cNvSpPr>
            <a:spLocks noChangeShapeType="1"/>
          </p:cNvSpPr>
          <p:nvPr/>
        </p:nvSpPr>
        <p:spPr bwMode="auto">
          <a:xfrm>
            <a:off x="6155564" y="4665663"/>
            <a:ext cx="1588" cy="1101725"/>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0513" name="Freeform 16"/>
          <p:cNvSpPr>
            <a:spLocks noChangeArrowheads="1"/>
          </p:cNvSpPr>
          <p:nvPr/>
        </p:nvSpPr>
        <p:spPr bwMode="auto">
          <a:xfrm>
            <a:off x="5119689" y="3028950"/>
            <a:ext cx="2779713" cy="2516188"/>
          </a:xfrm>
          <a:custGeom>
            <a:avLst/>
            <a:gdLst>
              <a:gd name="T0" fmla="*/ 0 w 1362"/>
              <a:gd name="T1" fmla="*/ 0 h 859"/>
              <a:gd name="T2" fmla="*/ 1088 w 1362"/>
              <a:gd name="T3" fmla="*/ 3561 h 859"/>
              <a:gd name="T4" fmla="*/ 2894 w 1362"/>
              <a:gd name="T5" fmla="*/ 5397 h 859"/>
              <a:gd name="T6" fmla="*/ 0 60000 65536"/>
              <a:gd name="T7" fmla="*/ 0 60000 65536"/>
              <a:gd name="T8" fmla="*/ 0 60000 65536"/>
            </a:gdLst>
            <a:ahLst/>
            <a:cxnLst>
              <a:cxn ang="T6">
                <a:pos x="T0" y="T1"/>
              </a:cxn>
              <a:cxn ang="T7">
                <a:pos x="T2" y="T3"/>
              </a:cxn>
              <a:cxn ang="T8">
                <a:pos x="T4" y="T5"/>
              </a:cxn>
            </a:cxnLst>
            <a:rect l="0" t="0" r="r" b="b"/>
            <a:pathLst>
              <a:path w="1362" h="859">
                <a:moveTo>
                  <a:pt x="0" y="0"/>
                </a:moveTo>
                <a:cubicBezTo>
                  <a:pt x="85" y="96"/>
                  <a:pt x="285" y="424"/>
                  <a:pt x="512" y="567"/>
                </a:cubicBezTo>
                <a:cubicBezTo>
                  <a:pt x="739" y="710"/>
                  <a:pt x="1185" y="798"/>
                  <a:pt x="1362" y="859"/>
                </a:cubicBezTo>
              </a:path>
            </a:pathLst>
          </a:custGeom>
          <a:noFill/>
          <a:ln w="38160">
            <a:solidFill>
              <a:srgbClr val="A5002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20496" name="Text Box 18"/>
          <p:cNvSpPr txBox="1">
            <a:spLocks noChangeArrowheads="1"/>
          </p:cNvSpPr>
          <p:nvPr/>
        </p:nvSpPr>
        <p:spPr bwMode="auto">
          <a:xfrm>
            <a:off x="5741988" y="6111875"/>
            <a:ext cx="1550987"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dirty="0">
                <a:solidFill>
                  <a:srgbClr val="000000"/>
                </a:solidFill>
                <a:latin typeface="Arial" charset="0"/>
              </a:rPr>
              <a:t>Produktion, </a:t>
            </a:r>
            <a:r>
              <a:rPr lang="sv-SE" altLang="en-US" sz="1800" i="1" dirty="0">
                <a:solidFill>
                  <a:srgbClr val="000000"/>
                </a:solidFill>
                <a:latin typeface="Arial" charset="0"/>
              </a:rPr>
              <a:t>Y</a:t>
            </a:r>
          </a:p>
        </p:txBody>
      </p:sp>
      <p:sp>
        <p:nvSpPr>
          <p:cNvPr id="20497" name="Rectangle 19"/>
          <p:cNvSpPr>
            <a:spLocks noChangeArrowheads="1"/>
          </p:cNvSpPr>
          <p:nvPr/>
        </p:nvSpPr>
        <p:spPr bwMode="auto">
          <a:xfrm>
            <a:off x="5843588" y="4699000"/>
            <a:ext cx="344487"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dirty="0">
                <a:solidFill>
                  <a:srgbClr val="000000"/>
                </a:solidFill>
                <a:latin typeface="Arial" charset="0"/>
              </a:rPr>
              <a:t>A</a:t>
            </a:r>
          </a:p>
        </p:txBody>
      </p:sp>
      <p:sp>
        <p:nvSpPr>
          <p:cNvPr id="20500" name="Line 25"/>
          <p:cNvSpPr>
            <a:spLocks noChangeShapeType="1"/>
          </p:cNvSpPr>
          <p:nvPr/>
        </p:nvSpPr>
        <p:spPr bwMode="auto">
          <a:xfrm>
            <a:off x="6517804" y="4521200"/>
            <a:ext cx="0" cy="1233488"/>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0503" name="Rectangle 28"/>
          <p:cNvSpPr>
            <a:spLocks noChangeArrowheads="1"/>
          </p:cNvSpPr>
          <p:nvPr/>
        </p:nvSpPr>
        <p:spPr bwMode="auto">
          <a:xfrm>
            <a:off x="6372200" y="5754688"/>
            <a:ext cx="481013"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i="1" dirty="0">
                <a:solidFill>
                  <a:srgbClr val="000000"/>
                </a:solidFill>
                <a:latin typeface="Arial" charset="0"/>
              </a:rPr>
              <a:t>Y</a:t>
            </a:r>
          </a:p>
        </p:txBody>
      </p:sp>
      <p:grpSp>
        <p:nvGrpSpPr>
          <p:cNvPr id="21533" name="Group 29"/>
          <p:cNvGrpSpPr>
            <a:grpSpLocks/>
          </p:cNvGrpSpPr>
          <p:nvPr/>
        </p:nvGrpSpPr>
        <p:grpSpPr bwMode="auto">
          <a:xfrm>
            <a:off x="5212284" y="2606667"/>
            <a:ext cx="3062288" cy="3150522"/>
            <a:chOff x="3284" y="1031"/>
            <a:chExt cx="1929" cy="1886"/>
          </a:xfrm>
        </p:grpSpPr>
        <p:sp>
          <p:nvSpPr>
            <p:cNvPr id="20506" name="Line 30"/>
            <p:cNvSpPr>
              <a:spLocks noChangeShapeType="1"/>
            </p:cNvSpPr>
            <p:nvPr/>
          </p:nvSpPr>
          <p:spPr bwMode="auto">
            <a:xfrm flipH="1">
              <a:off x="3878" y="2015"/>
              <a:ext cx="1" cy="902"/>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grpSp>
          <p:nvGrpSpPr>
            <p:cNvPr id="20507" name="Group 31"/>
            <p:cNvGrpSpPr>
              <a:grpSpLocks/>
            </p:cNvGrpSpPr>
            <p:nvPr/>
          </p:nvGrpSpPr>
          <p:grpSpPr bwMode="auto">
            <a:xfrm>
              <a:off x="3284" y="1031"/>
              <a:ext cx="1929" cy="1161"/>
              <a:chOff x="3284" y="1031"/>
              <a:chExt cx="1929" cy="1161"/>
            </a:xfrm>
          </p:grpSpPr>
          <p:sp>
            <p:nvSpPr>
              <p:cNvPr id="20508" name="Freeform 32"/>
              <p:cNvSpPr>
                <a:spLocks noChangeArrowheads="1"/>
              </p:cNvSpPr>
              <p:nvPr/>
            </p:nvSpPr>
            <p:spPr bwMode="auto">
              <a:xfrm>
                <a:off x="3284" y="1031"/>
                <a:ext cx="1929" cy="1161"/>
              </a:xfrm>
              <a:custGeom>
                <a:avLst/>
                <a:gdLst>
                  <a:gd name="T0" fmla="*/ 0 w 1929"/>
                  <a:gd name="T1" fmla="*/ 1161 h 1161"/>
                  <a:gd name="T2" fmla="*/ 960 w 1929"/>
                  <a:gd name="T3" fmla="*/ 814 h 1161"/>
                  <a:gd name="T4" fmla="*/ 1710 w 1929"/>
                  <a:gd name="T5" fmla="*/ 347 h 1161"/>
                  <a:gd name="T6" fmla="*/ 1929 w 1929"/>
                  <a:gd name="T7" fmla="*/ 0 h 11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9" h="1161">
                    <a:moveTo>
                      <a:pt x="0" y="1161"/>
                    </a:moveTo>
                    <a:cubicBezTo>
                      <a:pt x="337" y="1055"/>
                      <a:pt x="675" y="950"/>
                      <a:pt x="960" y="814"/>
                    </a:cubicBezTo>
                    <a:cubicBezTo>
                      <a:pt x="1245" y="678"/>
                      <a:pt x="1549" y="483"/>
                      <a:pt x="1710" y="347"/>
                    </a:cubicBezTo>
                    <a:cubicBezTo>
                      <a:pt x="1871" y="211"/>
                      <a:pt x="1900" y="105"/>
                      <a:pt x="1929" y="0"/>
                    </a:cubicBezTo>
                  </a:path>
                </a:pathLst>
              </a:custGeom>
              <a:noFill/>
              <a:ln w="28440">
                <a:solidFill>
                  <a:srgbClr val="5A6EA6"/>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20509" name="Rectangle 33"/>
              <p:cNvSpPr>
                <a:spLocks noChangeArrowheads="1"/>
              </p:cNvSpPr>
              <p:nvPr/>
            </p:nvSpPr>
            <p:spPr bwMode="auto">
              <a:xfrm>
                <a:off x="3836" y="1782"/>
                <a:ext cx="315" cy="2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dirty="0" smtClean="0">
                    <a:solidFill>
                      <a:srgbClr val="000000"/>
                    </a:solidFill>
                    <a:latin typeface="Arial" charset="0"/>
                  </a:rPr>
                  <a:t>C</a:t>
                </a:r>
                <a:endParaRPr lang="sv-SE" altLang="en-US" sz="1800" dirty="0">
                  <a:solidFill>
                    <a:srgbClr val="000000"/>
                  </a:solidFill>
                  <a:latin typeface="Arial" charset="0"/>
                </a:endParaRPr>
              </a:p>
            </p:txBody>
          </p:sp>
        </p:grpSp>
      </p:grpSp>
      <p:sp>
        <p:nvSpPr>
          <p:cNvPr id="37" name="Slide Number Placeholder 3"/>
          <p:cNvSpPr>
            <a:spLocks noGrp="1"/>
          </p:cNvSpPr>
          <p:nvPr>
            <p:ph type="sldNum" sz="quarter" idx="10"/>
          </p:nvPr>
        </p:nvSpPr>
        <p:spPr>
          <a:xfrm>
            <a:off x="0" y="6548834"/>
            <a:ext cx="1900238" cy="336550"/>
          </a:xfrm>
        </p:spPr>
        <p:txBody>
          <a:bodyPr/>
          <a:lstStyle/>
          <a:p>
            <a:pPr>
              <a:defRPr/>
            </a:pPr>
            <a:r>
              <a:rPr lang="sv-SE" dirty="0" smtClean="0"/>
              <a:t>K11: </a:t>
            </a:r>
            <a:r>
              <a:rPr lang="sv-SE" dirty="0"/>
              <a:t>sid. </a:t>
            </a:r>
            <a:fld id="{71B7D319-3509-4EF6-A7CA-BA2351681FF6}" type="slidenum">
              <a:rPr lang="en-GB"/>
              <a:pPr>
                <a:defRPr/>
              </a:pPr>
              <a:t>23</a:t>
            </a:fld>
            <a:endParaRPr lang="en-GB" dirty="0"/>
          </a:p>
        </p:txBody>
      </p:sp>
      <p:sp>
        <p:nvSpPr>
          <p:cNvPr id="33" name="Rectangle 2"/>
          <p:cNvSpPr>
            <a:spLocks noChangeArrowheads="1"/>
          </p:cNvSpPr>
          <p:nvPr/>
        </p:nvSpPr>
        <p:spPr bwMode="auto">
          <a:xfrm>
            <a:off x="299915" y="1557338"/>
            <a:ext cx="4056061" cy="4538315"/>
          </a:xfrm>
          <a:prstGeom prst="rect">
            <a:avLst/>
          </a:prstGeom>
          <a:noFill/>
          <a:ln>
            <a:noFill/>
          </a:ln>
          <a:effectLst/>
          <a:extLst/>
        </p:spPr>
        <p:txBody>
          <a:bodyPr lIns="90000" tIns="46800" rIns="90000" bIns="46800"/>
          <a:lstStyle/>
          <a:p>
            <a:pPr marL="342900" indent="-342900">
              <a:spcBef>
                <a:spcPts val="238"/>
              </a:spcBef>
              <a:spcAft>
                <a:spcPts val="238"/>
              </a:spcAft>
              <a:buClr>
                <a:srgbClr val="003300"/>
              </a:buClr>
              <a:buFont typeface="Arial" panose="020B0604020202020204" pitchFamily="34" charset="0"/>
              <a:buChar char="•"/>
              <a:tabLst>
                <a:tab pos="338138" algn="l"/>
                <a:tab pos="1252538" algn="l"/>
                <a:tab pos="2166938" algn="l"/>
                <a:tab pos="3081338" algn="l"/>
                <a:tab pos="3995738" algn="l"/>
                <a:tab pos="4910138" algn="l"/>
                <a:tab pos="5824538" algn="l"/>
                <a:tab pos="6738938" algn="l"/>
                <a:tab pos="7653338" algn="l"/>
                <a:tab pos="8567738" algn="l"/>
                <a:tab pos="9482138" algn="l"/>
                <a:tab pos="10396538" algn="l"/>
              </a:tabLst>
              <a:defRPr/>
            </a:pPr>
            <a:r>
              <a:rPr lang="sv-SE" sz="1700" dirty="0" smtClean="0">
                <a:solidFill>
                  <a:srgbClr val="000000"/>
                </a:solidFill>
                <a:latin typeface="Arial" charset="0"/>
              </a:rPr>
              <a:t>Den finanspolitiska expansionen leder till en viss ökning av penningmängden. Växelkursen apprecierar därför mindre än om centralbanken höll penningmängden konstant.</a:t>
            </a:r>
          </a:p>
          <a:p>
            <a:pPr marL="342900" indent="-342900">
              <a:spcBef>
                <a:spcPts val="238"/>
              </a:spcBef>
              <a:spcAft>
                <a:spcPts val="238"/>
              </a:spcAft>
              <a:buClr>
                <a:srgbClr val="003300"/>
              </a:buClr>
              <a:buFont typeface="Arial" panose="020B0604020202020204" pitchFamily="34" charset="0"/>
              <a:buChar char="•"/>
              <a:tabLst>
                <a:tab pos="338138" algn="l"/>
                <a:tab pos="1252538" algn="l"/>
                <a:tab pos="2166938" algn="l"/>
                <a:tab pos="3081338" algn="l"/>
                <a:tab pos="3995738" algn="l"/>
                <a:tab pos="4910138" algn="l"/>
                <a:tab pos="5824538" algn="l"/>
                <a:tab pos="6738938" algn="l"/>
                <a:tab pos="7653338" algn="l"/>
                <a:tab pos="8567738" algn="l"/>
                <a:tab pos="9482138" algn="l"/>
                <a:tab pos="10396538" algn="l"/>
              </a:tabLst>
              <a:defRPr/>
            </a:pPr>
            <a:r>
              <a:rPr lang="sv-SE" sz="1700" i="1" dirty="0" smtClean="0">
                <a:solidFill>
                  <a:srgbClr val="000000"/>
                </a:solidFill>
                <a:latin typeface="Arial" charset="0"/>
              </a:rPr>
              <a:t>AD </a:t>
            </a:r>
            <a:r>
              <a:rPr lang="sv-SE" sz="1700" dirty="0" smtClean="0">
                <a:solidFill>
                  <a:srgbClr val="000000"/>
                </a:solidFill>
                <a:latin typeface="Arial" charset="0"/>
              </a:rPr>
              <a:t>förskjuts åt höger (men mindre än vid fast växelkurs).</a:t>
            </a:r>
          </a:p>
          <a:p>
            <a:pPr marL="342900" indent="-342900">
              <a:spcBef>
                <a:spcPts val="238"/>
              </a:spcBef>
              <a:spcAft>
                <a:spcPts val="238"/>
              </a:spcAft>
              <a:buClr>
                <a:srgbClr val="003300"/>
              </a:buClr>
              <a:buFont typeface="Arial" panose="020B0604020202020204" pitchFamily="34" charset="0"/>
              <a:buChar char="•"/>
              <a:tabLst>
                <a:tab pos="338138" algn="l"/>
                <a:tab pos="1252538" algn="l"/>
                <a:tab pos="2166938" algn="l"/>
                <a:tab pos="3081338" algn="l"/>
                <a:tab pos="3995738" algn="l"/>
                <a:tab pos="4910138" algn="l"/>
                <a:tab pos="5824538" algn="l"/>
                <a:tab pos="6738938" algn="l"/>
                <a:tab pos="7653338" algn="l"/>
                <a:tab pos="8567738" algn="l"/>
                <a:tab pos="9482138" algn="l"/>
                <a:tab pos="10396538" algn="l"/>
              </a:tabLst>
              <a:defRPr/>
            </a:pPr>
            <a:r>
              <a:rPr lang="sv-SE" sz="1700" dirty="0" smtClean="0">
                <a:solidFill>
                  <a:srgbClr val="000000"/>
                </a:solidFill>
                <a:latin typeface="Arial" charset="0"/>
              </a:rPr>
              <a:t>Därefter sker de vanliga förskjutningarna av </a:t>
            </a:r>
            <a:r>
              <a:rPr lang="sv-SE" sz="1700" i="1" dirty="0" smtClean="0">
                <a:solidFill>
                  <a:srgbClr val="000000"/>
                </a:solidFill>
                <a:latin typeface="Arial" charset="0"/>
              </a:rPr>
              <a:t>AS.</a:t>
            </a:r>
          </a:p>
          <a:p>
            <a:pPr marL="342900" indent="-342900">
              <a:spcBef>
                <a:spcPts val="238"/>
              </a:spcBef>
              <a:spcAft>
                <a:spcPts val="238"/>
              </a:spcAft>
              <a:buClr>
                <a:srgbClr val="003300"/>
              </a:buClr>
              <a:buFont typeface="Arial" panose="020B0604020202020204" pitchFamily="34" charset="0"/>
              <a:buChar char="•"/>
              <a:tabLst>
                <a:tab pos="338138" algn="l"/>
                <a:tab pos="1252538" algn="l"/>
                <a:tab pos="2166938" algn="l"/>
                <a:tab pos="3081338" algn="l"/>
                <a:tab pos="3995738" algn="l"/>
                <a:tab pos="4910138" algn="l"/>
                <a:tab pos="5824538" algn="l"/>
                <a:tab pos="6738938" algn="l"/>
                <a:tab pos="7653338" algn="l"/>
                <a:tab pos="8567738" algn="l"/>
                <a:tab pos="9482138" algn="l"/>
                <a:tab pos="10396538" algn="l"/>
              </a:tabLst>
              <a:defRPr/>
            </a:pPr>
            <a:r>
              <a:rPr lang="sv-SE" sz="1700" b="1" dirty="0" smtClean="0">
                <a:solidFill>
                  <a:srgbClr val="000000"/>
                </a:solidFill>
                <a:latin typeface="Arial" charset="0"/>
              </a:rPr>
              <a:t>Slutsats</a:t>
            </a:r>
            <a:r>
              <a:rPr lang="sv-SE" sz="1700" dirty="0" smtClean="0">
                <a:solidFill>
                  <a:srgbClr val="000000"/>
                </a:solidFill>
                <a:latin typeface="Arial" charset="0"/>
              </a:rPr>
              <a:t>: Finanspolitiken är inte helt verkningslös på kort sikt under flytande växelkurs när centralbanken ”lutar sig mot vinden”  men svagare än under fast växelkurs. Hur mycket svagare beror på hur starkt centralbanken reagerar.</a:t>
            </a:r>
          </a:p>
        </p:txBody>
      </p:sp>
      <p:cxnSp>
        <p:nvCxnSpPr>
          <p:cNvPr id="3" name="Straight Arrow Connector 2"/>
          <p:cNvCxnSpPr/>
          <p:nvPr/>
        </p:nvCxnSpPr>
        <p:spPr bwMode="auto">
          <a:xfrm flipH="1" flipV="1">
            <a:off x="6228185" y="4321970"/>
            <a:ext cx="167058" cy="99615"/>
          </a:xfrm>
          <a:prstGeom prst="straightConnector1">
            <a:avLst/>
          </a:prstGeom>
          <a:solidFill>
            <a:srgbClr val="00B8FF"/>
          </a:solidFill>
          <a:ln w="3175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TextBox 6"/>
          <p:cNvSpPr txBox="1"/>
          <p:nvPr/>
        </p:nvSpPr>
        <p:spPr>
          <a:xfrm>
            <a:off x="6372200" y="4221088"/>
            <a:ext cx="338554" cy="369332"/>
          </a:xfrm>
          <a:prstGeom prst="rect">
            <a:avLst/>
          </a:prstGeom>
          <a:noFill/>
        </p:spPr>
        <p:txBody>
          <a:bodyPr wrap="none" rtlCol="0">
            <a:spAutoFit/>
          </a:bodyPr>
          <a:lstStyle/>
          <a:p>
            <a:r>
              <a:rPr lang="en-US" sz="1800" dirty="0" smtClean="0">
                <a:solidFill>
                  <a:schemeClr val="tx1"/>
                </a:solidFill>
                <a:latin typeface="+mn-lt"/>
              </a:rPr>
              <a:t>B</a:t>
            </a:r>
            <a:endParaRPr lang="en-US" sz="1800" dirty="0">
              <a:solidFill>
                <a:schemeClr val="tx1"/>
              </a:solidFill>
              <a:latin typeface="+mn-lt"/>
            </a:endParaRPr>
          </a:p>
        </p:txBody>
      </p:sp>
    </p:spTree>
    <p:extLst>
      <p:ext uri="{BB962C8B-B14F-4D97-AF65-F5344CB8AC3E}">
        <p14:creationId xmlns:p14="http://schemas.microsoft.com/office/powerpoint/2010/main" val="147266159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51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050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050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3">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153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5" grpId="0" animBg="1"/>
      <p:bldP spid="20500" grpId="0" animBg="1"/>
      <p:bldP spid="20503" grpId="0"/>
      <p:bldP spid="33" grpId="0" uiExpand="1" build="p"/>
      <p:bldP spid="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6162" name="Rectangle 2"/>
          <p:cNvSpPr>
            <a:spLocks noGrp="1" noChangeArrowheads="1"/>
          </p:cNvSpPr>
          <p:nvPr>
            <p:ph type="title"/>
          </p:nvPr>
        </p:nvSpPr>
        <p:spPr/>
        <p:txBody>
          <a:bodyPr/>
          <a:lstStyle/>
          <a:p>
            <a:r>
              <a:rPr lang="sv-SE" altLang="en-US" dirty="0" smtClean="0"/>
              <a:t>För- och nackdelar med olika </a:t>
            </a:r>
            <a:r>
              <a:rPr lang="sv-SE" altLang="en-US" dirty="0"/>
              <a:t>växelkurssystem</a:t>
            </a:r>
          </a:p>
        </p:txBody>
      </p:sp>
      <p:sp>
        <p:nvSpPr>
          <p:cNvPr id="476163" name="Rectangle 3"/>
          <p:cNvSpPr>
            <a:spLocks noChangeArrowheads="1"/>
          </p:cNvSpPr>
          <p:nvPr/>
        </p:nvSpPr>
        <p:spPr bwMode="auto">
          <a:xfrm>
            <a:off x="321128" y="1400628"/>
            <a:ext cx="8369300" cy="490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itchFamily="18" charset="0"/>
              </a:defRPr>
            </a:lvl1pPr>
            <a:lvl2pPr marL="808038" indent="-285750">
              <a:defRPr sz="2400">
                <a:solidFill>
                  <a:schemeClr val="tx1"/>
                </a:solidFill>
                <a:latin typeface="Times New Roman" pitchFamily="18" charset="0"/>
              </a:defRPr>
            </a:lvl2pPr>
            <a:lvl3pPr marL="1612900" indent="-444500">
              <a:defRPr sz="2400">
                <a:solidFill>
                  <a:schemeClr val="tx1"/>
                </a:solidFill>
                <a:latin typeface="Times New Roman" pitchFamily="18" charset="0"/>
              </a:defRPr>
            </a:lvl3pPr>
            <a:lvl4pPr marL="1966913" indent="-174625">
              <a:defRPr sz="2400">
                <a:solidFill>
                  <a:schemeClr val="tx1"/>
                </a:solidFill>
                <a:latin typeface="Times New Roman" pitchFamily="18" charset="0"/>
              </a:defRPr>
            </a:lvl4pPr>
            <a:lvl5pPr marL="2320925" indent="-174625">
              <a:defRPr sz="2400">
                <a:solidFill>
                  <a:schemeClr val="tx1"/>
                </a:solidFill>
                <a:latin typeface="Times New Roman" pitchFamily="18" charset="0"/>
              </a:defRPr>
            </a:lvl5pPr>
            <a:lvl6pPr marL="2778125" indent="-174625" fontAlgn="base">
              <a:spcBef>
                <a:spcPct val="0"/>
              </a:spcBef>
              <a:spcAft>
                <a:spcPct val="0"/>
              </a:spcAft>
              <a:defRPr sz="2400">
                <a:solidFill>
                  <a:schemeClr val="tx1"/>
                </a:solidFill>
                <a:latin typeface="Times New Roman" pitchFamily="18" charset="0"/>
              </a:defRPr>
            </a:lvl6pPr>
            <a:lvl7pPr marL="3235325" indent="-174625" fontAlgn="base">
              <a:spcBef>
                <a:spcPct val="0"/>
              </a:spcBef>
              <a:spcAft>
                <a:spcPct val="0"/>
              </a:spcAft>
              <a:defRPr sz="2400">
                <a:solidFill>
                  <a:schemeClr val="tx1"/>
                </a:solidFill>
                <a:latin typeface="Times New Roman" pitchFamily="18" charset="0"/>
              </a:defRPr>
            </a:lvl7pPr>
            <a:lvl8pPr marL="3692525" indent="-174625" fontAlgn="base">
              <a:spcBef>
                <a:spcPct val="0"/>
              </a:spcBef>
              <a:spcAft>
                <a:spcPct val="0"/>
              </a:spcAft>
              <a:defRPr sz="2400">
                <a:solidFill>
                  <a:schemeClr val="tx1"/>
                </a:solidFill>
                <a:latin typeface="Times New Roman" pitchFamily="18" charset="0"/>
              </a:defRPr>
            </a:lvl8pPr>
            <a:lvl9pPr marL="4149725" indent="-174625" fontAlgn="base">
              <a:spcBef>
                <a:spcPct val="0"/>
              </a:spcBef>
              <a:spcAft>
                <a:spcPct val="0"/>
              </a:spcAft>
              <a:defRPr sz="2400">
                <a:solidFill>
                  <a:schemeClr val="tx1"/>
                </a:solidFill>
                <a:latin typeface="Times New Roman" pitchFamily="18" charset="0"/>
              </a:defRPr>
            </a:lvl9pPr>
          </a:lstStyle>
          <a:p>
            <a:pPr marL="0" indent="0">
              <a:spcBef>
                <a:spcPct val="10000"/>
              </a:spcBef>
              <a:spcAft>
                <a:spcPct val="10000"/>
              </a:spcAft>
              <a:buSzPct val="100000"/>
            </a:pPr>
            <a:r>
              <a:rPr lang="sv-SE" altLang="en-US" sz="2000" b="1" dirty="0" smtClean="0">
                <a:latin typeface="+mn-lt"/>
              </a:rPr>
              <a:t>Fast </a:t>
            </a:r>
            <a:r>
              <a:rPr lang="sv-SE" altLang="en-US" sz="2000" b="1" dirty="0">
                <a:latin typeface="+mn-lt"/>
              </a:rPr>
              <a:t>växelkurs</a:t>
            </a:r>
          </a:p>
          <a:p>
            <a:pPr marL="865188" lvl="1" indent="-342900">
              <a:spcBef>
                <a:spcPct val="10000"/>
              </a:spcBef>
              <a:spcAft>
                <a:spcPct val="10000"/>
              </a:spcAft>
              <a:buClr>
                <a:schemeClr val="tx2"/>
              </a:buClr>
              <a:buSzPct val="100000"/>
              <a:buFont typeface="Arial" panose="020B0604020202020204" pitchFamily="34" charset="0"/>
              <a:buChar char="•"/>
            </a:pPr>
            <a:r>
              <a:rPr lang="sv-SE" altLang="en-US" sz="1800" dirty="0">
                <a:latin typeface="+mn-lt"/>
              </a:rPr>
              <a:t>Penningpolitik kan inte användas för att stabilisera </a:t>
            </a:r>
            <a:r>
              <a:rPr lang="sv-SE" altLang="en-US" sz="1800" dirty="0" smtClean="0">
                <a:latin typeface="+mn-lt"/>
              </a:rPr>
              <a:t>ekonomin</a:t>
            </a:r>
            <a:endParaRPr lang="sv-SE" altLang="en-US" sz="1800" dirty="0">
              <a:latin typeface="+mn-lt"/>
            </a:endParaRPr>
          </a:p>
          <a:p>
            <a:pPr marL="865188" lvl="1" indent="-342900">
              <a:spcBef>
                <a:spcPct val="10000"/>
              </a:spcBef>
              <a:spcAft>
                <a:spcPct val="10000"/>
              </a:spcAft>
              <a:buClr>
                <a:schemeClr val="tx2"/>
              </a:buClr>
              <a:buSzPct val="100000"/>
              <a:buFont typeface="Arial" panose="020B0604020202020204" pitchFamily="34" charset="0"/>
              <a:buChar char="•"/>
            </a:pPr>
            <a:r>
              <a:rPr lang="sv-SE" altLang="en-US" sz="1800" dirty="0">
                <a:latin typeface="+mn-lt"/>
              </a:rPr>
              <a:t>Finanspolitik har potentiellt sett stor effekt på </a:t>
            </a:r>
            <a:r>
              <a:rPr lang="sv-SE" altLang="en-US" sz="1800" dirty="0" smtClean="0">
                <a:latin typeface="+mn-lt"/>
              </a:rPr>
              <a:t>produktionen</a:t>
            </a:r>
          </a:p>
          <a:p>
            <a:pPr marL="865188" lvl="1" indent="-342900">
              <a:spcBef>
                <a:spcPct val="10000"/>
              </a:spcBef>
              <a:spcAft>
                <a:spcPct val="10000"/>
              </a:spcAft>
              <a:buClr>
                <a:schemeClr val="tx2"/>
              </a:buClr>
              <a:buSzPct val="100000"/>
              <a:buFont typeface="Arial" panose="020B0604020202020204" pitchFamily="34" charset="0"/>
              <a:buChar char="•"/>
            </a:pPr>
            <a:r>
              <a:rPr lang="sv-SE" altLang="en-US" sz="1800" dirty="0" smtClean="0">
                <a:latin typeface="+mn-lt"/>
              </a:rPr>
              <a:t>Risk för valutakriser </a:t>
            </a:r>
            <a:endParaRPr lang="sv-SE" altLang="en-US" sz="1800" dirty="0">
              <a:latin typeface="+mn-lt"/>
            </a:endParaRPr>
          </a:p>
          <a:p>
            <a:pPr marL="0" indent="0">
              <a:spcBef>
                <a:spcPts val="1200"/>
              </a:spcBef>
              <a:spcAft>
                <a:spcPct val="10000"/>
              </a:spcAft>
              <a:buSzPct val="100000"/>
            </a:pPr>
            <a:r>
              <a:rPr lang="sv-SE" altLang="en-US" sz="2000" b="1" dirty="0">
                <a:latin typeface="+mn-lt"/>
              </a:rPr>
              <a:t>Rörlig växelkurs</a:t>
            </a:r>
          </a:p>
          <a:p>
            <a:pPr marL="865188" lvl="1" indent="-342900">
              <a:spcBef>
                <a:spcPct val="10000"/>
              </a:spcBef>
              <a:spcAft>
                <a:spcPct val="10000"/>
              </a:spcAft>
              <a:buSzPct val="100000"/>
              <a:buFont typeface="Arial" panose="020B0604020202020204" pitchFamily="34" charset="0"/>
              <a:buChar char="•"/>
            </a:pPr>
            <a:r>
              <a:rPr lang="sv-SE" altLang="en-US" sz="1800" dirty="0">
                <a:latin typeface="+mn-lt"/>
              </a:rPr>
              <a:t>Penningpolitik kan </a:t>
            </a:r>
            <a:r>
              <a:rPr lang="sv-SE" altLang="en-US" sz="1800" dirty="0" smtClean="0">
                <a:latin typeface="+mn-lt"/>
              </a:rPr>
              <a:t>påverka </a:t>
            </a:r>
            <a:r>
              <a:rPr lang="sv-SE" altLang="en-US" sz="1800" dirty="0">
                <a:latin typeface="+mn-lt"/>
              </a:rPr>
              <a:t>produktionen på kort sikt</a:t>
            </a:r>
          </a:p>
          <a:p>
            <a:pPr marL="865188" lvl="1" indent="-342900">
              <a:spcBef>
                <a:spcPct val="10000"/>
              </a:spcBef>
              <a:spcAft>
                <a:spcPct val="10000"/>
              </a:spcAft>
              <a:buSzPct val="100000"/>
              <a:buFont typeface="Arial" panose="020B0604020202020204" pitchFamily="34" charset="0"/>
              <a:buChar char="•"/>
            </a:pPr>
            <a:r>
              <a:rPr lang="sv-SE" altLang="en-US" sz="1800" dirty="0">
                <a:latin typeface="+mn-lt"/>
              </a:rPr>
              <a:t>Finanspolitik mindre verksamt eftersom en finanspolitisk expansion tenderar att appreciera växelkursen </a:t>
            </a:r>
          </a:p>
          <a:p>
            <a:pPr marL="865188" lvl="1" indent="-342900">
              <a:spcBef>
                <a:spcPct val="10000"/>
              </a:spcBef>
              <a:spcAft>
                <a:spcPct val="10000"/>
              </a:spcAft>
              <a:buSzPct val="100000"/>
              <a:buFont typeface="Arial" panose="020B0604020202020204" pitchFamily="34" charset="0"/>
              <a:buChar char="•"/>
            </a:pPr>
            <a:r>
              <a:rPr lang="sv-SE" altLang="en-US" sz="1800" dirty="0" smtClean="0">
                <a:latin typeface="+mn-lt"/>
              </a:rPr>
              <a:t>Växelkursen mer variabel – men kanske inte ett så stort problem</a:t>
            </a:r>
          </a:p>
          <a:p>
            <a:pPr marL="57150" indent="0">
              <a:spcBef>
                <a:spcPts val="1200"/>
              </a:spcBef>
              <a:spcAft>
                <a:spcPct val="10000"/>
              </a:spcAft>
            </a:pPr>
            <a:r>
              <a:rPr lang="sv-SE" altLang="en-US" sz="1800" b="1" dirty="0" smtClean="0">
                <a:latin typeface="+mn-lt"/>
              </a:rPr>
              <a:t>Konsensus </a:t>
            </a:r>
          </a:p>
          <a:p>
            <a:pPr marL="865188" lvl="1">
              <a:spcBef>
                <a:spcPct val="10000"/>
              </a:spcBef>
              <a:spcAft>
                <a:spcPct val="10000"/>
              </a:spcAft>
              <a:buFont typeface="Arial" panose="020B0604020202020204" pitchFamily="34" charset="0"/>
              <a:buChar char="•"/>
            </a:pPr>
            <a:r>
              <a:rPr lang="sv-SE" altLang="en-US" sz="1800" dirty="0" smtClean="0">
                <a:latin typeface="+mn-lt"/>
              </a:rPr>
              <a:t>Flytande växelkurs att föredra om inte centralbanken är opålitlig så inflation blir ett stort problem eller för en grupp länder som är nära integrerade.</a:t>
            </a:r>
          </a:p>
          <a:p>
            <a:pPr marL="57150" indent="0">
              <a:spcBef>
                <a:spcPts val="1200"/>
              </a:spcBef>
              <a:spcAft>
                <a:spcPct val="10000"/>
              </a:spcAft>
            </a:pPr>
            <a:r>
              <a:rPr lang="sv-SE" altLang="en-US" sz="1800" b="1" dirty="0" smtClean="0">
                <a:latin typeface="+mn-lt"/>
              </a:rPr>
              <a:t>Sedelfondsystem</a:t>
            </a:r>
            <a:r>
              <a:rPr lang="sv-SE" altLang="en-US" sz="1800" dirty="0" smtClean="0">
                <a:latin typeface="+mn-lt"/>
              </a:rPr>
              <a:t> ett sätt att skapa trovärdighet för fast växelkurs.</a:t>
            </a:r>
            <a:endParaRPr lang="sv-SE" altLang="en-US" sz="1800" dirty="0">
              <a:latin typeface="+mn-lt"/>
            </a:endParaRPr>
          </a:p>
        </p:txBody>
      </p:sp>
      <p:sp>
        <p:nvSpPr>
          <p:cNvPr id="5" name="Slide Number Placeholder 3"/>
          <p:cNvSpPr>
            <a:spLocks noGrp="1"/>
          </p:cNvSpPr>
          <p:nvPr>
            <p:ph type="sldNum" sz="quarter" idx="10"/>
          </p:nvPr>
        </p:nvSpPr>
        <p:spPr>
          <a:xfrm>
            <a:off x="0" y="6548834"/>
            <a:ext cx="1900238" cy="336550"/>
          </a:xfrm>
        </p:spPr>
        <p:txBody>
          <a:bodyPr/>
          <a:lstStyle/>
          <a:p>
            <a:pPr>
              <a:defRPr/>
            </a:pPr>
            <a:r>
              <a:rPr lang="sv-SE" dirty="0" smtClean="0"/>
              <a:t>K11: </a:t>
            </a:r>
            <a:r>
              <a:rPr lang="sv-SE" dirty="0"/>
              <a:t>sid. </a:t>
            </a:r>
            <a:fld id="{71B7D319-3509-4EF6-A7CA-BA2351681FF6}" type="slidenum">
              <a:rPr lang="en-GB"/>
              <a:pPr>
                <a:defRPr/>
              </a:pPr>
              <a:t>24</a:t>
            </a:fld>
            <a:endParaRPr lang="en-GB" dirty="0"/>
          </a:p>
        </p:txBody>
      </p:sp>
    </p:spTree>
    <p:extLst>
      <p:ext uri="{BB962C8B-B14F-4D97-AF65-F5344CB8AC3E}">
        <p14:creationId xmlns:p14="http://schemas.microsoft.com/office/powerpoint/2010/main" val="4035924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61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61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7616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7616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7616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7616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7616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7616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7616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7616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7616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616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sv-SE" altLang="en-US" dirty="0" smtClean="0"/>
              <a:t>K11: </a:t>
            </a:r>
            <a:r>
              <a:rPr lang="sv-SE" altLang="en-US" dirty="0"/>
              <a:t>sid. </a:t>
            </a:r>
            <a:fld id="{D43A9DF4-68A8-4596-B76B-4B4013F6727B}" type="slidenum">
              <a:rPr lang="en-GB" altLang="en-US"/>
              <a:pPr/>
              <a:t>25</a:t>
            </a:fld>
            <a:endParaRPr lang="en-GB" altLang="en-US" dirty="0"/>
          </a:p>
        </p:txBody>
      </p:sp>
      <p:sp>
        <p:nvSpPr>
          <p:cNvPr id="507906" name="Rectangle 2"/>
          <p:cNvSpPr>
            <a:spLocks noGrp="1" noChangeArrowheads="1"/>
          </p:cNvSpPr>
          <p:nvPr>
            <p:ph type="title"/>
          </p:nvPr>
        </p:nvSpPr>
        <p:spPr/>
        <p:txBody>
          <a:bodyPr/>
          <a:lstStyle/>
          <a:p>
            <a:r>
              <a:rPr lang="sv-SE" altLang="en-US"/>
              <a:t>Optimala valutaområden</a:t>
            </a:r>
          </a:p>
        </p:txBody>
      </p:sp>
      <p:sp>
        <p:nvSpPr>
          <p:cNvPr id="507907" name="Rectangle 3"/>
          <p:cNvSpPr>
            <a:spLocks noGrp="1" noChangeArrowheads="1"/>
          </p:cNvSpPr>
          <p:nvPr>
            <p:ph type="body" idx="1"/>
          </p:nvPr>
        </p:nvSpPr>
        <p:spPr>
          <a:xfrm>
            <a:off x="558800" y="1430338"/>
            <a:ext cx="8062686" cy="4800600"/>
          </a:xfrm>
        </p:spPr>
        <p:txBody>
          <a:bodyPr/>
          <a:lstStyle/>
          <a:p>
            <a:pPr eaLnBrk="1" hangingPunct="1">
              <a:spcBef>
                <a:spcPts val="600"/>
              </a:spcBef>
              <a:spcAft>
                <a:spcPts val="600"/>
              </a:spcAft>
              <a:buClr>
                <a:schemeClr val="tx1"/>
              </a:buClr>
              <a:buSzTx/>
              <a:buFontTx/>
              <a:buChar char="•"/>
            </a:pPr>
            <a:r>
              <a:rPr lang="sv-SE" altLang="en-US" sz="1800" dirty="0">
                <a:effectLst/>
                <a:latin typeface="Arial" charset="0"/>
              </a:rPr>
              <a:t>Fördelen med en gemensam valuta, t.ex. Euroområdet, är att handel underlättas. </a:t>
            </a:r>
            <a:r>
              <a:rPr lang="sv-SE" altLang="en-US" sz="1800" dirty="0" smtClean="0">
                <a:effectLst/>
                <a:latin typeface="Arial" charset="0"/>
              </a:rPr>
              <a:t>Flytande valutakurser varierar mycket – det slipper man.</a:t>
            </a:r>
            <a:endParaRPr lang="sv-SE" altLang="en-US" sz="1800" dirty="0">
              <a:effectLst/>
              <a:latin typeface="Arial" charset="0"/>
            </a:endParaRPr>
          </a:p>
          <a:p>
            <a:pPr eaLnBrk="1" hangingPunct="1">
              <a:spcBef>
                <a:spcPts val="1200"/>
              </a:spcBef>
              <a:spcAft>
                <a:spcPts val="600"/>
              </a:spcAft>
              <a:buClr>
                <a:schemeClr val="tx1"/>
              </a:buClr>
              <a:buSzTx/>
              <a:buFontTx/>
              <a:buChar char="•"/>
            </a:pPr>
            <a:r>
              <a:rPr lang="sv-SE" altLang="en-US" sz="1800" dirty="0">
                <a:effectLst/>
                <a:latin typeface="Arial" charset="0"/>
              </a:rPr>
              <a:t>Nackdelen är att man inte kan bedriva egen penningpolitik och eller justera sin växelkurs. </a:t>
            </a:r>
            <a:r>
              <a:rPr lang="sv-SE" altLang="en-US" sz="1800" dirty="0" smtClean="0">
                <a:effectLst/>
                <a:latin typeface="Arial" charset="0"/>
              </a:rPr>
              <a:t>Tydligt i Eurokrisen.</a:t>
            </a:r>
          </a:p>
          <a:p>
            <a:pPr eaLnBrk="1" hangingPunct="1">
              <a:spcBef>
                <a:spcPts val="1200"/>
              </a:spcBef>
              <a:spcAft>
                <a:spcPts val="600"/>
              </a:spcAft>
              <a:buClr>
                <a:schemeClr val="tx1"/>
              </a:buClr>
              <a:buSzTx/>
              <a:buFontTx/>
              <a:buChar char="•"/>
            </a:pPr>
            <a:r>
              <a:rPr lang="sv-SE" altLang="en-US" sz="1800" dirty="0" smtClean="0">
                <a:effectLst/>
                <a:latin typeface="Arial" charset="0"/>
              </a:rPr>
              <a:t>Nackdelarna </a:t>
            </a:r>
            <a:r>
              <a:rPr lang="sv-SE" altLang="en-US" sz="1800" dirty="0">
                <a:effectLst/>
                <a:latin typeface="Arial" charset="0"/>
              </a:rPr>
              <a:t>är också mindre om</a:t>
            </a:r>
          </a:p>
          <a:p>
            <a:pPr marL="742950" lvl="2" indent="-342900" eaLnBrk="1" hangingPunct="1">
              <a:spcBef>
                <a:spcPts val="0"/>
              </a:spcBef>
              <a:spcAft>
                <a:spcPts val="600"/>
              </a:spcAft>
              <a:buClr>
                <a:schemeClr val="tx1"/>
              </a:buClr>
              <a:buSzTx/>
              <a:buFontTx/>
              <a:buChar char="•"/>
            </a:pPr>
            <a:r>
              <a:rPr lang="sv-SE" altLang="en-US" sz="1600" dirty="0">
                <a:effectLst/>
                <a:latin typeface="Arial" charset="0"/>
                <a:ea typeface="+mn-ea"/>
                <a:cs typeface="+mn-cs"/>
              </a:rPr>
              <a:t>Länderna med gemensam valuta är välintegrerade och har väl korrelerade konjunkturcykler (symmetriska </a:t>
            </a:r>
            <a:r>
              <a:rPr lang="sv-SE" altLang="en-US" sz="1600" dirty="0" smtClean="0">
                <a:effectLst/>
                <a:latin typeface="Arial" charset="0"/>
                <a:ea typeface="+mn-ea"/>
                <a:cs typeface="+mn-cs"/>
              </a:rPr>
              <a:t>störningar).</a:t>
            </a:r>
            <a:endParaRPr lang="sv-SE" altLang="en-US" sz="1600" dirty="0">
              <a:effectLst/>
              <a:latin typeface="Arial" charset="0"/>
              <a:ea typeface="+mn-ea"/>
              <a:cs typeface="+mn-cs"/>
            </a:endParaRPr>
          </a:p>
          <a:p>
            <a:pPr marL="742950" lvl="2" indent="-342900" eaLnBrk="1" hangingPunct="1">
              <a:spcBef>
                <a:spcPts val="0"/>
              </a:spcBef>
              <a:spcAft>
                <a:spcPts val="600"/>
              </a:spcAft>
              <a:buClr>
                <a:schemeClr val="tx1"/>
              </a:buClr>
              <a:buSzTx/>
              <a:buFontTx/>
              <a:buChar char="•"/>
            </a:pPr>
            <a:r>
              <a:rPr lang="sv-SE" altLang="en-US" sz="1600" dirty="0">
                <a:effectLst/>
                <a:latin typeface="Arial" charset="0"/>
                <a:ea typeface="+mn-ea"/>
                <a:cs typeface="+mn-cs"/>
              </a:rPr>
              <a:t>Arbetskraften lätt kan röra sig från områden med hög arbetslöshet till låg arbetslöshet. </a:t>
            </a:r>
            <a:endParaRPr lang="sv-SE" altLang="en-US" sz="1600" dirty="0" smtClean="0">
              <a:effectLst/>
              <a:latin typeface="Arial" charset="0"/>
              <a:ea typeface="+mn-ea"/>
              <a:cs typeface="+mn-cs"/>
            </a:endParaRPr>
          </a:p>
          <a:p>
            <a:pPr marL="342900" lvl="1" indent="-342900" eaLnBrk="1" hangingPunct="1">
              <a:spcBef>
                <a:spcPts val="1200"/>
              </a:spcBef>
              <a:spcAft>
                <a:spcPts val="600"/>
              </a:spcAft>
              <a:buClr>
                <a:schemeClr val="tx1"/>
              </a:buClr>
              <a:buSzTx/>
              <a:buFontTx/>
              <a:buChar char="•"/>
            </a:pPr>
            <a:r>
              <a:rPr lang="sv-SE" altLang="en-US" sz="1800" dirty="0" smtClean="0">
                <a:effectLst/>
                <a:latin typeface="Arial" charset="0"/>
                <a:cs typeface="+mn-cs"/>
              </a:rPr>
              <a:t>Formaliserades först av ekonomipristagaren </a:t>
            </a:r>
            <a:r>
              <a:rPr lang="sv-SE" altLang="en-US" sz="1800">
                <a:effectLst/>
                <a:latin typeface="Arial" charset="0"/>
                <a:cs typeface="+mn-cs"/>
              </a:rPr>
              <a:t>(</a:t>
            </a:r>
            <a:r>
              <a:rPr lang="sv-SE" altLang="en-US" sz="1800" smtClean="0">
                <a:effectLst/>
                <a:latin typeface="Arial" charset="0"/>
                <a:cs typeface="+mn-cs"/>
              </a:rPr>
              <a:t>1999) Robert Mundell </a:t>
            </a:r>
            <a:r>
              <a:rPr lang="sv-SE" altLang="en-US" sz="1800" dirty="0" smtClean="0">
                <a:effectLst/>
                <a:latin typeface="Arial" charset="0"/>
                <a:cs typeface="+mn-cs"/>
              </a:rPr>
              <a:t>i teorin för </a:t>
            </a:r>
            <a:r>
              <a:rPr lang="sv-SE" altLang="en-US" sz="1800" b="1" dirty="0" smtClean="0">
                <a:effectLst/>
                <a:latin typeface="Arial" charset="0"/>
                <a:cs typeface="+mn-cs"/>
              </a:rPr>
              <a:t>optimala valutaområden.</a:t>
            </a:r>
            <a:endParaRPr lang="sv-SE" altLang="en-US" sz="1800" dirty="0">
              <a:effectLst/>
              <a:latin typeface="Arial" charset="0"/>
              <a:cs typeface="+mn-cs"/>
            </a:endParaRPr>
          </a:p>
          <a:p>
            <a:pPr marL="1311275" lvl="2" indent="-457200">
              <a:buFont typeface="Wingdings" pitchFamily="50" charset="0"/>
              <a:buNone/>
            </a:pPr>
            <a:endParaRPr lang="sv-SE" altLang="en-US" sz="1400" dirty="0">
              <a:effectLst/>
            </a:endParaRPr>
          </a:p>
        </p:txBody>
      </p:sp>
    </p:spTree>
    <p:extLst>
      <p:ext uri="{BB962C8B-B14F-4D97-AF65-F5344CB8AC3E}">
        <p14:creationId xmlns:p14="http://schemas.microsoft.com/office/powerpoint/2010/main" val="36849049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79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079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0790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0790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0790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0790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7907"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3106" name="Rectangle 2"/>
          <p:cNvSpPr>
            <a:spLocks noGrp="1" noChangeArrowheads="1"/>
          </p:cNvSpPr>
          <p:nvPr>
            <p:ph type="title"/>
          </p:nvPr>
        </p:nvSpPr>
        <p:spPr/>
        <p:txBody>
          <a:bodyPr/>
          <a:lstStyle/>
          <a:p>
            <a:pPr eaLnBrk="1" hangingPunct="1">
              <a:defRPr/>
            </a:pPr>
            <a:r>
              <a:rPr lang="sv-SE" dirty="0"/>
              <a:t>Vad krävs för en fast växelkurs?</a:t>
            </a:r>
            <a:endParaRPr lang="en-US" dirty="0" smtClean="0"/>
          </a:p>
        </p:txBody>
      </p:sp>
      <p:sp>
        <p:nvSpPr>
          <p:cNvPr id="303107" name="Rectangle 3"/>
          <p:cNvSpPr>
            <a:spLocks noGrp="1" noChangeArrowheads="1"/>
          </p:cNvSpPr>
          <p:nvPr>
            <p:ph type="body" sz="half" idx="1"/>
          </p:nvPr>
        </p:nvSpPr>
        <p:spPr>
          <a:xfrm>
            <a:off x="479071" y="1306286"/>
            <a:ext cx="8234363" cy="5526314"/>
          </a:xfrm>
        </p:spPr>
        <p:txBody>
          <a:bodyPr/>
          <a:lstStyle/>
          <a:p>
            <a:pPr eaLnBrk="1" hangingPunct="1">
              <a:spcBef>
                <a:spcPts val="0"/>
              </a:spcBef>
              <a:spcAft>
                <a:spcPts val="1200"/>
              </a:spcAft>
              <a:buClr>
                <a:srgbClr val="003300"/>
              </a:buClr>
              <a:buFont typeface="Arial" panose="020B0604020202020204" pitchFamily="34" charset="0"/>
              <a:buChar char="•"/>
            </a:pPr>
            <a:r>
              <a:rPr lang="sv-SE" altLang="en-US" sz="2000" kern="1200" dirty="0">
                <a:effectLst/>
                <a:latin typeface="Arial" charset="0"/>
              </a:rPr>
              <a:t>Öppna räntepariteten kräver</a:t>
            </a:r>
            <a:r>
              <a:rPr lang="sv-SE" altLang="en-US" sz="2000" kern="1200" dirty="0" smtClean="0">
                <a:effectLst/>
                <a:latin typeface="Arial" charset="0"/>
              </a:rPr>
              <a:t>:</a:t>
            </a:r>
          </a:p>
          <a:p>
            <a:pPr eaLnBrk="1" hangingPunct="1">
              <a:spcBef>
                <a:spcPts val="0"/>
              </a:spcBef>
              <a:spcAft>
                <a:spcPts val="1200"/>
              </a:spcAft>
              <a:buClr>
                <a:srgbClr val="003300"/>
              </a:buClr>
              <a:buFont typeface="Arial" panose="020B0604020202020204" pitchFamily="34" charset="0"/>
              <a:buChar char="•"/>
            </a:pPr>
            <a:endParaRPr lang="sv-SE" altLang="en-US" sz="2000" kern="1200" dirty="0">
              <a:effectLst/>
              <a:latin typeface="Arial" charset="0"/>
            </a:endParaRPr>
          </a:p>
          <a:p>
            <a:pPr eaLnBrk="1" hangingPunct="1">
              <a:spcBef>
                <a:spcPts val="0"/>
              </a:spcBef>
              <a:spcAft>
                <a:spcPts val="1200"/>
              </a:spcAft>
              <a:buClr>
                <a:srgbClr val="003300"/>
              </a:buClr>
              <a:buFont typeface="Arial" panose="020B0604020202020204" pitchFamily="34" charset="0"/>
              <a:buChar char="•"/>
            </a:pPr>
            <a:r>
              <a:rPr lang="sv-SE" altLang="en-US" sz="2000" kern="1200" dirty="0">
                <a:effectLst/>
                <a:latin typeface="Arial" charset="0"/>
              </a:rPr>
              <a:t>Vid fast (trovärdig) växelkurs krävs därför</a:t>
            </a:r>
          </a:p>
          <a:p>
            <a:pPr eaLnBrk="1" hangingPunct="1">
              <a:spcBef>
                <a:spcPts val="0"/>
              </a:spcBef>
              <a:spcAft>
                <a:spcPts val="1200"/>
              </a:spcAft>
              <a:buClr>
                <a:srgbClr val="003300"/>
              </a:buClr>
              <a:buFont typeface="Arial" panose="020B0604020202020204" pitchFamily="34" charset="0"/>
              <a:buChar char="•"/>
            </a:pPr>
            <a:endParaRPr lang="sv-SE" altLang="en-US" sz="2000" kern="1200" dirty="0" smtClean="0">
              <a:effectLst/>
              <a:latin typeface="Arial" charset="0"/>
            </a:endParaRPr>
          </a:p>
          <a:p>
            <a:pPr eaLnBrk="1" hangingPunct="1">
              <a:spcBef>
                <a:spcPts val="0"/>
              </a:spcBef>
              <a:spcAft>
                <a:spcPts val="1200"/>
              </a:spcAft>
              <a:buClr>
                <a:srgbClr val="003300"/>
              </a:buClr>
              <a:buFont typeface="Arial" panose="020B0604020202020204" pitchFamily="34" charset="0"/>
              <a:buChar char="•"/>
            </a:pPr>
            <a:r>
              <a:rPr lang="sv-SE" altLang="en-US" sz="2000" kern="1200" dirty="0">
                <a:effectLst/>
                <a:latin typeface="Arial" charset="0"/>
              </a:rPr>
              <a:t>Förändringar i penningefterfrågan måste därför exakt matchas av Riksbankens måste hela tiden sätta </a:t>
            </a:r>
            <a:r>
              <a:rPr lang="sv-SE" altLang="en-US" sz="2000" i="1" kern="1200" dirty="0">
                <a:effectLst/>
                <a:latin typeface="Arial" charset="0"/>
              </a:rPr>
              <a:t>M</a:t>
            </a:r>
            <a:r>
              <a:rPr lang="sv-SE" altLang="en-US" sz="2000" kern="1200" dirty="0">
                <a:effectLst/>
                <a:latin typeface="Arial" charset="0"/>
              </a:rPr>
              <a:t> </a:t>
            </a:r>
            <a:r>
              <a:rPr lang="sv-SE" altLang="en-US" sz="2000" kern="1200" dirty="0" smtClean="0">
                <a:effectLst/>
                <a:latin typeface="Arial" charset="0"/>
              </a:rPr>
              <a:t>så </a:t>
            </a:r>
            <a:r>
              <a:rPr lang="sv-SE" altLang="en-US" sz="2000" kern="1200" dirty="0">
                <a:effectLst/>
                <a:latin typeface="Arial" charset="0"/>
              </a:rPr>
              <a:t>att räntan är densamma som i omvärlden.</a:t>
            </a:r>
          </a:p>
          <a:p>
            <a:pPr marL="339725" indent="-339725" eaLnBrk="1" hangingPunct="1">
              <a:spcBef>
                <a:spcPts val="0"/>
              </a:spcBef>
              <a:spcAft>
                <a:spcPts val="1200"/>
              </a:spcAft>
              <a:buClr>
                <a:srgbClr val="003300"/>
              </a:buClr>
              <a:buFont typeface="Wingdings" pitchFamily="50" charset="0"/>
              <a:buChar char="§"/>
            </a:pPr>
            <a:endParaRPr lang="sv-SE" altLang="en-US" sz="2000" kern="1200" dirty="0">
              <a:effectLst/>
              <a:latin typeface="Arial" charset="0"/>
            </a:endParaRPr>
          </a:p>
          <a:p>
            <a:pPr eaLnBrk="1" hangingPunct="1">
              <a:spcBef>
                <a:spcPts val="0"/>
              </a:spcBef>
              <a:spcAft>
                <a:spcPts val="1200"/>
              </a:spcAft>
              <a:buClr>
                <a:srgbClr val="003300"/>
              </a:buClr>
              <a:buFont typeface="Arial" panose="020B0604020202020204" pitchFamily="34" charset="0"/>
              <a:buChar char="•"/>
            </a:pPr>
            <a:r>
              <a:rPr lang="sv-SE" altLang="en-US" sz="2000" dirty="0">
                <a:effectLst/>
                <a:latin typeface="Arial" charset="0"/>
              </a:rPr>
              <a:t>Om </a:t>
            </a:r>
            <a:r>
              <a:rPr lang="sv-SE" altLang="en-US" sz="2000" i="1" dirty="0">
                <a:effectLst/>
                <a:latin typeface="Arial" charset="0"/>
              </a:rPr>
              <a:t> </a:t>
            </a:r>
            <a:r>
              <a:rPr lang="sv-SE" altLang="en-US" sz="2000" dirty="0">
                <a:effectLst/>
                <a:latin typeface="Arial" charset="0"/>
              </a:rPr>
              <a:t>t.ex. </a:t>
            </a:r>
            <a:r>
              <a:rPr lang="sv-SE" altLang="en-US" sz="2000" i="1" dirty="0">
                <a:effectLst/>
                <a:latin typeface="Arial" charset="0"/>
              </a:rPr>
              <a:t>P</a:t>
            </a:r>
            <a:r>
              <a:rPr lang="sv-SE" altLang="en-US" sz="2000" dirty="0">
                <a:effectLst/>
                <a:latin typeface="Arial" charset="0"/>
              </a:rPr>
              <a:t> eller </a:t>
            </a:r>
            <a:r>
              <a:rPr lang="sv-SE" altLang="en-US" sz="2000" i="1" dirty="0">
                <a:effectLst/>
                <a:latin typeface="Arial" charset="0"/>
              </a:rPr>
              <a:t>Y</a:t>
            </a:r>
            <a:r>
              <a:rPr lang="sv-SE" altLang="en-US" sz="2000" dirty="0">
                <a:effectLst/>
                <a:latin typeface="Arial" charset="0"/>
              </a:rPr>
              <a:t> ökar måste </a:t>
            </a:r>
            <a:r>
              <a:rPr lang="sv-SE" altLang="en-US" sz="2000" i="1" dirty="0">
                <a:effectLst/>
                <a:latin typeface="Arial" charset="0"/>
              </a:rPr>
              <a:t>M</a:t>
            </a:r>
            <a:r>
              <a:rPr lang="sv-SE" altLang="en-US" sz="2000" dirty="0">
                <a:effectLst/>
                <a:latin typeface="Arial" charset="0"/>
              </a:rPr>
              <a:t> öka i samma proportion för att inte för att inte räntan ska förändras</a:t>
            </a:r>
            <a:r>
              <a:rPr lang="sv-SE" altLang="en-US" sz="2000" dirty="0">
                <a:latin typeface="Arial" charset="0"/>
              </a:rPr>
              <a:t>.</a:t>
            </a:r>
          </a:p>
          <a:p>
            <a:pPr eaLnBrk="1" hangingPunct="1">
              <a:spcAft>
                <a:spcPct val="20000"/>
              </a:spcAft>
              <a:buSzTx/>
              <a:buFont typeface="Arial" panose="020B0604020202020204" pitchFamily="34" charset="0"/>
              <a:buChar char="•"/>
            </a:pPr>
            <a:endParaRPr lang="sv-SE" altLang="en-US" sz="2000" dirty="0" smtClean="0">
              <a:effectLst/>
              <a:latin typeface="Arial" charset="0"/>
            </a:endParaRPr>
          </a:p>
        </p:txBody>
      </p:sp>
      <p:sp>
        <p:nvSpPr>
          <p:cNvPr id="17416" name="Slide Number Placeholder 5"/>
          <p:cNvSpPr txBox="1">
            <a:spLocks/>
          </p:cNvSpPr>
          <p:nvPr/>
        </p:nvSpPr>
        <p:spPr bwMode="auto">
          <a:xfrm>
            <a:off x="-36512" y="6544072"/>
            <a:ext cx="1905000"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eaLnBrk="1" hangingPunct="1">
              <a:spcBef>
                <a:spcPct val="0"/>
              </a:spcBef>
              <a:buClrTx/>
              <a:buSzTx/>
              <a:buFontTx/>
              <a:buNone/>
            </a:pPr>
            <a:r>
              <a:rPr lang="sv-SE" altLang="en-US" sz="1600" dirty="0" smtClean="0">
                <a:latin typeface="+mn-lt"/>
              </a:rPr>
              <a:t>K11: </a:t>
            </a:r>
            <a:r>
              <a:rPr lang="sv-SE" altLang="en-US" sz="1600" dirty="0">
                <a:latin typeface="+mn-lt"/>
              </a:rPr>
              <a:t>sid. </a:t>
            </a:r>
            <a:fld id="{9663ED3F-55F8-4FC3-A2BC-693DB1EF0E6A}" type="slidenum">
              <a:rPr lang="en-GB" altLang="en-US" sz="1600">
                <a:latin typeface="+mn-lt"/>
              </a:rPr>
              <a:pPr eaLnBrk="1" hangingPunct="1">
                <a:spcBef>
                  <a:spcPct val="0"/>
                </a:spcBef>
                <a:buClrTx/>
                <a:buSzTx/>
                <a:buFontTx/>
                <a:buNone/>
              </a:pPr>
              <a:t>3</a:t>
            </a:fld>
            <a:endParaRPr lang="en-GB" altLang="en-US" sz="1600" dirty="0">
              <a:latin typeface="+mn-lt"/>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1320142212"/>
              </p:ext>
            </p:extLst>
          </p:nvPr>
        </p:nvGraphicFramePr>
        <p:xfrm>
          <a:off x="3851918" y="1586248"/>
          <a:ext cx="1523520" cy="690624"/>
        </p:xfrm>
        <a:graphic>
          <a:graphicData uri="http://schemas.openxmlformats.org/presentationml/2006/ole">
            <mc:AlternateContent xmlns:mc="http://schemas.openxmlformats.org/markup-compatibility/2006">
              <mc:Choice xmlns:v="urn:schemas-microsoft-com:vml" Requires="v">
                <p:oleObj spid="_x0000_s1185" name="Equation" r:id="rId3" imgW="952200" imgH="431640" progId="Equation.3">
                  <p:embed/>
                </p:oleObj>
              </mc:Choice>
              <mc:Fallback>
                <p:oleObj name="Equation" r:id="rId3" imgW="952200" imgH="431640" progId="Equation.3">
                  <p:embed/>
                  <p:pic>
                    <p:nvPicPr>
                      <p:cNvPr id="0" name="Picture 8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51918" y="1586248"/>
                        <a:ext cx="1523520" cy="69062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92731149"/>
              </p:ext>
            </p:extLst>
          </p:nvPr>
        </p:nvGraphicFramePr>
        <p:xfrm>
          <a:off x="3995942" y="2611032"/>
          <a:ext cx="1238976" cy="385920"/>
        </p:xfrm>
        <a:graphic>
          <a:graphicData uri="http://schemas.openxmlformats.org/presentationml/2006/ole">
            <mc:AlternateContent xmlns:mc="http://schemas.openxmlformats.org/markup-compatibility/2006">
              <mc:Choice xmlns:v="urn:schemas-microsoft-com:vml" Requires="v">
                <p:oleObj spid="_x0000_s1186" name="Equation" r:id="rId5" imgW="774360" imgH="241200" progId="Equation.3">
                  <p:embed/>
                </p:oleObj>
              </mc:Choice>
              <mc:Fallback>
                <p:oleObj name="Equation" r:id="rId5" imgW="774360" imgH="241200" progId="Equation.3">
                  <p:embed/>
                  <p:pic>
                    <p:nvPicPr>
                      <p:cNvPr id="0" name="Picture 8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95942" y="2611032"/>
                        <a:ext cx="1238976" cy="38592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1624323477"/>
              </p:ext>
            </p:extLst>
          </p:nvPr>
        </p:nvGraphicFramePr>
        <p:xfrm>
          <a:off x="2863627" y="4035091"/>
          <a:ext cx="4084637" cy="630237"/>
        </p:xfrm>
        <a:graphic>
          <a:graphicData uri="http://schemas.openxmlformats.org/presentationml/2006/ole">
            <mc:AlternateContent xmlns:mc="http://schemas.openxmlformats.org/markup-compatibility/2006">
              <mc:Choice xmlns:v="urn:schemas-microsoft-com:vml" Requires="v">
                <p:oleObj spid="_x0000_s1187" name="Equation" r:id="rId7" imgW="2552400" imgH="393480" progId="Equation.3">
                  <p:embed/>
                </p:oleObj>
              </mc:Choice>
              <mc:Fallback>
                <p:oleObj name="Equation" r:id="rId7" imgW="2552400" imgH="393480" progId="Equation.3">
                  <p:embed/>
                  <p:pic>
                    <p:nvPicPr>
                      <p:cNvPr id="0" name="Picture 8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63627" y="4035091"/>
                        <a:ext cx="4084637" cy="6302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29825662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31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310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310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0310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3107" grpId="0" uiExpand="1" build="p" bldLvl="2" autoUpdateAnimBg="0" advAuto="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3106" name="Rectangle 2"/>
          <p:cNvSpPr>
            <a:spLocks noGrp="1" noChangeArrowheads="1"/>
          </p:cNvSpPr>
          <p:nvPr>
            <p:ph type="title"/>
          </p:nvPr>
        </p:nvSpPr>
        <p:spPr>
          <a:xfrm>
            <a:off x="611560" y="116632"/>
            <a:ext cx="8072438" cy="1138238"/>
          </a:xfrm>
        </p:spPr>
        <p:txBody>
          <a:bodyPr/>
          <a:lstStyle/>
          <a:p>
            <a:pPr eaLnBrk="1" hangingPunct="1">
              <a:defRPr/>
            </a:pPr>
            <a:r>
              <a:rPr lang="sv-SE" dirty="0" smtClean="0"/>
              <a:t>Priser och </a:t>
            </a:r>
            <a:r>
              <a:rPr lang="sv-SE" i="1" dirty="0" smtClean="0"/>
              <a:t>AD</a:t>
            </a:r>
            <a:endParaRPr lang="en-US" dirty="0" smtClean="0"/>
          </a:p>
        </p:txBody>
      </p:sp>
      <p:sp>
        <p:nvSpPr>
          <p:cNvPr id="17416" name="Slide Number Placeholder 5"/>
          <p:cNvSpPr txBox="1">
            <a:spLocks/>
          </p:cNvSpPr>
          <p:nvPr/>
        </p:nvSpPr>
        <p:spPr bwMode="auto">
          <a:xfrm>
            <a:off x="-36512" y="6544072"/>
            <a:ext cx="1905000"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eaLnBrk="1" hangingPunct="1">
              <a:spcBef>
                <a:spcPct val="0"/>
              </a:spcBef>
              <a:buClrTx/>
              <a:buSzTx/>
              <a:buFontTx/>
              <a:buNone/>
            </a:pPr>
            <a:r>
              <a:rPr lang="sv-SE" altLang="en-US" sz="1600" dirty="0" smtClean="0">
                <a:latin typeface="+mn-lt"/>
              </a:rPr>
              <a:t>K11: </a:t>
            </a:r>
            <a:r>
              <a:rPr lang="sv-SE" altLang="en-US" sz="1600" dirty="0">
                <a:latin typeface="+mn-lt"/>
              </a:rPr>
              <a:t>sid. </a:t>
            </a:r>
            <a:fld id="{9663ED3F-55F8-4FC3-A2BC-693DB1EF0E6A}" type="slidenum">
              <a:rPr lang="en-GB" altLang="en-US" sz="1600">
                <a:latin typeface="+mn-lt"/>
              </a:rPr>
              <a:pPr eaLnBrk="1" hangingPunct="1">
                <a:spcBef>
                  <a:spcPct val="0"/>
                </a:spcBef>
                <a:buClrTx/>
                <a:buSzTx/>
                <a:buFontTx/>
                <a:buNone/>
              </a:pPr>
              <a:t>4</a:t>
            </a:fld>
            <a:endParaRPr lang="en-GB" altLang="en-US" sz="1600" dirty="0">
              <a:latin typeface="+mn-lt"/>
            </a:endParaRPr>
          </a:p>
        </p:txBody>
      </p:sp>
      <p:sp>
        <p:nvSpPr>
          <p:cNvPr id="9" name="Rectangle 3"/>
          <p:cNvSpPr>
            <a:spLocks noGrp="1" noChangeArrowheads="1"/>
          </p:cNvSpPr>
          <p:nvPr>
            <p:ph type="body" idx="1"/>
          </p:nvPr>
        </p:nvSpPr>
        <p:spPr>
          <a:xfrm>
            <a:off x="509588" y="1573213"/>
            <a:ext cx="8229600" cy="4937125"/>
          </a:xfrm>
        </p:spPr>
        <p:txBody>
          <a:bodyPr/>
          <a:lstStyle/>
          <a:p>
            <a:pPr eaLnBrk="1" hangingPunct="1">
              <a:spcAft>
                <a:spcPts val="1800"/>
              </a:spcAft>
              <a:buClr>
                <a:schemeClr val="tx1"/>
              </a:buClr>
              <a:buSzTx/>
              <a:buFontTx/>
              <a:buChar char="•"/>
            </a:pPr>
            <a:r>
              <a:rPr lang="sv-SE" altLang="en-US" sz="2000" dirty="0" smtClean="0">
                <a:effectLst/>
                <a:latin typeface="Arial" charset="0"/>
              </a:rPr>
              <a:t>Kom ihåg att i den slutna ekonomin påverkade priserna efterfrågan negativt - </a:t>
            </a:r>
            <a:r>
              <a:rPr lang="sv-SE" altLang="en-US" sz="2000" i="1" dirty="0" smtClean="0">
                <a:effectLst/>
                <a:latin typeface="Arial" charset="0"/>
              </a:rPr>
              <a:t>AD</a:t>
            </a:r>
            <a:r>
              <a:rPr lang="sv-SE" altLang="en-US" sz="2000" dirty="0" smtClean="0">
                <a:effectLst/>
                <a:latin typeface="Arial" charset="0"/>
              </a:rPr>
              <a:t>-sambandet . Detta kom från </a:t>
            </a:r>
            <a:r>
              <a:rPr lang="sv-SE" altLang="en-US" sz="2000" i="1" dirty="0" smtClean="0">
                <a:effectLst/>
                <a:latin typeface="Arial" charset="0"/>
              </a:rPr>
              <a:t>IS-LM</a:t>
            </a:r>
            <a:r>
              <a:rPr lang="sv-SE" altLang="en-US" sz="2000" dirty="0" smtClean="0">
                <a:effectLst/>
                <a:latin typeface="Arial" charset="0"/>
              </a:rPr>
              <a:t>-modellen. </a:t>
            </a:r>
          </a:p>
          <a:p>
            <a:pPr eaLnBrk="1" hangingPunct="1">
              <a:spcAft>
                <a:spcPts val="1800"/>
              </a:spcAft>
              <a:buClr>
                <a:schemeClr val="tx1"/>
              </a:buClr>
              <a:buSzTx/>
              <a:buFontTx/>
              <a:buChar char="•"/>
            </a:pPr>
            <a:r>
              <a:rPr lang="sv-SE" altLang="en-US" sz="2000" dirty="0" smtClean="0">
                <a:effectLst/>
                <a:latin typeface="Arial" charset="0"/>
              </a:rPr>
              <a:t>Pris eller inflationsförändringar påverkade den reala penningmängden på kort sikt och därmed räntan vilket i sin tur påverkade </a:t>
            </a:r>
            <a:r>
              <a:rPr lang="sv-SE" altLang="en-US" sz="2000" i="1" dirty="0" smtClean="0">
                <a:effectLst/>
                <a:latin typeface="Arial" charset="0"/>
              </a:rPr>
              <a:t>Y</a:t>
            </a:r>
            <a:r>
              <a:rPr lang="sv-SE" altLang="en-US" sz="2000" dirty="0" smtClean="0">
                <a:effectLst/>
                <a:latin typeface="Arial" charset="0"/>
              </a:rPr>
              <a:t> via investeringsefterfrågan.</a:t>
            </a:r>
          </a:p>
          <a:p>
            <a:pPr eaLnBrk="1" hangingPunct="1">
              <a:spcAft>
                <a:spcPts val="1800"/>
              </a:spcAft>
              <a:buClr>
                <a:schemeClr val="tx1"/>
              </a:buClr>
              <a:buSzTx/>
              <a:buFontTx/>
              <a:buChar char="•"/>
            </a:pPr>
            <a:r>
              <a:rPr lang="sv-SE" altLang="en-US" sz="2000" dirty="0" smtClean="0">
                <a:effectLst/>
                <a:latin typeface="Arial" charset="0"/>
              </a:rPr>
              <a:t>Med fast växelkurs är penningpolitiken låst, räntan är given från omvärlden. Då får förändringar i priser eller inflation ingen effekt på räntan.</a:t>
            </a:r>
          </a:p>
          <a:p>
            <a:pPr eaLnBrk="1" hangingPunct="1">
              <a:spcAft>
                <a:spcPct val="20000"/>
              </a:spcAft>
              <a:buClr>
                <a:schemeClr val="tx1"/>
              </a:buClr>
              <a:buSzTx/>
              <a:buFontTx/>
              <a:buChar char="•"/>
            </a:pPr>
            <a:endParaRPr lang="sv-SE" altLang="en-US" sz="2000" dirty="0" smtClean="0">
              <a:effectLst/>
              <a:latin typeface="Arial" charset="0"/>
            </a:endParaRPr>
          </a:p>
          <a:p>
            <a:pPr eaLnBrk="1" hangingPunct="1">
              <a:spcAft>
                <a:spcPct val="20000"/>
              </a:spcAft>
              <a:buClr>
                <a:schemeClr val="tx1"/>
              </a:buClr>
              <a:buSzTx/>
              <a:buFontTx/>
              <a:buChar char="•"/>
            </a:pPr>
            <a:endParaRPr lang="sv-SE" altLang="en-US" sz="2000" dirty="0" smtClean="0">
              <a:effectLst/>
              <a:latin typeface="Arial" charset="0"/>
            </a:endParaRPr>
          </a:p>
        </p:txBody>
      </p:sp>
    </p:spTree>
    <p:extLst>
      <p:ext uri="{BB962C8B-B14F-4D97-AF65-F5344CB8AC3E}">
        <p14:creationId xmlns:p14="http://schemas.microsoft.com/office/powerpoint/2010/main" val="156206871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3106" name="Rectangle 2"/>
          <p:cNvSpPr>
            <a:spLocks noGrp="1" noChangeArrowheads="1"/>
          </p:cNvSpPr>
          <p:nvPr>
            <p:ph type="title"/>
          </p:nvPr>
        </p:nvSpPr>
        <p:spPr>
          <a:xfrm>
            <a:off x="611560" y="116632"/>
            <a:ext cx="8072438" cy="1138238"/>
          </a:xfrm>
        </p:spPr>
        <p:txBody>
          <a:bodyPr/>
          <a:lstStyle/>
          <a:p>
            <a:pPr eaLnBrk="1" hangingPunct="1">
              <a:defRPr/>
            </a:pPr>
            <a:r>
              <a:rPr lang="sv-SE" dirty="0"/>
              <a:t>Real växelkurs</a:t>
            </a:r>
            <a:endParaRPr lang="en-US" dirty="0" smtClean="0"/>
          </a:p>
        </p:txBody>
      </p:sp>
      <p:sp>
        <p:nvSpPr>
          <p:cNvPr id="17416" name="Slide Number Placeholder 5"/>
          <p:cNvSpPr txBox="1">
            <a:spLocks/>
          </p:cNvSpPr>
          <p:nvPr/>
        </p:nvSpPr>
        <p:spPr bwMode="auto">
          <a:xfrm>
            <a:off x="-36512" y="6544072"/>
            <a:ext cx="1905000"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eaLnBrk="1" hangingPunct="1">
              <a:spcBef>
                <a:spcPct val="0"/>
              </a:spcBef>
              <a:buClrTx/>
              <a:buSzTx/>
              <a:buFontTx/>
              <a:buNone/>
            </a:pPr>
            <a:r>
              <a:rPr lang="sv-SE" altLang="en-US" sz="1600" dirty="0" smtClean="0">
                <a:latin typeface="+mn-lt"/>
              </a:rPr>
              <a:t>K11: </a:t>
            </a:r>
            <a:r>
              <a:rPr lang="sv-SE" altLang="en-US" sz="1600" dirty="0">
                <a:latin typeface="+mn-lt"/>
              </a:rPr>
              <a:t>sid. </a:t>
            </a:r>
            <a:fld id="{9663ED3F-55F8-4FC3-A2BC-693DB1EF0E6A}" type="slidenum">
              <a:rPr lang="en-GB" altLang="en-US" sz="1600">
                <a:latin typeface="+mn-lt"/>
              </a:rPr>
              <a:pPr eaLnBrk="1" hangingPunct="1">
                <a:spcBef>
                  <a:spcPct val="0"/>
                </a:spcBef>
                <a:buClrTx/>
                <a:buSzTx/>
                <a:buFontTx/>
                <a:buNone/>
              </a:pPr>
              <a:t>5</a:t>
            </a:fld>
            <a:endParaRPr lang="en-GB" altLang="en-US" sz="1600" dirty="0">
              <a:latin typeface="+mn-lt"/>
            </a:endParaRPr>
          </a:p>
        </p:txBody>
      </p:sp>
      <p:sp>
        <p:nvSpPr>
          <p:cNvPr id="9" name="Rectangle 3"/>
          <p:cNvSpPr>
            <a:spLocks noGrp="1" noChangeArrowheads="1"/>
          </p:cNvSpPr>
          <p:nvPr>
            <p:ph type="body" idx="1"/>
          </p:nvPr>
        </p:nvSpPr>
        <p:spPr>
          <a:xfrm>
            <a:off x="467544" y="1412776"/>
            <a:ext cx="8229600" cy="4937125"/>
          </a:xfrm>
        </p:spPr>
        <p:txBody>
          <a:bodyPr/>
          <a:lstStyle/>
          <a:p>
            <a:pPr eaLnBrk="1" hangingPunct="1">
              <a:spcAft>
                <a:spcPts val="1200"/>
              </a:spcAft>
              <a:buClr>
                <a:schemeClr val="tx1"/>
              </a:buClr>
              <a:buSzTx/>
              <a:buFontTx/>
              <a:buChar char="•"/>
            </a:pPr>
            <a:r>
              <a:rPr lang="sv-SE" altLang="en-US" sz="2000" dirty="0" smtClean="0">
                <a:effectLst/>
                <a:latin typeface="Arial" charset="0"/>
              </a:rPr>
              <a:t>MEN, i den öppna ekonomin med fast </a:t>
            </a:r>
            <a:r>
              <a:rPr lang="sv-SE" altLang="en-US" sz="2000" b="1" dirty="0" smtClean="0">
                <a:effectLst/>
                <a:latin typeface="Arial" charset="0"/>
              </a:rPr>
              <a:t>nominell</a:t>
            </a:r>
            <a:r>
              <a:rPr lang="sv-SE" altLang="en-US" sz="2000" dirty="0" smtClean="0">
                <a:effectLst/>
                <a:latin typeface="Arial" charset="0"/>
              </a:rPr>
              <a:t> växelkurs påverkar </a:t>
            </a:r>
            <a:r>
              <a:rPr lang="sv-SE" altLang="en-US" sz="2000" dirty="0">
                <a:effectLst/>
                <a:latin typeface="Arial" charset="0"/>
              </a:rPr>
              <a:t>prisändringar den </a:t>
            </a:r>
            <a:r>
              <a:rPr lang="sv-SE" altLang="en-US" sz="2000" b="1" dirty="0">
                <a:effectLst/>
                <a:latin typeface="Arial" charset="0"/>
              </a:rPr>
              <a:t>reala</a:t>
            </a:r>
            <a:r>
              <a:rPr lang="sv-SE" altLang="en-US" sz="2000" dirty="0">
                <a:effectLst/>
                <a:latin typeface="Arial" charset="0"/>
              </a:rPr>
              <a:t> växelkursen. </a:t>
            </a:r>
            <a:endParaRPr lang="sv-SE" altLang="en-US" sz="2000" dirty="0" smtClean="0">
              <a:effectLst/>
              <a:latin typeface="Arial" charset="0"/>
            </a:endParaRPr>
          </a:p>
          <a:p>
            <a:pPr eaLnBrk="1" hangingPunct="1">
              <a:spcAft>
                <a:spcPts val="1200"/>
              </a:spcAft>
              <a:buClr>
                <a:schemeClr val="tx1"/>
              </a:buClr>
              <a:buSzTx/>
              <a:buFontTx/>
              <a:buChar char="•"/>
            </a:pPr>
            <a:r>
              <a:rPr lang="sv-SE" altLang="en-US" sz="2000" dirty="0" smtClean="0">
                <a:effectLst/>
                <a:latin typeface="Arial" charset="0"/>
              </a:rPr>
              <a:t>Om </a:t>
            </a:r>
            <a:r>
              <a:rPr lang="sv-SE" altLang="en-US" sz="2000" dirty="0">
                <a:effectLst/>
                <a:latin typeface="Arial" charset="0"/>
              </a:rPr>
              <a:t>priserna går upp (ned) blir inhemska svenska varor dyrare jämfört utländska, givet nominell växelkurs och utländska priser.</a:t>
            </a:r>
          </a:p>
          <a:p>
            <a:pPr eaLnBrk="1" hangingPunct="1">
              <a:spcAft>
                <a:spcPts val="1200"/>
              </a:spcAft>
              <a:buClr>
                <a:schemeClr val="tx1"/>
              </a:buClr>
              <a:buSzTx/>
              <a:buFontTx/>
              <a:buChar char="•"/>
            </a:pPr>
            <a:r>
              <a:rPr lang="sv-SE" altLang="en-US" sz="2000" dirty="0">
                <a:effectLst/>
                <a:latin typeface="Arial" charset="0"/>
              </a:rPr>
              <a:t>Kom ihåg definitionen av real växelkurs (dvs hur </a:t>
            </a:r>
            <a:r>
              <a:rPr lang="sv-SE" altLang="en-US" sz="2000" dirty="0" smtClean="0">
                <a:effectLst/>
                <a:latin typeface="Arial" charset="0"/>
              </a:rPr>
              <a:t>inhemska </a:t>
            </a:r>
            <a:r>
              <a:rPr lang="sv-SE" altLang="en-US" sz="2000" dirty="0">
                <a:effectLst/>
                <a:latin typeface="Arial" charset="0"/>
              </a:rPr>
              <a:t>priser </a:t>
            </a:r>
            <a:r>
              <a:rPr lang="sv-SE" altLang="en-US" sz="2000" dirty="0" smtClean="0">
                <a:effectLst/>
                <a:latin typeface="Arial" charset="0"/>
              </a:rPr>
              <a:t>förhåller sig </a:t>
            </a:r>
            <a:r>
              <a:rPr lang="sv-SE" altLang="en-US" sz="2000" dirty="0">
                <a:effectLst/>
                <a:latin typeface="Arial" charset="0"/>
              </a:rPr>
              <a:t>till utländska).</a:t>
            </a:r>
          </a:p>
          <a:p>
            <a:pPr eaLnBrk="1" hangingPunct="1">
              <a:spcAft>
                <a:spcPts val="1200"/>
              </a:spcAft>
              <a:buClr>
                <a:schemeClr val="tx1"/>
              </a:buClr>
              <a:buSzTx/>
              <a:buFontTx/>
              <a:buChar char="•"/>
            </a:pPr>
            <a:endParaRPr lang="sv-SE" altLang="en-US" sz="2000" dirty="0" smtClean="0">
              <a:effectLst/>
              <a:latin typeface="Arial" charset="0"/>
            </a:endParaRPr>
          </a:p>
          <a:p>
            <a:pPr eaLnBrk="1" hangingPunct="1">
              <a:spcAft>
                <a:spcPts val="1200"/>
              </a:spcAft>
              <a:buClr>
                <a:schemeClr val="tx1"/>
              </a:buClr>
              <a:buSzTx/>
              <a:buFontTx/>
              <a:buChar char="•"/>
            </a:pPr>
            <a:r>
              <a:rPr lang="sv-SE" altLang="en-US" sz="2000" dirty="0" smtClean="0">
                <a:effectLst/>
                <a:latin typeface="Arial" charset="0"/>
              </a:rPr>
              <a:t>Här </a:t>
            </a:r>
            <a:r>
              <a:rPr lang="sv-SE" altLang="en-US" sz="2000" dirty="0">
                <a:effectLst/>
                <a:latin typeface="Arial" charset="0"/>
              </a:rPr>
              <a:t>ser vi att </a:t>
            </a:r>
            <a:r>
              <a:rPr lang="sv-SE" altLang="en-US" sz="2000" i="1" dirty="0">
                <a:effectLst/>
                <a:latin typeface="Arial" charset="0"/>
              </a:rPr>
              <a:t>P</a:t>
            </a:r>
            <a:r>
              <a:rPr lang="sv-SE" altLang="en-US" sz="2000" dirty="0">
                <a:effectLst/>
                <a:latin typeface="Arial" charset="0"/>
              </a:rPr>
              <a:t>↑  innebär  </a:t>
            </a:r>
            <a:r>
              <a:rPr lang="sv-SE" altLang="en-US" sz="2000" dirty="0" smtClean="0">
                <a:effectLst/>
                <a:latin typeface="Arial" charset="0"/>
              </a:rPr>
              <a:t>𝜀↑ </a:t>
            </a:r>
            <a:r>
              <a:rPr lang="sv-SE" altLang="en-US" sz="2000" dirty="0">
                <a:effectLst/>
                <a:latin typeface="Arial" charset="0"/>
              </a:rPr>
              <a:t>.</a:t>
            </a:r>
          </a:p>
          <a:p>
            <a:pPr eaLnBrk="1" hangingPunct="1">
              <a:spcAft>
                <a:spcPts val="1200"/>
              </a:spcAft>
              <a:buClr>
                <a:schemeClr val="tx1"/>
              </a:buClr>
              <a:buSzTx/>
              <a:buFontTx/>
              <a:buChar char="•"/>
            </a:pPr>
            <a:r>
              <a:rPr lang="sv-SE" altLang="en-US" sz="2000" dirty="0">
                <a:effectLst/>
                <a:latin typeface="Arial" charset="0"/>
              </a:rPr>
              <a:t>Detta ger oss en anpassningsmekanism på medellång </a:t>
            </a:r>
            <a:r>
              <a:rPr lang="sv-SE" altLang="en-US" sz="2000" dirty="0" smtClean="0">
                <a:effectLst/>
                <a:latin typeface="Arial" charset="0"/>
              </a:rPr>
              <a:t>sikt, priserna påverkar efterfrågan via nettoexporten (inte via investeringarna som i den slutna ekonomin).</a:t>
            </a:r>
            <a:endParaRPr lang="sv-SE" altLang="en-US" sz="2000" dirty="0">
              <a:effectLst/>
              <a:latin typeface="Arial" charset="0"/>
            </a:endParaRPr>
          </a:p>
          <a:p>
            <a:pPr eaLnBrk="1" hangingPunct="1">
              <a:spcAft>
                <a:spcPts val="1200"/>
              </a:spcAft>
              <a:buClr>
                <a:schemeClr val="tx1"/>
              </a:buClr>
              <a:buSzTx/>
              <a:buFontTx/>
              <a:buChar char="•"/>
            </a:pPr>
            <a:endParaRPr lang="sv-SE" altLang="en-US" sz="2200" dirty="0" smtClean="0">
              <a:effectLst/>
              <a:latin typeface="Arial" charset="0"/>
            </a:endParaRPr>
          </a:p>
          <a:p>
            <a:pPr eaLnBrk="1" hangingPunct="1">
              <a:spcAft>
                <a:spcPts val="1200"/>
              </a:spcAft>
              <a:buClr>
                <a:schemeClr val="tx1"/>
              </a:buClr>
              <a:buSzTx/>
              <a:buFontTx/>
              <a:buChar char="•"/>
            </a:pPr>
            <a:endParaRPr lang="sv-SE" altLang="en-US" sz="2200" dirty="0" smtClean="0">
              <a:effectLst/>
              <a:latin typeface="Arial" charset="0"/>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1481377652"/>
              </p:ext>
            </p:extLst>
          </p:nvPr>
        </p:nvGraphicFramePr>
        <p:xfrm>
          <a:off x="4067944" y="3750171"/>
          <a:ext cx="1076325" cy="630238"/>
        </p:xfrm>
        <a:graphic>
          <a:graphicData uri="http://schemas.openxmlformats.org/presentationml/2006/ole">
            <mc:AlternateContent xmlns:mc="http://schemas.openxmlformats.org/markup-compatibility/2006">
              <mc:Choice xmlns:v="urn:schemas-microsoft-com:vml" Requires="v">
                <p:oleObj spid="_x0000_s2099" name="Equation" r:id="rId3" imgW="672840" imgH="393480" progId="Equation.3">
                  <p:embed/>
                </p:oleObj>
              </mc:Choice>
              <mc:Fallback>
                <p:oleObj name="Equation" r:id="rId3" imgW="672840" imgH="393480" progId="Equation.3">
                  <p:embed/>
                  <p:pic>
                    <p:nvPicPr>
                      <p:cNvPr id="0" name="Picture 2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67944" y="3750171"/>
                        <a:ext cx="1076325" cy="630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78728758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392109" y="0"/>
            <a:ext cx="5916196" cy="1143000"/>
          </a:xfrm>
        </p:spPr>
        <p:txBody>
          <a:bodyPr/>
          <a:lstStyle/>
          <a:p>
            <a:pPr algn="ctr" eaLnBrk="1" hangingPunct="1">
              <a:defRPr/>
            </a:pPr>
            <a:r>
              <a:rPr lang="sv-SE" altLang="en-US" sz="3200" dirty="0" smtClean="0">
                <a:effectLst>
                  <a:outerShdw blurRad="38100" dist="38100" dir="2700000" algn="tl">
                    <a:srgbClr val="000000">
                      <a:alpha val="43137"/>
                    </a:srgbClr>
                  </a:outerShdw>
                </a:effectLst>
              </a:rPr>
              <a:t>Fast nominell växelkurs </a:t>
            </a:r>
            <a:r>
              <a:rPr lang="sv-SE" altLang="en-US" sz="3200" dirty="0" smtClean="0">
                <a:effectLst>
                  <a:outerShdw blurRad="38100" dist="38100" dir="2700000" algn="tl">
                    <a:srgbClr val="000000">
                      <a:alpha val="43137"/>
                    </a:srgbClr>
                  </a:outerShdw>
                </a:effectLst>
                <a:sym typeface="Symbol"/>
              </a:rPr>
              <a:t></a:t>
            </a:r>
            <a:r>
              <a:rPr lang="sv-SE" altLang="en-US" sz="3200" dirty="0" smtClean="0">
                <a:effectLst>
                  <a:outerShdw blurRad="38100" dist="38100" dir="2700000" algn="tl">
                    <a:srgbClr val="000000">
                      <a:alpha val="43137"/>
                    </a:srgbClr>
                  </a:outerShdw>
                </a:effectLst>
              </a:rPr>
              <a:t> fast real växelkurs</a:t>
            </a:r>
            <a:endParaRPr lang="sv-SE" altLang="en-US" sz="2800" dirty="0">
              <a:effectLst>
                <a:outerShdw blurRad="38100" dist="38100" dir="2700000" algn="tl">
                  <a:srgbClr val="000000">
                    <a:alpha val="43137"/>
                  </a:srgbClr>
                </a:outerShdw>
              </a:effectLst>
            </a:endParaRPr>
          </a:p>
        </p:txBody>
      </p:sp>
      <p:sp>
        <p:nvSpPr>
          <p:cNvPr id="16387" name="Rectangle 3"/>
          <p:cNvSpPr>
            <a:spLocks noGrp="1" noChangeArrowheads="1"/>
          </p:cNvSpPr>
          <p:nvPr>
            <p:ph type="body" idx="1"/>
          </p:nvPr>
        </p:nvSpPr>
        <p:spPr>
          <a:xfrm>
            <a:off x="509588" y="1573213"/>
            <a:ext cx="8229600" cy="4937125"/>
          </a:xfrm>
        </p:spPr>
        <p:txBody>
          <a:bodyPr/>
          <a:lstStyle/>
          <a:p>
            <a:pPr eaLnBrk="1" hangingPunct="1">
              <a:spcAft>
                <a:spcPts val="1800"/>
              </a:spcAft>
              <a:buClr>
                <a:schemeClr val="tx1"/>
              </a:buClr>
              <a:buSzTx/>
              <a:buFontTx/>
              <a:buChar char="•"/>
            </a:pPr>
            <a:r>
              <a:rPr lang="sv-SE" altLang="en-US" sz="2000" dirty="0" smtClean="0">
                <a:effectLst/>
                <a:latin typeface="Arial" charset="0"/>
              </a:rPr>
              <a:t>På kort sikt (dvs när priserna inte hinner ändra sig) innebär en fast nominell växelkurs att också den reala växelkursen är fix.</a:t>
            </a:r>
          </a:p>
          <a:p>
            <a:pPr eaLnBrk="1" hangingPunct="1">
              <a:spcAft>
                <a:spcPts val="1800"/>
              </a:spcAft>
              <a:buClr>
                <a:schemeClr val="tx1"/>
              </a:buClr>
              <a:buSzTx/>
              <a:buFontTx/>
              <a:buChar char="•"/>
            </a:pPr>
            <a:r>
              <a:rPr lang="sv-SE" altLang="en-US" sz="2000" dirty="0" smtClean="0">
                <a:effectLst/>
                <a:latin typeface="Arial" charset="0"/>
              </a:rPr>
              <a:t>På medellång sikt ändras den reala växelkursen via förändrade priser.</a:t>
            </a:r>
          </a:p>
          <a:p>
            <a:pPr eaLnBrk="1" hangingPunct="1">
              <a:spcAft>
                <a:spcPts val="1800"/>
              </a:spcAft>
              <a:buClr>
                <a:schemeClr val="tx1"/>
              </a:buClr>
              <a:buSzTx/>
              <a:buFontTx/>
              <a:buChar char="•"/>
            </a:pPr>
            <a:r>
              <a:rPr lang="sv-SE" altLang="en-US" sz="2000" dirty="0" smtClean="0">
                <a:effectLst/>
                <a:latin typeface="Arial" charset="0"/>
              </a:rPr>
              <a:t>På kort sikt behövs en devalvering/revalvering för att ändra den reala växelkursen.</a:t>
            </a:r>
          </a:p>
          <a:p>
            <a:pPr eaLnBrk="1" hangingPunct="1">
              <a:spcAft>
                <a:spcPts val="1800"/>
              </a:spcAft>
              <a:buClr>
                <a:schemeClr val="tx1"/>
              </a:buClr>
              <a:buSzTx/>
              <a:buFontTx/>
              <a:buChar char="•"/>
            </a:pPr>
            <a:r>
              <a:rPr lang="sv-SE" altLang="en-US" sz="2000" dirty="0" smtClean="0">
                <a:effectLst/>
                <a:latin typeface="Arial" charset="0"/>
              </a:rPr>
              <a:t>En devalvering kan snabbt öka produktionen tillbaka till den naturliga.</a:t>
            </a:r>
          </a:p>
          <a:p>
            <a:pPr marL="0" indent="0" eaLnBrk="1" hangingPunct="1">
              <a:spcAft>
                <a:spcPct val="20000"/>
              </a:spcAft>
              <a:buClr>
                <a:schemeClr val="tx1"/>
              </a:buClr>
              <a:buSzTx/>
              <a:buNone/>
            </a:pPr>
            <a:endParaRPr lang="sv-SE" altLang="en-US" sz="2200" dirty="0" smtClean="0">
              <a:effectLst/>
              <a:latin typeface="Arial" charset="0"/>
            </a:endParaRPr>
          </a:p>
          <a:p>
            <a:pPr eaLnBrk="1" hangingPunct="1">
              <a:spcAft>
                <a:spcPct val="20000"/>
              </a:spcAft>
              <a:buClr>
                <a:schemeClr val="tx1"/>
              </a:buClr>
              <a:buSzTx/>
              <a:buFontTx/>
              <a:buChar char="•"/>
            </a:pPr>
            <a:endParaRPr lang="sv-SE" altLang="en-US" sz="2200" dirty="0" smtClean="0">
              <a:effectLst/>
              <a:latin typeface="Arial" charset="0"/>
            </a:endParaRPr>
          </a:p>
        </p:txBody>
      </p:sp>
      <p:sp>
        <p:nvSpPr>
          <p:cNvPr id="6" name="Slide Number Placeholder 5"/>
          <p:cNvSpPr txBox="1">
            <a:spLocks/>
          </p:cNvSpPr>
          <p:nvPr/>
        </p:nvSpPr>
        <p:spPr bwMode="auto">
          <a:xfrm>
            <a:off x="-36512" y="6544072"/>
            <a:ext cx="1905000"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eaLnBrk="1" hangingPunct="1">
              <a:spcBef>
                <a:spcPct val="0"/>
              </a:spcBef>
              <a:buClrTx/>
              <a:buSzTx/>
              <a:buFontTx/>
              <a:buNone/>
            </a:pPr>
            <a:r>
              <a:rPr lang="sv-SE" altLang="en-US" sz="1600" dirty="0" smtClean="0">
                <a:latin typeface="+mn-lt"/>
              </a:rPr>
              <a:t>K11: </a:t>
            </a:r>
            <a:r>
              <a:rPr lang="sv-SE" altLang="en-US" sz="1600" dirty="0">
                <a:latin typeface="+mn-lt"/>
              </a:rPr>
              <a:t>sid. </a:t>
            </a:r>
            <a:fld id="{9663ED3F-55F8-4FC3-A2BC-693DB1EF0E6A}" type="slidenum">
              <a:rPr lang="en-GB" altLang="en-US" sz="1600">
                <a:latin typeface="+mn-lt"/>
              </a:rPr>
              <a:pPr eaLnBrk="1" hangingPunct="1">
                <a:spcBef>
                  <a:spcPct val="0"/>
                </a:spcBef>
                <a:buClrTx/>
                <a:buSzTx/>
                <a:buFontTx/>
                <a:buNone/>
              </a:pPr>
              <a:t>6</a:t>
            </a:fld>
            <a:endParaRPr lang="en-GB" altLang="en-US" sz="1600" dirty="0">
              <a:latin typeface="+mn-lt"/>
            </a:endParaRPr>
          </a:p>
        </p:txBody>
      </p:sp>
    </p:spTree>
    <p:extLst>
      <p:ext uri="{BB962C8B-B14F-4D97-AF65-F5344CB8AC3E}">
        <p14:creationId xmlns:p14="http://schemas.microsoft.com/office/powerpoint/2010/main" val="27262274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8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38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609600" y="-38100"/>
            <a:ext cx="8077200" cy="11430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dirty="0"/>
              <a:t>Härledning av </a:t>
            </a:r>
            <a:r>
              <a:rPr lang="sv-SE" i="1" dirty="0" smtClean="0"/>
              <a:t>AD</a:t>
            </a:r>
            <a:r>
              <a:rPr lang="sv-SE" dirty="0" smtClean="0"/>
              <a:t>-kurvan</a:t>
            </a:r>
          </a:p>
        </p:txBody>
      </p:sp>
      <p:sp>
        <p:nvSpPr>
          <p:cNvPr id="14338" name="Rectangle 2"/>
          <p:cNvSpPr>
            <a:spLocks noGrp="1" noChangeArrowheads="1"/>
          </p:cNvSpPr>
          <p:nvPr>
            <p:ph type="body" idx="1"/>
          </p:nvPr>
        </p:nvSpPr>
        <p:spPr>
          <a:xfrm>
            <a:off x="395535" y="1515154"/>
            <a:ext cx="3697039" cy="2448833"/>
          </a:xfrm>
          <a:noFill/>
        </p:spPr>
        <p:txBody>
          <a:bodyPr lIns="91440" tIns="45720" rIns="91440" bIns="45720"/>
          <a:lstStyle/>
          <a:p>
            <a:pPr marL="396000" indent="-288000" eaLnBrk="1" hangingPunct="1">
              <a:spcBef>
                <a:spcPts val="300"/>
              </a:spcBef>
              <a:spcAft>
                <a:spcPts val="3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r>
              <a:rPr lang="sv-SE" altLang="en-US" sz="1700" dirty="0" smtClean="0">
                <a:effectLst/>
              </a:rPr>
              <a:t>Med fast växelkurs ser centralbanken till att räntan blir oberoende av inhemsk produktion. </a:t>
            </a:r>
          </a:p>
          <a:p>
            <a:pPr marL="396000" indent="-288000" eaLnBrk="1" hangingPunct="1">
              <a:spcBef>
                <a:spcPts val="300"/>
              </a:spcBef>
              <a:spcAft>
                <a:spcPts val="3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r>
              <a:rPr lang="sv-SE" altLang="en-US" sz="1700" i="1" dirty="0" smtClean="0">
                <a:effectLst/>
              </a:rPr>
              <a:t>IS</a:t>
            </a:r>
            <a:r>
              <a:rPr lang="sv-SE" altLang="en-US" sz="1700" dirty="0" smtClean="0">
                <a:effectLst/>
              </a:rPr>
              <a:t>-kurvan lutar nedåt av samma skäl som tidigare (via </a:t>
            </a:r>
            <a:r>
              <a:rPr lang="sv-SE" altLang="en-US" sz="1700" i="1" dirty="0" smtClean="0">
                <a:effectLst/>
              </a:rPr>
              <a:t>I</a:t>
            </a:r>
            <a:r>
              <a:rPr lang="sv-SE" altLang="en-US" sz="1700" dirty="0" smtClean="0">
                <a:effectLst/>
              </a:rPr>
              <a:t>).</a:t>
            </a:r>
          </a:p>
          <a:p>
            <a:pPr marL="396000" indent="-288000" eaLnBrk="1" hangingPunct="1">
              <a:spcBef>
                <a:spcPts val="300"/>
              </a:spcBef>
              <a:spcAft>
                <a:spcPts val="3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r>
              <a:rPr lang="sv-SE" altLang="en-US" sz="1700" dirty="0" smtClean="0">
                <a:effectLst/>
              </a:rPr>
              <a:t>Högre </a:t>
            </a:r>
            <a:r>
              <a:rPr lang="sv-SE" altLang="en-US" sz="1700" i="1" dirty="0" smtClean="0">
                <a:effectLst/>
              </a:rPr>
              <a:t>P</a:t>
            </a:r>
            <a:r>
              <a:rPr lang="sv-SE" altLang="en-US" sz="1700" dirty="0" smtClean="0">
                <a:effectLst/>
              </a:rPr>
              <a:t> leder till högre real växelkurs och därmed lägre efterfrågan via nettoexporten – </a:t>
            </a:r>
            <a:r>
              <a:rPr lang="sv-SE" altLang="en-US" sz="1700" i="1" dirty="0" smtClean="0">
                <a:effectLst/>
              </a:rPr>
              <a:t>IS </a:t>
            </a:r>
            <a:r>
              <a:rPr lang="sv-SE" altLang="en-US" sz="1700" dirty="0" smtClean="0">
                <a:effectLst/>
              </a:rPr>
              <a:t>förskjuts åt vänster.</a:t>
            </a:r>
          </a:p>
          <a:p>
            <a:pPr marL="396000" indent="-288000" eaLnBrk="1" hangingPunct="1">
              <a:spcBef>
                <a:spcPts val="300"/>
              </a:spcBef>
              <a:spcAft>
                <a:spcPts val="3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r>
              <a:rPr lang="sv-SE" altLang="en-US" sz="1700" dirty="0" smtClean="0">
                <a:effectLst/>
              </a:rPr>
              <a:t>Vi avsätter detta i figuren med </a:t>
            </a:r>
            <a:r>
              <a:rPr lang="sv-SE" altLang="en-US" sz="1700" i="1" dirty="0" smtClean="0">
                <a:effectLst/>
              </a:rPr>
              <a:t>Y </a:t>
            </a:r>
            <a:r>
              <a:rPr lang="sv-SE" altLang="en-US" sz="1700" dirty="0" smtClean="0">
                <a:effectLst/>
              </a:rPr>
              <a:t>och </a:t>
            </a:r>
            <a:r>
              <a:rPr lang="sv-SE" altLang="en-US" sz="1700" i="1" dirty="0" smtClean="0">
                <a:effectLst/>
              </a:rPr>
              <a:t>i. </a:t>
            </a:r>
          </a:p>
          <a:p>
            <a:pPr marL="396000" indent="-288000" eaLnBrk="1" hangingPunct="1">
              <a:spcBef>
                <a:spcPts val="300"/>
              </a:spcBef>
              <a:spcAft>
                <a:spcPts val="3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r>
              <a:rPr lang="sv-SE" altLang="en-US" sz="1700" dirty="0" smtClean="0">
                <a:effectLst/>
              </a:rPr>
              <a:t>Detta ger oss </a:t>
            </a:r>
            <a:r>
              <a:rPr lang="sv-SE" altLang="en-US" sz="1700" i="1" dirty="0" smtClean="0">
                <a:effectLst/>
              </a:rPr>
              <a:t>AD </a:t>
            </a:r>
            <a:r>
              <a:rPr lang="sv-SE" altLang="en-US" sz="1700" dirty="0" smtClean="0">
                <a:effectLst/>
              </a:rPr>
              <a:t>för den öppna ekonomin med fast växelkurs. </a:t>
            </a:r>
          </a:p>
        </p:txBody>
      </p:sp>
      <p:sp>
        <p:nvSpPr>
          <p:cNvPr id="13320" name="Text Box 6"/>
          <p:cNvSpPr txBox="1">
            <a:spLocks noChangeArrowheads="1"/>
          </p:cNvSpPr>
          <p:nvPr/>
        </p:nvSpPr>
        <p:spPr bwMode="auto">
          <a:xfrm>
            <a:off x="5511081" y="6332810"/>
            <a:ext cx="506412"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500"/>
              </a:spcBef>
            </a:pPr>
            <a:r>
              <a:rPr lang="sv-SE" altLang="en-US" sz="1600" i="1" dirty="0">
                <a:solidFill>
                  <a:srgbClr val="000000"/>
                </a:solidFill>
                <a:latin typeface="Arial" charset="0"/>
              </a:rPr>
              <a:t>Y’</a:t>
            </a:r>
          </a:p>
        </p:txBody>
      </p:sp>
      <p:sp>
        <p:nvSpPr>
          <p:cNvPr id="13322" name="Line 10"/>
          <p:cNvSpPr>
            <a:spLocks noChangeShapeType="1"/>
          </p:cNvSpPr>
          <p:nvPr/>
        </p:nvSpPr>
        <p:spPr bwMode="auto">
          <a:xfrm flipH="1">
            <a:off x="4589082" y="2976182"/>
            <a:ext cx="1119188" cy="1588"/>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grpSp>
        <p:nvGrpSpPr>
          <p:cNvPr id="13325" name="Group 13"/>
          <p:cNvGrpSpPr>
            <a:grpSpLocks/>
          </p:cNvGrpSpPr>
          <p:nvPr/>
        </p:nvGrpSpPr>
        <p:grpSpPr bwMode="auto">
          <a:xfrm>
            <a:off x="4140000" y="1803401"/>
            <a:ext cx="3641725" cy="2843213"/>
            <a:chOff x="2570" y="1135"/>
            <a:chExt cx="2294" cy="1791"/>
          </a:xfrm>
        </p:grpSpPr>
        <p:sp>
          <p:nvSpPr>
            <p:cNvPr id="13355" name="Text Box 14"/>
            <p:cNvSpPr txBox="1">
              <a:spLocks noChangeArrowheads="1"/>
            </p:cNvSpPr>
            <p:nvPr/>
          </p:nvSpPr>
          <p:spPr bwMode="auto">
            <a:xfrm>
              <a:off x="3334" y="2734"/>
              <a:ext cx="116"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
          <p:nvSpPr>
            <p:cNvPr id="13356" name="Line 15"/>
            <p:cNvSpPr>
              <a:spLocks noChangeShapeType="1"/>
            </p:cNvSpPr>
            <p:nvPr/>
          </p:nvSpPr>
          <p:spPr bwMode="auto">
            <a:xfrm>
              <a:off x="2854" y="1135"/>
              <a:ext cx="1" cy="1451"/>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3357" name="Line 16"/>
            <p:cNvSpPr>
              <a:spLocks noChangeShapeType="1"/>
            </p:cNvSpPr>
            <p:nvPr/>
          </p:nvSpPr>
          <p:spPr bwMode="auto">
            <a:xfrm>
              <a:off x="2842" y="2586"/>
              <a:ext cx="2022" cy="1"/>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3358" name="Text Box 17"/>
            <p:cNvSpPr txBox="1">
              <a:spLocks noChangeArrowheads="1"/>
            </p:cNvSpPr>
            <p:nvPr/>
          </p:nvSpPr>
          <p:spPr bwMode="auto">
            <a:xfrm rot="16200000">
              <a:off x="2399" y="1368"/>
              <a:ext cx="554"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500"/>
                </a:spcBef>
              </a:pPr>
              <a:r>
                <a:rPr lang="sv-SE" altLang="en-US" sz="1600" dirty="0">
                  <a:solidFill>
                    <a:srgbClr val="000000"/>
                  </a:solidFill>
                  <a:latin typeface="Arial" charset="0"/>
                </a:rPr>
                <a:t>Ränta, </a:t>
              </a:r>
              <a:r>
                <a:rPr lang="sv-SE" altLang="en-US" sz="1600" i="1" dirty="0">
                  <a:solidFill>
                    <a:srgbClr val="000000"/>
                  </a:solidFill>
                  <a:latin typeface="Arial" charset="0"/>
                </a:rPr>
                <a:t>i</a:t>
              </a:r>
            </a:p>
          </p:txBody>
        </p:sp>
      </p:grpSp>
      <p:sp>
        <p:nvSpPr>
          <p:cNvPr id="13327" name="Rectangle 19"/>
          <p:cNvSpPr>
            <a:spLocks noChangeArrowheads="1"/>
          </p:cNvSpPr>
          <p:nvPr/>
        </p:nvSpPr>
        <p:spPr bwMode="auto">
          <a:xfrm>
            <a:off x="6288187" y="6356945"/>
            <a:ext cx="300037" cy="306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313"/>
              </a:spcBef>
            </a:pPr>
            <a:r>
              <a:rPr lang="sv-SE" altLang="en-US" sz="1400" i="1" dirty="0">
                <a:solidFill>
                  <a:srgbClr val="000000"/>
                </a:solidFill>
                <a:latin typeface="Arial" charset="0"/>
              </a:rPr>
              <a:t>Y</a:t>
            </a:r>
          </a:p>
        </p:txBody>
      </p:sp>
      <p:grpSp>
        <p:nvGrpSpPr>
          <p:cNvPr id="14366" name="Group 30"/>
          <p:cNvGrpSpPr>
            <a:grpSpLocks/>
          </p:cNvGrpSpPr>
          <p:nvPr/>
        </p:nvGrpSpPr>
        <p:grpSpPr bwMode="auto">
          <a:xfrm>
            <a:off x="4092575" y="4217988"/>
            <a:ext cx="3708400" cy="2654300"/>
            <a:chOff x="2578" y="2657"/>
            <a:chExt cx="2336" cy="1672"/>
          </a:xfrm>
        </p:grpSpPr>
        <p:sp>
          <p:nvSpPr>
            <p:cNvPr id="13343" name="Text Box 31"/>
            <p:cNvSpPr txBox="1">
              <a:spLocks noChangeArrowheads="1"/>
            </p:cNvSpPr>
            <p:nvPr/>
          </p:nvSpPr>
          <p:spPr bwMode="auto">
            <a:xfrm>
              <a:off x="3350" y="4118"/>
              <a:ext cx="882"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500"/>
                </a:spcBef>
              </a:pPr>
              <a:r>
                <a:rPr lang="sv-SE" altLang="en-US" sz="1600">
                  <a:solidFill>
                    <a:srgbClr val="000000"/>
                  </a:solidFill>
                  <a:latin typeface="Arial" charset="0"/>
                </a:rPr>
                <a:t>Produktion, </a:t>
              </a:r>
              <a:r>
                <a:rPr lang="sv-SE" altLang="en-US" sz="1600" i="1">
                  <a:solidFill>
                    <a:srgbClr val="000000"/>
                  </a:solidFill>
                  <a:latin typeface="Arial" charset="0"/>
                </a:rPr>
                <a:t>Y</a:t>
              </a:r>
            </a:p>
          </p:txBody>
        </p:sp>
        <p:sp>
          <p:nvSpPr>
            <p:cNvPr id="13344" name="Line 32"/>
            <p:cNvSpPr>
              <a:spLocks noChangeShapeType="1"/>
            </p:cNvSpPr>
            <p:nvPr/>
          </p:nvSpPr>
          <p:spPr bwMode="auto">
            <a:xfrm>
              <a:off x="2892" y="2657"/>
              <a:ext cx="1" cy="1340"/>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3345" name="Line 33"/>
            <p:cNvSpPr>
              <a:spLocks noChangeShapeType="1"/>
            </p:cNvSpPr>
            <p:nvPr/>
          </p:nvSpPr>
          <p:spPr bwMode="auto">
            <a:xfrm>
              <a:off x="2892" y="3997"/>
              <a:ext cx="2023" cy="1"/>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3346" name="Text Box 34"/>
            <p:cNvSpPr txBox="1">
              <a:spLocks noChangeArrowheads="1"/>
            </p:cNvSpPr>
            <p:nvPr/>
          </p:nvSpPr>
          <p:spPr bwMode="auto">
            <a:xfrm rot="-5400000">
              <a:off x="2321" y="3150"/>
              <a:ext cx="726"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500"/>
                </a:spcBef>
              </a:pPr>
              <a:r>
                <a:rPr lang="sv-SE" altLang="en-US" sz="1600">
                  <a:solidFill>
                    <a:srgbClr val="000000"/>
                  </a:solidFill>
                  <a:latin typeface="Arial" charset="0"/>
                </a:rPr>
                <a:t>Prisnivå, </a:t>
              </a:r>
              <a:r>
                <a:rPr lang="sv-SE" altLang="en-US" sz="1600" i="1">
                  <a:solidFill>
                    <a:srgbClr val="000000"/>
                  </a:solidFill>
                  <a:latin typeface="Arial" charset="0"/>
                </a:rPr>
                <a:t>P</a:t>
              </a:r>
            </a:p>
          </p:txBody>
        </p:sp>
      </p:grpSp>
      <p:grpSp>
        <p:nvGrpSpPr>
          <p:cNvPr id="14371" name="Group 35"/>
          <p:cNvGrpSpPr>
            <a:grpSpLocks/>
          </p:cNvGrpSpPr>
          <p:nvPr/>
        </p:nvGrpSpPr>
        <p:grpSpPr bwMode="auto">
          <a:xfrm>
            <a:off x="4293493" y="2981326"/>
            <a:ext cx="2233611" cy="3341689"/>
            <a:chOff x="2552" y="1830"/>
            <a:chExt cx="1407" cy="2105"/>
          </a:xfrm>
        </p:grpSpPr>
        <p:sp>
          <p:nvSpPr>
            <p:cNvPr id="13339" name="Line 36"/>
            <p:cNvSpPr>
              <a:spLocks noChangeShapeType="1"/>
            </p:cNvSpPr>
            <p:nvPr/>
          </p:nvSpPr>
          <p:spPr bwMode="auto">
            <a:xfrm flipH="1">
              <a:off x="3909" y="1830"/>
              <a:ext cx="6" cy="2105"/>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3340" name="Line 37"/>
            <p:cNvSpPr>
              <a:spLocks noChangeShapeType="1"/>
            </p:cNvSpPr>
            <p:nvPr/>
          </p:nvSpPr>
          <p:spPr bwMode="auto">
            <a:xfrm>
              <a:off x="2738" y="3492"/>
              <a:ext cx="1184" cy="2"/>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3341" name="Rectangle 38"/>
            <p:cNvSpPr>
              <a:spLocks noChangeArrowheads="1"/>
            </p:cNvSpPr>
            <p:nvPr/>
          </p:nvSpPr>
          <p:spPr bwMode="auto">
            <a:xfrm>
              <a:off x="2552" y="3386"/>
              <a:ext cx="199"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500"/>
                </a:spcBef>
              </a:pPr>
              <a:r>
                <a:rPr lang="sv-SE" altLang="en-US" sz="1600" i="1" dirty="0">
                  <a:solidFill>
                    <a:srgbClr val="000000"/>
                  </a:solidFill>
                  <a:latin typeface="Arial" charset="0"/>
                </a:rPr>
                <a:t>P</a:t>
              </a:r>
            </a:p>
          </p:txBody>
        </p:sp>
        <p:sp>
          <p:nvSpPr>
            <p:cNvPr id="13342" name="Oval 39"/>
            <p:cNvSpPr>
              <a:spLocks noChangeArrowheads="1"/>
            </p:cNvSpPr>
            <p:nvPr/>
          </p:nvSpPr>
          <p:spPr bwMode="auto">
            <a:xfrm>
              <a:off x="3877" y="3465"/>
              <a:ext cx="82" cy="82"/>
            </a:xfrm>
            <a:prstGeom prst="ellipse">
              <a:avLst/>
            </a:prstGeom>
            <a:gradFill rotWithShape="0">
              <a:gsLst>
                <a:gs pos="0">
                  <a:srgbClr val="66FF66"/>
                </a:gs>
                <a:gs pos="100000">
                  <a:srgbClr val="003300"/>
                </a:gs>
              </a:gsLst>
              <a:lin ang="108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grpSp>
      <p:grpSp>
        <p:nvGrpSpPr>
          <p:cNvPr id="14376" name="Group 40"/>
          <p:cNvGrpSpPr>
            <a:grpSpLocks/>
          </p:cNvGrpSpPr>
          <p:nvPr/>
        </p:nvGrpSpPr>
        <p:grpSpPr bwMode="auto">
          <a:xfrm>
            <a:off x="4287839" y="2981326"/>
            <a:ext cx="1458913" cy="3341688"/>
            <a:chOff x="2701" y="1878"/>
            <a:chExt cx="919" cy="2105"/>
          </a:xfrm>
        </p:grpSpPr>
        <p:sp>
          <p:nvSpPr>
            <p:cNvPr id="13335" name="Line 41"/>
            <p:cNvSpPr>
              <a:spLocks noChangeShapeType="1"/>
            </p:cNvSpPr>
            <p:nvPr/>
          </p:nvSpPr>
          <p:spPr bwMode="auto">
            <a:xfrm>
              <a:off x="3580" y="1878"/>
              <a:ext cx="0" cy="2105"/>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3336" name="Line 42"/>
            <p:cNvSpPr>
              <a:spLocks noChangeShapeType="1"/>
            </p:cNvSpPr>
            <p:nvPr/>
          </p:nvSpPr>
          <p:spPr bwMode="auto">
            <a:xfrm>
              <a:off x="2895" y="3229"/>
              <a:ext cx="667" cy="1"/>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3337" name="Rectangle 43"/>
            <p:cNvSpPr>
              <a:spLocks noChangeArrowheads="1"/>
            </p:cNvSpPr>
            <p:nvPr/>
          </p:nvSpPr>
          <p:spPr bwMode="auto">
            <a:xfrm>
              <a:off x="2701" y="3114"/>
              <a:ext cx="225"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500"/>
                </a:spcBef>
              </a:pPr>
              <a:r>
                <a:rPr lang="sv-SE" altLang="en-US" sz="1600" i="1" dirty="0">
                  <a:solidFill>
                    <a:srgbClr val="000000"/>
                  </a:solidFill>
                  <a:latin typeface="Arial" charset="0"/>
                </a:rPr>
                <a:t>P’</a:t>
              </a:r>
            </a:p>
          </p:txBody>
        </p:sp>
        <p:sp>
          <p:nvSpPr>
            <p:cNvPr id="13338" name="Oval 44"/>
            <p:cNvSpPr>
              <a:spLocks noChangeArrowheads="1"/>
            </p:cNvSpPr>
            <p:nvPr/>
          </p:nvSpPr>
          <p:spPr bwMode="auto">
            <a:xfrm>
              <a:off x="3538" y="3195"/>
              <a:ext cx="82" cy="82"/>
            </a:xfrm>
            <a:prstGeom prst="ellipse">
              <a:avLst/>
            </a:prstGeom>
            <a:gradFill rotWithShape="0">
              <a:gsLst>
                <a:gs pos="0">
                  <a:srgbClr val="66FF66"/>
                </a:gs>
                <a:gs pos="100000">
                  <a:srgbClr val="003300"/>
                </a:gs>
              </a:gsLst>
              <a:lin ang="108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grpSp>
      <p:sp>
        <p:nvSpPr>
          <p:cNvPr id="14381" name="Freeform 45"/>
          <p:cNvSpPr>
            <a:spLocks noChangeArrowheads="1"/>
          </p:cNvSpPr>
          <p:nvPr/>
        </p:nvSpPr>
        <p:spPr bwMode="auto">
          <a:xfrm>
            <a:off x="5188322" y="4520407"/>
            <a:ext cx="2109416" cy="1363663"/>
          </a:xfrm>
          <a:custGeom>
            <a:avLst/>
            <a:gdLst>
              <a:gd name="T0" fmla="*/ 0 w 1362"/>
              <a:gd name="T1" fmla="*/ 0 h 859"/>
              <a:gd name="T2" fmla="*/ 2147483647 w 1362"/>
              <a:gd name="T3" fmla="*/ 2147483647 h 859"/>
              <a:gd name="T4" fmla="*/ 2147483647 w 1362"/>
              <a:gd name="T5" fmla="*/ 2147483647 h 859"/>
              <a:gd name="T6" fmla="*/ 0 60000 65536"/>
              <a:gd name="T7" fmla="*/ 0 60000 65536"/>
              <a:gd name="T8" fmla="*/ 0 60000 65536"/>
            </a:gdLst>
            <a:ahLst/>
            <a:cxnLst>
              <a:cxn ang="T6">
                <a:pos x="T0" y="T1"/>
              </a:cxn>
              <a:cxn ang="T7">
                <a:pos x="T2" y="T3"/>
              </a:cxn>
              <a:cxn ang="T8">
                <a:pos x="T4" y="T5"/>
              </a:cxn>
            </a:cxnLst>
            <a:rect l="0" t="0" r="r" b="b"/>
            <a:pathLst>
              <a:path w="1362" h="859">
                <a:moveTo>
                  <a:pt x="0" y="0"/>
                </a:moveTo>
                <a:cubicBezTo>
                  <a:pt x="85" y="96"/>
                  <a:pt x="285" y="424"/>
                  <a:pt x="512" y="567"/>
                </a:cubicBezTo>
                <a:cubicBezTo>
                  <a:pt x="739" y="710"/>
                  <a:pt x="1185" y="798"/>
                  <a:pt x="1362" y="859"/>
                </a:cubicBezTo>
              </a:path>
            </a:pathLst>
          </a:custGeom>
          <a:noFill/>
          <a:ln w="38160">
            <a:solidFill>
              <a:srgbClr val="A5002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14382" name="Text Box 46"/>
          <p:cNvSpPr txBox="1">
            <a:spLocks noChangeArrowheads="1"/>
          </p:cNvSpPr>
          <p:nvPr/>
        </p:nvSpPr>
        <p:spPr bwMode="auto">
          <a:xfrm>
            <a:off x="7297738" y="5681663"/>
            <a:ext cx="60325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i="1" dirty="0">
                <a:solidFill>
                  <a:srgbClr val="A50021"/>
                </a:solidFill>
                <a:latin typeface="Arial" charset="0"/>
              </a:rPr>
              <a:t>AD</a:t>
            </a:r>
          </a:p>
        </p:txBody>
      </p:sp>
      <p:sp>
        <p:nvSpPr>
          <p:cNvPr id="47" name="Slide Number Placeholder 3"/>
          <p:cNvSpPr>
            <a:spLocks noGrp="1"/>
          </p:cNvSpPr>
          <p:nvPr>
            <p:ph type="sldNum" sz="quarter" idx="10"/>
          </p:nvPr>
        </p:nvSpPr>
        <p:spPr>
          <a:xfrm>
            <a:off x="0" y="6548834"/>
            <a:ext cx="1900238" cy="336550"/>
          </a:xfrm>
        </p:spPr>
        <p:txBody>
          <a:bodyPr/>
          <a:lstStyle/>
          <a:p>
            <a:pPr>
              <a:defRPr/>
            </a:pPr>
            <a:r>
              <a:rPr lang="sv-SE" dirty="0" smtClean="0"/>
              <a:t>K11: </a:t>
            </a:r>
            <a:r>
              <a:rPr lang="sv-SE" dirty="0"/>
              <a:t>sid. </a:t>
            </a:r>
            <a:fld id="{71B7D319-3509-4EF6-A7CA-BA2351681FF6}" type="slidenum">
              <a:rPr lang="en-GB"/>
              <a:pPr>
                <a:defRPr/>
              </a:pPr>
              <a:t>7</a:t>
            </a:fld>
            <a:endParaRPr lang="en-GB" dirty="0"/>
          </a:p>
        </p:txBody>
      </p:sp>
      <p:grpSp>
        <p:nvGrpSpPr>
          <p:cNvPr id="6" name="Group 5"/>
          <p:cNvGrpSpPr/>
          <p:nvPr/>
        </p:nvGrpSpPr>
        <p:grpSpPr>
          <a:xfrm>
            <a:off x="4283968" y="2752725"/>
            <a:ext cx="4020953" cy="414376"/>
            <a:chOff x="4283968" y="2752725"/>
            <a:chExt cx="4020953" cy="414376"/>
          </a:xfrm>
        </p:grpSpPr>
        <p:sp>
          <p:nvSpPr>
            <p:cNvPr id="13360" name="Text Box 9"/>
            <p:cNvSpPr txBox="1">
              <a:spLocks noChangeArrowheads="1"/>
            </p:cNvSpPr>
            <p:nvPr/>
          </p:nvSpPr>
          <p:spPr bwMode="auto">
            <a:xfrm>
              <a:off x="7802563" y="2752725"/>
              <a:ext cx="502358"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i="1" dirty="0" smtClean="0">
                  <a:solidFill>
                    <a:srgbClr val="9933FF"/>
                  </a:solidFill>
                  <a:latin typeface="Arial" charset="0"/>
                </a:rPr>
                <a:t>CB</a:t>
              </a:r>
              <a:endParaRPr lang="sv-SE" altLang="en-US" sz="1800" dirty="0">
                <a:solidFill>
                  <a:srgbClr val="9933FF"/>
                </a:solidFill>
                <a:latin typeface="Arial" charset="0"/>
              </a:endParaRPr>
            </a:p>
          </p:txBody>
        </p:sp>
        <p:sp>
          <p:nvSpPr>
            <p:cNvPr id="13323" name="Text Box 11"/>
            <p:cNvSpPr txBox="1">
              <a:spLocks noChangeArrowheads="1"/>
            </p:cNvSpPr>
            <p:nvPr/>
          </p:nvSpPr>
          <p:spPr bwMode="auto">
            <a:xfrm>
              <a:off x="4283968" y="2795588"/>
              <a:ext cx="357187"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i="1" dirty="0" smtClean="0">
                  <a:solidFill>
                    <a:srgbClr val="000000"/>
                  </a:solidFill>
                  <a:latin typeface="Arial" charset="0"/>
                </a:rPr>
                <a:t>i*</a:t>
              </a:r>
              <a:endParaRPr lang="sv-SE" altLang="en-US" sz="1800" i="1" dirty="0">
                <a:solidFill>
                  <a:srgbClr val="000000"/>
                </a:solidFill>
                <a:latin typeface="Arial" charset="0"/>
              </a:endParaRPr>
            </a:p>
          </p:txBody>
        </p:sp>
        <p:cxnSp>
          <p:nvCxnSpPr>
            <p:cNvPr id="4" name="Straight Connector 3"/>
            <p:cNvCxnSpPr/>
            <p:nvPr/>
          </p:nvCxnSpPr>
          <p:spPr bwMode="auto">
            <a:xfrm flipH="1">
              <a:off x="4589082" y="2981344"/>
              <a:ext cx="3140456" cy="0"/>
            </a:xfrm>
            <a:prstGeom prst="line">
              <a:avLst/>
            </a:prstGeom>
            <a:solidFill>
              <a:srgbClr val="00B8FF"/>
            </a:solidFill>
            <a:ln w="25400" cap="flat" cmpd="sng" algn="ctr">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50" name="Freeform 28"/>
          <p:cNvSpPr>
            <a:spLocks noChangeArrowheads="1"/>
          </p:cNvSpPr>
          <p:nvPr/>
        </p:nvSpPr>
        <p:spPr bwMode="auto">
          <a:xfrm>
            <a:off x="5727011" y="2420888"/>
            <a:ext cx="2841628" cy="1339850"/>
          </a:xfrm>
          <a:custGeom>
            <a:avLst/>
            <a:gdLst>
              <a:gd name="T0" fmla="*/ 0 w 1414"/>
              <a:gd name="T1" fmla="*/ 0 h 811"/>
              <a:gd name="T2" fmla="*/ 1062 w 1414"/>
              <a:gd name="T3" fmla="*/ 502 h 811"/>
              <a:gd name="T4" fmla="*/ 2869 w 1414"/>
              <a:gd name="T5" fmla="*/ 914 h 811"/>
              <a:gd name="T6" fmla="*/ 0 60000 65536"/>
              <a:gd name="T7" fmla="*/ 0 60000 65536"/>
              <a:gd name="T8" fmla="*/ 0 60000 65536"/>
            </a:gdLst>
            <a:ahLst/>
            <a:cxnLst>
              <a:cxn ang="T6">
                <a:pos x="T0" y="T1"/>
              </a:cxn>
              <a:cxn ang="T7">
                <a:pos x="T2" y="T3"/>
              </a:cxn>
              <a:cxn ang="T8">
                <a:pos x="T4" y="T5"/>
              </a:cxn>
            </a:cxnLst>
            <a:rect l="0" t="0" r="r" b="b"/>
            <a:pathLst>
              <a:path w="1414" h="811">
                <a:moveTo>
                  <a:pt x="0" y="0"/>
                </a:moveTo>
                <a:cubicBezTo>
                  <a:pt x="144" y="155"/>
                  <a:pt x="288" y="310"/>
                  <a:pt x="524" y="445"/>
                </a:cubicBezTo>
                <a:cubicBezTo>
                  <a:pt x="760" y="580"/>
                  <a:pt x="1087" y="695"/>
                  <a:pt x="1414" y="811"/>
                </a:cubicBezTo>
              </a:path>
            </a:pathLst>
          </a:custGeom>
          <a:noFill/>
          <a:ln w="28440">
            <a:solidFill>
              <a:srgbClr val="FF66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51" name="Rectangle 29"/>
          <p:cNvSpPr>
            <a:spLocks noChangeArrowheads="1"/>
          </p:cNvSpPr>
          <p:nvPr/>
        </p:nvSpPr>
        <p:spPr bwMode="auto">
          <a:xfrm>
            <a:off x="5809776" y="2193876"/>
            <a:ext cx="1006476" cy="341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600" i="1" dirty="0" smtClean="0">
                <a:solidFill>
                  <a:srgbClr val="000000"/>
                </a:solidFill>
                <a:latin typeface="Arial" charset="0"/>
              </a:rPr>
              <a:t>IS </a:t>
            </a:r>
            <a:r>
              <a:rPr lang="sv-SE" altLang="en-US" sz="1600" dirty="0" smtClean="0">
                <a:solidFill>
                  <a:srgbClr val="000000"/>
                </a:solidFill>
                <a:latin typeface="Arial" charset="0"/>
              </a:rPr>
              <a:t>(för </a:t>
            </a:r>
            <a:r>
              <a:rPr lang="sv-SE" altLang="en-US" sz="1600" i="1" dirty="0" smtClean="0">
                <a:solidFill>
                  <a:srgbClr val="000000"/>
                </a:solidFill>
                <a:latin typeface="Arial" charset="0"/>
              </a:rPr>
              <a:t>P</a:t>
            </a:r>
            <a:r>
              <a:rPr lang="sv-SE" altLang="en-US" sz="1600" dirty="0" smtClean="0">
                <a:solidFill>
                  <a:srgbClr val="000000"/>
                </a:solidFill>
                <a:latin typeface="Arial" charset="0"/>
              </a:rPr>
              <a:t>)</a:t>
            </a:r>
            <a:endParaRPr lang="sv-SE" altLang="en-US" sz="1600" i="1" dirty="0">
              <a:solidFill>
                <a:srgbClr val="000000"/>
              </a:solidFill>
              <a:latin typeface="Arial" charset="0"/>
            </a:endParaRPr>
          </a:p>
        </p:txBody>
      </p:sp>
      <p:grpSp>
        <p:nvGrpSpPr>
          <p:cNvPr id="7" name="Group 6"/>
          <p:cNvGrpSpPr/>
          <p:nvPr/>
        </p:nvGrpSpPr>
        <p:grpSpPr>
          <a:xfrm>
            <a:off x="4547497" y="1989088"/>
            <a:ext cx="3253478" cy="1757412"/>
            <a:chOff x="4547497" y="1989088"/>
            <a:chExt cx="3253478" cy="1757412"/>
          </a:xfrm>
        </p:grpSpPr>
        <p:sp>
          <p:nvSpPr>
            <p:cNvPr id="13347" name="Freeform 28"/>
            <p:cNvSpPr>
              <a:spLocks noChangeArrowheads="1"/>
            </p:cNvSpPr>
            <p:nvPr/>
          </p:nvSpPr>
          <p:spPr bwMode="auto">
            <a:xfrm>
              <a:off x="4959350" y="2406650"/>
              <a:ext cx="2841625" cy="1339850"/>
            </a:xfrm>
            <a:custGeom>
              <a:avLst/>
              <a:gdLst>
                <a:gd name="T0" fmla="*/ 0 w 1414"/>
                <a:gd name="T1" fmla="*/ 0 h 811"/>
                <a:gd name="T2" fmla="*/ 1062 w 1414"/>
                <a:gd name="T3" fmla="*/ 502 h 811"/>
                <a:gd name="T4" fmla="*/ 2869 w 1414"/>
                <a:gd name="T5" fmla="*/ 914 h 811"/>
                <a:gd name="T6" fmla="*/ 0 60000 65536"/>
                <a:gd name="T7" fmla="*/ 0 60000 65536"/>
                <a:gd name="T8" fmla="*/ 0 60000 65536"/>
              </a:gdLst>
              <a:ahLst/>
              <a:cxnLst>
                <a:cxn ang="T6">
                  <a:pos x="T0" y="T1"/>
                </a:cxn>
                <a:cxn ang="T7">
                  <a:pos x="T2" y="T3"/>
                </a:cxn>
                <a:cxn ang="T8">
                  <a:pos x="T4" y="T5"/>
                </a:cxn>
              </a:cxnLst>
              <a:rect l="0" t="0" r="r" b="b"/>
              <a:pathLst>
                <a:path w="1414" h="811">
                  <a:moveTo>
                    <a:pt x="0" y="0"/>
                  </a:moveTo>
                  <a:cubicBezTo>
                    <a:pt x="144" y="155"/>
                    <a:pt x="288" y="310"/>
                    <a:pt x="524" y="445"/>
                  </a:cubicBezTo>
                  <a:cubicBezTo>
                    <a:pt x="760" y="580"/>
                    <a:pt x="1087" y="695"/>
                    <a:pt x="1414" y="811"/>
                  </a:cubicBezTo>
                </a:path>
              </a:pathLst>
            </a:custGeom>
            <a:noFill/>
            <a:ln w="28440">
              <a:solidFill>
                <a:srgbClr val="FF66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52" name="Rectangle 29"/>
            <p:cNvSpPr>
              <a:spLocks noChangeArrowheads="1"/>
            </p:cNvSpPr>
            <p:nvPr/>
          </p:nvSpPr>
          <p:spPr bwMode="auto">
            <a:xfrm>
              <a:off x="4547497" y="1989088"/>
              <a:ext cx="1353425" cy="34073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600" i="1" dirty="0" smtClean="0">
                  <a:solidFill>
                    <a:srgbClr val="000000"/>
                  </a:solidFill>
                  <a:latin typeface="Arial" charset="0"/>
                </a:rPr>
                <a:t>IS </a:t>
              </a:r>
              <a:r>
                <a:rPr lang="sv-SE" altLang="en-US" sz="1600" dirty="0" smtClean="0">
                  <a:solidFill>
                    <a:srgbClr val="000000"/>
                  </a:solidFill>
                  <a:latin typeface="Arial" charset="0"/>
                </a:rPr>
                <a:t>(för </a:t>
              </a:r>
              <a:r>
                <a:rPr lang="sv-SE" altLang="en-US" sz="1600" i="1" dirty="0" smtClean="0">
                  <a:solidFill>
                    <a:srgbClr val="000000"/>
                  </a:solidFill>
                  <a:latin typeface="Arial" charset="0"/>
                </a:rPr>
                <a:t>P’ &gt;P</a:t>
              </a:r>
              <a:r>
                <a:rPr lang="sv-SE" altLang="en-US" sz="1600" dirty="0" smtClean="0">
                  <a:solidFill>
                    <a:srgbClr val="000000"/>
                  </a:solidFill>
                  <a:latin typeface="Arial" charset="0"/>
                </a:rPr>
                <a:t>)</a:t>
              </a:r>
              <a:endParaRPr lang="sv-SE" altLang="en-US" sz="1600" i="1" dirty="0">
                <a:solidFill>
                  <a:srgbClr val="000000"/>
                </a:solidFill>
                <a:latin typeface="Arial" charset="0"/>
              </a:endParaRPr>
            </a:p>
          </p:txBody>
        </p:sp>
      </p:grpSp>
      <p:graphicFrame>
        <p:nvGraphicFramePr>
          <p:cNvPr id="5" name="Object 4"/>
          <p:cNvGraphicFramePr>
            <a:graphicFrameLocks noChangeAspect="1"/>
          </p:cNvGraphicFramePr>
          <p:nvPr>
            <p:extLst>
              <p:ext uri="{D42A27DB-BD31-4B8C-83A1-F6EECF244321}">
                <p14:modId xmlns:p14="http://schemas.microsoft.com/office/powerpoint/2010/main" val="2360722393"/>
              </p:ext>
            </p:extLst>
          </p:nvPr>
        </p:nvGraphicFramePr>
        <p:xfrm>
          <a:off x="5184775" y="1470025"/>
          <a:ext cx="3009900" cy="431800"/>
        </p:xfrm>
        <a:graphic>
          <a:graphicData uri="http://schemas.openxmlformats.org/presentationml/2006/ole">
            <mc:AlternateContent xmlns:mc="http://schemas.openxmlformats.org/markup-compatibility/2006">
              <mc:Choice xmlns:v="urn:schemas-microsoft-com:vml" Requires="v">
                <p:oleObj spid="_x0000_s4148" name="Equation" r:id="rId4" imgW="3009600" imgH="431640" progId="Equation.3">
                  <p:embed/>
                </p:oleObj>
              </mc:Choice>
              <mc:Fallback>
                <p:oleObj name="Equation" r:id="rId4" imgW="3009600" imgH="431640" progId="Equation.3">
                  <p:embed/>
                  <p:pic>
                    <p:nvPicPr>
                      <p:cNvPr id="0" name="Picture 2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84775" y="1470025"/>
                        <a:ext cx="30099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Right Arrow 7"/>
          <p:cNvSpPr/>
          <p:nvPr/>
        </p:nvSpPr>
        <p:spPr bwMode="auto">
          <a:xfrm rot="10800000">
            <a:off x="5292080" y="2492895"/>
            <a:ext cx="517696" cy="173732"/>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en-US" sz="2400" b="0" i="0" u="none" strike="noStrike" cap="none" normalizeH="0" baseline="0" smtClean="0">
              <a:ln>
                <a:noFill/>
              </a:ln>
              <a:solidFill>
                <a:schemeClr val="bg1"/>
              </a:solidFill>
              <a:effectLst/>
              <a:latin typeface="Times New Roman" pitchFamily="18" charset="0"/>
              <a:ea typeface="MS Gothic" pitchFamily="49" charset="-128"/>
            </a:endParaRPr>
          </a:p>
        </p:txBody>
      </p:sp>
    </p:spTree>
    <p:extLst>
      <p:ext uri="{BB962C8B-B14F-4D97-AF65-F5344CB8AC3E}">
        <p14:creationId xmlns:p14="http://schemas.microsoft.com/office/powerpoint/2010/main" val="95491465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338">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338">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4338">
                                            <p:txEl>
                                              <p:pRg st="3" end="3"/>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fill="hold" nodeType="clickEffect">
                                  <p:stCondLst>
                                    <p:cond delay="0"/>
                                  </p:stCondLst>
                                  <p:childTnLst>
                                    <p:set>
                                      <p:cBhvr additive="repl">
                                        <p:cTn id="40" dur="1" fill="hold">
                                          <p:stCondLst>
                                            <p:cond delay="0"/>
                                          </p:stCondLst>
                                        </p:cTn>
                                        <p:tgtEl>
                                          <p:spTgt spid="14366"/>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332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4371"/>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332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1437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332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4338">
                                            <p:txEl>
                                              <p:pRg st="4" end="4"/>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4381"/>
                                        </p:tgtEl>
                                        <p:attrNameLst>
                                          <p:attrName>style.visibility</p:attrName>
                                        </p:attrNameLst>
                                      </p:cBhvr>
                                      <p:to>
                                        <p:strVal val="visible"/>
                                      </p:to>
                                    </p:set>
                                  </p:childTnLst>
                                </p:cTn>
                              </p:par>
                              <p:par>
                                <p:cTn id="63" presetID="1" presetClass="entr" fill="hold" nodeType="withEffect">
                                  <p:stCondLst>
                                    <p:cond delay="0"/>
                                  </p:stCondLst>
                                  <p:childTnLst>
                                    <p:set>
                                      <p:cBhvr additive="repl">
                                        <p:cTn id="64" dur="1" fill="hold">
                                          <p:stCondLst>
                                            <p:cond delay="0"/>
                                          </p:stCondLst>
                                        </p:cTn>
                                        <p:tgtEl>
                                          <p:spTgt spid="143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uiExpand="1" build="p"/>
      <p:bldP spid="13320" grpId="0"/>
      <p:bldP spid="13322" grpId="0" animBg="1"/>
      <p:bldP spid="13327" grpId="0"/>
      <p:bldP spid="14381" grpId="0" animBg="1"/>
      <p:bldP spid="50" grpId="0" animBg="1"/>
      <p:bldP spid="51" grpId="0"/>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3" name="Group 1"/>
          <p:cNvGrpSpPr>
            <a:grpSpLocks/>
          </p:cNvGrpSpPr>
          <p:nvPr/>
        </p:nvGrpSpPr>
        <p:grpSpPr bwMode="auto">
          <a:xfrm>
            <a:off x="4767263" y="2917825"/>
            <a:ext cx="3408362" cy="3071813"/>
            <a:chOff x="3003" y="1838"/>
            <a:chExt cx="2147" cy="1935"/>
          </a:xfrm>
        </p:grpSpPr>
        <p:sp>
          <p:nvSpPr>
            <p:cNvPr id="22558" name="Line 2"/>
            <p:cNvSpPr>
              <a:spLocks noChangeShapeType="1"/>
            </p:cNvSpPr>
            <p:nvPr/>
          </p:nvSpPr>
          <p:spPr bwMode="auto">
            <a:xfrm>
              <a:off x="3646" y="2869"/>
              <a:ext cx="1" cy="904"/>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2560" name="Text Box 4"/>
            <p:cNvSpPr txBox="1">
              <a:spLocks noChangeArrowheads="1"/>
            </p:cNvSpPr>
            <p:nvPr/>
          </p:nvSpPr>
          <p:spPr bwMode="auto">
            <a:xfrm>
              <a:off x="4729" y="3253"/>
              <a:ext cx="421" cy="2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i="1" dirty="0">
                  <a:solidFill>
                    <a:srgbClr val="A50021"/>
                  </a:solidFill>
                  <a:latin typeface="Arial" charset="0"/>
                </a:rPr>
                <a:t>AD’</a:t>
              </a:r>
            </a:p>
          </p:txBody>
        </p:sp>
        <p:sp>
          <p:nvSpPr>
            <p:cNvPr id="22562" name="Freeform 6"/>
            <p:cNvSpPr>
              <a:spLocks noChangeArrowheads="1"/>
            </p:cNvSpPr>
            <p:nvPr/>
          </p:nvSpPr>
          <p:spPr bwMode="auto">
            <a:xfrm>
              <a:off x="3003" y="1838"/>
              <a:ext cx="1751" cy="1585"/>
            </a:xfrm>
            <a:custGeom>
              <a:avLst/>
              <a:gdLst>
                <a:gd name="T0" fmla="*/ 0 w 1362"/>
                <a:gd name="T1" fmla="*/ 0 h 859"/>
                <a:gd name="T2" fmla="*/ 1088 w 1362"/>
                <a:gd name="T3" fmla="*/ 3561 h 859"/>
                <a:gd name="T4" fmla="*/ 2894 w 1362"/>
                <a:gd name="T5" fmla="*/ 5397 h 859"/>
                <a:gd name="T6" fmla="*/ 0 60000 65536"/>
                <a:gd name="T7" fmla="*/ 0 60000 65536"/>
                <a:gd name="T8" fmla="*/ 0 60000 65536"/>
              </a:gdLst>
              <a:ahLst/>
              <a:cxnLst>
                <a:cxn ang="T6">
                  <a:pos x="T0" y="T1"/>
                </a:cxn>
                <a:cxn ang="T7">
                  <a:pos x="T2" y="T3"/>
                </a:cxn>
                <a:cxn ang="T8">
                  <a:pos x="T4" y="T5"/>
                </a:cxn>
              </a:cxnLst>
              <a:rect l="0" t="0" r="r" b="b"/>
              <a:pathLst>
                <a:path w="1362" h="859">
                  <a:moveTo>
                    <a:pt x="0" y="0"/>
                  </a:moveTo>
                  <a:cubicBezTo>
                    <a:pt x="85" y="96"/>
                    <a:pt x="285" y="424"/>
                    <a:pt x="512" y="567"/>
                  </a:cubicBezTo>
                  <a:cubicBezTo>
                    <a:pt x="739" y="710"/>
                    <a:pt x="1185" y="798"/>
                    <a:pt x="1362" y="859"/>
                  </a:cubicBezTo>
                </a:path>
              </a:pathLst>
            </a:custGeom>
            <a:noFill/>
            <a:ln w="38160">
              <a:solidFill>
                <a:srgbClr val="A5002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22563" name="Rectangle 7"/>
            <p:cNvSpPr>
              <a:spLocks noChangeArrowheads="1"/>
            </p:cNvSpPr>
            <p:nvPr/>
          </p:nvSpPr>
          <p:spPr bwMode="auto">
            <a:xfrm>
              <a:off x="3458" y="2890"/>
              <a:ext cx="324" cy="2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i="1" dirty="0" smtClean="0">
                  <a:solidFill>
                    <a:srgbClr val="000000"/>
                  </a:solidFill>
                  <a:latin typeface="Arial" charset="0"/>
                </a:rPr>
                <a:t>A</a:t>
              </a:r>
              <a:endParaRPr lang="sv-SE" altLang="en-US" sz="1800" i="1" dirty="0">
                <a:solidFill>
                  <a:srgbClr val="000000"/>
                </a:solidFill>
                <a:latin typeface="Arial" charset="0"/>
              </a:endParaRPr>
            </a:p>
          </p:txBody>
        </p:sp>
      </p:grpSp>
      <p:sp>
        <p:nvSpPr>
          <p:cNvPr id="23560" name="Rectangle 8"/>
          <p:cNvSpPr>
            <a:spLocks noGrp="1" noChangeArrowheads="1"/>
          </p:cNvSpPr>
          <p:nvPr>
            <p:ph type="title"/>
          </p:nvPr>
        </p:nvSpPr>
        <p:spPr>
          <a:xfrm>
            <a:off x="1071562" y="52388"/>
            <a:ext cx="7153276" cy="1190625"/>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i="1" dirty="0">
                <a:latin typeface="+mn-lt"/>
              </a:rPr>
              <a:t>AS-AD</a:t>
            </a:r>
            <a:r>
              <a:rPr lang="sv-SE" dirty="0">
                <a:latin typeface="+mn-lt"/>
              </a:rPr>
              <a:t> i en öppen ekonomi med fast växelkurs</a:t>
            </a:r>
            <a:endParaRPr lang="sv-SE" dirty="0" smtClean="0">
              <a:latin typeface="+mn-lt"/>
            </a:endParaRPr>
          </a:p>
        </p:txBody>
      </p:sp>
      <p:sp>
        <p:nvSpPr>
          <p:cNvPr id="23561" name="Rectangle 9"/>
          <p:cNvSpPr>
            <a:spLocks noGrp="1" noChangeArrowheads="1"/>
          </p:cNvSpPr>
          <p:nvPr>
            <p:ph type="body" idx="1"/>
          </p:nvPr>
        </p:nvSpPr>
        <p:spPr>
          <a:xfrm>
            <a:off x="-90488" y="1340768"/>
            <a:ext cx="4240435" cy="3823370"/>
          </a:xfrm>
          <a:noFill/>
        </p:spPr>
        <p:txBody>
          <a:bodyPr/>
          <a:lstStyle/>
          <a:p>
            <a:pPr marL="594900" eaLnBrk="1" hangingPunct="1">
              <a:spcBef>
                <a:spcPts val="250"/>
              </a:spcBef>
              <a:spcAft>
                <a:spcPts val="25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700" i="1" dirty="0" smtClean="0">
                <a:solidFill>
                  <a:schemeClr val="tx1"/>
                </a:solidFill>
                <a:effectLst/>
              </a:rPr>
              <a:t>AS</a:t>
            </a:r>
            <a:r>
              <a:rPr lang="sv-SE" sz="1700" dirty="0" smtClean="0">
                <a:solidFill>
                  <a:schemeClr val="tx1"/>
                </a:solidFill>
                <a:effectLst/>
              </a:rPr>
              <a:t>-kurvan ges av samma samband som i den slutna ekonomin:</a:t>
            </a:r>
          </a:p>
          <a:p>
            <a:pPr marL="594900" eaLnBrk="1" hangingPunct="1">
              <a:spcBef>
                <a:spcPts val="250"/>
              </a:spcBef>
              <a:spcAft>
                <a:spcPts val="25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endParaRPr lang="sv-SE" sz="1700" dirty="0" smtClean="0">
              <a:solidFill>
                <a:schemeClr val="tx1"/>
              </a:solidFill>
              <a:effectLst/>
            </a:endParaRPr>
          </a:p>
          <a:p>
            <a:pPr marL="594900" eaLnBrk="1" hangingPunct="1">
              <a:spcBef>
                <a:spcPts val="250"/>
              </a:spcBef>
              <a:spcAft>
                <a:spcPts val="25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700" dirty="0" smtClean="0">
                <a:solidFill>
                  <a:schemeClr val="tx1"/>
                </a:solidFill>
                <a:effectLst/>
              </a:rPr>
              <a:t>Jämvikt i skärningspunkten mellan </a:t>
            </a:r>
            <a:r>
              <a:rPr lang="sv-SE" sz="1700" i="1" dirty="0" smtClean="0">
                <a:solidFill>
                  <a:schemeClr val="tx1"/>
                </a:solidFill>
                <a:effectLst/>
              </a:rPr>
              <a:t>AS </a:t>
            </a:r>
            <a:r>
              <a:rPr lang="sv-SE" sz="1700" dirty="0" smtClean="0">
                <a:solidFill>
                  <a:schemeClr val="tx1"/>
                </a:solidFill>
                <a:effectLst/>
              </a:rPr>
              <a:t>och </a:t>
            </a:r>
            <a:r>
              <a:rPr lang="sv-SE" sz="1700" i="1" dirty="0" smtClean="0">
                <a:solidFill>
                  <a:schemeClr val="tx1"/>
                </a:solidFill>
                <a:effectLst/>
              </a:rPr>
              <a:t>AD.</a:t>
            </a:r>
            <a:endParaRPr lang="sv-SE" sz="1700" dirty="0" smtClean="0">
              <a:solidFill>
                <a:schemeClr val="tx1"/>
              </a:solidFill>
              <a:effectLst/>
            </a:endParaRPr>
          </a:p>
          <a:p>
            <a:pPr marL="594900" eaLnBrk="1" hangingPunct="1">
              <a:spcBef>
                <a:spcPts val="250"/>
              </a:spcBef>
              <a:spcAft>
                <a:spcPts val="25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700" dirty="0" smtClean="0">
                <a:solidFill>
                  <a:schemeClr val="tx1"/>
                </a:solidFill>
                <a:effectLst/>
              </a:rPr>
              <a:t>Om produktionen är under den potentiella revideras prisförväntningarna nedåt.</a:t>
            </a:r>
          </a:p>
          <a:p>
            <a:pPr marL="594900" eaLnBrk="1" hangingPunct="1">
              <a:spcBef>
                <a:spcPts val="250"/>
              </a:spcBef>
              <a:spcAft>
                <a:spcPts val="25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700" dirty="0" smtClean="0">
                <a:solidFill>
                  <a:schemeClr val="tx1"/>
                </a:solidFill>
                <a:effectLst/>
              </a:rPr>
              <a:t>Ekonomin rör sig längs </a:t>
            </a:r>
            <a:r>
              <a:rPr lang="sv-SE" sz="1700" i="1" dirty="0" smtClean="0">
                <a:solidFill>
                  <a:schemeClr val="tx1"/>
                </a:solidFill>
                <a:effectLst/>
              </a:rPr>
              <a:t>AD </a:t>
            </a:r>
            <a:r>
              <a:rPr lang="sv-SE" sz="1700" dirty="0">
                <a:solidFill>
                  <a:schemeClr val="tx1"/>
                </a:solidFill>
                <a:effectLst/>
              </a:rPr>
              <a:t> genom att </a:t>
            </a:r>
            <a:r>
              <a:rPr lang="sv-SE" sz="1700" i="1" dirty="0">
                <a:solidFill>
                  <a:schemeClr val="tx1"/>
                </a:solidFill>
                <a:effectLst/>
              </a:rPr>
              <a:t>AS </a:t>
            </a:r>
            <a:r>
              <a:rPr lang="sv-SE" sz="1700" dirty="0" smtClean="0">
                <a:solidFill>
                  <a:schemeClr val="tx1"/>
                </a:solidFill>
                <a:effectLst/>
              </a:rPr>
              <a:t>successivt förskjuts </a:t>
            </a:r>
            <a:r>
              <a:rPr lang="sv-SE" sz="1700" dirty="0">
                <a:solidFill>
                  <a:schemeClr val="tx1"/>
                </a:solidFill>
                <a:effectLst/>
              </a:rPr>
              <a:t>nedåt</a:t>
            </a:r>
            <a:r>
              <a:rPr lang="sv-SE" sz="1700" i="1" dirty="0" smtClean="0">
                <a:solidFill>
                  <a:schemeClr val="tx1"/>
                </a:solidFill>
                <a:effectLst/>
              </a:rPr>
              <a:t>. </a:t>
            </a:r>
            <a:r>
              <a:rPr lang="sv-SE" sz="1700" dirty="0" smtClean="0">
                <a:solidFill>
                  <a:schemeClr val="tx1"/>
                </a:solidFill>
                <a:effectLst/>
              </a:rPr>
              <a:t>Lägre priser ökar nettoexporten vilket ökar efterfrågan och därmed produktionen.</a:t>
            </a:r>
          </a:p>
          <a:p>
            <a:pPr marL="594900" eaLnBrk="1" hangingPunct="1">
              <a:spcBef>
                <a:spcPts val="250"/>
              </a:spcBef>
              <a:spcAft>
                <a:spcPts val="25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700" dirty="0" smtClean="0">
                <a:solidFill>
                  <a:schemeClr val="tx1"/>
                </a:solidFill>
                <a:effectLst/>
              </a:rPr>
              <a:t>När </a:t>
            </a:r>
            <a:r>
              <a:rPr lang="sv-SE" sz="1700" i="1" dirty="0" smtClean="0">
                <a:solidFill>
                  <a:schemeClr val="tx1"/>
                </a:solidFill>
                <a:effectLst/>
              </a:rPr>
              <a:t>Y= Y</a:t>
            </a:r>
            <a:r>
              <a:rPr lang="sv-SE" sz="1700" i="1" baseline="-25000" dirty="0" smtClean="0">
                <a:solidFill>
                  <a:schemeClr val="tx1"/>
                </a:solidFill>
                <a:effectLst/>
              </a:rPr>
              <a:t>n</a:t>
            </a:r>
            <a:r>
              <a:rPr lang="sv-SE" sz="1700" i="1" dirty="0" smtClean="0">
                <a:solidFill>
                  <a:schemeClr val="tx1"/>
                </a:solidFill>
                <a:effectLst/>
              </a:rPr>
              <a:t> </a:t>
            </a:r>
            <a:r>
              <a:rPr lang="sv-SE" sz="1700" dirty="0" smtClean="0">
                <a:solidFill>
                  <a:schemeClr val="tx1"/>
                </a:solidFill>
                <a:effectLst/>
              </a:rPr>
              <a:t>avstannar processen och lågkonjunkturen är slut.</a:t>
            </a:r>
            <a:endParaRPr lang="sv-SE" sz="1700" dirty="0">
              <a:solidFill>
                <a:schemeClr val="tx1"/>
              </a:solidFill>
              <a:effectLst/>
            </a:endParaRPr>
          </a:p>
          <a:p>
            <a:pPr marL="594900" eaLnBrk="1" hangingPunct="1">
              <a:spcBef>
                <a:spcPts val="250"/>
              </a:spcBef>
              <a:spcAft>
                <a:spcPts val="25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endParaRPr lang="sv-SE" sz="1700" dirty="0" smtClean="0">
              <a:solidFill>
                <a:schemeClr val="tx1"/>
              </a:solidFill>
              <a:effectLst/>
            </a:endParaRPr>
          </a:p>
          <a:p>
            <a:pPr marL="594900" eaLnBrk="1" hangingPunct="1">
              <a:spcBef>
                <a:spcPts val="250"/>
              </a:spcBef>
              <a:spcAft>
                <a:spcPts val="25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endParaRPr lang="sv-SE" sz="1900" dirty="0" smtClean="0">
              <a:solidFill>
                <a:schemeClr val="tx1"/>
              </a:solidFill>
              <a:effectLst/>
            </a:endParaRPr>
          </a:p>
          <a:p>
            <a:pPr marL="594900" eaLnBrk="1" hangingPunct="1">
              <a:spcBef>
                <a:spcPts val="250"/>
              </a:spcBef>
              <a:spcAft>
                <a:spcPts val="25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endParaRPr lang="sv-SE" sz="1900" dirty="0" smtClean="0">
              <a:solidFill>
                <a:schemeClr val="tx1"/>
              </a:solidFill>
              <a:effectLst/>
            </a:endParaRPr>
          </a:p>
        </p:txBody>
      </p:sp>
      <p:sp>
        <p:nvSpPr>
          <p:cNvPr id="22536" name="Line 12"/>
          <p:cNvSpPr>
            <a:spLocks noChangeShapeType="1"/>
          </p:cNvSpPr>
          <p:nvPr/>
        </p:nvSpPr>
        <p:spPr bwMode="auto">
          <a:xfrm>
            <a:off x="4454525" y="2647950"/>
            <a:ext cx="1588" cy="3355975"/>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2537" name="Line 13"/>
          <p:cNvSpPr>
            <a:spLocks noChangeShapeType="1"/>
          </p:cNvSpPr>
          <p:nvPr/>
        </p:nvSpPr>
        <p:spPr bwMode="auto">
          <a:xfrm>
            <a:off x="4454525" y="6015038"/>
            <a:ext cx="3902075" cy="1587"/>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2538" name="Text Box 14"/>
          <p:cNvSpPr txBox="1">
            <a:spLocks noChangeArrowheads="1"/>
          </p:cNvSpPr>
          <p:nvPr/>
        </p:nvSpPr>
        <p:spPr bwMode="auto">
          <a:xfrm rot="-5400000">
            <a:off x="3616301" y="3219028"/>
            <a:ext cx="1271587"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dirty="0">
                <a:solidFill>
                  <a:srgbClr val="000000"/>
                </a:solidFill>
                <a:latin typeface="Arial" charset="0"/>
              </a:rPr>
              <a:t>Prisnivå, </a:t>
            </a:r>
            <a:r>
              <a:rPr lang="sv-SE" altLang="en-US" sz="1800" i="1" dirty="0">
                <a:solidFill>
                  <a:srgbClr val="000000"/>
                </a:solidFill>
                <a:latin typeface="Arial" charset="0"/>
              </a:rPr>
              <a:t>P</a:t>
            </a:r>
          </a:p>
        </p:txBody>
      </p:sp>
      <p:sp>
        <p:nvSpPr>
          <p:cNvPr id="22540" name="Freeform 18"/>
          <p:cNvSpPr>
            <a:spLocks noChangeArrowheads="1"/>
          </p:cNvSpPr>
          <p:nvPr/>
        </p:nvSpPr>
        <p:spPr bwMode="auto">
          <a:xfrm>
            <a:off x="5051425" y="2957513"/>
            <a:ext cx="3062288" cy="1843087"/>
          </a:xfrm>
          <a:custGeom>
            <a:avLst/>
            <a:gdLst>
              <a:gd name="T0" fmla="*/ 0 w 1929"/>
              <a:gd name="T1" fmla="*/ 2147483647 h 1161"/>
              <a:gd name="T2" fmla="*/ 2147483647 w 1929"/>
              <a:gd name="T3" fmla="*/ 2147483647 h 1161"/>
              <a:gd name="T4" fmla="*/ 2147483647 w 1929"/>
              <a:gd name="T5" fmla="*/ 2147483647 h 1161"/>
              <a:gd name="T6" fmla="*/ 2147483647 w 1929"/>
              <a:gd name="T7" fmla="*/ 0 h 11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9" h="1161">
                <a:moveTo>
                  <a:pt x="0" y="1161"/>
                </a:moveTo>
                <a:cubicBezTo>
                  <a:pt x="337" y="1055"/>
                  <a:pt x="675" y="950"/>
                  <a:pt x="960" y="814"/>
                </a:cubicBezTo>
                <a:cubicBezTo>
                  <a:pt x="1245" y="678"/>
                  <a:pt x="1549" y="483"/>
                  <a:pt x="1710" y="347"/>
                </a:cubicBezTo>
                <a:cubicBezTo>
                  <a:pt x="1871" y="211"/>
                  <a:pt x="1900" y="105"/>
                  <a:pt x="1929" y="0"/>
                </a:cubicBezTo>
              </a:path>
            </a:pathLst>
          </a:custGeom>
          <a:noFill/>
          <a:ln w="28440">
            <a:solidFill>
              <a:srgbClr val="5A6EA6"/>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22542" name="Rectangle 20"/>
          <p:cNvSpPr>
            <a:spLocks noChangeArrowheads="1"/>
          </p:cNvSpPr>
          <p:nvPr/>
        </p:nvSpPr>
        <p:spPr bwMode="auto">
          <a:xfrm>
            <a:off x="6472783" y="5990765"/>
            <a:ext cx="44946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1800" i="1" dirty="0">
                <a:solidFill>
                  <a:srgbClr val="000000"/>
                </a:solidFill>
                <a:latin typeface="Arial" charset="0"/>
              </a:rPr>
              <a:t>Y</a:t>
            </a:r>
            <a:r>
              <a:rPr lang="sv-SE" altLang="en-US" i="1" baseline="-25000" dirty="0">
                <a:solidFill>
                  <a:srgbClr val="000000"/>
                </a:solidFill>
                <a:latin typeface="Arial" charset="0"/>
              </a:rPr>
              <a:t>n</a:t>
            </a:r>
          </a:p>
        </p:txBody>
      </p:sp>
      <p:sp>
        <p:nvSpPr>
          <p:cNvPr id="22543" name="Line 21"/>
          <p:cNvSpPr>
            <a:spLocks noChangeShapeType="1"/>
          </p:cNvSpPr>
          <p:nvPr/>
        </p:nvSpPr>
        <p:spPr bwMode="auto">
          <a:xfrm>
            <a:off x="6656388" y="5038727"/>
            <a:ext cx="0" cy="966785"/>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2545" name="Rectangle 23"/>
          <p:cNvSpPr>
            <a:spLocks noChangeArrowheads="1"/>
          </p:cNvSpPr>
          <p:nvPr/>
        </p:nvSpPr>
        <p:spPr bwMode="auto">
          <a:xfrm>
            <a:off x="7730629" y="2576513"/>
            <a:ext cx="585787"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i="1" dirty="0">
                <a:solidFill>
                  <a:srgbClr val="5A6EA6"/>
                </a:solidFill>
                <a:latin typeface="Arial" charset="0"/>
              </a:rPr>
              <a:t>AS</a:t>
            </a:r>
          </a:p>
        </p:txBody>
      </p:sp>
      <p:grpSp>
        <p:nvGrpSpPr>
          <p:cNvPr id="23580" name="Group 28"/>
          <p:cNvGrpSpPr>
            <a:grpSpLocks/>
          </p:cNvGrpSpPr>
          <p:nvPr/>
        </p:nvGrpSpPr>
        <p:grpSpPr bwMode="auto">
          <a:xfrm>
            <a:off x="4860926" y="3910014"/>
            <a:ext cx="3062288" cy="1843088"/>
            <a:chOff x="3062" y="2463"/>
            <a:chExt cx="1929" cy="1161"/>
          </a:xfrm>
        </p:grpSpPr>
        <p:sp>
          <p:nvSpPr>
            <p:cNvPr id="22552" name="Freeform 29"/>
            <p:cNvSpPr>
              <a:spLocks noChangeArrowheads="1"/>
            </p:cNvSpPr>
            <p:nvPr/>
          </p:nvSpPr>
          <p:spPr bwMode="auto">
            <a:xfrm>
              <a:off x="3062" y="2463"/>
              <a:ext cx="1929" cy="1161"/>
            </a:xfrm>
            <a:custGeom>
              <a:avLst/>
              <a:gdLst>
                <a:gd name="T0" fmla="*/ 0 w 1929"/>
                <a:gd name="T1" fmla="*/ 1161 h 1161"/>
                <a:gd name="T2" fmla="*/ 960 w 1929"/>
                <a:gd name="T3" fmla="*/ 814 h 1161"/>
                <a:gd name="T4" fmla="*/ 1710 w 1929"/>
                <a:gd name="T5" fmla="*/ 347 h 1161"/>
                <a:gd name="T6" fmla="*/ 1929 w 1929"/>
                <a:gd name="T7" fmla="*/ 0 h 11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9" h="1161">
                  <a:moveTo>
                    <a:pt x="0" y="1161"/>
                  </a:moveTo>
                  <a:cubicBezTo>
                    <a:pt x="337" y="1055"/>
                    <a:pt x="675" y="950"/>
                    <a:pt x="960" y="814"/>
                  </a:cubicBezTo>
                  <a:cubicBezTo>
                    <a:pt x="1245" y="678"/>
                    <a:pt x="1549" y="483"/>
                    <a:pt x="1710" y="347"/>
                  </a:cubicBezTo>
                  <a:cubicBezTo>
                    <a:pt x="1871" y="211"/>
                    <a:pt x="1900" y="105"/>
                    <a:pt x="1929" y="0"/>
                  </a:cubicBezTo>
                </a:path>
              </a:pathLst>
            </a:custGeom>
            <a:noFill/>
            <a:ln w="28440">
              <a:solidFill>
                <a:srgbClr val="5A6EA6"/>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22553" name="Rectangle 30"/>
            <p:cNvSpPr>
              <a:spLocks noChangeArrowheads="1"/>
            </p:cNvSpPr>
            <p:nvPr/>
          </p:nvSpPr>
          <p:spPr bwMode="auto">
            <a:xfrm>
              <a:off x="4243" y="3058"/>
              <a:ext cx="315" cy="2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i="1" dirty="0" smtClean="0">
                  <a:solidFill>
                    <a:srgbClr val="000000"/>
                  </a:solidFill>
                  <a:latin typeface="Arial" charset="0"/>
                </a:rPr>
                <a:t>A’</a:t>
              </a:r>
              <a:endParaRPr lang="sv-SE" altLang="en-US" sz="1800" i="1" dirty="0">
                <a:solidFill>
                  <a:srgbClr val="000000"/>
                </a:solidFill>
                <a:latin typeface="Arial" charset="0"/>
              </a:endParaRPr>
            </a:p>
          </p:txBody>
        </p:sp>
      </p:grpSp>
      <p:sp>
        <p:nvSpPr>
          <p:cNvPr id="22549" name="Text Box 31"/>
          <p:cNvSpPr txBox="1">
            <a:spLocks noChangeArrowheads="1"/>
          </p:cNvSpPr>
          <p:nvPr/>
        </p:nvSpPr>
        <p:spPr bwMode="auto">
          <a:xfrm>
            <a:off x="5527675" y="6369050"/>
            <a:ext cx="1550988"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a:solidFill>
                  <a:srgbClr val="000000"/>
                </a:solidFill>
                <a:latin typeface="Arial" charset="0"/>
              </a:rPr>
              <a:t>Produktion, </a:t>
            </a:r>
            <a:r>
              <a:rPr lang="sv-SE" altLang="en-US" sz="1800" i="1">
                <a:solidFill>
                  <a:srgbClr val="000000"/>
                </a:solidFill>
                <a:latin typeface="Arial" charset="0"/>
              </a:rPr>
              <a:t>Y</a:t>
            </a:r>
          </a:p>
        </p:txBody>
      </p:sp>
      <p:sp>
        <p:nvSpPr>
          <p:cNvPr id="22551" name="Rectangle 33"/>
          <p:cNvSpPr>
            <a:spLocks noChangeArrowheads="1"/>
          </p:cNvSpPr>
          <p:nvPr/>
        </p:nvSpPr>
        <p:spPr bwMode="auto">
          <a:xfrm>
            <a:off x="5611813" y="5995988"/>
            <a:ext cx="481012"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i="1" dirty="0">
                <a:solidFill>
                  <a:srgbClr val="000000"/>
                </a:solidFill>
                <a:latin typeface="Arial" charset="0"/>
              </a:rPr>
              <a:t>Y</a:t>
            </a:r>
          </a:p>
        </p:txBody>
      </p:sp>
      <p:sp>
        <p:nvSpPr>
          <p:cNvPr id="38" name="Line 23"/>
          <p:cNvSpPr>
            <a:spLocks noChangeShapeType="1"/>
          </p:cNvSpPr>
          <p:nvPr/>
        </p:nvSpPr>
        <p:spPr bwMode="auto">
          <a:xfrm rot="1080000">
            <a:off x="6229310" y="4905381"/>
            <a:ext cx="241642" cy="45554"/>
          </a:xfrm>
          <a:prstGeom prst="line">
            <a:avLst/>
          </a:prstGeom>
          <a:noFill/>
          <a:ln w="44450">
            <a:solidFill>
              <a:srgbClr val="000000"/>
            </a:solidFill>
            <a:miter lim="800000"/>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39" name="Line 24"/>
          <p:cNvSpPr>
            <a:spLocks noChangeShapeType="1"/>
          </p:cNvSpPr>
          <p:nvPr/>
        </p:nvSpPr>
        <p:spPr bwMode="auto">
          <a:xfrm>
            <a:off x="5928369" y="4637782"/>
            <a:ext cx="155799" cy="159370"/>
          </a:xfrm>
          <a:prstGeom prst="line">
            <a:avLst/>
          </a:prstGeom>
          <a:noFill/>
          <a:ln w="44450">
            <a:solidFill>
              <a:srgbClr val="000000"/>
            </a:solidFill>
            <a:miter lim="800000"/>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33" name="Slide Number Placeholder 3"/>
          <p:cNvSpPr>
            <a:spLocks noGrp="1"/>
          </p:cNvSpPr>
          <p:nvPr>
            <p:ph type="sldNum" sz="quarter" idx="10"/>
          </p:nvPr>
        </p:nvSpPr>
        <p:spPr>
          <a:xfrm>
            <a:off x="0" y="6548834"/>
            <a:ext cx="1900238" cy="336550"/>
          </a:xfrm>
        </p:spPr>
        <p:txBody>
          <a:bodyPr/>
          <a:lstStyle/>
          <a:p>
            <a:pPr>
              <a:defRPr/>
            </a:pPr>
            <a:r>
              <a:rPr lang="sv-SE" dirty="0" smtClean="0"/>
              <a:t>K11: </a:t>
            </a:r>
            <a:r>
              <a:rPr lang="sv-SE" dirty="0"/>
              <a:t>sid. </a:t>
            </a:r>
            <a:fld id="{71B7D319-3509-4EF6-A7CA-BA2351681FF6}" type="slidenum">
              <a:rPr lang="en-GB"/>
              <a:pPr>
                <a:defRPr/>
              </a:pPr>
              <a:t>8</a:t>
            </a:fld>
            <a:endParaRPr lang="en-GB" dirty="0"/>
          </a:p>
        </p:txBody>
      </p:sp>
      <p:graphicFrame>
        <p:nvGraphicFramePr>
          <p:cNvPr id="3" name="Object 2"/>
          <p:cNvGraphicFramePr>
            <a:graphicFrameLocks noChangeAspect="1"/>
          </p:cNvGraphicFramePr>
          <p:nvPr>
            <p:extLst>
              <p:ext uri="{D42A27DB-BD31-4B8C-83A1-F6EECF244321}">
                <p14:modId xmlns:p14="http://schemas.microsoft.com/office/powerpoint/2010/main" val="3344401311"/>
              </p:ext>
            </p:extLst>
          </p:nvPr>
        </p:nvGraphicFramePr>
        <p:xfrm>
          <a:off x="909637" y="1844824"/>
          <a:ext cx="2552161" cy="582133"/>
        </p:xfrm>
        <a:graphic>
          <a:graphicData uri="http://schemas.openxmlformats.org/presentationml/2006/ole">
            <mc:AlternateContent xmlns:mc="http://schemas.openxmlformats.org/markup-compatibility/2006">
              <mc:Choice xmlns:v="urn:schemas-microsoft-com:vml" Requires="v">
                <p:oleObj spid="_x0000_s5171" name="Equation" r:id="rId4" imgW="1892300" imgH="431800" progId="Equation.3">
                  <p:embed/>
                </p:oleObj>
              </mc:Choice>
              <mc:Fallback>
                <p:oleObj name="Equation" r:id="rId4" imgW="1892300" imgH="431800" progId="Equation.3">
                  <p:embed/>
                  <p:pic>
                    <p:nvPicPr>
                      <p:cNvPr id="0" name="Picture 2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09637" y="1844824"/>
                        <a:ext cx="2552161" cy="58213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53629702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6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254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254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561">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355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255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3561">
                                            <p:txEl>
                                              <p:pRg st="3" end="3"/>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254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3561">
                                            <p:txEl>
                                              <p:pRg st="4" end="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3580"/>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2543"/>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356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61" grpId="0" uiExpand="1" build="p"/>
      <p:bldP spid="22540" grpId="0" animBg="1"/>
      <p:bldP spid="22542" grpId="0"/>
      <p:bldP spid="22543" grpId="0" animBg="1"/>
      <p:bldP spid="22545" grpId="0"/>
      <p:bldP spid="22551" grpId="0"/>
      <p:bldP spid="38" grpId="0" animBg="1"/>
      <p:bldP spid="3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Grp="1" noChangeArrowheads="1"/>
          </p:cNvSpPr>
          <p:nvPr>
            <p:ph type="title"/>
          </p:nvPr>
        </p:nvSpPr>
        <p:spPr>
          <a:xfrm>
            <a:off x="1582738" y="52388"/>
            <a:ext cx="6000750" cy="1190625"/>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dirty="0" smtClean="0">
                <a:latin typeface="+mn-lt"/>
              </a:rPr>
              <a:t>En devalvering för att komma ur lågkonjunktur</a:t>
            </a:r>
          </a:p>
        </p:txBody>
      </p:sp>
      <p:sp>
        <p:nvSpPr>
          <p:cNvPr id="20482" name="Rectangle 2"/>
          <p:cNvSpPr>
            <a:spLocks noGrp="1" noChangeArrowheads="1"/>
          </p:cNvSpPr>
          <p:nvPr>
            <p:ph type="body" idx="1"/>
          </p:nvPr>
        </p:nvSpPr>
        <p:spPr>
          <a:xfrm>
            <a:off x="222250" y="1536700"/>
            <a:ext cx="4110037" cy="4800600"/>
          </a:xfrm>
          <a:noFill/>
          <a:ln>
            <a:noFill/>
          </a:ln>
        </p:spPr>
        <p:txBody>
          <a:bodyPr/>
          <a:lstStyle/>
          <a:p>
            <a:pPr marL="338138" indent="-338138" eaLnBrk="1" hangingPunct="1">
              <a:spcBef>
                <a:spcPts val="300"/>
              </a:spcBef>
              <a:spcAft>
                <a:spcPts val="300"/>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1800" i="1" dirty="0" smtClean="0">
                <a:effectLst>
                  <a:outerShdw blurRad="38100" dist="38100" dir="2700000" algn="tl">
                    <a:srgbClr val="FFFFFF"/>
                  </a:outerShdw>
                </a:effectLst>
              </a:rPr>
              <a:t>Y</a:t>
            </a:r>
            <a:r>
              <a:rPr lang="sv-SE" sz="1800" dirty="0" smtClean="0">
                <a:effectLst>
                  <a:outerShdw blurRad="38100" dist="38100" dir="2700000" algn="tl">
                    <a:srgbClr val="FFFFFF"/>
                  </a:outerShdw>
                </a:effectLst>
              </a:rPr>
              <a:t> är i utgångsläget under den naturliga (lågkonjunktur). Jämvikt vid A.</a:t>
            </a:r>
          </a:p>
          <a:p>
            <a:pPr marL="338138" indent="-338138" eaLnBrk="1" hangingPunct="1">
              <a:spcBef>
                <a:spcPts val="300"/>
              </a:spcBef>
              <a:spcAft>
                <a:spcPts val="300"/>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1800" dirty="0" smtClean="0">
                <a:effectLst>
                  <a:outerShdw blurRad="38100" dist="38100" dir="2700000" algn="tl">
                    <a:srgbClr val="FFFFFF"/>
                  </a:outerShdw>
                </a:effectLst>
              </a:rPr>
              <a:t>En devalvering sänker den reala växelkursen direkt och ökar efterfrågan.</a:t>
            </a:r>
          </a:p>
          <a:p>
            <a:pPr marL="338138" indent="-338138" eaLnBrk="1" hangingPunct="1">
              <a:spcBef>
                <a:spcPts val="300"/>
              </a:spcBef>
              <a:spcAft>
                <a:spcPts val="300"/>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1800" dirty="0" smtClean="0">
                <a:effectLst>
                  <a:outerShdw blurRad="38100" dist="38100" dir="2700000" algn="tl">
                    <a:srgbClr val="FFFFFF"/>
                  </a:outerShdw>
                </a:effectLst>
              </a:rPr>
              <a:t>AD förskjuts åt höger.</a:t>
            </a:r>
          </a:p>
          <a:p>
            <a:pPr marL="338138" indent="-338138" eaLnBrk="1" hangingPunct="1">
              <a:spcBef>
                <a:spcPts val="300"/>
              </a:spcBef>
              <a:spcAft>
                <a:spcPts val="300"/>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1800" dirty="0" smtClean="0">
                <a:effectLst>
                  <a:outerShdw blurRad="38100" dist="38100" dir="2700000" algn="tl">
                    <a:srgbClr val="FFFFFF"/>
                  </a:outerShdw>
                </a:effectLst>
              </a:rPr>
              <a:t>Vi får snabbt en återgång till naturlig produktion.</a:t>
            </a:r>
          </a:p>
          <a:p>
            <a:pPr marL="338138" indent="-338138" eaLnBrk="1" hangingPunct="1">
              <a:spcBef>
                <a:spcPts val="300"/>
              </a:spcBef>
              <a:spcAft>
                <a:spcPts val="300"/>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1800" dirty="0" smtClean="0">
                <a:effectLst>
                  <a:outerShdw blurRad="38100" dist="38100" dir="2700000" algn="tl">
                    <a:srgbClr val="FFFFFF"/>
                  </a:outerShdw>
                </a:effectLst>
              </a:rPr>
              <a:t>Priserna behöver inte falla (vilket kräver hög arbetslöshet), de ökar istället.</a:t>
            </a:r>
          </a:p>
          <a:p>
            <a:pPr marL="338138" indent="-338138" eaLnBrk="1" hangingPunct="1">
              <a:spcBef>
                <a:spcPts val="300"/>
              </a:spcBef>
              <a:spcAft>
                <a:spcPts val="300"/>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1800" dirty="0" smtClean="0">
                <a:effectLst>
                  <a:outerShdw blurRad="38100" dist="38100" dir="2700000" algn="tl">
                    <a:srgbClr val="FFFFFF"/>
                  </a:outerShdw>
                </a:effectLst>
              </a:rPr>
              <a:t>Utan devalvering skulle ekonomin på medellång sikt hamna i punkt B genom att </a:t>
            </a:r>
            <a:r>
              <a:rPr lang="sv-SE" sz="1800" i="1" dirty="0" smtClean="0">
                <a:effectLst>
                  <a:outerShdw blurRad="38100" dist="38100" dir="2700000" algn="tl">
                    <a:srgbClr val="FFFFFF"/>
                  </a:outerShdw>
                </a:effectLst>
              </a:rPr>
              <a:t>AS </a:t>
            </a:r>
            <a:r>
              <a:rPr lang="sv-SE" sz="1800" dirty="0" smtClean="0">
                <a:effectLst>
                  <a:outerShdw blurRad="38100" dist="38100" dir="2700000" algn="tl">
                    <a:srgbClr val="FFFFFF"/>
                  </a:outerShdw>
                </a:effectLst>
              </a:rPr>
              <a:t>över tiden förskjuts nedåt.</a:t>
            </a:r>
          </a:p>
          <a:p>
            <a:pPr marL="338138" indent="-338138" eaLnBrk="1" hangingPunct="1">
              <a:spcBef>
                <a:spcPts val="300"/>
              </a:spcBef>
              <a:spcAft>
                <a:spcPts val="300"/>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sv-SE" sz="1800" dirty="0" smtClean="0">
              <a:effectLst>
                <a:outerShdw blurRad="38100" dist="38100" dir="2700000" algn="tl">
                  <a:srgbClr val="FFFFFF"/>
                </a:outerShdw>
              </a:effectLst>
            </a:endParaRPr>
          </a:p>
          <a:p>
            <a:pPr marL="338138" indent="-338138" eaLnBrk="1" hangingPunct="1">
              <a:spcBef>
                <a:spcPts val="300"/>
              </a:spcBef>
              <a:spcAft>
                <a:spcPts val="300"/>
              </a:spcAft>
              <a:buClrTx/>
              <a:buSzTx/>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sv-SE" sz="1800" dirty="0" smtClean="0">
              <a:effectLst>
                <a:outerShdw blurRad="38100" dist="38100" dir="2700000" algn="tl">
                  <a:srgbClr val="FFFFFF"/>
                </a:outerShdw>
              </a:effectLst>
            </a:endParaRPr>
          </a:p>
        </p:txBody>
      </p:sp>
      <p:sp>
        <p:nvSpPr>
          <p:cNvPr id="19461" name="Line 3"/>
          <p:cNvSpPr>
            <a:spLocks noChangeShapeType="1"/>
          </p:cNvSpPr>
          <p:nvPr/>
        </p:nvSpPr>
        <p:spPr bwMode="auto">
          <a:xfrm>
            <a:off x="4945063" y="2401888"/>
            <a:ext cx="1587" cy="3355975"/>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9462" name="Line 4"/>
          <p:cNvSpPr>
            <a:spLocks noChangeShapeType="1"/>
          </p:cNvSpPr>
          <p:nvPr/>
        </p:nvSpPr>
        <p:spPr bwMode="auto">
          <a:xfrm>
            <a:off x="4945063" y="5768975"/>
            <a:ext cx="3902075" cy="1588"/>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9463" name="Text Box 5"/>
          <p:cNvSpPr txBox="1">
            <a:spLocks noChangeArrowheads="1"/>
          </p:cNvSpPr>
          <p:nvPr/>
        </p:nvSpPr>
        <p:spPr bwMode="auto">
          <a:xfrm rot="-5400000">
            <a:off x="3880644" y="3882232"/>
            <a:ext cx="1271587"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a:solidFill>
                  <a:srgbClr val="000000"/>
                </a:solidFill>
                <a:latin typeface="Arial" charset="0"/>
              </a:rPr>
              <a:t>Prisnivå, </a:t>
            </a:r>
            <a:r>
              <a:rPr lang="sv-SE" altLang="en-US" sz="1800" i="1">
                <a:solidFill>
                  <a:srgbClr val="000000"/>
                </a:solidFill>
                <a:latin typeface="Arial" charset="0"/>
              </a:rPr>
              <a:t>P</a:t>
            </a:r>
          </a:p>
        </p:txBody>
      </p:sp>
      <p:sp>
        <p:nvSpPr>
          <p:cNvPr id="19464" name="Freeform 6"/>
          <p:cNvSpPr>
            <a:spLocks noChangeArrowheads="1"/>
          </p:cNvSpPr>
          <p:nvPr/>
        </p:nvSpPr>
        <p:spPr bwMode="auto">
          <a:xfrm>
            <a:off x="5541963" y="3068638"/>
            <a:ext cx="3062287" cy="1843087"/>
          </a:xfrm>
          <a:custGeom>
            <a:avLst/>
            <a:gdLst>
              <a:gd name="T0" fmla="*/ 0 w 1929"/>
              <a:gd name="T1" fmla="*/ 2147483647 h 1161"/>
              <a:gd name="T2" fmla="*/ 2147483647 w 1929"/>
              <a:gd name="T3" fmla="*/ 2147483647 h 1161"/>
              <a:gd name="T4" fmla="*/ 2147483647 w 1929"/>
              <a:gd name="T5" fmla="*/ 2147483647 h 1161"/>
              <a:gd name="T6" fmla="*/ 2147483647 w 1929"/>
              <a:gd name="T7" fmla="*/ 0 h 11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9" h="1161">
                <a:moveTo>
                  <a:pt x="0" y="1161"/>
                </a:moveTo>
                <a:cubicBezTo>
                  <a:pt x="337" y="1055"/>
                  <a:pt x="675" y="950"/>
                  <a:pt x="960" y="814"/>
                </a:cubicBezTo>
                <a:cubicBezTo>
                  <a:pt x="1245" y="678"/>
                  <a:pt x="1549" y="483"/>
                  <a:pt x="1710" y="347"/>
                </a:cubicBezTo>
                <a:cubicBezTo>
                  <a:pt x="1871" y="211"/>
                  <a:pt x="1900" y="105"/>
                  <a:pt x="1929" y="0"/>
                </a:cubicBezTo>
              </a:path>
            </a:pathLst>
          </a:custGeom>
          <a:noFill/>
          <a:ln w="28440">
            <a:solidFill>
              <a:srgbClr val="5A6EA6"/>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9466" name="Rectangle 8"/>
          <p:cNvSpPr>
            <a:spLocks noChangeArrowheads="1"/>
          </p:cNvSpPr>
          <p:nvPr/>
        </p:nvSpPr>
        <p:spPr bwMode="auto">
          <a:xfrm>
            <a:off x="6972420" y="5785530"/>
            <a:ext cx="441325" cy="509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1800" b="1" i="1">
                <a:solidFill>
                  <a:srgbClr val="000000"/>
                </a:solidFill>
                <a:latin typeface="Arial" charset="0"/>
              </a:rPr>
              <a:t>Y</a:t>
            </a:r>
            <a:r>
              <a:rPr lang="sv-SE" altLang="en-US" b="1" i="1" baseline="-25000">
                <a:solidFill>
                  <a:srgbClr val="000000"/>
                </a:solidFill>
                <a:latin typeface="Arial" charset="0"/>
              </a:rPr>
              <a:t>n</a:t>
            </a:r>
          </a:p>
        </p:txBody>
      </p:sp>
      <p:sp>
        <p:nvSpPr>
          <p:cNvPr id="19468" name="Line 10"/>
          <p:cNvSpPr>
            <a:spLocks noChangeShapeType="1"/>
          </p:cNvSpPr>
          <p:nvPr/>
        </p:nvSpPr>
        <p:spPr bwMode="auto">
          <a:xfrm>
            <a:off x="6278563" y="4665663"/>
            <a:ext cx="1587" cy="1101725"/>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nvGrpSpPr>
          <p:cNvPr id="2" name="Group 11"/>
          <p:cNvGrpSpPr>
            <a:grpSpLocks/>
          </p:cNvGrpSpPr>
          <p:nvPr/>
        </p:nvGrpSpPr>
        <p:grpSpPr bwMode="auto">
          <a:xfrm>
            <a:off x="6084890" y="4332288"/>
            <a:ext cx="1081088" cy="1811337"/>
            <a:chOff x="3833" y="2729"/>
            <a:chExt cx="681" cy="1141"/>
          </a:xfrm>
        </p:grpSpPr>
        <p:sp>
          <p:nvSpPr>
            <p:cNvPr id="19483" name="Line 12"/>
            <p:cNvSpPr>
              <a:spLocks noChangeShapeType="1"/>
            </p:cNvSpPr>
            <p:nvPr/>
          </p:nvSpPr>
          <p:spPr bwMode="auto">
            <a:xfrm>
              <a:off x="4513" y="2729"/>
              <a:ext cx="1" cy="896"/>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9486" name="Rectangle 15"/>
            <p:cNvSpPr>
              <a:spLocks noChangeArrowheads="1"/>
            </p:cNvSpPr>
            <p:nvPr/>
          </p:nvSpPr>
          <p:spPr bwMode="auto">
            <a:xfrm>
              <a:off x="3833" y="3638"/>
              <a:ext cx="303" cy="2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b="1" i="1">
                  <a:solidFill>
                    <a:srgbClr val="000000"/>
                  </a:solidFill>
                  <a:latin typeface="Arial" charset="0"/>
                </a:rPr>
                <a:t>Y</a:t>
              </a:r>
            </a:p>
          </p:txBody>
        </p:sp>
      </p:grpSp>
      <p:sp>
        <p:nvSpPr>
          <p:cNvPr id="19470" name="Rectangle 16"/>
          <p:cNvSpPr>
            <a:spLocks noChangeArrowheads="1"/>
          </p:cNvSpPr>
          <p:nvPr/>
        </p:nvSpPr>
        <p:spPr bwMode="auto">
          <a:xfrm>
            <a:off x="8162676" y="2687638"/>
            <a:ext cx="585788"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i="1" dirty="0">
                <a:solidFill>
                  <a:srgbClr val="5A6EA6"/>
                </a:solidFill>
                <a:latin typeface="Arial" charset="0"/>
              </a:rPr>
              <a:t>AS</a:t>
            </a:r>
          </a:p>
        </p:txBody>
      </p:sp>
      <p:grpSp>
        <p:nvGrpSpPr>
          <p:cNvPr id="19473" name="Group 19"/>
          <p:cNvGrpSpPr>
            <a:grpSpLocks/>
          </p:cNvGrpSpPr>
          <p:nvPr/>
        </p:nvGrpSpPr>
        <p:grpSpPr bwMode="auto">
          <a:xfrm>
            <a:off x="5257800" y="3028950"/>
            <a:ext cx="3340100" cy="2703513"/>
            <a:chOff x="3312" y="1908"/>
            <a:chExt cx="2104" cy="1703"/>
          </a:xfrm>
        </p:grpSpPr>
        <p:sp>
          <p:nvSpPr>
            <p:cNvPr id="19481" name="Freeform 20"/>
            <p:cNvSpPr>
              <a:spLocks noChangeArrowheads="1"/>
            </p:cNvSpPr>
            <p:nvPr/>
          </p:nvSpPr>
          <p:spPr bwMode="auto">
            <a:xfrm>
              <a:off x="3312" y="1908"/>
              <a:ext cx="1750" cy="1585"/>
            </a:xfrm>
            <a:custGeom>
              <a:avLst/>
              <a:gdLst>
                <a:gd name="T0" fmla="*/ 0 w 1362"/>
                <a:gd name="T1" fmla="*/ 0 h 859"/>
                <a:gd name="T2" fmla="*/ 1086 w 1362"/>
                <a:gd name="T3" fmla="*/ 3561 h 859"/>
                <a:gd name="T4" fmla="*/ 2890 w 1362"/>
                <a:gd name="T5" fmla="*/ 5397 h 859"/>
                <a:gd name="T6" fmla="*/ 0 60000 65536"/>
                <a:gd name="T7" fmla="*/ 0 60000 65536"/>
                <a:gd name="T8" fmla="*/ 0 60000 65536"/>
              </a:gdLst>
              <a:ahLst/>
              <a:cxnLst>
                <a:cxn ang="T6">
                  <a:pos x="T0" y="T1"/>
                </a:cxn>
                <a:cxn ang="T7">
                  <a:pos x="T2" y="T3"/>
                </a:cxn>
                <a:cxn ang="T8">
                  <a:pos x="T4" y="T5"/>
                </a:cxn>
              </a:cxnLst>
              <a:rect l="0" t="0" r="r" b="b"/>
              <a:pathLst>
                <a:path w="1362" h="859">
                  <a:moveTo>
                    <a:pt x="0" y="0"/>
                  </a:moveTo>
                  <a:cubicBezTo>
                    <a:pt x="85" y="96"/>
                    <a:pt x="285" y="424"/>
                    <a:pt x="512" y="567"/>
                  </a:cubicBezTo>
                  <a:cubicBezTo>
                    <a:pt x="739" y="710"/>
                    <a:pt x="1185" y="798"/>
                    <a:pt x="1362" y="859"/>
                  </a:cubicBezTo>
                </a:path>
              </a:pathLst>
            </a:custGeom>
            <a:noFill/>
            <a:ln w="38160">
              <a:solidFill>
                <a:srgbClr val="A5002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9482" name="Text Box 21"/>
            <p:cNvSpPr txBox="1">
              <a:spLocks noChangeArrowheads="1"/>
            </p:cNvSpPr>
            <p:nvPr/>
          </p:nvSpPr>
          <p:spPr bwMode="auto">
            <a:xfrm>
              <a:off x="5038" y="3323"/>
              <a:ext cx="380" cy="2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i="1">
                  <a:solidFill>
                    <a:srgbClr val="A50021"/>
                  </a:solidFill>
                  <a:latin typeface="Arial" charset="0"/>
                </a:rPr>
                <a:t>AD</a:t>
              </a:r>
            </a:p>
          </p:txBody>
        </p:sp>
      </p:grpSp>
      <p:sp>
        <p:nvSpPr>
          <p:cNvPr id="19474" name="Text Box 22"/>
          <p:cNvSpPr txBox="1">
            <a:spLocks noChangeArrowheads="1"/>
          </p:cNvSpPr>
          <p:nvPr/>
        </p:nvSpPr>
        <p:spPr bwMode="auto">
          <a:xfrm>
            <a:off x="6151563" y="6111875"/>
            <a:ext cx="1550987"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a:solidFill>
                  <a:srgbClr val="000000"/>
                </a:solidFill>
                <a:latin typeface="Arial" charset="0"/>
              </a:rPr>
              <a:t>Produktion, </a:t>
            </a:r>
            <a:r>
              <a:rPr lang="sv-SE" altLang="en-US" sz="1800" i="1">
                <a:solidFill>
                  <a:srgbClr val="000000"/>
                </a:solidFill>
                <a:latin typeface="Arial" charset="0"/>
              </a:rPr>
              <a:t>Y</a:t>
            </a:r>
          </a:p>
        </p:txBody>
      </p:sp>
      <p:sp>
        <p:nvSpPr>
          <p:cNvPr id="19475" name="Rectangle 23"/>
          <p:cNvSpPr>
            <a:spLocks noChangeArrowheads="1"/>
          </p:cNvSpPr>
          <p:nvPr/>
        </p:nvSpPr>
        <p:spPr bwMode="auto">
          <a:xfrm>
            <a:off x="5981700" y="4699000"/>
            <a:ext cx="34847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dirty="0">
                <a:solidFill>
                  <a:srgbClr val="000000"/>
                </a:solidFill>
                <a:latin typeface="Arial" charset="0"/>
              </a:rPr>
              <a:t>A</a:t>
            </a:r>
          </a:p>
        </p:txBody>
      </p:sp>
      <p:grpSp>
        <p:nvGrpSpPr>
          <p:cNvPr id="20504" name="Group 24"/>
          <p:cNvGrpSpPr>
            <a:grpSpLocks/>
          </p:cNvGrpSpPr>
          <p:nvPr/>
        </p:nvGrpSpPr>
        <p:grpSpPr bwMode="auto">
          <a:xfrm>
            <a:off x="5875341" y="2476500"/>
            <a:ext cx="3263901" cy="2516188"/>
            <a:chOff x="3701" y="1560"/>
            <a:chExt cx="2056" cy="1585"/>
          </a:xfrm>
        </p:grpSpPr>
        <p:grpSp>
          <p:nvGrpSpPr>
            <p:cNvPr id="19477" name="Group 25"/>
            <p:cNvGrpSpPr>
              <a:grpSpLocks/>
            </p:cNvGrpSpPr>
            <p:nvPr/>
          </p:nvGrpSpPr>
          <p:grpSpPr bwMode="auto">
            <a:xfrm>
              <a:off x="3701" y="1560"/>
              <a:ext cx="2056" cy="1585"/>
              <a:chOff x="3701" y="1560"/>
              <a:chExt cx="2056" cy="1585"/>
            </a:xfrm>
          </p:grpSpPr>
          <p:sp>
            <p:nvSpPr>
              <p:cNvPr id="19479" name="Freeform 26"/>
              <p:cNvSpPr>
                <a:spLocks noChangeArrowheads="1"/>
              </p:cNvSpPr>
              <p:nvPr/>
            </p:nvSpPr>
            <p:spPr bwMode="auto">
              <a:xfrm>
                <a:off x="3701" y="1560"/>
                <a:ext cx="1789" cy="1585"/>
              </a:xfrm>
              <a:custGeom>
                <a:avLst/>
                <a:gdLst>
                  <a:gd name="T0" fmla="*/ 0 w 1362"/>
                  <a:gd name="T1" fmla="*/ 0 h 859"/>
                  <a:gd name="T2" fmla="*/ 1161 w 1362"/>
                  <a:gd name="T3" fmla="*/ 3561 h 859"/>
                  <a:gd name="T4" fmla="*/ 3087 w 1362"/>
                  <a:gd name="T5" fmla="*/ 5397 h 859"/>
                  <a:gd name="T6" fmla="*/ 0 60000 65536"/>
                  <a:gd name="T7" fmla="*/ 0 60000 65536"/>
                  <a:gd name="T8" fmla="*/ 0 60000 65536"/>
                </a:gdLst>
                <a:ahLst/>
                <a:cxnLst>
                  <a:cxn ang="T6">
                    <a:pos x="T0" y="T1"/>
                  </a:cxn>
                  <a:cxn ang="T7">
                    <a:pos x="T2" y="T3"/>
                  </a:cxn>
                  <a:cxn ang="T8">
                    <a:pos x="T4" y="T5"/>
                  </a:cxn>
                </a:cxnLst>
                <a:rect l="0" t="0" r="r" b="b"/>
                <a:pathLst>
                  <a:path w="1362" h="859">
                    <a:moveTo>
                      <a:pt x="0" y="0"/>
                    </a:moveTo>
                    <a:cubicBezTo>
                      <a:pt x="85" y="96"/>
                      <a:pt x="285" y="424"/>
                      <a:pt x="512" y="567"/>
                    </a:cubicBezTo>
                    <a:cubicBezTo>
                      <a:pt x="739" y="710"/>
                      <a:pt x="1185" y="798"/>
                      <a:pt x="1362" y="859"/>
                    </a:cubicBezTo>
                  </a:path>
                </a:pathLst>
              </a:custGeom>
              <a:noFill/>
              <a:ln w="38160">
                <a:solidFill>
                  <a:srgbClr val="A5002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9480" name="Text Box 27"/>
              <p:cNvSpPr txBox="1">
                <a:spLocks noChangeArrowheads="1"/>
              </p:cNvSpPr>
              <p:nvPr/>
            </p:nvSpPr>
            <p:spPr bwMode="auto">
              <a:xfrm>
                <a:off x="5329" y="2840"/>
                <a:ext cx="428" cy="2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i="1" dirty="0" smtClean="0">
                    <a:solidFill>
                      <a:srgbClr val="A50021"/>
                    </a:solidFill>
                    <a:latin typeface="Arial" charset="0"/>
                  </a:rPr>
                  <a:t>AD’</a:t>
                </a:r>
                <a:endParaRPr lang="sv-SE" altLang="en-US" i="1" dirty="0">
                  <a:solidFill>
                    <a:srgbClr val="A50021"/>
                  </a:solidFill>
                  <a:latin typeface="Arial" charset="0"/>
                </a:endParaRPr>
              </a:p>
            </p:txBody>
          </p:sp>
        </p:grpSp>
        <p:sp>
          <p:nvSpPr>
            <p:cNvPr id="19478" name="Rectangle 28"/>
            <p:cNvSpPr>
              <a:spLocks noChangeArrowheads="1"/>
            </p:cNvSpPr>
            <p:nvPr/>
          </p:nvSpPr>
          <p:spPr bwMode="auto">
            <a:xfrm>
              <a:off x="4411" y="2480"/>
              <a:ext cx="315" cy="2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dirty="0" smtClean="0">
                  <a:solidFill>
                    <a:srgbClr val="000000"/>
                  </a:solidFill>
                  <a:latin typeface="Arial" charset="0"/>
                </a:rPr>
                <a:t>C</a:t>
              </a:r>
              <a:endParaRPr lang="sv-SE" altLang="en-US" sz="1800" dirty="0">
                <a:solidFill>
                  <a:srgbClr val="000000"/>
                </a:solidFill>
                <a:latin typeface="Arial" charset="0"/>
              </a:endParaRPr>
            </a:p>
          </p:txBody>
        </p:sp>
      </p:grpSp>
      <p:graphicFrame>
        <p:nvGraphicFramePr>
          <p:cNvPr id="5" name="Object 4"/>
          <p:cNvGraphicFramePr>
            <a:graphicFrameLocks noChangeAspect="1"/>
          </p:cNvGraphicFramePr>
          <p:nvPr>
            <p:extLst>
              <p:ext uri="{D42A27DB-BD31-4B8C-83A1-F6EECF244321}">
                <p14:modId xmlns:p14="http://schemas.microsoft.com/office/powerpoint/2010/main" val="1746512221"/>
              </p:ext>
            </p:extLst>
          </p:nvPr>
        </p:nvGraphicFramePr>
        <p:xfrm>
          <a:off x="5186363" y="1470025"/>
          <a:ext cx="3611562" cy="517525"/>
        </p:xfrm>
        <a:graphic>
          <a:graphicData uri="http://schemas.openxmlformats.org/presentationml/2006/ole">
            <mc:AlternateContent xmlns:mc="http://schemas.openxmlformats.org/markup-compatibility/2006">
              <mc:Choice xmlns:v="urn:schemas-microsoft-com:vml" Requires="v">
                <p:oleObj spid="_x0000_s6195" name="Equation" r:id="rId4" imgW="3009600" imgH="431640" progId="Equation.3">
                  <p:embed/>
                </p:oleObj>
              </mc:Choice>
              <mc:Fallback>
                <p:oleObj name="Equation" r:id="rId4" imgW="3009600" imgH="431640" progId="Equation.3">
                  <p:embed/>
                  <p:pic>
                    <p:nvPicPr>
                      <p:cNvPr id="0" name="Picture 2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86363" y="1470025"/>
                        <a:ext cx="3611562" cy="517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 name="Rectangle 23"/>
          <p:cNvSpPr>
            <a:spLocks noChangeArrowheads="1"/>
          </p:cNvSpPr>
          <p:nvPr/>
        </p:nvSpPr>
        <p:spPr bwMode="auto">
          <a:xfrm>
            <a:off x="6919689" y="4806677"/>
            <a:ext cx="34847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dirty="0" smtClean="0">
                <a:solidFill>
                  <a:srgbClr val="000000"/>
                </a:solidFill>
                <a:latin typeface="Arial" charset="0"/>
              </a:rPr>
              <a:t>B</a:t>
            </a:r>
            <a:endParaRPr lang="sv-SE" altLang="en-US" sz="1800" dirty="0">
              <a:solidFill>
                <a:srgbClr val="000000"/>
              </a:solidFill>
              <a:latin typeface="Arial" charset="0"/>
            </a:endParaRPr>
          </a:p>
        </p:txBody>
      </p:sp>
      <p:sp>
        <p:nvSpPr>
          <p:cNvPr id="6" name="Right Arrow 5"/>
          <p:cNvSpPr/>
          <p:nvPr/>
        </p:nvSpPr>
        <p:spPr bwMode="auto">
          <a:xfrm>
            <a:off x="5436096" y="3068638"/>
            <a:ext cx="648794" cy="216346"/>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en-US" sz="2400" b="0" i="0" u="none" strike="noStrike" cap="none" normalizeH="0" baseline="0" smtClean="0">
              <a:ln>
                <a:noFill/>
              </a:ln>
              <a:solidFill>
                <a:schemeClr val="bg1"/>
              </a:solidFill>
              <a:effectLst/>
              <a:latin typeface="Times New Roman" pitchFamily="18" charset="0"/>
              <a:ea typeface="MS Gothic" pitchFamily="49" charset="-128"/>
            </a:endParaRPr>
          </a:p>
        </p:txBody>
      </p:sp>
      <p:sp>
        <p:nvSpPr>
          <p:cNvPr id="31" name="Freeform 6"/>
          <p:cNvSpPr>
            <a:spLocks noChangeArrowheads="1"/>
          </p:cNvSpPr>
          <p:nvPr/>
        </p:nvSpPr>
        <p:spPr bwMode="auto">
          <a:xfrm>
            <a:off x="5694363" y="3865786"/>
            <a:ext cx="3062287" cy="1843087"/>
          </a:xfrm>
          <a:custGeom>
            <a:avLst/>
            <a:gdLst>
              <a:gd name="T0" fmla="*/ 0 w 1929"/>
              <a:gd name="T1" fmla="*/ 2147483647 h 1161"/>
              <a:gd name="T2" fmla="*/ 2147483647 w 1929"/>
              <a:gd name="T3" fmla="*/ 2147483647 h 1161"/>
              <a:gd name="T4" fmla="*/ 2147483647 w 1929"/>
              <a:gd name="T5" fmla="*/ 2147483647 h 1161"/>
              <a:gd name="T6" fmla="*/ 2147483647 w 1929"/>
              <a:gd name="T7" fmla="*/ 0 h 11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9" h="1161">
                <a:moveTo>
                  <a:pt x="0" y="1161"/>
                </a:moveTo>
                <a:cubicBezTo>
                  <a:pt x="337" y="1055"/>
                  <a:pt x="675" y="950"/>
                  <a:pt x="960" y="814"/>
                </a:cubicBezTo>
                <a:cubicBezTo>
                  <a:pt x="1245" y="678"/>
                  <a:pt x="1549" y="483"/>
                  <a:pt x="1710" y="347"/>
                </a:cubicBezTo>
                <a:cubicBezTo>
                  <a:pt x="1871" y="211"/>
                  <a:pt x="1900" y="105"/>
                  <a:pt x="1929" y="0"/>
                </a:cubicBezTo>
              </a:path>
            </a:pathLst>
          </a:custGeom>
          <a:noFill/>
          <a:ln w="28440">
            <a:solidFill>
              <a:srgbClr val="5A6EA6"/>
            </a:solidFill>
            <a:prstDash val="sys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2" name="Slide Number Placeholder 5"/>
          <p:cNvSpPr txBox="1">
            <a:spLocks/>
          </p:cNvSpPr>
          <p:nvPr/>
        </p:nvSpPr>
        <p:spPr bwMode="auto">
          <a:xfrm>
            <a:off x="-36512" y="6544072"/>
            <a:ext cx="1905000"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eaLnBrk="1" hangingPunct="1">
              <a:spcBef>
                <a:spcPct val="0"/>
              </a:spcBef>
              <a:buClrTx/>
              <a:buSzTx/>
              <a:buFontTx/>
              <a:buNone/>
            </a:pPr>
            <a:r>
              <a:rPr lang="sv-SE" altLang="en-US" sz="1600" dirty="0" smtClean="0">
                <a:latin typeface="+mn-lt"/>
              </a:rPr>
              <a:t>K11: </a:t>
            </a:r>
            <a:r>
              <a:rPr lang="sv-SE" altLang="en-US" sz="1600" dirty="0">
                <a:latin typeface="+mn-lt"/>
              </a:rPr>
              <a:t>sid. </a:t>
            </a:r>
            <a:fld id="{9663ED3F-55F8-4FC3-A2BC-693DB1EF0E6A}" type="slidenum">
              <a:rPr lang="en-GB" altLang="en-US" sz="1600">
                <a:latin typeface="+mn-lt"/>
              </a:rPr>
              <a:pPr eaLnBrk="1" hangingPunct="1">
                <a:spcBef>
                  <a:spcPct val="0"/>
                </a:spcBef>
                <a:buClrTx/>
                <a:buSzTx/>
                <a:buFontTx/>
                <a:buNone/>
              </a:pPr>
              <a:t>9</a:t>
            </a:fld>
            <a:endParaRPr lang="en-GB" altLang="en-US" sz="1600" dirty="0">
              <a:latin typeface="+mn-lt"/>
            </a:endParaRPr>
          </a:p>
        </p:txBody>
      </p:sp>
    </p:spTree>
    <p:extLst>
      <p:ext uri="{BB962C8B-B14F-4D97-AF65-F5344CB8AC3E}">
        <p14:creationId xmlns:p14="http://schemas.microsoft.com/office/powerpoint/2010/main" val="349024702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8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48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48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additive="repl">
                                        <p:cTn id="22" dur="1" fill="hold">
                                          <p:stCondLst>
                                            <p:cond delay="0"/>
                                          </p:stCondLst>
                                        </p:cTn>
                                        <p:tgtEl>
                                          <p:spTgt spid="20504"/>
                                        </p:tgtEl>
                                        <p:attrNameLst>
                                          <p:attrName>style.visibility</p:attrName>
                                        </p:attrNameLst>
                                      </p:cBhvr>
                                      <p:to>
                                        <p:strVal val="visible"/>
                                      </p:to>
                                    </p:set>
                                    <p:animEffect transition="in" filter="wipe(left)">
                                      <p:cBhvr additive="repl">
                                        <p:cTn id="23" dur="500"/>
                                        <p:tgtEl>
                                          <p:spTgt spid="20504"/>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20482">
                                            <p:txEl>
                                              <p:pRg st="3" end="3"/>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20482">
                                            <p:txEl>
                                              <p:pRg st="4" end="4"/>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20482">
                                            <p:txEl>
                                              <p:pRg st="5" end="5"/>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31"/>
                                        </p:tgtEl>
                                        <p:attrNameLst>
                                          <p:attrName>style.visibility</p:attrName>
                                        </p:attrNameLst>
                                      </p:cBhvr>
                                      <p:to>
                                        <p:strVal val="visible"/>
                                      </p:to>
                                    </p:set>
                                    <p:animEffect transition="in" filter="wipe(left)">
                                      <p:cBhvr>
                                        <p:cTn id="40" dur="500"/>
                                        <p:tgtEl>
                                          <p:spTgt spid="31"/>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28"/>
                                        </p:tgtEl>
                                        <p:attrNameLst>
                                          <p:attrName>style.visibility</p:attrName>
                                        </p:attrNameLst>
                                      </p:cBhvr>
                                      <p:to>
                                        <p:strVal val="visible"/>
                                      </p:to>
                                    </p:set>
                                    <p:animEffect transition="in" filter="wipe(left)">
                                      <p:cBhvr>
                                        <p:cTn id="43"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uiExpand="1" build="p"/>
      <p:bldP spid="28" grpId="0"/>
      <p:bldP spid="6" grpId="0" animBg="1"/>
      <p:bldP spid="31"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MS Gothic"/>
        <a:cs typeface=""/>
      </a:majorFont>
      <a:minorFont>
        <a:latin typeface="Arial"/>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MS Gothic"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MS Gothic" pitchFamily="49" charset="-128"/>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MS Gothic"/>
        <a:cs typeface=""/>
      </a:majorFont>
      <a:minorFont>
        <a:latin typeface="Arial"/>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MS Gothic"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MS Gothic" pitchFamily="49" charset="-128"/>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62437</TotalTime>
  <Words>2657</Words>
  <Application>Microsoft Office PowerPoint</Application>
  <PresentationFormat>On-screen Show (4:3)</PresentationFormat>
  <Paragraphs>293</Paragraphs>
  <Slides>25</Slides>
  <Notes>16</Notes>
  <HiddenSlides>0</HiddenSlides>
  <MMClips>0</MMClips>
  <ScaleCrop>false</ScaleCrop>
  <HeadingPairs>
    <vt:vector size="6" baseType="variant">
      <vt:variant>
        <vt:lpstr>Theme</vt:lpstr>
      </vt:variant>
      <vt:variant>
        <vt:i4>2</vt:i4>
      </vt:variant>
      <vt:variant>
        <vt:lpstr>Embedded OLE Servers</vt:lpstr>
      </vt:variant>
      <vt:variant>
        <vt:i4>2</vt:i4>
      </vt:variant>
      <vt:variant>
        <vt:lpstr>Slide Titles</vt:lpstr>
      </vt:variant>
      <vt:variant>
        <vt:i4>25</vt:i4>
      </vt:variant>
    </vt:vector>
  </HeadingPairs>
  <TitlesOfParts>
    <vt:vector size="29" baseType="lpstr">
      <vt:lpstr>Default Design</vt:lpstr>
      <vt:lpstr>1_Default Design</vt:lpstr>
      <vt:lpstr>Equation</vt:lpstr>
      <vt:lpstr>Ekvation</vt:lpstr>
      <vt:lpstr>Kapitel 11 En öppen ekonomi på medellång sikt</vt:lpstr>
      <vt:lpstr>Fast växelkurs</vt:lpstr>
      <vt:lpstr>Vad krävs för en fast växelkurs?</vt:lpstr>
      <vt:lpstr>Priser och AD</vt:lpstr>
      <vt:lpstr>Real växelkurs</vt:lpstr>
      <vt:lpstr>Fast nominell växelkurs  fast real växelkurs</vt:lpstr>
      <vt:lpstr>Härledning av AD-kurvan</vt:lpstr>
      <vt:lpstr>AS-AD i en öppen ekonomi med fast växelkurs</vt:lpstr>
      <vt:lpstr>En devalvering för att komma ur lågkonjunktur</vt:lpstr>
      <vt:lpstr>Stabiliseringspolitik</vt:lpstr>
      <vt:lpstr>PowerPoint Presentation</vt:lpstr>
      <vt:lpstr>Crowding out i öppen ekonomi med fast växelkurs </vt:lpstr>
      <vt:lpstr>Spekulativa attacker</vt:lpstr>
      <vt:lpstr>Spekulativa attacker:2</vt:lpstr>
      <vt:lpstr>Svenska räntechocken</vt:lpstr>
      <vt:lpstr>AS-AD i en öppen ekonomi med flytande växelkurs</vt:lpstr>
      <vt:lpstr>Härledning av AD-kurvan med flytande växelkurs</vt:lpstr>
      <vt:lpstr>Penningpolitisk neutralitet på medellång sikt</vt:lpstr>
      <vt:lpstr>PowerPoint Presentation</vt:lpstr>
      <vt:lpstr>Finanspolitiska effekter på medellång sikt</vt:lpstr>
      <vt:lpstr>Dynamiska effekter av finanspolitik med flytande växelkurs</vt:lpstr>
      <vt:lpstr>Dynamiska effekter av finanspolitik med flytande växelkurs:2</vt:lpstr>
      <vt:lpstr>PowerPoint Presentation</vt:lpstr>
      <vt:lpstr>För- och nackdelar med olika växelkurssystem</vt:lpstr>
      <vt:lpstr>Optimala valutaområden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Kapitel 2</dc:title>
  <dc:subject>Macroeconomics, 3/e, Blanchard</dc:subject>
  <dc:creator>John Hassler</dc:creator>
  <cp:lastModifiedBy>hasslerj</cp:lastModifiedBy>
  <cp:revision>578</cp:revision>
  <cp:lastPrinted>2022-04-11T06:20:25Z</cp:lastPrinted>
  <dcterms:created xsi:type="dcterms:W3CDTF">2001-01-09T19:01:00Z</dcterms:created>
  <dcterms:modified xsi:type="dcterms:W3CDTF">2022-04-12T10:52:00Z</dcterms:modified>
</cp:coreProperties>
</file>