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7"/>
  </p:notesMasterIdLst>
  <p:handoutMasterIdLst>
    <p:handoutMasterId r:id="rId18"/>
  </p:handoutMasterIdLst>
  <p:sldIdLst>
    <p:sldId id="262" r:id="rId3"/>
    <p:sldId id="263" r:id="rId4"/>
    <p:sldId id="264" r:id="rId5"/>
    <p:sldId id="266" r:id="rId6"/>
    <p:sldId id="267" r:id="rId7"/>
    <p:sldId id="269" r:id="rId8"/>
    <p:sldId id="268" r:id="rId9"/>
    <p:sldId id="270" r:id="rId10"/>
    <p:sldId id="271" r:id="rId11"/>
    <p:sldId id="272" r:id="rId12"/>
    <p:sldId id="273" r:id="rId13"/>
    <p:sldId id="274" r:id="rId14"/>
    <p:sldId id="275" r:id="rId15"/>
    <p:sldId id="276" r:id="rId16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81">
          <p15:clr>
            <a:srgbClr val="A4A3A4"/>
          </p15:clr>
        </p15:guide>
        <p15:guide id="2" pos="61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78">
          <p15:clr>
            <a:srgbClr val="A4A3A4"/>
          </p15:clr>
        </p15:guide>
        <p15:guide id="2" pos="20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3300"/>
    <a:srgbClr val="FF6600"/>
    <a:srgbClr val="346976"/>
    <a:srgbClr val="F4910C"/>
    <a:srgbClr val="316977"/>
    <a:srgbClr val="375263"/>
    <a:srgbClr val="00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3" autoAdjust="0"/>
    <p:restoredTop sz="94652" autoAdjust="0"/>
  </p:normalViewPr>
  <p:slideViewPr>
    <p:cSldViewPr showGuides="1">
      <p:cViewPr varScale="1">
        <p:scale>
          <a:sx n="101" d="100"/>
          <a:sy n="101" d="100"/>
        </p:scale>
        <p:origin x="-1140" y="-96"/>
      </p:cViewPr>
      <p:guideLst>
        <p:guide orient="horz" pos="981"/>
        <p:guide pos="612"/>
      </p:guideLst>
    </p:cSldViewPr>
  </p:slideViewPr>
  <p:outlineViewPr>
    <p:cViewPr varScale="1">
      <p:scale>
        <a:sx n="170" d="200"/>
        <a:sy n="170" d="200"/>
      </p:scale>
      <p:origin x="0" y="424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2977"/>
        <p:guide pos="20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955" cy="495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247" y="1"/>
            <a:ext cx="2945955" cy="495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7" rIns="91433" bIns="457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831"/>
            <a:ext cx="2945955" cy="495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247" y="9430831"/>
            <a:ext cx="2945955" cy="495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3" tIns="45717" rIns="91433" bIns="457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D3ED561-495B-4DE9-A846-B4C6ED9FDF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642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1"/>
          <p:cNvSpPr>
            <a:spLocks noChangeArrowheads="1"/>
          </p:cNvSpPr>
          <p:nvPr/>
        </p:nvSpPr>
        <p:spPr bwMode="auto">
          <a:xfrm>
            <a:off x="2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3" tIns="45717" rIns="91433" bIns="45717" anchor="ctr"/>
          <a:lstStyle/>
          <a:p>
            <a:endParaRPr lang="sv-SE" altLang="en-US" dirty="0"/>
          </a:p>
        </p:txBody>
      </p:sp>
      <p:sp>
        <p:nvSpPr>
          <p:cNvPr id="55299" name="AutoShape 2"/>
          <p:cNvSpPr>
            <a:spLocks noChangeArrowheads="1"/>
          </p:cNvSpPr>
          <p:nvPr/>
        </p:nvSpPr>
        <p:spPr bwMode="auto">
          <a:xfrm>
            <a:off x="2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3" tIns="45717" rIns="91433" bIns="45717" anchor="ctr"/>
          <a:lstStyle/>
          <a:p>
            <a:endParaRPr lang="sv-SE" altLang="en-US" dirty="0"/>
          </a:p>
        </p:txBody>
      </p:sp>
      <p:sp>
        <p:nvSpPr>
          <p:cNvPr id="55300" name="AutoShape 3"/>
          <p:cNvSpPr>
            <a:spLocks noChangeArrowheads="1"/>
          </p:cNvSpPr>
          <p:nvPr/>
        </p:nvSpPr>
        <p:spPr bwMode="auto">
          <a:xfrm>
            <a:off x="2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3" tIns="45717" rIns="91433" bIns="45717" anchor="ctr"/>
          <a:lstStyle/>
          <a:p>
            <a:endParaRPr lang="sv-SE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1" y="1"/>
            <a:ext cx="2941529" cy="490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13" tIns="47876" rIns="96113" bIns="47876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42" algn="l"/>
                <a:tab pos="896872" algn="l"/>
                <a:tab pos="1346100" algn="l"/>
                <a:tab pos="1795330" algn="l"/>
                <a:tab pos="2244559" algn="l"/>
                <a:tab pos="2693789" algn="l"/>
                <a:tab pos="3143017" algn="l"/>
                <a:tab pos="3592246" algn="l"/>
                <a:tab pos="4041475" algn="l"/>
                <a:tab pos="4490705" algn="l"/>
                <a:tab pos="4939934" algn="l"/>
                <a:tab pos="5389163" algn="l"/>
                <a:tab pos="5838392" algn="l"/>
                <a:tab pos="6287622" algn="l"/>
                <a:tab pos="6736851" algn="l"/>
                <a:tab pos="7186080" algn="l"/>
                <a:tab pos="7635309" algn="l"/>
                <a:tab pos="8084539" algn="l"/>
                <a:tab pos="8533768" algn="l"/>
                <a:tab pos="8982997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51723" y="1"/>
            <a:ext cx="2941529" cy="490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13" tIns="47876" rIns="96113" bIns="47876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42" algn="l"/>
                <a:tab pos="896872" algn="l"/>
                <a:tab pos="1346100" algn="l"/>
                <a:tab pos="1795330" algn="l"/>
                <a:tab pos="2244559" algn="l"/>
                <a:tab pos="2693789" algn="l"/>
                <a:tab pos="3143017" algn="l"/>
                <a:tab pos="3592246" algn="l"/>
                <a:tab pos="4041475" algn="l"/>
                <a:tab pos="4490705" algn="l"/>
                <a:tab pos="4939934" algn="l"/>
                <a:tab pos="5389163" algn="l"/>
                <a:tab pos="5838392" algn="l"/>
                <a:tab pos="6287622" algn="l"/>
                <a:tab pos="6736851" algn="l"/>
                <a:tab pos="7186080" algn="l"/>
                <a:tab pos="7635309" algn="l"/>
                <a:tab pos="8084539" algn="l"/>
                <a:tab pos="8533768" algn="l"/>
                <a:tab pos="8982997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303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0750" y="746125"/>
            <a:ext cx="4953000" cy="37163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907243" y="4714595"/>
            <a:ext cx="4978765" cy="4461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13" tIns="47876" rIns="96113" bIns="47876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1" y="9430832"/>
            <a:ext cx="2941529" cy="49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13" tIns="47876" rIns="96113" bIns="47876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42" algn="l"/>
                <a:tab pos="896872" algn="l"/>
                <a:tab pos="1346100" algn="l"/>
                <a:tab pos="1795330" algn="l"/>
                <a:tab pos="2244559" algn="l"/>
                <a:tab pos="2693789" algn="l"/>
                <a:tab pos="3143017" algn="l"/>
                <a:tab pos="3592246" algn="l"/>
                <a:tab pos="4041475" algn="l"/>
                <a:tab pos="4490705" algn="l"/>
                <a:tab pos="4939934" algn="l"/>
                <a:tab pos="5389163" algn="l"/>
                <a:tab pos="5838392" algn="l"/>
                <a:tab pos="6287622" algn="l"/>
                <a:tab pos="6736851" algn="l"/>
                <a:tab pos="7186080" algn="l"/>
                <a:tab pos="7635309" algn="l"/>
                <a:tab pos="8084539" algn="l"/>
                <a:tab pos="8533768" algn="l"/>
                <a:tab pos="8982997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51723" y="9430832"/>
            <a:ext cx="2941529" cy="490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113" tIns="47876" rIns="96113" bIns="47876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42" algn="l"/>
                <a:tab pos="896872" algn="l"/>
                <a:tab pos="1346100" algn="l"/>
                <a:tab pos="1795330" algn="l"/>
                <a:tab pos="2244559" algn="l"/>
                <a:tab pos="2693789" algn="l"/>
                <a:tab pos="3143017" algn="l"/>
                <a:tab pos="3592246" algn="l"/>
                <a:tab pos="4041475" algn="l"/>
                <a:tab pos="4490705" algn="l"/>
                <a:tab pos="4939934" algn="l"/>
                <a:tab pos="5389163" algn="l"/>
                <a:tab pos="5838392" algn="l"/>
                <a:tab pos="6287622" algn="l"/>
                <a:tab pos="6736851" algn="l"/>
                <a:tab pos="7186080" algn="l"/>
                <a:tab pos="7635309" algn="l"/>
                <a:tab pos="8084539" algn="l"/>
                <a:tab pos="8533768" algn="l"/>
                <a:tab pos="8982997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FF5111F-4AD0-4493-821E-1CDE6579D3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898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447642" algn="l"/>
                <a:tab pos="896872" algn="l"/>
                <a:tab pos="1346100" algn="l"/>
                <a:tab pos="1795330" algn="l"/>
                <a:tab pos="2244559" algn="l"/>
                <a:tab pos="2693789" algn="l"/>
                <a:tab pos="3143017" algn="l"/>
                <a:tab pos="3592246" algn="l"/>
                <a:tab pos="4041475" algn="l"/>
                <a:tab pos="4490705" algn="l"/>
                <a:tab pos="4939934" algn="l"/>
                <a:tab pos="5389163" algn="l"/>
                <a:tab pos="5838392" algn="l"/>
                <a:tab pos="6287622" algn="l"/>
                <a:tab pos="6736851" algn="l"/>
                <a:tab pos="7186080" algn="l"/>
                <a:tab pos="7635309" algn="l"/>
                <a:tab pos="8084539" algn="l"/>
                <a:tab pos="8533768" algn="l"/>
                <a:tab pos="8982997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>
              <a:tabLst>
                <a:tab pos="0" algn="l"/>
                <a:tab pos="447642" algn="l"/>
                <a:tab pos="896872" algn="l"/>
                <a:tab pos="1346100" algn="l"/>
                <a:tab pos="1795330" algn="l"/>
                <a:tab pos="2244559" algn="l"/>
                <a:tab pos="2693789" algn="l"/>
                <a:tab pos="3143017" algn="l"/>
                <a:tab pos="3592246" algn="l"/>
                <a:tab pos="4041475" algn="l"/>
                <a:tab pos="4490705" algn="l"/>
                <a:tab pos="4939934" algn="l"/>
                <a:tab pos="5389163" algn="l"/>
                <a:tab pos="5838392" algn="l"/>
                <a:tab pos="6287622" algn="l"/>
                <a:tab pos="6736851" algn="l"/>
                <a:tab pos="7186080" algn="l"/>
                <a:tab pos="7635309" algn="l"/>
                <a:tab pos="8084539" algn="l"/>
                <a:tab pos="8533768" algn="l"/>
                <a:tab pos="8982997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>
              <a:tabLst>
                <a:tab pos="0" algn="l"/>
                <a:tab pos="447642" algn="l"/>
                <a:tab pos="896872" algn="l"/>
                <a:tab pos="1346100" algn="l"/>
                <a:tab pos="1795330" algn="l"/>
                <a:tab pos="2244559" algn="l"/>
                <a:tab pos="2693789" algn="l"/>
                <a:tab pos="3143017" algn="l"/>
                <a:tab pos="3592246" algn="l"/>
                <a:tab pos="4041475" algn="l"/>
                <a:tab pos="4490705" algn="l"/>
                <a:tab pos="4939934" algn="l"/>
                <a:tab pos="5389163" algn="l"/>
                <a:tab pos="5838392" algn="l"/>
                <a:tab pos="6287622" algn="l"/>
                <a:tab pos="6736851" algn="l"/>
                <a:tab pos="7186080" algn="l"/>
                <a:tab pos="7635309" algn="l"/>
                <a:tab pos="8084539" algn="l"/>
                <a:tab pos="8533768" algn="l"/>
                <a:tab pos="8982997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>
              <a:tabLst>
                <a:tab pos="0" algn="l"/>
                <a:tab pos="447642" algn="l"/>
                <a:tab pos="896872" algn="l"/>
                <a:tab pos="1346100" algn="l"/>
                <a:tab pos="1795330" algn="l"/>
                <a:tab pos="2244559" algn="l"/>
                <a:tab pos="2693789" algn="l"/>
                <a:tab pos="3143017" algn="l"/>
                <a:tab pos="3592246" algn="l"/>
                <a:tab pos="4041475" algn="l"/>
                <a:tab pos="4490705" algn="l"/>
                <a:tab pos="4939934" algn="l"/>
                <a:tab pos="5389163" algn="l"/>
                <a:tab pos="5838392" algn="l"/>
                <a:tab pos="6287622" algn="l"/>
                <a:tab pos="6736851" algn="l"/>
                <a:tab pos="7186080" algn="l"/>
                <a:tab pos="7635309" algn="l"/>
                <a:tab pos="8084539" algn="l"/>
                <a:tab pos="8533768" algn="l"/>
                <a:tab pos="8982997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>
              <a:tabLst>
                <a:tab pos="0" algn="l"/>
                <a:tab pos="447642" algn="l"/>
                <a:tab pos="896872" algn="l"/>
                <a:tab pos="1346100" algn="l"/>
                <a:tab pos="1795330" algn="l"/>
                <a:tab pos="2244559" algn="l"/>
                <a:tab pos="2693789" algn="l"/>
                <a:tab pos="3143017" algn="l"/>
                <a:tab pos="3592246" algn="l"/>
                <a:tab pos="4041475" algn="l"/>
                <a:tab pos="4490705" algn="l"/>
                <a:tab pos="4939934" algn="l"/>
                <a:tab pos="5389163" algn="l"/>
                <a:tab pos="5838392" algn="l"/>
                <a:tab pos="6287622" algn="l"/>
                <a:tab pos="6736851" algn="l"/>
                <a:tab pos="7186080" algn="l"/>
                <a:tab pos="7635309" algn="l"/>
                <a:tab pos="8084539" algn="l"/>
                <a:tab pos="8533768" algn="l"/>
                <a:tab pos="8982997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414" indent="-228583" defTabSz="449229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42" algn="l"/>
                <a:tab pos="896872" algn="l"/>
                <a:tab pos="1346100" algn="l"/>
                <a:tab pos="1795330" algn="l"/>
                <a:tab pos="2244559" algn="l"/>
                <a:tab pos="2693789" algn="l"/>
                <a:tab pos="3143017" algn="l"/>
                <a:tab pos="3592246" algn="l"/>
                <a:tab pos="4041475" algn="l"/>
                <a:tab pos="4490705" algn="l"/>
                <a:tab pos="4939934" algn="l"/>
                <a:tab pos="5389163" algn="l"/>
                <a:tab pos="5838392" algn="l"/>
                <a:tab pos="6287622" algn="l"/>
                <a:tab pos="6736851" algn="l"/>
                <a:tab pos="7186080" algn="l"/>
                <a:tab pos="7635309" algn="l"/>
                <a:tab pos="8084539" algn="l"/>
                <a:tab pos="8533768" algn="l"/>
                <a:tab pos="8982997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579" indent="-228583" defTabSz="449229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42" algn="l"/>
                <a:tab pos="896872" algn="l"/>
                <a:tab pos="1346100" algn="l"/>
                <a:tab pos="1795330" algn="l"/>
                <a:tab pos="2244559" algn="l"/>
                <a:tab pos="2693789" algn="l"/>
                <a:tab pos="3143017" algn="l"/>
                <a:tab pos="3592246" algn="l"/>
                <a:tab pos="4041475" algn="l"/>
                <a:tab pos="4490705" algn="l"/>
                <a:tab pos="4939934" algn="l"/>
                <a:tab pos="5389163" algn="l"/>
                <a:tab pos="5838392" algn="l"/>
                <a:tab pos="6287622" algn="l"/>
                <a:tab pos="6736851" algn="l"/>
                <a:tab pos="7186080" algn="l"/>
                <a:tab pos="7635309" algn="l"/>
                <a:tab pos="8084539" algn="l"/>
                <a:tab pos="8533768" algn="l"/>
                <a:tab pos="8982997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8746" indent="-228583" defTabSz="449229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42" algn="l"/>
                <a:tab pos="896872" algn="l"/>
                <a:tab pos="1346100" algn="l"/>
                <a:tab pos="1795330" algn="l"/>
                <a:tab pos="2244559" algn="l"/>
                <a:tab pos="2693789" algn="l"/>
                <a:tab pos="3143017" algn="l"/>
                <a:tab pos="3592246" algn="l"/>
                <a:tab pos="4041475" algn="l"/>
                <a:tab pos="4490705" algn="l"/>
                <a:tab pos="4939934" algn="l"/>
                <a:tab pos="5389163" algn="l"/>
                <a:tab pos="5838392" algn="l"/>
                <a:tab pos="6287622" algn="l"/>
                <a:tab pos="6736851" algn="l"/>
                <a:tab pos="7186080" algn="l"/>
                <a:tab pos="7635309" algn="l"/>
                <a:tab pos="8084539" algn="l"/>
                <a:tab pos="8533768" algn="l"/>
                <a:tab pos="8982997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5912" indent="-228583" defTabSz="449229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42" algn="l"/>
                <a:tab pos="896872" algn="l"/>
                <a:tab pos="1346100" algn="l"/>
                <a:tab pos="1795330" algn="l"/>
                <a:tab pos="2244559" algn="l"/>
                <a:tab pos="2693789" algn="l"/>
                <a:tab pos="3143017" algn="l"/>
                <a:tab pos="3592246" algn="l"/>
                <a:tab pos="4041475" algn="l"/>
                <a:tab pos="4490705" algn="l"/>
                <a:tab pos="4939934" algn="l"/>
                <a:tab pos="5389163" algn="l"/>
                <a:tab pos="5838392" algn="l"/>
                <a:tab pos="6287622" algn="l"/>
                <a:tab pos="6736851" algn="l"/>
                <a:tab pos="7186080" algn="l"/>
                <a:tab pos="7635309" algn="l"/>
                <a:tab pos="8084539" algn="l"/>
                <a:tab pos="8533768" algn="l"/>
                <a:tab pos="8982997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fld id="{612B3FE0-0FFE-441A-8FF5-3F01412ED92F}" type="slidenum">
              <a:rPr lang="en-US" altLang="en-US" sz="1200">
                <a:solidFill>
                  <a:srgbClr val="000000"/>
                </a:solidFill>
              </a:rPr>
              <a:pPr/>
              <a:t>1</a:t>
            </a:fld>
            <a:endParaRPr lang="en-US" altLang="en-US" sz="1200" dirty="0">
              <a:solidFill>
                <a:srgbClr val="000000"/>
              </a:solidFill>
            </a:endParaRPr>
          </a:p>
        </p:txBody>
      </p:sp>
      <p:sp>
        <p:nvSpPr>
          <p:cNvPr id="56323" name="Text Box 1"/>
          <p:cNvSpPr txBox="1">
            <a:spLocks noChangeArrowheads="1"/>
          </p:cNvSpPr>
          <p:nvPr/>
        </p:nvSpPr>
        <p:spPr bwMode="auto">
          <a:xfrm>
            <a:off x="1171302" y="746917"/>
            <a:ext cx="4456549" cy="371980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3" tIns="45717" rIns="91433" bIns="45717" anchor="ctr"/>
          <a:lstStyle/>
          <a:p>
            <a:endParaRPr lang="sv-SE" altLang="en-US" dirty="0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body"/>
          </p:nvPr>
        </p:nvSpPr>
        <p:spPr>
          <a:xfrm>
            <a:off x="907243" y="4714595"/>
            <a:ext cx="4980241" cy="446343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3234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68B1BB85-D0C2-4B28-AB9E-53D60B685EA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112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30DD38C7-3663-4232-AEB9-623058B964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031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4325" y="76200"/>
            <a:ext cx="2017713" cy="6021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5902325" cy="6021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35E83199-A7F5-4179-BD56-83324D5D118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2094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8072438" cy="1138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752600"/>
            <a:ext cx="3709988" cy="4344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71988" y="1752600"/>
            <a:ext cx="3711575" cy="2095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71988" y="4000500"/>
            <a:ext cx="3711575" cy="2097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DFD680DA-FB57-4DF0-8D1C-CD7780993F5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305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3089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4927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4170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64626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55898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24440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629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sid. </a:t>
            </a:r>
            <a:fld id="{90A7D973-48A0-446A-9019-5C51161FB6A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026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56602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041711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08585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697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EAA78279-6DD1-45E4-A773-64684E42CD4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242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709988" cy="4344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1988" y="1752600"/>
            <a:ext cx="3711575" cy="4344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CF7090F2-AB0F-4F0D-9F7D-FDD2F1F3556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12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BA2F83A3-0C79-422A-91B0-AF98E95FFD8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11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65904523-22A4-4E55-9DBA-8D9DED4E4B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75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6191316B-6C74-4157-AB5B-F7EBD3177B8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9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6976320D-E8C9-4484-85CB-34ACEF06667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13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A9F16046-584C-4D2A-8B45-3B76B76966B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610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8072438" cy="113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0"/>
            <a:ext cx="7573963" cy="434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Line 3"/>
          <p:cNvSpPr>
            <a:spLocks noChangeShapeType="1"/>
          </p:cNvSpPr>
          <p:nvPr/>
        </p:nvSpPr>
        <p:spPr bwMode="auto">
          <a:xfrm>
            <a:off x="609600" y="1219200"/>
            <a:ext cx="8077200" cy="1588"/>
          </a:xfrm>
          <a:prstGeom prst="line">
            <a:avLst/>
          </a:prstGeom>
          <a:noFill/>
          <a:ln w="5724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0" y="6516688"/>
            <a:ext cx="19002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spcBef>
                <a:spcPts val="1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6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 dirty="0" smtClean="0"/>
              <a:t>K1: </a:t>
            </a:r>
            <a:r>
              <a:rPr lang="sv-SE" dirty="0"/>
              <a:t>sid. </a:t>
            </a:r>
            <a:fld id="{7A1C7ACD-009E-42B6-9C9E-574C7025B99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9pPr>
    </p:titleStyle>
    <p:bodyStyle>
      <a:lvl1pPr marL="342900" indent="-342900" algn="l" defTabSz="449263" rtl="0" eaLnBrk="0" fontAlgn="base" hangingPunct="0">
        <a:spcBef>
          <a:spcPts val="350"/>
        </a:spcBef>
        <a:spcAft>
          <a:spcPts val="35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00"/>
        </a:spcBef>
        <a:spcAft>
          <a:spcPts val="30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MS Gothic" pitchFamily="49" charset="-128"/>
        </a:defRPr>
      </a:lvl9pPr>
    </p:titleStyle>
    <p:bodyStyle>
      <a:lvl1pPr marL="342900" indent="-342900" algn="l" defTabSz="449263" rtl="0" eaLnBrk="0" fontAlgn="base" hangingPunct="0">
        <a:spcBef>
          <a:spcPts val="350"/>
        </a:spcBef>
        <a:spcAft>
          <a:spcPts val="35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300"/>
        </a:spcBef>
        <a:spcAft>
          <a:spcPts val="30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5pPr>
      <a:lvl6pPr marL="25146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6pPr>
      <a:lvl7pPr marL="29718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7pPr>
      <a:lvl8pPr marL="34290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8pPr>
      <a:lvl9pPr marL="3886200" indent="-228600" algn="l" defTabSz="449263" rtl="0" fontAlgn="base">
        <a:spcBef>
          <a:spcPts val="250"/>
        </a:spcBef>
        <a:spcAft>
          <a:spcPts val="2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K12: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496944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sv-SE" dirty="0"/>
              <a:t>Kapitel </a:t>
            </a:r>
            <a:r>
              <a:rPr lang="sv-SE" dirty="0" smtClean="0"/>
              <a:t>12 Fakta om tillväxt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39552" y="1920875"/>
            <a:ext cx="8229600" cy="493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50" charset="0"/>
              <a:buChar char="p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50" charset="0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50" charset="0"/>
              <a:buChar char="p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50" charset="0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50" charset="0"/>
              <a:buChar char="§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defTabSz="914400" eaLnBrk="1" hangingPunct="1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Tx/>
              <a:buFontTx/>
              <a:buChar char="•"/>
            </a:pPr>
            <a:r>
              <a:rPr lang="sv-SE" altLang="en-US" sz="2400" kern="0" dirty="0" smtClean="0">
                <a:latin typeface="Arial" charset="0"/>
              </a:rPr>
              <a:t>Tillväxt och levnadsstandard – definitioner.</a:t>
            </a:r>
          </a:p>
          <a:p>
            <a:pPr defTabSz="914400" eaLnBrk="1" hangingPunct="1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Tx/>
              <a:buFontTx/>
              <a:buChar char="•"/>
            </a:pPr>
            <a:r>
              <a:rPr lang="sv-SE" altLang="en-US" sz="2400" kern="0" dirty="0" smtClean="0">
                <a:latin typeface="Arial" charset="0"/>
              </a:rPr>
              <a:t>Tillväxt i utvecklade länder de senaste 50 åren.</a:t>
            </a:r>
          </a:p>
          <a:p>
            <a:pPr defTabSz="914400" eaLnBrk="1" hangingPunct="1">
              <a:spcBef>
                <a:spcPts val="600"/>
              </a:spcBef>
              <a:spcAft>
                <a:spcPts val="1200"/>
              </a:spcAft>
              <a:buClr>
                <a:schemeClr val="tx1"/>
              </a:buClr>
              <a:buSzTx/>
              <a:buFontTx/>
              <a:buChar char="•"/>
            </a:pPr>
            <a:r>
              <a:rPr lang="sv-SE" altLang="en-US" sz="2400" kern="0" dirty="0" smtClean="0">
                <a:latin typeface="Arial" charset="0"/>
              </a:rPr>
              <a:t>Ett längre och vidare perspektiv.</a:t>
            </a:r>
          </a:p>
        </p:txBody>
      </p:sp>
    </p:spTree>
    <p:extLst>
      <p:ext uri="{BB962C8B-B14F-4D97-AF65-F5344CB8AC3E}">
        <p14:creationId xmlns:p14="http://schemas.microsoft.com/office/powerpoint/2010/main" val="40079907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smtClean="0"/>
              <a:t>Avtagande marginalavkastning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398588"/>
            <a:ext cx="8394700" cy="337185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1900" b="1" dirty="0" smtClean="0">
                <a:effectLst/>
              </a:rPr>
              <a:t>Avtagande marginalavkastning för kapital </a:t>
            </a:r>
            <a:r>
              <a:rPr lang="sv-SE" sz="1900" dirty="0" smtClean="0">
                <a:effectLst/>
              </a:rPr>
              <a:t>innebär att en ökning av mängden kapital, givet en konstant mängd arbetskraft, leder till mindre och mindre ökningar i produktion ju mer kapitalmängden ökar.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1900" b="1" dirty="0" smtClean="0">
                <a:effectLst/>
              </a:rPr>
              <a:t>Avtagande marginalavkastning för arbetskraft </a:t>
            </a:r>
            <a:r>
              <a:rPr lang="sv-SE" sz="1900" dirty="0" smtClean="0">
                <a:effectLst/>
              </a:rPr>
              <a:t>innebär att en ökning av mängden arbetskraft, givet en konstant mängd kapital, leder till mindre och mindre ökningar i produktion ju mer mängden arbetskraft ökar.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1900" dirty="0" smtClean="0">
                <a:effectLst/>
              </a:rPr>
              <a:t>Exempel; Antag att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1900" dirty="0">
                <a:effectLst/>
              </a:rPr>
              <a:t>Beräkna vad som händer med produktionen om vi ökar </a:t>
            </a:r>
            <a:r>
              <a:rPr lang="sv-SE" sz="1900" i="1" dirty="0">
                <a:effectLst/>
              </a:rPr>
              <a:t>K</a:t>
            </a:r>
            <a:r>
              <a:rPr lang="sv-SE" sz="1900" dirty="0">
                <a:effectLst/>
              </a:rPr>
              <a:t> med en enhet från 1, 9 och 100. </a:t>
            </a:r>
            <a:endParaRPr lang="en-US" sz="1900" dirty="0">
              <a:effectLst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sv-SE" sz="2000" dirty="0" smtClean="0">
              <a:effectLst/>
            </a:endParaRPr>
          </a:p>
        </p:txBody>
      </p:sp>
      <p:sp>
        <p:nvSpPr>
          <p:cNvPr id="282631" name="Rectangle 7"/>
          <p:cNvSpPr>
            <a:spLocks noChangeArrowheads="1"/>
          </p:cNvSpPr>
          <p:nvPr/>
        </p:nvSpPr>
        <p:spPr bwMode="auto">
          <a:xfrm>
            <a:off x="442913" y="4465638"/>
            <a:ext cx="8097837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36550" indent="-336550" algn="l"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Wingdings" pitchFamily="2" charset="2"/>
              <a:buChar char="§"/>
              <a:defRPr/>
            </a:pP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727736"/>
              </p:ext>
            </p:extLst>
          </p:nvPr>
        </p:nvGraphicFramePr>
        <p:xfrm>
          <a:off x="2987824" y="3356992"/>
          <a:ext cx="1988820" cy="349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6" name="Equation" r:id="rId3" imgW="1371600" imgH="241200" progId="Equation.3">
                  <p:embed/>
                </p:oleObj>
              </mc:Choice>
              <mc:Fallback>
                <p:oleObj name="Equation" r:id="rId3" imgW="1371600" imgH="241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3356992"/>
                        <a:ext cx="1988820" cy="3497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94854"/>
              </p:ext>
            </p:extLst>
          </p:nvPr>
        </p:nvGraphicFramePr>
        <p:xfrm>
          <a:off x="899592" y="4629429"/>
          <a:ext cx="6665940" cy="349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7" name="Equation" r:id="rId5" imgW="4597200" imgH="241200" progId="Equation.3">
                  <p:embed/>
                </p:oleObj>
              </mc:Choice>
              <mc:Fallback>
                <p:oleObj name="Equation" r:id="rId5" imgW="4597200" imgH="241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629429"/>
                        <a:ext cx="6665940" cy="3497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732719"/>
              </p:ext>
            </p:extLst>
          </p:nvPr>
        </p:nvGraphicFramePr>
        <p:xfrm>
          <a:off x="899592" y="4992967"/>
          <a:ext cx="7144614" cy="349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8" name="Equation" r:id="rId7" imgW="4927320" imgH="241200" progId="Equation.3">
                  <p:embed/>
                </p:oleObj>
              </mc:Choice>
              <mc:Fallback>
                <p:oleObj name="Equation" r:id="rId7" imgW="49273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4992967"/>
                        <a:ext cx="7144614" cy="3497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6815246"/>
              </p:ext>
            </p:extLst>
          </p:nvPr>
        </p:nvGraphicFramePr>
        <p:xfrm>
          <a:off x="900660" y="5455524"/>
          <a:ext cx="7991820" cy="349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9" name="Equation" r:id="rId9" imgW="5511600" imgH="241200" progId="Equation.3">
                  <p:embed/>
                </p:oleObj>
              </mc:Choice>
              <mc:Fallback>
                <p:oleObj name="Equation" r:id="rId9" imgW="5511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660" y="5455524"/>
                        <a:ext cx="7991820" cy="3497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K12: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968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150" y="76200"/>
            <a:ext cx="71501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v-SE" dirty="0" smtClean="0"/>
              <a:t>Produktion per sysselsatt vid konstant skalavkastning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7285" y="1772816"/>
            <a:ext cx="7924800" cy="114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sv-SE" sz="1900" dirty="0" smtClean="0">
                <a:effectLst/>
              </a:rPr>
              <a:t>Arbetsproduktiviteten är definierad som produktionen per sysselsatt </a:t>
            </a:r>
            <a:r>
              <a:rPr lang="sv-SE" sz="1900" i="1" dirty="0" smtClean="0">
                <a:effectLst/>
              </a:rPr>
              <a:t>Y/N. </a:t>
            </a:r>
            <a:r>
              <a:rPr lang="sv-SE" sz="1900" dirty="0" smtClean="0">
                <a:effectLst/>
              </a:rPr>
              <a:t>Använd formeln </a:t>
            </a:r>
            <a:r>
              <a:rPr lang="sv-SE" sz="1900" i="1" dirty="0" err="1" smtClean="0">
                <a:effectLst/>
              </a:rPr>
              <a:t>x</a:t>
            </a:r>
            <a:r>
              <a:rPr lang="sv-SE" sz="1900" baseline="10000" dirty="0" err="1" smtClean="0">
                <a:effectLst/>
                <a:sym typeface="Symbol"/>
              </a:rPr>
              <a:t></a:t>
            </a:r>
            <a:r>
              <a:rPr lang="sv-SE" sz="1900" i="1" dirty="0" err="1" smtClean="0">
                <a:effectLst/>
                <a:sym typeface="Symbol"/>
              </a:rPr>
              <a:t>Y</a:t>
            </a:r>
            <a:r>
              <a:rPr lang="sv-SE" sz="1900" i="1" dirty="0" smtClean="0">
                <a:effectLst/>
                <a:sym typeface="Symbol"/>
              </a:rPr>
              <a:t>=F</a:t>
            </a:r>
            <a:r>
              <a:rPr lang="sv-SE" sz="1900" dirty="0" smtClean="0">
                <a:effectLst/>
                <a:sym typeface="Symbol"/>
              </a:rPr>
              <a:t>(</a:t>
            </a:r>
            <a:r>
              <a:rPr lang="sv-SE" sz="1900" i="1" dirty="0" err="1">
                <a:effectLst/>
              </a:rPr>
              <a:t>x</a:t>
            </a:r>
            <a:r>
              <a:rPr lang="sv-SE" sz="1900" baseline="10000" dirty="0" err="1" smtClean="0">
                <a:effectLst/>
                <a:sym typeface="Symbol"/>
              </a:rPr>
              <a:t></a:t>
            </a:r>
            <a:r>
              <a:rPr lang="sv-SE" sz="1900" i="1" dirty="0" err="1" smtClean="0">
                <a:effectLst/>
                <a:sym typeface="Symbol"/>
              </a:rPr>
              <a:t>K</a:t>
            </a:r>
            <a:r>
              <a:rPr lang="sv-SE" sz="1900" i="1" dirty="0" smtClean="0">
                <a:effectLst/>
                <a:sym typeface="Symbol"/>
              </a:rPr>
              <a:t>,</a:t>
            </a:r>
            <a:r>
              <a:rPr lang="sv-SE" sz="1900" i="1" dirty="0">
                <a:effectLst/>
              </a:rPr>
              <a:t> </a:t>
            </a:r>
            <a:r>
              <a:rPr lang="sv-SE" sz="1900" i="1" dirty="0" err="1">
                <a:effectLst/>
              </a:rPr>
              <a:t>x</a:t>
            </a:r>
            <a:r>
              <a:rPr lang="sv-SE" sz="1900" baseline="10000" dirty="0" err="1" smtClean="0">
                <a:effectLst/>
                <a:sym typeface="Symbol"/>
              </a:rPr>
              <a:t></a:t>
            </a:r>
            <a:r>
              <a:rPr lang="sv-SE" sz="1900" i="1" dirty="0" err="1" smtClean="0">
                <a:effectLst/>
                <a:sym typeface="Symbol"/>
              </a:rPr>
              <a:t>N</a:t>
            </a:r>
            <a:r>
              <a:rPr lang="sv-SE" sz="1900" dirty="0" smtClean="0">
                <a:effectLst/>
                <a:sym typeface="Symbol"/>
              </a:rPr>
              <a:t>) men använd 1/</a:t>
            </a:r>
            <a:r>
              <a:rPr lang="sv-SE" sz="1900" i="1" dirty="0" smtClean="0">
                <a:effectLst/>
                <a:sym typeface="Symbol"/>
              </a:rPr>
              <a:t>N </a:t>
            </a:r>
            <a:r>
              <a:rPr lang="sv-SE" sz="1900" dirty="0" smtClean="0">
                <a:effectLst/>
                <a:sym typeface="Symbol"/>
              </a:rPr>
              <a:t>istället för </a:t>
            </a:r>
            <a:r>
              <a:rPr lang="sv-SE" sz="1900" i="1" dirty="0" smtClean="0">
                <a:effectLst/>
                <a:sym typeface="Symbol"/>
              </a:rPr>
              <a:t>x.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sv-SE" sz="2000" i="1" dirty="0" smtClean="0">
              <a:effectLst/>
              <a:sym typeface="Symbol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sv-SE" sz="2000" i="1" dirty="0">
              <a:effectLst/>
              <a:sym typeface="Symbol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sv-SE" sz="1900" dirty="0">
                <a:effectLst/>
                <a:sym typeface="Symbol"/>
              </a:rPr>
              <a:t>Som vi ser så för en given produktionsfunktion (given teknisk nivå) så bestäms produktion per </a:t>
            </a:r>
            <a:r>
              <a:rPr lang="sv-SE" sz="1900" dirty="0" smtClean="0">
                <a:effectLst/>
                <a:sym typeface="Symbol"/>
              </a:rPr>
              <a:t>sysselsatt, </a:t>
            </a:r>
            <a:r>
              <a:rPr lang="sv-SE" sz="1900" i="1" dirty="0">
                <a:effectLst/>
                <a:sym typeface="Symbol"/>
              </a:rPr>
              <a:t>Y/N </a:t>
            </a:r>
            <a:r>
              <a:rPr lang="sv-SE" sz="1900" dirty="0">
                <a:effectLst/>
                <a:sym typeface="Symbol"/>
              </a:rPr>
              <a:t>av mängden kapital per </a:t>
            </a:r>
            <a:r>
              <a:rPr lang="sv-SE" sz="1900" dirty="0" smtClean="0">
                <a:effectLst/>
                <a:sym typeface="Symbol"/>
              </a:rPr>
              <a:t>sysselsatt, </a:t>
            </a:r>
            <a:r>
              <a:rPr lang="sv-SE" sz="1900" dirty="0">
                <a:effectLst/>
                <a:sym typeface="Symbol"/>
              </a:rPr>
              <a:t>K/N.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sv-SE" sz="1900" dirty="0">
                <a:effectLst/>
                <a:sym typeface="Symbol"/>
              </a:rPr>
              <a:t>När mängden kapital per </a:t>
            </a:r>
            <a:r>
              <a:rPr lang="sv-SE" sz="1900" dirty="0" smtClean="0">
                <a:effectLst/>
                <a:sym typeface="Symbol"/>
              </a:rPr>
              <a:t>sysselsatt ökar</a:t>
            </a:r>
            <a:r>
              <a:rPr lang="sv-SE" sz="1900" dirty="0">
                <a:effectLst/>
                <a:sym typeface="Symbol"/>
              </a:rPr>
              <a:t>, så ökar produktionen per </a:t>
            </a:r>
            <a:r>
              <a:rPr lang="sv-SE" sz="1900" dirty="0" smtClean="0">
                <a:effectLst/>
                <a:sym typeface="Symbol"/>
              </a:rPr>
              <a:t>sysselsatt. Men med </a:t>
            </a:r>
            <a:r>
              <a:rPr lang="sv-SE" sz="1900" b="1" dirty="0" smtClean="0">
                <a:effectLst/>
                <a:sym typeface="Symbol"/>
              </a:rPr>
              <a:t>avtagande marginalavkastning</a:t>
            </a:r>
            <a:r>
              <a:rPr lang="sv-SE" sz="1900" dirty="0" smtClean="0">
                <a:effectLst/>
                <a:sym typeface="Symbol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sv-SE" sz="1900" dirty="0" smtClean="0">
                <a:effectLst/>
                <a:sym typeface="Symbol"/>
              </a:rPr>
              <a:t>Exempel: </a:t>
            </a:r>
            <a:endParaRPr lang="sv-SE" sz="1900" dirty="0">
              <a:effectLst/>
              <a:sym typeface="Symbol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sv-SE" sz="2000" i="1" dirty="0">
              <a:effectLst/>
              <a:sym typeface="Symbol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sv-SE" sz="2000" i="1" dirty="0" smtClean="0">
              <a:effectLst/>
              <a:sym typeface="Symbol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sv-SE" sz="2400" baseline="1000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723429"/>
              </p:ext>
            </p:extLst>
          </p:nvPr>
        </p:nvGraphicFramePr>
        <p:xfrm>
          <a:off x="2123728" y="2564904"/>
          <a:ext cx="4567238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9" name="Equation" r:id="rId3" imgW="3149280" imgH="431640" progId="Equation.3">
                  <p:embed/>
                </p:oleObj>
              </mc:Choice>
              <mc:Fallback>
                <p:oleObj name="Equation" r:id="rId3" imgW="3149280" imgH="4316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564904"/>
                        <a:ext cx="4567238" cy="623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886303"/>
              </p:ext>
            </p:extLst>
          </p:nvPr>
        </p:nvGraphicFramePr>
        <p:xfrm>
          <a:off x="3203848" y="5085184"/>
          <a:ext cx="270827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0" name="Equation" r:id="rId5" imgW="1866600" imgH="711000" progId="Equation.3">
                  <p:embed/>
                </p:oleObj>
              </mc:Choice>
              <mc:Fallback>
                <p:oleObj name="Equation" r:id="rId5" imgW="1866600" imgH="711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5085184"/>
                        <a:ext cx="2708275" cy="1028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K12: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009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84300" y="76200"/>
            <a:ext cx="6527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v-SE" smtClean="0"/>
              <a:t>Produktion per arbetare och kapital per arbetare</a:t>
            </a:r>
          </a:p>
        </p:txBody>
      </p:sp>
      <p:sp>
        <p:nvSpPr>
          <p:cNvPr id="284676" name="Rectangle 1028"/>
          <p:cNvSpPr>
            <a:spLocks noChangeArrowheads="1"/>
          </p:cNvSpPr>
          <p:nvPr/>
        </p:nvSpPr>
        <p:spPr bwMode="auto">
          <a:xfrm>
            <a:off x="325438" y="1798638"/>
            <a:ext cx="3084512" cy="3562349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800" dirty="0" smtClean="0"/>
              <a:t>Vad händer om vi succesivt ökar </a:t>
            </a:r>
            <a:r>
              <a:rPr lang="sv-SE" altLang="en-US" sz="1800" i="1" dirty="0" smtClean="0"/>
              <a:t>K/N</a:t>
            </a:r>
            <a:r>
              <a:rPr lang="sv-SE" altLang="en-US" sz="1800" dirty="0" smtClean="0"/>
              <a:t> i jämna steg?</a:t>
            </a:r>
          </a:p>
          <a:p>
            <a:pPr marL="342900" indent="-342900"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800" i="1" dirty="0" smtClean="0"/>
              <a:t>F </a:t>
            </a:r>
            <a:r>
              <a:rPr lang="sv-SE" altLang="en-US" sz="1800" dirty="0" smtClean="0"/>
              <a:t>uppvisar avtagande marginalavkastning.</a:t>
            </a:r>
          </a:p>
          <a:p>
            <a:pPr marL="342900" indent="-342900"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800" b="1" dirty="0" smtClean="0"/>
              <a:t>Slutsats: </a:t>
            </a:r>
            <a:r>
              <a:rPr lang="sv-SE" altLang="en-US" sz="1800" dirty="0" smtClean="0"/>
              <a:t>Ökningar i kapitalmängden per sysselsatt leder på marginalen till mindre och mindre ökningar i produktion per arbetare.</a:t>
            </a:r>
            <a:endParaRPr lang="sv-SE" altLang="en-US" sz="1800" dirty="0"/>
          </a:p>
        </p:txBody>
      </p:sp>
      <p:sp>
        <p:nvSpPr>
          <p:cNvPr id="24582" name="Line 1035"/>
          <p:cNvSpPr>
            <a:spLocks noChangeShapeType="1"/>
          </p:cNvSpPr>
          <p:nvPr/>
        </p:nvSpPr>
        <p:spPr bwMode="auto">
          <a:xfrm>
            <a:off x="4273550" y="1789113"/>
            <a:ext cx="0" cy="38846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Line 1036"/>
          <p:cNvSpPr>
            <a:spLocks noChangeShapeType="1"/>
          </p:cNvSpPr>
          <p:nvPr/>
        </p:nvSpPr>
        <p:spPr bwMode="auto">
          <a:xfrm flipH="1" flipV="1">
            <a:off x="4262438" y="5676900"/>
            <a:ext cx="44227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Rectangle 1038"/>
          <p:cNvSpPr>
            <a:spLocks noChangeArrowheads="1"/>
          </p:cNvSpPr>
          <p:nvPr/>
        </p:nvSpPr>
        <p:spPr bwMode="auto">
          <a:xfrm rot="-5400000">
            <a:off x="1678782" y="3579018"/>
            <a:ext cx="38290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dirty="0"/>
              <a:t>Produktion per </a:t>
            </a:r>
            <a:r>
              <a:rPr lang="sv-SE" altLang="en-US" sz="1800" dirty="0" smtClean="0"/>
              <a:t>sysselsatt</a:t>
            </a:r>
            <a:endParaRPr lang="sv-SE" altLang="en-US" sz="1800" dirty="0"/>
          </a:p>
        </p:txBody>
      </p:sp>
      <p:sp>
        <p:nvSpPr>
          <p:cNvPr id="24585" name="Rectangle 1039"/>
          <p:cNvSpPr>
            <a:spLocks noChangeArrowheads="1"/>
          </p:cNvSpPr>
          <p:nvPr/>
        </p:nvSpPr>
        <p:spPr bwMode="auto">
          <a:xfrm>
            <a:off x="4610100" y="5975350"/>
            <a:ext cx="38290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dirty="0"/>
              <a:t>Kapital per </a:t>
            </a:r>
            <a:r>
              <a:rPr lang="sv-SE" altLang="en-US" sz="1800" dirty="0" smtClean="0"/>
              <a:t>sysselsatt</a:t>
            </a:r>
            <a:endParaRPr lang="sv-SE" altLang="en-US" sz="1800" dirty="0"/>
          </a:p>
        </p:txBody>
      </p:sp>
      <p:sp>
        <p:nvSpPr>
          <p:cNvPr id="24586" name="Rectangle 1040"/>
          <p:cNvSpPr>
            <a:spLocks noChangeArrowheads="1"/>
          </p:cNvSpPr>
          <p:nvPr/>
        </p:nvSpPr>
        <p:spPr bwMode="auto">
          <a:xfrm>
            <a:off x="3965575" y="1438275"/>
            <a:ext cx="635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i="1"/>
              <a:t>Y/N</a:t>
            </a:r>
          </a:p>
        </p:txBody>
      </p:sp>
      <p:sp>
        <p:nvSpPr>
          <p:cNvPr id="24587" name="Rectangle 1041"/>
          <p:cNvSpPr>
            <a:spLocks noChangeArrowheads="1"/>
          </p:cNvSpPr>
          <p:nvPr/>
        </p:nvSpPr>
        <p:spPr bwMode="auto">
          <a:xfrm>
            <a:off x="8509000" y="5492750"/>
            <a:ext cx="63500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sv-SE" altLang="en-US" sz="1800" i="1"/>
              <a:t>K/N</a:t>
            </a:r>
          </a:p>
        </p:txBody>
      </p:sp>
      <p:sp>
        <p:nvSpPr>
          <p:cNvPr id="284690" name="Freeform 1042"/>
          <p:cNvSpPr>
            <a:spLocks/>
          </p:cNvSpPr>
          <p:nvPr/>
        </p:nvSpPr>
        <p:spPr bwMode="auto">
          <a:xfrm>
            <a:off x="4318000" y="2336800"/>
            <a:ext cx="3881438" cy="3300413"/>
          </a:xfrm>
          <a:custGeom>
            <a:avLst/>
            <a:gdLst>
              <a:gd name="T0" fmla="*/ 0 w 2445"/>
              <a:gd name="T1" fmla="*/ 3300413 h 2079"/>
              <a:gd name="T2" fmla="*/ 914400 w 2445"/>
              <a:gd name="T3" fmla="*/ 1182688 h 2079"/>
              <a:gd name="T4" fmla="*/ 2001838 w 2445"/>
              <a:gd name="T5" fmla="*/ 427038 h 2079"/>
              <a:gd name="T6" fmla="*/ 3881438 w 2445"/>
              <a:gd name="T7" fmla="*/ 0 h 2079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445" h="2079">
                <a:moveTo>
                  <a:pt x="0" y="2079"/>
                </a:moveTo>
                <a:cubicBezTo>
                  <a:pt x="96" y="1857"/>
                  <a:pt x="366" y="1047"/>
                  <a:pt x="576" y="745"/>
                </a:cubicBezTo>
                <a:cubicBezTo>
                  <a:pt x="786" y="443"/>
                  <a:pt x="950" y="393"/>
                  <a:pt x="1261" y="269"/>
                </a:cubicBezTo>
                <a:cubicBezTo>
                  <a:pt x="1572" y="145"/>
                  <a:pt x="2248" y="45"/>
                  <a:pt x="2445" y="0"/>
                </a:cubicBezTo>
              </a:path>
            </a:pathLst>
          </a:custGeom>
          <a:noFill/>
          <a:ln w="38100" cap="flat" cmpd="sng">
            <a:solidFill>
              <a:srgbClr val="6666FF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00"/>
                    </a:gs>
                    <a:gs pos="100000">
                      <a:srgbClr val="66FF66"/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84707" name="Group 1059"/>
          <p:cNvGrpSpPr>
            <a:grpSpLocks/>
          </p:cNvGrpSpPr>
          <p:nvPr/>
        </p:nvGrpSpPr>
        <p:grpSpPr bwMode="auto">
          <a:xfrm>
            <a:off x="3944938" y="3441700"/>
            <a:ext cx="1371600" cy="2579688"/>
            <a:chOff x="2485" y="2168"/>
            <a:chExt cx="864" cy="1625"/>
          </a:xfrm>
        </p:grpSpPr>
        <p:sp>
          <p:nvSpPr>
            <p:cNvPr id="24603" name="Line 1043"/>
            <p:cNvSpPr>
              <a:spLocks noChangeShapeType="1"/>
            </p:cNvSpPr>
            <p:nvPr/>
          </p:nvSpPr>
          <p:spPr bwMode="auto">
            <a:xfrm flipV="1">
              <a:off x="3261" y="2255"/>
              <a:ext cx="0" cy="1321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4" name="Line 1049"/>
            <p:cNvSpPr>
              <a:spLocks noChangeShapeType="1"/>
            </p:cNvSpPr>
            <p:nvPr/>
          </p:nvSpPr>
          <p:spPr bwMode="auto">
            <a:xfrm flipH="1">
              <a:off x="2688" y="2266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5" name="Text Box 1052"/>
            <p:cNvSpPr txBox="1">
              <a:spLocks noChangeArrowheads="1"/>
            </p:cNvSpPr>
            <p:nvPr/>
          </p:nvSpPr>
          <p:spPr bwMode="auto">
            <a:xfrm>
              <a:off x="2485" y="2168"/>
              <a:ext cx="226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600" i="1" dirty="0" smtClean="0"/>
                <a:t>A’</a:t>
              </a:r>
              <a:endParaRPr lang="sv-SE" altLang="en-US" sz="1600" i="1" dirty="0"/>
            </a:p>
          </p:txBody>
        </p:sp>
        <p:sp>
          <p:nvSpPr>
            <p:cNvPr id="24606" name="Text Box 1055"/>
            <p:cNvSpPr txBox="1">
              <a:spLocks noChangeArrowheads="1"/>
            </p:cNvSpPr>
            <p:nvPr/>
          </p:nvSpPr>
          <p:spPr bwMode="auto">
            <a:xfrm>
              <a:off x="3147" y="3580"/>
              <a:ext cx="202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600" i="1" dirty="0" smtClean="0"/>
                <a:t>A</a:t>
              </a:r>
              <a:endParaRPr lang="sv-SE" altLang="en-US" sz="1600" i="1" dirty="0"/>
            </a:p>
          </p:txBody>
        </p:sp>
      </p:grpSp>
      <p:grpSp>
        <p:nvGrpSpPr>
          <p:cNvPr id="284708" name="Group 1060"/>
          <p:cNvGrpSpPr>
            <a:grpSpLocks/>
          </p:cNvGrpSpPr>
          <p:nvPr/>
        </p:nvGrpSpPr>
        <p:grpSpPr bwMode="auto">
          <a:xfrm>
            <a:off x="3932238" y="2663825"/>
            <a:ext cx="2308225" cy="3348038"/>
            <a:chOff x="2477" y="1678"/>
            <a:chExt cx="1454" cy="2109"/>
          </a:xfrm>
        </p:grpSpPr>
        <p:sp>
          <p:nvSpPr>
            <p:cNvPr id="24598" name="Line 1044"/>
            <p:cNvSpPr>
              <a:spLocks noChangeShapeType="1"/>
            </p:cNvSpPr>
            <p:nvPr/>
          </p:nvSpPr>
          <p:spPr bwMode="auto">
            <a:xfrm flipV="1">
              <a:off x="3835" y="1792"/>
              <a:ext cx="0" cy="179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9" name="Line 1047"/>
            <p:cNvSpPr>
              <a:spLocks noChangeShapeType="1"/>
            </p:cNvSpPr>
            <p:nvPr/>
          </p:nvSpPr>
          <p:spPr bwMode="auto">
            <a:xfrm>
              <a:off x="3266" y="3377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0" name="Line 1050"/>
            <p:cNvSpPr>
              <a:spLocks noChangeShapeType="1"/>
            </p:cNvSpPr>
            <p:nvPr/>
          </p:nvSpPr>
          <p:spPr bwMode="auto">
            <a:xfrm flipH="1">
              <a:off x="2726" y="1786"/>
              <a:ext cx="10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1" name="Text Box 1053"/>
            <p:cNvSpPr txBox="1">
              <a:spLocks noChangeArrowheads="1"/>
            </p:cNvSpPr>
            <p:nvPr/>
          </p:nvSpPr>
          <p:spPr bwMode="auto">
            <a:xfrm>
              <a:off x="2477" y="1678"/>
              <a:ext cx="217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400" i="1" dirty="0" smtClean="0"/>
                <a:t>B’</a:t>
              </a:r>
              <a:endParaRPr lang="sv-SE" altLang="en-US" sz="1400" i="1" dirty="0"/>
            </a:p>
          </p:txBody>
        </p:sp>
        <p:sp>
          <p:nvSpPr>
            <p:cNvPr id="24602" name="Text Box 1056"/>
            <p:cNvSpPr txBox="1">
              <a:spLocks noChangeArrowheads="1"/>
            </p:cNvSpPr>
            <p:nvPr/>
          </p:nvSpPr>
          <p:spPr bwMode="auto">
            <a:xfrm>
              <a:off x="3729" y="3574"/>
              <a:ext cx="202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600" i="1" dirty="0" smtClean="0"/>
                <a:t>B</a:t>
              </a:r>
              <a:endParaRPr lang="sv-SE" altLang="en-US" sz="1600" i="1" dirty="0"/>
            </a:p>
          </p:txBody>
        </p:sp>
      </p:grpSp>
      <p:grpSp>
        <p:nvGrpSpPr>
          <p:cNvPr id="284709" name="Group 1061"/>
          <p:cNvGrpSpPr>
            <a:grpSpLocks/>
          </p:cNvGrpSpPr>
          <p:nvPr/>
        </p:nvGrpSpPr>
        <p:grpSpPr bwMode="auto">
          <a:xfrm>
            <a:off x="3886202" y="2211388"/>
            <a:ext cx="4184654" cy="3819526"/>
            <a:chOff x="2448" y="1393"/>
            <a:chExt cx="2636" cy="2406"/>
          </a:xfrm>
        </p:grpSpPr>
        <p:sp>
          <p:nvSpPr>
            <p:cNvPr id="24593" name="Line 1045"/>
            <p:cNvSpPr>
              <a:spLocks noChangeShapeType="1"/>
            </p:cNvSpPr>
            <p:nvPr/>
          </p:nvSpPr>
          <p:spPr bwMode="auto">
            <a:xfrm flipV="1">
              <a:off x="4412" y="1602"/>
              <a:ext cx="0" cy="1974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4" name="Line 1046"/>
            <p:cNvSpPr>
              <a:spLocks noChangeShapeType="1"/>
            </p:cNvSpPr>
            <p:nvPr/>
          </p:nvSpPr>
          <p:spPr bwMode="auto">
            <a:xfrm>
              <a:off x="3847" y="3317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5" name="Line 1051"/>
            <p:cNvSpPr>
              <a:spLocks noChangeShapeType="1"/>
            </p:cNvSpPr>
            <p:nvPr/>
          </p:nvSpPr>
          <p:spPr bwMode="auto">
            <a:xfrm flipH="1">
              <a:off x="2714" y="1606"/>
              <a:ext cx="169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96" name="Text Box 1054"/>
            <p:cNvSpPr txBox="1">
              <a:spLocks noChangeArrowheads="1"/>
            </p:cNvSpPr>
            <p:nvPr/>
          </p:nvSpPr>
          <p:spPr bwMode="auto">
            <a:xfrm>
              <a:off x="2448" y="1496"/>
              <a:ext cx="223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400" i="1" dirty="0" smtClean="0"/>
                <a:t>C’</a:t>
              </a:r>
              <a:endParaRPr lang="sv-SE" altLang="en-US" sz="1400" i="1" dirty="0"/>
            </a:p>
          </p:txBody>
        </p:sp>
        <p:sp>
          <p:nvSpPr>
            <p:cNvPr id="24597" name="Text Box 1057"/>
            <p:cNvSpPr txBox="1">
              <a:spLocks noChangeArrowheads="1"/>
            </p:cNvSpPr>
            <p:nvPr/>
          </p:nvSpPr>
          <p:spPr bwMode="auto">
            <a:xfrm>
              <a:off x="4299" y="3586"/>
              <a:ext cx="20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600" i="1" dirty="0" smtClean="0"/>
                <a:t>C</a:t>
              </a:r>
              <a:endParaRPr lang="sv-SE" altLang="en-US" sz="1600" i="1" dirty="0"/>
            </a:p>
          </p:txBody>
        </p:sp>
        <p:sp>
          <p:nvSpPr>
            <p:cNvPr id="31" name="Line 1046"/>
            <p:cNvSpPr>
              <a:spLocks noChangeShapeType="1"/>
            </p:cNvSpPr>
            <p:nvPr/>
          </p:nvSpPr>
          <p:spPr bwMode="auto">
            <a:xfrm>
              <a:off x="4412" y="3413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1057"/>
            <p:cNvSpPr txBox="1">
              <a:spLocks noChangeArrowheads="1"/>
            </p:cNvSpPr>
            <p:nvPr/>
          </p:nvSpPr>
          <p:spPr bwMode="auto">
            <a:xfrm>
              <a:off x="4875" y="3578"/>
              <a:ext cx="20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600" i="1" dirty="0" smtClean="0"/>
                <a:t>D</a:t>
              </a:r>
              <a:endParaRPr lang="sv-SE" altLang="en-US" sz="1600" i="1" dirty="0"/>
            </a:p>
          </p:txBody>
        </p:sp>
        <p:sp>
          <p:nvSpPr>
            <p:cNvPr id="33" name="Line 1051"/>
            <p:cNvSpPr>
              <a:spLocks noChangeShapeType="1"/>
            </p:cNvSpPr>
            <p:nvPr/>
          </p:nvSpPr>
          <p:spPr bwMode="auto">
            <a:xfrm flipH="1">
              <a:off x="2692" y="1507"/>
              <a:ext cx="22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1045"/>
            <p:cNvSpPr>
              <a:spLocks noChangeShapeType="1"/>
            </p:cNvSpPr>
            <p:nvPr/>
          </p:nvSpPr>
          <p:spPr bwMode="auto">
            <a:xfrm flipV="1">
              <a:off x="4979" y="1507"/>
              <a:ext cx="0" cy="2069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Text Box 1054"/>
            <p:cNvSpPr txBox="1">
              <a:spLocks noChangeArrowheads="1"/>
            </p:cNvSpPr>
            <p:nvPr/>
          </p:nvSpPr>
          <p:spPr bwMode="auto">
            <a:xfrm>
              <a:off x="2453" y="1393"/>
              <a:ext cx="297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400" i="1" dirty="0" smtClean="0"/>
                <a:t>D’</a:t>
              </a:r>
              <a:endParaRPr lang="sv-SE" altLang="en-US" sz="1400" i="1" dirty="0"/>
            </a:p>
          </p:txBody>
        </p:sp>
      </p:grpSp>
      <p:graphicFrame>
        <p:nvGraphicFramePr>
          <p:cNvPr id="24592" name="Object 1058"/>
          <p:cNvGraphicFramePr>
            <a:graphicFrameLocks noChangeAspect="1"/>
          </p:cNvGraphicFramePr>
          <p:nvPr/>
        </p:nvGraphicFramePr>
        <p:xfrm>
          <a:off x="8188325" y="1768475"/>
          <a:ext cx="954088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" name="Equation" r:id="rId3" imgW="596900" imgH="431800" progId="Equation.DSMT4">
                  <p:embed/>
                </p:oleObj>
              </mc:Choice>
              <mc:Fallback>
                <p:oleObj name="Equation" r:id="rId3" imgW="5969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8325" y="1768475"/>
                        <a:ext cx="954088" cy="69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003300"/>
                                </a:gs>
                                <a:gs pos="100000">
                                  <a:srgbClr val="66FF66"/>
                                </a:gs>
                              </a:gsLst>
                              <a:lin ang="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K12: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062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46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846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4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46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676" grpId="0" uiExpand="1" build="p" bldLvl="2"/>
      <p:bldP spid="28469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06816" cy="1138238"/>
          </a:xfrm>
        </p:spPr>
        <p:txBody>
          <a:bodyPr/>
          <a:lstStyle/>
          <a:p>
            <a:pPr eaLnBrk="1" hangingPunct="1">
              <a:defRPr/>
            </a:pPr>
            <a:r>
              <a:rPr lang="sv-SE" b="1" dirty="0"/>
              <a:t>Effekt av en </a:t>
            </a:r>
            <a:r>
              <a:rPr lang="sv-SE" b="1" dirty="0" smtClean="0"/>
              <a:t>höjning av </a:t>
            </a:r>
            <a:r>
              <a:rPr lang="sv-SE" b="1" dirty="0"/>
              <a:t>den tekniska nivån</a:t>
            </a:r>
          </a:p>
        </p:txBody>
      </p:sp>
      <p:sp>
        <p:nvSpPr>
          <p:cNvPr id="285700" name="Rectangle 4"/>
          <p:cNvSpPr>
            <a:spLocks noChangeArrowheads="1"/>
          </p:cNvSpPr>
          <p:nvPr/>
        </p:nvSpPr>
        <p:spPr bwMode="auto">
          <a:xfrm>
            <a:off x="467544" y="1716882"/>
            <a:ext cx="2943199" cy="2986088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75000"/>
              </a:spcBef>
              <a:spcAft>
                <a:spcPct val="0"/>
              </a:spcAft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800" dirty="0" smtClean="0"/>
              <a:t>Vad händer om den tekniska nivån höjs?</a:t>
            </a:r>
          </a:p>
          <a:p>
            <a:pPr marL="342900" indent="-342900"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800" dirty="0" smtClean="0"/>
              <a:t>Om teknisk utveckling höjer den tekniska nivån i en ekonomi kan mer produceras för varje given mängd kapital per sysselsatt.</a:t>
            </a:r>
          </a:p>
          <a:p>
            <a:pPr marL="342900" indent="-342900" algn="l" eaLnBrk="1" hangingPunct="1">
              <a:spcBef>
                <a:spcPct val="10000"/>
              </a:spcBef>
              <a:spcAft>
                <a:spcPct val="10000"/>
              </a:spcAft>
              <a:buClrTx/>
              <a:buFont typeface="Arial" panose="020B0604020202020204" pitchFamily="34" charset="0"/>
              <a:buChar char="•"/>
            </a:pPr>
            <a:r>
              <a:rPr lang="sv-SE" altLang="en-US" sz="1800" dirty="0" smtClean="0"/>
              <a:t>Det betyder att </a:t>
            </a:r>
            <a:r>
              <a:rPr lang="sv-SE" altLang="en-US" sz="1800" i="1" dirty="0" smtClean="0"/>
              <a:t>F</a:t>
            </a:r>
            <a:r>
              <a:rPr lang="sv-SE" altLang="en-US" sz="1800" dirty="0" smtClean="0"/>
              <a:t>(</a:t>
            </a:r>
            <a:r>
              <a:rPr lang="sv-SE" altLang="en-US" sz="1800" i="1" dirty="0" smtClean="0"/>
              <a:t>K/N</a:t>
            </a:r>
            <a:r>
              <a:rPr lang="sv-SE" altLang="en-US" sz="1800" dirty="0" smtClean="0"/>
              <a:t>,1) förskjuts uppåt (roterar moturs). </a:t>
            </a:r>
            <a:endParaRPr lang="sv-SE" altLang="en-US" sz="1800" dirty="0"/>
          </a:p>
        </p:txBody>
      </p:sp>
      <p:grpSp>
        <p:nvGrpSpPr>
          <p:cNvPr id="285732" name="Group 36"/>
          <p:cNvGrpSpPr>
            <a:grpSpLocks/>
          </p:cNvGrpSpPr>
          <p:nvPr/>
        </p:nvGrpSpPr>
        <p:grpSpPr bwMode="auto">
          <a:xfrm>
            <a:off x="3409950" y="1438275"/>
            <a:ext cx="5734050" cy="4903788"/>
            <a:chOff x="2148" y="906"/>
            <a:chExt cx="3612" cy="3089"/>
          </a:xfrm>
        </p:grpSpPr>
        <p:sp>
          <p:nvSpPr>
            <p:cNvPr id="25611" name="Line 10"/>
            <p:cNvSpPr>
              <a:spLocks noChangeShapeType="1"/>
            </p:cNvSpPr>
            <p:nvPr/>
          </p:nvSpPr>
          <p:spPr bwMode="auto">
            <a:xfrm>
              <a:off x="2692" y="1127"/>
              <a:ext cx="0" cy="24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2" name="Line 11"/>
            <p:cNvSpPr>
              <a:spLocks noChangeShapeType="1"/>
            </p:cNvSpPr>
            <p:nvPr/>
          </p:nvSpPr>
          <p:spPr bwMode="auto">
            <a:xfrm flipH="1" flipV="1">
              <a:off x="2685" y="3576"/>
              <a:ext cx="278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3" name="Rectangle 12"/>
            <p:cNvSpPr>
              <a:spLocks noChangeArrowheads="1"/>
            </p:cNvSpPr>
            <p:nvPr/>
          </p:nvSpPr>
          <p:spPr bwMode="auto">
            <a:xfrm rot="-5400000">
              <a:off x="1058" y="2254"/>
              <a:ext cx="2412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800"/>
                <a:t>Produktion per arbetare</a:t>
              </a:r>
            </a:p>
          </p:txBody>
        </p:sp>
        <p:sp>
          <p:nvSpPr>
            <p:cNvPr id="25614" name="Rectangle 13"/>
            <p:cNvSpPr>
              <a:spLocks noChangeArrowheads="1"/>
            </p:cNvSpPr>
            <p:nvPr/>
          </p:nvSpPr>
          <p:spPr bwMode="auto">
            <a:xfrm>
              <a:off x="2498" y="906"/>
              <a:ext cx="40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800" i="1"/>
                <a:t>Y/N</a:t>
              </a:r>
            </a:p>
          </p:txBody>
        </p:sp>
        <p:sp>
          <p:nvSpPr>
            <p:cNvPr id="25615" name="Rectangle 14"/>
            <p:cNvSpPr>
              <a:spLocks noChangeArrowheads="1"/>
            </p:cNvSpPr>
            <p:nvPr/>
          </p:nvSpPr>
          <p:spPr bwMode="auto">
            <a:xfrm>
              <a:off x="5360" y="3460"/>
              <a:ext cx="40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800" i="1"/>
                <a:t>K/N</a:t>
              </a:r>
            </a:p>
          </p:txBody>
        </p:sp>
        <p:sp>
          <p:nvSpPr>
            <p:cNvPr id="25616" name="Rectangle 32"/>
            <p:cNvSpPr>
              <a:spLocks noChangeArrowheads="1"/>
            </p:cNvSpPr>
            <p:nvPr/>
          </p:nvSpPr>
          <p:spPr bwMode="auto">
            <a:xfrm>
              <a:off x="2904" y="3764"/>
              <a:ext cx="2412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75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buFontTx/>
                <a:buNone/>
              </a:pPr>
              <a:r>
                <a:rPr lang="sv-SE" altLang="en-US" sz="1800" dirty="0"/>
                <a:t>Kapital per </a:t>
              </a:r>
              <a:r>
                <a:rPr lang="sv-SE" altLang="en-US" sz="1800" dirty="0" smtClean="0"/>
                <a:t>sysselsatt</a:t>
              </a:r>
              <a:endParaRPr lang="sv-SE" altLang="en-US" sz="1800" dirty="0"/>
            </a:p>
          </p:txBody>
        </p:sp>
        <p:sp>
          <p:nvSpPr>
            <p:cNvPr id="25617" name="Freeform 33"/>
            <p:cNvSpPr>
              <a:spLocks/>
            </p:cNvSpPr>
            <p:nvPr/>
          </p:nvSpPr>
          <p:spPr bwMode="auto">
            <a:xfrm rot="318250">
              <a:off x="2798" y="1663"/>
              <a:ext cx="2587" cy="2027"/>
            </a:xfrm>
            <a:custGeom>
              <a:avLst/>
              <a:gdLst>
                <a:gd name="T0" fmla="*/ 0 w 2471"/>
                <a:gd name="T1" fmla="*/ 2027 h 2137"/>
                <a:gd name="T2" fmla="*/ 603 w 2471"/>
                <a:gd name="T3" fmla="*/ 762 h 2137"/>
                <a:gd name="T4" fmla="*/ 1320 w 2471"/>
                <a:gd name="T5" fmla="*/ 310 h 2137"/>
                <a:gd name="T6" fmla="*/ 2587 w 2471"/>
                <a:gd name="T7" fmla="*/ 0 h 21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471" h="2137">
                  <a:moveTo>
                    <a:pt x="0" y="2137"/>
                  </a:moveTo>
                  <a:cubicBezTo>
                    <a:pt x="96" y="1915"/>
                    <a:pt x="366" y="1105"/>
                    <a:pt x="576" y="803"/>
                  </a:cubicBezTo>
                  <a:cubicBezTo>
                    <a:pt x="786" y="501"/>
                    <a:pt x="945" y="461"/>
                    <a:pt x="1261" y="327"/>
                  </a:cubicBezTo>
                  <a:cubicBezTo>
                    <a:pt x="1577" y="193"/>
                    <a:pt x="2219" y="68"/>
                    <a:pt x="2471" y="0"/>
                  </a:cubicBezTo>
                </a:path>
              </a:pathLst>
            </a:custGeom>
            <a:noFill/>
            <a:ln w="12700" cap="flat" cmpd="sng">
              <a:solidFill>
                <a:srgbClr val="6666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5735" name="Group 39"/>
          <p:cNvGrpSpPr>
            <a:grpSpLocks/>
          </p:cNvGrpSpPr>
          <p:nvPr/>
        </p:nvGrpSpPr>
        <p:grpSpPr bwMode="auto">
          <a:xfrm>
            <a:off x="4318000" y="2184400"/>
            <a:ext cx="4297363" cy="3452813"/>
            <a:chOff x="2720" y="1376"/>
            <a:chExt cx="2707" cy="2175"/>
          </a:xfrm>
        </p:grpSpPr>
        <p:sp>
          <p:nvSpPr>
            <p:cNvPr id="25608" name="Line 34"/>
            <p:cNvSpPr>
              <a:spLocks noChangeShapeType="1"/>
            </p:cNvSpPr>
            <p:nvPr/>
          </p:nvSpPr>
          <p:spPr bwMode="auto">
            <a:xfrm flipV="1">
              <a:off x="3846" y="1869"/>
              <a:ext cx="0" cy="15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9" name="Line 35"/>
            <p:cNvSpPr>
              <a:spLocks noChangeShapeType="1"/>
            </p:cNvSpPr>
            <p:nvPr/>
          </p:nvSpPr>
          <p:spPr bwMode="auto">
            <a:xfrm flipV="1">
              <a:off x="4812" y="1549"/>
              <a:ext cx="0" cy="2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10" name="Freeform 38"/>
            <p:cNvSpPr>
              <a:spLocks/>
            </p:cNvSpPr>
            <p:nvPr/>
          </p:nvSpPr>
          <p:spPr bwMode="auto">
            <a:xfrm>
              <a:off x="2720" y="1376"/>
              <a:ext cx="2707" cy="2175"/>
            </a:xfrm>
            <a:custGeom>
              <a:avLst/>
              <a:gdLst>
                <a:gd name="T0" fmla="*/ 0 w 2707"/>
                <a:gd name="T1" fmla="*/ 2175 h 2175"/>
                <a:gd name="T2" fmla="*/ 576 w 2707"/>
                <a:gd name="T3" fmla="*/ 841 h 2175"/>
                <a:gd name="T4" fmla="*/ 1261 w 2707"/>
                <a:gd name="T5" fmla="*/ 365 h 2175"/>
                <a:gd name="T6" fmla="*/ 2707 w 2707"/>
                <a:gd name="T7" fmla="*/ 0 h 217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07" h="2175">
                  <a:moveTo>
                    <a:pt x="0" y="2175"/>
                  </a:moveTo>
                  <a:cubicBezTo>
                    <a:pt x="96" y="1953"/>
                    <a:pt x="366" y="1143"/>
                    <a:pt x="576" y="841"/>
                  </a:cubicBezTo>
                  <a:cubicBezTo>
                    <a:pt x="786" y="539"/>
                    <a:pt x="906" y="505"/>
                    <a:pt x="1261" y="365"/>
                  </a:cubicBezTo>
                  <a:cubicBezTo>
                    <a:pt x="1616" y="225"/>
                    <a:pt x="2406" y="76"/>
                    <a:pt x="2707" y="0"/>
                  </a:cubicBezTo>
                </a:path>
              </a:pathLst>
            </a:custGeom>
            <a:noFill/>
            <a:ln w="38100" cap="flat" cmpd="sng">
              <a:solidFill>
                <a:srgbClr val="6666FF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003300"/>
                      </a:gs>
                      <a:gs pos="100000">
                        <a:srgbClr val="66FF66"/>
                      </a:gs>
                    </a:gsLst>
                    <a:lin ang="0" scaled="1"/>
                  </a:gra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K12: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212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85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5700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smtClean="0"/>
              <a:t>Tillväxtens källor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340768"/>
            <a:ext cx="8001000" cy="48006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2000" dirty="0" smtClean="0">
                <a:effectLst/>
              </a:rPr>
              <a:t>Tillväxt i BNP per capita (eller BNP per sysselsatt) kommer från två källor; </a:t>
            </a:r>
            <a:r>
              <a:rPr lang="sv-SE" sz="2000" b="1" dirty="0" smtClean="0">
                <a:effectLst/>
              </a:rPr>
              <a:t>kapitalbildning</a:t>
            </a:r>
            <a:r>
              <a:rPr lang="sv-SE" sz="2000" dirty="0" smtClean="0">
                <a:effectLst/>
              </a:rPr>
              <a:t>, dvs ackumulation av kapital och från </a:t>
            </a:r>
            <a:r>
              <a:rPr lang="sv-SE" sz="2000" b="1" dirty="0" smtClean="0">
                <a:effectLst/>
              </a:rPr>
              <a:t>teknisk framsteg.</a:t>
            </a:r>
            <a:endParaRPr lang="sv-SE" sz="2000" dirty="0" smtClean="0">
              <a:effectLst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2000" dirty="0" smtClean="0">
                <a:effectLst/>
              </a:rPr>
              <a:t>Som vi sett leder ökningar i kapitalmängd till avstannande ökningar i produktion. Därför kan inte kapitalackumulering i sig själv leda till permanent tillväxt.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2000" dirty="0">
                <a:effectLst/>
              </a:rPr>
              <a:t>Sparkvoten </a:t>
            </a:r>
            <a:r>
              <a:rPr lang="sv-SE" sz="2000" dirty="0" smtClean="0">
                <a:effectLst/>
              </a:rPr>
              <a:t>är </a:t>
            </a:r>
            <a:r>
              <a:rPr lang="sv-SE" sz="2000" dirty="0">
                <a:effectLst/>
              </a:rPr>
              <a:t>andelen av inkomsten som sparas.  Högre sparkvot betyder att mer kapital ackumuleras (om det inte investeras utomlands eller i improduktiva investeringar).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2000" dirty="0" smtClean="0">
                <a:effectLst/>
              </a:rPr>
              <a:t>Om sparkvoten ökar får vi därför snabbare </a:t>
            </a:r>
            <a:r>
              <a:rPr lang="sv-SE" sz="2000" dirty="0">
                <a:effectLst/>
              </a:rPr>
              <a:t>tillväxt. </a:t>
            </a:r>
            <a:r>
              <a:rPr lang="sv-SE" sz="2000" dirty="0" smtClean="0">
                <a:effectLst/>
              </a:rPr>
              <a:t>Men </a:t>
            </a:r>
            <a:r>
              <a:rPr lang="sv-SE" sz="2000" dirty="0">
                <a:effectLst/>
              </a:rPr>
              <a:t>på grund av avtagande marginalavkastning avstannar denna effekt tillslut.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2000" dirty="0">
                <a:effectLst/>
              </a:rPr>
              <a:t>Men länder med högre sparkvot kommer permanent att ha en högre BNP per </a:t>
            </a:r>
            <a:r>
              <a:rPr lang="sv-SE" sz="2000" dirty="0" smtClean="0">
                <a:effectLst/>
              </a:rPr>
              <a:t>sysselsatt. </a:t>
            </a:r>
            <a:endParaRPr lang="sv-SE" sz="2000" dirty="0">
              <a:effectLst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2000" dirty="0" smtClean="0">
                <a:effectLst/>
              </a:rPr>
              <a:t>Permanent </a:t>
            </a:r>
            <a:r>
              <a:rPr lang="sv-SE" sz="2000" dirty="0">
                <a:effectLst/>
              </a:rPr>
              <a:t>tillväxt kräver permanent teknisk utveckling. 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sv-SE" sz="2000" dirty="0" smtClean="0">
              <a:effectLst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K12: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290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Levnadsstandard</a:t>
            </a:r>
            <a:endParaRPr lang="en-US" dirty="0" smtClean="0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9071" y="1306286"/>
            <a:ext cx="8234363" cy="5526314"/>
          </a:xfrm>
        </p:spPr>
        <p:txBody>
          <a:bodyPr/>
          <a:lstStyle/>
          <a:p>
            <a:pPr marL="285750" indent="-285750" eaLnBrk="1" hangingPunct="1">
              <a:lnSpc>
                <a:spcPct val="90000"/>
              </a:lnSpc>
              <a:spcAft>
                <a:spcPts val="12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  <a:latin typeface="Arial" charset="0"/>
              </a:rPr>
              <a:t>Tillväxt ger förutsättningar för förbättring av människors ekonomiska levnadsstandard.</a:t>
            </a:r>
            <a:endParaRPr lang="sv-SE" altLang="en-US" sz="1800" dirty="0" smtClean="0">
              <a:effectLst/>
            </a:endParaRPr>
          </a:p>
          <a:p>
            <a:pPr marL="285750" indent="-285750" eaLnBrk="1" hangingPunct="1">
              <a:lnSpc>
                <a:spcPct val="90000"/>
              </a:lnSpc>
              <a:spcAft>
                <a:spcPts val="12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  <a:latin typeface="Arial" charset="0"/>
              </a:rPr>
              <a:t>Jämförelser över tid och mellan länder utgår oftast från BNP per capita (</a:t>
            </a:r>
            <a:r>
              <a:rPr lang="sv-SE" altLang="en-US" sz="1800" smtClean="0">
                <a:effectLst/>
                <a:latin typeface="Arial" charset="0"/>
              </a:rPr>
              <a:t>person). </a:t>
            </a:r>
            <a:endParaRPr lang="sv-SE" altLang="en-US" sz="1800" dirty="0" smtClean="0">
              <a:effectLst/>
              <a:latin typeface="Arial" charset="0"/>
            </a:endParaRPr>
          </a:p>
          <a:p>
            <a:pPr marL="285750" indent="-285750" eaLnBrk="1" hangingPunct="1">
              <a:lnSpc>
                <a:spcPct val="90000"/>
              </a:lnSpc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  <a:latin typeface="Arial" charset="0"/>
              </a:rPr>
              <a:t>BNP/capita till marknadspriser uttryckt i samma växelkurs missvisande. 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sv-SE" altLang="en-US" sz="1600" dirty="0" smtClean="0">
                <a:effectLst/>
                <a:latin typeface="Arial" charset="0"/>
              </a:rPr>
              <a:t>Växelkurser varierar kraftigt på kort och medellång sikt utan att detta har motsvarande effekt på levnadsstandard.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sv-SE" altLang="en-US" sz="1600" dirty="0" smtClean="0">
                <a:effectLst/>
                <a:latin typeface="Arial" charset="0"/>
              </a:rPr>
              <a:t>Varor och tjänster som av praktiska skäl måste produceras och konsumeras lokalt har olika priser i olika länder. Tenderar att vara billigare i länder med lägre BNP/capita. </a:t>
            </a:r>
            <a:r>
              <a:rPr lang="sv-SE" altLang="en-US" sz="1600" b="1" dirty="0" smtClean="0">
                <a:effectLst/>
                <a:latin typeface="Arial" charset="0"/>
              </a:rPr>
              <a:t>Köpkraften</a:t>
            </a:r>
            <a:r>
              <a:rPr lang="sv-SE" altLang="en-US" sz="1600" dirty="0" smtClean="0">
                <a:effectLst/>
                <a:latin typeface="Arial" charset="0"/>
              </a:rPr>
              <a:t> av en dollar är högre i Indien än i Norge. Behöver korrigera för detta.</a:t>
            </a:r>
          </a:p>
          <a:p>
            <a:pPr marL="285750" indent="-285750" eaLnBrk="1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  <a:latin typeface="Arial" charset="0"/>
              </a:rPr>
              <a:t>Lösningen är att </a:t>
            </a:r>
            <a:r>
              <a:rPr lang="sv-SE" altLang="en-US" sz="1800" b="1" dirty="0" smtClean="0">
                <a:effectLst/>
                <a:latin typeface="Arial" charset="0"/>
              </a:rPr>
              <a:t>köpkraftskorrigera</a:t>
            </a:r>
            <a:r>
              <a:rPr lang="sv-SE" altLang="en-US" sz="1800" dirty="0" smtClean="0">
                <a:effectLst/>
                <a:latin typeface="Arial" charset="0"/>
              </a:rPr>
              <a:t> BNP (PPP -- </a:t>
            </a:r>
            <a:r>
              <a:rPr lang="sv-SE" altLang="en-US" sz="1800" dirty="0" err="1" smtClean="0">
                <a:effectLst/>
                <a:latin typeface="Arial" charset="0"/>
              </a:rPr>
              <a:t>Purchasing</a:t>
            </a:r>
            <a:r>
              <a:rPr lang="sv-SE" altLang="en-US" sz="1800" dirty="0" smtClean="0">
                <a:effectLst/>
                <a:latin typeface="Arial" charset="0"/>
              </a:rPr>
              <a:t> Power </a:t>
            </a:r>
            <a:r>
              <a:rPr lang="sv-SE" altLang="en-US" sz="1800" dirty="0" err="1">
                <a:effectLst/>
                <a:latin typeface="Arial" charset="0"/>
              </a:rPr>
              <a:t>P</a:t>
            </a:r>
            <a:r>
              <a:rPr lang="sv-SE" altLang="en-US" sz="1800" dirty="0" err="1" smtClean="0">
                <a:effectLst/>
                <a:latin typeface="Arial" charset="0"/>
              </a:rPr>
              <a:t>arity</a:t>
            </a:r>
            <a:r>
              <a:rPr lang="sv-SE" altLang="en-US" sz="1800" dirty="0" smtClean="0">
                <a:effectLst/>
                <a:latin typeface="Arial" charset="0"/>
              </a:rPr>
              <a:t>). (Försöka) uttrycka BNP i olika länder med en uppsättning gemensamma priser, tex. Indiens risproduktion prissätts med amerikanska priser.</a:t>
            </a:r>
          </a:p>
          <a:p>
            <a:pPr marL="285750" indent="-285750" eaLnBrk="1" hangingPunct="1">
              <a:lnSpc>
                <a:spcPct val="90000"/>
              </a:lnSpc>
              <a:spcAft>
                <a:spcPts val="12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  <a:latin typeface="Arial" charset="0"/>
              </a:rPr>
              <a:t>Stora effekter – Sveriges BNP/capita 40 gånger Indiens till lokala priser men ca 8 gånger efter köpkraftskorrigering.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K12: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77327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7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Ger</a:t>
            </a:r>
            <a:r>
              <a:rPr lang="en-US" dirty="0" smtClean="0"/>
              <a:t> </a:t>
            </a:r>
            <a:r>
              <a:rPr lang="en-US" dirty="0" err="1" smtClean="0"/>
              <a:t>Pengar</a:t>
            </a:r>
            <a:r>
              <a:rPr lang="en-US" dirty="0" smtClean="0"/>
              <a:t> </a:t>
            </a:r>
            <a:r>
              <a:rPr lang="en-US" dirty="0" err="1" smtClean="0"/>
              <a:t>Lycka</a:t>
            </a:r>
            <a:r>
              <a:rPr lang="en-US" dirty="0" smtClean="0"/>
              <a:t>?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9071" y="1306286"/>
            <a:ext cx="8234363" cy="5526314"/>
          </a:xfrm>
        </p:spPr>
        <p:txBody>
          <a:bodyPr/>
          <a:lstStyle/>
          <a:p>
            <a:pPr marL="285750" indent="-285750" eaLnBrk="1" hangingPunct="1">
              <a:lnSpc>
                <a:spcPct val="90000"/>
              </a:lnSpc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effectLst/>
                <a:latin typeface="Arial" charset="0"/>
              </a:rPr>
              <a:t>En länge diskuterad fråga. Intensiv debatt och betydande forskning. Internationella frågeundersökningar ger mer tillförlitliga svar än tidigare. Gallup World Poll 2006. 131 länder. </a:t>
            </a:r>
          </a:p>
          <a:p>
            <a:pPr marL="685800" lvl="1" eaLnBrk="1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sv-SE" altLang="en-US" sz="1400" i="1" dirty="0" smtClean="0">
                <a:effectLst/>
                <a:latin typeface="Arial" charset="0"/>
              </a:rPr>
              <a:t>”</a:t>
            </a:r>
            <a:r>
              <a:rPr lang="sv-SE" sz="1500" i="1" dirty="0" smtClean="0">
                <a:effectLst/>
              </a:rPr>
              <a:t>Här </a:t>
            </a:r>
            <a:r>
              <a:rPr lang="sv-SE" sz="1500" i="1" dirty="0">
                <a:effectLst/>
              </a:rPr>
              <a:t>är en trappa som motsvarar ’livets trappa’. </a:t>
            </a:r>
            <a:r>
              <a:rPr lang="sv-SE" sz="1500" i="1" dirty="0" smtClean="0">
                <a:effectLst/>
              </a:rPr>
              <a:t>Anta </a:t>
            </a:r>
            <a:r>
              <a:rPr lang="sv-SE" sz="1500" i="1" dirty="0">
                <a:effectLst/>
              </a:rPr>
              <a:t>att det översta </a:t>
            </a:r>
            <a:r>
              <a:rPr lang="sv-SE" sz="1500" i="1" dirty="0" smtClean="0">
                <a:effectLst/>
              </a:rPr>
              <a:t>trappsteget motsvarar </a:t>
            </a:r>
            <a:r>
              <a:rPr lang="sv-SE" sz="1500" i="1" dirty="0">
                <a:effectLst/>
              </a:rPr>
              <a:t>det bästa tänkbara liv du kunde leva </a:t>
            </a:r>
            <a:r>
              <a:rPr lang="sv-SE" sz="1500" i="1" dirty="0" smtClean="0">
                <a:effectLst/>
              </a:rPr>
              <a:t>och det </a:t>
            </a:r>
            <a:r>
              <a:rPr lang="sv-SE" sz="1500" i="1" dirty="0">
                <a:effectLst/>
              </a:rPr>
              <a:t>nedersta det sämsta tänkbara. På vilket </a:t>
            </a:r>
            <a:r>
              <a:rPr lang="sv-SE" sz="1500" i="1" dirty="0" smtClean="0">
                <a:effectLst/>
              </a:rPr>
              <a:t>trappsteg känner </a:t>
            </a:r>
            <a:r>
              <a:rPr lang="sv-SE" sz="1500" i="1" dirty="0">
                <a:effectLst/>
              </a:rPr>
              <a:t>du att du befinner dig just nu?”</a:t>
            </a:r>
            <a:r>
              <a:rPr lang="sv-SE" sz="1400" i="1" dirty="0">
                <a:effectLst/>
              </a:rPr>
              <a:t/>
            </a:r>
            <a:br>
              <a:rPr lang="sv-SE" sz="1400" i="1" dirty="0">
                <a:effectLst/>
              </a:rPr>
            </a:br>
            <a:r>
              <a:rPr lang="sv-SE" altLang="en-US" sz="1400" dirty="0" smtClean="0">
                <a:effectLst/>
                <a:latin typeface="Arial" charset="0"/>
              </a:rPr>
              <a:t> 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784195"/>
            <a:ext cx="7256412" cy="3794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K12: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8248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smtClean="0"/>
              <a:t>Tillväxt i 5 rika länder</a:t>
            </a:r>
          </a:p>
        </p:txBody>
      </p:sp>
      <p:graphicFrame>
        <p:nvGraphicFramePr>
          <p:cNvPr id="271464" name="Group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0791"/>
              </p:ext>
            </p:extLst>
          </p:nvPr>
        </p:nvGraphicFramePr>
        <p:xfrm>
          <a:off x="685800" y="1752600"/>
          <a:ext cx="7774632" cy="3320048"/>
        </p:xfrm>
        <a:graphic>
          <a:graphicData uri="http://schemas.openxmlformats.org/drawingml/2006/table">
            <a:tbl>
              <a:tblPr/>
              <a:tblGrid>
                <a:gridCol w="2136178"/>
                <a:gridCol w="2473746"/>
                <a:gridCol w="949413"/>
                <a:gridCol w="1186765"/>
                <a:gridCol w="1028530"/>
              </a:tblGrid>
              <a:tr h="668288">
                <a:tc gridSpan="5">
                  <a:txBody>
                    <a:bodyPr/>
                    <a:lstStyle/>
                    <a:p>
                      <a:pPr marL="1608138" marR="0" lvl="0" indent="-16081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Köpkraftskorrigerad BNP per capita i 5 rika länder sedan 1950</a:t>
                      </a:r>
                      <a:endParaRPr kumimoji="0" lang="sv-SE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808080"/>
                          </a:outerShdw>
                        </a:effectLst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sv-SE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Årlig real tillväxt takt </a:t>
                      </a: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sv-SE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Real BNP per capita </a:t>
                      </a:r>
                      <a:br>
                        <a:rPr kumimoji="0" lang="sv-SE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sv-SE" sz="1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2005 US$ </a:t>
                      </a: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sv-SE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1950-2013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1950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2013/1950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Sverige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8502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36101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Frankrike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6290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31438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Japan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1942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30427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15,6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Storbritannien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8022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32260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4,0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1,9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12802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42646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Genomsnitt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sv-S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sv-S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10000"/>
                        </a:spcAft>
                        <a:buClr>
                          <a:srgbClr val="00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sv-S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6,5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755576" y="5229200"/>
            <a:ext cx="820891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1" hangingPunct="1">
              <a:lnSpc>
                <a:spcPct val="90000"/>
              </a:lnSpc>
              <a:spcAft>
                <a:spcPts val="12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solidFill>
                  <a:schemeClr val="tx1"/>
                </a:solidFill>
                <a:latin typeface="Arial" charset="0"/>
              </a:rPr>
              <a:t>Stor ökning av BNP/capita på ca en livstid.</a:t>
            </a:r>
          </a:p>
          <a:p>
            <a:pPr marL="285750" indent="-285750" eaLnBrk="1" hangingPunct="1">
              <a:lnSpc>
                <a:spcPct val="90000"/>
              </a:lnSpc>
              <a:spcAft>
                <a:spcPts val="12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solidFill>
                  <a:schemeClr val="tx1"/>
                </a:solidFill>
                <a:latin typeface="Arial" charset="0"/>
              </a:rPr>
              <a:t>Konvergens – </a:t>
            </a:r>
            <a:r>
              <a:rPr lang="sv-SE" altLang="en-US" sz="1800" b="1" dirty="0" smtClean="0">
                <a:solidFill>
                  <a:schemeClr val="tx1"/>
                </a:solidFill>
                <a:latin typeface="Arial" charset="0"/>
              </a:rPr>
              <a:t>högre</a:t>
            </a:r>
            <a:r>
              <a:rPr lang="sv-SE" altLang="en-US" sz="1800" dirty="0" smtClean="0">
                <a:solidFill>
                  <a:schemeClr val="tx1"/>
                </a:solidFill>
                <a:latin typeface="Arial" charset="0"/>
              </a:rPr>
              <a:t> tillväxt ju </a:t>
            </a:r>
            <a:r>
              <a:rPr lang="sv-SE" altLang="en-US" sz="1800" b="1" dirty="0" smtClean="0">
                <a:solidFill>
                  <a:schemeClr val="tx1"/>
                </a:solidFill>
                <a:latin typeface="Arial" charset="0"/>
              </a:rPr>
              <a:t>lägre</a:t>
            </a:r>
            <a:r>
              <a:rPr lang="sv-SE" altLang="en-US" sz="1800" dirty="0" smtClean="0">
                <a:solidFill>
                  <a:schemeClr val="tx1"/>
                </a:solidFill>
                <a:latin typeface="Arial" charset="0"/>
              </a:rPr>
              <a:t> BNP/capita startåret.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buClr>
                <a:schemeClr val="tx1"/>
              </a:buClr>
              <a:buSzTx/>
            </a:pPr>
            <a:endParaRPr lang="sv-SE" alt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K12: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482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smtClean="0"/>
              <a:t>Konvergens</a:t>
            </a:r>
          </a:p>
        </p:txBody>
      </p:sp>
      <p:sp>
        <p:nvSpPr>
          <p:cNvPr id="2" name="Rectangle 1"/>
          <p:cNvSpPr/>
          <p:nvPr/>
        </p:nvSpPr>
        <p:spPr>
          <a:xfrm>
            <a:off x="851173" y="5733256"/>
            <a:ext cx="8208912" cy="82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1" hangingPunct="1">
              <a:lnSpc>
                <a:spcPct val="90000"/>
              </a:lnSpc>
              <a:spcAft>
                <a:spcPts val="12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</a:pPr>
            <a:r>
              <a:rPr lang="sv-SE" altLang="en-US" sz="1800" dirty="0" smtClean="0">
                <a:solidFill>
                  <a:schemeClr val="tx1"/>
                </a:solidFill>
                <a:latin typeface="Arial" charset="0"/>
              </a:rPr>
              <a:t>Konvergens – </a:t>
            </a:r>
            <a:r>
              <a:rPr lang="sv-SE" altLang="en-US" sz="1800" b="1" dirty="0" smtClean="0">
                <a:solidFill>
                  <a:schemeClr val="tx1"/>
                </a:solidFill>
                <a:latin typeface="Arial" charset="0"/>
              </a:rPr>
              <a:t>högre</a:t>
            </a:r>
            <a:r>
              <a:rPr lang="sv-SE" altLang="en-US" sz="1800" dirty="0" smtClean="0">
                <a:solidFill>
                  <a:schemeClr val="tx1"/>
                </a:solidFill>
                <a:latin typeface="Arial" charset="0"/>
              </a:rPr>
              <a:t> tillväxt ju </a:t>
            </a:r>
            <a:r>
              <a:rPr lang="sv-SE" altLang="en-US" sz="1800" b="1" dirty="0" smtClean="0">
                <a:solidFill>
                  <a:schemeClr val="tx1"/>
                </a:solidFill>
                <a:latin typeface="Arial" charset="0"/>
              </a:rPr>
              <a:t>lägre</a:t>
            </a:r>
            <a:r>
              <a:rPr lang="sv-SE" altLang="en-US" sz="1800" dirty="0" smtClean="0">
                <a:solidFill>
                  <a:schemeClr val="tx1"/>
                </a:solidFill>
                <a:latin typeface="Arial" charset="0"/>
              </a:rPr>
              <a:t> BNP/capita startåret.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buClr>
                <a:schemeClr val="tx1"/>
              </a:buClr>
              <a:buSzTx/>
            </a:pPr>
            <a:endParaRPr lang="sv-SE" altLang="en-US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412776"/>
            <a:ext cx="7251784" cy="4200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K12: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05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smtClean="0"/>
              <a:t>Konvergens?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7977466" cy="4993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2354666" y="3054046"/>
            <a:ext cx="5472608" cy="687426"/>
            <a:chOff x="2354666" y="3054046"/>
            <a:chExt cx="5472608" cy="687426"/>
          </a:xfrm>
        </p:grpSpPr>
        <p:sp>
          <p:nvSpPr>
            <p:cNvPr id="5" name="Rectangle 4"/>
            <p:cNvSpPr/>
            <p:nvPr/>
          </p:nvSpPr>
          <p:spPr bwMode="auto">
            <a:xfrm rot="2700000">
              <a:off x="2354666" y="3381432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 rot="2700000">
              <a:off x="2531336" y="3362380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 rot="2700000">
              <a:off x="2612870" y="3054046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 rot="2700000">
              <a:off x="3362778" y="3135579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 rot="2700000">
              <a:off x="3414483" y="3155882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 rot="2700000">
              <a:off x="3640032" y="3083874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 rot="2700000">
              <a:off x="2806333" y="3500383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 rot="2700000">
              <a:off x="4307154" y="3371906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 rot="2700000">
              <a:off x="4385748" y="3299898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 rot="2700000">
              <a:off x="4744534" y="3399230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 rot="2700000">
              <a:off x="4931415" y="3314757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 rot="2700000">
              <a:off x="4792725" y="3342078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 rot="2700000">
              <a:off x="4874946" y="3299898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 rot="2700000">
              <a:off x="5425945" y="3471806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 rot="2700000">
              <a:off x="7221382" y="3073098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 rot="2700000">
              <a:off x="5848467" y="3418849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 rot="2700000">
              <a:off x="5681323" y="3529524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 rot="2700000">
              <a:off x="4773110" y="3299898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 rot="2700000">
              <a:off x="5781222" y="3375984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 rot="2700000">
              <a:off x="6564471" y="3490174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 rot="2700000">
              <a:off x="7755266" y="3644399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 rot="2700000">
              <a:off x="6006772" y="3669464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 rot="2700000">
              <a:off x="5853230" y="3496307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 rot="2700000">
              <a:off x="5743805" y="3458202"/>
              <a:ext cx="72008" cy="72008"/>
            </a:xfrm>
            <a:prstGeom prst="rect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446515" y="2354206"/>
            <a:ext cx="2309019" cy="1722866"/>
            <a:chOff x="1446515" y="2354206"/>
            <a:chExt cx="2309019" cy="1722866"/>
          </a:xfrm>
        </p:grpSpPr>
        <p:sp>
          <p:nvSpPr>
            <p:cNvPr id="37" name="Isosceles Triangle 36"/>
            <p:cNvSpPr/>
            <p:nvPr/>
          </p:nvSpPr>
          <p:spPr bwMode="auto">
            <a:xfrm>
              <a:off x="1826170" y="2354206"/>
              <a:ext cx="72008" cy="72008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38" name="Isosceles Triangle 37"/>
            <p:cNvSpPr/>
            <p:nvPr/>
          </p:nvSpPr>
          <p:spPr bwMode="auto">
            <a:xfrm>
              <a:off x="1508997" y="2655964"/>
              <a:ext cx="72008" cy="72008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39" name="Isosceles Triangle 38"/>
            <p:cNvSpPr/>
            <p:nvPr/>
          </p:nvSpPr>
          <p:spPr bwMode="auto">
            <a:xfrm>
              <a:off x="1547664" y="2694631"/>
              <a:ext cx="72008" cy="72008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40" name="Isosceles Triangle 39"/>
            <p:cNvSpPr/>
            <p:nvPr/>
          </p:nvSpPr>
          <p:spPr bwMode="auto">
            <a:xfrm>
              <a:off x="1729784" y="2738061"/>
              <a:ext cx="72008" cy="72008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41" name="Isosceles Triangle 40"/>
            <p:cNvSpPr/>
            <p:nvPr/>
          </p:nvSpPr>
          <p:spPr bwMode="auto">
            <a:xfrm>
              <a:off x="1984475" y="3140968"/>
              <a:ext cx="72008" cy="72008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42" name="Isosceles Triangle 41"/>
            <p:cNvSpPr/>
            <p:nvPr/>
          </p:nvSpPr>
          <p:spPr bwMode="auto">
            <a:xfrm>
              <a:off x="2737896" y="3529586"/>
              <a:ext cx="72008" cy="72008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43" name="Isosceles Triangle 42"/>
            <p:cNvSpPr/>
            <p:nvPr/>
          </p:nvSpPr>
          <p:spPr bwMode="auto">
            <a:xfrm>
              <a:off x="3333575" y="3007041"/>
              <a:ext cx="72008" cy="72008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44" name="Isosceles Triangle 43"/>
            <p:cNvSpPr/>
            <p:nvPr/>
          </p:nvSpPr>
          <p:spPr bwMode="auto">
            <a:xfrm>
              <a:off x="3683526" y="3280221"/>
              <a:ext cx="72008" cy="72008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45" name="Isosceles Triangle 44"/>
            <p:cNvSpPr/>
            <p:nvPr/>
          </p:nvSpPr>
          <p:spPr bwMode="auto">
            <a:xfrm>
              <a:off x="1451841" y="2914855"/>
              <a:ext cx="72008" cy="72008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46" name="Isosceles Triangle 45"/>
            <p:cNvSpPr/>
            <p:nvPr/>
          </p:nvSpPr>
          <p:spPr bwMode="auto">
            <a:xfrm>
              <a:off x="1489945" y="2996952"/>
              <a:ext cx="72008" cy="72008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47" name="Isosceles Triangle 46"/>
            <p:cNvSpPr/>
            <p:nvPr/>
          </p:nvSpPr>
          <p:spPr bwMode="auto">
            <a:xfrm>
              <a:off x="1446515" y="3093338"/>
              <a:ext cx="72008" cy="72008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48" name="Isosceles Triangle 47"/>
            <p:cNvSpPr/>
            <p:nvPr/>
          </p:nvSpPr>
          <p:spPr bwMode="auto">
            <a:xfrm>
              <a:off x="1466130" y="3313562"/>
              <a:ext cx="72008" cy="72008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49" name="Isosceles Triangle 48"/>
            <p:cNvSpPr/>
            <p:nvPr/>
          </p:nvSpPr>
          <p:spPr bwMode="auto">
            <a:xfrm>
              <a:off x="1538138" y="3356992"/>
              <a:ext cx="72008" cy="72008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50" name="Isosceles Triangle 49"/>
            <p:cNvSpPr/>
            <p:nvPr/>
          </p:nvSpPr>
          <p:spPr bwMode="auto">
            <a:xfrm>
              <a:off x="1475656" y="3725995"/>
              <a:ext cx="72008" cy="72008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51" name="Isosceles Triangle 50"/>
            <p:cNvSpPr/>
            <p:nvPr/>
          </p:nvSpPr>
          <p:spPr bwMode="auto">
            <a:xfrm>
              <a:off x="1523849" y="3774188"/>
              <a:ext cx="72008" cy="72008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  <p:sp>
          <p:nvSpPr>
            <p:cNvPr id="52" name="Isosceles Triangle 51"/>
            <p:cNvSpPr/>
            <p:nvPr/>
          </p:nvSpPr>
          <p:spPr bwMode="auto">
            <a:xfrm>
              <a:off x="1462493" y="4005064"/>
              <a:ext cx="72008" cy="72008"/>
            </a:xfrm>
            <a:prstGeom prst="triangl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MS Gothic" pitchFamily="49" charset="-128"/>
              </a:endParaRPr>
            </a:p>
          </p:txBody>
        </p:sp>
      </p:grpSp>
      <p:sp>
        <p:nvSpPr>
          <p:cNvPr id="5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K12: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85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smtClean="0"/>
              <a:t>Ett längre perspektiv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68760"/>
            <a:ext cx="6898010" cy="4906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K12: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9235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smtClean="0"/>
              <a:t>Den aggregerade produktionsfunktionen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300" y="1340768"/>
            <a:ext cx="8126164" cy="92965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1800" dirty="0" smtClean="0">
                <a:effectLst/>
              </a:rPr>
              <a:t>Den aggregerade produktionsfunktionen specificerar relationen mellan aggregerad produktion (BNP) och produktionsfaktorerna.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1800" dirty="0" smtClean="0">
                <a:effectLst/>
              </a:rPr>
              <a:t>Tidigare har vi använt en mycket enkel produktionsfunktion där produktionen bara beror på sysselsättningen. Nu ska vi också lägga till kapital. För konjunkturvariationer (medellång sikt) är inte förändringar i kapitalmängden viktiga, men på längre sikt är de det. Vi antar:</a:t>
            </a:r>
            <a:endParaRPr lang="sv-SE" sz="2000" dirty="0">
              <a:effectLst/>
            </a:endParaRP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defRPr/>
            </a:pPr>
            <a:endParaRPr lang="sv-SE" sz="1400" i="1" dirty="0" smtClean="0">
              <a:solidFill>
                <a:schemeClr val="tx1"/>
              </a:solidFill>
            </a:endParaRP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defRPr/>
            </a:pPr>
            <a:endParaRPr lang="sv-SE" sz="1600" i="1" dirty="0" smtClean="0">
              <a:solidFill>
                <a:schemeClr val="tx1"/>
              </a:solidFill>
              <a:effectLst/>
            </a:endParaRP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defRPr/>
            </a:pPr>
            <a:r>
              <a:rPr lang="sv-SE" sz="1600" i="1" dirty="0" smtClean="0">
                <a:solidFill>
                  <a:schemeClr val="tx1"/>
                </a:solidFill>
                <a:effectLst/>
              </a:rPr>
              <a:t>Y</a:t>
            </a:r>
            <a:r>
              <a:rPr lang="sv-SE" sz="1600" dirty="0" smtClean="0">
                <a:solidFill>
                  <a:schemeClr val="tx1"/>
                </a:solidFill>
                <a:effectLst/>
              </a:rPr>
              <a:t> </a:t>
            </a:r>
            <a:r>
              <a:rPr lang="sv-SE" sz="1600" dirty="0">
                <a:solidFill>
                  <a:schemeClr val="tx1"/>
                </a:solidFill>
                <a:effectLst/>
              </a:rPr>
              <a:t>= produktion (BNP).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defRPr/>
            </a:pPr>
            <a:r>
              <a:rPr lang="sv-SE" sz="1600" i="1" dirty="0">
                <a:solidFill>
                  <a:schemeClr val="tx1"/>
                </a:solidFill>
                <a:effectLst/>
              </a:rPr>
              <a:t>K</a:t>
            </a:r>
            <a:r>
              <a:rPr lang="sv-SE" sz="1600" dirty="0">
                <a:solidFill>
                  <a:schemeClr val="tx1"/>
                </a:solidFill>
                <a:effectLst/>
              </a:rPr>
              <a:t> = kapital – </a:t>
            </a:r>
            <a:r>
              <a:rPr lang="sv-SE" sz="1600" dirty="0" smtClean="0">
                <a:solidFill>
                  <a:schemeClr val="tx1"/>
                </a:solidFill>
                <a:effectLst/>
              </a:rPr>
              <a:t> </a:t>
            </a:r>
            <a:r>
              <a:rPr lang="sv-SE" sz="1600" dirty="0">
                <a:solidFill>
                  <a:schemeClr val="tx1"/>
                </a:solidFill>
                <a:effectLst/>
              </a:rPr>
              <a:t>summan av alla maskiner, fabriker, kontor och andra fysiska produkter som används för produktion.</a:t>
            </a:r>
          </a:p>
          <a:p>
            <a:pPr lvl="1"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defRPr/>
            </a:pPr>
            <a:r>
              <a:rPr lang="sv-SE" sz="1600" i="1" dirty="0">
                <a:solidFill>
                  <a:schemeClr val="tx1"/>
                </a:solidFill>
                <a:effectLst/>
              </a:rPr>
              <a:t>N</a:t>
            </a:r>
            <a:r>
              <a:rPr lang="sv-SE" sz="1600" dirty="0">
                <a:solidFill>
                  <a:schemeClr val="tx1"/>
                </a:solidFill>
                <a:effectLst/>
              </a:rPr>
              <a:t> = arbetskraft – antalet sysselsatta.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r>
              <a:rPr lang="sv-SE" sz="1800" dirty="0" smtClean="0">
                <a:solidFill>
                  <a:schemeClr val="tx1"/>
                </a:solidFill>
                <a:effectLst/>
              </a:rPr>
              <a:t>Funktionen </a:t>
            </a:r>
            <a:r>
              <a:rPr lang="sv-SE" sz="1800" i="1" dirty="0">
                <a:solidFill>
                  <a:schemeClr val="tx1"/>
                </a:solidFill>
                <a:effectLst/>
              </a:rPr>
              <a:t>F</a:t>
            </a:r>
            <a:r>
              <a:rPr lang="sv-SE" sz="1800" dirty="0">
                <a:solidFill>
                  <a:schemeClr val="tx1"/>
                </a:solidFill>
                <a:effectLst/>
              </a:rPr>
              <a:t> talar om hur mycket produktion vi får för en given mängd kapital och arbetskraft</a:t>
            </a:r>
            <a:r>
              <a:rPr lang="sv-SE" sz="1800" dirty="0" smtClean="0">
                <a:solidFill>
                  <a:schemeClr val="tx1"/>
                </a:solidFill>
                <a:effectLst/>
              </a:rPr>
              <a:t>. </a:t>
            </a: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r>
              <a:rPr lang="sv-SE" sz="1800" dirty="0">
                <a:effectLst/>
              </a:rPr>
              <a:t>Den aggregerade produktionsfunktionen beror på vilken </a:t>
            </a:r>
            <a:r>
              <a:rPr lang="sv-SE" sz="1800" dirty="0" smtClean="0">
                <a:effectLst/>
              </a:rPr>
              <a:t>teknologinivå </a:t>
            </a:r>
            <a:r>
              <a:rPr lang="sv-SE" sz="1800" dirty="0">
                <a:effectLst/>
              </a:rPr>
              <a:t>landet befinner </a:t>
            </a:r>
            <a:r>
              <a:rPr lang="sv-SE" sz="1800" dirty="0" smtClean="0">
                <a:effectLst/>
              </a:rPr>
              <a:t>sig.  Högre nivå </a:t>
            </a:r>
            <a:r>
              <a:rPr lang="sv-SE" sz="1800" dirty="0">
                <a:effectLst/>
              </a:rPr>
              <a:t>betyder mer produktion, givet</a:t>
            </a:r>
            <a:r>
              <a:rPr lang="sv-SE" sz="1800" i="1" dirty="0">
                <a:effectLst/>
              </a:rPr>
              <a:t> K</a:t>
            </a:r>
            <a:r>
              <a:rPr lang="sv-SE" sz="1800" dirty="0">
                <a:effectLst/>
              </a:rPr>
              <a:t> och </a:t>
            </a:r>
            <a:r>
              <a:rPr lang="sv-SE" sz="1800" i="1" dirty="0">
                <a:effectLst/>
              </a:rPr>
              <a:t>N</a:t>
            </a:r>
            <a:r>
              <a:rPr lang="sv-SE" sz="1800" dirty="0">
                <a:effectLst/>
              </a:rPr>
              <a:t>. </a:t>
            </a:r>
            <a:endParaRPr lang="sv-SE" sz="1800" dirty="0" smtClean="0">
              <a:effectLst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r>
              <a:rPr lang="sv-SE" sz="1800" dirty="0" smtClean="0">
                <a:effectLst/>
              </a:rPr>
              <a:t>Två egenskaper hos </a:t>
            </a:r>
            <a:r>
              <a:rPr lang="sv-SE" sz="1800" i="1" dirty="0" smtClean="0">
                <a:effectLst/>
              </a:rPr>
              <a:t>F</a:t>
            </a:r>
            <a:r>
              <a:rPr lang="sv-SE" sz="1800" dirty="0" smtClean="0">
                <a:effectLst/>
              </a:rPr>
              <a:t> är viktiga, konstant skalavkastning och avtagande marginalavkastning.</a:t>
            </a:r>
            <a:endParaRPr lang="sv-SE" sz="1800" dirty="0">
              <a:effectLst/>
            </a:endParaRPr>
          </a:p>
          <a:p>
            <a:pPr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Arial" panose="020B0604020202020204" pitchFamily="34" charset="0"/>
              <a:buChar char="•"/>
              <a:defRPr/>
            </a:pPr>
            <a:endParaRPr lang="sv-SE" sz="2000" dirty="0" smtClean="0">
              <a:effectLst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sv-SE" sz="1800" dirty="0" smtClean="0">
              <a:effectLst/>
            </a:endParaRPr>
          </a:p>
        </p:txBody>
      </p:sp>
      <p:sp>
        <p:nvSpPr>
          <p:cNvPr id="279557" name="Rectangle 5"/>
          <p:cNvSpPr>
            <a:spLocks noChangeArrowheads="1"/>
          </p:cNvSpPr>
          <p:nvPr/>
        </p:nvSpPr>
        <p:spPr bwMode="auto">
          <a:xfrm>
            <a:off x="846138" y="2636912"/>
            <a:ext cx="73914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Wingdings" pitchFamily="2" charset="2"/>
              <a:buNone/>
              <a:defRPr/>
            </a:pPr>
            <a:endParaRPr lang="sv-SE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9558" name="Rectangle 6"/>
          <p:cNvSpPr>
            <a:spLocks noChangeArrowheads="1"/>
          </p:cNvSpPr>
          <p:nvPr/>
        </p:nvSpPr>
        <p:spPr bwMode="auto">
          <a:xfrm>
            <a:off x="579438" y="5048250"/>
            <a:ext cx="79248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39725" indent="-339725" algn="l"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buFont typeface="Wingdings" pitchFamily="2" charset="2"/>
              <a:buChar char="§"/>
              <a:defRPr/>
            </a:pPr>
            <a:endParaRPr lang="sv-SE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021381"/>
              </p:ext>
            </p:extLst>
          </p:nvPr>
        </p:nvGraphicFramePr>
        <p:xfrm>
          <a:off x="3491880" y="3356992"/>
          <a:ext cx="13811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Equation" r:id="rId3" imgW="863280" imgH="203040" progId="Equation.3">
                  <p:embed/>
                </p:oleObj>
              </mc:Choice>
              <mc:Fallback>
                <p:oleObj name="Equation" r:id="rId3" imgW="863280" imgH="203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3356992"/>
                        <a:ext cx="138112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K12: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242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55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smtClean="0"/>
              <a:t>Skalavkastning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320800"/>
            <a:ext cx="7797800" cy="506052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2000" b="1" i="1" dirty="0" smtClean="0">
                <a:effectLst/>
              </a:rPr>
              <a:t>Konstant skalavkastning </a:t>
            </a:r>
            <a:r>
              <a:rPr lang="sv-SE" sz="2000" dirty="0" smtClean="0">
                <a:effectLst/>
              </a:rPr>
              <a:t>är en egenskap hos produktions-funktionen som innebär att om man får t.ex. dubbelt så mycket av både kapital och arbetskraft, då dubblas också produktionen.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sv-SE" sz="2000" dirty="0">
              <a:effectLst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2000" dirty="0" smtClean="0">
                <a:effectLst/>
              </a:rPr>
              <a:t>Mer generellt för varje positivt tal </a:t>
            </a:r>
            <a:r>
              <a:rPr lang="sv-SE" sz="2000" i="1" dirty="0" smtClean="0">
                <a:effectLst/>
              </a:rPr>
              <a:t>x </a:t>
            </a:r>
            <a:r>
              <a:rPr lang="sv-SE" sz="2000" dirty="0" smtClean="0">
                <a:effectLst/>
              </a:rPr>
              <a:t>gäller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sv-SE" sz="2000" dirty="0">
              <a:effectLst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2000" dirty="0" smtClean="0">
                <a:effectLst/>
              </a:rPr>
              <a:t>Ett exempel på en sådan funktion är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sv-SE" sz="2000" dirty="0">
              <a:effectLst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sv-SE" sz="2000" dirty="0" smtClean="0">
                <a:effectLst/>
              </a:rPr>
              <a:t>Testa skalavkastningen för 2;</a:t>
            </a:r>
          </a:p>
        </p:txBody>
      </p:sp>
      <p:sp>
        <p:nvSpPr>
          <p:cNvPr id="281605" name="Rectangle 5"/>
          <p:cNvSpPr>
            <a:spLocks noChangeArrowheads="1"/>
          </p:cNvSpPr>
          <p:nvPr/>
        </p:nvSpPr>
        <p:spPr bwMode="auto">
          <a:xfrm>
            <a:off x="476250" y="3411538"/>
            <a:ext cx="727233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spcBef>
                <a:spcPct val="10000"/>
              </a:spcBef>
              <a:spcAft>
                <a:spcPct val="10000"/>
              </a:spcAft>
              <a:buClr>
                <a:srgbClr val="003300"/>
              </a:buClr>
              <a:defRPr/>
            </a:pPr>
            <a:r>
              <a:rPr lang="en-US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</a:t>
            </a:r>
            <a:endParaRPr lang="en-US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90" name="AutoShape 12"/>
          <p:cNvSpPr>
            <a:spLocks noChangeAspect="1" noChangeArrowheads="1" noTextEdit="1"/>
          </p:cNvSpPr>
          <p:nvPr/>
        </p:nvSpPr>
        <p:spPr bwMode="auto">
          <a:xfrm>
            <a:off x="1524000" y="1397000"/>
            <a:ext cx="6096000" cy="40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08388"/>
              </p:ext>
            </p:extLst>
          </p:nvPr>
        </p:nvGraphicFramePr>
        <p:xfrm>
          <a:off x="3275856" y="3105150"/>
          <a:ext cx="24765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9" name="Equation" r:id="rId3" imgW="1549080" imgH="203040" progId="Equation.3">
                  <p:embed/>
                </p:oleObj>
              </mc:Choice>
              <mc:Fallback>
                <p:oleObj name="Equation" r:id="rId3" imgW="1549080" imgH="203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105150"/>
                        <a:ext cx="24765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214829"/>
              </p:ext>
            </p:extLst>
          </p:nvPr>
        </p:nvGraphicFramePr>
        <p:xfrm>
          <a:off x="3491880" y="2348880"/>
          <a:ext cx="2293937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0" name="Equation" r:id="rId5" imgW="1434960" imgH="203040" progId="Equation.3">
                  <p:embed/>
                </p:oleObj>
              </mc:Choice>
              <mc:Fallback>
                <p:oleObj name="Equation" r:id="rId5" imgW="1434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348880"/>
                        <a:ext cx="2293937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773571"/>
              </p:ext>
            </p:extLst>
          </p:nvPr>
        </p:nvGraphicFramePr>
        <p:xfrm>
          <a:off x="3131840" y="3933056"/>
          <a:ext cx="21939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1" name="Equation" r:id="rId7" imgW="1371600" imgH="241200" progId="Equation.3">
                  <p:embed/>
                </p:oleObj>
              </mc:Choice>
              <mc:Fallback>
                <p:oleObj name="Equation" r:id="rId7" imgW="1371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933056"/>
                        <a:ext cx="2193925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805546"/>
              </p:ext>
            </p:extLst>
          </p:nvPr>
        </p:nvGraphicFramePr>
        <p:xfrm>
          <a:off x="1691680" y="5056187"/>
          <a:ext cx="53213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2" name="Equation" r:id="rId9" imgW="3327120" imgH="507960" progId="Equation.3">
                  <p:embed/>
                </p:oleObj>
              </mc:Choice>
              <mc:Fallback>
                <p:oleObj name="Equation" r:id="rId9" imgW="332712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5056187"/>
                        <a:ext cx="5321300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548834"/>
            <a:ext cx="1900238" cy="336550"/>
          </a:xfrm>
        </p:spPr>
        <p:txBody>
          <a:bodyPr/>
          <a:lstStyle/>
          <a:p>
            <a:pPr>
              <a:defRPr/>
            </a:pPr>
            <a:r>
              <a:rPr lang="sv-SE" dirty="0" smtClean="0"/>
              <a:t>K12: </a:t>
            </a:r>
            <a:r>
              <a:rPr lang="sv-SE" dirty="0"/>
              <a:t>sid. </a:t>
            </a:r>
            <a:fld id="{71B7D319-3509-4EF6-A7CA-BA2351681FF6}" type="slidenum">
              <a:rPr lang="en-GB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18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MS Gothic" pitchFamily="49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45821</TotalTime>
  <Words>1025</Words>
  <Application>Microsoft Office PowerPoint</Application>
  <PresentationFormat>On-screen Show (4:3)</PresentationFormat>
  <Paragraphs>136</Paragraphs>
  <Slides>14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Default Design</vt:lpstr>
      <vt:lpstr>1_Default Design</vt:lpstr>
      <vt:lpstr>Equation</vt:lpstr>
      <vt:lpstr>Kapitel 12 Fakta om tillväxt</vt:lpstr>
      <vt:lpstr>Levnadsstandard</vt:lpstr>
      <vt:lpstr>Ger Pengar Lycka?</vt:lpstr>
      <vt:lpstr>Tillväxt i 5 rika länder</vt:lpstr>
      <vt:lpstr>Konvergens</vt:lpstr>
      <vt:lpstr>Konvergens?</vt:lpstr>
      <vt:lpstr>Ett längre perspektiv</vt:lpstr>
      <vt:lpstr>Den aggregerade produktionsfunktionen</vt:lpstr>
      <vt:lpstr>Skalavkastning</vt:lpstr>
      <vt:lpstr>Avtagande marginalavkastning</vt:lpstr>
      <vt:lpstr>Produktion per sysselsatt vid konstant skalavkastning</vt:lpstr>
      <vt:lpstr>Produktion per arbetare och kapital per arbetare</vt:lpstr>
      <vt:lpstr>Effekt av en höjning av den tekniska nivån</vt:lpstr>
      <vt:lpstr>Tillväxtens källor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Kapitel 2</dc:title>
  <dc:subject>Macroeconomics, 3/e, Blanchard</dc:subject>
  <dc:creator>John Hassler</dc:creator>
  <cp:lastModifiedBy>hasslerj</cp:lastModifiedBy>
  <cp:revision>584</cp:revision>
  <cp:lastPrinted>2022-04-13T05:34:04Z</cp:lastPrinted>
  <dcterms:created xsi:type="dcterms:W3CDTF">2001-01-09T19:01:00Z</dcterms:created>
  <dcterms:modified xsi:type="dcterms:W3CDTF">2022-04-23T07:22:42Z</dcterms:modified>
</cp:coreProperties>
</file>