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7"/>
  </p:notesMasterIdLst>
  <p:handoutMasterIdLst>
    <p:handoutMasterId r:id="rId28"/>
  </p:handoutMasterIdLst>
  <p:sldIdLst>
    <p:sldId id="262" r:id="rId3"/>
    <p:sldId id="264" r:id="rId4"/>
    <p:sldId id="266" r:id="rId5"/>
    <p:sldId id="267" r:id="rId6"/>
    <p:sldId id="268" r:id="rId7"/>
    <p:sldId id="269" r:id="rId8"/>
    <p:sldId id="275" r:id="rId9"/>
    <p:sldId id="271" r:id="rId10"/>
    <p:sldId id="272" r:id="rId11"/>
    <p:sldId id="274" r:id="rId12"/>
    <p:sldId id="270" r:id="rId13"/>
    <p:sldId id="277" r:id="rId14"/>
    <p:sldId id="276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90" r:id="rId26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3F715E"/>
    <a:srgbClr val="CC3300"/>
    <a:srgbClr val="346976"/>
    <a:srgbClr val="F4910C"/>
    <a:srgbClr val="316977"/>
    <a:srgbClr val="375263"/>
    <a:srgbClr val="00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63" autoAdjust="0"/>
    <p:restoredTop sz="94625" autoAdjust="0"/>
  </p:normalViewPr>
  <p:slideViewPr>
    <p:cSldViewPr showGuides="1">
      <p:cViewPr>
        <p:scale>
          <a:sx n="100" d="100"/>
          <a:sy n="100" d="100"/>
        </p:scale>
        <p:origin x="-1110" y="-288"/>
      </p:cViewPr>
      <p:guideLst>
        <p:guide orient="horz" pos="1434"/>
        <p:guide pos="612"/>
      </p:guideLst>
    </p:cSldViewPr>
  </p:slideViewPr>
  <p:outlineViewPr>
    <p:cViewPr varScale="1">
      <p:scale>
        <a:sx n="170" d="200"/>
        <a:sy n="170" d="200"/>
      </p:scale>
      <p:origin x="0" y="323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978"/>
        <p:guide pos="20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3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1"/>
          <c:order val="0"/>
          <c:marker>
            <c:symbol val="none"/>
          </c:marker>
          <c:cat>
            <c:numRef>
              <c:f>Sheet1!$A$1:$A$101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cat>
          <c:val>
            <c:numRef>
              <c:f>Sheet1!$B$1:$B$101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1.4142135623730951</c:v>
                </c:pt>
                <c:pt idx="3">
                  <c:v>1.7320508075688772</c:v>
                </c:pt>
                <c:pt idx="4">
                  <c:v>2</c:v>
                </c:pt>
                <c:pt idx="5">
                  <c:v>2.2360679774997898</c:v>
                </c:pt>
                <c:pt idx="6">
                  <c:v>2.4494897427831779</c:v>
                </c:pt>
                <c:pt idx="7">
                  <c:v>2.6457513110645907</c:v>
                </c:pt>
                <c:pt idx="8">
                  <c:v>2.8284271247461903</c:v>
                </c:pt>
                <c:pt idx="9">
                  <c:v>3</c:v>
                </c:pt>
                <c:pt idx="10">
                  <c:v>3.1622776601683795</c:v>
                </c:pt>
                <c:pt idx="11">
                  <c:v>3.3166247903553998</c:v>
                </c:pt>
                <c:pt idx="12">
                  <c:v>3.4641016151377544</c:v>
                </c:pt>
                <c:pt idx="13">
                  <c:v>3.6055512754639891</c:v>
                </c:pt>
                <c:pt idx="14">
                  <c:v>3.7416573867739413</c:v>
                </c:pt>
                <c:pt idx="15">
                  <c:v>3.872983346207417</c:v>
                </c:pt>
                <c:pt idx="16">
                  <c:v>4</c:v>
                </c:pt>
                <c:pt idx="17">
                  <c:v>4.1231056256176606</c:v>
                </c:pt>
                <c:pt idx="18">
                  <c:v>4.2426406871192848</c:v>
                </c:pt>
                <c:pt idx="19">
                  <c:v>4.358898943540674</c:v>
                </c:pt>
                <c:pt idx="20">
                  <c:v>4.4721359549995796</c:v>
                </c:pt>
                <c:pt idx="21">
                  <c:v>4.5825756949558398</c:v>
                </c:pt>
                <c:pt idx="22">
                  <c:v>4.6904157598234297</c:v>
                </c:pt>
                <c:pt idx="23">
                  <c:v>4.7958315233127191</c:v>
                </c:pt>
                <c:pt idx="24">
                  <c:v>4.8989794855663558</c:v>
                </c:pt>
                <c:pt idx="25">
                  <c:v>5</c:v>
                </c:pt>
                <c:pt idx="26">
                  <c:v>5.0990195135927845</c:v>
                </c:pt>
                <c:pt idx="27">
                  <c:v>5.196152422706632</c:v>
                </c:pt>
                <c:pt idx="28">
                  <c:v>5.2915026221291814</c:v>
                </c:pt>
                <c:pt idx="29">
                  <c:v>5.3851648071345037</c:v>
                </c:pt>
                <c:pt idx="30">
                  <c:v>5.4772255750516612</c:v>
                </c:pt>
                <c:pt idx="31">
                  <c:v>5.5677643628300215</c:v>
                </c:pt>
                <c:pt idx="32">
                  <c:v>5.6568542494923806</c:v>
                </c:pt>
                <c:pt idx="33">
                  <c:v>5.7445626465380286</c:v>
                </c:pt>
                <c:pt idx="34">
                  <c:v>5.8309518948453007</c:v>
                </c:pt>
                <c:pt idx="35">
                  <c:v>5.9160797830996161</c:v>
                </c:pt>
                <c:pt idx="36">
                  <c:v>6</c:v>
                </c:pt>
                <c:pt idx="37">
                  <c:v>6.0827625302982193</c:v>
                </c:pt>
                <c:pt idx="38">
                  <c:v>6.164414002968976</c:v>
                </c:pt>
                <c:pt idx="39">
                  <c:v>6.2449979983983983</c:v>
                </c:pt>
                <c:pt idx="40">
                  <c:v>6.324555320336759</c:v>
                </c:pt>
                <c:pt idx="41">
                  <c:v>6.4031242374328485</c:v>
                </c:pt>
                <c:pt idx="42">
                  <c:v>6.4807406984078604</c:v>
                </c:pt>
                <c:pt idx="43">
                  <c:v>6.5574385243020004</c:v>
                </c:pt>
                <c:pt idx="44">
                  <c:v>6.6332495807107996</c:v>
                </c:pt>
                <c:pt idx="45">
                  <c:v>6.7082039324993694</c:v>
                </c:pt>
                <c:pt idx="46">
                  <c:v>6.7823299831252681</c:v>
                </c:pt>
                <c:pt idx="47">
                  <c:v>6.8556546004010439</c:v>
                </c:pt>
                <c:pt idx="48">
                  <c:v>6.9282032302755088</c:v>
                </c:pt>
                <c:pt idx="49">
                  <c:v>7</c:v>
                </c:pt>
                <c:pt idx="50">
                  <c:v>7.0710678118654755</c:v>
                </c:pt>
                <c:pt idx="51">
                  <c:v>7.1414284285428504</c:v>
                </c:pt>
                <c:pt idx="52">
                  <c:v>7.2111025509279782</c:v>
                </c:pt>
                <c:pt idx="53">
                  <c:v>7.2801098892805181</c:v>
                </c:pt>
                <c:pt idx="54">
                  <c:v>7.3484692283495345</c:v>
                </c:pt>
                <c:pt idx="55">
                  <c:v>7.416198487095663</c:v>
                </c:pt>
                <c:pt idx="56">
                  <c:v>7.4833147735478827</c:v>
                </c:pt>
                <c:pt idx="57">
                  <c:v>7.5498344352707498</c:v>
                </c:pt>
                <c:pt idx="58">
                  <c:v>7.6157731058639087</c:v>
                </c:pt>
                <c:pt idx="59">
                  <c:v>7.6811457478686078</c:v>
                </c:pt>
                <c:pt idx="60">
                  <c:v>7.745966692414834</c:v>
                </c:pt>
                <c:pt idx="61">
                  <c:v>7.810249675906654</c:v>
                </c:pt>
                <c:pt idx="62">
                  <c:v>7.8740078740118111</c:v>
                </c:pt>
                <c:pt idx="63">
                  <c:v>7.9372539331937721</c:v>
                </c:pt>
                <c:pt idx="64">
                  <c:v>8</c:v>
                </c:pt>
                <c:pt idx="65">
                  <c:v>8.0622577482985491</c:v>
                </c:pt>
                <c:pt idx="66">
                  <c:v>8.1240384046359608</c:v>
                </c:pt>
                <c:pt idx="67">
                  <c:v>8.1853527718724504</c:v>
                </c:pt>
                <c:pt idx="68">
                  <c:v>8.2462112512353212</c:v>
                </c:pt>
                <c:pt idx="69">
                  <c:v>8.3066238629180749</c:v>
                </c:pt>
                <c:pt idx="70">
                  <c:v>8.3666002653407556</c:v>
                </c:pt>
                <c:pt idx="71">
                  <c:v>8.426149773176359</c:v>
                </c:pt>
                <c:pt idx="72">
                  <c:v>8.4852813742385695</c:v>
                </c:pt>
                <c:pt idx="73">
                  <c:v>8.5440037453175304</c:v>
                </c:pt>
                <c:pt idx="74">
                  <c:v>8.6023252670426267</c:v>
                </c:pt>
                <c:pt idx="75">
                  <c:v>8.6602540378443873</c:v>
                </c:pt>
                <c:pt idx="76">
                  <c:v>8.717797887081348</c:v>
                </c:pt>
                <c:pt idx="77">
                  <c:v>8.7749643873921226</c:v>
                </c:pt>
                <c:pt idx="78">
                  <c:v>8.8317608663278477</c:v>
                </c:pt>
                <c:pt idx="79">
                  <c:v>8.8881944173155887</c:v>
                </c:pt>
                <c:pt idx="80">
                  <c:v>8.9442719099991592</c:v>
                </c:pt>
                <c:pt idx="81">
                  <c:v>9</c:v>
                </c:pt>
                <c:pt idx="82">
                  <c:v>9.0553851381374173</c:v>
                </c:pt>
                <c:pt idx="83">
                  <c:v>9.1104335791442992</c:v>
                </c:pt>
                <c:pt idx="84">
                  <c:v>9.1651513899116797</c:v>
                </c:pt>
                <c:pt idx="85">
                  <c:v>9.2195444572928871</c:v>
                </c:pt>
                <c:pt idx="86">
                  <c:v>9.2736184954957039</c:v>
                </c:pt>
                <c:pt idx="87">
                  <c:v>9.3273790530888157</c:v>
                </c:pt>
                <c:pt idx="88">
                  <c:v>9.3808315196468595</c:v>
                </c:pt>
                <c:pt idx="89">
                  <c:v>9.4339811320566032</c:v>
                </c:pt>
                <c:pt idx="90">
                  <c:v>9.4868329805051381</c:v>
                </c:pt>
                <c:pt idx="91">
                  <c:v>9.5393920141694561</c:v>
                </c:pt>
                <c:pt idx="92">
                  <c:v>9.5916630466254382</c:v>
                </c:pt>
                <c:pt idx="93">
                  <c:v>9.6436507609929549</c:v>
                </c:pt>
                <c:pt idx="94">
                  <c:v>9.6953597148326587</c:v>
                </c:pt>
                <c:pt idx="95">
                  <c:v>9.7467943448089631</c:v>
                </c:pt>
                <c:pt idx="96">
                  <c:v>9.7979589711327115</c:v>
                </c:pt>
                <c:pt idx="97">
                  <c:v>9.8488578017961039</c:v>
                </c:pt>
                <c:pt idx="98">
                  <c:v>9.8994949366116654</c:v>
                </c:pt>
                <c:pt idx="99">
                  <c:v>9.9498743710661994</c:v>
                </c:pt>
                <c:pt idx="100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302144"/>
        <c:axId val="219308032"/>
      </c:lineChart>
      <c:lineChart>
        <c:grouping val="standard"/>
        <c:varyColors val="0"/>
        <c:ser>
          <c:idx val="2"/>
          <c:order val="1"/>
          <c:marker>
            <c:symbol val="none"/>
          </c:marker>
          <c:val>
            <c:numRef>
              <c:f>Sheet1!$C$1:$C$101</c:f>
              <c:numCache>
                <c:formatCode>General</c:formatCode>
                <c:ptCount val="101"/>
                <c:pt idx="1">
                  <c:v>0.5</c:v>
                </c:pt>
                <c:pt idx="2">
                  <c:v>0.35355339059327373</c:v>
                </c:pt>
                <c:pt idx="3">
                  <c:v>0.28867513459481292</c:v>
                </c:pt>
                <c:pt idx="4">
                  <c:v>0.25</c:v>
                </c:pt>
                <c:pt idx="5">
                  <c:v>0.22360679774997896</c:v>
                </c:pt>
                <c:pt idx="6">
                  <c:v>0.20412414523193154</c:v>
                </c:pt>
                <c:pt idx="7">
                  <c:v>0.1889822365046136</c:v>
                </c:pt>
                <c:pt idx="8">
                  <c:v>0.17677669529663687</c:v>
                </c:pt>
                <c:pt idx="9">
                  <c:v>0.16666666666666666</c:v>
                </c:pt>
                <c:pt idx="10">
                  <c:v>0.15811388300841897</c:v>
                </c:pt>
                <c:pt idx="11">
                  <c:v>0.15075567228888181</c:v>
                </c:pt>
                <c:pt idx="12">
                  <c:v>0.14433756729740646</c:v>
                </c:pt>
                <c:pt idx="13">
                  <c:v>0.13867504905630729</c:v>
                </c:pt>
                <c:pt idx="14">
                  <c:v>0.1336306209562122</c:v>
                </c:pt>
                <c:pt idx="15">
                  <c:v>0.12909944487358055</c:v>
                </c:pt>
                <c:pt idx="16">
                  <c:v>0.125</c:v>
                </c:pt>
                <c:pt idx="17">
                  <c:v>0.12126781251816648</c:v>
                </c:pt>
                <c:pt idx="18">
                  <c:v>0.11785113019775793</c:v>
                </c:pt>
                <c:pt idx="19">
                  <c:v>0.11470786693528087</c:v>
                </c:pt>
                <c:pt idx="20">
                  <c:v>0.11180339887498948</c:v>
                </c:pt>
                <c:pt idx="21">
                  <c:v>0.10910894511799619</c:v>
                </c:pt>
                <c:pt idx="22">
                  <c:v>0.10660035817780521</c:v>
                </c:pt>
                <c:pt idx="23">
                  <c:v>0.10425720702853739</c:v>
                </c:pt>
                <c:pt idx="24">
                  <c:v>0.10206207261596577</c:v>
                </c:pt>
                <c:pt idx="25">
                  <c:v>0.1</c:v>
                </c:pt>
                <c:pt idx="26">
                  <c:v>9.8058067569092022E-2</c:v>
                </c:pt>
                <c:pt idx="27">
                  <c:v>9.6225044864937631E-2</c:v>
                </c:pt>
                <c:pt idx="28">
                  <c:v>9.4491118252306799E-2</c:v>
                </c:pt>
                <c:pt idx="29">
                  <c:v>9.284766908852593E-2</c:v>
                </c:pt>
                <c:pt idx="30">
                  <c:v>9.1287092917527679E-2</c:v>
                </c:pt>
                <c:pt idx="31">
                  <c:v>8.9802651013387455E-2</c:v>
                </c:pt>
                <c:pt idx="32">
                  <c:v>8.8388347648318433E-2</c:v>
                </c:pt>
                <c:pt idx="33">
                  <c:v>8.7038827977848926E-2</c:v>
                </c:pt>
                <c:pt idx="34">
                  <c:v>8.574929257125441E-2</c:v>
                </c:pt>
                <c:pt idx="35">
                  <c:v>8.4515425472851652E-2</c:v>
                </c:pt>
                <c:pt idx="36">
                  <c:v>8.3333333333333329E-2</c:v>
                </c:pt>
                <c:pt idx="37">
                  <c:v>8.2199493652678646E-2</c:v>
                </c:pt>
                <c:pt idx="38">
                  <c:v>8.1110710565381272E-2</c:v>
                </c:pt>
                <c:pt idx="39">
                  <c:v>8.0064076902543566E-2</c:v>
                </c:pt>
                <c:pt idx="40">
                  <c:v>7.9056941504209485E-2</c:v>
                </c:pt>
                <c:pt idx="41">
                  <c:v>7.8086880944303036E-2</c:v>
                </c:pt>
                <c:pt idx="42">
                  <c:v>7.7151674981045956E-2</c:v>
                </c:pt>
                <c:pt idx="43">
                  <c:v>7.6249285166302333E-2</c:v>
                </c:pt>
                <c:pt idx="44">
                  <c:v>7.5377836144440907E-2</c:v>
                </c:pt>
                <c:pt idx="45">
                  <c:v>7.4535599249992993E-2</c:v>
                </c:pt>
                <c:pt idx="46">
                  <c:v>7.3720978077448568E-2</c:v>
                </c:pt>
                <c:pt idx="47">
                  <c:v>7.2932495748947279E-2</c:v>
                </c:pt>
                <c:pt idx="48">
                  <c:v>7.216878364870323E-2</c:v>
                </c:pt>
                <c:pt idx="49">
                  <c:v>7.1428571428571425E-2</c:v>
                </c:pt>
                <c:pt idx="50">
                  <c:v>7.0710678118654752E-2</c:v>
                </c:pt>
                <c:pt idx="51">
                  <c:v>7.0014004201400484E-2</c:v>
                </c:pt>
                <c:pt idx="52">
                  <c:v>6.9337524528153643E-2</c:v>
                </c:pt>
                <c:pt idx="53">
                  <c:v>6.8680281974344518E-2</c:v>
                </c:pt>
                <c:pt idx="54">
                  <c:v>6.804138174397717E-2</c:v>
                </c:pt>
                <c:pt idx="55">
                  <c:v>6.7419986246324212E-2</c:v>
                </c:pt>
                <c:pt idx="56">
                  <c:v>6.6815310478106099E-2</c:v>
                </c:pt>
                <c:pt idx="57">
                  <c:v>6.6226617853252193E-2</c:v>
                </c:pt>
                <c:pt idx="58">
                  <c:v>6.5653216429861272E-2</c:v>
                </c:pt>
                <c:pt idx="59">
                  <c:v>6.5094455490411943E-2</c:v>
                </c:pt>
                <c:pt idx="60">
                  <c:v>6.4549722436790274E-2</c:v>
                </c:pt>
                <c:pt idx="61">
                  <c:v>6.4018439966447988E-2</c:v>
                </c:pt>
                <c:pt idx="62">
                  <c:v>6.3500063500095252E-2</c:v>
                </c:pt>
                <c:pt idx="63">
                  <c:v>6.2994078834871195E-2</c:v>
                </c:pt>
                <c:pt idx="64">
                  <c:v>6.25E-2</c:v>
                </c:pt>
                <c:pt idx="65">
                  <c:v>6.2017367294604234E-2</c:v>
                </c:pt>
                <c:pt idx="66">
                  <c:v>6.1545745489666362E-2</c:v>
                </c:pt>
                <c:pt idx="67">
                  <c:v>6.1084722178152612E-2</c:v>
                </c:pt>
                <c:pt idx="68">
                  <c:v>6.0633906259083242E-2</c:v>
                </c:pt>
                <c:pt idx="69">
                  <c:v>6.0192926542884599E-2</c:v>
                </c:pt>
                <c:pt idx="70">
                  <c:v>5.9761430466719681E-2</c:v>
                </c:pt>
                <c:pt idx="71">
                  <c:v>5.9339082909692663E-2</c:v>
                </c:pt>
                <c:pt idx="72">
                  <c:v>5.8925565098878967E-2</c:v>
                </c:pt>
                <c:pt idx="73">
                  <c:v>5.8520573598065284E-2</c:v>
                </c:pt>
                <c:pt idx="74">
                  <c:v>5.8123819371909642E-2</c:v>
                </c:pt>
                <c:pt idx="75">
                  <c:v>5.7735026918962568E-2</c:v>
                </c:pt>
                <c:pt idx="76">
                  <c:v>5.7353933467640436E-2</c:v>
                </c:pt>
                <c:pt idx="77">
                  <c:v>5.6980288229818973E-2</c:v>
                </c:pt>
                <c:pt idx="78">
                  <c:v>5.6613851707229781E-2</c:v>
                </c:pt>
                <c:pt idx="79">
                  <c:v>5.6254395046301198E-2</c:v>
                </c:pt>
                <c:pt idx="80">
                  <c:v>5.5901699437494741E-2</c:v>
                </c:pt>
                <c:pt idx="81">
                  <c:v>5.5555555555555552E-2</c:v>
                </c:pt>
                <c:pt idx="82">
                  <c:v>5.5215763037423267E-2</c:v>
                </c:pt>
                <c:pt idx="83">
                  <c:v>5.4882129994845173E-2</c:v>
                </c:pt>
                <c:pt idx="84">
                  <c:v>5.4554472558998097E-2</c:v>
                </c:pt>
                <c:pt idx="85">
                  <c:v>5.4232614454664041E-2</c:v>
                </c:pt>
                <c:pt idx="86">
                  <c:v>5.3916386601719206E-2</c:v>
                </c:pt>
                <c:pt idx="87">
                  <c:v>5.3605626741889741E-2</c:v>
                </c:pt>
                <c:pt idx="88">
                  <c:v>5.3300179088902604E-2</c:v>
                </c:pt>
                <c:pt idx="89">
                  <c:v>5.2999894000318001E-2</c:v>
                </c:pt>
                <c:pt idx="90">
                  <c:v>5.2704627669472988E-2</c:v>
                </c:pt>
                <c:pt idx="91">
                  <c:v>5.2414241836095915E-2</c:v>
                </c:pt>
                <c:pt idx="92">
                  <c:v>5.2128603514268693E-2</c:v>
                </c:pt>
                <c:pt idx="93">
                  <c:v>5.1847584736521263E-2</c:v>
                </c:pt>
                <c:pt idx="94">
                  <c:v>5.1571062312939668E-2</c:v>
                </c:pt>
                <c:pt idx="95">
                  <c:v>5.1298917604257706E-2</c:v>
                </c:pt>
                <c:pt idx="96">
                  <c:v>5.1031036307982884E-2</c:v>
                </c:pt>
                <c:pt idx="97">
                  <c:v>5.0767308256680958E-2</c:v>
                </c:pt>
                <c:pt idx="98">
                  <c:v>5.0507627227610534E-2</c:v>
                </c:pt>
                <c:pt idx="99">
                  <c:v>5.0251890762960605E-2</c:v>
                </c:pt>
                <c:pt idx="100">
                  <c:v>0.05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311104"/>
        <c:axId val="219309568"/>
      </c:lineChart>
      <c:catAx>
        <c:axId val="21930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930803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219308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9302144"/>
        <c:crossesAt val="1"/>
        <c:crossBetween val="between"/>
      </c:valAx>
      <c:valAx>
        <c:axId val="21930956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219311104"/>
        <c:crosses val="max"/>
        <c:crossBetween val="between"/>
      </c:valAx>
      <c:catAx>
        <c:axId val="219311104"/>
        <c:scaling>
          <c:orientation val="minMax"/>
        </c:scaling>
        <c:delete val="1"/>
        <c:axPos val="b"/>
        <c:majorTickMark val="out"/>
        <c:minorTickMark val="none"/>
        <c:tickLblPos val="nextTo"/>
        <c:crossAx val="2193095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1"/>
          <c:order val="0"/>
          <c:marker>
            <c:symbol val="none"/>
          </c:marker>
          <c:cat>
            <c:numRef>
              <c:f>'[Chart in Microsoft PowerPoint]Sheet1'!$A$1:$A$101</c:f>
              <c:numCache>
                <c:formatCode>General</c:formatCode>
                <c:ptCount val="10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4.9999999999999982</c:v>
                </c:pt>
                <c:pt idx="51">
                  <c:v>5.0999999999999979</c:v>
                </c:pt>
                <c:pt idx="52">
                  <c:v>5.1999999999999975</c:v>
                </c:pt>
                <c:pt idx="53">
                  <c:v>5.2999999999999972</c:v>
                </c:pt>
                <c:pt idx="54">
                  <c:v>5.3999999999999968</c:v>
                </c:pt>
                <c:pt idx="55">
                  <c:v>5.4999999999999964</c:v>
                </c:pt>
                <c:pt idx="56">
                  <c:v>5.5999999999999961</c:v>
                </c:pt>
                <c:pt idx="57">
                  <c:v>5.6999999999999957</c:v>
                </c:pt>
                <c:pt idx="58">
                  <c:v>5.7999999999999954</c:v>
                </c:pt>
                <c:pt idx="59">
                  <c:v>5.899999999999995</c:v>
                </c:pt>
                <c:pt idx="60">
                  <c:v>5.9999999999999947</c:v>
                </c:pt>
                <c:pt idx="61">
                  <c:v>6.0999999999999943</c:v>
                </c:pt>
                <c:pt idx="62">
                  <c:v>6.199999999999994</c:v>
                </c:pt>
                <c:pt idx="63">
                  <c:v>6.2999999999999936</c:v>
                </c:pt>
                <c:pt idx="64">
                  <c:v>6.3999999999999932</c:v>
                </c:pt>
                <c:pt idx="65">
                  <c:v>6.4999999999999929</c:v>
                </c:pt>
                <c:pt idx="66">
                  <c:v>6.5999999999999925</c:v>
                </c:pt>
                <c:pt idx="67">
                  <c:v>6.6999999999999922</c:v>
                </c:pt>
                <c:pt idx="68">
                  <c:v>6.7999999999999918</c:v>
                </c:pt>
                <c:pt idx="69">
                  <c:v>6.8999999999999915</c:v>
                </c:pt>
                <c:pt idx="70">
                  <c:v>6.9999999999999911</c:v>
                </c:pt>
                <c:pt idx="71">
                  <c:v>7.0999999999999908</c:v>
                </c:pt>
                <c:pt idx="72">
                  <c:v>7.1999999999999904</c:v>
                </c:pt>
                <c:pt idx="73">
                  <c:v>7.2999999999999901</c:v>
                </c:pt>
                <c:pt idx="74">
                  <c:v>7.3999999999999897</c:v>
                </c:pt>
                <c:pt idx="75">
                  <c:v>7.4999999999999893</c:v>
                </c:pt>
                <c:pt idx="76">
                  <c:v>7.599999999999989</c:v>
                </c:pt>
                <c:pt idx="77">
                  <c:v>7.6999999999999886</c:v>
                </c:pt>
                <c:pt idx="78">
                  <c:v>7.7999999999999883</c:v>
                </c:pt>
                <c:pt idx="79">
                  <c:v>7.8999999999999879</c:v>
                </c:pt>
                <c:pt idx="80">
                  <c:v>7.9999999999999876</c:v>
                </c:pt>
                <c:pt idx="81">
                  <c:v>8.0999999999999872</c:v>
                </c:pt>
                <c:pt idx="82">
                  <c:v>8.1999999999999869</c:v>
                </c:pt>
                <c:pt idx="83">
                  <c:v>8.2999999999999865</c:v>
                </c:pt>
                <c:pt idx="84">
                  <c:v>8.3999999999999861</c:v>
                </c:pt>
                <c:pt idx="85">
                  <c:v>8.4999999999999858</c:v>
                </c:pt>
                <c:pt idx="86">
                  <c:v>8.5999999999999854</c:v>
                </c:pt>
                <c:pt idx="87">
                  <c:v>8.6999999999999851</c:v>
                </c:pt>
                <c:pt idx="88">
                  <c:v>8.7999999999999847</c:v>
                </c:pt>
                <c:pt idx="89">
                  <c:v>8.8999999999999844</c:v>
                </c:pt>
                <c:pt idx="90">
                  <c:v>8.999999999999984</c:v>
                </c:pt>
                <c:pt idx="91">
                  <c:v>9.0999999999999837</c:v>
                </c:pt>
                <c:pt idx="92">
                  <c:v>9.1999999999999833</c:v>
                </c:pt>
                <c:pt idx="93">
                  <c:v>9.2999999999999829</c:v>
                </c:pt>
                <c:pt idx="94">
                  <c:v>9.3999999999999826</c:v>
                </c:pt>
                <c:pt idx="95">
                  <c:v>9.4999999999999822</c:v>
                </c:pt>
                <c:pt idx="96">
                  <c:v>9.5999999999999819</c:v>
                </c:pt>
                <c:pt idx="97">
                  <c:v>9.6999999999999815</c:v>
                </c:pt>
                <c:pt idx="98">
                  <c:v>9.7999999999999812</c:v>
                </c:pt>
                <c:pt idx="99">
                  <c:v>9.8999999999999808</c:v>
                </c:pt>
                <c:pt idx="100">
                  <c:v>9.9999999999999805</c:v>
                </c:pt>
              </c:numCache>
            </c:numRef>
          </c:cat>
          <c:val>
            <c:numRef>
              <c:f>'[Chart in Microsoft PowerPoint]Sheet1'!$B$1:$B$101</c:f>
              <c:numCache>
                <c:formatCode>General</c:formatCode>
                <c:ptCount val="101"/>
                <c:pt idx="1">
                  <c:v>1.4311388300841896</c:v>
                </c:pt>
                <c:pt idx="2">
                  <c:v>0.96803398874989488</c:v>
                </c:pt>
                <c:pt idx="3">
                  <c:v>0.76287092917527677</c:v>
                </c:pt>
                <c:pt idx="4">
                  <c:v>0.64056941504209475</c:v>
                </c:pt>
                <c:pt idx="5">
                  <c:v>0.55710678118654744</c:v>
                </c:pt>
                <c:pt idx="6">
                  <c:v>0.49549722436790278</c:v>
                </c:pt>
                <c:pt idx="7">
                  <c:v>0.44761430466719676</c:v>
                </c:pt>
                <c:pt idx="8">
                  <c:v>0.40901699437494743</c:v>
                </c:pt>
                <c:pt idx="9">
                  <c:v>0.3770462766947299</c:v>
                </c:pt>
                <c:pt idx="10">
                  <c:v>0.35</c:v>
                </c:pt>
                <c:pt idx="11">
                  <c:v>0.32673129462279626</c:v>
                </c:pt>
                <c:pt idx="12">
                  <c:v>0.30643546458763848</c:v>
                </c:pt>
                <c:pt idx="13">
                  <c:v>0.28852900965351458</c:v>
                </c:pt>
                <c:pt idx="14">
                  <c:v>0.27257712736425832</c:v>
                </c:pt>
                <c:pt idx="15">
                  <c:v>0.258248290463863</c:v>
                </c:pt>
                <c:pt idx="16">
                  <c:v>0.24528470752104739</c:v>
                </c:pt>
                <c:pt idx="17">
                  <c:v>0.23348249442368516</c:v>
                </c:pt>
                <c:pt idx="18">
                  <c:v>0.2226779962499649</c:v>
                </c:pt>
                <c:pt idx="19">
                  <c:v>0.21273812505500581</c:v>
                </c:pt>
                <c:pt idx="20">
                  <c:v>0.20355339059327374</c:v>
                </c:pt>
                <c:pt idx="21">
                  <c:v>0.19503277967117708</c:v>
                </c:pt>
                <c:pt idx="22">
                  <c:v>0.18709993123162097</c:v>
                </c:pt>
                <c:pt idx="23">
                  <c:v>0.17969023669789344</c:v>
                </c:pt>
                <c:pt idx="24">
                  <c:v>0.17274861218395135</c:v>
                </c:pt>
                <c:pt idx="25">
                  <c:v>0.16622776601683789</c:v>
                </c:pt>
                <c:pt idx="26">
                  <c:v>0.1600868364730211</c:v>
                </c:pt>
                <c:pt idx="27">
                  <c:v>0.15429030972509225</c:v>
                </c:pt>
                <c:pt idx="28">
                  <c:v>0.1488071523335984</c:v>
                </c:pt>
                <c:pt idx="29">
                  <c:v>0.14361010975735169</c:v>
                </c:pt>
                <c:pt idx="30">
                  <c:v>0.13867513459481282</c:v>
                </c:pt>
                <c:pt idx="31">
                  <c:v>0.13398091712353236</c:v>
                </c:pt>
                <c:pt idx="32">
                  <c:v>0.12950849718747368</c:v>
                </c:pt>
                <c:pt idx="33">
                  <c:v>0.12524094128159011</c:v>
                </c:pt>
                <c:pt idx="34">
                  <c:v>0.12116307227332015</c:v>
                </c:pt>
                <c:pt idx="35">
                  <c:v>0.11726124191242435</c:v>
                </c:pt>
                <c:pt idx="36">
                  <c:v>0.11352313834736491</c:v>
                </c:pt>
                <c:pt idx="37">
                  <c:v>0.10993762245501812</c:v>
                </c:pt>
                <c:pt idx="38">
                  <c:v>0.10649458802128844</c:v>
                </c:pt>
                <c:pt idx="39">
                  <c:v>0.10318484177091661</c:v>
                </c:pt>
                <c:pt idx="40">
                  <c:v>9.999999999999995E-2</c:v>
                </c:pt>
                <c:pt idx="41">
                  <c:v>9.6932399162397376E-2</c:v>
                </c:pt>
                <c:pt idx="42">
                  <c:v>9.3975018237133279E-2</c:v>
                </c:pt>
                <c:pt idx="43">
                  <c:v>9.1121411085206022E-2</c:v>
                </c:pt>
                <c:pt idx="44">
                  <c:v>8.8365647311398066E-2</c:v>
                </c:pt>
                <c:pt idx="45">
                  <c:v>8.5702260395515872E-2</c:v>
                </c:pt>
                <c:pt idx="46">
                  <c:v>8.3126202060078452E-2</c:v>
                </c:pt>
                <c:pt idx="47">
                  <c:v>8.0632802007221283E-2</c:v>
                </c:pt>
                <c:pt idx="48">
                  <c:v>7.8217732293819231E-2</c:v>
                </c:pt>
                <c:pt idx="49">
                  <c:v>7.5876975726312856E-2</c:v>
                </c:pt>
                <c:pt idx="50">
                  <c:v>7.3606797749978997E-2</c:v>
                </c:pt>
                <c:pt idx="51">
                  <c:v>7.1403721385023877E-2</c:v>
                </c:pt>
                <c:pt idx="52">
                  <c:v>6.9264504826757389E-2</c:v>
                </c:pt>
                <c:pt idx="53">
                  <c:v>6.7186121381534736E-2</c:v>
                </c:pt>
                <c:pt idx="54">
                  <c:v>6.516574145596768E-2</c:v>
                </c:pt>
                <c:pt idx="55">
                  <c:v>6.3200716355610503E-2</c:v>
                </c:pt>
                <c:pt idx="56">
                  <c:v>6.1288563682129232E-2</c:v>
                </c:pt>
                <c:pt idx="57">
                  <c:v>5.9426954145847838E-2</c:v>
                </c:pt>
                <c:pt idx="58">
                  <c:v>5.761369963434998E-2</c:v>
                </c:pt>
                <c:pt idx="59">
                  <c:v>5.5846742398154653E-2</c:v>
                </c:pt>
                <c:pt idx="60">
                  <c:v>5.4124145231931597E-2</c:v>
                </c:pt>
                <c:pt idx="61">
                  <c:v>5.244408254472907E-2</c:v>
                </c:pt>
                <c:pt idx="62">
                  <c:v>5.0804832225624791E-2</c:v>
                </c:pt>
                <c:pt idx="63">
                  <c:v>4.9204768222399053E-2</c:v>
                </c:pt>
                <c:pt idx="64">
                  <c:v>4.7642353760523809E-2</c:v>
                </c:pt>
                <c:pt idx="65">
                  <c:v>4.6116135138184161E-2</c:v>
                </c:pt>
                <c:pt idx="66">
                  <c:v>4.4624736040380863E-2</c:v>
                </c:pt>
                <c:pt idx="67">
                  <c:v>4.3166852321564059E-2</c:v>
                </c:pt>
                <c:pt idx="68">
                  <c:v>4.1741247211842747E-2</c:v>
                </c:pt>
                <c:pt idx="69">
                  <c:v>4.0346746906720382E-2</c:v>
                </c:pt>
                <c:pt idx="70">
                  <c:v>3.8982236504613743E-2</c:v>
                </c:pt>
                <c:pt idx="71">
                  <c:v>3.7646656260200528E-2</c:v>
                </c:pt>
                <c:pt idx="72">
                  <c:v>3.6338998124982591E-2</c:v>
                </c:pt>
                <c:pt idx="73">
                  <c:v>3.5058302549401454E-2</c:v>
                </c:pt>
                <c:pt idx="74">
                  <c:v>3.3803655523452075E-2</c:v>
                </c:pt>
                <c:pt idx="75">
                  <c:v>3.2574185835055502E-2</c:v>
                </c:pt>
                <c:pt idx="76">
                  <c:v>3.1369062527503044E-2</c:v>
                </c:pt>
                <c:pt idx="77">
                  <c:v>3.0187492539111932E-2</c:v>
                </c:pt>
                <c:pt idx="78">
                  <c:v>2.9028718509858387E-2</c:v>
                </c:pt>
                <c:pt idx="79">
                  <c:v>2.7892016741205145E-2</c:v>
                </c:pt>
                <c:pt idx="80">
                  <c:v>2.677669529663701E-2</c:v>
                </c:pt>
                <c:pt idx="81">
                  <c:v>2.5682092231576775E-2</c:v>
                </c:pt>
                <c:pt idx="82">
                  <c:v>2.4607573942394712E-2</c:v>
                </c:pt>
                <c:pt idx="83">
                  <c:v>2.3552533625155969E-2</c:v>
                </c:pt>
                <c:pt idx="84">
                  <c:v>2.2516389835588707E-2</c:v>
                </c:pt>
                <c:pt idx="85">
                  <c:v>2.1498585142508991E-2</c:v>
                </c:pt>
                <c:pt idx="86">
                  <c:v>2.0498584867618519E-2</c:v>
                </c:pt>
                <c:pt idx="87">
                  <c:v>1.9515875905202762E-2</c:v>
                </c:pt>
                <c:pt idx="88">
                  <c:v>1.8549965615810682E-2</c:v>
                </c:pt>
                <c:pt idx="89">
                  <c:v>1.7600380788497877E-2</c:v>
                </c:pt>
                <c:pt idx="90">
                  <c:v>1.6666666666666829E-2</c:v>
                </c:pt>
                <c:pt idx="91">
                  <c:v>1.5748386032949119E-2</c:v>
                </c:pt>
                <c:pt idx="92">
                  <c:v>1.4845118348946917E-2</c:v>
                </c:pt>
                <c:pt idx="93">
                  <c:v>1.3956458945988404E-2</c:v>
                </c:pt>
                <c:pt idx="94">
                  <c:v>1.3082018263360723E-2</c:v>
                </c:pt>
                <c:pt idx="95">
                  <c:v>1.2221421130762689E-2</c:v>
                </c:pt>
                <c:pt idx="96">
                  <c:v>1.1374306091975872E-2</c:v>
                </c:pt>
                <c:pt idx="97">
                  <c:v>1.0540324766984049E-2</c:v>
                </c:pt>
                <c:pt idx="98">
                  <c:v>9.7191412499851304E-3</c:v>
                </c:pt>
                <c:pt idx="99">
                  <c:v>8.9104315409322121E-3</c:v>
                </c:pt>
                <c:pt idx="100">
                  <c:v>8.1138830084191149E-3</c:v>
                </c:pt>
              </c:numCache>
            </c:numRef>
          </c:val>
          <c:smooth val="0"/>
        </c:ser>
        <c:ser>
          <c:idx val="2"/>
          <c:order val="1"/>
          <c:marker>
            <c:symbol val="none"/>
          </c:marker>
          <c:val>
            <c:numRef>
              <c:f>'[Chart in Microsoft PowerPoint]Sheet1'!$C$1:$C$101</c:f>
              <c:numCache>
                <c:formatCode>General</c:formatCode>
                <c:ptCount val="101"/>
                <c:pt idx="1">
                  <c:v>1.5811388300841895</c:v>
                </c:pt>
                <c:pt idx="2">
                  <c:v>1.1180339887498949</c:v>
                </c:pt>
                <c:pt idx="3">
                  <c:v>0.91287092917527679</c:v>
                </c:pt>
                <c:pt idx="4">
                  <c:v>0.79056941504209477</c:v>
                </c:pt>
                <c:pt idx="5">
                  <c:v>0.70710678118654746</c:v>
                </c:pt>
                <c:pt idx="6">
                  <c:v>0.6454972243679028</c:v>
                </c:pt>
                <c:pt idx="7">
                  <c:v>0.59761430466719678</c:v>
                </c:pt>
                <c:pt idx="8">
                  <c:v>0.55901699437494745</c:v>
                </c:pt>
                <c:pt idx="9">
                  <c:v>0.52704627669472992</c:v>
                </c:pt>
                <c:pt idx="10">
                  <c:v>0.5</c:v>
                </c:pt>
                <c:pt idx="11">
                  <c:v>0.47673129462279623</c:v>
                </c:pt>
                <c:pt idx="12">
                  <c:v>0.45643546458763845</c:v>
                </c:pt>
                <c:pt idx="13">
                  <c:v>0.4385290096535146</c:v>
                </c:pt>
                <c:pt idx="14">
                  <c:v>0.42257712736425829</c:v>
                </c:pt>
                <c:pt idx="15">
                  <c:v>0.40824829046386296</c:v>
                </c:pt>
                <c:pt idx="16">
                  <c:v>0.39528470752104738</c:v>
                </c:pt>
                <c:pt idx="17">
                  <c:v>0.38348249442368515</c:v>
                </c:pt>
                <c:pt idx="18">
                  <c:v>0.37267799624996489</c:v>
                </c:pt>
                <c:pt idx="19">
                  <c:v>0.3627381250550058</c:v>
                </c:pt>
                <c:pt idx="20">
                  <c:v>0.35355339059327373</c:v>
                </c:pt>
                <c:pt idx="21">
                  <c:v>0.34503277967117707</c:v>
                </c:pt>
                <c:pt idx="22">
                  <c:v>0.33709993123162096</c:v>
                </c:pt>
                <c:pt idx="23">
                  <c:v>0.32969023669789344</c:v>
                </c:pt>
                <c:pt idx="24">
                  <c:v>0.32274861218395134</c:v>
                </c:pt>
                <c:pt idx="25">
                  <c:v>0.31622776601683789</c:v>
                </c:pt>
                <c:pt idx="26">
                  <c:v>0.3100868364730211</c:v>
                </c:pt>
                <c:pt idx="27">
                  <c:v>0.30429030972509225</c:v>
                </c:pt>
                <c:pt idx="28">
                  <c:v>0.29880715233359839</c:v>
                </c:pt>
                <c:pt idx="29">
                  <c:v>0.29361010975735169</c:v>
                </c:pt>
                <c:pt idx="30">
                  <c:v>0.28867513459481281</c:v>
                </c:pt>
                <c:pt idx="31">
                  <c:v>0.28398091712353235</c:v>
                </c:pt>
                <c:pt idx="32">
                  <c:v>0.27950849718747367</c:v>
                </c:pt>
                <c:pt idx="33">
                  <c:v>0.2752409412815901</c:v>
                </c:pt>
                <c:pt idx="34">
                  <c:v>0.27116307227332015</c:v>
                </c:pt>
                <c:pt idx="35">
                  <c:v>0.26726124191242434</c:v>
                </c:pt>
                <c:pt idx="36">
                  <c:v>0.2635231383473649</c:v>
                </c:pt>
                <c:pt idx="37">
                  <c:v>0.25993762245501811</c:v>
                </c:pt>
                <c:pt idx="38">
                  <c:v>0.25649458802128844</c:v>
                </c:pt>
                <c:pt idx="39">
                  <c:v>0.2531848417709166</c:v>
                </c:pt>
                <c:pt idx="40">
                  <c:v>0.24999999999999994</c:v>
                </c:pt>
                <c:pt idx="41">
                  <c:v>0.24693239916239737</c:v>
                </c:pt>
                <c:pt idx="42">
                  <c:v>0.24397501823713327</c:v>
                </c:pt>
                <c:pt idx="43">
                  <c:v>0.24112141108520602</c:v>
                </c:pt>
                <c:pt idx="44">
                  <c:v>0.23836564731139806</c:v>
                </c:pt>
                <c:pt idx="45">
                  <c:v>0.23570226039551587</c:v>
                </c:pt>
                <c:pt idx="46">
                  <c:v>0.23312620206007845</c:v>
                </c:pt>
                <c:pt idx="47">
                  <c:v>0.23063280200722128</c:v>
                </c:pt>
                <c:pt idx="48">
                  <c:v>0.22821773229381923</c:v>
                </c:pt>
                <c:pt idx="49">
                  <c:v>0.22587697572631285</c:v>
                </c:pt>
                <c:pt idx="50">
                  <c:v>0.22360679774997899</c:v>
                </c:pt>
                <c:pt idx="51">
                  <c:v>0.22140372138502387</c:v>
                </c:pt>
                <c:pt idx="52">
                  <c:v>0.21926450482675738</c:v>
                </c:pt>
                <c:pt idx="53">
                  <c:v>0.21718612138153473</c:v>
                </c:pt>
                <c:pt idx="54">
                  <c:v>0.21516574145596767</c:v>
                </c:pt>
                <c:pt idx="55">
                  <c:v>0.2132007163556105</c:v>
                </c:pt>
                <c:pt idx="56">
                  <c:v>0.21128856368212923</c:v>
                </c:pt>
                <c:pt idx="57">
                  <c:v>0.20942695414584783</c:v>
                </c:pt>
                <c:pt idx="58">
                  <c:v>0.20761369963434997</c:v>
                </c:pt>
                <c:pt idx="59">
                  <c:v>0.20584674239815465</c:v>
                </c:pt>
                <c:pt idx="60">
                  <c:v>0.20412414523193159</c:v>
                </c:pt>
                <c:pt idx="61">
                  <c:v>0.20244408254472906</c:v>
                </c:pt>
                <c:pt idx="62">
                  <c:v>0.20080483222562479</c:v>
                </c:pt>
                <c:pt idx="63">
                  <c:v>0.19920476822239905</c:v>
                </c:pt>
                <c:pt idx="64">
                  <c:v>0.1976423537605238</c:v>
                </c:pt>
                <c:pt idx="65">
                  <c:v>0.19611613513818416</c:v>
                </c:pt>
                <c:pt idx="66">
                  <c:v>0.19462473604038086</c:v>
                </c:pt>
                <c:pt idx="67">
                  <c:v>0.19316685232156405</c:v>
                </c:pt>
                <c:pt idx="68">
                  <c:v>0.19174124721184274</c:v>
                </c:pt>
                <c:pt idx="69">
                  <c:v>0.19034674690672038</c:v>
                </c:pt>
                <c:pt idx="70">
                  <c:v>0.18898223650461374</c:v>
                </c:pt>
                <c:pt idx="71">
                  <c:v>0.18764665626020052</c:v>
                </c:pt>
                <c:pt idx="72">
                  <c:v>0.18633899812498259</c:v>
                </c:pt>
                <c:pt idx="73">
                  <c:v>0.18505830254940145</c:v>
                </c:pt>
                <c:pt idx="74">
                  <c:v>0.18380365552345207</c:v>
                </c:pt>
                <c:pt idx="75">
                  <c:v>0.1825741858350555</c:v>
                </c:pt>
                <c:pt idx="76">
                  <c:v>0.18136906252750304</c:v>
                </c:pt>
                <c:pt idx="77">
                  <c:v>0.18018749253911193</c:v>
                </c:pt>
                <c:pt idx="78">
                  <c:v>0.17902871850985838</c:v>
                </c:pt>
                <c:pt idx="79">
                  <c:v>0.17789201674120514</c:v>
                </c:pt>
                <c:pt idx="80">
                  <c:v>0.176776695296637</c:v>
                </c:pt>
                <c:pt idx="81">
                  <c:v>0.17568209223157677</c:v>
                </c:pt>
                <c:pt idx="82">
                  <c:v>0.17460757394239471</c:v>
                </c:pt>
                <c:pt idx="83">
                  <c:v>0.17355253362515596</c:v>
                </c:pt>
                <c:pt idx="84">
                  <c:v>0.1725163898355887</c:v>
                </c:pt>
                <c:pt idx="85">
                  <c:v>0.17149858514250899</c:v>
                </c:pt>
                <c:pt idx="86">
                  <c:v>0.17049858486761851</c:v>
                </c:pt>
                <c:pt idx="87">
                  <c:v>0.16951587590520276</c:v>
                </c:pt>
                <c:pt idx="88">
                  <c:v>0.16854996561581068</c:v>
                </c:pt>
                <c:pt idx="89">
                  <c:v>0.16760038078849787</c:v>
                </c:pt>
                <c:pt idx="90">
                  <c:v>0.16666666666666682</c:v>
                </c:pt>
                <c:pt idx="91">
                  <c:v>0.16574838603294911</c:v>
                </c:pt>
                <c:pt idx="92">
                  <c:v>0.16484511834894691</c:v>
                </c:pt>
                <c:pt idx="93">
                  <c:v>0.1639564589459884</c:v>
                </c:pt>
                <c:pt idx="94">
                  <c:v>0.16308201826336072</c:v>
                </c:pt>
                <c:pt idx="95">
                  <c:v>0.16222142113076268</c:v>
                </c:pt>
                <c:pt idx="96">
                  <c:v>0.16137430609197587</c:v>
                </c:pt>
                <c:pt idx="97">
                  <c:v>0.16054032476698404</c:v>
                </c:pt>
                <c:pt idx="98">
                  <c:v>0.15971914124998512</c:v>
                </c:pt>
                <c:pt idx="99">
                  <c:v>0.15891043154093221</c:v>
                </c:pt>
                <c:pt idx="100">
                  <c:v>0.15811388300841911</c:v>
                </c:pt>
              </c:numCache>
            </c:numRef>
          </c:val>
          <c:smooth val="0"/>
        </c:ser>
        <c:ser>
          <c:idx val="0"/>
          <c:order val="2"/>
          <c:marker>
            <c:symbol val="none"/>
          </c:marker>
          <c:val>
            <c:numRef>
              <c:f>'[Chart in Microsoft PowerPoint]Sheet1'!$D$1:$D$101</c:f>
              <c:numCache>
                <c:formatCode>General</c:formatCode>
                <c:ptCount val="101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2">
                  <c:v>0.05</c:v>
                </c:pt>
                <c:pt idx="43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4">
                  <c:v>0.05</c:v>
                </c:pt>
                <c:pt idx="65">
                  <c:v>0.05</c:v>
                </c:pt>
                <c:pt idx="66">
                  <c:v>0.05</c:v>
                </c:pt>
                <c:pt idx="67">
                  <c:v>0.05</c:v>
                </c:pt>
                <c:pt idx="68">
                  <c:v>0.05</c:v>
                </c:pt>
                <c:pt idx="69">
                  <c:v>0.05</c:v>
                </c:pt>
                <c:pt idx="70">
                  <c:v>0.05</c:v>
                </c:pt>
                <c:pt idx="71">
                  <c:v>0.05</c:v>
                </c:pt>
                <c:pt idx="72">
                  <c:v>0.05</c:v>
                </c:pt>
                <c:pt idx="73">
                  <c:v>0.05</c:v>
                </c:pt>
                <c:pt idx="74">
                  <c:v>0.05</c:v>
                </c:pt>
                <c:pt idx="75">
                  <c:v>0.05</c:v>
                </c:pt>
                <c:pt idx="76">
                  <c:v>0.05</c:v>
                </c:pt>
                <c:pt idx="77">
                  <c:v>0.05</c:v>
                </c:pt>
                <c:pt idx="78">
                  <c:v>0.05</c:v>
                </c:pt>
                <c:pt idx="79">
                  <c:v>0.05</c:v>
                </c:pt>
                <c:pt idx="80">
                  <c:v>0.05</c:v>
                </c:pt>
                <c:pt idx="81">
                  <c:v>0.05</c:v>
                </c:pt>
                <c:pt idx="82">
                  <c:v>0.05</c:v>
                </c:pt>
                <c:pt idx="83">
                  <c:v>0.05</c:v>
                </c:pt>
                <c:pt idx="84">
                  <c:v>0.05</c:v>
                </c:pt>
                <c:pt idx="85">
                  <c:v>0.05</c:v>
                </c:pt>
                <c:pt idx="86">
                  <c:v>0.05</c:v>
                </c:pt>
                <c:pt idx="87">
                  <c:v>0.05</c:v>
                </c:pt>
                <c:pt idx="88">
                  <c:v>0.05</c:v>
                </c:pt>
                <c:pt idx="89">
                  <c:v>0.05</c:v>
                </c:pt>
                <c:pt idx="90">
                  <c:v>0.05</c:v>
                </c:pt>
                <c:pt idx="91">
                  <c:v>0.05</c:v>
                </c:pt>
                <c:pt idx="92">
                  <c:v>0.05</c:v>
                </c:pt>
                <c:pt idx="93">
                  <c:v>0.05</c:v>
                </c:pt>
                <c:pt idx="94">
                  <c:v>0.05</c:v>
                </c:pt>
                <c:pt idx="95">
                  <c:v>0.05</c:v>
                </c:pt>
                <c:pt idx="96">
                  <c:v>0.05</c:v>
                </c:pt>
                <c:pt idx="97">
                  <c:v>0.05</c:v>
                </c:pt>
                <c:pt idx="98">
                  <c:v>0.05</c:v>
                </c:pt>
                <c:pt idx="99">
                  <c:v>0.05</c:v>
                </c:pt>
                <c:pt idx="100">
                  <c:v>0.05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49280"/>
        <c:axId val="8850816"/>
      </c:lineChart>
      <c:catAx>
        <c:axId val="884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50816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8850816"/>
        <c:scaling>
          <c:orientation val="minMax"/>
          <c:max val="0.5"/>
        </c:scaling>
        <c:delete val="0"/>
        <c:axPos val="l"/>
        <c:numFmt formatCode="General" sourceLinked="1"/>
        <c:majorTickMark val="out"/>
        <c:minorTickMark val="none"/>
        <c:tickLblPos val="nextTo"/>
        <c:crossAx val="8849280"/>
        <c:crossesAt val="1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5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1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955" cy="49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45" y="0"/>
            <a:ext cx="2945955" cy="49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30"/>
            <a:ext cx="2945955" cy="49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45" y="9430830"/>
            <a:ext cx="2945955" cy="49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D3ED561-495B-4DE9-A846-B4C6ED9FDF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42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1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5299" name="AutoShape 2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5300" name="AutoShape 3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2941529" cy="49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51722" y="1"/>
            <a:ext cx="2941529" cy="49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3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53000" cy="37163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07242" y="4714594"/>
            <a:ext cx="4978765" cy="4461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30830"/>
            <a:ext cx="2941529" cy="49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51722" y="9430830"/>
            <a:ext cx="2941529" cy="49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FF5111F-4AD0-4493-821E-1CDE6579D3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9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612B3FE0-0FFE-441A-8FF5-3F01412ED92F}" type="slidenum">
              <a:rPr lang="en-US" altLang="en-US" sz="1200" smtClean="0">
                <a:solidFill>
                  <a:srgbClr val="000000"/>
                </a:solidFill>
              </a:rPr>
              <a:pPr/>
              <a:t>1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71301" y="746916"/>
            <a:ext cx="4456549" cy="37198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907242" y="4714594"/>
            <a:ext cx="4980241" cy="44634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FF5111F-4AD0-4493-821E-1CDE6579D37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762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FF5111F-4AD0-4493-821E-1CDE6579D37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5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8B1BB85-D0C2-4B28-AB9E-53D60B685EA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112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30DD38C7-3663-4232-AEB9-623058B964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03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"/>
            <a:ext cx="2017713" cy="6021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5902325" cy="6021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35E83199-A7F5-4179-BD56-83324D5D118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094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2438" cy="1138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52600"/>
            <a:ext cx="3709988" cy="4344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71988" y="1752600"/>
            <a:ext cx="3711575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71988" y="4000500"/>
            <a:ext cx="3711575" cy="2097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DFD680DA-FB57-4DF0-8D1C-CD7780993F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305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3089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4927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4170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46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55898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2444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29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sid. </a:t>
            </a:r>
            <a:fld id="{90A7D973-48A0-446A-9019-5C51161FB6A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026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660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4171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08585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97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EAA78279-6DD1-45E4-A773-64684E42CD4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242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709988" cy="4344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1988" y="1752600"/>
            <a:ext cx="3711575" cy="4344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CF7090F2-AB0F-4F0D-9F7D-FDD2F1F355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12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BA2F83A3-0C79-422A-91B0-AF98E95FFD8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1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5904523-22A4-4E55-9DBA-8D9DED4E4B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75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191316B-6C74-4157-AB5B-F7EBD3177B8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9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976320D-E8C9-4484-85CB-34ACEF06667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3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A9F16046-584C-4D2A-8B45-3B76B76966B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1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8072438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7573963" cy="434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Line 3"/>
          <p:cNvSpPr>
            <a:spLocks noChangeShapeType="1"/>
          </p:cNvSpPr>
          <p:nvPr/>
        </p:nvSpPr>
        <p:spPr bwMode="auto">
          <a:xfrm>
            <a:off x="609600" y="1219200"/>
            <a:ext cx="8077200" cy="1588"/>
          </a:xfrm>
          <a:prstGeom prst="line">
            <a:avLst/>
          </a:prstGeom>
          <a:noFill/>
          <a:ln w="5724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0" y="6516688"/>
            <a:ext cx="1900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7A1C7ACD-009E-42B6-9C9E-574C7025B99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9pPr>
    </p:titleStyle>
    <p:bodyStyle>
      <a:lvl1pPr marL="342900" indent="-342900" algn="l" defTabSz="449263" rtl="0" eaLnBrk="0" fontAlgn="base" hangingPunct="0">
        <a:spcBef>
          <a:spcPts val="350"/>
        </a:spcBef>
        <a:spcAft>
          <a:spcPts val="35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00"/>
        </a:spcBef>
        <a:spcAft>
          <a:spcPts val="30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9pPr>
    </p:titleStyle>
    <p:bodyStyle>
      <a:lvl1pPr marL="342900" indent="-342900" algn="l" defTabSz="449263" rtl="0" eaLnBrk="0" fontAlgn="base" hangingPunct="0">
        <a:spcBef>
          <a:spcPts val="350"/>
        </a:spcBef>
        <a:spcAft>
          <a:spcPts val="35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00"/>
        </a:spcBef>
        <a:spcAft>
          <a:spcPts val="30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18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5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9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6.png"/><Relationship Id="rId4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7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632848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sv-SE" dirty="0"/>
              <a:t>Kapitel </a:t>
            </a:r>
            <a:r>
              <a:rPr lang="sv-SE" dirty="0" smtClean="0"/>
              <a:t>13 Sparande, kapitalbildning och produktion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9552" y="1920875"/>
            <a:ext cx="8229600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50" charset="0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50" charset="0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50" charset="0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50" charset="0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50" charset="0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defTabSz="914400" eaLnBrk="1" hangingPunct="1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Tx/>
              <a:buFontTx/>
              <a:buChar char="•"/>
            </a:pPr>
            <a:r>
              <a:rPr lang="sv-SE" altLang="en-US" sz="2400" kern="0" dirty="0" smtClean="0">
                <a:latin typeface="Arial" charset="0"/>
              </a:rPr>
              <a:t>Samspelet mellan produktion och kapitalbildning i en sluten ekonomi</a:t>
            </a:r>
          </a:p>
          <a:p>
            <a:pPr defTabSz="914400" eaLnBrk="1" hangingPunct="1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Tx/>
              <a:buFontTx/>
              <a:buChar char="•"/>
            </a:pPr>
            <a:r>
              <a:rPr lang="sv-SE" altLang="en-US" sz="2400" kern="0" dirty="0" smtClean="0">
                <a:latin typeface="Arial" charset="0"/>
              </a:rPr>
              <a:t>Statistik och storleksordningar</a:t>
            </a:r>
          </a:p>
          <a:p>
            <a:pPr defTabSz="914400" eaLnBrk="1" hangingPunct="1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Tx/>
              <a:buFontTx/>
              <a:buChar char="•"/>
            </a:pPr>
            <a:r>
              <a:rPr lang="sv-SE" altLang="en-US" sz="2400" kern="0" dirty="0" smtClean="0">
                <a:latin typeface="Arial" charset="0"/>
              </a:rPr>
              <a:t>Öppna ekonomier</a:t>
            </a:r>
          </a:p>
        </p:txBody>
      </p:sp>
    </p:spTree>
    <p:extLst>
      <p:ext uri="{BB962C8B-B14F-4D97-AF65-F5344CB8AC3E}">
        <p14:creationId xmlns:p14="http://schemas.microsoft.com/office/powerpoint/2010/main" val="40079907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Stationärt läge </a:t>
            </a:r>
          </a:p>
        </p:txBody>
      </p:sp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609600" y="76200"/>
            <a:ext cx="8077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sv-SE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609600" y="76200"/>
            <a:ext cx="8077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sv-SE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6902" name="Rectangle 6"/>
          <p:cNvSpPr>
            <a:spLocks noChangeArrowheads="1"/>
          </p:cNvSpPr>
          <p:nvPr/>
        </p:nvSpPr>
        <p:spPr bwMode="auto">
          <a:xfrm>
            <a:off x="232048" y="1268760"/>
            <a:ext cx="2971800" cy="7710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ClrTx/>
              <a:defRPr/>
            </a:pPr>
            <a:r>
              <a:rPr lang="en-US" sz="1800" dirty="0" err="1" smtClean="0">
                <a:solidFill>
                  <a:schemeClr val="tx1"/>
                </a:solidFill>
                <a:latin typeface="+mj-lt"/>
              </a:rPr>
              <a:t>Det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</a:rPr>
              <a:t>finns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</a:rPr>
              <a:t>ett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</a:rPr>
              <a:t>värde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</a:rPr>
              <a:t>på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i="1" dirty="0" smtClean="0">
                <a:solidFill>
                  <a:schemeClr val="tx1"/>
                </a:solidFill>
                <a:latin typeface="+mj-lt"/>
              </a:rPr>
              <a:t>k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</a:rPr>
              <a:t>sådant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</a:rPr>
              <a:t>att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sv-SE" sz="1800" i="1" dirty="0" err="1" smtClean="0">
                <a:solidFill>
                  <a:srgbClr val="000000"/>
                </a:solidFill>
                <a:latin typeface="Arial"/>
              </a:rPr>
              <a:t>s</a:t>
            </a:r>
            <a:r>
              <a:rPr lang="sv-SE" sz="1800" baseline="10000" dirty="0" err="1">
                <a:solidFill>
                  <a:srgbClr val="000000"/>
                </a:solidFill>
                <a:latin typeface="Arial"/>
                <a:sym typeface="Symbol"/>
              </a:rPr>
              <a:t></a:t>
            </a:r>
            <a:r>
              <a:rPr lang="sv-SE" sz="1800" i="1" dirty="0" err="1" smtClean="0">
                <a:solidFill>
                  <a:srgbClr val="000000"/>
                </a:solidFill>
                <a:latin typeface="Arial"/>
                <a:sym typeface="Symbol"/>
              </a:rPr>
              <a:t>f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(</a:t>
            </a:r>
            <a:r>
              <a:rPr lang="en-US" sz="1800" i="1" dirty="0" smtClean="0">
                <a:solidFill>
                  <a:srgbClr val="000000"/>
                </a:solidFill>
                <a:latin typeface="Arial"/>
              </a:rPr>
              <a:t>k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) = </a:t>
            </a:r>
            <a:r>
              <a:rPr lang="sv-SE" sz="1800" i="1" dirty="0" smtClean="0">
                <a:solidFill>
                  <a:srgbClr val="000000"/>
                </a:solidFill>
                <a:latin typeface="Arial"/>
                <a:sym typeface="Symbol"/>
              </a:rPr>
              <a:t></a:t>
            </a:r>
            <a:r>
              <a:rPr lang="sv-SE" sz="1800" i="1" baseline="10000" dirty="0" smtClean="0">
                <a:solidFill>
                  <a:srgbClr val="000000"/>
                </a:solidFill>
                <a:latin typeface="Arial"/>
                <a:sym typeface="Symbol"/>
              </a:rPr>
              <a:t> </a:t>
            </a:r>
            <a:r>
              <a:rPr lang="sv-SE" sz="1800" baseline="10000" dirty="0" smtClean="0">
                <a:solidFill>
                  <a:srgbClr val="000000"/>
                </a:solidFill>
                <a:latin typeface="Arial"/>
                <a:sym typeface="Symbol"/>
              </a:rPr>
              <a:t></a:t>
            </a:r>
            <a:r>
              <a:rPr lang="en-US" sz="1800" i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  <a:latin typeface="Arial"/>
              </a:rPr>
              <a:t>k. </a:t>
            </a:r>
            <a:r>
              <a:rPr lang="en-US" sz="1800" dirty="0" smtClean="0">
                <a:solidFill>
                  <a:srgbClr val="000000"/>
                </a:solidFill>
                <a:latin typeface="Arial"/>
              </a:rPr>
              <a:t>Vi </a:t>
            </a:r>
            <a:r>
              <a:rPr lang="en-US" sz="1800" dirty="0" err="1" smtClean="0">
                <a:solidFill>
                  <a:srgbClr val="000000"/>
                </a:solidFill>
                <a:latin typeface="Arial"/>
              </a:rPr>
              <a:t>kallar</a:t>
            </a:r>
            <a:r>
              <a:rPr lang="en-US" sz="1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/>
              </a:rPr>
              <a:t>det</a:t>
            </a:r>
            <a:r>
              <a:rPr lang="en-US" sz="1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+mn-lt"/>
              </a:rPr>
              <a:t>värdet</a:t>
            </a:r>
            <a:r>
              <a:rPr lang="en-US" sz="1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800" i="1" dirty="0" smtClean="0">
                <a:solidFill>
                  <a:schemeClr val="tx1"/>
                </a:solidFill>
                <a:latin typeface="+mn-lt"/>
              </a:rPr>
              <a:t>k*</a:t>
            </a:r>
            <a:r>
              <a:rPr lang="en-US" sz="1800" i="1" dirty="0" smtClean="0">
                <a:solidFill>
                  <a:schemeClr val="tx1"/>
                </a:solidFill>
              </a:rPr>
              <a:t>.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endParaRPr lang="sv-SE" sz="180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37912" name="Group 8"/>
          <p:cNvGrpSpPr>
            <a:grpSpLocks/>
          </p:cNvGrpSpPr>
          <p:nvPr/>
        </p:nvGrpSpPr>
        <p:grpSpPr bwMode="auto">
          <a:xfrm>
            <a:off x="3649297" y="1557370"/>
            <a:ext cx="5170854" cy="4924393"/>
            <a:chOff x="2781" y="731"/>
            <a:chExt cx="2858" cy="2731"/>
          </a:xfrm>
        </p:grpSpPr>
        <p:sp>
          <p:nvSpPr>
            <p:cNvPr id="37915" name="Line 9"/>
            <p:cNvSpPr>
              <a:spLocks noChangeShapeType="1"/>
            </p:cNvSpPr>
            <p:nvPr/>
          </p:nvSpPr>
          <p:spPr bwMode="auto">
            <a:xfrm>
              <a:off x="2781" y="731"/>
              <a:ext cx="6" cy="23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6" name="Line 10"/>
            <p:cNvSpPr>
              <a:spLocks noChangeShapeType="1"/>
            </p:cNvSpPr>
            <p:nvPr/>
          </p:nvSpPr>
          <p:spPr bwMode="auto">
            <a:xfrm flipH="1" flipV="1">
              <a:off x="2781" y="3100"/>
              <a:ext cx="241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8" name="Rectangle 12"/>
            <p:cNvSpPr>
              <a:spLocks noChangeArrowheads="1"/>
            </p:cNvSpPr>
            <p:nvPr/>
          </p:nvSpPr>
          <p:spPr bwMode="auto">
            <a:xfrm>
              <a:off x="5100" y="3002"/>
              <a:ext cx="539" cy="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800" i="1"/>
                <a:t>K/N</a:t>
              </a:r>
            </a:p>
          </p:txBody>
        </p:sp>
        <p:sp>
          <p:nvSpPr>
            <p:cNvPr id="37919" name="Rectangle 13"/>
            <p:cNvSpPr>
              <a:spLocks noChangeArrowheads="1"/>
            </p:cNvSpPr>
            <p:nvPr/>
          </p:nvSpPr>
          <p:spPr bwMode="auto">
            <a:xfrm>
              <a:off x="2971" y="3258"/>
              <a:ext cx="2091" cy="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800" dirty="0" smtClean="0"/>
                <a:t>Kapital (per sysselsatt)</a:t>
              </a:r>
              <a:endParaRPr lang="sv-SE" altLang="en-US" sz="1800" dirty="0"/>
            </a:p>
          </p:txBody>
        </p:sp>
        <p:sp>
          <p:nvSpPr>
            <p:cNvPr id="37920" name="Freeform 14"/>
            <p:cNvSpPr>
              <a:spLocks/>
            </p:cNvSpPr>
            <p:nvPr/>
          </p:nvSpPr>
          <p:spPr bwMode="auto">
            <a:xfrm>
              <a:off x="2805" y="1641"/>
              <a:ext cx="2560" cy="1447"/>
            </a:xfrm>
            <a:custGeom>
              <a:avLst/>
              <a:gdLst>
                <a:gd name="T0" fmla="*/ 0 w 2560"/>
                <a:gd name="T1" fmla="*/ 1447 h 1447"/>
                <a:gd name="T2" fmla="*/ 505 w 2560"/>
                <a:gd name="T3" fmla="*/ 804 h 1447"/>
                <a:gd name="T4" fmla="*/ 1446 w 2560"/>
                <a:gd name="T5" fmla="*/ 228 h 1447"/>
                <a:gd name="T6" fmla="*/ 2131 w 2560"/>
                <a:gd name="T7" fmla="*/ 36 h 1447"/>
                <a:gd name="T8" fmla="*/ 2560 w 2560"/>
                <a:gd name="T9" fmla="*/ 10 h 14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60" h="1447">
                  <a:moveTo>
                    <a:pt x="0" y="1447"/>
                  </a:moveTo>
                  <a:cubicBezTo>
                    <a:pt x="84" y="1340"/>
                    <a:pt x="264" y="1007"/>
                    <a:pt x="505" y="804"/>
                  </a:cubicBezTo>
                  <a:cubicBezTo>
                    <a:pt x="746" y="601"/>
                    <a:pt x="1175" y="356"/>
                    <a:pt x="1446" y="228"/>
                  </a:cubicBezTo>
                  <a:cubicBezTo>
                    <a:pt x="1717" y="100"/>
                    <a:pt x="1945" y="72"/>
                    <a:pt x="2131" y="36"/>
                  </a:cubicBezTo>
                  <a:cubicBezTo>
                    <a:pt x="2317" y="0"/>
                    <a:pt x="2471" y="15"/>
                    <a:pt x="2560" y="10"/>
                  </a:cubicBezTo>
                </a:path>
              </a:pathLst>
            </a:custGeom>
            <a:noFill/>
            <a:ln w="38100" cap="flat" cmpd="sng">
              <a:solidFill>
                <a:srgbClr val="3F715E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21" name="Line 15"/>
            <p:cNvSpPr>
              <a:spLocks noChangeShapeType="1"/>
            </p:cNvSpPr>
            <p:nvPr/>
          </p:nvSpPr>
          <p:spPr bwMode="auto">
            <a:xfrm flipV="1">
              <a:off x="2792" y="1178"/>
              <a:ext cx="2419" cy="193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4"/>
            <p:cNvSpPr>
              <a:spLocks/>
            </p:cNvSpPr>
            <p:nvPr/>
          </p:nvSpPr>
          <p:spPr bwMode="auto">
            <a:xfrm>
              <a:off x="2801" y="856"/>
              <a:ext cx="2570" cy="2240"/>
            </a:xfrm>
            <a:custGeom>
              <a:avLst/>
              <a:gdLst>
                <a:gd name="T0" fmla="*/ 0 w 2560"/>
                <a:gd name="T1" fmla="*/ 1447 h 1447"/>
                <a:gd name="T2" fmla="*/ 505 w 2560"/>
                <a:gd name="T3" fmla="*/ 804 h 1447"/>
                <a:gd name="T4" fmla="*/ 1446 w 2560"/>
                <a:gd name="T5" fmla="*/ 228 h 1447"/>
                <a:gd name="T6" fmla="*/ 2131 w 2560"/>
                <a:gd name="T7" fmla="*/ 36 h 1447"/>
                <a:gd name="T8" fmla="*/ 2560 w 2560"/>
                <a:gd name="T9" fmla="*/ 10 h 14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0 w 10000"/>
                <a:gd name="connsiteY0" fmla="*/ 9931 h 9931"/>
                <a:gd name="connsiteX1" fmla="*/ 1973 w 10000"/>
                <a:gd name="connsiteY1" fmla="*/ 5487 h 9931"/>
                <a:gd name="connsiteX2" fmla="*/ 5627 w 10000"/>
                <a:gd name="connsiteY2" fmla="*/ 1578 h 9931"/>
                <a:gd name="connsiteX3" fmla="*/ 8324 w 10000"/>
                <a:gd name="connsiteY3" fmla="*/ 180 h 9931"/>
                <a:gd name="connsiteX4" fmla="*/ 10000 w 10000"/>
                <a:gd name="connsiteY4" fmla="*/ 0 h 9931"/>
                <a:gd name="connsiteX0" fmla="*/ 0 w 10000"/>
                <a:gd name="connsiteY0" fmla="*/ 10000 h 10000"/>
                <a:gd name="connsiteX1" fmla="*/ 2446 w 10000"/>
                <a:gd name="connsiteY1" fmla="*/ 5073 h 10000"/>
                <a:gd name="connsiteX2" fmla="*/ 5627 w 10000"/>
                <a:gd name="connsiteY2" fmla="*/ 1589 h 10000"/>
                <a:gd name="connsiteX3" fmla="*/ 8324 w 10000"/>
                <a:gd name="connsiteY3" fmla="*/ 181 h 10000"/>
                <a:gd name="connsiteX4" fmla="*/ 10000 w 10000"/>
                <a:gd name="connsiteY4" fmla="*/ 0 h 10000"/>
                <a:gd name="connsiteX0" fmla="*/ 0 w 10041"/>
                <a:gd name="connsiteY0" fmla="*/ 10095 h 10095"/>
                <a:gd name="connsiteX1" fmla="*/ 2446 w 10041"/>
                <a:gd name="connsiteY1" fmla="*/ 5168 h 10095"/>
                <a:gd name="connsiteX2" fmla="*/ 5627 w 10041"/>
                <a:gd name="connsiteY2" fmla="*/ 1684 h 10095"/>
                <a:gd name="connsiteX3" fmla="*/ 8324 w 10041"/>
                <a:gd name="connsiteY3" fmla="*/ 276 h 10095"/>
                <a:gd name="connsiteX4" fmla="*/ 10041 w 10041"/>
                <a:gd name="connsiteY4" fmla="*/ 0 h 1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41" h="10095">
                  <a:moveTo>
                    <a:pt x="0" y="10095"/>
                  </a:moveTo>
                  <a:cubicBezTo>
                    <a:pt x="328" y="9351"/>
                    <a:pt x="1508" y="6570"/>
                    <a:pt x="2446" y="5168"/>
                  </a:cubicBezTo>
                  <a:cubicBezTo>
                    <a:pt x="3384" y="3766"/>
                    <a:pt x="4647" y="2499"/>
                    <a:pt x="5627" y="1684"/>
                  </a:cubicBezTo>
                  <a:cubicBezTo>
                    <a:pt x="6607" y="869"/>
                    <a:pt x="7598" y="527"/>
                    <a:pt x="8324" y="276"/>
                  </a:cubicBezTo>
                  <a:cubicBezTo>
                    <a:pt x="9051" y="26"/>
                    <a:pt x="9693" y="35"/>
                    <a:pt x="10041" y="0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897" name="Rectangle 19"/>
          <p:cNvSpPr>
            <a:spLocks noChangeArrowheads="1"/>
          </p:cNvSpPr>
          <p:nvPr/>
        </p:nvSpPr>
        <p:spPr bwMode="auto">
          <a:xfrm>
            <a:off x="6516216" y="5805264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i="1" dirty="0" smtClean="0"/>
              <a:t>k*</a:t>
            </a:r>
            <a:endParaRPr lang="sv-SE" altLang="en-US" sz="1800" i="1" dirty="0"/>
          </a:p>
        </p:txBody>
      </p:sp>
      <p:sp>
        <p:nvSpPr>
          <p:cNvPr id="37905" name="Line 18"/>
          <p:cNvSpPr>
            <a:spLocks noChangeShapeType="1"/>
          </p:cNvSpPr>
          <p:nvPr/>
        </p:nvSpPr>
        <p:spPr bwMode="auto">
          <a:xfrm flipV="1">
            <a:off x="6679257" y="3460753"/>
            <a:ext cx="4763" cy="2368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Line 20"/>
          <p:cNvSpPr>
            <a:spLocks noChangeShapeType="1"/>
          </p:cNvSpPr>
          <p:nvPr/>
        </p:nvSpPr>
        <p:spPr bwMode="auto">
          <a:xfrm flipH="1">
            <a:off x="3639196" y="3460753"/>
            <a:ext cx="30448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Text Box 23"/>
          <p:cNvSpPr txBox="1">
            <a:spLocks noChangeArrowheads="1"/>
          </p:cNvSpPr>
          <p:nvPr/>
        </p:nvSpPr>
        <p:spPr bwMode="auto">
          <a:xfrm>
            <a:off x="189558" y="4625978"/>
            <a:ext cx="25400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60000"/>
              </a:spcBef>
              <a:buFontTx/>
              <a:buNone/>
            </a:pPr>
            <a:r>
              <a:rPr lang="sv-SE" altLang="en-US" sz="1600" dirty="0"/>
              <a:t>Tillskott </a:t>
            </a:r>
            <a:r>
              <a:rPr lang="sv-SE" altLang="en-US" sz="1600" dirty="0" err="1"/>
              <a:t>pga</a:t>
            </a:r>
            <a:r>
              <a:rPr lang="sv-SE" altLang="en-US" sz="1600" dirty="0"/>
              <a:t> </a:t>
            </a:r>
            <a:r>
              <a:rPr lang="sv-SE" altLang="en-US" sz="1600" dirty="0" smtClean="0"/>
              <a:t>investeringar </a:t>
            </a:r>
            <a:r>
              <a:rPr lang="sv-SE" altLang="en-US" sz="1600" dirty="0"/>
              <a:t>vid tidpunkt 0</a:t>
            </a:r>
          </a:p>
        </p:txBody>
      </p:sp>
      <p:sp>
        <p:nvSpPr>
          <p:cNvPr id="37909" name="Line 24"/>
          <p:cNvSpPr>
            <a:spLocks noChangeShapeType="1"/>
          </p:cNvSpPr>
          <p:nvPr/>
        </p:nvSpPr>
        <p:spPr bwMode="auto">
          <a:xfrm flipV="1">
            <a:off x="2551758" y="3441703"/>
            <a:ext cx="1079500" cy="1408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176858" y="5592766"/>
            <a:ext cx="29765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60000"/>
              </a:spcBef>
              <a:buFontTx/>
              <a:buNone/>
            </a:pPr>
            <a:r>
              <a:rPr lang="sv-SE" altLang="en-US" sz="1600" dirty="0"/>
              <a:t>Förlust </a:t>
            </a:r>
            <a:r>
              <a:rPr lang="sv-SE" altLang="en-US" sz="1600" dirty="0" err="1"/>
              <a:t>pga</a:t>
            </a:r>
            <a:r>
              <a:rPr lang="sv-SE" altLang="en-US" sz="1600" dirty="0"/>
              <a:t> kapitalförslitning vid tidpunkt 0</a:t>
            </a:r>
          </a:p>
        </p:txBody>
      </p:sp>
      <p:sp>
        <p:nvSpPr>
          <p:cNvPr id="37911" name="Line 25"/>
          <p:cNvSpPr>
            <a:spLocks noChangeShapeType="1"/>
          </p:cNvSpPr>
          <p:nvPr/>
        </p:nvSpPr>
        <p:spPr bwMode="auto">
          <a:xfrm flipV="1">
            <a:off x="2729558" y="3500441"/>
            <a:ext cx="901700" cy="2152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0"/>
          <p:cNvSpPr>
            <a:spLocks noChangeShapeType="1"/>
          </p:cNvSpPr>
          <p:nvPr/>
        </p:nvSpPr>
        <p:spPr bwMode="auto">
          <a:xfrm flipH="1">
            <a:off x="3615383" y="2201865"/>
            <a:ext cx="30448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Line 26"/>
          <p:cNvSpPr>
            <a:spLocks noChangeShapeType="1"/>
          </p:cNvSpPr>
          <p:nvPr/>
        </p:nvSpPr>
        <p:spPr bwMode="auto">
          <a:xfrm flipV="1">
            <a:off x="4795838" y="5384800"/>
            <a:ext cx="0" cy="2063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929" name="Rectangle 33"/>
          <p:cNvSpPr>
            <a:spLocks noChangeArrowheads="1"/>
          </p:cNvSpPr>
          <p:nvPr/>
        </p:nvSpPr>
        <p:spPr bwMode="auto">
          <a:xfrm>
            <a:off x="192088" y="2180407"/>
            <a:ext cx="2971800" cy="1752649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Wingdings" pitchFamily="2" charset="2"/>
              <a:buNone/>
            </a:pPr>
            <a:r>
              <a:rPr lang="sv-SE" altLang="en-US" sz="1800" b="1" dirty="0" smtClean="0"/>
              <a:t>Slutsatser:</a:t>
            </a:r>
            <a:endParaRPr lang="sv-SE" altLang="en-US" sz="1800" b="1" dirty="0"/>
          </a:p>
          <a:p>
            <a:pPr marL="285750" indent="-28575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800" dirty="0" smtClean="0"/>
              <a:t>Om </a:t>
            </a:r>
            <a:r>
              <a:rPr lang="sv-SE" altLang="en-US" sz="1800" i="1" dirty="0" smtClean="0"/>
              <a:t>k=k* </a:t>
            </a:r>
            <a:r>
              <a:rPr lang="sv-SE" altLang="en-US" sz="1800" dirty="0" smtClean="0"/>
              <a:t>är kapital-stocken och därmed produktionen konstant – ett </a:t>
            </a:r>
            <a:r>
              <a:rPr lang="sv-SE" altLang="en-US" sz="1800" b="1" dirty="0" smtClean="0"/>
              <a:t>stationärt läge.</a:t>
            </a:r>
            <a:endParaRPr lang="sv-SE" altLang="en-US" sz="1800" dirty="0" smtClean="0"/>
          </a:p>
          <a:p>
            <a:pPr marL="285750" indent="-285750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800" dirty="0" smtClean="0"/>
              <a:t>Om </a:t>
            </a:r>
            <a:r>
              <a:rPr lang="sv-SE" altLang="en-US" sz="1800" i="1" dirty="0" smtClean="0"/>
              <a:t>k </a:t>
            </a:r>
            <a:r>
              <a:rPr lang="sv-SE" altLang="en-US" sz="1800" dirty="0" smtClean="0"/>
              <a:t>avviker från</a:t>
            </a:r>
            <a:r>
              <a:rPr lang="sv-SE" altLang="en-US" sz="1800" i="1" dirty="0" smtClean="0"/>
              <a:t> k</a:t>
            </a:r>
            <a:r>
              <a:rPr lang="sv-SE" altLang="en-US" sz="1800" i="1" dirty="0"/>
              <a:t>* </a:t>
            </a:r>
            <a:r>
              <a:rPr lang="sv-SE" altLang="en-US" sz="1800" dirty="0" smtClean="0"/>
              <a:t>rör sig </a:t>
            </a:r>
            <a:r>
              <a:rPr lang="sv-SE" altLang="en-US" sz="1800" i="1" dirty="0" smtClean="0"/>
              <a:t>k </a:t>
            </a:r>
            <a:r>
              <a:rPr lang="sv-SE" altLang="en-US" sz="1800" dirty="0" smtClean="0"/>
              <a:t>mot </a:t>
            </a:r>
            <a:r>
              <a:rPr lang="sv-SE" altLang="en-US" sz="1800" i="1" dirty="0" smtClean="0"/>
              <a:t>k* och y</a:t>
            </a:r>
            <a:r>
              <a:rPr lang="sv-SE" altLang="en-US" sz="1800" dirty="0" smtClean="0"/>
              <a:t> mot </a:t>
            </a:r>
            <a:r>
              <a:rPr lang="sv-SE" altLang="en-US" sz="1800" i="1" dirty="0" smtClean="0"/>
              <a:t>y*</a:t>
            </a:r>
            <a:endParaRPr lang="sv-SE" altLang="en-US" sz="1800" dirty="0"/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355255"/>
              </p:ext>
            </p:extLst>
          </p:nvPr>
        </p:nvGraphicFramePr>
        <p:xfrm>
          <a:off x="7911355" y="2892301"/>
          <a:ext cx="80010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0" name="Equation" r:id="rId3" imgW="533160" imgH="215640" progId="Equation.3">
                  <p:embed/>
                </p:oleObj>
              </mc:Choice>
              <mc:Fallback>
                <p:oleObj name="Equation" r:id="rId3" imgW="533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1355" y="2892301"/>
                        <a:ext cx="80010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4613651"/>
              </p:ext>
            </p:extLst>
          </p:nvPr>
        </p:nvGraphicFramePr>
        <p:xfrm>
          <a:off x="7884368" y="2138238"/>
          <a:ext cx="5334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1" name="Equation" r:id="rId5" imgW="355320" imgH="177480" progId="Equation.3">
                  <p:embed/>
                </p:oleObj>
              </mc:Choice>
              <mc:Fallback>
                <p:oleObj name="Equation" r:id="rId5" imgW="355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2138238"/>
                        <a:ext cx="5334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240450"/>
              </p:ext>
            </p:extLst>
          </p:nvPr>
        </p:nvGraphicFramePr>
        <p:xfrm>
          <a:off x="8226425" y="1484313"/>
          <a:ext cx="4762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2" name="Equation" r:id="rId7" imgW="317160" imgH="215640" progId="Equation.3">
                  <p:embed/>
                </p:oleObj>
              </mc:Choice>
              <mc:Fallback>
                <p:oleObj name="Equation" r:id="rId7" imgW="317160" imgH="21564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6425" y="1484313"/>
                        <a:ext cx="47625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3222067" y="1989073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en-US" sz="1800" i="1" dirty="0">
                <a:solidFill>
                  <a:schemeClr val="tx1"/>
                </a:solidFill>
                <a:latin typeface="+mn-lt"/>
              </a:rPr>
              <a:t>y*</a:t>
            </a:r>
            <a:endParaRPr lang="en-US" sz="18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V="1">
            <a:off x="6686533" y="2234705"/>
            <a:ext cx="4763" cy="2368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9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36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369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369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2" grpId="0"/>
      <p:bldP spid="37905" grpId="0" animBg="1"/>
      <p:bldP spid="37906" grpId="0" animBg="1"/>
      <p:bldP spid="37908" grpId="0"/>
      <p:bldP spid="37909" grpId="0" animBg="1"/>
      <p:bldP spid="37910" grpId="0"/>
      <p:bldP spid="37911" grpId="0" animBg="1"/>
      <p:bldP spid="36" grpId="0" animBg="1"/>
      <p:bldP spid="336929" grpId="0" build="p" bldLvl="2"/>
      <p:bldP spid="5" grpId="0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Ökning av sparandet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1" y="1444544"/>
            <a:ext cx="2880320" cy="2776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sv-SE" sz="1800" kern="0" dirty="0" smtClean="0">
                <a:solidFill>
                  <a:schemeClr val="tx1"/>
                </a:solidFill>
                <a:effectLst/>
              </a:rPr>
              <a:t>Vad händer om spar-kvoten ökar från </a:t>
            </a:r>
            <a:r>
              <a:rPr lang="sv-SE" sz="1800" i="1" kern="0" dirty="0" err="1" smtClean="0">
                <a:solidFill>
                  <a:schemeClr val="tx1"/>
                </a:solidFill>
                <a:effectLst/>
              </a:rPr>
              <a:t>s</a:t>
            </a:r>
            <a:r>
              <a:rPr lang="sv-SE" sz="1800" i="1" kern="0" baseline="-25000" dirty="0" err="1" smtClean="0">
                <a:solidFill>
                  <a:schemeClr val="tx1"/>
                </a:solidFill>
                <a:effectLst/>
              </a:rPr>
              <a:t>b</a:t>
            </a:r>
            <a:r>
              <a:rPr lang="sv-SE" sz="1800" kern="0" dirty="0" smtClean="0">
                <a:solidFill>
                  <a:schemeClr val="tx1"/>
                </a:solidFill>
                <a:effectLst/>
              </a:rPr>
              <a:t> till </a:t>
            </a:r>
            <a:r>
              <a:rPr lang="sv-SE" sz="1800" i="1" kern="0" dirty="0" smtClean="0">
                <a:solidFill>
                  <a:schemeClr val="tx1"/>
                </a:solidFill>
                <a:effectLst/>
              </a:rPr>
              <a:t>s</a:t>
            </a:r>
            <a:r>
              <a:rPr lang="sv-SE" sz="1800" i="1" kern="0" baseline="-25000" dirty="0" smtClean="0">
                <a:solidFill>
                  <a:schemeClr val="tx1"/>
                </a:solidFill>
                <a:effectLst/>
              </a:rPr>
              <a:t>a </a:t>
            </a:r>
            <a:r>
              <a:rPr lang="sv-SE" sz="1800" kern="0" dirty="0" smtClean="0">
                <a:solidFill>
                  <a:schemeClr val="tx1"/>
                </a:solidFill>
                <a:effectLst/>
              </a:rPr>
              <a:t>?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sv-SE" altLang="en-US" sz="1800" dirty="0" smtClean="0">
                <a:effectLst/>
              </a:rPr>
              <a:t>Antag att </a:t>
            </a:r>
            <a:r>
              <a:rPr lang="sv-SE" altLang="en-US" sz="1800" dirty="0">
                <a:effectLst/>
              </a:rPr>
              <a:t>ekonomin är i </a:t>
            </a:r>
            <a:r>
              <a:rPr lang="sv-SE" altLang="en-US" sz="1800" dirty="0" smtClean="0">
                <a:effectLst/>
              </a:rPr>
              <a:t>stationärt läge för sparkvoten </a:t>
            </a:r>
            <a:r>
              <a:rPr lang="sv-SE" sz="1800" i="1" kern="0" dirty="0" err="1" smtClean="0">
                <a:solidFill>
                  <a:schemeClr val="tx1"/>
                </a:solidFill>
                <a:effectLst/>
              </a:rPr>
              <a:t>s</a:t>
            </a:r>
            <a:r>
              <a:rPr lang="sv-SE" sz="1800" i="1" kern="0" baseline="-25000" dirty="0" err="1" smtClean="0">
                <a:solidFill>
                  <a:schemeClr val="tx1"/>
                </a:solidFill>
                <a:effectLst/>
              </a:rPr>
              <a:t>b</a:t>
            </a:r>
            <a:r>
              <a:rPr lang="sv-SE" altLang="en-US" sz="1800" dirty="0" smtClean="0">
                <a:effectLst/>
              </a:rPr>
              <a:t>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sv-SE" altLang="en-US" sz="1800" dirty="0" smtClean="0">
                <a:effectLst/>
              </a:rPr>
              <a:t>När sparkvoten ökar förskjuts  investerings-kurvan </a:t>
            </a:r>
            <a:r>
              <a:rPr lang="sv-SE" altLang="en-US" sz="1800" i="1" dirty="0" smtClean="0">
                <a:effectLst/>
              </a:rPr>
              <a:t>s</a:t>
            </a:r>
            <a:r>
              <a:rPr lang="sv-SE" altLang="en-US" sz="1800" baseline="10000" dirty="0" smtClean="0">
                <a:effectLst/>
                <a:sym typeface="Symbol"/>
              </a:rPr>
              <a:t></a:t>
            </a:r>
            <a:r>
              <a:rPr lang="sv-SE" altLang="en-US" sz="1800" i="1" dirty="0" smtClean="0">
                <a:effectLst/>
                <a:sym typeface="Symbol"/>
              </a:rPr>
              <a:t>f</a:t>
            </a:r>
            <a:r>
              <a:rPr lang="sv-SE" altLang="en-US" sz="1800" dirty="0" smtClean="0">
                <a:effectLst/>
                <a:sym typeface="Symbol"/>
              </a:rPr>
              <a:t>(</a:t>
            </a:r>
            <a:r>
              <a:rPr lang="sv-SE" altLang="en-US" sz="1800" i="1" dirty="0" smtClean="0">
                <a:effectLst/>
                <a:sym typeface="Symbol"/>
              </a:rPr>
              <a:t>k</a:t>
            </a:r>
            <a:r>
              <a:rPr lang="sv-SE" altLang="en-US" sz="1800" dirty="0" smtClean="0">
                <a:effectLst/>
                <a:sym typeface="Symbol"/>
              </a:rPr>
              <a:t>) uppåt (roterar motsols).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sv-SE" altLang="en-US" sz="1800" dirty="0" smtClean="0">
                <a:effectLst/>
                <a:sym typeface="Symbol"/>
              </a:rPr>
              <a:t>Ekonomin rör sig mot ett nytt stationärt läge med högre kapitalstock och högre produktion.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sv-SE" altLang="en-US" sz="1800" dirty="0" smtClean="0">
              <a:effectLst/>
              <a:sym typeface="Symbol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sv-SE" altLang="en-US" sz="1800" dirty="0" smtClean="0"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sv-SE" altLang="en-US" sz="1800" dirty="0" smtClean="0">
              <a:effectLst/>
            </a:endParaRPr>
          </a:p>
        </p:txBody>
      </p:sp>
      <p:sp>
        <p:nvSpPr>
          <p:cNvPr id="19" name="Line 42"/>
          <p:cNvSpPr>
            <a:spLocks noChangeShapeType="1"/>
          </p:cNvSpPr>
          <p:nvPr/>
        </p:nvSpPr>
        <p:spPr bwMode="auto">
          <a:xfrm>
            <a:off x="3609353" y="1627997"/>
            <a:ext cx="0" cy="424100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0" name="Line 43"/>
          <p:cNvSpPr>
            <a:spLocks noChangeShapeType="1"/>
          </p:cNvSpPr>
          <p:nvPr/>
        </p:nvSpPr>
        <p:spPr bwMode="auto">
          <a:xfrm flipH="1" flipV="1">
            <a:off x="3598497" y="5872604"/>
            <a:ext cx="436935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2" name="Rectangle 45"/>
          <p:cNvSpPr>
            <a:spLocks noChangeArrowheads="1"/>
          </p:cNvSpPr>
          <p:nvPr/>
        </p:nvSpPr>
        <p:spPr bwMode="auto">
          <a:xfrm>
            <a:off x="7794162" y="5695896"/>
            <a:ext cx="975189" cy="3678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i="1" dirty="0" smtClean="0">
                <a:latin typeface="+mn-lt"/>
              </a:rPr>
              <a:t>k</a:t>
            </a:r>
            <a:endParaRPr lang="sv-SE" altLang="en-US" sz="1800" i="1" dirty="0">
              <a:latin typeface="+mn-lt"/>
            </a:endParaRPr>
          </a:p>
        </p:txBody>
      </p:sp>
      <p:sp>
        <p:nvSpPr>
          <p:cNvPr id="23" name="Rectangle 46"/>
          <p:cNvSpPr>
            <a:spLocks noChangeArrowheads="1"/>
          </p:cNvSpPr>
          <p:nvPr/>
        </p:nvSpPr>
        <p:spPr bwMode="auto">
          <a:xfrm>
            <a:off x="3942256" y="6157501"/>
            <a:ext cx="3783155" cy="3678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dirty="0">
                <a:latin typeface="+mn-lt"/>
              </a:rPr>
              <a:t>Kapital </a:t>
            </a:r>
            <a:r>
              <a:rPr lang="sv-SE" altLang="en-US" sz="1800" dirty="0" smtClean="0">
                <a:latin typeface="+mn-lt"/>
              </a:rPr>
              <a:t>(per sysselsatt)</a:t>
            </a:r>
            <a:endParaRPr lang="sv-SE" altLang="en-US" sz="1800" dirty="0">
              <a:latin typeface="+mn-lt"/>
            </a:endParaRPr>
          </a:p>
        </p:txBody>
      </p:sp>
      <p:sp>
        <p:nvSpPr>
          <p:cNvPr id="24" name="Freeform 47"/>
          <p:cNvSpPr>
            <a:spLocks/>
          </p:cNvSpPr>
          <p:nvPr/>
        </p:nvSpPr>
        <p:spPr bwMode="auto">
          <a:xfrm>
            <a:off x="3641919" y="3775545"/>
            <a:ext cx="4631696" cy="2075422"/>
          </a:xfrm>
          <a:custGeom>
            <a:avLst/>
            <a:gdLst>
              <a:gd name="T0" fmla="*/ 0 w 2560"/>
              <a:gd name="T1" fmla="*/ 1447 h 1447"/>
              <a:gd name="T2" fmla="*/ 505 w 2560"/>
              <a:gd name="T3" fmla="*/ 804 h 1447"/>
              <a:gd name="T4" fmla="*/ 1446 w 2560"/>
              <a:gd name="T5" fmla="*/ 228 h 1447"/>
              <a:gd name="T6" fmla="*/ 2131 w 2560"/>
              <a:gd name="T7" fmla="*/ 36 h 1447"/>
              <a:gd name="T8" fmla="*/ 2560 w 2560"/>
              <a:gd name="T9" fmla="*/ 10 h 14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60" h="1447">
                <a:moveTo>
                  <a:pt x="0" y="1447"/>
                </a:moveTo>
                <a:cubicBezTo>
                  <a:pt x="84" y="1340"/>
                  <a:pt x="264" y="1007"/>
                  <a:pt x="505" y="804"/>
                </a:cubicBezTo>
                <a:cubicBezTo>
                  <a:pt x="746" y="601"/>
                  <a:pt x="1175" y="356"/>
                  <a:pt x="1446" y="228"/>
                </a:cubicBezTo>
                <a:cubicBezTo>
                  <a:pt x="1717" y="100"/>
                  <a:pt x="1945" y="72"/>
                  <a:pt x="2131" y="36"/>
                </a:cubicBezTo>
                <a:cubicBezTo>
                  <a:pt x="2317" y="0"/>
                  <a:pt x="2471" y="15"/>
                  <a:pt x="2560" y="10"/>
                </a:cubicBezTo>
              </a:path>
            </a:pathLst>
          </a:custGeom>
          <a:noFill/>
          <a:ln w="38100" cap="flat" cmpd="sng">
            <a:solidFill>
              <a:srgbClr val="3F715E">
                <a:alpha val="57000"/>
              </a:srgb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5" name="Line 48"/>
          <p:cNvSpPr>
            <a:spLocks noChangeShapeType="1"/>
          </p:cNvSpPr>
          <p:nvPr/>
        </p:nvSpPr>
        <p:spPr bwMode="auto">
          <a:xfrm flipV="1">
            <a:off x="3618399" y="2406956"/>
            <a:ext cx="4376591" cy="3483679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9" name="Freeform 47"/>
          <p:cNvSpPr>
            <a:spLocks/>
          </p:cNvSpPr>
          <p:nvPr/>
        </p:nvSpPr>
        <p:spPr bwMode="auto">
          <a:xfrm>
            <a:off x="3612971" y="3200341"/>
            <a:ext cx="4631696" cy="2668657"/>
          </a:xfrm>
          <a:custGeom>
            <a:avLst/>
            <a:gdLst>
              <a:gd name="T0" fmla="*/ 0 w 2560"/>
              <a:gd name="T1" fmla="*/ 1447 h 1447"/>
              <a:gd name="T2" fmla="*/ 505 w 2560"/>
              <a:gd name="T3" fmla="*/ 804 h 1447"/>
              <a:gd name="T4" fmla="*/ 1446 w 2560"/>
              <a:gd name="T5" fmla="*/ 228 h 1447"/>
              <a:gd name="T6" fmla="*/ 2131 w 2560"/>
              <a:gd name="T7" fmla="*/ 36 h 1447"/>
              <a:gd name="T8" fmla="*/ 2560 w 2560"/>
              <a:gd name="T9" fmla="*/ 10 h 14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60" h="1447">
                <a:moveTo>
                  <a:pt x="0" y="1447"/>
                </a:moveTo>
                <a:cubicBezTo>
                  <a:pt x="84" y="1340"/>
                  <a:pt x="264" y="1007"/>
                  <a:pt x="505" y="804"/>
                </a:cubicBezTo>
                <a:cubicBezTo>
                  <a:pt x="746" y="601"/>
                  <a:pt x="1175" y="356"/>
                  <a:pt x="1446" y="228"/>
                </a:cubicBezTo>
                <a:cubicBezTo>
                  <a:pt x="1717" y="100"/>
                  <a:pt x="1945" y="72"/>
                  <a:pt x="2131" y="36"/>
                </a:cubicBezTo>
                <a:cubicBezTo>
                  <a:pt x="2317" y="0"/>
                  <a:pt x="2471" y="15"/>
                  <a:pt x="2560" y="10"/>
                </a:cubicBezTo>
              </a:path>
            </a:pathLst>
          </a:custGeom>
          <a:noFill/>
          <a:ln w="38100" cap="flat" cmpd="sng">
            <a:solidFill>
              <a:srgbClr val="3F715E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38" name="Freeform 47"/>
          <p:cNvSpPr>
            <a:spLocks/>
          </p:cNvSpPr>
          <p:nvPr/>
        </p:nvSpPr>
        <p:spPr bwMode="auto">
          <a:xfrm>
            <a:off x="3612971" y="1627997"/>
            <a:ext cx="4640742" cy="4253623"/>
          </a:xfrm>
          <a:custGeom>
            <a:avLst/>
            <a:gdLst>
              <a:gd name="T0" fmla="*/ 0 w 2560"/>
              <a:gd name="T1" fmla="*/ 1447 h 1447"/>
              <a:gd name="T2" fmla="*/ 505 w 2560"/>
              <a:gd name="T3" fmla="*/ 804 h 1447"/>
              <a:gd name="T4" fmla="*/ 1446 w 2560"/>
              <a:gd name="T5" fmla="*/ 228 h 1447"/>
              <a:gd name="T6" fmla="*/ 2131 w 2560"/>
              <a:gd name="T7" fmla="*/ 36 h 1447"/>
              <a:gd name="T8" fmla="*/ 2560 w 2560"/>
              <a:gd name="T9" fmla="*/ 10 h 14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10000"/>
              <a:gd name="connsiteY0" fmla="*/ 9931 h 9931"/>
              <a:gd name="connsiteX1" fmla="*/ 2035 w 10000"/>
              <a:gd name="connsiteY1" fmla="*/ 5532 h 9931"/>
              <a:gd name="connsiteX2" fmla="*/ 5648 w 10000"/>
              <a:gd name="connsiteY2" fmla="*/ 1507 h 9931"/>
              <a:gd name="connsiteX3" fmla="*/ 8324 w 10000"/>
              <a:gd name="connsiteY3" fmla="*/ 180 h 9931"/>
              <a:gd name="connsiteX4" fmla="*/ 10000 w 10000"/>
              <a:gd name="connsiteY4" fmla="*/ 0 h 9931"/>
              <a:gd name="connsiteX0" fmla="*/ 0 w 10021"/>
              <a:gd name="connsiteY0" fmla="*/ 10068 h 10068"/>
              <a:gd name="connsiteX1" fmla="*/ 2035 w 10021"/>
              <a:gd name="connsiteY1" fmla="*/ 5638 h 10068"/>
              <a:gd name="connsiteX2" fmla="*/ 5648 w 10021"/>
              <a:gd name="connsiteY2" fmla="*/ 1585 h 10068"/>
              <a:gd name="connsiteX3" fmla="*/ 8324 w 10021"/>
              <a:gd name="connsiteY3" fmla="*/ 249 h 10068"/>
              <a:gd name="connsiteX4" fmla="*/ 10021 w 10021"/>
              <a:gd name="connsiteY4" fmla="*/ 0 h 10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1" h="10068">
                <a:moveTo>
                  <a:pt x="0" y="10068"/>
                </a:moveTo>
                <a:cubicBezTo>
                  <a:pt x="328" y="9324"/>
                  <a:pt x="1093" y="7051"/>
                  <a:pt x="2035" y="5638"/>
                </a:cubicBezTo>
                <a:cubicBezTo>
                  <a:pt x="2976" y="4226"/>
                  <a:pt x="4600" y="2484"/>
                  <a:pt x="5648" y="1585"/>
                </a:cubicBezTo>
                <a:cubicBezTo>
                  <a:pt x="6696" y="687"/>
                  <a:pt x="7598" y="500"/>
                  <a:pt x="8324" y="249"/>
                </a:cubicBezTo>
                <a:cubicBezTo>
                  <a:pt x="9051" y="-1"/>
                  <a:pt x="9673" y="35"/>
                  <a:pt x="10021" y="0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343202"/>
              </p:ext>
            </p:extLst>
          </p:nvPr>
        </p:nvGraphicFramePr>
        <p:xfrm>
          <a:off x="8069138" y="2852936"/>
          <a:ext cx="89535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63" name="Equation" r:id="rId3" imgW="596880" imgH="228600" progId="Equation.3">
                  <p:embed/>
                </p:oleObj>
              </mc:Choice>
              <mc:Fallback>
                <p:oleObj name="Equation" r:id="rId3" imgW="5968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9138" y="2852936"/>
                        <a:ext cx="89535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823834"/>
              </p:ext>
            </p:extLst>
          </p:nvPr>
        </p:nvGraphicFramePr>
        <p:xfrm>
          <a:off x="7884368" y="2152088"/>
          <a:ext cx="5334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64" name="Equation" r:id="rId5" imgW="355320" imgH="177480" progId="Equation.3">
                  <p:embed/>
                </p:oleObj>
              </mc:Choice>
              <mc:Fallback>
                <p:oleObj name="Equation" r:id="rId5" imgW="355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2152088"/>
                        <a:ext cx="5334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  <p:grpSp>
        <p:nvGrpSpPr>
          <p:cNvPr id="30" name="Group 32"/>
          <p:cNvGrpSpPr>
            <a:grpSpLocks/>
          </p:cNvGrpSpPr>
          <p:nvPr/>
        </p:nvGrpSpPr>
        <p:grpSpPr bwMode="auto">
          <a:xfrm rot="10800000">
            <a:off x="5503338" y="5654067"/>
            <a:ext cx="1228902" cy="202542"/>
            <a:chOff x="3981" y="3604"/>
            <a:chExt cx="831" cy="126"/>
          </a:xfrm>
        </p:grpSpPr>
        <p:sp>
          <p:nvSpPr>
            <p:cNvPr id="31" name="AutoShape 27"/>
            <p:cNvSpPr>
              <a:spLocks noChangeArrowheads="1"/>
            </p:cNvSpPr>
            <p:nvPr/>
          </p:nvSpPr>
          <p:spPr bwMode="auto">
            <a:xfrm flipH="1" flipV="1">
              <a:off x="3981" y="3610"/>
              <a:ext cx="429" cy="120"/>
            </a:xfrm>
            <a:prstGeom prst="rightArrow">
              <a:avLst>
                <a:gd name="adj1" fmla="val 50000"/>
                <a:gd name="adj2" fmla="val 89375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" name="AutoShape 28"/>
            <p:cNvSpPr>
              <a:spLocks noChangeArrowheads="1"/>
            </p:cNvSpPr>
            <p:nvPr/>
          </p:nvSpPr>
          <p:spPr bwMode="auto">
            <a:xfrm flipH="1" flipV="1">
              <a:off x="4383" y="3604"/>
              <a:ext cx="429" cy="121"/>
            </a:xfrm>
            <a:prstGeom prst="rightArrow">
              <a:avLst>
                <a:gd name="adj1" fmla="val 50000"/>
                <a:gd name="adj2" fmla="val 88636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3" name="Rectangle 19"/>
          <p:cNvSpPr>
            <a:spLocks noChangeArrowheads="1"/>
          </p:cNvSpPr>
          <p:nvPr/>
        </p:nvSpPr>
        <p:spPr bwMode="auto">
          <a:xfrm>
            <a:off x="5193546" y="5846965"/>
            <a:ext cx="4748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i="1" dirty="0" smtClean="0"/>
              <a:t>k</a:t>
            </a:r>
            <a:r>
              <a:rPr lang="sv-SE" altLang="en-US" sz="1800" i="1" baseline="-25000" dirty="0" smtClean="0"/>
              <a:t>b</a:t>
            </a:r>
            <a:r>
              <a:rPr lang="sv-SE" altLang="en-US" sz="1800" i="1" dirty="0" smtClean="0"/>
              <a:t>*</a:t>
            </a:r>
            <a:endParaRPr lang="sv-SE" altLang="en-US" sz="1800" i="1" dirty="0"/>
          </a:p>
        </p:txBody>
      </p:sp>
      <p:sp>
        <p:nvSpPr>
          <p:cNvPr id="34" name="Line 18"/>
          <p:cNvSpPr>
            <a:spLocks noChangeShapeType="1"/>
          </p:cNvSpPr>
          <p:nvPr/>
        </p:nvSpPr>
        <p:spPr bwMode="auto">
          <a:xfrm flipH="1" flipV="1">
            <a:off x="5388471" y="3068960"/>
            <a:ext cx="0" cy="2803644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H="1" flipV="1">
            <a:off x="6732240" y="1988840"/>
            <a:ext cx="0" cy="3883764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6517521" y="5846965"/>
            <a:ext cx="4748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i="1" dirty="0" smtClean="0"/>
              <a:t>k</a:t>
            </a:r>
            <a:r>
              <a:rPr lang="sv-SE" altLang="en-US" sz="1800" i="1" baseline="-25000" dirty="0" smtClean="0"/>
              <a:t>a</a:t>
            </a:r>
            <a:r>
              <a:rPr lang="sv-SE" altLang="en-US" sz="1800" i="1" dirty="0" smtClean="0"/>
              <a:t>*</a:t>
            </a:r>
            <a:endParaRPr lang="sv-SE" altLang="en-US" sz="1800" i="1" dirty="0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664803"/>
              </p:ext>
            </p:extLst>
          </p:nvPr>
        </p:nvGraphicFramePr>
        <p:xfrm>
          <a:off x="8100392" y="3501008"/>
          <a:ext cx="89535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65" name="Equation" r:id="rId7" imgW="596880" imgH="228600" progId="Equation.3">
                  <p:embed/>
                </p:oleObj>
              </mc:Choice>
              <mc:Fallback>
                <p:oleObj name="Equation" r:id="rId7" imgW="596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0392" y="3501008"/>
                        <a:ext cx="89535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Line 20"/>
          <p:cNvSpPr>
            <a:spLocks noChangeShapeType="1"/>
          </p:cNvSpPr>
          <p:nvPr/>
        </p:nvSpPr>
        <p:spPr bwMode="auto">
          <a:xfrm flipH="1">
            <a:off x="3635895" y="1988840"/>
            <a:ext cx="311903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710397"/>
              </p:ext>
            </p:extLst>
          </p:nvPr>
        </p:nvGraphicFramePr>
        <p:xfrm>
          <a:off x="3314700" y="1773238"/>
          <a:ext cx="2476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66" name="Equation" r:id="rId9" imgW="164880" imgH="241200" progId="Equation.3">
                  <p:embed/>
                </p:oleObj>
              </mc:Choice>
              <mc:Fallback>
                <p:oleObj name="Equation" r:id="rId9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700" y="1773238"/>
                        <a:ext cx="2476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Line 20"/>
          <p:cNvSpPr>
            <a:spLocks noChangeShapeType="1"/>
          </p:cNvSpPr>
          <p:nvPr/>
        </p:nvSpPr>
        <p:spPr bwMode="auto">
          <a:xfrm flipH="1">
            <a:off x="3613210" y="3025527"/>
            <a:ext cx="1775261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468208"/>
              </p:ext>
            </p:extLst>
          </p:nvPr>
        </p:nvGraphicFramePr>
        <p:xfrm>
          <a:off x="3275856" y="2780928"/>
          <a:ext cx="3238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67" name="Equation" r:id="rId11" imgW="215640" imgH="241200" progId="Equation.3">
                  <p:embed/>
                </p:oleObj>
              </mc:Choice>
              <mc:Fallback>
                <p:oleObj name="Equation" r:id="rId11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2780928"/>
                        <a:ext cx="3238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Group 32"/>
          <p:cNvGrpSpPr>
            <a:grpSpLocks/>
          </p:cNvGrpSpPr>
          <p:nvPr/>
        </p:nvGrpSpPr>
        <p:grpSpPr bwMode="auto">
          <a:xfrm rot="8397682">
            <a:off x="5337131" y="2433565"/>
            <a:ext cx="1228902" cy="202542"/>
            <a:chOff x="3981" y="3604"/>
            <a:chExt cx="831" cy="126"/>
          </a:xfrm>
        </p:grpSpPr>
        <p:sp>
          <p:nvSpPr>
            <p:cNvPr id="47" name="AutoShape 27"/>
            <p:cNvSpPr>
              <a:spLocks noChangeArrowheads="1"/>
            </p:cNvSpPr>
            <p:nvPr/>
          </p:nvSpPr>
          <p:spPr bwMode="auto">
            <a:xfrm flipH="1" flipV="1">
              <a:off x="3981" y="3610"/>
              <a:ext cx="429" cy="120"/>
            </a:xfrm>
            <a:prstGeom prst="rightArrow">
              <a:avLst>
                <a:gd name="adj1" fmla="val 50000"/>
                <a:gd name="adj2" fmla="val 89375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8" name="AutoShape 28"/>
            <p:cNvSpPr>
              <a:spLocks noChangeArrowheads="1"/>
            </p:cNvSpPr>
            <p:nvPr/>
          </p:nvSpPr>
          <p:spPr bwMode="auto">
            <a:xfrm flipH="1" flipV="1">
              <a:off x="4383" y="3604"/>
              <a:ext cx="429" cy="121"/>
            </a:xfrm>
            <a:prstGeom prst="rightArrow">
              <a:avLst>
                <a:gd name="adj1" fmla="val 50000"/>
                <a:gd name="adj2" fmla="val 88636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7" name="Down Arrow 6"/>
          <p:cNvSpPr/>
          <p:nvPr/>
        </p:nvSpPr>
        <p:spPr bwMode="auto">
          <a:xfrm rot="10800000">
            <a:off x="7308304" y="3429000"/>
            <a:ext cx="216024" cy="319497"/>
          </a:xfrm>
          <a:prstGeom prst="downArrow">
            <a:avLst/>
          </a:prstGeom>
          <a:solidFill>
            <a:srgbClr val="3F715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550827"/>
              </p:ext>
            </p:extLst>
          </p:nvPr>
        </p:nvGraphicFramePr>
        <p:xfrm>
          <a:off x="8293101" y="1444544"/>
          <a:ext cx="4762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68" name="Equation" r:id="rId13" imgW="317160" imgH="215640" progId="Equation.3">
                  <p:embed/>
                </p:oleObj>
              </mc:Choice>
              <mc:Fallback>
                <p:oleObj name="Equation" r:id="rId13" imgW="317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3101" y="1444544"/>
                        <a:ext cx="47625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432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29" grpId="0" animBg="1"/>
      <p:bldP spid="35" grpId="0" animBg="1"/>
      <p:bldP spid="36" grpId="0"/>
      <p:bldP spid="40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/>
              <a:t>Ökning av </a:t>
            </a:r>
            <a:r>
              <a:rPr lang="sv-SE" dirty="0" smtClean="0"/>
              <a:t>sparandet</a:t>
            </a:r>
            <a:br>
              <a:rPr lang="sv-SE" dirty="0" smtClean="0"/>
            </a:br>
            <a:r>
              <a:rPr lang="sv-SE" sz="2800" dirty="0" smtClean="0"/>
              <a:t>(ingen teknisk tillväxt eller befolkningstillväxt)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4" y="1397794"/>
            <a:ext cx="3000375" cy="923925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sv-SE" sz="1800" dirty="0" smtClean="0">
                <a:solidFill>
                  <a:schemeClr val="tx1"/>
                </a:solidFill>
                <a:effectLst/>
              </a:rPr>
              <a:t>Vad händer med produktion/BNP efter en ökning av sparkvoten från </a:t>
            </a:r>
            <a:r>
              <a:rPr lang="sv-SE" sz="1800" i="1" dirty="0" err="1" smtClean="0">
                <a:solidFill>
                  <a:schemeClr val="tx1"/>
                </a:solidFill>
                <a:effectLst/>
              </a:rPr>
              <a:t>s</a:t>
            </a:r>
            <a:r>
              <a:rPr lang="sv-SE" sz="1800" i="1" baseline="-25000" dirty="0" err="1" smtClean="0">
                <a:solidFill>
                  <a:schemeClr val="tx1"/>
                </a:solidFill>
                <a:effectLst/>
              </a:rPr>
              <a:t>b</a:t>
            </a:r>
            <a:r>
              <a:rPr lang="sv-SE" sz="1800" dirty="0" smtClean="0">
                <a:solidFill>
                  <a:schemeClr val="tx1"/>
                </a:solidFill>
                <a:effectLst/>
              </a:rPr>
              <a:t> till </a:t>
            </a:r>
            <a:r>
              <a:rPr lang="sv-SE" sz="1800" i="1" dirty="0" smtClean="0">
                <a:solidFill>
                  <a:schemeClr val="tx1"/>
                </a:solidFill>
                <a:effectLst/>
              </a:rPr>
              <a:t>s</a:t>
            </a:r>
            <a:r>
              <a:rPr lang="sv-SE" sz="1800" i="1" baseline="-25000" dirty="0" smtClean="0">
                <a:solidFill>
                  <a:schemeClr val="tx1"/>
                </a:solidFill>
                <a:effectLst/>
              </a:rPr>
              <a:t>a</a:t>
            </a:r>
            <a:r>
              <a:rPr lang="sv-SE" sz="1800" dirty="0" smtClean="0">
                <a:solidFill>
                  <a:schemeClr val="tx1"/>
                </a:solidFill>
                <a:effectLst/>
              </a:rPr>
              <a:t>?</a:t>
            </a:r>
            <a:endParaRPr lang="sv-SE" sz="1800" baseline="-250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309252" name="Rectangle 4"/>
          <p:cNvSpPr>
            <a:spLocks noChangeArrowheads="1"/>
          </p:cNvSpPr>
          <p:nvPr/>
        </p:nvSpPr>
        <p:spPr bwMode="auto">
          <a:xfrm>
            <a:off x="625474" y="2686050"/>
            <a:ext cx="3038475" cy="1981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Wingdings" pitchFamily="2" charset="2"/>
              <a:buNone/>
              <a:defRPr/>
            </a:pPr>
            <a:r>
              <a:rPr lang="sv-SE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Slutsatser:</a:t>
            </a:r>
            <a:endParaRPr lang="sv-SE" sz="1800" b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  <a:p>
            <a:pPr marL="285750" indent="-28575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sv-SE" sz="18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En ökning av sparkvoten leder till en period av </a:t>
            </a:r>
            <a:r>
              <a:rPr lang="sv-SE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tillväxt. </a:t>
            </a:r>
          </a:p>
          <a:p>
            <a:pPr marL="285750" indent="-28575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sv-SE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Tillväxten avtar över tiden till </a:t>
            </a:r>
            <a:r>
              <a:rPr lang="sv-SE" sz="18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dess den nya högre </a:t>
            </a:r>
            <a:r>
              <a:rPr lang="sv-SE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stationära produktionen  </a:t>
            </a:r>
            <a:r>
              <a:rPr lang="sv-SE" sz="18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nåtts</a:t>
            </a:r>
            <a:endParaRPr lang="en-US" sz="18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41990" name="Text Box 9"/>
          <p:cNvSpPr txBox="1">
            <a:spLocks noChangeArrowheads="1"/>
          </p:cNvSpPr>
          <p:nvPr/>
        </p:nvSpPr>
        <p:spPr bwMode="auto">
          <a:xfrm>
            <a:off x="5884863" y="5514975"/>
            <a:ext cx="1281112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sv-SE" altLang="en-US" sz="2400"/>
              <a:t>tid</a:t>
            </a:r>
          </a:p>
        </p:txBody>
      </p:sp>
      <p:sp>
        <p:nvSpPr>
          <p:cNvPr id="41991" name="Rectangle 14"/>
          <p:cNvSpPr>
            <a:spLocks noChangeArrowheads="1"/>
          </p:cNvSpPr>
          <p:nvPr/>
        </p:nvSpPr>
        <p:spPr bwMode="auto">
          <a:xfrm>
            <a:off x="5776913" y="4440238"/>
            <a:ext cx="3384550" cy="415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grpSp>
        <p:nvGrpSpPr>
          <p:cNvPr id="309277" name="Group 29"/>
          <p:cNvGrpSpPr>
            <a:grpSpLocks/>
          </p:cNvGrpSpPr>
          <p:nvPr/>
        </p:nvGrpSpPr>
        <p:grpSpPr bwMode="auto">
          <a:xfrm>
            <a:off x="4884739" y="1612900"/>
            <a:ext cx="3503613" cy="977900"/>
            <a:chOff x="3077" y="1016"/>
            <a:chExt cx="2207" cy="616"/>
          </a:xfrm>
        </p:grpSpPr>
        <p:sp>
          <p:nvSpPr>
            <p:cNvPr id="42005" name="Rectangle 13"/>
            <p:cNvSpPr>
              <a:spLocks noChangeArrowheads="1"/>
            </p:cNvSpPr>
            <p:nvPr/>
          </p:nvSpPr>
          <p:spPr bwMode="auto">
            <a:xfrm>
              <a:off x="3077" y="1370"/>
              <a:ext cx="2132" cy="2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06" name="Text Box 15"/>
            <p:cNvSpPr txBox="1">
              <a:spLocks noChangeArrowheads="1"/>
            </p:cNvSpPr>
            <p:nvPr/>
          </p:nvSpPr>
          <p:spPr bwMode="auto">
            <a:xfrm>
              <a:off x="3296" y="1016"/>
              <a:ext cx="1988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sv-SE" altLang="en-US" sz="1800" dirty="0" smtClean="0"/>
                <a:t>Stationär produktion </a:t>
              </a:r>
              <a:r>
                <a:rPr lang="sv-SE" altLang="en-US" sz="1800" dirty="0"/>
                <a:t>vid </a:t>
              </a:r>
              <a:r>
                <a:rPr lang="sv-SE" altLang="en-US" sz="1800" i="1" dirty="0" smtClean="0"/>
                <a:t>s=s</a:t>
              </a:r>
              <a:r>
                <a:rPr lang="sv-SE" altLang="en-US" sz="1800" i="1" baseline="-25000" dirty="0" smtClean="0"/>
                <a:t>a</a:t>
              </a:r>
              <a:endParaRPr lang="sv-SE" altLang="en-US" sz="1800" i="1" baseline="-25000" dirty="0"/>
            </a:p>
          </p:txBody>
        </p:sp>
      </p:grpSp>
      <p:sp>
        <p:nvSpPr>
          <p:cNvPr id="41993" name="Rectangle 17"/>
          <p:cNvSpPr>
            <a:spLocks noChangeArrowheads="1"/>
          </p:cNvSpPr>
          <p:nvPr/>
        </p:nvSpPr>
        <p:spPr bwMode="auto">
          <a:xfrm>
            <a:off x="3663950" y="2216150"/>
            <a:ext cx="407988" cy="29352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9266" name="Line 18"/>
          <p:cNvSpPr>
            <a:spLocks noChangeShapeType="1"/>
          </p:cNvSpPr>
          <p:nvPr/>
        </p:nvSpPr>
        <p:spPr bwMode="auto">
          <a:xfrm flipH="1">
            <a:off x="4533900" y="2073275"/>
            <a:ext cx="1535113" cy="1477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Text Box 16"/>
          <p:cNvSpPr txBox="1">
            <a:spLocks noChangeArrowheads="1"/>
          </p:cNvSpPr>
          <p:nvPr/>
        </p:nvSpPr>
        <p:spPr bwMode="auto">
          <a:xfrm rot="-5400000">
            <a:off x="2800350" y="3163372"/>
            <a:ext cx="2876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sv-SE" altLang="en-US" sz="1800" dirty="0" err="1" smtClean="0"/>
              <a:t>Prouktion</a:t>
            </a:r>
            <a:r>
              <a:rPr lang="sv-SE" altLang="en-US" sz="1800" dirty="0" smtClean="0"/>
              <a:t> per sysselsatt</a:t>
            </a:r>
            <a:endParaRPr lang="sv-SE" altLang="en-US" sz="1800" dirty="0"/>
          </a:p>
        </p:txBody>
      </p:sp>
      <p:sp>
        <p:nvSpPr>
          <p:cNvPr id="41996" name="Line 24"/>
          <p:cNvSpPr>
            <a:spLocks noChangeShapeType="1"/>
          </p:cNvSpPr>
          <p:nvPr/>
        </p:nvSpPr>
        <p:spPr bwMode="auto">
          <a:xfrm>
            <a:off x="4511675" y="2052638"/>
            <a:ext cx="0" cy="3362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25"/>
          <p:cNvSpPr>
            <a:spLocks noChangeShapeType="1"/>
          </p:cNvSpPr>
          <p:nvPr/>
        </p:nvSpPr>
        <p:spPr bwMode="auto">
          <a:xfrm>
            <a:off x="4511675" y="5394325"/>
            <a:ext cx="4235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9278" name="Group 30"/>
          <p:cNvGrpSpPr>
            <a:grpSpLocks/>
          </p:cNvGrpSpPr>
          <p:nvPr/>
        </p:nvGrpSpPr>
        <p:grpSpPr bwMode="auto">
          <a:xfrm>
            <a:off x="4491038" y="3625850"/>
            <a:ext cx="4194175" cy="1068388"/>
            <a:chOff x="2829" y="2284"/>
            <a:chExt cx="2393" cy="673"/>
          </a:xfrm>
        </p:grpSpPr>
        <p:sp>
          <p:nvSpPr>
            <p:cNvPr id="42003" name="Freeform 22"/>
            <p:cNvSpPr>
              <a:spLocks/>
            </p:cNvSpPr>
            <p:nvPr/>
          </p:nvSpPr>
          <p:spPr bwMode="auto">
            <a:xfrm>
              <a:off x="3610" y="2284"/>
              <a:ext cx="1612" cy="666"/>
            </a:xfrm>
            <a:custGeom>
              <a:avLst/>
              <a:gdLst>
                <a:gd name="T0" fmla="*/ 0 w 1612"/>
                <a:gd name="T1" fmla="*/ 666 h 666"/>
                <a:gd name="T2" fmla="*/ 492 w 1612"/>
                <a:gd name="T3" fmla="*/ 231 h 666"/>
                <a:gd name="T4" fmla="*/ 1612 w 1612"/>
                <a:gd name="T5" fmla="*/ 0 h 66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12" h="666">
                  <a:moveTo>
                    <a:pt x="0" y="666"/>
                  </a:moveTo>
                  <a:cubicBezTo>
                    <a:pt x="111" y="504"/>
                    <a:pt x="223" y="342"/>
                    <a:pt x="492" y="231"/>
                  </a:cubicBezTo>
                  <a:cubicBezTo>
                    <a:pt x="761" y="120"/>
                    <a:pt x="1186" y="60"/>
                    <a:pt x="1612" y="0"/>
                  </a:cubicBez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4" name="Line 26"/>
            <p:cNvSpPr>
              <a:spLocks noChangeShapeType="1"/>
            </p:cNvSpPr>
            <p:nvPr/>
          </p:nvSpPr>
          <p:spPr bwMode="auto">
            <a:xfrm flipH="1">
              <a:off x="2829" y="2957"/>
              <a:ext cx="78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275" name="Line 27"/>
          <p:cNvSpPr>
            <a:spLocks noChangeShapeType="1"/>
          </p:cNvSpPr>
          <p:nvPr/>
        </p:nvSpPr>
        <p:spPr bwMode="auto">
          <a:xfrm>
            <a:off x="4551363" y="3535363"/>
            <a:ext cx="42370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9276" name="Group 28"/>
          <p:cNvGrpSpPr>
            <a:grpSpLocks/>
          </p:cNvGrpSpPr>
          <p:nvPr/>
        </p:nvGrpSpPr>
        <p:grpSpPr bwMode="auto">
          <a:xfrm>
            <a:off x="1258888" y="4643439"/>
            <a:ext cx="3211512" cy="1352550"/>
            <a:chOff x="793" y="2925"/>
            <a:chExt cx="2023" cy="852"/>
          </a:xfrm>
        </p:grpSpPr>
        <p:sp>
          <p:nvSpPr>
            <p:cNvPr id="42001" name="Text Box 10"/>
            <p:cNvSpPr txBox="1">
              <a:spLocks noChangeArrowheads="1"/>
            </p:cNvSpPr>
            <p:nvPr/>
          </p:nvSpPr>
          <p:spPr bwMode="auto">
            <a:xfrm>
              <a:off x="793" y="3544"/>
              <a:ext cx="2023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sv-SE" altLang="en-US" sz="1800" dirty="0"/>
                <a:t>Stationär produktion vid </a:t>
              </a:r>
              <a:r>
                <a:rPr lang="sv-SE" altLang="en-US" sz="1800" i="1" dirty="0"/>
                <a:t>s=</a:t>
              </a:r>
              <a:r>
                <a:rPr lang="sv-SE" altLang="en-US" sz="1800" i="1" dirty="0" err="1"/>
                <a:t>s</a:t>
              </a:r>
              <a:r>
                <a:rPr lang="sv-SE" altLang="en-US" sz="1800" i="1" baseline="-25000" dirty="0" err="1"/>
                <a:t>b</a:t>
              </a:r>
              <a:endParaRPr lang="sv-SE" altLang="en-US" sz="1800" i="1" baseline="-25000" dirty="0"/>
            </a:p>
          </p:txBody>
        </p:sp>
        <p:sp>
          <p:nvSpPr>
            <p:cNvPr id="42002" name="Line 11"/>
            <p:cNvSpPr>
              <a:spLocks noChangeShapeType="1"/>
            </p:cNvSpPr>
            <p:nvPr/>
          </p:nvSpPr>
          <p:spPr bwMode="auto">
            <a:xfrm flipV="1">
              <a:off x="2484" y="2925"/>
              <a:ext cx="33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55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0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500"/>
                                        <p:tgtEl>
                                          <p:spTgt spid="30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9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09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2" grpId="0" uiExpand="1" build="p" bldLvl="2"/>
      <p:bldP spid="309266" grpId="0" animBg="1"/>
      <p:bldP spid="3092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mtClean="0"/>
              <a:t>Sparande och BNP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12776"/>
            <a:ext cx="7924800" cy="4800600"/>
          </a:xfrm>
        </p:spPr>
        <p:txBody>
          <a:bodyPr/>
          <a:lstStyle/>
          <a:p>
            <a:pPr marL="533400" indent="-533400" eaLnBrk="1" hangingPunct="1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sv-SE" sz="2400" dirty="0" smtClean="0">
                <a:effectLst/>
              </a:rPr>
              <a:t>Tre viktiga observationer om hur sparandet påverkar </a:t>
            </a:r>
            <a:r>
              <a:rPr lang="sv-SE" sz="2400" i="1" dirty="0" smtClean="0">
                <a:effectLst/>
              </a:rPr>
              <a:t>tillväxten</a:t>
            </a:r>
            <a:r>
              <a:rPr lang="sv-SE" sz="2400" dirty="0" smtClean="0">
                <a:effectLst/>
              </a:rPr>
              <a:t> i BNP per capita i </a:t>
            </a:r>
            <a:r>
              <a:rPr lang="sv-SE" sz="2400" dirty="0" err="1" smtClean="0">
                <a:effectLst/>
              </a:rPr>
              <a:t>Solowmodellen</a:t>
            </a:r>
            <a:r>
              <a:rPr lang="sv-SE" sz="2400" dirty="0" smtClean="0">
                <a:effectLst/>
              </a:rPr>
              <a:t>. </a:t>
            </a:r>
          </a:p>
          <a:p>
            <a:pPr marL="933450" lvl="1" indent="-533400" eaLnBrk="1" hangingPunct="1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sv-SE" sz="2000" dirty="0" smtClean="0">
                <a:effectLst/>
              </a:rPr>
              <a:t>På väldigt lång sikt har sparkvoten ingen betydelse för tillväxten. Den blir alltid noll på lång sikt när vi bortser från befolkningstillväxt och teknisk utveckling.</a:t>
            </a:r>
          </a:p>
          <a:p>
            <a:pPr marL="933450" lvl="1" indent="-533400" eaLnBrk="1" hangingPunct="1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sv-SE" sz="2000" dirty="0" smtClean="0">
                <a:effectLst/>
              </a:rPr>
              <a:t>Men, en högre sparkvot leder till permanent högre BNP per capita. Allt annat lika så har länder med högre sparkvot högre BNP/capita.</a:t>
            </a:r>
          </a:p>
          <a:p>
            <a:pPr marL="933450" lvl="1" indent="-533400" eaLnBrk="1" hangingPunct="1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sv-SE" sz="2000" dirty="0" smtClean="0">
                <a:effectLst/>
              </a:rPr>
              <a:t>En ökning av sparkvoten leder till en temporär period av högre tillväxt, till dess det nya högre stationära läget nåtts.</a:t>
            </a:r>
          </a:p>
          <a:p>
            <a:pPr marL="1104900" lvl="1" indent="-457200" eaLnBrk="1" hangingPunct="1">
              <a:buFont typeface="Arial" panose="020B0604020202020204" pitchFamily="34" charset="0"/>
              <a:buChar char="•"/>
              <a:defRPr/>
            </a:pPr>
            <a:endParaRPr lang="sv-SE" sz="2000" dirty="0" smtClean="0">
              <a:effectLst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36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mtClean="0"/>
              <a:t>Sparande och konsumtion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366838"/>
            <a:ext cx="3617118" cy="5230514"/>
          </a:xfrm>
          <a:noFill/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v-SE" sz="1600" dirty="0" smtClean="0">
                <a:solidFill>
                  <a:schemeClr val="tx1"/>
                </a:solidFill>
                <a:effectLst/>
              </a:rPr>
              <a:t>Hur påverkas konsumtionen i det stationära tillståndet av nivån på </a:t>
            </a:r>
            <a:r>
              <a:rPr lang="sv-SE" sz="1600" dirty="0">
                <a:solidFill>
                  <a:schemeClr val="tx1"/>
                </a:solidFill>
                <a:effectLst/>
              </a:rPr>
              <a:t>sparkvoten? </a:t>
            </a:r>
            <a:endParaRPr lang="sv-SE" sz="1600" dirty="0" smtClean="0">
              <a:solidFill>
                <a:schemeClr val="tx1"/>
              </a:solidFill>
              <a:effectLst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v-SE" sz="1600" dirty="0" smtClean="0">
                <a:solidFill>
                  <a:schemeClr val="tx1"/>
                </a:solidFill>
                <a:effectLst/>
              </a:rPr>
              <a:t>Som </a:t>
            </a:r>
            <a:r>
              <a:rPr lang="sv-SE" sz="1600" dirty="0">
                <a:solidFill>
                  <a:schemeClr val="tx1"/>
                </a:solidFill>
                <a:effectLst/>
              </a:rPr>
              <a:t>vi sett tidigare leder en ökning av sparkvoten alltid till högre BNP </a:t>
            </a:r>
            <a:r>
              <a:rPr lang="sv-SE" sz="1600" dirty="0" smtClean="0">
                <a:solidFill>
                  <a:schemeClr val="tx1"/>
                </a:solidFill>
                <a:effectLst/>
              </a:rPr>
              <a:t>i det stationära läget. </a:t>
            </a:r>
            <a:r>
              <a:rPr lang="sv-SE" sz="1600" dirty="0">
                <a:solidFill>
                  <a:schemeClr val="tx1"/>
                </a:solidFill>
                <a:effectLst/>
              </a:rPr>
              <a:t>Gäller detsamma för </a:t>
            </a:r>
            <a:r>
              <a:rPr lang="sv-SE" sz="1600" dirty="0" smtClean="0">
                <a:solidFill>
                  <a:schemeClr val="tx1"/>
                </a:solidFill>
                <a:effectLst/>
              </a:rPr>
              <a:t>konsum-</a:t>
            </a:r>
            <a:r>
              <a:rPr lang="sv-SE" sz="1600" dirty="0" err="1" smtClean="0">
                <a:solidFill>
                  <a:schemeClr val="tx1"/>
                </a:solidFill>
                <a:effectLst/>
              </a:rPr>
              <a:t>tionen</a:t>
            </a:r>
            <a:r>
              <a:rPr lang="sv-SE" sz="1600" dirty="0">
                <a:solidFill>
                  <a:schemeClr val="tx1"/>
                </a:solidFill>
                <a:effectLst/>
              </a:rPr>
              <a:t>?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chemeClr val="tx1"/>
                </a:solidFill>
                <a:effectLst/>
              </a:rPr>
              <a:t>Nej, </a:t>
            </a:r>
            <a:r>
              <a:rPr lang="sv-SE" sz="1600" dirty="0" smtClean="0">
                <a:solidFill>
                  <a:schemeClr val="tx1"/>
                </a:solidFill>
                <a:effectLst/>
              </a:rPr>
              <a:t>om </a:t>
            </a:r>
            <a:r>
              <a:rPr lang="sv-SE" sz="1600" i="1" dirty="0">
                <a:solidFill>
                  <a:schemeClr val="tx1"/>
                </a:solidFill>
                <a:effectLst/>
              </a:rPr>
              <a:t>s</a:t>
            </a:r>
            <a:r>
              <a:rPr lang="sv-SE" sz="1600" dirty="0">
                <a:solidFill>
                  <a:schemeClr val="tx1"/>
                </a:solidFill>
                <a:effectLst/>
              </a:rPr>
              <a:t>=0 blir </a:t>
            </a:r>
            <a:r>
              <a:rPr lang="sv-SE" sz="1600" dirty="0" smtClean="0">
                <a:solidFill>
                  <a:schemeClr val="tx1"/>
                </a:solidFill>
                <a:effectLst/>
              </a:rPr>
              <a:t>stationär konsumtion 0 </a:t>
            </a:r>
            <a:r>
              <a:rPr lang="sv-SE" sz="1600" dirty="0">
                <a:solidFill>
                  <a:schemeClr val="tx1"/>
                </a:solidFill>
                <a:effectLst/>
              </a:rPr>
              <a:t>eftersom </a:t>
            </a:r>
            <a:r>
              <a:rPr lang="sv-SE" sz="1600" dirty="0" smtClean="0">
                <a:solidFill>
                  <a:schemeClr val="tx1"/>
                </a:solidFill>
                <a:effectLst/>
              </a:rPr>
              <a:t>stationär produktion </a:t>
            </a:r>
            <a:r>
              <a:rPr lang="sv-SE" sz="1600" dirty="0">
                <a:solidFill>
                  <a:schemeClr val="tx1"/>
                </a:solidFill>
                <a:effectLst/>
              </a:rPr>
              <a:t>blir </a:t>
            </a:r>
            <a:r>
              <a:rPr lang="sv-SE" sz="1600" dirty="0" smtClean="0">
                <a:solidFill>
                  <a:schemeClr val="tx1"/>
                </a:solidFill>
                <a:effectLst/>
              </a:rPr>
              <a:t>0. </a:t>
            </a:r>
            <a:endParaRPr lang="sv-SE" sz="1600" dirty="0">
              <a:solidFill>
                <a:schemeClr val="tx1"/>
              </a:solidFill>
              <a:effectLst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chemeClr val="tx1"/>
                </a:solidFill>
                <a:effectLst/>
              </a:rPr>
              <a:t>Om </a:t>
            </a:r>
            <a:r>
              <a:rPr lang="sv-SE" sz="1600" i="1" dirty="0">
                <a:solidFill>
                  <a:schemeClr val="tx1"/>
                </a:solidFill>
                <a:effectLst/>
              </a:rPr>
              <a:t>s</a:t>
            </a:r>
            <a:r>
              <a:rPr lang="sv-SE" sz="1600" dirty="0">
                <a:solidFill>
                  <a:schemeClr val="tx1"/>
                </a:solidFill>
                <a:effectLst/>
              </a:rPr>
              <a:t>=1, blir förstås också konsumtionen </a:t>
            </a:r>
            <a:r>
              <a:rPr lang="sv-SE" sz="1600" dirty="0" smtClean="0">
                <a:solidFill>
                  <a:schemeClr val="tx1"/>
                </a:solidFill>
                <a:effectLst/>
              </a:rPr>
              <a:t>0 eftersom all produktion sparas. </a:t>
            </a:r>
            <a:r>
              <a:rPr lang="sv-SE" sz="1600" dirty="0">
                <a:solidFill>
                  <a:schemeClr val="tx1"/>
                </a:solidFill>
                <a:effectLst/>
              </a:rPr>
              <a:t>Däremellan är sambandet mellan sparande och konsumtion först ökande och sedan minskande.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chemeClr val="tx1"/>
                </a:solidFill>
                <a:effectLst/>
              </a:rPr>
              <a:t>Maximal konsumtion nås vi </a:t>
            </a:r>
            <a:r>
              <a:rPr lang="sv-SE" sz="1600" i="1" dirty="0">
                <a:solidFill>
                  <a:schemeClr val="tx1"/>
                </a:solidFill>
                <a:effectLst/>
              </a:rPr>
              <a:t>s</a:t>
            </a:r>
            <a:r>
              <a:rPr lang="sv-SE" sz="1600" i="1" baseline="-25000" dirty="0">
                <a:solidFill>
                  <a:schemeClr val="tx1"/>
                </a:solidFill>
                <a:effectLst/>
              </a:rPr>
              <a:t>G</a:t>
            </a:r>
            <a:r>
              <a:rPr lang="sv-SE" sz="1600" dirty="0">
                <a:solidFill>
                  <a:schemeClr val="tx1"/>
                </a:solidFill>
                <a:effectLst/>
              </a:rPr>
              <a:t> (gyllene regelns </a:t>
            </a:r>
            <a:r>
              <a:rPr lang="sv-SE" sz="1600" dirty="0" smtClean="0">
                <a:solidFill>
                  <a:schemeClr val="tx1"/>
                </a:solidFill>
                <a:effectLst/>
              </a:rPr>
              <a:t>sparkvot)</a:t>
            </a:r>
          </a:p>
        </p:txBody>
      </p:sp>
      <p:grpSp>
        <p:nvGrpSpPr>
          <p:cNvPr id="312332" name="Group 12"/>
          <p:cNvGrpSpPr>
            <a:grpSpLocks/>
          </p:cNvGrpSpPr>
          <p:nvPr/>
        </p:nvGrpSpPr>
        <p:grpSpPr bwMode="auto">
          <a:xfrm>
            <a:off x="3870325" y="1752600"/>
            <a:ext cx="4892675" cy="4332288"/>
            <a:chOff x="2438" y="1104"/>
            <a:chExt cx="3082" cy="2729"/>
          </a:xfrm>
        </p:grpSpPr>
        <p:sp>
          <p:nvSpPr>
            <p:cNvPr id="43015" name="Text Box 9"/>
            <p:cNvSpPr txBox="1">
              <a:spLocks noChangeArrowheads="1"/>
            </p:cNvSpPr>
            <p:nvPr/>
          </p:nvSpPr>
          <p:spPr bwMode="auto">
            <a:xfrm>
              <a:off x="3518" y="3358"/>
              <a:ext cx="102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sv-SE" altLang="en-US" sz="2400" i="1" dirty="0"/>
                <a:t>s</a:t>
              </a:r>
              <a:r>
                <a:rPr lang="sv-SE" altLang="en-US" sz="2400" i="1" baseline="-25000" dirty="0"/>
                <a:t>G</a:t>
              </a:r>
            </a:p>
          </p:txBody>
        </p:sp>
        <p:pic>
          <p:nvPicPr>
            <p:cNvPr id="43016" name="Picture 5" descr="fig11_6_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" y="1104"/>
              <a:ext cx="3082" cy="2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17" name="Picture 6" descr="fig11_6_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" y="1104"/>
              <a:ext cx="3082" cy="2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18" name="Text Box 7"/>
            <p:cNvSpPr txBox="1">
              <a:spLocks noChangeArrowheads="1"/>
            </p:cNvSpPr>
            <p:nvPr/>
          </p:nvSpPr>
          <p:spPr bwMode="auto">
            <a:xfrm>
              <a:off x="3542" y="3589"/>
              <a:ext cx="1024" cy="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sv-SE" altLang="en-US" sz="1600" dirty="0" smtClean="0"/>
                <a:t>Sparkvot, </a:t>
              </a:r>
              <a:r>
                <a:rPr lang="sv-SE" altLang="en-US" sz="1600" i="1" dirty="0" smtClean="0"/>
                <a:t>s</a:t>
              </a:r>
              <a:endParaRPr lang="sv-SE" altLang="en-US" sz="1600" dirty="0"/>
            </a:p>
          </p:txBody>
        </p:sp>
        <p:sp>
          <p:nvSpPr>
            <p:cNvPr id="43019" name="Text Box 8"/>
            <p:cNvSpPr txBox="1">
              <a:spLocks noChangeArrowheads="1"/>
            </p:cNvSpPr>
            <p:nvPr/>
          </p:nvSpPr>
          <p:spPr bwMode="auto">
            <a:xfrm rot="16200000">
              <a:off x="1511" y="2203"/>
              <a:ext cx="2226" cy="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sv-SE" altLang="en-US" sz="1600" dirty="0"/>
                <a:t>konsumtion </a:t>
              </a:r>
              <a:r>
                <a:rPr lang="sv-SE" altLang="en-US" sz="1600" dirty="0" smtClean="0"/>
                <a:t>(per sysselsatt)</a:t>
              </a:r>
              <a:endParaRPr lang="sv-SE" altLang="en-US" sz="1600" dirty="0"/>
            </a:p>
          </p:txBody>
        </p:sp>
        <p:sp>
          <p:nvSpPr>
            <p:cNvPr id="43020" name="Text Box 10"/>
            <p:cNvSpPr txBox="1">
              <a:spLocks noChangeArrowheads="1"/>
            </p:cNvSpPr>
            <p:nvPr/>
          </p:nvSpPr>
          <p:spPr bwMode="auto">
            <a:xfrm>
              <a:off x="3812" y="3358"/>
              <a:ext cx="102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sv-SE" altLang="en-US" sz="1800" i="1" dirty="0"/>
                <a:t>s</a:t>
              </a:r>
              <a:r>
                <a:rPr lang="sv-SE" altLang="en-US" sz="1800" i="1" baseline="-25000" dirty="0"/>
                <a:t>G</a:t>
              </a:r>
            </a:p>
          </p:txBody>
        </p:sp>
        <p:sp>
          <p:nvSpPr>
            <p:cNvPr id="43021" name="Line 11"/>
            <p:cNvSpPr>
              <a:spLocks noChangeShapeType="1"/>
            </p:cNvSpPr>
            <p:nvPr/>
          </p:nvSpPr>
          <p:spPr bwMode="auto">
            <a:xfrm>
              <a:off x="3949" y="2228"/>
              <a:ext cx="0" cy="11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14</a:t>
            </a:fld>
            <a:endParaRPr lang="en-GB" dirty="0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499992" y="1916832"/>
            <a:ext cx="0" cy="346796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Slide Number Placeholder 3"/>
          <p:cNvSpPr txBox="1">
            <a:spLocks/>
          </p:cNvSpPr>
          <p:nvPr/>
        </p:nvSpPr>
        <p:spPr bwMode="auto">
          <a:xfrm>
            <a:off x="5485606" y="2900685"/>
            <a:ext cx="1900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 kern="1200">
                <a:solidFill>
                  <a:srgbClr val="000000"/>
                </a:solidFill>
                <a:latin typeface="+mn-lt"/>
                <a:ea typeface="MS Gothic" pitchFamily="49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Maximal stationär konsumtion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 bwMode="auto">
          <a:xfrm>
            <a:off x="6247234" y="3501008"/>
            <a:ext cx="69428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58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uiExpand="1" build="p"/>
      <p:bldP spid="17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Gyllene regeln grafiskt</a:t>
            </a:r>
          </a:p>
        </p:txBody>
      </p:sp>
      <p:sp>
        <p:nvSpPr>
          <p:cNvPr id="44039" name="Rectangle 50"/>
          <p:cNvSpPr>
            <a:spLocks noChangeArrowheads="1"/>
          </p:cNvSpPr>
          <p:nvPr/>
        </p:nvSpPr>
        <p:spPr bwMode="auto">
          <a:xfrm>
            <a:off x="5818904" y="2329719"/>
            <a:ext cx="957034" cy="3673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dirty="0"/>
              <a:t>B’</a:t>
            </a:r>
          </a:p>
        </p:txBody>
      </p:sp>
      <p:sp>
        <p:nvSpPr>
          <p:cNvPr id="44040" name="Rectangle 51"/>
          <p:cNvSpPr>
            <a:spLocks noChangeArrowheads="1"/>
          </p:cNvSpPr>
          <p:nvPr/>
        </p:nvSpPr>
        <p:spPr bwMode="auto">
          <a:xfrm>
            <a:off x="7764146" y="1835484"/>
            <a:ext cx="958593" cy="3673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dirty="0"/>
              <a:t>C’</a:t>
            </a:r>
          </a:p>
        </p:txBody>
      </p:sp>
      <p:sp>
        <p:nvSpPr>
          <p:cNvPr id="44041" name="Rectangle 49"/>
          <p:cNvSpPr>
            <a:spLocks noChangeArrowheads="1"/>
          </p:cNvSpPr>
          <p:nvPr/>
        </p:nvSpPr>
        <p:spPr bwMode="auto">
          <a:xfrm>
            <a:off x="3803521" y="3918142"/>
            <a:ext cx="957034" cy="3660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dirty="0"/>
              <a:t>A’</a:t>
            </a:r>
          </a:p>
        </p:txBody>
      </p:sp>
      <p:sp>
        <p:nvSpPr>
          <p:cNvPr id="44042" name="Rectangle 47"/>
          <p:cNvSpPr>
            <a:spLocks noChangeArrowheads="1"/>
          </p:cNvSpPr>
          <p:nvPr/>
        </p:nvSpPr>
        <p:spPr bwMode="auto">
          <a:xfrm>
            <a:off x="5850078" y="3951179"/>
            <a:ext cx="957034" cy="3673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dirty="0"/>
              <a:t>B</a:t>
            </a:r>
          </a:p>
        </p:txBody>
      </p:sp>
      <p:sp>
        <p:nvSpPr>
          <p:cNvPr id="44043" name="Rectangle 48"/>
          <p:cNvSpPr>
            <a:spLocks noChangeArrowheads="1"/>
          </p:cNvSpPr>
          <p:nvPr/>
        </p:nvSpPr>
        <p:spPr bwMode="auto">
          <a:xfrm>
            <a:off x="7812466" y="2843776"/>
            <a:ext cx="957034" cy="3660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dirty="0"/>
              <a:t>C</a:t>
            </a:r>
          </a:p>
        </p:txBody>
      </p:sp>
      <p:sp>
        <p:nvSpPr>
          <p:cNvPr id="44044" name="Rectangle 46"/>
          <p:cNvSpPr>
            <a:spLocks noChangeArrowheads="1"/>
          </p:cNvSpPr>
          <p:nvPr/>
        </p:nvSpPr>
        <p:spPr bwMode="auto">
          <a:xfrm>
            <a:off x="3845605" y="5144479"/>
            <a:ext cx="958593" cy="3673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dirty="0"/>
              <a:t>A</a:t>
            </a:r>
          </a:p>
        </p:txBody>
      </p:sp>
      <p:sp>
        <p:nvSpPr>
          <p:cNvPr id="44047" name="Freeform 9"/>
          <p:cNvSpPr>
            <a:spLocks/>
          </p:cNvSpPr>
          <p:nvPr/>
        </p:nvSpPr>
        <p:spPr bwMode="auto">
          <a:xfrm>
            <a:off x="3395144" y="2138104"/>
            <a:ext cx="4694768" cy="3277280"/>
          </a:xfrm>
          <a:custGeom>
            <a:avLst/>
            <a:gdLst>
              <a:gd name="T0" fmla="*/ 0 w 3006"/>
              <a:gd name="T1" fmla="*/ 2451 h 2583"/>
              <a:gd name="T2" fmla="*/ 523 w 3006"/>
              <a:gd name="T3" fmla="*/ 1407 h 2583"/>
              <a:gd name="T4" fmla="*/ 1496 w 3006"/>
              <a:gd name="T5" fmla="*/ 472 h 2583"/>
              <a:gd name="T6" fmla="*/ 2205 w 3006"/>
              <a:gd name="T7" fmla="*/ 160 h 2583"/>
              <a:gd name="T8" fmla="*/ 3006 w 3006"/>
              <a:gd name="T9" fmla="*/ 0 h 25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10020"/>
              <a:gd name="connsiteY0" fmla="*/ 10118 h 10118"/>
              <a:gd name="connsiteX1" fmla="*/ 1740 w 10020"/>
              <a:gd name="connsiteY1" fmla="*/ 5859 h 10118"/>
              <a:gd name="connsiteX2" fmla="*/ 4977 w 10020"/>
              <a:gd name="connsiteY2" fmla="*/ 2042 h 10118"/>
              <a:gd name="connsiteX3" fmla="*/ 7335 w 10020"/>
              <a:gd name="connsiteY3" fmla="*/ 772 h 10118"/>
              <a:gd name="connsiteX4" fmla="*/ 10020 w 10020"/>
              <a:gd name="connsiteY4" fmla="*/ 0 h 10118"/>
              <a:gd name="connsiteX0" fmla="*/ 0 w 10020"/>
              <a:gd name="connsiteY0" fmla="*/ 10118 h 10118"/>
              <a:gd name="connsiteX1" fmla="*/ 1740 w 10020"/>
              <a:gd name="connsiteY1" fmla="*/ 5859 h 10118"/>
              <a:gd name="connsiteX2" fmla="*/ 4611 w 10020"/>
              <a:gd name="connsiteY2" fmla="*/ 2454 h 10118"/>
              <a:gd name="connsiteX3" fmla="*/ 7335 w 10020"/>
              <a:gd name="connsiteY3" fmla="*/ 772 h 10118"/>
              <a:gd name="connsiteX4" fmla="*/ 10020 w 10020"/>
              <a:gd name="connsiteY4" fmla="*/ 0 h 10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118">
                <a:moveTo>
                  <a:pt x="0" y="10118"/>
                </a:moveTo>
                <a:cubicBezTo>
                  <a:pt x="289" y="9410"/>
                  <a:pt x="972" y="7136"/>
                  <a:pt x="1740" y="5859"/>
                </a:cubicBezTo>
                <a:cubicBezTo>
                  <a:pt x="2508" y="4582"/>
                  <a:pt x="3679" y="3302"/>
                  <a:pt x="4611" y="2454"/>
                </a:cubicBezTo>
                <a:cubicBezTo>
                  <a:pt x="5546" y="1606"/>
                  <a:pt x="6497" y="1094"/>
                  <a:pt x="7335" y="772"/>
                </a:cubicBezTo>
                <a:cubicBezTo>
                  <a:pt x="8174" y="451"/>
                  <a:pt x="9464" y="136"/>
                  <a:pt x="10020" y="0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9" name="Rectangle 22"/>
          <p:cNvSpPr>
            <a:spLocks noChangeArrowheads="1"/>
          </p:cNvSpPr>
          <p:nvPr/>
        </p:nvSpPr>
        <p:spPr bwMode="auto">
          <a:xfrm>
            <a:off x="3943803" y="5681002"/>
            <a:ext cx="3714353" cy="3673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v-SE" altLang="en-US" sz="1800"/>
          </a:p>
        </p:txBody>
      </p:sp>
      <p:sp>
        <p:nvSpPr>
          <p:cNvPr id="44050" name="Line 24"/>
          <p:cNvSpPr>
            <a:spLocks noChangeShapeType="1"/>
          </p:cNvSpPr>
          <p:nvPr/>
        </p:nvSpPr>
        <p:spPr bwMode="auto">
          <a:xfrm flipV="1">
            <a:off x="3401379" y="2551728"/>
            <a:ext cx="5057942" cy="29389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2" name="Line 27"/>
          <p:cNvSpPr>
            <a:spLocks noChangeShapeType="1"/>
          </p:cNvSpPr>
          <p:nvPr/>
        </p:nvSpPr>
        <p:spPr bwMode="auto">
          <a:xfrm flipH="1" flipV="1">
            <a:off x="3382675" y="5478815"/>
            <a:ext cx="428950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3" name="Rectangle 29"/>
          <p:cNvSpPr>
            <a:spLocks noChangeArrowheads="1"/>
          </p:cNvSpPr>
          <p:nvPr/>
        </p:nvSpPr>
        <p:spPr bwMode="auto">
          <a:xfrm>
            <a:off x="7502287" y="5314951"/>
            <a:ext cx="957034" cy="3660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i="1" dirty="0" smtClean="0"/>
              <a:t>k</a:t>
            </a:r>
            <a:endParaRPr lang="sv-SE" altLang="en-US" sz="1800" i="1" dirty="0"/>
          </a:p>
        </p:txBody>
      </p:sp>
      <p:sp>
        <p:nvSpPr>
          <p:cNvPr id="44054" name="Line 31"/>
          <p:cNvSpPr>
            <a:spLocks noChangeShapeType="1"/>
          </p:cNvSpPr>
          <p:nvPr/>
        </p:nvSpPr>
        <p:spPr bwMode="auto">
          <a:xfrm>
            <a:off x="3393586" y="1994062"/>
            <a:ext cx="0" cy="34821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6" name="Freeform 33"/>
          <p:cNvSpPr>
            <a:spLocks/>
          </p:cNvSpPr>
          <p:nvPr/>
        </p:nvSpPr>
        <p:spPr bwMode="auto">
          <a:xfrm>
            <a:off x="3424760" y="3664417"/>
            <a:ext cx="4548251" cy="1776074"/>
          </a:xfrm>
          <a:custGeom>
            <a:avLst/>
            <a:gdLst>
              <a:gd name="T0" fmla="*/ 0 w 2560"/>
              <a:gd name="T1" fmla="*/ 1344 h 1447"/>
              <a:gd name="T2" fmla="*/ 576 w 2560"/>
              <a:gd name="T3" fmla="*/ 747 h 1447"/>
              <a:gd name="T4" fmla="*/ 1648 w 2560"/>
              <a:gd name="T5" fmla="*/ 212 h 1447"/>
              <a:gd name="T6" fmla="*/ 2429 w 2560"/>
              <a:gd name="T7" fmla="*/ 33 h 1447"/>
              <a:gd name="T8" fmla="*/ 2918 w 2560"/>
              <a:gd name="T9" fmla="*/ 9 h 14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60" h="1447">
                <a:moveTo>
                  <a:pt x="0" y="1447"/>
                </a:moveTo>
                <a:cubicBezTo>
                  <a:pt x="84" y="1340"/>
                  <a:pt x="264" y="1007"/>
                  <a:pt x="505" y="804"/>
                </a:cubicBezTo>
                <a:cubicBezTo>
                  <a:pt x="746" y="601"/>
                  <a:pt x="1175" y="356"/>
                  <a:pt x="1446" y="228"/>
                </a:cubicBezTo>
                <a:cubicBezTo>
                  <a:pt x="1717" y="100"/>
                  <a:pt x="1945" y="72"/>
                  <a:pt x="2131" y="36"/>
                </a:cubicBezTo>
                <a:cubicBezTo>
                  <a:pt x="2317" y="0"/>
                  <a:pt x="2471" y="15"/>
                  <a:pt x="2560" y="10"/>
                </a:cubicBezTo>
              </a:path>
            </a:pathLst>
          </a:custGeom>
          <a:noFill/>
          <a:ln w="38100" cap="flat" cmpd="sng">
            <a:solidFill>
              <a:srgbClr val="00B05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7" name="Freeform 36"/>
          <p:cNvSpPr>
            <a:spLocks/>
          </p:cNvSpPr>
          <p:nvPr/>
        </p:nvSpPr>
        <p:spPr bwMode="auto">
          <a:xfrm>
            <a:off x="3415407" y="4494309"/>
            <a:ext cx="4548251" cy="962040"/>
          </a:xfrm>
          <a:custGeom>
            <a:avLst/>
            <a:gdLst>
              <a:gd name="T0" fmla="*/ 0 w 2918"/>
              <a:gd name="T1" fmla="*/ 728 h 780"/>
              <a:gd name="T2" fmla="*/ 485 w 2918"/>
              <a:gd name="T3" fmla="*/ 427 h 780"/>
              <a:gd name="T4" fmla="*/ 1648 w 2918"/>
              <a:gd name="T5" fmla="*/ 115 h 780"/>
              <a:gd name="T6" fmla="*/ 2429 w 2918"/>
              <a:gd name="T7" fmla="*/ 18 h 780"/>
              <a:gd name="T8" fmla="*/ 2918 w 2918"/>
              <a:gd name="T9" fmla="*/ 5 h 7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18" h="780">
                <a:moveTo>
                  <a:pt x="0" y="780"/>
                </a:moveTo>
                <a:cubicBezTo>
                  <a:pt x="81" y="726"/>
                  <a:pt x="210" y="567"/>
                  <a:pt x="485" y="458"/>
                </a:cubicBezTo>
                <a:cubicBezTo>
                  <a:pt x="760" y="349"/>
                  <a:pt x="1324" y="196"/>
                  <a:pt x="1648" y="123"/>
                </a:cubicBezTo>
                <a:cubicBezTo>
                  <a:pt x="1972" y="50"/>
                  <a:pt x="2217" y="39"/>
                  <a:pt x="2429" y="19"/>
                </a:cubicBezTo>
                <a:cubicBezTo>
                  <a:pt x="2641" y="0"/>
                  <a:pt x="2817" y="8"/>
                  <a:pt x="2918" y="5"/>
                </a:cubicBezTo>
              </a:path>
            </a:pathLst>
          </a:custGeom>
          <a:noFill/>
          <a:ln w="38100" cap="flat" cmpd="sng">
            <a:solidFill>
              <a:srgbClr val="00B05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8" name="Freeform 37"/>
          <p:cNvSpPr>
            <a:spLocks/>
          </p:cNvSpPr>
          <p:nvPr/>
        </p:nvSpPr>
        <p:spPr bwMode="auto">
          <a:xfrm>
            <a:off x="3426318" y="2834526"/>
            <a:ext cx="4708796" cy="2595394"/>
          </a:xfrm>
          <a:custGeom>
            <a:avLst/>
            <a:gdLst>
              <a:gd name="T0" fmla="*/ 0 w 2560"/>
              <a:gd name="T1" fmla="*/ 1964 h 1447"/>
              <a:gd name="T2" fmla="*/ 596 w 2560"/>
              <a:gd name="T3" fmla="*/ 1091 h 1447"/>
              <a:gd name="T4" fmla="*/ 1706 w 2560"/>
              <a:gd name="T5" fmla="*/ 309 h 1447"/>
              <a:gd name="T6" fmla="*/ 2515 w 2560"/>
              <a:gd name="T7" fmla="*/ 49 h 1447"/>
              <a:gd name="T8" fmla="*/ 3021 w 2560"/>
              <a:gd name="T9" fmla="*/ 14 h 14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60" h="1447">
                <a:moveTo>
                  <a:pt x="0" y="1447"/>
                </a:moveTo>
                <a:cubicBezTo>
                  <a:pt x="84" y="1340"/>
                  <a:pt x="264" y="1007"/>
                  <a:pt x="505" y="804"/>
                </a:cubicBezTo>
                <a:cubicBezTo>
                  <a:pt x="746" y="601"/>
                  <a:pt x="1175" y="356"/>
                  <a:pt x="1446" y="228"/>
                </a:cubicBezTo>
                <a:cubicBezTo>
                  <a:pt x="1717" y="100"/>
                  <a:pt x="1945" y="72"/>
                  <a:pt x="2131" y="36"/>
                </a:cubicBezTo>
                <a:cubicBezTo>
                  <a:pt x="2317" y="0"/>
                  <a:pt x="2471" y="15"/>
                  <a:pt x="2560" y="10"/>
                </a:cubicBezTo>
              </a:path>
            </a:pathLst>
          </a:custGeom>
          <a:noFill/>
          <a:ln w="38100" cap="flat" cmpd="sng">
            <a:solidFill>
              <a:srgbClr val="00B05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9" name="Rectangle 38"/>
          <p:cNvSpPr>
            <a:spLocks noChangeArrowheads="1"/>
          </p:cNvSpPr>
          <p:nvPr/>
        </p:nvSpPr>
        <p:spPr bwMode="auto">
          <a:xfrm>
            <a:off x="3287595" y="1628011"/>
            <a:ext cx="957034" cy="3660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i="1" dirty="0" smtClean="0"/>
              <a:t>y</a:t>
            </a:r>
            <a:endParaRPr lang="sv-SE" altLang="en-US" sz="1800" i="1" dirty="0"/>
          </a:p>
        </p:txBody>
      </p:sp>
      <p:sp>
        <p:nvSpPr>
          <p:cNvPr id="44062" name="Line 41"/>
          <p:cNvSpPr>
            <a:spLocks noChangeShapeType="1"/>
          </p:cNvSpPr>
          <p:nvPr/>
        </p:nvSpPr>
        <p:spPr bwMode="auto">
          <a:xfrm flipH="1" flipV="1">
            <a:off x="4040441" y="4284193"/>
            <a:ext cx="0" cy="8483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3" name="Line 42"/>
          <p:cNvSpPr>
            <a:spLocks noChangeShapeType="1"/>
          </p:cNvSpPr>
          <p:nvPr/>
        </p:nvSpPr>
        <p:spPr bwMode="auto">
          <a:xfrm flipH="1" flipV="1">
            <a:off x="6015299" y="2652161"/>
            <a:ext cx="0" cy="12950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4" name="Line 43"/>
          <p:cNvSpPr>
            <a:spLocks noChangeShapeType="1"/>
          </p:cNvSpPr>
          <p:nvPr/>
        </p:nvSpPr>
        <p:spPr bwMode="auto">
          <a:xfrm flipH="1" flipV="1">
            <a:off x="7929367" y="2138104"/>
            <a:ext cx="0" cy="685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5" name="Rectangle 45"/>
          <p:cNvSpPr>
            <a:spLocks noChangeArrowheads="1"/>
          </p:cNvSpPr>
          <p:nvPr/>
        </p:nvSpPr>
        <p:spPr bwMode="auto">
          <a:xfrm>
            <a:off x="160463" y="1305308"/>
            <a:ext cx="3182366" cy="52165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400" dirty="0"/>
              <a:t>Låt oss jämföra </a:t>
            </a:r>
            <a:r>
              <a:rPr lang="sv-SE" altLang="en-US" sz="1400" dirty="0" smtClean="0"/>
              <a:t>stationär konsumtion vid </a:t>
            </a:r>
            <a:r>
              <a:rPr lang="sv-SE" altLang="en-US" sz="1400" dirty="0"/>
              <a:t>tre olika </a:t>
            </a:r>
            <a:r>
              <a:rPr lang="sv-SE" altLang="en-US" sz="1400" dirty="0" smtClean="0"/>
              <a:t>spar-kvoter, </a:t>
            </a:r>
            <a:r>
              <a:rPr lang="sv-SE" altLang="en-US" sz="1400" i="1" dirty="0"/>
              <a:t>s</a:t>
            </a:r>
            <a:r>
              <a:rPr lang="sv-SE" altLang="en-US" sz="1400" baseline="-25000" dirty="0"/>
              <a:t>1</a:t>
            </a:r>
            <a:r>
              <a:rPr lang="sv-SE" altLang="en-US" sz="1400" dirty="0"/>
              <a:t>&lt;</a:t>
            </a:r>
            <a:r>
              <a:rPr lang="sv-SE" altLang="en-US" sz="1400" i="1" dirty="0"/>
              <a:t>s</a:t>
            </a:r>
            <a:r>
              <a:rPr lang="sv-SE" altLang="en-US" sz="1400" baseline="-25000" dirty="0"/>
              <a:t>2</a:t>
            </a:r>
            <a:r>
              <a:rPr lang="sv-SE" altLang="en-US" sz="1400" dirty="0"/>
              <a:t>&lt;</a:t>
            </a:r>
            <a:r>
              <a:rPr lang="sv-SE" altLang="en-US" sz="1400" i="1" dirty="0"/>
              <a:t>s</a:t>
            </a:r>
            <a:r>
              <a:rPr lang="sv-SE" altLang="en-US" sz="1400" baseline="-25000" dirty="0"/>
              <a:t>3</a:t>
            </a:r>
            <a:r>
              <a:rPr lang="sv-SE" altLang="en-US" sz="1400" dirty="0"/>
              <a:t>. Vi vet att </a:t>
            </a:r>
            <a:r>
              <a:rPr lang="sv-SE" altLang="en-US" sz="1400" dirty="0" smtClean="0"/>
              <a:t>stationärt läge uppnås </a:t>
            </a:r>
            <a:r>
              <a:rPr lang="sv-SE" altLang="en-US" sz="1400" dirty="0"/>
              <a:t>då </a:t>
            </a:r>
            <a:r>
              <a:rPr lang="sv-SE" altLang="en-US" sz="1400" dirty="0" smtClean="0"/>
              <a:t/>
            </a:r>
            <a:br>
              <a:rPr lang="sv-SE" altLang="en-US" sz="1400" dirty="0" smtClean="0"/>
            </a:br>
            <a:r>
              <a:rPr lang="sv-SE" altLang="en-US" sz="1400" i="1" dirty="0" smtClean="0"/>
              <a:t>s</a:t>
            </a:r>
            <a:r>
              <a:rPr lang="sv-SE" altLang="en-US" sz="1400" dirty="0" smtClean="0">
                <a:sym typeface="Symbol"/>
              </a:rPr>
              <a:t></a:t>
            </a:r>
            <a:r>
              <a:rPr lang="sv-SE" altLang="en-US" sz="1400" i="1" dirty="0" smtClean="0"/>
              <a:t>f</a:t>
            </a:r>
            <a:r>
              <a:rPr lang="sv-SE" altLang="en-US" sz="1400" dirty="0" smtClean="0"/>
              <a:t>(</a:t>
            </a:r>
            <a:r>
              <a:rPr lang="sv-SE" altLang="en-US" sz="1400" i="1" dirty="0" smtClean="0"/>
              <a:t>k</a:t>
            </a:r>
            <a:r>
              <a:rPr lang="sv-SE" altLang="en-US" sz="1400" dirty="0" smtClean="0"/>
              <a:t>)=</a:t>
            </a:r>
            <a:r>
              <a:rPr lang="sv-SE" altLang="en-US" sz="1400" i="1" dirty="0" smtClean="0">
                <a:sym typeface="Symbol" pitchFamily="18" charset="2"/>
              </a:rPr>
              <a:t></a:t>
            </a:r>
            <a:r>
              <a:rPr lang="sv-SE" altLang="en-US" sz="1400" dirty="0">
                <a:sym typeface="Symbol"/>
              </a:rPr>
              <a:t> </a:t>
            </a:r>
            <a:r>
              <a:rPr lang="sv-SE" altLang="en-US" sz="1400" dirty="0" smtClean="0">
                <a:sym typeface="Symbol"/>
              </a:rPr>
              <a:t></a:t>
            </a:r>
            <a:r>
              <a:rPr lang="sv-SE" altLang="en-US" sz="1400" i="1" dirty="0" smtClean="0">
                <a:sym typeface="Symbol"/>
              </a:rPr>
              <a:t>k</a:t>
            </a:r>
            <a:r>
              <a:rPr lang="sv-SE" altLang="en-US" sz="1400" i="1" dirty="0" smtClean="0">
                <a:sym typeface="Symbol" pitchFamily="18" charset="2"/>
              </a:rPr>
              <a:t>. </a:t>
            </a:r>
          </a:p>
          <a:p>
            <a:pPr marL="285750" indent="-285750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400" dirty="0" smtClean="0">
                <a:sym typeface="Symbol" pitchFamily="18" charset="2"/>
              </a:rPr>
              <a:t>Produktionen (</a:t>
            </a:r>
            <a:r>
              <a:rPr lang="sv-SE" altLang="en-US" sz="1400" i="1" dirty="0" smtClean="0">
                <a:sym typeface="Symbol" pitchFamily="18" charset="2"/>
              </a:rPr>
              <a:t>Y</a:t>
            </a:r>
            <a:r>
              <a:rPr lang="sv-SE" altLang="en-US" sz="1400" dirty="0" smtClean="0">
                <a:sym typeface="Symbol" pitchFamily="18" charset="2"/>
              </a:rPr>
              <a:t>) kan </a:t>
            </a:r>
            <a:r>
              <a:rPr lang="sv-SE" altLang="en-US" sz="1400" dirty="0">
                <a:sym typeface="Symbol" pitchFamily="18" charset="2"/>
              </a:rPr>
              <a:t>vi se genom att rita </a:t>
            </a:r>
            <a:r>
              <a:rPr lang="sv-SE" altLang="en-US" sz="1400" dirty="0" smtClean="0">
                <a:sym typeface="Symbol" pitchFamily="18" charset="2"/>
              </a:rPr>
              <a:t>också </a:t>
            </a:r>
            <a:r>
              <a:rPr lang="sv-SE" altLang="en-US" sz="1400" i="1" dirty="0" smtClean="0">
                <a:sym typeface="Symbol" pitchFamily="18" charset="2"/>
              </a:rPr>
              <a:t>f</a:t>
            </a:r>
            <a:r>
              <a:rPr lang="sv-SE" altLang="en-US" sz="1400" dirty="0" smtClean="0">
                <a:sym typeface="Symbol" pitchFamily="18" charset="2"/>
              </a:rPr>
              <a:t>(</a:t>
            </a:r>
            <a:r>
              <a:rPr lang="sv-SE" altLang="en-US" sz="1400" i="1" dirty="0" smtClean="0">
                <a:sym typeface="Symbol" pitchFamily="18" charset="2"/>
              </a:rPr>
              <a:t>k</a:t>
            </a:r>
            <a:r>
              <a:rPr lang="sv-SE" altLang="en-US" sz="1400" dirty="0" smtClean="0">
                <a:sym typeface="Symbol" pitchFamily="18" charset="2"/>
              </a:rPr>
              <a:t>).</a:t>
            </a:r>
          </a:p>
          <a:p>
            <a:pPr marL="285750" indent="-285750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400" dirty="0" smtClean="0">
                <a:sym typeface="Symbol" pitchFamily="18" charset="2"/>
              </a:rPr>
              <a:t>Konsumtionen </a:t>
            </a:r>
            <a:r>
              <a:rPr lang="sv-SE" altLang="en-US" sz="1400" dirty="0">
                <a:sym typeface="Symbol" pitchFamily="18" charset="2"/>
              </a:rPr>
              <a:t>är lika med </a:t>
            </a:r>
            <a:r>
              <a:rPr lang="sv-SE" altLang="en-US" sz="1400" i="1" dirty="0" smtClean="0">
                <a:sym typeface="Symbol" pitchFamily="18" charset="2"/>
              </a:rPr>
              <a:t>Y</a:t>
            </a:r>
            <a:r>
              <a:rPr lang="sv-SE" altLang="en-US" sz="1400" dirty="0" smtClean="0">
                <a:sym typeface="Symbol" pitchFamily="18" charset="2"/>
              </a:rPr>
              <a:t> minus investeringarna</a:t>
            </a:r>
            <a:r>
              <a:rPr lang="sv-SE" altLang="en-US" sz="1400" dirty="0">
                <a:sym typeface="Symbol" pitchFamily="18" charset="2"/>
              </a:rPr>
              <a:t>. Detta är i figuren avståndet mellan kurvorna </a:t>
            </a:r>
            <a:r>
              <a:rPr lang="sv-SE" altLang="en-US" sz="1400" i="1" dirty="0" smtClean="0">
                <a:sym typeface="Symbol" pitchFamily="18" charset="2"/>
              </a:rPr>
              <a:t>f</a:t>
            </a:r>
            <a:r>
              <a:rPr lang="sv-SE" altLang="en-US" sz="1400" dirty="0" smtClean="0">
                <a:sym typeface="Symbol" pitchFamily="18" charset="2"/>
              </a:rPr>
              <a:t>(</a:t>
            </a:r>
            <a:r>
              <a:rPr lang="sv-SE" altLang="en-US" sz="1400" i="1" dirty="0" smtClean="0">
                <a:sym typeface="Symbol" pitchFamily="18" charset="2"/>
              </a:rPr>
              <a:t>k</a:t>
            </a:r>
            <a:r>
              <a:rPr lang="sv-SE" altLang="en-US" sz="1400" dirty="0" smtClean="0">
                <a:sym typeface="Symbol" pitchFamily="18" charset="2"/>
              </a:rPr>
              <a:t>) </a:t>
            </a:r>
            <a:r>
              <a:rPr lang="sv-SE" altLang="en-US" sz="1400" dirty="0">
                <a:sym typeface="Symbol" pitchFamily="18" charset="2"/>
              </a:rPr>
              <a:t>och de respektive </a:t>
            </a:r>
            <a:r>
              <a:rPr lang="sv-SE" altLang="en-US" sz="1400" dirty="0" smtClean="0">
                <a:sym typeface="Symbol" pitchFamily="18" charset="2"/>
              </a:rPr>
              <a:t>s</a:t>
            </a:r>
            <a:r>
              <a:rPr lang="sv-SE" altLang="en-US" sz="1400" dirty="0" smtClean="0">
                <a:sym typeface="Symbol"/>
              </a:rPr>
              <a:t></a:t>
            </a:r>
            <a:r>
              <a:rPr lang="sv-SE" altLang="en-US" sz="1400" i="1" dirty="0" smtClean="0">
                <a:sym typeface="Symbol" pitchFamily="18" charset="2"/>
              </a:rPr>
              <a:t>f</a:t>
            </a:r>
            <a:r>
              <a:rPr lang="sv-SE" altLang="en-US" sz="1400" dirty="0" smtClean="0">
                <a:sym typeface="Symbol" pitchFamily="18" charset="2"/>
              </a:rPr>
              <a:t>(</a:t>
            </a:r>
            <a:r>
              <a:rPr lang="sv-SE" altLang="en-US" sz="1400" i="1" dirty="0" smtClean="0">
                <a:sym typeface="Symbol" pitchFamily="18" charset="2"/>
              </a:rPr>
              <a:t>k</a:t>
            </a:r>
            <a:r>
              <a:rPr lang="sv-SE" altLang="en-US" sz="1400" dirty="0" smtClean="0">
                <a:sym typeface="Symbol" pitchFamily="18" charset="2"/>
              </a:rPr>
              <a:t>) </a:t>
            </a:r>
            <a:r>
              <a:rPr lang="sv-SE" altLang="en-US" sz="1400" dirty="0">
                <a:sym typeface="Symbol" pitchFamily="18" charset="2"/>
              </a:rPr>
              <a:t>kurvorna</a:t>
            </a:r>
            <a:r>
              <a:rPr lang="sv-SE" altLang="en-US" sz="1400" dirty="0" smtClean="0">
                <a:sym typeface="Symbol" pitchFamily="18" charset="2"/>
              </a:rPr>
              <a:t>.</a:t>
            </a:r>
          </a:p>
          <a:p>
            <a:pPr marL="285750" indent="-28575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400" dirty="0" smtClean="0">
                <a:sym typeface="Symbol" pitchFamily="18" charset="2"/>
              </a:rPr>
              <a:t>Stationärt sparande </a:t>
            </a:r>
            <a:r>
              <a:rPr lang="sv-SE" altLang="en-US" sz="1400" i="1" dirty="0">
                <a:sym typeface="Symbol" pitchFamily="18" charset="2"/>
              </a:rPr>
              <a:t>s</a:t>
            </a:r>
            <a:r>
              <a:rPr lang="sv-SE" altLang="en-US" sz="1400" baseline="-25000" dirty="0">
                <a:sym typeface="Symbol" pitchFamily="18" charset="2"/>
              </a:rPr>
              <a:t>1</a:t>
            </a:r>
            <a:r>
              <a:rPr lang="sv-SE" altLang="en-US" sz="1400" dirty="0">
                <a:sym typeface="Symbol" pitchFamily="18" charset="2"/>
              </a:rPr>
              <a:t> är givet av punkten A och konsumtionen längden av pilen A’-A</a:t>
            </a:r>
            <a:r>
              <a:rPr lang="sv-SE" altLang="en-US" sz="1400" i="1" dirty="0">
                <a:sym typeface="Symbol" pitchFamily="18" charset="2"/>
              </a:rPr>
              <a:t>. </a:t>
            </a:r>
            <a:endParaRPr lang="sv-SE" altLang="en-US" sz="1400" i="1" dirty="0" smtClean="0">
              <a:sym typeface="Symbol" pitchFamily="18" charset="2"/>
            </a:endParaRPr>
          </a:p>
          <a:p>
            <a:pPr marL="285750" indent="-28575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400" dirty="0" smtClean="0">
                <a:sym typeface="Symbol" pitchFamily="18" charset="2"/>
              </a:rPr>
              <a:t>Vid </a:t>
            </a:r>
            <a:r>
              <a:rPr lang="sv-SE" altLang="en-US" sz="1400" dirty="0">
                <a:sym typeface="Symbol" pitchFamily="18" charset="2"/>
              </a:rPr>
              <a:t>sparandet </a:t>
            </a:r>
            <a:r>
              <a:rPr lang="sv-SE" altLang="en-US" sz="1400" i="1" dirty="0">
                <a:sym typeface="Symbol" pitchFamily="18" charset="2"/>
              </a:rPr>
              <a:t>s</a:t>
            </a:r>
            <a:r>
              <a:rPr lang="sv-SE" altLang="en-US" sz="1400" baseline="-25000" dirty="0">
                <a:sym typeface="Symbol" pitchFamily="18" charset="2"/>
              </a:rPr>
              <a:t>2</a:t>
            </a:r>
            <a:r>
              <a:rPr lang="sv-SE" altLang="en-US" sz="1400" dirty="0">
                <a:sym typeface="Symbol" pitchFamily="18" charset="2"/>
              </a:rPr>
              <a:t> är </a:t>
            </a:r>
            <a:r>
              <a:rPr lang="sv-SE" altLang="en-US" sz="1400" dirty="0" smtClean="0">
                <a:sym typeface="Symbol" pitchFamily="18" charset="2"/>
              </a:rPr>
              <a:t>konsumtionen </a:t>
            </a:r>
            <a:r>
              <a:rPr lang="sv-SE" altLang="en-US" sz="1400" dirty="0">
                <a:sym typeface="Symbol" pitchFamily="18" charset="2"/>
              </a:rPr>
              <a:t>längden av pilen B’-B och vid </a:t>
            </a:r>
            <a:r>
              <a:rPr lang="sv-SE" altLang="en-US" sz="1400" i="1" dirty="0">
                <a:sym typeface="Symbol" pitchFamily="18" charset="2"/>
              </a:rPr>
              <a:t>s</a:t>
            </a:r>
            <a:r>
              <a:rPr lang="sv-SE" altLang="en-US" sz="1400" baseline="-25000" dirty="0">
                <a:sym typeface="Symbol" pitchFamily="18" charset="2"/>
              </a:rPr>
              <a:t>3</a:t>
            </a:r>
            <a:r>
              <a:rPr lang="sv-SE" altLang="en-US" sz="1400" dirty="0">
                <a:sym typeface="Symbol" pitchFamily="18" charset="2"/>
              </a:rPr>
              <a:t> C</a:t>
            </a:r>
            <a:r>
              <a:rPr lang="sv-SE" altLang="en-US" sz="1400" i="1" dirty="0">
                <a:sym typeface="Symbol" pitchFamily="18" charset="2"/>
              </a:rPr>
              <a:t>’-</a:t>
            </a:r>
            <a:r>
              <a:rPr lang="sv-SE" altLang="en-US" sz="1400" dirty="0">
                <a:sym typeface="Symbol" pitchFamily="18" charset="2"/>
              </a:rPr>
              <a:t>C . </a:t>
            </a:r>
            <a:endParaRPr lang="sv-SE" altLang="en-US" sz="1400" dirty="0" smtClean="0">
              <a:sym typeface="Symbol" pitchFamily="18" charset="2"/>
            </a:endParaRPr>
          </a:p>
          <a:p>
            <a:pPr marL="285750" indent="-28575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400" dirty="0" smtClean="0">
                <a:sym typeface="Symbol" pitchFamily="18" charset="2"/>
              </a:rPr>
              <a:t>Som </a:t>
            </a:r>
            <a:r>
              <a:rPr lang="sv-SE" altLang="en-US" sz="1400" dirty="0">
                <a:sym typeface="Symbol" pitchFamily="18" charset="2"/>
              </a:rPr>
              <a:t>vi ser är konsumtionen högst vid den </a:t>
            </a:r>
            <a:r>
              <a:rPr lang="sv-SE" altLang="en-US" sz="1400" dirty="0" smtClean="0">
                <a:sym typeface="Symbol" pitchFamily="18" charset="2"/>
              </a:rPr>
              <a:t>sparkvoten </a:t>
            </a:r>
            <a:r>
              <a:rPr lang="sv-SE" altLang="en-US" sz="1400" i="1" dirty="0">
                <a:sym typeface="Symbol" pitchFamily="18" charset="2"/>
              </a:rPr>
              <a:t>s</a:t>
            </a:r>
            <a:r>
              <a:rPr lang="sv-SE" altLang="en-US" sz="1400" baseline="-25000" dirty="0">
                <a:sym typeface="Symbol" pitchFamily="18" charset="2"/>
              </a:rPr>
              <a:t>2</a:t>
            </a:r>
            <a:r>
              <a:rPr lang="sv-SE" altLang="en-US" sz="1400" dirty="0">
                <a:sym typeface="Symbol" pitchFamily="18" charset="2"/>
              </a:rPr>
              <a:t>. Man inser också att </a:t>
            </a:r>
            <a:r>
              <a:rPr lang="sv-SE" altLang="en-US" sz="1400" dirty="0" smtClean="0">
                <a:sym typeface="Symbol" pitchFamily="18" charset="2"/>
              </a:rPr>
              <a:t>stationär konsumtionen ökar </a:t>
            </a:r>
            <a:r>
              <a:rPr lang="sv-SE" altLang="en-US" sz="1400" dirty="0">
                <a:sym typeface="Symbol" pitchFamily="18" charset="2"/>
              </a:rPr>
              <a:t>(minskar) om sparandet ökar när lutningen på </a:t>
            </a:r>
            <a:r>
              <a:rPr lang="sv-SE" altLang="en-US" sz="1400" i="1" dirty="0" smtClean="0">
                <a:sym typeface="Symbol" pitchFamily="18" charset="2"/>
              </a:rPr>
              <a:t>f</a:t>
            </a:r>
            <a:r>
              <a:rPr lang="sv-SE" altLang="en-US" sz="1400" dirty="0" smtClean="0">
                <a:sym typeface="Symbol" pitchFamily="18" charset="2"/>
              </a:rPr>
              <a:t>(</a:t>
            </a:r>
            <a:r>
              <a:rPr lang="sv-SE" altLang="en-US" sz="1400" i="1" dirty="0" smtClean="0">
                <a:sym typeface="Symbol" pitchFamily="18" charset="2"/>
              </a:rPr>
              <a:t>k</a:t>
            </a:r>
            <a:r>
              <a:rPr lang="sv-SE" altLang="en-US" sz="1400" dirty="0" smtClean="0">
                <a:sym typeface="Symbol" pitchFamily="18" charset="2"/>
              </a:rPr>
              <a:t>) </a:t>
            </a:r>
            <a:r>
              <a:rPr lang="sv-SE" altLang="en-US" sz="1400" dirty="0">
                <a:sym typeface="Symbol" pitchFamily="18" charset="2"/>
              </a:rPr>
              <a:t>är </a:t>
            </a:r>
            <a:r>
              <a:rPr lang="sv-SE" altLang="en-US" sz="1400" dirty="0" smtClean="0">
                <a:sym typeface="Symbol" pitchFamily="18" charset="2"/>
              </a:rPr>
              <a:t>större</a:t>
            </a:r>
            <a:endParaRPr lang="sv-SE" altLang="en-US" sz="1400" i="1" dirty="0">
              <a:sym typeface="Symbol" pitchFamily="18" charset="2"/>
            </a:endParaRPr>
          </a:p>
        </p:txBody>
      </p:sp>
      <p:sp>
        <p:nvSpPr>
          <p:cNvPr id="348213" name="Rectangle 53"/>
          <p:cNvSpPr>
            <a:spLocks noChangeArrowheads="1"/>
          </p:cNvSpPr>
          <p:nvPr/>
        </p:nvSpPr>
        <p:spPr bwMode="auto">
          <a:xfrm>
            <a:off x="3342829" y="5765800"/>
            <a:ext cx="5629275" cy="87788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  <a:buClrTx/>
            </a:pPr>
            <a:r>
              <a:rPr lang="sv-SE" altLang="en-US" sz="1400" dirty="0">
                <a:sym typeface="Symbol" pitchFamily="18" charset="2"/>
              </a:rPr>
              <a:t>(mindre) än </a:t>
            </a:r>
            <a:r>
              <a:rPr lang="sv-SE" altLang="en-US" sz="1400" dirty="0" smtClean="0">
                <a:sym typeface="Symbol" pitchFamily="18" charset="2"/>
              </a:rPr>
              <a:t>lutningen </a:t>
            </a:r>
            <a:r>
              <a:rPr lang="sv-SE" altLang="en-US" sz="1400" dirty="0">
                <a:sym typeface="Symbol" pitchFamily="18" charset="2"/>
              </a:rPr>
              <a:t>på </a:t>
            </a:r>
            <a:r>
              <a:rPr lang="sv-SE" altLang="en-US" sz="1400" dirty="0" smtClean="0">
                <a:sym typeface="Symbol" pitchFamily="18" charset="2"/>
              </a:rPr>
              <a:t>deprecieringskurvan </a:t>
            </a:r>
            <a:r>
              <a:rPr lang="sv-SE" altLang="en-US" sz="1400" dirty="0">
                <a:sym typeface="Symbol" pitchFamily="18" charset="2"/>
              </a:rPr>
              <a:t>(dvs </a:t>
            </a:r>
            <a:r>
              <a:rPr lang="sv-SE" altLang="en-US" sz="1400" i="1" dirty="0">
                <a:sym typeface="Symbol" pitchFamily="18" charset="2"/>
              </a:rPr>
              <a:t></a:t>
            </a:r>
            <a:r>
              <a:rPr lang="sv-SE" altLang="en-US" sz="1400" dirty="0">
                <a:sym typeface="Symbol" pitchFamily="18" charset="2"/>
              </a:rPr>
              <a:t>). Slutsatsen blir att </a:t>
            </a:r>
            <a:r>
              <a:rPr lang="sv-SE" altLang="en-US" sz="1400" dirty="0" smtClean="0">
                <a:sym typeface="Symbol" pitchFamily="18" charset="2"/>
              </a:rPr>
              <a:t>stationär konsumtionen maximeras </a:t>
            </a:r>
            <a:r>
              <a:rPr lang="sv-SE" altLang="en-US" sz="1400" dirty="0">
                <a:sym typeface="Symbol" pitchFamily="18" charset="2"/>
              </a:rPr>
              <a:t>om man väljer </a:t>
            </a:r>
            <a:r>
              <a:rPr lang="sv-SE" altLang="en-US" sz="1400" i="1" dirty="0">
                <a:sym typeface="Symbol" pitchFamily="18" charset="2"/>
              </a:rPr>
              <a:t>s</a:t>
            </a:r>
            <a:r>
              <a:rPr lang="sv-SE" altLang="en-US" sz="1400" dirty="0">
                <a:sym typeface="Symbol" pitchFamily="18" charset="2"/>
              </a:rPr>
              <a:t> så att </a:t>
            </a:r>
            <a:br>
              <a:rPr lang="sv-SE" altLang="en-US" sz="1400" dirty="0">
                <a:sym typeface="Symbol" pitchFamily="18" charset="2"/>
              </a:rPr>
            </a:br>
            <a:r>
              <a:rPr lang="sv-SE" altLang="en-US" sz="1400" i="1" dirty="0">
                <a:sym typeface="Symbol" pitchFamily="18" charset="2"/>
              </a:rPr>
              <a:t>f </a:t>
            </a:r>
            <a:r>
              <a:rPr lang="sv-SE" altLang="en-US" sz="1400" dirty="0" smtClean="0">
                <a:sym typeface="Symbol" pitchFamily="18" charset="2"/>
              </a:rPr>
              <a:t>’(</a:t>
            </a:r>
            <a:r>
              <a:rPr lang="sv-SE" altLang="en-US" sz="1400" i="1" dirty="0" smtClean="0">
                <a:sym typeface="Symbol" pitchFamily="18" charset="2"/>
              </a:rPr>
              <a:t>k</a:t>
            </a:r>
            <a:r>
              <a:rPr lang="sv-SE" altLang="en-US" sz="1400" dirty="0" smtClean="0">
                <a:sym typeface="Symbol" pitchFamily="18" charset="2"/>
              </a:rPr>
              <a:t>)  </a:t>
            </a:r>
            <a:r>
              <a:rPr lang="sv-SE" altLang="en-US" sz="1400" dirty="0">
                <a:sym typeface="Symbol" pitchFamily="18" charset="2"/>
              </a:rPr>
              <a:t>(lutningen på produktionsfunktionen) i </a:t>
            </a:r>
            <a:r>
              <a:rPr lang="sv-SE" altLang="en-US" sz="1400" dirty="0" smtClean="0">
                <a:sym typeface="Symbol" pitchFamily="18" charset="2"/>
              </a:rPr>
              <a:t>det stationära läget är </a:t>
            </a:r>
            <a:r>
              <a:rPr lang="sv-SE" altLang="en-US" sz="1400" dirty="0">
                <a:sym typeface="Symbol" pitchFamily="18" charset="2"/>
              </a:rPr>
              <a:t>lika med </a:t>
            </a:r>
            <a:r>
              <a:rPr lang="sv-SE" altLang="en-US" sz="1400" i="1" dirty="0">
                <a:sym typeface="Symbol" pitchFamily="18" charset="2"/>
              </a:rPr>
              <a:t>. </a:t>
            </a:r>
            <a:endParaRPr lang="sv-SE" altLang="en-US" sz="1400" dirty="0">
              <a:sym typeface="Symbol" pitchFamily="18" charset="2"/>
            </a:endParaRPr>
          </a:p>
          <a:p>
            <a:pPr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Wingdings" pitchFamily="2" charset="2"/>
              <a:buNone/>
            </a:pPr>
            <a:endParaRPr lang="sv-SE" altLang="en-US" sz="1400" i="1" dirty="0">
              <a:sym typeface="Symbol" pitchFamily="18" charset="2"/>
            </a:endParaRPr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15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286974"/>
              </p:ext>
            </p:extLst>
          </p:nvPr>
        </p:nvGraphicFramePr>
        <p:xfrm>
          <a:off x="8172400" y="1925791"/>
          <a:ext cx="4762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69" name="Equation" r:id="rId3" imgW="317087" imgH="215619" progId="Equation.3">
                  <p:embed/>
                </p:oleObj>
              </mc:Choice>
              <mc:Fallback>
                <p:oleObj name="Equation" r:id="rId3" imgW="317087" imgH="21561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2400" y="1925791"/>
                        <a:ext cx="47625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474778"/>
              </p:ext>
            </p:extLst>
          </p:nvPr>
        </p:nvGraphicFramePr>
        <p:xfrm>
          <a:off x="8430766" y="2359025"/>
          <a:ext cx="533400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0" name="Equation" r:id="rId5" imgW="355320" imgH="177480" progId="Equation.3">
                  <p:embed/>
                </p:oleObj>
              </mc:Choice>
              <mc:Fallback>
                <p:oleObj name="Equation" r:id="rId5" imgW="355320" imgH="177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0766" y="2359025"/>
                        <a:ext cx="533400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467773"/>
              </p:ext>
            </p:extLst>
          </p:nvPr>
        </p:nvGraphicFramePr>
        <p:xfrm>
          <a:off x="8179246" y="2729235"/>
          <a:ext cx="85725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1" name="Equation" r:id="rId7" imgW="571320" imgH="228600" progId="Equation.3">
                  <p:embed/>
                </p:oleObj>
              </mc:Choice>
              <mc:Fallback>
                <p:oleObj name="Equation" r:id="rId7" imgW="57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9246" y="2729235"/>
                        <a:ext cx="85725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60718"/>
              </p:ext>
            </p:extLst>
          </p:nvPr>
        </p:nvGraphicFramePr>
        <p:xfrm>
          <a:off x="8019604" y="3509963"/>
          <a:ext cx="87630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2" name="Equation" r:id="rId9" imgW="583920" imgH="215640" progId="Equation.3">
                  <p:embed/>
                </p:oleObj>
              </mc:Choice>
              <mc:Fallback>
                <p:oleObj name="Equation" r:id="rId9" imgW="5839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9604" y="3509963"/>
                        <a:ext cx="87630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893239"/>
              </p:ext>
            </p:extLst>
          </p:nvPr>
        </p:nvGraphicFramePr>
        <p:xfrm>
          <a:off x="7971979" y="4332288"/>
          <a:ext cx="83820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3" name="Equation" r:id="rId11" imgW="558720" imgH="215640" progId="Equation.3">
                  <p:embed/>
                </p:oleObj>
              </mc:Choice>
              <mc:Fallback>
                <p:oleObj name="Equation" r:id="rId11" imgW="5587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1979" y="4332288"/>
                        <a:ext cx="83820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056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9" grpId="0" animBg="1"/>
      <p:bldP spid="44040" grpId="0" animBg="1"/>
      <p:bldP spid="44041" grpId="0" animBg="1"/>
      <p:bldP spid="44042" grpId="0" animBg="1"/>
      <p:bldP spid="44043" grpId="0" animBg="1"/>
      <p:bldP spid="44044" grpId="0" animBg="1"/>
      <p:bldP spid="44047" grpId="0" animBg="1"/>
      <p:bldP spid="44062" grpId="0" animBg="1"/>
      <p:bldP spid="44063" grpId="0" animBg="1"/>
      <p:bldP spid="44064" grpId="0" animBg="1"/>
      <p:bldP spid="348205" grpId="0" uiExpand="1" build="p"/>
      <p:bldP spid="34821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8305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sz="3200" smtClean="0"/>
              <a:t>Pensioner och sparande</a:t>
            </a:r>
            <a:endParaRPr lang="sv-SE" sz="3200" i="1" smtClean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4525" y="1304925"/>
            <a:ext cx="8366125" cy="5305171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Det vanligast sättet att finansiera ett pensionssystem är det så kallade fördelningssystem (</a:t>
            </a:r>
            <a:r>
              <a:rPr lang="sv-SE" altLang="en-US" sz="1800" b="1" i="1" dirty="0" err="1" smtClean="0">
                <a:effectLst/>
              </a:rPr>
              <a:t>pay</a:t>
            </a:r>
            <a:r>
              <a:rPr lang="sv-SE" altLang="en-US" sz="1800" b="1" i="1" dirty="0" smtClean="0">
                <a:effectLst/>
              </a:rPr>
              <a:t>-as-</a:t>
            </a:r>
            <a:r>
              <a:rPr lang="sv-SE" altLang="en-US" sz="1800" b="1" i="1" dirty="0" err="1" smtClean="0">
                <a:effectLst/>
              </a:rPr>
              <a:t>you</a:t>
            </a:r>
            <a:r>
              <a:rPr lang="sv-SE" altLang="en-US" sz="1800" b="1" i="1" dirty="0" smtClean="0">
                <a:effectLst/>
              </a:rPr>
              <a:t>-go</a:t>
            </a:r>
            <a:r>
              <a:rPr lang="sv-SE" altLang="en-US" sz="1800" dirty="0" smtClean="0">
                <a:effectLst/>
              </a:rPr>
              <a:t>).</a:t>
            </a:r>
            <a:r>
              <a:rPr lang="sv-SE" altLang="en-US" sz="1800" b="1" i="1" dirty="0" smtClean="0">
                <a:effectLst/>
              </a:rPr>
              <a:t> </a:t>
            </a:r>
            <a:r>
              <a:rPr lang="sv-SE" altLang="en-US" sz="1800" dirty="0" smtClean="0">
                <a:effectLst/>
              </a:rPr>
              <a:t>Det innebär att de arbetandes pensionsavgifter inte investeras utan går direkt till att betala pensioner för de existerande pensionärerna. Pensionssparandet är därmed inget aggregerat sparande utan går till pensionärernas konsumtion.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I huvudsak är det svenska obligatoriska pensionssystemet konstruerat på detta sätt (utom PPM-pensionen) och även det amerikanska. 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Det alternativa sättet är ett fonderat system (</a:t>
            </a:r>
            <a:r>
              <a:rPr lang="sv-SE" altLang="en-US" sz="1800" b="1" i="1" dirty="0" err="1" smtClean="0">
                <a:effectLst/>
              </a:rPr>
              <a:t>fully-funded</a:t>
            </a:r>
            <a:r>
              <a:rPr lang="sv-SE" altLang="en-US" sz="1800" dirty="0" smtClean="0">
                <a:effectLst/>
              </a:rPr>
              <a:t>). Avgifterna fonderas, dvs investeras och medverkar därmed till kapitalackumulering.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Införandet av ett fördelningssystem innebär att </a:t>
            </a:r>
            <a:r>
              <a:rPr lang="sv-SE" altLang="en-US" sz="1800" i="1" dirty="0" smtClean="0">
                <a:effectLst/>
              </a:rPr>
              <a:t>s</a:t>
            </a:r>
            <a:r>
              <a:rPr lang="sv-SE" altLang="en-US" sz="1800" dirty="0" smtClean="0">
                <a:effectLst/>
              </a:rPr>
              <a:t> minskar. </a:t>
            </a:r>
            <a:r>
              <a:rPr lang="sv-SE" altLang="en-US" sz="1800" dirty="0" err="1" smtClean="0">
                <a:effectLst/>
              </a:rPr>
              <a:t>Kapitalacku</a:t>
            </a:r>
            <a:r>
              <a:rPr lang="sv-SE" altLang="en-US" sz="1800" dirty="0" smtClean="0">
                <a:effectLst/>
              </a:rPr>
              <a:t>-mulering och stationär BNP minskar därmed.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Stationär konsumtionen minskar också, om inte </a:t>
            </a:r>
            <a:r>
              <a:rPr lang="sv-SE" altLang="en-US" sz="1800" i="1" dirty="0" smtClean="0">
                <a:effectLst/>
              </a:rPr>
              <a:t>s&gt;s</a:t>
            </a:r>
            <a:r>
              <a:rPr lang="sv-SE" altLang="en-US" sz="1800" i="1" baseline="-25000" dirty="0" smtClean="0">
                <a:effectLst/>
              </a:rPr>
              <a:t>G</a:t>
            </a:r>
            <a:r>
              <a:rPr lang="sv-SE" altLang="en-US" sz="1800" dirty="0" smtClean="0">
                <a:effectLst/>
              </a:rPr>
              <a:t> i utgångsläget.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Den generation som är pensionärer när ett fördelningssystem införs får pensioner utan att betala för dem. 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En återgång till ett fonderat system kräver dock att de nuvarande löntagarna betala både sina egna och de nuvarande pensionärernas pensioner.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63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30313" y="76200"/>
            <a:ext cx="6835775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dirty="0" smtClean="0"/>
              <a:t>Ett fördelningssystem för pensioner införs</a:t>
            </a:r>
          </a:p>
        </p:txBody>
      </p:sp>
      <p:grpSp>
        <p:nvGrpSpPr>
          <p:cNvPr id="342102" name="Group 86"/>
          <p:cNvGrpSpPr>
            <a:grpSpLocks/>
          </p:cNvGrpSpPr>
          <p:nvPr/>
        </p:nvGrpSpPr>
        <p:grpSpPr bwMode="auto">
          <a:xfrm>
            <a:off x="2597150" y="2114550"/>
            <a:ext cx="5621338" cy="3903663"/>
            <a:chOff x="1636" y="1332"/>
            <a:chExt cx="3541" cy="2459"/>
          </a:xfrm>
        </p:grpSpPr>
        <p:sp>
          <p:nvSpPr>
            <p:cNvPr id="46114" name="Rectangle 52"/>
            <p:cNvSpPr>
              <a:spLocks noChangeArrowheads="1"/>
            </p:cNvSpPr>
            <p:nvPr/>
          </p:nvSpPr>
          <p:spPr bwMode="auto">
            <a:xfrm>
              <a:off x="1636" y="1370"/>
              <a:ext cx="505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buFontTx/>
                <a:buNone/>
              </a:pPr>
              <a:r>
                <a:rPr lang="sv-SE" altLang="en-US" sz="1800" i="1" dirty="0" smtClean="0"/>
                <a:t>y</a:t>
              </a:r>
              <a:endParaRPr lang="sv-SE" altLang="en-US" sz="1800" i="1" dirty="0"/>
            </a:p>
          </p:txBody>
        </p:sp>
        <p:grpSp>
          <p:nvGrpSpPr>
            <p:cNvPr id="46115" name="Group 81"/>
            <p:cNvGrpSpPr>
              <a:grpSpLocks/>
            </p:cNvGrpSpPr>
            <p:nvPr/>
          </p:nvGrpSpPr>
          <p:grpSpPr bwMode="auto">
            <a:xfrm>
              <a:off x="2171" y="1332"/>
              <a:ext cx="3006" cy="2459"/>
              <a:chOff x="2171" y="1332"/>
              <a:chExt cx="3006" cy="2459"/>
            </a:xfrm>
          </p:grpSpPr>
          <p:sp>
            <p:nvSpPr>
              <p:cNvPr id="46117" name="Line 83"/>
              <p:cNvSpPr>
                <a:spLocks noChangeShapeType="1"/>
              </p:cNvSpPr>
              <p:nvPr/>
            </p:nvSpPr>
            <p:spPr bwMode="auto">
              <a:xfrm flipV="1">
                <a:off x="4267" y="1517"/>
                <a:ext cx="0" cy="2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8" name="Freeform 84"/>
              <p:cNvSpPr>
                <a:spLocks/>
              </p:cNvSpPr>
              <p:nvPr/>
            </p:nvSpPr>
            <p:spPr bwMode="auto">
              <a:xfrm>
                <a:off x="2171" y="1332"/>
                <a:ext cx="3006" cy="2451"/>
              </a:xfrm>
              <a:custGeom>
                <a:avLst/>
                <a:gdLst>
                  <a:gd name="T0" fmla="*/ 0 w 3006"/>
                  <a:gd name="T1" fmla="*/ 2451 h 2583"/>
                  <a:gd name="T2" fmla="*/ 523 w 3006"/>
                  <a:gd name="T3" fmla="*/ 1407 h 2583"/>
                  <a:gd name="T4" fmla="*/ 1496 w 3006"/>
                  <a:gd name="T5" fmla="*/ 472 h 2583"/>
                  <a:gd name="T6" fmla="*/ 2205 w 3006"/>
                  <a:gd name="T7" fmla="*/ 160 h 2583"/>
                  <a:gd name="T8" fmla="*/ 3006 w 3006"/>
                  <a:gd name="T9" fmla="*/ 0 h 25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connsiteX0" fmla="*/ 0 w 10000"/>
                  <a:gd name="connsiteY0" fmla="*/ 10000 h 10000"/>
                  <a:gd name="connsiteX1" fmla="*/ 1740 w 10000"/>
                  <a:gd name="connsiteY1" fmla="*/ 5741 h 10000"/>
                  <a:gd name="connsiteX2" fmla="*/ 4578 w 10000"/>
                  <a:gd name="connsiteY2" fmla="*/ 2340 h 10000"/>
                  <a:gd name="connsiteX3" fmla="*/ 7335 w 10000"/>
                  <a:gd name="connsiteY3" fmla="*/ 654 h 10000"/>
                  <a:gd name="connsiteX4" fmla="*/ 10000 w 10000"/>
                  <a:gd name="connsiteY4" fmla="*/ 0 h 10000"/>
                  <a:gd name="connsiteX0" fmla="*/ 0 w 10000"/>
                  <a:gd name="connsiteY0" fmla="*/ 10000 h 10000"/>
                  <a:gd name="connsiteX1" fmla="*/ 1940 w 10000"/>
                  <a:gd name="connsiteY1" fmla="*/ 5619 h 10000"/>
                  <a:gd name="connsiteX2" fmla="*/ 4578 w 10000"/>
                  <a:gd name="connsiteY2" fmla="*/ 2340 h 10000"/>
                  <a:gd name="connsiteX3" fmla="*/ 7335 w 10000"/>
                  <a:gd name="connsiteY3" fmla="*/ 654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0" y="10000"/>
                    </a:moveTo>
                    <a:cubicBezTo>
                      <a:pt x="289" y="9292"/>
                      <a:pt x="1177" y="6896"/>
                      <a:pt x="1940" y="5619"/>
                    </a:cubicBezTo>
                    <a:cubicBezTo>
                      <a:pt x="2703" y="4342"/>
                      <a:pt x="3679" y="3167"/>
                      <a:pt x="4578" y="2340"/>
                    </a:cubicBezTo>
                    <a:cubicBezTo>
                      <a:pt x="5477" y="1513"/>
                      <a:pt x="6497" y="976"/>
                      <a:pt x="7335" y="654"/>
                    </a:cubicBezTo>
                    <a:cubicBezTo>
                      <a:pt x="8174" y="333"/>
                      <a:pt x="9444" y="136"/>
                      <a:pt x="10000" y="0"/>
                    </a:cubicBezTo>
                  </a:path>
                </a:pathLst>
              </a:custGeom>
              <a:noFill/>
              <a:ln w="38100" cap="flat" cmpd="sng">
                <a:solidFill>
                  <a:srgbClr val="0070C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003300"/>
                        </a:gs>
                        <a:gs pos="100000">
                          <a:srgbClr val="66FF66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9" name="Line 85"/>
              <p:cNvSpPr>
                <a:spLocks noChangeShapeType="1"/>
              </p:cNvSpPr>
              <p:nvPr/>
            </p:nvSpPr>
            <p:spPr bwMode="auto">
              <a:xfrm flipH="1">
                <a:off x="2183" y="1517"/>
                <a:ext cx="2059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42182" name="Group 166"/>
          <p:cNvGrpSpPr>
            <a:grpSpLocks/>
          </p:cNvGrpSpPr>
          <p:nvPr/>
        </p:nvGrpSpPr>
        <p:grpSpPr bwMode="auto">
          <a:xfrm>
            <a:off x="2627313" y="2738438"/>
            <a:ext cx="3889373" cy="3703637"/>
            <a:chOff x="1655" y="1725"/>
            <a:chExt cx="2450" cy="2333"/>
          </a:xfrm>
        </p:grpSpPr>
        <p:sp>
          <p:nvSpPr>
            <p:cNvPr id="46109" name="Rectangle 15"/>
            <p:cNvSpPr>
              <a:spLocks noChangeArrowheads="1"/>
            </p:cNvSpPr>
            <p:nvPr/>
          </p:nvSpPr>
          <p:spPr bwMode="auto">
            <a:xfrm>
              <a:off x="3491" y="3827"/>
              <a:ext cx="614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800" i="1" dirty="0" smtClean="0"/>
                <a:t>k’</a:t>
              </a:r>
              <a:endParaRPr lang="sv-SE" altLang="en-US" sz="1800" i="1" dirty="0"/>
            </a:p>
          </p:txBody>
        </p:sp>
        <p:grpSp>
          <p:nvGrpSpPr>
            <p:cNvPr id="46110" name="Group 95"/>
            <p:cNvGrpSpPr>
              <a:grpSpLocks/>
            </p:cNvGrpSpPr>
            <p:nvPr/>
          </p:nvGrpSpPr>
          <p:grpSpPr bwMode="auto">
            <a:xfrm>
              <a:off x="1655" y="1725"/>
              <a:ext cx="1934" cy="2105"/>
              <a:chOff x="1655" y="1725"/>
              <a:chExt cx="1934" cy="2105"/>
            </a:xfrm>
          </p:grpSpPr>
          <p:sp>
            <p:nvSpPr>
              <p:cNvPr id="46111" name="Line 96"/>
              <p:cNvSpPr>
                <a:spLocks noChangeShapeType="1"/>
              </p:cNvSpPr>
              <p:nvPr/>
            </p:nvSpPr>
            <p:spPr bwMode="auto">
              <a:xfrm flipV="1">
                <a:off x="3589" y="1883"/>
                <a:ext cx="0" cy="19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2" name="Line 97"/>
              <p:cNvSpPr>
                <a:spLocks noChangeShapeType="1"/>
              </p:cNvSpPr>
              <p:nvPr/>
            </p:nvSpPr>
            <p:spPr bwMode="auto">
              <a:xfrm flipH="1">
                <a:off x="2162" y="1876"/>
                <a:ext cx="1414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3" name="Rectangle 98"/>
              <p:cNvSpPr>
                <a:spLocks noChangeArrowheads="1"/>
              </p:cNvSpPr>
              <p:nvPr/>
            </p:nvSpPr>
            <p:spPr bwMode="auto">
              <a:xfrm>
                <a:off x="1655" y="1725"/>
                <a:ext cx="511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>
                  <a:buFontTx/>
                  <a:buNone/>
                </a:pPr>
                <a:r>
                  <a:rPr lang="sv-SE" altLang="en-US" sz="1800" i="1" dirty="0" smtClean="0"/>
                  <a:t>y’</a:t>
                </a:r>
                <a:endParaRPr lang="sv-SE" altLang="en-US" sz="1800" i="1" dirty="0"/>
              </a:p>
            </p:txBody>
          </p:sp>
        </p:grpSp>
      </p:grpSp>
      <p:sp>
        <p:nvSpPr>
          <p:cNvPr id="46107" name="Freeform 148"/>
          <p:cNvSpPr>
            <a:spLocks/>
          </p:cNvSpPr>
          <p:nvPr/>
        </p:nvSpPr>
        <p:spPr bwMode="auto">
          <a:xfrm>
            <a:off x="3476625" y="4065588"/>
            <a:ext cx="4632325" cy="1958975"/>
          </a:xfrm>
          <a:custGeom>
            <a:avLst/>
            <a:gdLst>
              <a:gd name="T0" fmla="*/ 0 w 2560"/>
              <a:gd name="T1" fmla="*/ 1234 h 1447"/>
              <a:gd name="T2" fmla="*/ 576 w 2560"/>
              <a:gd name="T3" fmla="*/ 686 h 1447"/>
              <a:gd name="T4" fmla="*/ 1648 w 2560"/>
              <a:gd name="T5" fmla="*/ 194 h 1447"/>
              <a:gd name="T6" fmla="*/ 2429 w 2560"/>
              <a:gd name="T7" fmla="*/ 31 h 1447"/>
              <a:gd name="T8" fmla="*/ 2918 w 2560"/>
              <a:gd name="T9" fmla="*/ 9 h 14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60" h="1447">
                <a:moveTo>
                  <a:pt x="0" y="1447"/>
                </a:moveTo>
                <a:cubicBezTo>
                  <a:pt x="84" y="1340"/>
                  <a:pt x="264" y="1007"/>
                  <a:pt x="505" y="804"/>
                </a:cubicBezTo>
                <a:cubicBezTo>
                  <a:pt x="746" y="601"/>
                  <a:pt x="1175" y="356"/>
                  <a:pt x="1446" y="228"/>
                </a:cubicBezTo>
                <a:cubicBezTo>
                  <a:pt x="1717" y="100"/>
                  <a:pt x="1945" y="72"/>
                  <a:pt x="2131" y="36"/>
                </a:cubicBezTo>
                <a:cubicBezTo>
                  <a:pt x="2317" y="0"/>
                  <a:pt x="2471" y="15"/>
                  <a:pt x="2560" y="10"/>
                </a:cubicBezTo>
              </a:path>
            </a:pathLst>
          </a:custGeom>
          <a:noFill/>
          <a:ln w="38100" cap="flat" cmpd="sng">
            <a:solidFill>
              <a:srgbClr val="00B05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094" name="Group 162"/>
          <p:cNvGrpSpPr>
            <a:grpSpLocks/>
          </p:cNvGrpSpPr>
          <p:nvPr/>
        </p:nvGrpSpPr>
        <p:grpSpPr bwMode="auto">
          <a:xfrm>
            <a:off x="3444875" y="1857375"/>
            <a:ext cx="5248277" cy="4575175"/>
            <a:chOff x="2170" y="1170"/>
            <a:chExt cx="3306" cy="2882"/>
          </a:xfrm>
        </p:grpSpPr>
        <p:sp>
          <p:nvSpPr>
            <p:cNvPr id="46095" name="Line 150"/>
            <p:cNvSpPr>
              <a:spLocks noChangeShapeType="1"/>
            </p:cNvSpPr>
            <p:nvPr/>
          </p:nvSpPr>
          <p:spPr bwMode="auto">
            <a:xfrm flipV="1">
              <a:off x="2175" y="1693"/>
              <a:ext cx="3097" cy="212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097" name="Group 153"/>
            <p:cNvGrpSpPr>
              <a:grpSpLocks/>
            </p:cNvGrpSpPr>
            <p:nvPr/>
          </p:nvGrpSpPr>
          <p:grpSpPr bwMode="auto">
            <a:xfrm>
              <a:off x="2170" y="1170"/>
              <a:ext cx="3306" cy="2882"/>
              <a:chOff x="2170" y="1170"/>
              <a:chExt cx="3306" cy="2882"/>
            </a:xfrm>
          </p:grpSpPr>
          <p:sp>
            <p:nvSpPr>
              <p:cNvPr id="46100" name="Rectangle 156"/>
              <p:cNvSpPr>
                <a:spLocks noChangeArrowheads="1"/>
              </p:cNvSpPr>
              <p:nvPr/>
            </p:nvSpPr>
            <p:spPr bwMode="auto">
              <a:xfrm>
                <a:off x="5169" y="3702"/>
                <a:ext cx="307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sv-SE" altLang="en-US" sz="1800" i="1" dirty="0" smtClean="0"/>
                  <a:t>k</a:t>
                </a:r>
                <a:endParaRPr lang="sv-SE" altLang="en-US" sz="1800" i="1" dirty="0"/>
              </a:p>
            </p:txBody>
          </p:sp>
          <p:grpSp>
            <p:nvGrpSpPr>
              <p:cNvPr id="46101" name="Group 157"/>
              <p:cNvGrpSpPr>
                <a:grpSpLocks/>
              </p:cNvGrpSpPr>
              <p:nvPr/>
            </p:nvGrpSpPr>
            <p:grpSpPr bwMode="auto">
              <a:xfrm>
                <a:off x="2170" y="1170"/>
                <a:ext cx="2938" cy="2882"/>
                <a:chOff x="2170" y="1170"/>
                <a:chExt cx="2938" cy="2882"/>
              </a:xfrm>
            </p:grpSpPr>
            <p:sp>
              <p:nvSpPr>
                <p:cNvPr id="46102" name="Line 158"/>
                <p:cNvSpPr>
                  <a:spLocks noChangeShapeType="1"/>
                </p:cNvSpPr>
                <p:nvPr/>
              </p:nvSpPr>
              <p:spPr bwMode="auto">
                <a:xfrm>
                  <a:off x="2170" y="1170"/>
                  <a:ext cx="0" cy="263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04" name="Freeform 160"/>
                <p:cNvSpPr>
                  <a:spLocks/>
                </p:cNvSpPr>
                <p:nvPr/>
              </p:nvSpPr>
              <p:spPr bwMode="auto">
                <a:xfrm>
                  <a:off x="2190" y="2255"/>
                  <a:ext cx="2918" cy="1523"/>
                </a:xfrm>
                <a:custGeom>
                  <a:avLst/>
                  <a:gdLst>
                    <a:gd name="T0" fmla="*/ 0 w 2560"/>
                    <a:gd name="T1" fmla="*/ 1523 h 1447"/>
                    <a:gd name="T2" fmla="*/ 576 w 2560"/>
                    <a:gd name="T3" fmla="*/ 846 h 1447"/>
                    <a:gd name="T4" fmla="*/ 1648 w 2560"/>
                    <a:gd name="T5" fmla="*/ 240 h 1447"/>
                    <a:gd name="T6" fmla="*/ 2429 w 2560"/>
                    <a:gd name="T7" fmla="*/ 38 h 1447"/>
                    <a:gd name="T8" fmla="*/ 2918 w 2560"/>
                    <a:gd name="T9" fmla="*/ 11 h 14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60" h="1447">
                      <a:moveTo>
                        <a:pt x="0" y="1447"/>
                      </a:moveTo>
                      <a:cubicBezTo>
                        <a:pt x="84" y="1340"/>
                        <a:pt x="264" y="1007"/>
                        <a:pt x="505" y="804"/>
                      </a:cubicBezTo>
                      <a:cubicBezTo>
                        <a:pt x="746" y="601"/>
                        <a:pt x="1175" y="356"/>
                        <a:pt x="1446" y="228"/>
                      </a:cubicBezTo>
                      <a:cubicBezTo>
                        <a:pt x="1717" y="100"/>
                        <a:pt x="1945" y="72"/>
                        <a:pt x="2131" y="36"/>
                      </a:cubicBezTo>
                      <a:cubicBezTo>
                        <a:pt x="2317" y="0"/>
                        <a:pt x="2471" y="15"/>
                        <a:pt x="2560" y="10"/>
                      </a:cubicBezTo>
                    </a:path>
                  </a:pathLst>
                </a:custGeom>
                <a:noFill/>
                <a:ln w="38100" cap="flat" cmpd="sng">
                  <a:solidFill>
                    <a:srgbClr val="00B050">
                      <a:alpha val="47000"/>
                    </a:srgbClr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rgbClr val="003300"/>
                          </a:gs>
                          <a:gs pos="100000">
                            <a:srgbClr val="66FF66"/>
                          </a:gs>
                        </a:gsLst>
                        <a:lin ang="0" scaled="1"/>
                      </a:gra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05" name="Rectangle 161"/>
                <p:cNvSpPr>
                  <a:spLocks noChangeArrowheads="1"/>
                </p:cNvSpPr>
                <p:nvPr/>
              </p:nvSpPr>
              <p:spPr bwMode="auto">
                <a:xfrm>
                  <a:off x="4195" y="3821"/>
                  <a:ext cx="614" cy="2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75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75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75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75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buFontTx/>
                    <a:buNone/>
                  </a:pPr>
                  <a:r>
                    <a:rPr lang="sv-SE" altLang="en-US" sz="1800" i="1" dirty="0" smtClean="0"/>
                    <a:t>k</a:t>
                  </a:r>
                  <a:endParaRPr lang="sv-SE" altLang="en-US" sz="1800" i="1" dirty="0"/>
                </a:p>
              </p:txBody>
            </p:sp>
          </p:grpSp>
        </p:grpSp>
      </p:grpSp>
      <p:sp>
        <p:nvSpPr>
          <p:cNvPr id="342049" name="Rectangle 33"/>
          <p:cNvSpPr>
            <a:spLocks noChangeArrowheads="1"/>
          </p:cNvSpPr>
          <p:nvPr/>
        </p:nvSpPr>
        <p:spPr bwMode="auto">
          <a:xfrm>
            <a:off x="222249" y="1360488"/>
            <a:ext cx="2753519" cy="908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285750" indent="-285750" algn="l"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chemeClr val="tx1"/>
                </a:solidFill>
                <a:latin typeface="+mn-lt"/>
              </a:rPr>
              <a:t>Vad händer med BNP och </a:t>
            </a:r>
            <a:r>
              <a:rPr lang="sv-SE" sz="1600" dirty="0" smtClean="0">
                <a:solidFill>
                  <a:schemeClr val="tx1"/>
                </a:solidFill>
                <a:latin typeface="+mn-lt"/>
              </a:rPr>
              <a:t>kapitalstock om ett fördelningssystem införs</a:t>
            </a:r>
            <a:r>
              <a:rPr lang="sv-SE" sz="1600" i="1" dirty="0" smtClean="0">
                <a:solidFill>
                  <a:schemeClr val="tx1"/>
                </a:solidFill>
                <a:latin typeface="+mn-lt"/>
              </a:rPr>
              <a:t>?</a:t>
            </a:r>
          </a:p>
          <a:p>
            <a:pPr marL="285750" indent="-285750" eaLnBrk="1" hangingPunct="1">
              <a:spcBef>
                <a:spcPts val="600"/>
              </a:spcBef>
              <a:spcAft>
                <a:spcPts val="60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r>
              <a:rPr lang="sv-SE" altLang="en-US" sz="1600" dirty="0">
                <a:solidFill>
                  <a:schemeClr val="tx1"/>
                </a:solidFill>
                <a:latin typeface="+mn-lt"/>
              </a:rPr>
              <a:t>Införandet är detsamma som att </a:t>
            </a:r>
            <a:r>
              <a:rPr lang="sv-SE" altLang="en-US" sz="1600" i="1" dirty="0">
                <a:solidFill>
                  <a:schemeClr val="tx1"/>
                </a:solidFill>
                <a:latin typeface="+mn-lt"/>
              </a:rPr>
              <a:t>s minskar </a:t>
            </a:r>
            <a:r>
              <a:rPr lang="sv-SE" altLang="en-US" sz="1600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sv-SE" altLang="en-US" sz="1600" dirty="0" smtClean="0">
                <a:solidFill>
                  <a:schemeClr val="tx1"/>
                </a:solidFill>
                <a:latin typeface="+mn-lt"/>
              </a:rPr>
              <a:t>till </a:t>
            </a:r>
            <a:r>
              <a:rPr lang="sv-SE" altLang="en-US" sz="1600" i="1" dirty="0">
                <a:solidFill>
                  <a:schemeClr val="tx1"/>
                </a:solidFill>
                <a:latin typeface="+mn-lt"/>
              </a:rPr>
              <a:t>s’. </a:t>
            </a:r>
            <a:r>
              <a:rPr lang="sv-SE" altLang="en-US" sz="1600" dirty="0">
                <a:solidFill>
                  <a:schemeClr val="tx1"/>
                </a:solidFill>
                <a:latin typeface="+mn-lt"/>
              </a:rPr>
              <a:t>I den gamla jämvikten räcker inte längre investeringarna till att ersätta </a:t>
            </a:r>
            <a:r>
              <a:rPr lang="sv-SE" altLang="en-US" sz="1600" dirty="0" smtClean="0">
                <a:solidFill>
                  <a:schemeClr val="tx1"/>
                </a:solidFill>
                <a:latin typeface="+mn-lt"/>
              </a:rPr>
              <a:t>deprecieringarna. </a:t>
            </a:r>
            <a:endParaRPr lang="sv-SE" altLang="en-US" sz="1600" baseline="-25000" dirty="0">
              <a:solidFill>
                <a:schemeClr val="tx1"/>
              </a:solidFill>
              <a:latin typeface="+mn-lt"/>
            </a:endParaRPr>
          </a:p>
          <a:p>
            <a:pPr algn="l"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Wingdings" pitchFamily="2" charset="2"/>
              <a:buNone/>
              <a:defRPr/>
            </a:pPr>
            <a:endParaRPr lang="sv-SE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42183" name="Rectangle 167"/>
          <p:cNvSpPr>
            <a:spLocks noChangeArrowheads="1"/>
          </p:cNvSpPr>
          <p:nvPr/>
        </p:nvSpPr>
        <p:spPr bwMode="auto">
          <a:xfrm>
            <a:off x="234304" y="4040088"/>
            <a:ext cx="2753520" cy="19812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Wingdings" pitchFamily="2" charset="2"/>
              <a:buNone/>
            </a:pPr>
            <a:r>
              <a:rPr lang="sv-SE" altLang="en-US" sz="1600" b="1" dirty="0" smtClean="0"/>
              <a:t>Slutsatser </a:t>
            </a:r>
            <a:endParaRPr lang="sv-SE" altLang="en-US" sz="1600" b="1" dirty="0"/>
          </a:p>
          <a:p>
            <a:pPr marL="285750" indent="-28575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600" dirty="0" smtClean="0"/>
              <a:t>Kapitalstocken och </a:t>
            </a:r>
            <a:r>
              <a:rPr lang="sv-SE" altLang="en-US" sz="1600" dirty="0"/>
              <a:t>BNP per </a:t>
            </a:r>
            <a:r>
              <a:rPr lang="sv-SE" altLang="en-US" sz="1600" dirty="0" smtClean="0"/>
              <a:t>sysselsatt faller</a:t>
            </a:r>
            <a:r>
              <a:rPr lang="sv-SE" altLang="en-US" sz="1600" dirty="0"/>
              <a:t>. </a:t>
            </a:r>
          </a:p>
          <a:p>
            <a:pPr marL="285750" indent="-28575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600" dirty="0"/>
              <a:t>Den nya jämvikten uppstår vid </a:t>
            </a:r>
            <a:r>
              <a:rPr lang="sv-SE" altLang="en-US" sz="1600" i="1" dirty="0" smtClean="0"/>
              <a:t>k’ </a:t>
            </a:r>
            <a:r>
              <a:rPr lang="sv-SE" altLang="en-US" sz="1600" dirty="0"/>
              <a:t>där </a:t>
            </a:r>
            <a:br>
              <a:rPr lang="sv-SE" altLang="en-US" sz="1600" dirty="0"/>
            </a:br>
            <a:r>
              <a:rPr lang="sv-SE" altLang="en-US" sz="1600" i="1" dirty="0" smtClean="0"/>
              <a:t>y’ </a:t>
            </a:r>
            <a:r>
              <a:rPr lang="sv-SE" altLang="en-US" sz="1600" i="1" dirty="0"/>
              <a:t>&lt; </a:t>
            </a:r>
            <a:r>
              <a:rPr lang="sv-SE" altLang="en-US" sz="1600" i="1" dirty="0" smtClean="0"/>
              <a:t>y.</a:t>
            </a:r>
            <a:r>
              <a:rPr lang="sv-SE" altLang="en-US" sz="1600" dirty="0" smtClean="0"/>
              <a:t> </a:t>
            </a:r>
            <a:endParaRPr lang="sv-SE" altLang="en-US" sz="1600" baseline="-25000" dirty="0"/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17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064415"/>
              </p:ext>
            </p:extLst>
          </p:nvPr>
        </p:nvGraphicFramePr>
        <p:xfrm>
          <a:off x="8218488" y="1856259"/>
          <a:ext cx="4762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1" name="Equation" r:id="rId3" imgW="317160" imgH="215640" progId="Equation.3">
                  <p:embed/>
                </p:oleObj>
              </mc:Choice>
              <mc:Fallback>
                <p:oleObj name="Equation" r:id="rId3" imgW="31716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8488" y="1856259"/>
                        <a:ext cx="47625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3085277"/>
              </p:ext>
            </p:extLst>
          </p:nvPr>
        </p:nvGraphicFramePr>
        <p:xfrm>
          <a:off x="8431213" y="2564904"/>
          <a:ext cx="533400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2" name="Equation" r:id="rId5" imgW="355320" imgH="177480" progId="Equation.3">
                  <p:embed/>
                </p:oleObj>
              </mc:Choice>
              <mc:Fallback>
                <p:oleObj name="Equation" r:id="rId5" imgW="355320" imgH="177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1213" y="2564904"/>
                        <a:ext cx="533400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38855"/>
              </p:ext>
            </p:extLst>
          </p:nvPr>
        </p:nvGraphicFramePr>
        <p:xfrm>
          <a:off x="8197850" y="3405188"/>
          <a:ext cx="80010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3" name="Equation" r:id="rId7" imgW="533160" imgH="215640" progId="Equation.3">
                  <p:embed/>
                </p:oleObj>
              </mc:Choice>
              <mc:Fallback>
                <p:oleObj name="Equation" r:id="rId7" imgW="533160" imgH="21564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7850" y="3405188"/>
                        <a:ext cx="80010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370309"/>
              </p:ext>
            </p:extLst>
          </p:nvPr>
        </p:nvGraphicFramePr>
        <p:xfrm>
          <a:off x="8180388" y="3937000"/>
          <a:ext cx="8572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4" name="Equation" r:id="rId9" imgW="571320" imgH="215640" progId="Equation.3">
                  <p:embed/>
                </p:oleObj>
              </mc:Choice>
              <mc:Fallback>
                <p:oleObj name="Equation" r:id="rId9" imgW="571320" imgH="21564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0388" y="3937000"/>
                        <a:ext cx="85725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>
            <a:stCxn id="46095" idx="0"/>
          </p:cNvCxnSpPr>
          <p:nvPr/>
        </p:nvCxnSpPr>
        <p:spPr bwMode="auto">
          <a:xfrm flipV="1">
            <a:off x="3452813" y="6040438"/>
            <a:ext cx="4765675" cy="17463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Down Arrow 5"/>
          <p:cNvSpPr/>
          <p:nvPr/>
        </p:nvSpPr>
        <p:spPr bwMode="auto">
          <a:xfrm>
            <a:off x="7634289" y="3717032"/>
            <a:ext cx="178071" cy="323056"/>
          </a:xfrm>
          <a:prstGeom prst="downArrow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3" name="AutoShape 28"/>
          <p:cNvSpPr>
            <a:spLocks noChangeArrowheads="1"/>
          </p:cNvSpPr>
          <p:nvPr/>
        </p:nvSpPr>
        <p:spPr bwMode="auto">
          <a:xfrm flipH="1" flipV="1">
            <a:off x="5979195" y="5949280"/>
            <a:ext cx="681037" cy="192088"/>
          </a:xfrm>
          <a:prstGeom prst="rightArrow">
            <a:avLst>
              <a:gd name="adj1" fmla="val 50000"/>
              <a:gd name="adj2" fmla="val 88636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818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7" grpId="0" animBg="1"/>
      <p:bldP spid="342049" grpId="0" uiExpand="1" build="p"/>
      <p:bldP spid="342183" grpId="0" build="p"/>
      <p:bldP spid="6" grpId="0" animBg="1"/>
      <p:bldP spid="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88976" y="76200"/>
            <a:ext cx="7099448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sz="3200" dirty="0" smtClean="0"/>
              <a:t>Hur </a:t>
            </a:r>
            <a:r>
              <a:rPr lang="sv-SE" sz="3200" i="1" dirty="0" smtClean="0"/>
              <a:t>mycket </a:t>
            </a:r>
            <a:r>
              <a:rPr lang="sv-SE" sz="3200" dirty="0" smtClean="0"/>
              <a:t>påverkar sparkvoten stationär produktion?</a:t>
            </a:r>
            <a:endParaRPr lang="sv-SE" sz="3200" i="1" dirty="0" smtClean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4525" y="1304925"/>
            <a:ext cx="8366125" cy="529286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Låt oss nu diskutera kvantitativa effekter, dvs hur mycket BNP ökar enligt modellen om sparkvoten ändras. Vi måste då specificera produktions-funktionen mer exakt. Vi antar att 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Kom ihåg villkoret för stationäritet, dvs investeringar = deprecieringar. Det betyder att 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Vi kan lösa detta för </a:t>
            </a:r>
            <a:r>
              <a:rPr lang="sv-SE" altLang="en-US" sz="1800" i="1" dirty="0" smtClean="0">
                <a:effectLst/>
              </a:rPr>
              <a:t>k*</a:t>
            </a:r>
            <a:r>
              <a:rPr lang="sv-SE" altLang="en-US" sz="1800" dirty="0" smtClean="0">
                <a:effectLst/>
              </a:rPr>
              <a:t>: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i="1" dirty="0">
              <a:effectLst/>
            </a:endParaRP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i="1" dirty="0" smtClean="0">
              <a:effectLst/>
            </a:endParaRP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i="1" dirty="0">
              <a:effectLst/>
            </a:endParaRP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dirty="0" smtClean="0">
              <a:effectLst/>
            </a:endParaRP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Sätt in detta i produktionsfunktionen, då får vi 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Det betyder att om sparkvoten fördubblar (tex. från 10 till 20%) så kommer produktionen också att fördubblas medan kapitalstocken kommer att fyrdubblas (</a:t>
            </a:r>
            <a:r>
              <a:rPr lang="sv-SE" altLang="en-US" sz="1800" i="1" dirty="0" smtClean="0">
                <a:effectLst/>
              </a:rPr>
              <a:t>k* </a:t>
            </a:r>
            <a:r>
              <a:rPr lang="sv-SE" altLang="en-US" sz="1800" dirty="0" smtClean="0">
                <a:effectLst/>
              </a:rPr>
              <a:t>är proportionell mot </a:t>
            </a:r>
            <a:r>
              <a:rPr lang="sv-SE" altLang="en-US" sz="1800" i="1" dirty="0" smtClean="0">
                <a:effectLst/>
              </a:rPr>
              <a:t>s</a:t>
            </a:r>
            <a:r>
              <a:rPr lang="sv-SE" altLang="en-US" sz="1800" baseline="30000" dirty="0" smtClean="0">
                <a:effectLst/>
              </a:rPr>
              <a:t>2</a:t>
            </a:r>
            <a:r>
              <a:rPr lang="sv-SE" altLang="en-US" sz="1800" dirty="0" smtClean="0">
                <a:effectLst/>
              </a:rPr>
              <a:t>).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dirty="0" smtClean="0">
              <a:effectLst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18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48056"/>
              </p:ext>
            </p:extLst>
          </p:nvPr>
        </p:nvGraphicFramePr>
        <p:xfrm>
          <a:off x="4388346" y="1882924"/>
          <a:ext cx="10668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5" name="Equation" r:id="rId3" imgW="711000" imgH="241200" progId="Equation.3">
                  <p:embed/>
                </p:oleObj>
              </mc:Choice>
              <mc:Fallback>
                <p:oleObj name="Equation" r:id="rId3" imgW="711000" imgH="24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8346" y="1882924"/>
                        <a:ext cx="10668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227831"/>
              </p:ext>
            </p:extLst>
          </p:nvPr>
        </p:nvGraphicFramePr>
        <p:xfrm>
          <a:off x="2126754" y="2509019"/>
          <a:ext cx="16002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6" name="Equation" r:id="rId5" imgW="1066680" imgH="241200" progId="Equation.3">
                  <p:embed/>
                </p:oleObj>
              </mc:Choice>
              <mc:Fallback>
                <p:oleObj name="Equation" r:id="rId5" imgW="1066680" imgH="24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6754" y="2509019"/>
                        <a:ext cx="16002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178603"/>
              </p:ext>
            </p:extLst>
          </p:nvPr>
        </p:nvGraphicFramePr>
        <p:xfrm>
          <a:off x="3491880" y="3140968"/>
          <a:ext cx="1962150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7" name="Equation" r:id="rId7" imgW="1307880" imgH="1002960" progId="Equation.3">
                  <p:embed/>
                </p:oleObj>
              </mc:Choice>
              <mc:Fallback>
                <p:oleObj name="Equation" r:id="rId7" imgW="1307880" imgH="1002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140968"/>
                        <a:ext cx="1962150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685427"/>
              </p:ext>
            </p:extLst>
          </p:nvPr>
        </p:nvGraphicFramePr>
        <p:xfrm>
          <a:off x="5648325" y="4653136"/>
          <a:ext cx="211455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8" name="Equation" r:id="rId9" imgW="1409400" imgH="457200" progId="Equation.3">
                  <p:embed/>
                </p:oleObj>
              </mc:Choice>
              <mc:Fallback>
                <p:oleObj name="Equation" r:id="rId9" imgW="14094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325" y="4653136"/>
                        <a:ext cx="2114550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923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88976" y="76200"/>
            <a:ext cx="7099448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sz="3200" dirty="0" smtClean="0"/>
              <a:t>Hur snabb är anpassningshastigheten?</a:t>
            </a:r>
            <a:endParaRPr lang="sv-SE" sz="3200" i="1" dirty="0" smtClean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4525" y="1304925"/>
            <a:ext cx="8366125" cy="3673122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eaLnBrk="1" hangingPunct="1">
              <a:lnSpc>
                <a:spcPct val="105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altLang="en-US" sz="2000" dirty="0" smtClean="0">
                <a:effectLst/>
              </a:rPr>
              <a:t>Säg att vi startar i tidpunkt 0 i ett stationärt läge med </a:t>
            </a:r>
            <a:r>
              <a:rPr lang="sv-SE" altLang="en-US" sz="2000" i="1" dirty="0" smtClean="0">
                <a:effectLst/>
              </a:rPr>
              <a:t>s=0,1 </a:t>
            </a:r>
            <a:r>
              <a:rPr lang="sv-SE" altLang="en-US" sz="2000" dirty="0" smtClean="0">
                <a:effectLst/>
              </a:rPr>
              <a:t>och </a:t>
            </a:r>
            <a:r>
              <a:rPr lang="sv-SE" altLang="en-US" sz="2000" i="1" dirty="0" smtClean="0">
                <a:effectLst/>
                <a:sym typeface="Symbol"/>
              </a:rPr>
              <a:t>=</a:t>
            </a:r>
            <a:r>
              <a:rPr lang="sv-SE" altLang="en-US" sz="2000" dirty="0" smtClean="0">
                <a:effectLst/>
                <a:sym typeface="Symbol"/>
              </a:rPr>
              <a:t>0,1 </a:t>
            </a:r>
            <a:r>
              <a:rPr lang="sv-SE" altLang="en-US" sz="2000" b="1" dirty="0" smtClean="0">
                <a:effectLst/>
                <a:sym typeface="Symbol"/>
              </a:rPr>
              <a:t>per år</a:t>
            </a:r>
            <a:r>
              <a:rPr lang="sv-SE" altLang="en-US" sz="2000" dirty="0" smtClean="0">
                <a:effectLst/>
                <a:sym typeface="Symbol"/>
              </a:rPr>
              <a:t>. Det betyder att </a:t>
            </a:r>
            <a:r>
              <a:rPr lang="sv-SE" altLang="en-US" sz="2000" i="1" dirty="0" smtClean="0">
                <a:effectLst/>
                <a:sym typeface="Symbol"/>
              </a:rPr>
              <a:t>k</a:t>
            </a:r>
            <a:r>
              <a:rPr lang="sv-SE" altLang="en-US" sz="2000" baseline="-25000" dirty="0" smtClean="0">
                <a:effectLst/>
                <a:sym typeface="Symbol"/>
              </a:rPr>
              <a:t>0</a:t>
            </a:r>
            <a:r>
              <a:rPr lang="sv-SE" altLang="en-US" sz="2000" dirty="0" smtClean="0">
                <a:effectLst/>
                <a:sym typeface="Symbol"/>
              </a:rPr>
              <a:t>=1 och </a:t>
            </a:r>
            <a:r>
              <a:rPr lang="sv-SE" altLang="en-US" sz="2000" i="1" dirty="0" smtClean="0">
                <a:effectLst/>
                <a:sym typeface="Symbol"/>
              </a:rPr>
              <a:t>y</a:t>
            </a:r>
            <a:r>
              <a:rPr lang="sv-SE" altLang="en-US" sz="2000" baseline="-25000" dirty="0" smtClean="0">
                <a:effectLst/>
                <a:sym typeface="Symbol"/>
              </a:rPr>
              <a:t>0</a:t>
            </a:r>
            <a:r>
              <a:rPr lang="sv-SE" altLang="en-US" sz="2000" dirty="0" smtClean="0">
                <a:effectLst/>
                <a:sym typeface="Symbol"/>
              </a:rPr>
              <a:t>=1. Nu ökar sparkvoten till 0,2. Vad blir </a:t>
            </a:r>
            <a:r>
              <a:rPr lang="sv-SE" altLang="en-US" sz="2000" i="1" dirty="0" smtClean="0">
                <a:effectLst/>
                <a:sym typeface="Symbol"/>
              </a:rPr>
              <a:t>k</a:t>
            </a:r>
            <a:r>
              <a:rPr lang="sv-SE" altLang="en-US" sz="2000" baseline="-25000" dirty="0" smtClean="0">
                <a:effectLst/>
                <a:sym typeface="Symbol"/>
              </a:rPr>
              <a:t>1</a:t>
            </a:r>
            <a:r>
              <a:rPr lang="sv-SE" altLang="en-US" sz="2000" dirty="0" smtClean="0">
                <a:effectLst/>
                <a:sym typeface="Symbol"/>
              </a:rPr>
              <a:t> </a:t>
            </a:r>
            <a:r>
              <a:rPr lang="sv-SE" altLang="en-US" sz="2000" dirty="0">
                <a:effectLst/>
                <a:sym typeface="Symbol"/>
              </a:rPr>
              <a:t>och </a:t>
            </a:r>
            <a:r>
              <a:rPr lang="sv-SE" altLang="en-US" sz="2000" i="1" dirty="0" smtClean="0">
                <a:effectLst/>
                <a:sym typeface="Symbol"/>
              </a:rPr>
              <a:t>y</a:t>
            </a:r>
            <a:r>
              <a:rPr lang="sv-SE" altLang="en-US" sz="2000" baseline="-25000" dirty="0" smtClean="0">
                <a:effectLst/>
                <a:sym typeface="Symbol"/>
              </a:rPr>
              <a:t>1</a:t>
            </a:r>
            <a:r>
              <a:rPr lang="sv-SE" altLang="en-US" sz="2000" dirty="0" smtClean="0">
                <a:effectLst/>
                <a:sym typeface="Symbol"/>
              </a:rPr>
              <a:t>?</a:t>
            </a:r>
          </a:p>
          <a:p>
            <a:pPr marL="285750" indent="-285750" eaLnBrk="1" hangingPunct="1">
              <a:lnSpc>
                <a:spcPct val="105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altLang="en-US" sz="2000" dirty="0" smtClean="0">
                <a:effectLst/>
              </a:rPr>
              <a:t>Sparandet och därmed investeringarna i period 0 är 0,2</a:t>
            </a:r>
            <a:r>
              <a:rPr lang="sv-SE" altLang="en-US" sz="2000" baseline="10000" dirty="0" smtClean="0">
                <a:effectLst/>
                <a:sym typeface="Symbol"/>
              </a:rPr>
              <a:t></a:t>
            </a:r>
            <a:r>
              <a:rPr lang="sv-SE" altLang="en-US" sz="2000" i="1" dirty="0" smtClean="0">
                <a:effectLst/>
                <a:sym typeface="Symbol"/>
              </a:rPr>
              <a:t>y</a:t>
            </a:r>
            <a:r>
              <a:rPr lang="sv-SE" altLang="en-US" sz="2000" baseline="-25000" dirty="0" smtClean="0">
                <a:effectLst/>
                <a:sym typeface="Symbol"/>
              </a:rPr>
              <a:t>0</a:t>
            </a:r>
            <a:r>
              <a:rPr lang="sv-SE" altLang="en-US" sz="2000" dirty="0" smtClean="0">
                <a:effectLst/>
                <a:sym typeface="Symbol"/>
              </a:rPr>
              <a:t>=0,2 medan deprecieringarna är 0,1</a:t>
            </a:r>
            <a:r>
              <a:rPr lang="sv-SE" altLang="en-US" sz="2000" baseline="10000" dirty="0" smtClean="0">
                <a:effectLst/>
                <a:sym typeface="Symbol"/>
              </a:rPr>
              <a:t></a:t>
            </a:r>
            <a:r>
              <a:rPr lang="sv-SE" altLang="en-US" sz="2000" i="1" dirty="0" smtClean="0">
                <a:effectLst/>
                <a:sym typeface="Symbol"/>
              </a:rPr>
              <a:t>k</a:t>
            </a:r>
            <a:r>
              <a:rPr lang="sv-SE" altLang="en-US" sz="2000" baseline="-25000" dirty="0" smtClean="0">
                <a:effectLst/>
                <a:sym typeface="Symbol"/>
              </a:rPr>
              <a:t>0</a:t>
            </a:r>
            <a:r>
              <a:rPr lang="sv-SE" altLang="en-US" sz="2000" dirty="0" smtClean="0">
                <a:effectLst/>
                <a:sym typeface="Symbol"/>
              </a:rPr>
              <a:t> =0,1. </a:t>
            </a:r>
            <a:r>
              <a:rPr lang="sv-SE" altLang="en-US" sz="2000" dirty="0">
                <a:effectLst/>
                <a:sym typeface="Symbol"/>
              </a:rPr>
              <a:t>D</a:t>
            </a:r>
            <a:r>
              <a:rPr lang="sv-SE" altLang="en-US" sz="2000" dirty="0" smtClean="0">
                <a:effectLst/>
                <a:sym typeface="Symbol"/>
              </a:rPr>
              <a:t>et betyder att kapitalstocken ökar, nämligen från 1 till 1,1 dvs </a:t>
            </a:r>
            <a:r>
              <a:rPr lang="sv-SE" altLang="en-US" sz="2000" i="1" dirty="0" smtClean="0">
                <a:effectLst/>
                <a:sym typeface="Symbol"/>
              </a:rPr>
              <a:t>k</a:t>
            </a:r>
            <a:r>
              <a:rPr lang="sv-SE" altLang="en-US" sz="2000" baseline="-25000" dirty="0" smtClean="0">
                <a:effectLst/>
                <a:sym typeface="Symbol"/>
              </a:rPr>
              <a:t>1</a:t>
            </a:r>
            <a:r>
              <a:rPr lang="sv-SE" altLang="en-US" sz="2000" dirty="0" smtClean="0">
                <a:effectLst/>
                <a:sym typeface="Symbol"/>
              </a:rPr>
              <a:t>=1,1 och därmed blir</a:t>
            </a:r>
          </a:p>
          <a:p>
            <a:pPr marL="285750" indent="-285750" eaLnBrk="1" hangingPunct="1">
              <a:lnSpc>
                <a:spcPct val="105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altLang="en-US" sz="2000" dirty="0" smtClean="0">
                <a:effectLst/>
                <a:sym typeface="Symbol"/>
              </a:rPr>
              <a:t>Om vi fortsätter framåt på samma sätt får vi en sekvens av produktionen. Vi kan också beräkna tillväxttakten. </a:t>
            </a:r>
          </a:p>
          <a:p>
            <a:pPr marL="285750" indent="-285750" eaLnBrk="1" hangingPunct="1">
              <a:lnSpc>
                <a:spcPct val="105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altLang="en-US" sz="2000" dirty="0" smtClean="0">
                <a:effectLst/>
                <a:sym typeface="Symbol"/>
              </a:rPr>
              <a:t>Låt oss titta på detta i en figur.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19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91583"/>
              </p:ext>
            </p:extLst>
          </p:nvPr>
        </p:nvGraphicFramePr>
        <p:xfrm>
          <a:off x="6601939" y="3127250"/>
          <a:ext cx="1574676" cy="393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2" name="Equation" r:id="rId3" imgW="1015920" imgH="253800" progId="Equation.3">
                  <p:embed/>
                </p:oleObj>
              </mc:Choice>
              <mc:Fallback>
                <p:oleObj name="Equation" r:id="rId3" imgW="10159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1939" y="3127250"/>
                        <a:ext cx="1574676" cy="3933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150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 Produktion och kapital</a:t>
            </a:r>
          </a:p>
        </p:txBody>
      </p:sp>
      <p:sp>
        <p:nvSpPr>
          <p:cNvPr id="29700" name="Text Box 10"/>
          <p:cNvSpPr txBox="1">
            <a:spLocks noChangeArrowheads="1"/>
          </p:cNvSpPr>
          <p:nvPr/>
        </p:nvSpPr>
        <p:spPr bwMode="auto">
          <a:xfrm>
            <a:off x="1228725" y="2438400"/>
            <a:ext cx="2692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sv-SE" altLang="en-US" sz="3200"/>
          </a:p>
        </p:txBody>
      </p:sp>
      <p:sp>
        <p:nvSpPr>
          <p:cNvPr id="29701" name="Text Box 11"/>
          <p:cNvSpPr txBox="1">
            <a:spLocks noChangeArrowheads="1"/>
          </p:cNvSpPr>
          <p:nvPr/>
        </p:nvSpPr>
        <p:spPr bwMode="auto">
          <a:xfrm>
            <a:off x="1017588" y="2219325"/>
            <a:ext cx="3017837" cy="138499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endParaRPr lang="sv-SE" altLang="en-US" dirty="0" smtClean="0"/>
          </a:p>
          <a:p>
            <a:pPr algn="ctr">
              <a:spcBef>
                <a:spcPts val="0"/>
              </a:spcBef>
              <a:buFontTx/>
              <a:buNone/>
            </a:pPr>
            <a:r>
              <a:rPr lang="sv-SE" altLang="en-US" dirty="0" smtClean="0"/>
              <a:t>Kapitalstock</a:t>
            </a:r>
          </a:p>
          <a:p>
            <a:pPr>
              <a:spcBef>
                <a:spcPts val="0"/>
              </a:spcBef>
              <a:buFontTx/>
              <a:buNone/>
            </a:pPr>
            <a:endParaRPr lang="sv-SE" altLang="en-US" dirty="0"/>
          </a:p>
        </p:txBody>
      </p:sp>
      <p:grpSp>
        <p:nvGrpSpPr>
          <p:cNvPr id="291859" name="Group 19"/>
          <p:cNvGrpSpPr>
            <a:grpSpLocks/>
          </p:cNvGrpSpPr>
          <p:nvPr/>
        </p:nvGrpSpPr>
        <p:grpSpPr bwMode="auto">
          <a:xfrm>
            <a:off x="4216400" y="2219326"/>
            <a:ext cx="4532064" cy="1384301"/>
            <a:chOff x="2656" y="1398"/>
            <a:chExt cx="2576" cy="872"/>
          </a:xfrm>
        </p:grpSpPr>
        <p:sp>
          <p:nvSpPr>
            <p:cNvPr id="29710" name="Text Box 12"/>
            <p:cNvSpPr txBox="1">
              <a:spLocks noChangeArrowheads="1"/>
            </p:cNvSpPr>
            <p:nvPr/>
          </p:nvSpPr>
          <p:spPr bwMode="auto">
            <a:xfrm>
              <a:off x="3331" y="1398"/>
              <a:ext cx="1901" cy="872"/>
            </a:xfrm>
            <a:prstGeom prst="rect">
              <a:avLst/>
            </a:prstGeom>
            <a:solidFill>
              <a:schemeClr val="hlink">
                <a:alpha val="3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</a:pPr>
              <a:endParaRPr lang="sv-SE" altLang="en-US" dirty="0" smtClean="0"/>
            </a:p>
            <a:p>
              <a:pPr>
                <a:spcBef>
                  <a:spcPts val="0"/>
                </a:spcBef>
                <a:buFontTx/>
                <a:buNone/>
              </a:pPr>
              <a:r>
                <a:rPr lang="sv-SE" altLang="en-US" dirty="0" smtClean="0"/>
                <a:t>Produktion/inkomst</a:t>
              </a:r>
            </a:p>
            <a:p>
              <a:pPr>
                <a:spcBef>
                  <a:spcPts val="0"/>
                </a:spcBef>
                <a:buFontTx/>
                <a:buNone/>
              </a:pPr>
              <a:endParaRPr lang="sv-SE" altLang="en-US" dirty="0"/>
            </a:p>
          </p:txBody>
        </p:sp>
        <p:sp>
          <p:nvSpPr>
            <p:cNvPr id="29711" name="AutoShape 15"/>
            <p:cNvSpPr>
              <a:spLocks noChangeArrowheads="1"/>
            </p:cNvSpPr>
            <p:nvPr/>
          </p:nvSpPr>
          <p:spPr bwMode="auto">
            <a:xfrm>
              <a:off x="2656" y="1708"/>
              <a:ext cx="582" cy="371"/>
            </a:xfrm>
            <a:prstGeom prst="rightArrow">
              <a:avLst>
                <a:gd name="adj1" fmla="val 50000"/>
                <a:gd name="adj2" fmla="val 39218"/>
              </a:avLst>
            </a:prstGeom>
            <a:solidFill>
              <a:schemeClr val="accent1">
                <a:alpha val="3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2000" dirty="0" smtClean="0"/>
                <a:t>  1</a:t>
              </a:r>
              <a:endParaRPr lang="sv-SE" altLang="en-US" sz="2000" dirty="0"/>
            </a:p>
          </p:txBody>
        </p:sp>
      </p:grpSp>
      <p:grpSp>
        <p:nvGrpSpPr>
          <p:cNvPr id="291860" name="Group 20"/>
          <p:cNvGrpSpPr>
            <a:grpSpLocks/>
          </p:cNvGrpSpPr>
          <p:nvPr/>
        </p:nvGrpSpPr>
        <p:grpSpPr bwMode="auto">
          <a:xfrm>
            <a:off x="5287963" y="3684589"/>
            <a:ext cx="3460501" cy="1681163"/>
            <a:chOff x="3331" y="2321"/>
            <a:chExt cx="1901" cy="1059"/>
          </a:xfrm>
        </p:grpSpPr>
        <p:sp>
          <p:nvSpPr>
            <p:cNvPr id="29708" name="Text Box 13"/>
            <p:cNvSpPr txBox="1">
              <a:spLocks noChangeArrowheads="1"/>
            </p:cNvSpPr>
            <p:nvPr/>
          </p:nvSpPr>
          <p:spPr bwMode="auto">
            <a:xfrm>
              <a:off x="3331" y="2779"/>
              <a:ext cx="1901" cy="601"/>
            </a:xfrm>
            <a:prstGeom prst="rect">
              <a:avLst/>
            </a:prstGeom>
            <a:solidFill>
              <a:srgbClr val="FF9900">
                <a:alpha val="49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sv-SE" altLang="en-US" dirty="0" smtClean="0"/>
                <a:t>Sparande</a:t>
              </a:r>
              <a:br>
                <a:rPr lang="sv-SE" altLang="en-US" dirty="0" smtClean="0"/>
              </a:br>
              <a:r>
                <a:rPr lang="sv-SE" altLang="en-US" dirty="0" smtClean="0"/>
                <a:t>/investeringar</a:t>
              </a:r>
              <a:endParaRPr lang="sv-SE" altLang="en-US" dirty="0"/>
            </a:p>
          </p:txBody>
        </p:sp>
        <p:sp>
          <p:nvSpPr>
            <p:cNvPr id="29709" name="AutoShape 16"/>
            <p:cNvSpPr>
              <a:spLocks noChangeArrowheads="1"/>
            </p:cNvSpPr>
            <p:nvPr/>
          </p:nvSpPr>
          <p:spPr bwMode="auto">
            <a:xfrm>
              <a:off x="4058" y="2321"/>
              <a:ext cx="338" cy="367"/>
            </a:xfrm>
            <a:prstGeom prst="downArrow">
              <a:avLst>
                <a:gd name="adj1" fmla="val 50000"/>
                <a:gd name="adj2" fmla="val 27145"/>
              </a:avLst>
            </a:prstGeom>
            <a:solidFill>
              <a:schemeClr val="hlink">
                <a:alpha val="31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2000" dirty="0"/>
                <a:t>2</a:t>
              </a:r>
            </a:p>
          </p:txBody>
        </p:sp>
      </p:grpSp>
      <p:grpSp>
        <p:nvGrpSpPr>
          <p:cNvPr id="291861" name="Group 21"/>
          <p:cNvGrpSpPr>
            <a:grpSpLocks/>
          </p:cNvGrpSpPr>
          <p:nvPr/>
        </p:nvGrpSpPr>
        <p:grpSpPr bwMode="auto">
          <a:xfrm>
            <a:off x="1017588" y="4411665"/>
            <a:ext cx="4092575" cy="1169988"/>
            <a:chOff x="641" y="2779"/>
            <a:chExt cx="2578" cy="737"/>
          </a:xfrm>
        </p:grpSpPr>
        <p:sp>
          <p:nvSpPr>
            <p:cNvPr id="29706" name="Text Box 14"/>
            <p:cNvSpPr txBox="1">
              <a:spLocks noChangeArrowheads="1"/>
            </p:cNvSpPr>
            <p:nvPr/>
          </p:nvSpPr>
          <p:spPr bwMode="auto">
            <a:xfrm>
              <a:off x="641" y="2779"/>
              <a:ext cx="1901" cy="737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sv-SE" altLang="en-US" dirty="0"/>
                <a:t>Förändring i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sv-SE" altLang="en-US" dirty="0"/>
                <a:t> </a:t>
              </a:r>
              <a:r>
                <a:rPr lang="sv-SE" altLang="en-US" dirty="0" smtClean="0"/>
                <a:t>kapitalstocken</a:t>
              </a:r>
              <a:endParaRPr lang="sv-SE" altLang="en-US" dirty="0"/>
            </a:p>
          </p:txBody>
        </p:sp>
        <p:sp>
          <p:nvSpPr>
            <p:cNvPr id="29707" name="AutoShape 17"/>
            <p:cNvSpPr>
              <a:spLocks noChangeArrowheads="1"/>
            </p:cNvSpPr>
            <p:nvPr/>
          </p:nvSpPr>
          <p:spPr bwMode="auto">
            <a:xfrm>
              <a:off x="2675" y="2951"/>
              <a:ext cx="544" cy="370"/>
            </a:xfrm>
            <a:prstGeom prst="leftArrow">
              <a:avLst>
                <a:gd name="adj1" fmla="val 50000"/>
                <a:gd name="adj2" fmla="val 36757"/>
              </a:avLst>
            </a:prstGeom>
            <a:solidFill>
              <a:srgbClr val="FF9900">
                <a:alpha val="29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2000" dirty="0" smtClean="0"/>
                <a:t>  3</a:t>
              </a:r>
              <a:endParaRPr lang="sv-SE" altLang="en-US" sz="2000" dirty="0"/>
            </a:p>
          </p:txBody>
        </p:sp>
      </p:grpSp>
      <p:sp>
        <p:nvSpPr>
          <p:cNvPr id="291858" name="AutoShape 18"/>
          <p:cNvSpPr>
            <a:spLocks noChangeArrowheads="1"/>
          </p:cNvSpPr>
          <p:nvPr/>
        </p:nvSpPr>
        <p:spPr bwMode="auto">
          <a:xfrm>
            <a:off x="2277269" y="3684588"/>
            <a:ext cx="638547" cy="622300"/>
          </a:xfrm>
          <a:prstGeom prst="upArrow">
            <a:avLst>
              <a:gd name="adj1" fmla="val 50000"/>
              <a:gd name="adj2" fmla="val 28324"/>
            </a:avLst>
          </a:prstGeom>
          <a:solidFill>
            <a:srgbClr val="FFFF00">
              <a:alpha val="47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2000" dirty="0"/>
              <a:t>4</a:t>
            </a: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87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1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1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1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1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1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1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1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1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58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88976" y="76200"/>
            <a:ext cx="7099448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sz="3200" dirty="0" smtClean="0"/>
              <a:t>Hur snabb är anpassningshastigheten:2?</a:t>
            </a:r>
            <a:endParaRPr lang="sv-SE" sz="3200" i="1" dirty="0" smtClean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4479" y="5811300"/>
            <a:ext cx="8366125" cy="676212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Som vi ser är anpassningshastigheten ganska långsam. Tillväxten är positiv under flera decennier. </a:t>
            </a:r>
            <a:endParaRPr lang="sv-SE" altLang="en-US" sz="1800" baseline="-25000" dirty="0" smtClean="0">
              <a:effectLst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20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82331"/>
              </p:ext>
            </p:extLst>
          </p:nvPr>
        </p:nvGraphicFramePr>
        <p:xfrm>
          <a:off x="5076056" y="2513211"/>
          <a:ext cx="15240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8" name="Equation" r:id="rId3" imgW="1015920" imgH="253800" progId="Equation.3">
                  <p:embed/>
                </p:oleObj>
              </mc:Choice>
              <mc:Fallback>
                <p:oleObj name="Equation" r:id="rId3" imgW="10159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2513211"/>
                        <a:ext cx="15240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076" y="1268760"/>
            <a:ext cx="5456932" cy="4542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07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88976" y="76200"/>
            <a:ext cx="7099448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sz="3200" dirty="0" smtClean="0"/>
              <a:t>Hur mycket kan skillnader i </a:t>
            </a:r>
            <a:r>
              <a:rPr lang="sv-SE" sz="3200" i="1" dirty="0" smtClean="0"/>
              <a:t>s </a:t>
            </a:r>
            <a:r>
              <a:rPr lang="sv-SE" sz="3200" dirty="0" smtClean="0"/>
              <a:t>förklara av internationella skillnader i </a:t>
            </a:r>
            <a:r>
              <a:rPr lang="sv-SE" sz="3200" i="1" dirty="0" smtClean="0"/>
              <a:t>y</a:t>
            </a:r>
            <a:r>
              <a:rPr lang="sv-SE" sz="3200" dirty="0" smtClean="0"/>
              <a:t>?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0095" y="1484784"/>
            <a:ext cx="8070378" cy="335790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105000"/>
              </a:lnSpc>
              <a:spcBef>
                <a:spcPts val="120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2000" dirty="0" smtClean="0">
                <a:effectLst/>
              </a:rPr>
              <a:t>Sparkvoten är typiskt lägre i fattiga länder än i rika. De senare kan ha sparkvoter uppåt 0,3 medan riktigt fattiga länder har en sparkvot på nedåt 0,05.</a:t>
            </a:r>
          </a:p>
          <a:p>
            <a:pPr marL="285750" indent="-285750" eaLnBrk="1" hangingPunct="1">
              <a:lnSpc>
                <a:spcPct val="105000"/>
              </a:lnSpc>
              <a:spcBef>
                <a:spcPts val="120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2000" dirty="0" smtClean="0">
                <a:effectLst/>
              </a:rPr>
              <a:t>Den högre sparkvoten är 6 gånger högre vilket enligt modellen leder till 6 gånger högre stationär produktion.</a:t>
            </a:r>
          </a:p>
          <a:p>
            <a:pPr marL="285750" indent="-285750" eaLnBrk="1" hangingPunct="1">
              <a:lnSpc>
                <a:spcPct val="105000"/>
              </a:lnSpc>
              <a:spcBef>
                <a:spcPts val="120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2000" dirty="0" smtClean="0">
                <a:effectLst/>
              </a:rPr>
              <a:t>Kvoten mellan de rikaste och de fattigast ländernas BNP är snarare 40, dvs sparkvoten kan förklara en hel del men mycket långt ifrån allt. I kapitel 14 återkommer vi till detta.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baseline="-25000" dirty="0" smtClean="0">
              <a:effectLst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74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88976" y="76200"/>
            <a:ext cx="7099448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sz="3200" dirty="0" smtClean="0"/>
              <a:t>Sparande, kapitalbildning och tillväxt i en öppen ekonomi</a:t>
            </a:r>
            <a:endParaRPr lang="sv-SE" sz="3200" i="1" dirty="0" smtClean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0095" y="1484784"/>
            <a:ext cx="8070378" cy="5014322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I en sluten ekonomi vet vi att varumarknadsjämvikt innebär </a:t>
            </a:r>
            <a:r>
              <a:rPr lang="sv-SE" altLang="en-US" sz="1800" i="1" dirty="0" smtClean="0">
                <a:effectLst/>
              </a:rPr>
              <a:t>I=S.</a:t>
            </a:r>
            <a:r>
              <a:rPr lang="sv-SE" altLang="en-US" sz="1800" dirty="0" smtClean="0">
                <a:effectLst/>
              </a:rPr>
              <a:t> I en öppen ekonomi är inte detta längre sant. 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Vad händer om en ekonomi öppnas mot omvärlden och nu kan låna och investera till </a:t>
            </a:r>
            <a:r>
              <a:rPr lang="sv-SE" altLang="en-US" sz="1800" dirty="0" smtClean="0">
                <a:effectLst/>
              </a:rPr>
              <a:t>en utländsk räntan </a:t>
            </a:r>
            <a:r>
              <a:rPr lang="sv-SE" altLang="en-US" sz="1800" i="1" dirty="0" smtClean="0">
                <a:effectLst/>
              </a:rPr>
              <a:t>r*</a:t>
            </a:r>
            <a:r>
              <a:rPr lang="sv-SE" altLang="en-US" sz="1800" dirty="0" smtClean="0">
                <a:effectLst/>
              </a:rPr>
              <a:t>? </a:t>
            </a:r>
            <a:r>
              <a:rPr lang="sv-SE" altLang="en-US" sz="1800" dirty="0" smtClean="0">
                <a:effectLst/>
              </a:rPr>
              <a:t>Detta är den </a:t>
            </a:r>
            <a:r>
              <a:rPr lang="sv-SE" altLang="en-US" sz="1800" dirty="0" smtClean="0">
                <a:effectLst/>
              </a:rPr>
              <a:t>reala räntan inklusive eventuella förväntade förändringar i den reala växelkursen.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Tänk på en investerare som väljer mellan att investera i en enhet kapital i den tidigare slutna ekonomin eller utomlands till räntan </a:t>
            </a:r>
            <a:r>
              <a:rPr lang="sv-SE" altLang="en-US" sz="1800" i="1" dirty="0" smtClean="0">
                <a:effectLst/>
              </a:rPr>
              <a:t>r*</a:t>
            </a:r>
            <a:r>
              <a:rPr lang="sv-SE" altLang="en-US" sz="1800" dirty="0" smtClean="0">
                <a:effectLst/>
              </a:rPr>
              <a:t>. 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Antag att kapitalstocken i den tidigare slutna ekonomin är </a:t>
            </a:r>
            <a:r>
              <a:rPr lang="sv-SE" altLang="en-US" sz="1800" i="1" dirty="0" smtClean="0">
                <a:effectLst/>
              </a:rPr>
              <a:t>k</a:t>
            </a:r>
            <a:r>
              <a:rPr lang="sv-SE" altLang="en-US" sz="1800" i="1" baseline="-25000" dirty="0" smtClean="0">
                <a:effectLst/>
              </a:rPr>
              <a:t>s</a:t>
            </a:r>
            <a:r>
              <a:rPr lang="sv-SE" altLang="en-US" sz="1800" i="1" dirty="0" smtClean="0">
                <a:effectLst/>
              </a:rPr>
              <a:t>. </a:t>
            </a:r>
            <a:r>
              <a:rPr lang="sv-SE" altLang="en-US" sz="1800" dirty="0" smtClean="0">
                <a:effectLst/>
              </a:rPr>
              <a:t>Om investeringen sker i den tidigare slutna ekonomin blir kapitalstocken 1 enhet större produktionen ökar blir därmed </a:t>
            </a:r>
            <a:r>
              <a:rPr lang="sv-SE" altLang="en-US" sz="1800" i="1" dirty="0" smtClean="0">
                <a:effectLst/>
              </a:rPr>
              <a:t>f</a:t>
            </a:r>
            <a:r>
              <a:rPr lang="sv-SE" altLang="en-US" sz="1800" dirty="0" smtClean="0">
                <a:effectLst/>
              </a:rPr>
              <a:t>(</a:t>
            </a:r>
            <a:r>
              <a:rPr lang="sv-SE" altLang="en-US" sz="1800" i="1" dirty="0">
                <a:effectLst/>
              </a:rPr>
              <a:t>k</a:t>
            </a:r>
            <a:r>
              <a:rPr lang="sv-SE" altLang="en-US" sz="1800" i="1" baseline="-25000" dirty="0">
                <a:effectLst/>
              </a:rPr>
              <a:t>s </a:t>
            </a:r>
            <a:r>
              <a:rPr lang="sv-SE" altLang="en-US" sz="1800" i="1" dirty="0" smtClean="0">
                <a:effectLst/>
              </a:rPr>
              <a:t>+</a:t>
            </a:r>
            <a:r>
              <a:rPr lang="sv-SE" altLang="en-US" sz="1800" dirty="0" smtClean="0">
                <a:effectLst/>
              </a:rPr>
              <a:t>1) istället för </a:t>
            </a:r>
            <a:r>
              <a:rPr lang="sv-SE" altLang="en-US" sz="1800" i="1" dirty="0" smtClean="0">
                <a:effectLst/>
              </a:rPr>
              <a:t>f</a:t>
            </a:r>
            <a:r>
              <a:rPr lang="sv-SE" altLang="en-US" sz="1800" dirty="0" smtClean="0">
                <a:effectLst/>
              </a:rPr>
              <a:t>(</a:t>
            </a:r>
            <a:r>
              <a:rPr lang="sv-SE" altLang="en-US" sz="1800" i="1" dirty="0">
                <a:effectLst/>
              </a:rPr>
              <a:t>k</a:t>
            </a:r>
            <a:r>
              <a:rPr lang="sv-SE" altLang="en-US" sz="1800" i="1" baseline="-25000" dirty="0">
                <a:effectLst/>
              </a:rPr>
              <a:t>s</a:t>
            </a:r>
            <a:r>
              <a:rPr lang="sv-SE" altLang="en-US" sz="1800" dirty="0" smtClean="0">
                <a:effectLst/>
              </a:rPr>
              <a:t>). </a:t>
            </a:r>
            <a:r>
              <a:rPr lang="sv-SE" altLang="en-US" sz="1800" dirty="0" smtClean="0">
                <a:effectLst/>
              </a:rPr>
              <a:t>Vi kallar detta </a:t>
            </a:r>
            <a:r>
              <a:rPr lang="sv-SE" altLang="en-US" sz="1800" dirty="0" smtClean="0">
                <a:effectLst/>
              </a:rPr>
              <a:t>MPK(</a:t>
            </a:r>
            <a:r>
              <a:rPr lang="sv-SE" altLang="en-US" sz="1800" i="1" dirty="0">
                <a:effectLst/>
              </a:rPr>
              <a:t>k</a:t>
            </a:r>
            <a:r>
              <a:rPr lang="sv-SE" altLang="en-US" sz="1800" i="1" baseline="-25000" dirty="0">
                <a:effectLst/>
              </a:rPr>
              <a:t>s</a:t>
            </a:r>
            <a:r>
              <a:rPr lang="sv-SE" altLang="en-US" sz="1800" dirty="0" smtClean="0">
                <a:effectLst/>
              </a:rPr>
              <a:t>), </a:t>
            </a:r>
            <a:r>
              <a:rPr lang="sv-SE" altLang="en-US" sz="1800" b="1" dirty="0" smtClean="0">
                <a:effectLst/>
              </a:rPr>
              <a:t>marginalprodukten av kapital vid </a:t>
            </a:r>
            <a:r>
              <a:rPr lang="sv-SE" altLang="en-US" sz="1800" i="1" dirty="0">
                <a:effectLst/>
              </a:rPr>
              <a:t>k</a:t>
            </a:r>
            <a:r>
              <a:rPr lang="sv-SE" altLang="en-US" sz="1800" i="1" baseline="-25000" dirty="0">
                <a:effectLst/>
              </a:rPr>
              <a:t>s</a:t>
            </a:r>
            <a:r>
              <a:rPr lang="sv-SE" altLang="en-US" sz="1800" dirty="0" smtClean="0">
                <a:effectLst/>
              </a:rPr>
              <a:t>. </a:t>
            </a:r>
            <a:endParaRPr lang="sv-SE" altLang="en-US" sz="1800" dirty="0" smtClean="0">
              <a:effectLst/>
            </a:endParaRP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Om man investerar en enhet i produktionen kommer en andel </a:t>
            </a:r>
            <a:r>
              <a:rPr lang="sv-SE" altLang="en-US" sz="1800" i="1" dirty="0" smtClean="0">
                <a:effectLst/>
                <a:sym typeface="Symbol"/>
              </a:rPr>
              <a:t></a:t>
            </a:r>
            <a:r>
              <a:rPr lang="sv-SE" altLang="en-US" sz="1800" dirty="0" smtClean="0">
                <a:effectLst/>
                <a:sym typeface="Symbol"/>
              </a:rPr>
              <a:t> av investeringen att depreciera till nästa period. 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  <a:sym typeface="Symbol"/>
              </a:rPr>
              <a:t>Avkastningen på investeringen är </a:t>
            </a:r>
            <a:r>
              <a:rPr lang="sv-SE" altLang="en-US" sz="1800" dirty="0" smtClean="0">
                <a:effectLst/>
              </a:rPr>
              <a:t>MPK(</a:t>
            </a:r>
            <a:r>
              <a:rPr lang="sv-SE" altLang="en-US" sz="1800" i="1" dirty="0">
                <a:effectLst/>
              </a:rPr>
              <a:t>k</a:t>
            </a:r>
            <a:r>
              <a:rPr lang="sv-SE" altLang="en-US" sz="1800" i="1" baseline="-25000" dirty="0">
                <a:effectLst/>
              </a:rPr>
              <a:t>s</a:t>
            </a:r>
            <a:r>
              <a:rPr lang="sv-SE" altLang="en-US" sz="1800" dirty="0" smtClean="0">
                <a:effectLst/>
              </a:rPr>
              <a:t>)-</a:t>
            </a:r>
            <a:r>
              <a:rPr lang="sv-SE" altLang="en-US" sz="1800" dirty="0" smtClean="0">
                <a:effectLst/>
                <a:sym typeface="Symbol"/>
              </a:rPr>
              <a:t> vilket ska jämföras med </a:t>
            </a:r>
            <a:r>
              <a:rPr lang="sv-SE" altLang="en-US" sz="1800" i="1" dirty="0" smtClean="0">
                <a:effectLst/>
                <a:sym typeface="Symbol"/>
              </a:rPr>
              <a:t>r</a:t>
            </a:r>
            <a:r>
              <a:rPr lang="sv-SE" altLang="en-US" sz="1800" i="1" dirty="0" smtClean="0">
                <a:effectLst/>
                <a:sym typeface="Symbol"/>
              </a:rPr>
              <a:t>*.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>
                <a:effectLst/>
                <a:sym typeface="Symbol"/>
              </a:rPr>
              <a:t>Om </a:t>
            </a:r>
            <a:r>
              <a:rPr lang="sv-SE" altLang="en-US" sz="1800" dirty="0" smtClean="0">
                <a:effectLst/>
                <a:sym typeface="Symbol"/>
              </a:rPr>
              <a:t>avkastningen är högre än </a:t>
            </a:r>
            <a:r>
              <a:rPr lang="sv-SE" altLang="en-US" sz="1800" i="1" dirty="0" smtClean="0">
                <a:effectLst/>
                <a:sym typeface="Symbol"/>
              </a:rPr>
              <a:t>r* </a:t>
            </a:r>
            <a:r>
              <a:rPr lang="sv-SE" altLang="en-US" sz="1800" dirty="0" smtClean="0">
                <a:effectLst/>
                <a:sym typeface="Symbol"/>
              </a:rPr>
              <a:t>lönar det sig att låna till investeringen.</a:t>
            </a:r>
            <a:endParaRPr lang="sv-SE" altLang="en-US" sz="1800" dirty="0">
              <a:effectLst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82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88976" y="76200"/>
            <a:ext cx="7099448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sz="3200" dirty="0" smtClean="0"/>
              <a:t>Sparande, kapitalbildning och tillväxt i en öppen ekonomi:2</a:t>
            </a:r>
            <a:endParaRPr lang="sv-SE" sz="3200" i="1" dirty="0" smtClean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324900"/>
            <a:ext cx="8070378" cy="5094857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För varje värde på kapital stocken är MPK(</a:t>
            </a:r>
            <a:r>
              <a:rPr lang="sv-SE" altLang="en-US" sz="1800" i="1" dirty="0" smtClean="0">
                <a:effectLst/>
              </a:rPr>
              <a:t>k</a:t>
            </a:r>
            <a:r>
              <a:rPr lang="sv-SE" altLang="en-US" sz="1800" dirty="0" smtClean="0">
                <a:effectLst/>
              </a:rPr>
              <a:t>) lika med lutningen på </a:t>
            </a:r>
            <a:r>
              <a:rPr lang="sv-SE" altLang="en-US" sz="1800" i="1" dirty="0" smtClean="0">
                <a:effectLst/>
              </a:rPr>
              <a:t>f</a:t>
            </a:r>
            <a:r>
              <a:rPr lang="sv-SE" altLang="en-US" sz="1800" dirty="0" smtClean="0">
                <a:effectLst/>
              </a:rPr>
              <a:t>(</a:t>
            </a:r>
            <a:r>
              <a:rPr lang="sv-SE" altLang="en-US" sz="1800" i="1" dirty="0" smtClean="0">
                <a:effectLst/>
              </a:rPr>
              <a:t>k</a:t>
            </a:r>
            <a:r>
              <a:rPr lang="sv-SE" altLang="en-US" sz="1800" dirty="0" smtClean="0">
                <a:effectLst/>
              </a:rPr>
              <a:t>) (derivatan av </a:t>
            </a:r>
            <a:r>
              <a:rPr lang="sv-SE" altLang="en-US" sz="1800" i="1" dirty="0" smtClean="0">
                <a:effectLst/>
              </a:rPr>
              <a:t>f</a:t>
            </a:r>
            <a:r>
              <a:rPr lang="sv-SE" altLang="en-US" sz="1800" dirty="0" smtClean="0">
                <a:effectLst/>
              </a:rPr>
              <a:t>(</a:t>
            </a:r>
            <a:r>
              <a:rPr lang="sv-SE" altLang="en-US" sz="1800" i="1" dirty="0" smtClean="0">
                <a:effectLst/>
              </a:rPr>
              <a:t>k</a:t>
            </a:r>
            <a:r>
              <a:rPr lang="sv-SE" altLang="en-US" sz="1800" dirty="0" smtClean="0">
                <a:effectLst/>
              </a:rPr>
              <a:t>)).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Lutningen avtar i </a:t>
            </a:r>
            <a:r>
              <a:rPr lang="sv-SE" altLang="en-US" sz="1800" i="1" dirty="0" smtClean="0">
                <a:effectLst/>
              </a:rPr>
              <a:t>k. </a:t>
            </a:r>
            <a:r>
              <a:rPr lang="sv-SE" altLang="en-US" sz="1800" dirty="0" smtClean="0">
                <a:effectLst/>
              </a:rPr>
              <a:t>Om                  så är MPK(</a:t>
            </a:r>
            <a:r>
              <a:rPr lang="sv-SE" altLang="en-US" sz="1800" i="1" dirty="0" smtClean="0">
                <a:effectLst/>
              </a:rPr>
              <a:t>k</a:t>
            </a:r>
            <a:r>
              <a:rPr lang="sv-SE" altLang="en-US" sz="1800" dirty="0" smtClean="0">
                <a:effectLst/>
              </a:rPr>
              <a:t>)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i="1" dirty="0">
              <a:effectLst/>
            </a:endParaRP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i="1" dirty="0" smtClean="0">
              <a:effectLst/>
            </a:endParaRP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i="1" dirty="0">
              <a:effectLst/>
            </a:endParaRP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i="1" dirty="0" smtClean="0">
              <a:effectLst/>
            </a:endParaRP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i="1" dirty="0">
              <a:effectLst/>
            </a:endParaRP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i="1" dirty="0" smtClean="0">
              <a:effectLst/>
            </a:endParaRP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i="1" dirty="0">
              <a:effectLst/>
            </a:endParaRP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sz="1800" i="1" dirty="0" smtClean="0">
              <a:effectLst/>
            </a:endParaRP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Om </a:t>
            </a:r>
            <a:r>
              <a:rPr lang="sv-SE" altLang="en-US" sz="1800" dirty="0" smtClean="0">
                <a:effectLst/>
              </a:rPr>
              <a:t>MPK(</a:t>
            </a:r>
            <a:r>
              <a:rPr lang="sv-SE" altLang="en-US" sz="1800" i="1" dirty="0">
                <a:effectLst/>
                <a:sym typeface="Symbol"/>
              </a:rPr>
              <a:t>k</a:t>
            </a:r>
            <a:r>
              <a:rPr lang="sv-SE" altLang="en-US" sz="1800" dirty="0" smtClean="0">
                <a:effectLst/>
              </a:rPr>
              <a:t>)-</a:t>
            </a:r>
            <a:r>
              <a:rPr lang="sv-SE" altLang="en-US" sz="1800" i="1" dirty="0" smtClean="0">
                <a:effectLst/>
                <a:sym typeface="Symbol"/>
              </a:rPr>
              <a:t></a:t>
            </a:r>
            <a:r>
              <a:rPr lang="sv-SE" altLang="en-US" sz="1800" dirty="0" smtClean="0">
                <a:effectLst/>
              </a:rPr>
              <a:t> är högre än </a:t>
            </a:r>
            <a:r>
              <a:rPr lang="sv-SE" altLang="en-US" sz="1800" i="1" dirty="0" smtClean="0">
                <a:effectLst/>
              </a:rPr>
              <a:t>r*, </a:t>
            </a:r>
            <a:r>
              <a:rPr lang="sv-SE" altLang="en-US" sz="1800" dirty="0" smtClean="0">
                <a:effectLst/>
              </a:rPr>
              <a:t>lönar det sig att låna utomlands för att investera </a:t>
            </a:r>
            <a:r>
              <a:rPr lang="sv-SE" altLang="en-US" sz="1800" dirty="0" smtClean="0">
                <a:effectLst/>
              </a:rPr>
              <a:t>hemma (ger kapitalinflöde, bytesbalansunderskott, </a:t>
            </a:r>
            <a:r>
              <a:rPr lang="sv-SE" altLang="en-US" sz="1800" i="1" dirty="0" smtClean="0">
                <a:effectLst/>
              </a:rPr>
              <a:t>I&gt;S</a:t>
            </a:r>
            <a:r>
              <a:rPr lang="sv-SE" altLang="en-US" sz="1800" dirty="0" smtClean="0">
                <a:effectLst/>
              </a:rPr>
              <a:t>). </a:t>
            </a:r>
            <a:r>
              <a:rPr lang="sv-SE" altLang="en-US" sz="1800" dirty="0" smtClean="0">
                <a:effectLst/>
              </a:rPr>
              <a:t>Annars är det bättre att investera </a:t>
            </a:r>
            <a:r>
              <a:rPr lang="sv-SE" altLang="en-US" sz="1800" dirty="0" smtClean="0">
                <a:effectLst/>
              </a:rPr>
              <a:t>utomlands (kapitalutflöde).</a:t>
            </a:r>
            <a:endParaRPr lang="sv-SE" altLang="en-US" sz="1800" dirty="0">
              <a:effectLst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23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736936"/>
              </p:ext>
            </p:extLst>
          </p:nvPr>
        </p:nvGraphicFramePr>
        <p:xfrm>
          <a:off x="3491880" y="1992462"/>
          <a:ext cx="10287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3" name="Equation" r:id="rId3" imgW="685800" imgH="241200" progId="Equation.3">
                  <p:embed/>
                </p:oleObj>
              </mc:Choice>
              <mc:Fallback>
                <p:oleObj name="Equation" r:id="rId3" imgW="685800" imgH="24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992462"/>
                        <a:ext cx="10287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150633"/>
              </p:ext>
            </p:extLst>
          </p:nvPr>
        </p:nvGraphicFramePr>
        <p:xfrm>
          <a:off x="5940152" y="1882924"/>
          <a:ext cx="8953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4" name="Equation" r:id="rId5" imgW="596880" imgH="419040" progId="Equation.3">
                  <p:embed/>
                </p:oleObj>
              </mc:Choice>
              <mc:Fallback>
                <p:oleObj name="Equation" r:id="rId5" imgW="596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1882924"/>
                        <a:ext cx="895350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Chart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9933120"/>
              </p:ext>
            </p:extLst>
          </p:nvPr>
        </p:nvGraphicFramePr>
        <p:xfrm>
          <a:off x="1132341" y="2420888"/>
          <a:ext cx="489654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34915" y="2946430"/>
            <a:ext cx="4828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C00000"/>
                </a:solidFill>
                <a:latin typeface="+mn-lt"/>
              </a:rPr>
              <a:t>f</a:t>
            </a:r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n-US" sz="1600" i="1" dirty="0" smtClean="0">
                <a:solidFill>
                  <a:srgbClr val="C00000"/>
                </a:solidFill>
                <a:latin typeface="+mn-lt"/>
              </a:rPr>
              <a:t>k</a:t>
            </a:r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)</a:t>
            </a:r>
            <a:endParaRPr lang="en-US" sz="20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83768" y="4077072"/>
            <a:ext cx="1986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92D050"/>
                </a:solidFill>
                <a:latin typeface="+mn-lt"/>
              </a:rPr>
              <a:t>MPK(</a:t>
            </a:r>
            <a:r>
              <a:rPr lang="en-US" sz="1600" i="1" dirty="0" smtClean="0">
                <a:solidFill>
                  <a:srgbClr val="92D050"/>
                </a:solidFill>
                <a:latin typeface="+mn-lt"/>
              </a:rPr>
              <a:t>k</a:t>
            </a:r>
            <a:r>
              <a:rPr lang="en-US" sz="1600" dirty="0" smtClean="0">
                <a:solidFill>
                  <a:srgbClr val="92D050"/>
                </a:solidFill>
                <a:latin typeface="+mn-lt"/>
              </a:rPr>
              <a:t>) </a:t>
            </a:r>
            <a:r>
              <a:rPr lang="en-US" sz="1600" dirty="0" err="1" smtClean="0">
                <a:solidFill>
                  <a:srgbClr val="92D050"/>
                </a:solidFill>
                <a:latin typeface="+mn-lt"/>
              </a:rPr>
              <a:t>höger</a:t>
            </a:r>
            <a:r>
              <a:rPr lang="en-US" sz="1600" dirty="0" smtClean="0">
                <a:solidFill>
                  <a:srgbClr val="92D050"/>
                </a:solidFill>
                <a:latin typeface="+mn-lt"/>
              </a:rPr>
              <a:t> </a:t>
            </a:r>
            <a:r>
              <a:rPr lang="en-US" sz="1600" dirty="0" err="1" smtClean="0">
                <a:solidFill>
                  <a:srgbClr val="92D050"/>
                </a:solidFill>
                <a:latin typeface="+mn-lt"/>
              </a:rPr>
              <a:t>skala</a:t>
            </a:r>
            <a:endParaRPr lang="en-US" sz="2000" i="1" dirty="0">
              <a:solidFill>
                <a:srgbClr val="92D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850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uiExpand="1" build="p"/>
      <p:bldGraphic spid="37" grpId="0">
        <p:bldAsOne/>
      </p:bldGraphic>
      <p:bldP spid="3" grpId="0"/>
      <p:bldP spid="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88976" y="76200"/>
            <a:ext cx="7099448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sz="3200" dirty="0" smtClean="0"/>
              <a:t>Sparande, kapitalbildning och tillväxt i en öppen ekonomi:2</a:t>
            </a:r>
            <a:endParaRPr lang="sv-SE" sz="3200" i="1" dirty="0" smtClean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4077072"/>
            <a:ext cx="8208912" cy="2915286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</a:rPr>
              <a:t>Antag som exempel att </a:t>
            </a:r>
            <a:r>
              <a:rPr lang="sv-SE" altLang="en-US" sz="1800" i="1" dirty="0" smtClean="0">
                <a:effectLst/>
                <a:sym typeface="Symbol"/>
              </a:rPr>
              <a:t></a:t>
            </a:r>
            <a:r>
              <a:rPr lang="sv-SE" altLang="en-US" sz="1800" dirty="0" smtClean="0">
                <a:effectLst/>
                <a:sym typeface="Symbol"/>
              </a:rPr>
              <a:t>=0,15 och att </a:t>
            </a:r>
            <a:r>
              <a:rPr lang="sv-SE" altLang="en-US" sz="1800" i="1" dirty="0" smtClean="0">
                <a:effectLst/>
                <a:sym typeface="Symbol"/>
              </a:rPr>
              <a:t>r*=</a:t>
            </a:r>
            <a:r>
              <a:rPr lang="sv-SE" altLang="en-US" sz="1800" dirty="0" smtClean="0">
                <a:effectLst/>
                <a:sym typeface="Symbol"/>
              </a:rPr>
              <a:t>0,05</a:t>
            </a:r>
            <a:r>
              <a:rPr lang="sv-SE" altLang="en-US" sz="1800" i="1" dirty="0" smtClean="0">
                <a:effectLst/>
                <a:sym typeface="Symbol"/>
              </a:rPr>
              <a:t>. </a:t>
            </a:r>
          </a:p>
          <a:p>
            <a:pPr marL="285750" indent="-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>
                <a:effectLst/>
                <a:sym typeface="Symbol"/>
              </a:rPr>
              <a:t>Om </a:t>
            </a:r>
            <a:r>
              <a:rPr lang="sv-SE" altLang="en-US" sz="1800" dirty="0" smtClean="0">
                <a:effectLst/>
                <a:sym typeface="Symbol"/>
              </a:rPr>
              <a:t>MPK()- </a:t>
            </a:r>
            <a:r>
              <a:rPr lang="sv-SE" altLang="en-US" sz="1800" dirty="0">
                <a:effectLst/>
                <a:sym typeface="Symbol"/>
              </a:rPr>
              <a:t>&gt;</a:t>
            </a:r>
            <a:r>
              <a:rPr lang="sv-SE" altLang="en-US" sz="1800" dirty="0" smtClean="0">
                <a:effectLst/>
                <a:sym typeface="Symbol"/>
              </a:rPr>
              <a:t>0,05 lönar det sig att låna och investera hemma. Därmed flödar kapital in tills MPK(</a:t>
            </a:r>
            <a:r>
              <a:rPr lang="sv-SE" altLang="en-US" sz="1800" i="1" dirty="0" smtClean="0">
                <a:effectLst/>
                <a:sym typeface="Symbol"/>
              </a:rPr>
              <a:t>k</a:t>
            </a:r>
            <a:r>
              <a:rPr lang="sv-SE" altLang="en-US" sz="1800" dirty="0" smtClean="0">
                <a:effectLst/>
                <a:sym typeface="Symbol"/>
              </a:rPr>
              <a:t>)=0,20. I exemplet sker det vid </a:t>
            </a:r>
            <a:r>
              <a:rPr lang="sv-SE" altLang="en-US" sz="1800" i="1" dirty="0" smtClean="0">
                <a:effectLst/>
                <a:sym typeface="Symbol"/>
              </a:rPr>
              <a:t>k</a:t>
            </a:r>
            <a:r>
              <a:rPr lang="sv-SE" altLang="en-US" sz="1800" dirty="0" smtClean="0">
                <a:effectLst/>
                <a:sym typeface="Symbol"/>
              </a:rPr>
              <a:t>=6.25. Notera att</a:t>
            </a:r>
          </a:p>
          <a:p>
            <a:pPr marL="685800" lvl="1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600" dirty="0" smtClean="0">
                <a:effectLst/>
                <a:sym typeface="Symbol"/>
              </a:rPr>
              <a:t>Detta sker oberoende av sparkvoten </a:t>
            </a:r>
            <a:r>
              <a:rPr lang="sv-SE" altLang="en-US" sz="1600" i="1" dirty="0" smtClean="0">
                <a:effectLst/>
                <a:sym typeface="Symbol"/>
              </a:rPr>
              <a:t>s, </a:t>
            </a:r>
            <a:r>
              <a:rPr lang="sv-SE" altLang="en-US" sz="1600" dirty="0" smtClean="0">
                <a:effectLst/>
                <a:sym typeface="Symbol"/>
              </a:rPr>
              <a:t>genom bytesbalansunderskott om </a:t>
            </a:r>
            <a:r>
              <a:rPr lang="sv-SE" altLang="en-US" sz="1600" i="1" dirty="0" smtClean="0">
                <a:effectLst/>
                <a:sym typeface="Symbol"/>
              </a:rPr>
              <a:t>I </a:t>
            </a:r>
            <a:r>
              <a:rPr lang="sv-SE" altLang="en-US" sz="1600" dirty="0" smtClean="0">
                <a:effectLst/>
                <a:sym typeface="Symbol"/>
              </a:rPr>
              <a:t>&gt;</a:t>
            </a:r>
            <a:r>
              <a:rPr lang="sv-SE" altLang="en-US" sz="1600" i="1" dirty="0" smtClean="0">
                <a:effectLst/>
                <a:sym typeface="Symbol"/>
              </a:rPr>
              <a:t>s</a:t>
            </a:r>
            <a:r>
              <a:rPr lang="sv-SE" altLang="en-US" sz="1600" baseline="10000" dirty="0" smtClean="0">
                <a:effectLst/>
                <a:sym typeface="Symbol"/>
              </a:rPr>
              <a:t></a:t>
            </a:r>
            <a:r>
              <a:rPr lang="sv-SE" altLang="en-US" sz="1600" i="1" dirty="0" smtClean="0">
                <a:effectLst/>
                <a:sym typeface="Symbol"/>
              </a:rPr>
              <a:t>Y</a:t>
            </a:r>
            <a:r>
              <a:rPr lang="sv-SE" altLang="en-US" sz="1600" dirty="0" smtClean="0">
                <a:effectLst/>
                <a:sym typeface="Symbol"/>
              </a:rPr>
              <a:t> .</a:t>
            </a:r>
          </a:p>
          <a:p>
            <a:pPr marL="685800" lvl="1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600" dirty="0" smtClean="0">
                <a:effectLst/>
                <a:sym typeface="Symbol"/>
              </a:rPr>
              <a:t>Inflödet leder till en mycket snabbare anpassningsmekanism än om kapitalet ska ackumuleras via inhemskt sparande.</a:t>
            </a:r>
          </a:p>
          <a:p>
            <a:pPr marL="285750" indent="-25200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  <a:sym typeface="Symbol"/>
              </a:rPr>
              <a:t>Om MPK inledningsvis är lägre får vi istället en minskning av kapitalstocken.</a:t>
            </a:r>
          </a:p>
          <a:p>
            <a:pPr marL="285750" eaLnBrk="1" hangingPunct="1">
              <a:lnSpc>
                <a:spcPct val="105000"/>
              </a:lnSpc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sv-SE" altLang="en-US" i="1" dirty="0">
              <a:effectLst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24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 rot="1571149">
            <a:off x="2996690" y="2711551"/>
            <a:ext cx="114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C00000"/>
                </a:solidFill>
                <a:latin typeface="+mn-lt"/>
              </a:rPr>
              <a:t>MPK</a:t>
            </a:r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n-US" sz="1600" i="1" dirty="0">
                <a:solidFill>
                  <a:srgbClr val="C00000"/>
                </a:solidFill>
              </a:rPr>
              <a:t>k</a:t>
            </a:r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)</a:t>
            </a:r>
            <a:r>
              <a:rPr lang="en-US" sz="1600" i="1" dirty="0" smtClean="0">
                <a:solidFill>
                  <a:srgbClr val="C00000"/>
                </a:solidFill>
                <a:latin typeface="+mn-lt"/>
              </a:rPr>
              <a:t> - </a:t>
            </a:r>
            <a:r>
              <a:rPr lang="en-US" sz="1600" i="1" dirty="0" smtClean="0">
                <a:solidFill>
                  <a:srgbClr val="C00000"/>
                </a:solidFill>
                <a:latin typeface="+mn-lt"/>
                <a:sym typeface="Symbol"/>
              </a:rPr>
              <a:t></a:t>
            </a:r>
            <a:endParaRPr lang="en-US" sz="20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 rot="837862">
            <a:off x="4239967" y="2342505"/>
            <a:ext cx="869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92D050"/>
                </a:solidFill>
                <a:latin typeface="+mn-lt"/>
              </a:rPr>
              <a:t>MPK(</a:t>
            </a:r>
            <a:r>
              <a:rPr lang="en-US" sz="1600" i="1" dirty="0" smtClean="0">
                <a:solidFill>
                  <a:srgbClr val="92D050"/>
                </a:solidFill>
                <a:latin typeface="+mn-lt"/>
              </a:rPr>
              <a:t>k</a:t>
            </a:r>
            <a:r>
              <a:rPr lang="en-US" sz="1600" dirty="0" smtClean="0">
                <a:solidFill>
                  <a:srgbClr val="92D050"/>
                </a:solidFill>
                <a:latin typeface="+mn-lt"/>
              </a:rPr>
              <a:t>)</a:t>
            </a:r>
            <a:endParaRPr lang="en-US" sz="2000" i="1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83768" y="3162454"/>
            <a:ext cx="3337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00B0F0"/>
                </a:solidFill>
                <a:latin typeface="+mn-lt"/>
              </a:rPr>
              <a:t>r</a:t>
            </a:r>
            <a:r>
              <a:rPr lang="en-US" sz="1600" i="1" dirty="0" smtClean="0">
                <a:solidFill>
                  <a:srgbClr val="00B0F0"/>
                </a:solidFill>
                <a:latin typeface="+mn-lt"/>
              </a:rPr>
              <a:t>*</a:t>
            </a:r>
            <a:endParaRPr lang="en-US" sz="2000" i="1" dirty="0">
              <a:solidFill>
                <a:srgbClr val="00B0F0"/>
              </a:solidFill>
              <a:latin typeface="+mn-lt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852276"/>
              </p:ext>
            </p:extLst>
          </p:nvPr>
        </p:nvGraphicFramePr>
        <p:xfrm>
          <a:off x="1619672" y="1259235"/>
          <a:ext cx="5328592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056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uiExpand="1" build="p"/>
      <p:bldP spid="3" grpId="0"/>
      <p:bldP spid="40" grpId="0"/>
      <p:bldP spid="9" grpId="0"/>
      <p:bldGraphic spid="1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1. Kapital </a:t>
            </a:r>
            <a:r>
              <a:rPr lang="sv-SE" dirty="0" smtClean="0">
                <a:sym typeface="Symbol"/>
              </a:rPr>
              <a:t></a:t>
            </a:r>
            <a:r>
              <a:rPr lang="sv-SE" dirty="0" smtClean="0"/>
              <a:t> produktion/inkomst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286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20713" y="1570038"/>
                <a:ext cx="7924800" cy="1406525"/>
              </a:xfrm>
            </p:spPr>
            <p:txBody>
              <a:bodyPr/>
              <a:lstStyle/>
              <a:p>
                <a:pPr marL="457200" indent="-457200" eaLnBrk="1" hangingPunct="1">
                  <a:buFont typeface="Arial" panose="020B0604020202020204" pitchFamily="34" charset="0"/>
                  <a:buChar char="•"/>
                  <a:defRPr/>
                </a:pPr>
                <a:r>
                  <a:rPr lang="sv-SE" sz="2000" dirty="0" smtClean="0">
                    <a:effectLst/>
                  </a:rPr>
                  <a:t>Kom ihåg att under konstant skalavkastning så kan vi beskriva relationen med produktion och kapital, båda per capita som:</a:t>
                </a: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  <a:defRPr/>
                </a:pPr>
                <a:endParaRPr lang="sv-SE" sz="2000" dirty="0">
                  <a:effectLst/>
                </a:endParaRP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  <a:defRPr/>
                </a:pPr>
                <a:r>
                  <a:rPr lang="en-US" sz="2000" dirty="0" err="1">
                    <a:effectLst/>
                  </a:rPr>
                  <a:t>Förenkla</a:t>
                </a:r>
                <a:r>
                  <a:rPr lang="en-US" sz="2000" dirty="0">
                    <a:effectLst/>
                  </a:rPr>
                  <a:t> </a:t>
                </a:r>
                <a:r>
                  <a:rPr lang="en-US" sz="2000" dirty="0" err="1" smtClean="0">
                    <a:effectLst/>
                  </a:rPr>
                  <a:t>notationen</a:t>
                </a:r>
                <a:endParaRPr lang="en-US" sz="2000" dirty="0" smtClean="0">
                  <a:effectLst/>
                </a:endParaRP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  <a:defRPr/>
                </a:pPr>
                <a:endParaRPr lang="en-US" sz="2000" dirty="0">
                  <a:effectLst/>
                </a:endParaRP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  <a:defRPr/>
                </a:pPr>
                <a:endParaRPr lang="en-US" sz="2000" dirty="0" smtClean="0">
                  <a:effectLst/>
                </a:endParaRP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  <a:defRPr/>
                </a:pPr>
                <a:endParaRPr lang="en-US" sz="2000" dirty="0">
                  <a:effectLst/>
                </a:endParaRP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  <a:defRPr/>
                </a:pPr>
                <a:endParaRPr lang="en-US" sz="2000" dirty="0" smtClean="0">
                  <a:effectLst/>
                </a:endParaRP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  <a:defRPr/>
                </a:pPr>
                <a:endParaRPr lang="en-US" sz="2000" dirty="0">
                  <a:effectLst/>
                </a:endParaRP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  <a:defRPr/>
                </a:pPr>
                <a:r>
                  <a:rPr lang="en-US" sz="2000" dirty="0" err="1" smtClean="0">
                    <a:effectLst/>
                  </a:rPr>
                  <a:t>Exempel</a:t>
                </a:r>
                <a:r>
                  <a:rPr lang="en-US" sz="2000" dirty="0" smtClean="0">
                    <a:effectLst/>
                  </a:rPr>
                  <a:t>: Om </a:t>
                </a:r>
                <a:r>
                  <a:rPr lang="en-US" sz="2000" i="1" dirty="0" smtClean="0">
                    <a:effectLst/>
                  </a:rPr>
                  <a:t>F</a:t>
                </a:r>
                <a:r>
                  <a:rPr lang="en-US" sz="2000" dirty="0" smtClean="0">
                    <a:effectLst/>
                  </a:rPr>
                  <a:t>(</a:t>
                </a:r>
                <a:r>
                  <a:rPr lang="en-US" sz="2000" i="1" dirty="0" smtClean="0">
                    <a:effectLst/>
                  </a:rPr>
                  <a:t>K,N</a:t>
                </a:r>
                <a:r>
                  <a:rPr lang="en-US" sz="2000" dirty="0" smtClean="0">
                    <a:effectLst/>
                  </a:rPr>
                  <a:t>) =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/>
                        <a:ea typeface="Cambria Math"/>
                      </a:rPr>
                      <m:t>√</m:t>
                    </m:r>
                    <m:r>
                      <a:rPr lang="sv-SE" sz="2000" i="1">
                        <a:effectLst/>
                        <a:latin typeface="Cambria Math"/>
                        <a:ea typeface="Cambria Math"/>
                      </a:rPr>
                      <m:t>𝐾</m:t>
                    </m:r>
                  </m:oMath>
                </a14:m>
                <a:r>
                  <a:rPr lang="en-US" sz="1400" dirty="0" smtClean="0">
                    <a:effectLst/>
                  </a:rPr>
                  <a:t>×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/>
                        <a:ea typeface="Cambria Math"/>
                      </a:rPr>
                      <m:t>√</m:t>
                    </m:r>
                    <m:r>
                      <a:rPr lang="sv-SE" sz="2000" b="0" i="1" smtClean="0">
                        <a:effectLst/>
                        <a:latin typeface="Cambria Math"/>
                        <a:ea typeface="Cambria Math"/>
                      </a:rPr>
                      <m:t>𝑁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err="1" smtClean="0">
                    <a:effectLst/>
                  </a:rPr>
                  <a:t>så</a:t>
                </a:r>
                <a:r>
                  <a:rPr lang="en-US" sz="2000" dirty="0" smtClean="0">
                    <a:effectLst/>
                  </a:rPr>
                  <a:t> </a:t>
                </a:r>
                <a:r>
                  <a:rPr lang="en-US" sz="2000" dirty="0" err="1" smtClean="0">
                    <a:effectLst/>
                  </a:rPr>
                  <a:t>blir</a:t>
                </a:r>
                <a:r>
                  <a:rPr lang="en-US" sz="2000" dirty="0" smtClean="0">
                    <a:effectLst/>
                  </a:rPr>
                  <a:t> </a:t>
                </a:r>
                <a:r>
                  <a:rPr lang="en-US" sz="2000" i="1" dirty="0" smtClean="0">
                    <a:effectLst/>
                  </a:rPr>
                  <a:t>f</a:t>
                </a:r>
                <a:r>
                  <a:rPr lang="en-US" sz="2000" dirty="0" smtClean="0">
                    <a:effectLst/>
                  </a:rPr>
                  <a:t>(</a:t>
                </a:r>
                <a:r>
                  <a:rPr lang="en-US" sz="2000" i="1" dirty="0" smtClean="0">
                    <a:effectLst/>
                  </a:rPr>
                  <a:t>k</a:t>
                </a:r>
                <a:r>
                  <a:rPr lang="en-US" sz="2000" dirty="0" smtClean="0">
                    <a:effectLst/>
                  </a:rPr>
                  <a:t>)=</a:t>
                </a:r>
                <a:r>
                  <a:rPr lang="en-US" sz="2000" dirty="0">
                    <a:effectLst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/>
                        <a:ea typeface="Cambria Math"/>
                      </a:rPr>
                      <m:t>√</m:t>
                    </m:r>
                    <m:r>
                      <a:rPr lang="sv-SE" sz="2000" b="0" i="1" smtClean="0">
                        <a:effectLst/>
                        <a:latin typeface="Cambria Math"/>
                        <a:ea typeface="Cambria Math"/>
                      </a:rPr>
                      <m:t>𝑘</m:t>
                    </m:r>
                  </m:oMath>
                </a14:m>
                <a:r>
                  <a:rPr lang="sv-SE" sz="2000" dirty="0" smtClean="0">
                    <a:effectLst/>
                  </a:rPr>
                  <a:t>.</a:t>
                </a:r>
                <a:endParaRPr lang="sv-SE" sz="2000" dirty="0" smtClean="0">
                  <a:effectLst/>
                </a:endParaRPr>
              </a:p>
            </p:txBody>
          </p:sp>
        </mc:Choice>
        <mc:Fallback>
          <p:sp>
            <p:nvSpPr>
              <p:cNvPr id="29286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20713" y="1570038"/>
                <a:ext cx="7924800" cy="1406525"/>
              </a:xfrm>
              <a:blipFill rotWithShape="1">
                <a:blip r:embed="rId3"/>
                <a:stretch>
                  <a:fillRect l="-692" t="-1739" b="-19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27" name="Line 9"/>
          <p:cNvSpPr>
            <a:spLocks noChangeShapeType="1"/>
          </p:cNvSpPr>
          <p:nvPr/>
        </p:nvSpPr>
        <p:spPr bwMode="auto">
          <a:xfrm flipV="1">
            <a:off x="4006726" y="690563"/>
            <a:ext cx="508000" cy="1016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7848561"/>
              </p:ext>
            </p:extLst>
          </p:nvPr>
        </p:nvGraphicFramePr>
        <p:xfrm>
          <a:off x="3910013" y="2276475"/>
          <a:ext cx="1288818" cy="625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8" name="Equation" r:id="rId4" imgW="888840" imgH="431640" progId="Equation.3">
                  <p:embed/>
                </p:oleObj>
              </mc:Choice>
              <mc:Fallback>
                <p:oleObj name="Equation" r:id="rId4" imgW="8888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0013" y="2276475"/>
                        <a:ext cx="1288818" cy="6258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455373"/>
              </p:ext>
            </p:extLst>
          </p:nvPr>
        </p:nvGraphicFramePr>
        <p:xfrm>
          <a:off x="3784600" y="3284538"/>
          <a:ext cx="1620838" cy="156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9" name="Equation" r:id="rId6" imgW="1117440" imgH="1079280" progId="Equation.3">
                  <p:embed/>
                </p:oleObj>
              </mc:Choice>
              <mc:Fallback>
                <p:oleObj name="Equation" r:id="rId6" imgW="1117440" imgH="10792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3284538"/>
                        <a:ext cx="1620838" cy="156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26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2. Produktion/inkomst </a:t>
            </a:r>
            <a:r>
              <a:rPr lang="sv-SE" dirty="0">
                <a:sym typeface="Symbol"/>
              </a:rPr>
              <a:t></a:t>
            </a:r>
            <a:r>
              <a:rPr lang="sv-SE" dirty="0" smtClean="0"/>
              <a:t> sparande/investeringar</a:t>
            </a:r>
          </a:p>
        </p:txBody>
      </p:sp>
      <p:sp>
        <p:nvSpPr>
          <p:cNvPr id="29594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29600" cy="4800600"/>
          </a:xfrm>
        </p:spPr>
        <p:txBody>
          <a:bodyPr/>
          <a:lstStyle/>
          <a:p>
            <a:pPr marL="533400" indent="-533400"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effectLst/>
              </a:rPr>
              <a:t>Från föreläsning 1 vet vi att BNP = inkomst. </a:t>
            </a:r>
          </a:p>
          <a:p>
            <a:pPr marL="533400" indent="-533400"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effectLst/>
              </a:rPr>
              <a:t>Antag att individerna sparar en given andel </a:t>
            </a:r>
            <a:r>
              <a:rPr lang="sv-SE" sz="2000" i="1" dirty="0" smtClean="0">
                <a:effectLst/>
              </a:rPr>
              <a:t>s </a:t>
            </a:r>
            <a:r>
              <a:rPr lang="sv-SE" sz="2000" dirty="0" smtClean="0">
                <a:effectLst/>
              </a:rPr>
              <a:t>av sin inkomst, dvs </a:t>
            </a:r>
            <a:r>
              <a:rPr lang="sv-SE" sz="2000" i="1" dirty="0" smtClean="0">
                <a:effectLst/>
              </a:rPr>
              <a:t>S = </a:t>
            </a:r>
            <a:r>
              <a:rPr lang="sv-SE" sz="2000" i="1" dirty="0" err="1" smtClean="0">
                <a:effectLst/>
              </a:rPr>
              <a:t>s</a:t>
            </a:r>
            <a:r>
              <a:rPr lang="sv-SE" sz="2000" baseline="10000" dirty="0" err="1" smtClean="0">
                <a:effectLst/>
                <a:sym typeface="Symbol"/>
              </a:rPr>
              <a:t></a:t>
            </a:r>
            <a:r>
              <a:rPr lang="sv-SE" sz="2000" i="1" dirty="0" err="1" smtClean="0">
                <a:effectLst/>
              </a:rPr>
              <a:t>Y</a:t>
            </a:r>
            <a:r>
              <a:rPr lang="sv-SE" sz="2000" i="1" dirty="0" smtClean="0">
                <a:effectLst/>
              </a:rPr>
              <a:t>. </a:t>
            </a:r>
            <a:r>
              <a:rPr lang="sv-SE" sz="2000" dirty="0" smtClean="0">
                <a:effectLst/>
              </a:rPr>
              <a:t>Resten (1-</a:t>
            </a:r>
            <a:r>
              <a:rPr lang="sv-SE" sz="2000" i="1" dirty="0" smtClean="0">
                <a:effectLst/>
              </a:rPr>
              <a:t>s</a:t>
            </a:r>
            <a:r>
              <a:rPr lang="sv-SE" sz="2000" dirty="0" smtClean="0">
                <a:effectLst/>
              </a:rPr>
              <a:t>)</a:t>
            </a:r>
            <a:r>
              <a:rPr lang="sv-SE" sz="2000" baseline="10000" dirty="0">
                <a:effectLst/>
                <a:sym typeface="Symbol"/>
              </a:rPr>
              <a:t> </a:t>
            </a:r>
            <a:r>
              <a:rPr lang="sv-SE" sz="2000" i="1" dirty="0" smtClean="0">
                <a:effectLst/>
              </a:rPr>
              <a:t>Y </a:t>
            </a:r>
            <a:r>
              <a:rPr lang="sv-SE" sz="2000" dirty="0" smtClean="0">
                <a:effectLst/>
              </a:rPr>
              <a:t>konsumeras (vi bortser från offentlig konsumtion, dvs </a:t>
            </a:r>
            <a:r>
              <a:rPr lang="sv-SE" sz="2000" i="1" dirty="0" smtClean="0">
                <a:effectLst/>
              </a:rPr>
              <a:t>C</a:t>
            </a:r>
            <a:r>
              <a:rPr lang="sv-SE" sz="2000" dirty="0" smtClean="0">
                <a:effectLst/>
              </a:rPr>
              <a:t>= </a:t>
            </a:r>
            <a:r>
              <a:rPr lang="sv-SE" sz="2000" dirty="0">
                <a:effectLst/>
              </a:rPr>
              <a:t>(1-</a:t>
            </a:r>
            <a:r>
              <a:rPr lang="sv-SE" sz="2000" i="1" dirty="0">
                <a:effectLst/>
              </a:rPr>
              <a:t>s</a:t>
            </a:r>
            <a:r>
              <a:rPr lang="sv-SE" sz="2000" dirty="0">
                <a:effectLst/>
              </a:rPr>
              <a:t>)</a:t>
            </a:r>
            <a:r>
              <a:rPr lang="sv-SE" sz="2000" baseline="10000" dirty="0">
                <a:effectLst/>
                <a:sym typeface="Symbol"/>
              </a:rPr>
              <a:t> </a:t>
            </a:r>
            <a:r>
              <a:rPr lang="sv-SE" sz="2000" i="1" dirty="0">
                <a:effectLst/>
              </a:rPr>
              <a:t>Y </a:t>
            </a:r>
            <a:r>
              <a:rPr lang="sv-SE" sz="2000" dirty="0" smtClean="0">
                <a:effectLst/>
              </a:rPr>
              <a:t>).</a:t>
            </a:r>
          </a:p>
          <a:p>
            <a:pPr marL="533400" indent="-533400"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>
                <a:effectLst/>
              </a:rPr>
              <a:t>Bortse tillsvidare från offentligt </a:t>
            </a:r>
            <a:r>
              <a:rPr lang="sv-SE" sz="2000" dirty="0" smtClean="0">
                <a:effectLst/>
              </a:rPr>
              <a:t>sparande.</a:t>
            </a:r>
          </a:p>
          <a:p>
            <a:pPr marL="533400" indent="-533400"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effectLst/>
              </a:rPr>
              <a:t>Vi vet också att om vi bortser från möjligheten till handelsbalansunderskott och offentligt sparandet så är sparandet lika med investeringarna i jämvikt (</a:t>
            </a:r>
            <a:r>
              <a:rPr lang="sv-SE" sz="2000" i="1" dirty="0" smtClean="0">
                <a:effectLst/>
              </a:rPr>
              <a:t>IS</a:t>
            </a:r>
            <a:r>
              <a:rPr lang="sv-SE" sz="2000" dirty="0" smtClean="0">
                <a:effectLst/>
              </a:rPr>
              <a:t>-kurvan), dvs </a:t>
            </a:r>
            <a:r>
              <a:rPr lang="sv-SE" sz="2000" i="1" dirty="0" smtClean="0">
                <a:effectLst/>
              </a:rPr>
              <a:t>I = S.</a:t>
            </a:r>
          </a:p>
          <a:p>
            <a:pPr marL="533400" indent="-533400" eaLnBrk="1" hangingPunct="1">
              <a:buFont typeface="Arial" panose="020B0604020202020204" pitchFamily="34" charset="0"/>
              <a:buChar char="•"/>
              <a:defRPr/>
            </a:pPr>
            <a:r>
              <a:rPr lang="sv-SE" sz="2000" smtClean="0">
                <a:effectLst/>
              </a:rPr>
              <a:t>Vi </a:t>
            </a:r>
            <a:r>
              <a:rPr lang="sv-SE" sz="2000" dirty="0" smtClean="0">
                <a:effectLst/>
              </a:rPr>
              <a:t>får då </a:t>
            </a:r>
            <a:r>
              <a:rPr lang="sv-SE" sz="2000" i="1" dirty="0" smtClean="0">
                <a:effectLst/>
              </a:rPr>
              <a:t>I = s</a:t>
            </a:r>
            <a:r>
              <a:rPr lang="sv-SE" sz="2000" baseline="10000" dirty="0" smtClean="0">
                <a:effectLst/>
                <a:sym typeface="Symbol"/>
              </a:rPr>
              <a:t></a:t>
            </a:r>
            <a:r>
              <a:rPr lang="sv-SE" sz="2000" i="1" dirty="0" smtClean="0">
                <a:effectLst/>
              </a:rPr>
              <a:t>Y.</a:t>
            </a:r>
          </a:p>
          <a:p>
            <a:pPr marL="533400" indent="-533400"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effectLst/>
              </a:rPr>
              <a:t>Dela med </a:t>
            </a:r>
            <a:r>
              <a:rPr lang="sv-SE" sz="2000" i="1" dirty="0" smtClean="0">
                <a:effectLst/>
              </a:rPr>
              <a:t>N </a:t>
            </a:r>
            <a:r>
              <a:rPr lang="sv-SE" sz="2000" dirty="0" smtClean="0">
                <a:effectLst/>
              </a:rPr>
              <a:t>och skriv om</a:t>
            </a:r>
          </a:p>
          <a:p>
            <a:pPr marL="533400" indent="-533400" eaLnBrk="1" hangingPunct="1">
              <a:buFont typeface="Arial" panose="020B0604020202020204" pitchFamily="34" charset="0"/>
              <a:buChar char="•"/>
              <a:defRPr/>
            </a:pPr>
            <a:endParaRPr lang="sv-SE" sz="2000" i="1" dirty="0" smtClean="0">
              <a:effectLst/>
            </a:endParaRPr>
          </a:p>
          <a:p>
            <a:pPr marL="0" indent="0" eaLnBrk="1" hangingPunct="1">
              <a:defRPr/>
            </a:pPr>
            <a:endParaRPr lang="sv-SE" sz="2000" dirty="0" smtClean="0">
              <a:effectLst/>
            </a:endParaRPr>
          </a:p>
          <a:p>
            <a:pPr marL="533400" indent="-533400" eaLnBrk="1" hangingPunct="1">
              <a:buFont typeface="Arial" panose="020B0604020202020204" pitchFamily="34" charset="0"/>
              <a:buChar char="•"/>
              <a:defRPr/>
            </a:pPr>
            <a:endParaRPr lang="sv-SE" sz="2000" dirty="0" smtClean="0">
              <a:effectLst/>
            </a:endParaRPr>
          </a:p>
          <a:p>
            <a:pPr marL="533400" indent="-533400" eaLnBrk="1" hangingPunct="1">
              <a:buFont typeface="Arial" panose="020B0604020202020204" pitchFamily="34" charset="0"/>
              <a:buChar char="•"/>
              <a:defRPr/>
            </a:pPr>
            <a:endParaRPr lang="sv-SE" sz="2000" dirty="0" smtClean="0">
              <a:effectLst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254526"/>
              </p:ext>
            </p:extLst>
          </p:nvPr>
        </p:nvGraphicFramePr>
        <p:xfrm>
          <a:off x="3563888" y="5085184"/>
          <a:ext cx="197167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4" name="Equation" r:id="rId3" imgW="1358640" imgH="634680" progId="Equation.3">
                  <p:embed/>
                </p:oleObj>
              </mc:Choice>
              <mc:Fallback>
                <p:oleObj name="Equation" r:id="rId3" imgW="1358640" imgH="634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5085184"/>
                        <a:ext cx="1971675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761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3. Investeringar </a:t>
            </a:r>
            <a:r>
              <a:rPr lang="sv-SE" dirty="0">
                <a:sym typeface="Symbol"/>
              </a:rPr>
              <a:t></a:t>
            </a:r>
            <a:r>
              <a:rPr lang="sv-SE" dirty="0" smtClean="0"/>
              <a:t> förändring i kapitalstock</a:t>
            </a:r>
          </a:p>
        </p:txBody>
      </p:sp>
      <p:sp>
        <p:nvSpPr>
          <p:cNvPr id="3338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88963" y="1333500"/>
            <a:ext cx="7924800" cy="34988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1900" dirty="0" smtClean="0">
                <a:effectLst/>
              </a:rPr>
              <a:t>Kapitalstockens storlek ändras av två orsaker:</a:t>
            </a:r>
          </a:p>
          <a:p>
            <a:pPr marL="800100" lvl="1" indent="-342900" eaLnBrk="1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v-SE" sz="1800" dirty="0" smtClean="0">
                <a:effectLst/>
              </a:rPr>
              <a:t>investeringar lägger till kapital, och</a:t>
            </a:r>
          </a:p>
          <a:p>
            <a:pPr marL="800100" lvl="1" indent="-342900" eaLnBrk="1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v-SE" sz="1800" dirty="0" smtClean="0">
                <a:effectLst/>
              </a:rPr>
              <a:t>depreciering (kapitalförslitning) drar ifrån kapital.</a:t>
            </a:r>
          </a:p>
          <a:p>
            <a:pPr marL="400050" eaLnBrk="1" hangingPunct="1">
              <a:buFont typeface="Arial" panose="020B0604020202020204" pitchFamily="34" charset="0"/>
              <a:buChar char="•"/>
              <a:defRPr/>
            </a:pPr>
            <a:r>
              <a:rPr lang="sv-SE" sz="1900" dirty="0">
                <a:effectLst/>
              </a:rPr>
              <a:t>Vi antar att en viss proportion </a:t>
            </a:r>
            <a:r>
              <a:rPr lang="sv-SE" sz="1900" i="1" dirty="0" smtClean="0">
                <a:effectLst/>
                <a:sym typeface="Symbol"/>
              </a:rPr>
              <a:t></a:t>
            </a:r>
            <a:r>
              <a:rPr lang="sv-SE" sz="1900" i="1" dirty="0" smtClean="0">
                <a:effectLst/>
                <a:sym typeface="MT Symbol" pitchFamily="82" charset="2"/>
              </a:rPr>
              <a:t>  </a:t>
            </a:r>
            <a:r>
              <a:rPr lang="sv-SE" sz="1900" dirty="0">
                <a:effectLst/>
                <a:sym typeface="MT Symbol" pitchFamily="82" charset="2"/>
              </a:rPr>
              <a:t>försvinner genom </a:t>
            </a:r>
            <a:r>
              <a:rPr lang="sv-SE" sz="1900" dirty="0" smtClean="0">
                <a:effectLst/>
                <a:sym typeface="MT Symbol" pitchFamily="82" charset="2"/>
              </a:rPr>
              <a:t>kapitalförslitning </a:t>
            </a:r>
            <a:r>
              <a:rPr lang="sv-SE" sz="1900" dirty="0">
                <a:effectLst/>
                <a:sym typeface="MT Symbol" pitchFamily="82" charset="2"/>
              </a:rPr>
              <a:t>varje period. </a:t>
            </a:r>
            <a:r>
              <a:rPr lang="sv-SE" sz="1900" dirty="0" smtClean="0">
                <a:effectLst/>
                <a:sym typeface="MT Symbol" pitchFamily="82" charset="2"/>
              </a:rPr>
              <a:t>Efter en period finns (1-</a:t>
            </a:r>
            <a:r>
              <a:rPr lang="sv-SE" sz="1900" i="1" dirty="0" smtClean="0">
                <a:effectLst/>
                <a:sym typeface="Symbol"/>
              </a:rPr>
              <a:t></a:t>
            </a:r>
            <a:r>
              <a:rPr lang="sv-SE" sz="1900" dirty="0" smtClean="0">
                <a:effectLst/>
                <a:sym typeface="Symbol"/>
              </a:rPr>
              <a:t>) kvar av kapitalet från förra perioden. </a:t>
            </a:r>
            <a:r>
              <a:rPr lang="sv-SE" sz="1900" dirty="0" smtClean="0">
                <a:effectLst/>
                <a:sym typeface="MT Symbol" pitchFamily="82" charset="2"/>
              </a:rPr>
              <a:t>Därmed </a:t>
            </a:r>
            <a:r>
              <a:rPr lang="sv-SE" sz="1900" dirty="0">
                <a:effectLst/>
                <a:sym typeface="MT Symbol" pitchFamily="82" charset="2"/>
              </a:rPr>
              <a:t>får vi </a:t>
            </a:r>
            <a:endParaRPr lang="sv-SE" sz="1900" i="1" dirty="0">
              <a:effectLst/>
            </a:endParaRPr>
          </a:p>
          <a:p>
            <a:pPr marL="400050" eaLnBrk="1" hangingPunct="1">
              <a:buFont typeface="Arial" panose="020B0604020202020204" pitchFamily="34" charset="0"/>
              <a:buChar char="•"/>
              <a:defRPr/>
            </a:pPr>
            <a:endParaRPr lang="sv-SE" sz="2200" b="1" dirty="0" smtClean="0">
              <a:effectLst/>
            </a:endParaRPr>
          </a:p>
          <a:p>
            <a:pPr marL="400050"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>
                <a:effectLst/>
              </a:rPr>
              <a:t>Dela med </a:t>
            </a:r>
            <a:r>
              <a:rPr lang="sv-SE" sz="2000" i="1" dirty="0">
                <a:effectLst/>
              </a:rPr>
              <a:t>N</a:t>
            </a:r>
            <a:r>
              <a:rPr lang="sv-SE" sz="2000" dirty="0">
                <a:effectLst/>
              </a:rPr>
              <a:t> och använd resultatet från förra sidan</a:t>
            </a:r>
            <a:r>
              <a:rPr lang="sv-SE" sz="2000" dirty="0" smtClean="0">
                <a:effectLst/>
              </a:rPr>
              <a:t>.</a:t>
            </a:r>
          </a:p>
          <a:p>
            <a:pPr marL="400050" eaLnBrk="1" hangingPunct="1">
              <a:buFont typeface="Arial" panose="020B0604020202020204" pitchFamily="34" charset="0"/>
              <a:buChar char="•"/>
              <a:defRPr/>
            </a:pPr>
            <a:endParaRPr lang="sv-SE" sz="1800" dirty="0">
              <a:effectLst/>
            </a:endParaRPr>
          </a:p>
          <a:p>
            <a:pPr marL="400050" eaLnBrk="1" hangingPunct="1">
              <a:buFont typeface="Arial" panose="020B0604020202020204" pitchFamily="34" charset="0"/>
              <a:buChar char="•"/>
              <a:defRPr/>
            </a:pPr>
            <a:endParaRPr lang="sv-SE" sz="2200" b="1" dirty="0" smtClean="0">
              <a:effectLst/>
            </a:endParaRPr>
          </a:p>
        </p:txBody>
      </p:sp>
      <p:sp>
        <p:nvSpPr>
          <p:cNvPr id="333829" name="Rectangle 1029"/>
          <p:cNvSpPr>
            <a:spLocks noChangeArrowheads="1"/>
          </p:cNvSpPr>
          <p:nvPr/>
        </p:nvSpPr>
        <p:spPr bwMode="auto">
          <a:xfrm>
            <a:off x="971550" y="6669360"/>
            <a:ext cx="7924800" cy="67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39725" indent="-339725" algn="l"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Wingdings" pitchFamily="2" charset="2"/>
              <a:buChar char="§"/>
              <a:defRPr/>
            </a:pPr>
            <a:endParaRPr lang="sv-SE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538807"/>
              </p:ext>
            </p:extLst>
          </p:nvPr>
        </p:nvGraphicFramePr>
        <p:xfrm>
          <a:off x="3419872" y="3284984"/>
          <a:ext cx="200016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6" name="Equation" r:id="rId3" imgW="1333440" imgH="228600" progId="Equation.3">
                  <p:embed/>
                </p:oleObj>
              </mc:Choice>
              <mc:Fallback>
                <p:oleObj name="Equation" r:id="rId3" imgW="133344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284984"/>
                        <a:ext cx="200016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233353"/>
              </p:ext>
            </p:extLst>
          </p:nvPr>
        </p:nvGraphicFramePr>
        <p:xfrm>
          <a:off x="2879725" y="4325938"/>
          <a:ext cx="2616200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7" name="Equation" r:id="rId5" imgW="1688760" imgH="863280" progId="Equation.3">
                  <p:embed/>
                </p:oleObj>
              </mc:Choice>
              <mc:Fallback>
                <p:oleObj name="Equation" r:id="rId5" imgW="1688760" imgH="863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79725" y="4325938"/>
                        <a:ext cx="2616200" cy="1338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225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7" grpId="0" uiExpand="1" build="p"/>
      <p:bldP spid="33382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När växer kapitalstocken?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675" y="1358900"/>
            <a:ext cx="7924800" cy="2362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effectLst/>
              </a:rPr>
              <a:t>En sammanfattning av ovanstående är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sv-SE" sz="2400" dirty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sv-SE" sz="2400" dirty="0" smtClean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sv-SE" sz="2400" dirty="0">
              <a:effectLst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solidFill>
                  <a:schemeClr val="tx1"/>
                </a:solidFill>
                <a:effectLst/>
              </a:rPr>
              <a:t>Genom </a:t>
            </a:r>
            <a:r>
              <a:rPr lang="sv-SE" sz="2000" dirty="0">
                <a:solidFill>
                  <a:schemeClr val="tx1"/>
                </a:solidFill>
                <a:effectLst/>
              </a:rPr>
              <a:t>att analysera dessa tillsammans kan vi se vad som händer med kapital och BNP per capita över </a:t>
            </a:r>
            <a:r>
              <a:rPr lang="sv-SE" sz="2000" dirty="0" smtClean="0">
                <a:solidFill>
                  <a:schemeClr val="tx1"/>
                </a:solidFill>
                <a:effectLst/>
              </a:rPr>
              <a:t>tiden.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endParaRPr lang="sv-SE" sz="2000" dirty="0">
              <a:solidFill>
                <a:schemeClr val="tx1"/>
              </a:solidFill>
              <a:effectLst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endParaRPr lang="sv-SE" sz="2000" dirty="0" smtClean="0">
              <a:solidFill>
                <a:schemeClr val="tx1"/>
              </a:solidFill>
              <a:effectLst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solidFill>
                  <a:schemeClr val="tx1"/>
                </a:solidFill>
                <a:effectLst/>
              </a:rPr>
              <a:t>Om </a:t>
            </a:r>
            <a:r>
              <a:rPr lang="sv-SE" sz="2000" i="1" dirty="0" err="1" smtClean="0">
                <a:solidFill>
                  <a:schemeClr val="tx1"/>
                </a:solidFill>
                <a:effectLst/>
              </a:rPr>
              <a:t>s</a:t>
            </a:r>
            <a:r>
              <a:rPr lang="sv-SE" sz="2000" baseline="10000" dirty="0" err="1" smtClean="0">
                <a:solidFill>
                  <a:schemeClr val="tx1"/>
                </a:solidFill>
                <a:effectLst/>
                <a:sym typeface="Symbol"/>
              </a:rPr>
              <a:t></a:t>
            </a:r>
            <a:r>
              <a:rPr lang="sv-SE" sz="2000" i="1" dirty="0" err="1" smtClean="0">
                <a:solidFill>
                  <a:schemeClr val="tx1"/>
                </a:solidFill>
                <a:effectLst/>
                <a:sym typeface="Symbol"/>
              </a:rPr>
              <a:t>f</a:t>
            </a:r>
            <a:r>
              <a:rPr lang="sv-SE" sz="2000" dirty="0" smtClean="0">
                <a:solidFill>
                  <a:schemeClr val="tx1"/>
                </a:solidFill>
                <a:effectLst/>
                <a:sym typeface="Symbol"/>
              </a:rPr>
              <a:t>(</a:t>
            </a:r>
            <a:r>
              <a:rPr lang="sv-SE" sz="2000" i="1" dirty="0" smtClean="0">
                <a:solidFill>
                  <a:schemeClr val="tx1"/>
                </a:solidFill>
                <a:effectLst/>
                <a:sym typeface="Symbol"/>
              </a:rPr>
              <a:t>k</a:t>
            </a:r>
            <a:r>
              <a:rPr lang="sv-SE" sz="2000" i="1" baseline="-25000" dirty="0" smtClean="0">
                <a:solidFill>
                  <a:schemeClr val="tx1"/>
                </a:solidFill>
                <a:effectLst/>
                <a:sym typeface="Symbol"/>
              </a:rPr>
              <a:t>t</a:t>
            </a:r>
            <a:r>
              <a:rPr lang="sv-SE" sz="2000" dirty="0" smtClean="0">
                <a:solidFill>
                  <a:schemeClr val="tx1"/>
                </a:solidFill>
                <a:effectLst/>
                <a:sym typeface="Symbol"/>
              </a:rPr>
              <a:t>)&gt;</a:t>
            </a:r>
            <a:r>
              <a:rPr lang="sv-SE" sz="2000" baseline="10000" dirty="0">
                <a:solidFill>
                  <a:schemeClr val="tx1"/>
                </a:solidFill>
                <a:effectLst/>
                <a:sym typeface="Symbol"/>
              </a:rPr>
              <a:t>  </a:t>
            </a:r>
            <a:r>
              <a:rPr lang="sv-SE" sz="2000" i="1" dirty="0" smtClean="0">
                <a:solidFill>
                  <a:schemeClr val="tx1"/>
                </a:solidFill>
                <a:effectLst/>
                <a:sym typeface="Symbol"/>
              </a:rPr>
              <a:t>k</a:t>
            </a:r>
            <a:r>
              <a:rPr lang="sv-SE" sz="2000" i="1" baseline="-25000" dirty="0" smtClean="0">
                <a:solidFill>
                  <a:schemeClr val="tx1"/>
                </a:solidFill>
                <a:effectLst/>
                <a:sym typeface="Symbol"/>
              </a:rPr>
              <a:t>t</a:t>
            </a:r>
            <a:r>
              <a:rPr lang="sv-SE" sz="2000" i="1" dirty="0" smtClean="0">
                <a:solidFill>
                  <a:schemeClr val="tx1"/>
                </a:solidFill>
                <a:effectLst/>
                <a:sym typeface="Symbol"/>
              </a:rPr>
              <a:t> </a:t>
            </a:r>
            <a:r>
              <a:rPr lang="sv-SE" sz="2000" dirty="0" smtClean="0">
                <a:solidFill>
                  <a:schemeClr val="tx1"/>
                </a:solidFill>
                <a:effectLst/>
                <a:sym typeface="Symbol"/>
              </a:rPr>
              <a:t>växer kapitalstocken, om </a:t>
            </a:r>
            <a:r>
              <a:rPr lang="sv-SE" sz="2000" i="1" dirty="0" err="1">
                <a:solidFill>
                  <a:schemeClr val="tx1"/>
                </a:solidFill>
                <a:effectLst/>
              </a:rPr>
              <a:t>s</a:t>
            </a:r>
            <a:r>
              <a:rPr lang="sv-SE" sz="2000" baseline="10000" dirty="0" err="1">
                <a:solidFill>
                  <a:schemeClr val="tx1"/>
                </a:solidFill>
                <a:effectLst/>
                <a:sym typeface="Symbol"/>
              </a:rPr>
              <a:t></a:t>
            </a:r>
            <a:r>
              <a:rPr lang="sv-SE" sz="2000" i="1" dirty="0" err="1">
                <a:solidFill>
                  <a:schemeClr val="tx1"/>
                </a:solidFill>
                <a:effectLst/>
                <a:sym typeface="Symbol"/>
              </a:rPr>
              <a:t>f</a:t>
            </a:r>
            <a:r>
              <a:rPr lang="sv-SE" sz="2000" dirty="0">
                <a:solidFill>
                  <a:schemeClr val="tx1"/>
                </a:solidFill>
                <a:effectLst/>
                <a:sym typeface="Symbol"/>
              </a:rPr>
              <a:t>(</a:t>
            </a:r>
            <a:r>
              <a:rPr lang="sv-SE" sz="2000" i="1" dirty="0">
                <a:solidFill>
                  <a:schemeClr val="tx1"/>
                </a:solidFill>
                <a:effectLst/>
                <a:sym typeface="Symbol"/>
              </a:rPr>
              <a:t>k</a:t>
            </a:r>
            <a:r>
              <a:rPr lang="sv-SE" sz="2000" i="1" baseline="-25000" dirty="0">
                <a:solidFill>
                  <a:schemeClr val="tx1"/>
                </a:solidFill>
                <a:effectLst/>
                <a:sym typeface="Symbol"/>
              </a:rPr>
              <a:t>t</a:t>
            </a:r>
            <a:r>
              <a:rPr lang="sv-SE" sz="2000" dirty="0" smtClean="0">
                <a:solidFill>
                  <a:schemeClr val="tx1"/>
                </a:solidFill>
                <a:effectLst/>
                <a:sym typeface="Symbol"/>
              </a:rPr>
              <a:t>)&lt;</a:t>
            </a:r>
            <a:r>
              <a:rPr lang="sv-SE" sz="2000" baseline="10000" dirty="0" smtClean="0">
                <a:solidFill>
                  <a:schemeClr val="tx1"/>
                </a:solidFill>
                <a:effectLst/>
                <a:sym typeface="Symbol"/>
              </a:rPr>
              <a:t> </a:t>
            </a:r>
            <a:r>
              <a:rPr lang="sv-SE" sz="2000" baseline="10000" dirty="0">
                <a:solidFill>
                  <a:schemeClr val="tx1"/>
                </a:solidFill>
                <a:effectLst/>
                <a:sym typeface="Symbol"/>
              </a:rPr>
              <a:t> </a:t>
            </a:r>
            <a:r>
              <a:rPr lang="sv-SE" sz="2000" i="1" dirty="0">
                <a:solidFill>
                  <a:schemeClr val="tx1"/>
                </a:solidFill>
                <a:effectLst/>
                <a:sym typeface="Symbol"/>
              </a:rPr>
              <a:t>k</a:t>
            </a:r>
            <a:r>
              <a:rPr lang="sv-SE" sz="2000" i="1" baseline="-25000" dirty="0">
                <a:solidFill>
                  <a:schemeClr val="tx1"/>
                </a:solidFill>
                <a:effectLst/>
                <a:sym typeface="Symbol"/>
              </a:rPr>
              <a:t>t</a:t>
            </a:r>
            <a:r>
              <a:rPr lang="sv-SE" sz="2000" i="1" dirty="0">
                <a:solidFill>
                  <a:schemeClr val="tx1"/>
                </a:solidFill>
                <a:effectLst/>
                <a:sym typeface="Symbol"/>
              </a:rPr>
              <a:t> </a:t>
            </a:r>
            <a:r>
              <a:rPr lang="sv-SE" sz="2000" dirty="0" smtClean="0">
                <a:solidFill>
                  <a:schemeClr val="tx1"/>
                </a:solidFill>
                <a:effectLst/>
                <a:sym typeface="Symbol"/>
              </a:rPr>
              <a:t>faller den och om </a:t>
            </a:r>
            <a:r>
              <a:rPr lang="sv-SE" sz="2000" i="1" dirty="0" err="1">
                <a:solidFill>
                  <a:schemeClr val="tx1"/>
                </a:solidFill>
                <a:effectLst/>
              </a:rPr>
              <a:t>s</a:t>
            </a:r>
            <a:r>
              <a:rPr lang="sv-SE" sz="2000" baseline="10000" dirty="0" err="1">
                <a:solidFill>
                  <a:schemeClr val="tx1"/>
                </a:solidFill>
                <a:effectLst/>
                <a:sym typeface="Symbol"/>
              </a:rPr>
              <a:t></a:t>
            </a:r>
            <a:r>
              <a:rPr lang="sv-SE" sz="2000" i="1" dirty="0" err="1">
                <a:solidFill>
                  <a:schemeClr val="tx1"/>
                </a:solidFill>
                <a:effectLst/>
                <a:sym typeface="Symbol"/>
              </a:rPr>
              <a:t>f</a:t>
            </a:r>
            <a:r>
              <a:rPr lang="sv-SE" sz="2000" dirty="0">
                <a:solidFill>
                  <a:schemeClr val="tx1"/>
                </a:solidFill>
                <a:effectLst/>
                <a:sym typeface="Symbol"/>
              </a:rPr>
              <a:t>(</a:t>
            </a:r>
            <a:r>
              <a:rPr lang="sv-SE" sz="2000" i="1" dirty="0">
                <a:solidFill>
                  <a:schemeClr val="tx1"/>
                </a:solidFill>
                <a:effectLst/>
                <a:sym typeface="Symbol"/>
              </a:rPr>
              <a:t>k</a:t>
            </a:r>
            <a:r>
              <a:rPr lang="sv-SE" sz="2000" i="1" baseline="-25000" dirty="0">
                <a:solidFill>
                  <a:schemeClr val="tx1"/>
                </a:solidFill>
                <a:effectLst/>
                <a:sym typeface="Symbol"/>
              </a:rPr>
              <a:t>t</a:t>
            </a:r>
            <a:r>
              <a:rPr lang="sv-SE" sz="2000" dirty="0" smtClean="0">
                <a:solidFill>
                  <a:schemeClr val="tx1"/>
                </a:solidFill>
                <a:effectLst/>
                <a:sym typeface="Symbol"/>
              </a:rPr>
              <a:t>)=</a:t>
            </a:r>
            <a:r>
              <a:rPr lang="sv-SE" sz="2000" baseline="10000" dirty="0" smtClean="0">
                <a:solidFill>
                  <a:schemeClr val="tx1"/>
                </a:solidFill>
                <a:effectLst/>
                <a:sym typeface="Symbol"/>
              </a:rPr>
              <a:t> </a:t>
            </a:r>
            <a:r>
              <a:rPr lang="sv-SE" sz="2000" baseline="10000" dirty="0">
                <a:solidFill>
                  <a:schemeClr val="tx1"/>
                </a:solidFill>
                <a:effectLst/>
                <a:sym typeface="Symbol"/>
              </a:rPr>
              <a:t> </a:t>
            </a:r>
            <a:r>
              <a:rPr lang="sv-SE" sz="2000" i="1" dirty="0">
                <a:solidFill>
                  <a:schemeClr val="tx1"/>
                </a:solidFill>
                <a:effectLst/>
                <a:sym typeface="Symbol"/>
              </a:rPr>
              <a:t>k</a:t>
            </a:r>
            <a:r>
              <a:rPr lang="sv-SE" sz="2000" i="1" baseline="-25000" dirty="0">
                <a:solidFill>
                  <a:schemeClr val="tx1"/>
                </a:solidFill>
                <a:effectLst/>
                <a:sym typeface="Symbol"/>
              </a:rPr>
              <a:t>t</a:t>
            </a:r>
            <a:r>
              <a:rPr lang="sv-SE" sz="2000" i="1" dirty="0">
                <a:solidFill>
                  <a:schemeClr val="tx1"/>
                </a:solidFill>
                <a:effectLst/>
                <a:sym typeface="Symbol"/>
              </a:rPr>
              <a:t> </a:t>
            </a:r>
            <a:r>
              <a:rPr lang="sv-SE" sz="2000" dirty="0" smtClean="0">
                <a:solidFill>
                  <a:schemeClr val="tx1"/>
                </a:solidFill>
                <a:effectLst/>
                <a:sym typeface="Symbol"/>
              </a:rPr>
              <a:t>är den konstant.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solidFill>
                  <a:schemeClr val="tx1"/>
                </a:solidFill>
                <a:effectLst/>
                <a:sym typeface="Symbol"/>
              </a:rPr>
              <a:t>Båda termerna </a:t>
            </a:r>
            <a:r>
              <a:rPr lang="sv-SE" sz="2000" i="1" dirty="0" err="1">
                <a:solidFill>
                  <a:schemeClr val="tx1"/>
                </a:solidFill>
                <a:effectLst/>
              </a:rPr>
              <a:t>s</a:t>
            </a:r>
            <a:r>
              <a:rPr lang="sv-SE" sz="2000" baseline="10000" dirty="0" err="1">
                <a:solidFill>
                  <a:schemeClr val="tx1"/>
                </a:solidFill>
                <a:effectLst/>
                <a:sym typeface="Symbol"/>
              </a:rPr>
              <a:t></a:t>
            </a:r>
            <a:r>
              <a:rPr lang="sv-SE" sz="2000" i="1" dirty="0" err="1" smtClean="0">
                <a:solidFill>
                  <a:schemeClr val="tx1"/>
                </a:solidFill>
                <a:effectLst/>
                <a:sym typeface="Symbol"/>
              </a:rPr>
              <a:t>f</a:t>
            </a:r>
            <a:r>
              <a:rPr lang="sv-SE" sz="2000" dirty="0" smtClean="0">
                <a:solidFill>
                  <a:schemeClr val="tx1"/>
                </a:solidFill>
                <a:effectLst/>
                <a:sym typeface="Symbol"/>
              </a:rPr>
              <a:t>(</a:t>
            </a:r>
            <a:r>
              <a:rPr lang="sv-SE" sz="2000" i="1" dirty="0" smtClean="0">
                <a:solidFill>
                  <a:schemeClr val="tx1"/>
                </a:solidFill>
                <a:effectLst/>
                <a:sym typeface="Symbol"/>
              </a:rPr>
              <a:t>k</a:t>
            </a:r>
            <a:r>
              <a:rPr lang="sv-SE" sz="2000" i="1" baseline="-25000" dirty="0" smtClean="0">
                <a:solidFill>
                  <a:schemeClr val="tx1"/>
                </a:solidFill>
                <a:effectLst/>
                <a:sym typeface="Symbol"/>
              </a:rPr>
              <a:t>t</a:t>
            </a:r>
            <a:r>
              <a:rPr lang="sv-SE" sz="2000" dirty="0" smtClean="0">
                <a:solidFill>
                  <a:schemeClr val="tx1"/>
                </a:solidFill>
                <a:effectLst/>
                <a:sym typeface="Symbol"/>
              </a:rPr>
              <a:t>) och </a:t>
            </a:r>
            <a:r>
              <a:rPr lang="sv-SE" sz="2000" baseline="10000" dirty="0" smtClean="0">
                <a:solidFill>
                  <a:schemeClr val="tx1"/>
                </a:solidFill>
                <a:effectLst/>
                <a:sym typeface="Symbol"/>
              </a:rPr>
              <a:t> </a:t>
            </a:r>
            <a:r>
              <a:rPr lang="sv-SE" sz="2000" baseline="10000" dirty="0">
                <a:solidFill>
                  <a:schemeClr val="tx1"/>
                </a:solidFill>
                <a:effectLst/>
                <a:sym typeface="Symbol"/>
              </a:rPr>
              <a:t> </a:t>
            </a:r>
            <a:r>
              <a:rPr lang="sv-SE" sz="2000" i="1" dirty="0">
                <a:solidFill>
                  <a:schemeClr val="tx1"/>
                </a:solidFill>
                <a:effectLst/>
                <a:sym typeface="Symbol"/>
              </a:rPr>
              <a:t>k</a:t>
            </a:r>
            <a:r>
              <a:rPr lang="sv-SE" sz="2000" i="1" baseline="-25000" dirty="0">
                <a:solidFill>
                  <a:schemeClr val="tx1"/>
                </a:solidFill>
                <a:effectLst/>
                <a:sym typeface="Symbol"/>
              </a:rPr>
              <a:t>t</a:t>
            </a:r>
            <a:r>
              <a:rPr lang="sv-SE" sz="2000" dirty="0">
                <a:solidFill>
                  <a:schemeClr val="tx1"/>
                </a:solidFill>
                <a:effectLst/>
                <a:sym typeface="Symbol"/>
              </a:rPr>
              <a:t> </a:t>
            </a:r>
            <a:r>
              <a:rPr lang="sv-SE" sz="2000" dirty="0" smtClean="0">
                <a:solidFill>
                  <a:schemeClr val="tx1"/>
                </a:solidFill>
                <a:effectLst/>
                <a:sym typeface="Symbol"/>
              </a:rPr>
              <a:t>är funktioner av </a:t>
            </a:r>
            <a:r>
              <a:rPr lang="sv-SE" sz="2000" i="1" dirty="0" smtClean="0">
                <a:solidFill>
                  <a:schemeClr val="tx1"/>
                </a:solidFill>
                <a:effectLst/>
                <a:sym typeface="Symbol"/>
              </a:rPr>
              <a:t>k</a:t>
            </a:r>
            <a:r>
              <a:rPr lang="sv-SE" sz="2000" i="1" baseline="-25000" dirty="0" smtClean="0">
                <a:solidFill>
                  <a:schemeClr val="tx1"/>
                </a:solidFill>
                <a:effectLst/>
                <a:sym typeface="Symbol"/>
              </a:rPr>
              <a:t>t</a:t>
            </a:r>
            <a:r>
              <a:rPr lang="sv-SE" sz="2000" dirty="0" smtClean="0">
                <a:solidFill>
                  <a:schemeClr val="tx1"/>
                </a:solidFill>
                <a:effectLst/>
              </a:rPr>
              <a:t>. Vi kan visa dem i en figur med </a:t>
            </a:r>
            <a:r>
              <a:rPr lang="sv-SE" sz="2000" i="1" dirty="0" smtClean="0">
                <a:solidFill>
                  <a:schemeClr val="tx1"/>
                </a:solidFill>
                <a:effectLst/>
                <a:sym typeface="Symbol"/>
              </a:rPr>
              <a:t>k</a:t>
            </a:r>
            <a:r>
              <a:rPr lang="sv-SE" sz="2000" i="1" baseline="-25000" dirty="0" smtClean="0">
                <a:solidFill>
                  <a:schemeClr val="tx1"/>
                </a:solidFill>
                <a:effectLst/>
                <a:sym typeface="Symbol"/>
              </a:rPr>
              <a:t>t</a:t>
            </a:r>
            <a:r>
              <a:rPr lang="sv-SE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sv-SE" sz="2000" dirty="0">
                <a:solidFill>
                  <a:schemeClr val="tx1"/>
                </a:solidFill>
                <a:effectLst/>
              </a:rPr>
              <a:t>p</a:t>
            </a:r>
            <a:r>
              <a:rPr lang="sv-SE" sz="2000" dirty="0" smtClean="0">
                <a:solidFill>
                  <a:schemeClr val="tx1"/>
                </a:solidFill>
                <a:effectLst/>
              </a:rPr>
              <a:t>å </a:t>
            </a:r>
            <a:r>
              <a:rPr lang="sv-SE" sz="2000" i="1" dirty="0" smtClean="0">
                <a:solidFill>
                  <a:schemeClr val="tx1"/>
                </a:solidFill>
                <a:effectLst/>
              </a:rPr>
              <a:t>x-</a:t>
            </a:r>
            <a:r>
              <a:rPr lang="sv-SE" sz="2000" dirty="0" smtClean="0">
                <a:solidFill>
                  <a:schemeClr val="tx1"/>
                </a:solidFill>
                <a:effectLst/>
              </a:rPr>
              <a:t>axeln.</a:t>
            </a:r>
            <a:endParaRPr lang="sv-SE" sz="2000" dirty="0">
              <a:solidFill>
                <a:schemeClr val="tx1"/>
              </a:solidFill>
              <a:effectLst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endParaRPr lang="sv-SE" sz="2000" dirty="0" smtClean="0">
              <a:solidFill>
                <a:schemeClr val="tx1"/>
              </a:solidFill>
              <a:effectLst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endParaRPr lang="sv-SE" sz="20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297988" name="Rectangle 4"/>
          <p:cNvSpPr>
            <a:spLocks noChangeArrowheads="1"/>
          </p:cNvSpPr>
          <p:nvPr/>
        </p:nvSpPr>
        <p:spPr bwMode="auto">
          <a:xfrm>
            <a:off x="574675" y="3573016"/>
            <a:ext cx="81915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39725" indent="-339725" algn="l"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Wingdings" pitchFamily="2" charset="2"/>
              <a:buChar char="§"/>
              <a:defRPr/>
            </a:pPr>
            <a:endParaRPr lang="sv-SE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7990" name="Rectangle 6"/>
          <p:cNvSpPr>
            <a:spLocks noChangeArrowheads="1"/>
          </p:cNvSpPr>
          <p:nvPr/>
        </p:nvSpPr>
        <p:spPr bwMode="auto">
          <a:xfrm>
            <a:off x="1732459" y="2441724"/>
            <a:ext cx="25922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Wingdings" pitchFamily="2" charset="2"/>
              <a:buNone/>
              <a:defRPr/>
            </a:pPr>
            <a:r>
              <a:rPr lang="sv-SE" sz="1400" dirty="0">
                <a:solidFill>
                  <a:schemeClr val="tx1"/>
                </a:solidFill>
                <a:latin typeface="+mn-lt"/>
                <a:sym typeface="Symbol" pitchFamily="18" charset="2"/>
              </a:rPr>
              <a:t>Kapitalstocken </a:t>
            </a:r>
            <a:r>
              <a:rPr lang="sv-SE" sz="1400" dirty="0" smtClean="0">
                <a:solidFill>
                  <a:schemeClr val="tx1"/>
                </a:solidFill>
                <a:latin typeface="+mn-lt"/>
                <a:sym typeface="Symbol" pitchFamily="18" charset="2"/>
              </a:rPr>
              <a:t>(per sysselsatt) bestämmer produktionen (per sysselsatt).</a:t>
            </a:r>
            <a:endParaRPr lang="sv-SE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7994" name="Rectangle 10"/>
          <p:cNvSpPr>
            <a:spLocks noChangeArrowheads="1"/>
          </p:cNvSpPr>
          <p:nvPr/>
        </p:nvSpPr>
        <p:spPr bwMode="auto">
          <a:xfrm>
            <a:off x="4724398" y="2441724"/>
            <a:ext cx="323197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Wingdings" pitchFamily="2" charset="2"/>
              <a:buNone/>
              <a:defRPr/>
            </a:pPr>
            <a:r>
              <a:rPr lang="sv-SE" sz="1400" dirty="0">
                <a:solidFill>
                  <a:schemeClr val="tx1"/>
                </a:solidFill>
                <a:latin typeface="+mn-lt"/>
                <a:sym typeface="Symbol" pitchFamily="18" charset="2"/>
              </a:rPr>
              <a:t>Produktion bestämmer investeringar och därmed förändring i </a:t>
            </a:r>
            <a:r>
              <a:rPr lang="sv-SE" sz="1400" dirty="0" smtClean="0">
                <a:solidFill>
                  <a:schemeClr val="tx1"/>
                </a:solidFill>
                <a:latin typeface="+mn-lt"/>
                <a:sym typeface="Symbol" pitchFamily="18" charset="2"/>
              </a:rPr>
              <a:t>kapitalstock.</a:t>
            </a:r>
            <a:endParaRPr lang="sv-SE" sz="14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360846"/>
              </p:ext>
            </p:extLst>
          </p:nvPr>
        </p:nvGraphicFramePr>
        <p:xfrm>
          <a:off x="2424113" y="1962299"/>
          <a:ext cx="1076544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0" name="Equation" r:id="rId3" imgW="672840" imgH="228600" progId="Equation.3">
                  <p:embed/>
                </p:oleObj>
              </mc:Choice>
              <mc:Fallback>
                <p:oleObj name="Equation" r:id="rId3" imgW="67284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3" y="1962299"/>
                        <a:ext cx="1076544" cy="3657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324847"/>
              </p:ext>
            </p:extLst>
          </p:nvPr>
        </p:nvGraphicFramePr>
        <p:xfrm>
          <a:off x="4849813" y="1968450"/>
          <a:ext cx="25146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1" name="Equation" r:id="rId5" imgW="1523880" imgH="228600" progId="Equation.3">
                  <p:embed/>
                </p:oleObj>
              </mc:Choice>
              <mc:Fallback>
                <p:oleObj name="Equation" r:id="rId5" imgW="15238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49813" y="1968450"/>
                        <a:ext cx="2514600" cy="376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95897"/>
              </p:ext>
            </p:extLst>
          </p:nvPr>
        </p:nvGraphicFramePr>
        <p:xfrm>
          <a:off x="2717800" y="3976688"/>
          <a:ext cx="276701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2" name="Equation" r:id="rId7" imgW="1676160" imgH="228600" progId="Equation.3">
                  <p:embed/>
                </p:oleObj>
              </mc:Choice>
              <mc:Fallback>
                <p:oleObj name="Equation" r:id="rId7" imgW="167616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7800" y="3976688"/>
                        <a:ext cx="2767013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07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7" grpId="0" uiExpand="1" build="p"/>
      <p:bldP spid="297990" grpId="0"/>
      <p:bldP spid="2979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err="1" smtClean="0"/>
              <a:t>Solowmodellen</a:t>
            </a:r>
            <a:r>
              <a:rPr lang="sv-SE" dirty="0" smtClean="0"/>
              <a:t> 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68275" y="1444544"/>
            <a:ext cx="3135313" cy="762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sv-SE" sz="2000" kern="0" dirty="0" smtClean="0">
                <a:solidFill>
                  <a:schemeClr val="tx1"/>
                </a:solidFill>
                <a:effectLst/>
              </a:rPr>
              <a:t>När växer produktion och kapital per sysselsatt? 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68274" y="2514600"/>
            <a:ext cx="3135313" cy="2590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ClrTx/>
              <a:defRPr/>
            </a:pP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Både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sv-SE" sz="1800" i="1" dirty="0" err="1" smtClean="0">
                <a:solidFill>
                  <a:schemeClr val="tx1"/>
                </a:solidFill>
                <a:latin typeface="+mn-lt"/>
              </a:rPr>
              <a:t>s</a:t>
            </a:r>
            <a:r>
              <a:rPr lang="sv-SE" sz="1800" baseline="10000" dirty="0" err="1">
                <a:solidFill>
                  <a:schemeClr val="tx1"/>
                </a:solidFill>
                <a:latin typeface="+mn-lt"/>
                <a:sym typeface="Symbol"/>
              </a:rPr>
              <a:t></a:t>
            </a:r>
            <a:r>
              <a:rPr lang="sv-SE" sz="1800" i="1" dirty="0" err="1" smtClean="0">
                <a:solidFill>
                  <a:schemeClr val="tx1"/>
                </a:solidFill>
                <a:latin typeface="+mn-lt"/>
                <a:sym typeface="Symbol"/>
              </a:rPr>
              <a:t>f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(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k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) </a:t>
            </a:r>
            <a:r>
              <a:rPr lang="sv-SE" sz="1800" dirty="0">
                <a:solidFill>
                  <a:schemeClr val="tx1"/>
                </a:solidFill>
                <a:latin typeface="+mn-lt"/>
                <a:sym typeface="Symbol"/>
              </a:rPr>
              <a:t>och </a:t>
            </a:r>
            <a:r>
              <a:rPr lang="sv-SE" sz="1800" i="1" dirty="0">
                <a:solidFill>
                  <a:schemeClr val="tx1"/>
                </a:solidFill>
                <a:latin typeface="+mn-lt"/>
                <a:sym typeface="Symbol"/>
              </a:rPr>
              <a:t></a:t>
            </a:r>
            <a:r>
              <a:rPr lang="sv-SE" sz="1800" baseline="10000" dirty="0">
                <a:solidFill>
                  <a:schemeClr val="tx1"/>
                </a:solidFill>
                <a:latin typeface="+mn-lt"/>
                <a:sym typeface="Symbol"/>
              </a:rPr>
              <a:t> 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k 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är ökande funktioner av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k</a:t>
            </a:r>
            <a:endParaRPr lang="sv-SE" sz="1800" dirty="0">
              <a:solidFill>
                <a:schemeClr val="tx1"/>
              </a:solidFill>
              <a:latin typeface="+mn-lt"/>
              <a:sym typeface="Symbol"/>
            </a:endParaRPr>
          </a:p>
          <a:p>
            <a:pPr marL="285750" indent="-285750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Investeringarna </a:t>
            </a:r>
            <a:r>
              <a:rPr lang="sv-SE" sz="1800" i="1" dirty="0" err="1" smtClean="0">
                <a:solidFill>
                  <a:schemeClr val="tx1"/>
                </a:solidFill>
                <a:latin typeface="+mn-lt"/>
              </a:rPr>
              <a:t>s</a:t>
            </a:r>
            <a:r>
              <a:rPr lang="sv-SE" sz="1800" baseline="10000" dirty="0" err="1">
                <a:solidFill>
                  <a:schemeClr val="tx1"/>
                </a:solidFill>
                <a:latin typeface="+mn-lt"/>
                <a:sym typeface="Symbol"/>
              </a:rPr>
              <a:t></a:t>
            </a:r>
            <a:r>
              <a:rPr lang="sv-SE" sz="1800" i="1" dirty="0" err="1" smtClean="0">
                <a:solidFill>
                  <a:schemeClr val="tx1"/>
                </a:solidFill>
                <a:latin typeface="+mn-lt"/>
                <a:sym typeface="Symbol"/>
              </a:rPr>
              <a:t>f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(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k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) </a:t>
            </a: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ökar </a:t>
            </a:r>
            <a:r>
              <a:rPr lang="sv-SE" sz="1800" dirty="0">
                <a:solidFill>
                  <a:schemeClr val="tx1"/>
                </a:solidFill>
                <a:latin typeface="+mn-lt"/>
              </a:rPr>
              <a:t>snabbast i början </a:t>
            </a: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men investeringarna växer mindre och mindre med ökande kapitalstock </a:t>
            </a:r>
            <a:r>
              <a:rPr lang="sv-SE" sz="1800" dirty="0" err="1" smtClean="0">
                <a:solidFill>
                  <a:schemeClr val="tx1"/>
                </a:solidFill>
                <a:latin typeface="+mn-lt"/>
              </a:rPr>
              <a:t>pga</a:t>
            </a: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sv-SE" sz="1800" dirty="0">
                <a:solidFill>
                  <a:schemeClr val="tx1"/>
                </a:solidFill>
                <a:latin typeface="+mn-lt"/>
              </a:rPr>
              <a:t>avtagande </a:t>
            </a: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marginal-avkastning.</a:t>
            </a:r>
          </a:p>
          <a:p>
            <a:pPr marL="285750" indent="-285750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Deprecieringarna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</a:t>
            </a:r>
            <a:r>
              <a:rPr lang="sv-SE" sz="1800" baseline="10000" dirty="0" smtClean="0">
                <a:solidFill>
                  <a:schemeClr val="tx1"/>
                </a:solidFill>
                <a:latin typeface="+mn-lt"/>
                <a:sym typeface="Symbol"/>
              </a:rPr>
              <a:t> </a:t>
            </a:r>
            <a:r>
              <a:rPr lang="sv-SE" sz="1800" baseline="10000" dirty="0">
                <a:solidFill>
                  <a:schemeClr val="tx1"/>
                </a:solidFill>
                <a:latin typeface="+mn-lt"/>
                <a:sym typeface="Symbol"/>
              </a:rPr>
              <a:t>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k</a:t>
            </a:r>
            <a:r>
              <a:rPr lang="sv-SE" sz="1800" i="1" baseline="-25000" dirty="0" smtClean="0">
                <a:solidFill>
                  <a:schemeClr val="tx1"/>
                </a:solidFill>
                <a:latin typeface="+mn-lt"/>
                <a:sym typeface="Symbol"/>
              </a:rPr>
              <a:t> 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är linjära i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k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.</a:t>
            </a:r>
            <a:endParaRPr lang="sv-SE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Line 42"/>
          <p:cNvSpPr>
            <a:spLocks noChangeShapeType="1"/>
          </p:cNvSpPr>
          <p:nvPr/>
        </p:nvSpPr>
        <p:spPr bwMode="auto">
          <a:xfrm>
            <a:off x="3609352" y="1670473"/>
            <a:ext cx="0" cy="370726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0" name="Line 43"/>
          <p:cNvSpPr>
            <a:spLocks noChangeShapeType="1"/>
          </p:cNvSpPr>
          <p:nvPr/>
        </p:nvSpPr>
        <p:spPr bwMode="auto">
          <a:xfrm flipH="1" flipV="1">
            <a:off x="3598497" y="5381349"/>
            <a:ext cx="436935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1" name="Rectangle 44"/>
          <p:cNvSpPr>
            <a:spLocks noChangeArrowheads="1"/>
          </p:cNvSpPr>
          <p:nvPr/>
        </p:nvSpPr>
        <p:spPr bwMode="auto">
          <a:xfrm>
            <a:off x="3303588" y="1335088"/>
            <a:ext cx="2525722" cy="49045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en-US" sz="1400" i="1" dirty="0">
                <a:latin typeface="+mn-lt"/>
              </a:rPr>
              <a:t>Investeringar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sv-SE" altLang="en-US" sz="1400" i="1" dirty="0">
                <a:latin typeface="+mn-lt"/>
              </a:rPr>
              <a:t>deprecieringar</a:t>
            </a:r>
          </a:p>
        </p:txBody>
      </p:sp>
      <p:sp>
        <p:nvSpPr>
          <p:cNvPr id="22" name="Rectangle 45"/>
          <p:cNvSpPr>
            <a:spLocks noChangeArrowheads="1"/>
          </p:cNvSpPr>
          <p:nvPr/>
        </p:nvSpPr>
        <p:spPr bwMode="auto">
          <a:xfrm>
            <a:off x="7794162" y="5204641"/>
            <a:ext cx="975189" cy="3678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i="1" dirty="0" smtClean="0">
                <a:latin typeface="+mn-lt"/>
              </a:rPr>
              <a:t>k</a:t>
            </a:r>
            <a:endParaRPr lang="sv-SE" altLang="en-US" sz="1800" i="1" dirty="0">
              <a:latin typeface="+mn-lt"/>
            </a:endParaRPr>
          </a:p>
        </p:txBody>
      </p:sp>
      <p:sp>
        <p:nvSpPr>
          <p:cNvPr id="23" name="Rectangle 46"/>
          <p:cNvSpPr>
            <a:spLocks noChangeArrowheads="1"/>
          </p:cNvSpPr>
          <p:nvPr/>
        </p:nvSpPr>
        <p:spPr bwMode="auto">
          <a:xfrm>
            <a:off x="3957197" y="5517232"/>
            <a:ext cx="3783155" cy="3678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dirty="0">
                <a:latin typeface="+mn-lt"/>
              </a:rPr>
              <a:t>Kapital </a:t>
            </a:r>
            <a:r>
              <a:rPr lang="sv-SE" altLang="en-US" sz="1800" dirty="0" smtClean="0">
                <a:latin typeface="+mn-lt"/>
              </a:rPr>
              <a:t>(per sysselsatt)</a:t>
            </a:r>
            <a:endParaRPr lang="sv-SE" altLang="en-US" sz="1800" dirty="0">
              <a:latin typeface="+mn-lt"/>
            </a:endParaRPr>
          </a:p>
        </p:txBody>
      </p:sp>
      <p:sp>
        <p:nvSpPr>
          <p:cNvPr id="24" name="Freeform 47"/>
          <p:cNvSpPr>
            <a:spLocks/>
          </p:cNvSpPr>
          <p:nvPr/>
        </p:nvSpPr>
        <p:spPr bwMode="auto">
          <a:xfrm>
            <a:off x="3641919" y="2750558"/>
            <a:ext cx="4631696" cy="2609153"/>
          </a:xfrm>
          <a:custGeom>
            <a:avLst/>
            <a:gdLst>
              <a:gd name="T0" fmla="*/ 0 w 2560"/>
              <a:gd name="T1" fmla="*/ 1447 h 1447"/>
              <a:gd name="T2" fmla="*/ 505 w 2560"/>
              <a:gd name="T3" fmla="*/ 804 h 1447"/>
              <a:gd name="T4" fmla="*/ 1446 w 2560"/>
              <a:gd name="T5" fmla="*/ 228 h 1447"/>
              <a:gd name="T6" fmla="*/ 2131 w 2560"/>
              <a:gd name="T7" fmla="*/ 36 h 1447"/>
              <a:gd name="T8" fmla="*/ 2560 w 2560"/>
              <a:gd name="T9" fmla="*/ 10 h 14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60" h="1447">
                <a:moveTo>
                  <a:pt x="0" y="1447"/>
                </a:moveTo>
                <a:cubicBezTo>
                  <a:pt x="84" y="1340"/>
                  <a:pt x="264" y="1007"/>
                  <a:pt x="505" y="804"/>
                </a:cubicBezTo>
                <a:cubicBezTo>
                  <a:pt x="746" y="601"/>
                  <a:pt x="1175" y="356"/>
                  <a:pt x="1446" y="228"/>
                </a:cubicBezTo>
                <a:cubicBezTo>
                  <a:pt x="1717" y="100"/>
                  <a:pt x="1945" y="72"/>
                  <a:pt x="2131" y="36"/>
                </a:cubicBezTo>
                <a:cubicBezTo>
                  <a:pt x="2317" y="0"/>
                  <a:pt x="2471" y="15"/>
                  <a:pt x="2560" y="10"/>
                </a:cubicBezTo>
              </a:path>
            </a:pathLst>
          </a:custGeom>
          <a:noFill/>
          <a:ln w="38100" cap="flat" cmpd="sng">
            <a:solidFill>
              <a:srgbClr val="3F715E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5" name="Line 48"/>
          <p:cNvSpPr>
            <a:spLocks noChangeShapeType="1"/>
          </p:cNvSpPr>
          <p:nvPr/>
        </p:nvSpPr>
        <p:spPr bwMode="auto">
          <a:xfrm flipV="1">
            <a:off x="3618399" y="1915701"/>
            <a:ext cx="4376591" cy="3483679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072228"/>
              </p:ext>
            </p:extLst>
          </p:nvPr>
        </p:nvGraphicFramePr>
        <p:xfrm>
          <a:off x="7994990" y="2429833"/>
          <a:ext cx="800100" cy="3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2" name="Equation" r:id="rId3" imgW="533160" imgH="215640" progId="Equation.3">
                  <p:embed/>
                </p:oleObj>
              </mc:Choice>
              <mc:Fallback>
                <p:oleObj name="Equation" r:id="rId3" imgW="533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4990" y="2429833"/>
                        <a:ext cx="800100" cy="3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43950"/>
              </p:ext>
            </p:extLst>
          </p:nvPr>
        </p:nvGraphicFramePr>
        <p:xfrm>
          <a:off x="7967851" y="1676742"/>
          <a:ext cx="5334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3" name="Equation" r:id="rId5" imgW="355320" imgH="177480" progId="Equation.3">
                  <p:embed/>
                </p:oleObj>
              </mc:Choice>
              <mc:Fallback>
                <p:oleObj name="Equation" r:id="rId5" imgW="355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7851" y="1676742"/>
                        <a:ext cx="5334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 rot="19647808">
            <a:off x="4540758" y="3244709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3F715E"/>
                </a:solidFill>
                <a:latin typeface="+mn-lt"/>
              </a:rPr>
              <a:t>Investeringar</a:t>
            </a:r>
            <a:endParaRPr lang="en-US" sz="1800" dirty="0">
              <a:solidFill>
                <a:srgbClr val="3F715E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 rot="19280773">
            <a:off x="4678423" y="3930873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FF6600"/>
                </a:solidFill>
                <a:latin typeface="+mn-lt"/>
              </a:rPr>
              <a:t>Deprecieringar</a:t>
            </a:r>
            <a:endParaRPr lang="en-US" sz="1800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633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24" grpId="0" animBg="1"/>
      <p:bldP spid="25" grpId="0" animBg="1"/>
      <p:bldP spid="2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Solowmodellen:2</a:t>
            </a:r>
          </a:p>
        </p:txBody>
      </p:sp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609600" y="76200"/>
            <a:ext cx="8077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sv-SE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609600" y="76200"/>
            <a:ext cx="8077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sv-SE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6902" name="Rectangle 6"/>
          <p:cNvSpPr>
            <a:spLocks noChangeArrowheads="1"/>
          </p:cNvSpPr>
          <p:nvPr/>
        </p:nvSpPr>
        <p:spPr bwMode="auto">
          <a:xfrm>
            <a:off x="192088" y="1793875"/>
            <a:ext cx="2971800" cy="7710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ClrTx/>
              <a:defRPr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Om </a:t>
            </a:r>
            <a:r>
              <a:rPr lang="en-US" sz="1800" i="1" dirty="0" smtClean="0">
                <a:solidFill>
                  <a:schemeClr val="tx1"/>
                </a:solidFill>
                <a:latin typeface="+mj-lt"/>
              </a:rPr>
              <a:t>k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</a:rPr>
              <a:t>är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+mj-lt"/>
              </a:rPr>
              <a:t>tillräckligt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+mj-lt"/>
              </a:rPr>
              <a:t>hög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+mj-lt"/>
              </a:rPr>
              <a:t>så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+mj-lt"/>
              </a:rPr>
              <a:t>är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sv-SE" sz="1800" i="1" dirty="0" err="1">
                <a:solidFill>
                  <a:srgbClr val="000000"/>
                </a:solidFill>
                <a:latin typeface="Arial"/>
              </a:rPr>
              <a:t>s</a:t>
            </a:r>
            <a:r>
              <a:rPr lang="sv-SE" sz="1800" baseline="10000" dirty="0" err="1">
                <a:solidFill>
                  <a:srgbClr val="000000"/>
                </a:solidFill>
                <a:latin typeface="Arial"/>
                <a:sym typeface="Symbol"/>
              </a:rPr>
              <a:t></a:t>
            </a:r>
            <a:r>
              <a:rPr lang="sv-SE" sz="1800" i="1" dirty="0" err="1" smtClean="0">
                <a:solidFill>
                  <a:srgbClr val="000000"/>
                </a:solidFill>
                <a:latin typeface="Arial"/>
                <a:sym typeface="Symbol"/>
              </a:rPr>
              <a:t>f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(</a:t>
            </a:r>
            <a:r>
              <a:rPr lang="en-US" sz="1800" i="1" dirty="0" smtClean="0">
                <a:solidFill>
                  <a:srgbClr val="000000"/>
                </a:solidFill>
                <a:latin typeface="Arial"/>
              </a:rPr>
              <a:t>k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) &lt; </a:t>
            </a:r>
            <a:r>
              <a:rPr lang="sv-SE" sz="1800" baseline="10000" dirty="0" smtClean="0">
                <a:solidFill>
                  <a:srgbClr val="000000"/>
                </a:solidFill>
                <a:latin typeface="Arial"/>
                <a:sym typeface="Symbol"/>
              </a:rPr>
              <a:t> </a:t>
            </a:r>
            <a:r>
              <a:rPr lang="en-US" sz="1800" i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  <a:latin typeface="Arial"/>
              </a:rPr>
              <a:t>k</a:t>
            </a:r>
            <a:endParaRPr lang="sv-SE" sz="1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915" name="Line 9"/>
          <p:cNvSpPr>
            <a:spLocks noChangeShapeType="1"/>
          </p:cNvSpPr>
          <p:nvPr/>
        </p:nvSpPr>
        <p:spPr bwMode="auto">
          <a:xfrm>
            <a:off x="3660152" y="2118148"/>
            <a:ext cx="0" cy="370726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6" name="Line 10"/>
          <p:cNvSpPr>
            <a:spLocks noChangeShapeType="1"/>
          </p:cNvSpPr>
          <p:nvPr/>
        </p:nvSpPr>
        <p:spPr bwMode="auto">
          <a:xfrm flipH="1" flipV="1">
            <a:off x="3649297" y="5829024"/>
            <a:ext cx="436935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7" name="Rectangle 11"/>
          <p:cNvSpPr>
            <a:spLocks noChangeArrowheads="1"/>
          </p:cNvSpPr>
          <p:nvPr/>
        </p:nvSpPr>
        <p:spPr bwMode="auto">
          <a:xfrm>
            <a:off x="3354388" y="1782763"/>
            <a:ext cx="2525722" cy="49045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en-US" sz="1400" i="1" dirty="0" smtClean="0"/>
              <a:t>Produktion, Investeringar</a:t>
            </a:r>
            <a:endParaRPr lang="sv-SE" altLang="en-US" sz="1400" i="1" dirty="0"/>
          </a:p>
          <a:p>
            <a:pPr algn="l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sv-SE" altLang="en-US" sz="1400" i="1" dirty="0"/>
              <a:t>deprecieringar</a:t>
            </a:r>
          </a:p>
        </p:txBody>
      </p:sp>
      <p:sp>
        <p:nvSpPr>
          <p:cNvPr id="37918" name="Rectangle 12"/>
          <p:cNvSpPr>
            <a:spLocks noChangeArrowheads="1"/>
          </p:cNvSpPr>
          <p:nvPr/>
        </p:nvSpPr>
        <p:spPr bwMode="auto">
          <a:xfrm>
            <a:off x="7844962" y="5652316"/>
            <a:ext cx="975189" cy="3678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i="1" dirty="0"/>
              <a:t>k</a:t>
            </a:r>
          </a:p>
        </p:txBody>
      </p:sp>
      <p:sp>
        <p:nvSpPr>
          <p:cNvPr id="37919" name="Rectangle 13"/>
          <p:cNvSpPr>
            <a:spLocks noChangeArrowheads="1"/>
          </p:cNvSpPr>
          <p:nvPr/>
        </p:nvSpPr>
        <p:spPr bwMode="auto">
          <a:xfrm>
            <a:off x="3993055" y="6113921"/>
            <a:ext cx="3783155" cy="3678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dirty="0" smtClean="0"/>
              <a:t>Kapital (per sysselsatt)</a:t>
            </a:r>
            <a:endParaRPr lang="sv-SE" altLang="en-US" sz="1800" dirty="0"/>
          </a:p>
        </p:txBody>
      </p:sp>
      <p:sp>
        <p:nvSpPr>
          <p:cNvPr id="37920" name="Freeform 14"/>
          <p:cNvSpPr>
            <a:spLocks/>
          </p:cNvSpPr>
          <p:nvPr/>
        </p:nvSpPr>
        <p:spPr bwMode="auto">
          <a:xfrm>
            <a:off x="3692719" y="3198233"/>
            <a:ext cx="4631696" cy="2609153"/>
          </a:xfrm>
          <a:custGeom>
            <a:avLst/>
            <a:gdLst>
              <a:gd name="T0" fmla="*/ 0 w 2560"/>
              <a:gd name="T1" fmla="*/ 1447 h 1447"/>
              <a:gd name="T2" fmla="*/ 505 w 2560"/>
              <a:gd name="T3" fmla="*/ 804 h 1447"/>
              <a:gd name="T4" fmla="*/ 1446 w 2560"/>
              <a:gd name="T5" fmla="*/ 228 h 1447"/>
              <a:gd name="T6" fmla="*/ 2131 w 2560"/>
              <a:gd name="T7" fmla="*/ 36 h 1447"/>
              <a:gd name="T8" fmla="*/ 2560 w 2560"/>
              <a:gd name="T9" fmla="*/ 10 h 14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60" h="1447">
                <a:moveTo>
                  <a:pt x="0" y="1447"/>
                </a:moveTo>
                <a:cubicBezTo>
                  <a:pt x="84" y="1340"/>
                  <a:pt x="264" y="1007"/>
                  <a:pt x="505" y="804"/>
                </a:cubicBezTo>
                <a:cubicBezTo>
                  <a:pt x="746" y="601"/>
                  <a:pt x="1175" y="356"/>
                  <a:pt x="1446" y="228"/>
                </a:cubicBezTo>
                <a:cubicBezTo>
                  <a:pt x="1717" y="100"/>
                  <a:pt x="1945" y="72"/>
                  <a:pt x="2131" y="36"/>
                </a:cubicBezTo>
                <a:cubicBezTo>
                  <a:pt x="2317" y="0"/>
                  <a:pt x="2471" y="15"/>
                  <a:pt x="2560" y="10"/>
                </a:cubicBezTo>
              </a:path>
            </a:pathLst>
          </a:custGeom>
          <a:noFill/>
          <a:ln w="38100" cap="flat" cmpd="sng">
            <a:solidFill>
              <a:srgbClr val="3F715E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1" name="Line 15"/>
          <p:cNvSpPr>
            <a:spLocks noChangeShapeType="1"/>
          </p:cNvSpPr>
          <p:nvPr/>
        </p:nvSpPr>
        <p:spPr bwMode="auto">
          <a:xfrm flipV="1">
            <a:off x="3669199" y="2363376"/>
            <a:ext cx="4376591" cy="3483679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4"/>
          <p:cNvSpPr>
            <a:spLocks/>
          </p:cNvSpPr>
          <p:nvPr/>
        </p:nvSpPr>
        <p:spPr bwMode="auto">
          <a:xfrm>
            <a:off x="3685482" y="1820629"/>
            <a:ext cx="4631696" cy="4001182"/>
          </a:xfrm>
          <a:custGeom>
            <a:avLst/>
            <a:gdLst>
              <a:gd name="T0" fmla="*/ 0 w 2560"/>
              <a:gd name="T1" fmla="*/ 1447 h 1447"/>
              <a:gd name="T2" fmla="*/ 505 w 2560"/>
              <a:gd name="T3" fmla="*/ 804 h 1447"/>
              <a:gd name="T4" fmla="*/ 1446 w 2560"/>
              <a:gd name="T5" fmla="*/ 228 h 1447"/>
              <a:gd name="T6" fmla="*/ 2131 w 2560"/>
              <a:gd name="T7" fmla="*/ 36 h 1447"/>
              <a:gd name="T8" fmla="*/ 2560 w 2560"/>
              <a:gd name="T9" fmla="*/ 10 h 14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10000"/>
              <a:gd name="connsiteY0" fmla="*/ 9931 h 9931"/>
              <a:gd name="connsiteX1" fmla="*/ 2179 w 10000"/>
              <a:gd name="connsiteY1" fmla="*/ 5392 h 9931"/>
              <a:gd name="connsiteX2" fmla="*/ 5648 w 10000"/>
              <a:gd name="connsiteY2" fmla="*/ 1507 h 9931"/>
              <a:gd name="connsiteX3" fmla="*/ 8324 w 10000"/>
              <a:gd name="connsiteY3" fmla="*/ 180 h 9931"/>
              <a:gd name="connsiteX4" fmla="*/ 10000 w 10000"/>
              <a:gd name="connsiteY4" fmla="*/ 0 h 9931"/>
              <a:gd name="connsiteX0" fmla="*/ 0 w 10000"/>
              <a:gd name="connsiteY0" fmla="*/ 10000 h 10000"/>
              <a:gd name="connsiteX1" fmla="*/ 2179 w 10000"/>
              <a:gd name="connsiteY1" fmla="*/ 5429 h 10000"/>
              <a:gd name="connsiteX2" fmla="*/ 5977 w 10000"/>
              <a:gd name="connsiteY2" fmla="*/ 1327 h 10000"/>
              <a:gd name="connsiteX3" fmla="*/ 8324 w 10000"/>
              <a:gd name="connsiteY3" fmla="*/ 181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179 w 10000"/>
              <a:gd name="connsiteY1" fmla="*/ 5429 h 10000"/>
              <a:gd name="connsiteX2" fmla="*/ 5977 w 10000"/>
              <a:gd name="connsiteY2" fmla="*/ 1327 h 10000"/>
              <a:gd name="connsiteX3" fmla="*/ 8201 w 10000"/>
              <a:gd name="connsiteY3" fmla="*/ 181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02 w 10000"/>
              <a:gd name="connsiteY1" fmla="*/ 5358 h 10000"/>
              <a:gd name="connsiteX2" fmla="*/ 5977 w 10000"/>
              <a:gd name="connsiteY2" fmla="*/ 1327 h 10000"/>
              <a:gd name="connsiteX3" fmla="*/ 8201 w 10000"/>
              <a:gd name="connsiteY3" fmla="*/ 181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02 w 10000"/>
              <a:gd name="connsiteY1" fmla="*/ 5358 h 10000"/>
              <a:gd name="connsiteX2" fmla="*/ 5977 w 10000"/>
              <a:gd name="connsiteY2" fmla="*/ 1327 h 10000"/>
              <a:gd name="connsiteX3" fmla="*/ 7954 w 10000"/>
              <a:gd name="connsiteY3" fmla="*/ 276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02 w 10000"/>
              <a:gd name="connsiteY1" fmla="*/ 5358 h 10000"/>
              <a:gd name="connsiteX2" fmla="*/ 5977 w 10000"/>
              <a:gd name="connsiteY2" fmla="*/ 1327 h 10000"/>
              <a:gd name="connsiteX3" fmla="*/ 7995 w 10000"/>
              <a:gd name="connsiteY3" fmla="*/ 205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02 w 10000"/>
              <a:gd name="connsiteY1" fmla="*/ 5358 h 10000"/>
              <a:gd name="connsiteX2" fmla="*/ 4012 w 10000"/>
              <a:gd name="connsiteY2" fmla="*/ 3234 h 10000"/>
              <a:gd name="connsiteX3" fmla="*/ 5977 w 10000"/>
              <a:gd name="connsiteY3" fmla="*/ 1327 h 10000"/>
              <a:gd name="connsiteX4" fmla="*/ 7995 w 10000"/>
              <a:gd name="connsiteY4" fmla="*/ 205 h 10000"/>
              <a:gd name="connsiteX5" fmla="*/ 10000 w 10000"/>
              <a:gd name="connsiteY5" fmla="*/ 0 h 10000"/>
              <a:gd name="connsiteX0" fmla="*/ 0 w 10000"/>
              <a:gd name="connsiteY0" fmla="*/ 10000 h 10000"/>
              <a:gd name="connsiteX1" fmla="*/ 2302 w 10000"/>
              <a:gd name="connsiteY1" fmla="*/ 5358 h 10000"/>
              <a:gd name="connsiteX2" fmla="*/ 4012 w 10000"/>
              <a:gd name="connsiteY2" fmla="*/ 3115 h 10000"/>
              <a:gd name="connsiteX3" fmla="*/ 5977 w 10000"/>
              <a:gd name="connsiteY3" fmla="*/ 1327 h 10000"/>
              <a:gd name="connsiteX4" fmla="*/ 7995 w 10000"/>
              <a:gd name="connsiteY4" fmla="*/ 205 h 10000"/>
              <a:gd name="connsiteX5" fmla="*/ 10000 w 1000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328" y="9256"/>
                  <a:pt x="1633" y="6505"/>
                  <a:pt x="2302" y="5358"/>
                </a:cubicBezTo>
                <a:cubicBezTo>
                  <a:pt x="2971" y="4211"/>
                  <a:pt x="3400" y="3787"/>
                  <a:pt x="4012" y="3115"/>
                </a:cubicBezTo>
                <a:cubicBezTo>
                  <a:pt x="4624" y="2443"/>
                  <a:pt x="5313" y="1812"/>
                  <a:pt x="5977" y="1327"/>
                </a:cubicBezTo>
                <a:cubicBezTo>
                  <a:pt x="6641" y="842"/>
                  <a:pt x="7269" y="456"/>
                  <a:pt x="7995" y="205"/>
                </a:cubicBezTo>
                <a:cubicBezTo>
                  <a:pt x="8722" y="-45"/>
                  <a:pt x="9652" y="35"/>
                  <a:pt x="10000" y="0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Rectangle 19"/>
          <p:cNvSpPr>
            <a:spLocks noChangeArrowheads="1"/>
          </p:cNvSpPr>
          <p:nvPr/>
        </p:nvSpPr>
        <p:spPr bwMode="auto">
          <a:xfrm>
            <a:off x="7417700" y="5805264"/>
            <a:ext cx="3946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i="1" dirty="0" smtClean="0"/>
              <a:t>k</a:t>
            </a:r>
            <a:r>
              <a:rPr lang="sv-SE" altLang="en-US" sz="2000" baseline="-25000" dirty="0" smtClean="0"/>
              <a:t>0</a:t>
            </a:r>
            <a:endParaRPr lang="sv-SE" altLang="en-US" sz="1800" i="1" dirty="0"/>
          </a:p>
        </p:txBody>
      </p:sp>
      <p:sp>
        <p:nvSpPr>
          <p:cNvPr id="37904" name="Line 21"/>
          <p:cNvSpPr>
            <a:spLocks noChangeShapeType="1"/>
          </p:cNvSpPr>
          <p:nvPr/>
        </p:nvSpPr>
        <p:spPr bwMode="auto">
          <a:xfrm flipH="1">
            <a:off x="3703638" y="3228975"/>
            <a:ext cx="3952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Line 18"/>
          <p:cNvSpPr>
            <a:spLocks noChangeShapeType="1"/>
          </p:cNvSpPr>
          <p:nvPr/>
        </p:nvSpPr>
        <p:spPr bwMode="auto">
          <a:xfrm flipV="1">
            <a:off x="7600950" y="3238499"/>
            <a:ext cx="0" cy="25733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Text Box 23"/>
          <p:cNvSpPr txBox="1">
            <a:spLocks noChangeArrowheads="1"/>
          </p:cNvSpPr>
          <p:nvPr/>
        </p:nvSpPr>
        <p:spPr bwMode="auto">
          <a:xfrm>
            <a:off x="190500" y="4618038"/>
            <a:ext cx="25400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60000"/>
              </a:spcBef>
              <a:buFontTx/>
              <a:buNone/>
            </a:pPr>
            <a:r>
              <a:rPr lang="sv-SE" altLang="en-US" sz="1600" dirty="0"/>
              <a:t>Tillskott </a:t>
            </a:r>
            <a:r>
              <a:rPr lang="sv-SE" altLang="en-US" sz="1600" dirty="0" err="1"/>
              <a:t>pga</a:t>
            </a:r>
            <a:r>
              <a:rPr lang="sv-SE" altLang="en-US" sz="1600" dirty="0"/>
              <a:t> </a:t>
            </a:r>
            <a:r>
              <a:rPr lang="sv-SE" altLang="en-US" sz="1600" dirty="0" smtClean="0"/>
              <a:t>investeringar </a:t>
            </a:r>
            <a:r>
              <a:rPr lang="sv-SE" altLang="en-US" sz="1600" dirty="0"/>
              <a:t>vid tidpunkt 0</a:t>
            </a:r>
          </a:p>
        </p:txBody>
      </p:sp>
      <p:sp>
        <p:nvSpPr>
          <p:cNvPr id="37909" name="Line 24"/>
          <p:cNvSpPr>
            <a:spLocks noChangeShapeType="1"/>
          </p:cNvSpPr>
          <p:nvPr/>
        </p:nvSpPr>
        <p:spPr bwMode="auto">
          <a:xfrm flipV="1">
            <a:off x="2124075" y="3238500"/>
            <a:ext cx="1450975" cy="1379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77800" y="2692400"/>
            <a:ext cx="7435952" cy="3384550"/>
            <a:chOff x="177800" y="2692400"/>
            <a:chExt cx="7435952" cy="3384550"/>
          </a:xfrm>
        </p:grpSpPr>
        <p:sp>
          <p:nvSpPr>
            <p:cNvPr id="37906" name="Line 20"/>
            <p:cNvSpPr>
              <a:spLocks noChangeShapeType="1"/>
            </p:cNvSpPr>
            <p:nvPr/>
          </p:nvSpPr>
          <p:spPr bwMode="auto">
            <a:xfrm flipH="1">
              <a:off x="3659289" y="2692400"/>
              <a:ext cx="3954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0" name="Text Box 22"/>
            <p:cNvSpPr txBox="1">
              <a:spLocks noChangeArrowheads="1"/>
            </p:cNvSpPr>
            <p:nvPr/>
          </p:nvSpPr>
          <p:spPr bwMode="auto">
            <a:xfrm>
              <a:off x="177800" y="5584825"/>
              <a:ext cx="2976563" cy="492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60000"/>
                </a:spcBef>
                <a:buFontTx/>
                <a:buNone/>
              </a:pPr>
              <a:r>
                <a:rPr lang="sv-SE" altLang="en-US" sz="1600" dirty="0"/>
                <a:t>Förlust </a:t>
              </a:r>
              <a:r>
                <a:rPr lang="sv-SE" altLang="en-US" sz="1600" dirty="0" err="1"/>
                <a:t>pga</a:t>
              </a:r>
              <a:r>
                <a:rPr lang="sv-SE" altLang="en-US" sz="1600" dirty="0"/>
                <a:t> kapitalförslitning vid tidpunkt 0</a:t>
              </a:r>
            </a:p>
          </p:txBody>
        </p:sp>
        <p:sp>
          <p:nvSpPr>
            <p:cNvPr id="37911" name="Line 25"/>
            <p:cNvSpPr>
              <a:spLocks noChangeShapeType="1"/>
            </p:cNvSpPr>
            <p:nvPr/>
          </p:nvSpPr>
          <p:spPr bwMode="auto">
            <a:xfrm flipV="1">
              <a:off x="2552700" y="2724149"/>
              <a:ext cx="995363" cy="2860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899" name="Line 26"/>
          <p:cNvSpPr>
            <a:spLocks noChangeShapeType="1"/>
          </p:cNvSpPr>
          <p:nvPr/>
        </p:nvSpPr>
        <p:spPr bwMode="auto">
          <a:xfrm flipV="1">
            <a:off x="4795838" y="5384800"/>
            <a:ext cx="0" cy="2063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AutoShape 28"/>
          <p:cNvSpPr>
            <a:spLocks noChangeArrowheads="1"/>
          </p:cNvSpPr>
          <p:nvPr/>
        </p:nvSpPr>
        <p:spPr bwMode="auto">
          <a:xfrm flipH="1" flipV="1">
            <a:off x="6915296" y="5721365"/>
            <a:ext cx="681037" cy="192088"/>
          </a:xfrm>
          <a:prstGeom prst="rightArrow">
            <a:avLst>
              <a:gd name="adj1" fmla="val 50000"/>
              <a:gd name="adj2" fmla="val 88636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36929" name="Rectangle 33"/>
          <p:cNvSpPr>
            <a:spLocks noChangeArrowheads="1"/>
          </p:cNvSpPr>
          <p:nvPr/>
        </p:nvSpPr>
        <p:spPr bwMode="auto">
          <a:xfrm>
            <a:off x="192088" y="2564904"/>
            <a:ext cx="2971800" cy="1752649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Wingdings" pitchFamily="2" charset="2"/>
              <a:buNone/>
            </a:pPr>
            <a:r>
              <a:rPr lang="sv-SE" altLang="en-US" sz="1800" b="1" i="1" dirty="0"/>
              <a:t>Slutsats:</a:t>
            </a:r>
          </a:p>
          <a:p>
            <a:pPr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Wingdings" pitchFamily="2" charset="2"/>
              <a:buNone/>
            </a:pPr>
            <a:r>
              <a:rPr lang="sv-SE" altLang="en-US" sz="1800" dirty="0"/>
              <a:t>Kapitalstock och </a:t>
            </a:r>
            <a:r>
              <a:rPr lang="sv-SE" altLang="en-US" sz="1800" dirty="0" smtClean="0"/>
              <a:t>därmed produktion </a:t>
            </a:r>
            <a:r>
              <a:rPr lang="sv-SE" altLang="en-US" sz="1800" dirty="0"/>
              <a:t>per </a:t>
            </a:r>
            <a:r>
              <a:rPr lang="sv-SE" altLang="en-US" sz="1800" dirty="0" smtClean="0"/>
              <a:t>sysselsatt faller om </a:t>
            </a:r>
            <a:r>
              <a:rPr lang="sv-SE" altLang="en-US" sz="1800" i="1" dirty="0" smtClean="0"/>
              <a:t>k</a:t>
            </a:r>
            <a:r>
              <a:rPr lang="sv-SE" altLang="en-US" sz="1800" dirty="0" smtClean="0"/>
              <a:t> </a:t>
            </a:r>
            <a:r>
              <a:rPr lang="sv-SE" altLang="en-US" sz="1800" dirty="0"/>
              <a:t>är tillräckligt högt. </a:t>
            </a:r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432381"/>
              </p:ext>
            </p:extLst>
          </p:nvPr>
        </p:nvGraphicFramePr>
        <p:xfrm>
          <a:off x="7911355" y="2892301"/>
          <a:ext cx="80010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4" name="Equation" r:id="rId3" imgW="533160" imgH="215640" progId="Equation.3">
                  <p:embed/>
                </p:oleObj>
              </mc:Choice>
              <mc:Fallback>
                <p:oleObj name="Equation" r:id="rId3" imgW="53316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1355" y="2892301"/>
                        <a:ext cx="80010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835740"/>
              </p:ext>
            </p:extLst>
          </p:nvPr>
        </p:nvGraphicFramePr>
        <p:xfrm>
          <a:off x="7884368" y="2138238"/>
          <a:ext cx="5334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5" name="Equation" r:id="rId5" imgW="355320" imgH="177480" progId="Equation.3">
                  <p:embed/>
                </p:oleObj>
              </mc:Choice>
              <mc:Fallback>
                <p:oleObj name="Equation" r:id="rId5" imgW="355320" imgH="177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2138238"/>
                        <a:ext cx="5334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240450"/>
              </p:ext>
            </p:extLst>
          </p:nvPr>
        </p:nvGraphicFramePr>
        <p:xfrm>
          <a:off x="8226425" y="1484313"/>
          <a:ext cx="4762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6" name="Equation" r:id="rId7" imgW="317160" imgH="215640" progId="Equation.3">
                  <p:embed/>
                </p:oleObj>
              </mc:Choice>
              <mc:Fallback>
                <p:oleObj name="Equation" r:id="rId7" imgW="317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6425" y="1484313"/>
                        <a:ext cx="47625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Line 18"/>
          <p:cNvSpPr>
            <a:spLocks noChangeShapeType="1"/>
          </p:cNvSpPr>
          <p:nvPr/>
        </p:nvSpPr>
        <p:spPr bwMode="auto">
          <a:xfrm flipV="1">
            <a:off x="7596336" y="2708920"/>
            <a:ext cx="0" cy="25733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1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2" grpId="0"/>
      <p:bldP spid="37904" grpId="0" animBg="1"/>
      <p:bldP spid="37905" grpId="0" animBg="1"/>
      <p:bldP spid="37908" grpId="0"/>
      <p:bldP spid="37909" grpId="0" animBg="1"/>
      <p:bldP spid="37903" grpId="0" animBg="1"/>
      <p:bldP spid="336929" grpId="0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Solowmodellen:3</a:t>
            </a:r>
          </a:p>
        </p:txBody>
      </p:sp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609600" y="76200"/>
            <a:ext cx="8077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sv-SE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609600" y="76200"/>
            <a:ext cx="8077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sv-SE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6902" name="Rectangle 6"/>
          <p:cNvSpPr>
            <a:spLocks noChangeArrowheads="1"/>
          </p:cNvSpPr>
          <p:nvPr/>
        </p:nvSpPr>
        <p:spPr bwMode="auto">
          <a:xfrm>
            <a:off x="192088" y="1793875"/>
            <a:ext cx="2971800" cy="7710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ClrTx/>
              <a:defRPr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Om </a:t>
            </a:r>
            <a:r>
              <a:rPr lang="en-US" sz="1800" i="1" dirty="0" smtClean="0">
                <a:solidFill>
                  <a:schemeClr val="tx1"/>
                </a:solidFill>
                <a:latin typeface="+mj-lt"/>
              </a:rPr>
              <a:t>k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</a:rPr>
              <a:t>är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+mj-lt"/>
              </a:rPr>
              <a:t>tillräckligt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</a:rPr>
              <a:t>låg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</a:rPr>
              <a:t>så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+mj-lt"/>
              </a:rPr>
              <a:t>är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sv-SE" sz="1800" i="1" dirty="0" err="1">
                <a:solidFill>
                  <a:srgbClr val="000000"/>
                </a:solidFill>
                <a:latin typeface="Arial"/>
              </a:rPr>
              <a:t>s</a:t>
            </a:r>
            <a:r>
              <a:rPr lang="sv-SE" sz="1800" baseline="10000" dirty="0" err="1">
                <a:solidFill>
                  <a:srgbClr val="000000"/>
                </a:solidFill>
                <a:latin typeface="Arial"/>
                <a:sym typeface="Symbol"/>
              </a:rPr>
              <a:t></a:t>
            </a:r>
            <a:r>
              <a:rPr lang="sv-SE" sz="1800" i="1" dirty="0" err="1" smtClean="0">
                <a:solidFill>
                  <a:srgbClr val="000000"/>
                </a:solidFill>
                <a:latin typeface="Arial"/>
                <a:sym typeface="Symbol"/>
              </a:rPr>
              <a:t>f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(</a:t>
            </a:r>
            <a:r>
              <a:rPr lang="en-US" sz="1800" i="1" dirty="0" smtClean="0">
                <a:solidFill>
                  <a:srgbClr val="000000"/>
                </a:solidFill>
                <a:latin typeface="Arial"/>
              </a:rPr>
              <a:t>k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) &gt; </a:t>
            </a:r>
            <a:r>
              <a:rPr lang="sv-SE" sz="1800" baseline="10000" dirty="0" smtClean="0">
                <a:solidFill>
                  <a:srgbClr val="000000"/>
                </a:solidFill>
                <a:latin typeface="Arial"/>
                <a:sym typeface="Symbol"/>
              </a:rPr>
              <a:t> </a:t>
            </a:r>
            <a:r>
              <a:rPr lang="en-US" sz="1800" i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  <a:latin typeface="Arial"/>
              </a:rPr>
              <a:t>k</a:t>
            </a:r>
            <a:endParaRPr lang="sv-SE" sz="180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37912" name="Group 8"/>
          <p:cNvGrpSpPr>
            <a:grpSpLocks/>
          </p:cNvGrpSpPr>
          <p:nvPr/>
        </p:nvGrpSpPr>
        <p:grpSpPr bwMode="auto">
          <a:xfrm>
            <a:off x="3649297" y="1820629"/>
            <a:ext cx="5170854" cy="4661134"/>
            <a:chOff x="2781" y="877"/>
            <a:chExt cx="2858" cy="2585"/>
          </a:xfrm>
        </p:grpSpPr>
        <p:sp>
          <p:nvSpPr>
            <p:cNvPr id="37915" name="Line 9"/>
            <p:cNvSpPr>
              <a:spLocks noChangeShapeType="1"/>
            </p:cNvSpPr>
            <p:nvPr/>
          </p:nvSpPr>
          <p:spPr bwMode="auto">
            <a:xfrm>
              <a:off x="2787" y="1042"/>
              <a:ext cx="0" cy="2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6" name="Line 10"/>
            <p:cNvSpPr>
              <a:spLocks noChangeShapeType="1"/>
            </p:cNvSpPr>
            <p:nvPr/>
          </p:nvSpPr>
          <p:spPr bwMode="auto">
            <a:xfrm flipH="1" flipV="1">
              <a:off x="2781" y="3100"/>
              <a:ext cx="241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8" name="Rectangle 12"/>
            <p:cNvSpPr>
              <a:spLocks noChangeArrowheads="1"/>
            </p:cNvSpPr>
            <p:nvPr/>
          </p:nvSpPr>
          <p:spPr bwMode="auto">
            <a:xfrm>
              <a:off x="5100" y="3002"/>
              <a:ext cx="539" cy="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800" i="1"/>
                <a:t>K/N</a:t>
              </a:r>
            </a:p>
          </p:txBody>
        </p:sp>
        <p:sp>
          <p:nvSpPr>
            <p:cNvPr id="37919" name="Rectangle 13"/>
            <p:cNvSpPr>
              <a:spLocks noChangeArrowheads="1"/>
            </p:cNvSpPr>
            <p:nvPr/>
          </p:nvSpPr>
          <p:spPr bwMode="auto">
            <a:xfrm>
              <a:off x="2971" y="3258"/>
              <a:ext cx="2091" cy="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800" dirty="0" smtClean="0"/>
                <a:t>Kapital (per sysselsatt)</a:t>
              </a:r>
              <a:endParaRPr lang="sv-SE" altLang="en-US" sz="1800" dirty="0"/>
            </a:p>
          </p:txBody>
        </p:sp>
        <p:sp>
          <p:nvSpPr>
            <p:cNvPr id="37920" name="Freeform 14"/>
            <p:cNvSpPr>
              <a:spLocks/>
            </p:cNvSpPr>
            <p:nvPr/>
          </p:nvSpPr>
          <p:spPr bwMode="auto">
            <a:xfrm>
              <a:off x="2805" y="1641"/>
              <a:ext cx="2560" cy="1447"/>
            </a:xfrm>
            <a:custGeom>
              <a:avLst/>
              <a:gdLst>
                <a:gd name="T0" fmla="*/ 0 w 2560"/>
                <a:gd name="T1" fmla="*/ 1447 h 1447"/>
                <a:gd name="T2" fmla="*/ 505 w 2560"/>
                <a:gd name="T3" fmla="*/ 804 h 1447"/>
                <a:gd name="T4" fmla="*/ 1446 w 2560"/>
                <a:gd name="T5" fmla="*/ 228 h 1447"/>
                <a:gd name="T6" fmla="*/ 2131 w 2560"/>
                <a:gd name="T7" fmla="*/ 36 h 1447"/>
                <a:gd name="T8" fmla="*/ 2560 w 2560"/>
                <a:gd name="T9" fmla="*/ 10 h 14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60" h="1447">
                  <a:moveTo>
                    <a:pt x="0" y="1447"/>
                  </a:moveTo>
                  <a:cubicBezTo>
                    <a:pt x="84" y="1340"/>
                    <a:pt x="264" y="1007"/>
                    <a:pt x="505" y="804"/>
                  </a:cubicBezTo>
                  <a:cubicBezTo>
                    <a:pt x="746" y="601"/>
                    <a:pt x="1175" y="356"/>
                    <a:pt x="1446" y="228"/>
                  </a:cubicBezTo>
                  <a:cubicBezTo>
                    <a:pt x="1717" y="100"/>
                    <a:pt x="1945" y="72"/>
                    <a:pt x="2131" y="36"/>
                  </a:cubicBezTo>
                  <a:cubicBezTo>
                    <a:pt x="2317" y="0"/>
                    <a:pt x="2471" y="15"/>
                    <a:pt x="2560" y="10"/>
                  </a:cubicBezTo>
                </a:path>
              </a:pathLst>
            </a:custGeom>
            <a:noFill/>
            <a:ln w="38100" cap="flat" cmpd="sng">
              <a:solidFill>
                <a:srgbClr val="3F715E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21" name="Line 15"/>
            <p:cNvSpPr>
              <a:spLocks noChangeShapeType="1"/>
            </p:cNvSpPr>
            <p:nvPr/>
          </p:nvSpPr>
          <p:spPr bwMode="auto">
            <a:xfrm flipV="1">
              <a:off x="2792" y="1178"/>
              <a:ext cx="2419" cy="193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4"/>
            <p:cNvSpPr>
              <a:spLocks/>
            </p:cNvSpPr>
            <p:nvPr/>
          </p:nvSpPr>
          <p:spPr bwMode="auto">
            <a:xfrm>
              <a:off x="2801" y="877"/>
              <a:ext cx="2560" cy="2219"/>
            </a:xfrm>
            <a:custGeom>
              <a:avLst/>
              <a:gdLst>
                <a:gd name="T0" fmla="*/ 0 w 2560"/>
                <a:gd name="T1" fmla="*/ 1447 h 1447"/>
                <a:gd name="T2" fmla="*/ 505 w 2560"/>
                <a:gd name="T3" fmla="*/ 804 h 1447"/>
                <a:gd name="T4" fmla="*/ 1446 w 2560"/>
                <a:gd name="T5" fmla="*/ 228 h 1447"/>
                <a:gd name="T6" fmla="*/ 2131 w 2560"/>
                <a:gd name="T7" fmla="*/ 36 h 1447"/>
                <a:gd name="T8" fmla="*/ 2560 w 2560"/>
                <a:gd name="T9" fmla="*/ 10 h 14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0 w 10000"/>
                <a:gd name="connsiteY0" fmla="*/ 9931 h 9931"/>
                <a:gd name="connsiteX1" fmla="*/ 2076 w 10000"/>
                <a:gd name="connsiteY1" fmla="*/ 5463 h 9931"/>
                <a:gd name="connsiteX2" fmla="*/ 5648 w 10000"/>
                <a:gd name="connsiteY2" fmla="*/ 1507 h 9931"/>
                <a:gd name="connsiteX3" fmla="*/ 8324 w 10000"/>
                <a:gd name="connsiteY3" fmla="*/ 180 h 9931"/>
                <a:gd name="connsiteX4" fmla="*/ 10000 w 10000"/>
                <a:gd name="connsiteY4" fmla="*/ 0 h 9931"/>
                <a:gd name="connsiteX0" fmla="*/ 0 w 10000"/>
                <a:gd name="connsiteY0" fmla="*/ 10000 h 10000"/>
                <a:gd name="connsiteX1" fmla="*/ 2076 w 10000"/>
                <a:gd name="connsiteY1" fmla="*/ 5501 h 10000"/>
                <a:gd name="connsiteX2" fmla="*/ 5648 w 10000"/>
                <a:gd name="connsiteY2" fmla="*/ 1636 h 10000"/>
                <a:gd name="connsiteX3" fmla="*/ 8324 w 10000"/>
                <a:gd name="connsiteY3" fmla="*/ 181 h 10000"/>
                <a:gd name="connsiteX4" fmla="*/ 10000 w 10000"/>
                <a:gd name="connsiteY4" fmla="*/ 0 h 10000"/>
                <a:gd name="connsiteX0" fmla="*/ 0 w 10000"/>
                <a:gd name="connsiteY0" fmla="*/ 10000 h 10000"/>
                <a:gd name="connsiteX1" fmla="*/ 2076 w 10000"/>
                <a:gd name="connsiteY1" fmla="*/ 5501 h 10000"/>
                <a:gd name="connsiteX2" fmla="*/ 5648 w 10000"/>
                <a:gd name="connsiteY2" fmla="*/ 1565 h 10000"/>
                <a:gd name="connsiteX3" fmla="*/ 8324 w 10000"/>
                <a:gd name="connsiteY3" fmla="*/ 181 h 10000"/>
                <a:gd name="connsiteX4" fmla="*/ 10000 w 10000"/>
                <a:gd name="connsiteY4" fmla="*/ 0 h 10000"/>
                <a:gd name="connsiteX0" fmla="*/ 0 w 10000"/>
                <a:gd name="connsiteY0" fmla="*/ 10000 h 10000"/>
                <a:gd name="connsiteX1" fmla="*/ 2076 w 10000"/>
                <a:gd name="connsiteY1" fmla="*/ 5501 h 10000"/>
                <a:gd name="connsiteX2" fmla="*/ 5648 w 10000"/>
                <a:gd name="connsiteY2" fmla="*/ 1565 h 10000"/>
                <a:gd name="connsiteX3" fmla="*/ 8386 w 10000"/>
                <a:gd name="connsiteY3" fmla="*/ 229 h 10000"/>
                <a:gd name="connsiteX4" fmla="*/ 10000 w 10000"/>
                <a:gd name="connsiteY4" fmla="*/ 0 h 10000"/>
                <a:gd name="connsiteX0" fmla="*/ 0 w 10000"/>
                <a:gd name="connsiteY0" fmla="*/ 10000 h 10000"/>
                <a:gd name="connsiteX1" fmla="*/ 2076 w 10000"/>
                <a:gd name="connsiteY1" fmla="*/ 5501 h 10000"/>
                <a:gd name="connsiteX2" fmla="*/ 5566 w 10000"/>
                <a:gd name="connsiteY2" fmla="*/ 1755 h 10000"/>
                <a:gd name="connsiteX3" fmla="*/ 8386 w 10000"/>
                <a:gd name="connsiteY3" fmla="*/ 229 h 10000"/>
                <a:gd name="connsiteX4" fmla="*/ 1000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328" y="9256"/>
                    <a:pt x="1148" y="6875"/>
                    <a:pt x="2076" y="5501"/>
                  </a:cubicBezTo>
                  <a:cubicBezTo>
                    <a:pt x="3004" y="4127"/>
                    <a:pt x="4514" y="2634"/>
                    <a:pt x="5566" y="1755"/>
                  </a:cubicBezTo>
                  <a:cubicBezTo>
                    <a:pt x="6618" y="876"/>
                    <a:pt x="7660" y="480"/>
                    <a:pt x="8386" y="229"/>
                  </a:cubicBezTo>
                  <a:cubicBezTo>
                    <a:pt x="9113" y="-21"/>
                    <a:pt x="9652" y="35"/>
                    <a:pt x="10000" y="0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897" name="Rectangle 19"/>
          <p:cNvSpPr>
            <a:spLocks noChangeArrowheads="1"/>
          </p:cNvSpPr>
          <p:nvPr/>
        </p:nvSpPr>
        <p:spPr bwMode="auto">
          <a:xfrm>
            <a:off x="4450870" y="5847055"/>
            <a:ext cx="3946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i="1" dirty="0" smtClean="0"/>
              <a:t>k</a:t>
            </a:r>
            <a:r>
              <a:rPr lang="sv-SE" altLang="en-US" sz="2000" baseline="-25000" dirty="0" smtClean="0"/>
              <a:t>0</a:t>
            </a:r>
            <a:endParaRPr lang="sv-SE" altLang="en-US" sz="1800" i="1" dirty="0"/>
          </a:p>
        </p:txBody>
      </p:sp>
      <p:sp>
        <p:nvSpPr>
          <p:cNvPr id="37904" name="Line 21"/>
          <p:cNvSpPr>
            <a:spLocks noChangeShapeType="1"/>
          </p:cNvSpPr>
          <p:nvPr/>
        </p:nvSpPr>
        <p:spPr bwMode="auto">
          <a:xfrm flipH="1">
            <a:off x="3625851" y="5100640"/>
            <a:ext cx="9493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Line 18"/>
          <p:cNvSpPr>
            <a:spLocks noChangeShapeType="1"/>
          </p:cNvSpPr>
          <p:nvPr/>
        </p:nvSpPr>
        <p:spPr bwMode="auto">
          <a:xfrm flipH="1" flipV="1">
            <a:off x="4575176" y="5110165"/>
            <a:ext cx="0" cy="751424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Line 20"/>
          <p:cNvSpPr>
            <a:spLocks noChangeShapeType="1"/>
          </p:cNvSpPr>
          <p:nvPr/>
        </p:nvSpPr>
        <p:spPr bwMode="auto">
          <a:xfrm flipH="1">
            <a:off x="3649663" y="4675190"/>
            <a:ext cx="925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Text Box 23"/>
          <p:cNvSpPr txBox="1">
            <a:spLocks noChangeArrowheads="1"/>
          </p:cNvSpPr>
          <p:nvPr/>
        </p:nvSpPr>
        <p:spPr bwMode="auto">
          <a:xfrm>
            <a:off x="147638" y="4618040"/>
            <a:ext cx="25400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60000"/>
              </a:spcBef>
              <a:buFontTx/>
              <a:buNone/>
            </a:pPr>
            <a:r>
              <a:rPr lang="sv-SE" altLang="en-US" sz="1600" dirty="0"/>
              <a:t>Tillskott </a:t>
            </a:r>
            <a:r>
              <a:rPr lang="sv-SE" altLang="en-US" sz="1600" dirty="0" err="1"/>
              <a:t>pga</a:t>
            </a:r>
            <a:r>
              <a:rPr lang="sv-SE" altLang="en-US" sz="1600" dirty="0"/>
              <a:t> </a:t>
            </a:r>
            <a:r>
              <a:rPr lang="sv-SE" altLang="en-US" sz="1600" dirty="0" smtClean="0"/>
              <a:t>investeringar </a:t>
            </a:r>
            <a:r>
              <a:rPr lang="sv-SE" altLang="en-US" sz="1600" dirty="0"/>
              <a:t>vid tidpunkt 0</a:t>
            </a:r>
          </a:p>
        </p:txBody>
      </p:sp>
      <p:sp>
        <p:nvSpPr>
          <p:cNvPr id="37909" name="Line 24"/>
          <p:cNvSpPr>
            <a:spLocks noChangeShapeType="1"/>
          </p:cNvSpPr>
          <p:nvPr/>
        </p:nvSpPr>
        <p:spPr bwMode="auto">
          <a:xfrm flipV="1">
            <a:off x="2509838" y="4675190"/>
            <a:ext cx="1079500" cy="166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134938" y="5584828"/>
            <a:ext cx="29765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60000"/>
              </a:spcBef>
              <a:buFontTx/>
              <a:buNone/>
            </a:pPr>
            <a:r>
              <a:rPr lang="sv-SE" altLang="en-US" sz="1600" dirty="0"/>
              <a:t>Förlust </a:t>
            </a:r>
            <a:r>
              <a:rPr lang="sv-SE" altLang="en-US" sz="1600" dirty="0" err="1"/>
              <a:t>pga</a:t>
            </a:r>
            <a:r>
              <a:rPr lang="sv-SE" altLang="en-US" sz="1600" dirty="0"/>
              <a:t> kapitalförslitning vid tidpunkt 0</a:t>
            </a:r>
          </a:p>
        </p:txBody>
      </p:sp>
      <p:sp>
        <p:nvSpPr>
          <p:cNvPr id="37911" name="Line 25"/>
          <p:cNvSpPr>
            <a:spLocks noChangeShapeType="1"/>
          </p:cNvSpPr>
          <p:nvPr/>
        </p:nvSpPr>
        <p:spPr bwMode="auto">
          <a:xfrm flipV="1">
            <a:off x="2687638" y="5110165"/>
            <a:ext cx="938213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Line 26"/>
          <p:cNvSpPr>
            <a:spLocks noChangeShapeType="1"/>
          </p:cNvSpPr>
          <p:nvPr/>
        </p:nvSpPr>
        <p:spPr bwMode="auto">
          <a:xfrm flipV="1">
            <a:off x="4795838" y="5384800"/>
            <a:ext cx="0" cy="2063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AutoShape 28"/>
          <p:cNvSpPr>
            <a:spLocks noChangeArrowheads="1"/>
          </p:cNvSpPr>
          <p:nvPr/>
        </p:nvSpPr>
        <p:spPr bwMode="auto">
          <a:xfrm rot="10800000" flipH="1" flipV="1">
            <a:off x="4572004" y="5729272"/>
            <a:ext cx="681037" cy="192088"/>
          </a:xfrm>
          <a:prstGeom prst="rightArrow">
            <a:avLst>
              <a:gd name="adj1" fmla="val 50000"/>
              <a:gd name="adj2" fmla="val 88636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36929" name="Rectangle 33"/>
          <p:cNvSpPr>
            <a:spLocks noChangeArrowheads="1"/>
          </p:cNvSpPr>
          <p:nvPr/>
        </p:nvSpPr>
        <p:spPr bwMode="auto">
          <a:xfrm>
            <a:off x="192088" y="2564904"/>
            <a:ext cx="2971800" cy="1752649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Wingdings" pitchFamily="2" charset="2"/>
              <a:buNone/>
            </a:pPr>
            <a:r>
              <a:rPr lang="sv-SE" altLang="en-US" sz="1800" b="1" i="1" dirty="0"/>
              <a:t>Slutsats:</a:t>
            </a:r>
          </a:p>
          <a:p>
            <a:pPr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Wingdings" pitchFamily="2" charset="2"/>
              <a:buNone/>
            </a:pPr>
            <a:r>
              <a:rPr lang="sv-SE" altLang="en-US" sz="1800" dirty="0"/>
              <a:t>Kapitalstock och </a:t>
            </a:r>
            <a:r>
              <a:rPr lang="sv-SE" altLang="en-US" sz="1800" dirty="0" smtClean="0"/>
              <a:t>därmed produktion </a:t>
            </a:r>
            <a:r>
              <a:rPr lang="sv-SE" altLang="en-US" sz="1800" dirty="0"/>
              <a:t>per </a:t>
            </a:r>
            <a:r>
              <a:rPr lang="sv-SE" altLang="en-US" sz="1800" dirty="0" smtClean="0"/>
              <a:t>sysselsatt ökar om </a:t>
            </a:r>
            <a:r>
              <a:rPr lang="sv-SE" altLang="en-US" sz="1800" i="1" dirty="0" smtClean="0"/>
              <a:t>k</a:t>
            </a:r>
            <a:r>
              <a:rPr lang="sv-SE" altLang="en-US" sz="1800" dirty="0" smtClean="0"/>
              <a:t> </a:t>
            </a:r>
            <a:r>
              <a:rPr lang="sv-SE" altLang="en-US" sz="1800" dirty="0"/>
              <a:t>är tillräckligt </a:t>
            </a:r>
            <a:r>
              <a:rPr lang="sv-SE" altLang="en-US" sz="1800" dirty="0" smtClean="0"/>
              <a:t>låg. </a:t>
            </a:r>
            <a:endParaRPr lang="sv-SE" altLang="en-US" sz="1800" dirty="0"/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9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153518"/>
              </p:ext>
            </p:extLst>
          </p:nvPr>
        </p:nvGraphicFramePr>
        <p:xfrm>
          <a:off x="7911355" y="2892301"/>
          <a:ext cx="80010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6" name="Equation" r:id="rId3" imgW="533160" imgH="215640" progId="Equation.3">
                  <p:embed/>
                </p:oleObj>
              </mc:Choice>
              <mc:Fallback>
                <p:oleObj name="Equation" r:id="rId3" imgW="533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1355" y="2892301"/>
                        <a:ext cx="80010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763137"/>
              </p:ext>
            </p:extLst>
          </p:nvPr>
        </p:nvGraphicFramePr>
        <p:xfrm>
          <a:off x="7884368" y="2138238"/>
          <a:ext cx="5334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7" name="Equation" r:id="rId5" imgW="355320" imgH="177480" progId="Equation.3">
                  <p:embed/>
                </p:oleObj>
              </mc:Choice>
              <mc:Fallback>
                <p:oleObj name="Equation" r:id="rId5" imgW="355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2138238"/>
                        <a:ext cx="5334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240450"/>
              </p:ext>
            </p:extLst>
          </p:nvPr>
        </p:nvGraphicFramePr>
        <p:xfrm>
          <a:off x="8226425" y="1484313"/>
          <a:ext cx="4762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8" name="Equation" r:id="rId7" imgW="317160" imgH="215640" progId="Equation.3">
                  <p:embed/>
                </p:oleObj>
              </mc:Choice>
              <mc:Fallback>
                <p:oleObj name="Equation" r:id="rId7" imgW="317160" imgH="21564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6425" y="1484313"/>
                        <a:ext cx="47625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 rot="19961656">
            <a:off x="6096913" y="1816239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002060"/>
                </a:solidFill>
                <a:latin typeface="+mn-lt"/>
              </a:rPr>
              <a:t>Produktion</a:t>
            </a:r>
            <a:endParaRPr lang="en-US" sz="18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H="1" flipV="1">
            <a:off x="4572000" y="4702997"/>
            <a:ext cx="0" cy="751424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6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69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2" grpId="0"/>
      <p:bldP spid="37904" grpId="0" animBg="1"/>
      <p:bldP spid="37905" grpId="0" animBg="1"/>
      <p:bldP spid="37906" grpId="0" animBg="1"/>
      <p:bldP spid="37908" grpId="0"/>
      <p:bldP spid="37909" grpId="0" animBg="1"/>
      <p:bldP spid="37910" grpId="0"/>
      <p:bldP spid="37911" grpId="0" animBg="1"/>
      <p:bldP spid="37903" grpId="0" animBg="1"/>
      <p:bldP spid="336929" grpId="0" build="p" bldLvl="2"/>
      <p:bldP spid="3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42064</TotalTime>
  <Words>2025</Words>
  <Application>Microsoft Office PowerPoint</Application>
  <PresentationFormat>On-screen Show (4:3)</PresentationFormat>
  <Paragraphs>246</Paragraphs>
  <Slides>24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Default Design</vt:lpstr>
      <vt:lpstr>1_Default Design</vt:lpstr>
      <vt:lpstr>Equation</vt:lpstr>
      <vt:lpstr>Kapitel 13 Sparande, kapitalbildning och produktion</vt:lpstr>
      <vt:lpstr> Produktion och kapital</vt:lpstr>
      <vt:lpstr>1. Kapital  produktion/inkomst</vt:lpstr>
      <vt:lpstr>2. Produktion/inkomst  sparande/investeringar</vt:lpstr>
      <vt:lpstr>3. Investeringar  förändring i kapitalstock</vt:lpstr>
      <vt:lpstr>När växer kapitalstocken?</vt:lpstr>
      <vt:lpstr>Solowmodellen </vt:lpstr>
      <vt:lpstr>Solowmodellen:2</vt:lpstr>
      <vt:lpstr>Solowmodellen:3</vt:lpstr>
      <vt:lpstr>Stationärt läge </vt:lpstr>
      <vt:lpstr>Ökning av sparandet</vt:lpstr>
      <vt:lpstr>Ökning av sparandet (ingen teknisk tillväxt eller befolkningstillväxt)</vt:lpstr>
      <vt:lpstr>Sparande och BNP</vt:lpstr>
      <vt:lpstr>Sparande och konsumtion</vt:lpstr>
      <vt:lpstr>Gyllene regeln grafiskt</vt:lpstr>
      <vt:lpstr>Pensioner och sparande</vt:lpstr>
      <vt:lpstr>Ett fördelningssystem för pensioner införs</vt:lpstr>
      <vt:lpstr>Hur mycket påverkar sparkvoten stationär produktion?</vt:lpstr>
      <vt:lpstr>Hur snabb är anpassningshastigheten?</vt:lpstr>
      <vt:lpstr>Hur snabb är anpassningshastigheten:2?</vt:lpstr>
      <vt:lpstr>Hur mycket kan skillnader i s förklara av internationella skillnader i y?</vt:lpstr>
      <vt:lpstr>Sparande, kapitalbildning och tillväxt i en öppen ekonomi</vt:lpstr>
      <vt:lpstr>Sparande, kapitalbildning och tillväxt i en öppen ekonomi:2</vt:lpstr>
      <vt:lpstr>Sparande, kapitalbildning och tillväxt i en öppen ekonomi:2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2</dc:title>
  <dc:subject>Macroeconomics, 3/e, Blanchard</dc:subject>
  <dc:creator>John Hassler</dc:creator>
  <cp:lastModifiedBy>hasslerj</cp:lastModifiedBy>
  <cp:revision>628</cp:revision>
  <cp:lastPrinted>2016-11-23T11:44:14Z</cp:lastPrinted>
  <dcterms:created xsi:type="dcterms:W3CDTF">2001-01-09T19:01:00Z</dcterms:created>
  <dcterms:modified xsi:type="dcterms:W3CDTF">2020-11-29T12:04:38Z</dcterms:modified>
</cp:coreProperties>
</file>