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9"/>
  </p:notesMasterIdLst>
  <p:handoutMasterIdLst>
    <p:handoutMasterId r:id="rId20"/>
  </p:handoutMasterIdLst>
  <p:sldIdLst>
    <p:sldId id="262" r:id="rId3"/>
    <p:sldId id="263" r:id="rId4"/>
    <p:sldId id="291" r:id="rId5"/>
    <p:sldId id="319" r:id="rId6"/>
    <p:sldId id="299" r:id="rId7"/>
    <p:sldId id="293" r:id="rId8"/>
    <p:sldId id="294" r:id="rId9"/>
    <p:sldId id="292" r:id="rId10"/>
    <p:sldId id="295" r:id="rId11"/>
    <p:sldId id="296" r:id="rId12"/>
    <p:sldId id="297" r:id="rId13"/>
    <p:sldId id="300" r:id="rId14"/>
    <p:sldId id="320" r:id="rId15"/>
    <p:sldId id="309" r:id="rId16"/>
    <p:sldId id="302" r:id="rId17"/>
    <p:sldId id="317" r:id="rId18"/>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5pPr>
    <a:lvl6pPr marL="2286000" algn="l" defTabSz="914400" rtl="0" eaLnBrk="1" latinLnBrk="0" hangingPunct="1">
      <a:defRPr sz="2400" kern="1200">
        <a:solidFill>
          <a:schemeClr val="bg1"/>
        </a:solidFill>
        <a:latin typeface="Times New Roman" pitchFamily="18" charset="0"/>
        <a:ea typeface="MS Gothic" pitchFamily="49" charset="-128"/>
        <a:cs typeface="+mn-cs"/>
      </a:defRPr>
    </a:lvl6pPr>
    <a:lvl7pPr marL="2743200" algn="l" defTabSz="914400" rtl="0" eaLnBrk="1" latinLnBrk="0" hangingPunct="1">
      <a:defRPr sz="2400" kern="1200">
        <a:solidFill>
          <a:schemeClr val="bg1"/>
        </a:solidFill>
        <a:latin typeface="Times New Roman" pitchFamily="18" charset="0"/>
        <a:ea typeface="MS Gothic" pitchFamily="49" charset="-128"/>
        <a:cs typeface="+mn-cs"/>
      </a:defRPr>
    </a:lvl7pPr>
    <a:lvl8pPr marL="3200400" algn="l" defTabSz="914400" rtl="0" eaLnBrk="1" latinLnBrk="0" hangingPunct="1">
      <a:defRPr sz="2400" kern="1200">
        <a:solidFill>
          <a:schemeClr val="bg1"/>
        </a:solidFill>
        <a:latin typeface="Times New Roman" pitchFamily="18" charset="0"/>
        <a:ea typeface="MS Gothic" pitchFamily="49" charset="-128"/>
        <a:cs typeface="+mn-cs"/>
      </a:defRPr>
    </a:lvl8pPr>
    <a:lvl9pPr marL="3657600" algn="l" defTabSz="914400" rtl="0" eaLnBrk="1" latinLnBrk="0" hangingPunct="1">
      <a:defRPr sz="2400" kern="1200">
        <a:solidFill>
          <a:schemeClr val="bg1"/>
        </a:solidFill>
        <a:latin typeface="Times New Roman" pitchFamily="18"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3F715E"/>
    <a:srgbClr val="FF6600"/>
    <a:srgbClr val="CC3300"/>
    <a:srgbClr val="346976"/>
    <a:srgbClr val="F4910C"/>
    <a:srgbClr val="316977"/>
    <a:srgbClr val="37526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6467" autoAdjust="0"/>
  </p:normalViewPr>
  <p:slideViewPr>
    <p:cSldViewPr showGuides="1">
      <p:cViewPr>
        <p:scale>
          <a:sx n="100" d="100"/>
          <a:sy n="100" d="100"/>
        </p:scale>
        <p:origin x="-1386" y="288"/>
      </p:cViewPr>
      <p:guideLst>
        <p:guide orient="horz" pos="1434"/>
        <p:guide pos="5692"/>
      </p:guideLst>
    </p:cSldViewPr>
  </p:slideViewPr>
  <p:outlineViewPr>
    <p:cViewPr varScale="1">
      <p:scale>
        <a:sx n="170" d="200"/>
        <a:sy n="170" d="200"/>
      </p:scale>
      <p:origin x="0" y="5456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9" d="100"/>
          <a:sy n="59" d="100"/>
        </p:scale>
        <p:origin x="-1752" y="-72"/>
      </p:cViewPr>
      <p:guideLst>
        <p:guide orient="horz" pos="2978"/>
        <p:guide pos="20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sslerj\Google%20Drive\Work\Debatt\bnp-fran-anvandningssidan-1950-2016-_-20173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sslerj\Downloads\WEOOct2018al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06522901407451E-2"/>
          <c:y val="0.21631624915955888"/>
          <c:w val="0.84133125743388038"/>
          <c:h val="0.73846848026204015"/>
        </c:manualLayout>
      </c:layout>
      <c:lineChart>
        <c:grouping val="standard"/>
        <c:varyColors val="0"/>
        <c:ser>
          <c:idx val="6"/>
          <c:order val="0"/>
          <c:tx>
            <c:v>Real BNP tillväxt</c:v>
          </c:tx>
          <c:spPr>
            <a:ln w="19050">
              <a:solidFill>
                <a:schemeClr val="tx1">
                  <a:lumMod val="50000"/>
                  <a:lumOff val="50000"/>
                </a:schemeClr>
              </a:solidFill>
            </a:ln>
          </c:spPr>
          <c:marker>
            <c:symbol val="none"/>
          </c:marker>
          <c:dPt>
            <c:idx val="62"/>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7-E38E-45F5-B000-C6DCE7E8D337}"/>
              </c:ext>
            </c:extLst>
          </c:dPt>
          <c:dPt>
            <c:idx val="63"/>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8-E38E-45F5-B000-C6DCE7E8D337}"/>
              </c:ext>
            </c:extLst>
          </c:dPt>
          <c:dPt>
            <c:idx val="64"/>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9-E38E-45F5-B000-C6DCE7E8D337}"/>
              </c:ext>
            </c:extLst>
          </c:dPt>
          <c:dPt>
            <c:idx val="65"/>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A-E38E-45F5-B000-C6DCE7E8D337}"/>
              </c:ext>
            </c:extLst>
          </c:dPt>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FP!$T$11:$T$81</c:f>
              <c:numCache>
                <c:formatCode>0.0%</c:formatCode>
                <c:ptCount val="71"/>
                <c:pt idx="0">
                  <c:v>1.8186378964428724E-2</c:v>
                </c:pt>
                <c:pt idx="1">
                  <c:v>7.2211352579262377E-3</c:v>
                </c:pt>
                <c:pt idx="2">
                  <c:v>2.8462314314171597E-2</c:v>
                </c:pt>
                <c:pt idx="3">
                  <c:v>5.3942660737209172E-2</c:v>
                </c:pt>
                <c:pt idx="4">
                  <c:v>2.1407681013646603E-2</c:v>
                </c:pt>
                <c:pt idx="5">
                  <c:v>2.5147884381405479E-2</c:v>
                </c:pt>
                <c:pt idx="6">
                  <c:v>1.561712139796884E-2</c:v>
                </c:pt>
                <c:pt idx="7">
                  <c:v>1.815741792455693E-2</c:v>
                </c:pt>
                <c:pt idx="8">
                  <c:v>4.6949492997129215E-2</c:v>
                </c:pt>
                <c:pt idx="9">
                  <c:v>3.0737549560567151E-2</c:v>
                </c:pt>
                <c:pt idx="10">
                  <c:v>4.9580460606216778E-2</c:v>
                </c:pt>
                <c:pt idx="11">
                  <c:v>3.677832783102894E-2</c:v>
                </c:pt>
                <c:pt idx="12">
                  <c:v>4.7277466002647948E-2</c:v>
                </c:pt>
                <c:pt idx="13">
                  <c:v>6.0137528461498994E-2</c:v>
                </c:pt>
                <c:pt idx="14">
                  <c:v>2.8659951065286314E-2</c:v>
                </c:pt>
                <c:pt idx="15">
                  <c:v>1.2229921383821287E-2</c:v>
                </c:pt>
                <c:pt idx="16">
                  <c:v>2.6832321140555917E-2</c:v>
                </c:pt>
                <c:pt idx="17">
                  <c:v>2.9902484281561777E-2</c:v>
                </c:pt>
                <c:pt idx="18">
                  <c:v>4.1366532643908618E-2</c:v>
                </c:pt>
                <c:pt idx="19">
                  <c:v>5.8913738093740925E-2</c:v>
                </c:pt>
                <c:pt idx="20">
                  <c:v>3.5706340205908568E-3</c:v>
                </c:pt>
                <c:pt idx="21">
                  <c:v>1.9591238068508814E-2</c:v>
                </c:pt>
                <c:pt idx="22">
                  <c:v>3.8027934317111448E-2</c:v>
                </c:pt>
                <c:pt idx="23">
                  <c:v>3.0113046482074312E-2</c:v>
                </c:pt>
                <c:pt idx="24">
                  <c:v>2.1168388523274743E-2</c:v>
                </c:pt>
                <c:pt idx="25">
                  <c:v>8.6255806552655231E-3</c:v>
                </c:pt>
                <c:pt idx="26">
                  <c:v>-1.7507995407921511E-2</c:v>
                </c:pt>
                <c:pt idx="27">
                  <c:v>1.3344478533454614E-2</c:v>
                </c:pt>
                <c:pt idx="28">
                  <c:v>3.5891314955888508E-2</c:v>
                </c:pt>
                <c:pt idx="29">
                  <c:v>1.5091753818763149E-2</c:v>
                </c:pt>
                <c:pt idx="30">
                  <c:v>-4.1376550485968883E-3</c:v>
                </c:pt>
                <c:pt idx="31">
                  <c:v>1.359838960892306E-2</c:v>
                </c:pt>
                <c:pt idx="32">
                  <c:v>2.0384603771254704E-2</c:v>
                </c:pt>
                <c:pt idx="33">
                  <c:v>4.1471173178437966E-2</c:v>
                </c:pt>
                <c:pt idx="34">
                  <c:v>2.1101944470605871E-2</c:v>
                </c:pt>
                <c:pt idx="35">
                  <c:v>2.7039605073818959E-2</c:v>
                </c:pt>
                <c:pt idx="36">
                  <c:v>2.9074363442891892E-2</c:v>
                </c:pt>
                <c:pt idx="37">
                  <c:v>2.0080952578686556E-2</c:v>
                </c:pt>
                <c:pt idx="38">
                  <c:v>1.3885762671407072E-2</c:v>
                </c:pt>
                <c:pt idx="39">
                  <c:v>0</c:v>
                </c:pt>
                <c:pt idx="40">
                  <c:v>-1.4925373134328358E-2</c:v>
                </c:pt>
                <c:pt idx="41">
                  <c:v>-1.5151515151515152E-2</c:v>
                </c:pt>
                <c:pt idx="42">
                  <c:v>-2.6923076923076925E-2</c:v>
                </c:pt>
                <c:pt idx="43">
                  <c:v>3.1620553359683792E-2</c:v>
                </c:pt>
                <c:pt idx="44">
                  <c:v>3.8314176245210725E-2</c:v>
                </c:pt>
                <c:pt idx="45">
                  <c:v>1.6542582049294364E-2</c:v>
                </c:pt>
                <c:pt idx="46">
                  <c:v>2.8112082797853714E-2</c:v>
                </c:pt>
                <c:pt idx="47">
                  <c:v>4.1477397852554179E-2</c:v>
                </c:pt>
                <c:pt idx="48">
                  <c:v>4.4838106102803893E-2</c:v>
                </c:pt>
                <c:pt idx="49">
                  <c:v>4.5275964999835168E-2</c:v>
                </c:pt>
                <c:pt idx="50">
                  <c:v>1.2942282562586015E-2</c:v>
                </c:pt>
                <c:pt idx="51">
                  <c:v>1.432737654782641E-2</c:v>
                </c:pt>
                <c:pt idx="52">
                  <c:v>2.1148036253776436E-2</c:v>
                </c:pt>
                <c:pt idx="53">
                  <c:v>3.8461538461538464E-2</c:v>
                </c:pt>
                <c:pt idx="54">
                  <c:v>2.6567601845896113E-2</c:v>
                </c:pt>
                <c:pt idx="55">
                  <c:v>4.1217857883385778E-2</c:v>
                </c:pt>
                <c:pt idx="56">
                  <c:v>2.6325562658032185E-2</c:v>
                </c:pt>
                <c:pt idx="57">
                  <c:v>-1.3127650626731872E-2</c:v>
                </c:pt>
                <c:pt idx="58">
                  <c:v>-6.0056485847038071E-2</c:v>
                </c:pt>
                <c:pt idx="59">
                  <c:v>4.9897996295886586E-2</c:v>
                </c:pt>
                <c:pt idx="60">
                  <c:v>1.8666666666666668E-2</c:v>
                </c:pt>
                <c:pt idx="61">
                  <c:v>-7.8534031413612562E-3</c:v>
                </c:pt>
                <c:pt idx="62">
                  <c:v>2.6385224274406332E-3</c:v>
                </c:pt>
                <c:pt idx="63">
                  <c:v>1.5789473684210527E-2</c:v>
                </c:pt>
                <c:pt idx="64">
                  <c:v>3.367875647668394E-2</c:v>
                </c:pt>
                <c:pt idx="65">
                  <c:v>2.0050125313283207E-2</c:v>
                </c:pt>
              </c:numCache>
            </c:numRef>
          </c:val>
          <c:smooth val="0"/>
          <c:extLst xmlns:c16r2="http://schemas.microsoft.com/office/drawing/2015/06/chart">
            <c:ext xmlns:c16="http://schemas.microsoft.com/office/drawing/2014/chart" uri="{C3380CC4-5D6E-409C-BE32-E72D297353CC}">
              <c16:uniqueId val="{00000006-E38E-45F5-B000-C6DCE7E8D337}"/>
            </c:ext>
          </c:extLst>
        </c:ser>
        <c:ser>
          <c:idx val="1"/>
          <c:order val="1"/>
          <c:tx>
            <c:v>KI prognos</c:v>
          </c:tx>
          <c:spPr>
            <a:ln>
              <a:solidFill>
                <a:srgbClr val="00B0F0"/>
              </a:solidFill>
            </a:ln>
          </c:spPr>
          <c:marker>
            <c:symbol val="none"/>
          </c:marker>
          <c:dPt>
            <c:idx val="71"/>
            <c:bubble3D val="0"/>
            <c:extLst xmlns:c16r2="http://schemas.microsoft.com/office/drawing/2015/06/chart">
              <c:ext xmlns:c16="http://schemas.microsoft.com/office/drawing/2014/chart" uri="{C3380CC4-5D6E-409C-BE32-E72D297353CC}">
                <c16:uniqueId val="{00000009-0817-4C0D-8B53-1DA57AC99E80}"/>
              </c:ext>
            </c:extLst>
          </c:dPt>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FP!$V$11:$V$85</c:f>
              <c:numCache>
                <c:formatCode>General</c:formatCode>
                <c:ptCount val="75"/>
                <c:pt idx="65" formatCode="0.00%">
                  <c:v>1.9E-2</c:v>
                </c:pt>
                <c:pt idx="66" formatCode="0.00%">
                  <c:v>8.9999999999999993E-3</c:v>
                </c:pt>
                <c:pt idx="67" formatCode="0.00%">
                  <c:v>1.0999999999999999E-2</c:v>
                </c:pt>
                <c:pt idx="68" formatCode="0.00%">
                  <c:v>2E-3</c:v>
                </c:pt>
                <c:pt idx="69" formatCode="0.00%">
                  <c:v>-3.5000000000000003E-2</c:v>
                </c:pt>
                <c:pt idx="70" formatCode="0.00%">
                  <c:v>4.2000000000000003E-2</c:v>
                </c:pt>
                <c:pt idx="71" formatCode="0.00%">
                  <c:v>3.4000000000000002E-2</c:v>
                </c:pt>
                <c:pt idx="72" formatCode="0.00%">
                  <c:v>0.01</c:v>
                </c:pt>
                <c:pt idx="73" formatCode="0.00%">
                  <c:v>1.0999999999999999E-2</c:v>
                </c:pt>
                <c:pt idx="74" formatCode="0.00%">
                  <c:v>1.2E-2</c:v>
                </c:pt>
              </c:numCache>
            </c:numRef>
          </c:val>
          <c:smooth val="0"/>
          <c:extLst xmlns:c16r2="http://schemas.microsoft.com/office/drawing/2015/06/chart">
            <c:ext xmlns:c16="http://schemas.microsoft.com/office/drawing/2014/chart" uri="{C3380CC4-5D6E-409C-BE32-E72D297353CC}">
              <c16:uniqueId val="{00000001-E38E-45F5-B000-C6DCE7E8D337}"/>
            </c:ext>
          </c:extLst>
        </c:ser>
        <c:ser>
          <c:idx val="0"/>
          <c:order val="2"/>
          <c:tx>
            <c:v>9Y avg</c:v>
          </c:tx>
          <c:spPr>
            <a:ln w="44450">
              <a:solidFill>
                <a:srgbClr val="7030A0"/>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FP!$U$11:$U$85</c:f>
              <c:numCache>
                <c:formatCode>0.0%</c:formatCode>
                <c:ptCount val="75"/>
                <c:pt idx="0">
                  <c:v>2.5844034057476466E-2</c:v>
                </c:pt>
                <c:pt idx="1">
                  <c:v>2.5728009111464636E-2</c:v>
                </c:pt>
                <c:pt idx="2">
                  <c:v>2.4283596580965235E-2</c:v>
                </c:pt>
                <c:pt idx="3">
                  <c:v>2.3517824248914198E-2</c:v>
                </c:pt>
                <c:pt idx="4">
                  <c:v>2.6121342998715866E-2</c:v>
                </c:pt>
                <c:pt idx="5">
                  <c:v>2.7515917509397914E-2</c:v>
                </c:pt>
                <c:pt idx="6">
                  <c:v>3.222250921476353E-2</c:v>
                </c:pt>
                <c:pt idx="7">
                  <c:v>3.3146510716636574E-2</c:v>
                </c:pt>
                <c:pt idx="8">
                  <c:v>3.2405933523907547E-2</c:v>
                </c:pt>
                <c:pt idx="9">
                  <c:v>3.6709249907002257E-2</c:v>
                </c:pt>
                <c:pt idx="10">
                  <c:v>3.7099479538544561E-2</c:v>
                </c:pt>
                <c:pt idx="11">
                  <c:v>3.6723123981417055E-2</c:v>
                </c:pt>
                <c:pt idx="12">
                  <c:v>3.7687002116528062E-2</c:v>
                </c:pt>
                <c:pt idx="13">
                  <c:v>3.5792890037020561E-2</c:v>
                </c:pt>
                <c:pt idx="14">
                  <c:v>3.6973888157391839E-2</c:v>
                </c:pt>
                <c:pt idx="15">
                  <c:v>3.8010918989338977E-2</c:v>
                </c:pt>
                <c:pt idx="16">
                  <c:v>3.4321175232623631E-2</c:v>
                </c:pt>
                <c:pt idx="17">
                  <c:v>3.1244927684385953E-2</c:v>
                </c:pt>
                <c:pt idx="18">
                  <c:v>2.8788306112787328E-2</c:v>
                </c:pt>
                <c:pt idx="19">
                  <c:v>2.8949761159097104E-2</c:v>
                </c:pt>
                <c:pt idx="20">
                  <c:v>2.9942924174591934E-2</c:v>
                </c:pt>
                <c:pt idx="21">
                  <c:v>2.791995300955967E-2</c:v>
                </c:pt>
                <c:pt idx="22">
                  <c:v>2.2652121932950412E-2</c:v>
                </c:pt>
                <c:pt idx="23">
                  <c:v>1.9538560365122193E-2</c:v>
                </c:pt>
                <c:pt idx="24">
                  <c:v>1.6980513349805257E-2</c:v>
                </c:pt>
                <c:pt idx="25">
                  <c:v>1.8260637771824399E-2</c:v>
                </c:pt>
                <c:pt idx="26">
                  <c:v>1.562409409214599E-2</c:v>
                </c:pt>
                <c:pt idx="27">
                  <c:v>1.2909700235680614E-2</c:v>
                </c:pt>
                <c:pt idx="28">
                  <c:v>1.1828762156700654E-2</c:v>
                </c:pt>
                <c:pt idx="29">
                  <c:v>1.4084627118385457E-2</c:v>
                </c:pt>
                <c:pt idx="30">
                  <c:v>1.5470889764534387E-2</c:v>
                </c:pt>
                <c:pt idx="31">
                  <c:v>2.0420623151394438E-2</c:v>
                </c:pt>
                <c:pt idx="32">
                  <c:v>2.2168388141331912E-2</c:v>
                </c:pt>
                <c:pt idx="33">
                  <c:v>2.0411681210531697E-2</c:v>
                </c:pt>
                <c:pt idx="34">
                  <c:v>2.0277682194158798E-2</c:v>
                </c:pt>
                <c:pt idx="35">
                  <c:v>2.0737421644002899E-2</c:v>
                </c:pt>
                <c:pt idx="36">
                  <c:v>1.7568114672530517E-2</c:v>
                </c:pt>
                <c:pt idx="37">
                  <c:v>1.3619657014444978E-2</c:v>
                </c:pt>
                <c:pt idx="38">
                  <c:v>6.0202958920544348E-3</c:v>
                </c:pt>
                <c:pt idx="39">
                  <c:v>7.1890302130630922E-3</c:v>
                </c:pt>
                <c:pt idx="40">
                  <c:v>8.4417603432177333E-3</c:v>
                </c:pt>
                <c:pt idx="41">
                  <c:v>7.0493401883735636E-3</c:v>
                </c:pt>
                <c:pt idx="42">
                  <c:v>7.9416879905032465E-3</c:v>
                </c:pt>
                <c:pt idx="43">
                  <c:v>1.1007425232852926E-2</c:v>
                </c:pt>
                <c:pt idx="44">
                  <c:v>1.5989437022053361E-2</c:v>
                </c:pt>
                <c:pt idx="45">
                  <c:v>2.2678474592515971E-2</c:v>
                </c:pt>
                <c:pt idx="46">
                  <c:v>2.5800007671860546E-2</c:v>
                </c:pt>
                <c:pt idx="47">
                  <c:v>3.0383391390849803E-2</c:v>
                </c:pt>
                <c:pt idx="48">
                  <c:v>2.9219778379082319E-2</c:v>
                </c:pt>
                <c:pt idx="49">
                  <c:v>2.9236151958674288E-2</c:v>
                </c:pt>
                <c:pt idx="50">
                  <c:v>3.0350043047185596E-2</c:v>
                </c:pt>
                <c:pt idx="51">
                  <c:v>3.180624027891138E-2</c:v>
                </c:pt>
                <c:pt idx="52">
                  <c:v>3.0122703035075606E-2</c:v>
                </c:pt>
                <c:pt idx="53">
                  <c:v>2.3682063398460521E-2</c:v>
                </c:pt>
                <c:pt idx="54">
                  <c:v>1.1978457748807939E-2</c:v>
                </c:pt>
                <c:pt idx="55">
                  <c:v>1.6084648163619115E-2</c:v>
                </c:pt>
                <c:pt idx="56">
                  <c:v>1.6566791510156921E-2</c:v>
                </c:pt>
                <c:pt idx="57">
                  <c:v>1.3344409355141622E-2</c:v>
                </c:pt>
                <c:pt idx="58">
                  <c:v>9.3640742402418629E-3</c:v>
                </c:pt>
                <c:pt idx="59">
                  <c:v>8.166504444499019E-3</c:v>
                </c:pt>
                <c:pt idx="60">
                  <c:v>7.3288265104210371E-3</c:v>
                </c:pt>
                <c:pt idx="61">
                  <c:v>6.5148751039730175E-3</c:v>
                </c:pt>
                <c:pt idx="62">
                  <c:v>8.9735029513876696E-3</c:v>
                </c:pt>
                <c:pt idx="63">
                  <c:v>1.6868668045503011E-2</c:v>
                </c:pt>
                <c:pt idx="64">
                  <c:v>1.1546668457071167E-2</c:v>
                </c:pt>
                <c:pt idx="65">
                  <c:v>5.5837054941082036E-3</c:v>
                </c:pt>
                <c:pt idx="66">
                  <c:v>1.1122972509815011E-2</c:v>
                </c:pt>
                <c:pt idx="67">
                  <c:v>1.4607581128988273E-2</c:v>
                </c:pt>
                <c:pt idx="68">
                  <c:v>1.3964306275187105E-2</c:v>
                </c:pt>
                <c:pt idx="69">
                  <c:v>1.1444444444444443E-2</c:v>
                </c:pt>
                <c:pt idx="70">
                  <c:v>1.0666666666666665E-2</c:v>
                </c:pt>
              </c:numCache>
            </c:numRef>
          </c:val>
          <c:smooth val="0"/>
          <c:extLst xmlns:c16r2="http://schemas.microsoft.com/office/drawing/2015/06/chart">
            <c:ext xmlns:c16="http://schemas.microsoft.com/office/drawing/2014/chart" uri="{C3380CC4-5D6E-409C-BE32-E72D297353CC}">
              <c16:uniqueId val="{0000000A-0817-4C0D-8B53-1DA57AC99E80}"/>
            </c:ext>
          </c:extLst>
        </c:ser>
        <c:ser>
          <c:idx val="2"/>
          <c:order val="3"/>
          <c:tx>
            <c:v>Snitt 51-72</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FP!$X$11:$X$81</c:f>
              <c:numCache>
                <c:formatCode>0.0%</c:formatCode>
                <c:ptCount val="71"/>
                <c:pt idx="0">
                  <c:v>3.0939556370380775E-2</c:v>
                </c:pt>
                <c:pt idx="1">
                  <c:v>3.0939556370380775E-2</c:v>
                </c:pt>
                <c:pt idx="2">
                  <c:v>3.0939556370380775E-2</c:v>
                </c:pt>
                <c:pt idx="3">
                  <c:v>3.0939556370380775E-2</c:v>
                </c:pt>
                <c:pt idx="4">
                  <c:v>3.0939556370380775E-2</c:v>
                </c:pt>
                <c:pt idx="5">
                  <c:v>3.0939556370380775E-2</c:v>
                </c:pt>
                <c:pt idx="6">
                  <c:v>3.0939556370380775E-2</c:v>
                </c:pt>
                <c:pt idx="7">
                  <c:v>3.0939556370380775E-2</c:v>
                </c:pt>
                <c:pt idx="8">
                  <c:v>3.0939556370380775E-2</c:v>
                </c:pt>
                <c:pt idx="9">
                  <c:v>3.0939556370380775E-2</c:v>
                </c:pt>
                <c:pt idx="10">
                  <c:v>3.0939556370380775E-2</c:v>
                </c:pt>
                <c:pt idx="11">
                  <c:v>3.0939556370380775E-2</c:v>
                </c:pt>
                <c:pt idx="12">
                  <c:v>3.0939556370380775E-2</c:v>
                </c:pt>
                <c:pt idx="13">
                  <c:v>3.0939556370380775E-2</c:v>
                </c:pt>
                <c:pt idx="14">
                  <c:v>3.0939556370380775E-2</c:v>
                </c:pt>
                <c:pt idx="15">
                  <c:v>3.0939556370380775E-2</c:v>
                </c:pt>
                <c:pt idx="16">
                  <c:v>3.0939556370380775E-2</c:v>
                </c:pt>
                <c:pt idx="17">
                  <c:v>3.0939556370380775E-2</c:v>
                </c:pt>
                <c:pt idx="18">
                  <c:v>3.0939556370380775E-2</c:v>
                </c:pt>
                <c:pt idx="19">
                  <c:v>3.0939556370380775E-2</c:v>
                </c:pt>
                <c:pt idx="20">
                  <c:v>3.0939556370380775E-2</c:v>
                </c:pt>
                <c:pt idx="21">
                  <c:v>3.0939556370380775E-2</c:v>
                </c:pt>
              </c:numCache>
            </c:numRef>
          </c:val>
          <c:smooth val="0"/>
          <c:extLst xmlns:c16r2="http://schemas.microsoft.com/office/drawing/2015/06/chart">
            <c:ext xmlns:c16="http://schemas.microsoft.com/office/drawing/2014/chart" uri="{C3380CC4-5D6E-409C-BE32-E72D297353CC}">
              <c16:uniqueId val="{00000002-E38E-45F5-B000-C6DCE7E8D337}"/>
            </c:ext>
          </c:extLst>
        </c:ser>
        <c:ser>
          <c:idx val="3"/>
          <c:order val="4"/>
          <c:tx>
            <c:v>Snitt 73-93</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FP!$Y$11:$Y$81</c:f>
              <c:numCache>
                <c:formatCode>General</c:formatCode>
                <c:ptCount val="71"/>
                <c:pt idx="22" formatCode="0.0%">
                  <c:v>1.286922268649617E-2</c:v>
                </c:pt>
                <c:pt idx="23" formatCode="0.0%">
                  <c:v>1.286922268649617E-2</c:v>
                </c:pt>
                <c:pt idx="24" formatCode="0.0%">
                  <c:v>1.286922268649617E-2</c:v>
                </c:pt>
                <c:pt idx="25" formatCode="0.0%">
                  <c:v>1.286922268649617E-2</c:v>
                </c:pt>
                <c:pt idx="26" formatCode="0.0%">
                  <c:v>1.286922268649617E-2</c:v>
                </c:pt>
                <c:pt idx="27" formatCode="0.0%">
                  <c:v>1.286922268649617E-2</c:v>
                </c:pt>
                <c:pt idx="28" formatCode="0.0%">
                  <c:v>1.286922268649617E-2</c:v>
                </c:pt>
                <c:pt idx="29" formatCode="0.0%">
                  <c:v>1.286922268649617E-2</c:v>
                </c:pt>
                <c:pt idx="30" formatCode="0.0%">
                  <c:v>1.286922268649617E-2</c:v>
                </c:pt>
                <c:pt idx="31" formatCode="0.0%">
                  <c:v>1.286922268649617E-2</c:v>
                </c:pt>
                <c:pt idx="32" formatCode="0.0%">
                  <c:v>1.286922268649617E-2</c:v>
                </c:pt>
                <c:pt idx="33" formatCode="0.0%">
                  <c:v>1.286922268649617E-2</c:v>
                </c:pt>
                <c:pt idx="34" formatCode="0.0%">
                  <c:v>1.286922268649617E-2</c:v>
                </c:pt>
                <c:pt idx="35" formatCode="0.0%">
                  <c:v>1.286922268649617E-2</c:v>
                </c:pt>
                <c:pt idx="36" formatCode="0.0%">
                  <c:v>1.286922268649617E-2</c:v>
                </c:pt>
                <c:pt idx="37" formatCode="0.0%">
                  <c:v>1.286922268649617E-2</c:v>
                </c:pt>
                <c:pt idx="38" formatCode="0.0%">
                  <c:v>1.286922268649617E-2</c:v>
                </c:pt>
                <c:pt idx="39" formatCode="0.0%">
                  <c:v>1.286922268649617E-2</c:v>
                </c:pt>
                <c:pt idx="40" formatCode="0.0%">
                  <c:v>1.286922268649617E-2</c:v>
                </c:pt>
                <c:pt idx="41" formatCode="0.0%">
                  <c:v>1.286922268649617E-2</c:v>
                </c:pt>
                <c:pt idx="42" formatCode="0.0%">
                  <c:v>1.286922268649617E-2</c:v>
                </c:pt>
              </c:numCache>
            </c:numRef>
          </c:val>
          <c:smooth val="0"/>
          <c:extLst xmlns:c16r2="http://schemas.microsoft.com/office/drawing/2015/06/chart">
            <c:ext xmlns:c16="http://schemas.microsoft.com/office/drawing/2014/chart" uri="{C3380CC4-5D6E-409C-BE32-E72D297353CC}">
              <c16:uniqueId val="{00000003-E38E-45F5-B000-C6DCE7E8D337}"/>
            </c:ext>
          </c:extLst>
        </c:ser>
        <c:ser>
          <c:idx val="4"/>
          <c:order val="5"/>
          <c:tx>
            <c:v>Snitt 94-06</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FP!$Z$11:$Z$81</c:f>
              <c:numCache>
                <c:formatCode>General</c:formatCode>
                <c:ptCount val="71"/>
                <c:pt idx="43" formatCode="0.0%">
                  <c:v>3.0768750300213435E-2</c:v>
                </c:pt>
                <c:pt idx="44" formatCode="0.0%">
                  <c:v>3.0768750300213435E-2</c:v>
                </c:pt>
                <c:pt idx="45" formatCode="0.0%">
                  <c:v>3.0768750300213435E-2</c:v>
                </c:pt>
                <c:pt idx="46" formatCode="0.0%">
                  <c:v>3.0768750300213435E-2</c:v>
                </c:pt>
                <c:pt idx="47" formatCode="0.0%">
                  <c:v>3.0768750300213435E-2</c:v>
                </c:pt>
                <c:pt idx="48" formatCode="0.0%">
                  <c:v>3.0768750300213435E-2</c:v>
                </c:pt>
                <c:pt idx="49" formatCode="0.0%">
                  <c:v>3.0768750300213435E-2</c:v>
                </c:pt>
                <c:pt idx="50" formatCode="0.0%">
                  <c:v>3.0768750300213435E-2</c:v>
                </c:pt>
                <c:pt idx="51" formatCode="0.0%">
                  <c:v>3.0768750300213435E-2</c:v>
                </c:pt>
                <c:pt idx="52" formatCode="0.0%">
                  <c:v>3.0768750300213435E-2</c:v>
                </c:pt>
                <c:pt idx="53" formatCode="0.0%">
                  <c:v>3.0768750300213435E-2</c:v>
                </c:pt>
                <c:pt idx="54" formatCode="0.0%">
                  <c:v>3.0768750300213435E-2</c:v>
                </c:pt>
                <c:pt idx="55" formatCode="0.0%">
                  <c:v>3.0768750300213435E-2</c:v>
                </c:pt>
              </c:numCache>
            </c:numRef>
          </c:val>
          <c:smooth val="0"/>
          <c:extLst xmlns:c16r2="http://schemas.microsoft.com/office/drawing/2015/06/chart">
            <c:ext xmlns:c16="http://schemas.microsoft.com/office/drawing/2014/chart" uri="{C3380CC4-5D6E-409C-BE32-E72D297353CC}">
              <c16:uniqueId val="{00000004-E38E-45F5-B000-C6DCE7E8D337}"/>
            </c:ext>
          </c:extLst>
        </c:ser>
        <c:ser>
          <c:idx val="5"/>
          <c:order val="6"/>
          <c:tx>
            <c:v>Snitt 07-25</c:v>
          </c:tx>
          <c:spPr>
            <a:ln>
              <a:solidFill>
                <a:srgbClr val="FF0000"/>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FP!$AC$11:$AC$85</c:f>
              <c:numCache>
                <c:formatCode>General</c:formatCode>
                <c:ptCount val="75"/>
                <c:pt idx="56" formatCode="0.0%">
                  <c:v>9.353503759239561E-3</c:v>
                </c:pt>
                <c:pt idx="57" formatCode="0.0%">
                  <c:v>9.353503759239561E-3</c:v>
                </c:pt>
                <c:pt idx="58" formatCode="0.0%">
                  <c:v>9.353503759239561E-3</c:v>
                </c:pt>
                <c:pt idx="59" formatCode="0.0%">
                  <c:v>9.353503759239561E-3</c:v>
                </c:pt>
                <c:pt idx="60" formatCode="0.0%">
                  <c:v>9.353503759239561E-3</c:v>
                </c:pt>
                <c:pt idx="61" formatCode="0.0%">
                  <c:v>9.353503759239561E-3</c:v>
                </c:pt>
                <c:pt idx="62" formatCode="0.0%">
                  <c:v>9.353503759239561E-3</c:v>
                </c:pt>
                <c:pt idx="63" formatCode="0.0%">
                  <c:v>9.353503759239561E-3</c:v>
                </c:pt>
                <c:pt idx="64" formatCode="0.0%">
                  <c:v>9.353503759239561E-3</c:v>
                </c:pt>
                <c:pt idx="65" formatCode="0.0%">
                  <c:v>9.353503759239561E-3</c:v>
                </c:pt>
                <c:pt idx="66" formatCode="0.0%">
                  <c:v>9.353503759239561E-3</c:v>
                </c:pt>
                <c:pt idx="67" formatCode="0.0%">
                  <c:v>9.353503759239561E-3</c:v>
                </c:pt>
                <c:pt idx="68" formatCode="0.0%">
                  <c:v>9.353503759239561E-3</c:v>
                </c:pt>
                <c:pt idx="69" formatCode="0.0%">
                  <c:v>9.353503759239561E-3</c:v>
                </c:pt>
                <c:pt idx="70" formatCode="0.0%">
                  <c:v>9.353503759239561E-3</c:v>
                </c:pt>
                <c:pt idx="71" formatCode="0.0%">
                  <c:v>9.353503759239561E-3</c:v>
                </c:pt>
                <c:pt idx="72" formatCode="0.0%">
                  <c:v>9.353503759239561E-3</c:v>
                </c:pt>
                <c:pt idx="73" formatCode="0.0%">
                  <c:v>9.353503759239561E-3</c:v>
                </c:pt>
                <c:pt idx="74" formatCode="0.0%">
                  <c:v>9.353503759239561E-3</c:v>
                </c:pt>
              </c:numCache>
            </c:numRef>
          </c:val>
          <c:smooth val="0"/>
          <c:extLst xmlns:c16r2="http://schemas.microsoft.com/office/drawing/2015/06/chart">
            <c:ext xmlns:c16="http://schemas.microsoft.com/office/drawing/2014/chart" uri="{C3380CC4-5D6E-409C-BE32-E72D297353CC}">
              <c16:uniqueId val="{00000005-E38E-45F5-B000-C6DCE7E8D337}"/>
            </c:ext>
          </c:extLst>
        </c:ser>
        <c:dLbls>
          <c:showLegendKey val="0"/>
          <c:showVal val="0"/>
          <c:showCatName val="0"/>
          <c:showSerName val="0"/>
          <c:showPercent val="0"/>
          <c:showBubbleSize val="0"/>
        </c:dLbls>
        <c:marker val="1"/>
        <c:smooth val="0"/>
        <c:axId val="48795648"/>
        <c:axId val="48797184"/>
      </c:lineChart>
      <c:catAx>
        <c:axId val="48795648"/>
        <c:scaling>
          <c:orientation val="minMax"/>
        </c:scaling>
        <c:delete val="0"/>
        <c:axPos val="b"/>
        <c:numFmt formatCode="General" sourceLinked="1"/>
        <c:majorTickMark val="out"/>
        <c:minorTickMark val="none"/>
        <c:tickLblPos val="nextTo"/>
        <c:txPr>
          <a:bodyPr/>
          <a:lstStyle/>
          <a:p>
            <a:pPr>
              <a:defRPr sz="1100"/>
            </a:pPr>
            <a:endParaRPr lang="en-US"/>
          </a:p>
        </c:txPr>
        <c:crossAx val="48797184"/>
        <c:crosses val="autoZero"/>
        <c:auto val="1"/>
        <c:lblAlgn val="ctr"/>
        <c:lblOffset val="100"/>
        <c:tickLblSkip val="3"/>
        <c:tickMarkSkip val="1"/>
        <c:noMultiLvlLbl val="0"/>
      </c:catAx>
      <c:valAx>
        <c:axId val="48797184"/>
        <c:scaling>
          <c:orientation val="minMax"/>
          <c:max val="6.0000000000000012E-2"/>
          <c:min val="-6.0000000000000012E-2"/>
        </c:scaling>
        <c:delete val="0"/>
        <c:axPos val="l"/>
        <c:majorGridlines/>
        <c:numFmt formatCode="0.0%" sourceLinked="1"/>
        <c:majorTickMark val="out"/>
        <c:minorTickMark val="none"/>
        <c:tickLblPos val="nextTo"/>
        <c:txPr>
          <a:bodyPr/>
          <a:lstStyle/>
          <a:p>
            <a:pPr>
              <a:defRPr sz="1400"/>
            </a:pPr>
            <a:endParaRPr lang="en-US"/>
          </a:p>
        </c:txPr>
        <c:crossAx val="4879564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Sv rel EU</c:v>
          </c:tx>
          <c:spPr>
            <a:ln w="34925">
              <a:solidFill>
                <a:srgbClr val="FF0000"/>
              </a:solidFill>
            </a:ln>
          </c:spPr>
          <c:marker>
            <c:symbol val="none"/>
          </c:marker>
          <c:dPt>
            <c:idx val="12"/>
            <c:bubble3D val="0"/>
            <c:spPr>
              <a:ln w="34925">
                <a:solidFill>
                  <a:srgbClr val="FF0000"/>
                </a:solidFill>
                <a:prstDash val="solid"/>
              </a:ln>
            </c:spPr>
          </c:dPt>
          <c:dPt>
            <c:idx val="13"/>
            <c:bubble3D val="0"/>
            <c:spPr>
              <a:ln w="34925">
                <a:solidFill>
                  <a:srgbClr val="FF0000"/>
                </a:solidFill>
                <a:prstDash val="solid"/>
              </a:ln>
            </c:spPr>
          </c:dPt>
          <c:dPt>
            <c:idx val="14"/>
            <c:bubble3D val="0"/>
            <c:spPr>
              <a:ln w="34925">
                <a:solidFill>
                  <a:srgbClr val="FF0000"/>
                </a:solidFill>
                <a:prstDash val="solid"/>
              </a:ln>
            </c:spPr>
          </c:dPt>
          <c:dPt>
            <c:idx val="15"/>
            <c:bubble3D val="0"/>
            <c:spPr>
              <a:ln w="34925">
                <a:solidFill>
                  <a:srgbClr val="FF0000"/>
                </a:solidFill>
                <a:prstDash val="solid"/>
              </a:ln>
            </c:spPr>
          </c:dPt>
          <c:dPt>
            <c:idx val="16"/>
            <c:bubble3D val="0"/>
            <c:spPr>
              <a:ln w="34925">
                <a:solidFill>
                  <a:srgbClr val="FF0000"/>
                </a:solidFill>
                <a:prstDash val="solid"/>
              </a:ln>
            </c:spPr>
          </c:dPt>
          <c:dPt>
            <c:idx val="38"/>
            <c:bubble3D val="0"/>
            <c:spPr>
              <a:ln w="34925">
                <a:solidFill>
                  <a:srgbClr val="FF0000"/>
                </a:solidFill>
                <a:prstDash val="sysDash"/>
              </a:ln>
            </c:spPr>
          </c:dPt>
          <c:dPt>
            <c:idx val="39"/>
            <c:bubble3D val="0"/>
            <c:spPr>
              <a:ln w="34925">
                <a:solidFill>
                  <a:srgbClr val="FF0000"/>
                </a:solidFill>
                <a:prstDash val="sysDash"/>
              </a:ln>
            </c:spPr>
          </c:dPt>
          <c:dPt>
            <c:idx val="40"/>
            <c:bubble3D val="0"/>
            <c:spPr>
              <a:ln w="34925">
                <a:solidFill>
                  <a:srgbClr val="FF0000"/>
                </a:solidFill>
                <a:prstDash val="sysDash"/>
              </a:ln>
            </c:spPr>
          </c:dPt>
          <c:dPt>
            <c:idx val="41"/>
            <c:bubble3D val="0"/>
            <c:spPr>
              <a:ln w="34925">
                <a:solidFill>
                  <a:srgbClr val="FF0000"/>
                </a:solidFill>
                <a:prstDash val="sysDash"/>
              </a:ln>
            </c:spPr>
          </c:dPt>
          <c:dPt>
            <c:idx val="42"/>
            <c:bubble3D val="0"/>
            <c:spPr>
              <a:ln w="34925">
                <a:solidFill>
                  <a:srgbClr val="FF0000"/>
                </a:solidFill>
                <a:prstDash val="sysDash"/>
              </a:ln>
            </c:spPr>
          </c:dPt>
          <c:cat>
            <c:numRef>
              <c:f>Sheet1!$J$1:$AZ$1</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Sheet1!$J$25:$AZ$25</c:f>
              <c:numCache>
                <c:formatCode>0%</c:formatCode>
                <c:ptCount val="43"/>
                <c:pt idx="0">
                  <c:v>1.0366324626384471</c:v>
                </c:pt>
                <c:pt idx="1">
                  <c:v>1.0806646447815436</c:v>
                </c:pt>
                <c:pt idx="2">
                  <c:v>1.0838959640902293</c:v>
                </c:pt>
                <c:pt idx="3">
                  <c:v>1.0875970506441814</c:v>
                </c:pt>
                <c:pt idx="4">
                  <c:v>1.1047806005656591</c:v>
                </c:pt>
                <c:pt idx="5">
                  <c:v>1.1010763305805134</c:v>
                </c:pt>
                <c:pt idx="6">
                  <c:v>1.1020021181255588</c:v>
                </c:pt>
                <c:pt idx="7">
                  <c:v>1.106270972932426</c:v>
                </c:pt>
                <c:pt idx="8">
                  <c:v>1.0911859454914037</c:v>
                </c:pt>
                <c:pt idx="9">
                  <c:v>1.074364145287853</c:v>
                </c:pt>
                <c:pt idx="10">
                  <c:v>1.0488397054668341</c:v>
                </c:pt>
                <c:pt idx="11">
                  <c:v>1.0258837216192014</c:v>
                </c:pt>
                <c:pt idx="12">
                  <c:v>1.0058476637953726</c:v>
                </c:pt>
                <c:pt idx="13">
                  <c:v>0.98718300665910075</c:v>
                </c:pt>
                <c:pt idx="14">
                  <c:v>0.98974879461550092</c:v>
                </c:pt>
                <c:pt idx="15">
                  <c:v>0.99698009277260535</c:v>
                </c:pt>
                <c:pt idx="16">
                  <c:v>0.98802597893367194</c:v>
                </c:pt>
                <c:pt idx="17">
                  <c:v>0.98188664528301584</c:v>
                </c:pt>
                <c:pt idx="18">
                  <c:v>0.98908147900554977</c:v>
                </c:pt>
                <c:pt idx="19">
                  <c:v>0.99557186069074943</c:v>
                </c:pt>
                <c:pt idx="20">
                  <c:v>0.99997279879797907</c:v>
                </c:pt>
                <c:pt idx="21">
                  <c:v>0.99527124645280407</c:v>
                </c:pt>
                <c:pt idx="22">
                  <c:v>1.0013666990732359</c:v>
                </c:pt>
                <c:pt idx="23">
                  <c:v>1.0136866179940149</c:v>
                </c:pt>
                <c:pt idx="24">
                  <c:v>1.0282994538806971</c:v>
                </c:pt>
                <c:pt idx="25">
                  <c:v>1.0343336083071055</c:v>
                </c:pt>
                <c:pt idx="26">
                  <c:v>1.0460087036992607</c:v>
                </c:pt>
                <c:pt idx="27">
                  <c:v>1.0472116450093079</c:v>
                </c:pt>
                <c:pt idx="28">
                  <c:v>1.0402803938924305</c:v>
                </c:pt>
                <c:pt idx="29">
                  <c:v>1.0299883496388689</c:v>
                </c:pt>
                <c:pt idx="30">
                  <c:v>1.0629594137216729</c:v>
                </c:pt>
                <c:pt idx="31">
                  <c:v>1.0675262323852035</c:v>
                </c:pt>
                <c:pt idx="32">
                  <c:v>1.0644041204851511</c:v>
                </c:pt>
                <c:pt idx="33">
                  <c:v>1.0695677976967526</c:v>
                </c:pt>
                <c:pt idx="34">
                  <c:v>1.0696464943755963</c:v>
                </c:pt>
                <c:pt idx="35">
                  <c:v>1.0684244244108547</c:v>
                </c:pt>
                <c:pt idx="36">
                  <c:v>1.0648142588696028</c:v>
                </c:pt>
                <c:pt idx="37">
                  <c:v>1.0493403939027386</c:v>
                </c:pt>
                <c:pt idx="38">
                  <c:v>1.0375213411801751</c:v>
                </c:pt>
                <c:pt idx="39">
                  <c:v>1.0328290216751399</c:v>
                </c:pt>
                <c:pt idx="40">
                  <c:v>1.028818639131249</c:v>
                </c:pt>
                <c:pt idx="41">
                  <c:v>1.0260914357496809</c:v>
                </c:pt>
                <c:pt idx="42">
                  <c:v>1.0234786022530378</c:v>
                </c:pt>
              </c:numCache>
            </c:numRef>
          </c:val>
          <c:smooth val="0"/>
        </c:ser>
        <c:dLbls>
          <c:showLegendKey val="0"/>
          <c:showVal val="0"/>
          <c:showCatName val="0"/>
          <c:showSerName val="0"/>
          <c:showPercent val="0"/>
          <c:showBubbleSize val="0"/>
        </c:dLbls>
        <c:marker val="1"/>
        <c:smooth val="0"/>
        <c:axId val="48818432"/>
        <c:axId val="48820224"/>
      </c:lineChart>
      <c:catAx>
        <c:axId val="48818432"/>
        <c:scaling>
          <c:orientation val="minMax"/>
        </c:scaling>
        <c:delete val="0"/>
        <c:axPos val="b"/>
        <c:numFmt formatCode="General" sourceLinked="1"/>
        <c:majorTickMark val="out"/>
        <c:minorTickMark val="none"/>
        <c:tickLblPos val="nextTo"/>
        <c:txPr>
          <a:bodyPr/>
          <a:lstStyle/>
          <a:p>
            <a:pPr>
              <a:defRPr sz="1200"/>
            </a:pPr>
            <a:endParaRPr lang="en-US"/>
          </a:p>
        </c:txPr>
        <c:crossAx val="48820224"/>
        <c:crosses val="autoZero"/>
        <c:auto val="1"/>
        <c:lblAlgn val="ctr"/>
        <c:lblOffset val="100"/>
        <c:noMultiLvlLbl val="0"/>
      </c:catAx>
      <c:valAx>
        <c:axId val="48820224"/>
        <c:scaling>
          <c:orientation val="minMax"/>
          <c:min val="0.96000000000000008"/>
        </c:scaling>
        <c:delete val="0"/>
        <c:axPos val="l"/>
        <c:majorGridlines/>
        <c:numFmt formatCode="0%" sourceLinked="1"/>
        <c:majorTickMark val="out"/>
        <c:minorTickMark val="none"/>
        <c:tickLblPos val="nextTo"/>
        <c:txPr>
          <a:bodyPr/>
          <a:lstStyle/>
          <a:p>
            <a:pPr>
              <a:defRPr sz="1200"/>
            </a:pPr>
            <a:endParaRPr lang="en-US"/>
          </a:p>
        </c:txPr>
        <c:crossAx val="48818432"/>
        <c:crosses val="autoZero"/>
        <c:crossBetween val="between"/>
      </c:valAx>
      <c:spPr>
        <a:noFill/>
        <a:ln w="25400">
          <a:noFill/>
        </a:ln>
      </c:spPr>
    </c:plotArea>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7.wmf"/><Relationship Id="rId7" Type="http://schemas.openxmlformats.org/officeDocument/2006/relationships/image" Target="../media/image12.wmf"/><Relationship Id="rId2" Type="http://schemas.openxmlformats.org/officeDocument/2006/relationships/image" Target="../media/image6.wmf"/><Relationship Id="rId1" Type="http://schemas.openxmlformats.org/officeDocument/2006/relationships/image" Target="../media/image8.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0.30081</cdr:x>
      <cdr:y>0.02398</cdr:y>
    </cdr:from>
    <cdr:to>
      <cdr:x>0.67223</cdr:x>
      <cdr:y>0.16967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664295" y="144016"/>
          <a:ext cx="3289661" cy="87488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en-US" dirty="0"/>
          </a:p>
        </p:txBody>
      </p:sp>
      <p:sp>
        <p:nvSpPr>
          <p:cNvPr id="126979"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endParaRPr lang="en-US" dirty="0"/>
          </a:p>
        </p:txBody>
      </p:sp>
      <p:sp>
        <p:nvSpPr>
          <p:cNvPr id="126980"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en-US" dirty="0"/>
          </a:p>
        </p:txBody>
      </p:sp>
      <p:sp>
        <p:nvSpPr>
          <p:cNvPr id="126981"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5D3ED561-495B-4DE9-A846-B4C6ED9FDFB8}" type="slidenum">
              <a:rPr lang="en-US"/>
              <a:pPr>
                <a:defRPr/>
              </a:pPr>
              <a:t>‹#›</a:t>
            </a:fld>
            <a:endParaRPr lang="en-US" dirty="0"/>
          </a:p>
        </p:txBody>
      </p:sp>
    </p:spTree>
    <p:extLst>
      <p:ext uri="{BB962C8B-B14F-4D97-AF65-F5344CB8AC3E}">
        <p14:creationId xmlns:p14="http://schemas.microsoft.com/office/powerpoint/2010/main" val="179364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AutoShape 1"/>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5299" name="AutoShape 2"/>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5300" name="AutoShape 3"/>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3076" name="Rectangle 4"/>
          <p:cNvSpPr>
            <a:spLocks noGrp="1" noChangeArrowheads="1"/>
          </p:cNvSpPr>
          <p:nvPr>
            <p:ph type="hdr"/>
          </p:nvPr>
        </p:nvSpPr>
        <p:spPr bwMode="auto">
          <a:xfrm>
            <a:off x="0"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3077" name="Rectangle 5"/>
          <p:cNvSpPr>
            <a:spLocks noGrp="1" noChangeArrowheads="1"/>
          </p:cNvSpPr>
          <p:nvPr>
            <p:ph type="dt"/>
          </p:nvPr>
        </p:nvSpPr>
        <p:spPr bwMode="auto">
          <a:xfrm>
            <a:off x="3851722"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55303" name="Rectangle 6"/>
          <p:cNvSpPr>
            <a:spLocks noGrp="1" noRot="1" noChangeAspect="1" noChangeArrowheads="1"/>
          </p:cNvSpPr>
          <p:nvPr>
            <p:ph type="sldImg"/>
          </p:nvPr>
        </p:nvSpPr>
        <p:spPr bwMode="auto">
          <a:xfrm>
            <a:off x="920750" y="746125"/>
            <a:ext cx="4953000" cy="37163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907242" y="4714594"/>
            <a:ext cx="4978765" cy="4461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p>
            <a:pPr lvl="0"/>
            <a:endParaRPr lang="en-US" noProof="0" smtClean="0"/>
          </a:p>
        </p:txBody>
      </p:sp>
      <p:sp>
        <p:nvSpPr>
          <p:cNvPr id="3080" name="Rectangle 8"/>
          <p:cNvSpPr>
            <a:spLocks noGrp="1" noChangeArrowheads="1"/>
          </p:cNvSpPr>
          <p:nvPr>
            <p:ph type="ftr"/>
          </p:nvPr>
        </p:nvSpPr>
        <p:spPr bwMode="auto">
          <a:xfrm>
            <a:off x="0"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dirty="0"/>
          </a:p>
        </p:txBody>
      </p:sp>
      <p:sp>
        <p:nvSpPr>
          <p:cNvPr id="3081" name="Rectangle 9"/>
          <p:cNvSpPr>
            <a:spLocks noGrp="1" noChangeArrowheads="1"/>
          </p:cNvSpPr>
          <p:nvPr>
            <p:ph type="sldNum"/>
          </p:nvPr>
        </p:nvSpPr>
        <p:spPr bwMode="auto">
          <a:xfrm>
            <a:off x="3851722"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0FF5111F-4AD0-4493-821E-1CDE6579D378}" type="slidenum">
              <a:rPr lang="en-US"/>
              <a:pPr>
                <a:defRPr/>
              </a:pPr>
              <a:t>‹#›</a:t>
            </a:fld>
            <a:endParaRPr lang="en-US" dirty="0"/>
          </a:p>
        </p:txBody>
      </p:sp>
    </p:spTree>
    <p:extLst>
      <p:ext uri="{BB962C8B-B14F-4D97-AF65-F5344CB8AC3E}">
        <p14:creationId xmlns:p14="http://schemas.microsoft.com/office/powerpoint/2010/main" val="21788989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612B3FE0-0FFE-441A-8FF5-3F01412ED92F}" type="slidenum">
              <a:rPr lang="en-US" altLang="en-US" sz="1200" smtClean="0">
                <a:solidFill>
                  <a:srgbClr val="000000"/>
                </a:solidFill>
              </a:rPr>
              <a:pPr/>
              <a:t>1</a:t>
            </a:fld>
            <a:endParaRPr lang="en-US" altLang="en-US" sz="1200" dirty="0" smtClean="0">
              <a:solidFill>
                <a:srgbClr val="000000"/>
              </a:solidFill>
            </a:endParaRPr>
          </a:p>
        </p:txBody>
      </p:sp>
      <p:sp>
        <p:nvSpPr>
          <p:cNvPr id="563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dirty="0"/>
          </a:p>
        </p:txBody>
      </p:sp>
      <p:sp>
        <p:nvSpPr>
          <p:cNvPr id="563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FF5111F-4AD0-4493-821E-1CDE6579D378}" type="slidenum">
              <a:rPr lang="en-US" smtClean="0"/>
              <a:pPr>
                <a:defRPr/>
              </a:pPr>
              <a:t>3</a:t>
            </a:fld>
            <a:endParaRPr lang="en-US" dirty="0"/>
          </a:p>
        </p:txBody>
      </p:sp>
    </p:spTree>
    <p:extLst>
      <p:ext uri="{BB962C8B-B14F-4D97-AF65-F5344CB8AC3E}">
        <p14:creationId xmlns:p14="http://schemas.microsoft.com/office/powerpoint/2010/main" val="390099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8B1BB85-D0C2-4B28-AB9E-53D60B685EAD}" type="slidenum">
              <a:rPr lang="en-GB"/>
              <a:pPr>
                <a:defRPr/>
              </a:pPr>
              <a:t>‹#›</a:t>
            </a:fld>
            <a:endParaRPr lang="en-GB" dirty="0"/>
          </a:p>
        </p:txBody>
      </p:sp>
    </p:spTree>
    <p:extLst>
      <p:ext uri="{BB962C8B-B14F-4D97-AF65-F5344CB8AC3E}">
        <p14:creationId xmlns:p14="http://schemas.microsoft.com/office/powerpoint/2010/main" val="3899112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30DD38C7-3663-4232-AEB9-623058B964AF}" type="slidenum">
              <a:rPr lang="en-GB"/>
              <a:pPr>
                <a:defRPr/>
              </a:pPr>
              <a:t>‹#›</a:t>
            </a:fld>
            <a:endParaRPr lang="en-GB" dirty="0"/>
          </a:p>
        </p:txBody>
      </p:sp>
    </p:spTree>
    <p:extLst>
      <p:ext uri="{BB962C8B-B14F-4D97-AF65-F5344CB8AC3E}">
        <p14:creationId xmlns:p14="http://schemas.microsoft.com/office/powerpoint/2010/main" val="409603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
            <a:ext cx="2017713" cy="602138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09600" y="76200"/>
            <a:ext cx="5902325"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35E83199-A7F5-4179-BD56-83324D5D1185}" type="slidenum">
              <a:rPr lang="en-GB"/>
              <a:pPr>
                <a:defRPr/>
              </a:pPr>
              <a:t>‹#›</a:t>
            </a:fld>
            <a:endParaRPr lang="en-GB" dirty="0"/>
          </a:p>
        </p:txBody>
      </p:sp>
    </p:spTree>
    <p:extLst>
      <p:ext uri="{BB962C8B-B14F-4D97-AF65-F5344CB8AC3E}">
        <p14:creationId xmlns:p14="http://schemas.microsoft.com/office/powerpoint/2010/main" val="77209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2438" cy="1138238"/>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09600" y="1752600"/>
            <a:ext cx="3709988" cy="434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471988" y="1752600"/>
            <a:ext cx="37115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4471988" y="4000500"/>
            <a:ext cx="3711575" cy="209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DFD680DA-FB57-4DF0-8D1C-CD7780993F5B}" type="slidenum">
              <a:rPr lang="en-GB"/>
              <a:pPr>
                <a:defRPr/>
              </a:pPr>
              <a:t>‹#›</a:t>
            </a:fld>
            <a:endParaRPr lang="en-GB" dirty="0"/>
          </a:p>
        </p:txBody>
      </p:sp>
    </p:spTree>
    <p:extLst>
      <p:ext uri="{BB962C8B-B14F-4D97-AF65-F5344CB8AC3E}">
        <p14:creationId xmlns:p14="http://schemas.microsoft.com/office/powerpoint/2010/main" val="403530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8330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09492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417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23646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77558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Tree>
    <p:extLst>
      <p:ext uri="{BB962C8B-B14F-4D97-AF65-F5344CB8AC3E}">
        <p14:creationId xmlns:p14="http://schemas.microsoft.com/office/powerpoint/2010/main" val="280244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29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sid. </a:t>
            </a:r>
            <a:fld id="{90A7D973-48A0-446A-9019-5C51161FB6A8}" type="slidenum">
              <a:rPr lang="en-GB" smtClean="0"/>
              <a:pPr>
                <a:defRPr/>
              </a:pPr>
              <a:t>‹#›</a:t>
            </a:fld>
            <a:endParaRPr lang="en-GB" dirty="0"/>
          </a:p>
        </p:txBody>
      </p:sp>
    </p:spTree>
    <p:extLst>
      <p:ext uri="{BB962C8B-B14F-4D97-AF65-F5344CB8AC3E}">
        <p14:creationId xmlns:p14="http://schemas.microsoft.com/office/powerpoint/2010/main" val="17070262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66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417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3085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4269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EAA78279-6DD1-45E4-A773-64684E42CD4C}" type="slidenum">
              <a:rPr lang="en-GB"/>
              <a:pPr>
                <a:defRPr/>
              </a:pPr>
              <a:t>‹#›</a:t>
            </a:fld>
            <a:endParaRPr lang="en-GB" dirty="0"/>
          </a:p>
        </p:txBody>
      </p:sp>
    </p:spTree>
    <p:extLst>
      <p:ext uri="{BB962C8B-B14F-4D97-AF65-F5344CB8AC3E}">
        <p14:creationId xmlns:p14="http://schemas.microsoft.com/office/powerpoint/2010/main" val="3750242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1752600"/>
            <a:ext cx="3709988"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471988" y="1752600"/>
            <a:ext cx="3711575"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CF7090F2-AB0F-4F0D-9F7D-FDD2F1F3556E}" type="slidenum">
              <a:rPr lang="en-GB"/>
              <a:pPr>
                <a:defRPr/>
              </a:pPr>
              <a:t>‹#›</a:t>
            </a:fld>
            <a:endParaRPr lang="en-GB" dirty="0"/>
          </a:p>
        </p:txBody>
      </p:sp>
    </p:spTree>
    <p:extLst>
      <p:ext uri="{BB962C8B-B14F-4D97-AF65-F5344CB8AC3E}">
        <p14:creationId xmlns:p14="http://schemas.microsoft.com/office/powerpoint/2010/main" val="2108127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BA2F83A3-0C79-422A-91B0-AF98E95FFD8D}" type="slidenum">
              <a:rPr lang="en-GB"/>
              <a:pPr>
                <a:defRPr/>
              </a:pPr>
              <a:t>‹#›</a:t>
            </a:fld>
            <a:endParaRPr lang="en-GB" dirty="0"/>
          </a:p>
        </p:txBody>
      </p:sp>
    </p:spTree>
    <p:extLst>
      <p:ext uri="{BB962C8B-B14F-4D97-AF65-F5344CB8AC3E}">
        <p14:creationId xmlns:p14="http://schemas.microsoft.com/office/powerpoint/2010/main" val="4230511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5904523-22A4-4E55-9DBA-8D9DED4E4BE1}" type="slidenum">
              <a:rPr lang="en-GB"/>
              <a:pPr>
                <a:defRPr/>
              </a:pPr>
              <a:t>‹#›</a:t>
            </a:fld>
            <a:endParaRPr lang="en-GB" dirty="0"/>
          </a:p>
        </p:txBody>
      </p:sp>
    </p:spTree>
    <p:extLst>
      <p:ext uri="{BB962C8B-B14F-4D97-AF65-F5344CB8AC3E}">
        <p14:creationId xmlns:p14="http://schemas.microsoft.com/office/powerpoint/2010/main" val="80375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191316B-6C74-4157-AB5B-F7EBD3177B8B}" type="slidenum">
              <a:rPr lang="en-GB"/>
              <a:pPr>
                <a:defRPr/>
              </a:pPr>
              <a:t>‹#›</a:t>
            </a:fld>
            <a:endParaRPr lang="en-GB" dirty="0"/>
          </a:p>
        </p:txBody>
      </p:sp>
    </p:spTree>
    <p:extLst>
      <p:ext uri="{BB962C8B-B14F-4D97-AF65-F5344CB8AC3E}">
        <p14:creationId xmlns:p14="http://schemas.microsoft.com/office/powerpoint/2010/main" val="29439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6976320D-E8C9-4484-85CB-34ACEF06667E}" type="slidenum">
              <a:rPr lang="en-GB"/>
              <a:pPr>
                <a:defRPr/>
              </a:pPr>
              <a:t>‹#›</a:t>
            </a:fld>
            <a:endParaRPr lang="en-GB" dirty="0"/>
          </a:p>
        </p:txBody>
      </p:sp>
    </p:spTree>
    <p:extLst>
      <p:ext uri="{BB962C8B-B14F-4D97-AF65-F5344CB8AC3E}">
        <p14:creationId xmlns:p14="http://schemas.microsoft.com/office/powerpoint/2010/main" val="189013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smtClean="0"/>
              <a:t>K1: </a:t>
            </a:r>
            <a:r>
              <a:rPr lang="sv-SE" dirty="0"/>
              <a:t>sid. </a:t>
            </a:r>
            <a:fld id="{A9F16046-584C-4D2A-8B45-3B76B76966B4}" type="slidenum">
              <a:rPr lang="en-GB"/>
              <a:pPr>
                <a:defRPr/>
              </a:pPr>
              <a:t>‹#›</a:t>
            </a:fld>
            <a:endParaRPr lang="en-GB" dirty="0"/>
          </a:p>
        </p:txBody>
      </p:sp>
    </p:spTree>
    <p:extLst>
      <p:ext uri="{BB962C8B-B14F-4D97-AF65-F5344CB8AC3E}">
        <p14:creationId xmlns:p14="http://schemas.microsoft.com/office/powerpoint/2010/main" val="323610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76200"/>
            <a:ext cx="80724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09600" y="1752600"/>
            <a:ext cx="7573963"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Line 3"/>
          <p:cNvSpPr>
            <a:spLocks noChangeShapeType="1"/>
          </p:cNvSpPr>
          <p:nvPr/>
        </p:nvSpPr>
        <p:spPr bwMode="auto">
          <a:xfrm>
            <a:off x="609600" y="1219200"/>
            <a:ext cx="8077200" cy="1588"/>
          </a:xfrm>
          <a:prstGeom prst="line">
            <a:avLst/>
          </a:prstGeom>
          <a:noFill/>
          <a:ln w="5724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 name="Rectangle 4"/>
          <p:cNvSpPr>
            <a:spLocks noGrp="1" noChangeArrowheads="1"/>
          </p:cNvSpPr>
          <p:nvPr>
            <p:ph type="sldNum"/>
          </p:nvPr>
        </p:nvSpPr>
        <p:spPr bwMode="auto">
          <a:xfrm>
            <a:off x="0" y="6516688"/>
            <a:ext cx="19002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mn-lt"/>
              </a:defRPr>
            </a:lvl1pPr>
          </a:lstStyle>
          <a:p>
            <a:pPr>
              <a:defRPr/>
            </a:pPr>
            <a:r>
              <a:rPr lang="sv-SE" dirty="0" smtClean="0"/>
              <a:t>K1: </a:t>
            </a:r>
            <a:r>
              <a:rPr lang="sv-SE" dirty="0"/>
              <a:t>sid. </a:t>
            </a:r>
            <a:fld id="{7A1C7ACD-009E-42B6-9C9E-574C7025B99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12.bin"/><Relationship Id="rId1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0.wmf"/><Relationship Id="rId17" Type="http://schemas.openxmlformats.org/officeDocument/2006/relationships/oleObject" Target="../embeddings/oleObject14.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4.vml"/><Relationship Id="rId6" Type="http://schemas.openxmlformats.org/officeDocument/2006/relationships/image" Target="../media/image6.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oleObject" Target="../embeddings/oleObject10.bin"/><Relationship Id="rId1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1</a:t>
            </a:fld>
            <a:endParaRPr lang="en-GB" dirty="0"/>
          </a:p>
        </p:txBody>
      </p:sp>
      <p:sp>
        <p:nvSpPr>
          <p:cNvPr id="5121" name="Rectangle 1"/>
          <p:cNvSpPr>
            <a:spLocks noGrp="1" noChangeArrowheads="1"/>
          </p:cNvSpPr>
          <p:nvPr>
            <p:ph type="title"/>
          </p:nvPr>
        </p:nvSpPr>
        <p:spPr>
          <a:xfrm>
            <a:off x="683568" y="116632"/>
            <a:ext cx="7632848"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Kapitel </a:t>
            </a:r>
            <a:r>
              <a:rPr lang="sv-SE" dirty="0" smtClean="0"/>
              <a:t>14 Humankapital och teknisk utveckling</a:t>
            </a:r>
          </a:p>
        </p:txBody>
      </p:sp>
      <p:sp>
        <p:nvSpPr>
          <p:cNvPr id="5" name="Rectangle 3"/>
          <p:cNvSpPr txBox="1">
            <a:spLocks noChangeArrowheads="1"/>
          </p:cNvSpPr>
          <p:nvPr/>
        </p:nvSpPr>
        <p:spPr bwMode="auto">
          <a:xfrm>
            <a:off x="539552" y="1920875"/>
            <a:ext cx="8229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50" charset="0"/>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50" charset="0"/>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50" charset="0"/>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50" charset="0"/>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50" charset="0"/>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defTabSz="914400" eaLnBrk="1" hangingPunct="1">
              <a:spcBef>
                <a:spcPts val="600"/>
              </a:spcBef>
              <a:spcAft>
                <a:spcPts val="1200"/>
              </a:spcAft>
              <a:buClr>
                <a:schemeClr val="tx1"/>
              </a:buClr>
              <a:buSzTx/>
              <a:buFontTx/>
              <a:buChar char="•"/>
            </a:pPr>
            <a:r>
              <a:rPr lang="sv-SE" altLang="en-US" sz="2400" kern="0" dirty="0" smtClean="0">
                <a:latin typeface="Arial" charset="0"/>
              </a:rPr>
              <a:t>Kunskap – ett slags kapital, humankapital.</a:t>
            </a:r>
          </a:p>
          <a:p>
            <a:pPr defTabSz="914400" eaLnBrk="1" hangingPunct="1">
              <a:spcBef>
                <a:spcPts val="600"/>
              </a:spcBef>
              <a:spcAft>
                <a:spcPts val="1200"/>
              </a:spcAft>
              <a:buClr>
                <a:schemeClr val="tx1"/>
              </a:buClr>
              <a:buSzTx/>
              <a:buFontTx/>
              <a:buChar char="•"/>
            </a:pPr>
            <a:r>
              <a:rPr lang="sv-SE" altLang="en-US" sz="2400" kern="0" dirty="0" smtClean="0">
                <a:latin typeface="Arial" charset="0"/>
              </a:rPr>
              <a:t>Vad driver teknisk utveckling?</a:t>
            </a:r>
            <a:endParaRPr lang="sv-SE" altLang="en-US" sz="2400" kern="0" dirty="0" smtClean="0">
              <a:latin typeface="Arial" charset="0"/>
            </a:endParaRPr>
          </a:p>
          <a:p>
            <a:pPr defTabSz="914400" eaLnBrk="1" hangingPunct="1">
              <a:spcBef>
                <a:spcPts val="600"/>
              </a:spcBef>
              <a:spcAft>
                <a:spcPts val="1200"/>
              </a:spcAft>
              <a:buClr>
                <a:schemeClr val="tx1"/>
              </a:buClr>
              <a:buSzTx/>
              <a:buFontTx/>
              <a:buChar char="•"/>
            </a:pPr>
            <a:r>
              <a:rPr lang="sv-SE" altLang="en-US" sz="2400" kern="0" dirty="0" smtClean="0">
                <a:latin typeface="Arial" charset="0"/>
              </a:rPr>
              <a:t>Forskning och utveckling, en källa till </a:t>
            </a:r>
            <a:r>
              <a:rPr lang="sv-SE" altLang="en-US" sz="2400" kern="0" dirty="0" smtClean="0">
                <a:latin typeface="Arial" charset="0"/>
              </a:rPr>
              <a:t>(permanent?) tillväxt.</a:t>
            </a:r>
          </a:p>
          <a:p>
            <a:pPr defTabSz="914400" eaLnBrk="1" hangingPunct="1">
              <a:spcBef>
                <a:spcPts val="600"/>
              </a:spcBef>
              <a:spcAft>
                <a:spcPts val="1200"/>
              </a:spcAft>
              <a:buClr>
                <a:schemeClr val="tx1"/>
              </a:buClr>
              <a:buSzTx/>
              <a:buFontTx/>
              <a:buChar char="•"/>
            </a:pPr>
            <a:r>
              <a:rPr lang="sv-SE" altLang="en-US" sz="2400" kern="0" dirty="0" smtClean="0">
                <a:latin typeface="Arial" charset="0"/>
              </a:rPr>
              <a:t>Solowmodellen med teknisk utveckling och befolkningstillväxt. </a:t>
            </a:r>
            <a:endParaRPr lang="sv-SE" altLang="en-US" sz="2400" kern="0" dirty="0" smtClean="0">
              <a:latin typeface="Arial" charset="0"/>
            </a:endParaRPr>
          </a:p>
        </p:txBody>
      </p:sp>
    </p:spTree>
    <p:extLst>
      <p:ext uri="{BB962C8B-B14F-4D97-AF65-F5344CB8AC3E}">
        <p14:creationId xmlns:p14="http://schemas.microsoft.com/office/powerpoint/2010/main" val="4007990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sv-SE" dirty="0" smtClean="0"/>
              <a:t>Högre sparkvot</a:t>
            </a:r>
          </a:p>
        </p:txBody>
      </p:sp>
      <p:sp>
        <p:nvSpPr>
          <p:cNvPr id="336899" name="Rectangle 3"/>
          <p:cNvSpPr>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ClrTx/>
              <a:buFontTx/>
              <a:buNone/>
              <a:defRPr/>
            </a:pPr>
            <a:endParaRPr lang="sv-SE" sz="3600">
              <a:effectLst>
                <a:outerShdw blurRad="38100" dist="38100" dir="2700000" algn="tl">
                  <a:srgbClr val="C0C0C0"/>
                </a:outerShdw>
              </a:effectLst>
            </a:endParaRPr>
          </a:p>
        </p:txBody>
      </p:sp>
      <p:sp>
        <p:nvSpPr>
          <p:cNvPr id="336900" name="Rectangle 4"/>
          <p:cNvSpPr>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ClrTx/>
              <a:buFontTx/>
              <a:buNone/>
              <a:defRPr/>
            </a:pPr>
            <a:endParaRPr lang="sv-SE" sz="3600">
              <a:effectLst>
                <a:outerShdw blurRad="38100" dist="38100" dir="2700000" algn="tl">
                  <a:srgbClr val="C0C0C0"/>
                </a:outerShdw>
              </a:effectLst>
            </a:endParaRPr>
          </a:p>
        </p:txBody>
      </p:sp>
      <p:sp>
        <p:nvSpPr>
          <p:cNvPr id="336902" name="Rectangle 6"/>
          <p:cNvSpPr>
            <a:spLocks noChangeArrowheads="1"/>
          </p:cNvSpPr>
          <p:nvPr/>
        </p:nvSpPr>
        <p:spPr bwMode="auto">
          <a:xfrm>
            <a:off x="400794" y="1531318"/>
            <a:ext cx="2971800" cy="5138042"/>
          </a:xfrm>
          <a:prstGeom prst="rect">
            <a:avLst/>
          </a:prstGeom>
          <a:noFill/>
          <a:ln>
            <a:noFill/>
          </a:ln>
          <a:effectLst/>
          <a:extLst/>
        </p:spPr>
        <p:txBody>
          <a:bodyPr/>
          <a:lstStyle/>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j-lt"/>
              </a:rPr>
              <a:t>Vad händer om sparkvoten ökar från </a:t>
            </a:r>
            <a:r>
              <a:rPr lang="sv-SE" sz="1700" i="1" dirty="0" smtClean="0">
                <a:solidFill>
                  <a:schemeClr val="tx1"/>
                </a:solidFill>
                <a:latin typeface="+mj-lt"/>
              </a:rPr>
              <a:t>s</a:t>
            </a:r>
            <a:r>
              <a:rPr lang="sv-SE" sz="1700" baseline="-25000" dirty="0" smtClean="0">
                <a:solidFill>
                  <a:schemeClr val="tx1"/>
                </a:solidFill>
                <a:latin typeface="+mj-lt"/>
              </a:rPr>
              <a:t>0</a:t>
            </a:r>
            <a:r>
              <a:rPr lang="sv-SE" sz="1700" i="1" dirty="0" smtClean="0">
                <a:solidFill>
                  <a:schemeClr val="tx1"/>
                </a:solidFill>
                <a:latin typeface="+mj-lt"/>
              </a:rPr>
              <a:t> </a:t>
            </a:r>
            <a:r>
              <a:rPr lang="sv-SE" sz="1700" dirty="0" smtClean="0">
                <a:solidFill>
                  <a:schemeClr val="tx1"/>
                </a:solidFill>
                <a:latin typeface="+mj-lt"/>
              </a:rPr>
              <a:t>till </a:t>
            </a:r>
            <a:r>
              <a:rPr lang="sv-SE" sz="1700" i="1" dirty="0" smtClean="0">
                <a:solidFill>
                  <a:schemeClr val="tx1"/>
                </a:solidFill>
                <a:latin typeface="+mj-lt"/>
              </a:rPr>
              <a:t>s</a:t>
            </a:r>
            <a:r>
              <a:rPr lang="sv-SE" sz="1700" baseline="-25000" dirty="0" smtClean="0">
                <a:solidFill>
                  <a:schemeClr val="tx1"/>
                </a:solidFill>
                <a:latin typeface="+mj-lt"/>
              </a:rPr>
              <a:t>1</a:t>
            </a:r>
            <a:r>
              <a:rPr lang="sv-SE" sz="1700" dirty="0" smtClean="0">
                <a:solidFill>
                  <a:schemeClr val="tx1"/>
                </a:solidFill>
                <a:latin typeface="+mj-lt"/>
              </a:rPr>
              <a:t>?</a:t>
            </a:r>
          </a:p>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j-lt"/>
                <a:sym typeface="Symbol"/>
              </a:rPr>
              <a:t>Investeringskurvan förskjuts uppåt.</a:t>
            </a:r>
            <a:endParaRPr lang="sv-SE" sz="1700" dirty="0" smtClean="0">
              <a:solidFill>
                <a:schemeClr val="tx1"/>
              </a:solidFill>
              <a:latin typeface="+mn-lt"/>
              <a:sym typeface="Symbol"/>
            </a:endParaRPr>
          </a:p>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n-lt"/>
                <a:sym typeface="Symbol"/>
              </a:rPr>
              <a:t>Ekonomin rör sig mot en ny balanserade tillväxt-punkt med högre kapital och produktion per effektiv arbetskraftsenhet.</a:t>
            </a:r>
          </a:p>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n-lt"/>
                <a:sym typeface="Symbol"/>
              </a:rPr>
              <a:t>Under en övergångsfas  växer kapital och produktion snabbare än </a:t>
            </a:r>
            <a:r>
              <a:rPr lang="sv-SE" sz="1600" i="1" dirty="0" smtClean="0">
                <a:solidFill>
                  <a:schemeClr val="tx1"/>
                </a:solidFill>
                <a:latin typeface="+mn-lt"/>
                <a:sym typeface="Symbol"/>
              </a:rPr>
              <a:t>g</a:t>
            </a:r>
            <a:r>
              <a:rPr lang="sv-SE" sz="1600" i="1" baseline="-25000" dirty="0" smtClean="0">
                <a:solidFill>
                  <a:schemeClr val="tx1"/>
                </a:solidFill>
                <a:latin typeface="+mn-lt"/>
                <a:sym typeface="Symbol"/>
              </a:rPr>
              <a:t>A</a:t>
            </a:r>
            <a:r>
              <a:rPr lang="sv-SE" sz="1600" i="1" dirty="0" smtClean="0">
                <a:solidFill>
                  <a:schemeClr val="tx1"/>
                </a:solidFill>
                <a:latin typeface="+mn-lt"/>
                <a:sym typeface="Symbol"/>
              </a:rPr>
              <a:t>+g</a:t>
            </a:r>
            <a:r>
              <a:rPr lang="sv-SE" sz="1600" i="1" baseline="-25000" dirty="0" smtClean="0">
                <a:solidFill>
                  <a:schemeClr val="tx1"/>
                </a:solidFill>
                <a:latin typeface="+mn-lt"/>
                <a:sym typeface="Symbol"/>
              </a:rPr>
              <a:t>N.</a:t>
            </a:r>
            <a:endParaRPr lang="sv-SE" sz="1700" dirty="0" smtClean="0">
              <a:solidFill>
                <a:schemeClr val="tx1"/>
              </a:solidFill>
              <a:latin typeface="+mn-lt"/>
              <a:sym typeface="Symbol"/>
            </a:endParaRPr>
          </a:p>
          <a:p>
            <a:pPr marL="285750" indent="-285750" eaLnBrk="1" hangingPunct="1">
              <a:spcBef>
                <a:spcPts val="0"/>
              </a:spcBef>
              <a:spcAft>
                <a:spcPts val="0"/>
              </a:spcAft>
              <a:buClrTx/>
              <a:buFont typeface="Arial" panose="020B0604020202020204" pitchFamily="34" charset="0"/>
              <a:buChar char="•"/>
              <a:defRPr/>
            </a:pPr>
            <a:endParaRPr lang="sv-SE" sz="1700" dirty="0">
              <a:solidFill>
                <a:schemeClr val="tx1"/>
              </a:solidFill>
              <a:latin typeface="+mn-lt"/>
              <a:sym typeface="Symbol"/>
            </a:endParaRPr>
          </a:p>
          <a:p>
            <a:pPr marL="285750" indent="-285750" eaLnBrk="1" hangingPunct="1">
              <a:spcBef>
                <a:spcPct val="10000"/>
              </a:spcBef>
              <a:spcAft>
                <a:spcPct val="10000"/>
              </a:spcAft>
              <a:buClrTx/>
              <a:buFont typeface="Arial" panose="020B0604020202020204" pitchFamily="34" charset="0"/>
              <a:buChar char="•"/>
              <a:defRPr/>
            </a:pPr>
            <a:endParaRPr lang="sv-SE" sz="1700" dirty="0">
              <a:solidFill>
                <a:schemeClr val="tx1"/>
              </a:solidFill>
              <a:latin typeface="+mn-lt"/>
            </a:endParaRPr>
          </a:p>
        </p:txBody>
      </p:sp>
      <p:sp>
        <p:nvSpPr>
          <p:cNvPr id="37915" name="Line 9"/>
          <p:cNvSpPr>
            <a:spLocks noChangeShapeType="1"/>
          </p:cNvSpPr>
          <p:nvPr/>
        </p:nvSpPr>
        <p:spPr bwMode="auto">
          <a:xfrm>
            <a:off x="3660152" y="1531318"/>
            <a:ext cx="0" cy="4294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10"/>
          <p:cNvSpPr>
            <a:spLocks noChangeShapeType="1"/>
          </p:cNvSpPr>
          <p:nvPr/>
        </p:nvSpPr>
        <p:spPr bwMode="auto">
          <a:xfrm flipH="1" flipV="1">
            <a:off x="3649297" y="5829024"/>
            <a:ext cx="43693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Rectangle 12"/>
          <p:cNvSpPr>
            <a:spLocks noChangeArrowheads="1"/>
          </p:cNvSpPr>
          <p:nvPr/>
        </p:nvSpPr>
        <p:spPr bwMode="auto">
          <a:xfrm>
            <a:off x="7844962" y="5652316"/>
            <a:ext cx="975189" cy="3678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a:t>k</a:t>
            </a:r>
          </a:p>
        </p:txBody>
      </p:sp>
      <p:sp>
        <p:nvSpPr>
          <p:cNvPr id="37919" name="Rectangle 13"/>
          <p:cNvSpPr>
            <a:spLocks noChangeArrowheads="1"/>
          </p:cNvSpPr>
          <p:nvPr/>
        </p:nvSpPr>
        <p:spPr bwMode="auto">
          <a:xfrm>
            <a:off x="3993055" y="6113921"/>
            <a:ext cx="3783155" cy="3678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dirty="0" smtClean="0"/>
              <a:t>Kapital (per sysselsatt)</a:t>
            </a:r>
            <a:endParaRPr lang="sv-SE" altLang="en-US" sz="1800" dirty="0"/>
          </a:p>
        </p:txBody>
      </p:sp>
      <p:sp>
        <p:nvSpPr>
          <p:cNvPr id="37920" name="Freeform 14"/>
          <p:cNvSpPr>
            <a:spLocks/>
          </p:cNvSpPr>
          <p:nvPr/>
        </p:nvSpPr>
        <p:spPr bwMode="auto">
          <a:xfrm>
            <a:off x="3692719" y="3573016"/>
            <a:ext cx="4631696" cy="2234370"/>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0" h="1447">
                <a:moveTo>
                  <a:pt x="0" y="1447"/>
                </a:moveTo>
                <a:cubicBezTo>
                  <a:pt x="84" y="1340"/>
                  <a:pt x="264" y="1007"/>
                  <a:pt x="505" y="804"/>
                </a:cubicBezTo>
                <a:cubicBezTo>
                  <a:pt x="746" y="601"/>
                  <a:pt x="1175" y="356"/>
                  <a:pt x="1446" y="228"/>
                </a:cubicBezTo>
                <a:cubicBezTo>
                  <a:pt x="1717" y="100"/>
                  <a:pt x="1945" y="72"/>
                  <a:pt x="2131" y="36"/>
                </a:cubicBezTo>
                <a:cubicBezTo>
                  <a:pt x="2317" y="0"/>
                  <a:pt x="2471" y="15"/>
                  <a:pt x="2560" y="10"/>
                </a:cubicBezTo>
              </a:path>
            </a:pathLst>
          </a:custGeom>
          <a:noFill/>
          <a:ln w="38100" cap="flat" cmpd="sng">
            <a:solidFill>
              <a:srgbClr val="3F715E">
                <a:alpha val="47000"/>
              </a:srgbClr>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15"/>
          <p:cNvSpPr>
            <a:spLocks noChangeShapeType="1"/>
          </p:cNvSpPr>
          <p:nvPr/>
        </p:nvSpPr>
        <p:spPr bwMode="auto">
          <a:xfrm flipV="1">
            <a:off x="3669199" y="2363376"/>
            <a:ext cx="4376591" cy="3483679"/>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4"/>
          <p:cNvSpPr>
            <a:spLocks/>
          </p:cNvSpPr>
          <p:nvPr/>
        </p:nvSpPr>
        <p:spPr bwMode="auto">
          <a:xfrm>
            <a:off x="3685482" y="1820629"/>
            <a:ext cx="4631696" cy="4001182"/>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 name="connsiteX0" fmla="*/ 0 w 10000"/>
              <a:gd name="connsiteY0" fmla="*/ 9931 h 9931"/>
              <a:gd name="connsiteX1" fmla="*/ 2179 w 10000"/>
              <a:gd name="connsiteY1" fmla="*/ 5392 h 9931"/>
              <a:gd name="connsiteX2" fmla="*/ 5648 w 10000"/>
              <a:gd name="connsiteY2" fmla="*/ 1507 h 9931"/>
              <a:gd name="connsiteX3" fmla="*/ 8324 w 10000"/>
              <a:gd name="connsiteY3" fmla="*/ 180 h 9931"/>
              <a:gd name="connsiteX4" fmla="*/ 10000 w 10000"/>
              <a:gd name="connsiteY4" fmla="*/ 0 h 9931"/>
              <a:gd name="connsiteX0" fmla="*/ 0 w 10000"/>
              <a:gd name="connsiteY0" fmla="*/ 10000 h 10000"/>
              <a:gd name="connsiteX1" fmla="*/ 2179 w 10000"/>
              <a:gd name="connsiteY1" fmla="*/ 5429 h 10000"/>
              <a:gd name="connsiteX2" fmla="*/ 5977 w 10000"/>
              <a:gd name="connsiteY2" fmla="*/ 1327 h 10000"/>
              <a:gd name="connsiteX3" fmla="*/ 8324 w 10000"/>
              <a:gd name="connsiteY3" fmla="*/ 181 h 10000"/>
              <a:gd name="connsiteX4" fmla="*/ 10000 w 10000"/>
              <a:gd name="connsiteY4" fmla="*/ 0 h 10000"/>
              <a:gd name="connsiteX0" fmla="*/ 0 w 10000"/>
              <a:gd name="connsiteY0" fmla="*/ 10000 h 10000"/>
              <a:gd name="connsiteX1" fmla="*/ 2179 w 10000"/>
              <a:gd name="connsiteY1" fmla="*/ 5429 h 10000"/>
              <a:gd name="connsiteX2" fmla="*/ 5977 w 10000"/>
              <a:gd name="connsiteY2" fmla="*/ 1327 h 10000"/>
              <a:gd name="connsiteX3" fmla="*/ 8201 w 10000"/>
              <a:gd name="connsiteY3" fmla="*/ 181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8201 w 10000"/>
              <a:gd name="connsiteY3" fmla="*/ 181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7954 w 10000"/>
              <a:gd name="connsiteY3" fmla="*/ 276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7995 w 10000"/>
              <a:gd name="connsiteY3" fmla="*/ 205 h 10000"/>
              <a:gd name="connsiteX4" fmla="*/ 10000 w 10000"/>
              <a:gd name="connsiteY4" fmla="*/ 0 h 10000"/>
              <a:gd name="connsiteX0" fmla="*/ 0 w 10000"/>
              <a:gd name="connsiteY0" fmla="*/ 10000 h 10000"/>
              <a:gd name="connsiteX1" fmla="*/ 2302 w 10000"/>
              <a:gd name="connsiteY1" fmla="*/ 5358 h 10000"/>
              <a:gd name="connsiteX2" fmla="*/ 4012 w 10000"/>
              <a:gd name="connsiteY2" fmla="*/ 3234 h 10000"/>
              <a:gd name="connsiteX3" fmla="*/ 5977 w 10000"/>
              <a:gd name="connsiteY3" fmla="*/ 1327 h 10000"/>
              <a:gd name="connsiteX4" fmla="*/ 7995 w 10000"/>
              <a:gd name="connsiteY4" fmla="*/ 205 h 10000"/>
              <a:gd name="connsiteX5" fmla="*/ 10000 w 10000"/>
              <a:gd name="connsiteY5" fmla="*/ 0 h 10000"/>
              <a:gd name="connsiteX0" fmla="*/ 0 w 10000"/>
              <a:gd name="connsiteY0" fmla="*/ 10000 h 10000"/>
              <a:gd name="connsiteX1" fmla="*/ 2302 w 10000"/>
              <a:gd name="connsiteY1" fmla="*/ 5358 h 10000"/>
              <a:gd name="connsiteX2" fmla="*/ 4012 w 10000"/>
              <a:gd name="connsiteY2" fmla="*/ 3115 h 10000"/>
              <a:gd name="connsiteX3" fmla="*/ 5977 w 10000"/>
              <a:gd name="connsiteY3" fmla="*/ 1327 h 10000"/>
              <a:gd name="connsiteX4" fmla="*/ 7995 w 10000"/>
              <a:gd name="connsiteY4" fmla="*/ 205 h 10000"/>
              <a:gd name="connsiteX5" fmla="*/ 1000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cubicBezTo>
                  <a:pt x="328" y="9256"/>
                  <a:pt x="1633" y="6505"/>
                  <a:pt x="2302" y="5358"/>
                </a:cubicBezTo>
                <a:cubicBezTo>
                  <a:pt x="2971" y="4211"/>
                  <a:pt x="3400" y="3787"/>
                  <a:pt x="4012" y="3115"/>
                </a:cubicBezTo>
                <a:cubicBezTo>
                  <a:pt x="4624" y="2443"/>
                  <a:pt x="5313" y="1812"/>
                  <a:pt x="5977" y="1327"/>
                </a:cubicBezTo>
                <a:cubicBezTo>
                  <a:pt x="6641" y="842"/>
                  <a:pt x="7269" y="456"/>
                  <a:pt x="7995" y="205"/>
                </a:cubicBezTo>
                <a:cubicBezTo>
                  <a:pt x="8722" y="-45"/>
                  <a:pt x="9652" y="35"/>
                  <a:pt x="10000"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21"/>
          <p:cNvSpPr>
            <a:spLocks noChangeShapeType="1"/>
          </p:cNvSpPr>
          <p:nvPr/>
        </p:nvSpPr>
        <p:spPr bwMode="auto">
          <a:xfrm flipH="1">
            <a:off x="3649297" y="2007890"/>
            <a:ext cx="337097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26"/>
          <p:cNvSpPr>
            <a:spLocks noChangeShapeType="1"/>
          </p:cNvSpPr>
          <p:nvPr/>
        </p:nvSpPr>
        <p:spPr bwMode="auto">
          <a:xfrm flipV="1">
            <a:off x="4795838" y="5384800"/>
            <a:ext cx="0" cy="206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29" name="Rectangle 33"/>
          <p:cNvSpPr>
            <a:spLocks noChangeArrowheads="1"/>
          </p:cNvSpPr>
          <p:nvPr/>
        </p:nvSpPr>
        <p:spPr bwMode="auto">
          <a:xfrm>
            <a:off x="251520" y="4421947"/>
            <a:ext cx="2971800" cy="1752649"/>
          </a:xfrm>
          <a:prstGeom prst="rect">
            <a:avLst/>
          </a:prstGeom>
          <a:noFill/>
          <a:ln>
            <a:noFill/>
          </a:ln>
          <a:effec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lgn="l" eaLnBrk="1" hangingPunct="1">
              <a:spcBef>
                <a:spcPct val="10000"/>
              </a:spcBef>
              <a:spcAft>
                <a:spcPct val="10000"/>
              </a:spcAft>
              <a:buClrTx/>
              <a:buFont typeface="Wingdings" pitchFamily="2" charset="2"/>
              <a:buNone/>
            </a:pPr>
            <a:endParaRPr lang="sv-SE" altLang="en-US" sz="1800" dirty="0"/>
          </a:p>
        </p:txBody>
      </p:sp>
      <p:graphicFrame>
        <p:nvGraphicFramePr>
          <p:cNvPr id="2" name="Object 1"/>
          <p:cNvGraphicFramePr>
            <a:graphicFrameLocks noChangeAspect="1"/>
          </p:cNvGraphicFramePr>
          <p:nvPr>
            <p:extLst>
              <p:ext uri="{D42A27DB-BD31-4B8C-83A1-F6EECF244321}">
                <p14:modId xmlns:p14="http://schemas.microsoft.com/office/powerpoint/2010/main" val="4077556864"/>
              </p:ext>
            </p:extLst>
          </p:nvPr>
        </p:nvGraphicFramePr>
        <p:xfrm>
          <a:off x="8054280" y="2655962"/>
          <a:ext cx="838200" cy="320675"/>
        </p:xfrm>
        <a:graphic>
          <a:graphicData uri="http://schemas.openxmlformats.org/presentationml/2006/ole">
            <mc:AlternateContent xmlns:mc="http://schemas.openxmlformats.org/markup-compatibility/2006">
              <mc:Choice xmlns:v="urn:schemas-microsoft-com:vml" Requires="v">
                <p:oleObj spid="_x0000_s45378" name="Equation" r:id="rId3" imgW="558720" imgH="215640" progId="Equation.3">
                  <p:embed/>
                </p:oleObj>
              </mc:Choice>
              <mc:Fallback>
                <p:oleObj name="Equation" r:id="rId3" imgW="558720" imgH="215640" progId="Equation.3">
                  <p:embed/>
                  <p:pic>
                    <p:nvPicPr>
                      <p:cNvPr id="0" name=""/>
                      <p:cNvPicPr>
                        <a:picLocks noChangeAspect="1" noChangeArrowheads="1"/>
                      </p:cNvPicPr>
                      <p:nvPr/>
                    </p:nvPicPr>
                    <p:blipFill>
                      <a:blip r:embed="rId4"/>
                      <a:srcRect/>
                      <a:stretch>
                        <a:fillRect/>
                      </a:stretch>
                    </p:blipFill>
                    <p:spPr bwMode="auto">
                      <a:xfrm>
                        <a:off x="8054280" y="2655962"/>
                        <a:ext cx="838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88816005"/>
              </p:ext>
            </p:extLst>
          </p:nvPr>
        </p:nvGraphicFramePr>
        <p:xfrm>
          <a:off x="7332663" y="2060848"/>
          <a:ext cx="1638300" cy="323850"/>
        </p:xfrm>
        <a:graphic>
          <a:graphicData uri="http://schemas.openxmlformats.org/presentationml/2006/ole">
            <mc:AlternateContent xmlns:mc="http://schemas.openxmlformats.org/markup-compatibility/2006">
              <mc:Choice xmlns:v="urn:schemas-microsoft-com:vml" Requires="v">
                <p:oleObj spid="_x0000_s45379" name="Equation" r:id="rId5" imgW="1091880" imgH="215640" progId="Equation.3">
                  <p:embed/>
                </p:oleObj>
              </mc:Choice>
              <mc:Fallback>
                <p:oleObj name="Equation" r:id="rId5" imgW="1091880" imgH="215640" progId="Equation.3">
                  <p:embed/>
                  <p:pic>
                    <p:nvPicPr>
                      <p:cNvPr id="0" name=""/>
                      <p:cNvPicPr>
                        <a:picLocks noChangeAspect="1" noChangeArrowheads="1"/>
                      </p:cNvPicPr>
                      <p:nvPr/>
                    </p:nvPicPr>
                    <p:blipFill>
                      <a:blip r:embed="rId6"/>
                      <a:srcRect/>
                      <a:stretch>
                        <a:fillRect/>
                      </a:stretch>
                    </p:blipFill>
                    <p:spPr bwMode="auto">
                      <a:xfrm>
                        <a:off x="7332663" y="2060848"/>
                        <a:ext cx="1638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534952291"/>
              </p:ext>
            </p:extLst>
          </p:nvPr>
        </p:nvGraphicFramePr>
        <p:xfrm>
          <a:off x="8324415" y="1596157"/>
          <a:ext cx="476250" cy="320675"/>
        </p:xfrm>
        <a:graphic>
          <a:graphicData uri="http://schemas.openxmlformats.org/presentationml/2006/ole">
            <mc:AlternateContent xmlns:mc="http://schemas.openxmlformats.org/markup-compatibility/2006">
              <mc:Choice xmlns:v="urn:schemas-microsoft-com:vml" Requires="v">
                <p:oleObj spid="_x0000_s45380" name="Equation" r:id="rId7" imgW="317160" imgH="215640" progId="Equation.3">
                  <p:embed/>
                </p:oleObj>
              </mc:Choice>
              <mc:Fallback>
                <p:oleObj name="Equation" r:id="rId7" imgW="317160" imgH="215640" progId="Equation.3">
                  <p:embed/>
                  <p:pic>
                    <p:nvPicPr>
                      <p:cNvPr id="0" name=""/>
                      <p:cNvPicPr>
                        <a:picLocks noChangeAspect="1" noChangeArrowheads="1"/>
                      </p:cNvPicPr>
                      <p:nvPr/>
                    </p:nvPicPr>
                    <p:blipFill>
                      <a:blip r:embed="rId8"/>
                      <a:srcRect/>
                      <a:stretch>
                        <a:fillRect/>
                      </a:stretch>
                    </p:blipFill>
                    <p:spPr bwMode="auto">
                      <a:xfrm>
                        <a:off x="8324415" y="1596157"/>
                        <a:ext cx="476250" cy="320675"/>
                      </a:xfrm>
                      <a:prstGeom prst="rect">
                        <a:avLst/>
                      </a:prstGeom>
                      <a:noFill/>
                      <a:ln>
                        <a:noFill/>
                      </a:ln>
                      <a:extLst/>
                    </p:spPr>
                  </p:pic>
                </p:oleObj>
              </mc:Fallback>
            </mc:AlternateContent>
          </a:graphicData>
        </a:graphic>
      </p:graphicFrame>
      <p:sp>
        <p:nvSpPr>
          <p:cNvPr id="35" name="Line 18"/>
          <p:cNvSpPr>
            <a:spLocks noChangeShapeType="1"/>
          </p:cNvSpPr>
          <p:nvPr/>
        </p:nvSpPr>
        <p:spPr bwMode="auto">
          <a:xfrm flipV="1">
            <a:off x="5796136" y="2852936"/>
            <a:ext cx="0" cy="295934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AutoShape 28"/>
          <p:cNvSpPr>
            <a:spLocks noChangeArrowheads="1"/>
          </p:cNvSpPr>
          <p:nvPr/>
        </p:nvSpPr>
        <p:spPr bwMode="auto">
          <a:xfrm rot="10800000" flipH="1" flipV="1">
            <a:off x="6156177" y="5733255"/>
            <a:ext cx="681038" cy="192089"/>
          </a:xfrm>
          <a:prstGeom prst="rightArrow">
            <a:avLst>
              <a:gd name="adj1" fmla="val 50000"/>
              <a:gd name="adj2" fmla="val 8863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endParaRPr lang="en-US" altLang="en-US"/>
          </a:p>
        </p:txBody>
      </p:sp>
      <p:sp>
        <p:nvSpPr>
          <p:cNvPr id="25" name="Freeform 14"/>
          <p:cNvSpPr>
            <a:spLocks/>
          </p:cNvSpPr>
          <p:nvPr/>
        </p:nvSpPr>
        <p:spPr bwMode="auto">
          <a:xfrm>
            <a:off x="3684662" y="2996952"/>
            <a:ext cx="4631696" cy="2810434"/>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0" h="1447">
                <a:moveTo>
                  <a:pt x="0" y="1447"/>
                </a:moveTo>
                <a:cubicBezTo>
                  <a:pt x="84" y="1340"/>
                  <a:pt x="264" y="1007"/>
                  <a:pt x="505" y="804"/>
                </a:cubicBezTo>
                <a:cubicBezTo>
                  <a:pt x="746" y="601"/>
                  <a:pt x="1175" y="356"/>
                  <a:pt x="1446" y="228"/>
                </a:cubicBezTo>
                <a:cubicBezTo>
                  <a:pt x="1717" y="100"/>
                  <a:pt x="1945" y="72"/>
                  <a:pt x="2131" y="36"/>
                </a:cubicBezTo>
                <a:cubicBezTo>
                  <a:pt x="2317" y="0"/>
                  <a:pt x="2471" y="15"/>
                  <a:pt x="2560" y="10"/>
                </a:cubicBezTo>
              </a:path>
            </a:pathLst>
          </a:custGeom>
          <a:noFill/>
          <a:ln w="38100" cap="flat" cmpd="sng">
            <a:solidFill>
              <a:srgbClr val="3F715E"/>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p:cNvSpPr>
            <a:spLocks noChangeShapeType="1"/>
          </p:cNvSpPr>
          <p:nvPr/>
        </p:nvSpPr>
        <p:spPr bwMode="auto">
          <a:xfrm flipV="1">
            <a:off x="7020272" y="2060847"/>
            <a:ext cx="0" cy="374441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050055383"/>
              </p:ext>
            </p:extLst>
          </p:nvPr>
        </p:nvGraphicFramePr>
        <p:xfrm>
          <a:off x="8078663" y="3273425"/>
          <a:ext cx="876300" cy="338138"/>
        </p:xfrm>
        <a:graphic>
          <a:graphicData uri="http://schemas.openxmlformats.org/presentationml/2006/ole">
            <mc:AlternateContent xmlns:mc="http://schemas.openxmlformats.org/markup-compatibility/2006">
              <mc:Choice xmlns:v="urn:schemas-microsoft-com:vml" Requires="v">
                <p:oleObj spid="_x0000_s45381" name="Equation" r:id="rId9" imgW="583920" imgH="228600" progId="Equation.3">
                  <p:embed/>
                </p:oleObj>
              </mc:Choice>
              <mc:Fallback>
                <p:oleObj name="Equation" r:id="rId9" imgW="583920" imgH="228600" progId="Equation.3">
                  <p:embed/>
                  <p:pic>
                    <p:nvPicPr>
                      <p:cNvPr id="0" name=""/>
                      <p:cNvPicPr>
                        <a:picLocks noChangeAspect="1" noChangeArrowheads="1"/>
                      </p:cNvPicPr>
                      <p:nvPr/>
                    </p:nvPicPr>
                    <p:blipFill>
                      <a:blip r:embed="rId10"/>
                      <a:srcRect/>
                      <a:stretch>
                        <a:fillRect/>
                      </a:stretch>
                    </p:blipFill>
                    <p:spPr bwMode="auto">
                      <a:xfrm>
                        <a:off x="8078663" y="3273425"/>
                        <a:ext cx="876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own Arrow 3"/>
          <p:cNvSpPr/>
          <p:nvPr/>
        </p:nvSpPr>
        <p:spPr bwMode="auto">
          <a:xfrm rot="10800000">
            <a:off x="7844960" y="3068960"/>
            <a:ext cx="173689" cy="432048"/>
          </a:xfrm>
          <a:prstGeom prst="downArrow">
            <a:avLst/>
          </a:prstGeom>
          <a:solidFill>
            <a:srgbClr val="3F715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MS Gothic" pitchFamily="49"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60878907"/>
              </p:ext>
            </p:extLst>
          </p:nvPr>
        </p:nvGraphicFramePr>
        <p:xfrm>
          <a:off x="5691188" y="5868988"/>
          <a:ext cx="285750" cy="358775"/>
        </p:xfrm>
        <a:graphic>
          <a:graphicData uri="http://schemas.openxmlformats.org/presentationml/2006/ole">
            <mc:AlternateContent xmlns:mc="http://schemas.openxmlformats.org/markup-compatibility/2006">
              <mc:Choice xmlns:v="urn:schemas-microsoft-com:vml" Requires="v">
                <p:oleObj spid="_x0000_s45382" name="Equation" r:id="rId11" imgW="190440" imgH="241200" progId="Equation.3">
                  <p:embed/>
                </p:oleObj>
              </mc:Choice>
              <mc:Fallback>
                <p:oleObj name="Equation" r:id="rId11" imgW="190440" imgH="241200" progId="Equation.3">
                  <p:embed/>
                  <p:pic>
                    <p:nvPicPr>
                      <p:cNvPr id="0" name="Object 5"/>
                      <p:cNvPicPr>
                        <a:picLocks noChangeAspect="1" noChangeArrowheads="1"/>
                      </p:cNvPicPr>
                      <p:nvPr/>
                    </p:nvPicPr>
                    <p:blipFill>
                      <a:blip r:embed="rId12"/>
                      <a:srcRect/>
                      <a:stretch>
                        <a:fillRect/>
                      </a:stretch>
                    </p:blipFill>
                    <p:spPr bwMode="auto">
                      <a:xfrm>
                        <a:off x="5691188" y="5868988"/>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926133910"/>
              </p:ext>
            </p:extLst>
          </p:nvPr>
        </p:nvGraphicFramePr>
        <p:xfrm>
          <a:off x="6919913" y="5865813"/>
          <a:ext cx="285750" cy="339725"/>
        </p:xfrm>
        <a:graphic>
          <a:graphicData uri="http://schemas.openxmlformats.org/presentationml/2006/ole">
            <mc:AlternateContent xmlns:mc="http://schemas.openxmlformats.org/markup-compatibility/2006">
              <mc:Choice xmlns:v="urn:schemas-microsoft-com:vml" Requires="v">
                <p:oleObj spid="_x0000_s45383" name="Equation" r:id="rId13" imgW="190440" imgH="228600" progId="Equation.3">
                  <p:embed/>
                </p:oleObj>
              </mc:Choice>
              <mc:Fallback>
                <p:oleObj name="Equation" r:id="rId13" imgW="190440" imgH="228600" progId="Equation.3">
                  <p:embed/>
                  <p:pic>
                    <p:nvPicPr>
                      <p:cNvPr id="0" name=""/>
                      <p:cNvPicPr>
                        <a:picLocks noChangeAspect="1" noChangeArrowheads="1"/>
                      </p:cNvPicPr>
                      <p:nvPr/>
                    </p:nvPicPr>
                    <p:blipFill>
                      <a:blip r:embed="rId14"/>
                      <a:srcRect/>
                      <a:stretch>
                        <a:fillRect/>
                      </a:stretch>
                    </p:blipFill>
                    <p:spPr bwMode="auto">
                      <a:xfrm>
                        <a:off x="6919913" y="5865813"/>
                        <a:ext cx="285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10</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151747106"/>
              </p:ext>
            </p:extLst>
          </p:nvPr>
        </p:nvGraphicFramePr>
        <p:xfrm>
          <a:off x="3340100" y="1854200"/>
          <a:ext cx="304800" cy="339725"/>
        </p:xfrm>
        <a:graphic>
          <a:graphicData uri="http://schemas.openxmlformats.org/presentationml/2006/ole">
            <mc:AlternateContent xmlns:mc="http://schemas.openxmlformats.org/markup-compatibility/2006">
              <mc:Choice xmlns:v="urn:schemas-microsoft-com:vml" Requires="v">
                <p:oleObj spid="_x0000_s45384" name="Equation" r:id="rId15" imgW="203040" imgH="228600" progId="Equation.3">
                  <p:embed/>
                </p:oleObj>
              </mc:Choice>
              <mc:Fallback>
                <p:oleObj name="Equation" r:id="rId15" imgW="203040" imgH="228600" progId="Equation.3">
                  <p:embed/>
                  <p:pic>
                    <p:nvPicPr>
                      <p:cNvPr id="0" name="Object 4"/>
                      <p:cNvPicPr>
                        <a:picLocks noChangeAspect="1" noChangeArrowheads="1"/>
                      </p:cNvPicPr>
                      <p:nvPr/>
                    </p:nvPicPr>
                    <p:blipFill>
                      <a:blip r:embed="rId16"/>
                      <a:srcRect/>
                      <a:stretch>
                        <a:fillRect/>
                      </a:stretch>
                    </p:blipFill>
                    <p:spPr bwMode="auto">
                      <a:xfrm>
                        <a:off x="3340100" y="1854200"/>
                        <a:ext cx="30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75337500"/>
              </p:ext>
            </p:extLst>
          </p:nvPr>
        </p:nvGraphicFramePr>
        <p:xfrm>
          <a:off x="3348038" y="2627313"/>
          <a:ext cx="304800" cy="358775"/>
        </p:xfrm>
        <a:graphic>
          <a:graphicData uri="http://schemas.openxmlformats.org/presentationml/2006/ole">
            <mc:AlternateContent xmlns:mc="http://schemas.openxmlformats.org/markup-compatibility/2006">
              <mc:Choice xmlns:v="urn:schemas-microsoft-com:vml" Requires="v">
                <p:oleObj spid="_x0000_s45385" name="Equation" r:id="rId17" imgW="203040" imgH="241200" progId="Equation.3">
                  <p:embed/>
                </p:oleObj>
              </mc:Choice>
              <mc:Fallback>
                <p:oleObj name="Equation" r:id="rId17" imgW="203040" imgH="241200" progId="Equation.3">
                  <p:embed/>
                  <p:pic>
                    <p:nvPicPr>
                      <p:cNvPr id="0" name=""/>
                      <p:cNvPicPr>
                        <a:picLocks noChangeAspect="1" noChangeArrowheads="1"/>
                      </p:cNvPicPr>
                      <p:nvPr/>
                    </p:nvPicPr>
                    <p:blipFill>
                      <a:blip r:embed="rId18"/>
                      <a:srcRect/>
                      <a:stretch>
                        <a:fillRect/>
                      </a:stretch>
                    </p:blipFill>
                    <p:spPr bwMode="auto">
                      <a:xfrm>
                        <a:off x="3348038" y="2627313"/>
                        <a:ext cx="30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Line 21"/>
          <p:cNvSpPr>
            <a:spLocks noChangeShapeType="1"/>
          </p:cNvSpPr>
          <p:nvPr/>
        </p:nvSpPr>
        <p:spPr bwMode="auto">
          <a:xfrm flipH="1">
            <a:off x="3660151" y="2843411"/>
            <a:ext cx="2135983"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9691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9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1" presetClass="entr" presetSubtype="0"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690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3790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6902">
                                            <p:txEl>
                                              <p:pRg st="3" end="3"/>
                                            </p:txEl>
                                          </p:spTgt>
                                        </p:tgtEl>
                                        <p:attrNameLst>
                                          <p:attrName>style.visibility</p:attrName>
                                        </p:attrNameLst>
                                      </p:cBhvr>
                                      <p:to>
                                        <p:strVal val="visible"/>
                                      </p:to>
                                    </p:set>
                                  </p:childTnLst>
                                </p:cTn>
                              </p:par>
                              <p:par>
                                <p:cTn id="42" presetID="1" presetClass="entr" presetSubtype="0" fill="hold" grpId="0" nodeType="withEffect">
                                  <p:stCondLst>
                                    <p:cond delay="50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uiExpand="1" build="p"/>
      <p:bldP spid="37904" grpId="0" animBg="1"/>
      <p:bldP spid="31" grpId="0" animBg="1"/>
      <p:bldP spid="25" grpId="0" animBg="1"/>
      <p:bldP spid="26" grpId="0" animBg="1"/>
      <p:bldP spid="4"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defRPr/>
            </a:pPr>
            <a:r>
              <a:rPr lang="sv-SE" dirty="0" smtClean="0"/>
              <a:t>Sparande och BNP </a:t>
            </a:r>
            <a:br>
              <a:rPr lang="sv-SE" dirty="0" smtClean="0"/>
            </a:br>
            <a:r>
              <a:rPr lang="sv-SE" sz="2800" dirty="0" smtClean="0"/>
              <a:t>(tillväxt i teknologi </a:t>
            </a:r>
            <a:r>
              <a:rPr lang="sv-SE" sz="2800" smtClean="0"/>
              <a:t>och befolkning</a:t>
            </a:r>
            <a:r>
              <a:rPr lang="sv-SE" sz="2800" dirty="0" smtClean="0"/>
              <a:t>)</a:t>
            </a:r>
          </a:p>
        </p:txBody>
      </p:sp>
      <p:sp>
        <p:nvSpPr>
          <p:cNvPr id="339971" name="Rectangle 3"/>
          <p:cNvSpPr>
            <a:spLocks noChangeArrowheads="1"/>
          </p:cNvSpPr>
          <p:nvPr/>
        </p:nvSpPr>
        <p:spPr bwMode="auto">
          <a:xfrm>
            <a:off x="592138" y="76200"/>
            <a:ext cx="8077200" cy="11430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ClrTx/>
              <a:buFontTx/>
              <a:buNone/>
              <a:defRPr/>
            </a:pPr>
            <a:endParaRPr lang="sv-SE">
              <a:effectLst>
                <a:outerShdw blurRad="38100" dist="38100" dir="2700000" algn="tl">
                  <a:srgbClr val="C0C0C0"/>
                </a:outerShdw>
              </a:effectLst>
            </a:endParaRPr>
          </a:p>
        </p:txBody>
      </p:sp>
      <p:sp>
        <p:nvSpPr>
          <p:cNvPr id="339972" name="Rectangle 4"/>
          <p:cNvSpPr>
            <a:spLocks noChangeArrowheads="1"/>
          </p:cNvSpPr>
          <p:nvPr/>
        </p:nvSpPr>
        <p:spPr bwMode="auto">
          <a:xfrm>
            <a:off x="547688" y="1909762"/>
            <a:ext cx="3302793" cy="3175421"/>
          </a:xfrm>
          <a:prstGeom prst="rect">
            <a:avLst/>
          </a:prstGeom>
          <a:noFill/>
          <a:ln>
            <a:noFill/>
          </a:ln>
          <a:effectLst/>
          <a:extLst/>
        </p:spPr>
        <p:txBody>
          <a:bodyPr/>
          <a:lstStyle/>
          <a:p>
            <a:pPr marL="342900" indent="-342900" algn="l" eaLnBrk="1" hangingPunct="1">
              <a:spcBef>
                <a:spcPts val="1200"/>
              </a:spcBef>
              <a:spcAft>
                <a:spcPts val="0"/>
              </a:spcAft>
              <a:buClr>
                <a:srgbClr val="003300"/>
              </a:buClr>
              <a:buFont typeface="Arial" panose="020B0604020202020204" pitchFamily="34" charset="0"/>
              <a:buChar char="•"/>
              <a:defRPr/>
            </a:pPr>
            <a:r>
              <a:rPr lang="sv-SE" sz="1800" dirty="0">
                <a:solidFill>
                  <a:schemeClr val="tx1"/>
                </a:solidFill>
                <a:latin typeface="+mn-lt"/>
              </a:rPr>
              <a:t>Effekten av en ökning i sparkvoten från </a:t>
            </a:r>
            <a:r>
              <a:rPr lang="sv-SE" sz="1800" i="1" dirty="0">
                <a:solidFill>
                  <a:schemeClr val="tx1"/>
                </a:solidFill>
                <a:latin typeface="+mn-lt"/>
              </a:rPr>
              <a:t>s</a:t>
            </a:r>
            <a:r>
              <a:rPr lang="sv-SE" sz="1800" baseline="-25000" dirty="0">
                <a:solidFill>
                  <a:schemeClr val="tx1"/>
                </a:solidFill>
                <a:latin typeface="+mn-lt"/>
              </a:rPr>
              <a:t>0</a:t>
            </a:r>
            <a:r>
              <a:rPr lang="sv-SE" sz="1800" dirty="0">
                <a:solidFill>
                  <a:schemeClr val="tx1"/>
                </a:solidFill>
                <a:latin typeface="+mn-lt"/>
              </a:rPr>
              <a:t> till </a:t>
            </a:r>
            <a:r>
              <a:rPr lang="sv-SE" sz="1800" i="1" dirty="0" smtClean="0">
                <a:solidFill>
                  <a:schemeClr val="tx1"/>
                </a:solidFill>
                <a:latin typeface="+mn-lt"/>
              </a:rPr>
              <a:t>s</a:t>
            </a:r>
            <a:r>
              <a:rPr lang="sv-SE" sz="1800" baseline="-25000" dirty="0" smtClean="0">
                <a:solidFill>
                  <a:schemeClr val="tx1"/>
                </a:solidFill>
                <a:latin typeface="+mn-lt"/>
              </a:rPr>
              <a:t>1.</a:t>
            </a:r>
          </a:p>
          <a:p>
            <a:pPr marL="342900" indent="-342900" eaLnBrk="1" hangingPunct="1">
              <a:spcBef>
                <a:spcPts val="1200"/>
              </a:spcBef>
              <a:spcAft>
                <a:spcPts val="0"/>
              </a:spcAft>
              <a:buClr>
                <a:srgbClr val="003300"/>
              </a:buClr>
              <a:buFont typeface="Arial" panose="020B0604020202020204" pitchFamily="34" charset="0"/>
              <a:buChar char="•"/>
              <a:defRPr/>
            </a:pPr>
            <a:r>
              <a:rPr lang="sv-SE" sz="1800" dirty="0" smtClean="0">
                <a:solidFill>
                  <a:schemeClr val="tx1"/>
                </a:solidFill>
                <a:latin typeface="+mn-lt"/>
              </a:rPr>
              <a:t>Ekonomin rör sig mot en högre tillväxtbana.</a:t>
            </a:r>
          </a:p>
          <a:p>
            <a:pPr marL="342900" indent="-342900" eaLnBrk="1" hangingPunct="1">
              <a:spcBef>
                <a:spcPts val="1200"/>
              </a:spcBef>
              <a:spcAft>
                <a:spcPts val="0"/>
              </a:spcAft>
              <a:buClr>
                <a:srgbClr val="003300"/>
              </a:buClr>
              <a:buFont typeface="Arial" panose="020B0604020202020204" pitchFamily="34" charset="0"/>
              <a:buChar char="•"/>
              <a:defRPr/>
            </a:pPr>
            <a:r>
              <a:rPr lang="sv-SE" sz="1800" dirty="0" smtClean="0">
                <a:solidFill>
                  <a:schemeClr val="tx1"/>
                </a:solidFill>
                <a:latin typeface="+mn-lt"/>
              </a:rPr>
              <a:t>Under </a:t>
            </a:r>
            <a:r>
              <a:rPr lang="sv-SE" sz="1800" dirty="0">
                <a:solidFill>
                  <a:schemeClr val="tx1"/>
                </a:solidFill>
                <a:latin typeface="+mn-lt"/>
              </a:rPr>
              <a:t>en övergångsfas växer kapital och produktion snabbare än </a:t>
            </a:r>
            <a:r>
              <a:rPr lang="sv-SE" sz="1800" i="1" dirty="0">
                <a:solidFill>
                  <a:schemeClr val="tx1"/>
                </a:solidFill>
                <a:latin typeface="+mn-lt"/>
              </a:rPr>
              <a:t>g</a:t>
            </a:r>
            <a:r>
              <a:rPr lang="sv-SE" sz="1800" i="1" baseline="-25000" dirty="0">
                <a:solidFill>
                  <a:schemeClr val="tx1"/>
                </a:solidFill>
                <a:latin typeface="+mn-lt"/>
              </a:rPr>
              <a:t>A</a:t>
            </a:r>
            <a:r>
              <a:rPr lang="sv-SE" sz="1800" dirty="0">
                <a:solidFill>
                  <a:schemeClr val="tx1"/>
                </a:solidFill>
                <a:latin typeface="+mn-lt"/>
              </a:rPr>
              <a:t>+</a:t>
            </a:r>
            <a:r>
              <a:rPr lang="sv-SE" sz="1800" i="1" dirty="0">
                <a:solidFill>
                  <a:schemeClr val="tx1"/>
                </a:solidFill>
                <a:latin typeface="+mn-lt"/>
              </a:rPr>
              <a:t>g</a:t>
            </a:r>
            <a:r>
              <a:rPr lang="sv-SE" sz="1800" i="1" baseline="-25000" dirty="0">
                <a:solidFill>
                  <a:schemeClr val="tx1"/>
                </a:solidFill>
                <a:latin typeface="+mn-lt"/>
              </a:rPr>
              <a:t>N</a:t>
            </a:r>
            <a:r>
              <a:rPr lang="sv-SE" sz="1800" dirty="0">
                <a:solidFill>
                  <a:schemeClr val="tx1"/>
                </a:solidFill>
                <a:latin typeface="+mn-lt"/>
              </a:rPr>
              <a:t>.</a:t>
            </a:r>
          </a:p>
          <a:p>
            <a:pPr marL="342900" indent="-342900" algn="l" eaLnBrk="1" hangingPunct="1">
              <a:spcBef>
                <a:spcPts val="0"/>
              </a:spcBef>
              <a:spcAft>
                <a:spcPts val="0"/>
              </a:spcAft>
              <a:buClr>
                <a:srgbClr val="003300"/>
              </a:buClr>
              <a:buFont typeface="Arial" panose="020B0604020202020204" pitchFamily="34" charset="0"/>
              <a:buChar char="•"/>
              <a:defRPr/>
            </a:pPr>
            <a:endParaRPr lang="sv-SE" sz="1800" baseline="-25000" dirty="0">
              <a:solidFill>
                <a:schemeClr val="tx1"/>
              </a:solidFill>
              <a:latin typeface="+mn-lt"/>
            </a:endParaRPr>
          </a:p>
        </p:txBody>
      </p:sp>
      <p:sp>
        <p:nvSpPr>
          <p:cNvPr id="51207" name="Text Box 6"/>
          <p:cNvSpPr txBox="1">
            <a:spLocks noChangeArrowheads="1"/>
          </p:cNvSpPr>
          <p:nvPr/>
        </p:nvSpPr>
        <p:spPr bwMode="auto">
          <a:xfrm>
            <a:off x="5867400" y="5514975"/>
            <a:ext cx="12811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spcBef>
                <a:spcPct val="50000"/>
              </a:spcBef>
              <a:buFontTx/>
              <a:buNone/>
            </a:pPr>
            <a:r>
              <a:rPr lang="sv-SE" altLang="en-US" sz="2400"/>
              <a:t>tid</a:t>
            </a:r>
          </a:p>
        </p:txBody>
      </p:sp>
      <p:sp>
        <p:nvSpPr>
          <p:cNvPr id="51208" name="Rectangle 9"/>
          <p:cNvSpPr>
            <a:spLocks noChangeArrowheads="1"/>
          </p:cNvSpPr>
          <p:nvPr/>
        </p:nvSpPr>
        <p:spPr bwMode="auto">
          <a:xfrm>
            <a:off x="5759450" y="4440238"/>
            <a:ext cx="3384550" cy="415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endParaRPr lang="en-US" altLang="en-US"/>
          </a:p>
        </p:txBody>
      </p:sp>
      <p:sp>
        <p:nvSpPr>
          <p:cNvPr id="51210" name="Text Box 14"/>
          <p:cNvSpPr txBox="1">
            <a:spLocks noChangeArrowheads="1"/>
          </p:cNvSpPr>
          <p:nvPr/>
        </p:nvSpPr>
        <p:spPr bwMode="auto">
          <a:xfrm rot="-5400000">
            <a:off x="2782888" y="3117206"/>
            <a:ext cx="287655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spcBef>
                <a:spcPct val="50000"/>
              </a:spcBef>
              <a:buFontTx/>
              <a:buNone/>
            </a:pPr>
            <a:r>
              <a:rPr lang="sv-SE" altLang="en-US" sz="2400" dirty="0" err="1" smtClean="0"/>
              <a:t>Log</a:t>
            </a:r>
            <a:r>
              <a:rPr lang="sv-SE" altLang="en-US" sz="2400" i="1" dirty="0" err="1" smtClean="0"/>
              <a:t>Y</a:t>
            </a:r>
            <a:r>
              <a:rPr lang="sv-SE" altLang="en-US" sz="2400" i="1" dirty="0" smtClean="0"/>
              <a:t> </a:t>
            </a:r>
            <a:endParaRPr lang="sv-SE" altLang="en-US" sz="2400" i="1" dirty="0"/>
          </a:p>
        </p:txBody>
      </p:sp>
      <p:sp>
        <p:nvSpPr>
          <p:cNvPr id="51211" name="Line 16"/>
          <p:cNvSpPr>
            <a:spLocks noChangeShapeType="1"/>
          </p:cNvSpPr>
          <p:nvPr/>
        </p:nvSpPr>
        <p:spPr bwMode="auto">
          <a:xfrm>
            <a:off x="4494213" y="2052638"/>
            <a:ext cx="0" cy="33623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17"/>
          <p:cNvSpPr>
            <a:spLocks noChangeShapeType="1"/>
          </p:cNvSpPr>
          <p:nvPr/>
        </p:nvSpPr>
        <p:spPr bwMode="auto">
          <a:xfrm>
            <a:off x="4494213" y="5394325"/>
            <a:ext cx="4235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9989" name="Group 21"/>
          <p:cNvGrpSpPr>
            <a:grpSpLocks/>
          </p:cNvGrpSpPr>
          <p:nvPr/>
        </p:nvGrpSpPr>
        <p:grpSpPr bwMode="auto">
          <a:xfrm>
            <a:off x="4483100" y="2297113"/>
            <a:ext cx="2854325" cy="2560637"/>
            <a:chOff x="2824" y="1447"/>
            <a:chExt cx="1798" cy="1613"/>
          </a:xfrm>
        </p:grpSpPr>
        <p:sp>
          <p:nvSpPr>
            <p:cNvPr id="51222" name="Freeform 15"/>
            <p:cNvSpPr>
              <a:spLocks/>
            </p:cNvSpPr>
            <p:nvPr/>
          </p:nvSpPr>
          <p:spPr bwMode="auto">
            <a:xfrm>
              <a:off x="3573" y="1447"/>
              <a:ext cx="1049" cy="1183"/>
            </a:xfrm>
            <a:custGeom>
              <a:avLst/>
              <a:gdLst>
                <a:gd name="T0" fmla="*/ 0 w 721"/>
                <a:gd name="T1" fmla="*/ 1183 h 978"/>
                <a:gd name="T2" fmla="*/ 407 w 721"/>
                <a:gd name="T3" fmla="*/ 526 h 978"/>
                <a:gd name="T4" fmla="*/ 1049 w 721"/>
                <a:gd name="T5" fmla="*/ 0 h 978"/>
                <a:gd name="T6" fmla="*/ 0 60000 65536"/>
                <a:gd name="T7" fmla="*/ 0 60000 65536"/>
                <a:gd name="T8" fmla="*/ 0 60000 65536"/>
              </a:gdLst>
              <a:ahLst/>
              <a:cxnLst>
                <a:cxn ang="T6">
                  <a:pos x="T0" y="T1"/>
                </a:cxn>
                <a:cxn ang="T7">
                  <a:pos x="T2" y="T3"/>
                </a:cxn>
                <a:cxn ang="T8">
                  <a:pos x="T4" y="T5"/>
                </a:cxn>
              </a:cxnLst>
              <a:rect l="0" t="0" r="r" b="b"/>
              <a:pathLst>
                <a:path w="721" h="978">
                  <a:moveTo>
                    <a:pt x="0" y="978"/>
                  </a:moveTo>
                  <a:cubicBezTo>
                    <a:pt x="47" y="887"/>
                    <a:pt x="160" y="598"/>
                    <a:pt x="280" y="435"/>
                  </a:cubicBezTo>
                  <a:cubicBezTo>
                    <a:pt x="400" y="272"/>
                    <a:pt x="648" y="72"/>
                    <a:pt x="721" y="0"/>
                  </a:cubicBez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18"/>
            <p:cNvSpPr>
              <a:spLocks noChangeShapeType="1"/>
            </p:cNvSpPr>
            <p:nvPr/>
          </p:nvSpPr>
          <p:spPr bwMode="auto">
            <a:xfrm flipH="1">
              <a:off x="2824" y="2624"/>
              <a:ext cx="767" cy="4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9988" name="Line 20"/>
          <p:cNvSpPr>
            <a:spLocks noChangeShapeType="1"/>
          </p:cNvSpPr>
          <p:nvPr/>
        </p:nvSpPr>
        <p:spPr bwMode="auto">
          <a:xfrm flipH="1">
            <a:off x="4460875" y="1716088"/>
            <a:ext cx="3629025" cy="20955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90" name="Line 22"/>
          <p:cNvSpPr>
            <a:spLocks noChangeShapeType="1"/>
          </p:cNvSpPr>
          <p:nvPr/>
        </p:nvSpPr>
        <p:spPr bwMode="auto">
          <a:xfrm flipH="1">
            <a:off x="4524375" y="2732088"/>
            <a:ext cx="3629025" cy="20955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9998" name="Group 30"/>
          <p:cNvGrpSpPr>
            <a:grpSpLocks/>
          </p:cNvGrpSpPr>
          <p:nvPr/>
        </p:nvGrpSpPr>
        <p:grpSpPr bwMode="auto">
          <a:xfrm>
            <a:off x="5448300" y="3579814"/>
            <a:ext cx="3216275" cy="1331913"/>
            <a:chOff x="3432" y="2255"/>
            <a:chExt cx="2026" cy="839"/>
          </a:xfrm>
        </p:grpSpPr>
        <p:sp>
          <p:nvSpPr>
            <p:cNvPr id="51220" name="Text Box 25"/>
            <p:cNvSpPr txBox="1">
              <a:spLocks noChangeArrowheads="1"/>
            </p:cNvSpPr>
            <p:nvPr/>
          </p:nvSpPr>
          <p:spPr bwMode="auto">
            <a:xfrm>
              <a:off x="3432" y="2939"/>
              <a:ext cx="2026" cy="155"/>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lgn="l">
                <a:spcBef>
                  <a:spcPct val="60000"/>
                </a:spcBef>
                <a:buFontTx/>
                <a:buNone/>
              </a:pPr>
              <a:r>
                <a:rPr lang="sv-SE" altLang="en-US" sz="1600" dirty="0"/>
                <a:t>Tillväxtbana för </a:t>
              </a:r>
              <a:r>
                <a:rPr lang="sv-SE" altLang="en-US" sz="1600" i="1" dirty="0" smtClean="0"/>
                <a:t>Y </a:t>
              </a:r>
              <a:r>
                <a:rPr lang="sv-SE" altLang="en-US" sz="1600" dirty="0" smtClean="0"/>
                <a:t>när </a:t>
              </a:r>
              <a:r>
                <a:rPr lang="sv-SE" altLang="en-US" sz="1600" i="1" dirty="0" smtClean="0"/>
                <a:t>s=s</a:t>
              </a:r>
              <a:r>
                <a:rPr lang="sv-SE" altLang="en-US" sz="1600" i="1" baseline="-25000" dirty="0" smtClean="0"/>
                <a:t>0</a:t>
              </a:r>
              <a:endParaRPr lang="sv-SE" altLang="en-US" sz="1600" baseline="-25000" dirty="0"/>
            </a:p>
          </p:txBody>
        </p:sp>
        <p:sp>
          <p:nvSpPr>
            <p:cNvPr id="51221" name="Line 26"/>
            <p:cNvSpPr>
              <a:spLocks noChangeShapeType="1"/>
            </p:cNvSpPr>
            <p:nvPr/>
          </p:nvSpPr>
          <p:spPr bwMode="auto">
            <a:xfrm flipV="1">
              <a:off x="4238" y="2255"/>
              <a:ext cx="46" cy="6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999" name="Group 31"/>
          <p:cNvGrpSpPr>
            <a:grpSpLocks/>
          </p:cNvGrpSpPr>
          <p:nvPr/>
        </p:nvGrpSpPr>
        <p:grpSpPr bwMode="auto">
          <a:xfrm>
            <a:off x="4572000" y="1490664"/>
            <a:ext cx="3816424" cy="690563"/>
            <a:chOff x="2880" y="939"/>
            <a:chExt cx="2026" cy="435"/>
          </a:xfrm>
        </p:grpSpPr>
        <p:sp>
          <p:nvSpPr>
            <p:cNvPr id="51218" name="Line 28"/>
            <p:cNvSpPr>
              <a:spLocks noChangeShapeType="1"/>
            </p:cNvSpPr>
            <p:nvPr/>
          </p:nvSpPr>
          <p:spPr bwMode="auto">
            <a:xfrm>
              <a:off x="3496" y="1262"/>
              <a:ext cx="759" cy="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Text Box 29"/>
            <p:cNvSpPr txBox="1">
              <a:spLocks noChangeArrowheads="1"/>
            </p:cNvSpPr>
            <p:nvPr/>
          </p:nvSpPr>
          <p:spPr bwMode="auto">
            <a:xfrm>
              <a:off x="2880" y="939"/>
              <a:ext cx="2026" cy="155"/>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lgn="l">
                <a:spcBef>
                  <a:spcPct val="60000"/>
                </a:spcBef>
                <a:buFontTx/>
                <a:buNone/>
              </a:pPr>
              <a:r>
                <a:rPr lang="sv-SE" altLang="en-US" sz="1600" dirty="0"/>
                <a:t>Tillväxtbana </a:t>
              </a:r>
              <a:r>
                <a:rPr lang="sv-SE" altLang="en-US" sz="1600" dirty="0" smtClean="0"/>
                <a:t>för </a:t>
              </a:r>
              <a:r>
                <a:rPr lang="sv-SE" altLang="en-US" sz="1600" i="1" dirty="0" smtClean="0"/>
                <a:t>Y</a:t>
              </a:r>
              <a:r>
                <a:rPr lang="sv-SE" altLang="en-US" sz="1600" dirty="0" smtClean="0"/>
                <a:t> när </a:t>
              </a:r>
              <a:r>
                <a:rPr lang="sv-SE" altLang="en-US" sz="1600" i="1" dirty="0" smtClean="0"/>
                <a:t>s=s</a:t>
              </a:r>
              <a:r>
                <a:rPr lang="sv-SE" altLang="en-US" sz="1600" baseline="-25000" dirty="0" smtClean="0"/>
                <a:t>1</a:t>
              </a:r>
              <a:endParaRPr lang="sv-SE" altLang="en-US" sz="1600" baseline="-25000" dirty="0"/>
            </a:p>
          </p:txBody>
        </p:sp>
      </p:grpSp>
      <p:sp>
        <p:nvSpPr>
          <p:cNvPr id="25"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11</a:t>
            </a:fld>
            <a:endParaRPr lang="en-GB" dirty="0"/>
          </a:p>
        </p:txBody>
      </p:sp>
    </p:spTree>
    <p:extLst>
      <p:ext uri="{BB962C8B-B14F-4D97-AF65-F5344CB8AC3E}">
        <p14:creationId xmlns:p14="http://schemas.microsoft.com/office/powerpoint/2010/main" val="175897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39990"/>
                                        </p:tgtEl>
                                        <p:attrNameLst>
                                          <p:attrName>style.visibility</p:attrName>
                                        </p:attrNameLst>
                                      </p:cBhvr>
                                      <p:to>
                                        <p:strVal val="visible"/>
                                      </p:to>
                                    </p:set>
                                    <p:animEffect transition="in" filter="wipe(left)">
                                      <p:cBhvr>
                                        <p:cTn id="11" dur="500"/>
                                        <p:tgtEl>
                                          <p:spTgt spid="33999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39998"/>
                                        </p:tgtEl>
                                        <p:attrNameLst>
                                          <p:attrName>style.visibility</p:attrName>
                                        </p:attrNameLst>
                                      </p:cBhvr>
                                      <p:to>
                                        <p:strVal val="visible"/>
                                      </p:to>
                                    </p:set>
                                    <p:animEffect transition="in" filter="wipe(left)">
                                      <p:cBhvr>
                                        <p:cTn id="15" dur="500"/>
                                        <p:tgtEl>
                                          <p:spTgt spid="3399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9988"/>
                                        </p:tgtEl>
                                        <p:attrNameLst>
                                          <p:attrName>style.visibility</p:attrName>
                                        </p:attrNameLst>
                                      </p:cBhvr>
                                      <p:to>
                                        <p:strVal val="visible"/>
                                      </p:to>
                                    </p:set>
                                    <p:animEffect transition="in" filter="wipe(left)">
                                      <p:cBhvr>
                                        <p:cTn id="20" dur="500"/>
                                        <p:tgtEl>
                                          <p:spTgt spid="33998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39999"/>
                                        </p:tgtEl>
                                        <p:attrNameLst>
                                          <p:attrName>style.visibility</p:attrName>
                                        </p:attrNameLst>
                                      </p:cBhvr>
                                      <p:to>
                                        <p:strVal val="visible"/>
                                      </p:to>
                                    </p:set>
                                    <p:animEffect transition="in" filter="wipe(left)">
                                      <p:cBhvr>
                                        <p:cTn id="24" dur="500"/>
                                        <p:tgtEl>
                                          <p:spTgt spid="33999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997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9989"/>
                                        </p:tgtEl>
                                        <p:attrNameLst>
                                          <p:attrName>style.visibility</p:attrName>
                                        </p:attrNameLst>
                                      </p:cBhvr>
                                      <p:to>
                                        <p:strVal val="visible"/>
                                      </p:to>
                                    </p:set>
                                    <p:animEffect transition="in" filter="wipe(left)">
                                      <p:cBhvr>
                                        <p:cTn id="33" dur="500"/>
                                        <p:tgtEl>
                                          <p:spTgt spid="33998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99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2" grpId="0" uiExpand="1" build="p"/>
      <p:bldP spid="339988" grpId="0" animBg="1"/>
      <p:bldP spid="3399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sv-SE" dirty="0" smtClean="0"/>
              <a:t>Tillväxttakter i olika länder</a:t>
            </a:r>
            <a:br>
              <a:rPr lang="sv-SE" dirty="0" smtClean="0"/>
            </a:br>
            <a:r>
              <a:rPr lang="sv-SE" dirty="0" smtClean="0"/>
              <a:t>1985-2010</a:t>
            </a:r>
          </a:p>
        </p:txBody>
      </p:sp>
      <p:graphicFrame>
        <p:nvGraphicFramePr>
          <p:cNvPr id="271464" name="Group 104"/>
          <p:cNvGraphicFramePr>
            <a:graphicFrameLocks noGrp="1"/>
          </p:cNvGraphicFramePr>
          <p:nvPr>
            <p:extLst>
              <p:ext uri="{D42A27DB-BD31-4B8C-83A1-F6EECF244321}">
                <p14:modId xmlns:p14="http://schemas.microsoft.com/office/powerpoint/2010/main" val="583937049"/>
              </p:ext>
            </p:extLst>
          </p:nvPr>
        </p:nvGraphicFramePr>
        <p:xfrm>
          <a:off x="5076056" y="1412776"/>
          <a:ext cx="3456384" cy="4855032"/>
        </p:xfrm>
        <a:graphic>
          <a:graphicData uri="http://schemas.openxmlformats.org/drawingml/2006/table">
            <a:tbl>
              <a:tblPr/>
              <a:tblGrid>
                <a:gridCol w="1368152"/>
                <a:gridCol w="1152128"/>
                <a:gridCol w="936104"/>
              </a:tblGrid>
              <a:tr h="360040">
                <a:tc>
                  <a:txBody>
                    <a:bodyPr/>
                    <a:lstStyle/>
                    <a:p>
                      <a:pPr marL="0" marR="0" lvl="0" indent="0" algn="ctr"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Land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400" b="0" i="1" u="none" strike="noStrike" cap="none" normalizeH="0" baseline="0" dirty="0" smtClean="0">
                          <a:ln>
                            <a:noFill/>
                          </a:ln>
                          <a:solidFill>
                            <a:schemeClr val="tx1"/>
                          </a:solidFill>
                          <a:effectLst/>
                          <a:latin typeface="Arial" charset="0"/>
                        </a:rPr>
                        <a:t>g</a:t>
                      </a:r>
                      <a:r>
                        <a:rPr kumimoji="0" lang="sv-SE" sz="1400" b="0" i="1" u="none" strike="noStrike" cap="none" normalizeH="0" baseline="-25000" dirty="0" smtClean="0">
                          <a:ln>
                            <a:noFill/>
                          </a:ln>
                          <a:solidFill>
                            <a:schemeClr val="tx1"/>
                          </a:solidFill>
                          <a:effectLst/>
                          <a:latin typeface="Arial" charset="0"/>
                        </a:rPr>
                        <a:t>Y</a:t>
                      </a:r>
                      <a:r>
                        <a:rPr kumimoji="0" lang="sv-SE" sz="1400" b="0" i="1" u="none" strike="noStrike" cap="none" normalizeH="0" baseline="0" dirty="0" smtClean="0">
                          <a:ln>
                            <a:noFill/>
                          </a:ln>
                          <a:solidFill>
                            <a:schemeClr val="tx1"/>
                          </a:solidFill>
                          <a:effectLst/>
                          <a:latin typeface="Arial" charset="0"/>
                        </a:rPr>
                        <a:t>-g</a:t>
                      </a:r>
                      <a:r>
                        <a:rPr kumimoji="0" lang="sv-SE" sz="1400" b="0" i="1" u="none" strike="noStrike" cap="none" normalizeH="0" baseline="-25000" dirty="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400" b="0" i="1" u="none" strike="noStrike" cap="none" normalizeH="0" baseline="0" dirty="0" smtClean="0">
                          <a:ln>
                            <a:noFill/>
                          </a:ln>
                          <a:solidFill>
                            <a:schemeClr val="tx1"/>
                          </a:solidFill>
                          <a:effectLst/>
                          <a:latin typeface="Arial" charset="0"/>
                        </a:rPr>
                        <a:t>g</a:t>
                      </a:r>
                      <a:r>
                        <a:rPr kumimoji="0" lang="sv-SE" sz="1400" b="0" i="1" u="none" strike="noStrike" cap="none" normalizeH="0" baseline="-25000" dirty="0" smtClean="0">
                          <a:ln>
                            <a:noFill/>
                          </a:ln>
                          <a:solidFill>
                            <a:schemeClr val="tx1"/>
                          </a:solidFill>
                          <a:effectLst/>
                          <a:latin typeface="Arial" charset="0"/>
                        </a:rPr>
                        <a:t>A</a:t>
                      </a:r>
                      <a:endParaRPr kumimoji="0" lang="sv-SE" sz="1400" b="0" i="0"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73928">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Belgien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632">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Danmark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876">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200" b="0" i="0" u="none" strike="noStrike" kern="1200" cap="none" normalizeH="0" baseline="0" dirty="0" smtClean="0">
                          <a:ln>
                            <a:noFill/>
                          </a:ln>
                          <a:solidFill>
                            <a:schemeClr val="tx1"/>
                          </a:solidFill>
                          <a:effectLst/>
                          <a:latin typeface="Arial" charset="0"/>
                          <a:ea typeface="+mn-ea"/>
                          <a:cs typeface="+mn-cs"/>
                        </a:rPr>
                        <a:t>Finland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876">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200" b="0" i="0" u="none" strike="noStrike" kern="1200" cap="none" normalizeH="0" baseline="0" dirty="0" smtClean="0">
                          <a:ln>
                            <a:noFill/>
                          </a:ln>
                          <a:solidFill>
                            <a:schemeClr val="tx1"/>
                          </a:solidFill>
                          <a:effectLst/>
                          <a:latin typeface="Arial" charset="0"/>
                          <a:ea typeface="+mn-ea"/>
                          <a:cs typeface="+mn-cs"/>
                        </a:rPr>
                        <a:t>Frankrike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768">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200" b="0" i="0" u="none" strike="noStrike" kern="1200" cap="none" normalizeH="0" baseline="0" dirty="0" smtClean="0">
                          <a:ln>
                            <a:noFill/>
                          </a:ln>
                          <a:solidFill>
                            <a:schemeClr val="tx1"/>
                          </a:solidFill>
                          <a:effectLst/>
                          <a:latin typeface="Arial" charset="0"/>
                          <a:ea typeface="+mn-ea"/>
                          <a:cs typeface="+mn-cs"/>
                        </a:rPr>
                        <a:t>Irland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0480">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Italien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200" b="0" i="0" u="none" strike="noStrike" cap="none" normalizeH="0" baseline="0" dirty="0" smtClean="0">
                          <a:ln>
                            <a:noFill/>
                          </a:ln>
                          <a:solidFill>
                            <a:schemeClr val="tx1"/>
                          </a:solidFill>
                          <a:effectLst/>
                          <a:latin typeface="Arial"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184">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Japan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896">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Kanada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608">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Nederländerna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320">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Nya Zeeland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032">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Spanien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744">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Storbritannien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Sverige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Tyskland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USA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200" b="0" i="0" u="none" strike="noStrike" kern="1200" cap="none" normalizeH="0" baseline="0" dirty="0" smtClean="0">
                          <a:ln>
                            <a:noFill/>
                          </a:ln>
                          <a:solidFill>
                            <a:schemeClr val="tx1"/>
                          </a:solidFill>
                          <a:effectLst/>
                          <a:latin typeface="Arial" charset="0"/>
                          <a:ea typeface="+mn-ea"/>
                          <a:cs typeface="+mn-cs"/>
                        </a:rPr>
                        <a:t>Genomsnitt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200" b="0" i="0" u="none" strike="noStrike" cap="none" normalizeH="0" baseline="0" dirty="0" smtClean="0">
                          <a:ln>
                            <a:noFill/>
                          </a:ln>
                          <a:solidFill>
                            <a:schemeClr val="tx1"/>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12</a:t>
            </a:fld>
            <a:endParaRPr lang="en-GB" dirty="0"/>
          </a:p>
        </p:txBody>
      </p:sp>
      <p:sp>
        <p:nvSpPr>
          <p:cNvPr id="2" name="Rectangle 1"/>
          <p:cNvSpPr/>
          <p:nvPr/>
        </p:nvSpPr>
        <p:spPr>
          <a:xfrm>
            <a:off x="539552" y="1556792"/>
            <a:ext cx="4572000" cy="3300904"/>
          </a:xfrm>
          <a:prstGeom prst="rect">
            <a:avLst/>
          </a:prstGeom>
        </p:spPr>
        <p:txBody>
          <a:bodyPr>
            <a:spAutoFit/>
          </a:bodyPr>
          <a:lstStyle/>
          <a:p>
            <a:pPr marR="0" lvl="0" defTabSz="914400" eaLnBrk="1" fontAlgn="auto" latinLnBrk="0" hangingPunct="1">
              <a:lnSpc>
                <a:spcPct val="95000"/>
              </a:lnSpc>
              <a:spcBef>
                <a:spcPts val="1200"/>
              </a:spcBef>
              <a:spcAft>
                <a:spcPct val="10000"/>
              </a:spcAft>
              <a:buClr>
                <a:srgbClr val="003300"/>
              </a:buClr>
              <a:buSzTx/>
              <a:tabLst/>
              <a:defRPr/>
            </a:pPr>
            <a:r>
              <a:rPr kumimoji="0" lang="sv-SE" sz="2000" b="1" i="0" u="none" strike="noStrike" kern="0" cap="none" spc="0" normalizeH="0" baseline="0" noProof="0" dirty="0" smtClean="0">
                <a:ln>
                  <a:noFill/>
                </a:ln>
                <a:solidFill>
                  <a:srgbClr val="000000"/>
                </a:solidFill>
                <a:uLnTx/>
                <a:uFillTx/>
                <a:latin typeface="+mn-lt"/>
                <a:ea typeface="+mn-ea"/>
              </a:rPr>
              <a:t>Tre</a:t>
            </a:r>
            <a:r>
              <a:rPr kumimoji="0" lang="sv-SE" sz="2000" b="1" i="0" u="none" strike="noStrike" kern="0" cap="none" spc="0" normalizeH="0" noProof="0" dirty="0" smtClean="0">
                <a:ln>
                  <a:noFill/>
                </a:ln>
                <a:solidFill>
                  <a:srgbClr val="000000"/>
                </a:solidFill>
                <a:uLnTx/>
                <a:uFillTx/>
                <a:latin typeface="+mn-lt"/>
                <a:ea typeface="+mn-ea"/>
              </a:rPr>
              <a:t> s</a:t>
            </a:r>
            <a:r>
              <a:rPr kumimoji="0" lang="sv-SE" sz="2000" b="1" i="0" u="none" strike="noStrike" kern="0" cap="none" spc="0" normalizeH="0" baseline="0" noProof="0" dirty="0" smtClean="0">
                <a:ln>
                  <a:noFill/>
                </a:ln>
                <a:solidFill>
                  <a:srgbClr val="000000"/>
                </a:solidFill>
                <a:uLnTx/>
                <a:uFillTx/>
                <a:latin typeface="+mn-lt"/>
                <a:ea typeface="+mn-ea"/>
              </a:rPr>
              <a:t>lutsats</a:t>
            </a:r>
            <a:r>
              <a:rPr lang="sv-SE" sz="2000" b="1" kern="0" dirty="0" smtClean="0">
                <a:solidFill>
                  <a:srgbClr val="000000"/>
                </a:solidFill>
                <a:latin typeface="+mn-lt"/>
                <a:ea typeface="+mn-ea"/>
              </a:rPr>
              <a:t>er:</a:t>
            </a:r>
          </a:p>
          <a:p>
            <a:pPr marL="342900" marR="0" lvl="0" indent="-342900" defTabSz="914400" eaLnBrk="1" fontAlgn="auto" latinLnBrk="0" hangingPunct="1">
              <a:lnSpc>
                <a:spcPct val="95000"/>
              </a:lnSpc>
              <a:spcBef>
                <a:spcPts val="1200"/>
              </a:spcBef>
              <a:spcAft>
                <a:spcPct val="10000"/>
              </a:spcAft>
              <a:buClr>
                <a:srgbClr val="003300"/>
              </a:buClr>
              <a:buSzTx/>
              <a:buFont typeface="+mj-lt"/>
              <a:buAutoNum type="arabicPeriod"/>
              <a:tabLst/>
              <a:defRPr/>
            </a:pPr>
            <a:r>
              <a:rPr kumimoji="0" lang="sv-SE" sz="1800" b="0" i="0" u="none" strike="noStrike" kern="0" cap="none" spc="0" normalizeH="0" baseline="0" noProof="0" dirty="0" smtClean="0">
                <a:ln>
                  <a:noFill/>
                </a:ln>
                <a:solidFill>
                  <a:srgbClr val="000000"/>
                </a:solidFill>
                <a:uLnTx/>
                <a:uFillTx/>
                <a:latin typeface="+mn-lt"/>
                <a:ea typeface="+mn-ea"/>
              </a:rPr>
              <a:t>Genomsnittlig</a:t>
            </a:r>
            <a:r>
              <a:rPr kumimoji="0" lang="sv-SE" sz="1800" b="0" i="0" u="none" strike="noStrike" kern="0" cap="none" spc="0" normalizeH="0" noProof="0" dirty="0" smtClean="0">
                <a:ln>
                  <a:noFill/>
                </a:ln>
                <a:solidFill>
                  <a:srgbClr val="000000"/>
                </a:solidFill>
                <a:uLnTx/>
                <a:uFillTx/>
                <a:latin typeface="+mn-lt"/>
                <a:ea typeface="+mn-ea"/>
              </a:rPr>
              <a:t> tillväxttakt i produktion per sysselsatt är högre än den i USA (konvergens).</a:t>
            </a:r>
          </a:p>
          <a:p>
            <a:pPr marL="342900" marR="0" lvl="0" indent="-342900" defTabSz="914400" eaLnBrk="1" fontAlgn="auto" latinLnBrk="0" hangingPunct="1">
              <a:lnSpc>
                <a:spcPct val="95000"/>
              </a:lnSpc>
              <a:spcBef>
                <a:spcPts val="1200"/>
              </a:spcBef>
              <a:spcAft>
                <a:spcPct val="10000"/>
              </a:spcAft>
              <a:buClr>
                <a:srgbClr val="003300"/>
              </a:buClr>
              <a:buSzTx/>
              <a:buFont typeface="+mj-lt"/>
              <a:buAutoNum type="arabicPeriod"/>
              <a:tabLst/>
              <a:defRPr/>
            </a:pPr>
            <a:r>
              <a:rPr lang="sv-SE" sz="1800" kern="0" noProof="0" dirty="0" smtClean="0">
                <a:solidFill>
                  <a:srgbClr val="000000"/>
                </a:solidFill>
                <a:latin typeface="+mn-lt"/>
                <a:ea typeface="+mn-ea"/>
              </a:rPr>
              <a:t>I genomsnitt kan en tredjedel av tillväxten hänföras till teknisk utveckling, men stora variationer.</a:t>
            </a:r>
          </a:p>
          <a:p>
            <a:pPr marL="342900" marR="0" lvl="0" indent="-342900" defTabSz="914400" eaLnBrk="1" fontAlgn="auto" latinLnBrk="0" hangingPunct="1">
              <a:lnSpc>
                <a:spcPct val="95000"/>
              </a:lnSpc>
              <a:spcBef>
                <a:spcPts val="1200"/>
              </a:spcBef>
              <a:spcAft>
                <a:spcPct val="10000"/>
              </a:spcAft>
              <a:buClr>
                <a:srgbClr val="003300"/>
              </a:buClr>
              <a:buSzTx/>
              <a:buFont typeface="+mj-lt"/>
              <a:buAutoNum type="arabicPeriod"/>
              <a:tabLst/>
              <a:defRPr/>
            </a:pPr>
            <a:r>
              <a:rPr lang="sv-SE" sz="1800" kern="0" noProof="0" dirty="0" smtClean="0">
                <a:solidFill>
                  <a:srgbClr val="000000"/>
                </a:solidFill>
                <a:latin typeface="+mn-lt"/>
                <a:ea typeface="+mn-ea"/>
              </a:rPr>
              <a:t>Flera länder har haft snabbare teknisk utveckling än USA (teknikkonvergens genom import av teknik).</a:t>
            </a:r>
          </a:p>
        </p:txBody>
      </p:sp>
    </p:spTree>
    <p:extLst>
      <p:ext uri="{BB962C8B-B14F-4D97-AF65-F5344CB8AC3E}">
        <p14:creationId xmlns:p14="http://schemas.microsoft.com/office/powerpoint/2010/main" val="153590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37817548"/>
              </p:ext>
            </p:extLst>
          </p:nvPr>
        </p:nvGraphicFramePr>
        <p:xfrm>
          <a:off x="179513" y="116632"/>
          <a:ext cx="8856984" cy="66967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7584" y="6525051"/>
            <a:ext cx="5615640" cy="307777"/>
          </a:xfrm>
          <a:prstGeom prst="rect">
            <a:avLst/>
          </a:prstGeom>
          <a:noFill/>
        </p:spPr>
        <p:txBody>
          <a:bodyPr wrap="none" rtlCol="0">
            <a:spAutoFit/>
          </a:bodyPr>
          <a:lstStyle/>
          <a:p>
            <a:pPr defTabSz="914400" eaLnBrk="1" hangingPunct="1">
              <a:buClrTx/>
              <a:buSzTx/>
              <a:buFontTx/>
              <a:buNone/>
            </a:pPr>
            <a:r>
              <a:rPr lang="en-US" sz="1400" dirty="0" err="1" smtClean="0">
                <a:solidFill>
                  <a:srgbClr val="000000"/>
                </a:solidFill>
                <a:latin typeface="Arial" charset="0"/>
                <a:ea typeface="+mn-ea"/>
              </a:rPr>
              <a:t>Källa</a:t>
            </a:r>
            <a:r>
              <a:rPr lang="en-US" sz="1400" dirty="0" smtClean="0">
                <a:solidFill>
                  <a:srgbClr val="000000"/>
                </a:solidFill>
                <a:latin typeface="Arial" charset="0"/>
                <a:ea typeface="+mn-ea"/>
              </a:rPr>
              <a:t>: SCB (13/9 -18) </a:t>
            </a:r>
            <a:r>
              <a:rPr lang="en-US" sz="1400" dirty="0" err="1" smtClean="0">
                <a:solidFill>
                  <a:srgbClr val="000000"/>
                </a:solidFill>
                <a:latin typeface="Arial" charset="0"/>
                <a:ea typeface="+mn-ea"/>
              </a:rPr>
              <a:t>fram</a:t>
            </a:r>
            <a:r>
              <a:rPr lang="en-US" sz="1400" dirty="0" smtClean="0">
                <a:solidFill>
                  <a:srgbClr val="000000"/>
                </a:solidFill>
                <a:latin typeface="Arial" charset="0"/>
                <a:ea typeface="+mn-ea"/>
              </a:rPr>
              <a:t> </a:t>
            </a:r>
            <a:r>
              <a:rPr lang="en-US" sz="1400" dirty="0" err="1" smtClean="0">
                <a:solidFill>
                  <a:srgbClr val="000000"/>
                </a:solidFill>
                <a:latin typeface="Arial" charset="0"/>
                <a:ea typeface="+mn-ea"/>
              </a:rPr>
              <a:t>t.o.m</a:t>
            </a:r>
            <a:r>
              <a:rPr lang="en-US" sz="1400" dirty="0" smtClean="0">
                <a:solidFill>
                  <a:srgbClr val="000000"/>
                </a:solidFill>
                <a:latin typeface="Arial" charset="0"/>
                <a:ea typeface="+mn-ea"/>
              </a:rPr>
              <a:t>. 2016, </a:t>
            </a:r>
            <a:r>
              <a:rPr lang="en-US" sz="1400" dirty="0" err="1" smtClean="0">
                <a:solidFill>
                  <a:srgbClr val="000000"/>
                </a:solidFill>
                <a:latin typeface="Arial" charset="0"/>
                <a:ea typeface="+mn-ea"/>
              </a:rPr>
              <a:t>därefter</a:t>
            </a:r>
            <a:r>
              <a:rPr lang="en-US" sz="1400" dirty="0" smtClean="0">
                <a:solidFill>
                  <a:srgbClr val="000000"/>
                </a:solidFill>
                <a:latin typeface="Arial" charset="0"/>
                <a:ea typeface="+mn-ea"/>
              </a:rPr>
              <a:t> KI </a:t>
            </a:r>
            <a:r>
              <a:rPr lang="en-US" sz="1400" dirty="0" err="1" smtClean="0">
                <a:solidFill>
                  <a:srgbClr val="000000"/>
                </a:solidFill>
                <a:latin typeface="Arial" charset="0"/>
                <a:ea typeface="+mn-ea"/>
              </a:rPr>
              <a:t>Konjunkturläget</a:t>
            </a:r>
            <a:endParaRPr lang="en-US" sz="1400" dirty="0">
              <a:solidFill>
                <a:srgbClr val="000000"/>
              </a:solidFill>
              <a:latin typeface="Arial" charset="0"/>
              <a:ea typeface="+mn-ea"/>
            </a:endParaRPr>
          </a:p>
        </p:txBody>
      </p:sp>
    </p:spTree>
    <p:extLst>
      <p:ext uri="{BB962C8B-B14F-4D97-AF65-F5344CB8AC3E}">
        <p14:creationId xmlns:p14="http://schemas.microsoft.com/office/powerpoint/2010/main" val="344402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53752"/>
            <a:ext cx="8208912" cy="1143000"/>
          </a:xfrm>
        </p:spPr>
        <p:txBody>
          <a:bodyPr/>
          <a:lstStyle/>
          <a:p>
            <a:r>
              <a:rPr lang="sv-SE" sz="2800" dirty="0" smtClean="0"/>
              <a:t>BNP/person Sverige i </a:t>
            </a:r>
            <a:r>
              <a:rPr lang="sv-SE" sz="2800" dirty="0"/>
              <a:t>förhållande till </a:t>
            </a:r>
            <a:r>
              <a:rPr lang="sv-SE" sz="2800" dirty="0" smtClean="0"/>
              <a:t>gamla </a:t>
            </a:r>
            <a:r>
              <a:rPr lang="sv-SE" sz="2800" dirty="0"/>
              <a:t>EU</a:t>
            </a:r>
            <a:br>
              <a:rPr lang="sv-SE" sz="2800" dirty="0"/>
            </a:br>
            <a:r>
              <a:rPr lang="sv-SE" sz="2000" dirty="0" smtClean="0"/>
              <a:t>löpande köpkraftskorrigerade </a:t>
            </a:r>
            <a:r>
              <a:rPr lang="sv-SE" sz="2000" dirty="0"/>
              <a:t>priser</a:t>
            </a:r>
          </a:p>
        </p:txBody>
      </p:sp>
      <p:sp>
        <p:nvSpPr>
          <p:cNvPr id="5" name="TextBox 4"/>
          <p:cNvSpPr txBox="1"/>
          <p:nvPr/>
        </p:nvSpPr>
        <p:spPr>
          <a:xfrm>
            <a:off x="539553" y="5145694"/>
            <a:ext cx="4043094" cy="415498"/>
          </a:xfrm>
          <a:prstGeom prst="rect">
            <a:avLst/>
          </a:prstGeom>
          <a:noFill/>
        </p:spPr>
        <p:txBody>
          <a:bodyPr wrap="none" rtlCol="0">
            <a:spAutoFit/>
          </a:bodyPr>
          <a:lstStyle/>
          <a:p>
            <a:r>
              <a:rPr lang="sv-SE" sz="1050" dirty="0" smtClean="0"/>
              <a:t>Källa: IMF, World </a:t>
            </a:r>
            <a:r>
              <a:rPr lang="sv-SE" sz="1050" dirty="0" err="1" smtClean="0"/>
              <a:t>Economic</a:t>
            </a:r>
            <a:r>
              <a:rPr lang="sv-SE" sz="1050" dirty="0" smtClean="0"/>
              <a:t> Outlook, Oktober 2018 </a:t>
            </a:r>
          </a:p>
          <a:p>
            <a:r>
              <a:rPr lang="sv-SE" sz="1050" dirty="0" smtClean="0"/>
              <a:t>(gamla EU=AUT,BEL,DNK,FIN,FRA,DEU,IRL,ITA,NLD,ESP,SWE)</a:t>
            </a:r>
            <a:endParaRPr lang="sv-SE" sz="1050" dirty="0"/>
          </a:p>
        </p:txBody>
      </p:sp>
      <p:graphicFrame>
        <p:nvGraphicFramePr>
          <p:cNvPr id="6" name="Chart 5"/>
          <p:cNvGraphicFramePr>
            <a:graphicFrameLocks/>
          </p:cNvGraphicFramePr>
          <p:nvPr>
            <p:extLst>
              <p:ext uri="{D42A27DB-BD31-4B8C-83A1-F6EECF244321}">
                <p14:modId xmlns:p14="http://schemas.microsoft.com/office/powerpoint/2010/main" val="3199665170"/>
              </p:ext>
            </p:extLst>
          </p:nvPr>
        </p:nvGraphicFramePr>
        <p:xfrm>
          <a:off x="683568" y="1988840"/>
          <a:ext cx="7345362" cy="37528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59025" y="6021288"/>
            <a:ext cx="5003742" cy="461665"/>
          </a:xfrm>
          <a:prstGeom prst="rect">
            <a:avLst/>
          </a:prstGeom>
          <a:noFill/>
        </p:spPr>
        <p:txBody>
          <a:bodyPr wrap="none" rtlCol="0">
            <a:spAutoFit/>
          </a:bodyPr>
          <a:lstStyle/>
          <a:p>
            <a:r>
              <a:rPr lang="sv-SE" sz="1200" dirty="0" smtClean="0">
                <a:solidFill>
                  <a:schemeClr val="tx1"/>
                </a:solidFill>
                <a:latin typeface="+mn-lt"/>
              </a:rPr>
              <a:t>Källa: Egna beräkningar från World </a:t>
            </a:r>
            <a:r>
              <a:rPr lang="sv-SE" sz="1200" dirty="0" err="1" smtClean="0">
                <a:solidFill>
                  <a:schemeClr val="tx1"/>
                </a:solidFill>
                <a:latin typeface="+mn-lt"/>
              </a:rPr>
              <a:t>Economic</a:t>
            </a:r>
            <a:r>
              <a:rPr lang="sv-SE" sz="1200" dirty="0" smtClean="0">
                <a:solidFill>
                  <a:schemeClr val="tx1"/>
                </a:solidFill>
                <a:latin typeface="+mn-lt"/>
              </a:rPr>
              <a:t> Outlook, Oktober 2018 </a:t>
            </a:r>
          </a:p>
          <a:p>
            <a:r>
              <a:rPr lang="sv-SE" sz="1200" dirty="0" smtClean="0">
                <a:solidFill>
                  <a:schemeClr val="tx1"/>
                </a:solidFill>
                <a:latin typeface="+mn-lt"/>
              </a:rPr>
              <a:t>(gamla EU=AUT,BEL,DNK,FIN,FRA,DEU,IRL,ITA,NLD,ESP,SWE)</a:t>
            </a:r>
            <a:endParaRPr lang="sv-SE" sz="1200" dirty="0">
              <a:solidFill>
                <a:schemeClr val="tx1"/>
              </a:solidFill>
              <a:latin typeface="+mn-lt"/>
            </a:endParaRPr>
          </a:p>
        </p:txBody>
      </p:sp>
      <p:sp>
        <p:nvSpPr>
          <p:cNvPr id="8"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14</a:t>
            </a:fld>
            <a:endParaRPr lang="en-GB" dirty="0"/>
          </a:p>
        </p:txBody>
      </p:sp>
    </p:spTree>
    <p:extLst>
      <p:ext uri="{BB962C8B-B14F-4D97-AF65-F5344CB8AC3E}">
        <p14:creationId xmlns:p14="http://schemas.microsoft.com/office/powerpoint/2010/main" val="257873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r>
              <a:rPr lang="sv-SE" altLang="en-US" sz="1600" dirty="0" smtClean="0"/>
              <a:t>K14 </a:t>
            </a:r>
            <a:r>
              <a:rPr lang="sv-SE" altLang="en-US" sz="1600" dirty="0"/>
              <a:t>sid. </a:t>
            </a:r>
            <a:fld id="{6BD2B6B1-9CB0-4040-8B9D-4214542DE55F}" type="slidenum">
              <a:rPr lang="sv-SE" altLang="en-US" sz="1600"/>
              <a:pPr/>
              <a:t>15</a:t>
            </a:fld>
            <a:endParaRPr lang="sv-SE" altLang="en-US" sz="1600" dirty="0"/>
          </a:p>
        </p:txBody>
      </p:sp>
      <p:sp>
        <p:nvSpPr>
          <p:cNvPr id="359426" name="Rectangle 2"/>
          <p:cNvSpPr>
            <a:spLocks noGrp="1" noChangeArrowheads="1"/>
          </p:cNvSpPr>
          <p:nvPr>
            <p:ph type="title"/>
          </p:nvPr>
        </p:nvSpPr>
        <p:spPr>
          <a:xfrm>
            <a:off x="539552" y="8806"/>
            <a:ext cx="7837487" cy="1139825"/>
          </a:xfrm>
        </p:spPr>
        <p:txBody>
          <a:bodyPr/>
          <a:lstStyle/>
          <a:p>
            <a:pPr eaLnBrk="1" hangingPunct="1">
              <a:defRPr/>
            </a:pPr>
            <a:r>
              <a:rPr lang="sv-SE" dirty="0" smtClean="0"/>
              <a:t>Institutioner och tillväxt</a:t>
            </a:r>
          </a:p>
        </p:txBody>
      </p:sp>
      <p:sp>
        <p:nvSpPr>
          <p:cNvPr id="359427" name="Rectangle 3"/>
          <p:cNvSpPr>
            <a:spLocks noGrp="1" noChangeArrowheads="1"/>
          </p:cNvSpPr>
          <p:nvPr>
            <p:ph type="body" idx="1"/>
          </p:nvPr>
        </p:nvSpPr>
        <p:spPr>
          <a:xfrm>
            <a:off x="423863" y="1328738"/>
            <a:ext cx="8504237" cy="5016500"/>
          </a:xfrm>
        </p:spPr>
        <p:txBody>
          <a:bodyPr/>
          <a:lstStyle/>
          <a:p>
            <a:pPr marL="342900" indent="-342900" eaLnBrk="1" hangingPunct="1">
              <a:buFont typeface="Arial" panose="020B0604020202020204" pitchFamily="34" charset="0"/>
              <a:buChar char="•"/>
              <a:defRPr/>
            </a:pPr>
            <a:r>
              <a:rPr lang="sv-SE" sz="2000" dirty="0" smtClean="0">
                <a:effectLst/>
              </a:rPr>
              <a:t>Institutioner formar spelregler för ekonomisk (och annan) interaktion mellan människor. </a:t>
            </a:r>
          </a:p>
          <a:p>
            <a:pPr marL="342900" indent="-342900" eaLnBrk="1" hangingPunct="1">
              <a:buFont typeface="Arial" panose="020B0604020202020204" pitchFamily="34" charset="0"/>
              <a:buChar char="•"/>
              <a:defRPr/>
            </a:pPr>
            <a:r>
              <a:rPr lang="sv-SE" sz="2000" dirty="0" smtClean="0">
                <a:effectLst/>
              </a:rPr>
              <a:t>Äganderätt är betydelsefull för incitament att investera. Vem har makten i ett samhälle – de som vill bevara det gamla eller bygga nytt?</a:t>
            </a:r>
          </a:p>
          <a:p>
            <a:pPr marL="342900" indent="-342900" eaLnBrk="1" hangingPunct="1">
              <a:buFont typeface="Arial" panose="020B0604020202020204" pitchFamily="34" charset="0"/>
              <a:buChar char="•"/>
              <a:defRPr/>
            </a:pPr>
            <a:r>
              <a:rPr lang="sv-SE" sz="2000" dirty="0" smtClean="0">
                <a:effectLst/>
              </a:rPr>
              <a:t>Många historiska exempel på hur viktiga institutioner är:</a:t>
            </a:r>
          </a:p>
          <a:p>
            <a:pPr lvl="1" indent="-342900" eaLnBrk="1" hangingPunct="1">
              <a:buFont typeface="Arial" panose="020B0604020202020204" pitchFamily="34" charset="0"/>
              <a:buChar char="•"/>
              <a:defRPr/>
            </a:pPr>
            <a:r>
              <a:rPr lang="sv-SE" sz="1600" dirty="0" smtClean="0">
                <a:effectLst/>
              </a:rPr>
              <a:t>Industrialiseringen i England och senare i USA.</a:t>
            </a:r>
          </a:p>
          <a:p>
            <a:pPr lvl="1" indent="-342900" eaLnBrk="1" hangingPunct="1">
              <a:buFont typeface="Arial" panose="020B0604020202020204" pitchFamily="34" charset="0"/>
              <a:buChar char="•"/>
              <a:defRPr/>
            </a:pPr>
            <a:r>
              <a:rPr lang="sv-SE" sz="1600" dirty="0" smtClean="0">
                <a:effectLst/>
              </a:rPr>
              <a:t>Nya ekonomiska politiken i Kina efter Mao Zedong.</a:t>
            </a:r>
          </a:p>
          <a:p>
            <a:pPr lvl="1" indent="-342900" eaLnBrk="1" hangingPunct="1">
              <a:buFont typeface="Arial" panose="020B0604020202020204" pitchFamily="34" charset="0"/>
              <a:buChar char="•"/>
              <a:defRPr/>
            </a:pPr>
            <a:r>
              <a:rPr lang="sv-SE" sz="1600" dirty="0" smtClean="0">
                <a:effectLst/>
              </a:rPr>
              <a:t>Splittringen av Korea.</a:t>
            </a:r>
          </a:p>
          <a:p>
            <a:pPr lvl="1" indent="-342900" eaLnBrk="1" hangingPunct="1">
              <a:buFont typeface="Arial" panose="020B0604020202020204" pitchFamily="34" charset="0"/>
              <a:buChar char="•"/>
              <a:defRPr/>
            </a:pPr>
            <a:r>
              <a:rPr lang="sv-SE" sz="1600" dirty="0" smtClean="0">
                <a:effectLst/>
              </a:rPr>
              <a:t>Förändringarna i Sverige efter 90-talskrisen.</a:t>
            </a:r>
          </a:p>
          <a:p>
            <a:pPr eaLnBrk="1" hangingPunct="1">
              <a:buFont typeface="Arial" panose="020B0604020202020204" pitchFamily="34" charset="0"/>
              <a:buChar char="•"/>
              <a:defRPr/>
            </a:pPr>
            <a:r>
              <a:rPr lang="sv-SE" sz="2000" dirty="0" smtClean="0">
                <a:effectLst/>
              </a:rPr>
              <a:t>Finns en tendens till </a:t>
            </a:r>
            <a:r>
              <a:rPr lang="sv-SE" sz="2000" smtClean="0">
                <a:effectLst/>
              </a:rPr>
              <a:t>konvergens mellan länder– </a:t>
            </a:r>
            <a:r>
              <a:rPr lang="sv-SE" sz="2000" dirty="0" smtClean="0">
                <a:effectLst/>
              </a:rPr>
              <a:t>men ingen ekonomisk lag. Inkomst per capita varierar extremt mycket mellan olika länder. </a:t>
            </a:r>
          </a:p>
          <a:p>
            <a:pPr eaLnBrk="1" hangingPunct="1">
              <a:buFont typeface="Arial" panose="020B0604020202020204" pitchFamily="34" charset="0"/>
              <a:buChar char="•"/>
              <a:defRPr/>
            </a:pPr>
            <a:r>
              <a:rPr lang="sv-SE" sz="2000" dirty="0" smtClean="0">
                <a:effectLst/>
              </a:rPr>
              <a:t>Länder växer och kommer ikapp världsfronten om de har goda ekonomiska och politiska institutioner, när fysiskt kapital och human kapital växer snabbt och när teknisk utveckling, egen eller importerad sker snabbt.</a:t>
            </a:r>
          </a:p>
          <a:p>
            <a:pPr marL="400050" lvl="1" indent="0" eaLnBrk="1" hangingPunct="1">
              <a:defRPr/>
            </a:pPr>
            <a:endParaRPr lang="sv-SE" sz="1600" dirty="0" smtClean="0">
              <a:effectLst/>
            </a:endParaRPr>
          </a:p>
        </p:txBody>
      </p:sp>
    </p:spTree>
    <p:extLst>
      <p:ext uri="{BB962C8B-B14F-4D97-AF65-F5344CB8AC3E}">
        <p14:creationId xmlns:p14="http://schemas.microsoft.com/office/powerpoint/2010/main" val="68185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9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94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94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94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9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 </a:t>
            </a:r>
            <a:r>
              <a:rPr lang="en-US" dirty="0" err="1" smtClean="0"/>
              <a:t>är</a:t>
            </a:r>
            <a:r>
              <a:rPr lang="en-US" dirty="0" smtClean="0"/>
              <a:t> </a:t>
            </a:r>
            <a:r>
              <a:rPr lang="en-US" dirty="0" err="1" smtClean="0"/>
              <a:t>det</a:t>
            </a:r>
            <a:r>
              <a:rPr lang="en-US" dirty="0" smtClean="0"/>
              <a:t> slut!</a:t>
            </a:r>
            <a:endParaRPr lang="en-US" dirty="0"/>
          </a:p>
        </p:txBody>
      </p:sp>
      <p:pic>
        <p:nvPicPr>
          <p:cNvPr id="48130" name="Picture 2" descr="C:\Users\hasslerj\Google Drive\Nuärdetslu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851" t="10589" r="35773" b="26127"/>
          <a:stretch/>
        </p:blipFill>
        <p:spPr bwMode="auto">
          <a:xfrm>
            <a:off x="827584" y="1268760"/>
            <a:ext cx="7092000" cy="53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5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en-US" dirty="0" err="1" smtClean="0"/>
              <a:t>Humankapita</a:t>
            </a:r>
            <a:r>
              <a:rPr lang="en-US" dirty="0" err="1"/>
              <a:t>l</a:t>
            </a:r>
            <a:endParaRPr lang="en-US" dirty="0" smtClean="0"/>
          </a:p>
        </p:txBody>
      </p:sp>
      <mc:AlternateContent xmlns:mc="http://schemas.openxmlformats.org/markup-compatibility/2006">
        <mc:Choice xmlns:a14="http://schemas.microsoft.com/office/drawing/2010/main" Requires="a14">
          <p:sp>
            <p:nvSpPr>
              <p:cNvPr id="303107" name="Rectangle 3"/>
              <p:cNvSpPr>
                <a:spLocks noGrp="1" noChangeArrowheads="1"/>
              </p:cNvSpPr>
              <p:nvPr>
                <p:ph type="body" sz="half" idx="1"/>
              </p:nvPr>
            </p:nvSpPr>
            <p:spPr>
              <a:xfrm>
                <a:off x="479071" y="1306286"/>
                <a:ext cx="8234363" cy="5526314"/>
              </a:xfrm>
            </p:spPr>
            <p:txBody>
              <a:bodyPr/>
              <a:lstStyle/>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smtClean="0">
                    <a:effectLst/>
                    <a:latin typeface="Arial" charset="0"/>
                  </a:rPr>
                  <a:t>Alla produktionsfaktorer </a:t>
                </a:r>
                <a:r>
                  <a:rPr lang="sv-SE" altLang="en-US" sz="2000" dirty="0">
                    <a:effectLst/>
                    <a:latin typeface="Arial" charset="0"/>
                  </a:rPr>
                  <a:t>som kan </a:t>
                </a:r>
                <a:r>
                  <a:rPr lang="sv-SE" altLang="en-US" sz="2000" dirty="0" smtClean="0">
                    <a:effectLst/>
                    <a:latin typeface="Arial" charset="0"/>
                  </a:rPr>
                  <a:t>ackumuleras är ett sorts kapital.</a:t>
                </a:r>
                <a:endParaRPr lang="sv-SE" altLang="en-US" sz="2000" dirty="0">
                  <a:effectLst/>
                  <a:latin typeface="Arial" charset="0"/>
                </a:endParaRPr>
              </a:p>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a:effectLst/>
                    <a:latin typeface="Arial" charset="0"/>
                  </a:rPr>
                  <a:t>En sådan är humankapital – de kunskaper och färdigheter producerande individer har i sina huvuden.</a:t>
                </a:r>
              </a:p>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smtClean="0">
                    <a:effectLst/>
                    <a:latin typeface="Arial" charset="0"/>
                  </a:rPr>
                  <a:t>Vi ägnar </a:t>
                </a:r>
                <a:r>
                  <a:rPr lang="sv-SE" altLang="en-US" sz="2000" dirty="0">
                    <a:effectLst/>
                    <a:latin typeface="Arial" charset="0"/>
                  </a:rPr>
                  <a:t>oss </a:t>
                </a:r>
                <a:r>
                  <a:rPr lang="sv-SE" altLang="en-US" sz="2000" dirty="0" smtClean="0">
                    <a:effectLst/>
                    <a:latin typeface="Arial" charset="0"/>
                  </a:rPr>
                  <a:t>nu åt </a:t>
                </a:r>
                <a:r>
                  <a:rPr lang="sv-SE" altLang="en-US" sz="2000" dirty="0">
                    <a:effectLst/>
                    <a:latin typeface="Arial" charset="0"/>
                  </a:rPr>
                  <a:t>ackumulering av humankapital – vi avsätter resurser som skulle kunnat användas till annat för att bygga upp mer humankapital. </a:t>
                </a:r>
              </a:p>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smtClean="0">
                    <a:effectLst/>
                    <a:latin typeface="Arial" charset="0"/>
                  </a:rPr>
                  <a:t>Som </a:t>
                </a:r>
                <a:r>
                  <a:rPr lang="sv-SE" altLang="en-US" sz="2000" dirty="0">
                    <a:effectLst/>
                    <a:latin typeface="Arial" charset="0"/>
                  </a:rPr>
                  <a:t>med fysiskt kapital leder mer humankapital per arbetare till högre produktion per arbetare. </a:t>
                </a:r>
              </a:p>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smtClean="0">
                    <a:effectLst/>
                    <a:latin typeface="Arial" charset="0"/>
                  </a:rPr>
                  <a:t>Solowmodellen </a:t>
                </a:r>
                <a:r>
                  <a:rPr lang="sv-SE" altLang="en-US" sz="2000" dirty="0">
                    <a:effectLst/>
                    <a:latin typeface="Arial" charset="0"/>
                  </a:rPr>
                  <a:t>kan enkelt anpassas till att </a:t>
                </a:r>
                <a:r>
                  <a:rPr lang="sv-SE" altLang="en-US" sz="2000" dirty="0" smtClean="0">
                    <a:effectLst/>
                    <a:latin typeface="Arial" charset="0"/>
                  </a:rPr>
                  <a:t>inkludera humankapital (</a:t>
                </a:r>
                <a:r>
                  <a:rPr lang="sv-SE" altLang="en-US" sz="2000" i="1" dirty="0" smtClean="0">
                    <a:effectLst/>
                    <a:latin typeface="Arial" charset="0"/>
                  </a:rPr>
                  <a:t>H</a:t>
                </a:r>
                <a:r>
                  <a:rPr lang="sv-SE" altLang="en-US" sz="2000" dirty="0" smtClean="0">
                    <a:effectLst/>
                    <a:latin typeface="Arial" charset="0"/>
                  </a:rPr>
                  <a:t>). Om vi uttrycker både produktion och kapital per sysselsatt  får vi</a:t>
                </a:r>
                <a:r>
                  <a:rPr lang="sv-SE" altLang="en-US" sz="2000" dirty="0" smtClean="0">
                    <a:effectLst/>
                    <a:latin typeface="Arial" charset="0"/>
                  </a:rPr>
                  <a:t>:</a:t>
                </a:r>
              </a:p>
              <a:p>
                <a:pPr marL="0" indent="0" eaLnBrk="1" hangingPunct="1">
                  <a:spcBef>
                    <a:spcPts val="0"/>
                  </a:spcBef>
                  <a:spcAft>
                    <a:spcPts val="1200"/>
                  </a:spcAft>
                  <a:buClr>
                    <a:schemeClr val="tx1"/>
                  </a:buClr>
                  <a:buSzTx/>
                </a:pPr>
                <a:r>
                  <a:rPr lang="sv-SE" altLang="en-US" sz="1600" i="1" dirty="0" smtClean="0">
                    <a:effectLst/>
                    <a:latin typeface="Cambria Math"/>
                  </a:rPr>
                  <a:t>						</a:t>
                </a:r>
                <a14:m>
                  <m:oMath xmlns:m="http://schemas.openxmlformats.org/officeDocument/2006/math">
                    <m:f>
                      <m:fPr>
                        <m:ctrlPr>
                          <a:rPr lang="sv-SE" altLang="en-US" sz="2400" i="1" smtClean="0">
                            <a:effectLst/>
                            <a:latin typeface="Cambria Math"/>
                          </a:rPr>
                        </m:ctrlPr>
                      </m:fPr>
                      <m:num>
                        <m:r>
                          <a:rPr lang="sv-SE" altLang="en-US" sz="2400" b="0" i="1" smtClean="0">
                            <a:effectLst/>
                            <a:latin typeface="Cambria Math"/>
                          </a:rPr>
                          <m:t>𝑌</m:t>
                        </m:r>
                      </m:num>
                      <m:den>
                        <m:r>
                          <a:rPr lang="sv-SE" altLang="en-US" sz="2400" b="0" i="1" smtClean="0">
                            <a:effectLst/>
                            <a:latin typeface="Cambria Math"/>
                          </a:rPr>
                          <m:t>𝑁</m:t>
                        </m:r>
                      </m:den>
                    </m:f>
                    <m:r>
                      <a:rPr lang="sv-SE" altLang="en-US" sz="2400" b="0" i="1" smtClean="0">
                        <a:effectLst/>
                        <a:latin typeface="Cambria Math"/>
                      </a:rPr>
                      <m:t>=</m:t>
                    </m:r>
                    <m:r>
                      <a:rPr lang="sv-SE" altLang="en-US" sz="2400" b="0" i="1" smtClean="0">
                        <a:effectLst/>
                        <a:latin typeface="Cambria Math"/>
                      </a:rPr>
                      <m:t>𝐹</m:t>
                    </m:r>
                    <m:d>
                      <m:dPr>
                        <m:ctrlPr>
                          <a:rPr lang="sv-SE" altLang="en-US" sz="2400" b="0" i="1" smtClean="0">
                            <a:effectLst/>
                            <a:latin typeface="Cambria Math"/>
                          </a:rPr>
                        </m:ctrlPr>
                      </m:dPr>
                      <m:e>
                        <m:f>
                          <m:fPr>
                            <m:ctrlPr>
                              <a:rPr lang="sv-SE" altLang="en-US" sz="2400" i="1">
                                <a:effectLst/>
                                <a:latin typeface="Cambria Math"/>
                              </a:rPr>
                            </m:ctrlPr>
                          </m:fPr>
                          <m:num>
                            <m:r>
                              <a:rPr lang="sv-SE" altLang="en-US" sz="2400" b="0" i="1" smtClean="0">
                                <a:effectLst/>
                                <a:latin typeface="Cambria Math"/>
                              </a:rPr>
                              <m:t>𝐾</m:t>
                            </m:r>
                          </m:num>
                          <m:den>
                            <m:r>
                              <a:rPr lang="sv-SE" altLang="en-US" sz="2400" i="1">
                                <a:effectLst/>
                                <a:latin typeface="Cambria Math"/>
                              </a:rPr>
                              <m:t>𝑁</m:t>
                            </m:r>
                          </m:den>
                        </m:f>
                        <m:r>
                          <a:rPr lang="sv-SE" altLang="en-US" sz="2400" b="0" i="1" smtClean="0">
                            <a:effectLst/>
                            <a:latin typeface="Cambria Math"/>
                          </a:rPr>
                          <m:t>,</m:t>
                        </m:r>
                        <m:f>
                          <m:fPr>
                            <m:ctrlPr>
                              <a:rPr lang="sv-SE" altLang="en-US" sz="2400" i="1">
                                <a:effectLst/>
                                <a:latin typeface="Cambria Math"/>
                              </a:rPr>
                            </m:ctrlPr>
                          </m:fPr>
                          <m:num>
                            <m:r>
                              <a:rPr lang="sv-SE" altLang="en-US" sz="2400" b="0" i="1" smtClean="0">
                                <a:effectLst/>
                                <a:latin typeface="Cambria Math"/>
                              </a:rPr>
                              <m:t>𝐻</m:t>
                            </m:r>
                          </m:num>
                          <m:den>
                            <m:r>
                              <a:rPr lang="sv-SE" altLang="en-US" sz="2400" i="1">
                                <a:effectLst/>
                                <a:latin typeface="Cambria Math"/>
                              </a:rPr>
                              <m:t>𝑁</m:t>
                            </m:r>
                          </m:den>
                        </m:f>
                      </m:e>
                    </m:d>
                  </m:oMath>
                </a14:m>
                <a:r>
                  <a:rPr lang="sv-SE" altLang="en-US" sz="1600" dirty="0" smtClean="0">
                    <a:effectLst/>
                    <a:latin typeface="Arial" charset="0"/>
                  </a:rPr>
                  <a:t> </a:t>
                </a:r>
                <a:endParaRPr lang="sv-SE" altLang="en-US" sz="1600" dirty="0" smtClean="0">
                  <a:effectLst/>
                  <a:latin typeface="Arial" charset="0"/>
                </a:endParaRPr>
              </a:p>
              <a:p>
                <a:pPr marL="285750" indent="-285750" eaLnBrk="1" hangingPunct="1">
                  <a:spcBef>
                    <a:spcPts val="0"/>
                  </a:spcBef>
                  <a:spcAft>
                    <a:spcPts val="1200"/>
                  </a:spcAft>
                  <a:buClr>
                    <a:schemeClr val="tx1"/>
                  </a:buClr>
                  <a:buSzTx/>
                  <a:buFont typeface="Arial" panose="020B0604020202020204" pitchFamily="34" charset="0"/>
                  <a:buChar char="•"/>
                </a:pPr>
                <a:r>
                  <a:rPr lang="sv-SE" altLang="en-US" sz="2000" dirty="0">
                    <a:effectLst/>
                    <a:latin typeface="Arial" charset="0"/>
                  </a:rPr>
                  <a:t>Vi ska göra på ett lite annorlunda sätt. Men låt oss först prata om teknisk utveckling principiellt.</a:t>
                </a:r>
                <a:endParaRPr lang="sv-SE" altLang="en-US" sz="2000" dirty="0">
                  <a:effectLst/>
                  <a:latin typeface="Arial" charset="0"/>
                </a:endParaRPr>
              </a:p>
            </p:txBody>
          </p:sp>
        </mc:Choice>
        <mc:Fallback>
          <p:sp>
            <p:nvSpPr>
              <p:cNvPr id="303107" name="Rectangle 3"/>
              <p:cNvSpPr>
                <a:spLocks noGrp="1" noRot="1" noChangeAspect="1" noMove="1" noResize="1" noEditPoints="1" noAdjustHandles="1" noChangeArrowheads="1" noChangeShapeType="1" noTextEdit="1"/>
              </p:cNvSpPr>
              <p:nvPr>
                <p:ph type="body" sz="half" idx="1"/>
              </p:nvPr>
            </p:nvSpPr>
            <p:spPr>
              <a:xfrm>
                <a:off x="479071" y="1306286"/>
                <a:ext cx="8234363" cy="5526314"/>
              </a:xfrm>
              <a:blipFill rotWithShape="1">
                <a:blip r:embed="rId2"/>
                <a:stretch>
                  <a:fillRect l="-667" t="-441" r="-815"/>
                </a:stretch>
              </a:blipFill>
            </p:spPr>
            <p:txBody>
              <a:bodyPr/>
              <a:lstStyle/>
              <a:p>
                <a:r>
                  <a:rPr lang="en-US">
                    <a:noFill/>
                  </a:rPr>
                  <a:t> </a:t>
                </a:r>
              </a:p>
            </p:txBody>
          </p:sp>
        </mc:Fallback>
      </mc:AlternateContent>
      <p:sp>
        <p:nvSpPr>
          <p:cNvPr id="5"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2</a:t>
            </a:fld>
            <a:endParaRPr lang="en-GB" dirty="0"/>
          </a:p>
        </p:txBody>
      </p:sp>
    </p:spTree>
    <p:extLst>
      <p:ext uri="{BB962C8B-B14F-4D97-AF65-F5344CB8AC3E}">
        <p14:creationId xmlns:p14="http://schemas.microsoft.com/office/powerpoint/2010/main" val="1997732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sv-SE" dirty="0" smtClean="0"/>
              <a:t>Teknisk</a:t>
            </a:r>
            <a:r>
              <a:rPr lang="en-US" dirty="0" smtClean="0"/>
              <a:t> </a:t>
            </a:r>
            <a:r>
              <a:rPr lang="en-US" dirty="0" err="1" smtClean="0"/>
              <a:t>utveckling</a:t>
            </a:r>
            <a:endParaRPr lang="en-US" dirty="0" smtClean="0"/>
          </a:p>
        </p:txBody>
      </p:sp>
      <p:sp>
        <p:nvSpPr>
          <p:cNvPr id="303107" name="Rectangle 3"/>
          <p:cNvSpPr>
            <a:spLocks noGrp="1" noChangeArrowheads="1"/>
          </p:cNvSpPr>
          <p:nvPr>
            <p:ph type="body" sz="half" idx="1"/>
          </p:nvPr>
        </p:nvSpPr>
        <p:spPr>
          <a:xfrm>
            <a:off x="479071" y="1306286"/>
            <a:ext cx="8234363" cy="5526314"/>
          </a:xfrm>
        </p:spPr>
        <p:txBody>
          <a:bodyPr/>
          <a:lstStyle/>
          <a:p>
            <a:pPr marL="285750" indent="-285750" eaLnBrk="1" hangingPunct="1">
              <a:spcAft>
                <a:spcPts val="0"/>
              </a:spcAft>
              <a:buClr>
                <a:schemeClr val="tx1"/>
              </a:buClr>
              <a:buSzTx/>
              <a:buFont typeface="Arial" panose="020B0604020202020204" pitchFamily="34" charset="0"/>
              <a:buChar char="•"/>
            </a:pPr>
            <a:r>
              <a:rPr lang="sv-SE" altLang="en-US" sz="2000" dirty="0">
                <a:effectLst/>
                <a:latin typeface="Arial" charset="0"/>
              </a:rPr>
              <a:t>Teknisk utveckling:</a:t>
            </a:r>
          </a:p>
          <a:p>
            <a:pPr marL="685800" lvl="2" eaLnBrk="1" hangingPunct="1">
              <a:spcBef>
                <a:spcPts val="0"/>
              </a:spcBef>
              <a:spcAft>
                <a:spcPts val="0"/>
              </a:spcAft>
              <a:buClr>
                <a:schemeClr val="tx1"/>
              </a:buClr>
              <a:buSzTx/>
              <a:buFont typeface="Arial" panose="020B0604020202020204" pitchFamily="34" charset="0"/>
              <a:buChar char="•"/>
            </a:pPr>
            <a:r>
              <a:rPr lang="sv-SE" altLang="en-US" sz="1800" dirty="0">
                <a:effectLst/>
                <a:latin typeface="Arial" charset="0"/>
                <a:cs typeface="+mn-cs"/>
              </a:rPr>
              <a:t>mer produktion för given insats av kapital och arbetskraft,</a:t>
            </a:r>
          </a:p>
          <a:p>
            <a:pPr marL="685800" lvl="2" eaLnBrk="1" hangingPunct="1">
              <a:spcBef>
                <a:spcPts val="0"/>
              </a:spcBef>
              <a:spcAft>
                <a:spcPts val="0"/>
              </a:spcAft>
              <a:buClr>
                <a:schemeClr val="tx1"/>
              </a:buClr>
              <a:buSzTx/>
              <a:buFont typeface="Arial" panose="020B0604020202020204" pitchFamily="34" charset="0"/>
              <a:buChar char="•"/>
            </a:pPr>
            <a:r>
              <a:rPr lang="sv-SE" altLang="en-US" sz="1800" dirty="0" smtClean="0">
                <a:effectLst/>
                <a:latin typeface="Arial" charset="0"/>
                <a:cs typeface="+mn-cs"/>
              </a:rPr>
              <a:t>nya </a:t>
            </a:r>
            <a:r>
              <a:rPr lang="sv-SE" altLang="en-US" sz="1800" dirty="0">
                <a:effectLst/>
                <a:latin typeface="Arial" charset="0"/>
                <a:cs typeface="+mn-cs"/>
              </a:rPr>
              <a:t>och bättre </a:t>
            </a:r>
            <a:r>
              <a:rPr lang="sv-SE" altLang="en-US" sz="1800" dirty="0" smtClean="0">
                <a:effectLst/>
                <a:latin typeface="Arial" charset="0"/>
                <a:cs typeface="+mn-cs"/>
              </a:rPr>
              <a:t>produkter.</a:t>
            </a:r>
          </a:p>
          <a:p>
            <a:pPr marL="285750" lvl="1" eaLnBrk="1" hangingPunct="1">
              <a:spcBef>
                <a:spcPts val="1200"/>
              </a:spcBef>
              <a:spcAft>
                <a:spcPts val="600"/>
              </a:spcAft>
              <a:buClr>
                <a:schemeClr val="tx1"/>
              </a:buClr>
              <a:buSzTx/>
              <a:buFont typeface="Arial" panose="020B0604020202020204" pitchFamily="34" charset="0"/>
              <a:buChar char="•"/>
            </a:pPr>
            <a:r>
              <a:rPr lang="sv-SE" sz="2000" dirty="0" smtClean="0">
                <a:effectLst/>
              </a:rPr>
              <a:t>Merparten av teknisk utveckling sker genom Forskning </a:t>
            </a:r>
            <a:r>
              <a:rPr lang="sv-SE" sz="2000" dirty="0">
                <a:effectLst/>
              </a:rPr>
              <a:t>och utveckling (</a:t>
            </a:r>
            <a:r>
              <a:rPr lang="sv-SE" sz="2000" dirty="0" smtClean="0">
                <a:effectLst/>
              </a:rPr>
              <a:t>FoU) i företag görs i </a:t>
            </a:r>
            <a:r>
              <a:rPr lang="sv-SE" sz="2000" dirty="0">
                <a:effectLst/>
              </a:rPr>
              <a:t>syfte att öka företagens framtida </a:t>
            </a:r>
            <a:r>
              <a:rPr lang="sv-SE" sz="2000" dirty="0" smtClean="0">
                <a:effectLst/>
              </a:rPr>
              <a:t>vinster. Sådan FoU är </a:t>
            </a:r>
            <a:r>
              <a:rPr lang="sv-SE" sz="2000" dirty="0">
                <a:effectLst/>
              </a:rPr>
              <a:t>därmed att betrakta som en investering (fast resultatet är en idé och inte en produkt</a:t>
            </a:r>
            <a:r>
              <a:rPr lang="sv-SE" sz="2000" dirty="0" smtClean="0">
                <a:effectLst/>
              </a:rPr>
              <a:t>).</a:t>
            </a:r>
          </a:p>
          <a:p>
            <a:pPr marL="285750" indent="-285750"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rPr>
              <a:t>Vad </a:t>
            </a:r>
            <a:r>
              <a:rPr lang="sv-SE" altLang="en-US" sz="2000" dirty="0">
                <a:effectLst/>
                <a:latin typeface="Arial" charset="0"/>
              </a:rPr>
              <a:t>styr tillväxttakten i </a:t>
            </a:r>
            <a:r>
              <a:rPr lang="sv-SE" altLang="en-US" sz="2000" dirty="0" smtClean="0">
                <a:effectLst/>
                <a:latin typeface="Arial" charset="0"/>
              </a:rPr>
              <a:t>den tekniska utvecklingen</a:t>
            </a:r>
            <a:r>
              <a:rPr lang="sv-SE" altLang="en-US" sz="2000" i="1" dirty="0" smtClean="0">
                <a:effectLst/>
                <a:latin typeface="Arial" charset="0"/>
              </a:rPr>
              <a:t>? </a:t>
            </a:r>
            <a:endParaRPr lang="sv-SE" altLang="en-US" sz="2000" i="1" dirty="0">
              <a:effectLst/>
              <a:latin typeface="Arial" charset="0"/>
            </a:endParaRPr>
          </a:p>
          <a:p>
            <a:pPr lvl="1" eaLnBrk="1" hangingPunct="1">
              <a:spcBef>
                <a:spcPts val="0"/>
              </a:spcBef>
              <a:spcAft>
                <a:spcPts val="0"/>
              </a:spcAft>
              <a:buClr>
                <a:schemeClr val="tx1"/>
              </a:buClr>
              <a:buSzTx/>
              <a:buFont typeface="+mj-lt"/>
              <a:buAutoNum type="arabicPeriod"/>
            </a:pPr>
            <a:r>
              <a:rPr lang="sv-SE" sz="1600" dirty="0" smtClean="0">
                <a:effectLst/>
              </a:rPr>
              <a:t>Produktiviteten i FoU, </a:t>
            </a:r>
            <a:r>
              <a:rPr lang="sv-SE" altLang="en-US" sz="1600" dirty="0" smtClean="0">
                <a:effectLst/>
                <a:latin typeface="Arial" charset="0"/>
              </a:rPr>
              <a:t>dvs </a:t>
            </a:r>
            <a:r>
              <a:rPr lang="sv-SE" altLang="en-US" sz="1600" dirty="0">
                <a:effectLst/>
                <a:latin typeface="Arial" charset="0"/>
              </a:rPr>
              <a:t>hur många bra idéer man kan förväntas skapa i förhållande till kostnaden</a:t>
            </a:r>
          </a:p>
          <a:p>
            <a:pPr lvl="1" eaLnBrk="1" hangingPunct="1">
              <a:spcBef>
                <a:spcPts val="0"/>
              </a:spcBef>
              <a:spcAft>
                <a:spcPts val="0"/>
              </a:spcAft>
              <a:buClr>
                <a:schemeClr val="tx1"/>
              </a:buClr>
              <a:buSzTx/>
              <a:buFont typeface="+mj-lt"/>
              <a:buAutoNum type="arabicPeriod"/>
            </a:pPr>
            <a:r>
              <a:rPr lang="sv-SE" altLang="en-US" sz="1600" dirty="0" smtClean="0">
                <a:effectLst/>
                <a:latin typeface="Arial" charset="0"/>
              </a:rPr>
              <a:t>Möjligheten att tjäna pengar på FoU för det </a:t>
            </a:r>
            <a:r>
              <a:rPr lang="sv-SE" altLang="en-US" sz="1600" dirty="0">
                <a:effectLst/>
                <a:latin typeface="Arial" charset="0"/>
              </a:rPr>
              <a:t>företag som investerar i FoU själv kan skörda de ekonomiska vinsterna av de nya </a:t>
            </a:r>
            <a:r>
              <a:rPr lang="sv-SE" altLang="en-US" sz="1600" dirty="0" smtClean="0">
                <a:effectLst/>
                <a:latin typeface="Arial" charset="0"/>
              </a:rPr>
              <a:t>idéerna. </a:t>
            </a:r>
          </a:p>
          <a:p>
            <a:pPr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rPr>
              <a:t>Möjligheten att tjäna pengar påverkas av patentsystemet.  </a:t>
            </a:r>
          </a:p>
          <a:p>
            <a:pPr lvl="1" eaLnBrk="1" hangingPunct="1">
              <a:spcBef>
                <a:spcPts val="0"/>
              </a:spcBef>
              <a:spcAft>
                <a:spcPts val="0"/>
              </a:spcAft>
              <a:buClr>
                <a:schemeClr val="tx1"/>
              </a:buClr>
              <a:buSzTx/>
              <a:buFont typeface="Arial" panose="020B0604020202020204" pitchFamily="34" charset="0"/>
              <a:buChar char="•"/>
            </a:pPr>
            <a:r>
              <a:rPr lang="sv-SE" altLang="en-US" sz="1600" dirty="0" smtClean="0">
                <a:effectLst/>
                <a:latin typeface="Arial" charset="0"/>
              </a:rPr>
              <a:t>Patent </a:t>
            </a:r>
            <a:r>
              <a:rPr lang="sv-SE" altLang="en-US" sz="1600" dirty="0">
                <a:effectLst/>
                <a:latin typeface="Arial" charset="0"/>
              </a:rPr>
              <a:t>ger företag som utvecklat en ny produkt eller process rätt att utestänga andra från att producera eller använda denna under en (begränsad) </a:t>
            </a:r>
            <a:r>
              <a:rPr lang="sv-SE" altLang="en-US" sz="1600" dirty="0" smtClean="0">
                <a:effectLst/>
                <a:latin typeface="Arial" charset="0"/>
              </a:rPr>
              <a:t>tid. En balansgång mellan monopolmakt och incitament.</a:t>
            </a:r>
            <a:endParaRPr lang="sv-SE" altLang="en-US" sz="1400" dirty="0">
              <a:effectLst/>
              <a:latin typeface="Arial" charset="0"/>
            </a:endParaRPr>
          </a:p>
        </p:txBody>
      </p:sp>
      <p:sp>
        <p:nvSpPr>
          <p:cNvPr id="5"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3</a:t>
            </a:fld>
            <a:endParaRPr lang="en-GB" dirty="0"/>
          </a:p>
        </p:txBody>
      </p:sp>
    </p:spTree>
    <p:extLst>
      <p:ext uri="{BB962C8B-B14F-4D97-AF65-F5344CB8AC3E}">
        <p14:creationId xmlns:p14="http://schemas.microsoft.com/office/powerpoint/2010/main" val="4156571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3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Rivaliserande</a:t>
            </a:r>
            <a:r>
              <a:rPr lang="en-US" dirty="0" smtClean="0"/>
              <a:t> </a:t>
            </a:r>
            <a:r>
              <a:rPr lang="en-US" dirty="0" err="1" smtClean="0"/>
              <a:t>varor</a:t>
            </a:r>
            <a:endParaRPr lang="en-US" dirty="0"/>
          </a:p>
        </p:txBody>
      </p:sp>
      <p:sp>
        <p:nvSpPr>
          <p:cNvPr id="6" name="Rectangle 3"/>
          <p:cNvSpPr>
            <a:spLocks noGrp="1" noChangeArrowheads="1"/>
          </p:cNvSpPr>
          <p:nvPr>
            <p:ph type="body" sz="half" idx="1"/>
          </p:nvPr>
        </p:nvSpPr>
        <p:spPr>
          <a:xfrm>
            <a:off x="479071" y="1306286"/>
            <a:ext cx="8234363" cy="5526314"/>
          </a:xfrm>
        </p:spPr>
        <p:txBody>
          <a:bodyPr/>
          <a:lstStyle/>
          <a:p>
            <a:pPr marL="285750" indent="-285750"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rPr>
              <a:t>Vissa varor kallas </a:t>
            </a:r>
            <a:r>
              <a:rPr lang="sv-SE" altLang="en-US" sz="2000" i="1" dirty="0" smtClean="0">
                <a:effectLst/>
                <a:latin typeface="Arial" charset="0"/>
              </a:rPr>
              <a:t>rivaliserande</a:t>
            </a:r>
            <a:r>
              <a:rPr lang="sv-SE" altLang="en-US" sz="2000" dirty="0" smtClean="0">
                <a:effectLst/>
                <a:latin typeface="Arial" charset="0"/>
              </a:rPr>
              <a:t> – det betyder att om en person använder dem kan inte en annan göra det. Det gäller vanliga varor och tjänster men också humankapital. </a:t>
            </a:r>
          </a:p>
          <a:p>
            <a:pPr marL="285750" indent="-285750"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cs typeface="+mn-cs"/>
              </a:rPr>
              <a:t>Andra är i</a:t>
            </a:r>
            <a:r>
              <a:rPr lang="sv-SE" altLang="en-US" sz="2000" i="1" dirty="0" smtClean="0">
                <a:effectLst/>
                <a:latin typeface="Arial" charset="0"/>
                <a:cs typeface="+mn-cs"/>
              </a:rPr>
              <a:t>cke-rivaliserande</a:t>
            </a:r>
            <a:r>
              <a:rPr lang="sv-SE" altLang="en-US" sz="2000" dirty="0" smtClean="0">
                <a:effectLst/>
                <a:latin typeface="Arial" charset="0"/>
                <a:cs typeface="+mn-cs"/>
              </a:rPr>
              <a:t>. Det gäller många idéer som tex Pytagoras sats, IS-LM modellen och också kunskapen om hur man konstruerar en </a:t>
            </a:r>
            <a:r>
              <a:rPr lang="sv-SE" altLang="en-US" sz="2000" dirty="0" err="1" smtClean="0">
                <a:effectLst/>
                <a:latin typeface="Arial" charset="0"/>
                <a:cs typeface="+mn-cs"/>
              </a:rPr>
              <a:t>Iphone</a:t>
            </a:r>
            <a:r>
              <a:rPr lang="sv-SE" altLang="en-US" sz="2000" dirty="0" smtClean="0">
                <a:effectLst/>
                <a:latin typeface="Arial" charset="0"/>
              </a:rPr>
              <a:t>.</a:t>
            </a:r>
          </a:p>
          <a:p>
            <a:pPr marL="285750" indent="-285750"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rPr>
              <a:t>2018 års ekonomiprisvinnare Paul Romer visade hur marknadsekonomin kan producera </a:t>
            </a:r>
            <a:r>
              <a:rPr lang="sv-SE" altLang="en-US" sz="2000" dirty="0" smtClean="0">
                <a:effectLst/>
                <a:latin typeface="Arial" charset="0"/>
              </a:rPr>
              <a:t>också icke-rivaliserande </a:t>
            </a:r>
            <a:r>
              <a:rPr lang="sv-SE" altLang="en-US" sz="2000" dirty="0" smtClean="0">
                <a:effectLst/>
                <a:latin typeface="Arial" charset="0"/>
              </a:rPr>
              <a:t>varor </a:t>
            </a:r>
            <a:r>
              <a:rPr lang="sv-SE" altLang="en-US" sz="2000" dirty="0" smtClean="0">
                <a:effectLst/>
                <a:latin typeface="Arial" charset="0"/>
              </a:rPr>
              <a:t>som nya idéer om </a:t>
            </a:r>
            <a:r>
              <a:rPr lang="sv-SE" altLang="en-US" sz="2000" dirty="0" smtClean="0">
                <a:effectLst/>
                <a:latin typeface="Arial" charset="0"/>
              </a:rPr>
              <a:t>dessa är </a:t>
            </a:r>
            <a:r>
              <a:rPr lang="sv-SE" altLang="en-US" sz="2000" i="1" dirty="0" err="1" smtClean="0">
                <a:effectLst/>
                <a:latin typeface="Arial" charset="0"/>
              </a:rPr>
              <a:t>exkluderbara</a:t>
            </a:r>
            <a:r>
              <a:rPr lang="sv-SE" altLang="en-US" sz="2000" i="1" dirty="0" smtClean="0">
                <a:effectLst/>
                <a:latin typeface="Arial" charset="0"/>
              </a:rPr>
              <a:t>. </a:t>
            </a:r>
            <a:r>
              <a:rPr lang="sv-SE" altLang="en-US" sz="2000" dirty="0" smtClean="0">
                <a:effectLst/>
                <a:latin typeface="Arial" charset="0"/>
              </a:rPr>
              <a:t>Detta gör det möjligt att sälja rätten att använda dem. Patentssystemet är här viktigt men inte alltid </a:t>
            </a:r>
            <a:r>
              <a:rPr lang="sv-SE" altLang="en-US" sz="2000" dirty="0" smtClean="0">
                <a:effectLst/>
                <a:latin typeface="Arial" charset="0"/>
              </a:rPr>
              <a:t>nödvändigt</a:t>
            </a:r>
            <a:r>
              <a:rPr lang="sv-SE" altLang="en-US" sz="2000" dirty="0" smtClean="0">
                <a:effectLst/>
                <a:latin typeface="Arial" charset="0"/>
              </a:rPr>
              <a:t>. </a:t>
            </a:r>
          </a:p>
          <a:p>
            <a:pPr marL="285750" indent="-285750" eaLnBrk="1" hangingPunct="1">
              <a:spcBef>
                <a:spcPts val="1200"/>
              </a:spcBef>
              <a:spcAft>
                <a:spcPts val="0"/>
              </a:spcAft>
              <a:buClr>
                <a:schemeClr val="tx1"/>
              </a:buClr>
              <a:buSzTx/>
              <a:buFont typeface="Arial" panose="020B0604020202020204" pitchFamily="34" charset="0"/>
              <a:buChar char="•"/>
            </a:pPr>
            <a:r>
              <a:rPr lang="sv-SE" altLang="en-US" sz="2000" dirty="0" smtClean="0">
                <a:effectLst/>
                <a:latin typeface="Arial" charset="0"/>
              </a:rPr>
              <a:t>När det gäller idéer som inte är </a:t>
            </a:r>
            <a:r>
              <a:rPr lang="sv-SE" altLang="en-US" sz="2000" dirty="0" err="1" smtClean="0">
                <a:effectLst/>
                <a:latin typeface="Arial" charset="0"/>
              </a:rPr>
              <a:t>exkluderbara</a:t>
            </a:r>
            <a:r>
              <a:rPr lang="sv-SE" altLang="en-US" sz="2000" dirty="0" smtClean="0">
                <a:effectLst/>
                <a:latin typeface="Arial" charset="0"/>
              </a:rPr>
              <a:t>, tex matematiska teorem, behövs </a:t>
            </a:r>
            <a:r>
              <a:rPr lang="sv-SE" altLang="en-US" sz="2000" dirty="0" smtClean="0">
                <a:effectLst/>
                <a:latin typeface="Arial" charset="0"/>
              </a:rPr>
              <a:t>universitet </a:t>
            </a:r>
            <a:r>
              <a:rPr lang="sv-SE" altLang="en-US" sz="2000" dirty="0" smtClean="0">
                <a:effectLst/>
                <a:latin typeface="Arial" charset="0"/>
              </a:rPr>
              <a:t>och andra icke-vinstdrivande institutioner för att de ska produceras.</a:t>
            </a:r>
            <a:endParaRPr lang="sv-SE" altLang="en-US" sz="1800" dirty="0" smtClean="0">
              <a:effectLst/>
              <a:latin typeface="Arial" charset="0"/>
              <a:cs typeface="+mn-cs"/>
            </a:endParaRPr>
          </a:p>
        </p:txBody>
      </p:sp>
    </p:spTree>
    <p:extLst>
      <p:ext uri="{BB962C8B-B14F-4D97-AF65-F5344CB8AC3E}">
        <p14:creationId xmlns:p14="http://schemas.microsoft.com/office/powerpoint/2010/main" val="41310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sv-SE" dirty="0" smtClean="0"/>
              <a:t>Teknisk</a:t>
            </a:r>
            <a:r>
              <a:rPr lang="en-US" dirty="0" smtClean="0"/>
              <a:t> </a:t>
            </a:r>
            <a:r>
              <a:rPr lang="en-US" dirty="0" err="1" smtClean="0"/>
              <a:t>utveckling</a:t>
            </a:r>
            <a:r>
              <a:rPr lang="en-US" dirty="0" smtClean="0"/>
              <a:t> </a:t>
            </a:r>
            <a:r>
              <a:rPr lang="en-US" dirty="0" err="1" smtClean="0"/>
              <a:t>i</a:t>
            </a:r>
            <a:r>
              <a:rPr lang="en-US" dirty="0" smtClean="0"/>
              <a:t> Solowmodellen</a:t>
            </a:r>
            <a:endParaRPr lang="en-US" dirty="0" smtClean="0"/>
          </a:p>
        </p:txBody>
      </p:sp>
      <p:sp>
        <p:nvSpPr>
          <p:cNvPr id="303107" name="Rectangle 3"/>
          <p:cNvSpPr>
            <a:spLocks noGrp="1" noChangeArrowheads="1"/>
          </p:cNvSpPr>
          <p:nvPr>
            <p:ph type="body" sz="half" idx="1"/>
          </p:nvPr>
        </p:nvSpPr>
        <p:spPr>
          <a:xfrm>
            <a:off x="479071" y="1306286"/>
            <a:ext cx="8234363" cy="5526314"/>
          </a:xfrm>
        </p:spPr>
        <p:txBody>
          <a:bodyPr/>
          <a:lstStyle/>
          <a:p>
            <a:pPr marL="285750" indent="-285750" eaLnBrk="1" hangingPunct="1">
              <a:spcAft>
                <a:spcPts val="1200"/>
              </a:spcAft>
              <a:buClr>
                <a:schemeClr val="tx1"/>
              </a:buClr>
              <a:buSzTx/>
              <a:buFont typeface="Arial" panose="020B0604020202020204" pitchFamily="34" charset="0"/>
              <a:buChar char="•"/>
            </a:pPr>
            <a:r>
              <a:rPr lang="sv-SE" altLang="en-US" sz="2000" dirty="0" smtClean="0">
                <a:effectLst/>
                <a:latin typeface="Arial" charset="0"/>
              </a:rPr>
              <a:t>En formalisering: </a:t>
            </a:r>
            <a:r>
              <a:rPr lang="sv-SE" altLang="en-US" sz="2000" i="1" dirty="0">
                <a:effectLst/>
                <a:latin typeface="Arial" charset="0"/>
              </a:rPr>
              <a:t>Y</a:t>
            </a:r>
            <a:r>
              <a:rPr lang="sv-SE" altLang="en-US" sz="2000" dirty="0">
                <a:effectLst/>
                <a:latin typeface="Arial" charset="0"/>
              </a:rPr>
              <a:t> = </a:t>
            </a:r>
            <a:r>
              <a:rPr lang="sv-SE" altLang="en-US" sz="2000" i="1" dirty="0">
                <a:effectLst/>
                <a:latin typeface="Arial" charset="0"/>
              </a:rPr>
              <a:t>F</a:t>
            </a:r>
            <a:r>
              <a:rPr lang="sv-SE" altLang="en-US" sz="2000" dirty="0">
                <a:effectLst/>
                <a:latin typeface="Arial" charset="0"/>
              </a:rPr>
              <a:t>(</a:t>
            </a:r>
            <a:r>
              <a:rPr lang="sv-SE" altLang="en-US" sz="2000" i="1" dirty="0">
                <a:effectLst/>
                <a:latin typeface="Arial" charset="0"/>
              </a:rPr>
              <a:t>K,A</a:t>
            </a:r>
            <a:r>
              <a:rPr lang="sv-SE" altLang="en-US" sz="2000" baseline="10000" dirty="0">
                <a:effectLst/>
                <a:latin typeface="Arial" charset="0"/>
                <a:sym typeface="Symbol"/>
              </a:rPr>
              <a:t></a:t>
            </a:r>
            <a:r>
              <a:rPr lang="sv-SE" altLang="en-US" sz="2000" i="1" dirty="0">
                <a:effectLst/>
                <a:latin typeface="Arial" charset="0"/>
                <a:sym typeface="Symbol"/>
              </a:rPr>
              <a:t>N</a:t>
            </a:r>
            <a:r>
              <a:rPr lang="sv-SE" altLang="en-US" sz="2000" dirty="0">
                <a:effectLst/>
                <a:latin typeface="Arial" charset="0"/>
              </a:rPr>
              <a:t>), högre </a:t>
            </a:r>
            <a:r>
              <a:rPr lang="sv-SE" altLang="en-US" sz="2000" i="1" dirty="0">
                <a:effectLst/>
                <a:latin typeface="Arial" charset="0"/>
              </a:rPr>
              <a:t>A</a:t>
            </a:r>
            <a:r>
              <a:rPr lang="sv-SE" altLang="en-US" sz="2000" dirty="0">
                <a:effectLst/>
                <a:latin typeface="Arial" charset="0"/>
              </a:rPr>
              <a:t> betyder att ett givet antal sysselsatta ger mer arbetskraft i </a:t>
            </a:r>
            <a:r>
              <a:rPr lang="sv-SE" altLang="en-US" sz="2000" b="1" dirty="0">
                <a:effectLst/>
                <a:latin typeface="Arial" charset="0"/>
              </a:rPr>
              <a:t>effektivitetsenheter</a:t>
            </a:r>
            <a:r>
              <a:rPr lang="sv-SE" altLang="en-US" sz="2000" dirty="0">
                <a:effectLst/>
                <a:latin typeface="Arial" charset="0"/>
              </a:rPr>
              <a:t>. Högre </a:t>
            </a:r>
            <a:r>
              <a:rPr lang="sv-SE" altLang="en-US" sz="2000" i="1" dirty="0">
                <a:effectLst/>
                <a:latin typeface="Arial" charset="0"/>
              </a:rPr>
              <a:t>A</a:t>
            </a:r>
            <a:r>
              <a:rPr lang="sv-SE" altLang="en-US" sz="2000" dirty="0">
                <a:effectLst/>
                <a:latin typeface="Arial" charset="0"/>
              </a:rPr>
              <a:t> ger därmed högre produktion</a:t>
            </a:r>
            <a:r>
              <a:rPr lang="sv-SE" altLang="en-US" sz="2000" dirty="0" smtClean="0">
                <a:effectLst/>
                <a:latin typeface="Arial" charset="0"/>
              </a:rPr>
              <a:t>. Vi kan tänka på det som att A ökar när mängden humankapital per sysselsatt </a:t>
            </a:r>
            <a:r>
              <a:rPr lang="sv-SE" altLang="en-US" sz="2000" dirty="0" smtClean="0">
                <a:effectLst/>
                <a:latin typeface="Arial" charset="0"/>
              </a:rPr>
              <a:t>stiger</a:t>
            </a:r>
            <a:r>
              <a:rPr lang="sv-SE" altLang="en-US" sz="2000" dirty="0" smtClean="0">
                <a:effectLst/>
                <a:latin typeface="Arial" charset="0"/>
              </a:rPr>
              <a:t>, men också att A ökar </a:t>
            </a:r>
            <a:r>
              <a:rPr lang="sv-SE" altLang="en-US" sz="2000" dirty="0" err="1" smtClean="0">
                <a:effectLst/>
                <a:latin typeface="Arial" charset="0"/>
              </a:rPr>
              <a:t>pga</a:t>
            </a:r>
            <a:r>
              <a:rPr lang="sv-SE" altLang="en-US" sz="2000" dirty="0" smtClean="0">
                <a:effectLst/>
                <a:latin typeface="Arial" charset="0"/>
              </a:rPr>
              <a:t> mer nya icke-rivaliserande idéer kommer till användning.</a:t>
            </a:r>
            <a:endParaRPr lang="sv-SE" altLang="en-US" sz="2000" dirty="0" smtClean="0">
              <a:effectLst/>
              <a:latin typeface="Arial" charset="0"/>
            </a:endParaRPr>
          </a:p>
          <a:p>
            <a:pPr marL="285750" indent="-285750" eaLnBrk="1" hangingPunct="1">
              <a:spcAft>
                <a:spcPts val="1200"/>
              </a:spcAft>
              <a:buClr>
                <a:schemeClr val="tx1"/>
              </a:buClr>
              <a:buSzTx/>
              <a:buFont typeface="Arial" panose="020B0604020202020204" pitchFamily="34" charset="0"/>
              <a:buChar char="•"/>
            </a:pPr>
            <a:r>
              <a:rPr lang="sv-SE" altLang="en-US" sz="2000" dirty="0" smtClean="0">
                <a:effectLst/>
                <a:latin typeface="Arial" charset="0"/>
              </a:rPr>
              <a:t>Som </a:t>
            </a:r>
            <a:r>
              <a:rPr lang="sv-SE" altLang="en-US" sz="2000" dirty="0">
                <a:effectLst/>
                <a:latin typeface="Arial" charset="0"/>
              </a:rPr>
              <a:t>tidigare antar vi konstant skalavkastning och kan göra samma normalisering som i förra kapitlet</a:t>
            </a:r>
            <a:r>
              <a:rPr lang="sv-SE" altLang="en-US" sz="2000" dirty="0" smtClean="0">
                <a:effectLst/>
                <a:latin typeface="Arial" charset="0"/>
              </a:rPr>
              <a:t>, men nu genom att dela med </a:t>
            </a:r>
            <a:r>
              <a:rPr lang="sv-SE" altLang="en-US" sz="2000" i="1" dirty="0">
                <a:effectLst/>
                <a:latin typeface="Arial" charset="0"/>
              </a:rPr>
              <a:t>A</a:t>
            </a:r>
            <a:r>
              <a:rPr lang="sv-SE" altLang="en-US" sz="2000" baseline="10000" dirty="0">
                <a:effectLst/>
                <a:latin typeface="Arial" charset="0"/>
                <a:sym typeface="Symbol"/>
              </a:rPr>
              <a:t></a:t>
            </a:r>
            <a:r>
              <a:rPr lang="sv-SE" altLang="en-US" sz="2000" i="1" dirty="0" smtClean="0">
                <a:effectLst/>
                <a:latin typeface="Arial" charset="0"/>
                <a:sym typeface="Symbol"/>
              </a:rPr>
              <a:t>N.</a:t>
            </a:r>
          </a:p>
          <a:p>
            <a:pPr marL="285750" indent="-285750" eaLnBrk="1" hangingPunct="1">
              <a:spcAft>
                <a:spcPts val="1200"/>
              </a:spcAft>
              <a:buClr>
                <a:schemeClr val="tx1"/>
              </a:buClr>
              <a:buSzTx/>
              <a:buFont typeface="Arial" panose="020B0604020202020204" pitchFamily="34" charset="0"/>
              <a:buChar char="•"/>
            </a:pPr>
            <a:r>
              <a:rPr lang="sv-SE" altLang="en-US" sz="2000" dirty="0" smtClean="0">
                <a:effectLst/>
                <a:latin typeface="Arial" charset="0"/>
                <a:sym typeface="Symbol"/>
              </a:rPr>
              <a:t>Definiera </a:t>
            </a:r>
            <a:r>
              <a:rPr lang="sv-SE" altLang="en-US" sz="2000" i="1" dirty="0" smtClean="0">
                <a:effectLst/>
                <a:latin typeface="Arial" charset="0"/>
                <a:sym typeface="Symbol"/>
              </a:rPr>
              <a:t>k </a:t>
            </a:r>
            <a:r>
              <a:rPr lang="sv-SE" altLang="en-US" sz="2000" dirty="0">
                <a:effectLst/>
                <a:latin typeface="Arial" charset="0"/>
                <a:sym typeface="Symbol"/>
              </a:rPr>
              <a:t> </a:t>
            </a:r>
            <a:r>
              <a:rPr lang="sv-SE" altLang="en-US" sz="2000" i="1" dirty="0">
                <a:effectLst/>
                <a:latin typeface="Arial" charset="0"/>
                <a:sym typeface="Symbol"/>
              </a:rPr>
              <a:t>K/(</a:t>
            </a:r>
            <a:r>
              <a:rPr lang="sv-SE" altLang="en-US" sz="2000" i="1" dirty="0">
                <a:effectLst/>
                <a:latin typeface="Arial" charset="0"/>
              </a:rPr>
              <a:t>A</a:t>
            </a:r>
            <a:r>
              <a:rPr lang="sv-SE" altLang="en-US" sz="2000" baseline="10000" dirty="0">
                <a:effectLst/>
                <a:latin typeface="Arial" charset="0"/>
                <a:sym typeface="Symbol"/>
              </a:rPr>
              <a:t></a:t>
            </a:r>
            <a:r>
              <a:rPr lang="sv-SE" altLang="en-US" sz="2000" i="1" dirty="0">
                <a:effectLst/>
                <a:latin typeface="Arial" charset="0"/>
                <a:sym typeface="Symbol"/>
              </a:rPr>
              <a:t>N</a:t>
            </a:r>
            <a:r>
              <a:rPr lang="sv-SE" altLang="en-US" sz="2000" dirty="0">
                <a:effectLst/>
                <a:latin typeface="Arial" charset="0"/>
                <a:sym typeface="Symbol"/>
              </a:rPr>
              <a:t>) och </a:t>
            </a:r>
            <a:r>
              <a:rPr lang="sv-SE" altLang="en-US" sz="2000" i="1" dirty="0">
                <a:effectLst/>
                <a:latin typeface="Arial" charset="0"/>
                <a:sym typeface="Symbol"/>
              </a:rPr>
              <a:t>y </a:t>
            </a:r>
            <a:r>
              <a:rPr lang="sv-SE" altLang="en-US" sz="2000" dirty="0">
                <a:effectLst/>
                <a:latin typeface="Arial" charset="0"/>
                <a:sym typeface="Symbol"/>
              </a:rPr>
              <a:t> </a:t>
            </a:r>
            <a:r>
              <a:rPr lang="sv-SE" altLang="en-US" sz="2000" i="1" dirty="0">
                <a:effectLst/>
                <a:latin typeface="Arial" charset="0"/>
                <a:sym typeface="Symbol"/>
              </a:rPr>
              <a:t>Y/(</a:t>
            </a:r>
            <a:r>
              <a:rPr lang="sv-SE" altLang="en-US" sz="2000" i="1" dirty="0">
                <a:effectLst/>
                <a:latin typeface="Arial" charset="0"/>
              </a:rPr>
              <a:t>A</a:t>
            </a:r>
            <a:r>
              <a:rPr lang="sv-SE" altLang="en-US" sz="2000" baseline="10000" dirty="0">
                <a:effectLst/>
                <a:latin typeface="Arial" charset="0"/>
                <a:sym typeface="Symbol"/>
              </a:rPr>
              <a:t></a:t>
            </a:r>
            <a:r>
              <a:rPr lang="sv-SE" altLang="en-US" sz="2000" i="1" dirty="0">
                <a:effectLst/>
                <a:latin typeface="Arial" charset="0"/>
                <a:sym typeface="Symbol"/>
              </a:rPr>
              <a:t>N</a:t>
            </a:r>
            <a:r>
              <a:rPr lang="sv-SE" altLang="en-US" sz="2000" dirty="0">
                <a:effectLst/>
                <a:latin typeface="Arial" charset="0"/>
                <a:sym typeface="Symbol"/>
              </a:rPr>
              <a:t>) </a:t>
            </a:r>
            <a:r>
              <a:rPr lang="sv-SE" altLang="en-US" sz="2000" dirty="0" smtClean="0">
                <a:effectLst/>
                <a:latin typeface="Arial" charset="0"/>
                <a:sym typeface="Symbol"/>
              </a:rPr>
              <a:t>som mängden </a:t>
            </a:r>
            <a:r>
              <a:rPr lang="sv-SE" altLang="en-US" sz="2000" dirty="0">
                <a:effectLst/>
                <a:latin typeface="Arial" charset="0"/>
                <a:sym typeface="Symbol"/>
              </a:rPr>
              <a:t>kapital och produktionen </a:t>
            </a:r>
            <a:r>
              <a:rPr lang="sv-SE" altLang="en-US" sz="2000" b="1" dirty="0">
                <a:effectLst/>
                <a:latin typeface="Arial" charset="0"/>
                <a:sym typeface="Symbol"/>
              </a:rPr>
              <a:t>per effektivitetsenhet </a:t>
            </a:r>
            <a:r>
              <a:rPr lang="sv-SE" altLang="en-US" sz="2000" dirty="0">
                <a:effectLst/>
                <a:latin typeface="Arial" charset="0"/>
                <a:sym typeface="Symbol"/>
              </a:rPr>
              <a:t>sysselsatt </a:t>
            </a:r>
            <a:r>
              <a:rPr lang="sv-SE" altLang="en-US" sz="2000" dirty="0" smtClean="0">
                <a:effectLst/>
                <a:latin typeface="Arial" charset="0"/>
                <a:sym typeface="Symbol"/>
              </a:rPr>
              <a:t>arbetskraft och dela </a:t>
            </a:r>
            <a:r>
              <a:rPr lang="sv-SE" altLang="en-US" sz="2000" i="1" dirty="0">
                <a:effectLst/>
                <a:latin typeface="Arial" charset="0"/>
              </a:rPr>
              <a:t>Y</a:t>
            </a:r>
            <a:r>
              <a:rPr lang="sv-SE" altLang="en-US" sz="2000" dirty="0">
                <a:effectLst/>
                <a:latin typeface="Arial" charset="0"/>
              </a:rPr>
              <a:t> = </a:t>
            </a:r>
            <a:r>
              <a:rPr lang="sv-SE" altLang="en-US" sz="2000" i="1" dirty="0">
                <a:effectLst/>
                <a:latin typeface="Arial" charset="0"/>
              </a:rPr>
              <a:t>F</a:t>
            </a:r>
            <a:r>
              <a:rPr lang="sv-SE" altLang="en-US" sz="2000" dirty="0">
                <a:effectLst/>
                <a:latin typeface="Arial" charset="0"/>
              </a:rPr>
              <a:t>(</a:t>
            </a:r>
            <a:r>
              <a:rPr lang="sv-SE" altLang="en-US" sz="2000" i="1" dirty="0">
                <a:effectLst/>
                <a:latin typeface="Arial" charset="0"/>
              </a:rPr>
              <a:t>K,A</a:t>
            </a:r>
            <a:r>
              <a:rPr lang="sv-SE" altLang="en-US" sz="2000" baseline="10000" dirty="0">
                <a:effectLst/>
                <a:latin typeface="Arial" charset="0"/>
                <a:sym typeface="Symbol"/>
              </a:rPr>
              <a:t></a:t>
            </a:r>
            <a:r>
              <a:rPr lang="sv-SE" altLang="en-US" sz="2000" i="1" dirty="0" smtClean="0">
                <a:effectLst/>
                <a:latin typeface="Arial" charset="0"/>
                <a:sym typeface="Symbol"/>
              </a:rPr>
              <a:t>N</a:t>
            </a:r>
            <a:r>
              <a:rPr lang="sv-SE" altLang="en-US" sz="2000" dirty="0" smtClean="0">
                <a:effectLst/>
                <a:latin typeface="Arial" charset="0"/>
              </a:rPr>
              <a:t>) </a:t>
            </a:r>
            <a:r>
              <a:rPr lang="sv-SE" altLang="en-US" sz="2000" dirty="0" smtClean="0">
                <a:effectLst/>
                <a:latin typeface="Arial" charset="0"/>
                <a:sym typeface="Symbol"/>
              </a:rPr>
              <a:t>med </a:t>
            </a:r>
            <a:r>
              <a:rPr lang="sv-SE" altLang="en-US" sz="2000" i="1" dirty="0">
                <a:effectLst/>
                <a:latin typeface="Arial" charset="0"/>
              </a:rPr>
              <a:t>A</a:t>
            </a:r>
            <a:r>
              <a:rPr lang="sv-SE" altLang="en-US" sz="2000" baseline="10000" dirty="0">
                <a:effectLst/>
                <a:latin typeface="Arial" charset="0"/>
                <a:sym typeface="Symbol"/>
              </a:rPr>
              <a:t></a:t>
            </a:r>
            <a:r>
              <a:rPr lang="sv-SE" altLang="en-US" sz="2000" i="1" dirty="0" smtClean="0">
                <a:effectLst/>
                <a:latin typeface="Arial" charset="0"/>
                <a:sym typeface="Symbol"/>
              </a:rPr>
              <a:t>N</a:t>
            </a:r>
            <a:r>
              <a:rPr lang="sv-SE" altLang="en-US" sz="2000" dirty="0" smtClean="0">
                <a:effectLst/>
                <a:latin typeface="Arial" charset="0"/>
                <a:sym typeface="Symbol"/>
              </a:rPr>
              <a:t>:</a:t>
            </a:r>
            <a:endParaRPr lang="sv-SE" altLang="en-US" sz="2000" dirty="0">
              <a:effectLst/>
              <a:latin typeface="Arial" charset="0"/>
              <a:sym typeface="Symbol"/>
            </a:endParaRPr>
          </a:p>
          <a:p>
            <a:pPr marL="0" indent="0" eaLnBrk="1" hangingPunct="1">
              <a:spcAft>
                <a:spcPts val="1200"/>
              </a:spcAft>
              <a:buClr>
                <a:schemeClr val="tx1"/>
              </a:buClr>
              <a:buSzTx/>
            </a:pPr>
            <a:endParaRPr lang="sv-SE" altLang="en-US" sz="2000" i="1" dirty="0" smtClean="0">
              <a:effectLst/>
              <a:latin typeface="Arial" charset="0"/>
              <a:sym typeface="Symbol"/>
            </a:endParaRPr>
          </a:p>
          <a:p>
            <a:pPr marL="285750" indent="-285750" eaLnBrk="1" hangingPunct="1">
              <a:spcBef>
                <a:spcPts val="1200"/>
              </a:spcBef>
              <a:spcAft>
                <a:spcPts val="1200"/>
              </a:spcAft>
              <a:buClr>
                <a:schemeClr val="tx1"/>
              </a:buClr>
              <a:buSzTx/>
              <a:buFont typeface="Arial" panose="020B0604020202020204" pitchFamily="34" charset="0"/>
              <a:buChar char="•"/>
            </a:pPr>
            <a:r>
              <a:rPr lang="sv-SE" altLang="en-US" sz="2000" dirty="0" smtClean="0">
                <a:effectLst/>
                <a:latin typeface="Arial" charset="0"/>
                <a:sym typeface="Symbol"/>
              </a:rPr>
              <a:t>Med dessa variabler kommer </a:t>
            </a:r>
            <a:r>
              <a:rPr lang="sv-SE" altLang="en-US" sz="2000" dirty="0" err="1" smtClean="0">
                <a:effectLst/>
                <a:latin typeface="Arial" charset="0"/>
                <a:sym typeface="Symbol"/>
              </a:rPr>
              <a:t>Solowmodellen</a:t>
            </a:r>
            <a:r>
              <a:rPr lang="sv-SE" altLang="en-US" sz="2000" dirty="0" smtClean="0">
                <a:effectLst/>
                <a:latin typeface="Arial" charset="0"/>
                <a:sym typeface="Symbol"/>
              </a:rPr>
              <a:t> att se ut (nästan) som tidigare.</a:t>
            </a:r>
          </a:p>
        </p:txBody>
      </p:sp>
      <p:sp>
        <p:nvSpPr>
          <p:cNvPr id="5"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5</a:t>
            </a:fld>
            <a:endParaRPr lang="en-GB" dirty="0"/>
          </a:p>
        </p:txBody>
      </p:sp>
      <p:graphicFrame>
        <p:nvGraphicFramePr>
          <p:cNvPr id="2" name="Object 1"/>
          <p:cNvGraphicFramePr>
            <a:graphicFrameLocks noChangeAspect="1"/>
          </p:cNvGraphicFramePr>
          <p:nvPr>
            <p:extLst>
              <p:ext uri="{D42A27DB-BD31-4B8C-83A1-F6EECF244321}">
                <p14:modId xmlns:p14="http://schemas.microsoft.com/office/powerpoint/2010/main" val="3954860279"/>
              </p:ext>
            </p:extLst>
          </p:nvPr>
        </p:nvGraphicFramePr>
        <p:xfrm>
          <a:off x="2771800" y="4920198"/>
          <a:ext cx="3306708" cy="669042"/>
        </p:xfrm>
        <a:graphic>
          <a:graphicData uri="http://schemas.openxmlformats.org/presentationml/2006/ole">
            <mc:AlternateContent xmlns:mc="http://schemas.openxmlformats.org/markup-compatibility/2006">
              <mc:Choice xmlns:v="urn:schemas-microsoft-com:vml" Requires="v">
                <p:oleObj spid="_x0000_s46125" name="Equation" r:id="rId3" imgW="2133360" imgH="431640" progId="Equation.3">
                  <p:embed/>
                </p:oleObj>
              </mc:Choice>
              <mc:Fallback>
                <p:oleObj name="Equation" r:id="rId3" imgW="2133360" imgH="431640" progId="Equation.3">
                  <p:embed/>
                  <p:pic>
                    <p:nvPicPr>
                      <p:cNvPr id="0" name=""/>
                      <p:cNvPicPr/>
                      <p:nvPr/>
                    </p:nvPicPr>
                    <p:blipFill>
                      <a:blip r:embed="rId4"/>
                      <a:stretch>
                        <a:fillRect/>
                      </a:stretch>
                    </p:blipFill>
                    <p:spPr>
                      <a:xfrm>
                        <a:off x="2771800" y="4920198"/>
                        <a:ext cx="3306708" cy="669042"/>
                      </a:xfrm>
                      <a:prstGeom prst="rect">
                        <a:avLst/>
                      </a:prstGeom>
                    </p:spPr>
                  </p:pic>
                </p:oleObj>
              </mc:Fallback>
            </mc:AlternateContent>
          </a:graphicData>
        </a:graphic>
      </p:graphicFrame>
    </p:spTree>
    <p:extLst>
      <p:ext uri="{BB962C8B-B14F-4D97-AF65-F5344CB8AC3E}">
        <p14:creationId xmlns:p14="http://schemas.microsoft.com/office/powerpoint/2010/main" val="10384334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sv-SE" dirty="0" smtClean="0"/>
              <a:t>Balanserad tillväxt</a:t>
            </a:r>
            <a:endParaRPr lang="en-US" dirty="0" smtClean="0"/>
          </a:p>
        </p:txBody>
      </p:sp>
      <p:sp>
        <p:nvSpPr>
          <p:cNvPr id="303107" name="Rectangle 3"/>
          <p:cNvSpPr>
            <a:spLocks noGrp="1" noChangeArrowheads="1"/>
          </p:cNvSpPr>
          <p:nvPr>
            <p:ph type="body" sz="half" idx="1"/>
          </p:nvPr>
        </p:nvSpPr>
        <p:spPr>
          <a:xfrm>
            <a:off x="479071" y="1306286"/>
            <a:ext cx="8234363" cy="5526314"/>
          </a:xfrm>
        </p:spPr>
        <p:txBody>
          <a:bodyPr/>
          <a:lstStyle/>
          <a:p>
            <a:pPr eaLnBrk="1" hangingPunct="1">
              <a:lnSpc>
                <a:spcPct val="90000"/>
              </a:lnSpc>
              <a:buFont typeface="Arial" panose="020B0604020202020204" pitchFamily="34" charset="0"/>
              <a:buChar char="•"/>
              <a:defRPr/>
            </a:pPr>
            <a:r>
              <a:rPr lang="sv-SE" sz="1900" dirty="0" smtClean="0">
                <a:effectLst/>
              </a:rPr>
              <a:t>I förra kapitlet såg vi att utan teknisk tillväxt och befolkningstillväxt nås ett stationärt läge där </a:t>
            </a:r>
            <a:r>
              <a:rPr lang="sv-SE" sz="1900" i="1" dirty="0">
                <a:effectLst/>
              </a:rPr>
              <a:t>Y</a:t>
            </a:r>
            <a:r>
              <a:rPr lang="sv-SE" sz="1900" dirty="0">
                <a:effectLst/>
              </a:rPr>
              <a:t> o </a:t>
            </a:r>
            <a:r>
              <a:rPr lang="sv-SE" sz="1900" i="1" dirty="0">
                <a:effectLst/>
              </a:rPr>
              <a:t>K</a:t>
            </a:r>
            <a:r>
              <a:rPr lang="sv-SE" sz="1900" dirty="0">
                <a:effectLst/>
              </a:rPr>
              <a:t> är konstanta. </a:t>
            </a:r>
          </a:p>
          <a:p>
            <a:pPr eaLnBrk="1" hangingPunct="1">
              <a:lnSpc>
                <a:spcPct val="90000"/>
              </a:lnSpc>
              <a:buFont typeface="Arial" panose="020B0604020202020204" pitchFamily="34" charset="0"/>
              <a:buChar char="•"/>
              <a:defRPr/>
            </a:pPr>
            <a:r>
              <a:rPr lang="sv-SE" sz="1900" dirty="0" smtClean="0">
                <a:effectLst/>
              </a:rPr>
              <a:t>Om </a:t>
            </a:r>
            <a:r>
              <a:rPr lang="sv-SE" sz="1900" i="1" dirty="0" smtClean="0">
                <a:effectLst/>
              </a:rPr>
              <a:t>A </a:t>
            </a:r>
            <a:r>
              <a:rPr lang="sv-SE" sz="1900" dirty="0" smtClean="0">
                <a:effectLst/>
              </a:rPr>
              <a:t>och </a:t>
            </a:r>
            <a:r>
              <a:rPr lang="sv-SE" sz="1900" i="1" dirty="0" smtClean="0">
                <a:effectLst/>
              </a:rPr>
              <a:t>N </a:t>
            </a:r>
            <a:r>
              <a:rPr lang="sv-SE" sz="1900" b="1" dirty="0" smtClean="0">
                <a:effectLst/>
              </a:rPr>
              <a:t>växer </a:t>
            </a:r>
            <a:r>
              <a:rPr lang="sv-SE" sz="1900" dirty="0" smtClean="0">
                <a:effectLst/>
              </a:rPr>
              <a:t>kan </a:t>
            </a:r>
            <a:r>
              <a:rPr lang="sv-SE" sz="1900" dirty="0">
                <a:effectLst/>
              </a:rPr>
              <a:t>tillväxten fortsätta</a:t>
            </a:r>
            <a:r>
              <a:rPr lang="sv-SE" sz="1900" dirty="0" smtClean="0">
                <a:effectLst/>
              </a:rPr>
              <a:t>. Kalla tillväxttakten i </a:t>
            </a:r>
            <a:r>
              <a:rPr lang="sv-SE" sz="1900" i="1" dirty="0" smtClean="0">
                <a:effectLst/>
              </a:rPr>
              <a:t>A </a:t>
            </a:r>
            <a:r>
              <a:rPr lang="sv-SE" sz="1900" dirty="0" smtClean="0">
                <a:effectLst/>
              </a:rPr>
              <a:t>och</a:t>
            </a:r>
            <a:r>
              <a:rPr lang="sv-SE" sz="1900" i="1" dirty="0" smtClean="0">
                <a:effectLst/>
              </a:rPr>
              <a:t> N</a:t>
            </a:r>
            <a:r>
              <a:rPr lang="sv-SE" sz="1900" dirty="0">
                <a:effectLst/>
              </a:rPr>
              <a:t> </a:t>
            </a:r>
            <a:r>
              <a:rPr lang="sv-SE" sz="1900" dirty="0" smtClean="0">
                <a:effectLst/>
              </a:rPr>
              <a:t>för </a:t>
            </a:r>
            <a:r>
              <a:rPr lang="sv-SE" altLang="en-US" sz="1900" i="1" dirty="0" smtClean="0">
                <a:effectLst/>
                <a:latin typeface="Arial" charset="0"/>
                <a:sym typeface="Symbol"/>
              </a:rPr>
              <a:t>g</a:t>
            </a:r>
            <a:r>
              <a:rPr lang="sv-SE" altLang="en-US" sz="1900" i="1" baseline="-25000" dirty="0" smtClean="0">
                <a:effectLst/>
                <a:latin typeface="Arial" charset="0"/>
                <a:sym typeface="Symbol"/>
              </a:rPr>
              <a:t>A </a:t>
            </a:r>
            <a:r>
              <a:rPr lang="sv-SE" sz="1900" dirty="0" smtClean="0">
                <a:effectLst/>
              </a:rPr>
              <a:t>och </a:t>
            </a:r>
            <a:r>
              <a:rPr lang="sv-SE" altLang="en-US" sz="1900" i="1" dirty="0" smtClean="0">
                <a:effectLst/>
                <a:latin typeface="Arial" charset="0"/>
                <a:sym typeface="Symbol"/>
              </a:rPr>
              <a:t>g</a:t>
            </a:r>
            <a:r>
              <a:rPr lang="sv-SE" altLang="en-US" sz="1900" i="1" baseline="-25000" dirty="0" smtClean="0">
                <a:effectLst/>
                <a:latin typeface="Arial" charset="0"/>
                <a:sym typeface="Symbol"/>
              </a:rPr>
              <a:t>N . </a:t>
            </a:r>
          </a:p>
          <a:p>
            <a:pPr eaLnBrk="1" hangingPunct="1">
              <a:lnSpc>
                <a:spcPct val="90000"/>
              </a:lnSpc>
              <a:buFont typeface="Arial" panose="020B0604020202020204" pitchFamily="34" charset="0"/>
              <a:buChar char="•"/>
              <a:defRPr/>
            </a:pPr>
            <a:r>
              <a:rPr lang="sv-SE" sz="1900" dirty="0" smtClean="0">
                <a:effectLst/>
              </a:rPr>
              <a:t>Nu </a:t>
            </a:r>
            <a:r>
              <a:rPr lang="sv-SE" sz="1900" dirty="0">
                <a:effectLst/>
              </a:rPr>
              <a:t>finns istället finns en balanspunkt där </a:t>
            </a:r>
            <a:r>
              <a:rPr lang="sv-SE" sz="1900" i="1" dirty="0" smtClean="0">
                <a:effectLst/>
              </a:rPr>
              <a:t>k </a:t>
            </a:r>
            <a:r>
              <a:rPr lang="sv-SE" sz="1900" dirty="0" smtClean="0">
                <a:effectLst/>
                <a:sym typeface="Symbol"/>
              </a:rPr>
              <a:t> </a:t>
            </a:r>
            <a:r>
              <a:rPr lang="sv-SE" sz="1900" i="1" dirty="0" smtClean="0">
                <a:effectLst/>
              </a:rPr>
              <a:t>K/</a:t>
            </a:r>
            <a:r>
              <a:rPr lang="sv-SE" sz="1900" dirty="0" smtClean="0">
                <a:effectLst/>
              </a:rPr>
              <a:t>(</a:t>
            </a:r>
            <a:r>
              <a:rPr lang="sv-SE" altLang="en-US" sz="1900" i="1" dirty="0">
                <a:effectLst/>
                <a:latin typeface="Arial" charset="0"/>
              </a:rPr>
              <a:t>A</a:t>
            </a:r>
            <a:r>
              <a:rPr lang="sv-SE" altLang="en-US" sz="1900" baseline="10000" dirty="0">
                <a:effectLst/>
                <a:latin typeface="Arial" charset="0"/>
                <a:sym typeface="Symbol"/>
              </a:rPr>
              <a:t></a:t>
            </a:r>
            <a:r>
              <a:rPr lang="sv-SE" altLang="en-US" sz="1900" i="1" dirty="0" smtClean="0">
                <a:effectLst/>
                <a:latin typeface="Arial" charset="0"/>
                <a:sym typeface="Symbol"/>
              </a:rPr>
              <a:t>N</a:t>
            </a:r>
            <a:r>
              <a:rPr lang="sv-SE" altLang="en-US" sz="1900" dirty="0" smtClean="0">
                <a:effectLst/>
                <a:latin typeface="Arial" charset="0"/>
                <a:sym typeface="Symbol"/>
              </a:rPr>
              <a:t>)</a:t>
            </a:r>
            <a:r>
              <a:rPr lang="sv-SE" sz="1900" i="1" dirty="0" smtClean="0">
                <a:effectLst/>
              </a:rPr>
              <a:t> </a:t>
            </a:r>
            <a:r>
              <a:rPr lang="sv-SE" sz="1900" dirty="0" smtClean="0">
                <a:effectLst/>
              </a:rPr>
              <a:t>och</a:t>
            </a:r>
            <a:r>
              <a:rPr lang="sv-SE" sz="1900" i="1" dirty="0" smtClean="0">
                <a:effectLst/>
              </a:rPr>
              <a:t> y</a:t>
            </a:r>
            <a:r>
              <a:rPr lang="sv-SE" sz="1900" i="1" dirty="0">
                <a:effectLst/>
              </a:rPr>
              <a:t> </a:t>
            </a:r>
            <a:r>
              <a:rPr lang="sv-SE" sz="1900" i="1" dirty="0" smtClean="0">
                <a:effectLst/>
              </a:rPr>
              <a:t> </a:t>
            </a:r>
            <a:r>
              <a:rPr lang="sv-SE" sz="1900" dirty="0">
                <a:effectLst/>
                <a:sym typeface="Symbol"/>
              </a:rPr>
              <a:t> </a:t>
            </a:r>
            <a:r>
              <a:rPr lang="sv-SE" sz="1900" i="1" dirty="0" smtClean="0">
                <a:effectLst/>
                <a:sym typeface="Symbol"/>
              </a:rPr>
              <a:t>Y</a:t>
            </a:r>
            <a:r>
              <a:rPr lang="sv-SE" sz="1900" i="1" dirty="0" smtClean="0">
                <a:effectLst/>
              </a:rPr>
              <a:t>/</a:t>
            </a:r>
            <a:r>
              <a:rPr lang="sv-SE" sz="1900" dirty="0" smtClean="0">
                <a:effectLst/>
              </a:rPr>
              <a:t>(</a:t>
            </a:r>
            <a:r>
              <a:rPr lang="sv-SE" altLang="en-US" sz="1900" i="1" dirty="0">
                <a:effectLst/>
                <a:latin typeface="Arial" charset="0"/>
              </a:rPr>
              <a:t>A</a:t>
            </a:r>
            <a:r>
              <a:rPr lang="sv-SE" altLang="en-US" sz="1900" baseline="10000" dirty="0">
                <a:effectLst/>
                <a:latin typeface="Arial" charset="0"/>
                <a:sym typeface="Symbol"/>
              </a:rPr>
              <a:t></a:t>
            </a:r>
            <a:r>
              <a:rPr lang="sv-SE" altLang="en-US" sz="1900" i="1" dirty="0">
                <a:effectLst/>
                <a:latin typeface="Arial" charset="0"/>
                <a:sym typeface="Symbol"/>
              </a:rPr>
              <a:t>N</a:t>
            </a:r>
            <a:r>
              <a:rPr lang="sv-SE" altLang="en-US" sz="1900" dirty="0">
                <a:effectLst/>
                <a:latin typeface="Arial" charset="0"/>
                <a:sym typeface="Symbol"/>
              </a:rPr>
              <a:t>)</a:t>
            </a:r>
            <a:r>
              <a:rPr lang="sv-SE" sz="1900" i="1" dirty="0" smtClean="0">
                <a:effectLst/>
              </a:rPr>
              <a:t> </a:t>
            </a:r>
            <a:r>
              <a:rPr lang="sv-SE" sz="1900" dirty="0" smtClean="0">
                <a:effectLst/>
              </a:rPr>
              <a:t>är konstanta. Det betyder att </a:t>
            </a:r>
            <a:r>
              <a:rPr lang="sv-SE" sz="1900" i="1" dirty="0" smtClean="0">
                <a:effectLst/>
              </a:rPr>
              <a:t>K </a:t>
            </a:r>
            <a:r>
              <a:rPr lang="sv-SE" sz="1900" dirty="0" smtClean="0">
                <a:effectLst/>
              </a:rPr>
              <a:t>och </a:t>
            </a:r>
            <a:r>
              <a:rPr lang="sv-SE" sz="1900" i="1" dirty="0" smtClean="0">
                <a:effectLst/>
              </a:rPr>
              <a:t>Y </a:t>
            </a:r>
            <a:r>
              <a:rPr lang="sv-SE" sz="1900" dirty="0" smtClean="0">
                <a:effectLst/>
              </a:rPr>
              <a:t>växer lika snabbt som </a:t>
            </a:r>
            <a:r>
              <a:rPr lang="sv-SE" altLang="en-US" sz="1900" i="1" dirty="0">
                <a:effectLst/>
                <a:latin typeface="Arial" charset="0"/>
              </a:rPr>
              <a:t>A</a:t>
            </a:r>
            <a:r>
              <a:rPr lang="sv-SE" altLang="en-US" sz="1900" baseline="10000" dirty="0">
                <a:effectLst/>
                <a:latin typeface="Arial" charset="0"/>
                <a:sym typeface="Symbol"/>
              </a:rPr>
              <a:t></a:t>
            </a:r>
            <a:r>
              <a:rPr lang="sv-SE" altLang="en-US" sz="1900" i="1" dirty="0">
                <a:effectLst/>
                <a:latin typeface="Arial" charset="0"/>
                <a:sym typeface="Symbol"/>
              </a:rPr>
              <a:t>N </a:t>
            </a:r>
            <a:r>
              <a:rPr lang="sv-SE" altLang="en-US" sz="1900" i="1" dirty="0" smtClean="0">
                <a:effectLst/>
                <a:latin typeface="Arial" charset="0"/>
                <a:sym typeface="Symbol"/>
              </a:rPr>
              <a:t>, </a:t>
            </a:r>
            <a:r>
              <a:rPr lang="sv-SE" altLang="en-US" sz="1900" dirty="0" smtClean="0">
                <a:effectLst/>
                <a:latin typeface="Arial" charset="0"/>
                <a:sym typeface="Symbol"/>
              </a:rPr>
              <a:t>dvs med summan av tillväxttakterna i </a:t>
            </a:r>
            <a:r>
              <a:rPr lang="sv-SE" altLang="en-US" sz="1900" i="1" dirty="0" smtClean="0">
                <a:effectLst/>
                <a:latin typeface="Arial" charset="0"/>
                <a:sym typeface="Symbol"/>
              </a:rPr>
              <a:t>A </a:t>
            </a:r>
            <a:r>
              <a:rPr lang="sv-SE" altLang="en-US" sz="1900" dirty="0" smtClean="0">
                <a:effectLst/>
                <a:latin typeface="Arial" charset="0"/>
                <a:sym typeface="Symbol"/>
              </a:rPr>
              <a:t>och </a:t>
            </a:r>
            <a:r>
              <a:rPr lang="sv-SE" altLang="en-US" sz="1900" i="1" dirty="0" smtClean="0">
                <a:effectLst/>
                <a:latin typeface="Arial" charset="0"/>
                <a:sym typeface="Symbol"/>
              </a:rPr>
              <a:t>N </a:t>
            </a:r>
            <a:r>
              <a:rPr lang="sv-SE" altLang="en-US" sz="1900" dirty="0" smtClean="0">
                <a:effectLst/>
                <a:latin typeface="Arial" charset="0"/>
                <a:sym typeface="Symbol"/>
              </a:rPr>
              <a:t>(</a:t>
            </a:r>
            <a:r>
              <a:rPr lang="sv-SE" altLang="en-US" sz="1900" i="1" dirty="0" err="1" smtClean="0">
                <a:effectLst/>
                <a:latin typeface="Arial" charset="0"/>
                <a:sym typeface="Symbol"/>
              </a:rPr>
              <a:t>g</a:t>
            </a:r>
            <a:r>
              <a:rPr lang="sv-SE" altLang="en-US" sz="1900" i="1" baseline="-25000" dirty="0" err="1" smtClean="0">
                <a:effectLst/>
                <a:latin typeface="Arial" charset="0"/>
                <a:sym typeface="Symbol"/>
              </a:rPr>
              <a:t>A</a:t>
            </a:r>
            <a:r>
              <a:rPr lang="sv-SE" altLang="en-US" sz="1900" i="1" dirty="0" err="1" smtClean="0">
                <a:effectLst/>
                <a:latin typeface="Arial" charset="0"/>
                <a:sym typeface="Symbol"/>
              </a:rPr>
              <a:t>+g</a:t>
            </a:r>
            <a:r>
              <a:rPr lang="sv-SE" altLang="en-US" sz="1900" i="1" baseline="-25000" dirty="0" err="1" smtClean="0">
                <a:effectLst/>
                <a:latin typeface="Arial" charset="0"/>
                <a:sym typeface="Symbol"/>
              </a:rPr>
              <a:t>N</a:t>
            </a:r>
            <a:r>
              <a:rPr lang="sv-SE" altLang="en-US" sz="1900" dirty="0" smtClean="0">
                <a:effectLst/>
                <a:latin typeface="Arial" charset="0"/>
                <a:sym typeface="Symbol"/>
              </a:rPr>
              <a:t>) eftersom en produkt växer med summan av faktorernas tillväxttakter.</a:t>
            </a:r>
            <a:r>
              <a:rPr lang="sv-SE" sz="1900" dirty="0" smtClean="0">
                <a:effectLst/>
              </a:rPr>
              <a:t> </a:t>
            </a:r>
            <a:r>
              <a:rPr lang="sv-SE" sz="1900" dirty="0">
                <a:effectLst/>
              </a:rPr>
              <a:t>Denna balanspunkt kallas </a:t>
            </a:r>
            <a:r>
              <a:rPr lang="sv-SE" sz="1900" b="1" dirty="0">
                <a:effectLst/>
              </a:rPr>
              <a:t>balanserad tillväxt</a:t>
            </a:r>
            <a:r>
              <a:rPr lang="sv-SE" sz="1900" i="1" dirty="0">
                <a:effectLst/>
              </a:rPr>
              <a:t>. </a:t>
            </a:r>
            <a:r>
              <a:rPr lang="sv-SE" sz="1900" dirty="0">
                <a:effectLst/>
              </a:rPr>
              <a:t> </a:t>
            </a:r>
          </a:p>
          <a:p>
            <a:pPr eaLnBrk="1" hangingPunct="1">
              <a:lnSpc>
                <a:spcPct val="90000"/>
              </a:lnSpc>
              <a:buFont typeface="Arial" panose="020B0604020202020204" pitchFamily="34" charset="0"/>
              <a:buChar char="•"/>
              <a:defRPr/>
            </a:pPr>
            <a:r>
              <a:rPr lang="sv-SE" sz="1900" dirty="0">
                <a:effectLst/>
              </a:rPr>
              <a:t>Tillväxttakten i BNP/capita är då lika med den teknologiska </a:t>
            </a:r>
            <a:r>
              <a:rPr lang="sv-SE" sz="1900" dirty="0" smtClean="0">
                <a:effectLst/>
              </a:rPr>
              <a:t>tillväxt-takten</a:t>
            </a:r>
            <a:r>
              <a:rPr lang="sv-SE" sz="1900" dirty="0">
                <a:effectLst/>
              </a:rPr>
              <a:t>.</a:t>
            </a:r>
          </a:p>
          <a:p>
            <a:pPr marL="285750" indent="-285750" eaLnBrk="1" hangingPunct="1">
              <a:spcAft>
                <a:spcPts val="0"/>
              </a:spcAft>
              <a:buClr>
                <a:schemeClr val="tx1"/>
              </a:buClr>
              <a:buSzTx/>
              <a:buFont typeface="Arial" panose="020B0604020202020204" pitchFamily="34" charset="0"/>
              <a:buChar char="•"/>
            </a:pPr>
            <a:r>
              <a:rPr lang="sv-SE" altLang="en-US" sz="1900" dirty="0" smtClean="0">
                <a:effectLst/>
                <a:latin typeface="Arial" charset="0"/>
                <a:sym typeface="Symbol"/>
              </a:rPr>
              <a:t>För att beskriva </a:t>
            </a:r>
            <a:r>
              <a:rPr lang="sv-SE" altLang="en-US" sz="1900" dirty="0" err="1" smtClean="0">
                <a:effectLst/>
                <a:latin typeface="Arial" charset="0"/>
                <a:sym typeface="Symbol"/>
              </a:rPr>
              <a:t>Solowmodellen</a:t>
            </a:r>
            <a:r>
              <a:rPr lang="sv-SE" altLang="en-US" sz="1900" dirty="0" smtClean="0">
                <a:effectLst/>
                <a:latin typeface="Arial" charset="0"/>
                <a:sym typeface="Symbol"/>
              </a:rPr>
              <a:t> med en figur måste vi generalisera  investeringsbehovskurvan. Hur mycket måste investeras för att </a:t>
            </a:r>
            <a:r>
              <a:rPr lang="sv-SE" altLang="en-US" sz="1900" i="1" dirty="0" smtClean="0">
                <a:effectLst/>
                <a:latin typeface="Arial" charset="0"/>
                <a:sym typeface="Symbol"/>
              </a:rPr>
              <a:t>K </a:t>
            </a:r>
            <a:r>
              <a:rPr lang="sv-SE" altLang="en-US" sz="1900" dirty="0" smtClean="0">
                <a:effectLst/>
                <a:latin typeface="Arial" charset="0"/>
                <a:sym typeface="Symbol"/>
              </a:rPr>
              <a:t>ska växa i takt med </a:t>
            </a:r>
            <a:r>
              <a:rPr lang="sv-SE" altLang="en-US" sz="1900" i="1" dirty="0">
                <a:effectLst/>
                <a:latin typeface="Arial" charset="0"/>
              </a:rPr>
              <a:t>A</a:t>
            </a:r>
            <a:r>
              <a:rPr lang="sv-SE" altLang="en-US" sz="1900" baseline="10000" dirty="0">
                <a:effectLst/>
                <a:latin typeface="Arial" charset="0"/>
                <a:sym typeface="Symbol"/>
              </a:rPr>
              <a:t></a:t>
            </a:r>
            <a:r>
              <a:rPr lang="sv-SE" altLang="en-US" sz="1900" i="1" dirty="0" smtClean="0">
                <a:effectLst/>
                <a:latin typeface="Arial" charset="0"/>
                <a:sym typeface="Symbol"/>
              </a:rPr>
              <a:t>N?</a:t>
            </a:r>
          </a:p>
          <a:p>
            <a:pPr marL="685800" lvl="1" eaLnBrk="1" hangingPunct="1">
              <a:spcAft>
                <a:spcPts val="0"/>
              </a:spcAft>
              <a:buClr>
                <a:schemeClr val="tx1"/>
              </a:buClr>
              <a:buSzTx/>
              <a:buFont typeface="Arial" panose="020B0604020202020204" pitchFamily="34" charset="0"/>
              <a:buChar char="•"/>
            </a:pPr>
            <a:r>
              <a:rPr lang="sv-SE" altLang="en-US" sz="1800" dirty="0" smtClean="0">
                <a:effectLst/>
                <a:latin typeface="Arial" charset="0"/>
                <a:sym typeface="Symbol"/>
              </a:rPr>
              <a:t>För det första liksom tidigare </a:t>
            </a:r>
            <a:r>
              <a:rPr lang="sv-SE" altLang="en-US" sz="1800" dirty="0" smtClean="0">
                <a:effectLst/>
                <a:sym typeface="Symbol"/>
              </a:rPr>
              <a:t></a:t>
            </a:r>
            <a:r>
              <a:rPr lang="sv-SE" altLang="en-US" sz="1800" baseline="10000" dirty="0" smtClean="0">
                <a:effectLst/>
                <a:latin typeface="Arial" charset="0"/>
                <a:sym typeface="Symbol"/>
              </a:rPr>
              <a:t></a:t>
            </a:r>
            <a:r>
              <a:rPr lang="sv-SE" altLang="en-US" sz="1800" i="1" dirty="0" smtClean="0">
                <a:effectLst/>
                <a:sym typeface="Symbol"/>
              </a:rPr>
              <a:t>k </a:t>
            </a:r>
            <a:r>
              <a:rPr lang="sv-SE" altLang="en-US" sz="1800" dirty="0" smtClean="0">
                <a:effectLst/>
                <a:sym typeface="Symbol"/>
              </a:rPr>
              <a:t>för att ersätta deprecieringarna. </a:t>
            </a:r>
          </a:p>
          <a:p>
            <a:pPr marL="685800" lvl="1" eaLnBrk="1" hangingPunct="1">
              <a:spcAft>
                <a:spcPts val="0"/>
              </a:spcAft>
              <a:buClr>
                <a:schemeClr val="tx1"/>
              </a:buClr>
              <a:buSzTx/>
              <a:buFont typeface="Arial" panose="020B0604020202020204" pitchFamily="34" charset="0"/>
              <a:buChar char="•"/>
            </a:pPr>
            <a:r>
              <a:rPr lang="sv-SE" altLang="en-US" sz="1800" dirty="0" smtClean="0">
                <a:effectLst/>
                <a:latin typeface="Arial" charset="0"/>
                <a:sym typeface="Symbol"/>
              </a:rPr>
              <a:t>För det andra, nu också (</a:t>
            </a:r>
            <a:r>
              <a:rPr lang="sv-SE" altLang="en-US" sz="1800" i="1" dirty="0" smtClean="0">
                <a:effectLst/>
                <a:latin typeface="Arial" charset="0"/>
                <a:sym typeface="Symbol"/>
              </a:rPr>
              <a:t>g</a:t>
            </a:r>
            <a:r>
              <a:rPr lang="sv-SE" altLang="en-US" sz="1800" i="1" baseline="-25000" dirty="0" smtClean="0">
                <a:effectLst/>
                <a:latin typeface="Arial" charset="0"/>
                <a:sym typeface="Symbol"/>
              </a:rPr>
              <a:t>A</a:t>
            </a:r>
            <a:r>
              <a:rPr lang="sv-SE" altLang="en-US" sz="1800" i="1" dirty="0" smtClean="0">
                <a:effectLst/>
                <a:latin typeface="Arial" charset="0"/>
                <a:sym typeface="Symbol"/>
              </a:rPr>
              <a:t>+g</a:t>
            </a:r>
            <a:r>
              <a:rPr lang="sv-SE" altLang="en-US" sz="1800" i="1" baseline="-25000" dirty="0" smtClean="0">
                <a:effectLst/>
                <a:latin typeface="Arial" charset="0"/>
                <a:sym typeface="Symbol"/>
              </a:rPr>
              <a:t>N</a:t>
            </a:r>
            <a:r>
              <a:rPr lang="sv-SE" altLang="en-US" sz="1800" dirty="0" smtClean="0">
                <a:effectLst/>
                <a:latin typeface="Arial" charset="0"/>
                <a:sym typeface="Symbol"/>
              </a:rPr>
              <a:t>)</a:t>
            </a:r>
            <a:r>
              <a:rPr lang="sv-SE" altLang="en-US" sz="1800" baseline="10000" dirty="0" smtClean="0">
                <a:effectLst/>
                <a:latin typeface="Arial" charset="0"/>
                <a:sym typeface="Symbol"/>
              </a:rPr>
              <a:t></a:t>
            </a:r>
            <a:r>
              <a:rPr lang="sv-SE" altLang="en-US" sz="1800" i="1" dirty="0" smtClean="0">
                <a:effectLst/>
                <a:sym typeface="Symbol"/>
              </a:rPr>
              <a:t>k </a:t>
            </a:r>
            <a:r>
              <a:rPr lang="sv-SE" altLang="en-US" sz="1800" dirty="0" smtClean="0">
                <a:effectLst/>
                <a:sym typeface="Symbol"/>
              </a:rPr>
              <a:t>för att </a:t>
            </a:r>
            <a:r>
              <a:rPr lang="sv-SE" altLang="en-US" sz="1800" i="1" dirty="0" smtClean="0">
                <a:effectLst/>
                <a:sym typeface="Symbol"/>
              </a:rPr>
              <a:t>K </a:t>
            </a:r>
            <a:r>
              <a:rPr lang="sv-SE" altLang="en-US" sz="1800" dirty="0" smtClean="0">
                <a:effectLst/>
                <a:sym typeface="Symbol"/>
              </a:rPr>
              <a:t>ska kunna växa i jämna steg med </a:t>
            </a:r>
            <a:r>
              <a:rPr lang="sv-SE" altLang="en-US" sz="1800" i="1" dirty="0">
                <a:effectLst/>
                <a:latin typeface="Arial" charset="0"/>
              </a:rPr>
              <a:t>A</a:t>
            </a:r>
            <a:r>
              <a:rPr lang="sv-SE" altLang="en-US" sz="1800" baseline="10000" dirty="0">
                <a:effectLst/>
                <a:latin typeface="Arial" charset="0"/>
                <a:sym typeface="Symbol"/>
              </a:rPr>
              <a:t></a:t>
            </a:r>
            <a:r>
              <a:rPr lang="sv-SE" altLang="en-US" sz="1800" i="1" dirty="0" smtClean="0">
                <a:effectLst/>
                <a:latin typeface="Arial" charset="0"/>
                <a:sym typeface="Symbol"/>
              </a:rPr>
              <a:t>N.</a:t>
            </a:r>
            <a:endParaRPr lang="sv-SE" altLang="en-US" sz="1800" dirty="0" smtClean="0">
              <a:effectLst/>
              <a:latin typeface="Arial" charset="0"/>
              <a:sym typeface="Symbol"/>
            </a:endParaRPr>
          </a:p>
          <a:p>
            <a:pPr marL="685800" lvl="1" eaLnBrk="1" hangingPunct="1">
              <a:spcAft>
                <a:spcPts val="0"/>
              </a:spcAft>
              <a:buClr>
                <a:schemeClr val="tx1"/>
              </a:buClr>
              <a:buSzTx/>
              <a:buFont typeface="Arial" panose="020B0604020202020204" pitchFamily="34" charset="0"/>
              <a:buChar char="•"/>
            </a:pPr>
            <a:endParaRPr lang="sv-SE" altLang="en-US" sz="1800" dirty="0" smtClean="0">
              <a:effectLst/>
              <a:latin typeface="Arial" charset="0"/>
              <a:sym typeface="Symbol"/>
            </a:endParaRPr>
          </a:p>
        </p:txBody>
      </p:sp>
      <p:sp>
        <p:nvSpPr>
          <p:cNvPr id="5"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6</a:t>
            </a:fld>
            <a:endParaRPr lang="en-GB" dirty="0"/>
          </a:p>
        </p:txBody>
      </p:sp>
    </p:spTree>
    <p:extLst>
      <p:ext uri="{BB962C8B-B14F-4D97-AF65-F5344CB8AC3E}">
        <p14:creationId xmlns:p14="http://schemas.microsoft.com/office/powerpoint/2010/main" val="32793309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1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10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r>
              <a:rPr lang="sv-SE" dirty="0" err="1" smtClean="0"/>
              <a:t>Solowmodellen</a:t>
            </a:r>
            <a:r>
              <a:rPr lang="sv-SE" dirty="0" smtClean="0"/>
              <a:t> med tillväxt</a:t>
            </a:r>
          </a:p>
        </p:txBody>
      </p:sp>
      <p:sp>
        <p:nvSpPr>
          <p:cNvPr id="12" name="Rectangle 3"/>
          <p:cNvSpPr txBox="1">
            <a:spLocks noChangeArrowheads="1"/>
          </p:cNvSpPr>
          <p:nvPr/>
        </p:nvSpPr>
        <p:spPr bwMode="auto">
          <a:xfrm>
            <a:off x="168275" y="1444544"/>
            <a:ext cx="3000375" cy="76200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marL="0" indent="0" eaLnBrk="1" hangingPunct="1">
              <a:buFont typeface="Wingdings" pitchFamily="2" charset="2"/>
              <a:buNone/>
              <a:defRPr/>
            </a:pPr>
            <a:r>
              <a:rPr lang="sv-SE" sz="2000" kern="0" dirty="0" smtClean="0">
                <a:solidFill>
                  <a:schemeClr val="tx1"/>
                </a:solidFill>
                <a:effectLst/>
              </a:rPr>
              <a:t>När är produktion och kapital per arbetskrafts-enhet konstanta? </a:t>
            </a:r>
          </a:p>
        </p:txBody>
      </p:sp>
      <p:sp>
        <p:nvSpPr>
          <p:cNvPr id="13" name="Rectangle 4"/>
          <p:cNvSpPr>
            <a:spLocks noChangeArrowheads="1"/>
          </p:cNvSpPr>
          <p:nvPr/>
        </p:nvSpPr>
        <p:spPr bwMode="auto">
          <a:xfrm>
            <a:off x="172170" y="2613841"/>
            <a:ext cx="3251598" cy="2590800"/>
          </a:xfrm>
          <a:prstGeom prst="rect">
            <a:avLst/>
          </a:prstGeom>
          <a:noFill/>
          <a:ln>
            <a:noFill/>
          </a:ln>
          <a:effectLst/>
          <a:extLst/>
        </p:spPr>
        <p:txBody>
          <a:bodyPr/>
          <a:lstStyle/>
          <a:p>
            <a:pPr eaLnBrk="1" hangingPunct="1">
              <a:spcBef>
                <a:spcPct val="10000"/>
              </a:spcBef>
              <a:spcAft>
                <a:spcPct val="10000"/>
              </a:spcAft>
              <a:buClrTx/>
              <a:defRPr/>
            </a:pPr>
            <a:r>
              <a:rPr lang="sv-SE" sz="1800" dirty="0" smtClean="0">
                <a:solidFill>
                  <a:schemeClr val="tx1"/>
                </a:solidFill>
                <a:latin typeface="+mn-lt"/>
              </a:rPr>
              <a:t>Både</a:t>
            </a:r>
            <a:r>
              <a:rPr lang="sv-SE" sz="1800" i="1" dirty="0" smtClean="0">
                <a:solidFill>
                  <a:schemeClr val="tx1"/>
                </a:solidFill>
                <a:latin typeface="+mn-lt"/>
              </a:rPr>
              <a:t> s</a:t>
            </a:r>
            <a:r>
              <a:rPr lang="sv-SE" sz="1800" baseline="10000" dirty="0">
                <a:solidFill>
                  <a:schemeClr val="tx1"/>
                </a:solidFill>
                <a:latin typeface="+mn-lt"/>
                <a:sym typeface="Symbol"/>
              </a:rPr>
              <a:t></a:t>
            </a:r>
            <a:r>
              <a:rPr lang="sv-SE" sz="1800" i="1" dirty="0" smtClean="0">
                <a:solidFill>
                  <a:schemeClr val="tx1"/>
                </a:solidFill>
                <a:latin typeface="+mn-lt"/>
                <a:sym typeface="Symbol"/>
              </a:rPr>
              <a:t>f</a:t>
            </a:r>
            <a:r>
              <a:rPr lang="sv-SE" sz="1800" dirty="0" smtClean="0">
                <a:solidFill>
                  <a:schemeClr val="tx1"/>
                </a:solidFill>
                <a:latin typeface="+mn-lt"/>
                <a:sym typeface="Symbol"/>
              </a:rPr>
              <a:t>(</a:t>
            </a:r>
            <a:r>
              <a:rPr lang="sv-SE" sz="1800" i="1" dirty="0" smtClean="0">
                <a:solidFill>
                  <a:schemeClr val="tx1"/>
                </a:solidFill>
                <a:latin typeface="+mn-lt"/>
                <a:sym typeface="Symbol"/>
              </a:rPr>
              <a:t>k</a:t>
            </a:r>
            <a:r>
              <a:rPr lang="sv-SE" sz="1800" dirty="0" smtClean="0">
                <a:solidFill>
                  <a:schemeClr val="tx1"/>
                </a:solidFill>
                <a:latin typeface="+mn-lt"/>
                <a:sym typeface="Symbol"/>
              </a:rPr>
              <a:t>) </a:t>
            </a:r>
            <a:r>
              <a:rPr lang="sv-SE" sz="1700" dirty="0">
                <a:solidFill>
                  <a:schemeClr val="tx1"/>
                </a:solidFill>
                <a:latin typeface="+mn-lt"/>
                <a:sym typeface="Symbol"/>
              </a:rPr>
              <a:t>och </a:t>
            </a:r>
            <a:r>
              <a:rPr lang="sv-SE" sz="1700" dirty="0" smtClean="0">
                <a:solidFill>
                  <a:schemeClr val="tx1"/>
                </a:solidFill>
                <a:latin typeface="+mn-lt"/>
                <a:sym typeface="Symbol"/>
              </a:rPr>
              <a:t>(+</a:t>
            </a:r>
            <a:r>
              <a:rPr lang="sv-SE" sz="1700" i="1" dirty="0" smtClean="0">
                <a:solidFill>
                  <a:schemeClr val="tx1"/>
                </a:solidFill>
                <a:latin typeface="+mn-lt"/>
                <a:sym typeface="Symbol"/>
              </a:rPr>
              <a:t>g</a:t>
            </a:r>
            <a:r>
              <a:rPr lang="sv-SE" sz="1700" i="1" baseline="-25000" dirty="0" smtClean="0">
                <a:solidFill>
                  <a:schemeClr val="tx1"/>
                </a:solidFill>
                <a:latin typeface="+mn-lt"/>
                <a:sym typeface="Symbol"/>
              </a:rPr>
              <a:t>A</a:t>
            </a:r>
            <a:r>
              <a:rPr lang="sv-SE" sz="1700" dirty="0" smtClean="0">
                <a:solidFill>
                  <a:schemeClr val="tx1"/>
                </a:solidFill>
                <a:latin typeface="+mn-lt"/>
                <a:sym typeface="Symbol"/>
              </a:rPr>
              <a:t>+</a:t>
            </a:r>
            <a:r>
              <a:rPr lang="sv-SE" sz="1700" i="1" dirty="0" smtClean="0">
                <a:solidFill>
                  <a:schemeClr val="tx1"/>
                </a:solidFill>
                <a:latin typeface="+mn-lt"/>
                <a:sym typeface="Symbol"/>
              </a:rPr>
              <a:t>g</a:t>
            </a:r>
            <a:r>
              <a:rPr lang="sv-SE" sz="1700" i="1" baseline="-25000" dirty="0" smtClean="0">
                <a:solidFill>
                  <a:schemeClr val="tx1"/>
                </a:solidFill>
                <a:latin typeface="+mn-lt"/>
                <a:sym typeface="Symbol"/>
              </a:rPr>
              <a:t>N</a:t>
            </a:r>
            <a:r>
              <a:rPr lang="sv-SE" sz="1700" dirty="0" smtClean="0">
                <a:solidFill>
                  <a:schemeClr val="tx1"/>
                </a:solidFill>
                <a:latin typeface="+mn-lt"/>
                <a:sym typeface="Symbol"/>
              </a:rPr>
              <a:t>)</a:t>
            </a:r>
            <a:r>
              <a:rPr lang="sv-SE" sz="1700" baseline="10000" dirty="0" smtClean="0">
                <a:solidFill>
                  <a:schemeClr val="tx1"/>
                </a:solidFill>
                <a:latin typeface="+mn-lt"/>
                <a:sym typeface="Symbol"/>
              </a:rPr>
              <a:t> </a:t>
            </a:r>
            <a:r>
              <a:rPr lang="sv-SE" sz="1700" baseline="10000" dirty="0">
                <a:solidFill>
                  <a:schemeClr val="tx1"/>
                </a:solidFill>
                <a:latin typeface="+mn-lt"/>
                <a:sym typeface="Symbol"/>
              </a:rPr>
              <a:t> </a:t>
            </a:r>
            <a:r>
              <a:rPr lang="sv-SE" sz="1700" i="1" dirty="0" smtClean="0">
                <a:solidFill>
                  <a:schemeClr val="tx1"/>
                </a:solidFill>
                <a:latin typeface="+mn-lt"/>
                <a:sym typeface="Symbol"/>
              </a:rPr>
              <a:t>k </a:t>
            </a:r>
            <a:r>
              <a:rPr lang="sv-SE" sz="1700" dirty="0" smtClean="0">
                <a:solidFill>
                  <a:schemeClr val="tx1"/>
                </a:solidFill>
                <a:latin typeface="+mn-lt"/>
                <a:sym typeface="Symbol"/>
              </a:rPr>
              <a:t>är ökande funktioner av </a:t>
            </a:r>
            <a:r>
              <a:rPr lang="sv-SE" sz="1700" i="1" dirty="0" smtClean="0">
                <a:solidFill>
                  <a:schemeClr val="tx1"/>
                </a:solidFill>
                <a:latin typeface="+mn-lt"/>
                <a:sym typeface="Symbol"/>
              </a:rPr>
              <a:t>k.</a:t>
            </a:r>
            <a:endParaRPr lang="sv-SE" sz="1700" dirty="0">
              <a:solidFill>
                <a:schemeClr val="tx1"/>
              </a:solidFill>
              <a:latin typeface="+mn-lt"/>
              <a:sym typeface="Symbol"/>
            </a:endParaRPr>
          </a:p>
          <a:p>
            <a:pPr marL="285750" indent="-285750" eaLnBrk="1" hangingPunct="1">
              <a:spcBef>
                <a:spcPct val="10000"/>
              </a:spcBef>
              <a:spcAft>
                <a:spcPct val="10000"/>
              </a:spcAft>
              <a:buClrTx/>
              <a:buFont typeface="Arial" panose="020B0604020202020204" pitchFamily="34" charset="0"/>
              <a:buChar char="•"/>
              <a:defRPr/>
            </a:pPr>
            <a:r>
              <a:rPr lang="sv-SE" sz="1700" dirty="0" smtClean="0">
                <a:solidFill>
                  <a:schemeClr val="tx1"/>
                </a:solidFill>
                <a:latin typeface="+mn-lt"/>
              </a:rPr>
              <a:t>Investeringarna </a:t>
            </a:r>
            <a:r>
              <a:rPr lang="sv-SE" sz="1700" i="1" dirty="0" err="1" smtClean="0">
                <a:solidFill>
                  <a:schemeClr val="tx1"/>
                </a:solidFill>
                <a:latin typeface="+mn-lt"/>
              </a:rPr>
              <a:t>s</a:t>
            </a:r>
            <a:r>
              <a:rPr lang="sv-SE" sz="1700" baseline="10000" dirty="0" err="1">
                <a:solidFill>
                  <a:schemeClr val="tx1"/>
                </a:solidFill>
                <a:latin typeface="+mn-lt"/>
                <a:sym typeface="Symbol"/>
              </a:rPr>
              <a:t></a:t>
            </a:r>
            <a:r>
              <a:rPr lang="sv-SE" sz="1700" i="1" dirty="0" err="1" smtClean="0">
                <a:solidFill>
                  <a:schemeClr val="tx1"/>
                </a:solidFill>
                <a:latin typeface="+mn-lt"/>
                <a:sym typeface="Symbol"/>
              </a:rPr>
              <a:t>f</a:t>
            </a:r>
            <a:r>
              <a:rPr lang="sv-SE" sz="1700" dirty="0" smtClean="0">
                <a:solidFill>
                  <a:schemeClr val="tx1"/>
                </a:solidFill>
                <a:latin typeface="+mn-lt"/>
                <a:sym typeface="Symbol"/>
              </a:rPr>
              <a:t>(</a:t>
            </a:r>
            <a:r>
              <a:rPr lang="sv-SE" sz="1700" i="1" dirty="0" smtClean="0">
                <a:solidFill>
                  <a:schemeClr val="tx1"/>
                </a:solidFill>
                <a:latin typeface="+mn-lt"/>
                <a:sym typeface="Symbol"/>
              </a:rPr>
              <a:t>k</a:t>
            </a:r>
            <a:r>
              <a:rPr lang="sv-SE" sz="1700" dirty="0" smtClean="0">
                <a:solidFill>
                  <a:schemeClr val="tx1"/>
                </a:solidFill>
                <a:latin typeface="+mn-lt"/>
                <a:sym typeface="Symbol"/>
              </a:rPr>
              <a:t>) </a:t>
            </a:r>
            <a:r>
              <a:rPr lang="sv-SE" sz="1700" dirty="0" smtClean="0">
                <a:solidFill>
                  <a:schemeClr val="tx1"/>
                </a:solidFill>
                <a:latin typeface="+mn-lt"/>
              </a:rPr>
              <a:t>ökar </a:t>
            </a:r>
            <a:r>
              <a:rPr lang="sv-SE" sz="1700" dirty="0">
                <a:solidFill>
                  <a:schemeClr val="tx1"/>
                </a:solidFill>
                <a:latin typeface="+mn-lt"/>
              </a:rPr>
              <a:t>snabbast i början </a:t>
            </a:r>
            <a:r>
              <a:rPr lang="sv-SE" sz="1700" dirty="0" err="1">
                <a:solidFill>
                  <a:schemeClr val="tx1"/>
                </a:solidFill>
                <a:latin typeface="+mn-lt"/>
              </a:rPr>
              <a:t>pga</a:t>
            </a:r>
            <a:r>
              <a:rPr lang="sv-SE" sz="1700" dirty="0">
                <a:solidFill>
                  <a:schemeClr val="tx1"/>
                </a:solidFill>
                <a:latin typeface="+mn-lt"/>
              </a:rPr>
              <a:t> avtagande </a:t>
            </a:r>
            <a:r>
              <a:rPr lang="sv-SE" sz="1700" dirty="0" smtClean="0">
                <a:solidFill>
                  <a:schemeClr val="tx1"/>
                </a:solidFill>
                <a:latin typeface="+mn-lt"/>
              </a:rPr>
              <a:t>marginal-avkastning.</a:t>
            </a:r>
          </a:p>
          <a:p>
            <a:pPr marL="285750" indent="-285750" eaLnBrk="1" hangingPunct="1">
              <a:spcBef>
                <a:spcPct val="10000"/>
              </a:spcBef>
              <a:spcAft>
                <a:spcPct val="10000"/>
              </a:spcAft>
              <a:buClrTx/>
              <a:buFont typeface="Arial" panose="020B0604020202020204" pitchFamily="34" charset="0"/>
              <a:buChar char="•"/>
              <a:defRPr/>
            </a:pPr>
            <a:r>
              <a:rPr lang="sv-SE" sz="1700" dirty="0" smtClean="0">
                <a:solidFill>
                  <a:schemeClr val="tx1"/>
                </a:solidFill>
                <a:latin typeface="+mn-lt"/>
                <a:sym typeface="Symbol"/>
              </a:rPr>
              <a:t>Investeringsbehovet (</a:t>
            </a:r>
            <a:r>
              <a:rPr lang="sv-SE" sz="1700" dirty="0">
                <a:solidFill>
                  <a:schemeClr val="tx1"/>
                </a:solidFill>
                <a:latin typeface="+mn-lt"/>
                <a:sym typeface="Symbol"/>
              </a:rPr>
              <a:t>+</a:t>
            </a:r>
            <a:r>
              <a:rPr lang="sv-SE" sz="1700" i="1" dirty="0">
                <a:solidFill>
                  <a:schemeClr val="tx1"/>
                </a:solidFill>
                <a:latin typeface="+mn-lt"/>
                <a:sym typeface="Symbol"/>
              </a:rPr>
              <a:t>g</a:t>
            </a:r>
            <a:r>
              <a:rPr lang="sv-SE" sz="1700" i="1" baseline="-25000" dirty="0">
                <a:solidFill>
                  <a:schemeClr val="tx1"/>
                </a:solidFill>
                <a:latin typeface="+mn-lt"/>
                <a:sym typeface="Symbol"/>
              </a:rPr>
              <a:t>A</a:t>
            </a:r>
            <a:r>
              <a:rPr lang="sv-SE" sz="1700" dirty="0">
                <a:solidFill>
                  <a:schemeClr val="tx1"/>
                </a:solidFill>
                <a:latin typeface="+mn-lt"/>
                <a:sym typeface="Symbol"/>
              </a:rPr>
              <a:t>+</a:t>
            </a:r>
            <a:r>
              <a:rPr lang="sv-SE" sz="1700" i="1" dirty="0">
                <a:solidFill>
                  <a:schemeClr val="tx1"/>
                </a:solidFill>
                <a:latin typeface="+mn-lt"/>
                <a:sym typeface="Symbol"/>
              </a:rPr>
              <a:t>g</a:t>
            </a:r>
            <a:r>
              <a:rPr lang="sv-SE" sz="1700" i="1" baseline="-25000" dirty="0">
                <a:solidFill>
                  <a:schemeClr val="tx1"/>
                </a:solidFill>
                <a:latin typeface="+mn-lt"/>
                <a:sym typeface="Symbol"/>
              </a:rPr>
              <a:t>N</a:t>
            </a:r>
            <a:r>
              <a:rPr lang="sv-SE" sz="1700" dirty="0">
                <a:solidFill>
                  <a:schemeClr val="tx1"/>
                </a:solidFill>
                <a:latin typeface="+mn-lt"/>
                <a:sym typeface="Symbol"/>
              </a:rPr>
              <a:t>)</a:t>
            </a:r>
            <a:r>
              <a:rPr lang="sv-SE" sz="1700" baseline="10000" dirty="0">
                <a:solidFill>
                  <a:schemeClr val="tx1"/>
                </a:solidFill>
                <a:latin typeface="+mn-lt"/>
                <a:sym typeface="Symbol"/>
              </a:rPr>
              <a:t> </a:t>
            </a:r>
            <a:r>
              <a:rPr lang="sv-SE" sz="1700" baseline="10000" dirty="0" smtClean="0">
                <a:solidFill>
                  <a:schemeClr val="tx1"/>
                </a:solidFill>
                <a:latin typeface="+mn-lt"/>
                <a:sym typeface="Symbol"/>
              </a:rPr>
              <a:t> </a:t>
            </a:r>
            <a:r>
              <a:rPr lang="sv-SE" sz="1700" i="1" dirty="0" smtClean="0">
                <a:solidFill>
                  <a:schemeClr val="tx1"/>
                </a:solidFill>
                <a:latin typeface="+mn-lt"/>
                <a:sym typeface="Symbol"/>
              </a:rPr>
              <a:t>k</a:t>
            </a:r>
            <a:r>
              <a:rPr lang="sv-SE" sz="1700" i="1" baseline="-25000" dirty="0" smtClean="0">
                <a:solidFill>
                  <a:schemeClr val="tx1"/>
                </a:solidFill>
                <a:latin typeface="+mn-lt"/>
                <a:sym typeface="Symbol"/>
              </a:rPr>
              <a:t> </a:t>
            </a:r>
            <a:r>
              <a:rPr lang="sv-SE" sz="1700" dirty="0" smtClean="0">
                <a:solidFill>
                  <a:schemeClr val="tx1"/>
                </a:solidFill>
                <a:latin typeface="+mn-lt"/>
                <a:sym typeface="Symbol"/>
              </a:rPr>
              <a:t>är linjärt i </a:t>
            </a:r>
            <a:r>
              <a:rPr lang="sv-SE" sz="1700" i="1" dirty="0" smtClean="0">
                <a:solidFill>
                  <a:schemeClr val="tx1"/>
                </a:solidFill>
                <a:latin typeface="+mn-lt"/>
                <a:sym typeface="Symbol"/>
              </a:rPr>
              <a:t>k</a:t>
            </a:r>
            <a:r>
              <a:rPr lang="sv-SE" sz="1700" dirty="0" smtClean="0">
                <a:solidFill>
                  <a:schemeClr val="tx1"/>
                </a:solidFill>
                <a:latin typeface="+mn-lt"/>
                <a:sym typeface="Symbol"/>
              </a:rPr>
              <a:t>.</a:t>
            </a:r>
          </a:p>
          <a:p>
            <a:pPr marL="285750" indent="-285750" eaLnBrk="1" hangingPunct="1">
              <a:spcBef>
                <a:spcPct val="10000"/>
              </a:spcBef>
              <a:spcAft>
                <a:spcPct val="10000"/>
              </a:spcAft>
              <a:buClrTx/>
              <a:buFont typeface="Arial" panose="020B0604020202020204" pitchFamily="34" charset="0"/>
              <a:buChar char="•"/>
              <a:defRPr/>
            </a:pPr>
            <a:r>
              <a:rPr lang="sv-SE" sz="1700" dirty="0" smtClean="0">
                <a:solidFill>
                  <a:schemeClr val="tx1"/>
                </a:solidFill>
                <a:latin typeface="+mn-lt"/>
                <a:sym typeface="Symbol"/>
              </a:rPr>
              <a:t>När investeringar = </a:t>
            </a:r>
            <a:r>
              <a:rPr lang="sv-SE" sz="1700" dirty="0" err="1" smtClean="0">
                <a:solidFill>
                  <a:schemeClr val="tx1"/>
                </a:solidFill>
                <a:latin typeface="+mn-lt"/>
                <a:sym typeface="Symbol"/>
              </a:rPr>
              <a:t>investe</a:t>
            </a:r>
            <a:r>
              <a:rPr lang="sv-SE" sz="1700" dirty="0" smtClean="0">
                <a:solidFill>
                  <a:schemeClr val="tx1"/>
                </a:solidFill>
                <a:latin typeface="+mn-lt"/>
                <a:sym typeface="Symbol"/>
              </a:rPr>
              <a:t>-ringsbehov är </a:t>
            </a:r>
            <a:r>
              <a:rPr lang="sv-SE" sz="1700" i="1" dirty="0" smtClean="0">
                <a:solidFill>
                  <a:schemeClr val="tx1"/>
                </a:solidFill>
                <a:latin typeface="+mn-lt"/>
                <a:sym typeface="Symbol"/>
              </a:rPr>
              <a:t>k </a:t>
            </a:r>
            <a:r>
              <a:rPr lang="sv-SE" sz="1700" dirty="0" smtClean="0">
                <a:solidFill>
                  <a:schemeClr val="tx1"/>
                </a:solidFill>
                <a:latin typeface="+mn-lt"/>
                <a:sym typeface="Symbol"/>
              </a:rPr>
              <a:t>konstant på nivån </a:t>
            </a:r>
            <a:r>
              <a:rPr lang="sv-SE" sz="1700" i="1" dirty="0" smtClean="0">
                <a:solidFill>
                  <a:schemeClr val="tx1"/>
                </a:solidFill>
                <a:latin typeface="+mn-lt"/>
                <a:sym typeface="Symbol"/>
              </a:rPr>
              <a:t>k*</a:t>
            </a:r>
            <a:r>
              <a:rPr lang="sv-SE" sz="1700" dirty="0" smtClean="0">
                <a:solidFill>
                  <a:schemeClr val="tx1"/>
                </a:solidFill>
                <a:latin typeface="+mn-lt"/>
                <a:sym typeface="Symbol"/>
              </a:rPr>
              <a:t>. </a:t>
            </a:r>
            <a:endParaRPr lang="sv-SE" sz="1700" i="1" dirty="0">
              <a:solidFill>
                <a:schemeClr val="tx1"/>
              </a:solidFill>
              <a:latin typeface="+mn-lt"/>
              <a:sym typeface="Symbol"/>
            </a:endParaRPr>
          </a:p>
          <a:p>
            <a:pPr marL="285750" indent="-285750" eaLnBrk="1" hangingPunct="1">
              <a:spcBef>
                <a:spcPct val="10000"/>
              </a:spcBef>
              <a:spcAft>
                <a:spcPct val="10000"/>
              </a:spcAft>
              <a:buClrTx/>
              <a:buFont typeface="Arial" panose="020B0604020202020204" pitchFamily="34" charset="0"/>
              <a:buChar char="•"/>
              <a:defRPr/>
            </a:pPr>
            <a:r>
              <a:rPr lang="sv-SE" sz="1700" i="1" dirty="0" smtClean="0">
                <a:solidFill>
                  <a:schemeClr val="tx1"/>
                </a:solidFill>
                <a:latin typeface="+mn-lt"/>
                <a:sym typeface="Symbol"/>
              </a:rPr>
              <a:t>K </a:t>
            </a:r>
            <a:r>
              <a:rPr lang="sv-SE" sz="1700" dirty="0" smtClean="0">
                <a:solidFill>
                  <a:schemeClr val="tx1"/>
                </a:solidFill>
                <a:latin typeface="+mn-lt"/>
                <a:sym typeface="Symbol"/>
              </a:rPr>
              <a:t>växer då med samma takt som </a:t>
            </a:r>
            <a:r>
              <a:rPr lang="sv-SE" sz="1700" i="1" dirty="0" smtClean="0">
                <a:solidFill>
                  <a:schemeClr val="tx1"/>
                </a:solidFill>
                <a:latin typeface="+mn-lt"/>
                <a:sym typeface="Symbol"/>
              </a:rPr>
              <a:t>A</a:t>
            </a:r>
            <a:r>
              <a:rPr lang="sv-SE" sz="1700" baseline="10000" dirty="0">
                <a:solidFill>
                  <a:schemeClr val="tx1"/>
                </a:solidFill>
                <a:latin typeface="+mn-lt"/>
                <a:sym typeface="Symbol"/>
              </a:rPr>
              <a:t> </a:t>
            </a:r>
            <a:r>
              <a:rPr lang="sv-SE" sz="1700" baseline="10000" dirty="0" smtClean="0">
                <a:solidFill>
                  <a:schemeClr val="tx1"/>
                </a:solidFill>
                <a:latin typeface="+mn-lt"/>
                <a:sym typeface="Symbol"/>
              </a:rPr>
              <a:t></a:t>
            </a:r>
            <a:r>
              <a:rPr lang="sv-SE" sz="1700" i="1" baseline="10000" dirty="0" smtClean="0">
                <a:solidFill>
                  <a:schemeClr val="tx1"/>
                </a:solidFill>
                <a:latin typeface="+mn-lt"/>
                <a:sym typeface="Symbol"/>
              </a:rPr>
              <a:t> </a:t>
            </a:r>
            <a:r>
              <a:rPr lang="sv-SE" sz="1700" i="1" dirty="0" smtClean="0">
                <a:solidFill>
                  <a:schemeClr val="tx1"/>
                </a:solidFill>
                <a:latin typeface="+mn-lt"/>
                <a:sym typeface="Symbol"/>
              </a:rPr>
              <a:t>N, </a:t>
            </a:r>
            <a:r>
              <a:rPr lang="sv-SE" sz="1700" dirty="0" smtClean="0">
                <a:solidFill>
                  <a:schemeClr val="tx1"/>
                </a:solidFill>
                <a:latin typeface="+mn-lt"/>
                <a:sym typeface="Symbol"/>
              </a:rPr>
              <a:t>dvs med </a:t>
            </a:r>
            <a:r>
              <a:rPr lang="sv-SE" sz="1700" i="1" dirty="0" smtClean="0">
                <a:solidFill>
                  <a:schemeClr val="tx1"/>
                </a:solidFill>
                <a:latin typeface="+mn-lt"/>
                <a:sym typeface="Symbol"/>
              </a:rPr>
              <a:t>g</a:t>
            </a:r>
            <a:r>
              <a:rPr lang="sv-SE" sz="1700" i="1" baseline="-25000" dirty="0" smtClean="0">
                <a:solidFill>
                  <a:schemeClr val="tx1"/>
                </a:solidFill>
                <a:latin typeface="+mn-lt"/>
                <a:sym typeface="Symbol"/>
              </a:rPr>
              <a:t>A</a:t>
            </a:r>
            <a:r>
              <a:rPr lang="sv-SE" sz="1700" i="1" dirty="0" smtClean="0">
                <a:solidFill>
                  <a:schemeClr val="tx1"/>
                </a:solidFill>
                <a:latin typeface="+mn-lt"/>
                <a:sym typeface="Symbol"/>
              </a:rPr>
              <a:t>+g</a:t>
            </a:r>
            <a:r>
              <a:rPr lang="sv-SE" sz="1700" i="1" baseline="-25000" dirty="0" smtClean="0">
                <a:solidFill>
                  <a:schemeClr val="tx1"/>
                </a:solidFill>
                <a:latin typeface="+mn-lt"/>
                <a:sym typeface="Symbol"/>
              </a:rPr>
              <a:t>N</a:t>
            </a:r>
            <a:r>
              <a:rPr lang="sv-SE" sz="1700" i="1" dirty="0" smtClean="0">
                <a:solidFill>
                  <a:schemeClr val="tx1"/>
                </a:solidFill>
                <a:latin typeface="+mn-lt"/>
                <a:sym typeface="Symbol"/>
              </a:rPr>
              <a:t>.</a:t>
            </a:r>
            <a:endParaRPr lang="sv-SE" sz="1700" i="1" dirty="0">
              <a:solidFill>
                <a:schemeClr val="tx1"/>
              </a:solidFill>
              <a:latin typeface="+mn-lt"/>
            </a:endParaRPr>
          </a:p>
        </p:txBody>
      </p:sp>
      <p:sp>
        <p:nvSpPr>
          <p:cNvPr id="19" name="Line 42"/>
          <p:cNvSpPr>
            <a:spLocks noChangeShapeType="1"/>
          </p:cNvSpPr>
          <p:nvPr/>
        </p:nvSpPr>
        <p:spPr bwMode="auto">
          <a:xfrm>
            <a:off x="3609352" y="1670473"/>
            <a:ext cx="0" cy="370726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0" name="Line 43"/>
          <p:cNvSpPr>
            <a:spLocks noChangeShapeType="1"/>
          </p:cNvSpPr>
          <p:nvPr/>
        </p:nvSpPr>
        <p:spPr bwMode="auto">
          <a:xfrm flipH="1" flipV="1">
            <a:off x="3598497" y="5381349"/>
            <a:ext cx="43693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1" name="Rectangle 44"/>
          <p:cNvSpPr>
            <a:spLocks noChangeArrowheads="1"/>
          </p:cNvSpPr>
          <p:nvPr/>
        </p:nvSpPr>
        <p:spPr bwMode="auto">
          <a:xfrm>
            <a:off x="3303588" y="1335088"/>
            <a:ext cx="2525722" cy="4904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lgn="l">
              <a:buFontTx/>
              <a:buNone/>
            </a:pPr>
            <a:r>
              <a:rPr lang="sv-SE" altLang="en-US" sz="1400" i="1" dirty="0">
                <a:latin typeface="+mn-lt"/>
              </a:rPr>
              <a:t>Investeringar</a:t>
            </a:r>
          </a:p>
          <a:p>
            <a:pPr algn="l">
              <a:lnSpc>
                <a:spcPct val="85000"/>
              </a:lnSpc>
              <a:spcBef>
                <a:spcPct val="0"/>
              </a:spcBef>
              <a:buFontTx/>
              <a:buNone/>
            </a:pPr>
            <a:r>
              <a:rPr lang="sv-SE" altLang="en-US" sz="1400" i="1" dirty="0">
                <a:latin typeface="+mn-lt"/>
              </a:rPr>
              <a:t>deprecieringar</a:t>
            </a:r>
          </a:p>
        </p:txBody>
      </p:sp>
      <p:sp>
        <p:nvSpPr>
          <p:cNvPr id="22" name="Rectangle 45"/>
          <p:cNvSpPr>
            <a:spLocks noChangeArrowheads="1"/>
          </p:cNvSpPr>
          <p:nvPr/>
        </p:nvSpPr>
        <p:spPr bwMode="auto">
          <a:xfrm>
            <a:off x="7794162" y="5204641"/>
            <a:ext cx="975189" cy="3678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smtClean="0">
                <a:latin typeface="+mn-lt"/>
              </a:rPr>
              <a:t>k</a:t>
            </a:r>
            <a:endParaRPr lang="sv-SE" altLang="en-US" sz="1800" i="1" dirty="0">
              <a:latin typeface="+mn-lt"/>
            </a:endParaRPr>
          </a:p>
        </p:txBody>
      </p:sp>
      <p:sp>
        <p:nvSpPr>
          <p:cNvPr id="23" name="Rectangle 46"/>
          <p:cNvSpPr>
            <a:spLocks noChangeArrowheads="1"/>
          </p:cNvSpPr>
          <p:nvPr/>
        </p:nvSpPr>
        <p:spPr bwMode="auto">
          <a:xfrm>
            <a:off x="4000977" y="5661248"/>
            <a:ext cx="378315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400" dirty="0">
                <a:latin typeface="+mn-lt"/>
              </a:rPr>
              <a:t>Kapital </a:t>
            </a:r>
            <a:r>
              <a:rPr lang="sv-SE" altLang="en-US" sz="1400" dirty="0" smtClean="0">
                <a:latin typeface="+mn-lt"/>
              </a:rPr>
              <a:t>(per effektivitetsenhet arbetskraft)</a:t>
            </a:r>
            <a:endParaRPr lang="sv-SE" altLang="en-US" sz="1400" dirty="0">
              <a:latin typeface="+mn-lt"/>
            </a:endParaRPr>
          </a:p>
        </p:txBody>
      </p:sp>
      <p:sp>
        <p:nvSpPr>
          <p:cNvPr id="24" name="Freeform 47"/>
          <p:cNvSpPr>
            <a:spLocks/>
          </p:cNvSpPr>
          <p:nvPr/>
        </p:nvSpPr>
        <p:spPr bwMode="auto">
          <a:xfrm>
            <a:off x="3641919" y="2750558"/>
            <a:ext cx="4631696" cy="2609153"/>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0" h="1447">
                <a:moveTo>
                  <a:pt x="0" y="1447"/>
                </a:moveTo>
                <a:cubicBezTo>
                  <a:pt x="84" y="1340"/>
                  <a:pt x="264" y="1007"/>
                  <a:pt x="505" y="804"/>
                </a:cubicBezTo>
                <a:cubicBezTo>
                  <a:pt x="746" y="601"/>
                  <a:pt x="1175" y="356"/>
                  <a:pt x="1446" y="228"/>
                </a:cubicBezTo>
                <a:cubicBezTo>
                  <a:pt x="1717" y="100"/>
                  <a:pt x="1945" y="72"/>
                  <a:pt x="2131" y="36"/>
                </a:cubicBezTo>
                <a:cubicBezTo>
                  <a:pt x="2317" y="0"/>
                  <a:pt x="2471" y="15"/>
                  <a:pt x="2560" y="10"/>
                </a:cubicBezTo>
              </a:path>
            </a:pathLst>
          </a:custGeom>
          <a:noFill/>
          <a:ln w="38100" cap="flat" cmpd="sng">
            <a:solidFill>
              <a:srgbClr val="3F715E"/>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5" name="Line 48"/>
          <p:cNvSpPr>
            <a:spLocks noChangeShapeType="1"/>
          </p:cNvSpPr>
          <p:nvPr/>
        </p:nvSpPr>
        <p:spPr bwMode="auto">
          <a:xfrm flipV="1">
            <a:off x="3618399" y="1915701"/>
            <a:ext cx="4376591" cy="3483679"/>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37362729"/>
              </p:ext>
            </p:extLst>
          </p:nvPr>
        </p:nvGraphicFramePr>
        <p:xfrm>
          <a:off x="7994990" y="2429833"/>
          <a:ext cx="800100" cy="320725"/>
        </p:xfrm>
        <a:graphic>
          <a:graphicData uri="http://schemas.openxmlformats.org/presentationml/2006/ole">
            <mc:AlternateContent xmlns:mc="http://schemas.openxmlformats.org/markup-compatibility/2006">
              <mc:Choice xmlns:v="urn:schemas-microsoft-com:vml" Requires="v">
                <p:oleObj spid="_x0000_s44123" name="Equation" r:id="rId3" imgW="533160" imgH="215640" progId="Equation.3">
                  <p:embed/>
                </p:oleObj>
              </mc:Choice>
              <mc:Fallback>
                <p:oleObj name="Equation" r:id="rId3" imgW="533160" imgH="215640" progId="Equation.3">
                  <p:embed/>
                  <p:pic>
                    <p:nvPicPr>
                      <p:cNvPr id="0" name=""/>
                      <p:cNvPicPr>
                        <a:picLocks noChangeAspect="1" noChangeArrowheads="1"/>
                      </p:cNvPicPr>
                      <p:nvPr/>
                    </p:nvPicPr>
                    <p:blipFill>
                      <a:blip r:embed="rId4"/>
                      <a:srcRect/>
                      <a:stretch>
                        <a:fillRect/>
                      </a:stretch>
                    </p:blipFill>
                    <p:spPr bwMode="auto">
                      <a:xfrm>
                        <a:off x="7994990" y="2429833"/>
                        <a:ext cx="800100" cy="320725"/>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594186207"/>
              </p:ext>
            </p:extLst>
          </p:nvPr>
        </p:nvGraphicFramePr>
        <p:xfrm>
          <a:off x="7415213" y="1647825"/>
          <a:ext cx="1638300" cy="323850"/>
        </p:xfrm>
        <a:graphic>
          <a:graphicData uri="http://schemas.openxmlformats.org/presentationml/2006/ole">
            <mc:AlternateContent xmlns:mc="http://schemas.openxmlformats.org/markup-compatibility/2006">
              <mc:Choice xmlns:v="urn:schemas-microsoft-com:vml" Requires="v">
                <p:oleObj spid="_x0000_s44124" name="Equation" r:id="rId5" imgW="1091880" imgH="215640" progId="Equation.3">
                  <p:embed/>
                </p:oleObj>
              </mc:Choice>
              <mc:Fallback>
                <p:oleObj name="Equation" r:id="rId5" imgW="1091880" imgH="215640" progId="Equation.3">
                  <p:embed/>
                  <p:pic>
                    <p:nvPicPr>
                      <p:cNvPr id="0" name=""/>
                      <p:cNvPicPr>
                        <a:picLocks noChangeAspect="1" noChangeArrowheads="1"/>
                      </p:cNvPicPr>
                      <p:nvPr/>
                    </p:nvPicPr>
                    <p:blipFill>
                      <a:blip r:embed="rId6"/>
                      <a:srcRect/>
                      <a:stretch>
                        <a:fillRect/>
                      </a:stretch>
                    </p:blipFill>
                    <p:spPr bwMode="auto">
                      <a:xfrm>
                        <a:off x="7415213" y="1647825"/>
                        <a:ext cx="1638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rot="19647808">
            <a:off x="4540758" y="3244709"/>
            <a:ext cx="1518364" cy="369332"/>
          </a:xfrm>
          <a:prstGeom prst="rect">
            <a:avLst/>
          </a:prstGeom>
          <a:noFill/>
        </p:spPr>
        <p:txBody>
          <a:bodyPr wrap="none" rtlCol="0">
            <a:spAutoFit/>
          </a:bodyPr>
          <a:lstStyle/>
          <a:p>
            <a:r>
              <a:rPr lang="en-US" sz="1800" dirty="0" err="1" smtClean="0">
                <a:solidFill>
                  <a:srgbClr val="3F715E"/>
                </a:solidFill>
                <a:latin typeface="+mn-lt"/>
              </a:rPr>
              <a:t>Investeringar</a:t>
            </a:r>
            <a:endParaRPr lang="en-US" sz="1800" dirty="0">
              <a:solidFill>
                <a:srgbClr val="3F715E"/>
              </a:solidFill>
              <a:latin typeface="+mn-lt"/>
            </a:endParaRPr>
          </a:p>
        </p:txBody>
      </p:sp>
      <p:sp>
        <p:nvSpPr>
          <p:cNvPr id="17" name="TextBox 16"/>
          <p:cNvSpPr txBox="1"/>
          <p:nvPr/>
        </p:nvSpPr>
        <p:spPr>
          <a:xfrm rot="19280773">
            <a:off x="4498888" y="3930873"/>
            <a:ext cx="2056973" cy="369332"/>
          </a:xfrm>
          <a:prstGeom prst="rect">
            <a:avLst/>
          </a:prstGeom>
          <a:noFill/>
        </p:spPr>
        <p:txBody>
          <a:bodyPr wrap="none" rtlCol="0">
            <a:spAutoFit/>
          </a:bodyPr>
          <a:lstStyle/>
          <a:p>
            <a:r>
              <a:rPr lang="en-US" sz="1800" dirty="0" err="1" smtClean="0">
                <a:solidFill>
                  <a:srgbClr val="FF6600"/>
                </a:solidFill>
                <a:latin typeface="+mn-lt"/>
              </a:rPr>
              <a:t>Investeringsbehov</a:t>
            </a:r>
            <a:endParaRPr lang="en-US" sz="1800" dirty="0">
              <a:solidFill>
                <a:srgbClr val="FF6600"/>
              </a:solidFill>
              <a:latin typeface="+mn-lt"/>
            </a:endParaRPr>
          </a:p>
        </p:txBody>
      </p:sp>
      <p:sp>
        <p:nvSpPr>
          <p:cNvPr id="18"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7</a:t>
            </a:fld>
            <a:endParaRPr lang="en-GB" dirty="0"/>
          </a:p>
        </p:txBody>
      </p:sp>
      <p:sp>
        <p:nvSpPr>
          <p:cNvPr id="26" name="Rectangle 19"/>
          <p:cNvSpPr>
            <a:spLocks noChangeArrowheads="1"/>
          </p:cNvSpPr>
          <p:nvPr/>
        </p:nvSpPr>
        <p:spPr bwMode="auto">
          <a:xfrm>
            <a:off x="6447016" y="5357259"/>
            <a:ext cx="367408" cy="36933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smtClean="0"/>
              <a:t>k</a:t>
            </a:r>
            <a:r>
              <a:rPr lang="sv-SE" altLang="en-US" sz="2000" baseline="30000" dirty="0" smtClean="0"/>
              <a:t>*</a:t>
            </a:r>
            <a:endParaRPr lang="sv-SE" altLang="en-US" sz="1800" i="1" baseline="30000" dirty="0"/>
          </a:p>
        </p:txBody>
      </p:sp>
      <p:sp>
        <p:nvSpPr>
          <p:cNvPr id="28" name="Line 18"/>
          <p:cNvSpPr>
            <a:spLocks noChangeShapeType="1"/>
          </p:cNvSpPr>
          <p:nvPr/>
        </p:nvSpPr>
        <p:spPr bwMode="auto">
          <a:xfrm flipV="1">
            <a:off x="6604198" y="2996951"/>
            <a:ext cx="0" cy="234744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2439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1" presetClass="entr" presetSubtype="0" fill="hold" nodeType="withEffect">
                                  <p:stCondLst>
                                    <p:cond delay="50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4" grpId="0" uiExpand="1" animBg="1"/>
      <p:bldP spid="25" grpId="0" animBg="1"/>
      <p:bldP spid="2" grpId="0" uiExpand="1"/>
      <p:bldP spid="1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sv-SE" dirty="0" smtClean="0"/>
              <a:t>Balanserad tillväxt</a:t>
            </a:r>
          </a:p>
        </p:txBody>
      </p:sp>
      <p:sp>
        <p:nvSpPr>
          <p:cNvPr id="336899" name="Rectangle 3"/>
          <p:cNvSpPr>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ClrTx/>
              <a:buFontTx/>
              <a:buNone/>
              <a:defRPr/>
            </a:pPr>
            <a:endParaRPr lang="sv-SE" sz="3600">
              <a:effectLst>
                <a:outerShdw blurRad="38100" dist="38100" dir="2700000" algn="tl">
                  <a:srgbClr val="C0C0C0"/>
                </a:outerShdw>
              </a:effectLst>
            </a:endParaRPr>
          </a:p>
        </p:txBody>
      </p:sp>
      <p:sp>
        <p:nvSpPr>
          <p:cNvPr id="336900" name="Rectangle 4"/>
          <p:cNvSpPr>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buClrTx/>
              <a:buFontTx/>
              <a:buNone/>
              <a:defRPr/>
            </a:pPr>
            <a:endParaRPr lang="sv-SE" sz="3600">
              <a:effectLst>
                <a:outerShdw blurRad="38100" dist="38100" dir="2700000" algn="tl">
                  <a:srgbClr val="C0C0C0"/>
                </a:outerShdw>
              </a:effectLst>
            </a:endParaRPr>
          </a:p>
        </p:txBody>
      </p:sp>
      <p:sp>
        <p:nvSpPr>
          <p:cNvPr id="336902" name="Rectangle 6"/>
          <p:cNvSpPr>
            <a:spLocks noChangeArrowheads="1"/>
          </p:cNvSpPr>
          <p:nvPr/>
        </p:nvSpPr>
        <p:spPr bwMode="auto">
          <a:xfrm>
            <a:off x="352028" y="2138763"/>
            <a:ext cx="2971800" cy="3594492"/>
          </a:xfrm>
          <a:prstGeom prst="rect">
            <a:avLst/>
          </a:prstGeom>
          <a:noFill/>
          <a:ln>
            <a:noFill/>
          </a:ln>
          <a:effectLst/>
          <a:extLst/>
        </p:spPr>
        <p:txBody>
          <a:bodyPr/>
          <a:lstStyle/>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j-lt"/>
              </a:rPr>
              <a:t>Om </a:t>
            </a:r>
            <a:r>
              <a:rPr lang="sv-SE" sz="1700" i="1" dirty="0" smtClean="0">
                <a:solidFill>
                  <a:schemeClr val="tx1"/>
                </a:solidFill>
                <a:latin typeface="+mj-lt"/>
              </a:rPr>
              <a:t>k </a:t>
            </a:r>
            <a:r>
              <a:rPr lang="sv-SE" sz="1700" dirty="0" smtClean="0">
                <a:solidFill>
                  <a:schemeClr val="tx1"/>
                </a:solidFill>
                <a:latin typeface="+mj-lt"/>
              </a:rPr>
              <a:t>är </a:t>
            </a:r>
            <a:r>
              <a:rPr lang="sv-SE" sz="1700" b="1" dirty="0" smtClean="0">
                <a:solidFill>
                  <a:schemeClr val="tx1"/>
                </a:solidFill>
                <a:latin typeface="+mj-lt"/>
              </a:rPr>
              <a:t>lägre</a:t>
            </a:r>
            <a:r>
              <a:rPr lang="sv-SE" sz="1700" dirty="0" smtClean="0">
                <a:solidFill>
                  <a:schemeClr val="tx1"/>
                </a:solidFill>
                <a:latin typeface="+mj-lt"/>
              </a:rPr>
              <a:t> än </a:t>
            </a:r>
            <a:r>
              <a:rPr lang="sv-SE" sz="1700" i="1" dirty="0" smtClean="0">
                <a:solidFill>
                  <a:schemeClr val="tx1"/>
                </a:solidFill>
                <a:latin typeface="+mj-lt"/>
              </a:rPr>
              <a:t>k*</a:t>
            </a:r>
            <a:r>
              <a:rPr lang="sv-SE" sz="1700" dirty="0" smtClean="0">
                <a:solidFill>
                  <a:schemeClr val="tx1"/>
                </a:solidFill>
                <a:latin typeface="+mj-lt"/>
              </a:rPr>
              <a:t> så är investeringarna </a:t>
            </a:r>
            <a:r>
              <a:rPr lang="sv-SE" sz="1700" b="1" dirty="0" smtClean="0">
                <a:solidFill>
                  <a:schemeClr val="tx1"/>
                </a:solidFill>
                <a:latin typeface="+mj-lt"/>
              </a:rPr>
              <a:t>större </a:t>
            </a:r>
            <a:r>
              <a:rPr lang="sv-SE" sz="1700" dirty="0" smtClean="0">
                <a:solidFill>
                  <a:schemeClr val="tx1"/>
                </a:solidFill>
                <a:latin typeface="+mj-lt"/>
              </a:rPr>
              <a:t>än investerings-behovet. Då växer </a:t>
            </a:r>
            <a:r>
              <a:rPr lang="sv-SE" sz="1700" i="1" dirty="0" smtClean="0">
                <a:solidFill>
                  <a:schemeClr val="tx1"/>
                </a:solidFill>
                <a:latin typeface="+mj-lt"/>
              </a:rPr>
              <a:t>K s</a:t>
            </a:r>
            <a:r>
              <a:rPr lang="sv-SE" sz="1700" dirty="0" smtClean="0">
                <a:solidFill>
                  <a:schemeClr val="tx1"/>
                </a:solidFill>
                <a:latin typeface="+mj-lt"/>
              </a:rPr>
              <a:t>nabbare än </a:t>
            </a:r>
            <a:r>
              <a:rPr lang="sv-SE" sz="1700" i="1" dirty="0" smtClean="0">
                <a:solidFill>
                  <a:schemeClr val="tx1"/>
                </a:solidFill>
                <a:latin typeface="+mn-lt"/>
                <a:sym typeface="Symbol"/>
              </a:rPr>
              <a:t>A</a:t>
            </a:r>
            <a:r>
              <a:rPr lang="sv-SE" sz="1700" baseline="10000" dirty="0" smtClean="0">
                <a:solidFill>
                  <a:schemeClr val="tx1"/>
                </a:solidFill>
                <a:latin typeface="+mn-lt"/>
                <a:sym typeface="Symbol"/>
              </a:rPr>
              <a:t> </a:t>
            </a:r>
            <a:r>
              <a:rPr lang="sv-SE" sz="1700" i="1" baseline="10000" dirty="0" smtClean="0">
                <a:solidFill>
                  <a:schemeClr val="tx1"/>
                </a:solidFill>
                <a:latin typeface="+mn-lt"/>
                <a:sym typeface="Symbol"/>
              </a:rPr>
              <a:t> </a:t>
            </a:r>
            <a:r>
              <a:rPr lang="sv-SE" sz="1700" i="1" dirty="0" smtClean="0">
                <a:solidFill>
                  <a:schemeClr val="tx1"/>
                </a:solidFill>
                <a:latin typeface="+mn-lt"/>
                <a:sym typeface="Symbol"/>
              </a:rPr>
              <a:t>N </a:t>
            </a:r>
            <a:r>
              <a:rPr lang="sv-SE" sz="1700" dirty="0" smtClean="0">
                <a:solidFill>
                  <a:schemeClr val="tx1"/>
                </a:solidFill>
                <a:latin typeface="+mn-lt"/>
                <a:sym typeface="Symbol"/>
              </a:rPr>
              <a:t>så </a:t>
            </a:r>
            <a:r>
              <a:rPr lang="sv-SE" sz="1700" i="1" dirty="0" smtClean="0">
                <a:solidFill>
                  <a:schemeClr val="tx1"/>
                </a:solidFill>
                <a:latin typeface="+mn-lt"/>
                <a:sym typeface="Symbol"/>
              </a:rPr>
              <a:t>k </a:t>
            </a:r>
            <a:r>
              <a:rPr lang="sv-SE" sz="1700" dirty="0" smtClean="0">
                <a:solidFill>
                  <a:schemeClr val="tx1"/>
                </a:solidFill>
                <a:latin typeface="+mn-lt"/>
                <a:sym typeface="Symbol"/>
              </a:rPr>
              <a:t>växer. </a:t>
            </a:r>
            <a:endParaRPr lang="sv-SE" sz="1700" dirty="0" smtClean="0">
              <a:solidFill>
                <a:schemeClr val="tx1"/>
              </a:solidFill>
              <a:latin typeface="+mn-lt"/>
            </a:endParaRPr>
          </a:p>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n-lt"/>
              </a:rPr>
              <a:t>Om </a:t>
            </a:r>
            <a:r>
              <a:rPr lang="sv-SE" sz="1700" i="1" dirty="0" smtClean="0">
                <a:solidFill>
                  <a:schemeClr val="tx1"/>
                </a:solidFill>
                <a:latin typeface="+mn-lt"/>
              </a:rPr>
              <a:t>k </a:t>
            </a:r>
            <a:r>
              <a:rPr lang="sv-SE" sz="1700" dirty="0" smtClean="0">
                <a:solidFill>
                  <a:schemeClr val="tx1"/>
                </a:solidFill>
                <a:latin typeface="+mn-lt"/>
              </a:rPr>
              <a:t>är </a:t>
            </a:r>
            <a:r>
              <a:rPr lang="sv-SE" sz="1700" b="1" dirty="0" smtClean="0">
                <a:solidFill>
                  <a:schemeClr val="tx1"/>
                </a:solidFill>
                <a:latin typeface="+mn-lt"/>
              </a:rPr>
              <a:t>högre </a:t>
            </a:r>
            <a:r>
              <a:rPr lang="sv-SE" sz="1700" dirty="0" smtClean="0">
                <a:solidFill>
                  <a:schemeClr val="tx1"/>
                </a:solidFill>
                <a:latin typeface="+mn-lt"/>
              </a:rPr>
              <a:t>än </a:t>
            </a:r>
            <a:r>
              <a:rPr lang="sv-SE" sz="1700" i="1" dirty="0" smtClean="0">
                <a:solidFill>
                  <a:schemeClr val="tx1"/>
                </a:solidFill>
                <a:latin typeface="+mn-lt"/>
              </a:rPr>
              <a:t>k*</a:t>
            </a:r>
            <a:r>
              <a:rPr lang="sv-SE" sz="1700" dirty="0" smtClean="0">
                <a:solidFill>
                  <a:schemeClr val="tx1"/>
                </a:solidFill>
                <a:latin typeface="+mn-lt"/>
              </a:rPr>
              <a:t> så är investeringarna </a:t>
            </a:r>
            <a:r>
              <a:rPr lang="sv-SE" sz="1700" b="1" dirty="0" smtClean="0">
                <a:solidFill>
                  <a:schemeClr val="tx1"/>
                </a:solidFill>
                <a:latin typeface="+mn-lt"/>
              </a:rPr>
              <a:t>mindre </a:t>
            </a:r>
            <a:r>
              <a:rPr lang="sv-SE" sz="1700" dirty="0" smtClean="0">
                <a:solidFill>
                  <a:schemeClr val="tx1"/>
                </a:solidFill>
                <a:latin typeface="+mn-lt"/>
              </a:rPr>
              <a:t>än investerings-behovet. Då växer </a:t>
            </a:r>
            <a:r>
              <a:rPr lang="sv-SE" sz="1700" i="1" dirty="0" smtClean="0">
                <a:solidFill>
                  <a:schemeClr val="tx1"/>
                </a:solidFill>
                <a:latin typeface="+mn-lt"/>
              </a:rPr>
              <a:t>K </a:t>
            </a:r>
            <a:r>
              <a:rPr lang="sv-SE" sz="1700" dirty="0" smtClean="0">
                <a:solidFill>
                  <a:schemeClr val="tx1"/>
                </a:solidFill>
                <a:latin typeface="+mn-lt"/>
              </a:rPr>
              <a:t>långsammare</a:t>
            </a:r>
            <a:r>
              <a:rPr lang="sv-SE" sz="1700" i="1" dirty="0" smtClean="0">
                <a:solidFill>
                  <a:schemeClr val="tx1"/>
                </a:solidFill>
                <a:latin typeface="+mn-lt"/>
              </a:rPr>
              <a:t> </a:t>
            </a:r>
            <a:r>
              <a:rPr lang="sv-SE" sz="1700" dirty="0" smtClean="0">
                <a:solidFill>
                  <a:schemeClr val="tx1"/>
                </a:solidFill>
                <a:latin typeface="+mn-lt"/>
              </a:rPr>
              <a:t>än </a:t>
            </a:r>
            <a:r>
              <a:rPr lang="sv-SE" sz="1700" i="1" dirty="0" smtClean="0">
                <a:solidFill>
                  <a:schemeClr val="tx1"/>
                </a:solidFill>
                <a:latin typeface="+mn-lt"/>
                <a:sym typeface="Symbol"/>
              </a:rPr>
              <a:t>A</a:t>
            </a:r>
            <a:r>
              <a:rPr lang="sv-SE" sz="1700" baseline="10000" dirty="0" smtClean="0">
                <a:solidFill>
                  <a:schemeClr val="tx1"/>
                </a:solidFill>
                <a:latin typeface="+mn-lt"/>
                <a:sym typeface="Symbol"/>
              </a:rPr>
              <a:t> </a:t>
            </a:r>
            <a:r>
              <a:rPr lang="sv-SE" sz="1700" i="1" baseline="10000" dirty="0" smtClean="0">
                <a:solidFill>
                  <a:schemeClr val="tx1"/>
                </a:solidFill>
                <a:latin typeface="+mn-lt"/>
                <a:sym typeface="Symbol"/>
              </a:rPr>
              <a:t> </a:t>
            </a:r>
            <a:r>
              <a:rPr lang="sv-SE" sz="1700" i="1" dirty="0" smtClean="0">
                <a:solidFill>
                  <a:schemeClr val="tx1"/>
                </a:solidFill>
                <a:latin typeface="+mn-lt"/>
                <a:sym typeface="Symbol"/>
              </a:rPr>
              <a:t>N </a:t>
            </a:r>
            <a:r>
              <a:rPr lang="sv-SE" sz="1700" dirty="0" smtClean="0">
                <a:solidFill>
                  <a:schemeClr val="tx1"/>
                </a:solidFill>
                <a:latin typeface="+mn-lt"/>
                <a:sym typeface="Symbol"/>
              </a:rPr>
              <a:t>så </a:t>
            </a:r>
            <a:r>
              <a:rPr lang="sv-SE" sz="1700" i="1" dirty="0" smtClean="0">
                <a:solidFill>
                  <a:schemeClr val="tx1"/>
                </a:solidFill>
                <a:latin typeface="+mn-lt"/>
                <a:sym typeface="Symbol"/>
              </a:rPr>
              <a:t>k </a:t>
            </a:r>
            <a:r>
              <a:rPr lang="sv-SE" sz="1700" dirty="0" smtClean="0">
                <a:solidFill>
                  <a:schemeClr val="tx1"/>
                </a:solidFill>
                <a:latin typeface="+mn-lt"/>
                <a:sym typeface="Symbol"/>
              </a:rPr>
              <a:t>faller. </a:t>
            </a:r>
          </a:p>
          <a:p>
            <a:pPr eaLnBrk="1" hangingPunct="1">
              <a:spcBef>
                <a:spcPts val="0"/>
              </a:spcBef>
              <a:spcAft>
                <a:spcPts val="600"/>
              </a:spcAft>
              <a:buClrTx/>
              <a:defRPr/>
            </a:pPr>
            <a:r>
              <a:rPr lang="sv-SE" sz="1700" b="1" dirty="0" smtClean="0">
                <a:solidFill>
                  <a:schemeClr val="tx1"/>
                </a:solidFill>
                <a:latin typeface="+mn-lt"/>
                <a:sym typeface="Symbol"/>
              </a:rPr>
              <a:t>Slutsats:</a:t>
            </a:r>
          </a:p>
          <a:p>
            <a:pPr marL="285750" indent="-285750" eaLnBrk="1" hangingPunct="1">
              <a:spcBef>
                <a:spcPts val="0"/>
              </a:spcBef>
              <a:spcAft>
                <a:spcPts val="600"/>
              </a:spcAft>
              <a:buClrTx/>
              <a:buFont typeface="Arial" panose="020B0604020202020204" pitchFamily="34" charset="0"/>
              <a:buChar char="•"/>
              <a:defRPr/>
            </a:pPr>
            <a:r>
              <a:rPr lang="sv-SE" sz="1700" dirty="0" smtClean="0">
                <a:solidFill>
                  <a:schemeClr val="tx1"/>
                </a:solidFill>
                <a:latin typeface="+mn-lt"/>
                <a:sym typeface="Symbol"/>
              </a:rPr>
              <a:t>Ekonomin rör sig mot den balanserade tillväxt-punkten.</a:t>
            </a:r>
          </a:p>
          <a:p>
            <a:pPr marL="285750" indent="-285750" eaLnBrk="1" hangingPunct="1">
              <a:spcBef>
                <a:spcPts val="0"/>
              </a:spcBef>
              <a:spcAft>
                <a:spcPts val="0"/>
              </a:spcAft>
              <a:buClrTx/>
              <a:buFont typeface="Arial" panose="020B0604020202020204" pitchFamily="34" charset="0"/>
              <a:buChar char="•"/>
              <a:defRPr/>
            </a:pPr>
            <a:endParaRPr lang="sv-SE" sz="1700" dirty="0">
              <a:solidFill>
                <a:schemeClr val="tx1"/>
              </a:solidFill>
              <a:latin typeface="+mn-lt"/>
              <a:sym typeface="Symbol"/>
            </a:endParaRPr>
          </a:p>
          <a:p>
            <a:pPr marL="285750" indent="-285750" eaLnBrk="1" hangingPunct="1">
              <a:spcBef>
                <a:spcPct val="10000"/>
              </a:spcBef>
              <a:spcAft>
                <a:spcPct val="10000"/>
              </a:spcAft>
              <a:buClrTx/>
              <a:buFont typeface="Arial" panose="020B0604020202020204" pitchFamily="34" charset="0"/>
              <a:buChar char="•"/>
              <a:defRPr/>
            </a:pPr>
            <a:endParaRPr lang="sv-SE" sz="1700" dirty="0">
              <a:solidFill>
                <a:schemeClr val="tx1"/>
              </a:solidFill>
              <a:latin typeface="+mn-lt"/>
            </a:endParaRPr>
          </a:p>
        </p:txBody>
      </p:sp>
      <p:sp>
        <p:nvSpPr>
          <p:cNvPr id="37915" name="Line 9"/>
          <p:cNvSpPr>
            <a:spLocks noChangeShapeType="1"/>
          </p:cNvSpPr>
          <p:nvPr/>
        </p:nvSpPr>
        <p:spPr bwMode="auto">
          <a:xfrm>
            <a:off x="3660152" y="1916832"/>
            <a:ext cx="0" cy="39085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10"/>
          <p:cNvSpPr>
            <a:spLocks noChangeShapeType="1"/>
          </p:cNvSpPr>
          <p:nvPr/>
        </p:nvSpPr>
        <p:spPr bwMode="auto">
          <a:xfrm flipH="1" flipV="1">
            <a:off x="3649297" y="5829024"/>
            <a:ext cx="43693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Rectangle 12"/>
          <p:cNvSpPr>
            <a:spLocks noChangeArrowheads="1"/>
          </p:cNvSpPr>
          <p:nvPr/>
        </p:nvSpPr>
        <p:spPr bwMode="auto">
          <a:xfrm>
            <a:off x="7844962" y="5652316"/>
            <a:ext cx="975189" cy="3678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a:t>k</a:t>
            </a:r>
          </a:p>
        </p:txBody>
      </p:sp>
      <p:sp>
        <p:nvSpPr>
          <p:cNvPr id="37920" name="Freeform 14"/>
          <p:cNvSpPr>
            <a:spLocks/>
          </p:cNvSpPr>
          <p:nvPr/>
        </p:nvSpPr>
        <p:spPr bwMode="auto">
          <a:xfrm>
            <a:off x="3692719" y="3198233"/>
            <a:ext cx="4631696" cy="2609153"/>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0" h="1447">
                <a:moveTo>
                  <a:pt x="0" y="1447"/>
                </a:moveTo>
                <a:cubicBezTo>
                  <a:pt x="84" y="1340"/>
                  <a:pt x="264" y="1007"/>
                  <a:pt x="505" y="804"/>
                </a:cubicBezTo>
                <a:cubicBezTo>
                  <a:pt x="746" y="601"/>
                  <a:pt x="1175" y="356"/>
                  <a:pt x="1446" y="228"/>
                </a:cubicBezTo>
                <a:cubicBezTo>
                  <a:pt x="1717" y="100"/>
                  <a:pt x="1945" y="72"/>
                  <a:pt x="2131" y="36"/>
                </a:cubicBezTo>
                <a:cubicBezTo>
                  <a:pt x="2317" y="0"/>
                  <a:pt x="2471" y="15"/>
                  <a:pt x="2560" y="10"/>
                </a:cubicBezTo>
              </a:path>
            </a:pathLst>
          </a:custGeom>
          <a:noFill/>
          <a:ln w="38100" cap="flat" cmpd="sng">
            <a:solidFill>
              <a:srgbClr val="3F715E"/>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15"/>
          <p:cNvSpPr>
            <a:spLocks noChangeShapeType="1"/>
          </p:cNvSpPr>
          <p:nvPr/>
        </p:nvSpPr>
        <p:spPr bwMode="auto">
          <a:xfrm flipV="1">
            <a:off x="3669199" y="2363376"/>
            <a:ext cx="4376591" cy="3483679"/>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4"/>
          <p:cNvSpPr>
            <a:spLocks/>
          </p:cNvSpPr>
          <p:nvPr/>
        </p:nvSpPr>
        <p:spPr bwMode="auto">
          <a:xfrm>
            <a:off x="3685482" y="1820629"/>
            <a:ext cx="4631696" cy="4001182"/>
          </a:xfrm>
          <a:custGeom>
            <a:avLst/>
            <a:gdLst>
              <a:gd name="T0" fmla="*/ 0 w 2560"/>
              <a:gd name="T1" fmla="*/ 1447 h 1447"/>
              <a:gd name="T2" fmla="*/ 505 w 2560"/>
              <a:gd name="T3" fmla="*/ 804 h 1447"/>
              <a:gd name="T4" fmla="*/ 1446 w 2560"/>
              <a:gd name="T5" fmla="*/ 228 h 1447"/>
              <a:gd name="T6" fmla="*/ 2131 w 2560"/>
              <a:gd name="T7" fmla="*/ 36 h 1447"/>
              <a:gd name="T8" fmla="*/ 2560 w 2560"/>
              <a:gd name="T9" fmla="*/ 10 h 1447"/>
              <a:gd name="T10" fmla="*/ 0 60000 65536"/>
              <a:gd name="T11" fmla="*/ 0 60000 65536"/>
              <a:gd name="T12" fmla="*/ 0 60000 65536"/>
              <a:gd name="T13" fmla="*/ 0 60000 65536"/>
              <a:gd name="T14" fmla="*/ 0 60000 65536"/>
              <a:gd name="connsiteX0" fmla="*/ 0 w 10000"/>
              <a:gd name="connsiteY0" fmla="*/ 9931 h 9931"/>
              <a:gd name="connsiteX1" fmla="*/ 2179 w 10000"/>
              <a:gd name="connsiteY1" fmla="*/ 5392 h 9931"/>
              <a:gd name="connsiteX2" fmla="*/ 5648 w 10000"/>
              <a:gd name="connsiteY2" fmla="*/ 1507 h 9931"/>
              <a:gd name="connsiteX3" fmla="*/ 8324 w 10000"/>
              <a:gd name="connsiteY3" fmla="*/ 180 h 9931"/>
              <a:gd name="connsiteX4" fmla="*/ 10000 w 10000"/>
              <a:gd name="connsiteY4" fmla="*/ 0 h 9931"/>
              <a:gd name="connsiteX0" fmla="*/ 0 w 10000"/>
              <a:gd name="connsiteY0" fmla="*/ 10000 h 10000"/>
              <a:gd name="connsiteX1" fmla="*/ 2179 w 10000"/>
              <a:gd name="connsiteY1" fmla="*/ 5429 h 10000"/>
              <a:gd name="connsiteX2" fmla="*/ 5977 w 10000"/>
              <a:gd name="connsiteY2" fmla="*/ 1327 h 10000"/>
              <a:gd name="connsiteX3" fmla="*/ 8324 w 10000"/>
              <a:gd name="connsiteY3" fmla="*/ 181 h 10000"/>
              <a:gd name="connsiteX4" fmla="*/ 10000 w 10000"/>
              <a:gd name="connsiteY4" fmla="*/ 0 h 10000"/>
              <a:gd name="connsiteX0" fmla="*/ 0 w 10000"/>
              <a:gd name="connsiteY0" fmla="*/ 10000 h 10000"/>
              <a:gd name="connsiteX1" fmla="*/ 2179 w 10000"/>
              <a:gd name="connsiteY1" fmla="*/ 5429 h 10000"/>
              <a:gd name="connsiteX2" fmla="*/ 5977 w 10000"/>
              <a:gd name="connsiteY2" fmla="*/ 1327 h 10000"/>
              <a:gd name="connsiteX3" fmla="*/ 8201 w 10000"/>
              <a:gd name="connsiteY3" fmla="*/ 181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8201 w 10000"/>
              <a:gd name="connsiteY3" fmla="*/ 181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7954 w 10000"/>
              <a:gd name="connsiteY3" fmla="*/ 276 h 10000"/>
              <a:gd name="connsiteX4" fmla="*/ 10000 w 10000"/>
              <a:gd name="connsiteY4" fmla="*/ 0 h 10000"/>
              <a:gd name="connsiteX0" fmla="*/ 0 w 10000"/>
              <a:gd name="connsiteY0" fmla="*/ 10000 h 10000"/>
              <a:gd name="connsiteX1" fmla="*/ 2302 w 10000"/>
              <a:gd name="connsiteY1" fmla="*/ 5358 h 10000"/>
              <a:gd name="connsiteX2" fmla="*/ 5977 w 10000"/>
              <a:gd name="connsiteY2" fmla="*/ 1327 h 10000"/>
              <a:gd name="connsiteX3" fmla="*/ 7995 w 10000"/>
              <a:gd name="connsiteY3" fmla="*/ 205 h 10000"/>
              <a:gd name="connsiteX4" fmla="*/ 10000 w 10000"/>
              <a:gd name="connsiteY4" fmla="*/ 0 h 10000"/>
              <a:gd name="connsiteX0" fmla="*/ 0 w 10000"/>
              <a:gd name="connsiteY0" fmla="*/ 10000 h 10000"/>
              <a:gd name="connsiteX1" fmla="*/ 2302 w 10000"/>
              <a:gd name="connsiteY1" fmla="*/ 5358 h 10000"/>
              <a:gd name="connsiteX2" fmla="*/ 4012 w 10000"/>
              <a:gd name="connsiteY2" fmla="*/ 3234 h 10000"/>
              <a:gd name="connsiteX3" fmla="*/ 5977 w 10000"/>
              <a:gd name="connsiteY3" fmla="*/ 1327 h 10000"/>
              <a:gd name="connsiteX4" fmla="*/ 7995 w 10000"/>
              <a:gd name="connsiteY4" fmla="*/ 205 h 10000"/>
              <a:gd name="connsiteX5" fmla="*/ 10000 w 10000"/>
              <a:gd name="connsiteY5" fmla="*/ 0 h 10000"/>
              <a:gd name="connsiteX0" fmla="*/ 0 w 10000"/>
              <a:gd name="connsiteY0" fmla="*/ 10000 h 10000"/>
              <a:gd name="connsiteX1" fmla="*/ 2302 w 10000"/>
              <a:gd name="connsiteY1" fmla="*/ 5358 h 10000"/>
              <a:gd name="connsiteX2" fmla="*/ 4012 w 10000"/>
              <a:gd name="connsiteY2" fmla="*/ 3115 h 10000"/>
              <a:gd name="connsiteX3" fmla="*/ 5977 w 10000"/>
              <a:gd name="connsiteY3" fmla="*/ 1327 h 10000"/>
              <a:gd name="connsiteX4" fmla="*/ 7995 w 10000"/>
              <a:gd name="connsiteY4" fmla="*/ 205 h 10000"/>
              <a:gd name="connsiteX5" fmla="*/ 1000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cubicBezTo>
                  <a:pt x="328" y="9256"/>
                  <a:pt x="1633" y="6505"/>
                  <a:pt x="2302" y="5358"/>
                </a:cubicBezTo>
                <a:cubicBezTo>
                  <a:pt x="2971" y="4211"/>
                  <a:pt x="3400" y="3787"/>
                  <a:pt x="4012" y="3115"/>
                </a:cubicBezTo>
                <a:cubicBezTo>
                  <a:pt x="4624" y="2443"/>
                  <a:pt x="5313" y="1812"/>
                  <a:pt x="5977" y="1327"/>
                </a:cubicBezTo>
                <a:cubicBezTo>
                  <a:pt x="6641" y="842"/>
                  <a:pt x="7269" y="456"/>
                  <a:pt x="7995" y="205"/>
                </a:cubicBezTo>
                <a:cubicBezTo>
                  <a:pt x="8722" y="-45"/>
                  <a:pt x="9652" y="35"/>
                  <a:pt x="10000"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Rectangle 19"/>
          <p:cNvSpPr>
            <a:spLocks noChangeArrowheads="1"/>
          </p:cNvSpPr>
          <p:nvPr/>
        </p:nvSpPr>
        <p:spPr bwMode="auto">
          <a:xfrm>
            <a:off x="6516216" y="5805264"/>
            <a:ext cx="367408" cy="36933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smtClean="0"/>
              <a:t>k</a:t>
            </a:r>
            <a:r>
              <a:rPr lang="sv-SE" altLang="en-US" sz="2000" baseline="30000" dirty="0" smtClean="0"/>
              <a:t>*</a:t>
            </a:r>
            <a:endParaRPr lang="sv-SE" altLang="en-US" sz="1800" i="1" baseline="30000" dirty="0"/>
          </a:p>
        </p:txBody>
      </p:sp>
      <p:sp>
        <p:nvSpPr>
          <p:cNvPr id="37904" name="Line 21"/>
          <p:cNvSpPr>
            <a:spLocks noChangeShapeType="1"/>
          </p:cNvSpPr>
          <p:nvPr/>
        </p:nvSpPr>
        <p:spPr bwMode="auto">
          <a:xfrm flipH="1">
            <a:off x="3694113" y="2207964"/>
            <a:ext cx="2956594"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26"/>
          <p:cNvSpPr>
            <a:spLocks noChangeShapeType="1"/>
          </p:cNvSpPr>
          <p:nvPr/>
        </p:nvSpPr>
        <p:spPr bwMode="auto">
          <a:xfrm flipV="1">
            <a:off x="4795838" y="5384800"/>
            <a:ext cx="0" cy="206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AutoShape 28"/>
          <p:cNvSpPr>
            <a:spLocks noChangeArrowheads="1"/>
          </p:cNvSpPr>
          <p:nvPr/>
        </p:nvSpPr>
        <p:spPr bwMode="auto">
          <a:xfrm flipH="1" flipV="1">
            <a:off x="6953396" y="5730890"/>
            <a:ext cx="681037" cy="192088"/>
          </a:xfrm>
          <a:prstGeom prst="rightArrow">
            <a:avLst>
              <a:gd name="adj1" fmla="val 50000"/>
              <a:gd name="adj2" fmla="val 8863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endParaRPr lang="en-US" altLang="en-US"/>
          </a:p>
        </p:txBody>
      </p:sp>
      <p:sp>
        <p:nvSpPr>
          <p:cNvPr id="336929" name="Rectangle 33"/>
          <p:cNvSpPr>
            <a:spLocks noChangeArrowheads="1"/>
          </p:cNvSpPr>
          <p:nvPr/>
        </p:nvSpPr>
        <p:spPr bwMode="auto">
          <a:xfrm>
            <a:off x="251520" y="4421947"/>
            <a:ext cx="2971800" cy="1752649"/>
          </a:xfrm>
          <a:prstGeom prst="rect">
            <a:avLst/>
          </a:prstGeom>
          <a:noFill/>
          <a:ln>
            <a:noFill/>
          </a:ln>
          <a:effec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lgn="l" eaLnBrk="1" hangingPunct="1">
              <a:spcBef>
                <a:spcPct val="10000"/>
              </a:spcBef>
              <a:spcAft>
                <a:spcPct val="10000"/>
              </a:spcAft>
              <a:buClrTx/>
              <a:buFont typeface="Wingdings" pitchFamily="2" charset="2"/>
              <a:buNone/>
            </a:pPr>
            <a:endParaRPr lang="sv-SE" altLang="en-US" sz="1800" dirty="0"/>
          </a:p>
        </p:txBody>
      </p:sp>
      <p:graphicFrame>
        <p:nvGraphicFramePr>
          <p:cNvPr id="2" name="Object 1"/>
          <p:cNvGraphicFramePr>
            <a:graphicFrameLocks noChangeAspect="1"/>
          </p:cNvGraphicFramePr>
          <p:nvPr>
            <p:extLst>
              <p:ext uri="{D42A27DB-BD31-4B8C-83A1-F6EECF244321}">
                <p14:modId xmlns:p14="http://schemas.microsoft.com/office/powerpoint/2010/main" val="3317128163"/>
              </p:ext>
            </p:extLst>
          </p:nvPr>
        </p:nvGraphicFramePr>
        <p:xfrm>
          <a:off x="7911355" y="2892301"/>
          <a:ext cx="800100" cy="320675"/>
        </p:xfrm>
        <a:graphic>
          <a:graphicData uri="http://schemas.openxmlformats.org/presentationml/2006/ole">
            <mc:AlternateContent xmlns:mc="http://schemas.openxmlformats.org/markup-compatibility/2006">
              <mc:Choice xmlns:v="urn:schemas-microsoft-com:vml" Requires="v">
                <p:oleObj spid="_x0000_s43146" name="Equation" r:id="rId3" imgW="533160" imgH="215640" progId="Equation.3">
                  <p:embed/>
                </p:oleObj>
              </mc:Choice>
              <mc:Fallback>
                <p:oleObj name="Equation" r:id="rId3" imgW="53316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355" y="2892301"/>
                        <a:ext cx="8001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69403006"/>
              </p:ext>
            </p:extLst>
          </p:nvPr>
        </p:nvGraphicFramePr>
        <p:xfrm>
          <a:off x="7332663" y="2071688"/>
          <a:ext cx="1638300" cy="323850"/>
        </p:xfrm>
        <a:graphic>
          <a:graphicData uri="http://schemas.openxmlformats.org/presentationml/2006/ole">
            <mc:AlternateContent xmlns:mc="http://schemas.openxmlformats.org/markup-compatibility/2006">
              <mc:Choice xmlns:v="urn:schemas-microsoft-com:vml" Requires="v">
                <p:oleObj spid="_x0000_s43147" name="Equation" r:id="rId5" imgW="1091880" imgH="215640" progId="Equation.3">
                  <p:embed/>
                </p:oleObj>
              </mc:Choice>
              <mc:Fallback>
                <p:oleObj name="Equation" r:id="rId5" imgW="1091880" imgH="215640" progId="Equation.3">
                  <p:embed/>
                  <p:pic>
                    <p:nvPicPr>
                      <p:cNvPr id="0" name=""/>
                      <p:cNvPicPr>
                        <a:picLocks noChangeAspect="1" noChangeArrowheads="1"/>
                      </p:cNvPicPr>
                      <p:nvPr/>
                    </p:nvPicPr>
                    <p:blipFill>
                      <a:blip r:embed="rId6"/>
                      <a:srcRect/>
                      <a:stretch>
                        <a:fillRect/>
                      </a:stretch>
                    </p:blipFill>
                    <p:spPr bwMode="auto">
                      <a:xfrm>
                        <a:off x="7332663" y="2071688"/>
                        <a:ext cx="1638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570441254"/>
              </p:ext>
            </p:extLst>
          </p:nvPr>
        </p:nvGraphicFramePr>
        <p:xfrm>
          <a:off x="8324415" y="1596157"/>
          <a:ext cx="476250" cy="320675"/>
        </p:xfrm>
        <a:graphic>
          <a:graphicData uri="http://schemas.openxmlformats.org/presentationml/2006/ole">
            <mc:AlternateContent xmlns:mc="http://schemas.openxmlformats.org/markup-compatibility/2006">
              <mc:Choice xmlns:v="urn:schemas-microsoft-com:vml" Requires="v">
                <p:oleObj spid="_x0000_s43148" name="Equation" r:id="rId7" imgW="317160" imgH="215640" progId="Equation.3">
                  <p:embed/>
                </p:oleObj>
              </mc:Choice>
              <mc:Fallback>
                <p:oleObj name="Equation" r:id="rId7" imgW="317160" imgH="215640" progId="Equation.3">
                  <p:embed/>
                  <p:pic>
                    <p:nvPicPr>
                      <p:cNvPr id="0" name=""/>
                      <p:cNvPicPr>
                        <a:picLocks noChangeAspect="1" noChangeArrowheads="1"/>
                      </p:cNvPicPr>
                      <p:nvPr/>
                    </p:nvPicPr>
                    <p:blipFill>
                      <a:blip r:embed="rId8"/>
                      <a:srcRect/>
                      <a:stretch>
                        <a:fillRect/>
                      </a:stretch>
                    </p:blipFill>
                    <p:spPr bwMode="auto">
                      <a:xfrm>
                        <a:off x="8324415" y="1596157"/>
                        <a:ext cx="476250" cy="320675"/>
                      </a:xfrm>
                      <a:prstGeom prst="rect">
                        <a:avLst/>
                      </a:prstGeom>
                      <a:noFill/>
                      <a:ln>
                        <a:noFill/>
                      </a:ln>
                      <a:extLst/>
                    </p:spPr>
                  </p:pic>
                </p:oleObj>
              </mc:Fallback>
            </mc:AlternateContent>
          </a:graphicData>
        </a:graphic>
      </p:graphicFrame>
      <p:sp>
        <p:nvSpPr>
          <p:cNvPr id="35" name="Line 18"/>
          <p:cNvSpPr>
            <a:spLocks noChangeShapeType="1"/>
          </p:cNvSpPr>
          <p:nvPr/>
        </p:nvSpPr>
        <p:spPr bwMode="auto">
          <a:xfrm flipV="1">
            <a:off x="6660232" y="2207963"/>
            <a:ext cx="0" cy="361384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AutoShape 28"/>
          <p:cNvSpPr>
            <a:spLocks noChangeArrowheads="1"/>
          </p:cNvSpPr>
          <p:nvPr/>
        </p:nvSpPr>
        <p:spPr bwMode="auto">
          <a:xfrm rot="10800000" flipH="1" flipV="1">
            <a:off x="5508105" y="5733255"/>
            <a:ext cx="681038" cy="192089"/>
          </a:xfrm>
          <a:prstGeom prst="rightArrow">
            <a:avLst>
              <a:gd name="adj1" fmla="val 50000"/>
              <a:gd name="adj2" fmla="val 8863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endParaRPr lang="en-US" altLang="en-US"/>
          </a:p>
        </p:txBody>
      </p:sp>
      <p:sp>
        <p:nvSpPr>
          <p:cNvPr id="32" name="Rectangle 19"/>
          <p:cNvSpPr>
            <a:spLocks noChangeArrowheads="1"/>
          </p:cNvSpPr>
          <p:nvPr/>
        </p:nvSpPr>
        <p:spPr bwMode="auto">
          <a:xfrm>
            <a:off x="3330971" y="1979315"/>
            <a:ext cx="367408" cy="369332"/>
          </a:xfrm>
          <a:prstGeom prst="rect">
            <a:avLst/>
          </a:prstGeom>
          <a:noFill/>
          <a:ln>
            <a:noFill/>
          </a:ln>
          <a:effectLst/>
          <a:extLst>
            <a:ext uri="{909E8E84-426E-40DD-AFC4-6F175D3DCCD1}">
              <a14:hiddenFill xmlns:a14="http://schemas.microsoft.com/office/drawing/2010/main">
                <a:gradFill rotWithShape="0">
                  <a:gsLst>
                    <a:gs pos="0">
                      <a:srgbClr val="003300"/>
                    </a:gs>
                    <a:gs pos="100000">
                      <a:srgbClr val="66FF66"/>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800" i="1" dirty="0" smtClean="0"/>
              <a:t>y</a:t>
            </a:r>
            <a:r>
              <a:rPr lang="sv-SE" altLang="en-US" sz="2000" baseline="30000" dirty="0" smtClean="0"/>
              <a:t>*</a:t>
            </a:r>
            <a:endParaRPr lang="sv-SE" altLang="en-US" sz="1800" i="1" baseline="30000" dirty="0"/>
          </a:p>
        </p:txBody>
      </p:sp>
      <p:sp>
        <p:nvSpPr>
          <p:cNvPr id="36"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8</a:t>
            </a:fld>
            <a:endParaRPr lang="en-GB" dirty="0"/>
          </a:p>
        </p:txBody>
      </p:sp>
      <p:sp>
        <p:nvSpPr>
          <p:cNvPr id="25" name="Rectangle 46"/>
          <p:cNvSpPr>
            <a:spLocks noChangeArrowheads="1"/>
          </p:cNvSpPr>
          <p:nvPr/>
        </p:nvSpPr>
        <p:spPr bwMode="auto">
          <a:xfrm>
            <a:off x="4029205" y="6145559"/>
            <a:ext cx="378315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75000"/>
              </a:spcBef>
              <a:spcAft>
                <a:spcPct val="0"/>
              </a:spcAft>
              <a:buClr>
                <a:schemeClr val="tx1"/>
              </a:buClr>
              <a:buChar char="•"/>
              <a:defRPr sz="2800">
                <a:solidFill>
                  <a:schemeClr val="tx1"/>
                </a:solidFill>
                <a:latin typeface="Arial" charset="0"/>
              </a:defRPr>
            </a:lvl6pPr>
            <a:lvl7pPr marL="2971800" indent="-228600" algn="ctr" eaLnBrk="0" fontAlgn="base" hangingPunct="0">
              <a:spcBef>
                <a:spcPct val="75000"/>
              </a:spcBef>
              <a:spcAft>
                <a:spcPct val="0"/>
              </a:spcAft>
              <a:buClr>
                <a:schemeClr val="tx1"/>
              </a:buClr>
              <a:buChar char="•"/>
              <a:defRPr sz="2800">
                <a:solidFill>
                  <a:schemeClr val="tx1"/>
                </a:solidFill>
                <a:latin typeface="Arial" charset="0"/>
              </a:defRPr>
            </a:lvl7pPr>
            <a:lvl8pPr marL="3429000" indent="-228600" algn="ctr" eaLnBrk="0" fontAlgn="base" hangingPunct="0">
              <a:spcBef>
                <a:spcPct val="75000"/>
              </a:spcBef>
              <a:spcAft>
                <a:spcPct val="0"/>
              </a:spcAft>
              <a:buClr>
                <a:schemeClr val="tx1"/>
              </a:buClr>
              <a:buChar char="•"/>
              <a:defRPr sz="2800">
                <a:solidFill>
                  <a:schemeClr val="tx1"/>
                </a:solidFill>
                <a:latin typeface="Arial" charset="0"/>
              </a:defRPr>
            </a:lvl8pPr>
            <a:lvl9pPr marL="3886200" indent="-228600" algn="ctr" eaLnBrk="0" fontAlgn="base" hangingPunct="0">
              <a:spcBef>
                <a:spcPct val="75000"/>
              </a:spcBef>
              <a:spcAft>
                <a:spcPct val="0"/>
              </a:spcAft>
              <a:buClr>
                <a:schemeClr val="tx1"/>
              </a:buClr>
              <a:buChar char="•"/>
              <a:defRPr sz="2800">
                <a:solidFill>
                  <a:schemeClr val="tx1"/>
                </a:solidFill>
                <a:latin typeface="Arial" charset="0"/>
              </a:defRPr>
            </a:lvl9pPr>
          </a:lstStyle>
          <a:p>
            <a:pPr>
              <a:buFontTx/>
              <a:buNone/>
            </a:pPr>
            <a:r>
              <a:rPr lang="sv-SE" altLang="en-US" sz="1400" dirty="0">
                <a:latin typeface="+mn-lt"/>
              </a:rPr>
              <a:t>Kapital </a:t>
            </a:r>
            <a:r>
              <a:rPr lang="sv-SE" altLang="en-US" sz="1400" dirty="0" smtClean="0">
                <a:latin typeface="+mn-lt"/>
              </a:rPr>
              <a:t>(per effektivitetsenhet arbetskraft)</a:t>
            </a:r>
            <a:endParaRPr lang="sv-SE" altLang="en-US" sz="1400" dirty="0">
              <a:latin typeface="+mn-lt"/>
            </a:endParaRPr>
          </a:p>
        </p:txBody>
      </p:sp>
    </p:spTree>
    <p:extLst>
      <p:ext uri="{BB962C8B-B14F-4D97-AF65-F5344CB8AC3E}">
        <p14:creationId xmlns:p14="http://schemas.microsoft.com/office/powerpoint/2010/main" val="141490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690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7903"/>
                                        </p:tgtEl>
                                        <p:attrNameLst>
                                          <p:attrName>style.visibility</p:attrName>
                                        </p:attrNameLst>
                                      </p:cBhvr>
                                      <p:to>
                                        <p:strVal val="visible"/>
                                      </p:to>
                                    </p:set>
                                    <p:animEffect transition="in" filter="wipe(right)">
                                      <p:cBhvr>
                                        <p:cTn id="20" dur="500"/>
                                        <p:tgtEl>
                                          <p:spTgt spid="3790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690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690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9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uiExpand="1" build="p"/>
      <p:bldP spid="37904" grpId="0" animBg="1"/>
      <p:bldP spid="37903" grpId="0" animBg="1"/>
      <p:bldP spid="35"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sv-SE" dirty="0" smtClean="0"/>
              <a:t>Balanserade tillväxttakter</a:t>
            </a:r>
          </a:p>
        </p:txBody>
      </p:sp>
      <p:graphicFrame>
        <p:nvGraphicFramePr>
          <p:cNvPr id="271464" name="Group 104"/>
          <p:cNvGraphicFramePr>
            <a:graphicFrameLocks noGrp="1"/>
          </p:cNvGraphicFramePr>
          <p:nvPr>
            <p:extLst>
              <p:ext uri="{D42A27DB-BD31-4B8C-83A1-F6EECF244321}">
                <p14:modId xmlns:p14="http://schemas.microsoft.com/office/powerpoint/2010/main" val="1981470529"/>
              </p:ext>
            </p:extLst>
          </p:nvPr>
        </p:nvGraphicFramePr>
        <p:xfrm>
          <a:off x="899592" y="1772817"/>
          <a:ext cx="7056784" cy="2984555"/>
        </p:xfrm>
        <a:graphic>
          <a:graphicData uri="http://schemas.openxmlformats.org/drawingml/2006/table">
            <a:tbl>
              <a:tblPr/>
              <a:tblGrid>
                <a:gridCol w="4885466"/>
                <a:gridCol w="2171318"/>
              </a:tblGrid>
              <a:tr h="360039">
                <a:tc>
                  <a:txBody>
                    <a:bodyPr/>
                    <a:lstStyle/>
                    <a:p>
                      <a:pPr marL="0" marR="0" lvl="0" indent="0" algn="ctr"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Variabel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Tillväxttakt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60040">
                <a:tc>
                  <a:txBody>
                    <a:bodyPr/>
                    <a:lstStyle/>
                    <a:p>
                      <a:pPr marL="0" marR="0" lvl="0" indent="0" algn="l"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Kapitalstock per sysselsatt i effektivitetsenheter, </a:t>
                      </a:r>
                      <a:r>
                        <a:rPr kumimoji="0" lang="sv-SE" sz="1400" b="0" i="1" u="none" strike="noStrike" cap="none" normalizeH="0" baseline="0" dirty="0" smtClean="0">
                          <a:ln>
                            <a:noFill/>
                          </a:ln>
                          <a:solidFill>
                            <a:schemeClr val="tx1"/>
                          </a:solidFill>
                          <a:effectLst/>
                          <a:latin typeface="Arial" charset="0"/>
                        </a:rPr>
                        <a:t>k=K/</a:t>
                      </a:r>
                      <a:r>
                        <a:rPr kumimoji="0" lang="sv-SE" sz="1400" b="0" i="0" u="none" strike="noStrike" cap="none" normalizeH="0" baseline="0" dirty="0" smtClean="0">
                          <a:ln>
                            <a:noFill/>
                          </a:ln>
                          <a:solidFill>
                            <a:schemeClr val="tx1"/>
                          </a:solidFill>
                          <a:effectLst/>
                          <a:latin typeface="Arial" charset="0"/>
                        </a:rPr>
                        <a:t>(</a:t>
                      </a:r>
                      <a:r>
                        <a:rPr lang="sv-SE" sz="1400" b="0" i="1" dirty="0" smtClean="0">
                          <a:solidFill>
                            <a:schemeClr val="tx1"/>
                          </a:solidFill>
                          <a:latin typeface="+mn-lt"/>
                          <a:sym typeface="Symbol"/>
                        </a:rPr>
                        <a:t>A</a:t>
                      </a:r>
                      <a:r>
                        <a:rPr lang="sv-SE" sz="1400" b="0" baseline="10000" dirty="0" smtClean="0">
                          <a:solidFill>
                            <a:schemeClr val="tx1"/>
                          </a:solidFill>
                          <a:latin typeface="+mn-lt"/>
                          <a:sym typeface="Symbol"/>
                        </a:rPr>
                        <a:t> </a:t>
                      </a:r>
                      <a:r>
                        <a:rPr lang="sv-SE" sz="1400" b="0" i="1" baseline="10000" dirty="0" smtClean="0">
                          <a:solidFill>
                            <a:schemeClr val="tx1"/>
                          </a:solidFill>
                          <a:latin typeface="+mn-lt"/>
                          <a:sym typeface="Symbol"/>
                        </a:rPr>
                        <a:t> </a:t>
                      </a:r>
                      <a:r>
                        <a:rPr lang="sv-SE" sz="1400" b="0" i="1" dirty="0" smtClean="0">
                          <a:solidFill>
                            <a:schemeClr val="tx1"/>
                          </a:solidFill>
                          <a:latin typeface="+mn-lt"/>
                          <a:sym typeface="Symbol"/>
                        </a:rPr>
                        <a:t>N</a:t>
                      </a:r>
                      <a:r>
                        <a:rPr lang="sv-SE" sz="1400" b="0" i="0" dirty="0" smtClean="0">
                          <a:solidFill>
                            <a:schemeClr val="tx1"/>
                          </a:solidFill>
                          <a:latin typeface="+mn-lt"/>
                          <a:sym typeface="Symbol"/>
                        </a:rPr>
                        <a:t>)</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Produktion per sysselsatt i effektivitetsenheter, </a:t>
                      </a:r>
                      <a:r>
                        <a:rPr kumimoji="0" lang="sv-SE" sz="1400" b="0" i="1" u="none" strike="noStrike" cap="none" normalizeH="0" baseline="0" dirty="0" smtClean="0">
                          <a:ln>
                            <a:noFill/>
                          </a:ln>
                          <a:solidFill>
                            <a:schemeClr val="tx1"/>
                          </a:solidFill>
                          <a:effectLst/>
                          <a:latin typeface="Arial" charset="0"/>
                        </a:rPr>
                        <a:t>y=Y/</a:t>
                      </a:r>
                      <a:r>
                        <a:rPr kumimoji="0" lang="sv-SE" sz="1400" b="0" i="0" u="none" strike="noStrike" cap="none" normalizeH="0" baseline="0" dirty="0" smtClean="0">
                          <a:ln>
                            <a:noFill/>
                          </a:ln>
                          <a:solidFill>
                            <a:schemeClr val="tx1"/>
                          </a:solidFill>
                          <a:effectLst/>
                          <a:latin typeface="Arial" charset="0"/>
                        </a:rPr>
                        <a:t>(</a:t>
                      </a:r>
                      <a:r>
                        <a:rPr lang="sv-SE" sz="1400" b="0" i="1" dirty="0" smtClean="0">
                          <a:solidFill>
                            <a:schemeClr val="tx1"/>
                          </a:solidFill>
                          <a:latin typeface="+mn-lt"/>
                          <a:sym typeface="Symbol"/>
                        </a:rPr>
                        <a:t>A</a:t>
                      </a:r>
                      <a:r>
                        <a:rPr lang="sv-SE" sz="1400" b="0" baseline="10000" dirty="0" smtClean="0">
                          <a:solidFill>
                            <a:schemeClr val="tx1"/>
                          </a:solidFill>
                          <a:latin typeface="+mn-lt"/>
                          <a:sym typeface="Symbol"/>
                        </a:rPr>
                        <a:t> </a:t>
                      </a:r>
                      <a:r>
                        <a:rPr lang="sv-SE" sz="1400" b="0" i="1" baseline="10000" dirty="0" smtClean="0">
                          <a:solidFill>
                            <a:schemeClr val="tx1"/>
                          </a:solidFill>
                          <a:latin typeface="+mn-lt"/>
                          <a:sym typeface="Symbol"/>
                        </a:rPr>
                        <a:t> </a:t>
                      </a:r>
                      <a:r>
                        <a:rPr lang="sv-SE" sz="1400" b="0" i="1" dirty="0" smtClean="0">
                          <a:solidFill>
                            <a:schemeClr val="tx1"/>
                          </a:solidFill>
                          <a:latin typeface="+mn-lt"/>
                          <a:sym typeface="Symbol"/>
                        </a:rPr>
                        <a:t>N</a:t>
                      </a:r>
                      <a:r>
                        <a:rPr lang="sv-SE" sz="1400" b="0" i="0" dirty="0" smtClean="0">
                          <a:solidFill>
                            <a:schemeClr val="tx1"/>
                          </a:solidFill>
                          <a:latin typeface="+mn-lt"/>
                          <a:sym typeface="Symbol"/>
                        </a:rPr>
                        <a:t>)</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pPr>
                      <a:r>
                        <a:rPr kumimoji="0" lang="sv-SE" sz="14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876">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Antal sysselsatta, </a:t>
                      </a:r>
                      <a:r>
                        <a:rPr kumimoji="0" lang="sv-SE" sz="1400" b="0" i="1" u="none" strike="noStrike" cap="none" normalizeH="0" baseline="0" dirty="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N</a:t>
                      </a:r>
                      <a:endParaRPr kumimoji="0" lang="sv-SE" sz="1400" b="0" i="1"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876">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Teknologi, </a:t>
                      </a:r>
                      <a:r>
                        <a:rPr kumimoji="0" lang="sv-SE" sz="1400" b="0" i="1" u="none" strike="noStrike" cap="none" normalizeH="0" baseline="0" dirty="0" smtClean="0">
                          <a:ln>
                            <a:noFill/>
                          </a:ln>
                          <a:solidFill>
                            <a:schemeClr val="tx1"/>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smtClean="0">
                          <a:ln>
                            <a:noFill/>
                          </a:ln>
                          <a:solidFill>
                            <a:schemeClr val="tx1"/>
                          </a:solidFill>
                          <a:effectLst/>
                          <a:latin typeface="Arial" charset="0"/>
                        </a:rPr>
                        <a:t>g</a:t>
                      </a:r>
                      <a:r>
                        <a:rPr kumimoji="0" lang="sv-SE" sz="1400" b="0" i="1" u="none" strike="noStrike" cap="none" normalizeH="0" baseline="-25000" dirty="0" smtClean="0">
                          <a:ln>
                            <a:noFill/>
                          </a:ln>
                          <a:solidFill>
                            <a:schemeClr val="tx1"/>
                          </a:solidFill>
                          <a:effectLst/>
                          <a:latin typeface="Arial" charset="0"/>
                        </a:rPr>
                        <a:t>A</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124">
                <a:tc>
                  <a:txBody>
                    <a:bodyPr/>
                    <a:lstStyle/>
                    <a:p>
                      <a:pPr marL="0" marR="0" lvl="0" indent="0" algn="l" defTabSz="914400" rtl="0" eaLnBrk="1" fontAlgn="base" latinLnBrk="0" hangingPunct="1">
                        <a:lnSpc>
                          <a:spcPct val="100000"/>
                        </a:lnSpc>
                        <a:spcBef>
                          <a:spcPts val="0"/>
                        </a:spcBef>
                        <a:spcAft>
                          <a:spcPts val="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Kapitalstock, </a:t>
                      </a:r>
                      <a:r>
                        <a:rPr kumimoji="0" lang="sv-SE" sz="1400" b="0" i="1" u="none" strike="noStrike" cap="none" normalizeH="0" baseline="0" dirty="0" smtClean="0">
                          <a:ln>
                            <a:noFill/>
                          </a:ln>
                          <a:solidFill>
                            <a:schemeClr val="tx1"/>
                          </a:solidFill>
                          <a:effectLst/>
                          <a:latin typeface="Arial" charset="0"/>
                        </a:rPr>
                        <a:t>K</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A</a:t>
                      </a:r>
                      <a:r>
                        <a:rPr kumimoji="0" lang="sv-SE" sz="1400" b="0" i="0" u="none" strike="noStrike" cap="none" normalizeH="0" baseline="0" dirty="0" err="1" smtClean="0">
                          <a:ln>
                            <a:noFill/>
                          </a:ln>
                          <a:solidFill>
                            <a:schemeClr val="tx1"/>
                          </a:solidFill>
                          <a:effectLst/>
                          <a:latin typeface="Arial" charset="0"/>
                        </a:rPr>
                        <a:t>+</a:t>
                      </a: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N</a:t>
                      </a:r>
                      <a:endParaRPr kumimoji="0" lang="sv-SE" sz="1400" b="0" i="1"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Produktion, </a:t>
                      </a:r>
                      <a:r>
                        <a:rPr kumimoji="0" lang="sv-SE" sz="1400" b="0" i="1" u="none" strike="noStrike" cap="none" normalizeH="0" baseline="0" dirty="0" smtClean="0">
                          <a:ln>
                            <a:noFill/>
                          </a:ln>
                          <a:solidFill>
                            <a:schemeClr val="tx1"/>
                          </a:solidFill>
                          <a:effectLst/>
                          <a:latin typeface="Arial" charset="0"/>
                        </a:rPr>
                        <a:t>Y=F</a:t>
                      </a:r>
                      <a:r>
                        <a:rPr kumimoji="0" lang="sv-SE" sz="1400" b="0" i="0" u="none" strike="noStrike" cap="none" normalizeH="0" baseline="0" dirty="0" smtClean="0">
                          <a:ln>
                            <a:noFill/>
                          </a:ln>
                          <a:solidFill>
                            <a:schemeClr val="tx1"/>
                          </a:solidFill>
                          <a:effectLst/>
                          <a:latin typeface="Arial" charset="0"/>
                        </a:rPr>
                        <a:t>(</a:t>
                      </a:r>
                      <a:r>
                        <a:rPr kumimoji="0" lang="sv-SE" sz="1400" b="0" i="1" u="none" strike="noStrike" cap="none" normalizeH="0" baseline="0" dirty="0" smtClean="0">
                          <a:ln>
                            <a:noFill/>
                          </a:ln>
                          <a:solidFill>
                            <a:schemeClr val="tx1"/>
                          </a:solidFill>
                          <a:effectLst/>
                          <a:latin typeface="Arial" charset="0"/>
                        </a:rPr>
                        <a:t>K</a:t>
                      </a:r>
                      <a:r>
                        <a:rPr kumimoji="0" lang="sv-SE" sz="1400" b="0" i="0" u="none" strike="noStrike" cap="none" normalizeH="0" baseline="0" dirty="0" smtClean="0">
                          <a:ln>
                            <a:noFill/>
                          </a:ln>
                          <a:solidFill>
                            <a:schemeClr val="tx1"/>
                          </a:solidFill>
                          <a:effectLst/>
                          <a:latin typeface="Arial" charset="0"/>
                        </a:rPr>
                        <a:t>,</a:t>
                      </a:r>
                      <a:r>
                        <a:rPr lang="sv-SE" sz="1400" b="0" i="1" dirty="0" smtClean="0">
                          <a:solidFill>
                            <a:schemeClr val="tx1"/>
                          </a:solidFill>
                          <a:latin typeface="+mn-lt"/>
                          <a:sym typeface="Symbol"/>
                        </a:rPr>
                        <a:t> A</a:t>
                      </a:r>
                      <a:r>
                        <a:rPr lang="sv-SE" sz="1400" b="0" baseline="10000" dirty="0" smtClean="0">
                          <a:solidFill>
                            <a:schemeClr val="tx1"/>
                          </a:solidFill>
                          <a:latin typeface="+mn-lt"/>
                          <a:sym typeface="Symbol"/>
                        </a:rPr>
                        <a:t> </a:t>
                      </a:r>
                      <a:r>
                        <a:rPr lang="sv-SE" sz="1400" b="0" i="1" baseline="10000" dirty="0" smtClean="0">
                          <a:solidFill>
                            <a:schemeClr val="tx1"/>
                          </a:solidFill>
                          <a:latin typeface="+mn-lt"/>
                          <a:sym typeface="Symbol"/>
                        </a:rPr>
                        <a:t> </a:t>
                      </a:r>
                      <a:r>
                        <a:rPr lang="sv-SE" sz="1400" b="0" i="1" dirty="0" smtClean="0">
                          <a:solidFill>
                            <a:schemeClr val="tx1"/>
                          </a:solidFill>
                          <a:latin typeface="+mn-lt"/>
                          <a:sym typeface="Symbol"/>
                        </a:rPr>
                        <a:t>N</a:t>
                      </a:r>
                      <a:r>
                        <a:rPr lang="sv-SE" sz="1400" b="0" i="0" dirty="0" smtClean="0">
                          <a:solidFill>
                            <a:schemeClr val="tx1"/>
                          </a:solidFill>
                          <a:latin typeface="+mn-lt"/>
                          <a:sym typeface="Symbol"/>
                        </a:rPr>
                        <a:t>)</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A</a:t>
                      </a:r>
                      <a:r>
                        <a:rPr kumimoji="0" lang="sv-SE" sz="1400" b="0" i="0" u="none" strike="noStrike" cap="none" normalizeH="0" baseline="0" dirty="0" err="1" smtClean="0">
                          <a:ln>
                            <a:noFill/>
                          </a:ln>
                          <a:solidFill>
                            <a:schemeClr val="tx1"/>
                          </a:solidFill>
                          <a:effectLst/>
                          <a:latin typeface="Arial" charset="0"/>
                        </a:rPr>
                        <a:t>+</a:t>
                      </a: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N</a:t>
                      </a:r>
                      <a:endParaRPr kumimoji="0" lang="sv-SE" sz="1400" b="0" i="1"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Produktion per sysselsatt,  </a:t>
                      </a:r>
                      <a:r>
                        <a:rPr kumimoji="0" lang="sv-SE" sz="1400" b="0" i="1" u="none" strike="noStrike" cap="none" normalizeH="0" baseline="0" dirty="0" smtClean="0">
                          <a:ln>
                            <a:noFill/>
                          </a:ln>
                          <a:solidFill>
                            <a:schemeClr val="tx1"/>
                          </a:solidFill>
                          <a:effectLst/>
                          <a:latin typeface="Arial" charset="0"/>
                        </a:rPr>
                        <a:t>Y/</a:t>
                      </a:r>
                      <a:r>
                        <a:rPr lang="sv-SE" sz="1400" b="0" i="1" baseline="10000" dirty="0" smtClean="0">
                          <a:solidFill>
                            <a:schemeClr val="tx1"/>
                          </a:solidFill>
                          <a:latin typeface="+mn-lt"/>
                          <a:sym typeface="Symbol"/>
                        </a:rPr>
                        <a:t> </a:t>
                      </a:r>
                      <a:r>
                        <a:rPr lang="sv-SE" sz="1400" b="0" i="1" dirty="0" smtClean="0">
                          <a:solidFill>
                            <a:schemeClr val="tx1"/>
                          </a:solidFill>
                          <a:latin typeface="+mn-lt"/>
                          <a:sym typeface="Symbol"/>
                        </a:rPr>
                        <a:t>N</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A</a:t>
                      </a:r>
                      <a:endParaRPr kumimoji="0" lang="sv-SE" sz="1400" b="0" i="1"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188">
                <a:tc>
                  <a:txBody>
                    <a:bodyPr/>
                    <a:lstStyle/>
                    <a:p>
                      <a:pPr marL="0" marR="0" lvl="0" indent="0" algn="l"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0" u="none" strike="noStrike" cap="none" normalizeH="0" baseline="0" dirty="0" smtClean="0">
                          <a:ln>
                            <a:noFill/>
                          </a:ln>
                          <a:solidFill>
                            <a:schemeClr val="tx1"/>
                          </a:solidFill>
                          <a:effectLst/>
                          <a:latin typeface="Arial" charset="0"/>
                        </a:rPr>
                        <a:t>Kapitalstock per sysselsatt, </a:t>
                      </a:r>
                      <a:r>
                        <a:rPr kumimoji="0" lang="sv-SE" sz="1400" b="0" i="1" u="none" strike="noStrike" cap="none" normalizeH="0" baseline="0" dirty="0" smtClean="0">
                          <a:ln>
                            <a:noFill/>
                          </a:ln>
                          <a:solidFill>
                            <a:schemeClr val="tx1"/>
                          </a:solidFill>
                          <a:effectLst/>
                          <a:latin typeface="Arial" charset="0"/>
                        </a:rPr>
                        <a:t>K/N</a:t>
                      </a:r>
                      <a:endParaRPr kumimoji="0" lang="sv-SE"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3300"/>
                        </a:buClr>
                        <a:buSzTx/>
                        <a:buFont typeface="Wingdings" pitchFamily="2" charset="2"/>
                        <a:buNone/>
                        <a:tabLst/>
                        <a:defRPr/>
                      </a:pPr>
                      <a:r>
                        <a:rPr kumimoji="0" lang="sv-SE" sz="1400" b="0" i="1" u="none" strike="noStrike" cap="none" normalizeH="0" baseline="0" dirty="0" err="1" smtClean="0">
                          <a:ln>
                            <a:noFill/>
                          </a:ln>
                          <a:solidFill>
                            <a:schemeClr val="tx1"/>
                          </a:solidFill>
                          <a:effectLst/>
                          <a:latin typeface="Arial" charset="0"/>
                        </a:rPr>
                        <a:t>g</a:t>
                      </a:r>
                      <a:r>
                        <a:rPr kumimoji="0" lang="sv-SE" sz="1400" b="0" i="1" u="none" strike="noStrike" cap="none" normalizeH="0" baseline="-25000" dirty="0" err="1" smtClean="0">
                          <a:ln>
                            <a:noFill/>
                          </a:ln>
                          <a:solidFill>
                            <a:schemeClr val="tx1"/>
                          </a:solidFill>
                          <a:effectLst/>
                          <a:latin typeface="Arial" charset="0"/>
                        </a:rPr>
                        <a:t>A</a:t>
                      </a:r>
                      <a:endParaRPr kumimoji="0" lang="sv-SE" sz="1400" b="0" i="1" u="none" strike="noStrike" cap="none" normalizeH="0" baseline="-25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3"/>
          <p:cNvSpPr>
            <a:spLocks noGrp="1"/>
          </p:cNvSpPr>
          <p:nvPr>
            <p:ph type="sldNum" sz="quarter" idx="10"/>
          </p:nvPr>
        </p:nvSpPr>
        <p:spPr>
          <a:xfrm>
            <a:off x="0" y="6548834"/>
            <a:ext cx="1900238" cy="336550"/>
          </a:xfrm>
        </p:spPr>
        <p:txBody>
          <a:bodyPr/>
          <a:lstStyle/>
          <a:p>
            <a:pPr>
              <a:defRPr/>
            </a:pPr>
            <a:r>
              <a:rPr lang="sv-SE" dirty="0" smtClean="0"/>
              <a:t>K14: </a:t>
            </a:r>
            <a:r>
              <a:rPr lang="sv-SE" dirty="0"/>
              <a:t>sid. </a:t>
            </a:r>
            <a:fld id="{71B7D319-3509-4EF6-A7CA-BA2351681FF6}" type="slidenum">
              <a:rPr lang="en-GB"/>
              <a:pPr>
                <a:defRPr/>
              </a:pPr>
              <a:t>9</a:t>
            </a:fld>
            <a:endParaRPr lang="en-GB" dirty="0"/>
          </a:p>
        </p:txBody>
      </p:sp>
    </p:spTree>
    <p:extLst>
      <p:ext uri="{BB962C8B-B14F-4D97-AF65-F5344CB8AC3E}">
        <p14:creationId xmlns:p14="http://schemas.microsoft.com/office/powerpoint/2010/main" val="229234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38757</TotalTime>
  <Words>1433</Words>
  <Application>Microsoft Office PowerPoint</Application>
  <PresentationFormat>On-screen Show (4:3)</PresentationFormat>
  <Paragraphs>187</Paragraphs>
  <Slides>16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Default Design</vt:lpstr>
      <vt:lpstr>1_Default Design</vt:lpstr>
      <vt:lpstr>Equation</vt:lpstr>
      <vt:lpstr>Kapitel 14 Humankapital och teknisk utveckling</vt:lpstr>
      <vt:lpstr>Humankapital</vt:lpstr>
      <vt:lpstr>Teknisk utveckling</vt:lpstr>
      <vt:lpstr>Rivaliserande varor</vt:lpstr>
      <vt:lpstr>Teknisk utveckling i Solowmodellen</vt:lpstr>
      <vt:lpstr>Balanserad tillväxt</vt:lpstr>
      <vt:lpstr>Solowmodellen med tillväxt</vt:lpstr>
      <vt:lpstr>Balanserad tillväxt</vt:lpstr>
      <vt:lpstr>Balanserade tillväxttakter</vt:lpstr>
      <vt:lpstr>Högre sparkvot</vt:lpstr>
      <vt:lpstr>Sparande och BNP  (tillväxt i teknologi och befolkning)</vt:lpstr>
      <vt:lpstr>Tillväxttakter i olika länder 1985-2010</vt:lpstr>
      <vt:lpstr>PowerPoint Presentation</vt:lpstr>
      <vt:lpstr>BNP/person Sverige i förhållande till gamla EU löpande köpkraftskorrigerade priser</vt:lpstr>
      <vt:lpstr>Institutioner och tillväxt</vt:lpstr>
      <vt:lpstr>Nu är det slut!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Kapitel 2</dc:title>
  <dc:subject>Macroeconomics, 3/e, Blanchard</dc:subject>
  <dc:creator>John Hassler</dc:creator>
  <cp:lastModifiedBy>hasslerj</cp:lastModifiedBy>
  <cp:revision>666</cp:revision>
  <cp:lastPrinted>2018-12-03T14:43:32Z</cp:lastPrinted>
  <dcterms:created xsi:type="dcterms:W3CDTF">2001-01-09T19:01:00Z</dcterms:created>
  <dcterms:modified xsi:type="dcterms:W3CDTF">2022-04-28T07:42:23Z</dcterms:modified>
</cp:coreProperties>
</file>