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0"/>
  </p:notesMasterIdLst>
  <p:handoutMasterIdLst>
    <p:handoutMasterId r:id="rId21"/>
  </p:handoutMasterIdLst>
  <p:sldIdLst>
    <p:sldId id="257" r:id="rId3"/>
    <p:sldId id="258" r:id="rId4"/>
    <p:sldId id="259" r:id="rId5"/>
    <p:sldId id="260" r:id="rId6"/>
    <p:sldId id="261" r:id="rId7"/>
    <p:sldId id="262" r:id="rId8"/>
    <p:sldId id="263" r:id="rId9"/>
    <p:sldId id="264" r:id="rId10"/>
    <p:sldId id="266" r:id="rId11"/>
    <p:sldId id="265" r:id="rId12"/>
    <p:sldId id="269" r:id="rId13"/>
    <p:sldId id="270" r:id="rId14"/>
    <p:sldId id="272" r:id="rId15"/>
    <p:sldId id="273" r:id="rId16"/>
    <p:sldId id="271" r:id="rId17"/>
    <p:sldId id="274" r:id="rId18"/>
    <p:sldId id="275" r:id="rId19"/>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7" autoAdjust="0"/>
    <p:restoredTop sz="94632" autoAdjust="0"/>
  </p:normalViewPr>
  <p:slideViewPr>
    <p:cSldViewPr showGuides="1">
      <p:cViewPr>
        <p:scale>
          <a:sx n="100" d="100"/>
          <a:sy n="100" d="100"/>
        </p:scale>
        <p:origin x="-714" y="-72"/>
      </p:cViewPr>
      <p:guideLst>
        <p:guide orient="horz" pos="2160"/>
        <p:guide pos="2880"/>
      </p:guideLst>
    </p:cSldViewPr>
  </p:slideViewPr>
  <p:outlineViewPr>
    <p:cViewPr varScale="1">
      <p:scale>
        <a:sx n="170" d="200"/>
        <a:sy n="170" d="200"/>
      </p:scale>
      <p:origin x="0" y="1987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9" d="100"/>
          <a:sy n="59" d="100"/>
        </p:scale>
        <p:origin x="-1752" y="-72"/>
      </p:cViewPr>
      <p:guideLst>
        <p:guide orient="horz" pos="2978"/>
        <p:guide pos="20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DCCFCD-9504-4590-A309-C94A7333C4D2}"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sv-SE"/>
        </a:p>
      </dgm:t>
    </dgm:pt>
    <dgm:pt modelId="{8E0BB5DD-E853-440A-BA9B-E2D272C17DE7}">
      <dgm:prSet custT="1"/>
      <dgm:spPr/>
      <dgm:t>
        <a:bodyPr/>
        <a:lstStyle/>
        <a:p>
          <a:pPr rtl="0"/>
          <a:r>
            <a:rPr lang="en-US" sz="1800" dirty="0" err="1" smtClean="0"/>
            <a:t>Efterfrågan</a:t>
          </a:r>
          <a:endParaRPr lang="en-US" sz="1800" dirty="0"/>
        </a:p>
      </dgm:t>
    </dgm:pt>
    <dgm:pt modelId="{C8FD6176-9FEB-44D9-8D66-D0F33E7694CB}" type="parTrans" cxnId="{75005C06-CE2F-465A-BB06-BADE701564D6}">
      <dgm:prSet/>
      <dgm:spPr/>
      <dgm:t>
        <a:bodyPr/>
        <a:lstStyle/>
        <a:p>
          <a:endParaRPr lang="sv-SE" sz="2800"/>
        </a:p>
      </dgm:t>
    </dgm:pt>
    <dgm:pt modelId="{777B18B5-0807-4C84-BAA4-21004E43515C}" type="sibTrans" cxnId="{75005C06-CE2F-465A-BB06-BADE701564D6}">
      <dgm:prSet/>
      <dgm:spPr/>
      <dgm:t>
        <a:bodyPr/>
        <a:lstStyle/>
        <a:p>
          <a:endParaRPr lang="sv-SE" sz="2800"/>
        </a:p>
      </dgm:t>
    </dgm:pt>
    <dgm:pt modelId="{5D3A1124-89CD-4A8B-90F6-851D1078A3C1}">
      <dgm:prSet custT="1"/>
      <dgm:spPr/>
      <dgm:t>
        <a:bodyPr/>
        <a:lstStyle/>
        <a:p>
          <a:pPr rtl="0"/>
          <a:r>
            <a:rPr lang="en-US" sz="1800" b="0" i="0" baseline="0" dirty="0" err="1" smtClean="0"/>
            <a:t>Produktion</a:t>
          </a:r>
          <a:endParaRPr lang="en-US" sz="1800" dirty="0"/>
        </a:p>
      </dgm:t>
    </dgm:pt>
    <dgm:pt modelId="{CFD707AE-287C-42B8-A737-C3169FDC79DC}" type="parTrans" cxnId="{740151B6-304A-4D0A-8160-53B5F0158497}">
      <dgm:prSet/>
      <dgm:spPr/>
      <dgm:t>
        <a:bodyPr/>
        <a:lstStyle/>
        <a:p>
          <a:endParaRPr lang="sv-SE" sz="2800"/>
        </a:p>
      </dgm:t>
    </dgm:pt>
    <dgm:pt modelId="{6A739BFC-606A-4FCC-9346-6F7CB725EEE5}" type="sibTrans" cxnId="{740151B6-304A-4D0A-8160-53B5F0158497}">
      <dgm:prSet/>
      <dgm:spPr/>
      <dgm:t>
        <a:bodyPr/>
        <a:lstStyle/>
        <a:p>
          <a:endParaRPr lang="sv-SE" sz="2800"/>
        </a:p>
      </dgm:t>
    </dgm:pt>
    <dgm:pt modelId="{9BE4FE00-1E74-48C5-BD82-F120096F9CE3}">
      <dgm:prSet custT="1"/>
      <dgm:spPr/>
      <dgm:t>
        <a:bodyPr/>
        <a:lstStyle/>
        <a:p>
          <a:pPr rtl="0"/>
          <a:r>
            <a:rPr lang="en-US" sz="1800" dirty="0" err="1" smtClean="0"/>
            <a:t>Inkomst</a:t>
          </a:r>
          <a:endParaRPr lang="en-US" sz="1800" dirty="0"/>
        </a:p>
      </dgm:t>
    </dgm:pt>
    <dgm:pt modelId="{B9715E50-E1B8-411E-B255-E713DE5AF580}" type="parTrans" cxnId="{829C2439-DC5A-4A0D-8D5B-D38D73859B72}">
      <dgm:prSet/>
      <dgm:spPr/>
      <dgm:t>
        <a:bodyPr/>
        <a:lstStyle/>
        <a:p>
          <a:endParaRPr lang="sv-SE" sz="2800"/>
        </a:p>
      </dgm:t>
    </dgm:pt>
    <dgm:pt modelId="{D53853EC-423A-4D1E-BFF8-3E2412E394A6}" type="sibTrans" cxnId="{829C2439-DC5A-4A0D-8D5B-D38D73859B72}">
      <dgm:prSet/>
      <dgm:spPr/>
      <dgm:t>
        <a:bodyPr/>
        <a:lstStyle/>
        <a:p>
          <a:endParaRPr lang="sv-SE" sz="2800"/>
        </a:p>
      </dgm:t>
    </dgm:pt>
    <dgm:pt modelId="{3D65BA33-252B-4403-9F7B-25E859783B27}" type="pres">
      <dgm:prSet presAssocID="{C2DCCFCD-9504-4590-A309-C94A7333C4D2}" presName="cycle" presStyleCnt="0">
        <dgm:presLayoutVars>
          <dgm:dir/>
          <dgm:resizeHandles val="exact"/>
        </dgm:presLayoutVars>
      </dgm:prSet>
      <dgm:spPr/>
      <dgm:t>
        <a:bodyPr/>
        <a:lstStyle/>
        <a:p>
          <a:endParaRPr lang="sv-SE"/>
        </a:p>
      </dgm:t>
    </dgm:pt>
    <dgm:pt modelId="{4E23C7A4-CADF-45D6-9154-1B9415805DF1}" type="pres">
      <dgm:prSet presAssocID="{8E0BB5DD-E853-440A-BA9B-E2D272C17DE7}" presName="dummy" presStyleCnt="0"/>
      <dgm:spPr/>
    </dgm:pt>
    <dgm:pt modelId="{265E20C5-11C9-4E75-A818-87994F3A7482}" type="pres">
      <dgm:prSet presAssocID="{8E0BB5DD-E853-440A-BA9B-E2D272C17DE7}" presName="node" presStyleLbl="revTx" presStyleIdx="0" presStyleCnt="3" custAng="3000500" custScaleX="132462" custRadScaleRad="94957" custRadScaleInc="18685">
        <dgm:presLayoutVars>
          <dgm:bulletEnabled val="1"/>
        </dgm:presLayoutVars>
      </dgm:prSet>
      <dgm:spPr/>
      <dgm:t>
        <a:bodyPr/>
        <a:lstStyle/>
        <a:p>
          <a:endParaRPr lang="sv-SE"/>
        </a:p>
      </dgm:t>
    </dgm:pt>
    <dgm:pt modelId="{509C12C6-8E14-4F1E-887E-25CD2DE143C8}" type="pres">
      <dgm:prSet presAssocID="{777B18B5-0807-4C84-BAA4-21004E43515C}" presName="sibTrans" presStyleLbl="node1" presStyleIdx="0" presStyleCnt="3"/>
      <dgm:spPr/>
      <dgm:t>
        <a:bodyPr/>
        <a:lstStyle/>
        <a:p>
          <a:endParaRPr lang="sv-SE"/>
        </a:p>
      </dgm:t>
    </dgm:pt>
    <dgm:pt modelId="{80A16360-A705-44E7-9821-DF44E208AF6F}" type="pres">
      <dgm:prSet presAssocID="{5D3A1124-89CD-4A8B-90F6-851D1078A3C1}" presName="dummy" presStyleCnt="0"/>
      <dgm:spPr/>
    </dgm:pt>
    <dgm:pt modelId="{1860EC86-2378-4C15-95CC-B39538115DC6}" type="pres">
      <dgm:prSet presAssocID="{5D3A1124-89CD-4A8B-90F6-851D1078A3C1}" presName="node" presStyleLbl="revTx" presStyleIdx="1" presStyleCnt="3" custScaleX="116435" custRadScaleRad="99555" custRadScaleInc="0">
        <dgm:presLayoutVars>
          <dgm:bulletEnabled val="1"/>
        </dgm:presLayoutVars>
      </dgm:prSet>
      <dgm:spPr/>
      <dgm:t>
        <a:bodyPr/>
        <a:lstStyle/>
        <a:p>
          <a:endParaRPr lang="sv-SE"/>
        </a:p>
      </dgm:t>
    </dgm:pt>
    <dgm:pt modelId="{2A4C539F-A8FE-46A8-9CD9-C0BCDC595A9D}" type="pres">
      <dgm:prSet presAssocID="{6A739BFC-606A-4FCC-9346-6F7CB725EEE5}" presName="sibTrans" presStyleLbl="node1" presStyleIdx="1" presStyleCnt="3"/>
      <dgm:spPr/>
      <dgm:t>
        <a:bodyPr/>
        <a:lstStyle/>
        <a:p>
          <a:endParaRPr lang="sv-SE"/>
        </a:p>
      </dgm:t>
    </dgm:pt>
    <dgm:pt modelId="{897E1232-E36C-4441-9083-87A942DB657B}" type="pres">
      <dgm:prSet presAssocID="{9BE4FE00-1E74-48C5-BD82-F120096F9CE3}" presName="dummy" presStyleCnt="0"/>
      <dgm:spPr/>
    </dgm:pt>
    <dgm:pt modelId="{05CFD539-49DA-4774-B88C-2B99F4C4702C}" type="pres">
      <dgm:prSet presAssocID="{9BE4FE00-1E74-48C5-BD82-F120096F9CE3}" presName="node" presStyleLbl="revTx" presStyleIdx="2" presStyleCnt="3" custAng="18785944" custScaleX="115028" custRadScaleRad="100603" custRadScaleInc="-24340">
        <dgm:presLayoutVars>
          <dgm:bulletEnabled val="1"/>
        </dgm:presLayoutVars>
      </dgm:prSet>
      <dgm:spPr/>
      <dgm:t>
        <a:bodyPr/>
        <a:lstStyle/>
        <a:p>
          <a:endParaRPr lang="sv-SE"/>
        </a:p>
      </dgm:t>
    </dgm:pt>
    <dgm:pt modelId="{33832A19-9742-40AC-887A-1EA33D971EB6}" type="pres">
      <dgm:prSet presAssocID="{D53853EC-423A-4D1E-BFF8-3E2412E394A6}" presName="sibTrans" presStyleLbl="node1" presStyleIdx="2" presStyleCnt="3" custScaleX="109948" custLinFactNeighborX="-69" custLinFactNeighborY="2349"/>
      <dgm:spPr/>
      <dgm:t>
        <a:bodyPr/>
        <a:lstStyle/>
        <a:p>
          <a:endParaRPr lang="sv-SE"/>
        </a:p>
      </dgm:t>
    </dgm:pt>
  </dgm:ptLst>
  <dgm:cxnLst>
    <dgm:cxn modelId="{75005C06-CE2F-465A-BB06-BADE701564D6}" srcId="{C2DCCFCD-9504-4590-A309-C94A7333C4D2}" destId="{8E0BB5DD-E853-440A-BA9B-E2D272C17DE7}" srcOrd="0" destOrd="0" parTransId="{C8FD6176-9FEB-44D9-8D66-D0F33E7694CB}" sibTransId="{777B18B5-0807-4C84-BAA4-21004E43515C}"/>
    <dgm:cxn modelId="{61B6749A-3FC7-4330-A621-03B6C739A08E}" type="presOf" srcId="{8E0BB5DD-E853-440A-BA9B-E2D272C17DE7}" destId="{265E20C5-11C9-4E75-A818-87994F3A7482}" srcOrd="0" destOrd="0" presId="urn:microsoft.com/office/officeart/2005/8/layout/cycle1"/>
    <dgm:cxn modelId="{740151B6-304A-4D0A-8160-53B5F0158497}" srcId="{C2DCCFCD-9504-4590-A309-C94A7333C4D2}" destId="{5D3A1124-89CD-4A8B-90F6-851D1078A3C1}" srcOrd="1" destOrd="0" parTransId="{CFD707AE-287C-42B8-A737-C3169FDC79DC}" sibTransId="{6A739BFC-606A-4FCC-9346-6F7CB725EEE5}"/>
    <dgm:cxn modelId="{D8C76B96-C27E-4657-B5B6-74AE7556BA44}" type="presOf" srcId="{6A739BFC-606A-4FCC-9346-6F7CB725EEE5}" destId="{2A4C539F-A8FE-46A8-9CD9-C0BCDC595A9D}" srcOrd="0" destOrd="0" presId="urn:microsoft.com/office/officeart/2005/8/layout/cycle1"/>
    <dgm:cxn modelId="{12ACFF87-2868-4A21-BFCD-CA50B8944CB4}" type="presOf" srcId="{C2DCCFCD-9504-4590-A309-C94A7333C4D2}" destId="{3D65BA33-252B-4403-9F7B-25E859783B27}" srcOrd="0" destOrd="0" presId="urn:microsoft.com/office/officeart/2005/8/layout/cycle1"/>
    <dgm:cxn modelId="{018B353D-1A39-4B15-9C79-76CAB485D317}" type="presOf" srcId="{D53853EC-423A-4D1E-BFF8-3E2412E394A6}" destId="{33832A19-9742-40AC-887A-1EA33D971EB6}" srcOrd="0" destOrd="0" presId="urn:microsoft.com/office/officeart/2005/8/layout/cycle1"/>
    <dgm:cxn modelId="{E66FE39D-6D49-468F-8432-0770757DDB8B}" type="presOf" srcId="{5D3A1124-89CD-4A8B-90F6-851D1078A3C1}" destId="{1860EC86-2378-4C15-95CC-B39538115DC6}" srcOrd="0" destOrd="0" presId="urn:microsoft.com/office/officeart/2005/8/layout/cycle1"/>
    <dgm:cxn modelId="{DE8A7C3E-0958-426F-8BC8-781D7A742529}" type="presOf" srcId="{9BE4FE00-1E74-48C5-BD82-F120096F9CE3}" destId="{05CFD539-49DA-4774-B88C-2B99F4C4702C}" srcOrd="0" destOrd="0" presId="urn:microsoft.com/office/officeart/2005/8/layout/cycle1"/>
    <dgm:cxn modelId="{A0904233-E17C-475D-AEF0-8F7019B8DF9E}" type="presOf" srcId="{777B18B5-0807-4C84-BAA4-21004E43515C}" destId="{509C12C6-8E14-4F1E-887E-25CD2DE143C8}" srcOrd="0" destOrd="0" presId="urn:microsoft.com/office/officeart/2005/8/layout/cycle1"/>
    <dgm:cxn modelId="{829C2439-DC5A-4A0D-8D5B-D38D73859B72}" srcId="{C2DCCFCD-9504-4590-A309-C94A7333C4D2}" destId="{9BE4FE00-1E74-48C5-BD82-F120096F9CE3}" srcOrd="2" destOrd="0" parTransId="{B9715E50-E1B8-411E-B255-E713DE5AF580}" sibTransId="{D53853EC-423A-4D1E-BFF8-3E2412E394A6}"/>
    <dgm:cxn modelId="{F09570B2-3C88-47AC-81C0-63365479F9BD}" type="presParOf" srcId="{3D65BA33-252B-4403-9F7B-25E859783B27}" destId="{4E23C7A4-CADF-45D6-9154-1B9415805DF1}" srcOrd="0" destOrd="0" presId="urn:microsoft.com/office/officeart/2005/8/layout/cycle1"/>
    <dgm:cxn modelId="{B49BF86B-6352-4CA5-889D-10A40BEA3085}" type="presParOf" srcId="{3D65BA33-252B-4403-9F7B-25E859783B27}" destId="{265E20C5-11C9-4E75-A818-87994F3A7482}" srcOrd="1" destOrd="0" presId="urn:microsoft.com/office/officeart/2005/8/layout/cycle1"/>
    <dgm:cxn modelId="{D70342D6-A78A-4C45-83CF-BA9C34F36E11}" type="presParOf" srcId="{3D65BA33-252B-4403-9F7B-25E859783B27}" destId="{509C12C6-8E14-4F1E-887E-25CD2DE143C8}" srcOrd="2" destOrd="0" presId="urn:microsoft.com/office/officeart/2005/8/layout/cycle1"/>
    <dgm:cxn modelId="{FABDE24B-097B-4DA8-BAE9-5FF244F1B850}" type="presParOf" srcId="{3D65BA33-252B-4403-9F7B-25E859783B27}" destId="{80A16360-A705-44E7-9821-DF44E208AF6F}" srcOrd="3" destOrd="0" presId="urn:microsoft.com/office/officeart/2005/8/layout/cycle1"/>
    <dgm:cxn modelId="{ED0F161F-287D-456E-8A11-54A8811081DA}" type="presParOf" srcId="{3D65BA33-252B-4403-9F7B-25E859783B27}" destId="{1860EC86-2378-4C15-95CC-B39538115DC6}" srcOrd="4" destOrd="0" presId="urn:microsoft.com/office/officeart/2005/8/layout/cycle1"/>
    <dgm:cxn modelId="{BEFE3102-1829-44B2-9477-E078A8D065CF}" type="presParOf" srcId="{3D65BA33-252B-4403-9F7B-25E859783B27}" destId="{2A4C539F-A8FE-46A8-9CD9-C0BCDC595A9D}" srcOrd="5" destOrd="0" presId="urn:microsoft.com/office/officeart/2005/8/layout/cycle1"/>
    <dgm:cxn modelId="{0196A907-4E40-44B6-8347-E1BD5CD56871}" type="presParOf" srcId="{3D65BA33-252B-4403-9F7B-25E859783B27}" destId="{897E1232-E36C-4441-9083-87A942DB657B}" srcOrd="6" destOrd="0" presId="urn:microsoft.com/office/officeart/2005/8/layout/cycle1"/>
    <dgm:cxn modelId="{CF1193B4-1BC7-4DEB-A03C-52D9F88979AC}" type="presParOf" srcId="{3D65BA33-252B-4403-9F7B-25E859783B27}" destId="{05CFD539-49DA-4774-B88C-2B99F4C4702C}" srcOrd="7" destOrd="0" presId="urn:microsoft.com/office/officeart/2005/8/layout/cycle1"/>
    <dgm:cxn modelId="{C9DAE57C-EFC8-46DD-B13B-5F3EE0B5B4E6}" type="presParOf" srcId="{3D65BA33-252B-4403-9F7B-25E859783B27}" destId="{33832A19-9742-40AC-887A-1EA33D971EB6}"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5E20C5-11C9-4E75-A818-87994F3A7482}">
      <dsp:nvSpPr>
        <dsp:cNvPr id="0" name=""/>
        <dsp:cNvSpPr/>
      </dsp:nvSpPr>
      <dsp:spPr>
        <a:xfrm rot="3000500">
          <a:off x="2025588" y="344415"/>
          <a:ext cx="1387714" cy="1047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kern="1200" dirty="0" err="1" smtClean="0"/>
            <a:t>Efterfrågan</a:t>
          </a:r>
          <a:endParaRPr lang="en-US" sz="1800" kern="1200" dirty="0"/>
        </a:p>
      </dsp:txBody>
      <dsp:txXfrm>
        <a:off x="2025588" y="344415"/>
        <a:ext cx="1387714" cy="1047632"/>
      </dsp:txXfrm>
    </dsp:sp>
    <dsp:sp modelId="{509C12C6-8E14-4F1E-887E-25CD2DE143C8}">
      <dsp:nvSpPr>
        <dsp:cNvPr id="0" name=""/>
        <dsp:cNvSpPr/>
      </dsp:nvSpPr>
      <dsp:spPr>
        <a:xfrm>
          <a:off x="529933" y="39810"/>
          <a:ext cx="2478594" cy="2478594"/>
        </a:xfrm>
        <a:prstGeom prst="circularArrow">
          <a:avLst>
            <a:gd name="adj1" fmla="val 8242"/>
            <a:gd name="adj2" fmla="val 575575"/>
            <a:gd name="adj3" fmla="val 2367272"/>
            <a:gd name="adj4" fmla="val 382187"/>
            <a:gd name="adj5" fmla="val 961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60EC86-2378-4C15-95CC-B39538115DC6}">
      <dsp:nvSpPr>
        <dsp:cNvPr id="0" name=""/>
        <dsp:cNvSpPr/>
      </dsp:nvSpPr>
      <dsp:spPr>
        <a:xfrm>
          <a:off x="1216641" y="1728196"/>
          <a:ext cx="1219810" cy="1047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0" i="0" kern="1200" baseline="0" dirty="0" err="1" smtClean="0"/>
            <a:t>Produktion</a:t>
          </a:r>
          <a:endParaRPr lang="en-US" sz="1800" kern="1200" dirty="0"/>
        </a:p>
      </dsp:txBody>
      <dsp:txXfrm>
        <a:off x="1216641" y="1728196"/>
        <a:ext cx="1219810" cy="1047632"/>
      </dsp:txXfrm>
    </dsp:sp>
    <dsp:sp modelId="{2A4C539F-A8FE-46A8-9CD9-C0BCDC595A9D}">
      <dsp:nvSpPr>
        <dsp:cNvPr id="0" name=""/>
        <dsp:cNvSpPr/>
      </dsp:nvSpPr>
      <dsp:spPr>
        <a:xfrm>
          <a:off x="578966" y="-12538"/>
          <a:ext cx="2478594" cy="2478594"/>
        </a:xfrm>
        <a:prstGeom prst="circularArrow">
          <a:avLst>
            <a:gd name="adj1" fmla="val 8242"/>
            <a:gd name="adj2" fmla="val 575575"/>
            <a:gd name="adj3" fmla="val 9610217"/>
            <a:gd name="adj4" fmla="val 7573649"/>
            <a:gd name="adj5" fmla="val 961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CFD539-49DA-4774-B88C-2B99F4C4702C}">
      <dsp:nvSpPr>
        <dsp:cNvPr id="0" name=""/>
        <dsp:cNvSpPr/>
      </dsp:nvSpPr>
      <dsp:spPr>
        <a:xfrm rot="18785944">
          <a:off x="263274" y="360040"/>
          <a:ext cx="1205070" cy="1047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kern="1200" dirty="0" err="1" smtClean="0"/>
            <a:t>Inkomst</a:t>
          </a:r>
          <a:endParaRPr lang="en-US" sz="1800" kern="1200" dirty="0"/>
        </a:p>
      </dsp:txBody>
      <dsp:txXfrm>
        <a:off x="263274" y="360040"/>
        <a:ext cx="1205070" cy="1047632"/>
      </dsp:txXfrm>
    </dsp:sp>
    <dsp:sp modelId="{33832A19-9742-40AC-887A-1EA33D971EB6}">
      <dsp:nvSpPr>
        <dsp:cNvPr id="0" name=""/>
        <dsp:cNvSpPr/>
      </dsp:nvSpPr>
      <dsp:spPr>
        <a:xfrm>
          <a:off x="398728" y="85659"/>
          <a:ext cx="2725164" cy="2478594"/>
        </a:xfrm>
        <a:prstGeom prst="circularArrow">
          <a:avLst>
            <a:gd name="adj1" fmla="val 8242"/>
            <a:gd name="adj2" fmla="val 575575"/>
            <a:gd name="adj3" fmla="val 17126737"/>
            <a:gd name="adj4" fmla="val 14577494"/>
            <a:gd name="adj5" fmla="val 961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0000"/>
                </a:solidFill>
              </a:defRPr>
            </a:lvl1pPr>
          </a:lstStyle>
          <a:p>
            <a:pPr>
              <a:defRPr/>
            </a:pPr>
            <a:endParaRPr lang="en-US"/>
          </a:p>
        </p:txBody>
      </p:sp>
      <p:sp>
        <p:nvSpPr>
          <p:cNvPr id="126979" name="Rectangle 3"/>
          <p:cNvSpPr>
            <a:spLocks noGrp="1" noChangeArrowheads="1"/>
          </p:cNvSpPr>
          <p:nvPr>
            <p:ph type="dt" sz="quarter" idx="1"/>
          </p:nvPr>
        </p:nvSpPr>
        <p:spPr bwMode="auto">
          <a:xfrm>
            <a:off x="3850245"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000000"/>
                </a:solidFill>
              </a:defRPr>
            </a:lvl1pPr>
          </a:lstStyle>
          <a:p>
            <a:pPr>
              <a:defRPr/>
            </a:pPr>
            <a:endParaRPr lang="en-US"/>
          </a:p>
        </p:txBody>
      </p:sp>
      <p:sp>
        <p:nvSpPr>
          <p:cNvPr id="126980" name="Rectangle 4"/>
          <p:cNvSpPr>
            <a:spLocks noGrp="1" noChangeArrowheads="1"/>
          </p:cNvSpPr>
          <p:nvPr>
            <p:ph type="ftr" sz="quarter" idx="2"/>
          </p:nvPr>
        </p:nvSpPr>
        <p:spPr bwMode="auto">
          <a:xfrm>
            <a:off x="0"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00000"/>
                </a:solidFill>
              </a:defRPr>
            </a:lvl1pPr>
          </a:lstStyle>
          <a:p>
            <a:pPr>
              <a:defRPr/>
            </a:pPr>
            <a:endParaRPr lang="en-US"/>
          </a:p>
        </p:txBody>
      </p:sp>
      <p:sp>
        <p:nvSpPr>
          <p:cNvPr id="126981" name="Rectangle 5"/>
          <p:cNvSpPr>
            <a:spLocks noGrp="1" noChangeArrowheads="1"/>
          </p:cNvSpPr>
          <p:nvPr>
            <p:ph type="sldNum" sz="quarter" idx="3"/>
          </p:nvPr>
        </p:nvSpPr>
        <p:spPr bwMode="auto">
          <a:xfrm>
            <a:off x="3850245"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pPr>
              <a:defRPr/>
            </a:pPr>
            <a:fld id="{5D3ED561-495B-4DE9-A846-B4C6ED9FDFB8}" type="slidenum">
              <a:rPr lang="en-US"/>
              <a:pPr>
                <a:defRPr/>
              </a:pPr>
              <a:t>‹#›</a:t>
            </a:fld>
            <a:endParaRPr lang="en-US"/>
          </a:p>
        </p:txBody>
      </p:sp>
    </p:spTree>
    <p:extLst>
      <p:ext uri="{BB962C8B-B14F-4D97-AF65-F5344CB8AC3E}">
        <p14:creationId xmlns:p14="http://schemas.microsoft.com/office/powerpoint/2010/main" val="1793642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AutoShape 1"/>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a:p>
        </p:txBody>
      </p:sp>
      <p:sp>
        <p:nvSpPr>
          <p:cNvPr id="55299" name="AutoShape 2"/>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a:p>
        </p:txBody>
      </p:sp>
      <p:sp>
        <p:nvSpPr>
          <p:cNvPr id="55300" name="AutoShape 3"/>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a:p>
        </p:txBody>
      </p:sp>
      <p:sp>
        <p:nvSpPr>
          <p:cNvPr id="3076" name="Rectangle 4"/>
          <p:cNvSpPr>
            <a:spLocks noGrp="1" noChangeArrowheads="1"/>
          </p:cNvSpPr>
          <p:nvPr>
            <p:ph type="hdr"/>
          </p:nvPr>
        </p:nvSpPr>
        <p:spPr bwMode="auto">
          <a:xfrm>
            <a:off x="0"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a:p>
        </p:txBody>
      </p:sp>
      <p:sp>
        <p:nvSpPr>
          <p:cNvPr id="3077" name="Rectangle 5"/>
          <p:cNvSpPr>
            <a:spLocks noGrp="1" noChangeArrowheads="1"/>
          </p:cNvSpPr>
          <p:nvPr>
            <p:ph type="dt"/>
          </p:nvPr>
        </p:nvSpPr>
        <p:spPr bwMode="auto">
          <a:xfrm>
            <a:off x="3851722"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a:p>
        </p:txBody>
      </p:sp>
      <p:sp>
        <p:nvSpPr>
          <p:cNvPr id="55303" name="Rectangle 6"/>
          <p:cNvSpPr>
            <a:spLocks noGrp="1" noRot="1" noChangeAspect="1" noChangeArrowheads="1"/>
          </p:cNvSpPr>
          <p:nvPr>
            <p:ph type="sldImg"/>
          </p:nvPr>
        </p:nvSpPr>
        <p:spPr bwMode="auto">
          <a:xfrm>
            <a:off x="920750" y="746125"/>
            <a:ext cx="4953000" cy="37163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9" name="Rectangle 7"/>
          <p:cNvSpPr>
            <a:spLocks noGrp="1" noChangeArrowheads="1"/>
          </p:cNvSpPr>
          <p:nvPr>
            <p:ph type="body"/>
          </p:nvPr>
        </p:nvSpPr>
        <p:spPr bwMode="auto">
          <a:xfrm>
            <a:off x="907242" y="4714594"/>
            <a:ext cx="4978765" cy="44617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p>
            <a:pPr lvl="0"/>
            <a:endParaRPr lang="en-US" noProof="0" smtClean="0"/>
          </a:p>
        </p:txBody>
      </p:sp>
      <p:sp>
        <p:nvSpPr>
          <p:cNvPr id="3080" name="Rectangle 8"/>
          <p:cNvSpPr>
            <a:spLocks noGrp="1" noChangeArrowheads="1"/>
          </p:cNvSpPr>
          <p:nvPr>
            <p:ph type="ftr"/>
          </p:nvPr>
        </p:nvSpPr>
        <p:spPr bwMode="auto">
          <a:xfrm>
            <a:off x="0"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a:p>
        </p:txBody>
      </p:sp>
      <p:sp>
        <p:nvSpPr>
          <p:cNvPr id="3081" name="Rectangle 9"/>
          <p:cNvSpPr>
            <a:spLocks noGrp="1" noChangeArrowheads="1"/>
          </p:cNvSpPr>
          <p:nvPr>
            <p:ph type="sldNum"/>
          </p:nvPr>
        </p:nvSpPr>
        <p:spPr bwMode="auto">
          <a:xfrm>
            <a:off x="3851722"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0FF5111F-4AD0-4493-821E-1CDE6579D378}" type="slidenum">
              <a:rPr lang="en-US"/>
              <a:pPr>
                <a:defRPr/>
              </a:pPr>
              <a:t>‹#›</a:t>
            </a:fld>
            <a:endParaRPr lang="en-US"/>
          </a:p>
        </p:txBody>
      </p:sp>
    </p:spTree>
    <p:extLst>
      <p:ext uri="{BB962C8B-B14F-4D97-AF65-F5344CB8AC3E}">
        <p14:creationId xmlns:p14="http://schemas.microsoft.com/office/powerpoint/2010/main" val="217889899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1</a:t>
            </a:fld>
            <a:endParaRPr lang="en-US" altLang="en-US" sz="120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778A9298-48AA-472A-91CF-6DE74669C55D}" type="slidenum">
              <a:rPr lang="en-US" altLang="en-US" sz="1400" smtClean="0">
                <a:solidFill>
                  <a:srgbClr val="000000"/>
                </a:solidFill>
              </a:rPr>
              <a:pPr/>
              <a:t>6</a:t>
            </a:fld>
            <a:endParaRPr lang="en-US" altLang="en-US" sz="1400" smtClean="0">
              <a:solidFill>
                <a:srgbClr val="000000"/>
              </a:solidFill>
            </a:endParaRPr>
          </a:p>
        </p:txBody>
      </p:sp>
      <p:sp>
        <p:nvSpPr>
          <p:cNvPr id="51203" name="Rectangle 1"/>
          <p:cNvSpPr>
            <a:spLocks noGrp="1" noRot="1" noChangeAspect="1" noChangeArrowheads="1" noTextEdit="1"/>
          </p:cNvSpPr>
          <p:nvPr>
            <p:ph type="sldImg"/>
          </p:nvPr>
        </p:nvSpPr>
        <p:spPr>
          <a:xfrm>
            <a:off x="920750" y="746125"/>
            <a:ext cx="4960938" cy="3721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4" name="Rectangle 2"/>
          <p:cNvSpPr>
            <a:spLocks noGrp="1" noChangeArrowheads="1"/>
          </p:cNvSpPr>
          <p:nvPr>
            <p:ph type="body" idx="1"/>
          </p:nvPr>
        </p:nvSpPr>
        <p:spPr>
          <a:xfrm>
            <a:off x="905767" y="4714594"/>
            <a:ext cx="4986142" cy="4466717"/>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29F5F8BF-D7EB-488B-A3EC-406B3435617D}" type="slidenum">
              <a:rPr lang="en-US" altLang="en-US" sz="1400" smtClean="0">
                <a:solidFill>
                  <a:srgbClr val="000000"/>
                </a:solidFill>
              </a:rPr>
              <a:pPr/>
              <a:t>7</a:t>
            </a:fld>
            <a:endParaRPr lang="en-US" altLang="en-US" sz="1400" smtClean="0">
              <a:solidFill>
                <a:srgbClr val="000000"/>
              </a:solidFill>
            </a:endParaRPr>
          </a:p>
        </p:txBody>
      </p:sp>
      <p:sp>
        <p:nvSpPr>
          <p:cNvPr id="52227" name="Rectangle 1"/>
          <p:cNvSpPr>
            <a:spLocks noGrp="1" noRot="1" noChangeAspect="1" noChangeArrowheads="1" noTextEdit="1"/>
          </p:cNvSpPr>
          <p:nvPr>
            <p:ph type="sldImg"/>
          </p:nvPr>
        </p:nvSpPr>
        <p:spPr>
          <a:xfrm>
            <a:off x="920750" y="746125"/>
            <a:ext cx="4960938" cy="3721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8" name="Rectangle 2"/>
          <p:cNvSpPr>
            <a:spLocks noGrp="1" noChangeArrowheads="1"/>
          </p:cNvSpPr>
          <p:nvPr>
            <p:ph type="body" idx="1"/>
          </p:nvPr>
        </p:nvSpPr>
        <p:spPr>
          <a:xfrm>
            <a:off x="905767" y="4714594"/>
            <a:ext cx="4986142" cy="4466717"/>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8B1BB85-D0C2-4B28-AB9E-53D60B685EAD}" type="slidenum">
              <a:rPr lang="en-GB"/>
              <a:pPr>
                <a:defRPr/>
              </a:pPr>
              <a:t>‹#›</a:t>
            </a:fld>
            <a:endParaRPr lang="en-GB" dirty="0"/>
          </a:p>
        </p:txBody>
      </p:sp>
    </p:spTree>
    <p:extLst>
      <p:ext uri="{BB962C8B-B14F-4D97-AF65-F5344CB8AC3E}">
        <p14:creationId xmlns:p14="http://schemas.microsoft.com/office/powerpoint/2010/main" val="3899112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0DD38C7-3663-4232-AEB9-623058B964AF}" type="slidenum">
              <a:rPr lang="en-GB"/>
              <a:pPr>
                <a:defRPr/>
              </a:pPr>
              <a:t>‹#›</a:t>
            </a:fld>
            <a:endParaRPr lang="en-GB" dirty="0"/>
          </a:p>
        </p:txBody>
      </p:sp>
    </p:spTree>
    <p:extLst>
      <p:ext uri="{BB962C8B-B14F-4D97-AF65-F5344CB8AC3E}">
        <p14:creationId xmlns:p14="http://schemas.microsoft.com/office/powerpoint/2010/main" val="409603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5E83199-A7F5-4179-BD56-83324D5D1185}" type="slidenum">
              <a:rPr lang="en-GB"/>
              <a:pPr>
                <a:defRPr/>
              </a:pPr>
              <a:t>‹#›</a:t>
            </a:fld>
            <a:endParaRPr lang="en-GB" dirty="0"/>
          </a:p>
        </p:txBody>
      </p:sp>
    </p:spTree>
    <p:extLst>
      <p:ext uri="{BB962C8B-B14F-4D97-AF65-F5344CB8AC3E}">
        <p14:creationId xmlns:p14="http://schemas.microsoft.com/office/powerpoint/2010/main" val="772094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DFD680DA-FB57-4DF0-8D1C-CD7780993F5B}" type="slidenum">
              <a:rPr lang="en-GB"/>
              <a:pPr>
                <a:defRPr/>
              </a:pPr>
              <a:t>‹#›</a:t>
            </a:fld>
            <a:endParaRPr lang="en-GB" dirty="0"/>
          </a:p>
        </p:txBody>
      </p:sp>
    </p:spTree>
    <p:extLst>
      <p:ext uri="{BB962C8B-B14F-4D97-AF65-F5344CB8AC3E}">
        <p14:creationId xmlns:p14="http://schemas.microsoft.com/office/powerpoint/2010/main" val="4035305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Tree>
    <p:extLst>
      <p:ext uri="{BB962C8B-B14F-4D97-AF65-F5344CB8AC3E}">
        <p14:creationId xmlns:p14="http://schemas.microsoft.com/office/powerpoint/2010/main" val="3833089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094927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14170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23646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775589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Tree>
    <p:extLst>
      <p:ext uri="{BB962C8B-B14F-4D97-AF65-F5344CB8AC3E}">
        <p14:creationId xmlns:p14="http://schemas.microsoft.com/office/powerpoint/2010/main" val="2802444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6290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sid. </a:t>
            </a:r>
            <a:fld id="{90A7D973-48A0-446A-9019-5C51161FB6A8}" type="slidenum">
              <a:rPr lang="en-GB" smtClean="0"/>
              <a:pPr>
                <a:defRPr/>
              </a:pPr>
              <a:t>‹#›</a:t>
            </a:fld>
            <a:endParaRPr lang="en-GB" dirty="0"/>
          </a:p>
        </p:txBody>
      </p:sp>
    </p:spTree>
    <p:extLst>
      <p:ext uri="{BB962C8B-B14F-4D97-AF65-F5344CB8AC3E}">
        <p14:creationId xmlns:p14="http://schemas.microsoft.com/office/powerpoint/2010/main" val="17070262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5660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041711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11308585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242697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EAA78279-6DD1-45E4-A773-64684E42CD4C}" type="slidenum">
              <a:rPr lang="en-GB"/>
              <a:pPr>
                <a:defRPr/>
              </a:pPr>
              <a:t>‹#›</a:t>
            </a:fld>
            <a:endParaRPr lang="en-GB" dirty="0"/>
          </a:p>
        </p:txBody>
      </p:sp>
    </p:spTree>
    <p:extLst>
      <p:ext uri="{BB962C8B-B14F-4D97-AF65-F5344CB8AC3E}">
        <p14:creationId xmlns:p14="http://schemas.microsoft.com/office/powerpoint/2010/main" val="3750242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CF7090F2-AB0F-4F0D-9F7D-FDD2F1F3556E}" type="slidenum">
              <a:rPr lang="en-GB"/>
              <a:pPr>
                <a:defRPr/>
              </a:pPr>
              <a:t>‹#›</a:t>
            </a:fld>
            <a:endParaRPr lang="en-GB" dirty="0"/>
          </a:p>
        </p:txBody>
      </p:sp>
    </p:spTree>
    <p:extLst>
      <p:ext uri="{BB962C8B-B14F-4D97-AF65-F5344CB8AC3E}">
        <p14:creationId xmlns:p14="http://schemas.microsoft.com/office/powerpoint/2010/main" val="210812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BA2F83A3-0C79-422A-91B0-AF98E95FFD8D}" type="slidenum">
              <a:rPr lang="en-GB"/>
              <a:pPr>
                <a:defRPr/>
              </a:pPr>
              <a:t>‹#›</a:t>
            </a:fld>
            <a:endParaRPr lang="en-GB" dirty="0"/>
          </a:p>
        </p:txBody>
      </p:sp>
    </p:spTree>
    <p:extLst>
      <p:ext uri="{BB962C8B-B14F-4D97-AF65-F5344CB8AC3E}">
        <p14:creationId xmlns:p14="http://schemas.microsoft.com/office/powerpoint/2010/main" val="4230511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5904523-22A4-4E55-9DBA-8D9DED4E4BE1}" type="slidenum">
              <a:rPr lang="en-GB"/>
              <a:pPr>
                <a:defRPr/>
              </a:pPr>
              <a:t>‹#›</a:t>
            </a:fld>
            <a:endParaRPr lang="en-GB" dirty="0"/>
          </a:p>
        </p:txBody>
      </p:sp>
    </p:spTree>
    <p:extLst>
      <p:ext uri="{BB962C8B-B14F-4D97-AF65-F5344CB8AC3E}">
        <p14:creationId xmlns:p14="http://schemas.microsoft.com/office/powerpoint/2010/main" val="80375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191316B-6C74-4157-AB5B-F7EBD3177B8B}" type="slidenum">
              <a:rPr lang="en-GB"/>
              <a:pPr>
                <a:defRPr/>
              </a:pPr>
              <a:t>‹#›</a:t>
            </a:fld>
            <a:endParaRPr lang="en-GB" dirty="0"/>
          </a:p>
        </p:txBody>
      </p:sp>
    </p:spTree>
    <p:extLst>
      <p:ext uri="{BB962C8B-B14F-4D97-AF65-F5344CB8AC3E}">
        <p14:creationId xmlns:p14="http://schemas.microsoft.com/office/powerpoint/2010/main" val="29439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976320D-E8C9-4484-85CB-34ACEF06667E}" type="slidenum">
              <a:rPr lang="en-GB"/>
              <a:pPr>
                <a:defRPr/>
              </a:pPr>
              <a:t>‹#›</a:t>
            </a:fld>
            <a:endParaRPr lang="en-GB" dirty="0"/>
          </a:p>
        </p:txBody>
      </p:sp>
    </p:spTree>
    <p:extLst>
      <p:ext uri="{BB962C8B-B14F-4D97-AF65-F5344CB8AC3E}">
        <p14:creationId xmlns:p14="http://schemas.microsoft.com/office/powerpoint/2010/main" val="189013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A9F16046-584C-4D2A-8B45-3B76B76966B4}" type="slidenum">
              <a:rPr lang="en-GB"/>
              <a:pPr>
                <a:defRPr/>
              </a:pPr>
              <a:t>‹#›</a:t>
            </a:fld>
            <a:endParaRPr lang="en-GB" dirty="0"/>
          </a:p>
        </p:txBody>
      </p:sp>
    </p:spTree>
    <p:extLst>
      <p:ext uri="{BB962C8B-B14F-4D97-AF65-F5344CB8AC3E}">
        <p14:creationId xmlns:p14="http://schemas.microsoft.com/office/powerpoint/2010/main" val="3236102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defRPr/>
            </a:pPr>
            <a:r>
              <a:rPr lang="sv-SE" dirty="0" smtClean="0"/>
              <a:t>K1: </a:t>
            </a:r>
            <a:r>
              <a:rPr lang="sv-SE" dirty="0"/>
              <a:t>sid. </a:t>
            </a:r>
            <a:fld id="{7A1C7ACD-009E-42B6-9C9E-574C7025B99F}"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sv-SE" dirty="0" smtClean="0"/>
              <a:t>K2: </a:t>
            </a:r>
            <a:r>
              <a:rPr lang="sv-SE" dirty="0"/>
              <a:t>sid. </a:t>
            </a:r>
            <a:fld id="{71B7D319-3509-4EF6-A7CA-BA2351681FF6}" type="slidenum">
              <a:rPr lang="en-GB"/>
              <a:pPr>
                <a:defRPr/>
              </a:pPr>
              <a:t>1</a:t>
            </a:fld>
            <a:endParaRPr lang="en-GB" dirty="0"/>
          </a:p>
        </p:txBody>
      </p:sp>
      <p:sp>
        <p:nvSpPr>
          <p:cNvPr id="5121" name="Rectangle 1"/>
          <p:cNvSpPr>
            <a:spLocks noGrp="1" noChangeArrowheads="1"/>
          </p:cNvSpPr>
          <p:nvPr>
            <p:ph type="title"/>
          </p:nvPr>
        </p:nvSpPr>
        <p:spPr>
          <a:xfrm>
            <a:off x="609600" y="76200"/>
            <a:ext cx="80772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Kapitel </a:t>
            </a:r>
            <a:r>
              <a:rPr lang="sv-SE" dirty="0" smtClean="0"/>
              <a:t>2 Varumarknaden</a:t>
            </a:r>
          </a:p>
        </p:txBody>
      </p:sp>
      <p:sp>
        <p:nvSpPr>
          <p:cNvPr id="5122" name="Rectangle 2"/>
          <p:cNvSpPr>
            <a:spLocks noGrp="1" noChangeArrowheads="1"/>
          </p:cNvSpPr>
          <p:nvPr>
            <p:ph type="body" idx="1"/>
          </p:nvPr>
        </p:nvSpPr>
        <p:spPr>
          <a:xfrm>
            <a:off x="677863" y="1335088"/>
            <a:ext cx="7578725" cy="5348287"/>
          </a:xfrm>
        </p:spPr>
        <p:txBody>
          <a:bodyPr/>
          <a:lstStyle/>
          <a:p>
            <a:pPr marL="338138" indent="-338138">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2400" dirty="0">
                <a:effectLst/>
                <a:latin typeface="Arial" charset="0"/>
              </a:rPr>
              <a:t>Hur bestäms produktionen på kort sikt</a:t>
            </a:r>
            <a:r>
              <a:rPr lang="sv-SE" sz="2400" dirty="0" smtClean="0">
                <a:effectLst/>
                <a:latin typeface="Arial" charset="0"/>
              </a:rPr>
              <a:t>?</a:t>
            </a:r>
            <a:endParaRPr lang="sv-SE" sz="2000" dirty="0">
              <a:solidFill>
                <a:srgbClr val="333333"/>
              </a:solidFill>
              <a:effectLst/>
            </a:endParaRPr>
          </a:p>
          <a:p>
            <a:pPr marL="338138" indent="-338138">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2400" b="1" dirty="0" smtClean="0">
                <a:solidFill>
                  <a:srgbClr val="333333"/>
                </a:solidFill>
                <a:effectLst/>
              </a:rPr>
              <a:t>Cirkulärt samband</a:t>
            </a:r>
          </a:p>
          <a:p>
            <a:pPr marL="738188" lvl="1" indent="-338138">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2000" dirty="0" smtClean="0">
                <a:effectLst/>
                <a:latin typeface="Arial" charset="0"/>
              </a:rPr>
              <a:t>Produktionen bestäms av efterfrågan</a:t>
            </a:r>
          </a:p>
          <a:p>
            <a:pPr marL="738188" lvl="1" indent="-338138">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2000" dirty="0" smtClean="0">
                <a:effectLst/>
                <a:latin typeface="Arial" charset="0"/>
              </a:rPr>
              <a:t>Efterfrågan bestäms av inkomsten</a:t>
            </a:r>
          </a:p>
          <a:p>
            <a:pPr marL="738188" lvl="1" indent="-338138">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2000" dirty="0" smtClean="0">
                <a:effectLst/>
                <a:latin typeface="Arial" charset="0"/>
              </a:rPr>
              <a:t>Inkomsten bestäms av produktionen</a:t>
            </a:r>
          </a:p>
          <a:p>
            <a:pPr marL="338138" indent="-338138">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endParaRPr lang="sv-SE" sz="2400" dirty="0">
              <a:effectLst/>
              <a:latin typeface="Arial" charset="0"/>
            </a:endParaRPr>
          </a:p>
        </p:txBody>
      </p:sp>
      <p:graphicFrame>
        <p:nvGraphicFramePr>
          <p:cNvPr id="3" name="Diagram 2"/>
          <p:cNvGraphicFramePr/>
          <p:nvPr>
            <p:extLst>
              <p:ext uri="{D42A27DB-BD31-4B8C-83A1-F6EECF244321}">
                <p14:modId xmlns:p14="http://schemas.microsoft.com/office/powerpoint/2010/main" val="4222489627"/>
              </p:ext>
            </p:extLst>
          </p:nvPr>
        </p:nvGraphicFramePr>
        <p:xfrm>
          <a:off x="2555776" y="3573016"/>
          <a:ext cx="3744416" cy="27809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51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51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51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512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512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graphicEl>
                                              <a:dgm id="{265E20C5-11C9-4E75-A818-87994F3A7482}"/>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graphicEl>
                                              <a:dgm id="{509C12C6-8E14-4F1E-887E-25CD2DE143C8}"/>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graphicEl>
                                              <a:dgm id="{1860EC86-2378-4C15-95CC-B39538115DC6}"/>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graphicEl>
                                              <a:dgm id="{2A4C539F-A8FE-46A8-9CD9-C0BCDC595A9D}"/>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graphicEl>
                                              <a:dgm id="{05CFD539-49DA-4774-B88C-2B99F4C4702C}"/>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graphicEl>
                                              <a:dgm id="{33832A19-9742-40AC-887A-1EA33D971EB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Dgm bld="one"/>
        </p:bldSub>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Grafisk lösning av jämviktsvillkoret</a:t>
            </a:r>
            <a:endParaRPr lang="sv-SE" dirty="0"/>
          </a:p>
        </p:txBody>
      </p:sp>
      <p:sp>
        <p:nvSpPr>
          <p:cNvPr id="13" name="Line 2"/>
          <p:cNvSpPr>
            <a:spLocks noChangeShapeType="1"/>
          </p:cNvSpPr>
          <p:nvPr/>
        </p:nvSpPr>
        <p:spPr bwMode="auto">
          <a:xfrm>
            <a:off x="1371600" y="6248400"/>
            <a:ext cx="6481763"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4" name="Line 3"/>
          <p:cNvSpPr>
            <a:spLocks noChangeShapeType="1"/>
          </p:cNvSpPr>
          <p:nvPr/>
        </p:nvSpPr>
        <p:spPr bwMode="auto">
          <a:xfrm flipV="1">
            <a:off x="1371600" y="3736975"/>
            <a:ext cx="5572125" cy="1509713"/>
          </a:xfrm>
          <a:prstGeom prst="line">
            <a:avLst/>
          </a:prstGeom>
          <a:noFill/>
          <a:ln w="38160">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5" name="Line 4"/>
          <p:cNvSpPr>
            <a:spLocks noChangeShapeType="1"/>
          </p:cNvSpPr>
          <p:nvPr/>
        </p:nvSpPr>
        <p:spPr bwMode="auto">
          <a:xfrm flipH="1" flipV="1">
            <a:off x="1370013" y="5256213"/>
            <a:ext cx="1069975" cy="460375"/>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9" name="Text Box 8"/>
          <p:cNvSpPr txBox="1">
            <a:spLocks noChangeArrowheads="1"/>
          </p:cNvSpPr>
          <p:nvPr/>
        </p:nvSpPr>
        <p:spPr bwMode="auto">
          <a:xfrm>
            <a:off x="5090726" y="6324601"/>
            <a:ext cx="120768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625"/>
              </a:spcBef>
            </a:pPr>
            <a:r>
              <a:rPr lang="sv-SE" altLang="en-US" sz="1800" dirty="0">
                <a:solidFill>
                  <a:srgbClr val="000000"/>
                </a:solidFill>
                <a:latin typeface="Arial" charset="0"/>
              </a:rPr>
              <a:t>Inkomst </a:t>
            </a:r>
            <a:r>
              <a:rPr lang="sv-SE" altLang="en-US" sz="1800" i="1" dirty="0">
                <a:solidFill>
                  <a:srgbClr val="000000"/>
                </a:solidFill>
                <a:latin typeface="Arial" charset="0"/>
              </a:rPr>
              <a:t>Y</a:t>
            </a:r>
          </a:p>
        </p:txBody>
      </p:sp>
      <p:sp>
        <p:nvSpPr>
          <p:cNvPr id="20" name="Text Box 9"/>
          <p:cNvSpPr txBox="1">
            <a:spLocks noChangeArrowheads="1"/>
          </p:cNvSpPr>
          <p:nvPr/>
        </p:nvSpPr>
        <p:spPr bwMode="auto">
          <a:xfrm rot="16200000">
            <a:off x="-617289" y="3890943"/>
            <a:ext cx="297322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dirty="0">
                <a:solidFill>
                  <a:srgbClr val="000000"/>
                </a:solidFill>
                <a:latin typeface="Arial" charset="0"/>
              </a:rPr>
              <a:t>Efterfrågan Z, Produktion Y</a:t>
            </a:r>
          </a:p>
        </p:txBody>
      </p:sp>
      <p:sp>
        <p:nvSpPr>
          <p:cNvPr id="21" name="Line 10"/>
          <p:cNvSpPr>
            <a:spLocks noChangeShapeType="1"/>
          </p:cNvSpPr>
          <p:nvPr/>
        </p:nvSpPr>
        <p:spPr bwMode="auto">
          <a:xfrm flipV="1">
            <a:off x="1371600" y="1903413"/>
            <a:ext cx="1588" cy="4346575"/>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 name="Text Box 11"/>
          <p:cNvSpPr txBox="1">
            <a:spLocks noChangeArrowheads="1"/>
          </p:cNvSpPr>
          <p:nvPr/>
        </p:nvSpPr>
        <p:spPr bwMode="auto">
          <a:xfrm>
            <a:off x="2436813" y="5584825"/>
            <a:ext cx="2515730"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dirty="0">
                <a:solidFill>
                  <a:srgbClr val="000000"/>
                </a:solidFill>
                <a:latin typeface="Arial" charset="0"/>
              </a:rPr>
              <a:t>Autonom </a:t>
            </a:r>
            <a:r>
              <a:rPr lang="sv-SE" altLang="en-US" sz="2000" dirty="0" smtClean="0">
                <a:solidFill>
                  <a:srgbClr val="000000"/>
                </a:solidFill>
                <a:latin typeface="Arial" charset="0"/>
              </a:rPr>
              <a:t>efterfrågan</a:t>
            </a:r>
            <a:endParaRPr lang="sv-SE" altLang="en-US" sz="2000" dirty="0">
              <a:solidFill>
                <a:srgbClr val="000000"/>
              </a:solidFill>
              <a:latin typeface="Arial" charset="0"/>
            </a:endParaRPr>
          </a:p>
        </p:txBody>
      </p:sp>
      <p:sp>
        <p:nvSpPr>
          <p:cNvPr id="23" name="Line 12"/>
          <p:cNvSpPr>
            <a:spLocks noChangeShapeType="1"/>
          </p:cNvSpPr>
          <p:nvPr/>
        </p:nvSpPr>
        <p:spPr bwMode="auto">
          <a:xfrm flipV="1">
            <a:off x="1371600" y="2055813"/>
            <a:ext cx="5257800" cy="4194175"/>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4" name="Line 13"/>
          <p:cNvSpPr>
            <a:spLocks noChangeShapeType="1"/>
          </p:cNvSpPr>
          <p:nvPr/>
        </p:nvSpPr>
        <p:spPr bwMode="auto">
          <a:xfrm>
            <a:off x="4572000" y="2924944"/>
            <a:ext cx="762000" cy="76200"/>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solidFill>
                <a:schemeClr val="tx1"/>
              </a:solidFill>
            </a:endParaRPr>
          </a:p>
        </p:txBody>
      </p:sp>
      <p:sp>
        <p:nvSpPr>
          <p:cNvPr id="25" name="Text Box 14"/>
          <p:cNvSpPr txBox="1">
            <a:spLocks noChangeArrowheads="1"/>
          </p:cNvSpPr>
          <p:nvPr/>
        </p:nvSpPr>
        <p:spPr bwMode="auto">
          <a:xfrm>
            <a:off x="1979712" y="2708920"/>
            <a:ext cx="2579688"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dirty="0">
                <a:solidFill>
                  <a:srgbClr val="000000"/>
                </a:solidFill>
                <a:latin typeface="Arial" charset="0"/>
              </a:rPr>
              <a:t>Produktion = Inkomst</a:t>
            </a:r>
          </a:p>
        </p:txBody>
      </p:sp>
      <p:sp>
        <p:nvSpPr>
          <p:cNvPr id="26" name="Text Box 15"/>
          <p:cNvSpPr txBox="1">
            <a:spLocks noChangeArrowheads="1"/>
          </p:cNvSpPr>
          <p:nvPr/>
        </p:nvSpPr>
        <p:spPr bwMode="auto">
          <a:xfrm>
            <a:off x="4038600" y="4800600"/>
            <a:ext cx="1797050"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dirty="0">
                <a:solidFill>
                  <a:srgbClr val="000000"/>
                </a:solidFill>
                <a:latin typeface="Arial" charset="0"/>
              </a:rPr>
              <a:t>Jämvikt, </a:t>
            </a:r>
            <a:r>
              <a:rPr lang="sv-SE" altLang="en-US" sz="2000" i="1" dirty="0">
                <a:solidFill>
                  <a:srgbClr val="000000"/>
                </a:solidFill>
                <a:latin typeface="Arial" charset="0"/>
              </a:rPr>
              <a:t>Y = Z</a:t>
            </a:r>
          </a:p>
        </p:txBody>
      </p:sp>
      <p:sp>
        <p:nvSpPr>
          <p:cNvPr id="27" name="Line 16"/>
          <p:cNvSpPr>
            <a:spLocks noChangeShapeType="1"/>
          </p:cNvSpPr>
          <p:nvPr/>
        </p:nvSpPr>
        <p:spPr bwMode="auto">
          <a:xfrm flipH="1" flipV="1">
            <a:off x="3427413" y="4799013"/>
            <a:ext cx="612775" cy="155575"/>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solidFill>
                <a:schemeClr val="tx1"/>
              </a:solidFill>
            </a:endParaRPr>
          </a:p>
        </p:txBody>
      </p:sp>
      <p:sp>
        <p:nvSpPr>
          <p:cNvPr id="28" name="Text Box 17"/>
          <p:cNvSpPr txBox="1">
            <a:spLocks noChangeArrowheads="1"/>
          </p:cNvSpPr>
          <p:nvPr/>
        </p:nvSpPr>
        <p:spPr bwMode="auto">
          <a:xfrm>
            <a:off x="5611813" y="4327525"/>
            <a:ext cx="1316684"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dirty="0">
                <a:solidFill>
                  <a:schemeClr val="tx1"/>
                </a:solidFill>
                <a:latin typeface="Arial" charset="0"/>
              </a:rPr>
              <a:t>Lutning </a:t>
            </a:r>
            <a:r>
              <a:rPr lang="sv-SE" altLang="en-US" sz="2000" i="1" dirty="0">
                <a:solidFill>
                  <a:schemeClr val="tx1"/>
                </a:solidFill>
                <a:latin typeface="Arial" charset="0"/>
              </a:rPr>
              <a:t>c</a:t>
            </a:r>
            <a:r>
              <a:rPr lang="sv-SE" altLang="en-US" sz="2000" baseline="-25000" dirty="0">
                <a:solidFill>
                  <a:schemeClr val="tx1"/>
                </a:solidFill>
                <a:latin typeface="Arial" charset="0"/>
              </a:rPr>
              <a:t>1</a:t>
            </a:r>
          </a:p>
        </p:txBody>
      </p:sp>
      <p:sp>
        <p:nvSpPr>
          <p:cNvPr id="29" name="Line 18"/>
          <p:cNvSpPr>
            <a:spLocks noChangeShapeType="1"/>
          </p:cNvSpPr>
          <p:nvPr/>
        </p:nvSpPr>
        <p:spPr bwMode="auto">
          <a:xfrm flipH="1" flipV="1">
            <a:off x="4995863" y="4325938"/>
            <a:ext cx="612775" cy="155575"/>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solidFill>
                <a:schemeClr val="tx1"/>
              </a:solidFill>
            </a:endParaRPr>
          </a:p>
        </p:txBody>
      </p:sp>
      <p:cxnSp>
        <p:nvCxnSpPr>
          <p:cNvPr id="31" name="Straight Connector 30"/>
          <p:cNvCxnSpPr/>
          <p:nvPr/>
        </p:nvCxnSpPr>
        <p:spPr bwMode="auto">
          <a:xfrm>
            <a:off x="3266331" y="4759325"/>
            <a:ext cx="0" cy="147955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Connector 32"/>
          <p:cNvCxnSpPr/>
          <p:nvPr/>
        </p:nvCxnSpPr>
        <p:spPr bwMode="auto">
          <a:xfrm flipH="1">
            <a:off x="1373188" y="4740275"/>
            <a:ext cx="1902668" cy="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34" name="Rectangle 33"/>
              <p:cNvSpPr/>
              <p:nvPr/>
            </p:nvSpPr>
            <p:spPr>
              <a:xfrm rot="20700000">
                <a:off x="4643781" y="3580283"/>
                <a:ext cx="2401909" cy="461665"/>
              </a:xfrm>
              <a:prstGeom prst="rect">
                <a:avLst/>
              </a:prstGeom>
            </p:spPr>
            <p:txBody>
              <a:bodyPr wrap="square">
                <a:spAutoFit/>
              </a:bodyPr>
              <a:lstStyle/>
              <a:p>
                <a:pPr marL="0" indent="0" algn="ctr"/>
                <a:r>
                  <a:rPr lang="sv-SE" sz="2000" i="1" dirty="0" smtClean="0">
                    <a:solidFill>
                      <a:schemeClr val="tx1"/>
                    </a:solidFill>
                    <a:latin typeface="+mn-lt"/>
                    <a:sym typeface="Symbol"/>
                  </a:rPr>
                  <a:t>c</a:t>
                </a:r>
                <a:r>
                  <a:rPr lang="sv-SE" sz="2000" baseline="-25000" dirty="0">
                    <a:solidFill>
                      <a:schemeClr val="tx1"/>
                    </a:solidFill>
                    <a:latin typeface="+mn-lt"/>
                    <a:sym typeface="Symbol"/>
                  </a:rPr>
                  <a:t>0</a:t>
                </a:r>
                <a:r>
                  <a:rPr lang="sv-SE" sz="2000" i="1" dirty="0">
                    <a:solidFill>
                      <a:schemeClr val="tx1"/>
                    </a:solidFill>
                    <a:latin typeface="+mn-lt"/>
                    <a:sym typeface="Symbol"/>
                  </a:rPr>
                  <a:t>+c</a:t>
                </a:r>
                <a:r>
                  <a:rPr lang="sv-SE" sz="2000" baseline="-25000" dirty="0">
                    <a:solidFill>
                      <a:schemeClr val="tx1"/>
                    </a:solidFill>
                    <a:latin typeface="+mn-lt"/>
                    <a:sym typeface="Symbol"/>
                  </a:rPr>
                  <a:t>1 </a:t>
                </a:r>
                <a:r>
                  <a:rPr lang="sv-SE" sz="2000" baseline="10000" dirty="0">
                    <a:solidFill>
                      <a:schemeClr val="tx1"/>
                    </a:solidFill>
                    <a:latin typeface="+mn-lt"/>
                    <a:sym typeface="Symbol"/>
                  </a:rPr>
                  <a:t></a:t>
                </a:r>
                <a:r>
                  <a:rPr lang="sv-SE" dirty="0">
                    <a:solidFill>
                      <a:schemeClr val="tx1"/>
                    </a:solidFill>
                    <a:latin typeface="+mn-lt"/>
                    <a:sym typeface="Symbol"/>
                  </a:rPr>
                  <a:t>(</a:t>
                </a:r>
                <a:r>
                  <a:rPr lang="sv-SE" sz="2000" i="1" dirty="0">
                    <a:solidFill>
                      <a:schemeClr val="tx1"/>
                    </a:solidFill>
                    <a:latin typeface="+mn-lt"/>
                    <a:sym typeface="Symbol"/>
                  </a:rPr>
                  <a:t>Y-T</a:t>
                </a:r>
                <a:r>
                  <a:rPr lang="sv-SE" sz="2000" dirty="0">
                    <a:solidFill>
                      <a:schemeClr val="tx1"/>
                    </a:solidFill>
                    <a:latin typeface="+mn-lt"/>
                    <a:sym typeface="Symbol"/>
                  </a:rPr>
                  <a:t>) +</a:t>
                </a:r>
                <a:r>
                  <a:rPr lang="sv-SE" sz="2000" dirty="0">
                    <a:solidFill>
                      <a:schemeClr val="tx1"/>
                    </a:solidFill>
                    <a:latin typeface="+mn-lt"/>
                  </a:rPr>
                  <a:t> </a:t>
                </a:r>
                <a14:m>
                  <m:oMath xmlns:m="http://schemas.openxmlformats.org/officeDocument/2006/math">
                    <m:acc>
                      <m:accPr>
                        <m:chr m:val="̅"/>
                        <m:ctrlPr>
                          <a:rPr lang="sv-SE" sz="2000" i="1">
                            <a:solidFill>
                              <a:schemeClr val="tx1"/>
                            </a:solidFill>
                            <a:latin typeface="Cambria Math"/>
                          </a:rPr>
                        </m:ctrlPr>
                      </m:accPr>
                      <m:e>
                        <m:r>
                          <a:rPr lang="sv-SE" sz="2000" i="1">
                            <a:solidFill>
                              <a:schemeClr val="tx1"/>
                            </a:solidFill>
                            <a:latin typeface="Cambria Math"/>
                          </a:rPr>
                          <m:t>𝐼</m:t>
                        </m:r>
                      </m:e>
                    </m:acc>
                    <m:r>
                      <a:rPr lang="sv-SE" sz="2000" i="1">
                        <a:solidFill>
                          <a:schemeClr val="tx1"/>
                        </a:solidFill>
                        <a:latin typeface="Cambria Math"/>
                      </a:rPr>
                      <m:t> </m:t>
                    </m:r>
                  </m:oMath>
                </a14:m>
                <a:r>
                  <a:rPr lang="sv-SE" sz="2000" dirty="0">
                    <a:solidFill>
                      <a:schemeClr val="tx1"/>
                    </a:solidFill>
                    <a:latin typeface="+mn-lt"/>
                  </a:rPr>
                  <a:t>+ </a:t>
                </a:r>
                <a:r>
                  <a:rPr lang="sv-SE" sz="2000" i="1" dirty="0">
                    <a:solidFill>
                      <a:schemeClr val="tx1"/>
                    </a:solidFill>
                    <a:latin typeface="+mn-lt"/>
                  </a:rPr>
                  <a:t>G</a:t>
                </a:r>
              </a:p>
            </p:txBody>
          </p:sp>
        </mc:Choice>
        <mc:Fallback xmlns="">
          <p:sp>
            <p:nvSpPr>
              <p:cNvPr id="34" name="Rectangle 33"/>
              <p:cNvSpPr>
                <a:spLocks noRot="1" noChangeAspect="1" noMove="1" noResize="1" noEditPoints="1" noAdjustHandles="1" noChangeArrowheads="1" noChangeShapeType="1" noTextEdit="1"/>
              </p:cNvSpPr>
              <p:nvPr/>
            </p:nvSpPr>
            <p:spPr>
              <a:xfrm rot="20700000">
                <a:off x="4643781" y="3580283"/>
                <a:ext cx="2401909" cy="461665"/>
              </a:xfrm>
              <a:prstGeom prst="rect">
                <a:avLst/>
              </a:prstGeom>
              <a:blipFill rotWithShape="1">
                <a:blip r:embed="rId2"/>
                <a:stretch>
                  <a:fillRect l="-998" r="-2244" b="-9659"/>
                </a:stretch>
              </a:blipFill>
            </p:spPr>
            <p:txBody>
              <a:bodyPr/>
              <a:lstStyle/>
              <a:p>
                <a:r>
                  <a:rPr lang="sv-SE">
                    <a:noFill/>
                  </a:rPr>
                  <a:t> </a:t>
                </a:r>
              </a:p>
            </p:txBody>
          </p:sp>
        </mc:Fallback>
      </mc:AlternateContent>
      <p:sp>
        <p:nvSpPr>
          <p:cNvPr id="35" name="Rectangle 34"/>
          <p:cNvSpPr/>
          <p:nvPr/>
        </p:nvSpPr>
        <p:spPr>
          <a:xfrm>
            <a:off x="3070330" y="6267451"/>
            <a:ext cx="356188" cy="400110"/>
          </a:xfrm>
          <a:prstGeom prst="rect">
            <a:avLst/>
          </a:prstGeom>
        </p:spPr>
        <p:txBody>
          <a:bodyPr wrap="none">
            <a:spAutoFit/>
          </a:bodyPr>
          <a:lstStyle/>
          <a:p>
            <a:r>
              <a:rPr lang="sv-SE" altLang="en-US" sz="2000" i="1" dirty="0">
                <a:solidFill>
                  <a:srgbClr val="000000"/>
                </a:solidFill>
                <a:latin typeface="Arial" charset="0"/>
              </a:rPr>
              <a:t>Y</a:t>
            </a:r>
            <a:endParaRPr lang="sv-SE" sz="2000" dirty="0"/>
          </a:p>
        </p:txBody>
      </p:sp>
      <p:sp>
        <p:nvSpPr>
          <p:cNvPr id="36" name="Rectangle 35"/>
          <p:cNvSpPr/>
          <p:nvPr/>
        </p:nvSpPr>
        <p:spPr>
          <a:xfrm>
            <a:off x="971600" y="4509120"/>
            <a:ext cx="356188" cy="400110"/>
          </a:xfrm>
          <a:prstGeom prst="rect">
            <a:avLst/>
          </a:prstGeom>
        </p:spPr>
        <p:txBody>
          <a:bodyPr wrap="none">
            <a:spAutoFit/>
          </a:bodyPr>
          <a:lstStyle/>
          <a:p>
            <a:r>
              <a:rPr lang="sv-SE" altLang="en-US" sz="2000" i="1" dirty="0">
                <a:solidFill>
                  <a:srgbClr val="000000"/>
                </a:solidFill>
                <a:latin typeface="Arial" charset="0"/>
              </a:rPr>
              <a:t>Y</a:t>
            </a:r>
            <a:endParaRPr lang="sv-SE" sz="2000" dirty="0"/>
          </a:p>
        </p:txBody>
      </p:sp>
      <p:sp>
        <p:nvSpPr>
          <p:cNvPr id="37" name="TextBox 36"/>
          <p:cNvSpPr txBox="1"/>
          <p:nvPr/>
        </p:nvSpPr>
        <p:spPr>
          <a:xfrm>
            <a:off x="7067142" y="3506142"/>
            <a:ext cx="601447" cy="461665"/>
          </a:xfrm>
          <a:prstGeom prst="rect">
            <a:avLst/>
          </a:prstGeom>
          <a:noFill/>
        </p:spPr>
        <p:txBody>
          <a:bodyPr wrap="none" rtlCol="0">
            <a:spAutoFit/>
          </a:bodyPr>
          <a:lstStyle/>
          <a:p>
            <a:r>
              <a:rPr lang="sv-SE" dirty="0" smtClean="0"/>
              <a:t>I</a:t>
            </a:r>
            <a:r>
              <a:rPr lang="sv-SE" sz="2000" i="1" dirty="0" smtClean="0">
                <a:solidFill>
                  <a:schemeClr val="tx1"/>
                </a:solidFill>
                <a:latin typeface="+mn-lt"/>
              </a:rPr>
              <a:t>ZZ</a:t>
            </a:r>
            <a:endParaRPr lang="sv-SE" i="1" dirty="0">
              <a:solidFill>
                <a:schemeClr val="tx1"/>
              </a:solidFill>
              <a:latin typeface="+mn-lt"/>
            </a:endParaRPr>
          </a:p>
        </p:txBody>
      </p:sp>
      <p:sp>
        <p:nvSpPr>
          <p:cNvPr id="3" name="Arc 2"/>
          <p:cNvSpPr/>
          <p:nvPr/>
        </p:nvSpPr>
        <p:spPr bwMode="auto">
          <a:xfrm>
            <a:off x="1475656" y="5871051"/>
            <a:ext cx="679004" cy="726301"/>
          </a:xfrm>
          <a:prstGeom prst="arc">
            <a:avLst>
              <a:gd name="adj1" fmla="val 16200000"/>
              <a:gd name="adj2" fmla="val 4"/>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dirty="0" smtClean="0">
              <a:ln>
                <a:noFill/>
              </a:ln>
              <a:solidFill>
                <a:schemeClr val="tx1"/>
              </a:solidFill>
              <a:effectLst/>
              <a:latin typeface="+mn-lt"/>
              <a:ea typeface="MS Gothic" pitchFamily="49" charset="-128"/>
            </a:endParaRPr>
          </a:p>
        </p:txBody>
      </p:sp>
      <p:sp>
        <p:nvSpPr>
          <p:cNvPr id="4" name="TextBox 3"/>
          <p:cNvSpPr txBox="1"/>
          <p:nvPr/>
        </p:nvSpPr>
        <p:spPr>
          <a:xfrm>
            <a:off x="2020145" y="5786214"/>
            <a:ext cx="526106" cy="369332"/>
          </a:xfrm>
          <a:prstGeom prst="rect">
            <a:avLst/>
          </a:prstGeom>
          <a:noFill/>
        </p:spPr>
        <p:txBody>
          <a:bodyPr wrap="none" rtlCol="0">
            <a:spAutoFit/>
          </a:bodyPr>
          <a:lstStyle/>
          <a:p>
            <a:r>
              <a:rPr lang="sv-SE" sz="1800" dirty="0" smtClean="0">
                <a:solidFill>
                  <a:schemeClr val="tx1"/>
                </a:solidFill>
                <a:latin typeface="+mn-lt"/>
              </a:rPr>
              <a:t>45</a:t>
            </a:r>
            <a:r>
              <a:rPr lang="sv-SE" sz="1800" baseline="30000" dirty="0" smtClean="0">
                <a:solidFill>
                  <a:schemeClr val="tx1"/>
                </a:solidFill>
                <a:latin typeface="+mn-lt"/>
              </a:rPr>
              <a:t>o</a:t>
            </a:r>
            <a:endParaRPr lang="sv-SE" sz="1800" baseline="30000" dirty="0">
              <a:solidFill>
                <a:schemeClr val="tx1"/>
              </a:solidFill>
              <a:latin typeface="+mn-lt"/>
            </a:endParaRPr>
          </a:p>
        </p:txBody>
      </p:sp>
      <p:sp>
        <p:nvSpPr>
          <p:cNvPr id="30"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10</a:t>
            </a:fld>
            <a:endParaRPr lang="en-GB" dirty="0"/>
          </a:p>
        </p:txBody>
      </p:sp>
    </p:spTree>
    <p:extLst>
      <p:ext uri="{BB962C8B-B14F-4D97-AF65-F5344CB8AC3E}">
        <p14:creationId xmlns:p14="http://schemas.microsoft.com/office/powerpoint/2010/main" val="291197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22" grpId="0"/>
      <p:bldP spid="23" grpId="0" animBg="1"/>
      <p:bldP spid="24" grpId="0" animBg="1"/>
      <p:bldP spid="25" grpId="0"/>
      <p:bldP spid="26" grpId="0"/>
      <p:bldP spid="27" grpId="0" animBg="1"/>
      <p:bldP spid="28" grpId="0"/>
      <p:bldP spid="29" grpId="0" animBg="1"/>
      <p:bldP spid="34" grpId="0"/>
      <p:bldP spid="35" grpId="0"/>
      <p:bldP spid="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En ökad autonom </a:t>
            </a:r>
            <a:r>
              <a:rPr lang="sv-SE" dirty="0" smtClean="0"/>
              <a:t>konsumtion</a:t>
            </a:r>
            <a:br>
              <a:rPr lang="sv-SE" dirty="0" smtClean="0"/>
            </a:br>
            <a:r>
              <a:rPr lang="sv-SE" dirty="0" smtClean="0"/>
              <a:t>(tex genom högre G eller lägre T)</a:t>
            </a:r>
            <a:endParaRPr lang="sv-SE" dirty="0"/>
          </a:p>
        </p:txBody>
      </p:sp>
      <p:sp>
        <p:nvSpPr>
          <p:cNvPr id="13" name="Line 2"/>
          <p:cNvSpPr>
            <a:spLocks noChangeShapeType="1"/>
          </p:cNvSpPr>
          <p:nvPr/>
        </p:nvSpPr>
        <p:spPr bwMode="auto">
          <a:xfrm>
            <a:off x="1371600" y="6248400"/>
            <a:ext cx="6481763"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4" name="Line 3"/>
          <p:cNvSpPr>
            <a:spLocks noChangeShapeType="1"/>
          </p:cNvSpPr>
          <p:nvPr/>
        </p:nvSpPr>
        <p:spPr bwMode="auto">
          <a:xfrm flipV="1">
            <a:off x="1371600" y="3736975"/>
            <a:ext cx="5572125" cy="1509713"/>
          </a:xfrm>
          <a:prstGeom prst="line">
            <a:avLst/>
          </a:prstGeom>
          <a:noFill/>
          <a:ln w="38160">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5" name="Line 4"/>
          <p:cNvSpPr>
            <a:spLocks noChangeShapeType="1"/>
          </p:cNvSpPr>
          <p:nvPr/>
        </p:nvSpPr>
        <p:spPr bwMode="auto">
          <a:xfrm flipH="1" flipV="1">
            <a:off x="1370013" y="5256213"/>
            <a:ext cx="1069975" cy="460375"/>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9" name="Text Box 8"/>
          <p:cNvSpPr txBox="1">
            <a:spLocks noChangeArrowheads="1"/>
          </p:cNvSpPr>
          <p:nvPr/>
        </p:nvSpPr>
        <p:spPr bwMode="auto">
          <a:xfrm>
            <a:off x="6516757" y="6281749"/>
            <a:ext cx="120768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625"/>
              </a:spcBef>
            </a:pPr>
            <a:r>
              <a:rPr lang="sv-SE" altLang="en-US" sz="1800" dirty="0">
                <a:solidFill>
                  <a:srgbClr val="000000"/>
                </a:solidFill>
                <a:latin typeface="Arial" charset="0"/>
              </a:rPr>
              <a:t>Inkomst </a:t>
            </a:r>
            <a:r>
              <a:rPr lang="sv-SE" altLang="en-US" sz="1800" i="1" dirty="0">
                <a:solidFill>
                  <a:srgbClr val="000000"/>
                </a:solidFill>
                <a:latin typeface="Arial" charset="0"/>
              </a:rPr>
              <a:t>Y</a:t>
            </a:r>
          </a:p>
        </p:txBody>
      </p:sp>
      <p:sp>
        <p:nvSpPr>
          <p:cNvPr id="20" name="Text Box 9"/>
          <p:cNvSpPr txBox="1">
            <a:spLocks noChangeArrowheads="1"/>
          </p:cNvSpPr>
          <p:nvPr/>
        </p:nvSpPr>
        <p:spPr bwMode="auto">
          <a:xfrm rot="16200000">
            <a:off x="-617289" y="3890943"/>
            <a:ext cx="297322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dirty="0">
                <a:solidFill>
                  <a:srgbClr val="000000"/>
                </a:solidFill>
                <a:latin typeface="Arial" charset="0"/>
              </a:rPr>
              <a:t>Efterfrågan Z, Produktion Y</a:t>
            </a:r>
          </a:p>
        </p:txBody>
      </p:sp>
      <p:sp>
        <p:nvSpPr>
          <p:cNvPr id="21" name="Line 10"/>
          <p:cNvSpPr>
            <a:spLocks noChangeShapeType="1"/>
          </p:cNvSpPr>
          <p:nvPr/>
        </p:nvSpPr>
        <p:spPr bwMode="auto">
          <a:xfrm flipV="1">
            <a:off x="1371600" y="1903413"/>
            <a:ext cx="1588" cy="4346575"/>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 name="Text Box 11"/>
          <p:cNvSpPr txBox="1">
            <a:spLocks noChangeArrowheads="1"/>
          </p:cNvSpPr>
          <p:nvPr/>
        </p:nvSpPr>
        <p:spPr bwMode="auto">
          <a:xfrm>
            <a:off x="2436813" y="5584825"/>
            <a:ext cx="2515730"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dirty="0">
                <a:solidFill>
                  <a:srgbClr val="000000"/>
                </a:solidFill>
                <a:latin typeface="Arial" charset="0"/>
              </a:rPr>
              <a:t>Autonom </a:t>
            </a:r>
            <a:r>
              <a:rPr lang="sv-SE" altLang="en-US" sz="2000" dirty="0" smtClean="0">
                <a:solidFill>
                  <a:srgbClr val="000000"/>
                </a:solidFill>
                <a:latin typeface="Arial" charset="0"/>
              </a:rPr>
              <a:t>efterfrågan</a:t>
            </a:r>
            <a:endParaRPr lang="sv-SE" altLang="en-US" sz="2000" dirty="0">
              <a:solidFill>
                <a:srgbClr val="000000"/>
              </a:solidFill>
              <a:latin typeface="Arial" charset="0"/>
            </a:endParaRPr>
          </a:p>
        </p:txBody>
      </p:sp>
      <p:sp>
        <p:nvSpPr>
          <p:cNvPr id="23" name="Line 12"/>
          <p:cNvSpPr>
            <a:spLocks noChangeShapeType="1"/>
          </p:cNvSpPr>
          <p:nvPr/>
        </p:nvSpPr>
        <p:spPr bwMode="auto">
          <a:xfrm flipV="1">
            <a:off x="1371600" y="2055813"/>
            <a:ext cx="5257800" cy="4194175"/>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6" name="Text Box 15"/>
          <p:cNvSpPr txBox="1">
            <a:spLocks noChangeArrowheads="1"/>
          </p:cNvSpPr>
          <p:nvPr/>
        </p:nvSpPr>
        <p:spPr bwMode="auto">
          <a:xfrm>
            <a:off x="5871539" y="3229768"/>
            <a:ext cx="1364774"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dirty="0" smtClean="0">
                <a:solidFill>
                  <a:srgbClr val="000000"/>
                </a:solidFill>
                <a:latin typeface="Arial" charset="0"/>
              </a:rPr>
              <a:t>Ny jämvikt</a:t>
            </a:r>
            <a:endParaRPr lang="sv-SE" altLang="en-US" sz="2000" i="1" dirty="0">
              <a:solidFill>
                <a:srgbClr val="000000"/>
              </a:solidFill>
              <a:latin typeface="Arial" charset="0"/>
            </a:endParaRPr>
          </a:p>
        </p:txBody>
      </p:sp>
      <p:sp>
        <p:nvSpPr>
          <p:cNvPr id="27" name="Line 16"/>
          <p:cNvSpPr>
            <a:spLocks noChangeShapeType="1"/>
          </p:cNvSpPr>
          <p:nvPr/>
        </p:nvSpPr>
        <p:spPr bwMode="auto">
          <a:xfrm flipH="1" flipV="1">
            <a:off x="5260352" y="3228181"/>
            <a:ext cx="612775" cy="155575"/>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solidFill>
                <a:schemeClr val="tx1"/>
              </a:solidFill>
            </a:endParaRPr>
          </a:p>
        </p:txBody>
      </p:sp>
      <p:cxnSp>
        <p:nvCxnSpPr>
          <p:cNvPr id="31" name="Straight Connector 30"/>
          <p:cNvCxnSpPr/>
          <p:nvPr/>
        </p:nvCxnSpPr>
        <p:spPr bwMode="auto">
          <a:xfrm>
            <a:off x="5241302" y="3213100"/>
            <a:ext cx="19050" cy="303530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34"/>
          <p:cNvSpPr/>
          <p:nvPr/>
        </p:nvSpPr>
        <p:spPr>
          <a:xfrm>
            <a:off x="5082258" y="6271802"/>
            <a:ext cx="413896" cy="400110"/>
          </a:xfrm>
          <a:prstGeom prst="rect">
            <a:avLst/>
          </a:prstGeom>
        </p:spPr>
        <p:txBody>
          <a:bodyPr wrap="none">
            <a:spAutoFit/>
          </a:bodyPr>
          <a:lstStyle/>
          <a:p>
            <a:r>
              <a:rPr lang="sv-SE" altLang="en-US" sz="2000" i="1" dirty="0" smtClean="0">
                <a:solidFill>
                  <a:srgbClr val="000000"/>
                </a:solidFill>
                <a:latin typeface="Arial" charset="0"/>
              </a:rPr>
              <a:t>Y’</a:t>
            </a:r>
            <a:endParaRPr lang="sv-SE" sz="2000" dirty="0"/>
          </a:p>
        </p:txBody>
      </p:sp>
      <p:sp>
        <p:nvSpPr>
          <p:cNvPr id="36" name="Rectangle 35"/>
          <p:cNvSpPr/>
          <p:nvPr/>
        </p:nvSpPr>
        <p:spPr>
          <a:xfrm>
            <a:off x="3135692" y="6269250"/>
            <a:ext cx="356188" cy="400110"/>
          </a:xfrm>
          <a:prstGeom prst="rect">
            <a:avLst/>
          </a:prstGeom>
        </p:spPr>
        <p:txBody>
          <a:bodyPr wrap="none">
            <a:spAutoFit/>
          </a:bodyPr>
          <a:lstStyle/>
          <a:p>
            <a:r>
              <a:rPr lang="sv-SE" altLang="en-US" sz="2000" i="1" dirty="0">
                <a:solidFill>
                  <a:srgbClr val="000000"/>
                </a:solidFill>
                <a:latin typeface="Arial" charset="0"/>
              </a:rPr>
              <a:t>Y</a:t>
            </a:r>
            <a:endParaRPr lang="sv-SE" sz="2000" dirty="0"/>
          </a:p>
        </p:txBody>
      </p:sp>
      <p:sp>
        <p:nvSpPr>
          <p:cNvPr id="37" name="TextBox 36"/>
          <p:cNvSpPr txBox="1"/>
          <p:nvPr/>
        </p:nvSpPr>
        <p:spPr>
          <a:xfrm>
            <a:off x="7067142" y="3506142"/>
            <a:ext cx="601447" cy="461665"/>
          </a:xfrm>
          <a:prstGeom prst="rect">
            <a:avLst/>
          </a:prstGeom>
          <a:noFill/>
        </p:spPr>
        <p:txBody>
          <a:bodyPr wrap="none" rtlCol="0">
            <a:spAutoFit/>
          </a:bodyPr>
          <a:lstStyle/>
          <a:p>
            <a:r>
              <a:rPr lang="sv-SE" dirty="0" smtClean="0"/>
              <a:t>I</a:t>
            </a:r>
            <a:r>
              <a:rPr lang="sv-SE" sz="2000" i="1" dirty="0" smtClean="0">
                <a:solidFill>
                  <a:schemeClr val="tx1"/>
                </a:solidFill>
                <a:latin typeface="+mn-lt"/>
              </a:rPr>
              <a:t>ZZ</a:t>
            </a:r>
            <a:endParaRPr lang="sv-SE" i="1" dirty="0">
              <a:solidFill>
                <a:schemeClr val="tx1"/>
              </a:solidFill>
              <a:latin typeface="+mn-lt"/>
            </a:endParaRPr>
          </a:p>
        </p:txBody>
      </p:sp>
      <p:sp>
        <p:nvSpPr>
          <p:cNvPr id="30" name="Line 3"/>
          <p:cNvSpPr>
            <a:spLocks noChangeShapeType="1"/>
          </p:cNvSpPr>
          <p:nvPr/>
        </p:nvSpPr>
        <p:spPr bwMode="auto">
          <a:xfrm flipV="1">
            <a:off x="1369740" y="2723729"/>
            <a:ext cx="5572125" cy="1509713"/>
          </a:xfrm>
          <a:prstGeom prst="line">
            <a:avLst/>
          </a:prstGeom>
          <a:noFill/>
          <a:ln w="38160">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2" name="TextBox 31"/>
          <p:cNvSpPr txBox="1"/>
          <p:nvPr/>
        </p:nvSpPr>
        <p:spPr>
          <a:xfrm>
            <a:off x="7065282" y="2492896"/>
            <a:ext cx="659155" cy="461665"/>
          </a:xfrm>
          <a:prstGeom prst="rect">
            <a:avLst/>
          </a:prstGeom>
          <a:noFill/>
        </p:spPr>
        <p:txBody>
          <a:bodyPr wrap="none" rtlCol="0">
            <a:spAutoFit/>
          </a:bodyPr>
          <a:lstStyle/>
          <a:p>
            <a:r>
              <a:rPr lang="sv-SE" dirty="0" smtClean="0"/>
              <a:t>I</a:t>
            </a:r>
            <a:r>
              <a:rPr lang="sv-SE" sz="2000" i="1" dirty="0" smtClean="0">
                <a:solidFill>
                  <a:schemeClr val="tx1"/>
                </a:solidFill>
                <a:latin typeface="+mn-lt"/>
              </a:rPr>
              <a:t>ZZ’</a:t>
            </a:r>
            <a:endParaRPr lang="sv-SE" i="1" dirty="0">
              <a:solidFill>
                <a:schemeClr val="tx1"/>
              </a:solidFill>
              <a:latin typeface="+mn-lt"/>
            </a:endParaRPr>
          </a:p>
        </p:txBody>
      </p:sp>
      <p:sp>
        <p:nvSpPr>
          <p:cNvPr id="38" name="Line 4"/>
          <p:cNvSpPr>
            <a:spLocks noChangeShapeType="1"/>
          </p:cNvSpPr>
          <p:nvPr/>
        </p:nvSpPr>
        <p:spPr bwMode="auto">
          <a:xfrm flipH="1">
            <a:off x="1373188" y="2590605"/>
            <a:ext cx="1219200" cy="1642836"/>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9" name="Text Box 11"/>
          <p:cNvSpPr txBox="1">
            <a:spLocks noChangeArrowheads="1"/>
          </p:cNvSpPr>
          <p:nvPr/>
        </p:nvSpPr>
        <p:spPr bwMode="auto">
          <a:xfrm>
            <a:off x="2589213" y="2389460"/>
            <a:ext cx="2871597"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dirty="0" smtClean="0">
                <a:solidFill>
                  <a:srgbClr val="000000"/>
                </a:solidFill>
                <a:latin typeface="Arial" charset="0"/>
              </a:rPr>
              <a:t>Ny autonom efterfrågan</a:t>
            </a:r>
            <a:endParaRPr lang="sv-SE" altLang="en-US" sz="2000" dirty="0">
              <a:solidFill>
                <a:srgbClr val="000000"/>
              </a:solidFill>
              <a:latin typeface="Arial" charset="0"/>
            </a:endParaRPr>
          </a:p>
        </p:txBody>
      </p:sp>
      <p:sp>
        <p:nvSpPr>
          <p:cNvPr id="40" name="Line 3"/>
          <p:cNvSpPr>
            <a:spLocks noChangeShapeType="1"/>
          </p:cNvSpPr>
          <p:nvPr/>
        </p:nvSpPr>
        <p:spPr bwMode="auto">
          <a:xfrm flipV="1">
            <a:off x="1514475" y="3697982"/>
            <a:ext cx="5572125" cy="1509713"/>
          </a:xfrm>
          <a:prstGeom prst="line">
            <a:avLst/>
          </a:prstGeom>
          <a:noFill/>
          <a:ln w="38160">
            <a:solidFill>
              <a:schemeClr val="bg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 name="Down Arrow 3"/>
          <p:cNvSpPr/>
          <p:nvPr/>
        </p:nvSpPr>
        <p:spPr bwMode="auto">
          <a:xfrm rot="10800000">
            <a:off x="2339752" y="4076699"/>
            <a:ext cx="249461" cy="720453"/>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cxnSp>
        <p:nvCxnSpPr>
          <p:cNvPr id="41" name="Straight Connector 40"/>
          <p:cNvCxnSpPr/>
          <p:nvPr/>
        </p:nvCxnSpPr>
        <p:spPr bwMode="auto">
          <a:xfrm>
            <a:off x="3275856" y="4730750"/>
            <a:ext cx="19050" cy="151765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11</a:t>
            </a:fld>
            <a:endParaRPr lang="en-GB" dirty="0"/>
          </a:p>
        </p:txBody>
      </p:sp>
      <p:sp>
        <p:nvSpPr>
          <p:cNvPr id="25" name="Arc 24"/>
          <p:cNvSpPr/>
          <p:nvPr/>
        </p:nvSpPr>
        <p:spPr bwMode="auto">
          <a:xfrm>
            <a:off x="1475656" y="5871051"/>
            <a:ext cx="679004" cy="726301"/>
          </a:xfrm>
          <a:prstGeom prst="arc">
            <a:avLst>
              <a:gd name="adj1" fmla="val 16200000"/>
              <a:gd name="adj2" fmla="val 4"/>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dirty="0" smtClean="0">
              <a:ln>
                <a:noFill/>
              </a:ln>
              <a:solidFill>
                <a:schemeClr val="tx1"/>
              </a:solidFill>
              <a:effectLst/>
              <a:latin typeface="+mn-lt"/>
              <a:ea typeface="MS Gothic" pitchFamily="49" charset="-128"/>
            </a:endParaRPr>
          </a:p>
        </p:txBody>
      </p:sp>
      <p:sp>
        <p:nvSpPr>
          <p:cNvPr id="29" name="TextBox 28"/>
          <p:cNvSpPr txBox="1"/>
          <p:nvPr/>
        </p:nvSpPr>
        <p:spPr>
          <a:xfrm>
            <a:off x="2020145" y="5786214"/>
            <a:ext cx="526106" cy="369332"/>
          </a:xfrm>
          <a:prstGeom prst="rect">
            <a:avLst/>
          </a:prstGeom>
          <a:noFill/>
        </p:spPr>
        <p:txBody>
          <a:bodyPr wrap="none" rtlCol="0">
            <a:spAutoFit/>
          </a:bodyPr>
          <a:lstStyle/>
          <a:p>
            <a:r>
              <a:rPr lang="sv-SE" sz="1800" dirty="0" smtClean="0">
                <a:solidFill>
                  <a:schemeClr val="tx1"/>
                </a:solidFill>
                <a:latin typeface="+mn-lt"/>
              </a:rPr>
              <a:t>45</a:t>
            </a:r>
            <a:r>
              <a:rPr lang="sv-SE" sz="1800" baseline="30000" dirty="0" smtClean="0">
                <a:solidFill>
                  <a:schemeClr val="tx1"/>
                </a:solidFill>
                <a:latin typeface="+mn-lt"/>
              </a:rPr>
              <a:t>o</a:t>
            </a:r>
            <a:endParaRPr lang="sv-SE" sz="1800" baseline="30000" dirty="0">
              <a:solidFill>
                <a:schemeClr val="tx1"/>
              </a:solidFill>
              <a:latin typeface="+mn-lt"/>
            </a:endParaRPr>
          </a:p>
        </p:txBody>
      </p:sp>
    </p:spTree>
    <p:extLst>
      <p:ext uri="{BB962C8B-B14F-4D97-AF65-F5344CB8AC3E}">
        <p14:creationId xmlns:p14="http://schemas.microsoft.com/office/powerpoint/2010/main" val="211435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1"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9"/>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8"/>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6"/>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7"/>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1"/>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animBg="1"/>
      <p:bldP spid="35" grpId="0"/>
      <p:bldP spid="30" grpId="0" animBg="1"/>
      <p:bldP spid="32" grpId="0"/>
      <p:bldP spid="38" grpId="0" animBg="1"/>
      <p:bldP spid="39" grpId="0"/>
      <p:bldP spid="40"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I ord och formler</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11560" y="1556792"/>
                <a:ext cx="7776864" cy="4344988"/>
              </a:xfrm>
            </p:spPr>
            <p:txBody>
              <a:bodyPr/>
              <a:lstStyle/>
              <a:p>
                <a:pPr>
                  <a:buFont typeface="Arial" panose="020B0604020202020204" pitchFamily="34" charset="0"/>
                  <a:buChar char="•"/>
                </a:pPr>
                <a:r>
                  <a:rPr lang="sv-SE" sz="2000" dirty="0" smtClean="0">
                    <a:effectLst/>
                  </a:rPr>
                  <a:t>En ökning av autonom efterfrågan med en miljard leder till en miljard mer i produktion och därmed en miljard mer i inkomster.</a:t>
                </a:r>
              </a:p>
              <a:p>
                <a:pPr>
                  <a:buFont typeface="Arial" panose="020B0604020202020204" pitchFamily="34" charset="0"/>
                  <a:buChar char="•"/>
                </a:pPr>
                <a:r>
                  <a:rPr lang="sv-SE" sz="2000" dirty="0" smtClean="0">
                    <a:effectLst/>
                  </a:rPr>
                  <a:t>En miljard mer i inkomster leder till </a:t>
                </a:r>
                <a:r>
                  <a:rPr lang="sv-SE" sz="2000" i="1" dirty="0" smtClean="0">
                    <a:effectLst/>
                  </a:rPr>
                  <a:t>c</a:t>
                </a:r>
                <a:r>
                  <a:rPr lang="sv-SE" sz="2000" baseline="-25000" dirty="0" smtClean="0">
                    <a:effectLst/>
                  </a:rPr>
                  <a:t>1 </a:t>
                </a:r>
                <a:r>
                  <a:rPr lang="sv-SE" sz="2000" dirty="0" smtClean="0">
                    <a:effectLst/>
                  </a:rPr>
                  <a:t>mer konsumtion. </a:t>
                </a:r>
                <a:r>
                  <a:rPr lang="sv-SE" sz="2000" i="1" dirty="0">
                    <a:effectLst/>
                  </a:rPr>
                  <a:t>c</a:t>
                </a:r>
                <a:r>
                  <a:rPr lang="sv-SE" sz="2000" baseline="-25000" dirty="0">
                    <a:effectLst/>
                  </a:rPr>
                  <a:t>1</a:t>
                </a:r>
                <a:r>
                  <a:rPr lang="sv-SE" sz="2000" dirty="0" smtClean="0">
                    <a:effectLst/>
                  </a:rPr>
                  <a:t> mer konsumtion är </a:t>
                </a:r>
                <a:r>
                  <a:rPr lang="sv-SE" sz="2000" i="1" dirty="0">
                    <a:effectLst/>
                  </a:rPr>
                  <a:t>c</a:t>
                </a:r>
                <a:r>
                  <a:rPr lang="sv-SE" sz="2000" baseline="-25000" dirty="0">
                    <a:effectLst/>
                  </a:rPr>
                  <a:t>1</a:t>
                </a:r>
                <a:r>
                  <a:rPr lang="sv-SE" sz="2000" dirty="0">
                    <a:effectLst/>
                  </a:rPr>
                  <a:t> mer </a:t>
                </a:r>
                <a:r>
                  <a:rPr lang="sv-SE" sz="2000" dirty="0" smtClean="0">
                    <a:effectLst/>
                  </a:rPr>
                  <a:t>efterfrågan vilket leder till </a:t>
                </a:r>
                <a:r>
                  <a:rPr lang="sv-SE" sz="2000" i="1" dirty="0" smtClean="0">
                    <a:effectLst/>
                  </a:rPr>
                  <a:t>c</a:t>
                </a:r>
                <a:r>
                  <a:rPr lang="sv-SE" sz="2000" baseline="-25000" dirty="0" smtClean="0">
                    <a:effectLst/>
                  </a:rPr>
                  <a:t>1 </a:t>
                </a:r>
                <a:r>
                  <a:rPr lang="sv-SE" sz="2000" dirty="0" smtClean="0">
                    <a:effectLst/>
                  </a:rPr>
                  <a:t>mer produktion.</a:t>
                </a:r>
              </a:p>
              <a:p>
                <a:pPr>
                  <a:buFont typeface="Arial" panose="020B0604020202020204" pitchFamily="34" charset="0"/>
                  <a:buChar char="•"/>
                </a:pPr>
                <a:r>
                  <a:rPr lang="sv-SE" sz="2000" i="1" dirty="0">
                    <a:effectLst/>
                  </a:rPr>
                  <a:t>c</a:t>
                </a:r>
                <a:r>
                  <a:rPr lang="sv-SE" sz="2000" baseline="-25000" dirty="0">
                    <a:effectLst/>
                  </a:rPr>
                  <a:t>1 </a:t>
                </a:r>
                <a:r>
                  <a:rPr lang="sv-SE" sz="2000" dirty="0">
                    <a:effectLst/>
                  </a:rPr>
                  <a:t>mer </a:t>
                </a:r>
                <a:r>
                  <a:rPr lang="sv-SE" sz="2000" dirty="0" smtClean="0">
                    <a:effectLst/>
                  </a:rPr>
                  <a:t>produktion leder till </a:t>
                </a:r>
                <a:r>
                  <a:rPr lang="sv-SE" sz="2000" i="1" dirty="0" smtClean="0">
                    <a:effectLst/>
                  </a:rPr>
                  <a:t>c</a:t>
                </a:r>
                <a:r>
                  <a:rPr lang="sv-SE" sz="2000" baseline="-25000" dirty="0" smtClean="0">
                    <a:effectLst/>
                  </a:rPr>
                  <a:t>1</a:t>
                </a:r>
                <a:r>
                  <a:rPr lang="sv-SE" sz="2000" dirty="0" smtClean="0">
                    <a:effectLst/>
                  </a:rPr>
                  <a:t> mer inkomster vilket leder till </a:t>
                </a:r>
                <a:r>
                  <a:rPr lang="sv-SE" sz="2000" i="1" dirty="0" smtClean="0">
                    <a:effectLst/>
                  </a:rPr>
                  <a:t>c</a:t>
                </a:r>
                <a:r>
                  <a:rPr lang="sv-SE" sz="2000" baseline="-25000" dirty="0" smtClean="0">
                    <a:effectLst/>
                  </a:rPr>
                  <a:t>1</a:t>
                </a:r>
                <a:r>
                  <a:rPr lang="sv-SE" sz="2000" baseline="10000" dirty="0">
                    <a:effectLst/>
                    <a:sym typeface="Symbol"/>
                  </a:rPr>
                  <a:t> </a:t>
                </a:r>
                <a:r>
                  <a:rPr lang="sv-SE" sz="2000" baseline="10000" dirty="0" smtClean="0">
                    <a:effectLst/>
                    <a:sym typeface="Symbol"/>
                  </a:rPr>
                  <a:t></a:t>
                </a:r>
                <a:r>
                  <a:rPr lang="sv-SE" sz="2000" dirty="0" smtClean="0">
                    <a:effectLst/>
                  </a:rPr>
                  <a:t> </a:t>
                </a:r>
                <a:r>
                  <a:rPr lang="sv-SE" sz="2000" i="1" dirty="0">
                    <a:effectLst/>
                  </a:rPr>
                  <a:t>c</a:t>
                </a:r>
                <a:r>
                  <a:rPr lang="sv-SE" sz="2000" baseline="-25000" dirty="0">
                    <a:effectLst/>
                  </a:rPr>
                  <a:t>1 </a:t>
                </a:r>
                <a:r>
                  <a:rPr lang="sv-SE" sz="2000" dirty="0" smtClean="0">
                    <a:effectLst/>
                  </a:rPr>
                  <a:t>=</a:t>
                </a:r>
                <a:r>
                  <a:rPr lang="sv-SE" sz="2000" i="1" dirty="0" smtClean="0">
                    <a:effectLst/>
                  </a:rPr>
                  <a:t> c</a:t>
                </a:r>
                <a:r>
                  <a:rPr lang="sv-SE" sz="2000" baseline="-25000" dirty="0" smtClean="0">
                    <a:effectLst/>
                  </a:rPr>
                  <a:t>1</a:t>
                </a:r>
                <a:r>
                  <a:rPr lang="sv-SE" sz="2000" baseline="30000" dirty="0" smtClean="0">
                    <a:effectLst/>
                  </a:rPr>
                  <a:t>2</a:t>
                </a:r>
                <a:r>
                  <a:rPr lang="sv-SE" sz="2000" dirty="0" smtClean="0">
                    <a:effectLst/>
                  </a:rPr>
                  <a:t> ytterligare konsumtion, efterfrågan och produktion….</a:t>
                </a:r>
              </a:p>
              <a:p>
                <a:pPr>
                  <a:buFont typeface="Arial" panose="020B0604020202020204" pitchFamily="34" charset="0"/>
                  <a:buChar char="•"/>
                </a:pPr>
                <a:r>
                  <a:rPr lang="sv-SE" sz="2000" dirty="0" smtClean="0">
                    <a:effectLst/>
                  </a:rPr>
                  <a:t>Den total effekten = 1+</a:t>
                </a:r>
                <a:r>
                  <a:rPr lang="sv-SE" sz="2000" i="1" dirty="0" smtClean="0">
                    <a:effectLst/>
                  </a:rPr>
                  <a:t>c</a:t>
                </a:r>
                <a:r>
                  <a:rPr lang="sv-SE" sz="2000" baseline="-25000" dirty="0" smtClean="0">
                    <a:effectLst/>
                  </a:rPr>
                  <a:t>1</a:t>
                </a:r>
                <a:r>
                  <a:rPr lang="sv-SE" sz="2000" i="1" dirty="0" smtClean="0">
                    <a:effectLst/>
                  </a:rPr>
                  <a:t>+c</a:t>
                </a:r>
                <a:r>
                  <a:rPr lang="sv-SE" sz="2000" baseline="-25000" dirty="0" smtClean="0">
                    <a:effectLst/>
                  </a:rPr>
                  <a:t>1</a:t>
                </a:r>
                <a:r>
                  <a:rPr lang="sv-SE" sz="2000" baseline="30000" dirty="0" smtClean="0">
                    <a:effectLst/>
                  </a:rPr>
                  <a:t>2</a:t>
                </a:r>
                <a:r>
                  <a:rPr lang="sv-SE" sz="2000" i="1" dirty="0" smtClean="0">
                    <a:effectLst/>
                  </a:rPr>
                  <a:t>+c</a:t>
                </a:r>
                <a:r>
                  <a:rPr lang="sv-SE" sz="2000" baseline="-25000" dirty="0" smtClean="0">
                    <a:effectLst/>
                  </a:rPr>
                  <a:t>1</a:t>
                </a:r>
                <a:r>
                  <a:rPr lang="sv-SE" sz="2000" baseline="30000" dirty="0" smtClean="0">
                    <a:effectLst/>
                  </a:rPr>
                  <a:t>3</a:t>
                </a:r>
                <a:r>
                  <a:rPr lang="sv-SE" sz="2000" i="1" dirty="0" smtClean="0">
                    <a:effectLst/>
                  </a:rPr>
                  <a:t>+c</a:t>
                </a:r>
                <a:r>
                  <a:rPr lang="sv-SE" sz="2000" baseline="-25000" dirty="0" smtClean="0">
                    <a:effectLst/>
                  </a:rPr>
                  <a:t>1</a:t>
                </a:r>
                <a:r>
                  <a:rPr lang="sv-SE" sz="2000" baseline="30000" dirty="0" smtClean="0">
                    <a:effectLst/>
                  </a:rPr>
                  <a:t>4</a:t>
                </a:r>
                <a:r>
                  <a:rPr lang="sv-SE" sz="2000" dirty="0" smtClean="0">
                    <a:effectLst/>
                  </a:rPr>
                  <a:t>+</a:t>
                </a:r>
                <a:r>
                  <a:rPr lang="sv-SE" sz="2000" i="1" dirty="0" smtClean="0">
                    <a:effectLst/>
                  </a:rPr>
                  <a:t> c</a:t>
                </a:r>
                <a:r>
                  <a:rPr lang="sv-SE" sz="2000" baseline="-25000" dirty="0" smtClean="0">
                    <a:effectLst/>
                  </a:rPr>
                  <a:t>1</a:t>
                </a:r>
                <a:r>
                  <a:rPr lang="sv-SE" sz="2000" baseline="30000" dirty="0" smtClean="0">
                    <a:effectLst/>
                  </a:rPr>
                  <a:t>5</a:t>
                </a:r>
                <a:r>
                  <a:rPr lang="sv-SE" sz="2000" dirty="0" smtClean="0">
                    <a:effectLst/>
                  </a:rPr>
                  <a:t>…. = </a:t>
                </a:r>
                <a14:m>
                  <m:oMath xmlns:m="http://schemas.openxmlformats.org/officeDocument/2006/math">
                    <m:f>
                      <m:fPr>
                        <m:ctrlPr>
                          <a:rPr lang="sv-SE" sz="2000" i="1">
                            <a:effectLst/>
                            <a:latin typeface="Cambria Math"/>
                          </a:rPr>
                        </m:ctrlPr>
                      </m:fPr>
                      <m:num>
                        <m:r>
                          <m:rPr>
                            <m:nor/>
                          </m:rPr>
                          <a:rPr lang="sv-SE" sz="2000" dirty="0">
                            <a:effectLst/>
                            <a:sym typeface="Symbol"/>
                          </a:rPr>
                          <m:t>1</m:t>
                        </m:r>
                      </m:num>
                      <m:den>
                        <m:r>
                          <m:rPr>
                            <m:nor/>
                          </m:rPr>
                          <a:rPr lang="sv-SE" sz="2000" dirty="0">
                            <a:effectLst/>
                            <a:sym typeface="Symbol"/>
                          </a:rPr>
                          <m:t>1</m:t>
                        </m:r>
                        <m:r>
                          <a:rPr lang="sv-SE" sz="2000" i="1">
                            <a:effectLst/>
                            <a:latin typeface="Cambria Math"/>
                          </a:rPr>
                          <m:t>−</m:t>
                        </m:r>
                        <m:r>
                          <m:rPr>
                            <m:nor/>
                          </m:rPr>
                          <a:rPr lang="sv-SE" sz="2000" i="1" dirty="0">
                            <a:effectLst/>
                            <a:sym typeface="Symbol"/>
                          </a:rPr>
                          <m:t>c</m:t>
                        </m:r>
                        <m:r>
                          <m:rPr>
                            <m:nor/>
                          </m:rPr>
                          <a:rPr lang="sv-SE" sz="2000" baseline="-25000" dirty="0">
                            <a:effectLst/>
                            <a:sym typeface="Symbol"/>
                          </a:rPr>
                          <m:t>1</m:t>
                        </m:r>
                      </m:den>
                    </m:f>
                  </m:oMath>
                </a14:m>
                <a:r>
                  <a:rPr lang="sv-SE" sz="2400" baseline="10000" dirty="0">
                    <a:effectLst/>
                    <a:sym typeface="Symbol"/>
                  </a:rPr>
                  <a:t> </a:t>
                </a:r>
                <a:endParaRPr lang="sv-SE" sz="2000" dirty="0" smtClean="0">
                  <a:effectLst/>
                </a:endParaRPr>
              </a:p>
              <a:p>
                <a:pPr>
                  <a:buFont typeface="Arial" panose="020B0604020202020204" pitchFamily="34" charset="0"/>
                  <a:buChar char="•"/>
                </a:pPr>
                <a:r>
                  <a:rPr lang="sv-SE" sz="2000" b="1" dirty="0" smtClean="0">
                    <a:effectLst/>
                  </a:rPr>
                  <a:t>Multiplikatorn</a:t>
                </a:r>
                <a:r>
                  <a:rPr lang="sv-SE" sz="2000" dirty="0" smtClean="0">
                    <a:effectLst/>
                  </a:rPr>
                  <a:t> är </a:t>
                </a:r>
                <a14:m>
                  <m:oMath xmlns:m="http://schemas.openxmlformats.org/officeDocument/2006/math">
                    <m:f>
                      <m:fPr>
                        <m:ctrlPr>
                          <a:rPr lang="sv-SE" sz="2000" i="1">
                            <a:effectLst/>
                            <a:latin typeface="Cambria Math"/>
                          </a:rPr>
                        </m:ctrlPr>
                      </m:fPr>
                      <m:num>
                        <m:r>
                          <m:rPr>
                            <m:nor/>
                          </m:rPr>
                          <a:rPr lang="sv-SE" sz="2000" dirty="0">
                            <a:effectLst/>
                            <a:sym typeface="Symbol"/>
                          </a:rPr>
                          <m:t>1</m:t>
                        </m:r>
                      </m:num>
                      <m:den>
                        <m:r>
                          <m:rPr>
                            <m:nor/>
                          </m:rPr>
                          <a:rPr lang="sv-SE" sz="2000" dirty="0">
                            <a:effectLst/>
                            <a:sym typeface="Symbol"/>
                          </a:rPr>
                          <m:t>1</m:t>
                        </m:r>
                        <m:r>
                          <a:rPr lang="sv-SE" sz="2000" i="1">
                            <a:effectLst/>
                            <a:latin typeface="Cambria Math"/>
                          </a:rPr>
                          <m:t>−</m:t>
                        </m:r>
                        <m:r>
                          <m:rPr>
                            <m:nor/>
                          </m:rPr>
                          <a:rPr lang="sv-SE" sz="2000" i="1" dirty="0">
                            <a:effectLst/>
                            <a:sym typeface="Symbol"/>
                          </a:rPr>
                          <m:t>c</m:t>
                        </m:r>
                        <m:r>
                          <m:rPr>
                            <m:nor/>
                          </m:rPr>
                          <a:rPr lang="sv-SE" sz="2000" baseline="-25000" dirty="0">
                            <a:effectLst/>
                            <a:sym typeface="Symbol"/>
                          </a:rPr>
                          <m:t>1</m:t>
                        </m:r>
                      </m:den>
                    </m:f>
                  </m:oMath>
                </a14:m>
                <a:r>
                  <a:rPr lang="sv-SE" sz="2400" baseline="10000" dirty="0">
                    <a:effectLst/>
                    <a:sym typeface="Symbol"/>
                  </a:rPr>
                  <a:t> </a:t>
                </a:r>
                <a:r>
                  <a:rPr lang="sv-SE" sz="2400" baseline="10000" dirty="0" smtClean="0">
                    <a:effectLst/>
                    <a:sym typeface="Symbol"/>
                  </a:rPr>
                  <a:t>&gt;</a:t>
                </a:r>
                <a:r>
                  <a:rPr lang="sv-SE" baseline="10000" dirty="0" smtClean="0">
                    <a:effectLst/>
                    <a:sym typeface="Symbol"/>
                  </a:rPr>
                  <a:t>1</a:t>
                </a:r>
                <a:r>
                  <a:rPr lang="sv-SE" sz="2400" baseline="10000" dirty="0" smtClean="0">
                    <a:effectLst/>
                    <a:sym typeface="Symbol"/>
                  </a:rPr>
                  <a:t>.</a:t>
                </a:r>
              </a:p>
              <a:p>
                <a:pPr>
                  <a:buFont typeface="Arial" panose="020B0604020202020204" pitchFamily="34" charset="0"/>
                  <a:buChar char="•"/>
                </a:pPr>
                <a:r>
                  <a:rPr lang="sv-SE" sz="2000" dirty="0" smtClean="0">
                    <a:effectLst/>
                    <a:sym typeface="Symbol"/>
                  </a:rPr>
                  <a:t>Vad skulle hända om inte </a:t>
                </a:r>
                <a:r>
                  <a:rPr lang="sv-SE" sz="2000" i="1" dirty="0" smtClean="0">
                    <a:effectLst/>
                  </a:rPr>
                  <a:t>c</a:t>
                </a:r>
                <a:r>
                  <a:rPr lang="sv-SE" sz="2000" baseline="-25000" dirty="0" smtClean="0">
                    <a:effectLst/>
                  </a:rPr>
                  <a:t>1</a:t>
                </a:r>
                <a:r>
                  <a:rPr lang="sv-SE" sz="2000" dirty="0" smtClean="0">
                    <a:effectLst/>
                  </a:rPr>
                  <a:t>&lt;1?</a:t>
                </a:r>
                <a:endParaRPr lang="sv-SE" sz="2000" dirty="0">
                  <a:effectLst/>
                </a:endParaRPr>
              </a:p>
              <a:p>
                <a:pPr>
                  <a:buFont typeface="Arial" panose="020B0604020202020204" pitchFamily="34" charset="0"/>
                  <a:buChar char="•"/>
                </a:pPr>
                <a:endParaRPr lang="sv-SE" sz="2000" dirty="0">
                  <a:effectLst/>
                </a:endParaRPr>
              </a:p>
              <a:p>
                <a:endParaRPr lang="sv-SE"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11560" y="1556792"/>
                <a:ext cx="7776864" cy="4344988"/>
              </a:xfrm>
              <a:blipFill rotWithShape="1">
                <a:blip r:embed="rId2"/>
                <a:stretch>
                  <a:fillRect l="-627" t="-421" r="-78"/>
                </a:stretch>
              </a:blipFill>
            </p:spPr>
            <p:txBody>
              <a:bodyPr/>
              <a:lstStyle/>
              <a:p>
                <a:r>
                  <a:rPr lang="sv-SE">
                    <a:noFill/>
                  </a:rPr>
                  <a:t> </a:t>
                </a:r>
              </a:p>
            </p:txBody>
          </p:sp>
        </mc:Fallback>
      </mc:AlternateContent>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K2: </a:t>
            </a:r>
            <a:r>
              <a:rPr lang="sv-SE" dirty="0"/>
              <a:t>sid. </a:t>
            </a:r>
            <a:fld id="{71B7D319-3509-4EF6-A7CA-BA2351681FF6}" type="slidenum">
              <a:rPr lang="en-GB"/>
              <a:pPr>
                <a:defRPr/>
              </a:pPr>
              <a:t>12</a:t>
            </a:fld>
            <a:endParaRPr lang="en-GB" dirty="0"/>
          </a:p>
        </p:txBody>
      </p:sp>
    </p:spTree>
    <p:extLst>
      <p:ext uri="{BB962C8B-B14F-4D97-AF65-F5344CB8AC3E}">
        <p14:creationId xmlns:p14="http://schemas.microsoft.com/office/powerpoint/2010/main" val="53341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Anpassningens dynamik</a:t>
            </a:r>
            <a:endParaRPr lang="sv-SE" dirty="0"/>
          </a:p>
        </p:txBody>
      </p:sp>
      <p:sp>
        <p:nvSpPr>
          <p:cNvPr id="3" name="Content Placeholder 2"/>
          <p:cNvSpPr>
            <a:spLocks noGrp="1"/>
          </p:cNvSpPr>
          <p:nvPr>
            <p:ph idx="1"/>
          </p:nvPr>
        </p:nvSpPr>
        <p:spPr>
          <a:xfrm>
            <a:off x="611560" y="1556792"/>
            <a:ext cx="7776864" cy="4344988"/>
          </a:xfrm>
        </p:spPr>
        <p:txBody>
          <a:bodyPr/>
          <a:lstStyle/>
          <a:p>
            <a:pPr>
              <a:buFont typeface="Arial" panose="020B0604020202020204" pitchFamily="34" charset="0"/>
              <a:buChar char="•"/>
            </a:pPr>
            <a:r>
              <a:rPr lang="sv-SE" sz="2000" dirty="0">
                <a:effectLst/>
              </a:rPr>
              <a:t>Efter en ökning av efterfrågan hoppar inte produktionen direkt till den nya jämvikten. </a:t>
            </a:r>
            <a:endParaRPr lang="sv-SE" sz="2000" dirty="0" smtClean="0">
              <a:effectLst/>
            </a:endParaRPr>
          </a:p>
          <a:p>
            <a:pPr>
              <a:buFont typeface="Arial" panose="020B0604020202020204" pitchFamily="34" charset="0"/>
              <a:buChar char="•"/>
            </a:pPr>
            <a:r>
              <a:rPr lang="sv-SE" sz="2000" dirty="0" smtClean="0">
                <a:effectLst/>
              </a:rPr>
              <a:t>En </a:t>
            </a:r>
            <a:r>
              <a:rPr lang="sv-SE" sz="2000" dirty="0">
                <a:effectLst/>
              </a:rPr>
              <a:t>del av efterfrågeökningen </a:t>
            </a:r>
            <a:r>
              <a:rPr lang="sv-SE" sz="2000" dirty="0" smtClean="0">
                <a:effectLst/>
              </a:rPr>
              <a:t>leder till </a:t>
            </a:r>
            <a:r>
              <a:rPr lang="sv-SE" sz="2000" dirty="0">
                <a:effectLst/>
              </a:rPr>
              <a:t>en början </a:t>
            </a:r>
            <a:r>
              <a:rPr lang="sv-SE" sz="2000" dirty="0" smtClean="0">
                <a:effectLst/>
              </a:rPr>
              <a:t>till negativa lagerinvesteringar (produktlagren minskar). </a:t>
            </a:r>
            <a:endParaRPr lang="sv-SE" sz="2000" dirty="0">
              <a:effectLst/>
            </a:endParaRPr>
          </a:p>
          <a:p>
            <a:pPr>
              <a:buFont typeface="Arial" panose="020B0604020202020204" pitchFamily="34" charset="0"/>
              <a:buChar char="•"/>
            </a:pPr>
            <a:r>
              <a:rPr lang="sv-SE" sz="2000" dirty="0">
                <a:effectLst/>
              </a:rPr>
              <a:t>Olika branscher och företag reviderar sina produktionsplaner olika ofta</a:t>
            </a:r>
            <a:r>
              <a:rPr lang="sv-SE" sz="2000" dirty="0" smtClean="0">
                <a:effectLst/>
              </a:rPr>
              <a:t>.</a:t>
            </a:r>
          </a:p>
          <a:p>
            <a:pPr>
              <a:buFont typeface="Arial" panose="020B0604020202020204" pitchFamily="34" charset="0"/>
              <a:buChar char="•"/>
            </a:pPr>
            <a:r>
              <a:rPr lang="sv-SE" sz="2000" dirty="0" smtClean="0">
                <a:effectLst/>
              </a:rPr>
              <a:t>Det betyder att produktionen gradvis anpassas till den högre efterfrågan.</a:t>
            </a:r>
            <a:endParaRPr lang="sv-SE" sz="2000" dirty="0">
              <a:effectLst/>
            </a:endParaRPr>
          </a:p>
          <a:p>
            <a:pPr>
              <a:buFont typeface="Arial" panose="020B0604020202020204" pitchFamily="34" charset="0"/>
              <a:buChar char="•"/>
            </a:pPr>
            <a:r>
              <a:rPr lang="sv-SE" sz="2000" dirty="0" smtClean="0">
                <a:effectLst/>
              </a:rPr>
              <a:t>Detta  </a:t>
            </a:r>
            <a:r>
              <a:rPr lang="sv-SE" sz="2000" dirty="0">
                <a:effectLst/>
              </a:rPr>
              <a:t>kallas </a:t>
            </a:r>
            <a:r>
              <a:rPr lang="sv-SE" sz="2000" dirty="0" smtClean="0">
                <a:effectLst/>
              </a:rPr>
              <a:t>anpassningens </a:t>
            </a:r>
            <a:r>
              <a:rPr lang="sv-SE" sz="2000" b="1" dirty="0" smtClean="0">
                <a:effectLst/>
              </a:rPr>
              <a:t>dynamik</a:t>
            </a:r>
            <a:r>
              <a:rPr lang="sv-SE" sz="2000" dirty="0" smtClean="0">
                <a:effectLst/>
              </a:rPr>
              <a:t>.</a:t>
            </a:r>
          </a:p>
          <a:p>
            <a:pPr>
              <a:buFont typeface="Arial" panose="020B0604020202020204" pitchFamily="34" charset="0"/>
              <a:buChar char="•"/>
            </a:pPr>
            <a:r>
              <a:rPr lang="sv-SE" sz="2000" dirty="0" smtClean="0">
                <a:effectLst/>
              </a:rPr>
              <a:t>Jämfört med de anpassningar vi ska studera i senare kapitel sker dock denna dynamik relativt snabbt – månader eller kvartal snarare än år.</a:t>
            </a:r>
            <a:endParaRPr lang="sv-SE" sz="2000" dirty="0">
              <a:effectLst/>
            </a:endParaRPr>
          </a:p>
          <a:p>
            <a:pPr>
              <a:buFont typeface="Arial" panose="020B0604020202020204" pitchFamily="34" charset="0"/>
              <a:buChar char="•"/>
            </a:pPr>
            <a:endParaRPr lang="sv-SE" sz="2000" dirty="0">
              <a:effectLst/>
            </a:endParaRPr>
          </a:p>
          <a:p>
            <a:endParaRPr lang="sv-SE" sz="2000" dirty="0"/>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13</a:t>
            </a:fld>
            <a:endParaRPr lang="en-GB" dirty="0"/>
          </a:p>
        </p:txBody>
      </p:sp>
    </p:spTree>
    <p:extLst>
      <p:ext uri="{BB962C8B-B14F-4D97-AF65-F5344CB8AC3E}">
        <p14:creationId xmlns:p14="http://schemas.microsoft.com/office/powerpoint/2010/main" val="406199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a:t>Investeringar = sparande: </a:t>
            </a:r>
            <a:r>
              <a:rPr lang="sv-SE" sz="3200" dirty="0" smtClean="0"/>
              <a:t>ett </a:t>
            </a:r>
            <a:r>
              <a:rPr lang="sv-SE" sz="3200" dirty="0"/>
              <a:t>alternativt sätt att tänka på varumarknadsjämvikten</a:t>
            </a:r>
          </a:p>
        </p:txBody>
      </p:sp>
      <p:sp>
        <p:nvSpPr>
          <p:cNvPr id="3" name="Content Placeholder 2"/>
          <p:cNvSpPr>
            <a:spLocks noGrp="1"/>
          </p:cNvSpPr>
          <p:nvPr>
            <p:ph idx="1"/>
          </p:nvPr>
        </p:nvSpPr>
        <p:spPr>
          <a:xfrm>
            <a:off x="611560" y="1556792"/>
            <a:ext cx="7776864" cy="4344988"/>
          </a:xfrm>
        </p:spPr>
        <p:txBody>
          <a:bodyPr/>
          <a:lstStyle/>
          <a:p>
            <a:pPr>
              <a:buFont typeface="Arial" panose="020B0604020202020204" pitchFamily="34" charset="0"/>
              <a:buChar char="•"/>
            </a:pPr>
            <a:r>
              <a:rPr lang="sv-SE" sz="2000" dirty="0" smtClean="0">
                <a:effectLst/>
              </a:rPr>
              <a:t>Definiera privat sparande som </a:t>
            </a:r>
            <a:r>
              <a:rPr lang="sv-SE" sz="2000" i="1" dirty="0" smtClean="0">
                <a:effectLst/>
              </a:rPr>
              <a:t>S </a:t>
            </a:r>
            <a:r>
              <a:rPr lang="sv-SE" sz="2000" dirty="0" smtClean="0">
                <a:effectLst/>
                <a:sym typeface="Symbol"/>
              </a:rPr>
              <a:t> </a:t>
            </a:r>
            <a:r>
              <a:rPr lang="sv-SE" sz="2000" i="1" dirty="0" smtClean="0">
                <a:effectLst/>
                <a:sym typeface="Symbol"/>
              </a:rPr>
              <a:t>Y</a:t>
            </a:r>
            <a:r>
              <a:rPr lang="sv-SE" sz="2000" i="1" baseline="-25000" dirty="0" smtClean="0">
                <a:effectLst/>
                <a:sym typeface="Symbol"/>
              </a:rPr>
              <a:t>D</a:t>
            </a:r>
            <a:r>
              <a:rPr lang="sv-SE" sz="2000" i="1" dirty="0" smtClean="0">
                <a:effectLst/>
                <a:sym typeface="Symbol"/>
              </a:rPr>
              <a:t>-C = Y-T-C,</a:t>
            </a:r>
            <a:endParaRPr lang="sv-SE" sz="2000" dirty="0" smtClean="0">
              <a:effectLst/>
            </a:endParaRPr>
          </a:p>
          <a:p>
            <a:pPr>
              <a:buFont typeface="Arial" panose="020B0604020202020204" pitchFamily="34" charset="0"/>
              <a:buChar char="•"/>
            </a:pPr>
            <a:r>
              <a:rPr lang="sv-SE" sz="2000" dirty="0" smtClean="0">
                <a:effectLst/>
              </a:rPr>
              <a:t>och offentligt sparande som </a:t>
            </a:r>
            <a:r>
              <a:rPr lang="sv-SE" sz="2000" i="1" dirty="0" smtClean="0">
                <a:effectLst/>
              </a:rPr>
              <a:t>T-G.</a:t>
            </a:r>
            <a:endParaRPr lang="sv-SE" sz="2000" dirty="0" smtClean="0">
              <a:effectLst/>
            </a:endParaRPr>
          </a:p>
          <a:p>
            <a:pPr>
              <a:buFont typeface="Arial" panose="020B0604020202020204" pitchFamily="34" charset="0"/>
              <a:buChar char="•"/>
            </a:pPr>
            <a:r>
              <a:rPr lang="sv-SE" sz="2000" dirty="0" smtClean="0">
                <a:effectLst/>
              </a:rPr>
              <a:t>Summan av privat och offentligt sparande är då </a:t>
            </a:r>
            <a:r>
              <a:rPr lang="sv-SE" sz="2000" i="1" dirty="0" smtClean="0">
                <a:effectLst/>
                <a:sym typeface="Symbol"/>
              </a:rPr>
              <a:t>Y-T-C+</a:t>
            </a:r>
            <a:r>
              <a:rPr lang="sv-SE" sz="2000" i="1" dirty="0">
                <a:effectLst/>
              </a:rPr>
              <a:t> </a:t>
            </a:r>
            <a:r>
              <a:rPr lang="sv-SE" sz="2000" i="1" dirty="0" smtClean="0">
                <a:effectLst/>
              </a:rPr>
              <a:t>T-G = </a:t>
            </a:r>
            <a:r>
              <a:rPr lang="sv-SE" sz="2000" i="1" dirty="0" smtClean="0">
                <a:effectLst/>
                <a:sym typeface="Symbol"/>
              </a:rPr>
              <a:t>Y-C</a:t>
            </a:r>
            <a:r>
              <a:rPr lang="sv-SE" sz="2000" i="1" dirty="0" smtClean="0">
                <a:effectLst/>
              </a:rPr>
              <a:t>-G.</a:t>
            </a:r>
          </a:p>
          <a:p>
            <a:pPr>
              <a:buFont typeface="Arial" panose="020B0604020202020204" pitchFamily="34" charset="0"/>
              <a:buChar char="•"/>
            </a:pPr>
            <a:r>
              <a:rPr lang="sv-SE" sz="2000" dirty="0" smtClean="0">
                <a:effectLst/>
              </a:rPr>
              <a:t>Kom ihåg att vårt jämviktsvillkor innebar att </a:t>
            </a:r>
            <a:r>
              <a:rPr lang="sv-SE" sz="2000" i="1" dirty="0" smtClean="0">
                <a:effectLst/>
              </a:rPr>
              <a:t>Y = C+I+G, </a:t>
            </a:r>
            <a:r>
              <a:rPr lang="sv-SE" sz="2000" dirty="0" smtClean="0">
                <a:effectLst/>
              </a:rPr>
              <a:t>vilket betyder att </a:t>
            </a:r>
            <a:r>
              <a:rPr lang="sv-SE" sz="2000" i="1" dirty="0" smtClean="0">
                <a:effectLst/>
              </a:rPr>
              <a:t>Y-C-G = I.</a:t>
            </a:r>
          </a:p>
          <a:p>
            <a:pPr>
              <a:buFont typeface="Arial" panose="020B0604020202020204" pitchFamily="34" charset="0"/>
              <a:buChar char="•"/>
            </a:pPr>
            <a:r>
              <a:rPr lang="sv-SE" sz="2000" dirty="0" smtClean="0">
                <a:effectLst/>
              </a:rPr>
              <a:t>Men vi har just visat att </a:t>
            </a:r>
            <a:r>
              <a:rPr lang="sv-SE" sz="2000" i="1" dirty="0" smtClean="0">
                <a:effectLst/>
              </a:rPr>
              <a:t>Y-C-G </a:t>
            </a:r>
            <a:r>
              <a:rPr lang="sv-SE" sz="2000" dirty="0" smtClean="0">
                <a:effectLst/>
              </a:rPr>
              <a:t>är lika med sparandet i ekonomin. Därmed innebär jämvikt att sparandet = investeringarna.</a:t>
            </a:r>
          </a:p>
          <a:p>
            <a:pPr>
              <a:buFont typeface="Arial" panose="020B0604020202020204" pitchFamily="34" charset="0"/>
              <a:buChar char="•"/>
            </a:pPr>
            <a:r>
              <a:rPr lang="sv-SE" sz="2000" dirty="0" smtClean="0">
                <a:effectLst/>
              </a:rPr>
              <a:t>I den slutna ekonomin är ”produktion = efterfrågan” och ”sparande = investeringar” två sidor av samma mynt.</a:t>
            </a:r>
          </a:p>
          <a:p>
            <a:pPr>
              <a:buFont typeface="Arial" panose="020B0604020202020204" pitchFamily="34" charset="0"/>
              <a:buChar char="•"/>
            </a:pPr>
            <a:endParaRPr lang="sv-SE" sz="2000" dirty="0" smtClean="0">
              <a:effectLst/>
            </a:endParaRP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14</a:t>
            </a:fld>
            <a:endParaRPr lang="en-GB" dirty="0"/>
          </a:p>
        </p:txBody>
      </p:sp>
    </p:spTree>
    <p:extLst>
      <p:ext uri="{BB962C8B-B14F-4D97-AF65-F5344CB8AC3E}">
        <p14:creationId xmlns:p14="http://schemas.microsoft.com/office/powerpoint/2010/main" val="415898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a:t>Varför inte alltid öka produktionen med hjälp av </a:t>
            </a:r>
            <a:r>
              <a:rPr lang="sv-SE" sz="3200" dirty="0" smtClean="0"/>
              <a:t>att öka G eller minska T?</a:t>
            </a:r>
            <a:endParaRPr lang="sv-SE" sz="3200" dirty="0"/>
          </a:p>
        </p:txBody>
      </p:sp>
      <p:sp>
        <p:nvSpPr>
          <p:cNvPr id="3" name="Content Placeholder 2"/>
          <p:cNvSpPr>
            <a:spLocks noGrp="1"/>
          </p:cNvSpPr>
          <p:nvPr>
            <p:ph idx="1"/>
          </p:nvPr>
        </p:nvSpPr>
        <p:spPr>
          <a:xfrm>
            <a:off x="611560" y="1628800"/>
            <a:ext cx="7573963" cy="4344988"/>
          </a:xfrm>
        </p:spPr>
        <p:txBody>
          <a:bodyPr/>
          <a:lstStyle/>
          <a:p>
            <a:pPr marL="457200" indent="-457200">
              <a:buFont typeface="Arial" panose="020B0604020202020204" pitchFamily="34" charset="0"/>
              <a:buChar char="•"/>
            </a:pPr>
            <a:r>
              <a:rPr lang="sv-SE" sz="2000" dirty="0" smtClean="0">
                <a:effectLst/>
              </a:rPr>
              <a:t>Detta verkar ju enkelt – varför ordnar inte regeringen problemet med låg produktion?</a:t>
            </a:r>
          </a:p>
          <a:p>
            <a:pPr marL="457200" indent="-457200">
              <a:buFont typeface="Arial" panose="020B0604020202020204" pitchFamily="34" charset="0"/>
              <a:buChar char="•"/>
            </a:pPr>
            <a:r>
              <a:rPr lang="sv-SE" sz="2000" dirty="0" smtClean="0">
                <a:effectLst/>
              </a:rPr>
              <a:t>Vi har antagit att investeringar (och nettoexport) är konstanta, vilket inte är realistiskt. Vi kommer senare att visa att om vi också modellerar hur dessa variabler förändras (gör dem endogena) har finanspolitiken bara temporära effekter. </a:t>
            </a:r>
            <a:endParaRPr lang="sv-SE" sz="2000" dirty="0">
              <a:effectLst/>
            </a:endParaRPr>
          </a:p>
          <a:p>
            <a:pPr marL="457200" indent="-457200">
              <a:buFont typeface="Arial" panose="020B0604020202020204" pitchFamily="34" charset="0"/>
              <a:buChar char="•"/>
            </a:pPr>
            <a:r>
              <a:rPr lang="sv-SE" sz="2000" dirty="0">
                <a:effectLst/>
              </a:rPr>
              <a:t>Lågt sparande, budgetunderskott och statsskuld inte bra på lång </a:t>
            </a:r>
            <a:r>
              <a:rPr lang="sv-SE" sz="2000" dirty="0" smtClean="0">
                <a:effectLst/>
              </a:rPr>
              <a:t>sikt.</a:t>
            </a:r>
          </a:p>
          <a:p>
            <a:pPr marL="457200" indent="-457200">
              <a:buFont typeface="Arial" panose="020B0604020202020204" pitchFamily="34" charset="0"/>
              <a:buChar char="•"/>
            </a:pPr>
            <a:r>
              <a:rPr lang="sv-SE" sz="2000" dirty="0" smtClean="0">
                <a:effectLst/>
              </a:rPr>
              <a:t>Förväntningar </a:t>
            </a:r>
            <a:r>
              <a:rPr lang="sv-SE" sz="2000" dirty="0">
                <a:effectLst/>
              </a:rPr>
              <a:t>påverkar effekten, en skattesänkning idag kanske ger en signal om högre skatter </a:t>
            </a:r>
            <a:r>
              <a:rPr lang="sv-SE" sz="2000" dirty="0" smtClean="0">
                <a:effectLst/>
              </a:rPr>
              <a:t>imorgon och påverkar konsumtionen (ändra konsumtionsfunktionen).</a:t>
            </a:r>
            <a:endParaRPr lang="sv-SE" sz="2000" dirty="0">
              <a:effectLst/>
            </a:endParaRPr>
          </a:p>
          <a:p>
            <a:pPr marL="457200" indent="-457200">
              <a:buFont typeface="Arial" panose="020B0604020202020204" pitchFamily="34" charset="0"/>
              <a:buChar char="•"/>
            </a:pPr>
            <a:r>
              <a:rPr lang="sv-SE" sz="2000" dirty="0">
                <a:effectLst/>
              </a:rPr>
              <a:t>Högre produktion kan ha oönskade </a:t>
            </a:r>
            <a:r>
              <a:rPr lang="sv-SE" sz="2000" dirty="0" smtClean="0">
                <a:effectLst/>
              </a:rPr>
              <a:t>sidoeffekter tex inflation, för mycket övertid m.m., – </a:t>
            </a:r>
            <a:r>
              <a:rPr lang="sv-SE" sz="2000" dirty="0">
                <a:effectLst/>
              </a:rPr>
              <a:t>maximal BNP idag är inte ett bra mål för politiken</a:t>
            </a:r>
            <a:r>
              <a:rPr lang="sv-SE" sz="2000" dirty="0" smtClean="0">
                <a:effectLst/>
              </a:rPr>
              <a:t>.</a:t>
            </a:r>
            <a:endParaRPr lang="sv-SE" sz="2000" dirty="0">
              <a:effectLst/>
            </a:endParaRPr>
          </a:p>
          <a:p>
            <a:pPr marL="457200" indent="-457200">
              <a:buFont typeface="Arial" panose="020B0604020202020204" pitchFamily="34" charset="0"/>
              <a:buChar char="•"/>
            </a:pPr>
            <a:endParaRPr lang="sv-SE" sz="2000" dirty="0">
              <a:effectLst/>
            </a:endParaRP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15</a:t>
            </a:fld>
            <a:endParaRPr lang="en-GB" dirty="0"/>
          </a:p>
        </p:txBody>
      </p:sp>
    </p:spTree>
    <p:extLst>
      <p:ext uri="{BB962C8B-B14F-4D97-AF65-F5344CB8AC3E}">
        <p14:creationId xmlns:p14="http://schemas.microsoft.com/office/powerpoint/2010/main" val="423538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smtClean="0"/>
              <a:t>Lite doktrinhistoria</a:t>
            </a:r>
            <a:endParaRPr lang="sv-SE" sz="3200" dirty="0"/>
          </a:p>
        </p:txBody>
      </p:sp>
      <p:sp>
        <p:nvSpPr>
          <p:cNvPr id="3" name="Content Placeholder 2"/>
          <p:cNvSpPr>
            <a:spLocks noGrp="1"/>
          </p:cNvSpPr>
          <p:nvPr>
            <p:ph idx="1"/>
          </p:nvPr>
        </p:nvSpPr>
        <p:spPr>
          <a:xfrm>
            <a:off x="611560" y="1412776"/>
            <a:ext cx="7573963" cy="4344988"/>
          </a:xfrm>
        </p:spPr>
        <p:txBody>
          <a:bodyPr/>
          <a:lstStyle/>
          <a:p>
            <a:pPr marL="457200" indent="-457200">
              <a:buFont typeface="Arial" panose="020B0604020202020204" pitchFamily="34" charset="0"/>
              <a:buChar char="•"/>
            </a:pPr>
            <a:r>
              <a:rPr lang="sv-SE" sz="2000" dirty="0" smtClean="0">
                <a:effectLst/>
              </a:rPr>
              <a:t>Vi pratat om att BNP kan mätas både som summan av alla inkomster och som värdet av alla färdigvaror. </a:t>
            </a:r>
          </a:p>
          <a:p>
            <a:pPr marL="457200" indent="-457200">
              <a:buFont typeface="Arial" panose="020B0604020202020204" pitchFamily="34" charset="0"/>
              <a:buChar char="•"/>
            </a:pPr>
            <a:r>
              <a:rPr lang="sv-SE" sz="2000" dirty="0" smtClean="0">
                <a:effectLst/>
              </a:rPr>
              <a:t>Det betyder att inkomsterna alltid precis räcker till att betala för det som produceras.</a:t>
            </a:r>
          </a:p>
          <a:p>
            <a:pPr marL="457200" indent="-457200">
              <a:buFont typeface="Arial" panose="020B0604020202020204" pitchFamily="34" charset="0"/>
              <a:buChar char="•"/>
            </a:pPr>
            <a:r>
              <a:rPr lang="sv-SE" sz="2000" dirty="0" smtClean="0">
                <a:effectLst/>
              </a:rPr>
              <a:t>Detta är ett uttryck för </a:t>
            </a:r>
            <a:r>
              <a:rPr lang="sv-SE" sz="2000" dirty="0" err="1" smtClean="0">
                <a:effectLst/>
              </a:rPr>
              <a:t>Says</a:t>
            </a:r>
            <a:r>
              <a:rPr lang="sv-SE" sz="2000" dirty="0" smtClean="0">
                <a:effectLst/>
              </a:rPr>
              <a:t> </a:t>
            </a:r>
            <a:r>
              <a:rPr lang="sv-SE" sz="2000" dirty="0">
                <a:effectLst/>
              </a:rPr>
              <a:t>lag (Jean-</a:t>
            </a:r>
            <a:r>
              <a:rPr lang="sv-SE" sz="2000" dirty="0" err="1">
                <a:effectLst/>
              </a:rPr>
              <a:t>Babtiste</a:t>
            </a:r>
            <a:r>
              <a:rPr lang="sv-SE" sz="2000" dirty="0">
                <a:effectLst/>
              </a:rPr>
              <a:t> </a:t>
            </a:r>
            <a:r>
              <a:rPr lang="sv-SE" sz="2000" dirty="0" err="1">
                <a:effectLst/>
              </a:rPr>
              <a:t>Say</a:t>
            </a:r>
            <a:r>
              <a:rPr lang="sv-SE" sz="2000" dirty="0">
                <a:effectLst/>
              </a:rPr>
              <a:t>, </a:t>
            </a:r>
            <a:r>
              <a:rPr lang="sv-SE" sz="2000" dirty="0" smtClean="0">
                <a:effectLst/>
              </a:rPr>
              <a:t>1767-1832) som säger att utbudet genererar sin egen efterfrågan. </a:t>
            </a:r>
          </a:p>
          <a:p>
            <a:pPr marL="457200" indent="-457200">
              <a:buFont typeface="Arial" panose="020B0604020202020204" pitchFamily="34" charset="0"/>
              <a:buChar char="•"/>
            </a:pPr>
            <a:r>
              <a:rPr lang="sv-SE" sz="2000" dirty="0" smtClean="0">
                <a:effectLst/>
              </a:rPr>
              <a:t>Också relaterat till </a:t>
            </a:r>
            <a:r>
              <a:rPr lang="sv-SE" sz="2000" dirty="0" err="1" smtClean="0">
                <a:effectLst/>
              </a:rPr>
              <a:t>Walras</a:t>
            </a:r>
            <a:r>
              <a:rPr lang="sv-SE" sz="2000" dirty="0" smtClean="0">
                <a:effectLst/>
              </a:rPr>
              <a:t> (</a:t>
            </a:r>
            <a:r>
              <a:rPr lang="sv-SE" sz="2000" dirty="0">
                <a:effectLst/>
              </a:rPr>
              <a:t>Léon </a:t>
            </a:r>
            <a:r>
              <a:rPr lang="sv-SE" sz="2000" dirty="0" err="1">
                <a:effectLst/>
              </a:rPr>
              <a:t>Walras</a:t>
            </a:r>
            <a:r>
              <a:rPr lang="sv-SE" sz="2000" dirty="0">
                <a:effectLst/>
              </a:rPr>
              <a:t> </a:t>
            </a:r>
            <a:r>
              <a:rPr lang="sv-SE" sz="2000" dirty="0" smtClean="0">
                <a:effectLst/>
              </a:rPr>
              <a:t>1834-1910) som </a:t>
            </a:r>
            <a:r>
              <a:rPr lang="sv-SE" sz="2000" dirty="0" err="1" smtClean="0">
                <a:effectLst/>
              </a:rPr>
              <a:t>bla</a:t>
            </a:r>
            <a:r>
              <a:rPr lang="sv-SE" sz="2000" dirty="0" smtClean="0">
                <a:effectLst/>
              </a:rPr>
              <a:t> formulerade </a:t>
            </a:r>
            <a:r>
              <a:rPr lang="sv-SE" sz="2000" dirty="0" err="1" smtClean="0">
                <a:effectLst/>
              </a:rPr>
              <a:t>Walras</a:t>
            </a:r>
            <a:r>
              <a:rPr lang="sv-SE" sz="2000" dirty="0" smtClean="0">
                <a:effectLst/>
              </a:rPr>
              <a:t> lag. Den säger att om man har </a:t>
            </a:r>
            <a:r>
              <a:rPr lang="sv-SE" sz="2000" i="1" dirty="0" smtClean="0">
                <a:effectLst/>
              </a:rPr>
              <a:t>n</a:t>
            </a:r>
            <a:r>
              <a:rPr lang="sv-SE" sz="2000" dirty="0" smtClean="0">
                <a:effectLst/>
              </a:rPr>
              <a:t> stycken marknader i ekonomin så kommer marknadsjämvikt (utbud=efterfrågan) bara att kunna bestämma </a:t>
            </a:r>
            <a:r>
              <a:rPr lang="sv-SE" sz="2000" i="1" dirty="0" smtClean="0">
                <a:effectLst/>
              </a:rPr>
              <a:t>n</a:t>
            </a:r>
            <a:r>
              <a:rPr lang="sv-SE" sz="2000" dirty="0" smtClean="0">
                <a:effectLst/>
              </a:rPr>
              <a:t>-1</a:t>
            </a:r>
            <a:r>
              <a:rPr lang="sv-SE" sz="2000" i="1" dirty="0" smtClean="0">
                <a:effectLst/>
              </a:rPr>
              <a:t> </a:t>
            </a:r>
            <a:r>
              <a:rPr lang="sv-SE" sz="2000" dirty="0" smtClean="0">
                <a:effectLst/>
              </a:rPr>
              <a:t>priser. </a:t>
            </a:r>
          </a:p>
          <a:p>
            <a:pPr marL="457200" indent="-457200">
              <a:buFont typeface="Arial" panose="020B0604020202020204" pitchFamily="34" charset="0"/>
              <a:buChar char="•"/>
            </a:pPr>
            <a:r>
              <a:rPr lang="sv-SE" sz="2000" dirty="0" smtClean="0">
                <a:effectLst/>
              </a:rPr>
              <a:t>Hittills har vi bara studerat en marknad (låtsats som det bara finns en typ av vara), dvs </a:t>
            </a:r>
            <a:r>
              <a:rPr lang="sv-SE" sz="2000" i="1" dirty="0" smtClean="0">
                <a:effectLst/>
              </a:rPr>
              <a:t>n </a:t>
            </a:r>
            <a:r>
              <a:rPr lang="sv-SE" sz="2000" dirty="0" smtClean="0">
                <a:effectLst/>
              </a:rPr>
              <a:t>= 1. Då kan vi inte bestämma något pris alls. Jämvikt uppstår oavsett prisnivå.</a:t>
            </a: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16</a:t>
            </a:fld>
            <a:endParaRPr lang="en-GB" dirty="0"/>
          </a:p>
        </p:txBody>
      </p:sp>
    </p:spTree>
    <p:extLst>
      <p:ext uri="{BB962C8B-B14F-4D97-AF65-F5344CB8AC3E}">
        <p14:creationId xmlns:p14="http://schemas.microsoft.com/office/powerpoint/2010/main" val="410153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smtClean="0"/>
              <a:t>Lite doktrinhistoria</a:t>
            </a:r>
            <a:endParaRPr lang="sv-SE" sz="3200" dirty="0"/>
          </a:p>
        </p:txBody>
      </p:sp>
      <p:sp>
        <p:nvSpPr>
          <p:cNvPr id="3" name="Content Placeholder 2"/>
          <p:cNvSpPr>
            <a:spLocks noGrp="1"/>
          </p:cNvSpPr>
          <p:nvPr>
            <p:ph idx="1"/>
          </p:nvPr>
        </p:nvSpPr>
        <p:spPr>
          <a:xfrm>
            <a:off x="683568" y="1256506"/>
            <a:ext cx="7573963" cy="4344988"/>
          </a:xfrm>
        </p:spPr>
        <p:txBody>
          <a:bodyPr/>
          <a:lstStyle/>
          <a:p>
            <a:pPr marL="457200" indent="-457200">
              <a:buFont typeface="Arial" panose="020B0604020202020204" pitchFamily="34" charset="0"/>
              <a:buChar char="•"/>
            </a:pPr>
            <a:r>
              <a:rPr lang="sv-SE" sz="2000" dirty="0" smtClean="0">
                <a:effectLst/>
              </a:rPr>
              <a:t>Vad är intuitionen för </a:t>
            </a:r>
            <a:r>
              <a:rPr lang="sv-SE" sz="2000" dirty="0" err="1" smtClean="0">
                <a:effectLst/>
              </a:rPr>
              <a:t>Walras</a:t>
            </a:r>
            <a:r>
              <a:rPr lang="sv-SE" sz="2000" dirty="0" smtClean="0">
                <a:effectLst/>
              </a:rPr>
              <a:t> lag? </a:t>
            </a:r>
          </a:p>
          <a:p>
            <a:pPr marL="457200" indent="-457200">
              <a:buFont typeface="Arial" panose="020B0604020202020204" pitchFamily="34" charset="0"/>
              <a:buChar char="•"/>
            </a:pPr>
            <a:r>
              <a:rPr lang="sv-SE" sz="2000" dirty="0" smtClean="0">
                <a:effectLst/>
              </a:rPr>
              <a:t>Tänk på en ekonomi med två varor. Äpplen och päron. Det enda man kan lägga sin pengar på är äpplen och päron. Konsumenterna äger (direkt eller indirekt) all fruktträd.</a:t>
            </a:r>
          </a:p>
          <a:p>
            <a:pPr marL="457200" indent="-457200">
              <a:buFont typeface="Arial" panose="020B0604020202020204" pitchFamily="34" charset="0"/>
              <a:buChar char="•"/>
            </a:pPr>
            <a:r>
              <a:rPr lang="sv-SE" sz="2000" dirty="0" smtClean="0">
                <a:effectLst/>
              </a:rPr>
              <a:t>Låt oss säga vi finner att jämvikt mellan utbud och efterfrågan uppstår vid priserna 1 och 2 för päron respektive äpplen. Kvantiteterna är 200 och 100. </a:t>
            </a:r>
          </a:p>
          <a:p>
            <a:pPr marL="457200" indent="-457200">
              <a:buFont typeface="Arial" panose="020B0604020202020204" pitchFamily="34" charset="0"/>
              <a:buChar char="•"/>
            </a:pPr>
            <a:r>
              <a:rPr lang="sv-SE" sz="2000" dirty="0" smtClean="0">
                <a:effectLst/>
              </a:rPr>
              <a:t>Inkomsterna för äppelförsäljning (200+200) är lika med efterfrågan. </a:t>
            </a:r>
          </a:p>
          <a:p>
            <a:pPr marL="457200" indent="-457200">
              <a:buFont typeface="Arial" panose="020B0604020202020204" pitchFamily="34" charset="0"/>
              <a:buChar char="•"/>
            </a:pPr>
            <a:r>
              <a:rPr lang="sv-SE" sz="2000" dirty="0" smtClean="0">
                <a:effectLst/>
              </a:rPr>
              <a:t>Vad händer om vi dubblar priserna, till 2 och 4?</a:t>
            </a:r>
          </a:p>
          <a:p>
            <a:pPr marL="457200" indent="-457200">
              <a:buFont typeface="Arial" panose="020B0604020202020204" pitchFamily="34" charset="0"/>
              <a:buChar char="•"/>
            </a:pPr>
            <a:r>
              <a:rPr lang="sv-SE" sz="2000" dirty="0" smtClean="0">
                <a:effectLst/>
              </a:rPr>
              <a:t>Rimligen ingenting, för kostnaden för ett päron räcker fortfarande till 2 äpplen. Med dubbelt så höga inkomster och priser är jämvikten oförändrad (</a:t>
            </a:r>
            <a:r>
              <a:rPr lang="sv-SE" sz="2000" smtClean="0">
                <a:effectLst/>
              </a:rPr>
              <a:t>i kvantiter).</a:t>
            </a:r>
            <a:endParaRPr lang="sv-SE" sz="2000" dirty="0" smtClean="0">
              <a:effectLst/>
            </a:endParaRPr>
          </a:p>
          <a:p>
            <a:pPr marL="457200" indent="-457200">
              <a:buFont typeface="Arial" panose="020B0604020202020204" pitchFamily="34" charset="0"/>
              <a:buChar char="•"/>
            </a:pPr>
            <a:r>
              <a:rPr lang="sv-SE" sz="2000" dirty="0" smtClean="0">
                <a:effectLst/>
              </a:rPr>
              <a:t>Slutsats, det är de </a:t>
            </a:r>
            <a:r>
              <a:rPr lang="sv-SE" sz="2000" i="1" dirty="0" smtClean="0">
                <a:effectLst/>
              </a:rPr>
              <a:t>relativa </a:t>
            </a:r>
            <a:r>
              <a:rPr lang="sv-SE" sz="2000" dirty="0" smtClean="0">
                <a:effectLst/>
              </a:rPr>
              <a:t>priserna som har betydelse och det finns </a:t>
            </a:r>
            <a:r>
              <a:rPr lang="sv-SE" sz="2000" i="1" dirty="0" smtClean="0">
                <a:effectLst/>
              </a:rPr>
              <a:t>n-</a:t>
            </a:r>
            <a:r>
              <a:rPr lang="sv-SE" sz="2000" dirty="0" smtClean="0">
                <a:effectLst/>
              </a:rPr>
              <a:t>1 relativpriser om det finns </a:t>
            </a:r>
            <a:r>
              <a:rPr lang="sv-SE" sz="2000" i="1" dirty="0" smtClean="0">
                <a:effectLst/>
              </a:rPr>
              <a:t>n </a:t>
            </a:r>
            <a:r>
              <a:rPr lang="sv-SE" sz="2000" dirty="0" smtClean="0">
                <a:effectLst/>
              </a:rPr>
              <a:t>varor.</a:t>
            </a:r>
          </a:p>
          <a:p>
            <a:pPr marL="457200" indent="-457200">
              <a:buFont typeface="Arial" panose="020B0604020202020204" pitchFamily="34" charset="0"/>
              <a:buChar char="•"/>
            </a:pPr>
            <a:endParaRPr lang="sv-SE" sz="2000" dirty="0" smtClean="0">
              <a:effectLst/>
            </a:endParaRPr>
          </a:p>
          <a:p>
            <a:pPr marL="457200" indent="-457200">
              <a:buFont typeface="Arial" panose="020B0604020202020204" pitchFamily="34" charset="0"/>
              <a:buChar char="•"/>
            </a:pPr>
            <a:endParaRPr lang="sv-SE" sz="2000" dirty="0" smtClean="0">
              <a:effectLst/>
            </a:endParaRP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17</a:t>
            </a:fld>
            <a:endParaRPr lang="en-GB" dirty="0"/>
          </a:p>
        </p:txBody>
      </p:sp>
    </p:spTree>
    <p:extLst>
      <p:ext uri="{BB962C8B-B14F-4D97-AF65-F5344CB8AC3E}">
        <p14:creationId xmlns:p14="http://schemas.microsoft.com/office/powerpoint/2010/main" val="344347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Efterfrågans komponenter</a:t>
            </a:r>
            <a:endParaRPr lang="sv-SE" dirty="0"/>
          </a:p>
        </p:txBody>
      </p:sp>
      <p:sp>
        <p:nvSpPr>
          <p:cNvPr id="3" name="Content Placeholder 2"/>
          <p:cNvSpPr>
            <a:spLocks noGrp="1"/>
          </p:cNvSpPr>
          <p:nvPr>
            <p:ph idx="1"/>
          </p:nvPr>
        </p:nvSpPr>
        <p:spPr>
          <a:xfrm>
            <a:off x="942181" y="1556792"/>
            <a:ext cx="7573963" cy="4344988"/>
          </a:xfrm>
        </p:spPr>
        <p:txBody>
          <a:bodyPr/>
          <a:lstStyle/>
          <a:p>
            <a:pPr marL="457200" indent="-457200">
              <a:buFont typeface="Arial" panose="020B0604020202020204" pitchFamily="34" charset="0"/>
              <a:buChar char="•"/>
            </a:pPr>
            <a:r>
              <a:rPr lang="sv-SE" sz="2400" dirty="0" smtClean="0">
                <a:effectLst/>
              </a:rPr>
              <a:t>Efterfrågan delas in i olika komponenter:</a:t>
            </a:r>
          </a:p>
          <a:p>
            <a:pPr marL="857250" lvl="1" indent="-457200">
              <a:buFont typeface="Arial" panose="020B0604020202020204" pitchFamily="34" charset="0"/>
              <a:buChar char="•"/>
            </a:pPr>
            <a:r>
              <a:rPr lang="sv-SE" sz="2000" b="1" dirty="0" smtClean="0">
                <a:effectLst/>
              </a:rPr>
              <a:t>Privat konsumtion </a:t>
            </a:r>
            <a:r>
              <a:rPr lang="sv-SE" sz="2000" dirty="0">
                <a:effectLst/>
              </a:rPr>
              <a:t>(</a:t>
            </a:r>
            <a:r>
              <a:rPr lang="sv-SE" sz="2000" i="1" dirty="0">
                <a:effectLst/>
              </a:rPr>
              <a:t>C</a:t>
            </a:r>
            <a:r>
              <a:rPr lang="sv-SE" sz="2000" dirty="0">
                <a:effectLst/>
              </a:rPr>
              <a:t>) är varor och tjänster konsumerade av </a:t>
            </a:r>
            <a:r>
              <a:rPr lang="sv-SE" sz="2000" dirty="0" smtClean="0">
                <a:effectLst/>
              </a:rPr>
              <a:t>hushållen.</a:t>
            </a:r>
          </a:p>
          <a:p>
            <a:pPr marL="857250" lvl="1" indent="-457200">
              <a:buFont typeface="Arial" panose="020B0604020202020204" pitchFamily="34" charset="0"/>
              <a:buChar char="•"/>
            </a:pPr>
            <a:r>
              <a:rPr lang="sv-SE" sz="2000" b="1" dirty="0" smtClean="0">
                <a:effectLst/>
              </a:rPr>
              <a:t>Bruttoinvesteringar </a:t>
            </a:r>
            <a:r>
              <a:rPr lang="sv-SE" sz="2000" dirty="0">
                <a:effectLst/>
              </a:rPr>
              <a:t>(</a:t>
            </a:r>
            <a:r>
              <a:rPr lang="sv-SE" sz="2000" i="1" dirty="0">
                <a:effectLst/>
              </a:rPr>
              <a:t>I</a:t>
            </a:r>
            <a:r>
              <a:rPr lang="sv-SE" sz="2000" dirty="0">
                <a:effectLst/>
              </a:rPr>
              <a:t>)</a:t>
            </a:r>
            <a:r>
              <a:rPr lang="sv-SE" sz="2000" b="1" i="1" dirty="0">
                <a:effectLst/>
              </a:rPr>
              <a:t>,</a:t>
            </a:r>
            <a:r>
              <a:rPr lang="sv-SE" sz="2000" dirty="0">
                <a:effectLst/>
              </a:rPr>
              <a:t> är inköp av investeringsvaror i företag och offentlig sektor. </a:t>
            </a:r>
            <a:endParaRPr lang="sv-SE" sz="2000" dirty="0" smtClean="0">
              <a:effectLst/>
            </a:endParaRPr>
          </a:p>
          <a:p>
            <a:pPr marL="857250" lvl="1" indent="-457200">
              <a:buFont typeface="Arial" panose="020B0604020202020204" pitchFamily="34" charset="0"/>
              <a:buChar char="•"/>
            </a:pPr>
            <a:r>
              <a:rPr lang="sv-SE" sz="2000" b="1" dirty="0" smtClean="0">
                <a:effectLst/>
              </a:rPr>
              <a:t>Offentlig konsumtion </a:t>
            </a:r>
            <a:r>
              <a:rPr lang="sv-SE" sz="2000" dirty="0" smtClean="0">
                <a:effectLst/>
              </a:rPr>
              <a:t>(</a:t>
            </a:r>
            <a:r>
              <a:rPr lang="sv-SE" sz="2000" i="1" dirty="0" smtClean="0">
                <a:effectLst/>
              </a:rPr>
              <a:t>G</a:t>
            </a:r>
            <a:r>
              <a:rPr lang="sv-SE" sz="2000" dirty="0" smtClean="0">
                <a:effectLst/>
              </a:rPr>
              <a:t>) är inköp av varor och tjänster inom stat, kommun och landsting. Det inkluderar inte transfereringar och bidrag eller räntor på statsskuld.</a:t>
            </a:r>
          </a:p>
          <a:p>
            <a:pPr marL="857250" lvl="1" indent="-457200">
              <a:buFont typeface="Arial" panose="020B0604020202020204" pitchFamily="34" charset="0"/>
              <a:buChar char="•"/>
            </a:pPr>
            <a:r>
              <a:rPr lang="sv-SE" sz="2000" b="1" i="1" dirty="0" smtClean="0">
                <a:effectLst/>
              </a:rPr>
              <a:t>Import </a:t>
            </a:r>
            <a:r>
              <a:rPr lang="sv-SE" sz="2000" i="1" dirty="0">
                <a:effectLst/>
              </a:rPr>
              <a:t>(</a:t>
            </a:r>
            <a:r>
              <a:rPr lang="sv-SE" sz="2000" i="1" dirty="0" smtClean="0">
                <a:effectLst/>
              </a:rPr>
              <a:t>IM)</a:t>
            </a:r>
          </a:p>
          <a:p>
            <a:pPr marL="857250" lvl="1" indent="-457200">
              <a:buFont typeface="Arial" panose="020B0604020202020204" pitchFamily="34" charset="0"/>
              <a:buChar char="•"/>
            </a:pPr>
            <a:r>
              <a:rPr lang="sv-SE" sz="2000" b="1" i="1" dirty="0" smtClean="0">
                <a:effectLst/>
              </a:rPr>
              <a:t>Export </a:t>
            </a:r>
            <a:r>
              <a:rPr lang="sv-SE" sz="2000" i="1" dirty="0">
                <a:effectLst/>
              </a:rPr>
              <a:t>(X</a:t>
            </a:r>
            <a:r>
              <a:rPr lang="sv-SE" sz="2000" i="1" dirty="0" smtClean="0">
                <a:effectLst/>
              </a:rPr>
              <a:t>)</a:t>
            </a:r>
            <a:endParaRPr lang="sv-SE" dirty="0" smtClean="0">
              <a:effectLst/>
            </a:endParaRPr>
          </a:p>
          <a:p>
            <a:endParaRPr lang="sv-SE" dirty="0" smtClean="0">
              <a:effectLst/>
            </a:endParaRPr>
          </a:p>
          <a:p>
            <a:endParaRPr lang="sv-SE" dirty="0">
              <a:effectLs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2</a:t>
            </a:fld>
            <a:endParaRPr lang="en-GB" dirty="0"/>
          </a:p>
        </p:txBody>
      </p:sp>
    </p:spTree>
    <p:extLst>
      <p:ext uri="{BB962C8B-B14F-4D97-AF65-F5344CB8AC3E}">
        <p14:creationId xmlns:p14="http://schemas.microsoft.com/office/powerpoint/2010/main" val="130929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Efterfrågans komponenter</a:t>
            </a:r>
            <a:endParaRPr lang="sv-SE" dirty="0"/>
          </a:p>
        </p:txBody>
      </p:sp>
      <p:sp>
        <p:nvSpPr>
          <p:cNvPr id="3" name="Content Placeholder 2"/>
          <p:cNvSpPr>
            <a:spLocks noGrp="1"/>
          </p:cNvSpPr>
          <p:nvPr>
            <p:ph idx="1"/>
          </p:nvPr>
        </p:nvSpPr>
        <p:spPr>
          <a:xfrm>
            <a:off x="942181" y="1556792"/>
            <a:ext cx="7573963" cy="4344988"/>
          </a:xfrm>
        </p:spPr>
        <p:txBody>
          <a:bodyPr/>
          <a:lstStyle/>
          <a:p>
            <a:pPr marL="457200" indent="-457200">
              <a:buFont typeface="Arial" panose="020B0604020202020204" pitchFamily="34" charset="0"/>
              <a:buChar char="•"/>
            </a:pPr>
            <a:r>
              <a:rPr lang="sv-SE" sz="2000" dirty="0" smtClean="0">
                <a:effectLst/>
              </a:rPr>
              <a:t>Total efterfrågan på inhemskt producerade varor och tjänster kallar vi </a:t>
            </a:r>
            <a:r>
              <a:rPr lang="sv-SE" sz="2000" i="1" dirty="0" smtClean="0">
                <a:effectLst/>
              </a:rPr>
              <a:t>Z.</a:t>
            </a:r>
            <a:endParaRPr lang="sv-SE" sz="2000" dirty="0" smtClean="0">
              <a:effectLst/>
            </a:endParaRPr>
          </a:p>
          <a:p>
            <a:pPr marL="457200" indent="-457200">
              <a:buFont typeface="Arial" panose="020B0604020202020204" pitchFamily="34" charset="0"/>
              <a:buChar char="•"/>
            </a:pPr>
            <a:r>
              <a:rPr lang="sv-SE" sz="2000" dirty="0" smtClean="0">
                <a:effectLst/>
              </a:rPr>
              <a:t>Notera att exporten är en del av </a:t>
            </a:r>
            <a:r>
              <a:rPr lang="sv-SE" sz="2000" i="1" dirty="0" smtClean="0">
                <a:effectLst/>
              </a:rPr>
              <a:t>Z </a:t>
            </a:r>
            <a:r>
              <a:rPr lang="sv-SE" sz="2000" dirty="0" smtClean="0">
                <a:effectLst/>
              </a:rPr>
              <a:t>men inte en del av </a:t>
            </a:r>
            <a:r>
              <a:rPr lang="sv-SE" sz="2000" i="1" dirty="0" smtClean="0">
                <a:effectLst/>
                <a:ea typeface="Cambria Math" panose="02040503050406030204" pitchFamily="18" charset="0"/>
              </a:rPr>
              <a:t>C+I+G</a:t>
            </a:r>
            <a:r>
              <a:rPr lang="sv-SE" sz="2000" i="1" dirty="0" smtClean="0">
                <a:effectLst/>
              </a:rPr>
              <a:t> </a:t>
            </a:r>
            <a:r>
              <a:rPr lang="sv-SE" sz="2000" dirty="0" smtClean="0">
                <a:effectLst/>
              </a:rPr>
              <a:t>och därför måste läggas till i </a:t>
            </a:r>
            <a:r>
              <a:rPr lang="sv-SE" sz="2000" dirty="0">
                <a:effectLst/>
              </a:rPr>
              <a:t>b</a:t>
            </a:r>
            <a:r>
              <a:rPr lang="sv-SE" sz="2000" dirty="0" smtClean="0">
                <a:effectLst/>
              </a:rPr>
              <a:t>eräkningen av </a:t>
            </a:r>
            <a:r>
              <a:rPr lang="sv-SE" sz="2000" i="1" dirty="0" smtClean="0">
                <a:effectLst/>
              </a:rPr>
              <a:t>Z</a:t>
            </a:r>
            <a:r>
              <a:rPr lang="sv-SE" sz="2000" dirty="0" smtClean="0">
                <a:effectLst/>
              </a:rPr>
              <a:t>.</a:t>
            </a:r>
          </a:p>
          <a:p>
            <a:pPr marL="457200" indent="-457200">
              <a:buFont typeface="Arial" panose="020B0604020202020204" pitchFamily="34" charset="0"/>
              <a:buChar char="•"/>
            </a:pPr>
            <a:r>
              <a:rPr lang="sv-SE" sz="2000" dirty="0" smtClean="0">
                <a:effectLst/>
              </a:rPr>
              <a:t>Import är en del av </a:t>
            </a:r>
            <a:r>
              <a:rPr lang="sv-SE" sz="2000" i="1" dirty="0">
                <a:effectLst/>
                <a:ea typeface="Cambria Math" panose="02040503050406030204" pitchFamily="18" charset="0"/>
              </a:rPr>
              <a:t>C+I+G</a:t>
            </a:r>
            <a:r>
              <a:rPr lang="sv-SE" sz="2000" dirty="0" smtClean="0">
                <a:effectLst/>
              </a:rPr>
              <a:t> men inte en del av </a:t>
            </a:r>
            <a:r>
              <a:rPr lang="sv-SE" sz="2000" i="1" dirty="0" smtClean="0">
                <a:effectLst/>
              </a:rPr>
              <a:t>Z </a:t>
            </a:r>
            <a:r>
              <a:rPr lang="sv-SE" sz="2000" dirty="0" smtClean="0">
                <a:effectLst/>
              </a:rPr>
              <a:t>och måste därför dras bort. </a:t>
            </a:r>
          </a:p>
          <a:p>
            <a:pPr marL="457200" indent="-457200">
              <a:buFont typeface="Arial" panose="020B0604020202020204" pitchFamily="34" charset="0"/>
              <a:buChar char="•"/>
            </a:pPr>
            <a:r>
              <a:rPr lang="sv-SE" sz="2000" dirty="0" smtClean="0">
                <a:effectLst/>
              </a:rPr>
              <a:t>Därmed gäller: </a:t>
            </a:r>
            <a:r>
              <a:rPr lang="sv-SE" sz="2000" i="1" dirty="0" smtClean="0">
                <a:effectLst/>
                <a:ea typeface="Cambria Math" panose="02040503050406030204" pitchFamily="18" charset="0"/>
                <a:cs typeface="Verdana" panose="020B0604030504040204" pitchFamily="34" charset="0"/>
              </a:rPr>
              <a:t>Z </a:t>
            </a:r>
            <a:r>
              <a:rPr lang="sv-SE" sz="2000" dirty="0">
                <a:effectLst/>
                <a:ea typeface="Cambria Math" panose="02040503050406030204" pitchFamily="18" charset="0"/>
                <a:cs typeface="Verdana" panose="020B0604030504040204" pitchFamily="34" charset="0"/>
                <a:sym typeface="Symbol"/>
              </a:rPr>
              <a:t> </a:t>
            </a:r>
            <a:r>
              <a:rPr lang="sv-SE" sz="2000" i="1" dirty="0" smtClean="0">
                <a:effectLst/>
                <a:ea typeface="Cambria Math" panose="02040503050406030204" pitchFamily="18" charset="0"/>
                <a:cs typeface="Verdana" panose="020B0604030504040204" pitchFamily="34" charset="0"/>
                <a:sym typeface="Symbol"/>
              </a:rPr>
              <a:t>C+I+G+X-IM</a:t>
            </a:r>
            <a:r>
              <a:rPr lang="sv-SE" sz="2000" i="1" dirty="0" smtClean="0">
                <a:effectLst/>
                <a:ea typeface="Cambria Math" panose="02040503050406030204" pitchFamily="18" charset="0"/>
                <a:cs typeface="Verdana" panose="020B0604030504040204" pitchFamily="34" charset="0"/>
              </a:rPr>
              <a:t> </a:t>
            </a:r>
            <a:endParaRPr lang="sv-SE" sz="2000" i="1" dirty="0">
              <a:effectLst/>
              <a:ea typeface="Cambria Math" panose="02040503050406030204" pitchFamily="18" charset="0"/>
              <a:cs typeface="Verdana" panose="020B0604030504040204" pitchFamily="34" charset="0"/>
            </a:endParaRPr>
          </a:p>
          <a:p>
            <a:pPr marL="457200" indent="-457200">
              <a:buFont typeface="Arial" panose="020B0604020202020204" pitchFamily="34" charset="0"/>
              <a:buChar char="•"/>
            </a:pPr>
            <a:r>
              <a:rPr lang="sv-SE" sz="2000" dirty="0" smtClean="0">
                <a:effectLst/>
              </a:rPr>
              <a:t>Skillnaden </a:t>
            </a:r>
            <a:r>
              <a:rPr lang="sv-SE" sz="2000" dirty="0">
                <a:effectLst/>
              </a:rPr>
              <a:t>mellan export och import, kallas också handelsbalans </a:t>
            </a:r>
            <a:r>
              <a:rPr lang="sv-SE" sz="2000" dirty="0" smtClean="0">
                <a:effectLst/>
              </a:rPr>
              <a:t>eller nettoexport: </a:t>
            </a:r>
            <a:r>
              <a:rPr lang="sv-SE" sz="2000" i="1" dirty="0" smtClean="0">
                <a:effectLst/>
              </a:rPr>
              <a:t>NX </a:t>
            </a:r>
            <a:r>
              <a:rPr lang="sv-SE" sz="2000" dirty="0" smtClean="0">
                <a:effectLst/>
                <a:sym typeface="Symbol"/>
              </a:rPr>
              <a:t> </a:t>
            </a:r>
            <a:r>
              <a:rPr lang="sv-SE" sz="2000" i="1" dirty="0" smtClean="0">
                <a:effectLst/>
                <a:sym typeface="Symbol"/>
              </a:rPr>
              <a:t>X-IM</a:t>
            </a:r>
            <a:endParaRPr lang="sv-SE" sz="2000" dirty="0" smtClean="0">
              <a:effectLst/>
            </a:endParaRPr>
          </a:p>
          <a:p>
            <a:pPr marL="457200" indent="-457200">
              <a:buFont typeface="Arial" panose="020B0604020202020204" pitchFamily="34" charset="0"/>
              <a:buChar char="•"/>
            </a:pPr>
            <a:r>
              <a:rPr lang="sv-SE" sz="2000" dirty="0" smtClean="0">
                <a:effectLst/>
              </a:rPr>
              <a:t>Om produktionen inte är densamma som efterfrågan uppstår </a:t>
            </a:r>
            <a:r>
              <a:rPr lang="sv-SE" sz="2000" b="1" dirty="0" smtClean="0">
                <a:effectLst/>
              </a:rPr>
              <a:t>lagerinvesteringar</a:t>
            </a:r>
            <a:r>
              <a:rPr lang="sv-SE" sz="2000" dirty="0" smtClean="0">
                <a:effectLst/>
              </a:rPr>
              <a:t>.</a:t>
            </a:r>
          </a:p>
        </p:txBody>
      </p:sp>
      <p:sp>
        <p:nvSpPr>
          <p:cNvPr id="4" name="Slide Number Placeholder 3"/>
          <p:cNvSpPr>
            <a:spLocks noGrp="1"/>
          </p:cNvSpPr>
          <p:nvPr>
            <p:ph type="sldNum" sz="quarter" idx="10"/>
          </p:nvPr>
        </p:nvSpPr>
        <p:spPr>
          <a:xfrm>
            <a:off x="0" y="6525344"/>
            <a:ext cx="1900238" cy="336550"/>
          </a:xfrm>
        </p:spPr>
        <p:txBody>
          <a:bodyPr/>
          <a:lstStyle/>
          <a:p>
            <a:pPr>
              <a:defRPr/>
            </a:pPr>
            <a:r>
              <a:rPr lang="sv-SE" dirty="0" smtClean="0"/>
              <a:t>K2: </a:t>
            </a:r>
            <a:r>
              <a:rPr lang="sv-SE" dirty="0"/>
              <a:t>sid. </a:t>
            </a:r>
            <a:fld id="{71B7D319-3509-4EF6-A7CA-BA2351681FF6}" type="slidenum">
              <a:rPr lang="en-GB"/>
              <a:pPr>
                <a:defRPr/>
              </a:pPr>
              <a:t>3</a:t>
            </a:fld>
            <a:endParaRPr lang="en-GB" dirty="0"/>
          </a:p>
        </p:txBody>
      </p:sp>
    </p:spTree>
    <p:extLst>
      <p:ext uri="{BB962C8B-B14F-4D97-AF65-F5344CB8AC3E}">
        <p14:creationId xmlns:p14="http://schemas.microsoft.com/office/powerpoint/2010/main" val="108489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Sveriges försörjningsbalans</a:t>
            </a:r>
            <a:endParaRPr lang="sv-SE" dirty="0"/>
          </a:p>
        </p:txBody>
      </p:sp>
      <p:graphicFrame>
        <p:nvGraphicFramePr>
          <p:cNvPr id="4" name="Table 3"/>
          <p:cNvGraphicFramePr>
            <a:graphicFrameLocks noGrp="1"/>
          </p:cNvGraphicFramePr>
          <p:nvPr>
            <p:extLst>
              <p:ext uri="{D42A27DB-BD31-4B8C-83A1-F6EECF244321}">
                <p14:modId xmlns:p14="http://schemas.microsoft.com/office/powerpoint/2010/main" val="1730521497"/>
              </p:ext>
            </p:extLst>
          </p:nvPr>
        </p:nvGraphicFramePr>
        <p:xfrm>
          <a:off x="493997" y="2276872"/>
          <a:ext cx="8228013" cy="2927352"/>
        </p:xfrm>
        <a:graphic>
          <a:graphicData uri="http://schemas.openxmlformats.org/drawingml/2006/table">
            <a:tbl>
              <a:tblPr firstRow="1" bandRow="1">
                <a:tableStyleId>{5C22544A-7EE6-4342-B048-85BDC9FD1C3A}</a:tableStyleId>
              </a:tblPr>
              <a:tblGrid>
                <a:gridCol w="4131636"/>
                <a:gridCol w="2507274"/>
                <a:gridCol w="1589103"/>
              </a:tblGrid>
              <a:tr h="365919">
                <a:tc gridSpan="3">
                  <a:txBody>
                    <a:bodyPr/>
                    <a:lstStyle/>
                    <a:p>
                      <a:r>
                        <a:rPr lang="en-US" sz="1800" dirty="0" smtClean="0">
                          <a:solidFill>
                            <a:schemeClr val="tx1"/>
                          </a:solidFill>
                        </a:rPr>
                        <a:t>Sveriges </a:t>
                      </a:r>
                      <a:r>
                        <a:rPr lang="en-US" sz="1800" dirty="0" err="1" smtClean="0">
                          <a:solidFill>
                            <a:schemeClr val="tx1"/>
                          </a:solidFill>
                        </a:rPr>
                        <a:t>försörjningsbalans</a:t>
                      </a:r>
                      <a:r>
                        <a:rPr lang="en-US" sz="1800" dirty="0" smtClean="0">
                          <a:solidFill>
                            <a:schemeClr val="tx1"/>
                          </a:solidFill>
                        </a:rPr>
                        <a:t> 2020 (</a:t>
                      </a:r>
                      <a:r>
                        <a:rPr lang="en-US" sz="1800" dirty="0" err="1" smtClean="0">
                          <a:solidFill>
                            <a:schemeClr val="tx1"/>
                          </a:solidFill>
                        </a:rPr>
                        <a:t>miljarder</a:t>
                      </a:r>
                      <a:r>
                        <a:rPr lang="en-US" sz="1800" dirty="0" smtClean="0">
                          <a:solidFill>
                            <a:schemeClr val="tx1"/>
                          </a:solidFill>
                        </a:rPr>
                        <a:t> kronor </a:t>
                      </a:r>
                      <a:r>
                        <a:rPr lang="en-US" sz="1800" dirty="0" err="1" smtClean="0">
                          <a:solidFill>
                            <a:schemeClr val="tx1"/>
                          </a:solidFill>
                        </a:rPr>
                        <a:t>löpande</a:t>
                      </a:r>
                      <a:r>
                        <a:rPr lang="en-US" sz="1800" dirty="0" smtClean="0">
                          <a:solidFill>
                            <a:schemeClr val="tx1"/>
                          </a:solidFill>
                        </a:rPr>
                        <a:t> </a:t>
                      </a:r>
                      <a:r>
                        <a:rPr lang="en-US" sz="1800" dirty="0" err="1" smtClean="0">
                          <a:solidFill>
                            <a:schemeClr val="tx1"/>
                          </a:solidFill>
                        </a:rPr>
                        <a:t>priser</a:t>
                      </a:r>
                      <a:r>
                        <a:rPr lang="en-US" sz="1800" dirty="0" smtClean="0">
                          <a:solidFill>
                            <a:schemeClr val="tx1"/>
                          </a:solidFill>
                        </a:rPr>
                        <a:t>)</a:t>
                      </a:r>
                      <a:endParaRPr lang="en-US" sz="1800" dirty="0">
                        <a:solidFill>
                          <a:schemeClr val="tx1"/>
                        </a:solidFill>
                      </a:endParaRPr>
                    </a:p>
                  </a:txBody>
                  <a:tcPr marT="45740" marB="45740">
                    <a:solidFill>
                      <a:schemeClr val="accent2">
                        <a:lumMod val="20000"/>
                        <a:lumOff val="80000"/>
                      </a:schemeClr>
                    </a:solidFill>
                  </a:tcPr>
                </a:tc>
                <a:tc hMerge="1">
                  <a:txBody>
                    <a:bodyPr/>
                    <a:lstStyle/>
                    <a:p>
                      <a:endParaRPr lang="en-US" sz="1800" dirty="0">
                        <a:solidFill>
                          <a:schemeClr val="tx1"/>
                        </a:solidFill>
                      </a:endParaRPr>
                    </a:p>
                  </a:txBody>
                  <a:tcPr marT="45740" marB="45740"/>
                </a:tc>
                <a:tc hMerge="1">
                  <a:txBody>
                    <a:bodyPr/>
                    <a:lstStyle/>
                    <a:p>
                      <a:endParaRPr lang="en-US" sz="1800" dirty="0">
                        <a:solidFill>
                          <a:schemeClr val="tx1"/>
                        </a:solidFill>
                      </a:endParaRPr>
                    </a:p>
                  </a:txBody>
                  <a:tcPr marT="45740" marB="45740"/>
                </a:tc>
              </a:tr>
              <a:tr h="365919">
                <a:tc>
                  <a:txBody>
                    <a:bodyPr/>
                    <a:lstStyle/>
                    <a:p>
                      <a:r>
                        <a:rPr lang="en-US" sz="1800" baseline="0" dirty="0" err="1" smtClean="0">
                          <a:solidFill>
                            <a:schemeClr val="tx1"/>
                          </a:solidFill>
                        </a:rPr>
                        <a:t>Privat</a:t>
                      </a:r>
                      <a:r>
                        <a:rPr lang="en-US" sz="1800" baseline="0" dirty="0" smtClean="0">
                          <a:solidFill>
                            <a:schemeClr val="tx1"/>
                          </a:solidFill>
                        </a:rPr>
                        <a:t> </a:t>
                      </a:r>
                      <a:r>
                        <a:rPr lang="en-US" sz="1800" baseline="0" dirty="0" err="1" smtClean="0">
                          <a:solidFill>
                            <a:schemeClr val="tx1"/>
                          </a:solidFill>
                        </a:rPr>
                        <a:t>konsumtion</a:t>
                      </a:r>
                      <a:r>
                        <a:rPr lang="en-US" sz="1800" baseline="0" dirty="0" smtClean="0">
                          <a:solidFill>
                            <a:schemeClr val="tx1"/>
                          </a:solidFill>
                        </a:rPr>
                        <a:t> (</a:t>
                      </a:r>
                      <a:r>
                        <a:rPr lang="en-US" sz="1800" i="1" baseline="0" dirty="0" smtClean="0">
                          <a:solidFill>
                            <a:schemeClr val="tx1"/>
                          </a:solidFill>
                        </a:rPr>
                        <a:t>C</a:t>
                      </a:r>
                      <a:r>
                        <a:rPr lang="en-US" sz="1800" baseline="0" dirty="0" smtClean="0">
                          <a:solidFill>
                            <a:schemeClr val="tx1"/>
                          </a:solidFill>
                        </a:rPr>
                        <a:t>) </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2187</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43,9%</a:t>
                      </a:r>
                      <a:endParaRPr lang="en-US" sz="1800" dirty="0">
                        <a:solidFill>
                          <a:schemeClr val="tx1"/>
                        </a:solidFill>
                      </a:endParaRPr>
                    </a:p>
                  </a:txBody>
                  <a:tcPr marT="45740" marB="45740">
                    <a:solidFill>
                      <a:schemeClr val="bg2">
                        <a:lumMod val="20000"/>
                        <a:lumOff val="80000"/>
                      </a:schemeClr>
                    </a:solidFill>
                  </a:tcPr>
                </a:tc>
              </a:tr>
              <a:tr h="365919">
                <a:tc>
                  <a:txBody>
                    <a:bodyPr/>
                    <a:lstStyle/>
                    <a:p>
                      <a:r>
                        <a:rPr lang="en-US" sz="1800" baseline="0" dirty="0" err="1" smtClean="0">
                          <a:solidFill>
                            <a:schemeClr val="tx1"/>
                          </a:solidFill>
                        </a:rPr>
                        <a:t>Bruttoinvesteringar</a:t>
                      </a:r>
                      <a:r>
                        <a:rPr lang="en-US" sz="1800" baseline="0" dirty="0" smtClean="0">
                          <a:solidFill>
                            <a:schemeClr val="tx1"/>
                          </a:solidFill>
                        </a:rPr>
                        <a:t> (</a:t>
                      </a:r>
                      <a:r>
                        <a:rPr lang="en-US" sz="1800" i="1" baseline="0" dirty="0" smtClean="0">
                          <a:solidFill>
                            <a:schemeClr val="tx1"/>
                          </a:solidFill>
                        </a:rPr>
                        <a:t>I</a:t>
                      </a:r>
                      <a:r>
                        <a:rPr lang="en-US" sz="1800" baseline="0" dirty="0" smtClean="0">
                          <a:solidFill>
                            <a:schemeClr val="tx1"/>
                          </a:solidFill>
                        </a:rPr>
                        <a:t>) </a:t>
                      </a:r>
                      <a:r>
                        <a:rPr lang="en-US" sz="1800" baseline="0" dirty="0" err="1" smtClean="0">
                          <a:solidFill>
                            <a:schemeClr val="tx1"/>
                          </a:solidFill>
                        </a:rPr>
                        <a:t>inkl</a:t>
                      </a:r>
                      <a:r>
                        <a:rPr lang="en-US" sz="1800" baseline="0" dirty="0" smtClean="0">
                          <a:solidFill>
                            <a:schemeClr val="tx1"/>
                          </a:solidFill>
                        </a:rPr>
                        <a:t> lager</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1234</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24,8%</a:t>
                      </a:r>
                      <a:endParaRPr lang="en-US" sz="1800" dirty="0">
                        <a:solidFill>
                          <a:schemeClr val="tx1"/>
                        </a:solidFill>
                      </a:endParaRPr>
                    </a:p>
                  </a:txBody>
                  <a:tcPr marT="45740" marB="45740">
                    <a:solidFill>
                      <a:schemeClr val="bg2">
                        <a:lumMod val="20000"/>
                        <a:lumOff val="80000"/>
                      </a:schemeClr>
                    </a:solidFill>
                  </a:tcPr>
                </a:tc>
              </a:tr>
              <a:tr h="365919">
                <a:tc>
                  <a:txBody>
                    <a:bodyPr/>
                    <a:lstStyle/>
                    <a:p>
                      <a:r>
                        <a:rPr lang="en-US" sz="1800" dirty="0" err="1" smtClean="0">
                          <a:solidFill>
                            <a:schemeClr val="tx1"/>
                          </a:solidFill>
                        </a:rPr>
                        <a:t>Offentlig</a:t>
                      </a:r>
                      <a:r>
                        <a:rPr lang="en-US" sz="1800" dirty="0" smtClean="0">
                          <a:solidFill>
                            <a:schemeClr val="tx1"/>
                          </a:solidFill>
                        </a:rPr>
                        <a:t> </a:t>
                      </a:r>
                      <a:r>
                        <a:rPr lang="en-US" sz="1800" dirty="0" err="1" smtClean="0">
                          <a:solidFill>
                            <a:schemeClr val="tx1"/>
                          </a:solidFill>
                        </a:rPr>
                        <a:t>konsumtion</a:t>
                      </a:r>
                      <a:r>
                        <a:rPr lang="en-US" sz="1800" dirty="0" smtClean="0">
                          <a:solidFill>
                            <a:schemeClr val="tx1"/>
                          </a:solidFill>
                        </a:rPr>
                        <a:t> (</a:t>
                      </a:r>
                      <a:r>
                        <a:rPr lang="en-US" sz="1800" i="1" dirty="0" smtClean="0">
                          <a:solidFill>
                            <a:schemeClr val="tx1"/>
                          </a:solidFill>
                        </a:rPr>
                        <a:t>G</a:t>
                      </a:r>
                      <a:r>
                        <a:rPr lang="en-US" sz="1800" dirty="0" smtClean="0">
                          <a:solidFill>
                            <a:schemeClr val="tx1"/>
                          </a:solidFill>
                        </a:rPr>
                        <a:t>)</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1332</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26,7%</a:t>
                      </a:r>
                      <a:endParaRPr lang="en-US" sz="1800" dirty="0">
                        <a:solidFill>
                          <a:schemeClr val="tx1"/>
                        </a:solidFill>
                      </a:endParaRPr>
                    </a:p>
                  </a:txBody>
                  <a:tcPr marT="45740" marB="45740">
                    <a:solidFill>
                      <a:schemeClr val="bg2">
                        <a:lumMod val="20000"/>
                        <a:lumOff val="80000"/>
                      </a:schemeClr>
                    </a:solidFill>
                  </a:tcPr>
                </a:tc>
              </a:tr>
              <a:tr h="365919">
                <a:tc>
                  <a:txBody>
                    <a:bodyPr/>
                    <a:lstStyle/>
                    <a:p>
                      <a:r>
                        <a:rPr lang="en-US" sz="1800" dirty="0" smtClean="0">
                          <a:solidFill>
                            <a:schemeClr val="tx1"/>
                          </a:solidFill>
                        </a:rPr>
                        <a:t> Export</a:t>
                      </a:r>
                      <a:r>
                        <a:rPr lang="en-US" sz="1800" baseline="0" dirty="0" smtClean="0">
                          <a:solidFill>
                            <a:schemeClr val="tx1"/>
                          </a:solidFill>
                        </a:rPr>
                        <a:t> (</a:t>
                      </a:r>
                      <a:r>
                        <a:rPr lang="en-US" sz="1800" i="1" baseline="0" dirty="0" smtClean="0">
                          <a:solidFill>
                            <a:schemeClr val="tx1"/>
                          </a:solidFill>
                        </a:rPr>
                        <a:t>X</a:t>
                      </a:r>
                      <a:r>
                        <a:rPr lang="en-US" sz="1800" baseline="0" dirty="0" smtClean="0">
                          <a:solidFill>
                            <a:schemeClr val="tx1"/>
                          </a:solidFill>
                        </a:rPr>
                        <a:t>)</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2221</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44,6%</a:t>
                      </a:r>
                      <a:endParaRPr lang="en-US" sz="1800" dirty="0">
                        <a:solidFill>
                          <a:schemeClr val="tx1"/>
                        </a:solidFill>
                      </a:endParaRPr>
                    </a:p>
                  </a:txBody>
                  <a:tcPr marT="45740" marB="45740">
                    <a:solidFill>
                      <a:schemeClr val="bg2">
                        <a:lumMod val="20000"/>
                        <a:lumOff val="80000"/>
                      </a:schemeClr>
                    </a:solidFill>
                  </a:tcPr>
                </a:tc>
              </a:tr>
              <a:tr h="365919">
                <a:tc>
                  <a:txBody>
                    <a:bodyPr/>
                    <a:lstStyle/>
                    <a:p>
                      <a:r>
                        <a:rPr lang="en-US" sz="1800" dirty="0" smtClean="0">
                          <a:solidFill>
                            <a:schemeClr val="tx1"/>
                          </a:solidFill>
                        </a:rPr>
                        <a:t> Import (IM)</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1991</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40,0%</a:t>
                      </a:r>
                      <a:endParaRPr lang="en-US" sz="1800" dirty="0">
                        <a:solidFill>
                          <a:schemeClr val="tx1"/>
                        </a:solidFill>
                      </a:endParaRPr>
                    </a:p>
                  </a:txBody>
                  <a:tcPr marT="45740" marB="45740">
                    <a:solidFill>
                      <a:schemeClr val="bg2">
                        <a:lumMod val="20000"/>
                        <a:lumOff val="80000"/>
                      </a:schemeClr>
                    </a:solidFill>
                  </a:tcPr>
                </a:tc>
              </a:tr>
              <a:tr h="3659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solidFill>
                            <a:schemeClr val="tx1"/>
                          </a:solidFill>
                        </a:rPr>
                        <a:t>Lagerinvesteringar</a:t>
                      </a:r>
                      <a:endParaRPr lang="en-US" sz="1800" dirty="0" smtClean="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225</a:t>
                      </a:r>
                      <a:endParaRPr lang="en-US" sz="1800" dirty="0">
                        <a:solidFill>
                          <a:schemeClr val="tx1"/>
                        </a:solidFill>
                      </a:endParaRPr>
                    </a:p>
                  </a:txBody>
                  <a:tcPr marT="45740" marB="45740">
                    <a:solidFill>
                      <a:schemeClr val="bg2">
                        <a:lumMod val="20000"/>
                        <a:lumOff val="80000"/>
                      </a:schemeClr>
                    </a:solidFill>
                  </a:tcPr>
                </a:tc>
                <a:tc>
                  <a:txBody>
                    <a:bodyPr/>
                    <a:lstStyle/>
                    <a:p>
                      <a:r>
                        <a:rPr lang="en-US" sz="1800" dirty="0" smtClean="0">
                          <a:solidFill>
                            <a:schemeClr val="tx1"/>
                          </a:solidFill>
                        </a:rPr>
                        <a:t>4,5%</a:t>
                      </a:r>
                      <a:endParaRPr lang="en-US" sz="1800" dirty="0">
                        <a:solidFill>
                          <a:schemeClr val="tx1"/>
                        </a:solidFill>
                      </a:endParaRPr>
                    </a:p>
                  </a:txBody>
                  <a:tcPr marT="45740" marB="45740">
                    <a:solidFill>
                      <a:schemeClr val="bg2">
                        <a:lumMod val="20000"/>
                        <a:lumOff val="80000"/>
                      </a:schemeClr>
                    </a:solidFill>
                  </a:tcPr>
                </a:tc>
              </a:tr>
              <a:tr h="3659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BNP</a:t>
                      </a:r>
                    </a:p>
                  </a:txBody>
                  <a:tcPr marT="45740" marB="45740">
                    <a:solidFill>
                      <a:schemeClr val="bg2">
                        <a:lumMod val="20000"/>
                        <a:lumOff val="80000"/>
                      </a:schemeClr>
                    </a:solidFill>
                  </a:tcPr>
                </a:tc>
                <a:tc>
                  <a:txBody>
                    <a:bodyPr/>
                    <a:lstStyle/>
                    <a:p>
                      <a:r>
                        <a:rPr lang="en-US" sz="1800" dirty="0" smtClean="0">
                          <a:solidFill>
                            <a:schemeClr val="tx1"/>
                          </a:solidFill>
                        </a:rPr>
                        <a:t>4983</a:t>
                      </a:r>
                      <a:endParaRPr lang="en-US" sz="1800" dirty="0">
                        <a:solidFill>
                          <a:schemeClr val="tx1"/>
                        </a:solidFill>
                      </a:endParaRPr>
                    </a:p>
                  </a:txBody>
                  <a:tcPr marT="45740" marB="45740">
                    <a:solidFill>
                      <a:schemeClr val="bg2">
                        <a:lumMod val="20000"/>
                        <a:lumOff val="80000"/>
                      </a:schemeClr>
                    </a:solidFill>
                  </a:tcPr>
                </a:tc>
                <a:tc>
                  <a:txBody>
                    <a:bodyPr/>
                    <a:lstStyle/>
                    <a:p>
                      <a:endParaRPr lang="en-US" sz="1800" dirty="0" smtClean="0">
                        <a:solidFill>
                          <a:schemeClr val="tx1"/>
                        </a:solidFill>
                      </a:endParaRPr>
                    </a:p>
                  </a:txBody>
                  <a:tcPr marT="45740" marB="45740">
                    <a:solidFill>
                      <a:schemeClr val="bg2">
                        <a:lumMod val="20000"/>
                        <a:lumOff val="80000"/>
                      </a:schemeClr>
                    </a:solidFill>
                  </a:tcPr>
                </a:tc>
              </a:tr>
            </a:tbl>
          </a:graphicData>
        </a:graphic>
      </p:graphicFrame>
      <p:sp>
        <p:nvSpPr>
          <p:cNvPr id="5" name="Rectangle 4"/>
          <p:cNvSpPr/>
          <p:nvPr/>
        </p:nvSpPr>
        <p:spPr>
          <a:xfrm>
            <a:off x="971600" y="1340768"/>
            <a:ext cx="7272808" cy="707886"/>
          </a:xfrm>
          <a:prstGeom prst="rect">
            <a:avLst/>
          </a:prstGeom>
        </p:spPr>
        <p:txBody>
          <a:bodyPr wrap="square">
            <a:spAutoFit/>
          </a:bodyPr>
          <a:lstStyle/>
          <a:p>
            <a:pPr marL="342900" indent="-342900">
              <a:buFont typeface="Arial" panose="020B0604020202020204" pitchFamily="34" charset="0"/>
              <a:buChar char="•"/>
            </a:pPr>
            <a:r>
              <a:rPr lang="sv-SE" sz="2000" dirty="0" smtClean="0">
                <a:solidFill>
                  <a:schemeClr val="tx1"/>
                </a:solidFill>
                <a:latin typeface="+mn-lt"/>
              </a:rPr>
              <a:t>Fördelningen av BNP på de olika </a:t>
            </a:r>
            <a:r>
              <a:rPr lang="sv-SE" sz="2000" dirty="0" err="1" smtClean="0">
                <a:solidFill>
                  <a:schemeClr val="tx1"/>
                </a:solidFill>
                <a:latin typeface="+mn-lt"/>
              </a:rPr>
              <a:t>eferfrågekomponenterna</a:t>
            </a:r>
            <a:r>
              <a:rPr lang="sv-SE" sz="2000" dirty="0" smtClean="0">
                <a:solidFill>
                  <a:schemeClr val="tx1"/>
                </a:solidFill>
                <a:latin typeface="+mn-lt"/>
              </a:rPr>
              <a:t> brukar kallas </a:t>
            </a:r>
            <a:r>
              <a:rPr lang="sv-SE" sz="2000" b="1" dirty="0" smtClean="0">
                <a:solidFill>
                  <a:schemeClr val="tx1"/>
                </a:solidFill>
                <a:latin typeface="+mn-lt"/>
              </a:rPr>
              <a:t>försörjningsbalans</a:t>
            </a:r>
            <a:endParaRPr lang="sv-SE" sz="2000" dirty="0"/>
          </a:p>
        </p:txBody>
      </p:sp>
      <p:sp>
        <p:nvSpPr>
          <p:cNvPr id="6" name="Rectangle 5"/>
          <p:cNvSpPr/>
          <p:nvPr/>
        </p:nvSpPr>
        <p:spPr>
          <a:xfrm>
            <a:off x="971600" y="5517232"/>
            <a:ext cx="7272808" cy="1015663"/>
          </a:xfrm>
          <a:prstGeom prst="rect">
            <a:avLst/>
          </a:prstGeom>
        </p:spPr>
        <p:txBody>
          <a:bodyPr wrap="square">
            <a:spAutoFit/>
          </a:bodyPr>
          <a:lstStyle/>
          <a:p>
            <a:pPr marL="342900" indent="-342900">
              <a:buFont typeface="Arial" panose="020B0604020202020204" pitchFamily="34" charset="0"/>
              <a:buChar char="•"/>
            </a:pPr>
            <a:r>
              <a:rPr lang="sv-SE" sz="2000" dirty="0" smtClean="0">
                <a:solidFill>
                  <a:schemeClr val="tx1"/>
                </a:solidFill>
                <a:latin typeface="+mn-lt"/>
              </a:rPr>
              <a:t>Sverige hade 2020 en nettoexport på 230 miljarder, ett </a:t>
            </a:r>
            <a:r>
              <a:rPr lang="sv-SE" sz="2000" b="1" dirty="0" smtClean="0">
                <a:solidFill>
                  <a:schemeClr val="tx1"/>
                </a:solidFill>
                <a:latin typeface="+mn-lt"/>
              </a:rPr>
              <a:t>handelbalansöverskott</a:t>
            </a:r>
            <a:r>
              <a:rPr lang="sv-SE" sz="2000" dirty="0" smtClean="0">
                <a:solidFill>
                  <a:schemeClr val="tx1"/>
                </a:solidFill>
                <a:latin typeface="+mn-lt"/>
              </a:rPr>
              <a:t> på 4,6% av BNP. Källa: </a:t>
            </a:r>
            <a:r>
              <a:rPr lang="sv-SE" sz="2000" smtClean="0">
                <a:solidFill>
                  <a:schemeClr val="tx1"/>
                </a:solidFill>
                <a:latin typeface="+mn-lt"/>
              </a:rPr>
              <a:t>SCB Nationalräkenskaperna</a:t>
            </a:r>
            <a:r>
              <a:rPr lang="sv-SE" sz="2000" dirty="0" smtClean="0">
                <a:solidFill>
                  <a:schemeClr val="tx1"/>
                </a:solidFill>
                <a:latin typeface="+mn-lt"/>
              </a:rPr>
              <a:t>.</a:t>
            </a:r>
            <a:endParaRPr lang="sv-SE" sz="2000" dirty="0"/>
          </a:p>
        </p:txBody>
      </p:sp>
      <p:sp>
        <p:nvSpPr>
          <p:cNvPr id="7"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4</a:t>
            </a:fld>
            <a:endParaRPr lang="en-GB" dirty="0"/>
          </a:p>
        </p:txBody>
      </p:sp>
    </p:spTree>
    <p:extLst>
      <p:ext uri="{BB962C8B-B14F-4D97-AF65-F5344CB8AC3E}">
        <p14:creationId xmlns:p14="http://schemas.microsoft.com/office/powerpoint/2010/main" val="411113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Hur bestäms konsumtionen?</a:t>
            </a:r>
            <a:endParaRPr lang="sv-SE" dirty="0"/>
          </a:p>
        </p:txBody>
      </p:sp>
      <p:sp>
        <p:nvSpPr>
          <p:cNvPr id="3" name="Content Placeholder 2"/>
          <p:cNvSpPr>
            <a:spLocks noGrp="1"/>
          </p:cNvSpPr>
          <p:nvPr>
            <p:ph idx="1"/>
          </p:nvPr>
        </p:nvSpPr>
        <p:spPr>
          <a:xfrm>
            <a:off x="610580" y="1485136"/>
            <a:ext cx="7922840" cy="4344988"/>
          </a:xfrm>
        </p:spPr>
        <p:txBody>
          <a:bodyPr/>
          <a:lstStyle/>
          <a:p>
            <a:pPr>
              <a:buFont typeface="Arial" panose="020B0604020202020204" pitchFamily="34" charset="0"/>
              <a:buChar char="•"/>
            </a:pPr>
            <a:r>
              <a:rPr lang="sv-SE" sz="2200" dirty="0" smtClean="0">
                <a:effectLst/>
                <a:latin typeface="Arial" charset="0"/>
              </a:rPr>
              <a:t>Definiera disponibel inkomst som inkomst efter </a:t>
            </a:r>
            <a:r>
              <a:rPr lang="sv-SE" sz="2200" dirty="0">
                <a:effectLst/>
                <a:latin typeface="Arial" charset="0"/>
              </a:rPr>
              <a:t>skatter och </a:t>
            </a:r>
            <a:r>
              <a:rPr lang="sv-SE" sz="2200" dirty="0" smtClean="0">
                <a:effectLst/>
                <a:latin typeface="Arial" charset="0"/>
              </a:rPr>
              <a:t>transfereringar: </a:t>
            </a:r>
            <a:r>
              <a:rPr lang="en-US" sz="2200" i="1" dirty="0" smtClean="0">
                <a:effectLst/>
                <a:latin typeface="Arial" charset="0"/>
              </a:rPr>
              <a:t>Y</a:t>
            </a:r>
            <a:r>
              <a:rPr lang="en-US" sz="2200" i="1" baseline="-25000" dirty="0" smtClean="0">
                <a:effectLst/>
                <a:latin typeface="Arial" charset="0"/>
              </a:rPr>
              <a:t>D</a:t>
            </a:r>
            <a:r>
              <a:rPr lang="sv-SE" sz="2200" dirty="0">
                <a:effectLst/>
                <a:latin typeface="Arial" charset="0"/>
              </a:rPr>
              <a:t> </a:t>
            </a:r>
            <a:r>
              <a:rPr lang="sv-SE" sz="2200" dirty="0" smtClean="0">
                <a:effectLst/>
                <a:sym typeface="Symbol"/>
              </a:rPr>
              <a:t> </a:t>
            </a:r>
            <a:r>
              <a:rPr lang="sv-SE" sz="2200" i="1" dirty="0" smtClean="0">
                <a:effectLst/>
                <a:sym typeface="Symbol"/>
              </a:rPr>
              <a:t>Y-T </a:t>
            </a:r>
            <a:r>
              <a:rPr lang="sv-SE" sz="2200" dirty="0" smtClean="0">
                <a:effectLst/>
                <a:sym typeface="Symbol"/>
              </a:rPr>
              <a:t>där</a:t>
            </a:r>
            <a:r>
              <a:rPr lang="sv-SE" sz="2200" i="1" dirty="0" smtClean="0">
                <a:effectLst/>
                <a:sym typeface="Symbol"/>
              </a:rPr>
              <a:t> T </a:t>
            </a:r>
            <a:r>
              <a:rPr lang="sv-SE" sz="2200" dirty="0" smtClean="0">
                <a:effectLst/>
                <a:sym typeface="Symbol"/>
              </a:rPr>
              <a:t>är nettoskatten.</a:t>
            </a:r>
          </a:p>
          <a:p>
            <a:pPr>
              <a:spcAft>
                <a:spcPts val="1800"/>
              </a:spcAft>
              <a:buFont typeface="Arial" panose="020B0604020202020204" pitchFamily="34" charset="0"/>
              <a:buChar char="•"/>
            </a:pPr>
            <a:r>
              <a:rPr lang="sv-SE" sz="2200" dirty="0" smtClean="0">
                <a:effectLst/>
                <a:sym typeface="Symbol"/>
              </a:rPr>
              <a:t>Vi antar att konsumtionen beror positivt på disponibel inkomst: </a:t>
            </a:r>
            <a:r>
              <a:rPr lang="sv-SE" sz="2200" i="1" dirty="0" smtClean="0">
                <a:effectLst/>
                <a:sym typeface="Symbol"/>
              </a:rPr>
              <a:t>C = C</a:t>
            </a:r>
            <a:r>
              <a:rPr lang="sv-SE" sz="2200" dirty="0" smtClean="0">
                <a:effectLst/>
                <a:sym typeface="Symbol"/>
              </a:rPr>
              <a:t>(</a:t>
            </a:r>
            <a:r>
              <a:rPr lang="sv-SE" sz="2200" i="1" dirty="0" smtClean="0">
                <a:effectLst/>
                <a:sym typeface="Symbol"/>
              </a:rPr>
              <a:t>Y</a:t>
            </a:r>
            <a:r>
              <a:rPr lang="sv-SE" sz="2200" i="1" baseline="-25000" dirty="0" smtClean="0">
                <a:effectLst/>
                <a:sym typeface="Symbol"/>
              </a:rPr>
              <a:t>D</a:t>
            </a:r>
            <a:r>
              <a:rPr lang="sv-SE" sz="2200" dirty="0" smtClean="0">
                <a:effectLst/>
                <a:sym typeface="Symbol"/>
              </a:rPr>
              <a:t>)</a:t>
            </a:r>
          </a:p>
          <a:p>
            <a:pPr>
              <a:buFont typeface="Arial" panose="020B0604020202020204" pitchFamily="34" charset="0"/>
              <a:buChar char="•"/>
            </a:pPr>
            <a:r>
              <a:rPr lang="sv-SE" sz="2200" i="1" dirty="0" smtClean="0">
                <a:effectLst/>
                <a:sym typeface="Symbol"/>
              </a:rPr>
              <a:t>C</a:t>
            </a:r>
            <a:r>
              <a:rPr lang="sv-SE" sz="2200" dirty="0" smtClean="0">
                <a:effectLst/>
                <a:sym typeface="Symbol"/>
              </a:rPr>
              <a:t>(</a:t>
            </a:r>
            <a:r>
              <a:rPr lang="sv-SE" sz="2200" i="1" dirty="0" smtClean="0">
                <a:effectLst/>
                <a:sym typeface="Symbol"/>
              </a:rPr>
              <a:t>Y</a:t>
            </a:r>
            <a:r>
              <a:rPr lang="sv-SE" sz="2200" i="1" baseline="-25000" dirty="0" smtClean="0">
                <a:effectLst/>
                <a:sym typeface="Symbol"/>
              </a:rPr>
              <a:t>D</a:t>
            </a:r>
            <a:r>
              <a:rPr lang="sv-SE" sz="2200" dirty="0" smtClean="0">
                <a:effectLst/>
                <a:sym typeface="Symbol"/>
              </a:rPr>
              <a:t>) kallas </a:t>
            </a:r>
            <a:r>
              <a:rPr lang="sv-SE" sz="2200" b="1" dirty="0" smtClean="0">
                <a:effectLst/>
                <a:sym typeface="Symbol"/>
              </a:rPr>
              <a:t>konsumtionsfunktionen </a:t>
            </a:r>
            <a:r>
              <a:rPr lang="sv-SE" sz="2200" dirty="0" smtClean="0">
                <a:effectLst/>
                <a:sym typeface="Symbol"/>
              </a:rPr>
              <a:t>och </a:t>
            </a:r>
            <a:r>
              <a:rPr lang="sv-SE" sz="2200" i="1" dirty="0" smtClean="0">
                <a:effectLst/>
                <a:sym typeface="Symbol"/>
              </a:rPr>
              <a:t>C </a:t>
            </a:r>
            <a:r>
              <a:rPr lang="sv-SE" sz="2200" i="1" dirty="0">
                <a:effectLst/>
                <a:sym typeface="Symbol"/>
              </a:rPr>
              <a:t>= C</a:t>
            </a:r>
            <a:r>
              <a:rPr lang="sv-SE" sz="2200" dirty="0">
                <a:effectLst/>
                <a:sym typeface="Symbol"/>
              </a:rPr>
              <a:t>(</a:t>
            </a:r>
            <a:r>
              <a:rPr lang="sv-SE" sz="2200" i="1" dirty="0">
                <a:effectLst/>
                <a:sym typeface="Symbol"/>
              </a:rPr>
              <a:t>Y</a:t>
            </a:r>
            <a:r>
              <a:rPr lang="sv-SE" sz="2200" i="1" baseline="-25000" dirty="0">
                <a:effectLst/>
                <a:sym typeface="Symbol"/>
              </a:rPr>
              <a:t>D</a:t>
            </a:r>
            <a:r>
              <a:rPr lang="sv-SE" sz="2200" dirty="0" smtClean="0">
                <a:effectLst/>
                <a:sym typeface="Symbol"/>
              </a:rPr>
              <a:t>) är ett exempel på en </a:t>
            </a:r>
            <a:r>
              <a:rPr lang="sv-SE" sz="2200" b="1" dirty="0" smtClean="0">
                <a:effectLst/>
                <a:sym typeface="Symbol"/>
              </a:rPr>
              <a:t>beteendeekvation.</a:t>
            </a:r>
          </a:p>
          <a:p>
            <a:pPr>
              <a:buFont typeface="Arial" panose="020B0604020202020204" pitchFamily="34" charset="0"/>
              <a:buChar char="•"/>
            </a:pPr>
            <a:r>
              <a:rPr lang="sv-SE" sz="2200" dirty="0">
                <a:effectLst/>
              </a:rPr>
              <a:t>Ofta vill vi specificera konsumtionsfunktionen. Ett </a:t>
            </a:r>
            <a:r>
              <a:rPr lang="sv-SE" sz="2200" dirty="0" smtClean="0">
                <a:effectLst/>
              </a:rPr>
              <a:t>exempel är den linjära funktionen: </a:t>
            </a:r>
            <a:r>
              <a:rPr lang="sv-SE" sz="2200" i="1" dirty="0">
                <a:effectLst/>
                <a:sym typeface="Symbol"/>
              </a:rPr>
              <a:t>C </a:t>
            </a:r>
            <a:r>
              <a:rPr lang="sv-SE" sz="2200" i="1" dirty="0" smtClean="0">
                <a:effectLst/>
                <a:sym typeface="Symbol"/>
              </a:rPr>
              <a:t>=c</a:t>
            </a:r>
            <a:r>
              <a:rPr lang="sv-SE" sz="2200" baseline="-25000" dirty="0" smtClean="0">
                <a:effectLst/>
                <a:sym typeface="Symbol"/>
              </a:rPr>
              <a:t>0</a:t>
            </a:r>
            <a:r>
              <a:rPr lang="sv-SE" sz="2200" i="1" dirty="0" smtClean="0">
                <a:effectLst/>
                <a:sym typeface="Symbol"/>
              </a:rPr>
              <a:t>+c</a:t>
            </a:r>
            <a:r>
              <a:rPr lang="sv-SE" sz="2200" baseline="-25000" dirty="0" smtClean="0">
                <a:effectLst/>
                <a:sym typeface="Symbol"/>
              </a:rPr>
              <a:t>1 </a:t>
            </a:r>
            <a:r>
              <a:rPr lang="sv-SE" sz="2200" baseline="10000" dirty="0" smtClean="0">
                <a:effectLst/>
                <a:sym typeface="Symbol"/>
              </a:rPr>
              <a:t></a:t>
            </a:r>
            <a:r>
              <a:rPr lang="sv-SE" sz="2200" i="1" dirty="0" smtClean="0">
                <a:effectLst/>
                <a:sym typeface="Symbol"/>
              </a:rPr>
              <a:t>Y</a:t>
            </a:r>
            <a:r>
              <a:rPr lang="sv-SE" sz="2200" i="1" baseline="-25000" dirty="0" smtClean="0">
                <a:effectLst/>
                <a:sym typeface="Symbol"/>
              </a:rPr>
              <a:t>D</a:t>
            </a:r>
            <a:endParaRPr lang="sv-SE" sz="2200" dirty="0">
              <a:effectLst/>
            </a:endParaRPr>
          </a:p>
          <a:p>
            <a:pPr>
              <a:spcBef>
                <a:spcPts val="300"/>
              </a:spcBef>
              <a:spcAft>
                <a:spcPts val="300"/>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2200" dirty="0">
                <a:effectLst/>
                <a:latin typeface="Arial" charset="0"/>
              </a:rPr>
              <a:t>Denna konsumtionsfunktion har två</a:t>
            </a:r>
            <a:r>
              <a:rPr lang="en-US" sz="2200" dirty="0">
                <a:effectLst/>
                <a:latin typeface="Arial" charset="0"/>
              </a:rPr>
              <a:t> </a:t>
            </a:r>
            <a:r>
              <a:rPr lang="en-US" sz="2200" b="1" i="1" dirty="0" err="1">
                <a:effectLst/>
                <a:latin typeface="Arial" charset="0"/>
              </a:rPr>
              <a:t>paramet</a:t>
            </a:r>
            <a:r>
              <a:rPr lang="sv-SE" sz="2200" b="1" i="1" dirty="0">
                <a:effectLst/>
                <a:latin typeface="Arial" charset="0"/>
              </a:rPr>
              <a:t>rar</a:t>
            </a:r>
            <a:r>
              <a:rPr lang="en-US" sz="2200" dirty="0">
                <a:effectLst/>
                <a:latin typeface="Arial" charset="0"/>
              </a:rPr>
              <a:t>, </a:t>
            </a:r>
            <a:r>
              <a:rPr lang="en-US" sz="2200" i="1" dirty="0">
                <a:effectLst/>
                <a:latin typeface="Arial" charset="0"/>
              </a:rPr>
              <a:t>c</a:t>
            </a:r>
            <a:r>
              <a:rPr lang="en-US" sz="2200" baseline="-25000" dirty="0">
                <a:effectLst/>
                <a:latin typeface="Arial" charset="0"/>
              </a:rPr>
              <a:t>0</a:t>
            </a:r>
            <a:r>
              <a:rPr lang="en-US" sz="2200" dirty="0">
                <a:effectLst/>
                <a:latin typeface="Arial" charset="0"/>
              </a:rPr>
              <a:t> </a:t>
            </a:r>
            <a:r>
              <a:rPr lang="sv-SE" sz="2200" dirty="0">
                <a:effectLst/>
                <a:latin typeface="Arial" charset="0"/>
              </a:rPr>
              <a:t>och </a:t>
            </a:r>
            <a:r>
              <a:rPr lang="en-US" sz="2200" i="1" dirty="0">
                <a:effectLst/>
                <a:latin typeface="Arial" charset="0"/>
              </a:rPr>
              <a:t>c</a:t>
            </a:r>
            <a:r>
              <a:rPr lang="en-US" sz="2200" baseline="-25000" dirty="0">
                <a:effectLst/>
                <a:latin typeface="Arial" charset="0"/>
              </a:rPr>
              <a:t>1</a:t>
            </a:r>
            <a:r>
              <a:rPr lang="en-US" sz="2200" dirty="0">
                <a:effectLst/>
                <a:latin typeface="Arial" charset="0"/>
              </a:rPr>
              <a:t>:</a:t>
            </a:r>
          </a:p>
          <a:p>
            <a:pPr marL="796925" lvl="1" indent="-342900">
              <a:buClr>
                <a:srgbClr val="0066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en-US" sz="2000" i="1" dirty="0">
                <a:effectLst/>
                <a:latin typeface="Arial" charset="0"/>
              </a:rPr>
              <a:t>c</a:t>
            </a:r>
            <a:r>
              <a:rPr lang="en-US" sz="2000" baseline="-25000" dirty="0">
                <a:effectLst/>
                <a:latin typeface="Arial" charset="0"/>
              </a:rPr>
              <a:t>0</a:t>
            </a:r>
            <a:r>
              <a:rPr lang="en-US" sz="2000" dirty="0">
                <a:effectLst/>
                <a:latin typeface="Arial" charset="0"/>
              </a:rPr>
              <a:t> </a:t>
            </a:r>
            <a:r>
              <a:rPr lang="sv-SE" sz="2000" dirty="0">
                <a:effectLst/>
                <a:latin typeface="Arial" charset="0"/>
              </a:rPr>
              <a:t>är </a:t>
            </a:r>
            <a:r>
              <a:rPr lang="sv-SE" sz="2000" dirty="0" err="1">
                <a:effectLst/>
                <a:latin typeface="Arial" charset="0"/>
              </a:rPr>
              <a:t>interceptet</a:t>
            </a:r>
            <a:r>
              <a:rPr lang="sv-SE" sz="2000" dirty="0">
                <a:effectLst/>
                <a:latin typeface="Arial" charset="0"/>
              </a:rPr>
              <a:t> </a:t>
            </a:r>
            <a:r>
              <a:rPr lang="en-US" sz="2000" dirty="0" err="1">
                <a:effectLst/>
                <a:latin typeface="Arial" charset="0"/>
              </a:rPr>
              <a:t>i</a:t>
            </a:r>
            <a:r>
              <a:rPr lang="sv-SE" sz="2000" dirty="0">
                <a:effectLst/>
                <a:latin typeface="Arial" charset="0"/>
              </a:rPr>
              <a:t> k</a:t>
            </a:r>
            <a:r>
              <a:rPr lang="en-US" sz="2000" dirty="0" err="1">
                <a:effectLst/>
                <a:latin typeface="Arial" charset="0"/>
              </a:rPr>
              <a:t>onsumtion</a:t>
            </a:r>
            <a:r>
              <a:rPr lang="sv-SE" sz="2000" dirty="0">
                <a:effectLst/>
                <a:latin typeface="Arial" charset="0"/>
              </a:rPr>
              <a:t>s</a:t>
            </a:r>
            <a:r>
              <a:rPr lang="en-US" sz="2000" dirty="0">
                <a:effectLst/>
                <a:latin typeface="Arial" charset="0"/>
              </a:rPr>
              <a:t>fun</a:t>
            </a:r>
            <a:r>
              <a:rPr lang="sv-SE" sz="2000" dirty="0">
                <a:effectLst/>
                <a:latin typeface="Arial" charset="0"/>
              </a:rPr>
              <a:t>k</a:t>
            </a:r>
            <a:r>
              <a:rPr lang="en-US" sz="2000" dirty="0" err="1">
                <a:effectLst/>
                <a:latin typeface="Arial" charset="0"/>
              </a:rPr>
              <a:t>tion</a:t>
            </a:r>
            <a:r>
              <a:rPr lang="sv-SE" sz="2000" dirty="0" smtClean="0">
                <a:effectLst/>
                <a:latin typeface="Arial" charset="0"/>
              </a:rPr>
              <a:t>en</a:t>
            </a:r>
            <a:r>
              <a:rPr lang="en-US" sz="2000" dirty="0" smtClean="0">
                <a:effectLst/>
                <a:latin typeface="Arial" charset="0"/>
              </a:rPr>
              <a:t>, </a:t>
            </a:r>
            <a:r>
              <a:rPr lang="en-US" sz="2000" dirty="0" err="1" smtClean="0">
                <a:effectLst/>
                <a:latin typeface="Arial" charset="0"/>
              </a:rPr>
              <a:t>och</a:t>
            </a:r>
            <a:endParaRPr lang="en-US" sz="2000" dirty="0">
              <a:effectLst/>
              <a:latin typeface="Arial" charset="0"/>
            </a:endParaRPr>
          </a:p>
          <a:p>
            <a:pPr marL="796925" lvl="1" indent="-342900">
              <a:buClr>
                <a:srgbClr val="0066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en-US" sz="2000" i="1" dirty="0" smtClean="0">
                <a:effectLst/>
                <a:latin typeface="Arial" charset="0"/>
              </a:rPr>
              <a:t>c</a:t>
            </a:r>
            <a:r>
              <a:rPr lang="en-US" sz="2000" baseline="-25000" dirty="0" smtClean="0">
                <a:effectLst/>
                <a:latin typeface="Arial" charset="0"/>
              </a:rPr>
              <a:t>1</a:t>
            </a:r>
            <a:r>
              <a:rPr lang="en-US" sz="2000" dirty="0" smtClean="0">
                <a:effectLst/>
                <a:latin typeface="Arial" charset="0"/>
              </a:rPr>
              <a:t> </a:t>
            </a:r>
            <a:r>
              <a:rPr lang="sv-SE" sz="2000" dirty="0">
                <a:effectLst/>
                <a:latin typeface="Arial" charset="0"/>
              </a:rPr>
              <a:t>kallas </a:t>
            </a:r>
            <a:r>
              <a:rPr lang="en-US" sz="2000" dirty="0">
                <a:effectLst/>
                <a:latin typeface="Arial" charset="0"/>
              </a:rPr>
              <a:t>margin</a:t>
            </a:r>
            <a:r>
              <a:rPr lang="sv-SE" sz="2000" dirty="0" err="1">
                <a:effectLst/>
                <a:latin typeface="Arial" charset="0"/>
              </a:rPr>
              <a:t>ell</a:t>
            </a:r>
            <a:r>
              <a:rPr lang="sv-SE" sz="2000" dirty="0">
                <a:effectLst/>
                <a:latin typeface="Arial" charset="0"/>
              </a:rPr>
              <a:t> </a:t>
            </a:r>
            <a:r>
              <a:rPr lang="sv-SE" sz="2000" dirty="0" smtClean="0">
                <a:effectLst/>
                <a:latin typeface="Arial" charset="0"/>
              </a:rPr>
              <a:t>konsumtionsbenägenhet.</a:t>
            </a:r>
            <a:endParaRPr lang="en-US" sz="2000" dirty="0">
              <a:effectLst/>
              <a:latin typeface="Arial" charset="0"/>
            </a:endParaRPr>
          </a:p>
          <a:p>
            <a:pPr marL="457200" indent="-457200">
              <a:buFont typeface="Arial" panose="020B0604020202020204" pitchFamily="34" charset="0"/>
              <a:buChar char="•"/>
            </a:pPr>
            <a:endParaRPr lang="sv-SE" sz="2000" dirty="0">
              <a:effectLst/>
              <a:sym typeface="Symbol"/>
            </a:endParaRPr>
          </a:p>
          <a:p>
            <a:pPr marL="457200" indent="-457200">
              <a:buFont typeface="Arial" panose="020B0604020202020204" pitchFamily="34" charset="0"/>
              <a:buChar char="•"/>
            </a:pPr>
            <a:endParaRPr lang="sv-SE" sz="2000" i="1" dirty="0">
              <a:effectLst/>
            </a:endParaRPr>
          </a:p>
        </p:txBody>
      </p:sp>
      <p:sp>
        <p:nvSpPr>
          <p:cNvPr id="4" name="TextBox 3"/>
          <p:cNvSpPr txBox="1"/>
          <p:nvPr/>
        </p:nvSpPr>
        <p:spPr>
          <a:xfrm>
            <a:off x="2978299" y="2880077"/>
            <a:ext cx="442750" cy="338554"/>
          </a:xfrm>
          <a:prstGeom prst="rect">
            <a:avLst/>
          </a:prstGeom>
          <a:noFill/>
        </p:spPr>
        <p:txBody>
          <a:bodyPr wrap="none" rtlCol="0">
            <a:spAutoFit/>
          </a:bodyPr>
          <a:lstStyle/>
          <a:p>
            <a:r>
              <a:rPr lang="sv-SE" sz="1600" dirty="0" smtClean="0">
                <a:solidFill>
                  <a:schemeClr val="tx1"/>
                </a:solidFill>
                <a:latin typeface="+mn-lt"/>
              </a:rPr>
              <a:t>(+)</a:t>
            </a:r>
            <a:endParaRPr lang="sv-SE" sz="1600" dirty="0">
              <a:solidFill>
                <a:schemeClr val="tx1"/>
              </a:solidFill>
              <a:latin typeface="+mn-l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5</a:t>
            </a:fld>
            <a:endParaRPr lang="en-GB" dirty="0"/>
          </a:p>
        </p:txBody>
      </p:sp>
    </p:spTree>
    <p:extLst>
      <p:ext uri="{BB962C8B-B14F-4D97-AF65-F5344CB8AC3E}">
        <p14:creationId xmlns:p14="http://schemas.microsoft.com/office/powerpoint/2010/main" val="32661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t>En linjär Konsumtionsfunktion</a:t>
            </a:r>
          </a:p>
        </p:txBody>
      </p:sp>
      <p:sp>
        <p:nvSpPr>
          <p:cNvPr id="10242" name="Rectangle 2"/>
          <p:cNvSpPr>
            <a:spLocks noChangeArrowheads="1"/>
          </p:cNvSpPr>
          <p:nvPr/>
        </p:nvSpPr>
        <p:spPr bwMode="auto">
          <a:xfrm>
            <a:off x="609600" y="2133600"/>
            <a:ext cx="2450232" cy="1371600"/>
          </a:xfrm>
          <a:prstGeom prst="rect">
            <a:avLst/>
          </a:prstGeom>
          <a:solidFill>
            <a:srgbClr val="CC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50"/>
              </a:spcBef>
              <a:spcAft>
                <a:spcPts val="250"/>
              </a:spcAft>
            </a:pPr>
            <a:r>
              <a:rPr lang="sv-SE" altLang="en-US" sz="1800" dirty="0">
                <a:solidFill>
                  <a:srgbClr val="000000"/>
                </a:solidFill>
                <a:latin typeface="Arial" charset="0"/>
              </a:rPr>
              <a:t>Konsumtionen ökar med disponibel inkomst men mindre än ett till ett.</a:t>
            </a:r>
          </a:p>
        </p:txBody>
      </p:sp>
      <p:sp>
        <p:nvSpPr>
          <p:cNvPr id="9224" name="Line 6"/>
          <p:cNvSpPr>
            <a:spLocks noChangeShapeType="1"/>
          </p:cNvSpPr>
          <p:nvPr/>
        </p:nvSpPr>
        <p:spPr bwMode="auto">
          <a:xfrm>
            <a:off x="3890963" y="2019300"/>
            <a:ext cx="1587" cy="3886200"/>
          </a:xfrm>
          <a:prstGeom prst="line">
            <a:avLst/>
          </a:prstGeom>
          <a:noFill/>
          <a:ln w="254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9226" name="Line 8"/>
          <p:cNvSpPr>
            <a:spLocks noChangeShapeType="1"/>
          </p:cNvSpPr>
          <p:nvPr/>
        </p:nvSpPr>
        <p:spPr bwMode="auto">
          <a:xfrm>
            <a:off x="3886200" y="5905500"/>
            <a:ext cx="4343400" cy="1588"/>
          </a:xfrm>
          <a:prstGeom prst="line">
            <a:avLst/>
          </a:prstGeom>
          <a:noFill/>
          <a:ln w="254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9228" name="Line 10"/>
          <p:cNvSpPr>
            <a:spLocks noChangeShapeType="1"/>
          </p:cNvSpPr>
          <p:nvPr/>
        </p:nvSpPr>
        <p:spPr bwMode="auto">
          <a:xfrm flipV="1">
            <a:off x="3886200" y="2855913"/>
            <a:ext cx="3733800" cy="1831975"/>
          </a:xfrm>
          <a:prstGeom prst="line">
            <a:avLst/>
          </a:prstGeom>
          <a:noFill/>
          <a:ln w="93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9229" name="Text Box 11"/>
          <p:cNvSpPr txBox="1">
            <a:spLocks noChangeArrowheads="1"/>
          </p:cNvSpPr>
          <p:nvPr/>
        </p:nvSpPr>
        <p:spPr bwMode="auto">
          <a:xfrm>
            <a:off x="6102350" y="4076700"/>
            <a:ext cx="1917810"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2000" dirty="0">
                <a:solidFill>
                  <a:schemeClr val="tx1"/>
                </a:solidFill>
                <a:latin typeface="+mn-lt"/>
              </a:rPr>
              <a:t>lutning = </a:t>
            </a:r>
            <a:r>
              <a:rPr lang="sv-SE" altLang="en-US" sz="2000" i="1" dirty="0" smtClean="0">
                <a:solidFill>
                  <a:schemeClr val="tx1"/>
                </a:solidFill>
                <a:latin typeface="+mn-lt"/>
              </a:rPr>
              <a:t>c</a:t>
            </a:r>
            <a:r>
              <a:rPr lang="sv-SE" altLang="en-US" sz="1400" baseline="-25000" dirty="0" smtClean="0">
                <a:solidFill>
                  <a:schemeClr val="tx1"/>
                </a:solidFill>
                <a:latin typeface="+mn-lt"/>
              </a:rPr>
              <a:t>1</a:t>
            </a:r>
            <a:r>
              <a:rPr lang="sv-SE" altLang="en-US" sz="2000" baseline="-25000" dirty="0" smtClean="0">
                <a:solidFill>
                  <a:schemeClr val="tx1"/>
                </a:solidFill>
                <a:latin typeface="+mn-lt"/>
              </a:rPr>
              <a:t> </a:t>
            </a:r>
            <a:r>
              <a:rPr lang="sv-SE" altLang="en-US" sz="2000" dirty="0" smtClean="0">
                <a:solidFill>
                  <a:schemeClr val="tx1"/>
                </a:solidFill>
                <a:latin typeface="+mn-lt"/>
              </a:rPr>
              <a:t>&lt; 1</a:t>
            </a:r>
            <a:r>
              <a:rPr lang="sv-SE" altLang="en-US" sz="1400" dirty="0" smtClean="0">
                <a:solidFill>
                  <a:schemeClr val="tx1"/>
                </a:solidFill>
                <a:latin typeface="+mn-lt"/>
              </a:rPr>
              <a:t> </a:t>
            </a:r>
            <a:r>
              <a:rPr lang="sv-SE" altLang="en-US" sz="1400" baseline="-25000" dirty="0" smtClean="0">
                <a:solidFill>
                  <a:schemeClr val="tx1"/>
                </a:solidFill>
                <a:latin typeface="+mn-lt"/>
              </a:rPr>
              <a:t> </a:t>
            </a:r>
            <a:endParaRPr lang="sv-SE" altLang="en-US" sz="1400" baseline="-25000" dirty="0">
              <a:solidFill>
                <a:schemeClr val="tx1"/>
              </a:solidFill>
              <a:latin typeface="+mn-lt"/>
            </a:endParaRPr>
          </a:p>
        </p:txBody>
      </p:sp>
      <p:sp>
        <p:nvSpPr>
          <p:cNvPr id="9230" name="Line 12"/>
          <p:cNvSpPr>
            <a:spLocks noChangeShapeType="1"/>
          </p:cNvSpPr>
          <p:nvPr/>
        </p:nvSpPr>
        <p:spPr bwMode="auto">
          <a:xfrm flipH="1" flipV="1">
            <a:off x="5917158" y="3694112"/>
            <a:ext cx="460375" cy="384175"/>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 name="Rectangle 1"/>
          <p:cNvSpPr/>
          <p:nvPr/>
        </p:nvSpPr>
        <p:spPr>
          <a:xfrm>
            <a:off x="5153795" y="2140892"/>
            <a:ext cx="1909497" cy="461665"/>
          </a:xfrm>
          <a:prstGeom prst="rect">
            <a:avLst/>
          </a:prstGeom>
        </p:spPr>
        <p:txBody>
          <a:bodyPr wrap="none">
            <a:spAutoFit/>
          </a:bodyPr>
          <a:lstStyle/>
          <a:p>
            <a:r>
              <a:rPr lang="sv-SE" i="1" dirty="0">
                <a:solidFill>
                  <a:schemeClr val="tx1"/>
                </a:solidFill>
                <a:latin typeface="+mn-lt"/>
                <a:sym typeface="Symbol"/>
              </a:rPr>
              <a:t>C =c</a:t>
            </a:r>
            <a:r>
              <a:rPr lang="sv-SE" baseline="-25000" dirty="0">
                <a:solidFill>
                  <a:schemeClr val="tx1"/>
                </a:solidFill>
                <a:latin typeface="+mn-lt"/>
                <a:sym typeface="Symbol"/>
              </a:rPr>
              <a:t>0</a:t>
            </a:r>
            <a:r>
              <a:rPr lang="sv-SE" i="1" dirty="0">
                <a:solidFill>
                  <a:schemeClr val="tx1"/>
                </a:solidFill>
                <a:latin typeface="+mn-lt"/>
                <a:sym typeface="Symbol"/>
              </a:rPr>
              <a:t>+c</a:t>
            </a:r>
            <a:r>
              <a:rPr lang="sv-SE" baseline="-25000" dirty="0">
                <a:solidFill>
                  <a:schemeClr val="tx1"/>
                </a:solidFill>
                <a:latin typeface="+mn-lt"/>
                <a:sym typeface="Symbol"/>
              </a:rPr>
              <a:t>1 </a:t>
            </a:r>
            <a:r>
              <a:rPr lang="sv-SE" baseline="10000" dirty="0">
                <a:solidFill>
                  <a:schemeClr val="tx1"/>
                </a:solidFill>
                <a:latin typeface="+mn-lt"/>
                <a:sym typeface="Symbol"/>
              </a:rPr>
              <a:t></a:t>
            </a:r>
            <a:r>
              <a:rPr lang="sv-SE" i="1" dirty="0">
                <a:solidFill>
                  <a:schemeClr val="tx1"/>
                </a:solidFill>
                <a:latin typeface="+mn-lt"/>
                <a:sym typeface="Symbol"/>
              </a:rPr>
              <a:t>Y</a:t>
            </a:r>
            <a:r>
              <a:rPr lang="sv-SE" i="1" baseline="-25000" dirty="0">
                <a:solidFill>
                  <a:schemeClr val="tx1"/>
                </a:solidFill>
                <a:latin typeface="+mn-lt"/>
                <a:sym typeface="Symbol"/>
              </a:rPr>
              <a:t>D</a:t>
            </a:r>
            <a:endParaRPr lang="sv-SE" dirty="0">
              <a:solidFill>
                <a:schemeClr val="tx1"/>
              </a:solidFill>
              <a:latin typeface="+mn-lt"/>
            </a:endParaRPr>
          </a:p>
        </p:txBody>
      </p:sp>
      <p:sp>
        <p:nvSpPr>
          <p:cNvPr id="3" name="Rectangle 2"/>
          <p:cNvSpPr/>
          <p:nvPr/>
        </p:nvSpPr>
        <p:spPr>
          <a:xfrm>
            <a:off x="3440182" y="4457055"/>
            <a:ext cx="452368" cy="461665"/>
          </a:xfrm>
          <a:prstGeom prst="rect">
            <a:avLst/>
          </a:prstGeom>
        </p:spPr>
        <p:txBody>
          <a:bodyPr wrap="none">
            <a:spAutoFit/>
          </a:bodyPr>
          <a:lstStyle/>
          <a:p>
            <a:r>
              <a:rPr lang="sv-SE" i="1" dirty="0">
                <a:solidFill>
                  <a:schemeClr val="tx1"/>
                </a:solidFill>
                <a:latin typeface="+mn-lt"/>
                <a:sym typeface="Symbol"/>
              </a:rPr>
              <a:t>c</a:t>
            </a:r>
            <a:r>
              <a:rPr lang="sv-SE" baseline="-25000" dirty="0">
                <a:solidFill>
                  <a:schemeClr val="tx1"/>
                </a:solidFill>
                <a:latin typeface="+mn-lt"/>
                <a:sym typeface="Symbol"/>
              </a:rPr>
              <a:t>0</a:t>
            </a:r>
            <a:endParaRPr lang="sv-SE" dirty="0">
              <a:latin typeface="+mn-lt"/>
            </a:endParaRPr>
          </a:p>
        </p:txBody>
      </p:sp>
      <p:sp>
        <p:nvSpPr>
          <p:cNvPr id="4" name="TextBox 3"/>
          <p:cNvSpPr txBox="1"/>
          <p:nvPr/>
        </p:nvSpPr>
        <p:spPr>
          <a:xfrm rot="16200000">
            <a:off x="2273372" y="2890501"/>
            <a:ext cx="2549096" cy="400110"/>
          </a:xfrm>
          <a:prstGeom prst="rect">
            <a:avLst/>
          </a:prstGeom>
          <a:noFill/>
        </p:spPr>
        <p:txBody>
          <a:bodyPr wrap="none" rtlCol="0">
            <a:spAutoFit/>
          </a:bodyPr>
          <a:lstStyle/>
          <a:p>
            <a:r>
              <a:rPr lang="sv-SE" sz="2000" dirty="0" smtClean="0">
                <a:solidFill>
                  <a:schemeClr val="tx1"/>
                </a:solidFill>
                <a:latin typeface="+mn-lt"/>
              </a:rPr>
              <a:t>Privat konsumtion, </a:t>
            </a:r>
            <a:r>
              <a:rPr lang="sv-SE" sz="2000" i="1" dirty="0" smtClean="0">
                <a:solidFill>
                  <a:schemeClr val="tx1"/>
                </a:solidFill>
                <a:latin typeface="+mn-lt"/>
              </a:rPr>
              <a:t>C</a:t>
            </a:r>
            <a:endParaRPr lang="sv-SE" sz="2000" i="1" dirty="0">
              <a:solidFill>
                <a:schemeClr val="tx1"/>
              </a:solidFill>
              <a:latin typeface="+mn-lt"/>
            </a:endParaRPr>
          </a:p>
        </p:txBody>
      </p:sp>
      <p:sp>
        <p:nvSpPr>
          <p:cNvPr id="18" name="TextBox 17"/>
          <p:cNvSpPr txBox="1"/>
          <p:nvPr/>
        </p:nvSpPr>
        <p:spPr>
          <a:xfrm>
            <a:off x="4500417" y="6000750"/>
            <a:ext cx="2775119" cy="400110"/>
          </a:xfrm>
          <a:prstGeom prst="rect">
            <a:avLst/>
          </a:prstGeom>
          <a:noFill/>
        </p:spPr>
        <p:txBody>
          <a:bodyPr wrap="none" rtlCol="0">
            <a:spAutoFit/>
          </a:bodyPr>
          <a:lstStyle/>
          <a:p>
            <a:r>
              <a:rPr lang="sv-SE" sz="2000" dirty="0" smtClean="0">
                <a:solidFill>
                  <a:schemeClr val="tx1"/>
                </a:solidFill>
                <a:latin typeface="+mn-lt"/>
              </a:rPr>
              <a:t>Disponibel inkomst, </a:t>
            </a:r>
            <a:r>
              <a:rPr lang="sv-SE" sz="2000" i="1" dirty="0" smtClean="0">
                <a:solidFill>
                  <a:schemeClr val="tx1"/>
                </a:solidFill>
                <a:latin typeface="+mn-lt"/>
              </a:rPr>
              <a:t>Y</a:t>
            </a:r>
            <a:r>
              <a:rPr lang="sv-SE" sz="2000" i="1" baseline="-25000" dirty="0" smtClean="0">
                <a:solidFill>
                  <a:schemeClr val="tx1"/>
                </a:solidFill>
                <a:latin typeface="+mn-lt"/>
              </a:rPr>
              <a:t>D</a:t>
            </a:r>
            <a:endParaRPr lang="sv-SE" sz="2000" i="1" baseline="-25000" dirty="0">
              <a:solidFill>
                <a:schemeClr val="tx1"/>
              </a:solidFill>
              <a:latin typeface="+mn-lt"/>
            </a:endParaRPr>
          </a:p>
        </p:txBody>
      </p:sp>
      <p:sp>
        <p:nvSpPr>
          <p:cNvPr id="15"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6</a:t>
            </a:fld>
            <a:endParaRPr lang="en-GB" dirty="0"/>
          </a:p>
        </p:txBody>
      </p:sp>
    </p:spTree>
    <p:extLst>
      <p:ext uri="{BB962C8B-B14F-4D97-AF65-F5344CB8AC3E}">
        <p14:creationId xmlns:p14="http://schemas.microsoft.com/office/powerpoint/2010/main" val="363200196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10242">
                                            <p:txEl>
                                              <p:pRg st="0" end="0"/>
                                            </p:txEl>
                                          </p:spTgt>
                                        </p:tgtEl>
                                        <p:attrNameLst>
                                          <p:attrName>style.visibility</p:attrName>
                                        </p:attrNameLst>
                                      </p:cBhvr>
                                      <p:to>
                                        <p:strVal val="visible"/>
                                      </p:to>
                                    </p:set>
                                    <p:animEffect transition="in" filter="wipe(left)">
                                      <p:cBhvr additive="repl">
                                        <p:cTn id="7" dur="500"/>
                                        <p:tgtEl>
                                          <p:spTgt spid="1024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t>Exogen efterfrågan</a:t>
            </a:r>
          </a:p>
        </p:txBody>
      </p:sp>
      <mc:AlternateContent xmlns:mc="http://schemas.openxmlformats.org/markup-compatibility/2006" xmlns:a14="http://schemas.microsoft.com/office/drawing/2010/main">
        <mc:Choice Requires="a14">
          <p:sp>
            <p:nvSpPr>
              <p:cNvPr id="11266" name="Rectangle 2"/>
              <p:cNvSpPr>
                <a:spLocks noGrp="1" noChangeArrowheads="1"/>
              </p:cNvSpPr>
              <p:nvPr>
                <p:ph type="body" idx="1"/>
              </p:nvPr>
            </p:nvSpPr>
            <p:spPr>
              <a:xfrm>
                <a:off x="609600" y="1447800"/>
                <a:ext cx="7924800" cy="2286000"/>
              </a:xfrm>
            </p:spPr>
            <p:txBody>
              <a:bodyPr/>
              <a:lstStyle/>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200" dirty="0" smtClean="0">
                    <a:effectLst/>
                  </a:rPr>
                  <a:t>Kom ihåg att variabler som är förklarade (beror på andra variabler i modellen) kallas </a:t>
                </a:r>
                <a:r>
                  <a:rPr lang="sv-SE" sz="2200" b="1" i="1" dirty="0" smtClean="0">
                    <a:effectLst/>
                  </a:rPr>
                  <a:t>endogena</a:t>
                </a:r>
                <a:r>
                  <a:rPr lang="sv-SE" sz="2200" dirty="0" smtClean="0">
                    <a:effectLst/>
                  </a:rPr>
                  <a:t>.  Variabler som inte är förklarade inom modellen kallas </a:t>
                </a:r>
                <a:r>
                  <a:rPr lang="sv-SE" sz="2200" b="1" i="1" dirty="0" smtClean="0">
                    <a:effectLst/>
                  </a:rPr>
                  <a:t>exogena</a:t>
                </a:r>
                <a:r>
                  <a:rPr lang="sv-SE" sz="2200" dirty="0" smtClean="0">
                    <a:effectLst/>
                  </a:rPr>
                  <a:t>.  Investeringar antas tills vidare vara exogen: </a:t>
                </a:r>
                <a:r>
                  <a:rPr lang="sv-SE" sz="2200" i="1" dirty="0" smtClean="0">
                    <a:effectLst/>
                  </a:rPr>
                  <a:t>I = </a:t>
                </a:r>
                <a14:m>
                  <m:oMath xmlns:m="http://schemas.openxmlformats.org/officeDocument/2006/math">
                    <m:acc>
                      <m:accPr>
                        <m:chr m:val="̅"/>
                        <m:ctrlPr>
                          <a:rPr lang="sv-SE" sz="2200" i="1" smtClean="0">
                            <a:effectLst/>
                            <a:latin typeface="Cambria Math"/>
                          </a:rPr>
                        </m:ctrlPr>
                      </m:accPr>
                      <m:e>
                        <m:r>
                          <a:rPr lang="sv-SE" sz="2200" b="0" i="1" smtClean="0">
                            <a:effectLst/>
                            <a:latin typeface="Cambria Math"/>
                          </a:rPr>
                          <m:t>𝐼</m:t>
                        </m:r>
                      </m:e>
                    </m:acc>
                  </m:oMath>
                </a14:m>
                <a:endParaRPr lang="sv-SE" sz="2200" dirty="0" smtClean="0"/>
              </a:p>
              <a:p>
                <a:pPr marL="338138" indent="-338138">
                  <a:spcBef>
                    <a:spcPts val="1750"/>
                  </a:spcBef>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2200" dirty="0">
                    <a:effectLst/>
                  </a:rPr>
                  <a:t>Offentlig konsumtion </a:t>
                </a:r>
                <a:r>
                  <a:rPr lang="en-US" sz="2200" i="1" dirty="0">
                    <a:effectLst/>
                  </a:rPr>
                  <a:t>G</a:t>
                </a:r>
                <a:r>
                  <a:rPr lang="sv-SE" sz="2200" dirty="0">
                    <a:effectLst/>
                  </a:rPr>
                  <a:t> tillsammans med skatter </a:t>
                </a:r>
                <a:r>
                  <a:rPr lang="sv-SE" sz="2200" i="1" dirty="0">
                    <a:effectLst/>
                  </a:rPr>
                  <a:t>T</a:t>
                </a:r>
                <a:r>
                  <a:rPr lang="en-US" sz="2200" dirty="0">
                    <a:effectLst/>
                  </a:rPr>
                  <a:t>, </a:t>
                </a:r>
                <a:r>
                  <a:rPr lang="sv-SE" sz="2200" dirty="0">
                    <a:effectLst/>
                  </a:rPr>
                  <a:t>utgör </a:t>
                </a:r>
                <a:r>
                  <a:rPr lang="sv-SE" sz="2200" dirty="0" smtClean="0">
                    <a:effectLst/>
                  </a:rPr>
                  <a:t>finanspolitiken.</a:t>
                </a:r>
                <a:endParaRPr lang="sv-SE" sz="2200" dirty="0">
                  <a:effectLst/>
                </a:endParaRPr>
              </a:p>
              <a:p>
                <a:pPr marL="338138" indent="-338138">
                  <a:spcBef>
                    <a:spcPts val="1750"/>
                  </a:spcBef>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en-US" sz="2200" i="1" dirty="0">
                    <a:effectLst/>
                  </a:rPr>
                  <a:t>G</a:t>
                </a:r>
                <a:r>
                  <a:rPr lang="en-US" sz="2200" dirty="0">
                    <a:effectLst/>
                  </a:rPr>
                  <a:t> </a:t>
                </a:r>
                <a:r>
                  <a:rPr lang="sv-SE" sz="2200" dirty="0">
                    <a:effectLst/>
                  </a:rPr>
                  <a:t>och </a:t>
                </a:r>
                <a:r>
                  <a:rPr lang="en-US" sz="2200" i="1" dirty="0">
                    <a:effectLst/>
                  </a:rPr>
                  <a:t>T</a:t>
                </a:r>
                <a:r>
                  <a:rPr lang="en-US" sz="2200" dirty="0">
                    <a:effectLst/>
                  </a:rPr>
                  <a:t> </a:t>
                </a:r>
                <a:r>
                  <a:rPr lang="sv-SE" sz="2200" dirty="0">
                    <a:effectLst/>
                  </a:rPr>
                  <a:t>antas </a:t>
                </a:r>
                <a:r>
                  <a:rPr lang="sv-SE" sz="2200" dirty="0" smtClean="0">
                    <a:effectLst/>
                  </a:rPr>
                  <a:t>vara </a:t>
                </a:r>
                <a:r>
                  <a:rPr lang="en-US" sz="2200" dirty="0" err="1">
                    <a:effectLst/>
                  </a:rPr>
                  <a:t>exogen</a:t>
                </a:r>
                <a:r>
                  <a:rPr lang="sv-SE" sz="2200" dirty="0">
                    <a:effectLst/>
                  </a:rPr>
                  <a:t>a </a:t>
                </a:r>
                <a:r>
                  <a:rPr lang="sv-SE" sz="2200" dirty="0" smtClean="0">
                    <a:effectLst/>
                  </a:rPr>
                  <a:t>men vi kommer att analysera vad som händer med de endogena variablerna om </a:t>
                </a:r>
                <a:r>
                  <a:rPr lang="sv-SE" sz="2200" dirty="0" err="1" smtClean="0">
                    <a:effectLst/>
                  </a:rPr>
                  <a:t>om</a:t>
                </a:r>
                <a:r>
                  <a:rPr lang="sv-SE" sz="2200" dirty="0" smtClean="0">
                    <a:effectLst/>
                  </a:rPr>
                  <a:t> de ändras. Vilka effekter har finanspolitiken?</a:t>
                </a:r>
              </a:p>
              <a:p>
                <a:pPr marL="338138" indent="-338138">
                  <a:spcBef>
                    <a:spcPts val="1750"/>
                  </a:spcBef>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2200" dirty="0" smtClean="0">
                    <a:effectLst/>
                  </a:rPr>
                  <a:t>Tillsvidare </a:t>
                </a:r>
                <a:r>
                  <a:rPr lang="sv-SE" sz="2200" dirty="0">
                    <a:effectLst/>
                  </a:rPr>
                  <a:t>analyserar vi en sluten ekonomi </a:t>
                </a:r>
                <a:r>
                  <a:rPr lang="sv-SE" sz="2200" i="1" dirty="0" smtClean="0">
                    <a:effectLst/>
                  </a:rPr>
                  <a:t>X = IM </a:t>
                </a:r>
                <a:r>
                  <a:rPr lang="sv-SE" sz="2200" dirty="0" smtClean="0">
                    <a:effectLst/>
                  </a:rPr>
                  <a:t>= 0.</a:t>
                </a:r>
                <a:endParaRPr lang="sv-SE" sz="2200" dirty="0" smtClean="0"/>
              </a:p>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200" b="1" dirty="0" smtClean="0"/>
              </a:p>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200" dirty="0" smtClean="0"/>
              </a:p>
            </p:txBody>
          </p:sp>
        </mc:Choice>
        <mc:Fallback xmlns="">
          <p:sp>
            <p:nvSpPr>
              <p:cNvPr id="11266" name="Rectangle 2"/>
              <p:cNvSpPr>
                <a:spLocks noGrp="1" noRot="1" noChangeAspect="1" noMove="1" noResize="1" noEditPoints="1" noAdjustHandles="1" noChangeArrowheads="1" noChangeShapeType="1" noTextEdit="1"/>
              </p:cNvSpPr>
              <p:nvPr>
                <p:ph type="body" idx="1"/>
              </p:nvPr>
            </p:nvSpPr>
            <p:spPr>
              <a:xfrm>
                <a:off x="609600" y="1447800"/>
                <a:ext cx="7924800" cy="2286000"/>
              </a:xfrm>
              <a:blipFill rotWithShape="1">
                <a:blip r:embed="rId3"/>
                <a:stretch>
                  <a:fillRect l="-846" t="-1333" r="-1077" b="-92800"/>
                </a:stretch>
              </a:blipFill>
            </p:spPr>
            <p:txBody>
              <a:bodyPr/>
              <a:lstStyle/>
              <a:p>
                <a:r>
                  <a:rPr lang="sv-SE">
                    <a:noFill/>
                  </a:rPr>
                  <a:t> </a:t>
                </a:r>
              </a:p>
            </p:txBody>
          </p:sp>
        </mc:Fallback>
      </mc:AlternateContent>
      <p:sp>
        <p:nvSpPr>
          <p:cNvPr id="11268" name="Rectangle 4"/>
          <p:cNvSpPr>
            <a:spLocks noChangeArrowheads="1"/>
          </p:cNvSpPr>
          <p:nvPr/>
        </p:nvSpPr>
        <p:spPr bwMode="auto">
          <a:xfrm>
            <a:off x="685800" y="3933825"/>
            <a:ext cx="7924800" cy="228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p>
            <a:pPr marL="338138" indent="-338138">
              <a:spcBef>
                <a:spcPts val="1750"/>
              </a:spcBef>
              <a:spcAft>
                <a:spcPts val="350"/>
              </a:spcAft>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endParaRPr lang="sv-SE" dirty="0">
              <a:solidFill>
                <a:srgbClr val="000000"/>
              </a:solidFill>
              <a:effectLst>
                <a:outerShdw blurRad="38100" dist="38100" dir="2700000" algn="tl">
                  <a:srgbClr val="C0C0C0"/>
                </a:outerShdw>
              </a:effectLst>
              <a:latin typeface="Arial" charset="0"/>
            </a:endParaRPr>
          </a:p>
        </p:txBody>
      </p:sp>
      <p:sp>
        <p:nvSpPr>
          <p:cNvPr id="7"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7</a:t>
            </a:fld>
            <a:endParaRPr lang="en-GB" dirty="0"/>
          </a:p>
        </p:txBody>
      </p:sp>
    </p:spTree>
    <p:extLst>
      <p:ext uri="{BB962C8B-B14F-4D97-AF65-F5344CB8AC3E}">
        <p14:creationId xmlns:p14="http://schemas.microsoft.com/office/powerpoint/2010/main" val="421635752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11266">
                                            <p:txEl>
                                              <p:pRg st="0" end="0"/>
                                            </p:txEl>
                                          </p:spTgt>
                                        </p:tgtEl>
                                        <p:attrNameLst>
                                          <p:attrName>style.visibility</p:attrName>
                                        </p:attrNameLst>
                                      </p:cBhvr>
                                      <p:to>
                                        <p:strVal val="visible"/>
                                      </p:to>
                                    </p:set>
                                    <p:animEffect transition="in" filter="wipe(left)">
                                      <p:cBhvr additive="repl">
                                        <p:cTn id="7" dur="500"/>
                                        <p:tgtEl>
                                          <p:spTgt spid="112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additive="repl">
                                        <p:cTn id="11" dur="1" fill="hold">
                                          <p:stCondLst>
                                            <p:cond delay="0"/>
                                          </p:stCondLst>
                                        </p:cTn>
                                        <p:tgtEl>
                                          <p:spTgt spid="11266">
                                            <p:txEl>
                                              <p:pRg st="1" end="1"/>
                                            </p:txEl>
                                          </p:spTgt>
                                        </p:tgtEl>
                                        <p:attrNameLst>
                                          <p:attrName>style.visibility</p:attrName>
                                        </p:attrNameLst>
                                      </p:cBhvr>
                                      <p:to>
                                        <p:strVal val="visible"/>
                                      </p:to>
                                    </p:set>
                                    <p:animEffect transition="in" filter="wipe(left)">
                                      <p:cBhvr additive="repl">
                                        <p:cTn id="12" dur="500"/>
                                        <p:tgtEl>
                                          <p:spTgt spid="112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additive="repl">
                                        <p:cTn id="16" dur="1" fill="hold">
                                          <p:stCondLst>
                                            <p:cond delay="0"/>
                                          </p:stCondLst>
                                        </p:cTn>
                                        <p:tgtEl>
                                          <p:spTgt spid="11266">
                                            <p:txEl>
                                              <p:pRg st="2" end="2"/>
                                            </p:txEl>
                                          </p:spTgt>
                                        </p:tgtEl>
                                        <p:attrNameLst>
                                          <p:attrName>style.visibility</p:attrName>
                                        </p:attrNameLst>
                                      </p:cBhvr>
                                      <p:to>
                                        <p:strVal val="visible"/>
                                      </p:to>
                                    </p:set>
                                    <p:animEffect transition="in" filter="wipe(left)">
                                      <p:cBhvr additive="repl">
                                        <p:cTn id="17" dur="500"/>
                                        <p:tgtEl>
                                          <p:spTgt spid="112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additive="repl">
                                        <p:cTn id="21" dur="1" fill="hold">
                                          <p:stCondLst>
                                            <p:cond delay="0"/>
                                          </p:stCondLst>
                                        </p:cTn>
                                        <p:tgtEl>
                                          <p:spTgt spid="11266">
                                            <p:txEl>
                                              <p:pRg st="3" end="3"/>
                                            </p:txEl>
                                          </p:spTgt>
                                        </p:tgtEl>
                                        <p:attrNameLst>
                                          <p:attrName>style.visibility</p:attrName>
                                        </p:attrNameLst>
                                      </p:cBhvr>
                                      <p:to>
                                        <p:strVal val="visible"/>
                                      </p:to>
                                    </p:set>
                                    <p:animEffect transition="in" filter="wipe(left)">
                                      <p:cBhvr additive="repl">
                                        <p:cTn id="22" dur="500"/>
                                        <p:tgtEl>
                                          <p:spTgt spid="1126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Jämvikt på varumarknaden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buFont typeface="Arial" panose="020B0604020202020204" pitchFamily="34" charset="0"/>
                  <a:buChar char="•"/>
                </a:pPr>
                <a:r>
                  <a:rPr lang="sv-SE" sz="2400" b="1" i="1" dirty="0" smtClean="0">
                    <a:effectLst/>
                  </a:rPr>
                  <a:t>Jämvikt på </a:t>
                </a:r>
                <a:r>
                  <a:rPr lang="sv-SE" sz="2400" b="1" i="1" dirty="0">
                    <a:effectLst/>
                  </a:rPr>
                  <a:t>varumarknaden</a:t>
                </a:r>
                <a:r>
                  <a:rPr lang="sv-SE" sz="2400" i="1" dirty="0">
                    <a:effectLst/>
                  </a:rPr>
                  <a:t> </a:t>
                </a:r>
                <a:r>
                  <a:rPr lang="sv-SE" sz="2400" dirty="0">
                    <a:effectLst/>
                  </a:rPr>
                  <a:t>kräver att </a:t>
                </a:r>
                <a:r>
                  <a:rPr lang="sv-SE" sz="2400" dirty="0" smtClean="0">
                    <a:effectLst/>
                  </a:rPr>
                  <a:t>produktionen är </a:t>
                </a:r>
                <a:r>
                  <a:rPr lang="sv-SE" sz="2400" dirty="0">
                    <a:effectLst/>
                  </a:rPr>
                  <a:t>lika med </a:t>
                </a:r>
                <a:r>
                  <a:rPr lang="sv-SE" sz="2400" dirty="0" smtClean="0">
                    <a:effectLst/>
                  </a:rPr>
                  <a:t>efterfrågan: </a:t>
                </a:r>
                <a:r>
                  <a:rPr lang="sv-SE" sz="2400" i="1" dirty="0" smtClean="0">
                    <a:effectLst/>
                  </a:rPr>
                  <a:t>Y = Z.</a:t>
                </a:r>
              </a:p>
              <a:p>
                <a:pPr>
                  <a:buFont typeface="Arial" panose="020B0604020202020204" pitchFamily="34" charset="0"/>
                  <a:buChar char="•"/>
                </a:pPr>
                <a:r>
                  <a:rPr lang="sv-SE" sz="2400" dirty="0" smtClean="0">
                    <a:effectLst/>
                  </a:rPr>
                  <a:t>Med våra tidigare antaganden betyder det att:</a:t>
                </a:r>
                <a:br>
                  <a:rPr lang="sv-SE" sz="2400" dirty="0" smtClean="0">
                    <a:effectLst/>
                  </a:rPr>
                </a:br>
                <a:r>
                  <a:rPr lang="sv-SE" sz="2400" i="1" dirty="0">
                    <a:effectLst/>
                  </a:rPr>
                  <a:t>Y = </a:t>
                </a:r>
                <a:r>
                  <a:rPr lang="sv-SE" sz="2400" i="1" dirty="0">
                    <a:effectLst/>
                    <a:sym typeface="Symbol"/>
                  </a:rPr>
                  <a:t>c</a:t>
                </a:r>
                <a:r>
                  <a:rPr lang="sv-SE" sz="2400" baseline="-25000" dirty="0">
                    <a:effectLst/>
                    <a:sym typeface="Symbol"/>
                  </a:rPr>
                  <a:t>0</a:t>
                </a:r>
                <a:r>
                  <a:rPr lang="sv-SE" sz="2400" i="1" dirty="0">
                    <a:effectLst/>
                    <a:sym typeface="Symbol"/>
                  </a:rPr>
                  <a:t>+c</a:t>
                </a:r>
                <a:r>
                  <a:rPr lang="sv-SE" sz="2400" baseline="-25000" dirty="0">
                    <a:effectLst/>
                    <a:sym typeface="Symbol"/>
                  </a:rPr>
                  <a:t>1 </a:t>
                </a:r>
                <a:r>
                  <a:rPr lang="sv-SE" sz="2400" baseline="10000" dirty="0" smtClean="0">
                    <a:effectLst/>
                    <a:sym typeface="Symbol"/>
                  </a:rPr>
                  <a:t></a:t>
                </a:r>
                <a:r>
                  <a:rPr lang="sv-SE" dirty="0">
                    <a:effectLst/>
                    <a:sym typeface="Symbol"/>
                  </a:rPr>
                  <a:t>(</a:t>
                </a:r>
                <a:r>
                  <a:rPr lang="sv-SE" sz="2400" i="1" dirty="0" smtClean="0">
                    <a:effectLst/>
                    <a:sym typeface="Symbol"/>
                  </a:rPr>
                  <a:t>Y-T</a:t>
                </a:r>
                <a:r>
                  <a:rPr lang="sv-SE" sz="2400" dirty="0" smtClean="0">
                    <a:effectLst/>
                    <a:sym typeface="Symbol"/>
                  </a:rPr>
                  <a:t>) +</a:t>
                </a:r>
                <a:r>
                  <a:rPr lang="sv-SE" sz="2400" dirty="0" smtClean="0">
                    <a:effectLst/>
                  </a:rPr>
                  <a:t> </a:t>
                </a:r>
                <a14:m>
                  <m:oMath xmlns:m="http://schemas.openxmlformats.org/officeDocument/2006/math">
                    <m:acc>
                      <m:accPr>
                        <m:chr m:val="̅"/>
                        <m:ctrlPr>
                          <a:rPr lang="sv-SE" sz="2400" i="1">
                            <a:effectLst/>
                            <a:latin typeface="Cambria Math"/>
                          </a:rPr>
                        </m:ctrlPr>
                      </m:accPr>
                      <m:e>
                        <m:r>
                          <a:rPr lang="sv-SE" sz="2400" i="1">
                            <a:effectLst/>
                            <a:latin typeface="Cambria Math"/>
                          </a:rPr>
                          <m:t>𝐼</m:t>
                        </m:r>
                      </m:e>
                    </m:acc>
                    <m:r>
                      <a:rPr lang="sv-SE" sz="2400" b="0" i="1" smtClean="0">
                        <a:effectLst/>
                        <a:latin typeface="Cambria Math"/>
                      </a:rPr>
                      <m:t> </m:t>
                    </m:r>
                  </m:oMath>
                </a14:m>
                <a:r>
                  <a:rPr lang="sv-SE" sz="2400" dirty="0" smtClean="0">
                    <a:effectLst/>
                  </a:rPr>
                  <a:t>+ </a:t>
                </a:r>
                <a:r>
                  <a:rPr lang="sv-SE" sz="2400" i="1" dirty="0" smtClean="0">
                    <a:effectLst/>
                  </a:rPr>
                  <a:t>G</a:t>
                </a:r>
                <a:endParaRPr lang="sv-SE" sz="2400" dirty="0" smtClean="0">
                  <a:effectLst/>
                </a:endParaRPr>
              </a:p>
              <a:p>
                <a:pPr>
                  <a:buFont typeface="Arial" panose="020B0604020202020204" pitchFamily="34" charset="0"/>
                  <a:buChar char="•"/>
                </a:pPr>
                <a14:m>
                  <m:oMath xmlns:m="http://schemas.openxmlformats.org/officeDocument/2006/math">
                    <m:r>
                      <m:rPr>
                        <m:nor/>
                      </m:rPr>
                      <a:rPr lang="sv-SE" sz="2400" dirty="0" smtClean="0">
                        <a:effectLst/>
                      </a:rPr>
                      <m:t>Detta</m:t>
                    </m:r>
                    <m:r>
                      <m:rPr>
                        <m:nor/>
                      </m:rPr>
                      <a:rPr lang="sv-SE" sz="2400" dirty="0" smtClean="0">
                        <a:effectLst/>
                      </a:rPr>
                      <m:t> ä</m:t>
                    </m:r>
                    <m:r>
                      <m:rPr>
                        <m:nor/>
                      </m:rPr>
                      <a:rPr lang="sv-SE" sz="2400" dirty="0" smtClean="0">
                        <a:effectLst/>
                      </a:rPr>
                      <m:t>r</m:t>
                    </m:r>
                    <m:r>
                      <m:rPr>
                        <m:nor/>
                      </m:rPr>
                      <a:rPr lang="sv-SE" sz="2400" dirty="0" smtClean="0">
                        <a:effectLst/>
                      </a:rPr>
                      <m:t> </m:t>
                    </m:r>
                    <m:r>
                      <m:rPr>
                        <m:nor/>
                      </m:rPr>
                      <a:rPr lang="sv-SE" sz="2400" dirty="0" smtClean="0">
                        <a:effectLst/>
                      </a:rPr>
                      <m:t>ett</m:t>
                    </m:r>
                    <m:r>
                      <m:rPr>
                        <m:nor/>
                      </m:rPr>
                      <a:rPr lang="sv-SE" sz="2400" dirty="0" smtClean="0">
                        <a:effectLst/>
                      </a:rPr>
                      <m:t> </m:t>
                    </m:r>
                    <m:r>
                      <m:rPr>
                        <m:nor/>
                      </m:rPr>
                      <a:rPr lang="sv-SE" sz="2400" b="1" dirty="0" smtClean="0">
                        <a:effectLst/>
                      </a:rPr>
                      <m:t>j</m:t>
                    </m:r>
                    <m:r>
                      <m:rPr>
                        <m:nor/>
                      </m:rPr>
                      <a:rPr lang="sv-SE" sz="2400" b="1" dirty="0" smtClean="0">
                        <a:effectLst/>
                      </a:rPr>
                      <m:t>ä</m:t>
                    </m:r>
                    <m:r>
                      <m:rPr>
                        <m:nor/>
                      </m:rPr>
                      <a:rPr lang="sv-SE" sz="2400" b="1" dirty="0" smtClean="0">
                        <a:effectLst/>
                      </a:rPr>
                      <m:t>mviktsvillkor</m:t>
                    </m:r>
                    <m:r>
                      <m:rPr>
                        <m:nor/>
                      </m:rPr>
                      <a:rPr lang="sv-SE" sz="2400" b="1" i="1" dirty="0" smtClean="0">
                        <a:effectLst/>
                      </a:rPr>
                      <m:t>. </m:t>
                    </m:r>
                    <m:r>
                      <m:rPr>
                        <m:nor/>
                      </m:rPr>
                      <a:rPr lang="sv-SE" sz="2400" dirty="0" smtClean="0">
                        <a:effectLst/>
                      </a:rPr>
                      <m:t>P</m:t>
                    </m:r>
                    <m:r>
                      <m:rPr>
                        <m:nor/>
                      </m:rPr>
                      <a:rPr lang="en-US" sz="2400" dirty="0" smtClean="0">
                        <a:effectLst/>
                      </a:rPr>
                      <m:t>rodu</m:t>
                    </m:r>
                    <m:r>
                      <m:rPr>
                        <m:nor/>
                      </m:rPr>
                      <a:rPr lang="sv-SE" sz="2400" dirty="0" smtClean="0">
                        <a:effectLst/>
                      </a:rPr>
                      <m:t>k</m:t>
                    </m:r>
                    <m:r>
                      <m:rPr>
                        <m:nor/>
                      </m:rPr>
                      <a:rPr lang="en-US" sz="2400" dirty="0" smtClean="0">
                        <a:effectLst/>
                      </a:rPr>
                      <m:t>tion</m:t>
                    </m:r>
                    <m:r>
                      <m:rPr>
                        <m:nor/>
                      </m:rPr>
                      <a:rPr lang="sv-SE" sz="2400" dirty="0" smtClean="0">
                        <a:effectLst/>
                      </a:rPr>
                      <m:t>en</m:t>
                    </m:r>
                    <m:r>
                      <m:rPr>
                        <m:nor/>
                      </m:rPr>
                      <a:rPr lang="en-US" sz="2400" dirty="0" smtClean="0">
                        <a:effectLst/>
                      </a:rPr>
                      <m:t> </m:t>
                    </m:r>
                    <m:r>
                      <m:rPr>
                        <m:nor/>
                      </m:rPr>
                      <a:rPr lang="sv-SE" sz="2400" dirty="0" smtClean="0">
                        <a:effectLst/>
                      </a:rPr>
                      <m:t>ä</m:t>
                    </m:r>
                    <m:r>
                      <m:rPr>
                        <m:nor/>
                      </m:rPr>
                      <a:rPr lang="sv-SE" sz="2400" dirty="0" smtClean="0">
                        <a:effectLst/>
                      </a:rPr>
                      <m:t>r</m:t>
                    </m:r>
                    <m:r>
                      <m:rPr>
                        <m:nor/>
                      </m:rPr>
                      <a:rPr lang="sv-SE" sz="2400" dirty="0" smtClean="0">
                        <a:effectLst/>
                      </a:rPr>
                      <m:t> </m:t>
                    </m:r>
                    <m:r>
                      <m:rPr>
                        <m:nor/>
                      </m:rPr>
                      <a:rPr lang="sv-SE" sz="2400" dirty="0" smtClean="0">
                        <a:effectLst/>
                      </a:rPr>
                      <m:t>lika</m:t>
                    </m:r>
                    <m:r>
                      <m:rPr>
                        <m:nor/>
                      </m:rPr>
                      <a:rPr lang="sv-SE" sz="2400" dirty="0" smtClean="0">
                        <a:effectLst/>
                      </a:rPr>
                      <m:t> </m:t>
                    </m:r>
                    <m:r>
                      <m:rPr>
                        <m:nor/>
                      </m:rPr>
                      <a:rPr lang="sv-SE" sz="2400" dirty="0" smtClean="0">
                        <a:effectLst/>
                      </a:rPr>
                      <m:t>med</m:t>
                    </m:r>
                    <m:r>
                      <m:rPr>
                        <m:nor/>
                      </m:rPr>
                      <a:rPr lang="sv-SE" sz="2400" dirty="0" smtClean="0">
                        <a:effectLst/>
                      </a:rPr>
                      <m:t> </m:t>
                    </m:r>
                    <m:r>
                      <m:rPr>
                        <m:nor/>
                      </m:rPr>
                      <a:rPr lang="sv-SE" sz="2400" dirty="0" smtClean="0">
                        <a:effectLst/>
                      </a:rPr>
                      <m:t>efterfr</m:t>
                    </m:r>
                    <m:r>
                      <m:rPr>
                        <m:nor/>
                      </m:rPr>
                      <a:rPr lang="sv-SE" sz="2400" dirty="0" smtClean="0">
                        <a:effectLst/>
                      </a:rPr>
                      <m:t>å</m:t>
                    </m:r>
                    <m:r>
                      <m:rPr>
                        <m:nor/>
                      </m:rPr>
                      <a:rPr lang="sv-SE" sz="2400" dirty="0" smtClean="0">
                        <a:effectLst/>
                      </a:rPr>
                      <m:t>gan</m:t>
                    </m:r>
                    <m:r>
                      <m:rPr>
                        <m:nor/>
                      </m:rPr>
                      <a:rPr lang="sv-SE" sz="2400" b="0" i="0" dirty="0" smtClean="0">
                        <a:effectLst/>
                      </a:rPr>
                      <m:t> </m:t>
                    </m:r>
                    <m:r>
                      <m:rPr>
                        <m:nor/>
                      </m:rPr>
                      <a:rPr lang="sv-SE" sz="2400" dirty="0" smtClean="0">
                        <a:effectLst/>
                      </a:rPr>
                      <m:t>som</m:t>
                    </m:r>
                    <m:r>
                      <m:rPr>
                        <m:nor/>
                      </m:rPr>
                      <a:rPr lang="sv-SE" sz="2400" dirty="0" smtClean="0">
                        <a:effectLst/>
                      </a:rPr>
                      <m:t> </m:t>
                    </m:r>
                    <m:r>
                      <m:rPr>
                        <m:nor/>
                      </m:rPr>
                      <a:rPr lang="sv-SE" sz="2400" dirty="0" smtClean="0">
                        <a:effectLst/>
                      </a:rPr>
                      <m:t>beror</m:t>
                    </m:r>
                    <m:r>
                      <m:rPr>
                        <m:nor/>
                      </m:rPr>
                      <a:rPr lang="sv-SE" sz="2400" dirty="0" smtClean="0">
                        <a:effectLst/>
                      </a:rPr>
                      <m:t> </m:t>
                    </m:r>
                    <m:r>
                      <m:rPr>
                        <m:nor/>
                      </m:rPr>
                      <a:rPr lang="sv-SE" sz="2400" dirty="0" smtClean="0">
                        <a:effectLst/>
                      </a:rPr>
                      <m:t>p</m:t>
                    </m:r>
                    <m:r>
                      <m:rPr>
                        <m:nor/>
                      </m:rPr>
                      <a:rPr lang="sv-SE" sz="2400" dirty="0" smtClean="0">
                        <a:effectLst/>
                      </a:rPr>
                      <m:t>å </m:t>
                    </m:r>
                    <m:r>
                      <m:rPr>
                        <m:nor/>
                      </m:rPr>
                      <a:rPr lang="en-US" sz="2400" dirty="0" smtClean="0">
                        <a:effectLst/>
                      </a:rPr>
                      <m:t>in</m:t>
                    </m:r>
                    <m:r>
                      <m:rPr>
                        <m:nor/>
                      </m:rPr>
                      <a:rPr lang="sv-SE" sz="2400" dirty="0" smtClean="0">
                        <a:effectLst/>
                      </a:rPr>
                      <m:t>k</m:t>
                    </m:r>
                    <m:r>
                      <m:rPr>
                        <m:nor/>
                      </m:rPr>
                      <a:rPr lang="en-US" sz="2400" dirty="0" smtClean="0">
                        <a:effectLst/>
                      </a:rPr>
                      <m:t>om</m:t>
                    </m:r>
                    <m:r>
                      <m:rPr>
                        <m:nor/>
                      </m:rPr>
                      <a:rPr lang="sv-SE" sz="2400" dirty="0" smtClean="0">
                        <a:effectLst/>
                      </a:rPr>
                      <m:t>st</m:t>
                    </m:r>
                    <m:r>
                      <m:rPr>
                        <m:nor/>
                      </m:rPr>
                      <a:rPr lang="sv-SE" sz="2400" b="0" dirty="0" smtClean="0">
                        <a:effectLst/>
                      </a:rPr>
                      <m:t>en</m:t>
                    </m:r>
                    <m:r>
                      <m:rPr>
                        <m:nor/>
                      </m:rPr>
                      <a:rPr lang="sv-SE" sz="2400" b="0" i="1" dirty="0" smtClean="0">
                        <a:effectLst/>
                      </a:rPr>
                      <m:t> </m:t>
                    </m:r>
                    <m:r>
                      <m:rPr>
                        <m:nor/>
                      </m:rPr>
                      <a:rPr lang="sv-SE" sz="2400" b="0" dirty="0" smtClean="0">
                        <a:effectLst/>
                      </a:rPr>
                      <m:t>vilken</m:t>
                    </m:r>
                    <m:r>
                      <m:rPr>
                        <m:nor/>
                      </m:rPr>
                      <a:rPr lang="sv-SE" sz="2400" b="0" dirty="0" smtClean="0">
                        <a:effectLst/>
                      </a:rPr>
                      <m:t> </m:t>
                    </m:r>
                    <m:r>
                      <m:rPr>
                        <m:nor/>
                      </m:rPr>
                      <a:rPr lang="sv-SE" sz="2400" dirty="0" smtClean="0">
                        <a:effectLst/>
                      </a:rPr>
                      <m:t>som</m:t>
                    </m:r>
                    <m:r>
                      <m:rPr>
                        <m:nor/>
                      </m:rPr>
                      <a:rPr lang="sv-SE" sz="2400" dirty="0" smtClean="0">
                        <a:effectLst/>
                      </a:rPr>
                      <m:t> </m:t>
                    </m:r>
                    <m:r>
                      <m:rPr>
                        <m:nor/>
                      </m:rPr>
                      <a:rPr lang="sv-SE" sz="2400" dirty="0" smtClean="0">
                        <a:effectLst/>
                      </a:rPr>
                      <m:t>i</m:t>
                    </m:r>
                    <m:r>
                      <m:rPr>
                        <m:nor/>
                      </m:rPr>
                      <a:rPr lang="sv-SE" sz="2400" dirty="0" smtClean="0">
                        <a:effectLst/>
                      </a:rPr>
                      <m:t> </m:t>
                    </m:r>
                    <m:r>
                      <m:rPr>
                        <m:nor/>
                      </m:rPr>
                      <a:rPr lang="sv-SE" sz="2400" dirty="0" smtClean="0">
                        <a:effectLst/>
                      </a:rPr>
                      <m:t>sin</m:t>
                    </m:r>
                    <m:r>
                      <m:rPr>
                        <m:nor/>
                      </m:rPr>
                      <a:rPr lang="sv-SE" sz="2400" dirty="0" smtClean="0">
                        <a:effectLst/>
                      </a:rPr>
                      <m:t> </m:t>
                    </m:r>
                    <m:r>
                      <m:rPr>
                        <m:nor/>
                      </m:rPr>
                      <a:rPr lang="sv-SE" sz="2400" dirty="0" smtClean="0">
                        <a:effectLst/>
                      </a:rPr>
                      <m:t>tur</m:t>
                    </m:r>
                    <m:r>
                      <m:rPr>
                        <m:nor/>
                      </m:rPr>
                      <a:rPr lang="sv-SE" sz="2400" dirty="0" smtClean="0">
                        <a:effectLst/>
                      </a:rPr>
                      <m:t> ä</m:t>
                    </m:r>
                    <m:r>
                      <m:rPr>
                        <m:nor/>
                      </m:rPr>
                      <a:rPr lang="sv-SE" sz="2400" dirty="0" smtClean="0">
                        <a:effectLst/>
                      </a:rPr>
                      <m:t>r</m:t>
                    </m:r>
                    <m:r>
                      <m:rPr>
                        <m:nor/>
                      </m:rPr>
                      <a:rPr lang="sv-SE" sz="2400" dirty="0" smtClean="0">
                        <a:effectLst/>
                      </a:rPr>
                      <m:t> </m:t>
                    </m:r>
                    <m:r>
                      <m:rPr>
                        <m:nor/>
                      </m:rPr>
                      <a:rPr lang="sv-SE" sz="2400" dirty="0" smtClean="0">
                        <a:effectLst/>
                      </a:rPr>
                      <m:t>lika</m:t>
                    </m:r>
                    <m:r>
                      <m:rPr>
                        <m:nor/>
                      </m:rPr>
                      <a:rPr lang="sv-SE" sz="2400" dirty="0" smtClean="0">
                        <a:effectLst/>
                      </a:rPr>
                      <m:t> </m:t>
                    </m:r>
                    <m:r>
                      <m:rPr>
                        <m:nor/>
                      </m:rPr>
                      <a:rPr lang="sv-SE" sz="2400" dirty="0" smtClean="0">
                        <a:effectLst/>
                      </a:rPr>
                      <m:t>med</m:t>
                    </m:r>
                    <m:r>
                      <m:rPr>
                        <m:nor/>
                      </m:rPr>
                      <a:rPr lang="sv-SE" sz="2400" dirty="0" smtClean="0">
                        <a:effectLst/>
                      </a:rPr>
                      <m:t> </m:t>
                    </m:r>
                    <m:r>
                      <m:rPr>
                        <m:nor/>
                      </m:rPr>
                      <a:rPr lang="en-US" sz="2400" dirty="0" smtClean="0">
                        <a:effectLst/>
                      </a:rPr>
                      <m:t>produ</m:t>
                    </m:r>
                    <m:r>
                      <m:rPr>
                        <m:nor/>
                      </m:rPr>
                      <a:rPr lang="sv-SE" sz="2400" dirty="0" smtClean="0">
                        <a:effectLst/>
                      </a:rPr>
                      <m:t>k</m:t>
                    </m:r>
                    <m:r>
                      <m:rPr>
                        <m:nor/>
                      </m:rPr>
                      <a:rPr lang="en-US" sz="2400" dirty="0" smtClean="0">
                        <a:effectLst/>
                      </a:rPr>
                      <m:t>tion</m:t>
                    </m:r>
                    <m:r>
                      <m:rPr>
                        <m:nor/>
                      </m:rPr>
                      <a:rPr lang="sv-SE" sz="2400" dirty="0" smtClean="0">
                        <a:effectLst/>
                      </a:rPr>
                      <m:t>en</m:t>
                    </m:r>
                    <m:r>
                      <m:rPr>
                        <m:nor/>
                      </m:rPr>
                      <a:rPr lang="en-US" sz="2400" dirty="0" smtClean="0">
                        <a:effectLst/>
                      </a:rPr>
                      <m:t>.</m:t>
                    </m:r>
                  </m:oMath>
                </a14:m>
                <a:endParaRPr lang="sv-SE" sz="2400" dirty="0" smtClean="0">
                  <a:effectLst/>
                </a:endParaRPr>
              </a:p>
              <a:p>
                <a:pPr>
                  <a:buFont typeface="Arial" panose="020B0604020202020204" pitchFamily="34" charset="0"/>
                  <a:buChar char="•"/>
                </a:pPr>
                <a:r>
                  <a:rPr lang="sv-SE" sz="2400" dirty="0" smtClean="0">
                    <a:effectLst/>
                  </a:rPr>
                  <a:t>Ett </a:t>
                </a:r>
                <a:r>
                  <a:rPr lang="sv-SE" sz="2400" b="1" dirty="0" smtClean="0">
                    <a:effectLst/>
                  </a:rPr>
                  <a:t>cirkulärt jämviktssamband.</a:t>
                </a:r>
                <a:endParaRPr lang="sv-SE" sz="2400" dirty="0">
                  <a:effectLst/>
                </a:endParaRPr>
              </a:p>
              <a:p>
                <a:pPr>
                  <a:buFont typeface="Arial" panose="020B0604020202020204" pitchFamily="34" charset="0"/>
                  <a:buChar char="•"/>
                </a:pPr>
                <a:endParaRPr lang="sv-SE" sz="2200" dirty="0">
                  <a:effectLst/>
                </a:endParaRPr>
              </a:p>
              <a:p>
                <a:endParaRPr lang="sv-SE"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27" t="-983"/>
                </a:stretch>
              </a:blipFill>
            </p:spPr>
            <p:txBody>
              <a:bodyPr/>
              <a:lstStyle/>
              <a:p>
                <a:r>
                  <a:rPr lang="sv-SE">
                    <a:noFill/>
                  </a:rPr>
                  <a:t> </a:t>
                </a:r>
              </a:p>
            </p:txBody>
          </p:sp>
        </mc:Fallback>
      </mc:AlternateContent>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8</a:t>
            </a:fld>
            <a:endParaRPr lang="en-GB" dirty="0"/>
          </a:p>
        </p:txBody>
      </p:sp>
    </p:spTree>
    <p:extLst>
      <p:ext uri="{BB962C8B-B14F-4D97-AF65-F5344CB8AC3E}">
        <p14:creationId xmlns:p14="http://schemas.microsoft.com/office/powerpoint/2010/main" val="123905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Lösning av jämviktsvillkoret</a:t>
            </a:r>
            <a:endParaRPr lang="sv-SE"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10580" y="1636513"/>
                <a:ext cx="7993868" cy="4868310"/>
              </a:xfrm>
            </p:spPr>
            <p:txBody>
              <a:bodyPr/>
              <a:lstStyle/>
              <a:p>
                <a:pPr>
                  <a:buFont typeface="Arial" panose="020B0604020202020204" pitchFamily="34" charset="0"/>
                  <a:buChar char="•"/>
                </a:pPr>
                <a:r>
                  <a:rPr lang="sv-SE" sz="2200" dirty="0" smtClean="0">
                    <a:effectLst/>
                  </a:rPr>
                  <a:t>Jämviktsvillkoret är vår första ekonomiska modell. Den har en endogen variabel (</a:t>
                </a:r>
                <a:r>
                  <a:rPr lang="sv-SE" sz="2200" i="1" dirty="0" smtClean="0">
                    <a:effectLst/>
                  </a:rPr>
                  <a:t>Y</a:t>
                </a:r>
                <a:r>
                  <a:rPr lang="sv-SE" sz="2200" dirty="0" smtClean="0">
                    <a:effectLst/>
                  </a:rPr>
                  <a:t>), tre exogena (</a:t>
                </a:r>
                <a:r>
                  <a:rPr lang="sv-SE" sz="2200" i="1" dirty="0" smtClean="0">
                    <a:effectLst/>
                  </a:rPr>
                  <a:t>T,I,G</a:t>
                </a:r>
                <a:r>
                  <a:rPr lang="sv-SE" sz="2200" dirty="0" smtClean="0">
                    <a:effectLst/>
                  </a:rPr>
                  <a:t>) och två parametrar </a:t>
                </a:r>
                <a:r>
                  <a:rPr lang="sv-SE" sz="2200" i="1" dirty="0" smtClean="0">
                    <a:effectLst/>
                    <a:sym typeface="Symbol"/>
                  </a:rPr>
                  <a:t>c</a:t>
                </a:r>
                <a:r>
                  <a:rPr lang="sv-SE" sz="2200" baseline="-25000" dirty="0" smtClean="0">
                    <a:effectLst/>
                    <a:sym typeface="Symbol"/>
                  </a:rPr>
                  <a:t>0 </a:t>
                </a:r>
                <a:r>
                  <a:rPr lang="sv-SE" sz="2200" dirty="0" smtClean="0">
                    <a:effectLst/>
                    <a:sym typeface="Symbol"/>
                  </a:rPr>
                  <a:t>och </a:t>
                </a:r>
                <a:r>
                  <a:rPr lang="sv-SE" sz="2200" i="1" dirty="0" smtClean="0">
                    <a:effectLst/>
                    <a:sym typeface="Symbol"/>
                  </a:rPr>
                  <a:t>c</a:t>
                </a:r>
                <a:r>
                  <a:rPr lang="sv-SE" sz="2200" baseline="-25000" dirty="0" smtClean="0">
                    <a:effectLst/>
                    <a:sym typeface="Symbol"/>
                  </a:rPr>
                  <a:t>1</a:t>
                </a:r>
                <a:r>
                  <a:rPr lang="sv-SE" sz="2200" dirty="0" smtClean="0">
                    <a:effectLst/>
                    <a:sym typeface="Symbol"/>
                  </a:rPr>
                  <a:t>.</a:t>
                </a:r>
              </a:p>
              <a:p>
                <a:pPr>
                  <a:buFont typeface="Arial" panose="020B0604020202020204" pitchFamily="34" charset="0"/>
                  <a:buChar char="•"/>
                </a:pPr>
                <a:r>
                  <a:rPr lang="sv-SE" sz="2200" dirty="0" smtClean="0">
                    <a:effectLst/>
                    <a:sym typeface="Symbol"/>
                  </a:rPr>
                  <a:t>Vi kan lösa för den endogena variabeln och studera effekten av förändringar i de exogena och i parametrarna.</a:t>
                </a:r>
              </a:p>
              <a:p>
                <a:pPr>
                  <a:buFont typeface="Arial" panose="020B0604020202020204" pitchFamily="34" charset="0"/>
                  <a:buChar char="•"/>
                </a:pPr>
                <a:r>
                  <a:rPr lang="sv-SE" sz="2200" dirty="0" smtClean="0">
                    <a:effectLst/>
                    <a:sym typeface="Symbol"/>
                  </a:rPr>
                  <a:t>Lösningen kan göras matematiskt eller grafiskt (med figurer). Låt oss börja matematiskt:</a:t>
                </a:r>
              </a:p>
              <a:p>
                <a:pPr marL="0" indent="0" algn="ctr"/>
                <a:r>
                  <a:rPr lang="sv-SE" sz="2000" i="1" dirty="0" smtClean="0">
                    <a:effectLst/>
                  </a:rPr>
                  <a:t>Y </a:t>
                </a:r>
                <a:r>
                  <a:rPr lang="sv-SE" sz="2000" i="1" dirty="0">
                    <a:effectLst/>
                  </a:rPr>
                  <a:t>= </a:t>
                </a:r>
                <a:r>
                  <a:rPr lang="sv-SE" sz="2000" i="1" dirty="0">
                    <a:effectLst/>
                    <a:sym typeface="Symbol"/>
                  </a:rPr>
                  <a:t>c</a:t>
                </a:r>
                <a:r>
                  <a:rPr lang="sv-SE" sz="2000" baseline="-25000" dirty="0">
                    <a:effectLst/>
                    <a:sym typeface="Symbol"/>
                  </a:rPr>
                  <a:t>0</a:t>
                </a:r>
                <a:r>
                  <a:rPr lang="sv-SE" sz="2000" i="1" dirty="0">
                    <a:effectLst/>
                    <a:sym typeface="Symbol"/>
                  </a:rPr>
                  <a:t>+c</a:t>
                </a:r>
                <a:r>
                  <a:rPr lang="sv-SE" sz="2000" baseline="-25000" dirty="0">
                    <a:effectLst/>
                    <a:sym typeface="Symbol"/>
                  </a:rPr>
                  <a:t>1 </a:t>
                </a:r>
                <a:r>
                  <a:rPr lang="sv-SE" sz="2000" baseline="10000" dirty="0">
                    <a:effectLst/>
                    <a:sym typeface="Symbol"/>
                  </a:rPr>
                  <a:t></a:t>
                </a:r>
                <a:r>
                  <a:rPr lang="sv-SE" sz="2400" dirty="0">
                    <a:effectLst/>
                    <a:sym typeface="Symbol"/>
                  </a:rPr>
                  <a:t>(</a:t>
                </a:r>
                <a:r>
                  <a:rPr lang="sv-SE" sz="2000" i="1" dirty="0">
                    <a:effectLst/>
                    <a:sym typeface="Symbol"/>
                  </a:rPr>
                  <a:t>Y-T</a:t>
                </a:r>
                <a:r>
                  <a:rPr lang="sv-SE" sz="2000" dirty="0">
                    <a:effectLst/>
                    <a:sym typeface="Symbol"/>
                  </a:rPr>
                  <a:t>) +</a:t>
                </a:r>
                <a:r>
                  <a:rPr lang="sv-SE" sz="2000" dirty="0">
                    <a:effectLst/>
                  </a:rPr>
                  <a:t> </a:t>
                </a:r>
                <a14:m>
                  <m:oMath xmlns:m="http://schemas.openxmlformats.org/officeDocument/2006/math">
                    <m:acc>
                      <m:accPr>
                        <m:chr m:val="̅"/>
                        <m:ctrlPr>
                          <a:rPr lang="sv-SE" sz="2000" i="1">
                            <a:effectLst/>
                            <a:latin typeface="Cambria Math"/>
                          </a:rPr>
                        </m:ctrlPr>
                      </m:accPr>
                      <m:e>
                        <m:r>
                          <a:rPr lang="sv-SE" sz="2000" i="1">
                            <a:effectLst/>
                            <a:latin typeface="Cambria Math"/>
                          </a:rPr>
                          <m:t>𝐼</m:t>
                        </m:r>
                      </m:e>
                    </m:acc>
                    <m:r>
                      <a:rPr lang="sv-SE" sz="2000" i="1">
                        <a:effectLst/>
                        <a:latin typeface="Cambria Math"/>
                      </a:rPr>
                      <m:t> </m:t>
                    </m:r>
                  </m:oMath>
                </a14:m>
                <a:r>
                  <a:rPr lang="sv-SE" sz="2000" dirty="0">
                    <a:effectLst/>
                  </a:rPr>
                  <a:t>+ </a:t>
                </a:r>
                <a:r>
                  <a:rPr lang="sv-SE" sz="2000" i="1" dirty="0" smtClean="0">
                    <a:effectLst/>
                  </a:rPr>
                  <a:t>G</a:t>
                </a:r>
              </a:p>
              <a:p>
                <a:pPr marL="0" indent="0" algn="ctr"/>
                <a:r>
                  <a:rPr lang="sv-SE" sz="2000" i="1" dirty="0">
                    <a:effectLst/>
                  </a:rPr>
                  <a:t>Y = </a:t>
                </a:r>
                <a:r>
                  <a:rPr lang="sv-SE" sz="2000" i="1" dirty="0">
                    <a:effectLst/>
                    <a:sym typeface="Symbol"/>
                  </a:rPr>
                  <a:t>c</a:t>
                </a:r>
                <a:r>
                  <a:rPr lang="sv-SE" sz="2000" baseline="-25000" dirty="0">
                    <a:effectLst/>
                    <a:sym typeface="Symbol"/>
                  </a:rPr>
                  <a:t>0</a:t>
                </a:r>
                <a:r>
                  <a:rPr lang="sv-SE" sz="2000" i="1" dirty="0">
                    <a:effectLst/>
                    <a:sym typeface="Symbol"/>
                  </a:rPr>
                  <a:t>+c</a:t>
                </a:r>
                <a:r>
                  <a:rPr lang="sv-SE" sz="2000" baseline="-25000" dirty="0">
                    <a:effectLst/>
                    <a:sym typeface="Symbol"/>
                  </a:rPr>
                  <a:t>1 </a:t>
                </a:r>
                <a:r>
                  <a:rPr lang="sv-SE" sz="2000" baseline="10000" dirty="0" smtClean="0">
                    <a:effectLst/>
                    <a:sym typeface="Symbol"/>
                  </a:rPr>
                  <a:t></a:t>
                </a:r>
                <a:r>
                  <a:rPr lang="sv-SE" sz="2000" i="1" dirty="0" smtClean="0">
                    <a:effectLst/>
                    <a:sym typeface="Symbol"/>
                  </a:rPr>
                  <a:t>Y</a:t>
                </a:r>
                <a:r>
                  <a:rPr lang="sv-SE" sz="2000" dirty="0" smtClean="0">
                    <a:effectLst/>
                    <a:sym typeface="Symbol"/>
                  </a:rPr>
                  <a:t> </a:t>
                </a:r>
                <a:r>
                  <a:rPr lang="sv-SE" sz="2000" dirty="0">
                    <a:effectLst/>
                    <a:sym typeface="Symbol"/>
                  </a:rPr>
                  <a:t>+</a:t>
                </a:r>
                <a:r>
                  <a:rPr lang="sv-SE" sz="2000" dirty="0">
                    <a:effectLst/>
                  </a:rPr>
                  <a:t> </a:t>
                </a:r>
                <a14:m>
                  <m:oMath xmlns:m="http://schemas.openxmlformats.org/officeDocument/2006/math">
                    <m:acc>
                      <m:accPr>
                        <m:chr m:val="̅"/>
                        <m:ctrlPr>
                          <a:rPr lang="sv-SE" sz="2000" i="1">
                            <a:effectLst/>
                            <a:latin typeface="Cambria Math"/>
                          </a:rPr>
                        </m:ctrlPr>
                      </m:accPr>
                      <m:e>
                        <m:r>
                          <a:rPr lang="sv-SE" sz="2000" i="1">
                            <a:effectLst/>
                            <a:latin typeface="Cambria Math"/>
                          </a:rPr>
                          <m:t>𝐼</m:t>
                        </m:r>
                      </m:e>
                    </m:acc>
                    <m:r>
                      <a:rPr lang="sv-SE" sz="2000" i="1">
                        <a:effectLst/>
                        <a:latin typeface="Cambria Math"/>
                      </a:rPr>
                      <m:t> </m:t>
                    </m:r>
                  </m:oMath>
                </a14:m>
                <a:r>
                  <a:rPr lang="sv-SE" sz="2000" dirty="0">
                    <a:effectLst/>
                  </a:rPr>
                  <a:t>+ </a:t>
                </a:r>
                <a:r>
                  <a:rPr lang="sv-SE" sz="2000" i="1" dirty="0" smtClean="0">
                    <a:effectLst/>
                  </a:rPr>
                  <a:t>G - </a:t>
                </a:r>
                <a:r>
                  <a:rPr lang="sv-SE" sz="2000" i="1" dirty="0" smtClean="0">
                    <a:effectLst/>
                    <a:sym typeface="Symbol"/>
                  </a:rPr>
                  <a:t>c</a:t>
                </a:r>
                <a:r>
                  <a:rPr lang="sv-SE" sz="2000" baseline="-25000" dirty="0" smtClean="0">
                    <a:effectLst/>
                    <a:sym typeface="Symbol"/>
                  </a:rPr>
                  <a:t>1</a:t>
                </a:r>
                <a:r>
                  <a:rPr lang="sv-SE" sz="2000" baseline="10000" dirty="0">
                    <a:effectLst/>
                    <a:sym typeface="Symbol"/>
                  </a:rPr>
                  <a:t>  </a:t>
                </a:r>
                <a:r>
                  <a:rPr lang="sv-SE" sz="2000" i="1" dirty="0" smtClean="0">
                    <a:effectLst/>
                    <a:sym typeface="Symbol"/>
                  </a:rPr>
                  <a:t>T</a:t>
                </a:r>
                <a:endParaRPr lang="sv-SE" sz="2000" dirty="0" smtClean="0">
                  <a:effectLst/>
                  <a:sym typeface="Symbol"/>
                </a:endParaRPr>
              </a:p>
              <a:p>
                <a:pPr marL="0" indent="0" algn="ctr"/>
                <a:r>
                  <a:rPr lang="sv-SE" sz="2000" dirty="0" smtClean="0">
                    <a:effectLst/>
                    <a:sym typeface="Symbol"/>
                  </a:rPr>
                  <a:t>(1-</a:t>
                </a:r>
                <a:r>
                  <a:rPr lang="sv-SE" sz="2000" i="1" dirty="0">
                    <a:effectLst/>
                    <a:sym typeface="Symbol"/>
                  </a:rPr>
                  <a:t>c</a:t>
                </a:r>
                <a:r>
                  <a:rPr lang="sv-SE" sz="2000" baseline="-25000" dirty="0">
                    <a:effectLst/>
                    <a:sym typeface="Symbol"/>
                  </a:rPr>
                  <a:t>1</a:t>
                </a:r>
                <a:r>
                  <a:rPr lang="sv-SE" sz="2000" dirty="0" smtClean="0">
                    <a:effectLst/>
                    <a:sym typeface="Symbol"/>
                  </a:rPr>
                  <a:t>)</a:t>
                </a:r>
                <a:r>
                  <a:rPr lang="sv-SE" sz="2000" baseline="10000" dirty="0">
                    <a:effectLst/>
                    <a:sym typeface="Symbol"/>
                  </a:rPr>
                  <a:t>  </a:t>
                </a:r>
                <a:r>
                  <a:rPr lang="sv-SE" sz="2000" i="1" dirty="0" smtClean="0">
                    <a:effectLst/>
                  </a:rPr>
                  <a:t>Y </a:t>
                </a:r>
                <a:r>
                  <a:rPr lang="sv-SE" sz="2000" i="1" dirty="0">
                    <a:effectLst/>
                  </a:rPr>
                  <a:t>= </a:t>
                </a:r>
                <a:r>
                  <a:rPr lang="sv-SE" sz="2000" i="1" dirty="0" smtClean="0">
                    <a:effectLst/>
                    <a:sym typeface="Symbol"/>
                  </a:rPr>
                  <a:t>c</a:t>
                </a:r>
                <a:r>
                  <a:rPr lang="sv-SE" sz="2000" baseline="-25000" dirty="0" smtClean="0">
                    <a:effectLst/>
                    <a:sym typeface="Symbol"/>
                  </a:rPr>
                  <a:t>0</a:t>
                </a:r>
                <a:r>
                  <a:rPr lang="sv-SE" sz="2000" dirty="0" smtClean="0">
                    <a:effectLst/>
                    <a:sym typeface="Symbol"/>
                  </a:rPr>
                  <a:t> </a:t>
                </a:r>
                <a:r>
                  <a:rPr lang="sv-SE" sz="2000" dirty="0">
                    <a:effectLst/>
                    <a:sym typeface="Symbol"/>
                  </a:rPr>
                  <a:t>+</a:t>
                </a:r>
                <a:r>
                  <a:rPr lang="sv-SE" sz="2000" dirty="0">
                    <a:effectLst/>
                  </a:rPr>
                  <a:t> </a:t>
                </a:r>
                <a14:m>
                  <m:oMath xmlns:m="http://schemas.openxmlformats.org/officeDocument/2006/math">
                    <m:acc>
                      <m:accPr>
                        <m:chr m:val="̅"/>
                        <m:ctrlPr>
                          <a:rPr lang="sv-SE" sz="2000" i="1">
                            <a:effectLst/>
                            <a:latin typeface="Cambria Math"/>
                          </a:rPr>
                        </m:ctrlPr>
                      </m:accPr>
                      <m:e>
                        <m:r>
                          <a:rPr lang="sv-SE" sz="2000" i="1">
                            <a:effectLst/>
                            <a:latin typeface="Cambria Math"/>
                          </a:rPr>
                          <m:t>𝐼</m:t>
                        </m:r>
                      </m:e>
                    </m:acc>
                    <m:r>
                      <a:rPr lang="sv-SE" sz="2000" i="1">
                        <a:effectLst/>
                        <a:latin typeface="Cambria Math"/>
                      </a:rPr>
                      <m:t> </m:t>
                    </m:r>
                  </m:oMath>
                </a14:m>
                <a:r>
                  <a:rPr lang="sv-SE" sz="2000" dirty="0">
                    <a:effectLst/>
                  </a:rPr>
                  <a:t>+ </a:t>
                </a:r>
                <a:r>
                  <a:rPr lang="sv-SE" sz="2000" i="1" dirty="0" smtClean="0">
                    <a:effectLst/>
                  </a:rPr>
                  <a:t>G - </a:t>
                </a:r>
                <a:r>
                  <a:rPr lang="sv-SE" sz="2000" i="1" dirty="0" smtClean="0">
                    <a:effectLst/>
                    <a:sym typeface="Symbol"/>
                  </a:rPr>
                  <a:t>c</a:t>
                </a:r>
                <a:r>
                  <a:rPr lang="sv-SE" sz="2000" baseline="-25000" dirty="0" smtClean="0">
                    <a:effectLst/>
                    <a:sym typeface="Symbol"/>
                  </a:rPr>
                  <a:t>1</a:t>
                </a:r>
                <a:r>
                  <a:rPr lang="sv-SE" sz="2000" baseline="10000" dirty="0" smtClean="0">
                    <a:effectLst/>
                    <a:sym typeface="Symbol"/>
                  </a:rPr>
                  <a:t> </a:t>
                </a:r>
                <a:r>
                  <a:rPr lang="sv-SE" sz="2000" baseline="10000" dirty="0">
                    <a:effectLst/>
                    <a:sym typeface="Symbol"/>
                  </a:rPr>
                  <a:t> </a:t>
                </a:r>
                <a:r>
                  <a:rPr lang="sv-SE" sz="2000" i="1" dirty="0" smtClean="0">
                    <a:effectLst/>
                    <a:sym typeface="Symbol"/>
                  </a:rPr>
                  <a:t>T</a:t>
                </a:r>
              </a:p>
              <a:p>
                <a:pPr marL="0" indent="0" algn="ctr"/>
                <a:r>
                  <a:rPr lang="sv-SE" sz="2000" i="1" dirty="0" smtClean="0">
                    <a:effectLst/>
                  </a:rPr>
                  <a:t>Y </a:t>
                </a:r>
                <a:r>
                  <a:rPr lang="sv-SE" sz="2000" i="1" dirty="0">
                    <a:effectLst/>
                  </a:rPr>
                  <a:t>= </a:t>
                </a:r>
                <a14:m>
                  <m:oMath xmlns:m="http://schemas.openxmlformats.org/officeDocument/2006/math">
                    <m:f>
                      <m:fPr>
                        <m:ctrlPr>
                          <a:rPr lang="sv-SE" sz="2000" i="1" smtClean="0">
                            <a:effectLst/>
                            <a:latin typeface="Cambria Math"/>
                          </a:rPr>
                        </m:ctrlPr>
                      </m:fPr>
                      <m:num>
                        <m:r>
                          <m:rPr>
                            <m:nor/>
                          </m:rPr>
                          <a:rPr lang="sv-SE" sz="2000" dirty="0">
                            <a:effectLst/>
                            <a:sym typeface="Symbol"/>
                          </a:rPr>
                          <m:t>1</m:t>
                        </m:r>
                      </m:num>
                      <m:den>
                        <m:r>
                          <m:rPr>
                            <m:nor/>
                          </m:rPr>
                          <a:rPr lang="sv-SE" sz="2000" dirty="0">
                            <a:effectLst/>
                            <a:sym typeface="Symbol"/>
                          </a:rPr>
                          <m:t>1</m:t>
                        </m:r>
                        <m:r>
                          <a:rPr lang="sv-SE" sz="2000" b="0" i="1" smtClean="0">
                            <a:effectLst/>
                            <a:latin typeface="Cambria Math"/>
                          </a:rPr>
                          <m:t>−</m:t>
                        </m:r>
                        <m:r>
                          <m:rPr>
                            <m:nor/>
                          </m:rPr>
                          <a:rPr lang="sv-SE" sz="2000" i="1" dirty="0">
                            <a:effectLst/>
                            <a:sym typeface="Symbol"/>
                          </a:rPr>
                          <m:t>c</m:t>
                        </m:r>
                        <m:r>
                          <m:rPr>
                            <m:nor/>
                          </m:rPr>
                          <a:rPr lang="sv-SE" sz="2000" baseline="-25000" dirty="0">
                            <a:effectLst/>
                            <a:sym typeface="Symbol"/>
                          </a:rPr>
                          <m:t>1</m:t>
                        </m:r>
                      </m:den>
                    </m:f>
                  </m:oMath>
                </a14:m>
                <a:r>
                  <a:rPr lang="sv-SE" sz="2000" baseline="10000" dirty="0">
                    <a:effectLst/>
                    <a:sym typeface="Symbol"/>
                  </a:rPr>
                  <a:t> </a:t>
                </a:r>
                <a:r>
                  <a:rPr lang="sv-SE" sz="2000" i="1" dirty="0" smtClean="0">
                    <a:effectLst/>
                    <a:sym typeface="Symbol"/>
                  </a:rPr>
                  <a:t> </a:t>
                </a:r>
                <a:r>
                  <a:rPr lang="sv-SE" sz="2000" dirty="0" smtClean="0">
                    <a:effectLst/>
                    <a:sym typeface="Symbol"/>
                  </a:rPr>
                  <a:t>(</a:t>
                </a:r>
                <a:r>
                  <a:rPr lang="sv-SE" sz="2000" i="1" dirty="0" smtClean="0">
                    <a:effectLst/>
                    <a:sym typeface="Symbol"/>
                  </a:rPr>
                  <a:t>c</a:t>
                </a:r>
                <a:r>
                  <a:rPr lang="sv-SE" sz="2000" baseline="-25000" dirty="0" smtClean="0">
                    <a:effectLst/>
                    <a:sym typeface="Symbol"/>
                  </a:rPr>
                  <a:t>0</a:t>
                </a:r>
                <a:r>
                  <a:rPr lang="sv-SE" sz="2000" dirty="0" smtClean="0">
                    <a:effectLst/>
                    <a:sym typeface="Symbol"/>
                  </a:rPr>
                  <a:t>+</a:t>
                </a:r>
                <a:r>
                  <a:rPr lang="sv-SE" sz="2000" dirty="0" smtClean="0">
                    <a:effectLst/>
                  </a:rPr>
                  <a:t> </a:t>
                </a:r>
                <a14:m>
                  <m:oMath xmlns:m="http://schemas.openxmlformats.org/officeDocument/2006/math">
                    <m:acc>
                      <m:accPr>
                        <m:chr m:val="̅"/>
                        <m:ctrlPr>
                          <a:rPr lang="sv-SE" sz="2000" i="1">
                            <a:effectLst/>
                            <a:latin typeface="Cambria Math"/>
                          </a:rPr>
                        </m:ctrlPr>
                      </m:accPr>
                      <m:e>
                        <m:r>
                          <a:rPr lang="sv-SE" sz="2000" i="1">
                            <a:effectLst/>
                            <a:latin typeface="Cambria Math"/>
                          </a:rPr>
                          <m:t>𝐼</m:t>
                        </m:r>
                      </m:e>
                    </m:acc>
                    <m:r>
                      <a:rPr lang="sv-SE" sz="2000" i="1">
                        <a:effectLst/>
                        <a:latin typeface="Cambria Math"/>
                      </a:rPr>
                      <m:t> </m:t>
                    </m:r>
                  </m:oMath>
                </a14:m>
                <a:r>
                  <a:rPr lang="sv-SE" sz="2000" dirty="0">
                    <a:effectLst/>
                  </a:rPr>
                  <a:t>+ </a:t>
                </a:r>
                <a:r>
                  <a:rPr lang="sv-SE" sz="2000" i="1" dirty="0" smtClean="0">
                    <a:effectLst/>
                  </a:rPr>
                  <a:t>G - </a:t>
                </a:r>
                <a:r>
                  <a:rPr lang="sv-SE" sz="2000" i="1" dirty="0" smtClean="0">
                    <a:effectLst/>
                    <a:sym typeface="Symbol"/>
                  </a:rPr>
                  <a:t>c</a:t>
                </a:r>
                <a:r>
                  <a:rPr lang="sv-SE" sz="2000" baseline="-25000" dirty="0" smtClean="0">
                    <a:effectLst/>
                    <a:sym typeface="Symbol"/>
                  </a:rPr>
                  <a:t>1</a:t>
                </a:r>
                <a:r>
                  <a:rPr lang="sv-SE" sz="2000" baseline="10000" dirty="0" smtClean="0">
                    <a:effectLst/>
                    <a:sym typeface="Symbol"/>
                  </a:rPr>
                  <a:t> </a:t>
                </a:r>
                <a:r>
                  <a:rPr lang="sv-SE" sz="2000" baseline="10000" dirty="0">
                    <a:effectLst/>
                    <a:sym typeface="Symbol"/>
                  </a:rPr>
                  <a:t> </a:t>
                </a:r>
                <a:r>
                  <a:rPr lang="sv-SE" sz="2000" i="1" dirty="0" smtClean="0">
                    <a:effectLst/>
                    <a:sym typeface="Symbol"/>
                  </a:rPr>
                  <a:t>T</a:t>
                </a:r>
                <a:r>
                  <a:rPr lang="sv-SE" sz="2000" dirty="0" smtClean="0">
                    <a:effectLst/>
                  </a:rPr>
                  <a:t>)</a:t>
                </a:r>
                <a:endParaRPr lang="sv-SE" sz="2000" dirty="0">
                  <a:effectLst/>
                </a:endParaRPr>
              </a:p>
              <a:p>
                <a:pPr marL="0" indent="0" algn="ctr"/>
                <a:endParaRPr lang="sv-SE" sz="2000" dirty="0">
                  <a:effectLst/>
                </a:endParaRPr>
              </a:p>
              <a:p>
                <a:pPr marL="0" indent="0" algn="ctr"/>
                <a:endParaRPr lang="sv-SE" sz="2000" dirty="0">
                  <a:effectLst/>
                </a:endParaRPr>
              </a:p>
              <a:p>
                <a:pPr>
                  <a:buFont typeface="Arial" panose="020B0604020202020204" pitchFamily="34" charset="0"/>
                  <a:buChar char="•"/>
                </a:pPr>
                <a:endParaRPr lang="sv-SE" sz="2200" dirty="0">
                  <a:effectLs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10580" y="1636513"/>
                <a:ext cx="7993868" cy="4868310"/>
              </a:xfrm>
              <a:blipFill rotWithShape="1">
                <a:blip r:embed="rId2"/>
                <a:stretch>
                  <a:fillRect l="-915" t="-501" r="-1831"/>
                </a:stretch>
              </a:blipFill>
            </p:spPr>
            <p:txBody>
              <a:bodyPr/>
              <a:lstStyle/>
              <a:p>
                <a:r>
                  <a:rPr lang="sv-SE">
                    <a:noFill/>
                  </a:rPr>
                  <a:t> </a:t>
                </a:r>
              </a:p>
            </p:txBody>
          </p:sp>
        </mc:Fallback>
      </mc:AlternateContent>
      <p:grpSp>
        <p:nvGrpSpPr>
          <p:cNvPr id="4" name="Group 6"/>
          <p:cNvGrpSpPr>
            <a:grpSpLocks/>
          </p:cNvGrpSpPr>
          <p:nvPr/>
        </p:nvGrpSpPr>
        <p:grpSpPr bwMode="auto">
          <a:xfrm>
            <a:off x="3419872" y="5589241"/>
            <a:ext cx="724700" cy="1152128"/>
            <a:chOff x="1872" y="2928"/>
            <a:chExt cx="624" cy="1027"/>
          </a:xfrm>
        </p:grpSpPr>
        <p:sp>
          <p:nvSpPr>
            <p:cNvPr id="5" name="Rectangle 7"/>
            <p:cNvSpPr>
              <a:spLocks noChangeArrowheads="1"/>
            </p:cNvSpPr>
            <p:nvPr/>
          </p:nvSpPr>
          <p:spPr bwMode="auto">
            <a:xfrm>
              <a:off x="1872" y="2928"/>
              <a:ext cx="624" cy="528"/>
            </a:xfrm>
            <a:prstGeom prst="rect">
              <a:avLst/>
            </a:prstGeom>
            <a:solidFill>
              <a:srgbClr val="FF99FF">
                <a:alpha val="50195"/>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6" name="Text Box 8"/>
            <p:cNvSpPr txBox="1">
              <a:spLocks noChangeArrowheads="1"/>
            </p:cNvSpPr>
            <p:nvPr/>
          </p:nvSpPr>
          <p:spPr bwMode="auto">
            <a:xfrm>
              <a:off x="1872" y="3456"/>
              <a:ext cx="624" cy="499"/>
            </a:xfrm>
            <a:prstGeom prst="rect">
              <a:avLst/>
            </a:prstGeom>
            <a:solidFill>
              <a:srgbClr val="FF99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875"/>
                </a:spcBef>
              </a:pPr>
              <a:r>
                <a:rPr lang="en-US" altLang="en-US" sz="1300" dirty="0" smtClean="0">
                  <a:solidFill>
                    <a:srgbClr val="000000"/>
                  </a:solidFill>
                  <a:latin typeface="Arial" charset="0"/>
                </a:rPr>
                <a:t>Multi-</a:t>
              </a:r>
              <a:r>
                <a:rPr lang="en-US" altLang="en-US" sz="1300" dirty="0" err="1" smtClean="0">
                  <a:solidFill>
                    <a:srgbClr val="000000"/>
                  </a:solidFill>
                  <a:latin typeface="Arial" charset="0"/>
                </a:rPr>
                <a:t>pli</a:t>
              </a:r>
              <a:r>
                <a:rPr lang="sv-SE" altLang="en-US" sz="1300" dirty="0" err="1" smtClean="0">
                  <a:solidFill>
                    <a:srgbClr val="000000"/>
                  </a:solidFill>
                  <a:latin typeface="Arial" charset="0"/>
                </a:rPr>
                <a:t>kator</a:t>
              </a:r>
              <a:endParaRPr lang="sv-SE" altLang="en-US" sz="1300" dirty="0">
                <a:solidFill>
                  <a:srgbClr val="000000"/>
                </a:solidFill>
                <a:latin typeface="Arial" charset="0"/>
              </a:endParaRPr>
            </a:p>
          </p:txBody>
        </p:sp>
      </p:grpSp>
      <p:grpSp>
        <p:nvGrpSpPr>
          <p:cNvPr id="7" name="Group 9"/>
          <p:cNvGrpSpPr>
            <a:grpSpLocks/>
          </p:cNvGrpSpPr>
          <p:nvPr/>
        </p:nvGrpSpPr>
        <p:grpSpPr bwMode="auto">
          <a:xfrm>
            <a:off x="4144572" y="5603312"/>
            <a:ext cx="2593114" cy="871275"/>
            <a:chOff x="2496" y="2928"/>
            <a:chExt cx="1728" cy="516"/>
          </a:xfrm>
        </p:grpSpPr>
        <p:sp>
          <p:nvSpPr>
            <p:cNvPr id="8" name="Rectangle 10"/>
            <p:cNvSpPr>
              <a:spLocks noChangeArrowheads="1"/>
            </p:cNvSpPr>
            <p:nvPr/>
          </p:nvSpPr>
          <p:spPr bwMode="auto">
            <a:xfrm>
              <a:off x="2496" y="2928"/>
              <a:ext cx="1728" cy="342"/>
            </a:xfrm>
            <a:prstGeom prst="rect">
              <a:avLst/>
            </a:prstGeom>
            <a:solidFill>
              <a:srgbClr val="66FF66">
                <a:alpha val="50195"/>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9" name="Text Box 11"/>
            <p:cNvSpPr txBox="1">
              <a:spLocks noChangeArrowheads="1"/>
            </p:cNvSpPr>
            <p:nvPr/>
          </p:nvSpPr>
          <p:spPr bwMode="auto">
            <a:xfrm>
              <a:off x="2496" y="3270"/>
              <a:ext cx="1728" cy="174"/>
            </a:xfrm>
            <a:prstGeom prst="rect">
              <a:avLst/>
            </a:prstGeom>
            <a:solidFill>
              <a:srgbClr val="66FF66"/>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ctr">
                <a:spcBef>
                  <a:spcPts val="875"/>
                </a:spcBef>
              </a:pPr>
              <a:r>
                <a:rPr lang="en-US" altLang="en-US" sz="1300" dirty="0" err="1">
                  <a:solidFill>
                    <a:srgbClr val="000000"/>
                  </a:solidFill>
                  <a:latin typeface="Arial" charset="0"/>
                </a:rPr>
                <a:t>autonom</a:t>
              </a:r>
              <a:r>
                <a:rPr lang="en-US" altLang="en-US" sz="1300" dirty="0">
                  <a:solidFill>
                    <a:srgbClr val="000000"/>
                  </a:solidFill>
                  <a:latin typeface="Arial" charset="0"/>
                </a:rPr>
                <a:t> </a:t>
              </a:r>
              <a:r>
                <a:rPr lang="sv-SE" altLang="en-US" sz="1300" dirty="0" smtClean="0">
                  <a:solidFill>
                    <a:srgbClr val="000000"/>
                  </a:solidFill>
                  <a:latin typeface="Arial" charset="0"/>
                </a:rPr>
                <a:t>efterfrågan</a:t>
              </a:r>
              <a:endParaRPr lang="sv-SE" altLang="en-US" sz="1300" dirty="0">
                <a:solidFill>
                  <a:srgbClr val="000000"/>
                </a:solidFill>
                <a:latin typeface="Arial" charset="0"/>
              </a:endParaRPr>
            </a:p>
          </p:txBody>
        </p:sp>
      </p:grpSp>
      <p:sp>
        <p:nvSpPr>
          <p:cNvPr id="10"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9</a:t>
            </a:fld>
            <a:endParaRPr lang="en-GB" dirty="0"/>
          </a:p>
        </p:txBody>
      </p:sp>
    </p:spTree>
    <p:extLst>
      <p:ext uri="{BB962C8B-B14F-4D97-AF65-F5344CB8AC3E}">
        <p14:creationId xmlns:p14="http://schemas.microsoft.com/office/powerpoint/2010/main" val="46835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additive="repl">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additive="repl">
                                        <p:cTn id="3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14452</TotalTime>
  <Words>1523</Words>
  <Application>Microsoft Office PowerPoint</Application>
  <PresentationFormat>On-screen Show (4:3)</PresentationFormat>
  <Paragraphs>168</Paragraphs>
  <Slides>17</Slides>
  <Notes>3</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Default Design</vt:lpstr>
      <vt:lpstr>1_Default Design</vt:lpstr>
      <vt:lpstr>Kapitel 2 Varumarknaden</vt:lpstr>
      <vt:lpstr>Efterfrågans komponenter</vt:lpstr>
      <vt:lpstr>Efterfrågans komponenter</vt:lpstr>
      <vt:lpstr>Sveriges försörjningsbalans</vt:lpstr>
      <vt:lpstr>Hur bestäms konsumtionen?</vt:lpstr>
      <vt:lpstr>En linjär Konsumtionsfunktion</vt:lpstr>
      <vt:lpstr>Exogen efterfrågan</vt:lpstr>
      <vt:lpstr>Jämvikt på varumarknaden</vt:lpstr>
      <vt:lpstr>Lösning av jämviktsvillkoret</vt:lpstr>
      <vt:lpstr>Grafisk lösning av jämviktsvillkoret</vt:lpstr>
      <vt:lpstr>En ökad autonom konsumtion (tex genom högre G eller lägre T)</vt:lpstr>
      <vt:lpstr>I ord och formler</vt:lpstr>
      <vt:lpstr>Anpassningens dynamik</vt:lpstr>
      <vt:lpstr>Investeringar = sparande: ett alternativt sätt att tänka på varumarknadsjämvikten</vt:lpstr>
      <vt:lpstr>Varför inte alltid öka produktionen med hjälp av att öka G eller minska T?</vt:lpstr>
      <vt:lpstr>Lite doktrinhistoria</vt:lpstr>
      <vt:lpstr>Lite doktrinhistoria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2</dc:title>
  <dc:subject>Macroeconomics, 3/e, Blanchard</dc:subject>
  <dc:creator>John Hassler</dc:creator>
  <cp:lastModifiedBy>hasslerj</cp:lastModifiedBy>
  <cp:revision>289</cp:revision>
  <cp:lastPrinted>2021-11-02T08:41:03Z</cp:lastPrinted>
  <dcterms:created xsi:type="dcterms:W3CDTF">2001-01-09T19:01:00Z</dcterms:created>
  <dcterms:modified xsi:type="dcterms:W3CDTF">2021-11-02T15:27:13Z</dcterms:modified>
</cp:coreProperties>
</file>