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4"/>
  </p:notesMasterIdLst>
  <p:handoutMasterIdLst>
    <p:handoutMasterId r:id="rId25"/>
  </p:handoutMasterIdLst>
  <p:sldIdLst>
    <p:sldId id="257" r:id="rId3"/>
    <p:sldId id="258" r:id="rId4"/>
    <p:sldId id="259" r:id="rId5"/>
    <p:sldId id="263" r:id="rId6"/>
    <p:sldId id="260" r:id="rId7"/>
    <p:sldId id="264" r:id="rId8"/>
    <p:sldId id="265" r:id="rId9"/>
    <p:sldId id="266" r:id="rId10"/>
    <p:sldId id="267" r:id="rId11"/>
    <p:sldId id="268" r:id="rId12"/>
    <p:sldId id="277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4910C"/>
    <a:srgbClr val="CC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52" autoAdjust="0"/>
  </p:normalViewPr>
  <p:slideViewPr>
    <p:cSldViewPr showGuides="1">
      <p:cViewPr varScale="1">
        <p:scale>
          <a:sx n="110" d="100"/>
          <a:sy n="110" d="100"/>
        </p:scale>
        <p:origin x="-576" y="-78"/>
      </p:cViewPr>
      <p:guideLst>
        <p:guide orient="horz" pos="2659"/>
        <p:guide pos="2880"/>
      </p:guideLst>
    </p:cSldViewPr>
  </p:slideViewPr>
  <p:outlineViewPr>
    <p:cViewPr varScale="1">
      <p:scale>
        <a:sx n="170" d="200"/>
        <a:sy n="170" d="200"/>
      </p:scale>
      <p:origin x="0" y="424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978"/>
        <p:guide pos="20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hasslerj\Downloads\tidsserie-veckorappor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hasslerj\Downloads\tidsserie-veckorappor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sslerj\Downloads\tidsserie-veckorapport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hasslerj\Downloads\tidsserie-veckorappor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sslerj\Downloads\tidsserie-veckorap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'[tidsserie-veckorapport.xlsx]Sheet1'!$B$21:$C$21</c:f>
              <c:numCache>
                <c:formatCode>#,##0</c:formatCode>
                <c:ptCount val="2"/>
                <c:pt idx="0">
                  <c:v>423381</c:v>
                </c:pt>
                <c:pt idx="1">
                  <c:v>209654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</c:spPr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'[tidsserie-veckorapport.xlsx]Sheet1'!$B$22:$C$22</c:f>
              <c:numCache>
                <c:formatCode>#,##0</c:formatCode>
                <c:ptCount val="2"/>
                <c:pt idx="0">
                  <c:v>68660</c:v>
                </c:pt>
                <c:pt idx="1">
                  <c:v>62469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'[tidsserie-veckorapport.xlsx]Sheet1'!$B$23:$C$23</c:f>
              <c:numCache>
                <c:formatCode>#,##0</c:formatCode>
                <c:ptCount val="2"/>
                <c:pt idx="0">
                  <c:v>46344</c:v>
                </c:pt>
                <c:pt idx="1">
                  <c:v>28366</c:v>
                </c:pt>
              </c:numCache>
            </c:numRef>
          </c:val>
        </c:ser>
        <c:ser>
          <c:idx val="3"/>
          <c:order val="3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'[tidsserie-veckorapport.xlsx]Sheet1'!$B$24:$C$24</c:f>
              <c:numCache>
                <c:formatCode>#,##0</c:formatCode>
                <c:ptCount val="2"/>
                <c:pt idx="0">
                  <c:v>630874</c:v>
                </c:pt>
                <c:pt idx="1">
                  <c:v>868970</c:v>
                </c:pt>
              </c:numCache>
            </c:numRef>
          </c:val>
        </c:ser>
        <c:ser>
          <c:idx val="4"/>
          <c:order val="4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'[tidsserie-veckorapport.xlsx]Sheet1'!$B$25:$C$25</c:f>
              <c:numCache>
                <c:formatCode>#,##0</c:formatCode>
                <c:ptCount val="2"/>
                <c:pt idx="0">
                  <c:v>167509</c:v>
                </c:pt>
                <c:pt idx="1">
                  <c:v>155590</c:v>
                </c:pt>
              </c:numCache>
            </c:numRef>
          </c:val>
        </c:ser>
        <c:ser>
          <c:idx val="5"/>
          <c:order val="5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'[tidsserie-veckorapport.xlsx]Sheet1'!$B$26:$C$26</c:f>
              <c:numCache>
                <c:formatCode>#,##0</c:formatCode>
                <c:ptCount val="2"/>
                <c:pt idx="0">
                  <c:v>10288</c:v>
                </c:pt>
                <c:pt idx="1">
                  <c:v>20945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253696"/>
        <c:axId val="188255232"/>
      </c:barChart>
      <c:catAx>
        <c:axId val="188253696"/>
        <c:scaling>
          <c:orientation val="minMax"/>
        </c:scaling>
        <c:delete val="0"/>
        <c:axPos val="b"/>
        <c:majorTickMark val="out"/>
        <c:minorTickMark val="none"/>
        <c:tickLblPos val="nextTo"/>
        <c:crossAx val="188255232"/>
        <c:crosses val="autoZero"/>
        <c:auto val="1"/>
        <c:lblAlgn val="ctr"/>
        <c:lblOffset val="100"/>
        <c:noMultiLvlLbl val="0"/>
      </c:catAx>
      <c:valAx>
        <c:axId val="18825523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88253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'[tidsserie-veckorapport.xlsx]Sheet1'!$B$21:$C$21</c:f>
              <c:numCache>
                <c:formatCode>#,##0</c:formatCode>
                <c:ptCount val="2"/>
                <c:pt idx="0">
                  <c:v>423381</c:v>
                </c:pt>
                <c:pt idx="1">
                  <c:v>209654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</c:spPr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'[tidsserie-veckorapport.xlsx]Sheet1'!$B$22:$C$22</c:f>
              <c:numCache>
                <c:formatCode>#,##0</c:formatCode>
                <c:ptCount val="2"/>
                <c:pt idx="0">
                  <c:v>68660</c:v>
                </c:pt>
                <c:pt idx="1">
                  <c:v>62469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'[tidsserie-veckorapport.xlsx]Sheet1'!$B$23:$C$23</c:f>
              <c:numCache>
                <c:formatCode>#,##0</c:formatCode>
                <c:ptCount val="2"/>
                <c:pt idx="0">
                  <c:v>46344</c:v>
                </c:pt>
                <c:pt idx="1">
                  <c:v>28366</c:v>
                </c:pt>
              </c:numCache>
            </c:numRef>
          </c:val>
        </c:ser>
        <c:ser>
          <c:idx val="3"/>
          <c:order val="3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'[tidsserie-veckorapport.xlsx]Sheet1'!$B$24:$C$24</c:f>
              <c:numCache>
                <c:formatCode>#,##0</c:formatCode>
                <c:ptCount val="2"/>
                <c:pt idx="0">
                  <c:v>630874</c:v>
                </c:pt>
                <c:pt idx="1">
                  <c:v>868970</c:v>
                </c:pt>
              </c:numCache>
            </c:numRef>
          </c:val>
        </c:ser>
        <c:ser>
          <c:idx val="4"/>
          <c:order val="4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'[tidsserie-veckorapport.xlsx]Sheet1'!$B$25:$C$25</c:f>
              <c:numCache>
                <c:formatCode>#,##0</c:formatCode>
                <c:ptCount val="2"/>
                <c:pt idx="0">
                  <c:v>167509</c:v>
                </c:pt>
                <c:pt idx="1">
                  <c:v>155590</c:v>
                </c:pt>
              </c:numCache>
            </c:numRef>
          </c:val>
        </c:ser>
        <c:ser>
          <c:idx val="5"/>
          <c:order val="5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'[tidsserie-veckorapport.xlsx]Sheet1'!$B$26:$C$26</c:f>
              <c:numCache>
                <c:formatCode>#,##0</c:formatCode>
                <c:ptCount val="2"/>
                <c:pt idx="0">
                  <c:v>10288</c:v>
                </c:pt>
                <c:pt idx="1">
                  <c:v>20945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639488"/>
        <c:axId val="188653568"/>
      </c:barChart>
      <c:catAx>
        <c:axId val="188639488"/>
        <c:scaling>
          <c:orientation val="minMax"/>
        </c:scaling>
        <c:delete val="0"/>
        <c:axPos val="b"/>
        <c:majorTickMark val="out"/>
        <c:minorTickMark val="none"/>
        <c:tickLblPos val="nextTo"/>
        <c:crossAx val="188653568"/>
        <c:crosses val="autoZero"/>
        <c:auto val="1"/>
        <c:lblAlgn val="ctr"/>
        <c:lblOffset val="100"/>
        <c:noMultiLvlLbl val="0"/>
      </c:catAx>
      <c:valAx>
        <c:axId val="1886535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88639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'[tidsserie-veckorapport.xlsx]Sheet1'!$B$38:$C$38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'[tidsserie-veckorapport.xlsx]Sheet1'!$B$39:$C$39</c:f>
              <c:numCache>
                <c:formatCode>#,##0</c:formatCode>
                <c:ptCount val="2"/>
                <c:pt idx="0">
                  <c:v>421271</c:v>
                </c:pt>
                <c:pt idx="1">
                  <c:v>193218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</c:spPr>
          <c:invertIfNegative val="0"/>
          <c:cat>
            <c:strRef>
              <c:f>'[tidsserie-veckorapport.xlsx]Sheet1'!$B$38:$C$38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'[tidsserie-veckorapport.xlsx]Sheet1'!$B$40:$C$40</c:f>
              <c:numCache>
                <c:formatCode>#,##0</c:formatCode>
                <c:ptCount val="2"/>
                <c:pt idx="0">
                  <c:v>57488</c:v>
                </c:pt>
                <c:pt idx="1">
                  <c:v>59734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'[tidsserie-veckorapport.xlsx]Sheet1'!$B$38:$C$38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'[tidsserie-veckorapport.xlsx]Sheet1'!$B$41:$C$41</c:f>
              <c:numCache>
                <c:formatCode>#,##0</c:formatCode>
                <c:ptCount val="2"/>
                <c:pt idx="0">
                  <c:v>39986</c:v>
                </c:pt>
                <c:pt idx="1">
                  <c:v>29166</c:v>
                </c:pt>
              </c:numCache>
            </c:numRef>
          </c:val>
        </c:ser>
        <c:ser>
          <c:idx val="3"/>
          <c:order val="3"/>
          <c:invertIfNegative val="0"/>
          <c:cat>
            <c:strRef>
              <c:f>'[tidsserie-veckorapport.xlsx]Sheet1'!$B$38:$C$38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'[tidsserie-veckorapport.xlsx]Sheet1'!$B$42:$C$42</c:f>
              <c:numCache>
                <c:formatCode>#,##0</c:formatCode>
                <c:ptCount val="2"/>
                <c:pt idx="0">
                  <c:v>378927</c:v>
                </c:pt>
                <c:pt idx="1">
                  <c:v>443593</c:v>
                </c:pt>
              </c:numCache>
            </c:numRef>
          </c:val>
        </c:ser>
        <c:ser>
          <c:idx val="4"/>
          <c:order val="4"/>
          <c:invertIfNegative val="0"/>
          <c:cat>
            <c:strRef>
              <c:f>'[tidsserie-veckorapport.xlsx]Sheet1'!$B$38:$C$38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'[tidsserie-veckorapport.xlsx]Sheet1'!$B$43:$C$43</c:f>
              <c:numCache>
                <c:formatCode>#,##0</c:formatCode>
                <c:ptCount val="2"/>
                <c:pt idx="0">
                  <c:v>0</c:v>
                </c:pt>
                <c:pt idx="1">
                  <c:v>132821</c:v>
                </c:pt>
              </c:numCache>
            </c:numRef>
          </c:val>
        </c:ser>
        <c:ser>
          <c:idx val="5"/>
          <c:order val="5"/>
          <c:invertIfNegative val="0"/>
          <c:cat>
            <c:strRef>
              <c:f>'[tidsserie-veckorapport.xlsx]Sheet1'!$B$38:$C$38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'[tidsserie-veckorapport.xlsx]Sheet1'!$B$44:$C$44</c:f>
              <c:numCache>
                <c:formatCode>#,##0</c:formatCode>
                <c:ptCount val="2"/>
                <c:pt idx="0">
                  <c:v>6234</c:v>
                </c:pt>
                <c:pt idx="1">
                  <c:v>33986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762368"/>
        <c:axId val="188772352"/>
      </c:barChart>
      <c:catAx>
        <c:axId val="188762368"/>
        <c:scaling>
          <c:orientation val="minMax"/>
        </c:scaling>
        <c:delete val="0"/>
        <c:axPos val="b"/>
        <c:majorTickMark val="out"/>
        <c:minorTickMark val="none"/>
        <c:tickLblPos val="nextTo"/>
        <c:crossAx val="188772352"/>
        <c:crosses val="autoZero"/>
        <c:auto val="1"/>
        <c:lblAlgn val="ctr"/>
        <c:lblOffset val="100"/>
        <c:noMultiLvlLbl val="0"/>
      </c:catAx>
      <c:valAx>
        <c:axId val="188772352"/>
        <c:scaling>
          <c:orientation val="minMax"/>
          <c:max val="160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88762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'[tidsserie-veckorapport.xlsx]Sheet1'!$B$21:$C$21</c:f>
              <c:numCache>
                <c:formatCode>#,##0</c:formatCode>
                <c:ptCount val="2"/>
                <c:pt idx="0">
                  <c:v>423381</c:v>
                </c:pt>
                <c:pt idx="1">
                  <c:v>209654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</c:spPr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'[tidsserie-veckorapport.xlsx]Sheet1'!$B$22:$C$22</c:f>
              <c:numCache>
                <c:formatCode>#,##0</c:formatCode>
                <c:ptCount val="2"/>
                <c:pt idx="0">
                  <c:v>68660</c:v>
                </c:pt>
                <c:pt idx="1">
                  <c:v>62469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'[tidsserie-veckorapport.xlsx]Sheet1'!$B$23:$C$23</c:f>
              <c:numCache>
                <c:formatCode>#,##0</c:formatCode>
                <c:ptCount val="2"/>
                <c:pt idx="0">
                  <c:v>46344</c:v>
                </c:pt>
                <c:pt idx="1">
                  <c:v>28366</c:v>
                </c:pt>
              </c:numCache>
            </c:numRef>
          </c:val>
        </c:ser>
        <c:ser>
          <c:idx val="3"/>
          <c:order val="3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'[tidsserie-veckorapport.xlsx]Sheet1'!$B$24:$C$24</c:f>
              <c:numCache>
                <c:formatCode>#,##0</c:formatCode>
                <c:ptCount val="2"/>
                <c:pt idx="0">
                  <c:v>630874</c:v>
                </c:pt>
                <c:pt idx="1">
                  <c:v>868970</c:v>
                </c:pt>
              </c:numCache>
            </c:numRef>
          </c:val>
        </c:ser>
        <c:ser>
          <c:idx val="4"/>
          <c:order val="4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'[tidsserie-veckorapport.xlsx]Sheet1'!$B$25:$C$25</c:f>
              <c:numCache>
                <c:formatCode>#,##0</c:formatCode>
                <c:ptCount val="2"/>
                <c:pt idx="0">
                  <c:v>167509</c:v>
                </c:pt>
                <c:pt idx="1">
                  <c:v>155590</c:v>
                </c:pt>
              </c:numCache>
            </c:numRef>
          </c:val>
        </c:ser>
        <c:ser>
          <c:idx val="5"/>
          <c:order val="5"/>
          <c:invertIfNegative val="0"/>
          <c:cat>
            <c:strRef>
              <c:f>'[tidsserie-veckorapport.xlsx]Sheet1'!$B$20:$C$20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'[tidsserie-veckorapport.xlsx]Sheet1'!$B$26:$C$26</c:f>
              <c:numCache>
                <c:formatCode>#,##0</c:formatCode>
                <c:ptCount val="2"/>
                <c:pt idx="0">
                  <c:v>10288</c:v>
                </c:pt>
                <c:pt idx="1">
                  <c:v>20945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809984"/>
        <c:axId val="188811520"/>
      </c:barChart>
      <c:catAx>
        <c:axId val="188809984"/>
        <c:scaling>
          <c:orientation val="minMax"/>
        </c:scaling>
        <c:delete val="0"/>
        <c:axPos val="b"/>
        <c:majorTickMark val="out"/>
        <c:minorTickMark val="none"/>
        <c:tickLblPos val="nextTo"/>
        <c:crossAx val="188811520"/>
        <c:crosses val="autoZero"/>
        <c:auto val="1"/>
        <c:lblAlgn val="ctr"/>
        <c:lblOffset val="100"/>
        <c:noMultiLvlLbl val="0"/>
      </c:catAx>
      <c:valAx>
        <c:axId val="18881152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88809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'[tidsserie-veckorapport.xlsx]Sheet1'!$B$48:$C$48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'[tidsserie-veckorapport.xlsx]Sheet1'!$B$49:$C$49</c:f>
              <c:numCache>
                <c:formatCode>#,##0</c:formatCode>
                <c:ptCount val="2"/>
                <c:pt idx="0">
                  <c:v>167483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</c:spPr>
          <c:invertIfNegative val="0"/>
          <c:cat>
            <c:strRef>
              <c:f>'[tidsserie-veckorapport.xlsx]Sheet1'!$B$48:$C$48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'[tidsserie-veckorapport.xlsx]Sheet1'!$B$50:$C$50</c:f>
              <c:numCache>
                <c:formatCode>#,##0</c:formatCode>
                <c:ptCount val="2"/>
                <c:pt idx="0">
                  <c:v>25193</c:v>
                </c:pt>
                <c:pt idx="1">
                  <c:v>106403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'[tidsserie-veckorapport.xlsx]Sheet1'!$B$48:$C$48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'[tidsserie-veckorapport.xlsx]Sheet1'!$B$51:$C$51</c:f>
              <c:numCache>
                <c:formatCode>#,##0</c:formatCode>
                <c:ptCount val="2"/>
                <c:pt idx="0">
                  <c:v>4120</c:v>
                </c:pt>
                <c:pt idx="1">
                  <c:v>2425</c:v>
                </c:pt>
              </c:numCache>
            </c:numRef>
          </c:val>
        </c:ser>
        <c:ser>
          <c:idx val="3"/>
          <c:order val="3"/>
          <c:invertIfNegative val="0"/>
          <c:cat>
            <c:strRef>
              <c:f>'[tidsserie-veckorapport.xlsx]Sheet1'!$B$48:$C$48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'[tidsserie-veckorapport.xlsx]Sheet1'!$B$52:$C$52</c:f>
              <c:numCache>
                <c:formatCode>#,##0</c:formatCode>
                <c:ptCount val="2"/>
                <c:pt idx="0">
                  <c:v>0</c:v>
                </c:pt>
                <c:pt idx="1">
                  <c:v>37</c:v>
                </c:pt>
              </c:numCache>
            </c:numRef>
          </c:val>
        </c:ser>
        <c:ser>
          <c:idx val="4"/>
          <c:order val="4"/>
          <c:invertIfNegative val="0"/>
          <c:cat>
            <c:strRef>
              <c:f>'[tidsserie-veckorapport.xlsx]Sheet1'!$B$48:$C$48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'[tidsserie-veckorapport.xlsx]Sheet1'!$B$53:$C$53</c:f>
              <c:numCache>
                <c:formatCode>#,##0</c:formatCode>
                <c:ptCount val="2"/>
                <c:pt idx="0">
                  <c:v>1658</c:v>
                </c:pt>
                <c:pt idx="1">
                  <c:v>71573</c:v>
                </c:pt>
              </c:numCache>
            </c:numRef>
          </c:val>
        </c:ser>
        <c:ser>
          <c:idx val="5"/>
          <c:order val="5"/>
          <c:invertIfNegative val="0"/>
          <c:cat>
            <c:strRef>
              <c:f>'[tidsserie-veckorapport.xlsx]Sheet1'!$B$48:$C$48</c:f>
              <c:strCache>
                <c:ptCount val="2"/>
                <c:pt idx="0">
                  <c:v>Tillgångar</c:v>
                </c:pt>
                <c:pt idx="1">
                  <c:v>Skulder</c:v>
                </c:pt>
              </c:strCache>
            </c:strRef>
          </c:cat>
          <c:val>
            <c:numRef>
              <c:f>'[tidsserie-veckorapport.xlsx]Sheet1'!$B$54:$C$54</c:f>
              <c:numCache>
                <c:formatCode>#,##0</c:formatCode>
                <c:ptCount val="2"/>
                <c:pt idx="0">
                  <c:v>3751</c:v>
                </c:pt>
                <c:pt idx="1">
                  <c:v>21426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875520"/>
        <c:axId val="188877056"/>
      </c:barChart>
      <c:catAx>
        <c:axId val="188875520"/>
        <c:scaling>
          <c:orientation val="minMax"/>
        </c:scaling>
        <c:delete val="0"/>
        <c:axPos val="b"/>
        <c:majorTickMark val="out"/>
        <c:minorTickMark val="none"/>
        <c:tickLblPos val="nextTo"/>
        <c:crossAx val="188877056"/>
        <c:crosses val="autoZero"/>
        <c:auto val="1"/>
        <c:lblAlgn val="ctr"/>
        <c:lblOffset val="100"/>
        <c:noMultiLvlLbl val="0"/>
      </c:catAx>
      <c:valAx>
        <c:axId val="188877056"/>
        <c:scaling>
          <c:orientation val="minMax"/>
          <c:max val="160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88875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0.2521</cdr:x>
      <cdr:y>0.6571</cdr:y>
    </cdr:from>
    <cdr:to>
      <cdr:x>0.35881</cdr:x>
      <cdr:y>0.69817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0" y="3456384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Guld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0.2521</cdr:x>
      <cdr:y>0.80769</cdr:y>
    </cdr:from>
    <cdr:to>
      <cdr:x>0.35881</cdr:x>
      <cdr:y>0.84876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60240" y="4248472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Valutaresev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0.2605</cdr:x>
      <cdr:y>0.20534</cdr:y>
    </cdr:from>
    <cdr:to>
      <cdr:x>0.36722</cdr:x>
      <cdr:y>0.24641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32248" y="1080120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 err="1" smtClean="0">
              <a:solidFill>
                <a:schemeClr val="tx1"/>
              </a:solidFill>
            </a:rPr>
            <a:t>Utlåning</a:t>
          </a:r>
          <a:r>
            <a:rPr lang="en-US" dirty="0" smtClean="0">
              <a:solidFill>
                <a:schemeClr val="tx1"/>
              </a:solidFill>
            </a:rPr>
            <a:t> banker </a:t>
          </a:r>
          <a:endParaRPr lang="en-US" sz="1100" dirty="0" smtClean="0">
            <a:solidFill>
              <a:schemeClr val="tx1"/>
            </a:solidFill>
          </a:endParaRPr>
        </a:p>
        <a:p xmlns:a="http://schemas.openxmlformats.org/drawingml/2006/main">
          <a:endParaRPr lang="en-US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0.2605</cdr:x>
      <cdr:y>0.41069</cdr:y>
    </cdr:from>
    <cdr:to>
      <cdr:x>0.36722</cdr:x>
      <cdr:y>0.49283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232248" y="2160240"/>
          <a:ext cx="91440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 err="1" smtClean="0">
              <a:solidFill>
                <a:schemeClr val="bg1"/>
              </a:solidFill>
            </a:rPr>
            <a:t>Svenska</a:t>
          </a:r>
          <a:r>
            <a:rPr lang="en-US" dirty="0" smtClean="0">
              <a:solidFill>
                <a:schemeClr val="bg1"/>
              </a:solidFill>
            </a:rPr>
            <a:t> </a:t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err="1" smtClean="0">
              <a:solidFill>
                <a:schemeClr val="bg1"/>
              </a:solidFill>
            </a:rPr>
            <a:t>värdepapper</a:t>
          </a:r>
          <a:endParaRPr lang="en-US" sz="1100" dirty="0" smtClean="0">
            <a:solidFill>
              <a:schemeClr val="bg1"/>
            </a:solidFill>
          </a:endParaRPr>
        </a:p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0.68908</cdr:x>
      <cdr:y>0.82616</cdr:y>
    </cdr:from>
    <cdr:to>
      <cdr:x>0.79579</cdr:x>
      <cdr:y>0.87614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904656" y="4345632"/>
          <a:ext cx="914400" cy="262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Lån</a:t>
          </a:r>
          <a:r>
            <a:rPr lang="en-US" sz="1100" dirty="0" smtClean="0"/>
            <a:t> till </a:t>
          </a:r>
          <a:r>
            <a:rPr lang="en-US" sz="1100" dirty="0" err="1" smtClean="0"/>
            <a:t>valutareserv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0.69748</cdr:x>
      <cdr:y>0.78031</cdr:y>
    </cdr:from>
    <cdr:to>
      <cdr:x>0.80419</cdr:x>
      <cdr:y>0.82138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976664" y="4104456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Sedlar</a:t>
          </a:r>
          <a:r>
            <a:rPr lang="en-US" sz="1100" dirty="0" smtClean="0"/>
            <a:t> o </a:t>
          </a:r>
          <a:r>
            <a:rPr lang="en-US" sz="1100" dirty="0" err="1" smtClean="0"/>
            <a:t>mynt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0.69748</cdr:x>
      <cdr:y>0.45176</cdr:y>
    </cdr:from>
    <cdr:to>
      <cdr:x>0.80419</cdr:x>
      <cdr:y>0.6256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976664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 err="1" smtClean="0">
              <a:solidFill>
                <a:schemeClr val="bg1"/>
              </a:solidFill>
            </a:rPr>
            <a:t>Likvida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k</a:t>
          </a:r>
          <a:r>
            <a:rPr lang="en-US" sz="1100" dirty="0" err="1" smtClean="0">
              <a:solidFill>
                <a:schemeClr val="bg1"/>
              </a:solidFill>
            </a:rPr>
            <a:t>onton</a:t>
          </a:r>
          <a:r>
            <a:rPr lang="en-US" sz="1100" dirty="0" smtClean="0">
              <a:solidFill>
                <a:schemeClr val="bg1"/>
              </a:solidFill>
            </a:rPr>
            <a:t/>
          </a:r>
          <a:br>
            <a:rPr lang="en-US" sz="1100" dirty="0" smtClean="0">
              <a:solidFill>
                <a:schemeClr val="bg1"/>
              </a:solidFill>
            </a:rPr>
          </a:br>
          <a:r>
            <a:rPr lang="en-US" sz="1100" dirty="0" smtClean="0">
              <a:solidFill>
                <a:schemeClr val="bg1"/>
              </a:solidFill>
            </a:rPr>
            <a:t>hos </a:t>
          </a:r>
          <a:r>
            <a:rPr lang="en-US" sz="1100" dirty="0" err="1" smtClean="0">
              <a:solidFill>
                <a:schemeClr val="bg1"/>
              </a:solidFill>
            </a:rPr>
            <a:t>Riksbanken</a:t>
          </a:r>
          <a:r>
            <a:rPr lang="en-US" sz="1100" dirty="0" smtClean="0">
              <a:solidFill>
                <a:schemeClr val="bg1"/>
              </a:solidFill>
            </a:rPr>
            <a:t> </a:t>
          </a:r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0.68908</cdr:x>
      <cdr:y>0.21903</cdr:y>
    </cdr:from>
    <cdr:to>
      <cdr:x>0.79579</cdr:x>
      <cdr:y>0.39287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904656" y="1152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Eget</a:t>
          </a:r>
          <a:r>
            <a:rPr lang="en-US" sz="1100" dirty="0" smtClean="0"/>
            <a:t> </a:t>
          </a:r>
          <a:r>
            <a:rPr lang="en-US" sz="1100" dirty="0" err="1" smtClean="0"/>
            <a:t>kapital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0.30508</cdr:x>
      <cdr:y>0.64466</cdr:y>
    </cdr:from>
    <cdr:to>
      <cdr:x>0.41179</cdr:x>
      <cdr:y>0.68573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2880320"/>
          <a:ext cx="453354" cy="183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Guld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0.32203</cdr:x>
      <cdr:y>0.7736</cdr:y>
    </cdr:from>
    <cdr:to>
      <cdr:x>0.42874</cdr:x>
      <cdr:y>0.81467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68152" y="3456384"/>
          <a:ext cx="453354" cy="183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Valuta</a:t>
          </a:r>
          <a:r>
            <a:rPr lang="en-US" sz="1100" dirty="0" smtClean="0"/>
            <a:t/>
          </a:r>
          <a:br>
            <a:rPr lang="en-US" sz="1100" dirty="0" smtClean="0"/>
          </a:br>
          <a:r>
            <a:rPr lang="en-US" sz="1100" dirty="0" err="1" smtClean="0"/>
            <a:t>reserv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0.28891</cdr:x>
      <cdr:y>0.17728</cdr:y>
    </cdr:from>
    <cdr:to>
      <cdr:x>0.44145</cdr:x>
      <cdr:y>0.27398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27410" y="792088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 err="1" smtClean="0">
              <a:solidFill>
                <a:schemeClr val="tx1"/>
              </a:solidFill>
            </a:rPr>
            <a:t>Utlåning</a:t>
          </a:r>
          <a:endParaRPr lang="en-US" dirty="0" smtClean="0">
            <a:solidFill>
              <a:schemeClr val="tx1"/>
            </a:solidFill>
          </a:endParaRPr>
        </a:p>
        <a:p xmlns:a="http://schemas.openxmlformats.org/drawingml/2006/main">
          <a:r>
            <a:rPr lang="en-US" dirty="0" smtClean="0">
              <a:solidFill>
                <a:schemeClr val="tx1"/>
              </a:solidFill>
            </a:rPr>
            <a:t>banker </a:t>
          </a:r>
          <a:endParaRPr lang="en-US" sz="1100" dirty="0" smtClean="0">
            <a:solidFill>
              <a:schemeClr val="tx1"/>
            </a:solidFill>
          </a:endParaRPr>
        </a:p>
        <a:p xmlns:a="http://schemas.openxmlformats.org/drawingml/2006/main">
          <a:endParaRPr lang="en-US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0.28814</cdr:x>
      <cdr:y>0.37459</cdr:y>
    </cdr:from>
    <cdr:to>
      <cdr:x>0.45136</cdr:x>
      <cdr:y>0.56021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224136" y="1673629"/>
          <a:ext cx="693473" cy="8293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 err="1" smtClean="0">
              <a:solidFill>
                <a:schemeClr val="bg1"/>
              </a:solidFill>
            </a:rPr>
            <a:t>Svenska</a:t>
          </a:r>
          <a:r>
            <a:rPr lang="en-US" dirty="0" smtClean="0">
              <a:solidFill>
                <a:schemeClr val="bg1"/>
              </a:solidFill>
            </a:rPr>
            <a:t> </a:t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err="1" smtClean="0">
              <a:solidFill>
                <a:schemeClr val="bg1"/>
              </a:solidFill>
            </a:rPr>
            <a:t>värde</a:t>
          </a:r>
          <a:r>
            <a:rPr lang="en-US" dirty="0" smtClean="0">
              <a:solidFill>
                <a:schemeClr val="bg1"/>
              </a:solidFill>
            </a:rPr>
            <a:t/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err="1" smtClean="0">
              <a:solidFill>
                <a:schemeClr val="bg1"/>
              </a:solidFill>
            </a:rPr>
            <a:t>papper</a:t>
          </a:r>
          <a:endParaRPr lang="en-US" sz="1100" dirty="0" smtClean="0">
            <a:solidFill>
              <a:schemeClr val="bg1"/>
            </a:solidFill>
          </a:endParaRPr>
        </a:p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0.68908</cdr:x>
      <cdr:y>0.82616</cdr:y>
    </cdr:from>
    <cdr:to>
      <cdr:x>0.79579</cdr:x>
      <cdr:y>0.87614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904656" y="4345632"/>
          <a:ext cx="914400" cy="262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Lån</a:t>
          </a:r>
          <a:r>
            <a:rPr lang="en-US" sz="1100" dirty="0" smtClean="0"/>
            <a:t> till </a:t>
          </a:r>
          <a:r>
            <a:rPr lang="en-US" sz="1100" dirty="0" err="1" smtClean="0"/>
            <a:t>valutareserv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0.69492</cdr:x>
      <cdr:y>0.75748</cdr:y>
    </cdr:from>
    <cdr:to>
      <cdr:x>0.80163</cdr:x>
      <cdr:y>0.79855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52328" y="3384376"/>
          <a:ext cx="453355" cy="1834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Sedlar</a:t>
          </a:r>
          <a:r>
            <a:rPr lang="en-US" sz="1100" dirty="0" smtClean="0"/>
            <a:t> o </a:t>
          </a:r>
          <a:r>
            <a:rPr lang="en-US" sz="1100" dirty="0" err="1" smtClean="0"/>
            <a:t>mynt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0.69748</cdr:x>
      <cdr:y>0.45176</cdr:y>
    </cdr:from>
    <cdr:to>
      <cdr:x>0.80419</cdr:x>
      <cdr:y>0.6769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963224" y="2018438"/>
          <a:ext cx="453355" cy="1005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 err="1" smtClean="0">
              <a:solidFill>
                <a:schemeClr val="bg1"/>
              </a:solidFill>
            </a:rPr>
            <a:t>Likvida</a:t>
          </a:r>
          <a:r>
            <a:rPr lang="en-US" dirty="0" smtClean="0">
              <a:solidFill>
                <a:schemeClr val="bg1"/>
              </a:solidFill>
            </a:rPr>
            <a:t> </a:t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err="1" smtClean="0">
              <a:solidFill>
                <a:schemeClr val="bg1"/>
              </a:solidFill>
            </a:rPr>
            <a:t>k</a:t>
          </a:r>
          <a:r>
            <a:rPr lang="en-US" sz="1100" dirty="0" err="1" smtClean="0">
              <a:solidFill>
                <a:schemeClr val="bg1"/>
              </a:solidFill>
            </a:rPr>
            <a:t>onton</a:t>
          </a:r>
          <a:r>
            <a:rPr lang="en-US" sz="1100" dirty="0" smtClean="0">
              <a:solidFill>
                <a:schemeClr val="bg1"/>
              </a:solidFill>
            </a:rPr>
            <a:t/>
          </a:r>
          <a:br>
            <a:rPr lang="en-US" sz="1100" dirty="0" smtClean="0">
              <a:solidFill>
                <a:schemeClr val="bg1"/>
              </a:solidFill>
            </a:rPr>
          </a:br>
          <a:r>
            <a:rPr lang="en-US" sz="1100" dirty="0" smtClean="0">
              <a:solidFill>
                <a:schemeClr val="bg1"/>
              </a:solidFill>
            </a:rPr>
            <a:t>hos </a:t>
          </a:r>
          <a:br>
            <a:rPr lang="en-US" sz="1100" dirty="0" smtClean="0">
              <a:solidFill>
                <a:schemeClr val="bg1"/>
              </a:solidFill>
            </a:rPr>
          </a:br>
          <a:r>
            <a:rPr lang="en-US" sz="1100" dirty="0" err="1" smtClean="0">
              <a:solidFill>
                <a:schemeClr val="bg1"/>
              </a:solidFill>
            </a:rPr>
            <a:t>Riks</a:t>
          </a:r>
          <a:r>
            <a:rPr lang="en-US" sz="1100" dirty="0" smtClean="0">
              <a:solidFill>
                <a:schemeClr val="bg1"/>
              </a:solidFill>
            </a:rPr>
            <a:t/>
          </a:r>
          <a:br>
            <a:rPr lang="en-US" sz="1100" dirty="0" smtClean="0">
              <a:solidFill>
                <a:schemeClr val="bg1"/>
              </a:solidFill>
            </a:rPr>
          </a:br>
          <a:r>
            <a:rPr lang="en-US" sz="1100" dirty="0" err="1" smtClean="0">
              <a:solidFill>
                <a:schemeClr val="bg1"/>
              </a:solidFill>
            </a:rPr>
            <a:t>banken</a:t>
          </a:r>
          <a:r>
            <a:rPr lang="en-US" sz="1100" dirty="0" smtClean="0">
              <a:solidFill>
                <a:schemeClr val="bg1"/>
              </a:solidFill>
            </a:rPr>
            <a:t> </a:t>
          </a:r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0.69492</cdr:x>
      <cdr:y>0.17728</cdr:y>
    </cdr:from>
    <cdr:to>
      <cdr:x>0.91015</cdr:x>
      <cdr:y>0.38194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952328" y="792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Eget</a:t>
          </a:r>
          <a:r>
            <a:rPr lang="en-US" sz="1100" dirty="0" smtClean="0"/>
            <a:t> </a:t>
          </a:r>
          <a:br>
            <a:rPr lang="en-US" sz="1100" dirty="0" smtClean="0"/>
          </a:br>
          <a:r>
            <a:rPr lang="en-US" sz="1100" dirty="0" err="1" smtClean="0"/>
            <a:t>kapital</a:t>
          </a:r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0.30508</cdr:x>
      <cdr:y>0.64466</cdr:y>
    </cdr:from>
    <cdr:to>
      <cdr:x>0.41179</cdr:x>
      <cdr:y>0.68573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2880320"/>
          <a:ext cx="453354" cy="183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Guld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0.32203</cdr:x>
      <cdr:y>0.7736</cdr:y>
    </cdr:from>
    <cdr:to>
      <cdr:x>0.42874</cdr:x>
      <cdr:y>0.81467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68152" y="3456384"/>
          <a:ext cx="453354" cy="183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Valuta</a:t>
          </a:r>
          <a:r>
            <a:rPr lang="en-US" sz="1100" dirty="0" smtClean="0"/>
            <a:t/>
          </a:r>
          <a:br>
            <a:rPr lang="en-US" sz="1100" dirty="0" smtClean="0"/>
          </a:br>
          <a:r>
            <a:rPr lang="en-US" sz="1100" dirty="0" err="1" smtClean="0"/>
            <a:t>reserv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0.28814</cdr:x>
      <cdr:y>0.1934</cdr:y>
    </cdr:from>
    <cdr:to>
      <cdr:x>0.44068</cdr:x>
      <cdr:y>0.30622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24136" y="864096"/>
          <a:ext cx="64806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 err="1" smtClean="0">
              <a:solidFill>
                <a:schemeClr val="tx1"/>
              </a:solidFill>
            </a:rPr>
            <a:t>Utlåning</a:t>
          </a:r>
          <a:r>
            <a:rPr lang="en-US" dirty="0" smtClean="0">
              <a:solidFill>
                <a:schemeClr val="tx1"/>
              </a:solidFill>
            </a:rPr>
            <a:t/>
          </a:r>
          <a:br>
            <a:rPr lang="en-US" dirty="0" smtClean="0">
              <a:solidFill>
                <a:schemeClr val="tx1"/>
              </a:solidFill>
            </a:rPr>
          </a:br>
          <a:r>
            <a:rPr lang="en-US" dirty="0" smtClean="0">
              <a:solidFill>
                <a:schemeClr val="tx1"/>
              </a:solidFill>
            </a:rPr>
            <a:t> banker </a:t>
          </a:r>
          <a:endParaRPr lang="en-US" sz="1100" dirty="0" smtClean="0">
            <a:solidFill>
              <a:schemeClr val="tx1"/>
            </a:solidFill>
          </a:endParaRPr>
        </a:p>
        <a:p xmlns:a="http://schemas.openxmlformats.org/drawingml/2006/main">
          <a:endParaRPr lang="en-US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0.28814</cdr:x>
      <cdr:y>0.37459</cdr:y>
    </cdr:from>
    <cdr:to>
      <cdr:x>0.45136</cdr:x>
      <cdr:y>0.56021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224136" y="1673629"/>
          <a:ext cx="693473" cy="8293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 err="1" smtClean="0">
              <a:solidFill>
                <a:schemeClr val="bg1"/>
              </a:solidFill>
            </a:rPr>
            <a:t>Svenska</a:t>
          </a:r>
          <a:r>
            <a:rPr lang="en-US" dirty="0" smtClean="0">
              <a:solidFill>
                <a:schemeClr val="bg1"/>
              </a:solidFill>
            </a:rPr>
            <a:t> </a:t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err="1" smtClean="0">
              <a:solidFill>
                <a:schemeClr val="bg1"/>
              </a:solidFill>
            </a:rPr>
            <a:t>värde</a:t>
          </a:r>
          <a:r>
            <a:rPr lang="en-US" dirty="0" smtClean="0">
              <a:solidFill>
                <a:schemeClr val="bg1"/>
              </a:solidFill>
            </a:rPr>
            <a:t/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err="1" smtClean="0">
              <a:solidFill>
                <a:schemeClr val="bg1"/>
              </a:solidFill>
            </a:rPr>
            <a:t>papper</a:t>
          </a:r>
          <a:endParaRPr lang="en-US" sz="1100" dirty="0" smtClean="0">
            <a:solidFill>
              <a:schemeClr val="bg1"/>
            </a:solidFill>
          </a:endParaRPr>
        </a:p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0.69458</cdr:x>
      <cdr:y>0.80583</cdr:y>
    </cdr:from>
    <cdr:to>
      <cdr:x>0.80129</cdr:x>
      <cdr:y>0.95088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950891" y="3600400"/>
          <a:ext cx="453355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Lån</a:t>
          </a:r>
          <a:r>
            <a:rPr lang="en-US" sz="1100" dirty="0" smtClean="0"/>
            <a:t> till </a:t>
          </a:r>
          <a:br>
            <a:rPr lang="en-US" sz="1100" dirty="0" smtClean="0"/>
          </a:br>
          <a:r>
            <a:rPr lang="en-US" sz="1100" dirty="0" err="1" smtClean="0"/>
            <a:t>valuta</a:t>
          </a:r>
          <a:r>
            <a:rPr lang="en-US" sz="1100" dirty="0" smtClean="0"/>
            <a:t/>
          </a:r>
          <a:br>
            <a:rPr lang="en-US" sz="1100" dirty="0" smtClean="0"/>
          </a:br>
          <a:r>
            <a:rPr lang="en-US" sz="1100" dirty="0" err="1" smtClean="0"/>
            <a:t>reserv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0.69395</cdr:x>
      <cdr:y>0.75748</cdr:y>
    </cdr:from>
    <cdr:to>
      <cdr:x>0.80066</cdr:x>
      <cdr:y>0.79855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48237" y="3384376"/>
          <a:ext cx="453355" cy="1834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Sedlar</a:t>
          </a:r>
          <a:r>
            <a:rPr lang="en-US" sz="1100" dirty="0" smtClean="0"/>
            <a:t> o </a:t>
          </a:r>
          <a:r>
            <a:rPr lang="en-US" sz="1100" dirty="0" err="1" smtClean="0"/>
            <a:t>mynt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0.69748</cdr:x>
      <cdr:y>0.45176</cdr:y>
    </cdr:from>
    <cdr:to>
      <cdr:x>0.80419</cdr:x>
      <cdr:y>0.6256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976664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 err="1" smtClean="0">
              <a:solidFill>
                <a:schemeClr val="bg1"/>
              </a:solidFill>
            </a:rPr>
            <a:t>Likvida</a:t>
          </a:r>
          <a:r>
            <a:rPr lang="en-US" dirty="0" smtClean="0">
              <a:solidFill>
                <a:schemeClr val="bg1"/>
              </a:solidFill>
            </a:rPr>
            <a:t> </a:t>
          </a:r>
          <a:br>
            <a:rPr lang="en-US" dirty="0" smtClean="0">
              <a:solidFill>
                <a:schemeClr val="bg1"/>
              </a:solidFill>
            </a:rPr>
          </a:br>
          <a:r>
            <a:rPr lang="en-US" dirty="0" err="1" smtClean="0">
              <a:solidFill>
                <a:schemeClr val="bg1"/>
              </a:solidFill>
            </a:rPr>
            <a:t>k</a:t>
          </a:r>
          <a:r>
            <a:rPr lang="en-US" sz="1100" dirty="0" err="1" smtClean="0">
              <a:solidFill>
                <a:schemeClr val="bg1"/>
              </a:solidFill>
            </a:rPr>
            <a:t>onton</a:t>
          </a:r>
          <a:r>
            <a:rPr lang="en-US" sz="1100" dirty="0" smtClean="0">
              <a:solidFill>
                <a:schemeClr val="bg1"/>
              </a:solidFill>
            </a:rPr>
            <a:t/>
          </a:r>
          <a:br>
            <a:rPr lang="en-US" sz="1100" dirty="0" smtClean="0">
              <a:solidFill>
                <a:schemeClr val="bg1"/>
              </a:solidFill>
            </a:rPr>
          </a:br>
          <a:r>
            <a:rPr lang="en-US" sz="1100" dirty="0" smtClean="0">
              <a:solidFill>
                <a:schemeClr val="bg1"/>
              </a:solidFill>
            </a:rPr>
            <a:t>hos </a:t>
          </a:r>
          <a:br>
            <a:rPr lang="en-US" sz="1100" dirty="0" smtClean="0">
              <a:solidFill>
                <a:schemeClr val="bg1"/>
              </a:solidFill>
            </a:rPr>
          </a:br>
          <a:r>
            <a:rPr lang="en-US" sz="1100" dirty="0" err="1" smtClean="0">
              <a:solidFill>
                <a:schemeClr val="bg1"/>
              </a:solidFill>
            </a:rPr>
            <a:t>Riks</a:t>
          </a:r>
          <a:r>
            <a:rPr lang="en-US" sz="1100" dirty="0" smtClean="0">
              <a:solidFill>
                <a:schemeClr val="bg1"/>
              </a:solidFill>
            </a:rPr>
            <a:t/>
          </a:r>
          <a:br>
            <a:rPr lang="en-US" sz="1100" dirty="0" smtClean="0">
              <a:solidFill>
                <a:schemeClr val="bg1"/>
              </a:solidFill>
            </a:rPr>
          </a:br>
          <a:r>
            <a:rPr lang="en-US" sz="1100" dirty="0" err="1" smtClean="0">
              <a:solidFill>
                <a:schemeClr val="bg1"/>
              </a:solidFill>
            </a:rPr>
            <a:t>banken</a:t>
          </a:r>
          <a:r>
            <a:rPr lang="en-US" sz="1100" dirty="0" smtClean="0">
              <a:solidFill>
                <a:schemeClr val="bg1"/>
              </a:solidFill>
            </a:rPr>
            <a:t> </a:t>
          </a:r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0.69492</cdr:x>
      <cdr:y>0.17728</cdr:y>
    </cdr:from>
    <cdr:to>
      <cdr:x>0.91015</cdr:x>
      <cdr:y>0.38194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952328" y="792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Eget</a:t>
          </a:r>
          <a:r>
            <a:rPr lang="en-US" sz="1100" dirty="0" smtClean="0"/>
            <a:t> </a:t>
          </a:r>
          <a:br>
            <a:rPr lang="en-US" sz="1100" dirty="0" smtClean="0"/>
          </a:br>
          <a:r>
            <a:rPr lang="en-US" sz="1100" dirty="0" err="1" smtClean="0"/>
            <a:t>kapital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45" y="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3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45" y="943083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D3ED561-495B-4DE9-A846-B4C6ED9FD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42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5299" name="AutoShape 2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5300" name="AutoShape 3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2941529" cy="4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1722" y="1"/>
            <a:ext cx="2941529" cy="4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53000" cy="37163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07242" y="4714594"/>
            <a:ext cx="4978765" cy="4461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30830"/>
            <a:ext cx="2941529" cy="49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51722" y="9430830"/>
            <a:ext cx="2941529" cy="49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FF5111F-4AD0-4493-821E-1CDE6579D3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9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1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786B0BC-1209-46FF-8219-86F7A79F348A}" type="slidenum">
              <a:rPr lang="en-US" altLang="en-US" sz="1400" smtClean="0">
                <a:solidFill>
                  <a:srgbClr val="000000"/>
                </a:solidFill>
              </a:rPr>
              <a:pPr/>
              <a:t>13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786B0BC-1209-46FF-8219-86F7A79F348A}" type="slidenum">
              <a:rPr lang="en-US" altLang="en-US" sz="1400" smtClean="0">
                <a:solidFill>
                  <a:srgbClr val="000000"/>
                </a:solidFill>
              </a:rPr>
              <a:pPr/>
              <a:t>14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786B0BC-1209-46FF-8219-86F7A79F348A}" type="slidenum">
              <a:rPr lang="en-US" altLang="en-US" sz="1400" smtClean="0">
                <a:solidFill>
                  <a:srgbClr val="000000"/>
                </a:solidFill>
              </a:rPr>
              <a:pPr/>
              <a:t>15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97A3071-AFF2-4FFD-944C-E2FF0EA53134}" type="slidenum">
              <a:rPr lang="en-US" altLang="en-US" sz="1400" smtClean="0">
                <a:solidFill>
                  <a:srgbClr val="000000"/>
                </a:solidFill>
              </a:rPr>
              <a:pPr/>
              <a:t>16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7F7521C2-667E-4A91-86DA-5E866C4B9359}" type="slidenum">
              <a:rPr lang="en-US" altLang="en-US" sz="1400" smtClean="0">
                <a:solidFill>
                  <a:srgbClr val="000000"/>
                </a:solidFill>
              </a:rPr>
              <a:pPr/>
              <a:t>17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7DB0352-EE8F-45AC-9D30-E3DB740CCB4A}" type="slidenum">
              <a:rPr lang="en-US" altLang="en-US" sz="1400" smtClean="0">
                <a:solidFill>
                  <a:srgbClr val="000000"/>
                </a:solidFill>
              </a:rPr>
              <a:pPr/>
              <a:t>18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FF5111F-4AD0-4493-821E-1CDE6579D37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29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97A3071-AFF2-4FFD-944C-E2FF0EA53134}" type="slidenum">
              <a:rPr lang="en-US" altLang="en-US" sz="1400" smtClean="0">
                <a:solidFill>
                  <a:srgbClr val="000000"/>
                </a:solidFill>
              </a:rPr>
              <a:pPr/>
              <a:t>5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97A3071-AFF2-4FFD-944C-E2FF0EA53134}" type="slidenum">
              <a:rPr lang="en-US" altLang="en-US" sz="1400" smtClean="0">
                <a:solidFill>
                  <a:srgbClr val="000000"/>
                </a:solidFill>
              </a:rPr>
              <a:pPr/>
              <a:t>6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97A3071-AFF2-4FFD-944C-E2FF0EA53134}" type="slidenum">
              <a:rPr lang="en-US" altLang="en-US" sz="1400" smtClean="0">
                <a:solidFill>
                  <a:srgbClr val="000000"/>
                </a:solidFill>
              </a:rPr>
              <a:pPr/>
              <a:t>7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454E335A-5225-4884-90F7-61A1ABA26D77}" type="slidenum">
              <a:rPr lang="en-US" altLang="en-US" sz="1400" smtClean="0">
                <a:solidFill>
                  <a:srgbClr val="000000"/>
                </a:solidFill>
              </a:rPr>
              <a:pPr/>
              <a:t>8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93786A5-6C3E-43B6-8AE2-604A253A5EC9}" type="slidenum">
              <a:rPr lang="en-US" altLang="en-US" sz="1400" smtClean="0">
                <a:solidFill>
                  <a:srgbClr val="000000"/>
                </a:solidFill>
              </a:rPr>
              <a:pPr/>
              <a:t>9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AF26120-9826-40BB-BCA9-CB305A244E64}" type="slidenum">
              <a:rPr lang="en-US" altLang="en-US" sz="1400" smtClean="0">
                <a:solidFill>
                  <a:srgbClr val="000000"/>
                </a:solidFill>
              </a:rPr>
              <a:pPr/>
              <a:t>10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97A3071-AFF2-4FFD-944C-E2FF0EA53134}" type="slidenum">
              <a:rPr lang="en-US" altLang="en-US" sz="1400" smtClean="0">
                <a:solidFill>
                  <a:srgbClr val="000000"/>
                </a:solidFill>
              </a:rPr>
              <a:pPr/>
              <a:t>11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1786B0BC-1209-46FF-8219-86F7A79F348A}" type="slidenum">
              <a:rPr lang="en-US" altLang="en-US" sz="1400" smtClean="0">
                <a:solidFill>
                  <a:srgbClr val="000000"/>
                </a:solidFill>
              </a:rPr>
              <a:pPr/>
              <a:t>12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5767" y="4714594"/>
            <a:ext cx="4986142" cy="44667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8B1BB85-D0C2-4B28-AB9E-53D60B685E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112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30DD38C7-3663-4232-AEB9-623058B964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03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"/>
            <a:ext cx="2017713" cy="6021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902325" cy="6021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35E83199-A7F5-4179-BD56-83324D5D11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09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2438" cy="1138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3709988" cy="4344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71988" y="1752600"/>
            <a:ext cx="3711575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71988" y="4000500"/>
            <a:ext cx="3711575" cy="2097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DFD680DA-FB57-4DF0-8D1C-CD7780993F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305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56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3884613" cy="479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52600"/>
            <a:ext cx="3886200" cy="479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F2: sid. </a:t>
            </a:r>
            <a:fld id="{1014F863-143E-469A-B633-D049D058295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813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3089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4927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170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462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5589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44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sid. </a:t>
            </a:r>
            <a:fld id="{90A7D973-48A0-446A-9019-5C51161FB6A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026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290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660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1711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08585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97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EAA78279-6DD1-45E4-A773-64684E42CD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242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709988" cy="4344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1988" y="1752600"/>
            <a:ext cx="3711575" cy="4344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CF7090F2-AB0F-4F0D-9F7D-FDD2F1F355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12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BA2F83A3-0C79-422A-91B0-AF98E95FFD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1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5904523-22A4-4E55-9DBA-8D9DED4E4B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7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191316B-6C74-4157-AB5B-F7EBD3177B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9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976320D-E8C9-4484-85CB-34ACEF0666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3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A9F16046-584C-4D2A-8B45-3B76B76966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1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8072438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7573963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609600" y="1219200"/>
            <a:ext cx="8077200" cy="1588"/>
          </a:xfrm>
          <a:prstGeom prst="line">
            <a:avLst/>
          </a:prstGeom>
          <a:noFill/>
          <a:ln w="5724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0" y="6516688"/>
            <a:ext cx="1900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7A1C7ACD-009E-42B6-9C9E-574C7025B9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73" r:id="rId13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350"/>
        </a:spcBef>
        <a:spcAft>
          <a:spcPts val="35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ts val="30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350"/>
        </a:spcBef>
        <a:spcAft>
          <a:spcPts val="35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ts val="30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/>
              <a:t>Kapitel 3 Penningmarknaden </a:t>
            </a:r>
            <a:endParaRPr lang="sv-SE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52600"/>
            <a:ext cx="7573963" cy="25404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effectLst/>
              </a:rPr>
              <a:t>Hur kommer pengar och räntan på sparande in i bilden? </a:t>
            </a:r>
            <a:endParaRPr lang="sv-SE" sz="2400" dirty="0" smtClean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>
                <a:effectLst/>
              </a:rPr>
              <a:t>Vad gör centralbanken?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>
                <a:effectLst/>
              </a:rPr>
              <a:t>Vad gör affärsbankerna?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Öppna marknadsoperationer och priset på obligationer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86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611560" y="1340768"/>
                <a:ext cx="8280920" cy="4799013"/>
              </a:xfrm>
            </p:spPr>
            <p:txBody>
              <a:bodyPr/>
              <a:lstStyle/>
              <a:p>
                <a:pPr eaLnBrk="1" hangingPunct="1">
                  <a:spcBef>
                    <a:spcPts val="250"/>
                  </a:spcBef>
                  <a:spcAft>
                    <a:spcPts val="250"/>
                  </a:spcAft>
                  <a:buFont typeface="Arial" panose="020B0604020202020204" pitchFamily="34" charset="0"/>
                  <a:buChar char="•"/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:r>
                  <a:rPr lang="sv-SE" altLang="en-US" sz="1800" dirty="0" smtClean="0">
                    <a:effectLst/>
                  </a:rPr>
                  <a:t>Vad är sambandet mellan pris på en obligation och dess ränta? </a:t>
                </a:r>
              </a:p>
              <a:p>
                <a:pPr eaLnBrk="1" hangingPunct="1">
                  <a:spcBef>
                    <a:spcPts val="600"/>
                  </a:spcBef>
                  <a:spcAft>
                    <a:spcPts val="250"/>
                  </a:spcAft>
                  <a:buFont typeface="Arial" panose="020B0604020202020204" pitchFamily="34" charset="0"/>
                  <a:buChar char="•"/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:r>
                  <a:rPr lang="sv-SE" altLang="en-US" sz="1800" dirty="0" smtClean="0">
                    <a:effectLst/>
                  </a:rPr>
                  <a:t>Ta en obligation med 1års löptid som ger 1000 kr i betalning om ett år. Räntan den ger beror på dess pris idag, som vi kallar </a:t>
                </a:r>
                <a:r>
                  <a:rPr lang="sv-SE" altLang="en-US" sz="1800" i="1" dirty="0" smtClean="0">
                    <a:effectLst/>
                  </a:rPr>
                  <a:t>P</a:t>
                </a:r>
                <a:r>
                  <a:rPr lang="sv-SE" altLang="en-US" sz="1800" i="1" baseline="-25000" dirty="0" smtClean="0">
                    <a:effectLst/>
                  </a:rPr>
                  <a:t>B</a:t>
                </a:r>
                <a:r>
                  <a:rPr lang="sv-SE" altLang="en-US" sz="1800" dirty="0" smtClean="0">
                    <a:effectLst/>
                  </a:rPr>
                  <a:t>:</a:t>
                </a:r>
              </a:p>
              <a:p>
                <a:pPr marL="0" indent="0" eaLnBrk="1" hangingPunct="1">
                  <a:spcBef>
                    <a:spcPts val="1200"/>
                  </a:spcBef>
                  <a:spcAft>
                    <a:spcPts val="250"/>
                  </a:spcAft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altLang="en-US" sz="1800" b="0" i="1" smtClean="0">
                          <a:effectLst/>
                          <a:latin typeface="Cambria Math"/>
                        </a:rPr>
                        <m:t>𝑖</m:t>
                      </m:r>
                      <m:r>
                        <a:rPr lang="sv-SE" altLang="en-US" sz="1800" b="0" i="1" smtClean="0"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v-SE" altLang="en-US" sz="1800" b="0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v-SE" altLang="en-US" sz="1800" b="0" i="1" smtClean="0">
                              <a:effectLst/>
                              <a:latin typeface="Cambria Math"/>
                            </a:rPr>
                            <m:t>1000−</m:t>
                          </m:r>
                          <m:sSub>
                            <m:sSubPr>
                              <m:ctrlPr>
                                <a:rPr lang="sv-SE" altLang="en-US" sz="1800" b="0" i="1" smtClean="0">
                                  <a:effectLst/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v-SE" altLang="en-US" sz="1800" b="0" i="1" smtClean="0">
                                  <a:effectLst/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v-SE" altLang="en-US" sz="1800" b="0" i="1" smtClean="0">
                                  <a:effectLst/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v-SE" altLang="en-US" sz="1800" i="1">
                                  <a:effectLst/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v-SE" altLang="en-US" sz="1800" i="1">
                                  <a:effectLst/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v-SE" altLang="en-US" sz="1800" i="1">
                                  <a:effectLst/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v-SE" altLang="en-US" sz="1800" dirty="0" smtClean="0">
                  <a:effectLst/>
                </a:endParaRPr>
              </a:p>
              <a:p>
                <a:pPr eaLnBrk="1" hangingPunct="1">
                  <a:spcBef>
                    <a:spcPts val="250"/>
                  </a:spcBef>
                  <a:spcAft>
                    <a:spcPts val="250"/>
                  </a:spcAft>
                  <a:buFont typeface="Arial" panose="020B0604020202020204" pitchFamily="34" charset="0"/>
                  <a:buChar char="•"/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:r>
                  <a:rPr lang="sv-SE" altLang="en-US" sz="1800" dirty="0" smtClean="0">
                    <a:effectLst/>
                  </a:rPr>
                  <a:t>Vi kan lösa ekvationen för </a:t>
                </a:r>
                <a:r>
                  <a:rPr lang="sv-SE" altLang="en-US" sz="1800" i="1" dirty="0" smtClean="0">
                    <a:effectLst/>
                  </a:rPr>
                  <a:t>P</a:t>
                </a:r>
                <a:r>
                  <a:rPr lang="sv-SE" altLang="en-US" sz="1800" i="1" baseline="-25000" dirty="0" smtClean="0">
                    <a:effectLst/>
                  </a:rPr>
                  <a:t>B</a:t>
                </a:r>
                <a:r>
                  <a:rPr lang="sv-SE" altLang="en-US" sz="1800" dirty="0" smtClean="0">
                    <a:effectLst/>
                  </a:rPr>
                  <a:t>:</a:t>
                </a:r>
              </a:p>
              <a:p>
                <a:pPr marL="0" indent="0" algn="ctr" eaLnBrk="1" hangingPunct="1">
                  <a:spcBef>
                    <a:spcPts val="250"/>
                  </a:spcBef>
                  <a:spcAft>
                    <a:spcPts val="250"/>
                  </a:spcAft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altLang="en-US" sz="1800" i="1"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v-SE" altLang="en-US" sz="1800" i="1">
                              <a:effectLst/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sv-SE" altLang="en-US" sz="1800" i="1">
                              <a:effectLst/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sv-SE" altLang="en-US" sz="1800" i="1" baseline="2000">
                          <a:effectLst/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sv-SE" altLang="en-US" sz="1800" i="1">
                          <a:effectLst/>
                          <a:latin typeface="Cambria Math"/>
                        </a:rPr>
                        <m:t>𝑖</m:t>
                      </m:r>
                      <m:r>
                        <a:rPr lang="sv-SE" altLang="en-US" sz="1800" b="0" i="1" smtClean="0">
                          <a:effectLst/>
                          <a:latin typeface="Cambria Math"/>
                        </a:rPr>
                        <m:t>=</m:t>
                      </m:r>
                      <m:r>
                        <a:rPr lang="sv-SE" altLang="en-US" sz="1800" i="1">
                          <a:effectLst/>
                          <a:latin typeface="Cambria Math"/>
                        </a:rPr>
                        <m:t>1000−</m:t>
                      </m:r>
                      <m:sSub>
                        <m:sSubPr>
                          <m:ctrlPr>
                            <a:rPr lang="sv-SE" altLang="en-US" sz="1800" i="1"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v-SE" altLang="en-US" sz="1800" i="1">
                              <a:effectLst/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sv-SE" altLang="en-US" sz="1800" i="1">
                              <a:effectLst/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sv-SE" altLang="en-US" sz="1800" i="1" smtClean="0">
                          <a:effectLst/>
                          <a:latin typeface="Cambria Math"/>
                          <a:ea typeface="Cambria Math"/>
                        </a:rPr>
                        <m:t>→</m:t>
                      </m:r>
                      <m:sSub>
                        <m:sSubPr>
                          <m:ctrlPr>
                            <a:rPr lang="sv-SE" altLang="en-US" sz="1800" i="1"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sv-SE" altLang="en-US" sz="1800" i="1">
                                  <a:effectLst/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v-SE" altLang="en-US" sz="1800" i="1">
                                  <a:effectLst/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v-SE" altLang="en-US" sz="1800" i="1">
                                  <a:effectLst/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  <m:r>
                            <a:rPr lang="sv-SE" altLang="en-US" sz="1800" b="0" i="1" smtClean="0">
                              <a:effectLst/>
                              <a:latin typeface="Cambria Math"/>
                            </a:rPr>
                            <m:t>+</m:t>
                          </m:r>
                          <m:r>
                            <a:rPr lang="sv-SE" altLang="en-US" sz="1800" i="1">
                              <a:effectLst/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sv-SE" altLang="en-US" sz="1800" i="1">
                              <a:effectLst/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sv-SE" altLang="en-US" sz="1800" i="1" baseline="2000">
                          <a:effectLst/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sv-SE" altLang="en-US" sz="1800" i="1">
                          <a:effectLst/>
                          <a:latin typeface="Cambria Math"/>
                        </a:rPr>
                        <m:t>𝑖</m:t>
                      </m:r>
                      <m:r>
                        <a:rPr lang="sv-SE" altLang="en-US" sz="1800" i="1">
                          <a:effectLst/>
                          <a:latin typeface="Cambria Math"/>
                        </a:rPr>
                        <m:t>=1000</m:t>
                      </m:r>
                    </m:oMath>
                  </m:oMathPara>
                </a14:m>
                <a:endParaRPr lang="sv-SE" altLang="en-US" sz="1800" dirty="0" smtClean="0">
                  <a:effectLst/>
                </a:endParaRPr>
              </a:p>
              <a:p>
                <a:pPr marL="0" indent="0" algn="ctr" eaLnBrk="1" hangingPunct="1">
                  <a:spcBef>
                    <a:spcPts val="250"/>
                  </a:spcBef>
                  <a:spcAft>
                    <a:spcPts val="250"/>
                  </a:spcAft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altLang="en-US" sz="1800" i="1"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sv-SE" altLang="en-US" sz="1800" i="1">
                            <a:effectLst/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sv-SE" altLang="en-US" sz="1800" i="1">
                            <a:effectLst/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sv-SE" altLang="en-US" sz="1800" i="1" baseline="2000" smtClean="0">
                        <a:effectLst/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sv-SE" altLang="en-US" sz="1800" i="1" smtClean="0"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sv-SE" altLang="en-US" sz="1800" b="0" i="1" smtClean="0">
                            <a:effectLst/>
                            <a:latin typeface="Cambria Math"/>
                          </a:rPr>
                          <m:t>1+</m:t>
                        </m:r>
                        <m:r>
                          <a:rPr lang="sv-SE" altLang="en-US" sz="1800" b="0" i="1" smtClean="0">
                            <a:effectLst/>
                            <a:latin typeface="Cambria Math"/>
                          </a:rPr>
                          <m:t>𝑖</m:t>
                        </m:r>
                      </m:e>
                    </m:d>
                    <m:r>
                      <a:rPr lang="sv-SE" altLang="en-US" sz="1800" i="1">
                        <a:effectLst/>
                        <a:latin typeface="Cambria Math"/>
                      </a:rPr>
                      <m:t>=1000</m:t>
                    </m:r>
                  </m:oMath>
                </a14:m>
                <a:r>
                  <a:rPr lang="sv-SE" altLang="en-US" sz="1800" dirty="0">
                    <a:effectLst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sv-SE" altLang="en-US" sz="1800" i="1">
                        <a:effectLst/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sv-SE" altLang="en-US" sz="1800" i="1"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sv-SE" altLang="en-US" sz="1800" i="1">
                            <a:effectLst/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sv-SE" altLang="en-US" sz="1800" i="1">
                            <a:effectLst/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sv-SE" altLang="en-US" sz="1800" i="1">
                        <a:effectLst/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v-SE" altLang="en-US" sz="1800" i="1" smtClean="0">
                            <a:effectLst/>
                            <a:latin typeface="Cambria Math"/>
                          </a:rPr>
                        </m:ctrlPr>
                      </m:fPr>
                      <m:num>
                        <m:r>
                          <a:rPr lang="sv-SE" altLang="en-US" sz="1800" i="1">
                            <a:effectLst/>
                            <a:latin typeface="Cambria Math"/>
                          </a:rPr>
                          <m:t>1000</m:t>
                        </m:r>
                        <m:r>
                          <m:rPr>
                            <m:nor/>
                          </m:rPr>
                          <a:rPr lang="sv-SE" altLang="en-US" sz="1800" dirty="0">
                            <a:effectLst/>
                          </a:rPr>
                          <m:t> </m:t>
                        </m:r>
                      </m:num>
                      <m:den>
                        <m:r>
                          <a:rPr lang="sv-SE" altLang="en-US" sz="1800" i="1">
                            <a:effectLst/>
                            <a:latin typeface="Cambria Math"/>
                          </a:rPr>
                          <m:t>1+</m:t>
                        </m:r>
                        <m:r>
                          <a:rPr lang="sv-SE" altLang="en-US" sz="1800" i="1">
                            <a:effectLst/>
                            <a:latin typeface="Cambria Math"/>
                          </a:rPr>
                          <m:t>𝑖</m:t>
                        </m:r>
                      </m:den>
                    </m:f>
                  </m:oMath>
                </a14:m>
                <a:endParaRPr lang="sv-SE" altLang="en-US" sz="1800" dirty="0" smtClean="0">
                  <a:effectLst/>
                </a:endParaRPr>
              </a:p>
              <a:p>
                <a:pPr eaLnBrk="1" hangingPunct="1">
                  <a:spcBef>
                    <a:spcPts val="250"/>
                  </a:spcBef>
                  <a:spcAft>
                    <a:spcPts val="250"/>
                  </a:spcAft>
                  <a:buFont typeface="Arial" panose="020B0604020202020204" pitchFamily="34" charset="0"/>
                  <a:buChar char="•"/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:r>
                  <a:rPr lang="sv-SE" altLang="en-US" sz="1800" dirty="0">
                    <a:effectLst/>
                  </a:rPr>
                  <a:t>Högre pris på </a:t>
                </a:r>
                <a:r>
                  <a:rPr lang="sv-SE" altLang="en-US" sz="1800" dirty="0" smtClean="0">
                    <a:effectLst/>
                  </a:rPr>
                  <a:t>obligationen är detsamma som lägre ränta – genom att köpa obligationer drivs deras pris upp vilket ger lägre ränta.</a:t>
                </a:r>
              </a:p>
              <a:p>
                <a:pPr eaLnBrk="1" hangingPunct="1">
                  <a:spcBef>
                    <a:spcPts val="250"/>
                  </a:spcBef>
                  <a:spcAft>
                    <a:spcPts val="250"/>
                  </a:spcAft>
                  <a:buFont typeface="Arial" panose="020B0604020202020204" pitchFamily="34" charset="0"/>
                  <a:buChar char="•"/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:r>
                  <a:rPr lang="sv-SE" altLang="en-US" sz="1800" dirty="0" smtClean="0">
                    <a:effectLst/>
                  </a:rPr>
                  <a:t>Genom att sälja obligationer faller deras pris – räntan går upp.</a:t>
                </a:r>
                <a:r>
                  <a:rPr lang="sv-SE" altLang="en-US" sz="1800" dirty="0">
                    <a:effectLst/>
                  </a:rPr>
                  <a:t> </a:t>
                </a:r>
                <a:endParaRPr lang="sv-SE" altLang="en-US" sz="1800" dirty="0" smtClean="0">
                  <a:effectLst/>
                </a:endParaRPr>
              </a:p>
              <a:p>
                <a:pPr eaLnBrk="1" hangingPunct="1">
                  <a:spcBef>
                    <a:spcPts val="250"/>
                  </a:spcBef>
                  <a:spcAft>
                    <a:spcPts val="250"/>
                  </a:spcAft>
                  <a:buFont typeface="Arial" panose="020B0604020202020204" pitchFamily="34" charset="0"/>
                  <a:buChar char="•"/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:r>
                  <a:rPr lang="sv-SE" altLang="en-US" sz="1800" dirty="0" smtClean="0">
                    <a:effectLst/>
                  </a:rPr>
                  <a:t>Samma resultat som det vi tidigare uttryckte genom att fokusera på förändringen i penningmängden. </a:t>
                </a:r>
              </a:p>
              <a:p>
                <a:pPr eaLnBrk="1" hangingPunct="1">
                  <a:spcBef>
                    <a:spcPts val="250"/>
                  </a:spcBef>
                  <a:spcAft>
                    <a:spcPts val="250"/>
                  </a:spcAft>
                  <a:buFont typeface="Arial" panose="020B0604020202020204" pitchFamily="34" charset="0"/>
                  <a:buChar char="•"/>
                  <a:tabLst>
                    <a:tab pos="573088" algn="l"/>
                    <a:tab pos="1487488" algn="l"/>
                    <a:tab pos="2401888" algn="l"/>
                    <a:tab pos="3316288" algn="l"/>
                    <a:tab pos="4230688" algn="l"/>
                    <a:tab pos="5145088" algn="l"/>
                    <a:tab pos="6059488" algn="l"/>
                    <a:tab pos="6973888" algn="l"/>
                    <a:tab pos="7888288" algn="l"/>
                    <a:tab pos="8802688" algn="l"/>
                    <a:tab pos="9717088" algn="l"/>
                  </a:tabLst>
                </a:pPr>
                <a:r>
                  <a:rPr lang="sv-SE" altLang="en-US" sz="1800" dirty="0" smtClean="0">
                    <a:effectLst/>
                  </a:rPr>
                  <a:t>Med öppna marknadsoperationer </a:t>
                </a:r>
                <a:r>
                  <a:rPr lang="sv-SE" altLang="en-US" sz="1800" b="1" dirty="0" smtClean="0">
                    <a:effectLst/>
                  </a:rPr>
                  <a:t>ökar</a:t>
                </a:r>
                <a:r>
                  <a:rPr lang="sv-SE" altLang="en-US" sz="1800" dirty="0" smtClean="0">
                    <a:effectLst/>
                  </a:rPr>
                  <a:t> centralbanken utestående penningmängd genom att </a:t>
                </a:r>
                <a:r>
                  <a:rPr lang="sv-SE" altLang="en-US" sz="1800" b="1" dirty="0" smtClean="0">
                    <a:effectLst/>
                  </a:rPr>
                  <a:t>minska </a:t>
                </a:r>
                <a:r>
                  <a:rPr lang="sv-SE" altLang="en-US" sz="1800" dirty="0" smtClean="0">
                    <a:effectLst/>
                  </a:rPr>
                  <a:t>utestående mängd obligationer och tvärtom.</a:t>
                </a:r>
              </a:p>
            </p:txBody>
          </p:sp>
        </mc:Choice>
        <mc:Fallback xmlns="">
          <p:sp>
            <p:nvSpPr>
              <p:cNvPr id="3686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611560" y="1340768"/>
                <a:ext cx="8280920" cy="4799013"/>
              </a:xfrm>
              <a:blipFill rotWithShape="1">
                <a:blip r:embed="rId3"/>
                <a:stretch>
                  <a:fillRect l="-442" t="-635" b="-1232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3553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Sätts räntan eller penningmängden?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2003543"/>
            <a:ext cx="3357563" cy="705377"/>
          </a:xfrm>
          <a:noFill/>
        </p:spPr>
        <p:txBody>
          <a:bodyPr lIns="91440" tIns="45720" rIns="91440" bIns="45720"/>
          <a:lstStyle/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Moderna centralbanker bestämmer räntan.</a:t>
            </a:r>
          </a:p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endParaRPr lang="sv-SE" altLang="en-US" sz="1800" dirty="0" smtClean="0">
              <a:effectLst/>
            </a:endParaRP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 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 rot="-5400000">
            <a:off x="2756297" y="3821113"/>
            <a:ext cx="1695450" cy="368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1688"/>
              </a:spcBef>
            </a:pPr>
            <a:r>
              <a:rPr lang="sv-SE" altLang="en-US" sz="1800" b="1">
                <a:solidFill>
                  <a:srgbClr val="000000"/>
                </a:solidFill>
                <a:latin typeface="Arial" charset="0"/>
              </a:rPr>
              <a:t>Ränta, </a:t>
            </a:r>
            <a:r>
              <a:rPr lang="sv-SE" altLang="en-US" sz="1800" b="1" i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4038997" y="1819275"/>
            <a:ext cx="1587" cy="3733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7657" name="Line 7"/>
          <p:cNvSpPr>
            <a:spLocks noChangeShapeType="1"/>
          </p:cNvSpPr>
          <p:nvPr/>
        </p:nvSpPr>
        <p:spPr bwMode="auto">
          <a:xfrm flipH="1">
            <a:off x="4037409" y="5553075"/>
            <a:ext cx="4173538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097661" y="5877272"/>
            <a:ext cx="2532062" cy="37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r>
              <a:rPr lang="sv-SE" altLang="en-US" sz="1800" dirty="0" smtClean="0">
                <a:solidFill>
                  <a:srgbClr val="000000"/>
                </a:solidFill>
                <a:latin typeface="Arial" charset="0"/>
              </a:rPr>
              <a:t>Pengar, </a:t>
            </a:r>
            <a:r>
              <a:rPr lang="sv-SE" altLang="en-US" sz="1800" i="1" dirty="0" smtClean="0">
                <a:solidFill>
                  <a:srgbClr val="000000"/>
                </a:solidFill>
                <a:latin typeface="Arial" charset="0"/>
              </a:rPr>
              <a:t>M</a:t>
            </a:r>
            <a:endParaRPr lang="sv-SE" altLang="en-US" sz="1800" i="1" baseline="30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 rot="935935">
            <a:off x="7813768" y="5335896"/>
            <a:ext cx="456760" cy="258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endParaRPr lang="sv-SE" altLang="en-US" sz="1600" i="1" baseline="30000" dirty="0" smtClean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4432744" y="1981199"/>
            <a:ext cx="3385517" cy="3464025"/>
          </a:xfrm>
          <a:custGeom>
            <a:avLst/>
            <a:gdLst>
              <a:gd name="connsiteX0" fmla="*/ 0 w 1871517"/>
              <a:gd name="connsiteY0" fmla="*/ 0 h 3171480"/>
              <a:gd name="connsiteX1" fmla="*/ 504825 w 1871517"/>
              <a:gd name="connsiteY1" fmla="*/ 2266950 h 3171480"/>
              <a:gd name="connsiteX2" fmla="*/ 1790700 w 1871517"/>
              <a:gd name="connsiteY2" fmla="*/ 3114675 h 3171480"/>
              <a:gd name="connsiteX3" fmla="*/ 1743075 w 1871517"/>
              <a:gd name="connsiteY3" fmla="*/ 3095625 h 3171480"/>
              <a:gd name="connsiteX4" fmla="*/ 1743075 w 1871517"/>
              <a:gd name="connsiteY4" fmla="*/ 3095625 h 3171480"/>
              <a:gd name="connsiteX0" fmla="*/ 0 w 1871517"/>
              <a:gd name="connsiteY0" fmla="*/ 0 h 3171480"/>
              <a:gd name="connsiteX1" fmla="*/ 504825 w 1871517"/>
              <a:gd name="connsiteY1" fmla="*/ 2266950 h 3171480"/>
              <a:gd name="connsiteX2" fmla="*/ 1790700 w 1871517"/>
              <a:gd name="connsiteY2" fmla="*/ 3114675 h 3171480"/>
              <a:gd name="connsiteX3" fmla="*/ 1743075 w 1871517"/>
              <a:gd name="connsiteY3" fmla="*/ 3095625 h 3171480"/>
              <a:gd name="connsiteX0" fmla="*/ 0 w 1790700"/>
              <a:gd name="connsiteY0" fmla="*/ 0 h 3114675"/>
              <a:gd name="connsiteX1" fmla="*/ 504825 w 1790700"/>
              <a:gd name="connsiteY1" fmla="*/ 2266950 h 3114675"/>
              <a:gd name="connsiteX2" fmla="*/ 1790700 w 1790700"/>
              <a:gd name="connsiteY2" fmla="*/ 3114675 h 311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0700" h="3114675">
                <a:moveTo>
                  <a:pt x="0" y="0"/>
                </a:moveTo>
                <a:cubicBezTo>
                  <a:pt x="103187" y="873919"/>
                  <a:pt x="206375" y="1747838"/>
                  <a:pt x="504825" y="2266950"/>
                </a:cubicBezTo>
                <a:cubicBezTo>
                  <a:pt x="803275" y="2786062"/>
                  <a:pt x="1584325" y="2976563"/>
                  <a:pt x="1790700" y="3114675"/>
                </a:cubicBezTo>
              </a:path>
            </a:pathLst>
          </a:cu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805113" y="3985830"/>
            <a:ext cx="1342951" cy="369332"/>
            <a:chOff x="4040187" y="4643427"/>
            <a:chExt cx="1342951" cy="369332"/>
          </a:xfrm>
        </p:grpSpPr>
        <p:cxnSp>
          <p:nvCxnSpPr>
            <p:cNvPr id="8" name="Straight Connector 7"/>
            <p:cNvCxnSpPr/>
            <p:nvPr/>
          </p:nvCxnSpPr>
          <p:spPr bwMode="auto">
            <a:xfrm flipH="1">
              <a:off x="4231010" y="4874260"/>
              <a:ext cx="115212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TextBox 8"/>
            <p:cNvSpPr txBox="1"/>
            <p:nvPr/>
          </p:nvSpPr>
          <p:spPr>
            <a:xfrm>
              <a:off x="4040187" y="4643427"/>
              <a:ext cx="23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i</a:t>
              </a:r>
              <a:endParaRPr lang="sv-SE" i="1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4968056" y="1628800"/>
            <a:ext cx="1493787" cy="258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endParaRPr lang="sv-SE" altLang="en-US" sz="1600" i="1" baseline="30000" dirty="0">
              <a:solidFill>
                <a:schemeClr val="accent2"/>
              </a:solidFill>
              <a:latin typeface="Arial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5148064" y="2132856"/>
            <a:ext cx="0" cy="341689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51520" y="2924524"/>
            <a:ext cx="3357563" cy="7053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Vill man sätta räntan </a:t>
            </a:r>
            <a:r>
              <a:rPr lang="sv-SE" altLang="en-US" sz="1800" i="1" kern="0" dirty="0" smtClean="0">
                <a:effectLst/>
              </a:rPr>
              <a:t>i, </a:t>
            </a:r>
            <a:r>
              <a:rPr lang="sv-SE" altLang="en-US" sz="1800" kern="0" dirty="0" smtClean="0">
                <a:effectLst/>
              </a:rPr>
              <a:t>måste man sätta utbudet</a:t>
            </a:r>
            <a:br>
              <a:rPr lang="sv-SE" altLang="en-US" sz="1800" kern="0" dirty="0" smtClean="0">
                <a:effectLst/>
              </a:rPr>
            </a:br>
            <a:r>
              <a:rPr lang="sv-SE" altLang="en-US" sz="1800" kern="0" dirty="0" smtClean="0">
                <a:effectLst/>
              </a:rPr>
              <a:t>till </a:t>
            </a:r>
            <a:r>
              <a:rPr lang="sv-SE" altLang="en-US" sz="1800" i="1" kern="0" dirty="0" smtClean="0">
                <a:effectLst/>
              </a:rPr>
              <a:t>M,</a:t>
            </a:r>
          </a:p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>
                <a:effectLst/>
              </a:rPr>
              <a:t>o</a:t>
            </a:r>
            <a:r>
              <a:rPr lang="sv-SE" altLang="en-US" sz="1800" kern="0" dirty="0" smtClean="0">
                <a:effectLst/>
              </a:rPr>
              <a:t>ch anpassa utbudet om efterfrågan ändras.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 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266476" y="4447636"/>
            <a:ext cx="3357563" cy="7920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Sker </a:t>
            </a:r>
            <a:r>
              <a:rPr lang="sv-SE" altLang="en-US" sz="1800" kern="0" dirty="0" err="1" smtClean="0">
                <a:effectLst/>
              </a:rPr>
              <a:t>bla</a:t>
            </a:r>
            <a:r>
              <a:rPr lang="sv-SE" altLang="en-US" sz="1800" kern="0" dirty="0" smtClean="0">
                <a:effectLst/>
              </a:rPr>
              <a:t> genom regelbundna auktioner.</a:t>
            </a:r>
            <a:endParaRPr lang="sv-SE" altLang="en-US" sz="1800" i="1" kern="0" dirty="0" smtClean="0">
              <a:effectLst/>
            </a:endParaRP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32040" y="558924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en-US" sz="1800" i="1" kern="0" dirty="0">
                <a:solidFill>
                  <a:schemeClr val="tx1"/>
                </a:solidFill>
                <a:latin typeface="+mn-lt"/>
              </a:rPr>
              <a:t>M</a:t>
            </a:r>
            <a:endParaRPr lang="sv-SE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192254" y="1988840"/>
            <a:ext cx="3815667" cy="3600122"/>
            <a:chOff x="4714874" y="1981199"/>
            <a:chExt cx="3815667" cy="3600122"/>
          </a:xfrm>
        </p:grpSpPr>
        <p:sp>
          <p:nvSpPr>
            <p:cNvPr id="31" name="Text Box 11"/>
            <p:cNvSpPr txBox="1">
              <a:spLocks noChangeArrowheads="1"/>
            </p:cNvSpPr>
            <p:nvPr/>
          </p:nvSpPr>
          <p:spPr bwMode="auto">
            <a:xfrm rot="935935">
              <a:off x="8038378" y="5322659"/>
              <a:ext cx="492163" cy="258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2250"/>
                </a:spcBef>
              </a:pPr>
              <a:endParaRPr lang="sv-SE" altLang="en-US" sz="1600" i="1" baseline="30000" dirty="0">
                <a:solidFill>
                  <a:srgbClr val="FF6600"/>
                </a:solidFill>
                <a:latin typeface="Arial" charset="0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4714874" y="1981199"/>
              <a:ext cx="3385517" cy="3464025"/>
            </a:xfrm>
            <a:custGeom>
              <a:avLst/>
              <a:gdLst>
                <a:gd name="connsiteX0" fmla="*/ 0 w 1871517"/>
                <a:gd name="connsiteY0" fmla="*/ 0 h 3171480"/>
                <a:gd name="connsiteX1" fmla="*/ 504825 w 1871517"/>
                <a:gd name="connsiteY1" fmla="*/ 2266950 h 3171480"/>
                <a:gd name="connsiteX2" fmla="*/ 1790700 w 1871517"/>
                <a:gd name="connsiteY2" fmla="*/ 3114675 h 3171480"/>
                <a:gd name="connsiteX3" fmla="*/ 1743075 w 1871517"/>
                <a:gd name="connsiteY3" fmla="*/ 3095625 h 3171480"/>
                <a:gd name="connsiteX4" fmla="*/ 1743075 w 1871517"/>
                <a:gd name="connsiteY4" fmla="*/ 3095625 h 3171480"/>
                <a:gd name="connsiteX0" fmla="*/ 0 w 1871517"/>
                <a:gd name="connsiteY0" fmla="*/ 0 h 3171480"/>
                <a:gd name="connsiteX1" fmla="*/ 504825 w 1871517"/>
                <a:gd name="connsiteY1" fmla="*/ 2266950 h 3171480"/>
                <a:gd name="connsiteX2" fmla="*/ 1790700 w 1871517"/>
                <a:gd name="connsiteY2" fmla="*/ 3114675 h 3171480"/>
                <a:gd name="connsiteX3" fmla="*/ 1743075 w 1871517"/>
                <a:gd name="connsiteY3" fmla="*/ 3095625 h 3171480"/>
                <a:gd name="connsiteX0" fmla="*/ 0 w 1790700"/>
                <a:gd name="connsiteY0" fmla="*/ 0 h 3114675"/>
                <a:gd name="connsiteX1" fmla="*/ 504825 w 1790700"/>
                <a:gd name="connsiteY1" fmla="*/ 2266950 h 3114675"/>
                <a:gd name="connsiteX2" fmla="*/ 1790700 w 1790700"/>
                <a:gd name="connsiteY2" fmla="*/ 3114675 h 3114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0700" h="3114675">
                  <a:moveTo>
                    <a:pt x="0" y="0"/>
                  </a:moveTo>
                  <a:cubicBezTo>
                    <a:pt x="103187" y="873919"/>
                    <a:pt x="206375" y="1747838"/>
                    <a:pt x="504825" y="2266950"/>
                  </a:cubicBezTo>
                  <a:cubicBezTo>
                    <a:pt x="803275" y="2786062"/>
                    <a:pt x="1584325" y="2976563"/>
                    <a:pt x="1790700" y="3114675"/>
                  </a:cubicBezTo>
                </a:path>
              </a:pathLst>
            </a:custGeom>
            <a:noFill/>
            <a:ln w="1905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sv-S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</p:grpSp>
      <p:cxnSp>
        <p:nvCxnSpPr>
          <p:cNvPr id="33" name="Straight Connector 32"/>
          <p:cNvCxnSpPr/>
          <p:nvPr/>
        </p:nvCxnSpPr>
        <p:spPr bwMode="auto">
          <a:xfrm>
            <a:off x="5904893" y="2132856"/>
            <a:ext cx="0" cy="341689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5743891" y="558924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en-US" sz="1800" i="1" kern="0" dirty="0" smtClean="0">
                <a:solidFill>
                  <a:schemeClr val="tx1"/>
                </a:solidFill>
                <a:latin typeface="+mn-lt"/>
              </a:rPr>
              <a:t>M’</a:t>
            </a:r>
            <a:endParaRPr lang="sv-SE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5148064" y="2132856"/>
            <a:ext cx="0" cy="341689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5652120" y="1648105"/>
            <a:ext cx="1493787" cy="258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endParaRPr lang="sv-SE" altLang="en-US" sz="1600" i="1" baseline="30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5292837" y="2708920"/>
            <a:ext cx="575307" cy="14401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1545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  <p:bldP spid="3" grpId="0" animBg="1"/>
      <p:bldP spid="14" grpId="0"/>
      <p:bldP spid="34" grpId="0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52388"/>
            <a:ext cx="80772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Bestämning av räntan: del 2</a:t>
            </a:r>
            <a:endParaRPr lang="sv-SE" b="1" i="1" dirty="0" smtClean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609600" y="1439863"/>
            <a:ext cx="7924800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38138" indent="-338138">
              <a:spcBef>
                <a:spcPts val="275"/>
              </a:spcBef>
              <a:spcAft>
                <a:spcPts val="275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>
                <a:solidFill>
                  <a:srgbClr val="000000"/>
                </a:solidFill>
                <a:latin typeface="Arial" charset="0"/>
              </a:rPr>
              <a:t>Institutioner som lånar in pengar från individer och företag och använder dessa för att köpa obligationer eller aktier, eller lånar ut pengarna till andra individer och företag kallas finansiella </a:t>
            </a:r>
            <a:r>
              <a:rPr lang="sv-SE" sz="1800" dirty="0" err="1">
                <a:solidFill>
                  <a:srgbClr val="000000"/>
                </a:solidFill>
                <a:latin typeface="Arial" charset="0"/>
              </a:rPr>
              <a:t>intermediatörer</a:t>
            </a:r>
            <a:r>
              <a:rPr lang="sv-SE" sz="1800" dirty="0">
                <a:solidFill>
                  <a:srgbClr val="000000"/>
                </a:solidFill>
                <a:latin typeface="Arial" charset="0"/>
              </a:rPr>
              <a:t> (finansiella mellanhänder). Till exempel banker.</a:t>
            </a:r>
          </a:p>
          <a:p>
            <a:pPr marL="338138" indent="-338138">
              <a:spcBef>
                <a:spcPts val="275"/>
              </a:spcBef>
              <a:spcAft>
                <a:spcPts val="275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>
                <a:solidFill>
                  <a:srgbClr val="000000"/>
                </a:solidFill>
                <a:latin typeface="Arial" charset="0"/>
              </a:rPr>
              <a:t>Pengar (betalningsmedel) är inte bara sedlar och mynt. Banker skapar “pengar”, dvs likvida medel – t.ex. checkräkningskrediter eller kreditkortskrediter</a:t>
            </a:r>
            <a:r>
              <a:rPr lang="sv-SE" sz="1800" dirty="0" smtClean="0">
                <a:solidFill>
                  <a:srgbClr val="000000"/>
                </a:solidFill>
                <a:latin typeface="Arial" charset="0"/>
              </a:rPr>
              <a:t>. Skapar likviditet från mindre likvida tillgångar som tex aktier, bostadslån och obligationer.</a:t>
            </a:r>
            <a:endParaRPr lang="sv-SE" sz="1800" dirty="0">
              <a:solidFill>
                <a:srgbClr val="000000"/>
              </a:solidFill>
              <a:latin typeface="Arial" charset="0"/>
            </a:endParaRPr>
          </a:p>
          <a:p>
            <a:pPr marL="338138" indent="-338138">
              <a:spcBef>
                <a:spcPts val="275"/>
              </a:spcBef>
              <a:spcAft>
                <a:spcPts val="275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>
                <a:solidFill>
                  <a:srgbClr val="000000"/>
                </a:solidFill>
                <a:latin typeface="Arial" charset="0"/>
              </a:rPr>
              <a:t>Olika penningmängdsmått – M0 (sedlar o mynt ca </a:t>
            </a:r>
            <a:r>
              <a:rPr lang="sv-SE" sz="1800" dirty="0" smtClean="0">
                <a:solidFill>
                  <a:srgbClr val="000000"/>
                </a:solidFill>
                <a:latin typeface="Arial" charset="0"/>
              </a:rPr>
              <a:t>60 miljarder kr i </a:t>
            </a:r>
            <a:r>
              <a:rPr lang="sv-SE" sz="1800" dirty="0">
                <a:solidFill>
                  <a:srgbClr val="000000"/>
                </a:solidFill>
                <a:latin typeface="Arial" charset="0"/>
              </a:rPr>
              <a:t>Sverige), M1-M3, M3 </a:t>
            </a:r>
            <a:r>
              <a:rPr lang="sv-SE" sz="1800" dirty="0" smtClean="0">
                <a:solidFill>
                  <a:srgbClr val="000000"/>
                </a:solidFill>
                <a:latin typeface="Arial" charset="0"/>
              </a:rPr>
              <a:t>inkluderar bankkonton ca </a:t>
            </a:r>
            <a:r>
              <a:rPr lang="sv-SE" sz="1800" dirty="0">
                <a:solidFill>
                  <a:srgbClr val="000000"/>
                </a:solidFill>
                <a:latin typeface="Arial" charset="0"/>
              </a:rPr>
              <a:t>15 gånger större.  </a:t>
            </a:r>
          </a:p>
          <a:p>
            <a:pPr marL="338138" indent="-338138">
              <a:spcBef>
                <a:spcPts val="275"/>
              </a:spcBef>
              <a:spcAft>
                <a:spcPts val="275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>
                <a:solidFill>
                  <a:srgbClr val="000000"/>
                </a:solidFill>
                <a:latin typeface="Arial" charset="0"/>
              </a:rPr>
              <a:t>Banker måste ha </a:t>
            </a:r>
            <a:r>
              <a:rPr lang="sv-SE" sz="1800" b="1" i="1" dirty="0">
                <a:solidFill>
                  <a:srgbClr val="000000"/>
                </a:solidFill>
                <a:latin typeface="Arial" charset="0"/>
              </a:rPr>
              <a:t>reserver, </a:t>
            </a:r>
            <a:r>
              <a:rPr lang="sv-SE" sz="1800" dirty="0">
                <a:solidFill>
                  <a:srgbClr val="000000"/>
                </a:solidFill>
                <a:latin typeface="Arial" charset="0"/>
              </a:rPr>
              <a:t>dvs spara en del av pengar som de får av företag och individer som likvida medel (pengar), av flera skäl:</a:t>
            </a:r>
          </a:p>
          <a:p>
            <a:pPr marL="801688" lvl="1" indent="-347663">
              <a:spcBef>
                <a:spcPts val="275"/>
              </a:spcBef>
              <a:spcAft>
                <a:spcPts val="275"/>
              </a:spcAft>
              <a:buClr>
                <a:srgbClr val="006600"/>
              </a:buClr>
              <a:buSzPct val="90000"/>
              <a:buFont typeface="Wingdings" pitchFamily="2" charset="2"/>
              <a:buChar char="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>
                <a:solidFill>
                  <a:srgbClr val="000000"/>
                </a:solidFill>
                <a:latin typeface="Arial" charset="0"/>
              </a:rPr>
              <a:t>ha likvida medel för (oförutsedda) uttag,</a:t>
            </a:r>
          </a:p>
          <a:p>
            <a:pPr marL="801688" lvl="1" indent="-347663">
              <a:spcBef>
                <a:spcPts val="275"/>
              </a:spcBef>
              <a:spcAft>
                <a:spcPts val="275"/>
              </a:spcAft>
              <a:buClr>
                <a:srgbClr val="006600"/>
              </a:buClr>
              <a:buSzPct val="90000"/>
              <a:buFont typeface="Wingdings" pitchFamily="2" charset="2"/>
              <a:buChar char="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>
                <a:solidFill>
                  <a:srgbClr val="000000"/>
                </a:solidFill>
                <a:latin typeface="Arial" charset="0"/>
              </a:rPr>
              <a:t>klara sina egna transaktioner, </a:t>
            </a:r>
          </a:p>
          <a:p>
            <a:pPr marL="801688" lvl="1" indent="-347663">
              <a:spcBef>
                <a:spcPts val="275"/>
              </a:spcBef>
              <a:spcAft>
                <a:spcPts val="275"/>
              </a:spcAft>
              <a:buClr>
                <a:srgbClr val="006600"/>
              </a:buClr>
              <a:buSzPct val="90000"/>
              <a:buFont typeface="Wingdings" pitchFamily="2" charset="2"/>
              <a:buChar char="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>
                <a:solidFill>
                  <a:srgbClr val="000000"/>
                </a:solidFill>
                <a:latin typeface="Arial" charset="0"/>
              </a:rPr>
              <a:t>svara upp mot legala </a:t>
            </a:r>
            <a:r>
              <a:rPr lang="sv-SE" sz="1800" dirty="0" smtClean="0">
                <a:solidFill>
                  <a:srgbClr val="000000"/>
                </a:solidFill>
                <a:latin typeface="Arial" charset="0"/>
              </a:rPr>
              <a:t>reservkrav (inte i Sverige men i tex USA). </a:t>
            </a:r>
            <a:endParaRPr lang="sv-SE" sz="1800" dirty="0">
              <a:solidFill>
                <a:srgbClr val="000000"/>
              </a:solidFill>
              <a:latin typeface="Arial" charset="0"/>
            </a:endParaRPr>
          </a:p>
          <a:p>
            <a:pPr marL="338138" indent="-338138">
              <a:spcBef>
                <a:spcPts val="275"/>
              </a:spcBef>
              <a:spcAft>
                <a:spcPts val="275"/>
              </a:spcAft>
              <a:buClr>
                <a:srgbClr val="006600"/>
              </a:buClr>
              <a:buSzPct val="90000"/>
              <a:buFont typeface="Wingdings" pitchFamily="2" charset="2"/>
              <a:buChar char="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 smtClean="0">
                <a:solidFill>
                  <a:srgbClr val="000000"/>
                </a:solidFill>
                <a:latin typeface="Arial" charset="0"/>
              </a:rPr>
              <a:t>Reserverna </a:t>
            </a:r>
            <a:r>
              <a:rPr lang="sv-SE" sz="1800" dirty="0">
                <a:solidFill>
                  <a:srgbClr val="000000"/>
                </a:solidFill>
                <a:latin typeface="Arial" charset="0"/>
              </a:rPr>
              <a:t>(kan) deponeras i centralbanken</a:t>
            </a:r>
            <a:r>
              <a:rPr lang="sv-SE" sz="1800" dirty="0" smtClean="0">
                <a:solidFill>
                  <a:srgbClr val="000000"/>
                </a:solidFill>
                <a:latin typeface="Arial" charset="0"/>
              </a:rPr>
              <a:t>.</a:t>
            </a:r>
            <a:endParaRPr lang="sv-SE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833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F2: sid. </a:t>
            </a:r>
            <a:fld id="{917E4444-6BE9-48DB-B1C5-A01D7AECCD44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4040" y="52388"/>
            <a:ext cx="632832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Balansräkning för hela finansiella systemet</a:t>
            </a:r>
            <a:endParaRPr lang="sv-SE" b="1" i="1" dirty="0" smtClean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609600" y="1439863"/>
            <a:ext cx="7924800" cy="1269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5750" indent="-285750">
              <a:spcBef>
                <a:spcPts val="275"/>
              </a:spcBef>
              <a:spcAft>
                <a:spcPts val="275"/>
              </a:spcAft>
              <a:buClr>
                <a:srgbClr val="003300"/>
              </a:buClr>
              <a:buFont typeface="Arial" panose="020B0604020202020204" pitchFamily="34" charset="0"/>
              <a:buChar char="•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 smtClean="0">
                <a:solidFill>
                  <a:srgbClr val="000000"/>
                </a:solidFill>
                <a:latin typeface="Arial" charset="0"/>
              </a:rPr>
              <a:t>Låt oss nu titta på balansräkningen för hela det (fortfarande förstås förenklade) finansiella systemet.</a:t>
            </a:r>
            <a:endParaRPr lang="sv-SE" sz="1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1547664" y="2019002"/>
            <a:ext cx="5976664" cy="1676400"/>
            <a:chOff x="3416" y="1611"/>
            <a:chExt cx="2071" cy="1056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516" y="1611"/>
              <a:ext cx="1911" cy="2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2000" b="1" dirty="0" smtClean="0">
                  <a:solidFill>
                    <a:srgbClr val="000000"/>
                  </a:solidFill>
                  <a:latin typeface="Arial" charset="0"/>
                </a:rPr>
                <a:t>Centralbanken</a:t>
              </a:r>
              <a:endParaRPr lang="sv-SE" altLang="en-US" sz="20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579" y="1824"/>
              <a:ext cx="411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1800" dirty="0">
                  <a:solidFill>
                    <a:srgbClr val="000000"/>
                  </a:solidFill>
                  <a:latin typeface="Arial" charset="0"/>
                </a:rPr>
                <a:t>Tillgångar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762" y="1830"/>
              <a:ext cx="334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1800" dirty="0">
                  <a:solidFill>
                    <a:srgbClr val="000000"/>
                  </a:solidFill>
                  <a:latin typeface="Arial" charset="0"/>
                </a:rPr>
                <a:t>Skulder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416" y="2113"/>
              <a:ext cx="1056" cy="554"/>
            </a:xfrm>
            <a:prstGeom prst="rect">
              <a:avLst/>
            </a:prstGeom>
            <a:solidFill>
              <a:schemeClr val="accent1">
                <a:lumMod val="75000"/>
                <a:alpha val="2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defPPr>
                <a:defRPr lang="en-GB"/>
              </a:defPPr>
              <a:lvl1pPr algn="ctr">
                <a:spcBef>
                  <a:spcPts val="1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9pPr>
            </a:lstStyle>
            <a:p>
              <a:pPr indent="-144000" algn="l"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sv-SE" altLang="en-US" dirty="0" smtClean="0"/>
                <a:t>Obligationer</a:t>
              </a:r>
            </a:p>
            <a:p>
              <a:pPr algn="l">
                <a:spcBef>
                  <a:spcPts val="0"/>
                </a:spcBef>
              </a:pPr>
              <a:endParaRPr lang="sv-SE" altLang="en-US" dirty="0" smtClean="0"/>
            </a:p>
            <a:p>
              <a:pPr>
                <a:spcBef>
                  <a:spcPts val="0"/>
                </a:spcBef>
              </a:pPr>
              <a:endParaRPr lang="sv-SE" altLang="en-US" sz="1700" dirty="0" smtClean="0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66" y="2132"/>
              <a:ext cx="1021" cy="370"/>
            </a:xfrm>
            <a:prstGeom prst="rect">
              <a:avLst/>
            </a:prstGeom>
            <a:solidFill>
              <a:srgbClr val="F4910C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indent="-144000"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sv-SE" altLang="en-US" sz="1600" dirty="0" smtClean="0">
                  <a:solidFill>
                    <a:srgbClr val="000000"/>
                  </a:solidFill>
                  <a:latin typeface="Arial" charset="0"/>
                </a:rPr>
                <a:t>Reserver(”inlåningsfacilitet”) </a:t>
              </a:r>
            </a:p>
            <a:p>
              <a:pPr indent="-144000"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sv-SE" altLang="en-US" sz="1600" dirty="0" smtClean="0">
                  <a:solidFill>
                    <a:srgbClr val="000000"/>
                  </a:solidFill>
                  <a:latin typeface="Arial" charset="0"/>
                </a:rPr>
                <a:t>Sedlar och mynt</a:t>
              </a:r>
              <a:endParaRPr lang="sv-SE" altLang="en-US" sz="1700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416" y="2119"/>
              <a:ext cx="2071" cy="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471" y="1840"/>
              <a:ext cx="1" cy="27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2" name="Group 4"/>
          <p:cNvGrpSpPr>
            <a:grpSpLocks/>
          </p:cNvGrpSpPr>
          <p:nvPr/>
        </p:nvGrpSpPr>
        <p:grpSpPr bwMode="auto">
          <a:xfrm>
            <a:off x="1547664" y="3675187"/>
            <a:ext cx="5976664" cy="1851026"/>
            <a:chOff x="3416" y="1637"/>
            <a:chExt cx="2071" cy="1166"/>
          </a:xfrm>
        </p:grpSpPr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>
              <a:off x="3491" y="1637"/>
              <a:ext cx="1911" cy="2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2000" b="1" dirty="0" smtClean="0">
                  <a:solidFill>
                    <a:srgbClr val="000000"/>
                  </a:solidFill>
                  <a:latin typeface="Arial" charset="0"/>
                </a:rPr>
                <a:t>Bankerna</a:t>
              </a:r>
              <a:endParaRPr lang="sv-SE" altLang="en-US" sz="20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3579" y="1824"/>
              <a:ext cx="411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1800" dirty="0">
                  <a:solidFill>
                    <a:srgbClr val="000000"/>
                  </a:solidFill>
                  <a:latin typeface="Arial" charset="0"/>
                </a:rPr>
                <a:t>Tillgångar</a:t>
              </a: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4762" y="1830"/>
              <a:ext cx="334" cy="2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1800" dirty="0">
                  <a:solidFill>
                    <a:srgbClr val="000000"/>
                  </a:solidFill>
                  <a:latin typeface="Arial" charset="0"/>
                </a:rPr>
                <a:t>Skulder</a:t>
              </a: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3416" y="2113"/>
              <a:ext cx="1056" cy="690"/>
            </a:xfrm>
            <a:prstGeom prst="rect">
              <a:avLst/>
            </a:prstGeom>
            <a:solidFill>
              <a:schemeClr val="accent1">
                <a:lumMod val="75000"/>
                <a:alpha val="2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defPPr>
                <a:defRPr lang="en-GB"/>
              </a:defPPr>
              <a:lvl1pPr algn="ctr">
                <a:spcBef>
                  <a:spcPts val="1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9pPr>
            </a:lstStyle>
            <a:p>
              <a:pPr indent="-144000" algn="l"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sv-SE" altLang="en-US" dirty="0" smtClean="0"/>
                <a:t>Utlåning (tex bostadslån)</a:t>
              </a:r>
              <a:endParaRPr lang="sv-SE" altLang="en-US" dirty="0"/>
            </a:p>
            <a:p>
              <a:pPr indent="-144000" algn="l"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sv-SE" altLang="en-US" dirty="0" smtClean="0"/>
                <a:t>Reserver hos CB</a:t>
              </a:r>
            </a:p>
            <a:p>
              <a:pPr indent="-144000" algn="l"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sv-SE" altLang="en-US" dirty="0" smtClean="0"/>
                <a:t>Obligationer</a:t>
              </a:r>
            </a:p>
            <a:p>
              <a:pPr indent="-144000" algn="l">
                <a:spcBef>
                  <a:spcPts val="0"/>
                </a:spcBef>
                <a:buFont typeface="Arial" panose="020B0604020202020204" pitchFamily="34" charset="0"/>
                <a:buChar char="•"/>
              </a:pPr>
              <a:endParaRPr lang="sv-SE" altLang="en-US" sz="1700" dirty="0" smtClean="0"/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4466" y="2120"/>
              <a:ext cx="1021" cy="680"/>
            </a:xfrm>
            <a:prstGeom prst="rect">
              <a:avLst/>
            </a:prstGeom>
            <a:solidFill>
              <a:srgbClr val="F4910C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indent="-144000"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sv-SE" altLang="en-US" sz="1600" dirty="0" smtClean="0">
                  <a:solidFill>
                    <a:srgbClr val="000000"/>
                  </a:solidFill>
                  <a:latin typeface="Arial" charset="0"/>
                </a:rPr>
                <a:t>Inlåning (transaktionskonton och mindre likvida konton)</a:t>
              </a:r>
            </a:p>
            <a:p>
              <a:pPr indent="-144000"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sv-SE" altLang="en-US" sz="1600" dirty="0" smtClean="0">
                  <a:solidFill>
                    <a:srgbClr val="000000"/>
                  </a:solidFill>
                  <a:latin typeface="Arial" charset="0"/>
                </a:rPr>
                <a:t>Annan upplåning</a:t>
              </a:r>
            </a:p>
            <a:p>
              <a:pPr indent="-144000"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sv-SE" altLang="en-US" sz="1600" dirty="0" smtClean="0">
                  <a:solidFill>
                    <a:srgbClr val="000000"/>
                  </a:solidFill>
                  <a:latin typeface="Arial" charset="0"/>
                </a:rPr>
                <a:t>Eget kapital</a:t>
              </a:r>
              <a:endParaRPr lang="sv-SE" altLang="en-US" sz="1700" dirty="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3416" y="2119"/>
              <a:ext cx="2071" cy="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>
              <a:off x="4471" y="1840"/>
              <a:ext cx="1" cy="27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602035" y="5544319"/>
            <a:ext cx="7924800" cy="76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5750" indent="-285750">
              <a:spcBef>
                <a:spcPts val="275"/>
              </a:spcBef>
              <a:spcAft>
                <a:spcPts val="275"/>
              </a:spcAft>
              <a:buClr>
                <a:srgbClr val="003300"/>
              </a:buClr>
              <a:buFont typeface="Arial" panose="020B0604020202020204" pitchFamily="34" charset="0"/>
              <a:buChar char="•"/>
              <a:tabLst>
                <a:tab pos="338138" algn="l"/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  <a:defRPr/>
            </a:pPr>
            <a:r>
              <a:rPr lang="sv-SE" sz="1800" dirty="0" smtClean="0">
                <a:solidFill>
                  <a:srgbClr val="000000"/>
                </a:solidFill>
                <a:latin typeface="Arial" charset="0"/>
              </a:rPr>
              <a:t>En viktig aspekt i bankregleringen är att reglera bankernas </a:t>
            </a:r>
            <a:r>
              <a:rPr lang="sv-SE" sz="1800" b="1" dirty="0" smtClean="0">
                <a:solidFill>
                  <a:srgbClr val="000000"/>
                </a:solidFill>
                <a:latin typeface="Arial" charset="0"/>
              </a:rPr>
              <a:t>kapitaltäckningsgrad</a:t>
            </a:r>
            <a:r>
              <a:rPr lang="sv-SE" sz="1800" dirty="0" smtClean="0">
                <a:solidFill>
                  <a:srgbClr val="000000"/>
                </a:solidFill>
                <a:latin typeface="Arial" charset="0"/>
              </a:rPr>
              <a:t> – hur mycket eget kapital de har i förhållande till (riskvägda) tillgångar. </a:t>
            </a:r>
            <a:endParaRPr lang="sv-SE" sz="18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786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F2: sid. </a:t>
            </a:r>
            <a:fld id="{917E4444-6BE9-48DB-B1C5-A01D7AECCD44}" type="slidenum">
              <a:rPr lang="en-GB"/>
              <a:pPr>
                <a:defRPr/>
              </a:pPr>
              <a:t>14</a:t>
            </a:fld>
            <a:endParaRPr lang="en-GB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4040" y="52388"/>
            <a:ext cx="632832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Efterfrågan på pengar</a:t>
            </a:r>
            <a:endParaRPr lang="sv-SE" b="1" i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23528" y="3917374"/>
            <a:ext cx="2195636" cy="1815882"/>
          </a:xfrm>
          <a:prstGeom prst="rect">
            <a:avLst/>
          </a:prstGeom>
          <a:solidFill>
            <a:srgbClr val="92D050">
              <a:alpha val="30000"/>
            </a:srgbClr>
          </a:solidFill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tx1"/>
                </a:solidFill>
                <a:latin typeface="+mn-lt"/>
              </a:rPr>
              <a:t>Hushåll och företag</a:t>
            </a:r>
          </a:p>
          <a:p>
            <a:endParaRPr lang="sv-SE" sz="1600" dirty="0">
              <a:solidFill>
                <a:schemeClr val="tx1"/>
              </a:solidFill>
              <a:latin typeface="+mn-lt"/>
            </a:endParaRPr>
          </a:p>
          <a:p>
            <a:endParaRPr lang="sv-SE" sz="1600" dirty="0" smtClean="0">
              <a:solidFill>
                <a:schemeClr val="tx1"/>
              </a:solidFill>
              <a:latin typeface="+mn-lt"/>
            </a:endParaRPr>
          </a:p>
          <a:p>
            <a:endParaRPr lang="sv-SE" sz="1600" dirty="0">
              <a:solidFill>
                <a:schemeClr val="tx1"/>
              </a:solidFill>
              <a:latin typeface="+mn-lt"/>
            </a:endParaRPr>
          </a:p>
          <a:p>
            <a:endParaRPr lang="sv-SE" sz="1600" dirty="0" smtClean="0">
              <a:solidFill>
                <a:schemeClr val="tx1"/>
              </a:solidFill>
              <a:latin typeface="+mn-lt"/>
            </a:endParaRPr>
          </a:p>
          <a:p>
            <a:endParaRPr lang="sv-SE" sz="1600" dirty="0">
              <a:solidFill>
                <a:schemeClr val="tx1"/>
              </a:solidFill>
              <a:latin typeface="+mn-lt"/>
            </a:endParaRPr>
          </a:p>
          <a:p>
            <a:endParaRPr lang="sv-SE" sz="1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3234" y="4409816"/>
            <a:ext cx="2016224" cy="523220"/>
          </a:xfrm>
          <a:prstGeom prst="rect">
            <a:avLst/>
          </a:prstGeom>
          <a:solidFill>
            <a:srgbClr val="92D050">
              <a:alpha val="80000"/>
            </a:srgbClr>
          </a:solidFill>
        </p:spPr>
        <p:txBody>
          <a:bodyPr wrap="square">
            <a:spAutoFit/>
          </a:bodyPr>
          <a:lstStyle/>
          <a:p>
            <a:pPr lvl="0"/>
            <a:r>
              <a:rPr lang="sv-SE" sz="1400" dirty="0">
                <a:solidFill>
                  <a:srgbClr val="000000"/>
                </a:solidFill>
                <a:latin typeface="Arial"/>
              </a:rPr>
              <a:t>Efterfrågan på medel på </a:t>
            </a:r>
            <a:r>
              <a:rPr lang="sv-SE" sz="1400" dirty="0" smtClean="0">
                <a:solidFill>
                  <a:srgbClr val="000000"/>
                </a:solidFill>
                <a:latin typeface="Arial"/>
              </a:rPr>
              <a:t>transaktionskonton</a:t>
            </a:r>
            <a:endParaRPr lang="sv-SE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715" y="5213518"/>
            <a:ext cx="2113079" cy="307777"/>
          </a:xfrm>
          <a:prstGeom prst="rect">
            <a:avLst/>
          </a:prstGeom>
          <a:solidFill>
            <a:srgbClr val="92D050">
              <a:alpha val="75000"/>
            </a:srgbClr>
          </a:solidFill>
        </p:spPr>
        <p:txBody>
          <a:bodyPr wrap="none">
            <a:spAutoFit/>
          </a:bodyPr>
          <a:lstStyle/>
          <a:p>
            <a:r>
              <a:rPr lang="sv-SE" sz="1400" dirty="0">
                <a:solidFill>
                  <a:srgbClr val="000000"/>
                </a:solidFill>
                <a:latin typeface="Arial"/>
              </a:rPr>
              <a:t>Efterfrågan på kontanter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87824" y="3917374"/>
            <a:ext cx="1944216" cy="923330"/>
          </a:xfrm>
          <a:prstGeom prst="rect">
            <a:avLst/>
          </a:prstGeom>
          <a:solidFill>
            <a:srgbClr val="FFC000">
              <a:alpha val="3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  <a:latin typeface="+mn-lt"/>
              </a:rPr>
              <a:t>Banker</a:t>
            </a:r>
            <a:endParaRPr lang="sv-SE" sz="1800" b="1" dirty="0" smtClean="0">
              <a:solidFill>
                <a:schemeClr val="tx1"/>
              </a:solidFill>
              <a:latin typeface="+mn-lt"/>
            </a:endParaRPr>
          </a:p>
          <a:p>
            <a:endParaRPr lang="sv-SE" sz="1800" dirty="0">
              <a:solidFill>
                <a:schemeClr val="tx1"/>
              </a:solidFill>
              <a:latin typeface="+mn-lt"/>
            </a:endParaRPr>
          </a:p>
          <a:p>
            <a:endParaRPr lang="sv-SE" sz="1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03848" y="4255928"/>
            <a:ext cx="1512168" cy="523220"/>
          </a:xfrm>
          <a:prstGeom prst="rect">
            <a:avLst/>
          </a:prstGeom>
          <a:solidFill>
            <a:srgbClr val="FFC000">
              <a:alpha val="80000"/>
            </a:srgbClr>
          </a:solidFill>
        </p:spPr>
        <p:txBody>
          <a:bodyPr wrap="square">
            <a:spAutoFit/>
          </a:bodyPr>
          <a:lstStyle/>
          <a:p>
            <a:pPr lvl="0" algn="ctr"/>
            <a:r>
              <a:rPr lang="sv-SE" sz="1400" dirty="0">
                <a:solidFill>
                  <a:srgbClr val="000000"/>
                </a:solidFill>
                <a:latin typeface="Arial"/>
              </a:rPr>
              <a:t>Efterfrågan på reserver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197520" y="3917374"/>
            <a:ext cx="1709278" cy="1200329"/>
          </a:xfrm>
          <a:prstGeom prst="rect">
            <a:avLst/>
          </a:prstGeom>
          <a:solidFill>
            <a:srgbClr val="0070C0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800" b="1" dirty="0" smtClean="0">
                <a:solidFill>
                  <a:schemeClr val="tx1"/>
                </a:solidFill>
                <a:latin typeface="+mn-lt"/>
              </a:rPr>
              <a:t>Centralbank</a:t>
            </a:r>
          </a:p>
          <a:p>
            <a:pPr algn="ctr"/>
            <a:endParaRPr lang="sv-SE" sz="1800" dirty="0">
              <a:solidFill>
                <a:schemeClr val="tx1"/>
              </a:solidFill>
              <a:latin typeface="+mn-lt"/>
            </a:endParaRPr>
          </a:p>
          <a:p>
            <a:pPr algn="ctr"/>
            <a:endParaRPr lang="sv-SE" sz="1800" dirty="0" smtClean="0">
              <a:solidFill>
                <a:schemeClr val="tx1"/>
              </a:solidFill>
              <a:latin typeface="+mn-lt"/>
            </a:endParaRPr>
          </a:p>
          <a:p>
            <a:endParaRPr lang="sv-SE" sz="1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252581" y="4302094"/>
            <a:ext cx="1599156" cy="738664"/>
          </a:xfrm>
          <a:prstGeom prst="rect">
            <a:avLst/>
          </a:prstGeom>
          <a:solidFill>
            <a:srgbClr val="0070C0">
              <a:alpha val="25000"/>
            </a:srgbClr>
          </a:solidFill>
        </p:spPr>
        <p:txBody>
          <a:bodyPr wrap="square">
            <a:spAutoFit/>
          </a:bodyPr>
          <a:lstStyle/>
          <a:p>
            <a:pPr lvl="0" algn="ctr"/>
            <a:r>
              <a:rPr lang="sv-SE" sz="1400" dirty="0">
                <a:solidFill>
                  <a:srgbClr val="000000"/>
                </a:solidFill>
                <a:latin typeface="Arial"/>
              </a:rPr>
              <a:t>Utbud av </a:t>
            </a:r>
            <a:r>
              <a:rPr lang="sv-SE" sz="1400" dirty="0" smtClean="0">
                <a:solidFill>
                  <a:srgbClr val="000000"/>
                </a:solidFill>
                <a:latin typeface="Arial"/>
              </a:rPr>
              <a:t>centralbanks-pengar</a:t>
            </a:r>
            <a:endParaRPr lang="sv-SE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36096" y="4194372"/>
            <a:ext cx="1296144" cy="1384995"/>
          </a:xfrm>
          <a:prstGeom prst="rect">
            <a:avLst/>
          </a:prstGeom>
          <a:solidFill>
            <a:srgbClr val="FF0000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400" dirty="0" smtClean="0">
                <a:solidFill>
                  <a:schemeClr val="tx1"/>
                </a:solidFill>
                <a:latin typeface="+mn-lt"/>
              </a:rPr>
              <a:t>Sammanlagd efterfrågan på centralbanks-pengar</a:t>
            </a:r>
          </a:p>
          <a:p>
            <a:pPr algn="ctr"/>
            <a:endParaRPr lang="sv-SE" sz="1400" dirty="0">
              <a:solidFill>
                <a:schemeClr val="tx1"/>
              </a:solidFill>
              <a:latin typeface="+mn-lt"/>
            </a:endParaRPr>
          </a:p>
          <a:p>
            <a:pPr algn="ctr"/>
            <a:endParaRPr lang="sv-SE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2555776" y="4409816"/>
            <a:ext cx="360040" cy="15620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2555776" y="5289305"/>
            <a:ext cx="2736304" cy="15620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5" name="Right Arrow 34"/>
          <p:cNvSpPr/>
          <p:nvPr/>
        </p:nvSpPr>
        <p:spPr bwMode="auto">
          <a:xfrm>
            <a:off x="5004048" y="4493438"/>
            <a:ext cx="360040" cy="15620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00086" y="4349422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tx1"/>
                </a:solidFill>
                <a:latin typeface="+mn-lt"/>
              </a:rPr>
              <a:t>=</a:t>
            </a:r>
            <a:endParaRPr lang="sv-SE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9552" y="155679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Hushåll och företag efterfrågar dels kontanter och dels likviditet i form av transaktionskonton.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Transaktionskontona kräver likvida reserver vilka genererar efterfrågan på centralbankspengar.</a:t>
            </a:r>
            <a:endParaRPr lang="sv-SE" sz="1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24688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4040" y="52388"/>
            <a:ext cx="632832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Efterfrågan på pengar lite med formellt</a:t>
            </a:r>
            <a:endParaRPr lang="sv-SE" b="1" i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95536" y="1412776"/>
            <a:ext cx="842493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Vi antog att privata sektorns efterfrågan på pengar var </a:t>
            </a:r>
            <a:r>
              <a:rPr lang="sv-SE" sz="1800" i="1" dirty="0">
                <a:solidFill>
                  <a:schemeClr val="tx1"/>
                </a:solidFill>
                <a:latin typeface="+mn-lt"/>
              </a:rPr>
              <a:t>M</a:t>
            </a:r>
            <a:r>
              <a:rPr lang="sv-SE" sz="1800" i="1" baseline="30000" dirty="0">
                <a:solidFill>
                  <a:schemeClr val="tx1"/>
                </a:solidFill>
                <a:latin typeface="+mn-lt"/>
              </a:rPr>
              <a:t>d</a:t>
            </a:r>
            <a:r>
              <a:rPr lang="sv-SE" sz="1800" i="1" dirty="0">
                <a:solidFill>
                  <a:schemeClr val="tx1"/>
                </a:solidFill>
                <a:latin typeface="+mn-lt"/>
              </a:rPr>
              <a:t> = PY </a:t>
            </a:r>
            <a:r>
              <a:rPr lang="sv-SE" sz="1800" baseline="14000" dirty="0">
                <a:solidFill>
                  <a:schemeClr val="tx1"/>
                </a:solidFill>
                <a:latin typeface="+mn-lt"/>
                <a:sym typeface="Symbol"/>
              </a:rPr>
              <a:t></a:t>
            </a:r>
            <a:r>
              <a:rPr lang="sv-SE" sz="1800" dirty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i="1" dirty="0">
                <a:solidFill>
                  <a:schemeClr val="tx1"/>
                </a:solidFill>
                <a:latin typeface="+mn-lt"/>
                <a:sym typeface="Symbol"/>
              </a:rPr>
              <a:t>L</a:t>
            </a:r>
            <a:r>
              <a:rPr lang="sv-SE" sz="1800" dirty="0">
                <a:solidFill>
                  <a:schemeClr val="tx1"/>
                </a:solidFill>
                <a:latin typeface="+mn-lt"/>
                <a:sym typeface="Symbol"/>
              </a:rPr>
              <a:t>(</a:t>
            </a:r>
            <a:r>
              <a:rPr lang="sv-SE" sz="1800" i="1" dirty="0">
                <a:solidFill>
                  <a:schemeClr val="tx1"/>
                </a:solidFill>
                <a:latin typeface="+mn-lt"/>
                <a:sym typeface="Symbol"/>
              </a:rPr>
              <a:t>i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).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Antag nu också att man vill ha en andel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c 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av pengarna som kontanter och resten på transaktionskonton.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Kalla kontantefterfrågan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CU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  <a:sym typeface="Symbol"/>
              </a:rPr>
              <a:t>d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(</a:t>
            </a:r>
            <a:r>
              <a:rPr lang="sv-SE" sz="1800" i="1" dirty="0" err="1" smtClean="0">
                <a:solidFill>
                  <a:schemeClr val="tx1"/>
                </a:solidFill>
                <a:latin typeface="+mn-lt"/>
                <a:sym typeface="Symbol"/>
              </a:rPr>
              <a:t>currency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) och efterfrågan på transaktionskonton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D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  <a:sym typeface="Symbol"/>
              </a:rPr>
              <a:t>d 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(</a:t>
            </a:r>
            <a:r>
              <a:rPr lang="sv-SE" sz="1800" i="1" dirty="0" err="1" smtClean="0">
                <a:solidFill>
                  <a:schemeClr val="tx1"/>
                </a:solidFill>
                <a:latin typeface="+mn-lt"/>
                <a:sym typeface="Symbol"/>
              </a:rPr>
              <a:t>deposits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). </a:t>
            </a: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Då har vi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CU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  <a:sym typeface="Symbol"/>
              </a:rPr>
              <a:t>d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= c </a:t>
            </a:r>
            <a:r>
              <a:rPr lang="sv-SE" sz="1800" baseline="14000" dirty="0" smtClean="0">
                <a:solidFill>
                  <a:schemeClr val="tx1"/>
                </a:solidFill>
                <a:latin typeface="+mn-lt"/>
                <a:sym typeface="Symbol"/>
              </a:rPr>
              <a:t>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M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 och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D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  <a:sym typeface="Symbol"/>
              </a:rPr>
              <a:t>d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 = 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(1-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c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)</a:t>
            </a:r>
            <a:r>
              <a:rPr lang="sv-SE" sz="1800" baseline="5000" dirty="0">
                <a:solidFill>
                  <a:schemeClr val="tx1"/>
                </a:solidFill>
                <a:sym typeface="Symbol"/>
              </a:rPr>
              <a:t> </a:t>
            </a:r>
            <a:r>
              <a:rPr lang="sv-SE" sz="1800" baseline="14000" dirty="0">
                <a:solidFill>
                  <a:schemeClr val="tx1"/>
                </a:solidFill>
                <a:sym typeface="Symbol"/>
              </a:rPr>
              <a:t>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M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Antag vidare att bankerna vill ha en fast andel 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</a:t>
            </a: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 av sin inlåning på transaktionskonton i reserver.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Det betyder att bankernas efterfrågan på reserver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R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 =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</a:t>
            </a:r>
            <a:r>
              <a:rPr lang="sv-SE" sz="1800" baseline="5000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sv-SE" sz="1800" baseline="14000" dirty="0">
                <a:solidFill>
                  <a:schemeClr val="tx1"/>
                </a:solidFill>
                <a:sym typeface="Symbol"/>
              </a:rPr>
              <a:t></a:t>
            </a:r>
            <a:r>
              <a:rPr lang="sv-SE" sz="1800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D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  <a:sym typeface="Symbol"/>
              </a:rPr>
              <a:t>d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= </a:t>
            </a:r>
            <a:r>
              <a:rPr lang="sv-SE" sz="1800" dirty="0">
                <a:solidFill>
                  <a:schemeClr val="tx1"/>
                </a:solidFill>
                <a:sym typeface="Symbol"/>
              </a:rPr>
              <a:t></a:t>
            </a:r>
            <a:r>
              <a:rPr lang="sv-SE" sz="1800" baseline="5000" dirty="0">
                <a:solidFill>
                  <a:schemeClr val="tx1"/>
                </a:solidFill>
                <a:sym typeface="Symbol"/>
              </a:rPr>
              <a:t> 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(</a:t>
            </a:r>
            <a:r>
              <a:rPr lang="sv-SE" sz="1800" dirty="0">
                <a:solidFill>
                  <a:schemeClr val="tx1"/>
                </a:solidFill>
                <a:latin typeface="+mn-lt"/>
                <a:sym typeface="Symbol"/>
              </a:rPr>
              <a:t>1-</a:t>
            </a:r>
            <a:r>
              <a:rPr lang="sv-SE" sz="1800" i="1" dirty="0">
                <a:solidFill>
                  <a:schemeClr val="tx1"/>
                </a:solidFill>
                <a:latin typeface="+mn-lt"/>
                <a:sym typeface="Symbol"/>
              </a:rPr>
              <a:t>c</a:t>
            </a:r>
            <a:r>
              <a:rPr lang="sv-SE" sz="1800" dirty="0">
                <a:solidFill>
                  <a:schemeClr val="tx1"/>
                </a:solidFill>
                <a:latin typeface="+mn-lt"/>
                <a:sym typeface="Symbol"/>
              </a:rPr>
              <a:t>)</a:t>
            </a:r>
            <a:r>
              <a:rPr lang="sv-SE" sz="1800" baseline="5000" dirty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baseline="14000" dirty="0">
                <a:solidFill>
                  <a:schemeClr val="tx1"/>
                </a:solidFill>
                <a:sym typeface="Symbol"/>
              </a:rPr>
              <a:t>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M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Kalla den sammanlagda efterfrågan (kontanter och centralbanksreserver) </a:t>
            </a:r>
            <a:r>
              <a:rPr lang="sv-SE" sz="1800" i="1" dirty="0" err="1" smtClean="0">
                <a:solidFill>
                  <a:schemeClr val="tx1"/>
                </a:solidFill>
                <a:latin typeface="+mn-lt"/>
              </a:rPr>
              <a:t>H</a:t>
            </a:r>
            <a:r>
              <a:rPr lang="sv-SE" sz="1800" i="1" baseline="30000" dirty="0" err="1" smtClean="0">
                <a:solidFill>
                  <a:schemeClr val="tx1"/>
                </a:solidFill>
                <a:latin typeface="+mn-lt"/>
              </a:rPr>
              <a:t>d</a:t>
            </a:r>
            <a:r>
              <a:rPr lang="sv-SE" sz="1800" i="1" baseline="30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= </a:t>
            </a:r>
            <a:r>
              <a:rPr lang="sv-SE" sz="1800" i="1" dirty="0">
                <a:solidFill>
                  <a:srgbClr val="000000"/>
                </a:solidFill>
                <a:latin typeface="Arial"/>
                <a:sym typeface="Symbol"/>
              </a:rPr>
              <a:t>CU</a:t>
            </a:r>
            <a:r>
              <a:rPr lang="sv-SE" sz="1800" i="1" baseline="30000" dirty="0">
                <a:solidFill>
                  <a:srgbClr val="000000"/>
                </a:solidFill>
                <a:latin typeface="Arial"/>
                <a:sym typeface="Symbol"/>
              </a:rPr>
              <a:t>d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+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</a:rPr>
              <a:t>R</a:t>
            </a:r>
            <a:r>
              <a:rPr lang="sv-SE" sz="1800" i="1" baseline="30000" dirty="0" smtClean="0">
                <a:solidFill>
                  <a:srgbClr val="000000"/>
                </a:solidFill>
                <a:latin typeface="Arial"/>
              </a:rPr>
              <a:t>d</a:t>
            </a:r>
            <a:r>
              <a:rPr lang="sv-SE" sz="1800" baseline="30000" dirty="0" smtClean="0">
                <a:solidFill>
                  <a:srgbClr val="000000"/>
                </a:solidFill>
                <a:latin typeface="Arial"/>
              </a:rPr>
              <a:t>.</a:t>
            </a:r>
            <a:endParaRPr lang="sv-SE" sz="1800" i="1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Vi får nu</a:t>
            </a:r>
            <a:r>
              <a:rPr lang="sv-SE" sz="1800" i="1" dirty="0">
                <a:solidFill>
                  <a:srgbClr val="000000"/>
                </a:solidFill>
                <a:latin typeface="Arial"/>
              </a:rPr>
              <a:t> H</a:t>
            </a:r>
            <a:r>
              <a:rPr lang="sv-SE" sz="1800" i="1" baseline="30000" dirty="0">
                <a:solidFill>
                  <a:srgbClr val="000000"/>
                </a:solidFill>
                <a:latin typeface="Arial"/>
              </a:rPr>
              <a:t>d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</a:rPr>
              <a:t>=</a:t>
            </a:r>
            <a:r>
              <a:rPr lang="sv-SE" sz="1800" i="1" dirty="0">
                <a:solidFill>
                  <a:srgbClr val="000000"/>
                </a:solidFill>
                <a:latin typeface="Arial"/>
                <a:sym typeface="Symbol"/>
              </a:rPr>
              <a:t> c </a:t>
            </a:r>
            <a:r>
              <a:rPr lang="sv-SE" sz="1800" baseline="14000" dirty="0">
                <a:solidFill>
                  <a:schemeClr val="tx1"/>
                </a:solidFill>
                <a:sym typeface="Symbol"/>
              </a:rPr>
              <a:t>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</a:rPr>
              <a:t>M</a:t>
            </a:r>
            <a:r>
              <a:rPr lang="sv-SE" sz="1800" i="1" baseline="30000" dirty="0" smtClean="0">
                <a:solidFill>
                  <a:srgbClr val="000000"/>
                </a:solidFill>
                <a:latin typeface="Arial"/>
              </a:rPr>
              <a:t>d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</a:rPr>
              <a:t>+ </a:t>
            </a:r>
            <a:r>
              <a:rPr lang="sv-SE" sz="1800" dirty="0">
                <a:solidFill>
                  <a:srgbClr val="000000"/>
                </a:solidFill>
                <a:sym typeface="Symbol"/>
              </a:rPr>
              <a:t></a:t>
            </a:r>
            <a:r>
              <a:rPr lang="sv-SE" sz="1800" baseline="5000" dirty="0">
                <a:solidFill>
                  <a:srgbClr val="000000"/>
                </a:solidFill>
                <a:sym typeface="Symbol"/>
              </a:rPr>
              <a:t> </a:t>
            </a:r>
            <a:r>
              <a:rPr lang="sv-SE" sz="1800" baseline="14000" dirty="0">
                <a:solidFill>
                  <a:schemeClr val="tx1"/>
                </a:solidFill>
                <a:sym typeface="Symbol"/>
              </a:rPr>
              <a:t>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(</a:t>
            </a:r>
            <a:r>
              <a:rPr lang="sv-SE" sz="1800" dirty="0">
                <a:solidFill>
                  <a:srgbClr val="000000"/>
                </a:solidFill>
                <a:latin typeface="Arial"/>
                <a:sym typeface="Symbol"/>
              </a:rPr>
              <a:t>1-</a:t>
            </a:r>
            <a:r>
              <a:rPr lang="sv-SE" sz="1800" i="1" dirty="0">
                <a:solidFill>
                  <a:srgbClr val="000000"/>
                </a:solidFill>
                <a:latin typeface="Arial"/>
                <a:sym typeface="Symbol"/>
              </a:rPr>
              <a:t>c</a:t>
            </a:r>
            <a:r>
              <a:rPr lang="sv-SE" sz="1800" dirty="0">
                <a:solidFill>
                  <a:srgbClr val="000000"/>
                </a:solidFill>
                <a:latin typeface="Arial"/>
                <a:sym typeface="Symbol"/>
              </a:rPr>
              <a:t>)</a:t>
            </a:r>
            <a:r>
              <a:rPr lang="sv-SE" sz="1800" baseline="5000" dirty="0">
                <a:solidFill>
                  <a:srgbClr val="000000"/>
                </a:solidFill>
                <a:latin typeface="Arial"/>
                <a:sym typeface="Symbol"/>
              </a:rPr>
              <a:t> </a:t>
            </a:r>
            <a:r>
              <a:rPr lang="sv-SE" sz="1800" baseline="14000" dirty="0">
                <a:solidFill>
                  <a:schemeClr val="tx1"/>
                </a:solidFill>
                <a:sym typeface="Symbol"/>
              </a:rPr>
              <a:t>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</a:rPr>
              <a:t>M</a:t>
            </a:r>
            <a:r>
              <a:rPr lang="sv-SE" sz="1800" i="1" baseline="30000" dirty="0" smtClean="0">
                <a:solidFill>
                  <a:srgbClr val="000000"/>
                </a:solidFill>
                <a:latin typeface="Arial"/>
              </a:rPr>
              <a:t>d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</a:rPr>
              <a:t>= </a:t>
            </a:r>
            <a:r>
              <a:rPr lang="sv-SE" sz="180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  <a:sym typeface="Symbol"/>
              </a:rPr>
              <a:t>c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</a:rPr>
              <a:t>+ </a:t>
            </a:r>
            <a:r>
              <a:rPr lang="sv-SE" sz="1800" dirty="0">
                <a:solidFill>
                  <a:srgbClr val="000000"/>
                </a:solidFill>
                <a:sym typeface="Symbol"/>
              </a:rPr>
              <a:t></a:t>
            </a:r>
            <a:r>
              <a:rPr lang="sv-SE" sz="1800" baseline="5000" dirty="0">
                <a:solidFill>
                  <a:srgbClr val="000000"/>
                </a:solidFill>
                <a:sym typeface="Symbol"/>
              </a:rPr>
              <a:t> </a:t>
            </a:r>
            <a:r>
              <a:rPr lang="sv-SE" sz="1800" baseline="14000" dirty="0">
                <a:solidFill>
                  <a:schemeClr val="tx1"/>
                </a:solidFill>
                <a:sym typeface="Symbol"/>
              </a:rPr>
              <a:t>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(</a:t>
            </a:r>
            <a:r>
              <a:rPr lang="sv-SE" sz="1800" dirty="0">
                <a:solidFill>
                  <a:srgbClr val="000000"/>
                </a:solidFill>
                <a:latin typeface="Arial"/>
                <a:sym typeface="Symbol"/>
              </a:rPr>
              <a:t>1-</a:t>
            </a:r>
            <a:r>
              <a:rPr lang="sv-SE" sz="1800" i="1" dirty="0">
                <a:solidFill>
                  <a:srgbClr val="000000"/>
                </a:solidFill>
                <a:latin typeface="Arial"/>
                <a:sym typeface="Symbol"/>
              </a:rPr>
              <a:t>c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))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</a:rPr>
              <a:t>M</a:t>
            </a:r>
            <a:r>
              <a:rPr lang="sv-SE" sz="1800" i="1" baseline="30000" dirty="0" smtClean="0">
                <a:solidFill>
                  <a:srgbClr val="000000"/>
                </a:solidFill>
                <a:latin typeface="Arial"/>
              </a:rPr>
              <a:t>d </a:t>
            </a:r>
            <a:r>
              <a:rPr lang="sv-SE" sz="1800" i="1" dirty="0" smtClean="0">
                <a:solidFill>
                  <a:srgbClr val="000000"/>
                </a:solidFill>
                <a:latin typeface="Arial"/>
              </a:rPr>
              <a:t>= </a:t>
            </a:r>
            <a:r>
              <a:rPr lang="sv-SE" sz="180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sv-SE" sz="1800" i="1" dirty="0">
                <a:solidFill>
                  <a:srgbClr val="000000"/>
                </a:solidFill>
                <a:latin typeface="Arial"/>
                <a:sym typeface="Symbol"/>
              </a:rPr>
              <a:t>c </a:t>
            </a:r>
            <a:r>
              <a:rPr lang="sv-SE" sz="1800" i="1" dirty="0">
                <a:solidFill>
                  <a:srgbClr val="000000"/>
                </a:solidFill>
                <a:latin typeface="Arial"/>
              </a:rPr>
              <a:t>+ </a:t>
            </a:r>
            <a:r>
              <a:rPr lang="sv-SE" sz="1800" dirty="0">
                <a:solidFill>
                  <a:srgbClr val="000000"/>
                </a:solidFill>
                <a:sym typeface="Symbol"/>
              </a:rPr>
              <a:t></a:t>
            </a:r>
            <a:r>
              <a:rPr lang="sv-SE" sz="1800" baseline="5000" dirty="0">
                <a:solidFill>
                  <a:srgbClr val="000000"/>
                </a:solidFill>
                <a:sym typeface="Symbol"/>
              </a:rPr>
              <a:t> </a:t>
            </a:r>
            <a:r>
              <a:rPr lang="sv-SE" sz="1800" baseline="14000" dirty="0">
                <a:solidFill>
                  <a:schemeClr val="tx1"/>
                </a:solidFill>
                <a:sym typeface="Symbol"/>
              </a:rPr>
              <a:t>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(</a:t>
            </a:r>
            <a:r>
              <a:rPr lang="sv-SE" sz="1800" dirty="0">
                <a:solidFill>
                  <a:srgbClr val="000000"/>
                </a:solidFill>
                <a:latin typeface="Arial"/>
                <a:sym typeface="Symbol"/>
              </a:rPr>
              <a:t>1-</a:t>
            </a:r>
            <a:r>
              <a:rPr lang="sv-SE" sz="1800" i="1" dirty="0">
                <a:solidFill>
                  <a:srgbClr val="000000"/>
                </a:solidFill>
                <a:latin typeface="Arial"/>
                <a:sym typeface="Symbol"/>
              </a:rPr>
              <a:t>c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))</a:t>
            </a:r>
            <a:r>
              <a:rPr lang="sv-SE" sz="1800" baseline="14000" dirty="0">
                <a:solidFill>
                  <a:srgbClr val="000000"/>
                </a:solidFill>
                <a:latin typeface="Arial"/>
                <a:sym typeface="Symbol"/>
              </a:rPr>
              <a:t> 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 </a:t>
            </a:r>
            <a:r>
              <a:rPr lang="sv-SE" sz="1800" i="1" dirty="0">
                <a:solidFill>
                  <a:srgbClr val="000000"/>
                </a:solidFill>
                <a:latin typeface="Arial"/>
              </a:rPr>
              <a:t>PY </a:t>
            </a:r>
            <a:r>
              <a:rPr lang="sv-SE" sz="1800" baseline="14000" dirty="0">
                <a:solidFill>
                  <a:srgbClr val="000000"/>
                </a:solidFill>
                <a:latin typeface="Arial"/>
                <a:sym typeface="Symbol"/>
              </a:rPr>
              <a:t></a:t>
            </a:r>
            <a:r>
              <a:rPr lang="sv-SE" sz="1800" dirty="0">
                <a:solidFill>
                  <a:srgbClr val="000000"/>
                </a:solidFill>
                <a:latin typeface="Arial"/>
                <a:sym typeface="Symbol"/>
              </a:rPr>
              <a:t> </a:t>
            </a:r>
            <a:r>
              <a:rPr lang="sv-SE" sz="1800" i="1" dirty="0">
                <a:solidFill>
                  <a:srgbClr val="000000"/>
                </a:solidFill>
                <a:latin typeface="Arial"/>
                <a:sym typeface="Symbol"/>
              </a:rPr>
              <a:t>L</a:t>
            </a:r>
            <a:r>
              <a:rPr lang="sv-SE" sz="1800" dirty="0">
                <a:solidFill>
                  <a:srgbClr val="000000"/>
                </a:solidFill>
                <a:latin typeface="Arial"/>
                <a:sym typeface="Symbol"/>
              </a:rPr>
              <a:t>(</a:t>
            </a:r>
            <a:r>
              <a:rPr lang="sv-SE" sz="1800" i="1" dirty="0">
                <a:solidFill>
                  <a:srgbClr val="000000"/>
                </a:solidFill>
                <a:latin typeface="Arial"/>
                <a:sym typeface="Symbol"/>
              </a:rPr>
              <a:t>i</a:t>
            </a:r>
            <a:r>
              <a:rPr lang="sv-SE" sz="1800" dirty="0" smtClean="0">
                <a:solidFill>
                  <a:srgbClr val="000000"/>
                </a:solidFill>
                <a:latin typeface="Arial"/>
                <a:sym typeface="Symbol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srgbClr val="000000"/>
                </a:solidFill>
                <a:latin typeface="Arial"/>
              </a:rPr>
              <a:t>Samma som tidigare förutom en koefficient framfö</a:t>
            </a:r>
            <a:r>
              <a:rPr lang="sv-SE" sz="1800" dirty="0" smtClean="0">
                <a:solidFill>
                  <a:srgbClr val="000000"/>
                </a:solidFill>
                <a:latin typeface="+mn-lt"/>
              </a:rPr>
              <a:t>r</a:t>
            </a:r>
            <a:r>
              <a:rPr lang="sv-SE" sz="1800" i="1" baseline="30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sv-SE" sz="1800" i="1" dirty="0">
                <a:solidFill>
                  <a:schemeClr val="tx1"/>
                </a:solidFill>
                <a:latin typeface="+mn-lt"/>
              </a:rPr>
              <a:t>PY </a:t>
            </a:r>
            <a:r>
              <a:rPr lang="sv-SE" sz="1800" baseline="14000" dirty="0">
                <a:solidFill>
                  <a:schemeClr val="tx1"/>
                </a:solidFill>
                <a:latin typeface="+mn-lt"/>
                <a:sym typeface="Symbol"/>
              </a:rPr>
              <a:t></a:t>
            </a:r>
            <a:r>
              <a:rPr lang="sv-SE" sz="1800" dirty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i="1" dirty="0">
                <a:solidFill>
                  <a:schemeClr val="tx1"/>
                </a:solidFill>
                <a:latin typeface="+mn-lt"/>
                <a:sym typeface="Symbol"/>
              </a:rPr>
              <a:t>L</a:t>
            </a:r>
            <a:r>
              <a:rPr lang="sv-SE" sz="1800" dirty="0">
                <a:solidFill>
                  <a:schemeClr val="tx1"/>
                </a:solidFill>
                <a:latin typeface="+mn-lt"/>
                <a:sym typeface="Symbol"/>
              </a:rPr>
              <a:t>(</a:t>
            </a:r>
            <a:r>
              <a:rPr lang="sv-SE" sz="1800" i="1" dirty="0">
                <a:solidFill>
                  <a:schemeClr val="tx1"/>
                </a:solidFill>
                <a:latin typeface="+mn-lt"/>
                <a:sym typeface="Symbol"/>
              </a:rPr>
              <a:t>i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). Denna är mindre än 1 – bankerna gör att det inte ”behövs” lika mycket kontanter i samhället! Bankerna skapar likviditet via sina transaktionskonton. </a:t>
            </a:r>
            <a:endParaRPr lang="sv-SE" sz="1800" i="1" baseline="300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454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Jämvikt på pengar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2003543"/>
            <a:ext cx="3357563" cy="705377"/>
          </a:xfrm>
          <a:noFill/>
        </p:spPr>
        <p:txBody>
          <a:bodyPr lIns="91440" tIns="45720" rIns="91440" bIns="45720"/>
          <a:lstStyle/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Efterfrågan på centralbankspengar är en fallande funktion av räntan.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 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 rot="-5400000">
            <a:off x="3008313" y="3821113"/>
            <a:ext cx="1695450" cy="368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1688"/>
              </a:spcBef>
            </a:pPr>
            <a:r>
              <a:rPr lang="sv-SE" altLang="en-US" sz="1800" b="1">
                <a:solidFill>
                  <a:srgbClr val="000000"/>
                </a:solidFill>
                <a:latin typeface="Arial" charset="0"/>
              </a:rPr>
              <a:t>Ränta, </a:t>
            </a:r>
            <a:r>
              <a:rPr lang="sv-SE" altLang="en-US" sz="1800" b="1" i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4291013" y="1819275"/>
            <a:ext cx="1587" cy="3733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7657" name="Line 7"/>
          <p:cNvSpPr>
            <a:spLocks noChangeShapeType="1"/>
          </p:cNvSpPr>
          <p:nvPr/>
        </p:nvSpPr>
        <p:spPr bwMode="auto">
          <a:xfrm flipH="1">
            <a:off x="4289425" y="5553075"/>
            <a:ext cx="4173538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349677" y="5877272"/>
            <a:ext cx="2532062" cy="37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r>
              <a:rPr lang="sv-SE" altLang="en-US" sz="1800" dirty="0" smtClean="0">
                <a:solidFill>
                  <a:srgbClr val="000000"/>
                </a:solidFill>
                <a:latin typeface="Arial" charset="0"/>
              </a:rPr>
              <a:t>Pengar, </a:t>
            </a:r>
            <a:r>
              <a:rPr lang="sv-SE" altLang="en-US" sz="1800" i="1" dirty="0" smtClean="0">
                <a:solidFill>
                  <a:srgbClr val="000000"/>
                </a:solidFill>
                <a:latin typeface="Arial" charset="0"/>
              </a:rPr>
              <a:t>M</a:t>
            </a:r>
            <a:endParaRPr lang="sv-SE" altLang="en-US" sz="1800" i="1" baseline="300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14874" y="1981199"/>
            <a:ext cx="4525298" cy="3464025"/>
            <a:chOff x="4714874" y="1981199"/>
            <a:chExt cx="4525298" cy="3464025"/>
          </a:xfrm>
        </p:grpSpPr>
        <p:sp>
          <p:nvSpPr>
            <p:cNvPr id="27660" name="Text Box 11"/>
            <p:cNvSpPr txBox="1">
              <a:spLocks noChangeArrowheads="1"/>
            </p:cNvSpPr>
            <p:nvPr/>
          </p:nvSpPr>
          <p:spPr bwMode="auto">
            <a:xfrm rot="963846">
              <a:off x="6585518" y="4880400"/>
              <a:ext cx="2654654" cy="5254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sv-SE" altLang="en-US" sz="1400" dirty="0" smtClean="0">
                  <a:solidFill>
                    <a:srgbClr val="FF6600"/>
                  </a:solidFill>
                  <a:latin typeface="Arial" charset="0"/>
                </a:rPr>
                <a:t>Efterfrågan på central-</a:t>
              </a:r>
            </a:p>
            <a:p>
              <a:pPr>
                <a:spcBef>
                  <a:spcPts val="0"/>
                </a:spcBef>
              </a:pPr>
              <a:r>
                <a:rPr lang="sv-SE" altLang="en-US" sz="1400" dirty="0">
                  <a:solidFill>
                    <a:srgbClr val="FF6600"/>
                  </a:solidFill>
                  <a:latin typeface="Arial" charset="0"/>
                </a:rPr>
                <a:t>b</a:t>
              </a:r>
              <a:r>
                <a:rPr lang="sv-SE" altLang="en-US" sz="1400" dirty="0" smtClean="0">
                  <a:solidFill>
                    <a:srgbClr val="FF6600"/>
                  </a:solidFill>
                  <a:latin typeface="Arial" charset="0"/>
                </a:rPr>
                <a:t>anks pengar </a:t>
              </a:r>
              <a:r>
                <a:rPr lang="sv-SE" altLang="en-US" sz="1400" i="1" dirty="0" smtClean="0">
                  <a:solidFill>
                    <a:srgbClr val="FF6600"/>
                  </a:solidFill>
                  <a:latin typeface="Arial" charset="0"/>
                </a:rPr>
                <a:t>H</a:t>
              </a:r>
              <a:r>
                <a:rPr lang="sv-SE" altLang="en-US" sz="1400" i="1" baseline="30000" dirty="0" smtClean="0">
                  <a:solidFill>
                    <a:srgbClr val="FF6600"/>
                  </a:solidFill>
                  <a:latin typeface="Arial" charset="0"/>
                </a:rPr>
                <a:t>d </a:t>
              </a:r>
              <a:r>
                <a:rPr lang="sv-SE" altLang="en-US" sz="1400" i="1" dirty="0" smtClean="0">
                  <a:solidFill>
                    <a:srgbClr val="FF6600"/>
                  </a:solidFill>
                  <a:latin typeface="Arial" charset="0"/>
                </a:rPr>
                <a:t>= </a:t>
              </a:r>
              <a:r>
                <a:rPr lang="sv-SE" altLang="en-US" sz="1400" i="1" dirty="0" err="1" smtClean="0">
                  <a:solidFill>
                    <a:srgbClr val="FF6600"/>
                  </a:solidFill>
                  <a:latin typeface="Arial" charset="0"/>
                </a:rPr>
                <a:t>CU</a:t>
              </a:r>
              <a:r>
                <a:rPr lang="sv-SE" altLang="en-US" sz="1400" i="1" baseline="30000" dirty="0" err="1" smtClean="0">
                  <a:solidFill>
                    <a:srgbClr val="FF6600"/>
                  </a:solidFill>
                  <a:latin typeface="Arial" charset="0"/>
                </a:rPr>
                <a:t>d</a:t>
              </a:r>
              <a:r>
                <a:rPr lang="sv-SE" altLang="en-US" sz="1400" i="1" dirty="0" err="1" smtClean="0">
                  <a:solidFill>
                    <a:srgbClr val="FF6600"/>
                  </a:solidFill>
                  <a:latin typeface="Arial" charset="0"/>
                </a:rPr>
                <a:t>+R</a:t>
              </a:r>
              <a:r>
                <a:rPr lang="sv-SE" altLang="en-US" sz="1400" i="1" baseline="30000" dirty="0" err="1" smtClean="0">
                  <a:solidFill>
                    <a:srgbClr val="FF6600"/>
                  </a:solidFill>
                  <a:latin typeface="Arial" charset="0"/>
                </a:rPr>
                <a:t>d</a:t>
              </a:r>
              <a:r>
                <a:rPr lang="sv-SE" altLang="en-US" sz="1400" i="1" dirty="0" smtClean="0">
                  <a:solidFill>
                    <a:srgbClr val="FF6600"/>
                  </a:solidFill>
                  <a:latin typeface="Arial" charset="0"/>
                </a:rPr>
                <a:t> </a:t>
              </a:r>
              <a:endParaRPr lang="sv-SE" altLang="en-US" sz="1400" i="1" baseline="30000" dirty="0">
                <a:solidFill>
                  <a:srgbClr val="FF6600"/>
                </a:solidFill>
                <a:latin typeface="Arial" charset="0"/>
              </a:endParaRPr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4714874" y="1981199"/>
              <a:ext cx="3385517" cy="3464025"/>
            </a:xfrm>
            <a:custGeom>
              <a:avLst/>
              <a:gdLst>
                <a:gd name="connsiteX0" fmla="*/ 0 w 1871517"/>
                <a:gd name="connsiteY0" fmla="*/ 0 h 3171480"/>
                <a:gd name="connsiteX1" fmla="*/ 504825 w 1871517"/>
                <a:gd name="connsiteY1" fmla="*/ 2266950 h 3171480"/>
                <a:gd name="connsiteX2" fmla="*/ 1790700 w 1871517"/>
                <a:gd name="connsiteY2" fmla="*/ 3114675 h 3171480"/>
                <a:gd name="connsiteX3" fmla="*/ 1743075 w 1871517"/>
                <a:gd name="connsiteY3" fmla="*/ 3095625 h 3171480"/>
                <a:gd name="connsiteX4" fmla="*/ 1743075 w 1871517"/>
                <a:gd name="connsiteY4" fmla="*/ 3095625 h 3171480"/>
                <a:gd name="connsiteX0" fmla="*/ 0 w 1871517"/>
                <a:gd name="connsiteY0" fmla="*/ 0 h 3171480"/>
                <a:gd name="connsiteX1" fmla="*/ 504825 w 1871517"/>
                <a:gd name="connsiteY1" fmla="*/ 2266950 h 3171480"/>
                <a:gd name="connsiteX2" fmla="*/ 1790700 w 1871517"/>
                <a:gd name="connsiteY2" fmla="*/ 3114675 h 3171480"/>
                <a:gd name="connsiteX3" fmla="*/ 1743075 w 1871517"/>
                <a:gd name="connsiteY3" fmla="*/ 3095625 h 3171480"/>
                <a:gd name="connsiteX0" fmla="*/ 0 w 1790700"/>
                <a:gd name="connsiteY0" fmla="*/ 0 h 3114675"/>
                <a:gd name="connsiteX1" fmla="*/ 504825 w 1790700"/>
                <a:gd name="connsiteY1" fmla="*/ 2266950 h 3114675"/>
                <a:gd name="connsiteX2" fmla="*/ 1790700 w 1790700"/>
                <a:gd name="connsiteY2" fmla="*/ 3114675 h 3114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0700" h="3114675">
                  <a:moveTo>
                    <a:pt x="0" y="0"/>
                  </a:moveTo>
                  <a:cubicBezTo>
                    <a:pt x="103187" y="873919"/>
                    <a:pt x="206375" y="1747838"/>
                    <a:pt x="504825" y="2266950"/>
                  </a:cubicBezTo>
                  <a:cubicBezTo>
                    <a:pt x="803275" y="2786062"/>
                    <a:pt x="1584325" y="2976563"/>
                    <a:pt x="1790700" y="3114675"/>
                  </a:cubicBezTo>
                </a:path>
              </a:pathLst>
            </a:custGeom>
            <a:noFill/>
            <a:ln w="1905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sv-S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40187" y="4581128"/>
            <a:ext cx="2476029" cy="431631"/>
            <a:chOff x="4040187" y="4581128"/>
            <a:chExt cx="2476029" cy="431631"/>
          </a:xfrm>
        </p:grpSpPr>
        <p:sp>
          <p:nvSpPr>
            <p:cNvPr id="6" name="TextBox 5"/>
            <p:cNvSpPr txBox="1"/>
            <p:nvPr/>
          </p:nvSpPr>
          <p:spPr>
            <a:xfrm>
              <a:off x="6177662" y="4581128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smtClean="0">
                  <a:solidFill>
                    <a:schemeClr val="tx1"/>
                  </a:solidFill>
                  <a:latin typeface="+mn-lt"/>
                </a:rPr>
                <a:t>A</a:t>
              </a:r>
              <a:endParaRPr lang="sv-SE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 flipH="1">
              <a:off x="4292600" y="4874260"/>
              <a:ext cx="1935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TextBox 8"/>
            <p:cNvSpPr txBox="1"/>
            <p:nvPr/>
          </p:nvSpPr>
          <p:spPr>
            <a:xfrm>
              <a:off x="4040187" y="4643427"/>
              <a:ext cx="23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i</a:t>
              </a:r>
              <a:endParaRPr lang="sv-SE" i="1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935663" y="1553962"/>
            <a:ext cx="1968500" cy="4357218"/>
            <a:chOff x="5935663" y="1553962"/>
            <a:chExt cx="1968500" cy="4357218"/>
          </a:xfrm>
        </p:grpSpPr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5935663" y="1553962"/>
              <a:ext cx="1968500" cy="5254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2250"/>
                </a:spcBef>
              </a:pPr>
              <a:r>
                <a:rPr lang="sv-SE" altLang="en-US" sz="1400" dirty="0" smtClean="0">
                  <a:solidFill>
                    <a:schemeClr val="accent2"/>
                  </a:solidFill>
                  <a:latin typeface="Arial" charset="0"/>
                </a:rPr>
                <a:t>Utbud av centralbankspengar</a:t>
              </a:r>
              <a:endParaRPr lang="sv-SE" altLang="en-US" sz="1400" i="1" baseline="30000" dirty="0">
                <a:solidFill>
                  <a:schemeClr val="accent2"/>
                </a:solidFill>
                <a:latin typeface="Arial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6228184" y="2136177"/>
              <a:ext cx="0" cy="341689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6040735" y="5541848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M</a:t>
              </a:r>
              <a:endParaRPr lang="sv-SE" i="1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51520" y="2867639"/>
            <a:ext cx="3357563" cy="7053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Om riksbanken håller utbudet konstant på nivån </a:t>
            </a:r>
            <a:r>
              <a:rPr lang="sv-SE" altLang="en-US" sz="1800" i="1" kern="0" dirty="0" smtClean="0">
                <a:effectLst/>
              </a:rPr>
              <a:t>H, </a:t>
            </a:r>
            <a:endParaRPr lang="sv-SE" altLang="en-US" sz="1800" kern="0" dirty="0" smtClean="0">
              <a:effectLst/>
            </a:endParaRP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 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251520" y="3789040"/>
            <a:ext cx="3357563" cy="12237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>
                <a:effectLst/>
              </a:rPr>
              <a:t>s</a:t>
            </a:r>
            <a:r>
              <a:rPr lang="sv-SE" altLang="en-US" sz="1800" kern="0" dirty="0" smtClean="0">
                <a:effectLst/>
              </a:rPr>
              <a:t>å är jämvikten på penningmarknaden vid skärningspunkten A med räntan </a:t>
            </a:r>
            <a:r>
              <a:rPr lang="sv-SE" altLang="en-US" sz="1800" i="1" kern="0" dirty="0" smtClean="0">
                <a:effectLst/>
              </a:rPr>
              <a:t>i.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b="1" kern="0" dirty="0" smtClean="0">
                <a:effectLst/>
              </a:rPr>
              <a:t>Slutsats: </a:t>
            </a:r>
            <a:r>
              <a:rPr lang="sv-SE" altLang="en-US" sz="1800" kern="0" dirty="0" smtClean="0">
                <a:effectLst/>
              </a:rPr>
              <a:t>Effekten av förändringar i penningpolitiken är desamma som när vi bortsåg från bankerna.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 </a:t>
            </a:r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777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i="1" dirty="0" smtClean="0"/>
              <a:t>”Bank </a:t>
            </a:r>
            <a:r>
              <a:rPr lang="sv-SE" i="1" dirty="0" err="1" smtClean="0"/>
              <a:t>Run</a:t>
            </a:r>
            <a:r>
              <a:rPr lang="sv-SE" i="1" dirty="0" smtClean="0"/>
              <a:t>”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8281987" cy="5140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Reservkvoten är aldrig 100%.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Om alla som satt in pengar hos en bank samtidigt vill ta ut sina pengar, klarar banken inte av detta.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Rykten om att en bank inte är finansiellt sund kan bli självuppfyllande. </a:t>
            </a:r>
            <a:r>
              <a:rPr lang="sv-SE" sz="2000" b="1" i="1" dirty="0" smtClean="0">
                <a:effectLst/>
              </a:rPr>
              <a:t>Bank </a:t>
            </a:r>
            <a:r>
              <a:rPr lang="sv-SE" sz="2000" b="1" i="1" dirty="0" err="1" smtClean="0">
                <a:effectLst/>
              </a:rPr>
              <a:t>run</a:t>
            </a:r>
            <a:endParaRPr lang="sv-SE" sz="2000" b="1" i="1" dirty="0" smtClean="0">
              <a:effectLst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För att minska risken för detta finns statligt garanterade insättarförsäkringar.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Insättarförsäkringar leder också till problem – kan bli en försäkring mot att banken gör stora förluster. Då kan överdrivet risktagande stimuleras</a:t>
            </a:r>
            <a:r>
              <a:rPr lang="sv-SE" sz="2400" dirty="0" smtClean="0">
                <a:effectLst/>
              </a:rPr>
              <a:t>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78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5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7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2" dur="5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7" dur="500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Svenska Riksbanken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8353425" cy="5048250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Inflationsmål – 2% årlig ökningstakt i KPI. </a:t>
            </a:r>
          </a:p>
          <a:p>
            <a:pPr marL="338138" indent="-338138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Penningpolitiken bestäms av direktionen genom omröstning. Direktionen utses av Riksbanksfullmäktige som utses av Riksdagen.</a:t>
            </a:r>
          </a:p>
          <a:p>
            <a:pPr marL="338138" indent="-338138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Reporänta är den ränta som bankerna kan låna eller placera till i Riksbanken på sju dagar.</a:t>
            </a:r>
          </a:p>
          <a:p>
            <a:pPr marL="338138" indent="-338138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Inlåningsränta är den ränta bankerna får när de sätter in pengar på konto i Riksbanken över </a:t>
            </a:r>
            <a:r>
              <a:rPr lang="sv-SE" sz="2000" dirty="0" smtClean="0">
                <a:effectLst/>
              </a:rPr>
              <a:t>natten. Repo minus 0,1 procentenheter. </a:t>
            </a:r>
            <a:endParaRPr lang="sv-SE" sz="2000" dirty="0" smtClean="0">
              <a:effectLst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Utlåningsränta är den ränta bankerna får betala när de lånar pengar av Riksbanken över </a:t>
            </a:r>
            <a:r>
              <a:rPr lang="sv-SE" sz="2000" dirty="0" smtClean="0">
                <a:effectLst/>
              </a:rPr>
              <a:t>natten. Repo plus 0,1 procentenheter. </a:t>
            </a:r>
            <a:endParaRPr lang="sv-SE" sz="2000" dirty="0" smtClean="0">
              <a:effectLst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Nu är reporäntan 0%. </a:t>
            </a:r>
            <a:r>
              <a:rPr lang="sv-SE" sz="2000" dirty="0" smtClean="0">
                <a:effectLst/>
              </a:rPr>
              <a:t>Kan den vara negativ</a:t>
            </a:r>
            <a:r>
              <a:rPr lang="sv-SE" sz="2000" dirty="0" smtClean="0">
                <a:effectLst/>
              </a:rPr>
              <a:t>?</a:t>
            </a:r>
          </a:p>
          <a:p>
            <a:pPr marL="338138" indent="-338138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33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sv-SE" sz="2000" dirty="0" smtClean="0">
                <a:effectLst/>
              </a:rPr>
              <a:t>Riksbanken kan också köpa/sälja utländsk valuta och andra </a:t>
            </a:r>
            <a:r>
              <a:rPr lang="sv-SE" sz="2000" dirty="0" smtClean="0">
                <a:effectLst/>
              </a:rPr>
              <a:t>tillgångar. Med början under finanskrisen gjorde de flesta centralbanker mycket stora köp av obligationer (statsobligationer men också bostadsobligationer och företagsobligationer) </a:t>
            </a:r>
            <a:r>
              <a:rPr lang="sv-SE" sz="2000" b="1" dirty="0" smtClean="0">
                <a:effectLst/>
              </a:rPr>
              <a:t>QE</a:t>
            </a:r>
            <a:r>
              <a:rPr lang="sv-SE" sz="2000" dirty="0" smtClean="0">
                <a:effectLst/>
              </a:rPr>
              <a:t>.</a:t>
            </a:r>
            <a:endParaRPr lang="sv-SE" sz="2400" dirty="0" smtClean="0"/>
          </a:p>
          <a:p>
            <a:pPr marL="338138" indent="-338138" eaLnBrk="1" hangingPunct="1">
              <a:lnSpc>
                <a:spcPct val="90000"/>
              </a:lnSpc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sv-SE" sz="240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8733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7" dur="5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Riksbanken</a:t>
            </a:r>
            <a:r>
              <a:rPr lang="en-US" dirty="0" smtClean="0"/>
              <a:t> under </a:t>
            </a:r>
            <a:r>
              <a:rPr lang="en-US" dirty="0" err="1" smtClean="0"/>
              <a:t>krisen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88113"/>
              </p:ext>
            </p:extLst>
          </p:nvPr>
        </p:nvGraphicFramePr>
        <p:xfrm>
          <a:off x="323528" y="1340768"/>
          <a:ext cx="8568952" cy="526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32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Efterfrågan på pengar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340768"/>
            <a:ext cx="7878291" cy="43449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Pengar</a:t>
            </a:r>
            <a:r>
              <a:rPr lang="sv-SE" sz="2000" dirty="0">
                <a:effectLst/>
              </a:rPr>
              <a:t>, dvs kontanter och </a:t>
            </a:r>
            <a:r>
              <a:rPr lang="sv-SE" sz="2000" dirty="0" smtClean="0">
                <a:effectLst/>
              </a:rPr>
              <a:t>transaktionskonton som </a:t>
            </a:r>
            <a:r>
              <a:rPr lang="sv-SE" sz="2000" dirty="0">
                <a:effectLst/>
              </a:rPr>
              <a:t>man kan använda för att handla med via bankkort</a:t>
            </a:r>
            <a:r>
              <a:rPr lang="sv-SE" sz="2000" dirty="0" smtClean="0">
                <a:effectLst/>
              </a:rPr>
              <a:t> eller liknande är en typ av förmögenhet.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Men </a:t>
            </a:r>
            <a:r>
              <a:rPr lang="sv-SE" sz="2000" dirty="0">
                <a:effectLst/>
              </a:rPr>
              <a:t>det är oftast inte rimligt att alla sina tillgångar i form av pengar. </a:t>
            </a:r>
            <a:r>
              <a:rPr lang="sv-SE" sz="2000" dirty="0" smtClean="0">
                <a:effectLst/>
              </a:rPr>
              <a:t>Antag att alternativet är obligationer (skuldsedlar som ger ränta). Krångligt eller omöjligt att använda för löpande transaktioner.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Vad styr hur stor andel av förmögenheten som ska vara i form av pengar?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200" dirty="0" smtClean="0">
                <a:effectLst/>
              </a:rPr>
              <a:t>Två centrala faktorer:</a:t>
            </a:r>
          </a:p>
          <a:p>
            <a:pPr marL="857250" lvl="1" indent="-457200">
              <a:buFont typeface="+mj-lt"/>
              <a:buAutoNum type="arabicPeriod"/>
            </a:pPr>
            <a:r>
              <a:rPr lang="sv-SE" sz="1800" dirty="0" smtClean="0">
                <a:effectLst/>
              </a:rPr>
              <a:t>Pengar behövs för löpande inköp och andra transaktioner. Ju mer inköp per tidsenhet, desto mer pengar efterfrågas.</a:t>
            </a:r>
          </a:p>
          <a:p>
            <a:pPr marL="857250" lvl="1" indent="-457200">
              <a:buFont typeface="+mj-lt"/>
              <a:buAutoNum type="arabicPeriod"/>
            </a:pPr>
            <a:r>
              <a:rPr lang="sv-SE" sz="1800" dirty="0" smtClean="0">
                <a:effectLst/>
              </a:rPr>
              <a:t>Pengar ger vanligtvis </a:t>
            </a:r>
            <a:r>
              <a:rPr lang="sv-SE" sz="1800" dirty="0">
                <a:effectLst/>
              </a:rPr>
              <a:t>ingen </a:t>
            </a:r>
            <a:r>
              <a:rPr lang="sv-SE" sz="1800" dirty="0" smtClean="0">
                <a:effectLst/>
              </a:rPr>
              <a:t>(eller låg) ränta </a:t>
            </a:r>
            <a:r>
              <a:rPr lang="sv-SE" sz="1800" dirty="0">
                <a:effectLst/>
              </a:rPr>
              <a:t>och </a:t>
            </a:r>
            <a:r>
              <a:rPr lang="sv-SE" sz="1800" dirty="0" smtClean="0">
                <a:effectLst/>
              </a:rPr>
              <a:t>är </a:t>
            </a:r>
            <a:r>
              <a:rPr lang="sv-SE" sz="1800" dirty="0">
                <a:effectLst/>
              </a:rPr>
              <a:t>därför inte den sparform som ger högst </a:t>
            </a:r>
            <a:r>
              <a:rPr lang="sv-SE" sz="1800" dirty="0" smtClean="0">
                <a:effectLst/>
              </a:rPr>
              <a:t>avkastning. Ju högre ränta (avkastning) på andra sparformer (i vårt fall obligationer), desto mindre pengar efterfrågas.</a:t>
            </a:r>
            <a:endParaRPr lang="sv-SE" sz="2200" dirty="0" smtClean="0">
              <a:effectLst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sv-SE" sz="1800" dirty="0" smtClean="0">
              <a:effectLst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sv-SE" sz="1800" dirty="0" smtClean="0">
              <a:effectLst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sv-SE" sz="1800" dirty="0" smtClean="0">
              <a:effectLst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sv-SE" sz="18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29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Riksbankens</a:t>
            </a:r>
            <a:r>
              <a:rPr lang="en-US" dirty="0" smtClean="0"/>
              <a:t> </a:t>
            </a:r>
            <a:r>
              <a:rPr lang="en-US" dirty="0" err="1" smtClean="0"/>
              <a:t>balansräkning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nu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innan</a:t>
            </a:r>
            <a:r>
              <a:rPr lang="en-US" sz="2800" dirty="0" smtClean="0"/>
              <a:t> </a:t>
            </a:r>
            <a:r>
              <a:rPr lang="en-US" sz="2800" dirty="0" err="1" smtClean="0"/>
              <a:t>coronakrisen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629170"/>
              </p:ext>
            </p:extLst>
          </p:nvPr>
        </p:nvGraphicFramePr>
        <p:xfrm>
          <a:off x="323528" y="2132856"/>
          <a:ext cx="4248472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835368"/>
              </p:ext>
            </p:extLst>
          </p:nvPr>
        </p:nvGraphicFramePr>
        <p:xfrm>
          <a:off x="4572000" y="2132856"/>
          <a:ext cx="45720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47664" y="1628799"/>
            <a:ext cx="1726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3/10 2020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56176" y="1700808"/>
            <a:ext cx="1555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23/2 2020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631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Riksbankens</a:t>
            </a:r>
            <a:r>
              <a:rPr lang="en-US" dirty="0" smtClean="0"/>
              <a:t> </a:t>
            </a:r>
            <a:r>
              <a:rPr lang="en-US" dirty="0" err="1" smtClean="0"/>
              <a:t>balansräkning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under </a:t>
            </a:r>
            <a:r>
              <a:rPr lang="en-US" sz="2800" dirty="0" err="1" smtClean="0"/>
              <a:t>pandemin</a:t>
            </a:r>
            <a:r>
              <a:rPr lang="en-US" sz="2800" dirty="0" smtClean="0"/>
              <a:t> </a:t>
            </a:r>
            <a:r>
              <a:rPr lang="en-US" sz="2800" dirty="0" err="1" smtClean="0"/>
              <a:t>och</a:t>
            </a:r>
            <a:r>
              <a:rPr lang="en-US" sz="2800" dirty="0" smtClean="0"/>
              <a:t> </a:t>
            </a:r>
            <a:r>
              <a:rPr lang="en-US" sz="2800" dirty="0" err="1" smtClean="0"/>
              <a:t>före</a:t>
            </a:r>
            <a:r>
              <a:rPr lang="en-US" sz="2800" dirty="0" smtClean="0"/>
              <a:t> </a:t>
            </a:r>
            <a:r>
              <a:rPr lang="en-US" sz="2800" dirty="0" err="1" smtClean="0"/>
              <a:t>finanskrisen</a:t>
            </a: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248371"/>
              </p:ext>
            </p:extLst>
          </p:nvPr>
        </p:nvGraphicFramePr>
        <p:xfrm>
          <a:off x="323528" y="2132856"/>
          <a:ext cx="4248472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47664" y="1628799"/>
            <a:ext cx="1726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3/10 2020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56176" y="1700808"/>
            <a:ext cx="1555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15/9 2008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758572"/>
              </p:ext>
            </p:extLst>
          </p:nvPr>
        </p:nvGraphicFramePr>
        <p:xfrm>
          <a:off x="4572000" y="2190774"/>
          <a:ext cx="4572000" cy="4478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39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Efterfrågefunktion för pengar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81" y="1556792"/>
            <a:ext cx="7573963" cy="4344988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Kalla penningefterfrågan (hur mycket pengar hushållen vill ha) för </a:t>
            </a:r>
            <a:r>
              <a:rPr lang="sv-SE" sz="2000" i="1" dirty="0" smtClean="0">
                <a:effectLst/>
              </a:rPr>
              <a:t>M</a:t>
            </a:r>
            <a:r>
              <a:rPr lang="sv-SE" sz="2000" i="1" baseline="30000" dirty="0" smtClean="0">
                <a:effectLst/>
              </a:rPr>
              <a:t>d</a:t>
            </a:r>
            <a:r>
              <a:rPr lang="sv-SE" sz="2000" i="1" dirty="0" smtClean="0">
                <a:effectLst/>
              </a:rPr>
              <a:t>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effectLst/>
              </a:rPr>
              <a:t>Mer inkomst betyder leder till mer konsumtion (och även mer av andra transaktioner</a:t>
            </a:r>
            <a:r>
              <a:rPr lang="sv-SE" sz="2000" dirty="0" smtClean="0">
                <a:effectLst/>
              </a:rPr>
              <a:t>). Antag att </a:t>
            </a:r>
            <a:r>
              <a:rPr lang="sv-SE" sz="2000" b="1" dirty="0" smtClean="0">
                <a:effectLst/>
              </a:rPr>
              <a:t>allt annat lika</a:t>
            </a:r>
            <a:r>
              <a:rPr lang="sv-SE" sz="2000" dirty="0" smtClean="0">
                <a:effectLst/>
              </a:rPr>
              <a:t> så är penningefterfrågan proportionell mot nominell inkomst, </a:t>
            </a:r>
            <a:r>
              <a:rPr lang="sv-SE" sz="2000" i="1" dirty="0" smtClean="0">
                <a:effectLst/>
              </a:rPr>
              <a:t>PY.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Dessutom är penningefterfrågan en fallande funktion av räntan på alternativa investeringar (i vår modell på obligationer).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Vi skriver detta formellt som </a:t>
            </a:r>
            <a:r>
              <a:rPr lang="sv-SE" sz="2000" i="1" dirty="0" smtClean="0">
                <a:effectLst/>
              </a:rPr>
              <a:t>M</a:t>
            </a:r>
            <a:r>
              <a:rPr lang="sv-SE" sz="2000" i="1" baseline="30000" dirty="0" smtClean="0">
                <a:effectLst/>
              </a:rPr>
              <a:t>d</a:t>
            </a:r>
            <a:r>
              <a:rPr lang="sv-SE" sz="2000" i="1" dirty="0" smtClean="0">
                <a:effectLst/>
              </a:rPr>
              <a:t> = PY </a:t>
            </a:r>
            <a:r>
              <a:rPr lang="sv-SE" sz="2000" baseline="14000" dirty="0" smtClean="0">
                <a:effectLst/>
                <a:sym typeface="Symbol"/>
              </a:rPr>
              <a:t></a:t>
            </a:r>
            <a:r>
              <a:rPr lang="sv-SE" sz="2000" dirty="0" smtClean="0">
                <a:effectLst/>
                <a:sym typeface="Symbol"/>
              </a:rPr>
              <a:t> </a:t>
            </a:r>
            <a:r>
              <a:rPr lang="sv-SE" sz="2000" i="1" dirty="0" smtClean="0">
                <a:effectLst/>
                <a:sym typeface="Symbol"/>
              </a:rPr>
              <a:t>L</a:t>
            </a:r>
            <a:r>
              <a:rPr lang="sv-SE" sz="2000" dirty="0" smtClean="0">
                <a:effectLst/>
                <a:sym typeface="Symbol"/>
              </a:rPr>
              <a:t>(</a:t>
            </a:r>
            <a:r>
              <a:rPr lang="sv-SE" sz="2000" i="1" dirty="0" smtClean="0">
                <a:effectLst/>
                <a:sym typeface="Symbol"/>
              </a:rPr>
              <a:t>i</a:t>
            </a:r>
            <a:r>
              <a:rPr lang="sv-SE" sz="2000" dirty="0" smtClean="0">
                <a:effectLst/>
                <a:sym typeface="Symbol"/>
              </a:rPr>
              <a:t>).</a:t>
            </a:r>
            <a:endParaRPr lang="sv-SE" sz="2000" dirty="0" smtClean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 smtClean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 smtClean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i="1" dirty="0" smtClean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913606" y="4869160"/>
            <a:ext cx="439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>
                <a:solidFill>
                  <a:schemeClr val="tx1"/>
                </a:solidFill>
                <a:latin typeface="+mn-lt"/>
              </a:rPr>
              <a:t>(-)</a:t>
            </a:r>
            <a:endParaRPr lang="sv-SE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489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Utbud av pengar och jämvikt på penningmarknaden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81" y="1556792"/>
            <a:ext cx="7662267" cy="4344988"/>
          </a:xfrm>
        </p:spPr>
        <p:txBody>
          <a:bodyPr/>
          <a:lstStyle/>
          <a:p>
            <a:pPr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2000" dirty="0" smtClean="0">
                <a:effectLst/>
              </a:rPr>
              <a:t>Anta först att den enda formen av pengar är kontanter. </a:t>
            </a:r>
          </a:p>
          <a:p>
            <a:pPr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2000" dirty="0" smtClean="0">
                <a:effectLst/>
              </a:rPr>
              <a:t>Riksbanken har monopol på att ge ut kontanter och kan styra mängden av utestående kontanter. Hur återkommer vi till snart. </a:t>
            </a:r>
          </a:p>
          <a:p>
            <a:pPr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sz="2000" dirty="0" smtClean="0">
                <a:effectLst/>
              </a:rPr>
              <a:t>Kalla utbudet av pengar (tillsvidare kontanter) </a:t>
            </a:r>
            <a:r>
              <a:rPr lang="sv-SE" sz="2000" i="1" dirty="0" smtClean="0">
                <a:effectLst/>
              </a:rPr>
              <a:t>M</a:t>
            </a:r>
            <a:r>
              <a:rPr lang="sv-SE" sz="2000" i="1" baseline="30000" dirty="0" smtClean="0">
                <a:effectLst/>
              </a:rPr>
              <a:t>s</a:t>
            </a:r>
            <a:r>
              <a:rPr lang="sv-SE" sz="2000" i="1" dirty="0" smtClean="0">
                <a:effectLst/>
              </a:rPr>
              <a:t>.</a:t>
            </a:r>
          </a:p>
          <a:p>
            <a:pPr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sz="2000" dirty="0" smtClean="0">
                <a:effectLst/>
              </a:rPr>
              <a:t>Jämvikt är då </a:t>
            </a:r>
            <a:r>
              <a:rPr lang="sv-SE" sz="2000" i="1" dirty="0" smtClean="0">
                <a:effectLst/>
              </a:rPr>
              <a:t>M</a:t>
            </a:r>
            <a:r>
              <a:rPr lang="sv-SE" sz="2000" i="1" baseline="30000" dirty="0" smtClean="0">
                <a:effectLst/>
              </a:rPr>
              <a:t>s</a:t>
            </a:r>
            <a:r>
              <a:rPr lang="sv-SE" sz="2000" dirty="0">
                <a:effectLst/>
              </a:rPr>
              <a:t> </a:t>
            </a:r>
            <a:r>
              <a:rPr lang="sv-SE" sz="2000" dirty="0" smtClean="0">
                <a:effectLst/>
              </a:rPr>
              <a:t>=</a:t>
            </a:r>
            <a:r>
              <a:rPr lang="sv-SE" sz="2000" i="1" dirty="0" smtClean="0">
                <a:effectLst/>
              </a:rPr>
              <a:t> M</a:t>
            </a:r>
            <a:r>
              <a:rPr lang="sv-SE" sz="2000" i="1" baseline="30000" dirty="0" smtClean="0">
                <a:effectLst/>
              </a:rPr>
              <a:t>d</a:t>
            </a:r>
            <a:r>
              <a:rPr lang="sv-SE" sz="2000" i="1" dirty="0" smtClean="0">
                <a:effectLst/>
              </a:rPr>
              <a:t>, </a:t>
            </a:r>
            <a:r>
              <a:rPr lang="sv-SE" sz="2000" dirty="0" smtClean="0">
                <a:effectLst/>
              </a:rPr>
              <a:t>eller för en given nivå på utbudet </a:t>
            </a:r>
            <a:r>
              <a:rPr lang="sv-SE" sz="2000" i="1" dirty="0" smtClean="0">
                <a:effectLst/>
              </a:rPr>
              <a:t>M</a:t>
            </a:r>
          </a:p>
          <a:p>
            <a:pPr marL="0" indent="0" algn="ctr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sz="2000" i="1" dirty="0" smtClean="0">
                <a:effectLst/>
              </a:rPr>
              <a:t>M = PY </a:t>
            </a:r>
            <a:r>
              <a:rPr lang="sv-SE" sz="2000" baseline="14000" dirty="0">
                <a:effectLst/>
                <a:sym typeface="Symbol"/>
              </a:rPr>
              <a:t></a:t>
            </a:r>
            <a:r>
              <a:rPr lang="sv-SE" sz="2000" dirty="0">
                <a:effectLst/>
                <a:sym typeface="Symbol"/>
              </a:rPr>
              <a:t> </a:t>
            </a:r>
            <a:r>
              <a:rPr lang="sv-SE" sz="2000" i="1" dirty="0">
                <a:effectLst/>
                <a:sym typeface="Symbol"/>
              </a:rPr>
              <a:t>L</a:t>
            </a:r>
            <a:r>
              <a:rPr lang="sv-SE" sz="2000" dirty="0">
                <a:effectLst/>
                <a:sym typeface="Symbol"/>
              </a:rPr>
              <a:t>(</a:t>
            </a:r>
            <a:r>
              <a:rPr lang="sv-SE" sz="2000" i="1" dirty="0">
                <a:effectLst/>
                <a:sym typeface="Symbol"/>
              </a:rPr>
              <a:t>i</a:t>
            </a:r>
            <a:r>
              <a:rPr lang="sv-SE" sz="2000" dirty="0" smtClean="0">
                <a:effectLst/>
                <a:sym typeface="Symbol"/>
              </a:rPr>
              <a:t>).</a:t>
            </a:r>
          </a:p>
          <a:p>
            <a:pPr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sz="2000" dirty="0" smtClean="0">
                <a:effectLst/>
                <a:sym typeface="Symbol"/>
              </a:rPr>
              <a:t>På penningmarknaden är </a:t>
            </a:r>
            <a:r>
              <a:rPr lang="sv-SE" sz="2000" i="1" dirty="0" smtClean="0">
                <a:effectLst/>
                <a:sym typeface="Symbol"/>
              </a:rPr>
              <a:t>M </a:t>
            </a:r>
            <a:r>
              <a:rPr lang="sv-SE" sz="2000" dirty="0" smtClean="0">
                <a:effectLst/>
                <a:sym typeface="Symbol"/>
              </a:rPr>
              <a:t>och </a:t>
            </a:r>
            <a:r>
              <a:rPr lang="sv-SE" sz="2000" i="1" dirty="0" smtClean="0">
                <a:effectLst/>
                <a:sym typeface="Symbol"/>
              </a:rPr>
              <a:t>PY </a:t>
            </a:r>
            <a:r>
              <a:rPr lang="sv-SE" sz="2000" b="1" dirty="0" smtClean="0">
                <a:effectLst/>
                <a:sym typeface="Symbol"/>
              </a:rPr>
              <a:t>exogena</a:t>
            </a:r>
            <a:r>
              <a:rPr lang="sv-SE" sz="2000" dirty="0" smtClean="0">
                <a:effectLst/>
                <a:sym typeface="Symbol"/>
              </a:rPr>
              <a:t> variabler och </a:t>
            </a:r>
            <a:r>
              <a:rPr lang="sv-SE" sz="2000" i="1" dirty="0" smtClean="0">
                <a:effectLst/>
                <a:sym typeface="Symbol"/>
              </a:rPr>
              <a:t>i </a:t>
            </a:r>
            <a:r>
              <a:rPr lang="sv-SE" sz="2000" b="1" dirty="0" smtClean="0">
                <a:effectLst/>
                <a:sym typeface="Symbol"/>
              </a:rPr>
              <a:t>endogen</a:t>
            </a:r>
            <a:r>
              <a:rPr lang="sv-SE" sz="2000" i="1" dirty="0" smtClean="0">
                <a:effectLst/>
                <a:sym typeface="Symbol"/>
              </a:rPr>
              <a:t>. </a:t>
            </a:r>
            <a:r>
              <a:rPr lang="sv-SE" sz="2000" dirty="0" smtClean="0">
                <a:effectLst/>
                <a:sym typeface="Symbol"/>
              </a:rPr>
              <a:t>Jämviktsekvationen bestämmer därmed räntan (</a:t>
            </a:r>
            <a:r>
              <a:rPr lang="sv-SE" sz="2000" i="1" dirty="0" smtClean="0">
                <a:effectLst/>
                <a:sym typeface="Symbol"/>
              </a:rPr>
              <a:t>i</a:t>
            </a:r>
            <a:r>
              <a:rPr lang="sv-SE" sz="2000" dirty="0" smtClean="0">
                <a:effectLst/>
                <a:sym typeface="Symbol"/>
              </a:rPr>
              <a:t>) som en funktion av hur mycket pengar riksbanken tillhandahåller (</a:t>
            </a:r>
            <a:r>
              <a:rPr lang="sv-SE" sz="2000" i="1" dirty="0" smtClean="0">
                <a:effectLst/>
                <a:sym typeface="Symbol"/>
              </a:rPr>
              <a:t>M</a:t>
            </a:r>
            <a:r>
              <a:rPr lang="sv-SE" sz="2000" dirty="0" smtClean="0">
                <a:effectLst/>
                <a:sym typeface="Symbol"/>
              </a:rPr>
              <a:t>) och nivån på nominell BNP (</a:t>
            </a:r>
            <a:r>
              <a:rPr lang="sv-SE" sz="2000" i="1" dirty="0" smtClean="0">
                <a:effectLst/>
                <a:sym typeface="Symbol"/>
              </a:rPr>
              <a:t>PY</a:t>
            </a:r>
            <a:r>
              <a:rPr lang="sv-SE" sz="2000" dirty="0" smtClean="0">
                <a:effectLst/>
                <a:sym typeface="Symbol"/>
              </a:rPr>
              <a:t>).</a:t>
            </a:r>
          </a:p>
          <a:p>
            <a:pPr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sz="2000" dirty="0" smtClean="0">
                <a:effectLst/>
                <a:sym typeface="Symbol"/>
              </a:rPr>
              <a:t>Sambandet mellan </a:t>
            </a:r>
            <a:r>
              <a:rPr lang="sv-SE" sz="2000" i="1" dirty="0" smtClean="0">
                <a:effectLst/>
                <a:sym typeface="Symbol"/>
              </a:rPr>
              <a:t>M </a:t>
            </a:r>
            <a:r>
              <a:rPr lang="sv-SE" sz="2000" dirty="0" smtClean="0">
                <a:effectLst/>
                <a:sym typeface="Symbol"/>
              </a:rPr>
              <a:t>och </a:t>
            </a:r>
            <a:r>
              <a:rPr lang="sv-SE" sz="2000" i="1" dirty="0" smtClean="0">
                <a:effectLst/>
                <a:sym typeface="Symbol"/>
              </a:rPr>
              <a:t>i </a:t>
            </a:r>
            <a:r>
              <a:rPr lang="sv-SE" sz="2000" dirty="0" smtClean="0">
                <a:effectLst/>
                <a:sym typeface="Symbol"/>
              </a:rPr>
              <a:t>för given </a:t>
            </a:r>
            <a:r>
              <a:rPr lang="sv-SE" sz="2000" i="1" dirty="0" smtClean="0">
                <a:effectLst/>
                <a:sym typeface="Symbol"/>
              </a:rPr>
              <a:t>PY</a:t>
            </a:r>
            <a:r>
              <a:rPr lang="sv-SE" sz="2000" dirty="0" smtClean="0">
                <a:effectLst/>
                <a:sym typeface="Symbol"/>
              </a:rPr>
              <a:t> kallas </a:t>
            </a:r>
            <a:r>
              <a:rPr lang="sv-SE" sz="2000" b="1" i="1" dirty="0" smtClean="0">
                <a:effectLst/>
                <a:sym typeface="Symbol"/>
              </a:rPr>
              <a:t>LM-</a:t>
            </a:r>
            <a:r>
              <a:rPr lang="sv-SE" sz="2000" b="1" dirty="0" smtClean="0">
                <a:effectLst/>
                <a:sym typeface="Symbol"/>
              </a:rPr>
              <a:t>sambandet.</a:t>
            </a:r>
          </a:p>
          <a:p>
            <a:pPr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sz="2000" dirty="0" smtClean="0">
                <a:effectLst/>
                <a:sym typeface="Symbol"/>
              </a:rPr>
              <a:t>Om vi bestämmer en specifik funktion för </a:t>
            </a:r>
            <a:r>
              <a:rPr lang="sv-SE" sz="2000" i="1" dirty="0">
                <a:effectLst/>
                <a:sym typeface="Symbol"/>
              </a:rPr>
              <a:t>L</a:t>
            </a:r>
            <a:r>
              <a:rPr lang="sv-SE" sz="2000" dirty="0">
                <a:effectLst/>
                <a:sym typeface="Symbol"/>
              </a:rPr>
              <a:t>(</a:t>
            </a:r>
            <a:r>
              <a:rPr lang="sv-SE" sz="2000" i="1" dirty="0">
                <a:effectLst/>
                <a:sym typeface="Symbol"/>
              </a:rPr>
              <a:t>i</a:t>
            </a:r>
            <a:r>
              <a:rPr lang="sv-SE" sz="2000" dirty="0" smtClean="0">
                <a:effectLst/>
                <a:sym typeface="Symbol"/>
              </a:rPr>
              <a:t>) kan vi lösa matematiskt men vi gör det nu istället grafiskt.</a:t>
            </a:r>
            <a:endParaRPr lang="sv-SE" sz="2000" dirty="0">
              <a:effectLst/>
            </a:endParaRPr>
          </a:p>
          <a:p>
            <a:pPr marL="0" indent="0" algn="ctr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endParaRPr lang="sv-SE" sz="2000" i="1" dirty="0" smtClean="0">
              <a:effectLst/>
            </a:endParaRP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endParaRPr lang="sv-SE" sz="2000" i="1" dirty="0" smtClean="0">
              <a:effectLst/>
            </a:endParaRPr>
          </a:p>
          <a:p>
            <a:pPr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endParaRPr lang="sv-SE" sz="2000" dirty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i="1" dirty="0" smtClean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77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Jämvikt på pengar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2003543"/>
            <a:ext cx="3357563" cy="705377"/>
          </a:xfrm>
          <a:noFill/>
        </p:spPr>
        <p:txBody>
          <a:bodyPr lIns="91440" tIns="45720" rIns="91440" bIns="45720"/>
          <a:lstStyle/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Efterfrågan på pengar är en fallande funktion av räntan.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 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 rot="-5400000">
            <a:off x="3008313" y="3821113"/>
            <a:ext cx="1695450" cy="368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1688"/>
              </a:spcBef>
            </a:pPr>
            <a:r>
              <a:rPr lang="sv-SE" altLang="en-US" sz="1800" b="1">
                <a:solidFill>
                  <a:srgbClr val="000000"/>
                </a:solidFill>
                <a:latin typeface="Arial" charset="0"/>
              </a:rPr>
              <a:t>Ränta, </a:t>
            </a:r>
            <a:r>
              <a:rPr lang="sv-SE" altLang="en-US" sz="1800" b="1" i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4291013" y="1819275"/>
            <a:ext cx="1587" cy="3733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7657" name="Line 7"/>
          <p:cNvSpPr>
            <a:spLocks noChangeShapeType="1"/>
          </p:cNvSpPr>
          <p:nvPr/>
        </p:nvSpPr>
        <p:spPr bwMode="auto">
          <a:xfrm flipH="1">
            <a:off x="4289425" y="5553075"/>
            <a:ext cx="4173538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349677" y="5877272"/>
            <a:ext cx="2532062" cy="37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r>
              <a:rPr lang="sv-SE" altLang="en-US" sz="1800" dirty="0" smtClean="0">
                <a:solidFill>
                  <a:srgbClr val="000000"/>
                </a:solidFill>
                <a:latin typeface="Arial" charset="0"/>
              </a:rPr>
              <a:t>Pengar, </a:t>
            </a:r>
            <a:r>
              <a:rPr lang="sv-SE" altLang="en-US" sz="1800" i="1" dirty="0" smtClean="0">
                <a:solidFill>
                  <a:srgbClr val="000000"/>
                </a:solidFill>
                <a:latin typeface="Arial" charset="0"/>
              </a:rPr>
              <a:t>M</a:t>
            </a:r>
            <a:endParaRPr lang="sv-SE" altLang="en-US" sz="1800" i="1" baseline="300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14874" y="1981199"/>
            <a:ext cx="4445448" cy="3464025"/>
            <a:chOff x="4714874" y="1981199"/>
            <a:chExt cx="4445448" cy="3464025"/>
          </a:xfrm>
        </p:grpSpPr>
        <p:sp>
          <p:nvSpPr>
            <p:cNvPr id="27660" name="Text Box 11"/>
            <p:cNvSpPr txBox="1">
              <a:spLocks noChangeArrowheads="1"/>
            </p:cNvSpPr>
            <p:nvPr/>
          </p:nvSpPr>
          <p:spPr bwMode="auto">
            <a:xfrm rot="935935">
              <a:off x="6628260" y="4879766"/>
              <a:ext cx="2532062" cy="340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2250"/>
                </a:spcBef>
              </a:pPr>
              <a:r>
                <a:rPr lang="sv-SE" altLang="en-US" sz="1600" dirty="0" smtClean="0">
                  <a:solidFill>
                    <a:srgbClr val="FF6600"/>
                  </a:solidFill>
                  <a:latin typeface="Arial" charset="0"/>
                </a:rPr>
                <a:t>Penningefterfrågan </a:t>
              </a:r>
              <a:r>
                <a:rPr lang="sv-SE" altLang="en-US" sz="1600" i="1" dirty="0" smtClean="0">
                  <a:solidFill>
                    <a:srgbClr val="FF6600"/>
                  </a:solidFill>
                  <a:latin typeface="Arial" charset="0"/>
                </a:rPr>
                <a:t>M</a:t>
              </a:r>
              <a:r>
                <a:rPr lang="sv-SE" altLang="en-US" sz="1600" i="1" baseline="30000" dirty="0" smtClean="0">
                  <a:solidFill>
                    <a:srgbClr val="FF6600"/>
                  </a:solidFill>
                  <a:latin typeface="Arial" charset="0"/>
                </a:rPr>
                <a:t>d</a:t>
              </a:r>
              <a:endParaRPr lang="sv-SE" altLang="en-US" sz="1600" i="1" baseline="30000" dirty="0">
                <a:solidFill>
                  <a:srgbClr val="FF6600"/>
                </a:solidFill>
                <a:latin typeface="Arial" charset="0"/>
              </a:endParaRPr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4714874" y="1981199"/>
              <a:ext cx="3385517" cy="3464025"/>
            </a:xfrm>
            <a:custGeom>
              <a:avLst/>
              <a:gdLst>
                <a:gd name="connsiteX0" fmla="*/ 0 w 1871517"/>
                <a:gd name="connsiteY0" fmla="*/ 0 h 3171480"/>
                <a:gd name="connsiteX1" fmla="*/ 504825 w 1871517"/>
                <a:gd name="connsiteY1" fmla="*/ 2266950 h 3171480"/>
                <a:gd name="connsiteX2" fmla="*/ 1790700 w 1871517"/>
                <a:gd name="connsiteY2" fmla="*/ 3114675 h 3171480"/>
                <a:gd name="connsiteX3" fmla="*/ 1743075 w 1871517"/>
                <a:gd name="connsiteY3" fmla="*/ 3095625 h 3171480"/>
                <a:gd name="connsiteX4" fmla="*/ 1743075 w 1871517"/>
                <a:gd name="connsiteY4" fmla="*/ 3095625 h 3171480"/>
                <a:gd name="connsiteX0" fmla="*/ 0 w 1871517"/>
                <a:gd name="connsiteY0" fmla="*/ 0 h 3171480"/>
                <a:gd name="connsiteX1" fmla="*/ 504825 w 1871517"/>
                <a:gd name="connsiteY1" fmla="*/ 2266950 h 3171480"/>
                <a:gd name="connsiteX2" fmla="*/ 1790700 w 1871517"/>
                <a:gd name="connsiteY2" fmla="*/ 3114675 h 3171480"/>
                <a:gd name="connsiteX3" fmla="*/ 1743075 w 1871517"/>
                <a:gd name="connsiteY3" fmla="*/ 3095625 h 3171480"/>
                <a:gd name="connsiteX0" fmla="*/ 0 w 1790700"/>
                <a:gd name="connsiteY0" fmla="*/ 0 h 3114675"/>
                <a:gd name="connsiteX1" fmla="*/ 504825 w 1790700"/>
                <a:gd name="connsiteY1" fmla="*/ 2266950 h 3114675"/>
                <a:gd name="connsiteX2" fmla="*/ 1790700 w 1790700"/>
                <a:gd name="connsiteY2" fmla="*/ 3114675 h 3114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0700" h="3114675">
                  <a:moveTo>
                    <a:pt x="0" y="0"/>
                  </a:moveTo>
                  <a:cubicBezTo>
                    <a:pt x="103187" y="873919"/>
                    <a:pt x="206375" y="1747838"/>
                    <a:pt x="504825" y="2266950"/>
                  </a:cubicBezTo>
                  <a:cubicBezTo>
                    <a:pt x="803275" y="2786062"/>
                    <a:pt x="1584325" y="2976563"/>
                    <a:pt x="1790700" y="3114675"/>
                  </a:cubicBezTo>
                </a:path>
              </a:pathLst>
            </a:custGeom>
            <a:noFill/>
            <a:ln w="1905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sv-S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40187" y="4581128"/>
            <a:ext cx="2476029" cy="431631"/>
            <a:chOff x="4040187" y="4581128"/>
            <a:chExt cx="2476029" cy="431631"/>
          </a:xfrm>
        </p:grpSpPr>
        <p:sp>
          <p:nvSpPr>
            <p:cNvPr id="6" name="TextBox 5"/>
            <p:cNvSpPr txBox="1"/>
            <p:nvPr/>
          </p:nvSpPr>
          <p:spPr>
            <a:xfrm>
              <a:off x="6177662" y="4581128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smtClean="0">
                  <a:solidFill>
                    <a:schemeClr val="tx1"/>
                  </a:solidFill>
                  <a:latin typeface="+mn-lt"/>
                </a:rPr>
                <a:t>A</a:t>
              </a:r>
              <a:endParaRPr lang="sv-SE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 flipH="1">
              <a:off x="4292600" y="4874260"/>
              <a:ext cx="1935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TextBox 8"/>
            <p:cNvSpPr txBox="1"/>
            <p:nvPr/>
          </p:nvSpPr>
          <p:spPr>
            <a:xfrm>
              <a:off x="4040187" y="4643427"/>
              <a:ext cx="23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i</a:t>
              </a:r>
              <a:endParaRPr lang="sv-SE" i="1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925791" y="1795442"/>
            <a:ext cx="1968500" cy="4115738"/>
            <a:chOff x="5925791" y="1795442"/>
            <a:chExt cx="1968500" cy="4115738"/>
          </a:xfrm>
        </p:grpSpPr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5925791" y="1795442"/>
              <a:ext cx="1968500" cy="340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2250"/>
                </a:spcBef>
              </a:pPr>
              <a:r>
                <a:rPr lang="sv-SE" altLang="en-US" sz="1600" dirty="0" smtClean="0">
                  <a:solidFill>
                    <a:schemeClr val="accent2"/>
                  </a:solidFill>
                  <a:latin typeface="Arial" charset="0"/>
                </a:rPr>
                <a:t>Penningutbud </a:t>
              </a:r>
              <a:r>
                <a:rPr lang="sv-SE" altLang="en-US" sz="1600" i="1" dirty="0">
                  <a:solidFill>
                    <a:schemeClr val="accent2"/>
                  </a:solidFill>
                  <a:latin typeface="Arial" charset="0"/>
                </a:rPr>
                <a:t>M</a:t>
              </a:r>
              <a:r>
                <a:rPr lang="sv-SE" altLang="en-US" sz="1600" i="1" baseline="30000" dirty="0">
                  <a:solidFill>
                    <a:schemeClr val="accent2"/>
                  </a:solidFill>
                  <a:latin typeface="Arial" charset="0"/>
                </a:rPr>
                <a:t>s</a:t>
              </a: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6228184" y="2136177"/>
              <a:ext cx="0" cy="341689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6040735" y="5541848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M</a:t>
              </a:r>
              <a:endParaRPr lang="sv-SE" i="1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51520" y="2867639"/>
            <a:ext cx="3357563" cy="7053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Om riksbanken håller utbudet konstant på nivån </a:t>
            </a:r>
            <a:r>
              <a:rPr lang="sv-SE" altLang="en-US" sz="1800" i="1" kern="0" dirty="0" smtClean="0">
                <a:effectLst/>
              </a:rPr>
              <a:t>M, </a:t>
            </a:r>
            <a:endParaRPr lang="sv-SE" altLang="en-US" sz="1800" kern="0" dirty="0" smtClean="0">
              <a:effectLst/>
            </a:endParaRP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 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251520" y="3789040"/>
            <a:ext cx="3357563" cy="12237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så är jämvikten på penningmarknaden vid skärningspunkten A med räntan </a:t>
            </a:r>
            <a:r>
              <a:rPr lang="sv-SE" altLang="en-US" sz="1800" i="1" kern="0" dirty="0" smtClean="0">
                <a:effectLst/>
              </a:rPr>
              <a:t>i.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 </a:t>
            </a:r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915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Vad händer om </a:t>
            </a:r>
            <a:r>
              <a:rPr lang="sv-SE" i="1" dirty="0" smtClean="0"/>
              <a:t>PY </a:t>
            </a:r>
            <a:r>
              <a:rPr lang="sv-SE" dirty="0" smtClean="0"/>
              <a:t>ökar?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2003543"/>
            <a:ext cx="3528392" cy="705377"/>
          </a:xfrm>
          <a:noFill/>
        </p:spPr>
        <p:txBody>
          <a:bodyPr lIns="91440" tIns="45720" rIns="91440" bIns="45720"/>
          <a:lstStyle/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i="1" dirty="0" smtClean="0">
                <a:effectLst/>
              </a:rPr>
              <a:t>PY </a:t>
            </a:r>
            <a:r>
              <a:rPr lang="sv-SE" altLang="en-US" sz="1800" dirty="0" smtClean="0">
                <a:effectLst/>
              </a:rPr>
              <a:t>ingår i penningefterfrågan </a:t>
            </a:r>
            <a:r>
              <a:rPr lang="sv-SE" sz="1800" i="1" dirty="0">
                <a:effectLst/>
              </a:rPr>
              <a:t>PY </a:t>
            </a:r>
            <a:r>
              <a:rPr lang="sv-SE" sz="1800" baseline="14000" dirty="0">
                <a:effectLst/>
                <a:sym typeface="Symbol"/>
              </a:rPr>
              <a:t></a:t>
            </a:r>
            <a:r>
              <a:rPr lang="sv-SE" sz="1800" dirty="0">
                <a:effectLst/>
                <a:sym typeface="Symbol"/>
              </a:rPr>
              <a:t> </a:t>
            </a:r>
            <a:r>
              <a:rPr lang="sv-SE" sz="1800" i="1" dirty="0">
                <a:effectLst/>
                <a:sym typeface="Symbol"/>
              </a:rPr>
              <a:t>L</a:t>
            </a:r>
            <a:r>
              <a:rPr lang="sv-SE" sz="1800" dirty="0">
                <a:effectLst/>
                <a:sym typeface="Symbol"/>
              </a:rPr>
              <a:t>(</a:t>
            </a:r>
            <a:r>
              <a:rPr lang="sv-SE" sz="1800" i="1" dirty="0">
                <a:effectLst/>
                <a:sym typeface="Symbol"/>
              </a:rPr>
              <a:t>i</a:t>
            </a:r>
            <a:r>
              <a:rPr lang="sv-SE" sz="1800" dirty="0" smtClean="0">
                <a:effectLst/>
                <a:sym typeface="Symbol"/>
              </a:rPr>
              <a:t>). </a:t>
            </a:r>
            <a:r>
              <a:rPr lang="sv-SE" altLang="en-US" sz="1800" dirty="0" smtClean="0">
                <a:effectLst/>
              </a:rPr>
              <a:t> 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 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 rot="-5400000">
            <a:off x="3008313" y="3821113"/>
            <a:ext cx="1695450" cy="368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1688"/>
              </a:spcBef>
            </a:pPr>
            <a:r>
              <a:rPr lang="sv-SE" altLang="en-US" sz="1800" b="1">
                <a:solidFill>
                  <a:srgbClr val="000000"/>
                </a:solidFill>
                <a:latin typeface="Arial" charset="0"/>
              </a:rPr>
              <a:t>Ränta, </a:t>
            </a:r>
            <a:r>
              <a:rPr lang="sv-SE" altLang="en-US" sz="1800" b="1" i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4291013" y="1819275"/>
            <a:ext cx="1587" cy="3733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7657" name="Line 7"/>
          <p:cNvSpPr>
            <a:spLocks noChangeShapeType="1"/>
          </p:cNvSpPr>
          <p:nvPr/>
        </p:nvSpPr>
        <p:spPr bwMode="auto">
          <a:xfrm flipH="1">
            <a:off x="4289425" y="5553075"/>
            <a:ext cx="4173538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349677" y="5877272"/>
            <a:ext cx="2532062" cy="37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r>
              <a:rPr lang="sv-SE" altLang="en-US" sz="1800" dirty="0" smtClean="0">
                <a:solidFill>
                  <a:srgbClr val="000000"/>
                </a:solidFill>
                <a:latin typeface="Arial" charset="0"/>
              </a:rPr>
              <a:t>Pengar, </a:t>
            </a:r>
            <a:r>
              <a:rPr lang="sv-SE" altLang="en-US" sz="1800" i="1" dirty="0" smtClean="0">
                <a:solidFill>
                  <a:srgbClr val="000000"/>
                </a:solidFill>
                <a:latin typeface="Arial" charset="0"/>
              </a:rPr>
              <a:t>M</a:t>
            </a:r>
            <a:endParaRPr lang="sv-SE" altLang="en-US" sz="1800" i="1" baseline="30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 rot="935935">
            <a:off x="6547891" y="5059307"/>
            <a:ext cx="2532062" cy="3407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r>
              <a:rPr lang="sv-SE" altLang="en-US" sz="1600" i="1" dirty="0" smtClean="0">
                <a:solidFill>
                  <a:srgbClr val="FF6600"/>
                </a:solidFill>
                <a:latin typeface="Arial" charset="0"/>
              </a:rPr>
              <a:t>M</a:t>
            </a:r>
            <a:r>
              <a:rPr lang="sv-SE" altLang="en-US" sz="1600" i="1" baseline="30000" dirty="0" smtClean="0">
                <a:solidFill>
                  <a:srgbClr val="FF6600"/>
                </a:solidFill>
                <a:latin typeface="Arial" charset="0"/>
              </a:rPr>
              <a:t>d</a:t>
            </a:r>
            <a:endParaRPr lang="sv-SE" altLang="en-US" sz="1600" i="1" baseline="3000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4702321" y="1981200"/>
            <a:ext cx="3385517" cy="3464025"/>
          </a:xfrm>
          <a:custGeom>
            <a:avLst/>
            <a:gdLst>
              <a:gd name="connsiteX0" fmla="*/ 0 w 1871517"/>
              <a:gd name="connsiteY0" fmla="*/ 0 h 3171480"/>
              <a:gd name="connsiteX1" fmla="*/ 504825 w 1871517"/>
              <a:gd name="connsiteY1" fmla="*/ 2266950 h 3171480"/>
              <a:gd name="connsiteX2" fmla="*/ 1790700 w 1871517"/>
              <a:gd name="connsiteY2" fmla="*/ 3114675 h 3171480"/>
              <a:gd name="connsiteX3" fmla="*/ 1743075 w 1871517"/>
              <a:gd name="connsiteY3" fmla="*/ 3095625 h 3171480"/>
              <a:gd name="connsiteX4" fmla="*/ 1743075 w 1871517"/>
              <a:gd name="connsiteY4" fmla="*/ 3095625 h 3171480"/>
              <a:gd name="connsiteX0" fmla="*/ 0 w 1871517"/>
              <a:gd name="connsiteY0" fmla="*/ 0 h 3171480"/>
              <a:gd name="connsiteX1" fmla="*/ 504825 w 1871517"/>
              <a:gd name="connsiteY1" fmla="*/ 2266950 h 3171480"/>
              <a:gd name="connsiteX2" fmla="*/ 1790700 w 1871517"/>
              <a:gd name="connsiteY2" fmla="*/ 3114675 h 3171480"/>
              <a:gd name="connsiteX3" fmla="*/ 1743075 w 1871517"/>
              <a:gd name="connsiteY3" fmla="*/ 3095625 h 3171480"/>
              <a:gd name="connsiteX0" fmla="*/ 0 w 1790700"/>
              <a:gd name="connsiteY0" fmla="*/ 0 h 3114675"/>
              <a:gd name="connsiteX1" fmla="*/ 504825 w 1790700"/>
              <a:gd name="connsiteY1" fmla="*/ 2266950 h 3114675"/>
              <a:gd name="connsiteX2" fmla="*/ 1790700 w 1790700"/>
              <a:gd name="connsiteY2" fmla="*/ 3114675 h 311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0700" h="3114675">
                <a:moveTo>
                  <a:pt x="0" y="0"/>
                </a:moveTo>
                <a:cubicBezTo>
                  <a:pt x="103187" y="873919"/>
                  <a:pt x="206375" y="1747838"/>
                  <a:pt x="504825" y="2266950"/>
                </a:cubicBezTo>
                <a:cubicBezTo>
                  <a:pt x="803275" y="2786062"/>
                  <a:pt x="1584325" y="2976563"/>
                  <a:pt x="1790700" y="3114675"/>
                </a:cubicBezTo>
              </a:path>
            </a:pathLst>
          </a:cu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040187" y="4581128"/>
            <a:ext cx="2476029" cy="431631"/>
            <a:chOff x="4040187" y="4581128"/>
            <a:chExt cx="2476029" cy="431631"/>
          </a:xfrm>
        </p:grpSpPr>
        <p:sp>
          <p:nvSpPr>
            <p:cNvPr id="6" name="TextBox 5"/>
            <p:cNvSpPr txBox="1"/>
            <p:nvPr/>
          </p:nvSpPr>
          <p:spPr>
            <a:xfrm>
              <a:off x="6177662" y="4581128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smtClean="0">
                  <a:solidFill>
                    <a:schemeClr val="tx1"/>
                  </a:solidFill>
                  <a:latin typeface="+mn-lt"/>
                </a:rPr>
                <a:t>A</a:t>
              </a:r>
              <a:endParaRPr lang="sv-SE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 flipH="1">
              <a:off x="4292600" y="4874260"/>
              <a:ext cx="1935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TextBox 8"/>
            <p:cNvSpPr txBox="1"/>
            <p:nvPr/>
          </p:nvSpPr>
          <p:spPr>
            <a:xfrm>
              <a:off x="4040187" y="4643427"/>
              <a:ext cx="23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i</a:t>
              </a:r>
              <a:endParaRPr lang="sv-SE" i="1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925791" y="1795442"/>
            <a:ext cx="1968500" cy="4115738"/>
            <a:chOff x="5925791" y="1795442"/>
            <a:chExt cx="1968500" cy="4115738"/>
          </a:xfrm>
        </p:grpSpPr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5925791" y="1795442"/>
              <a:ext cx="1968500" cy="340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2250"/>
                </a:spcBef>
              </a:pPr>
              <a:r>
                <a:rPr lang="sv-SE" altLang="en-US" sz="1600" dirty="0" smtClean="0">
                  <a:solidFill>
                    <a:schemeClr val="accent2"/>
                  </a:solidFill>
                  <a:latin typeface="Arial" charset="0"/>
                </a:rPr>
                <a:t>Penningutbud </a:t>
              </a:r>
              <a:r>
                <a:rPr lang="sv-SE" altLang="en-US" sz="1600" i="1" dirty="0">
                  <a:solidFill>
                    <a:schemeClr val="accent2"/>
                  </a:solidFill>
                  <a:latin typeface="Arial" charset="0"/>
                </a:rPr>
                <a:t>M</a:t>
              </a:r>
              <a:r>
                <a:rPr lang="sv-SE" altLang="en-US" sz="1600" i="1" baseline="30000" dirty="0">
                  <a:solidFill>
                    <a:schemeClr val="accent2"/>
                  </a:solidFill>
                  <a:latin typeface="Arial" charset="0"/>
                </a:rPr>
                <a:t>s</a:t>
              </a: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6228184" y="2136177"/>
              <a:ext cx="0" cy="341689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6040735" y="5541848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M</a:t>
              </a:r>
              <a:endParaRPr lang="sv-SE" i="1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51520" y="2867639"/>
            <a:ext cx="3357563" cy="11376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Högre </a:t>
            </a:r>
            <a:r>
              <a:rPr lang="sv-SE" altLang="en-US" sz="1800" i="1" kern="0" dirty="0" smtClean="0">
                <a:effectLst/>
              </a:rPr>
              <a:t>PY </a:t>
            </a:r>
            <a:r>
              <a:rPr lang="sv-SE" altLang="en-US" sz="1800" kern="0" dirty="0" smtClean="0">
                <a:effectLst/>
              </a:rPr>
              <a:t>leder till högre efterfrågan vid varje räntenivå. Efterfrågekurvan förskjuts åt höger.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 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251520" y="4262401"/>
            <a:ext cx="3357563" cy="8947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Den nya jämvikten uppstår vid A’ som innebär en högre ränta </a:t>
            </a:r>
            <a:r>
              <a:rPr lang="sv-SE" altLang="en-US" sz="1800" i="1" kern="0" dirty="0" smtClean="0">
                <a:effectLst/>
              </a:rPr>
              <a:t>i’ &gt; i.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 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039369" y="3481958"/>
            <a:ext cx="2519311" cy="431631"/>
            <a:chOff x="4040187" y="4581128"/>
            <a:chExt cx="2519311" cy="431631"/>
          </a:xfrm>
        </p:grpSpPr>
        <p:sp>
          <p:nvSpPr>
            <p:cNvPr id="29" name="TextBox 28"/>
            <p:cNvSpPr txBox="1"/>
            <p:nvPr/>
          </p:nvSpPr>
          <p:spPr>
            <a:xfrm>
              <a:off x="6177662" y="4581128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smtClean="0">
                  <a:solidFill>
                    <a:schemeClr val="tx1"/>
                  </a:solidFill>
                  <a:latin typeface="+mn-lt"/>
                </a:rPr>
                <a:t>A’</a:t>
              </a:r>
              <a:endParaRPr lang="sv-SE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H="1">
              <a:off x="4292600" y="4874260"/>
              <a:ext cx="1935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Box 30"/>
            <p:cNvSpPr txBox="1"/>
            <p:nvPr/>
          </p:nvSpPr>
          <p:spPr>
            <a:xfrm>
              <a:off x="4040187" y="4643427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i’</a:t>
              </a:r>
              <a:endParaRPr lang="sv-SE" i="1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076056" y="1981199"/>
            <a:ext cx="4033589" cy="3464025"/>
            <a:chOff x="5076056" y="1981199"/>
            <a:chExt cx="4033589" cy="3464025"/>
          </a:xfrm>
        </p:grpSpPr>
        <p:grpSp>
          <p:nvGrpSpPr>
            <p:cNvPr id="22" name="Group 21"/>
            <p:cNvGrpSpPr/>
            <p:nvPr/>
          </p:nvGrpSpPr>
          <p:grpSpPr>
            <a:xfrm>
              <a:off x="5724128" y="1981199"/>
              <a:ext cx="3385517" cy="3464025"/>
              <a:chOff x="4714874" y="1981199"/>
              <a:chExt cx="3385517" cy="3464025"/>
            </a:xfrm>
          </p:grpSpPr>
          <p:sp>
            <p:nvSpPr>
              <p:cNvPr id="23" name="Text Box 11"/>
              <p:cNvSpPr txBox="1">
                <a:spLocks noChangeArrowheads="1"/>
              </p:cNvSpPr>
              <p:nvPr/>
            </p:nvSpPr>
            <p:spPr bwMode="auto">
              <a:xfrm rot="935935">
                <a:off x="6666230" y="4602563"/>
                <a:ext cx="470318" cy="34073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9pPr>
              </a:lstStyle>
              <a:p>
                <a:pPr>
                  <a:spcBef>
                    <a:spcPts val="2250"/>
                  </a:spcBef>
                </a:pPr>
                <a:r>
                  <a:rPr lang="sv-SE" altLang="en-US" sz="1600" i="1" dirty="0" smtClean="0">
                    <a:solidFill>
                      <a:srgbClr val="FF6600"/>
                    </a:solidFill>
                    <a:latin typeface="Arial" charset="0"/>
                  </a:rPr>
                  <a:t>M</a:t>
                </a:r>
                <a:r>
                  <a:rPr lang="sv-SE" altLang="en-US" sz="1600" i="1" baseline="30000" dirty="0" smtClean="0">
                    <a:solidFill>
                      <a:srgbClr val="FF6600"/>
                    </a:solidFill>
                    <a:latin typeface="Arial" charset="0"/>
                  </a:rPr>
                  <a:t>d’</a:t>
                </a:r>
                <a:endParaRPr lang="sv-SE" altLang="en-US" sz="1600" i="1" baseline="30000" dirty="0">
                  <a:solidFill>
                    <a:srgbClr val="FF6600"/>
                  </a:solidFill>
                  <a:latin typeface="Arial" charset="0"/>
                </a:endParaRPr>
              </a:p>
            </p:txBody>
          </p:sp>
          <p:sp>
            <p:nvSpPr>
              <p:cNvPr id="24" name="Freeform 23"/>
              <p:cNvSpPr/>
              <p:nvPr/>
            </p:nvSpPr>
            <p:spPr bwMode="auto">
              <a:xfrm>
                <a:off x="4714874" y="1981199"/>
                <a:ext cx="3385517" cy="3464025"/>
              </a:xfrm>
              <a:custGeom>
                <a:avLst/>
                <a:gdLst>
                  <a:gd name="connsiteX0" fmla="*/ 0 w 1871517"/>
                  <a:gd name="connsiteY0" fmla="*/ 0 h 3171480"/>
                  <a:gd name="connsiteX1" fmla="*/ 504825 w 1871517"/>
                  <a:gd name="connsiteY1" fmla="*/ 2266950 h 3171480"/>
                  <a:gd name="connsiteX2" fmla="*/ 1790700 w 1871517"/>
                  <a:gd name="connsiteY2" fmla="*/ 3114675 h 3171480"/>
                  <a:gd name="connsiteX3" fmla="*/ 1743075 w 1871517"/>
                  <a:gd name="connsiteY3" fmla="*/ 3095625 h 3171480"/>
                  <a:gd name="connsiteX4" fmla="*/ 1743075 w 1871517"/>
                  <a:gd name="connsiteY4" fmla="*/ 3095625 h 3171480"/>
                  <a:gd name="connsiteX0" fmla="*/ 0 w 1871517"/>
                  <a:gd name="connsiteY0" fmla="*/ 0 h 3171480"/>
                  <a:gd name="connsiteX1" fmla="*/ 504825 w 1871517"/>
                  <a:gd name="connsiteY1" fmla="*/ 2266950 h 3171480"/>
                  <a:gd name="connsiteX2" fmla="*/ 1790700 w 1871517"/>
                  <a:gd name="connsiteY2" fmla="*/ 3114675 h 3171480"/>
                  <a:gd name="connsiteX3" fmla="*/ 1743075 w 1871517"/>
                  <a:gd name="connsiteY3" fmla="*/ 3095625 h 3171480"/>
                  <a:gd name="connsiteX0" fmla="*/ 0 w 1790700"/>
                  <a:gd name="connsiteY0" fmla="*/ 0 h 3114675"/>
                  <a:gd name="connsiteX1" fmla="*/ 504825 w 1790700"/>
                  <a:gd name="connsiteY1" fmla="*/ 2266950 h 3114675"/>
                  <a:gd name="connsiteX2" fmla="*/ 1790700 w 1790700"/>
                  <a:gd name="connsiteY2" fmla="*/ 3114675 h 3114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90700" h="3114675">
                    <a:moveTo>
                      <a:pt x="0" y="0"/>
                    </a:moveTo>
                    <a:cubicBezTo>
                      <a:pt x="103187" y="873919"/>
                      <a:pt x="206375" y="1747838"/>
                      <a:pt x="504825" y="2266950"/>
                    </a:cubicBezTo>
                    <a:cubicBezTo>
                      <a:pt x="803275" y="2786062"/>
                      <a:pt x="1584325" y="2976563"/>
                      <a:pt x="1790700" y="3114675"/>
                    </a:cubicBezTo>
                  </a:path>
                </a:pathLst>
              </a:custGeom>
              <a:noFill/>
              <a:ln w="1905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endParaRPr kumimoji="0" lang="sv-SE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MS Gothic" pitchFamily="49" charset="-128"/>
                </a:endParaRPr>
              </a:p>
            </p:txBody>
          </p:sp>
        </p:grpSp>
        <p:sp>
          <p:nvSpPr>
            <p:cNvPr id="2" name="Right Arrow 1"/>
            <p:cNvSpPr/>
            <p:nvPr/>
          </p:nvSpPr>
          <p:spPr bwMode="auto">
            <a:xfrm>
              <a:off x="5076056" y="2867639"/>
              <a:ext cx="720080" cy="201321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sv-S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</p:grp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251520" y="5319676"/>
            <a:ext cx="3357563" cy="8947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b="1" dirty="0">
                <a:effectLst/>
              </a:rPr>
              <a:t>Slutsats</a:t>
            </a:r>
            <a:r>
              <a:rPr lang="sv-SE" altLang="en-US" sz="1800" dirty="0">
                <a:effectLst/>
              </a:rPr>
              <a:t>: En ökning av inkomsten leder till högre </a:t>
            </a:r>
            <a:r>
              <a:rPr lang="sv-SE" altLang="en-US" sz="1800" dirty="0" smtClean="0">
                <a:effectLst/>
              </a:rPr>
              <a:t>ränta.</a:t>
            </a:r>
            <a:r>
              <a:rPr lang="sv-SE" altLang="en-US" sz="1800" kern="0" dirty="0" smtClean="0">
                <a:effectLst/>
              </a:rPr>
              <a:t> </a:t>
            </a: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956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8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32" grpId="0"/>
      <p:bldP spid="3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 smtClean="0"/>
              <a:t>Vad händer om </a:t>
            </a:r>
            <a:r>
              <a:rPr lang="sv-SE" i="1" dirty="0" smtClean="0"/>
              <a:t>M</a:t>
            </a:r>
            <a:r>
              <a:rPr lang="sv-SE" dirty="0" smtClean="0"/>
              <a:t> ökar?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2003543"/>
            <a:ext cx="3357563" cy="993409"/>
          </a:xfrm>
          <a:noFill/>
        </p:spPr>
        <p:txBody>
          <a:bodyPr lIns="91440" tIns="45720" rIns="91440" bIns="45720"/>
          <a:lstStyle/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En ökad penningmängd förskjuter penningutbuds-kurvan åt höger.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 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 rot="-5400000">
            <a:off x="3008313" y="3821113"/>
            <a:ext cx="1695450" cy="368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1688"/>
              </a:spcBef>
            </a:pPr>
            <a:r>
              <a:rPr lang="sv-SE" altLang="en-US" sz="1800" b="1">
                <a:solidFill>
                  <a:srgbClr val="000000"/>
                </a:solidFill>
                <a:latin typeface="Arial" charset="0"/>
              </a:rPr>
              <a:t>Ränta, </a:t>
            </a:r>
            <a:r>
              <a:rPr lang="sv-SE" altLang="en-US" sz="1800" b="1" i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4291013" y="1819275"/>
            <a:ext cx="1587" cy="3733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7657" name="Line 7"/>
          <p:cNvSpPr>
            <a:spLocks noChangeShapeType="1"/>
          </p:cNvSpPr>
          <p:nvPr/>
        </p:nvSpPr>
        <p:spPr bwMode="auto">
          <a:xfrm flipH="1">
            <a:off x="4289425" y="5553075"/>
            <a:ext cx="4173538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349677" y="5877272"/>
            <a:ext cx="2532062" cy="37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r>
              <a:rPr lang="sv-SE" altLang="en-US" sz="1800" dirty="0" smtClean="0">
                <a:solidFill>
                  <a:srgbClr val="000000"/>
                </a:solidFill>
                <a:latin typeface="Arial" charset="0"/>
              </a:rPr>
              <a:t>Pengar, </a:t>
            </a:r>
            <a:r>
              <a:rPr lang="sv-SE" altLang="en-US" sz="1800" i="1" dirty="0" smtClean="0">
                <a:solidFill>
                  <a:srgbClr val="000000"/>
                </a:solidFill>
                <a:latin typeface="Arial" charset="0"/>
              </a:rPr>
              <a:t>M</a:t>
            </a:r>
            <a:endParaRPr lang="sv-SE" altLang="en-US" sz="1800" i="1" baseline="300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095104" y="1981199"/>
            <a:ext cx="3834417" cy="3464025"/>
            <a:chOff x="4714874" y="1981199"/>
            <a:chExt cx="3834417" cy="3464025"/>
          </a:xfrm>
        </p:grpSpPr>
        <p:sp>
          <p:nvSpPr>
            <p:cNvPr id="27660" name="Text Box 11"/>
            <p:cNvSpPr txBox="1">
              <a:spLocks noChangeArrowheads="1"/>
            </p:cNvSpPr>
            <p:nvPr/>
          </p:nvSpPr>
          <p:spPr bwMode="auto">
            <a:xfrm rot="935935">
              <a:off x="7525516" y="5085879"/>
              <a:ext cx="1023775" cy="340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2250"/>
                </a:spcBef>
              </a:pPr>
              <a:r>
                <a:rPr lang="sv-SE" altLang="en-US" sz="1600" i="1" dirty="0" smtClean="0">
                  <a:solidFill>
                    <a:srgbClr val="FF6600"/>
                  </a:solidFill>
                  <a:latin typeface="Arial" charset="0"/>
                </a:rPr>
                <a:t>M</a:t>
              </a:r>
              <a:r>
                <a:rPr lang="sv-SE" altLang="en-US" sz="1600" i="1" baseline="30000" dirty="0" smtClean="0">
                  <a:solidFill>
                    <a:srgbClr val="FF6600"/>
                  </a:solidFill>
                  <a:latin typeface="Arial" charset="0"/>
                </a:rPr>
                <a:t>d</a:t>
              </a:r>
              <a:endParaRPr lang="sv-SE" altLang="en-US" sz="1600" i="1" baseline="30000" dirty="0">
                <a:solidFill>
                  <a:srgbClr val="FF6600"/>
                </a:solidFill>
                <a:latin typeface="Arial" charset="0"/>
              </a:endParaRPr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4714874" y="1981199"/>
              <a:ext cx="3385517" cy="3464025"/>
            </a:xfrm>
            <a:custGeom>
              <a:avLst/>
              <a:gdLst>
                <a:gd name="connsiteX0" fmla="*/ 0 w 1871517"/>
                <a:gd name="connsiteY0" fmla="*/ 0 h 3171480"/>
                <a:gd name="connsiteX1" fmla="*/ 504825 w 1871517"/>
                <a:gd name="connsiteY1" fmla="*/ 2266950 h 3171480"/>
                <a:gd name="connsiteX2" fmla="*/ 1790700 w 1871517"/>
                <a:gd name="connsiteY2" fmla="*/ 3114675 h 3171480"/>
                <a:gd name="connsiteX3" fmla="*/ 1743075 w 1871517"/>
                <a:gd name="connsiteY3" fmla="*/ 3095625 h 3171480"/>
                <a:gd name="connsiteX4" fmla="*/ 1743075 w 1871517"/>
                <a:gd name="connsiteY4" fmla="*/ 3095625 h 3171480"/>
                <a:gd name="connsiteX0" fmla="*/ 0 w 1871517"/>
                <a:gd name="connsiteY0" fmla="*/ 0 h 3171480"/>
                <a:gd name="connsiteX1" fmla="*/ 504825 w 1871517"/>
                <a:gd name="connsiteY1" fmla="*/ 2266950 h 3171480"/>
                <a:gd name="connsiteX2" fmla="*/ 1790700 w 1871517"/>
                <a:gd name="connsiteY2" fmla="*/ 3114675 h 3171480"/>
                <a:gd name="connsiteX3" fmla="*/ 1743075 w 1871517"/>
                <a:gd name="connsiteY3" fmla="*/ 3095625 h 3171480"/>
                <a:gd name="connsiteX0" fmla="*/ 0 w 1790700"/>
                <a:gd name="connsiteY0" fmla="*/ 0 h 3114675"/>
                <a:gd name="connsiteX1" fmla="*/ 504825 w 1790700"/>
                <a:gd name="connsiteY1" fmla="*/ 2266950 h 3114675"/>
                <a:gd name="connsiteX2" fmla="*/ 1790700 w 1790700"/>
                <a:gd name="connsiteY2" fmla="*/ 3114675 h 3114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0700" h="3114675">
                  <a:moveTo>
                    <a:pt x="0" y="0"/>
                  </a:moveTo>
                  <a:cubicBezTo>
                    <a:pt x="103187" y="873919"/>
                    <a:pt x="206375" y="1747838"/>
                    <a:pt x="504825" y="2266950"/>
                  </a:cubicBezTo>
                  <a:cubicBezTo>
                    <a:pt x="803275" y="2786062"/>
                    <a:pt x="1584325" y="2976563"/>
                    <a:pt x="1790700" y="3114675"/>
                  </a:cubicBezTo>
                </a:path>
              </a:pathLst>
            </a:custGeom>
            <a:noFill/>
            <a:ln w="1905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sv-S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860009" y="406754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 smtClean="0">
                <a:solidFill>
                  <a:schemeClr val="tx1"/>
                </a:solidFill>
                <a:latin typeface="+mn-lt"/>
              </a:rPr>
              <a:t>A</a:t>
            </a:r>
            <a:endParaRPr lang="sv-SE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4292600" y="4293096"/>
            <a:ext cx="160330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4040188" y="4139788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i</a:t>
            </a:r>
            <a:endParaRPr lang="sv-SE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5699844" y="1795442"/>
            <a:ext cx="1968500" cy="3407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r>
              <a:rPr lang="sv-SE" altLang="en-US" sz="1600" i="1" dirty="0" smtClean="0">
                <a:solidFill>
                  <a:schemeClr val="accent2"/>
                </a:solidFill>
                <a:latin typeface="Arial" charset="0"/>
              </a:rPr>
              <a:t>M</a:t>
            </a:r>
            <a:r>
              <a:rPr lang="sv-SE" altLang="en-US" sz="1600" i="1" baseline="30000" dirty="0" smtClean="0">
                <a:solidFill>
                  <a:schemeClr val="accent2"/>
                </a:solidFill>
                <a:latin typeface="Arial" charset="0"/>
              </a:rPr>
              <a:t>s</a:t>
            </a:r>
            <a:endParaRPr lang="sv-SE" altLang="en-US" sz="1600" i="1" baseline="30000" dirty="0">
              <a:solidFill>
                <a:schemeClr val="accent2"/>
              </a:solidFill>
              <a:latin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5882505" y="2136177"/>
            <a:ext cx="0" cy="341689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5695056" y="554184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M</a:t>
            </a:r>
            <a:endParaRPr lang="sv-SE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251520" y="3789041"/>
            <a:ext cx="3357563" cy="998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spcBef>
                <a:spcPts val="250"/>
              </a:spcBef>
              <a:spcAft>
                <a:spcPts val="25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>
                <a:effectLst/>
              </a:rPr>
              <a:t>Den nya jämvikten uppstår vid A’ som innebär en </a:t>
            </a:r>
            <a:r>
              <a:rPr lang="sv-SE" altLang="en-US" sz="1800" kern="0" dirty="0" smtClean="0">
                <a:effectLst/>
              </a:rPr>
              <a:t>lägre ränta </a:t>
            </a:r>
            <a:r>
              <a:rPr lang="sv-SE" altLang="en-US" sz="1800" i="1" kern="0" dirty="0">
                <a:effectLst/>
              </a:rPr>
              <a:t>i’ </a:t>
            </a:r>
            <a:r>
              <a:rPr lang="sv-SE" altLang="en-US" sz="1800" i="1" kern="0" dirty="0" smtClean="0">
                <a:effectLst/>
              </a:rPr>
              <a:t>&lt; </a:t>
            </a:r>
            <a:r>
              <a:rPr lang="sv-SE" altLang="en-US" sz="1800" i="1" kern="0" dirty="0">
                <a:effectLst/>
              </a:rPr>
              <a:t>i.</a:t>
            </a:r>
          </a:p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kern="0" dirty="0" smtClean="0">
                <a:effectLst/>
              </a:rPr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847184" y="1804967"/>
            <a:ext cx="1973288" cy="4106213"/>
            <a:chOff x="6847184" y="1814492"/>
            <a:chExt cx="1973288" cy="4106213"/>
          </a:xfrm>
        </p:grpSpPr>
        <p:sp>
          <p:nvSpPr>
            <p:cNvPr id="29" name="Text Box 10"/>
            <p:cNvSpPr txBox="1">
              <a:spLocks noChangeArrowheads="1"/>
            </p:cNvSpPr>
            <p:nvPr/>
          </p:nvSpPr>
          <p:spPr bwMode="auto">
            <a:xfrm>
              <a:off x="6851972" y="1814492"/>
              <a:ext cx="1968500" cy="340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2250"/>
                </a:spcBef>
              </a:pPr>
              <a:r>
                <a:rPr lang="sv-SE" altLang="en-US" sz="1600" i="1" dirty="0" err="1" smtClean="0">
                  <a:solidFill>
                    <a:schemeClr val="accent2"/>
                  </a:solidFill>
                  <a:latin typeface="Arial" charset="0"/>
                </a:rPr>
                <a:t>M</a:t>
              </a:r>
              <a:r>
                <a:rPr lang="sv-SE" altLang="en-US" sz="1600" i="1" baseline="30000" dirty="0" err="1" smtClean="0">
                  <a:solidFill>
                    <a:schemeClr val="accent2"/>
                  </a:solidFill>
                  <a:latin typeface="Arial" charset="0"/>
                </a:rPr>
                <a:t>s’</a:t>
              </a:r>
              <a:endParaRPr lang="sv-SE" altLang="en-US" sz="1600" i="1" baseline="30000" dirty="0">
                <a:solidFill>
                  <a:schemeClr val="accent2"/>
                </a:solidFill>
                <a:latin typeface="Arial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7034633" y="2155227"/>
              <a:ext cx="0" cy="341689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Box 30"/>
            <p:cNvSpPr txBox="1"/>
            <p:nvPr/>
          </p:nvSpPr>
          <p:spPr>
            <a:xfrm>
              <a:off x="6847184" y="5551373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M’</a:t>
              </a:r>
              <a:endParaRPr lang="sv-SE" i="1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041758" y="478786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 smtClean="0">
                <a:solidFill>
                  <a:schemeClr val="tx1"/>
                </a:solidFill>
                <a:latin typeface="+mn-lt"/>
              </a:rPr>
              <a:t>A’</a:t>
            </a:r>
            <a:endParaRPr lang="sv-SE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4289425" y="5051276"/>
            <a:ext cx="275965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4040188" y="4888443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i’</a:t>
            </a:r>
            <a:endParaRPr lang="sv-SE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6072082" y="2492897"/>
            <a:ext cx="876182" cy="2880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51520" y="5319676"/>
            <a:ext cx="3357563" cy="8947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250"/>
              </a:spcBef>
              <a:spcAft>
                <a:spcPts val="250"/>
              </a:spcAft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b="1" dirty="0">
                <a:effectLst/>
              </a:rPr>
              <a:t>Slutsats</a:t>
            </a:r>
            <a:r>
              <a:rPr lang="sv-SE" altLang="en-US" sz="1800" dirty="0">
                <a:effectLst/>
              </a:rPr>
              <a:t>: En ökning av </a:t>
            </a:r>
            <a:r>
              <a:rPr lang="sv-SE" altLang="en-US" sz="1800" dirty="0" smtClean="0">
                <a:effectLst/>
              </a:rPr>
              <a:t>penningmängden leder </a:t>
            </a:r>
            <a:r>
              <a:rPr lang="sv-SE" altLang="en-US" sz="1800" dirty="0">
                <a:effectLst/>
              </a:rPr>
              <a:t>till </a:t>
            </a:r>
            <a:r>
              <a:rPr lang="sv-SE" altLang="en-US" sz="1800" dirty="0" smtClean="0">
                <a:effectLst/>
              </a:rPr>
              <a:t>lägre ränta.</a:t>
            </a:r>
            <a:r>
              <a:rPr lang="sv-SE" altLang="en-US" sz="1800" kern="0" dirty="0" smtClean="0">
                <a:effectLst/>
              </a:rPr>
              <a:t> </a:t>
            </a:r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9104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8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  <p:bldP spid="27" grpId="0"/>
      <p:bldP spid="32" grpId="0"/>
      <p:bldP spid="13" grpId="0" animBg="1"/>
      <p:bldP spid="35" grpId="0"/>
      <p:bldP spid="3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33400" y="76200"/>
            <a:ext cx="8534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Penningpolitik och öppna marknadsoperationer</a:t>
            </a: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712515" y="1567655"/>
            <a:ext cx="3886200" cy="4093593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ts val="1250"/>
              </a:spcBef>
              <a:buFont typeface="Arial" panose="020B0604020202020204" pitchFamily="34" charset="0"/>
              <a:buChar char="•"/>
            </a:pPr>
            <a:r>
              <a:rPr lang="sv-SE" altLang="en-US" sz="2000" dirty="0">
                <a:solidFill>
                  <a:srgbClr val="000000"/>
                </a:solidFill>
                <a:latin typeface="Arial" charset="0"/>
              </a:rPr>
              <a:t>Centralbankens tillgångar är obligationer (</a:t>
            </a:r>
            <a:r>
              <a:rPr lang="sv-SE" altLang="en-US" sz="2000" i="1" dirty="0" err="1">
                <a:solidFill>
                  <a:srgbClr val="000000"/>
                </a:solidFill>
                <a:latin typeface="Arial" charset="0"/>
              </a:rPr>
              <a:t>bonds</a:t>
            </a:r>
            <a:r>
              <a:rPr lang="sv-SE" altLang="en-US" sz="2000" dirty="0">
                <a:solidFill>
                  <a:srgbClr val="000000"/>
                </a:solidFill>
                <a:latin typeface="Arial" charset="0"/>
              </a:rPr>
              <a:t>), andra statspapper samt utländsk valuta. </a:t>
            </a:r>
            <a:endParaRPr lang="sv-SE" alt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ts val="1250"/>
              </a:spcBef>
              <a:buFont typeface="Arial" panose="020B0604020202020204" pitchFamily="34" charset="0"/>
              <a:buChar char="•"/>
            </a:pPr>
            <a:r>
              <a:rPr lang="sv-SE" altLang="en-US" sz="2000" dirty="0" smtClean="0">
                <a:solidFill>
                  <a:srgbClr val="000000"/>
                </a:solidFill>
                <a:latin typeface="Arial" charset="0"/>
              </a:rPr>
              <a:t>Centralbankens skulder </a:t>
            </a:r>
            <a:r>
              <a:rPr lang="sv-SE" altLang="en-US" sz="2000" dirty="0">
                <a:solidFill>
                  <a:srgbClr val="000000"/>
                </a:solidFill>
                <a:latin typeface="Arial" charset="0"/>
              </a:rPr>
              <a:t>är den utestående mängden pengar (sedlar och mynt</a:t>
            </a:r>
            <a:r>
              <a:rPr lang="sv-SE" altLang="en-US" sz="2000" dirty="0" smtClean="0">
                <a:solidFill>
                  <a:srgbClr val="000000"/>
                </a:solidFill>
                <a:latin typeface="Arial" charset="0"/>
              </a:rPr>
              <a:t>).</a:t>
            </a:r>
          </a:p>
          <a:p>
            <a:pPr marL="342900" indent="-342900">
              <a:lnSpc>
                <a:spcPct val="90000"/>
              </a:lnSpc>
              <a:spcBef>
                <a:spcPts val="1250"/>
              </a:spcBef>
              <a:buFont typeface="Arial" panose="020B0604020202020204" pitchFamily="34" charset="0"/>
              <a:buChar char="•"/>
            </a:pPr>
            <a:r>
              <a:rPr lang="sv-SE" altLang="en-US" sz="2000" dirty="0" smtClean="0">
                <a:solidFill>
                  <a:srgbClr val="000000"/>
                </a:solidFill>
                <a:latin typeface="Arial" charset="0"/>
              </a:rPr>
              <a:t>Centralbanken påverkar penningmängden </a:t>
            </a:r>
            <a:r>
              <a:rPr lang="sv-SE" altLang="en-US" sz="2000" i="1" dirty="0" smtClean="0">
                <a:solidFill>
                  <a:srgbClr val="000000"/>
                </a:solidFill>
                <a:latin typeface="Arial" charset="0"/>
              </a:rPr>
              <a:t>M </a:t>
            </a:r>
            <a:r>
              <a:rPr lang="sv-SE" altLang="en-US" sz="2000" dirty="0" smtClean="0">
                <a:solidFill>
                  <a:srgbClr val="000000"/>
                </a:solidFill>
                <a:latin typeface="Arial" charset="0"/>
              </a:rPr>
              <a:t>genom att ändra sin balansräkning med </a:t>
            </a:r>
            <a:r>
              <a:rPr lang="sv-SE" altLang="en-US" sz="2000" b="1" dirty="0" smtClean="0">
                <a:solidFill>
                  <a:srgbClr val="000000"/>
                </a:solidFill>
                <a:latin typeface="Arial" charset="0"/>
              </a:rPr>
              <a:t>öppna marknads-operationer. </a:t>
            </a:r>
            <a:endParaRPr lang="sv-SE" altLang="en-US" sz="2000" dirty="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5167314" y="1752599"/>
            <a:ext cx="3287713" cy="1241425"/>
            <a:chOff x="3255" y="1104"/>
            <a:chExt cx="2071" cy="782"/>
          </a:xfrm>
        </p:grpSpPr>
        <p:sp>
          <p:nvSpPr>
            <p:cNvPr id="33799" name="Text Box 5"/>
            <p:cNvSpPr txBox="1">
              <a:spLocks noChangeArrowheads="1"/>
            </p:cNvSpPr>
            <p:nvPr/>
          </p:nvSpPr>
          <p:spPr bwMode="auto">
            <a:xfrm>
              <a:off x="3412" y="1342"/>
              <a:ext cx="818" cy="2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1875"/>
                </a:spcBef>
              </a:pPr>
              <a:r>
                <a:rPr lang="sv-SE" altLang="en-US" sz="2000">
                  <a:solidFill>
                    <a:srgbClr val="000000"/>
                  </a:solidFill>
                  <a:latin typeface="Arial" charset="0"/>
                </a:rPr>
                <a:t>Tillgångar</a:t>
              </a:r>
            </a:p>
          </p:txBody>
        </p:sp>
        <p:sp>
          <p:nvSpPr>
            <p:cNvPr id="33800" name="Text Box 6"/>
            <p:cNvSpPr txBox="1">
              <a:spLocks noChangeArrowheads="1"/>
            </p:cNvSpPr>
            <p:nvPr/>
          </p:nvSpPr>
          <p:spPr bwMode="auto">
            <a:xfrm>
              <a:off x="3895" y="1104"/>
              <a:ext cx="1219" cy="2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1875"/>
                </a:spcBef>
              </a:pPr>
              <a:r>
                <a:rPr lang="sv-SE" altLang="en-US" sz="2000" b="1" dirty="0">
                  <a:solidFill>
                    <a:srgbClr val="000000"/>
                  </a:solidFill>
                  <a:latin typeface="Arial" charset="0"/>
                </a:rPr>
                <a:t>Balansräkning</a:t>
              </a:r>
            </a:p>
          </p:txBody>
        </p:sp>
        <p:sp>
          <p:nvSpPr>
            <p:cNvPr id="33801" name="Text Box 7"/>
            <p:cNvSpPr txBox="1">
              <a:spLocks noChangeArrowheads="1"/>
            </p:cNvSpPr>
            <p:nvPr/>
          </p:nvSpPr>
          <p:spPr bwMode="auto">
            <a:xfrm>
              <a:off x="4413" y="1354"/>
              <a:ext cx="658" cy="2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1875"/>
                </a:spcBef>
              </a:pPr>
              <a:r>
                <a:rPr lang="sv-SE" altLang="en-US" sz="2000">
                  <a:solidFill>
                    <a:srgbClr val="000000"/>
                  </a:solidFill>
                  <a:latin typeface="Arial" charset="0"/>
                </a:rPr>
                <a:t>Skulder</a:t>
              </a:r>
            </a:p>
          </p:txBody>
        </p:sp>
        <p:sp>
          <p:nvSpPr>
            <p:cNvPr id="33802" name="Text Box 8"/>
            <p:cNvSpPr txBox="1">
              <a:spLocks noChangeArrowheads="1"/>
            </p:cNvSpPr>
            <p:nvPr/>
          </p:nvSpPr>
          <p:spPr bwMode="auto">
            <a:xfrm>
              <a:off x="3255" y="1670"/>
              <a:ext cx="1083" cy="215"/>
            </a:xfrm>
            <a:prstGeom prst="rect">
              <a:avLst/>
            </a:prstGeom>
            <a:solidFill>
              <a:schemeClr val="accent1">
                <a:lumMod val="75000"/>
                <a:alpha val="2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1600" dirty="0">
                  <a:solidFill>
                    <a:srgbClr val="000000"/>
                  </a:solidFill>
                  <a:latin typeface="Arial" charset="0"/>
                </a:rPr>
                <a:t>Obligationer</a:t>
              </a:r>
            </a:p>
          </p:txBody>
        </p:sp>
        <p:sp>
          <p:nvSpPr>
            <p:cNvPr id="33803" name="Text Box 9"/>
            <p:cNvSpPr txBox="1">
              <a:spLocks noChangeArrowheads="1"/>
            </p:cNvSpPr>
            <p:nvPr/>
          </p:nvSpPr>
          <p:spPr bwMode="auto">
            <a:xfrm>
              <a:off x="4338" y="1671"/>
              <a:ext cx="982" cy="215"/>
            </a:xfrm>
            <a:prstGeom prst="rect">
              <a:avLst/>
            </a:prstGeom>
            <a:solidFill>
              <a:srgbClr val="F4910C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1600">
                  <a:solidFill>
                    <a:srgbClr val="000000"/>
                  </a:solidFill>
                  <a:latin typeface="Arial" charset="0"/>
                </a:rPr>
                <a:t>Pengar</a:t>
              </a:r>
            </a:p>
          </p:txBody>
        </p:sp>
        <p:sp>
          <p:nvSpPr>
            <p:cNvPr id="33804" name="Line 10"/>
            <p:cNvSpPr>
              <a:spLocks noChangeShapeType="1"/>
            </p:cNvSpPr>
            <p:nvPr/>
          </p:nvSpPr>
          <p:spPr bwMode="auto">
            <a:xfrm>
              <a:off x="3255" y="1670"/>
              <a:ext cx="2071" cy="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3805" name="Line 11"/>
            <p:cNvSpPr>
              <a:spLocks noChangeShapeType="1"/>
            </p:cNvSpPr>
            <p:nvPr/>
          </p:nvSpPr>
          <p:spPr bwMode="auto">
            <a:xfrm>
              <a:off x="4310" y="1391"/>
              <a:ext cx="1" cy="27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998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52388"/>
            <a:ext cx="85344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v-SE" dirty="0"/>
              <a:t>Centralbankens balansräkning och </a:t>
            </a:r>
            <a:r>
              <a:rPr lang="sv-SE" dirty="0" smtClean="0"/>
              <a:t>öppna marknadsoperationer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560512"/>
            <a:ext cx="4824536" cy="1868488"/>
          </a:xfrm>
          <a:noFill/>
        </p:spPr>
        <p:txBody>
          <a:bodyPr/>
          <a:lstStyle/>
          <a:p>
            <a:pPr>
              <a:spcBef>
                <a:spcPts val="125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En öppen marknadsoperation innebär att centralbanken köper eller säljer obligationer. I båda fallen är betalningsmedlet pengar.</a:t>
            </a:r>
          </a:p>
          <a:p>
            <a:pPr>
              <a:spcBef>
                <a:spcPts val="125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 smtClean="0">
                <a:effectLst/>
              </a:rPr>
              <a:t>Om riksbanken köper obligationer betalar man med pengar – obligationsinnehavet (tillgång) ökar och utestående penningmängd </a:t>
            </a:r>
            <a:r>
              <a:rPr lang="sv-SE" altLang="en-US" sz="1800" i="1" dirty="0" smtClean="0">
                <a:effectLst/>
              </a:rPr>
              <a:t>M </a:t>
            </a:r>
            <a:r>
              <a:rPr lang="sv-SE" altLang="en-US" sz="1800" dirty="0" smtClean="0">
                <a:effectLst/>
              </a:rPr>
              <a:t>(skuld) ökar. En </a:t>
            </a:r>
            <a:r>
              <a:rPr lang="sv-SE" altLang="en-US" sz="1800" b="1" dirty="0" smtClean="0">
                <a:effectLst/>
              </a:rPr>
              <a:t>expansiv marknadsoperation </a:t>
            </a:r>
            <a:br>
              <a:rPr lang="sv-SE" altLang="en-US" sz="1800" b="1" dirty="0" smtClean="0">
                <a:effectLst/>
              </a:rPr>
            </a:br>
            <a:r>
              <a:rPr lang="sv-SE" altLang="en-US" sz="1800" b="1" dirty="0" smtClean="0">
                <a:effectLst/>
              </a:rPr>
              <a:t>(= penningpolitisk stimulans).</a:t>
            </a:r>
          </a:p>
          <a:p>
            <a:pPr>
              <a:spcBef>
                <a:spcPts val="125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r>
              <a:rPr lang="sv-SE" altLang="en-US" sz="1800" dirty="0">
                <a:effectLst/>
              </a:rPr>
              <a:t>Om riksbanken </a:t>
            </a:r>
            <a:r>
              <a:rPr lang="sv-SE" altLang="en-US" sz="1800" dirty="0" smtClean="0">
                <a:effectLst/>
              </a:rPr>
              <a:t>säljer obligationer får man pengar i betalning – </a:t>
            </a:r>
            <a:r>
              <a:rPr lang="sv-SE" altLang="en-US" sz="1800" dirty="0">
                <a:effectLst/>
              </a:rPr>
              <a:t>obligationsinnehavet (tillgång) </a:t>
            </a:r>
            <a:r>
              <a:rPr lang="sv-SE" altLang="en-US" sz="1800" dirty="0" smtClean="0">
                <a:effectLst/>
              </a:rPr>
              <a:t>minskar och </a:t>
            </a:r>
            <a:r>
              <a:rPr lang="sv-SE" altLang="en-US" sz="1800" dirty="0">
                <a:effectLst/>
              </a:rPr>
              <a:t>utestående penningmängd </a:t>
            </a:r>
            <a:r>
              <a:rPr lang="sv-SE" altLang="en-US" sz="1800" i="1" dirty="0">
                <a:effectLst/>
              </a:rPr>
              <a:t>M </a:t>
            </a:r>
            <a:r>
              <a:rPr lang="sv-SE" altLang="en-US" sz="1800" dirty="0">
                <a:effectLst/>
              </a:rPr>
              <a:t>(skuld) </a:t>
            </a:r>
            <a:r>
              <a:rPr lang="sv-SE" altLang="en-US" sz="1800" dirty="0" smtClean="0">
                <a:effectLst/>
              </a:rPr>
              <a:t>minskar . </a:t>
            </a:r>
            <a:r>
              <a:rPr lang="sv-SE" altLang="en-US" sz="1800" dirty="0">
                <a:effectLst/>
              </a:rPr>
              <a:t>En </a:t>
            </a:r>
            <a:r>
              <a:rPr lang="sv-SE" altLang="en-US" sz="1800" b="1" dirty="0" err="1" smtClean="0">
                <a:effectLst/>
              </a:rPr>
              <a:t>kontraktiv</a:t>
            </a:r>
            <a:r>
              <a:rPr lang="sv-SE" altLang="en-US" sz="1800" b="1" dirty="0" smtClean="0">
                <a:effectLst/>
              </a:rPr>
              <a:t> marknadsoperation </a:t>
            </a:r>
            <a:br>
              <a:rPr lang="sv-SE" altLang="en-US" sz="1800" b="1" dirty="0" smtClean="0">
                <a:effectLst/>
              </a:rPr>
            </a:br>
            <a:r>
              <a:rPr lang="sv-SE" altLang="en-US" sz="1800" b="1" dirty="0" smtClean="0">
                <a:effectLst/>
              </a:rPr>
              <a:t>(= penningpolitisk åtstramning).</a:t>
            </a:r>
            <a:endParaRPr lang="sv-SE" altLang="en-US" sz="1800" dirty="0">
              <a:effectLst/>
            </a:endParaRPr>
          </a:p>
          <a:p>
            <a:pPr>
              <a:spcBef>
                <a:spcPts val="125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3088" algn="l"/>
                <a:tab pos="1487488" algn="l"/>
                <a:tab pos="2401888" algn="l"/>
                <a:tab pos="3316288" algn="l"/>
                <a:tab pos="4230688" algn="l"/>
                <a:tab pos="5145088" algn="l"/>
                <a:tab pos="6059488" algn="l"/>
                <a:tab pos="6973888" algn="l"/>
                <a:tab pos="7888288" algn="l"/>
                <a:tab pos="8802688" algn="l"/>
                <a:tab pos="9717088" algn="l"/>
              </a:tabLst>
            </a:pPr>
            <a:endParaRPr lang="sv-SE" altLang="en-US" sz="1800" dirty="0" smtClean="0">
              <a:effectLst/>
            </a:endParaRP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5422901" y="1897064"/>
            <a:ext cx="3325813" cy="1824038"/>
            <a:chOff x="3416" y="1195"/>
            <a:chExt cx="2095" cy="1149"/>
          </a:xfrm>
        </p:grpSpPr>
        <p:sp>
          <p:nvSpPr>
            <p:cNvPr id="34831" name="Text Box 5"/>
            <p:cNvSpPr txBox="1">
              <a:spLocks noChangeArrowheads="1"/>
            </p:cNvSpPr>
            <p:nvPr/>
          </p:nvSpPr>
          <p:spPr bwMode="auto">
            <a:xfrm>
              <a:off x="3437" y="1195"/>
              <a:ext cx="1911" cy="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2000" b="1" dirty="0">
                  <a:solidFill>
                    <a:srgbClr val="000000"/>
                  </a:solidFill>
                  <a:latin typeface="Arial" charset="0"/>
                </a:rPr>
                <a:t>Expansiv öppen</a:t>
              </a:r>
              <a:br>
                <a:rPr lang="sv-SE" altLang="en-US" sz="2000" b="1" dirty="0">
                  <a:solidFill>
                    <a:srgbClr val="000000"/>
                  </a:solidFill>
                  <a:latin typeface="Arial" charset="0"/>
                </a:rPr>
              </a:br>
              <a:r>
                <a:rPr lang="sv-SE" altLang="en-US" sz="2000" b="1" dirty="0">
                  <a:solidFill>
                    <a:srgbClr val="000000"/>
                  </a:solidFill>
                  <a:latin typeface="Arial" charset="0"/>
                </a:rPr>
                <a:t>marknadsoperation</a:t>
              </a:r>
            </a:p>
          </p:txBody>
        </p:sp>
        <p:sp>
          <p:nvSpPr>
            <p:cNvPr id="34832" name="Text Box 6"/>
            <p:cNvSpPr txBox="1">
              <a:spLocks noChangeArrowheads="1"/>
            </p:cNvSpPr>
            <p:nvPr/>
          </p:nvSpPr>
          <p:spPr bwMode="auto">
            <a:xfrm>
              <a:off x="3573" y="1791"/>
              <a:ext cx="818" cy="2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1875"/>
                </a:spcBef>
              </a:pPr>
              <a:r>
                <a:rPr lang="sv-SE" altLang="en-US" sz="2000">
                  <a:solidFill>
                    <a:srgbClr val="000000"/>
                  </a:solidFill>
                  <a:latin typeface="Arial" charset="0"/>
                </a:rPr>
                <a:t>Tillgångar</a:t>
              </a:r>
            </a:p>
          </p:txBody>
        </p:sp>
        <p:sp>
          <p:nvSpPr>
            <p:cNvPr id="34833" name="Text Box 7"/>
            <p:cNvSpPr txBox="1">
              <a:spLocks noChangeArrowheads="1"/>
            </p:cNvSpPr>
            <p:nvPr/>
          </p:nvSpPr>
          <p:spPr bwMode="auto">
            <a:xfrm>
              <a:off x="4574" y="1803"/>
              <a:ext cx="658" cy="2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1875"/>
                </a:spcBef>
              </a:pPr>
              <a:r>
                <a:rPr lang="sv-SE" altLang="en-US" sz="2000">
                  <a:solidFill>
                    <a:srgbClr val="000000"/>
                  </a:solidFill>
                  <a:latin typeface="Arial" charset="0"/>
                </a:rPr>
                <a:t>Skulder</a:t>
              </a:r>
            </a:p>
          </p:txBody>
        </p:sp>
        <p:sp>
          <p:nvSpPr>
            <p:cNvPr id="34834" name="Text Box 8"/>
            <p:cNvSpPr txBox="1">
              <a:spLocks noChangeArrowheads="1"/>
            </p:cNvSpPr>
            <p:nvPr/>
          </p:nvSpPr>
          <p:spPr bwMode="auto">
            <a:xfrm>
              <a:off x="3416" y="2119"/>
              <a:ext cx="1056" cy="224"/>
            </a:xfrm>
            <a:prstGeom prst="rect">
              <a:avLst/>
            </a:prstGeom>
            <a:solidFill>
              <a:schemeClr val="accent1">
                <a:lumMod val="75000"/>
                <a:alpha val="2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defPPr>
                <a:defRPr lang="en-GB"/>
              </a:defPPr>
              <a:lvl1pPr algn="ctr">
                <a:spcBef>
                  <a:spcPts val="1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9pPr>
            </a:lstStyle>
            <a:p>
              <a:r>
                <a:rPr lang="sv-SE" altLang="en-US" sz="1700" dirty="0"/>
                <a:t>+ 1 miljard SEK</a:t>
              </a:r>
            </a:p>
          </p:txBody>
        </p:sp>
        <p:sp>
          <p:nvSpPr>
            <p:cNvPr id="34835" name="Text Box 9"/>
            <p:cNvSpPr txBox="1">
              <a:spLocks noChangeArrowheads="1"/>
            </p:cNvSpPr>
            <p:nvPr/>
          </p:nvSpPr>
          <p:spPr bwMode="auto">
            <a:xfrm>
              <a:off x="4466" y="2120"/>
              <a:ext cx="1045" cy="224"/>
            </a:xfrm>
            <a:prstGeom prst="rect">
              <a:avLst/>
            </a:prstGeom>
            <a:solidFill>
              <a:srgbClr val="F4910C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1700" dirty="0" smtClean="0">
                  <a:solidFill>
                    <a:srgbClr val="000000"/>
                  </a:solidFill>
                  <a:latin typeface="Arial" charset="0"/>
                </a:rPr>
                <a:t>+1 Miljard SEK</a:t>
              </a:r>
              <a:endParaRPr lang="sv-SE" altLang="en-US" sz="17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4836" name="Line 10"/>
            <p:cNvSpPr>
              <a:spLocks noChangeShapeType="1"/>
            </p:cNvSpPr>
            <p:nvPr/>
          </p:nvSpPr>
          <p:spPr bwMode="auto">
            <a:xfrm>
              <a:off x="3416" y="2119"/>
              <a:ext cx="2071" cy="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4837" name="Line 11"/>
            <p:cNvSpPr>
              <a:spLocks noChangeShapeType="1"/>
            </p:cNvSpPr>
            <p:nvPr/>
          </p:nvSpPr>
          <p:spPr bwMode="auto">
            <a:xfrm>
              <a:off x="4471" y="1840"/>
              <a:ext cx="1" cy="27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2" name="Group 4"/>
          <p:cNvGrpSpPr>
            <a:grpSpLocks/>
          </p:cNvGrpSpPr>
          <p:nvPr/>
        </p:nvGrpSpPr>
        <p:grpSpPr bwMode="auto">
          <a:xfrm>
            <a:off x="5494659" y="4053234"/>
            <a:ext cx="3325813" cy="1824038"/>
            <a:chOff x="3416" y="1195"/>
            <a:chExt cx="2095" cy="1149"/>
          </a:xfrm>
        </p:grpSpPr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>
              <a:off x="3437" y="1195"/>
              <a:ext cx="1911" cy="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2000" b="1" dirty="0" err="1" smtClean="0">
                  <a:solidFill>
                    <a:srgbClr val="000000"/>
                  </a:solidFill>
                  <a:latin typeface="Arial" charset="0"/>
                </a:rPr>
                <a:t>Kontraktiv</a:t>
              </a:r>
              <a:r>
                <a:rPr lang="sv-SE" altLang="en-US" sz="2000" b="1" dirty="0" smtClean="0">
                  <a:solidFill>
                    <a:srgbClr val="000000"/>
                  </a:solidFill>
                  <a:latin typeface="Arial" charset="0"/>
                </a:rPr>
                <a:t> öppen</a:t>
              </a:r>
              <a:r>
                <a:rPr lang="sv-SE" altLang="en-US" sz="2000" b="1" dirty="0">
                  <a:solidFill>
                    <a:srgbClr val="000000"/>
                  </a:solidFill>
                  <a:latin typeface="Arial" charset="0"/>
                </a:rPr>
                <a:t/>
              </a:r>
              <a:br>
                <a:rPr lang="sv-SE" altLang="en-US" sz="2000" b="1" dirty="0">
                  <a:solidFill>
                    <a:srgbClr val="000000"/>
                  </a:solidFill>
                  <a:latin typeface="Arial" charset="0"/>
                </a:rPr>
              </a:br>
              <a:r>
                <a:rPr lang="sv-SE" altLang="en-US" sz="2000" b="1" dirty="0">
                  <a:solidFill>
                    <a:srgbClr val="000000"/>
                  </a:solidFill>
                  <a:latin typeface="Arial" charset="0"/>
                </a:rPr>
                <a:t>marknadsoperation</a:t>
              </a: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3573" y="1791"/>
              <a:ext cx="818" cy="2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1875"/>
                </a:spcBef>
              </a:pPr>
              <a:r>
                <a:rPr lang="sv-SE" altLang="en-US" sz="2000">
                  <a:solidFill>
                    <a:srgbClr val="000000"/>
                  </a:solidFill>
                  <a:latin typeface="Arial" charset="0"/>
                </a:rPr>
                <a:t>Tillgångar</a:t>
              </a: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4574" y="1803"/>
              <a:ext cx="658" cy="2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>
                <a:spcBef>
                  <a:spcPts val="1875"/>
                </a:spcBef>
              </a:pPr>
              <a:r>
                <a:rPr lang="sv-SE" altLang="en-US" sz="2000">
                  <a:solidFill>
                    <a:srgbClr val="000000"/>
                  </a:solidFill>
                  <a:latin typeface="Arial" charset="0"/>
                </a:rPr>
                <a:t>Skulder</a:t>
              </a: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3416" y="2119"/>
              <a:ext cx="1050" cy="224"/>
            </a:xfrm>
            <a:prstGeom prst="rect">
              <a:avLst/>
            </a:prstGeom>
            <a:solidFill>
              <a:schemeClr val="accent1">
                <a:lumMod val="75000"/>
                <a:alpha val="2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defPPr>
                <a:defRPr lang="en-GB"/>
              </a:defPPr>
              <a:lvl1pPr algn="ctr">
                <a:spcBef>
                  <a:spcPts val="1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solidFill>
                    <a:srgbClr val="000000"/>
                  </a:solidFill>
                  <a:latin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lvl9pPr>
            </a:lstStyle>
            <a:p>
              <a:r>
                <a:rPr lang="sv-SE" altLang="en-US" sz="1700" dirty="0" smtClean="0"/>
                <a:t>- </a:t>
              </a:r>
              <a:r>
                <a:rPr lang="sv-SE" altLang="en-US" sz="1700" dirty="0"/>
                <a:t>1 miljard SEK</a:t>
              </a:r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4472" y="2120"/>
              <a:ext cx="1039" cy="224"/>
            </a:xfrm>
            <a:prstGeom prst="rect">
              <a:avLst/>
            </a:prstGeom>
            <a:solidFill>
              <a:srgbClr val="F4910C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>
                <a:spcBef>
                  <a:spcPts val="1875"/>
                </a:spcBef>
              </a:pPr>
              <a:r>
                <a:rPr lang="sv-SE" altLang="en-US" sz="1700" dirty="0">
                  <a:solidFill>
                    <a:srgbClr val="000000"/>
                  </a:solidFill>
                  <a:latin typeface="Arial" charset="0"/>
                </a:rPr>
                <a:t>-</a:t>
              </a:r>
              <a:r>
                <a:rPr lang="sv-SE" altLang="en-US" sz="1700" dirty="0" smtClean="0">
                  <a:solidFill>
                    <a:srgbClr val="000000"/>
                  </a:solidFill>
                  <a:latin typeface="Arial" charset="0"/>
                </a:rPr>
                <a:t>1 Miljard SEK</a:t>
              </a:r>
              <a:endParaRPr lang="sv-SE" altLang="en-US" sz="17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3416" y="2119"/>
              <a:ext cx="2071" cy="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>
              <a:off x="4471" y="1840"/>
              <a:ext cx="1" cy="27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K3: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291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20476</TotalTime>
  <Words>1867</Words>
  <Application>Microsoft Office PowerPoint</Application>
  <PresentationFormat>On-screen Show (4:3)</PresentationFormat>
  <Paragraphs>280</Paragraphs>
  <Slides>21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1_Default Design</vt:lpstr>
      <vt:lpstr>Kapitel 3 Penningmarknaden </vt:lpstr>
      <vt:lpstr>Efterfrågan på pengar</vt:lpstr>
      <vt:lpstr>Efterfrågefunktion för pengar</vt:lpstr>
      <vt:lpstr>Utbud av pengar och jämvikt på penningmarknaden</vt:lpstr>
      <vt:lpstr>Jämvikt på pengar</vt:lpstr>
      <vt:lpstr>Vad händer om PY ökar?</vt:lpstr>
      <vt:lpstr>Vad händer om M ökar?</vt:lpstr>
      <vt:lpstr>PowerPoint Presentation</vt:lpstr>
      <vt:lpstr>Centralbankens balansräkning och öppna marknadsoperationer</vt:lpstr>
      <vt:lpstr>Öppna marknadsoperationer och priset på obligationer</vt:lpstr>
      <vt:lpstr>Sätts räntan eller penningmängden?</vt:lpstr>
      <vt:lpstr>Bestämning av räntan: del 2</vt:lpstr>
      <vt:lpstr>Balansräkning för hela finansiella systemet</vt:lpstr>
      <vt:lpstr>Efterfrågan på pengar</vt:lpstr>
      <vt:lpstr>Efterfrågan på pengar lite med formellt</vt:lpstr>
      <vt:lpstr>Jämvikt på pengar</vt:lpstr>
      <vt:lpstr>”Bank Run”</vt:lpstr>
      <vt:lpstr>Svenska Riksbanken</vt:lpstr>
      <vt:lpstr>Riksbanken under krisen</vt:lpstr>
      <vt:lpstr>Riksbankens balansräkning nu och innan coronakrisen </vt:lpstr>
      <vt:lpstr>Riksbankens balansräkning  under pandemin och före finanskrisen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2</dc:title>
  <dc:subject>Macroeconomics, 3/e, Blanchard</dc:subject>
  <dc:creator>John Hassler</dc:creator>
  <cp:lastModifiedBy>hasslerj</cp:lastModifiedBy>
  <cp:revision>337</cp:revision>
  <cp:lastPrinted>2021-11-19T10:57:06Z</cp:lastPrinted>
  <dcterms:created xsi:type="dcterms:W3CDTF">2001-01-09T19:01:00Z</dcterms:created>
  <dcterms:modified xsi:type="dcterms:W3CDTF">2022-03-20T17:32:12Z</dcterms:modified>
</cp:coreProperties>
</file>