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theme/themeOverride1.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49" r:id="rId2"/>
  </p:sldMasterIdLst>
  <p:notesMasterIdLst>
    <p:notesMasterId r:id="rId28"/>
  </p:notesMasterIdLst>
  <p:handoutMasterIdLst>
    <p:handoutMasterId r:id="rId29"/>
  </p:handoutMasterIdLst>
  <p:sldIdLst>
    <p:sldId id="257" r:id="rId3"/>
    <p:sldId id="258" r:id="rId4"/>
    <p:sldId id="261" r:id="rId5"/>
    <p:sldId id="262" r:id="rId6"/>
    <p:sldId id="263" r:id="rId7"/>
    <p:sldId id="264" r:id="rId8"/>
    <p:sldId id="266" r:id="rId9"/>
    <p:sldId id="265" r:id="rId10"/>
    <p:sldId id="267" r:id="rId11"/>
    <p:sldId id="268" r:id="rId12"/>
    <p:sldId id="269" r:id="rId13"/>
    <p:sldId id="270" r:id="rId14"/>
    <p:sldId id="271" r:id="rId15"/>
    <p:sldId id="275" r:id="rId16"/>
    <p:sldId id="277" r:id="rId17"/>
    <p:sldId id="274" r:id="rId18"/>
    <p:sldId id="276" r:id="rId19"/>
    <p:sldId id="273" r:id="rId20"/>
    <p:sldId id="278" r:id="rId21"/>
    <p:sldId id="279" r:id="rId22"/>
    <p:sldId id="280" r:id="rId23"/>
    <p:sldId id="281" r:id="rId24"/>
    <p:sldId id="282" r:id="rId25"/>
    <p:sldId id="284" r:id="rId26"/>
    <p:sldId id="283" r:id="rId27"/>
  </p:sldIdLst>
  <p:sldSz cx="9144000" cy="6858000" type="screen4x3"/>
  <p:notesSz cx="6797675" cy="9928225"/>
  <p:defaultTextStyle>
    <a:defPPr>
      <a:defRPr lang="en-GB"/>
    </a:defPPr>
    <a:lvl1pPr algn="l" defTabSz="449263" rtl="0" eaLnBrk="0" fontAlgn="base" hangingPunct="0">
      <a:spcBef>
        <a:spcPct val="0"/>
      </a:spcBef>
      <a:spcAft>
        <a:spcPct val="0"/>
      </a:spcAft>
      <a:buClr>
        <a:srgbClr val="000000"/>
      </a:buClr>
      <a:buSzPct val="100000"/>
      <a:buFont typeface="Times New Roman" pitchFamily="18" charset="0"/>
      <a:defRPr sz="2400" kern="1200">
        <a:solidFill>
          <a:schemeClr val="bg1"/>
        </a:solidFill>
        <a:latin typeface="Times New Roman" pitchFamily="18" charset="0"/>
        <a:ea typeface="MS Gothic" pitchFamily="49"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8" charset="0"/>
      <a:defRPr sz="2400" kern="1200">
        <a:solidFill>
          <a:schemeClr val="bg1"/>
        </a:solidFill>
        <a:latin typeface="Times New Roman" pitchFamily="18" charset="0"/>
        <a:ea typeface="MS Gothic" pitchFamily="49"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8" charset="0"/>
      <a:defRPr sz="2400" kern="1200">
        <a:solidFill>
          <a:schemeClr val="bg1"/>
        </a:solidFill>
        <a:latin typeface="Times New Roman" pitchFamily="18" charset="0"/>
        <a:ea typeface="MS Gothic" pitchFamily="49"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8" charset="0"/>
      <a:defRPr sz="2400" kern="1200">
        <a:solidFill>
          <a:schemeClr val="bg1"/>
        </a:solidFill>
        <a:latin typeface="Times New Roman" pitchFamily="18" charset="0"/>
        <a:ea typeface="MS Gothic" pitchFamily="49"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8" charset="0"/>
      <a:defRPr sz="2400" kern="1200">
        <a:solidFill>
          <a:schemeClr val="bg1"/>
        </a:solidFill>
        <a:latin typeface="Times New Roman" pitchFamily="18" charset="0"/>
        <a:ea typeface="MS Gothic" pitchFamily="49" charset="-128"/>
        <a:cs typeface="+mn-cs"/>
      </a:defRPr>
    </a:lvl5pPr>
    <a:lvl6pPr marL="2286000" algn="l" defTabSz="914400" rtl="0" eaLnBrk="1" latinLnBrk="0" hangingPunct="1">
      <a:defRPr sz="2400" kern="1200">
        <a:solidFill>
          <a:schemeClr val="bg1"/>
        </a:solidFill>
        <a:latin typeface="Times New Roman" pitchFamily="18" charset="0"/>
        <a:ea typeface="MS Gothic" pitchFamily="49" charset="-128"/>
        <a:cs typeface="+mn-cs"/>
      </a:defRPr>
    </a:lvl6pPr>
    <a:lvl7pPr marL="2743200" algn="l" defTabSz="914400" rtl="0" eaLnBrk="1" latinLnBrk="0" hangingPunct="1">
      <a:defRPr sz="2400" kern="1200">
        <a:solidFill>
          <a:schemeClr val="bg1"/>
        </a:solidFill>
        <a:latin typeface="Times New Roman" pitchFamily="18" charset="0"/>
        <a:ea typeface="MS Gothic" pitchFamily="49" charset="-128"/>
        <a:cs typeface="+mn-cs"/>
      </a:defRPr>
    </a:lvl7pPr>
    <a:lvl8pPr marL="3200400" algn="l" defTabSz="914400" rtl="0" eaLnBrk="1" latinLnBrk="0" hangingPunct="1">
      <a:defRPr sz="2400" kern="1200">
        <a:solidFill>
          <a:schemeClr val="bg1"/>
        </a:solidFill>
        <a:latin typeface="Times New Roman" pitchFamily="18" charset="0"/>
        <a:ea typeface="MS Gothic" pitchFamily="49" charset="-128"/>
        <a:cs typeface="+mn-cs"/>
      </a:defRPr>
    </a:lvl8pPr>
    <a:lvl9pPr marL="3657600" algn="l" defTabSz="914400" rtl="0" eaLnBrk="1" latinLnBrk="0" hangingPunct="1">
      <a:defRPr sz="2400" kern="1200">
        <a:solidFill>
          <a:schemeClr val="bg1"/>
        </a:solidFill>
        <a:latin typeface="Times New Roman" pitchFamily="18" charset="0"/>
        <a:ea typeface="MS Gothic" pitchFamily="49"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6600"/>
    <a:srgbClr val="F4910C"/>
    <a:srgbClr val="CC3300"/>
    <a:srgbClr val="CC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07" autoAdjust="0"/>
    <p:restoredTop sz="94652" autoAdjust="0"/>
  </p:normalViewPr>
  <p:slideViewPr>
    <p:cSldViewPr showGuides="1">
      <p:cViewPr>
        <p:scale>
          <a:sx n="100" d="100"/>
          <a:sy n="100" d="100"/>
        </p:scale>
        <p:origin x="-1644" y="-276"/>
      </p:cViewPr>
      <p:guideLst>
        <p:guide orient="horz" pos="2659"/>
        <p:guide pos="476"/>
      </p:guideLst>
    </p:cSldViewPr>
  </p:slideViewPr>
  <p:outlineViewPr>
    <p:cViewPr varScale="1">
      <p:scale>
        <a:sx n="170" d="200"/>
        <a:sy n="170" d="200"/>
      </p:scale>
      <p:origin x="0" y="42402"/>
    </p:cViewPr>
  </p:outlineViewPr>
  <p:notesTextViewPr>
    <p:cViewPr>
      <p:scale>
        <a:sx n="100" d="100"/>
        <a:sy n="100" d="100"/>
      </p:scale>
      <p:origin x="0" y="0"/>
    </p:cViewPr>
  </p:notesTextViewPr>
  <p:sorterViewPr>
    <p:cViewPr>
      <p:scale>
        <a:sx n="100" d="100"/>
        <a:sy n="100" d="100"/>
      </p:scale>
      <p:origin x="0" y="0"/>
    </p:cViewPr>
  </p:sorterViewPr>
  <p:notesViewPr>
    <p:cSldViewPr showGuides="1">
      <p:cViewPr varScale="1">
        <p:scale>
          <a:sx n="59" d="100"/>
          <a:sy n="59" d="100"/>
        </p:scale>
        <p:origin x="-1752" y="-72"/>
      </p:cViewPr>
      <p:guideLst>
        <p:guide orient="horz" pos="2978"/>
        <p:guide pos="2007"/>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presProps" Target="presProps.xml"/></Relationships>
</file>

<file path=ppt/charts/_rels/chart1.xml.rels><?xml version="1.0" encoding="UTF-8" standalone="yes"?>
<Relationships xmlns="http://schemas.openxmlformats.org/package/2006/relationships"><Relationship Id="rId2" Type="http://schemas.openxmlformats.org/officeDocument/2006/relationships/package" Target="../embeddings/Microsoft_Excel_Worksheet1.xlsx"/><Relationship Id="rId1" Type="http://schemas.openxmlformats.org/officeDocument/2006/relationships/themeOverride" Target="../theme/themeOverride1.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5.4786368433810385E-2"/>
          <c:y val="2.9394031622886146E-2"/>
          <c:w val="0.67014602544161761"/>
          <c:h val="0.89222188404941749"/>
        </c:manualLayout>
      </c:layout>
      <c:lineChart>
        <c:grouping val="standard"/>
        <c:varyColors val="0"/>
        <c:ser>
          <c:idx val="0"/>
          <c:order val="0"/>
          <c:tx>
            <c:strRef>
              <c:f>'Publ Graf'!$B$5</c:f>
              <c:strCache>
                <c:ptCount val="1"/>
                <c:pt idx="0">
                  <c:v>Y</c:v>
                </c:pt>
              </c:strCache>
            </c:strRef>
          </c:tx>
          <c:marker>
            <c:symbol val="none"/>
          </c:marker>
          <c:val>
            <c:numRef>
              <c:f>'Publ Graf'!$B$6:$B$25</c:f>
              <c:numCache>
                <c:formatCode>General</c:formatCode>
                <c:ptCount val="20"/>
                <c:pt idx="0">
                  <c:v>-0.22323322019300906</c:v>
                </c:pt>
                <c:pt idx="1">
                  <c:v>-0.39646372319163009</c:v>
                </c:pt>
                <c:pt idx="2">
                  <c:v>-0.47765409483867916</c:v>
                </c:pt>
                <c:pt idx="3">
                  <c:v>-0.4999163495637392</c:v>
                </c:pt>
                <c:pt idx="4">
                  <c:v>-0.49306263348522106</c:v>
                </c:pt>
                <c:pt idx="5">
                  <c:v>-0.47199036149173595</c:v>
                </c:pt>
                <c:pt idx="6">
                  <c:v>-0.4456080127850422</c:v>
                </c:pt>
                <c:pt idx="7">
                  <c:v>-0.41866198611393152</c:v>
                </c:pt>
                <c:pt idx="8">
                  <c:v>-0.39334992666293916</c:v>
                </c:pt>
                <c:pt idx="9">
                  <c:v>-0.37046483258189272</c:v>
                </c:pt>
                <c:pt idx="10">
                  <c:v>-0.35009876045383093</c:v>
                </c:pt>
                <c:pt idx="11">
                  <c:v>-0.33204120052772168</c:v>
                </c:pt>
                <c:pt idx="12">
                  <c:v>-0.31598661555674512</c:v>
                </c:pt>
                <c:pt idx="13">
                  <c:v>-0.30163159222278946</c:v>
                </c:pt>
                <c:pt idx="14">
                  <c:v>-0.28871265763360165</c:v>
                </c:pt>
                <c:pt idx="15">
                  <c:v>-0.27701482268472927</c:v>
                </c:pt>
                <c:pt idx="16">
                  <c:v>-0.26636742186958084</c:v>
                </c:pt>
                <c:pt idx="17">
                  <c:v>-0.25663575043591857</c:v>
                </c:pt>
                <c:pt idx="18">
                  <c:v>-0.24771245922058846</c:v>
                </c:pt>
                <c:pt idx="19">
                  <c:v>-0.23951026574675222</c:v>
                </c:pt>
              </c:numCache>
            </c:numRef>
          </c:val>
          <c:smooth val="0"/>
        </c:ser>
        <c:ser>
          <c:idx val="1"/>
          <c:order val="1"/>
          <c:tx>
            <c:strRef>
              <c:f>'Publ Graf'!$C$5</c:f>
              <c:strCache>
                <c:ptCount val="1"/>
                <c:pt idx="0">
                  <c:v>P</c:v>
                </c:pt>
              </c:strCache>
            </c:strRef>
          </c:tx>
          <c:marker>
            <c:symbol val="none"/>
          </c:marker>
          <c:val>
            <c:numRef>
              <c:f>'Publ Graf'!$C$6:$C$25</c:f>
              <c:numCache>
                <c:formatCode>General</c:formatCode>
                <c:ptCount val="20"/>
                <c:pt idx="0">
                  <c:v>-7.2560290856193047E-2</c:v>
                </c:pt>
                <c:pt idx="1">
                  <c:v>-0.14777620746969564</c:v>
                </c:pt>
                <c:pt idx="2">
                  <c:v>-0.21417506146121848</c:v>
                </c:pt>
                <c:pt idx="3">
                  <c:v>-0.27023639482996498</c:v>
                </c:pt>
                <c:pt idx="4">
                  <c:v>-0.31651738798772899</c:v>
                </c:pt>
                <c:pt idx="5">
                  <c:v>-0.35436582430517105</c:v>
                </c:pt>
                <c:pt idx="6">
                  <c:v>-0.38531891881795483</c:v>
                </c:pt>
                <c:pt idx="7">
                  <c:v>-0.41081475414063567</c:v>
                </c:pt>
                <c:pt idx="8">
                  <c:v>-0.43207543546443811</c:v>
                </c:pt>
                <c:pt idx="9">
                  <c:v>-0.45008189166661561</c:v>
                </c:pt>
                <c:pt idx="10">
                  <c:v>-0.46559296629397856</c:v>
                </c:pt>
                <c:pt idx="11">
                  <c:v>-0.47918145326559575</c:v>
                </c:pt>
                <c:pt idx="12">
                  <c:v>-0.49127271765521513</c:v>
                </c:pt>
                <c:pt idx="13">
                  <c:v>-0.50217937640599408</c:v>
                </c:pt>
                <c:pt idx="14">
                  <c:v>-0.5121298273040733</c:v>
                </c:pt>
                <c:pt idx="15">
                  <c:v>-0.52129054698070554</c:v>
                </c:pt>
                <c:pt idx="16">
                  <c:v>-0.52978297142671038</c:v>
                </c:pt>
                <c:pt idx="17">
                  <c:v>-0.53769602021341167</c:v>
                </c:pt>
                <c:pt idx="18">
                  <c:v>-0.54509527451702589</c:v>
                </c:pt>
                <c:pt idx="19">
                  <c:v>-0.55202965571964824</c:v>
                </c:pt>
              </c:numCache>
            </c:numRef>
          </c:val>
          <c:smooth val="0"/>
        </c:ser>
        <c:ser>
          <c:idx val="2"/>
          <c:order val="2"/>
          <c:tx>
            <c:strRef>
              <c:f>'Publ Graf'!$D$5</c:f>
              <c:strCache>
                <c:ptCount val="1"/>
                <c:pt idx="0">
                  <c:v>C</c:v>
                </c:pt>
              </c:strCache>
            </c:strRef>
          </c:tx>
          <c:marker>
            <c:symbol val="none"/>
          </c:marker>
          <c:val>
            <c:numRef>
              <c:f>'Publ Graf'!$D$6:$D$25</c:f>
              <c:numCache>
                <c:formatCode>General</c:formatCode>
                <c:ptCount val="20"/>
                <c:pt idx="0">
                  <c:v>-0.18918943198054902</c:v>
                </c:pt>
                <c:pt idx="1">
                  <c:v>-0.23857689336836854</c:v>
                </c:pt>
                <c:pt idx="2">
                  <c:v>-0.22205618134702521</c:v>
                </c:pt>
                <c:pt idx="3">
                  <c:v>-0.18086181880254706</c:v>
                </c:pt>
                <c:pt idx="4">
                  <c:v>-0.13596699017935318</c:v>
                </c:pt>
                <c:pt idx="5">
                  <c:v>-9.6756165055056978E-2</c:v>
                </c:pt>
                <c:pt idx="6">
                  <c:v>-6.6399133078435923E-2</c:v>
                </c:pt>
                <c:pt idx="7">
                  <c:v>-4.5015062550378987E-2</c:v>
                </c:pt>
                <c:pt idx="8">
                  <c:v>-3.1427856755304254E-2</c:v>
                </c:pt>
                <c:pt idx="9">
                  <c:v>-2.4076913813280556E-2</c:v>
                </c:pt>
                <c:pt idx="10">
                  <c:v>-2.1447417087497381E-2</c:v>
                </c:pt>
                <c:pt idx="11">
                  <c:v>-2.2241869101912726E-2</c:v>
                </c:pt>
                <c:pt idx="12">
                  <c:v>-2.5421577424604023E-2</c:v>
                </c:pt>
                <c:pt idx="13">
                  <c:v>-3.0189330186555903E-2</c:v>
                </c:pt>
                <c:pt idx="14">
                  <c:v>-3.5950562955143282E-2</c:v>
                </c:pt>
                <c:pt idx="15">
                  <c:v>-4.2271127650280918E-2</c:v>
                </c:pt>
                <c:pt idx="16">
                  <c:v>-4.883942039257496E-2</c:v>
                </c:pt>
                <c:pt idx="17">
                  <c:v>-5.5435358596812367E-2</c:v>
                </c:pt>
                <c:pt idx="18">
                  <c:v>-6.190624036105162E-2</c:v>
                </c:pt>
                <c:pt idx="19">
                  <c:v>-6.814853977119556E-2</c:v>
                </c:pt>
              </c:numCache>
            </c:numRef>
          </c:val>
          <c:smooth val="0"/>
        </c:ser>
        <c:dLbls>
          <c:showLegendKey val="0"/>
          <c:showVal val="0"/>
          <c:showCatName val="0"/>
          <c:showSerName val="0"/>
          <c:showPercent val="0"/>
          <c:showBubbleSize val="0"/>
        </c:dLbls>
        <c:marker val="1"/>
        <c:smooth val="0"/>
        <c:axId val="150118784"/>
        <c:axId val="150120320"/>
      </c:lineChart>
      <c:lineChart>
        <c:grouping val="standard"/>
        <c:varyColors val="0"/>
        <c:ser>
          <c:idx val="3"/>
          <c:order val="3"/>
          <c:tx>
            <c:v>I (höger skala)</c:v>
          </c:tx>
          <c:marker>
            <c:symbol val="none"/>
          </c:marker>
          <c:val>
            <c:numRef>
              <c:f>'Publ Graf'!$E$6:$E$25</c:f>
              <c:numCache>
                <c:formatCode>General</c:formatCode>
                <c:ptCount val="20"/>
                <c:pt idx="0">
                  <c:v>-1.8021023888479115</c:v>
                </c:pt>
                <c:pt idx="1">
                  <c:v>-2.8269796066458168</c:v>
                </c:pt>
                <c:pt idx="2">
                  <c:v>-3.3270142649647694</c:v>
                </c:pt>
                <c:pt idx="3">
                  <c:v>-3.4843581398446974</c:v>
                </c:pt>
                <c:pt idx="4">
                  <c:v>-3.4248910614941357</c:v>
                </c:pt>
                <c:pt idx="5">
                  <c:v>-3.2339133930929775</c:v>
                </c:pt>
                <c:pt idx="6">
                  <c:v>-2.9686518229867516</c:v>
                </c:pt>
                <c:pt idx="7">
                  <c:v>-2.6673103856278133</c:v>
                </c:pt>
                <c:pt idx="8">
                  <c:v>-2.3552646495813159</c:v>
                </c:pt>
                <c:pt idx="9">
                  <c:v>-2.0491862842346915</c:v>
                </c:pt>
                <c:pt idx="10">
                  <c:v>-1.7597659114440893</c:v>
                </c:pt>
                <c:pt idx="11">
                  <c:v>-1.4935218599944156</c:v>
                </c:pt>
                <c:pt idx="12">
                  <c:v>-1.2540242026879123</c:v>
                </c:pt>
                <c:pt idx="13">
                  <c:v>-1.0427460170635419</c:v>
                </c:pt>
                <c:pt idx="14">
                  <c:v>-0.85967396908662097</c:v>
                </c:pt>
                <c:pt idx="15">
                  <c:v>-0.70375902835232895</c:v>
                </c:pt>
                <c:pt idx="16">
                  <c:v>-0.57325650706502307</c:v>
                </c:pt>
                <c:pt idx="17">
                  <c:v>-0.465985740844367</c:v>
                </c:pt>
                <c:pt idx="18">
                  <c:v>-0.37952873393828629</c:v>
                </c:pt>
                <c:pt idx="19">
                  <c:v>-0.31138078155890969</c:v>
                </c:pt>
              </c:numCache>
            </c:numRef>
          </c:val>
          <c:smooth val="0"/>
        </c:ser>
        <c:dLbls>
          <c:showLegendKey val="0"/>
          <c:showVal val="0"/>
          <c:showCatName val="0"/>
          <c:showSerName val="0"/>
          <c:showPercent val="0"/>
          <c:showBubbleSize val="0"/>
        </c:dLbls>
        <c:marker val="1"/>
        <c:smooth val="0"/>
        <c:axId val="150135936"/>
        <c:axId val="150121856"/>
      </c:lineChart>
      <c:catAx>
        <c:axId val="150118784"/>
        <c:scaling>
          <c:orientation val="minMax"/>
        </c:scaling>
        <c:delete val="0"/>
        <c:axPos val="b"/>
        <c:majorTickMark val="out"/>
        <c:minorTickMark val="none"/>
        <c:tickLblPos val="nextTo"/>
        <c:crossAx val="150120320"/>
        <c:crosses val="autoZero"/>
        <c:auto val="1"/>
        <c:lblAlgn val="ctr"/>
        <c:lblOffset val="100"/>
        <c:noMultiLvlLbl val="0"/>
      </c:catAx>
      <c:valAx>
        <c:axId val="150120320"/>
        <c:scaling>
          <c:orientation val="minMax"/>
        </c:scaling>
        <c:delete val="0"/>
        <c:axPos val="l"/>
        <c:majorGridlines/>
        <c:numFmt formatCode="General" sourceLinked="1"/>
        <c:majorTickMark val="out"/>
        <c:minorTickMark val="none"/>
        <c:tickLblPos val="nextTo"/>
        <c:crossAx val="150118784"/>
        <c:crosses val="autoZero"/>
        <c:crossBetween val="between"/>
      </c:valAx>
      <c:valAx>
        <c:axId val="150121856"/>
        <c:scaling>
          <c:orientation val="minMax"/>
        </c:scaling>
        <c:delete val="0"/>
        <c:axPos val="r"/>
        <c:numFmt formatCode="General" sourceLinked="1"/>
        <c:majorTickMark val="out"/>
        <c:minorTickMark val="none"/>
        <c:tickLblPos val="nextTo"/>
        <c:crossAx val="150135936"/>
        <c:crosses val="max"/>
        <c:crossBetween val="between"/>
      </c:valAx>
      <c:catAx>
        <c:axId val="150135936"/>
        <c:scaling>
          <c:orientation val="minMax"/>
        </c:scaling>
        <c:delete val="1"/>
        <c:axPos val="b"/>
        <c:majorTickMark val="out"/>
        <c:minorTickMark val="none"/>
        <c:tickLblPos val="none"/>
        <c:crossAx val="150121856"/>
        <c:crosses val="autoZero"/>
        <c:auto val="1"/>
        <c:lblAlgn val="ctr"/>
        <c:lblOffset val="100"/>
        <c:noMultiLvlLbl val="0"/>
      </c:catAx>
    </c:plotArea>
    <c:legend>
      <c:legendPos val="r"/>
      <c:layout/>
      <c:overlay val="0"/>
    </c:legend>
    <c:plotVisOnly val="1"/>
    <c:dispBlanksAs val="gap"/>
    <c:showDLblsOverMax val="0"/>
  </c:chart>
  <c:txPr>
    <a:bodyPr/>
    <a:lstStyle/>
    <a:p>
      <a:pPr>
        <a:defRPr sz="1100"/>
      </a:pPr>
      <a:endParaRPr lang="en-US"/>
    </a:p>
  </c:txPr>
  <c:externalData r:id="rId2">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6978" name="Rectangle 2"/>
          <p:cNvSpPr>
            <a:spLocks noGrp="1" noChangeArrowheads="1"/>
          </p:cNvSpPr>
          <p:nvPr>
            <p:ph type="hdr" sz="quarter"/>
          </p:nvPr>
        </p:nvSpPr>
        <p:spPr bwMode="auto">
          <a:xfrm>
            <a:off x="0" y="0"/>
            <a:ext cx="2945955" cy="4957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solidFill>
                  <a:srgbClr val="000000"/>
                </a:solidFill>
              </a:defRPr>
            </a:lvl1pPr>
          </a:lstStyle>
          <a:p>
            <a:pPr>
              <a:defRPr/>
            </a:pPr>
            <a:endParaRPr lang="en-US" dirty="0"/>
          </a:p>
        </p:txBody>
      </p:sp>
      <p:sp>
        <p:nvSpPr>
          <p:cNvPr id="126979" name="Rectangle 3"/>
          <p:cNvSpPr>
            <a:spLocks noGrp="1" noChangeArrowheads="1"/>
          </p:cNvSpPr>
          <p:nvPr>
            <p:ph type="dt" sz="quarter" idx="1"/>
          </p:nvPr>
        </p:nvSpPr>
        <p:spPr bwMode="auto">
          <a:xfrm>
            <a:off x="3850245" y="0"/>
            <a:ext cx="2945955" cy="4957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solidFill>
                  <a:srgbClr val="000000"/>
                </a:solidFill>
              </a:defRPr>
            </a:lvl1pPr>
          </a:lstStyle>
          <a:p>
            <a:pPr>
              <a:defRPr/>
            </a:pPr>
            <a:endParaRPr lang="en-US" dirty="0"/>
          </a:p>
        </p:txBody>
      </p:sp>
      <p:sp>
        <p:nvSpPr>
          <p:cNvPr id="126980" name="Rectangle 4"/>
          <p:cNvSpPr>
            <a:spLocks noGrp="1" noChangeArrowheads="1"/>
          </p:cNvSpPr>
          <p:nvPr>
            <p:ph type="ftr" sz="quarter" idx="2"/>
          </p:nvPr>
        </p:nvSpPr>
        <p:spPr bwMode="auto">
          <a:xfrm>
            <a:off x="0" y="9430830"/>
            <a:ext cx="2945955" cy="4957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solidFill>
                  <a:srgbClr val="000000"/>
                </a:solidFill>
              </a:defRPr>
            </a:lvl1pPr>
          </a:lstStyle>
          <a:p>
            <a:pPr>
              <a:defRPr/>
            </a:pPr>
            <a:endParaRPr lang="en-US" dirty="0"/>
          </a:p>
        </p:txBody>
      </p:sp>
      <p:sp>
        <p:nvSpPr>
          <p:cNvPr id="126981" name="Rectangle 5"/>
          <p:cNvSpPr>
            <a:spLocks noGrp="1" noChangeArrowheads="1"/>
          </p:cNvSpPr>
          <p:nvPr>
            <p:ph type="sldNum" sz="quarter" idx="3"/>
          </p:nvPr>
        </p:nvSpPr>
        <p:spPr bwMode="auto">
          <a:xfrm>
            <a:off x="3850245" y="9430830"/>
            <a:ext cx="2945955" cy="4957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solidFill>
                  <a:srgbClr val="000000"/>
                </a:solidFill>
              </a:defRPr>
            </a:lvl1pPr>
          </a:lstStyle>
          <a:p>
            <a:pPr>
              <a:defRPr/>
            </a:pPr>
            <a:fld id="{5D3ED561-495B-4DE9-A846-B4C6ED9FDFB8}" type="slidenum">
              <a:rPr lang="en-US"/>
              <a:pPr>
                <a:defRPr/>
              </a:pPr>
              <a:t>‹#›</a:t>
            </a:fld>
            <a:endParaRPr lang="en-US" dirty="0"/>
          </a:p>
        </p:txBody>
      </p:sp>
    </p:spTree>
    <p:extLst>
      <p:ext uri="{BB962C8B-B14F-4D97-AF65-F5344CB8AC3E}">
        <p14:creationId xmlns:p14="http://schemas.microsoft.com/office/powerpoint/2010/main" val="179364297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5298" name="AutoShape 1"/>
          <p:cNvSpPr>
            <a:spLocks noChangeArrowheads="1"/>
          </p:cNvSpPr>
          <p:nvPr/>
        </p:nvSpPr>
        <p:spPr bwMode="auto">
          <a:xfrm>
            <a:off x="0" y="0"/>
            <a:ext cx="6797675" cy="9928225"/>
          </a:xfrm>
          <a:prstGeom prst="roundRect">
            <a:avLst>
              <a:gd name="adj" fmla="val 19"/>
            </a:avLst>
          </a:prstGeom>
          <a:solidFill>
            <a:srgbClr val="FFFFFF"/>
          </a:solidFill>
          <a:ln>
            <a:noFill/>
          </a:ln>
          <a:effectLst/>
          <a:extLst>
            <a:ext uri="{91240B29-F687-4F45-9708-019B960494DF}">
              <a14:hiddenLine xmlns:a14="http://schemas.microsoft.com/office/drawing/2010/main" w="9360">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sv-SE" altLang="en-US" dirty="0"/>
          </a:p>
        </p:txBody>
      </p:sp>
      <p:sp>
        <p:nvSpPr>
          <p:cNvPr id="55299" name="AutoShape 2"/>
          <p:cNvSpPr>
            <a:spLocks noChangeArrowheads="1"/>
          </p:cNvSpPr>
          <p:nvPr/>
        </p:nvSpPr>
        <p:spPr bwMode="auto">
          <a:xfrm>
            <a:off x="0" y="0"/>
            <a:ext cx="6797675" cy="9928225"/>
          </a:xfrm>
          <a:prstGeom prst="roundRect">
            <a:avLst>
              <a:gd name="adj" fmla="val 19"/>
            </a:avLst>
          </a:prstGeom>
          <a:solidFill>
            <a:srgbClr val="FFFFFF"/>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sv-SE" altLang="en-US" dirty="0"/>
          </a:p>
        </p:txBody>
      </p:sp>
      <p:sp>
        <p:nvSpPr>
          <p:cNvPr id="55300" name="AutoShape 3"/>
          <p:cNvSpPr>
            <a:spLocks noChangeArrowheads="1"/>
          </p:cNvSpPr>
          <p:nvPr/>
        </p:nvSpPr>
        <p:spPr bwMode="auto">
          <a:xfrm>
            <a:off x="0" y="0"/>
            <a:ext cx="6797675" cy="9928225"/>
          </a:xfrm>
          <a:prstGeom prst="roundRect">
            <a:avLst>
              <a:gd name="adj" fmla="val 19"/>
            </a:avLst>
          </a:prstGeom>
          <a:solidFill>
            <a:srgbClr val="FFFFFF"/>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sv-SE" altLang="en-US" dirty="0"/>
          </a:p>
        </p:txBody>
      </p:sp>
      <p:sp>
        <p:nvSpPr>
          <p:cNvPr id="3076" name="Rectangle 4"/>
          <p:cNvSpPr>
            <a:spLocks noGrp="1" noChangeArrowheads="1"/>
          </p:cNvSpPr>
          <p:nvPr>
            <p:ph type="hdr"/>
          </p:nvPr>
        </p:nvSpPr>
        <p:spPr bwMode="auto">
          <a:xfrm>
            <a:off x="0" y="1"/>
            <a:ext cx="2941529" cy="49083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6120" tIns="47880" rIns="96120" bIns="47880" numCol="1" anchor="t" anchorCtr="0" compatLnSpc="1">
            <a:prstTxWarp prst="textNoShape">
              <a:avLst/>
            </a:prstTxWarp>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defRPr>
            </a:lvl1pPr>
          </a:lstStyle>
          <a:p>
            <a:pPr>
              <a:defRPr/>
            </a:pPr>
            <a:endParaRPr lang="en-US" dirty="0"/>
          </a:p>
        </p:txBody>
      </p:sp>
      <p:sp>
        <p:nvSpPr>
          <p:cNvPr id="3077" name="Rectangle 5"/>
          <p:cNvSpPr>
            <a:spLocks noGrp="1" noChangeArrowheads="1"/>
          </p:cNvSpPr>
          <p:nvPr>
            <p:ph type="dt"/>
          </p:nvPr>
        </p:nvSpPr>
        <p:spPr bwMode="auto">
          <a:xfrm>
            <a:off x="3851722" y="1"/>
            <a:ext cx="2941529" cy="49083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6120" tIns="47880" rIns="96120" bIns="47880" numCol="1" anchor="t" anchorCtr="0" compatLnSpc="1">
            <a:prstTxWarp prst="textNoShape">
              <a:avLst/>
            </a:prstTxWarp>
          </a:bodyPr>
          <a:lstStyle>
            <a:lvl1pPr algn="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defRPr>
            </a:lvl1pPr>
          </a:lstStyle>
          <a:p>
            <a:pPr>
              <a:defRPr/>
            </a:pPr>
            <a:endParaRPr lang="en-US" dirty="0"/>
          </a:p>
        </p:txBody>
      </p:sp>
      <p:sp>
        <p:nvSpPr>
          <p:cNvPr id="55303" name="Rectangle 6"/>
          <p:cNvSpPr>
            <a:spLocks noGrp="1" noRot="1" noChangeAspect="1" noChangeArrowheads="1"/>
          </p:cNvSpPr>
          <p:nvPr>
            <p:ph type="sldImg"/>
          </p:nvPr>
        </p:nvSpPr>
        <p:spPr bwMode="auto">
          <a:xfrm>
            <a:off x="920750" y="746125"/>
            <a:ext cx="4953000" cy="3716338"/>
          </a:xfrm>
          <a:prstGeom prst="rect">
            <a:avLst/>
          </a:prstGeom>
          <a:solidFill>
            <a:srgbClr val="FFFFFF"/>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sp>
      <p:sp>
        <p:nvSpPr>
          <p:cNvPr id="3079" name="Rectangle 7"/>
          <p:cNvSpPr>
            <a:spLocks noGrp="1" noChangeArrowheads="1"/>
          </p:cNvSpPr>
          <p:nvPr>
            <p:ph type="body"/>
          </p:nvPr>
        </p:nvSpPr>
        <p:spPr bwMode="auto">
          <a:xfrm>
            <a:off x="907242" y="4714594"/>
            <a:ext cx="4978765" cy="446179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6120" tIns="47880" rIns="96120" bIns="47880" numCol="1" anchor="t" anchorCtr="0" compatLnSpc="1">
            <a:prstTxWarp prst="textNoShape">
              <a:avLst/>
            </a:prstTxWarp>
          </a:bodyPr>
          <a:lstStyle/>
          <a:p>
            <a:pPr lvl="0"/>
            <a:endParaRPr lang="en-US" noProof="0" smtClean="0"/>
          </a:p>
        </p:txBody>
      </p:sp>
      <p:sp>
        <p:nvSpPr>
          <p:cNvPr id="3080" name="Rectangle 8"/>
          <p:cNvSpPr>
            <a:spLocks noGrp="1" noChangeArrowheads="1"/>
          </p:cNvSpPr>
          <p:nvPr>
            <p:ph type="ftr"/>
          </p:nvPr>
        </p:nvSpPr>
        <p:spPr bwMode="auto">
          <a:xfrm>
            <a:off x="0" y="9430830"/>
            <a:ext cx="2941529" cy="490829"/>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6120" tIns="47880" rIns="96120" bIns="47880" numCol="1" anchor="b" anchorCtr="0" compatLnSpc="1">
            <a:prstTxWarp prst="textNoShape">
              <a:avLst/>
            </a:prstTxWarp>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defRPr>
            </a:lvl1pPr>
          </a:lstStyle>
          <a:p>
            <a:pPr>
              <a:defRPr/>
            </a:pPr>
            <a:endParaRPr lang="en-US" dirty="0"/>
          </a:p>
        </p:txBody>
      </p:sp>
      <p:sp>
        <p:nvSpPr>
          <p:cNvPr id="3081" name="Rectangle 9"/>
          <p:cNvSpPr>
            <a:spLocks noGrp="1" noChangeArrowheads="1"/>
          </p:cNvSpPr>
          <p:nvPr>
            <p:ph type="sldNum"/>
          </p:nvPr>
        </p:nvSpPr>
        <p:spPr bwMode="auto">
          <a:xfrm>
            <a:off x="3851722" y="9430830"/>
            <a:ext cx="2941529" cy="490829"/>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6120" tIns="47880" rIns="96120" bIns="47880" numCol="1" anchor="b" anchorCtr="0" compatLnSpc="1">
            <a:prstTxWarp prst="textNoShape">
              <a:avLst/>
            </a:prstTxWarp>
          </a:bodyPr>
          <a:lstStyle>
            <a:lvl1pPr algn="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defRPr>
            </a:lvl1pPr>
          </a:lstStyle>
          <a:p>
            <a:pPr>
              <a:defRPr/>
            </a:pPr>
            <a:fld id="{0FF5111F-4AD0-4493-821E-1CDE6579D378}" type="slidenum">
              <a:rPr lang="en-US"/>
              <a:pPr>
                <a:defRPr/>
              </a:pPr>
              <a:t>‹#›</a:t>
            </a:fld>
            <a:endParaRPr lang="en-US" dirty="0"/>
          </a:p>
        </p:txBody>
      </p:sp>
    </p:spTree>
    <p:extLst>
      <p:ext uri="{BB962C8B-B14F-4D97-AF65-F5344CB8AC3E}">
        <p14:creationId xmlns:p14="http://schemas.microsoft.com/office/powerpoint/2010/main" val="2178898998"/>
      </p:ext>
    </p:extLst>
  </p:cSld>
  <p:clrMap bg1="lt1" tx1="dk1" bg2="lt2" tx2="dk2" accent1="accent1" accent2="accent2" accent3="accent3" accent4="accent4" accent5="accent5" accent6="accent6" hlink="hlink" folHlink="folHlink"/>
  <p:notesStyle>
    <a:lvl1pPr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8"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8"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8"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8"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6322" name="Rectangle 9"/>
          <p:cNvSpPr>
            <a:spLocks noGrp="1" noChangeArrowheads="1"/>
          </p:cNvSpPr>
          <p:nvPr>
            <p:ph type="sldNum" sz="quarter"/>
          </p:nvPr>
        </p:nvSpPr>
        <p:spPr>
          <a:noFill/>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bg1"/>
                </a:solidFill>
                <a:latin typeface="Times New Roman" pitchFamily="18" charset="0"/>
                <a:ea typeface="MS Gothic" pitchFamily="49"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bg1"/>
                </a:solidFill>
                <a:latin typeface="Times New Roman" pitchFamily="18" charset="0"/>
                <a:ea typeface="MS Gothic" pitchFamily="49"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bg1"/>
                </a:solidFill>
                <a:latin typeface="Times New Roman" pitchFamily="18" charset="0"/>
                <a:ea typeface="MS Gothic" pitchFamily="49"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bg1"/>
                </a:solidFill>
                <a:latin typeface="Times New Roman" pitchFamily="18" charset="0"/>
                <a:ea typeface="MS Gothic" pitchFamily="49"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bg1"/>
                </a:solidFill>
                <a:latin typeface="Times New Roman" pitchFamily="18" charset="0"/>
                <a:ea typeface="MS Gothic" pitchFamily="49"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bg1"/>
                </a:solidFill>
                <a:latin typeface="Times New Roman" pitchFamily="18" charset="0"/>
                <a:ea typeface="MS Gothic" pitchFamily="49"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bg1"/>
                </a:solidFill>
                <a:latin typeface="Times New Roman" pitchFamily="18" charset="0"/>
                <a:ea typeface="MS Gothic" pitchFamily="49"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bg1"/>
                </a:solidFill>
                <a:latin typeface="Times New Roman" pitchFamily="18" charset="0"/>
                <a:ea typeface="MS Gothic" pitchFamily="49"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bg1"/>
                </a:solidFill>
                <a:latin typeface="Times New Roman" pitchFamily="18" charset="0"/>
                <a:ea typeface="MS Gothic" pitchFamily="49" charset="-128"/>
              </a:defRPr>
            </a:lvl9pPr>
          </a:lstStyle>
          <a:p>
            <a:fld id="{612B3FE0-0FFE-441A-8FF5-3F01412ED92F}" type="slidenum">
              <a:rPr lang="en-US" altLang="en-US" sz="1200" smtClean="0">
                <a:solidFill>
                  <a:srgbClr val="000000"/>
                </a:solidFill>
              </a:rPr>
              <a:pPr/>
              <a:t>1</a:t>
            </a:fld>
            <a:endParaRPr lang="en-US" altLang="en-US" sz="1200" dirty="0" smtClean="0">
              <a:solidFill>
                <a:srgbClr val="000000"/>
              </a:solidFill>
            </a:endParaRPr>
          </a:p>
        </p:txBody>
      </p:sp>
      <p:sp>
        <p:nvSpPr>
          <p:cNvPr id="56323" name="Text Box 1"/>
          <p:cNvSpPr txBox="1">
            <a:spLocks noChangeArrowheads="1"/>
          </p:cNvSpPr>
          <p:nvPr/>
        </p:nvSpPr>
        <p:spPr bwMode="auto">
          <a:xfrm>
            <a:off x="1171301" y="746916"/>
            <a:ext cx="4456549" cy="3719801"/>
          </a:xfrm>
          <a:prstGeom prst="rect">
            <a:avLst/>
          </a:prstGeom>
          <a:solidFill>
            <a:srgbClr val="FFFFFF"/>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sv-SE" altLang="en-US" dirty="0"/>
          </a:p>
        </p:txBody>
      </p:sp>
      <p:sp>
        <p:nvSpPr>
          <p:cNvPr id="56324" name="Rectangle 2"/>
          <p:cNvSpPr>
            <a:spLocks noGrp="1" noChangeArrowheads="1"/>
          </p:cNvSpPr>
          <p:nvPr>
            <p:ph type="body"/>
          </p:nvPr>
        </p:nvSpPr>
        <p:spPr>
          <a:xfrm>
            <a:off x="907242" y="4714594"/>
            <a:ext cx="4980241" cy="4463434"/>
          </a:xfrm>
          <a:noFill/>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dirty="0"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sv-SE"/>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sv-SE"/>
          </a:p>
        </p:txBody>
      </p:sp>
      <p:sp>
        <p:nvSpPr>
          <p:cNvPr id="4" name="Rectangle 4"/>
          <p:cNvSpPr>
            <a:spLocks noGrp="1" noChangeArrowheads="1"/>
          </p:cNvSpPr>
          <p:nvPr>
            <p:ph type="sldNum" idx="10"/>
          </p:nvPr>
        </p:nvSpPr>
        <p:spPr>
          <a:ln/>
        </p:spPr>
        <p:txBody>
          <a:bodyPr/>
          <a:lstStyle>
            <a:lvl1pPr>
              <a:defRPr/>
            </a:lvl1pPr>
          </a:lstStyle>
          <a:p>
            <a:pPr>
              <a:defRPr/>
            </a:pPr>
            <a:r>
              <a:rPr lang="sv-SE" dirty="0" smtClean="0"/>
              <a:t>K1: </a:t>
            </a:r>
            <a:r>
              <a:rPr lang="sv-SE" dirty="0"/>
              <a:t>sid. </a:t>
            </a:r>
            <a:fld id="{68B1BB85-D0C2-4B28-AB9E-53D60B685EAD}" type="slidenum">
              <a:rPr lang="en-GB"/>
              <a:pPr>
                <a:defRPr/>
              </a:pPr>
              <a:t>‹#›</a:t>
            </a:fld>
            <a:endParaRPr lang="en-GB" dirty="0"/>
          </a:p>
        </p:txBody>
      </p:sp>
    </p:spTree>
    <p:extLst>
      <p:ext uri="{BB962C8B-B14F-4D97-AF65-F5344CB8AC3E}">
        <p14:creationId xmlns:p14="http://schemas.microsoft.com/office/powerpoint/2010/main" val="3899112808"/>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sv-SE"/>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v-SE"/>
          </a:p>
        </p:txBody>
      </p:sp>
      <p:sp>
        <p:nvSpPr>
          <p:cNvPr id="4" name="Rectangle 4"/>
          <p:cNvSpPr>
            <a:spLocks noGrp="1" noChangeArrowheads="1"/>
          </p:cNvSpPr>
          <p:nvPr>
            <p:ph type="sldNum" idx="10"/>
          </p:nvPr>
        </p:nvSpPr>
        <p:spPr>
          <a:ln/>
        </p:spPr>
        <p:txBody>
          <a:bodyPr/>
          <a:lstStyle>
            <a:lvl1pPr>
              <a:defRPr/>
            </a:lvl1pPr>
          </a:lstStyle>
          <a:p>
            <a:pPr>
              <a:defRPr/>
            </a:pPr>
            <a:r>
              <a:rPr lang="sv-SE" dirty="0" smtClean="0"/>
              <a:t>K1: </a:t>
            </a:r>
            <a:r>
              <a:rPr lang="sv-SE" dirty="0"/>
              <a:t>sid. </a:t>
            </a:r>
            <a:fld id="{30DD38C7-3663-4232-AEB9-623058B964AF}" type="slidenum">
              <a:rPr lang="en-GB"/>
              <a:pPr>
                <a:defRPr/>
              </a:pPr>
              <a:t>‹#›</a:t>
            </a:fld>
            <a:endParaRPr lang="en-GB" dirty="0"/>
          </a:p>
        </p:txBody>
      </p:sp>
    </p:spTree>
    <p:extLst>
      <p:ext uri="{BB962C8B-B14F-4D97-AF65-F5344CB8AC3E}">
        <p14:creationId xmlns:p14="http://schemas.microsoft.com/office/powerpoint/2010/main" val="40960311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64325" y="76200"/>
            <a:ext cx="2017713" cy="6021388"/>
          </a:xfrm>
        </p:spPr>
        <p:txBody>
          <a:bodyPr vert="eaVert"/>
          <a:lstStyle/>
          <a:p>
            <a:r>
              <a:rPr lang="en-US" smtClean="0"/>
              <a:t>Click to edit Master title style</a:t>
            </a:r>
            <a:endParaRPr lang="sv-SE"/>
          </a:p>
        </p:txBody>
      </p:sp>
      <p:sp>
        <p:nvSpPr>
          <p:cNvPr id="3" name="Vertical Text Placeholder 2"/>
          <p:cNvSpPr>
            <a:spLocks noGrp="1"/>
          </p:cNvSpPr>
          <p:nvPr>
            <p:ph type="body" orient="vert" idx="1"/>
          </p:nvPr>
        </p:nvSpPr>
        <p:spPr>
          <a:xfrm>
            <a:off x="609600" y="76200"/>
            <a:ext cx="5902325" cy="602138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v-SE"/>
          </a:p>
        </p:txBody>
      </p:sp>
      <p:sp>
        <p:nvSpPr>
          <p:cNvPr id="4" name="Rectangle 4"/>
          <p:cNvSpPr>
            <a:spLocks noGrp="1" noChangeArrowheads="1"/>
          </p:cNvSpPr>
          <p:nvPr>
            <p:ph type="sldNum" idx="10"/>
          </p:nvPr>
        </p:nvSpPr>
        <p:spPr>
          <a:ln/>
        </p:spPr>
        <p:txBody>
          <a:bodyPr/>
          <a:lstStyle>
            <a:lvl1pPr>
              <a:defRPr/>
            </a:lvl1pPr>
          </a:lstStyle>
          <a:p>
            <a:pPr>
              <a:defRPr/>
            </a:pPr>
            <a:r>
              <a:rPr lang="sv-SE" dirty="0" smtClean="0"/>
              <a:t>K1: </a:t>
            </a:r>
            <a:r>
              <a:rPr lang="sv-SE" dirty="0"/>
              <a:t>sid. </a:t>
            </a:r>
            <a:fld id="{35E83199-A7F5-4179-BD56-83324D5D1185}" type="slidenum">
              <a:rPr lang="en-GB"/>
              <a:pPr>
                <a:defRPr/>
              </a:pPr>
              <a:t>‹#›</a:t>
            </a:fld>
            <a:endParaRPr lang="en-GB" dirty="0"/>
          </a:p>
        </p:txBody>
      </p:sp>
    </p:spTree>
    <p:extLst>
      <p:ext uri="{BB962C8B-B14F-4D97-AF65-F5344CB8AC3E}">
        <p14:creationId xmlns:p14="http://schemas.microsoft.com/office/powerpoint/2010/main" val="77209454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TwoObj" preserve="1">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76200"/>
            <a:ext cx="8072438" cy="1138238"/>
          </a:xfrm>
        </p:spPr>
        <p:txBody>
          <a:bodyPr/>
          <a:lstStyle/>
          <a:p>
            <a:r>
              <a:rPr lang="en-US" smtClean="0"/>
              <a:t>Click to edit Master title style</a:t>
            </a:r>
            <a:endParaRPr lang="sv-SE"/>
          </a:p>
        </p:txBody>
      </p:sp>
      <p:sp>
        <p:nvSpPr>
          <p:cNvPr id="3" name="Text Placeholder 2"/>
          <p:cNvSpPr>
            <a:spLocks noGrp="1"/>
          </p:cNvSpPr>
          <p:nvPr>
            <p:ph type="body" sz="half" idx="1"/>
          </p:nvPr>
        </p:nvSpPr>
        <p:spPr>
          <a:xfrm>
            <a:off x="609600" y="1752600"/>
            <a:ext cx="3709988" cy="43449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v-SE"/>
          </a:p>
        </p:txBody>
      </p:sp>
      <p:sp>
        <p:nvSpPr>
          <p:cNvPr id="4" name="Content Placeholder 3"/>
          <p:cNvSpPr>
            <a:spLocks noGrp="1"/>
          </p:cNvSpPr>
          <p:nvPr>
            <p:ph sz="quarter" idx="2"/>
          </p:nvPr>
        </p:nvSpPr>
        <p:spPr>
          <a:xfrm>
            <a:off x="4471988" y="1752600"/>
            <a:ext cx="3711575" cy="20955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v-SE"/>
          </a:p>
        </p:txBody>
      </p:sp>
      <p:sp>
        <p:nvSpPr>
          <p:cNvPr id="5" name="Content Placeholder 4"/>
          <p:cNvSpPr>
            <a:spLocks noGrp="1"/>
          </p:cNvSpPr>
          <p:nvPr>
            <p:ph sz="quarter" idx="3"/>
          </p:nvPr>
        </p:nvSpPr>
        <p:spPr>
          <a:xfrm>
            <a:off x="4471988" y="4000500"/>
            <a:ext cx="3711575" cy="20970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v-SE"/>
          </a:p>
        </p:txBody>
      </p:sp>
      <p:sp>
        <p:nvSpPr>
          <p:cNvPr id="6" name="Rectangle 4"/>
          <p:cNvSpPr>
            <a:spLocks noGrp="1" noChangeArrowheads="1"/>
          </p:cNvSpPr>
          <p:nvPr>
            <p:ph type="sldNum" idx="10"/>
          </p:nvPr>
        </p:nvSpPr>
        <p:spPr>
          <a:ln/>
        </p:spPr>
        <p:txBody>
          <a:bodyPr/>
          <a:lstStyle>
            <a:lvl1pPr>
              <a:defRPr/>
            </a:lvl1pPr>
          </a:lstStyle>
          <a:p>
            <a:pPr>
              <a:defRPr/>
            </a:pPr>
            <a:r>
              <a:rPr lang="sv-SE" dirty="0" smtClean="0"/>
              <a:t>K1: </a:t>
            </a:r>
            <a:r>
              <a:rPr lang="sv-SE" dirty="0"/>
              <a:t>sid. </a:t>
            </a:r>
            <a:fld id="{DFD680DA-FB57-4DF0-8D1C-CD7780993F5B}" type="slidenum">
              <a:rPr lang="en-GB"/>
              <a:pPr>
                <a:defRPr/>
              </a:pPr>
              <a:t>‹#›</a:t>
            </a:fld>
            <a:endParaRPr lang="en-GB" dirty="0"/>
          </a:p>
        </p:txBody>
      </p:sp>
    </p:spTree>
    <p:extLst>
      <p:ext uri="{BB962C8B-B14F-4D97-AF65-F5344CB8AC3E}">
        <p14:creationId xmlns:p14="http://schemas.microsoft.com/office/powerpoint/2010/main" val="403530578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smtClean="0"/>
              <a:t>Click to edit Master title style</a:t>
            </a:r>
            <a:endParaRPr lang="sv-SE"/>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sv-SE"/>
          </a:p>
        </p:txBody>
      </p:sp>
    </p:spTree>
    <p:extLst>
      <p:ext uri="{BB962C8B-B14F-4D97-AF65-F5344CB8AC3E}">
        <p14:creationId xmlns:p14="http://schemas.microsoft.com/office/powerpoint/2010/main" val="383308948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sv-SE"/>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v-SE"/>
          </a:p>
        </p:txBody>
      </p:sp>
    </p:spTree>
    <p:extLst>
      <p:ext uri="{BB962C8B-B14F-4D97-AF65-F5344CB8AC3E}">
        <p14:creationId xmlns:p14="http://schemas.microsoft.com/office/powerpoint/2010/main" val="409492755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smtClean="0"/>
              <a:t>Click to edit Master title style</a:t>
            </a:r>
            <a:endParaRPr lang="sv-SE"/>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341417099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sv-SE"/>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v-SE"/>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v-SE"/>
          </a:p>
        </p:txBody>
      </p:sp>
    </p:spTree>
    <p:extLst>
      <p:ext uri="{BB962C8B-B14F-4D97-AF65-F5344CB8AC3E}">
        <p14:creationId xmlns:p14="http://schemas.microsoft.com/office/powerpoint/2010/main" val="423646263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smtClean="0"/>
              <a:t>Click to edit Master title style</a:t>
            </a:r>
            <a:endParaRPr lang="sv-SE"/>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v-SE"/>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v-SE"/>
          </a:p>
        </p:txBody>
      </p:sp>
    </p:spTree>
    <p:extLst>
      <p:ext uri="{BB962C8B-B14F-4D97-AF65-F5344CB8AC3E}">
        <p14:creationId xmlns:p14="http://schemas.microsoft.com/office/powerpoint/2010/main" val="77558988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sv-SE"/>
          </a:p>
        </p:txBody>
      </p:sp>
    </p:spTree>
    <p:extLst>
      <p:ext uri="{BB962C8B-B14F-4D97-AF65-F5344CB8AC3E}">
        <p14:creationId xmlns:p14="http://schemas.microsoft.com/office/powerpoint/2010/main" val="280244409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2862906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sv-SE"/>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sv-SE" dirty="0"/>
          </a:p>
        </p:txBody>
      </p:sp>
      <p:sp>
        <p:nvSpPr>
          <p:cNvPr id="4" name="Rectangle 4"/>
          <p:cNvSpPr>
            <a:spLocks noGrp="1" noChangeArrowheads="1"/>
          </p:cNvSpPr>
          <p:nvPr>
            <p:ph type="sldNum" idx="10"/>
          </p:nvPr>
        </p:nvSpPr>
        <p:spPr>
          <a:ln/>
        </p:spPr>
        <p:txBody>
          <a:bodyPr/>
          <a:lstStyle>
            <a:lvl1pPr>
              <a:defRPr/>
            </a:lvl1pPr>
          </a:lstStyle>
          <a:p>
            <a:pPr>
              <a:defRPr/>
            </a:pPr>
            <a:r>
              <a:rPr lang="sv-SE" dirty="0" smtClean="0"/>
              <a:t>K1: sid. </a:t>
            </a:r>
            <a:fld id="{90A7D973-48A0-446A-9019-5C51161FB6A8}" type="slidenum">
              <a:rPr lang="en-GB" smtClean="0"/>
              <a:pPr>
                <a:defRPr/>
              </a:pPr>
              <a:t>‹#›</a:t>
            </a:fld>
            <a:endParaRPr lang="en-GB" dirty="0"/>
          </a:p>
        </p:txBody>
      </p:sp>
    </p:spTree>
    <p:extLst>
      <p:ext uri="{BB962C8B-B14F-4D97-AF65-F5344CB8AC3E}">
        <p14:creationId xmlns:p14="http://schemas.microsoft.com/office/powerpoint/2010/main" val="1707026227"/>
      </p:ext>
    </p:extLst>
  </p:cSld>
  <p:clrMapOvr>
    <a:masterClrMapping/>
  </p:clrMapOvr>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smtClean="0"/>
              <a:t>Click to edit Master title style</a:t>
            </a:r>
            <a:endParaRPr lang="sv-SE"/>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v-SE"/>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204566022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smtClean="0"/>
              <a:t>Click to edit Master title style</a:t>
            </a:r>
            <a:endParaRPr lang="sv-SE"/>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sv-SE" noProof="0" dirty="0" smtClean="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360417117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sv-SE"/>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v-SE"/>
          </a:p>
        </p:txBody>
      </p:sp>
    </p:spTree>
    <p:extLst>
      <p:ext uri="{BB962C8B-B14F-4D97-AF65-F5344CB8AC3E}">
        <p14:creationId xmlns:p14="http://schemas.microsoft.com/office/powerpoint/2010/main" val="113085850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smtClean="0"/>
              <a:t>Click to edit Master title style</a:t>
            </a:r>
            <a:endParaRPr lang="sv-SE"/>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v-SE"/>
          </a:p>
        </p:txBody>
      </p:sp>
    </p:spTree>
    <p:extLst>
      <p:ext uri="{BB962C8B-B14F-4D97-AF65-F5344CB8AC3E}">
        <p14:creationId xmlns:p14="http://schemas.microsoft.com/office/powerpoint/2010/main" val="24269773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sv-SE"/>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sldNum" idx="10"/>
          </p:nvPr>
        </p:nvSpPr>
        <p:spPr>
          <a:ln/>
        </p:spPr>
        <p:txBody>
          <a:bodyPr/>
          <a:lstStyle>
            <a:lvl1pPr>
              <a:defRPr/>
            </a:lvl1pPr>
          </a:lstStyle>
          <a:p>
            <a:pPr>
              <a:defRPr/>
            </a:pPr>
            <a:r>
              <a:rPr lang="sv-SE" dirty="0" smtClean="0"/>
              <a:t>K1: </a:t>
            </a:r>
            <a:r>
              <a:rPr lang="sv-SE" dirty="0"/>
              <a:t>sid. </a:t>
            </a:r>
            <a:fld id="{EAA78279-6DD1-45E4-A773-64684E42CD4C}" type="slidenum">
              <a:rPr lang="en-GB"/>
              <a:pPr>
                <a:defRPr/>
              </a:pPr>
              <a:t>‹#›</a:t>
            </a:fld>
            <a:endParaRPr lang="en-GB" dirty="0"/>
          </a:p>
        </p:txBody>
      </p:sp>
    </p:spTree>
    <p:extLst>
      <p:ext uri="{BB962C8B-B14F-4D97-AF65-F5344CB8AC3E}">
        <p14:creationId xmlns:p14="http://schemas.microsoft.com/office/powerpoint/2010/main" val="3750242288"/>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sv-SE"/>
          </a:p>
        </p:txBody>
      </p:sp>
      <p:sp>
        <p:nvSpPr>
          <p:cNvPr id="3" name="Content Placeholder 2"/>
          <p:cNvSpPr>
            <a:spLocks noGrp="1"/>
          </p:cNvSpPr>
          <p:nvPr>
            <p:ph sz="half" idx="1"/>
          </p:nvPr>
        </p:nvSpPr>
        <p:spPr>
          <a:xfrm>
            <a:off x="609600" y="1752600"/>
            <a:ext cx="3709988" cy="43449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v-SE"/>
          </a:p>
        </p:txBody>
      </p:sp>
      <p:sp>
        <p:nvSpPr>
          <p:cNvPr id="4" name="Content Placeholder 3"/>
          <p:cNvSpPr>
            <a:spLocks noGrp="1"/>
          </p:cNvSpPr>
          <p:nvPr>
            <p:ph sz="half" idx="2"/>
          </p:nvPr>
        </p:nvSpPr>
        <p:spPr>
          <a:xfrm>
            <a:off x="4471988" y="1752600"/>
            <a:ext cx="3711575" cy="43449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v-SE"/>
          </a:p>
        </p:txBody>
      </p:sp>
      <p:sp>
        <p:nvSpPr>
          <p:cNvPr id="5" name="Rectangle 4"/>
          <p:cNvSpPr>
            <a:spLocks noGrp="1" noChangeArrowheads="1"/>
          </p:cNvSpPr>
          <p:nvPr>
            <p:ph type="sldNum" idx="10"/>
          </p:nvPr>
        </p:nvSpPr>
        <p:spPr>
          <a:ln/>
        </p:spPr>
        <p:txBody>
          <a:bodyPr/>
          <a:lstStyle>
            <a:lvl1pPr>
              <a:defRPr/>
            </a:lvl1pPr>
          </a:lstStyle>
          <a:p>
            <a:pPr>
              <a:defRPr/>
            </a:pPr>
            <a:r>
              <a:rPr lang="sv-SE" dirty="0" smtClean="0"/>
              <a:t>K1: </a:t>
            </a:r>
            <a:r>
              <a:rPr lang="sv-SE" dirty="0"/>
              <a:t>sid. </a:t>
            </a:r>
            <a:fld id="{CF7090F2-AB0F-4F0D-9F7D-FDD2F1F3556E}" type="slidenum">
              <a:rPr lang="en-GB"/>
              <a:pPr>
                <a:defRPr/>
              </a:pPr>
              <a:t>‹#›</a:t>
            </a:fld>
            <a:endParaRPr lang="en-GB" dirty="0"/>
          </a:p>
        </p:txBody>
      </p:sp>
    </p:spTree>
    <p:extLst>
      <p:ext uri="{BB962C8B-B14F-4D97-AF65-F5344CB8AC3E}">
        <p14:creationId xmlns:p14="http://schemas.microsoft.com/office/powerpoint/2010/main" val="210812701"/>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sv-SE"/>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v-SE"/>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v-SE"/>
          </a:p>
        </p:txBody>
      </p:sp>
      <p:sp>
        <p:nvSpPr>
          <p:cNvPr id="7" name="Rectangle 4"/>
          <p:cNvSpPr>
            <a:spLocks noGrp="1" noChangeArrowheads="1"/>
          </p:cNvSpPr>
          <p:nvPr>
            <p:ph type="sldNum" idx="10"/>
          </p:nvPr>
        </p:nvSpPr>
        <p:spPr>
          <a:ln/>
        </p:spPr>
        <p:txBody>
          <a:bodyPr/>
          <a:lstStyle>
            <a:lvl1pPr>
              <a:defRPr/>
            </a:lvl1pPr>
          </a:lstStyle>
          <a:p>
            <a:pPr>
              <a:defRPr/>
            </a:pPr>
            <a:r>
              <a:rPr lang="sv-SE" dirty="0" smtClean="0"/>
              <a:t>K1: </a:t>
            </a:r>
            <a:r>
              <a:rPr lang="sv-SE" dirty="0"/>
              <a:t>sid. </a:t>
            </a:r>
            <a:fld id="{BA2F83A3-0C79-422A-91B0-AF98E95FFD8D}" type="slidenum">
              <a:rPr lang="en-GB"/>
              <a:pPr>
                <a:defRPr/>
              </a:pPr>
              <a:t>‹#›</a:t>
            </a:fld>
            <a:endParaRPr lang="en-GB" dirty="0"/>
          </a:p>
        </p:txBody>
      </p:sp>
    </p:spTree>
    <p:extLst>
      <p:ext uri="{BB962C8B-B14F-4D97-AF65-F5344CB8AC3E}">
        <p14:creationId xmlns:p14="http://schemas.microsoft.com/office/powerpoint/2010/main" val="4230511826"/>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sv-SE"/>
          </a:p>
        </p:txBody>
      </p:sp>
      <p:sp>
        <p:nvSpPr>
          <p:cNvPr id="3" name="Rectangle 4"/>
          <p:cNvSpPr>
            <a:spLocks noGrp="1" noChangeArrowheads="1"/>
          </p:cNvSpPr>
          <p:nvPr>
            <p:ph type="sldNum" idx="10"/>
          </p:nvPr>
        </p:nvSpPr>
        <p:spPr>
          <a:ln/>
        </p:spPr>
        <p:txBody>
          <a:bodyPr/>
          <a:lstStyle>
            <a:lvl1pPr>
              <a:defRPr/>
            </a:lvl1pPr>
          </a:lstStyle>
          <a:p>
            <a:pPr>
              <a:defRPr/>
            </a:pPr>
            <a:r>
              <a:rPr lang="sv-SE" dirty="0" smtClean="0"/>
              <a:t>K1: </a:t>
            </a:r>
            <a:r>
              <a:rPr lang="sv-SE" dirty="0"/>
              <a:t>sid. </a:t>
            </a:r>
            <a:fld id="{65904523-22A4-4E55-9DBA-8D9DED4E4BE1}" type="slidenum">
              <a:rPr lang="en-GB"/>
              <a:pPr>
                <a:defRPr/>
              </a:pPr>
              <a:t>‹#›</a:t>
            </a:fld>
            <a:endParaRPr lang="en-GB" dirty="0"/>
          </a:p>
        </p:txBody>
      </p:sp>
    </p:spTree>
    <p:extLst>
      <p:ext uri="{BB962C8B-B14F-4D97-AF65-F5344CB8AC3E}">
        <p14:creationId xmlns:p14="http://schemas.microsoft.com/office/powerpoint/2010/main" val="8037535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sldNum" idx="10"/>
          </p:nvPr>
        </p:nvSpPr>
        <p:spPr>
          <a:ln/>
        </p:spPr>
        <p:txBody>
          <a:bodyPr/>
          <a:lstStyle>
            <a:lvl1pPr>
              <a:defRPr/>
            </a:lvl1pPr>
          </a:lstStyle>
          <a:p>
            <a:pPr>
              <a:defRPr/>
            </a:pPr>
            <a:r>
              <a:rPr lang="sv-SE" dirty="0" smtClean="0"/>
              <a:t>K1: </a:t>
            </a:r>
            <a:r>
              <a:rPr lang="sv-SE" dirty="0"/>
              <a:t>sid. </a:t>
            </a:r>
            <a:fld id="{6191316B-6C74-4157-AB5B-F7EBD3177B8B}" type="slidenum">
              <a:rPr lang="en-GB"/>
              <a:pPr>
                <a:defRPr/>
              </a:pPr>
              <a:t>‹#›</a:t>
            </a:fld>
            <a:endParaRPr lang="en-GB" dirty="0"/>
          </a:p>
        </p:txBody>
      </p:sp>
    </p:spTree>
    <p:extLst>
      <p:ext uri="{BB962C8B-B14F-4D97-AF65-F5344CB8AC3E}">
        <p14:creationId xmlns:p14="http://schemas.microsoft.com/office/powerpoint/2010/main" val="2943935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sv-SE"/>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v-SE"/>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sldNum" idx="10"/>
          </p:nvPr>
        </p:nvSpPr>
        <p:spPr>
          <a:ln/>
        </p:spPr>
        <p:txBody>
          <a:bodyPr/>
          <a:lstStyle>
            <a:lvl1pPr>
              <a:defRPr/>
            </a:lvl1pPr>
          </a:lstStyle>
          <a:p>
            <a:pPr>
              <a:defRPr/>
            </a:pPr>
            <a:r>
              <a:rPr lang="sv-SE" dirty="0" smtClean="0"/>
              <a:t>K1: </a:t>
            </a:r>
            <a:r>
              <a:rPr lang="sv-SE" dirty="0"/>
              <a:t>sid. </a:t>
            </a:r>
            <a:fld id="{6976320D-E8C9-4484-85CB-34ACEF06667E}" type="slidenum">
              <a:rPr lang="en-GB"/>
              <a:pPr>
                <a:defRPr/>
              </a:pPr>
              <a:t>‹#›</a:t>
            </a:fld>
            <a:endParaRPr lang="en-GB" dirty="0"/>
          </a:p>
        </p:txBody>
      </p:sp>
    </p:spTree>
    <p:extLst>
      <p:ext uri="{BB962C8B-B14F-4D97-AF65-F5344CB8AC3E}">
        <p14:creationId xmlns:p14="http://schemas.microsoft.com/office/powerpoint/2010/main" val="18901349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sv-SE"/>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sv-SE"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sldNum" idx="10"/>
          </p:nvPr>
        </p:nvSpPr>
        <p:spPr>
          <a:ln/>
        </p:spPr>
        <p:txBody>
          <a:bodyPr/>
          <a:lstStyle>
            <a:lvl1pPr>
              <a:defRPr/>
            </a:lvl1pPr>
          </a:lstStyle>
          <a:p>
            <a:pPr>
              <a:defRPr/>
            </a:pPr>
            <a:r>
              <a:rPr lang="sv-SE" dirty="0" smtClean="0"/>
              <a:t>K1: </a:t>
            </a:r>
            <a:r>
              <a:rPr lang="sv-SE" dirty="0"/>
              <a:t>sid. </a:t>
            </a:r>
            <a:fld id="{A9F16046-584C-4D2A-8B45-3B76B76966B4}" type="slidenum">
              <a:rPr lang="en-GB"/>
              <a:pPr>
                <a:defRPr/>
              </a:pPr>
              <a:t>‹#›</a:t>
            </a:fld>
            <a:endParaRPr lang="en-GB" dirty="0"/>
          </a:p>
        </p:txBody>
      </p:sp>
    </p:spTree>
    <p:extLst>
      <p:ext uri="{BB962C8B-B14F-4D97-AF65-F5344CB8AC3E}">
        <p14:creationId xmlns:p14="http://schemas.microsoft.com/office/powerpoint/2010/main" val="32361021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09600" y="76200"/>
            <a:ext cx="8072438" cy="11382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000" tIns="46800" rIns="90000" bIns="4680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609600" y="1752600"/>
            <a:ext cx="7573963" cy="43449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000" tIns="46800" rIns="90000" bIns="4680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8" name="Line 3"/>
          <p:cNvSpPr>
            <a:spLocks noChangeShapeType="1"/>
          </p:cNvSpPr>
          <p:nvPr/>
        </p:nvSpPr>
        <p:spPr bwMode="auto">
          <a:xfrm>
            <a:off x="609600" y="1219200"/>
            <a:ext cx="8077200" cy="1588"/>
          </a:xfrm>
          <a:prstGeom prst="line">
            <a:avLst/>
          </a:prstGeom>
          <a:noFill/>
          <a:ln w="57240">
            <a:solidFill>
              <a:srgbClr val="003300"/>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dirty="0"/>
          </a:p>
        </p:txBody>
      </p:sp>
      <p:sp>
        <p:nvSpPr>
          <p:cNvPr id="2" name="Rectangle 4"/>
          <p:cNvSpPr>
            <a:spLocks noGrp="1" noChangeArrowheads="1"/>
          </p:cNvSpPr>
          <p:nvPr>
            <p:ph type="sldNum"/>
          </p:nvPr>
        </p:nvSpPr>
        <p:spPr bwMode="auto">
          <a:xfrm>
            <a:off x="0" y="6516688"/>
            <a:ext cx="1900238" cy="3365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000" tIns="46800" rIns="90000" bIns="46800" numCol="1" anchor="t" anchorCtr="0" compatLnSpc="1">
            <a:prstTxWarp prst="textNoShape">
              <a:avLst/>
            </a:prstTxWarp>
          </a:bodyPr>
          <a:lstStyle>
            <a:lvl1pPr>
              <a:spcBef>
                <a:spcPts val="1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600">
                <a:solidFill>
                  <a:srgbClr val="000000"/>
                </a:solidFill>
                <a:latin typeface="+mn-lt"/>
              </a:defRPr>
            </a:lvl1pPr>
          </a:lstStyle>
          <a:p>
            <a:pPr>
              <a:defRPr/>
            </a:pPr>
            <a:r>
              <a:rPr lang="sv-SE" dirty="0" smtClean="0"/>
              <a:t>K1: </a:t>
            </a:r>
            <a:r>
              <a:rPr lang="sv-SE" dirty="0"/>
              <a:t>sid. </a:t>
            </a:r>
            <a:fld id="{7A1C7ACD-009E-42B6-9C9E-574C7025B99F}" type="slidenum">
              <a:rPr lang="en-GB"/>
              <a:pPr>
                <a:defRPr/>
              </a:pPr>
              <a:t>‹#›</a:t>
            </a:fld>
            <a:endParaRPr lang="en-GB" dirty="0"/>
          </a:p>
        </p:txBody>
      </p:sp>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 id="2147483661" r:id="rId12"/>
  </p:sldLayoutIdLst>
  <p:txStyles>
    <p:titleStyle>
      <a:lvl1pPr algn="ctr" defTabSz="449263" rtl="0" eaLnBrk="0" fontAlgn="base" hangingPunct="0">
        <a:spcBef>
          <a:spcPct val="0"/>
        </a:spcBef>
        <a:spcAft>
          <a:spcPct val="0"/>
        </a:spcAft>
        <a:buClr>
          <a:srgbClr val="000000"/>
        </a:buClr>
        <a:buSzPct val="100000"/>
        <a:buFont typeface="Times New Roman" pitchFamily="18" charset="0"/>
        <a:defRPr sz="3600">
          <a:solidFill>
            <a:srgbClr val="000000"/>
          </a:solidFill>
          <a:effectLst>
            <a:outerShdw blurRad="38100" dist="38100" dir="2700000" algn="tl">
              <a:srgbClr val="C0C0C0"/>
            </a:outerShdw>
          </a:effectLst>
          <a:latin typeface="+mj-lt"/>
          <a:ea typeface="+mj-ea"/>
          <a:cs typeface="+mj-cs"/>
        </a:defRPr>
      </a:lvl1pPr>
      <a:lvl2pPr algn="ctr" defTabSz="449263" rtl="0" eaLnBrk="0" fontAlgn="base" hangingPunct="0">
        <a:spcBef>
          <a:spcPct val="0"/>
        </a:spcBef>
        <a:spcAft>
          <a:spcPct val="0"/>
        </a:spcAft>
        <a:buClr>
          <a:srgbClr val="000000"/>
        </a:buClr>
        <a:buSzPct val="100000"/>
        <a:buFont typeface="Times New Roman" pitchFamily="18" charset="0"/>
        <a:defRPr sz="3600">
          <a:solidFill>
            <a:srgbClr val="000000"/>
          </a:solidFill>
          <a:effectLst>
            <a:outerShdw blurRad="38100" dist="38100" dir="2700000" algn="tl">
              <a:srgbClr val="C0C0C0"/>
            </a:outerShdw>
          </a:effectLst>
          <a:latin typeface="Arial" charset="0"/>
          <a:ea typeface="MS Gothic" pitchFamily="49" charset="-128"/>
        </a:defRPr>
      </a:lvl2pPr>
      <a:lvl3pPr algn="ctr" defTabSz="449263" rtl="0" eaLnBrk="0" fontAlgn="base" hangingPunct="0">
        <a:spcBef>
          <a:spcPct val="0"/>
        </a:spcBef>
        <a:spcAft>
          <a:spcPct val="0"/>
        </a:spcAft>
        <a:buClr>
          <a:srgbClr val="000000"/>
        </a:buClr>
        <a:buSzPct val="100000"/>
        <a:buFont typeface="Times New Roman" pitchFamily="18" charset="0"/>
        <a:defRPr sz="3600">
          <a:solidFill>
            <a:srgbClr val="000000"/>
          </a:solidFill>
          <a:effectLst>
            <a:outerShdw blurRad="38100" dist="38100" dir="2700000" algn="tl">
              <a:srgbClr val="C0C0C0"/>
            </a:outerShdw>
          </a:effectLst>
          <a:latin typeface="Arial" charset="0"/>
          <a:ea typeface="MS Gothic" pitchFamily="49" charset="-128"/>
        </a:defRPr>
      </a:lvl3pPr>
      <a:lvl4pPr algn="ctr" defTabSz="449263" rtl="0" eaLnBrk="0" fontAlgn="base" hangingPunct="0">
        <a:spcBef>
          <a:spcPct val="0"/>
        </a:spcBef>
        <a:spcAft>
          <a:spcPct val="0"/>
        </a:spcAft>
        <a:buClr>
          <a:srgbClr val="000000"/>
        </a:buClr>
        <a:buSzPct val="100000"/>
        <a:buFont typeface="Times New Roman" pitchFamily="18" charset="0"/>
        <a:defRPr sz="3600">
          <a:solidFill>
            <a:srgbClr val="000000"/>
          </a:solidFill>
          <a:effectLst>
            <a:outerShdw blurRad="38100" dist="38100" dir="2700000" algn="tl">
              <a:srgbClr val="C0C0C0"/>
            </a:outerShdw>
          </a:effectLst>
          <a:latin typeface="Arial" charset="0"/>
          <a:ea typeface="MS Gothic" pitchFamily="49" charset="-128"/>
        </a:defRPr>
      </a:lvl4pPr>
      <a:lvl5pPr algn="ctr" defTabSz="449263" rtl="0" eaLnBrk="0" fontAlgn="base" hangingPunct="0">
        <a:spcBef>
          <a:spcPct val="0"/>
        </a:spcBef>
        <a:spcAft>
          <a:spcPct val="0"/>
        </a:spcAft>
        <a:buClr>
          <a:srgbClr val="000000"/>
        </a:buClr>
        <a:buSzPct val="100000"/>
        <a:buFont typeface="Times New Roman" pitchFamily="18" charset="0"/>
        <a:defRPr sz="3600">
          <a:solidFill>
            <a:srgbClr val="000000"/>
          </a:solidFill>
          <a:effectLst>
            <a:outerShdw blurRad="38100" dist="38100" dir="2700000" algn="tl">
              <a:srgbClr val="C0C0C0"/>
            </a:outerShdw>
          </a:effectLst>
          <a:latin typeface="Arial" charset="0"/>
          <a:ea typeface="MS Gothic" pitchFamily="49" charset="-128"/>
        </a:defRPr>
      </a:lvl5pPr>
      <a:lvl6pPr marL="2514600" indent="-228600" algn="ctr" defTabSz="449263" rtl="0" fontAlgn="base">
        <a:spcBef>
          <a:spcPct val="0"/>
        </a:spcBef>
        <a:spcAft>
          <a:spcPct val="0"/>
        </a:spcAft>
        <a:buClr>
          <a:srgbClr val="000000"/>
        </a:buClr>
        <a:buSzPct val="100000"/>
        <a:buFont typeface="Times New Roman" pitchFamily="18" charset="0"/>
        <a:defRPr sz="3600">
          <a:solidFill>
            <a:srgbClr val="000000"/>
          </a:solidFill>
          <a:effectLst>
            <a:outerShdw blurRad="38100" dist="38100" dir="2700000" algn="tl">
              <a:srgbClr val="C0C0C0"/>
            </a:outerShdw>
          </a:effectLst>
          <a:latin typeface="Arial" charset="0"/>
          <a:ea typeface="MS Gothic" pitchFamily="49" charset="-128"/>
        </a:defRPr>
      </a:lvl6pPr>
      <a:lvl7pPr marL="2971800" indent="-228600" algn="ctr" defTabSz="449263" rtl="0" fontAlgn="base">
        <a:spcBef>
          <a:spcPct val="0"/>
        </a:spcBef>
        <a:spcAft>
          <a:spcPct val="0"/>
        </a:spcAft>
        <a:buClr>
          <a:srgbClr val="000000"/>
        </a:buClr>
        <a:buSzPct val="100000"/>
        <a:buFont typeface="Times New Roman" pitchFamily="18" charset="0"/>
        <a:defRPr sz="3600">
          <a:solidFill>
            <a:srgbClr val="000000"/>
          </a:solidFill>
          <a:effectLst>
            <a:outerShdw blurRad="38100" dist="38100" dir="2700000" algn="tl">
              <a:srgbClr val="C0C0C0"/>
            </a:outerShdw>
          </a:effectLst>
          <a:latin typeface="Arial" charset="0"/>
          <a:ea typeface="MS Gothic" pitchFamily="49" charset="-128"/>
        </a:defRPr>
      </a:lvl7pPr>
      <a:lvl8pPr marL="3429000" indent="-228600" algn="ctr" defTabSz="449263" rtl="0" fontAlgn="base">
        <a:spcBef>
          <a:spcPct val="0"/>
        </a:spcBef>
        <a:spcAft>
          <a:spcPct val="0"/>
        </a:spcAft>
        <a:buClr>
          <a:srgbClr val="000000"/>
        </a:buClr>
        <a:buSzPct val="100000"/>
        <a:buFont typeface="Times New Roman" pitchFamily="18" charset="0"/>
        <a:defRPr sz="3600">
          <a:solidFill>
            <a:srgbClr val="000000"/>
          </a:solidFill>
          <a:effectLst>
            <a:outerShdw blurRad="38100" dist="38100" dir="2700000" algn="tl">
              <a:srgbClr val="C0C0C0"/>
            </a:outerShdw>
          </a:effectLst>
          <a:latin typeface="Arial" charset="0"/>
          <a:ea typeface="MS Gothic" pitchFamily="49" charset="-128"/>
        </a:defRPr>
      </a:lvl8pPr>
      <a:lvl9pPr marL="3886200" indent="-228600" algn="ctr" defTabSz="449263" rtl="0" fontAlgn="base">
        <a:spcBef>
          <a:spcPct val="0"/>
        </a:spcBef>
        <a:spcAft>
          <a:spcPct val="0"/>
        </a:spcAft>
        <a:buClr>
          <a:srgbClr val="000000"/>
        </a:buClr>
        <a:buSzPct val="100000"/>
        <a:buFont typeface="Times New Roman" pitchFamily="18" charset="0"/>
        <a:defRPr sz="3600">
          <a:solidFill>
            <a:srgbClr val="000000"/>
          </a:solidFill>
          <a:effectLst>
            <a:outerShdw blurRad="38100" dist="38100" dir="2700000" algn="tl">
              <a:srgbClr val="C0C0C0"/>
            </a:outerShdw>
          </a:effectLst>
          <a:latin typeface="Arial" charset="0"/>
          <a:ea typeface="MS Gothic" pitchFamily="49" charset="-128"/>
        </a:defRPr>
      </a:lvl9pPr>
    </p:titleStyle>
    <p:bodyStyle>
      <a:lvl1pPr marL="342900" indent="-342900" algn="l" defTabSz="449263" rtl="0" eaLnBrk="0" fontAlgn="base" hangingPunct="0">
        <a:spcBef>
          <a:spcPts val="350"/>
        </a:spcBef>
        <a:spcAft>
          <a:spcPts val="350"/>
        </a:spcAft>
        <a:buClr>
          <a:srgbClr val="000000"/>
        </a:buClr>
        <a:buSzPct val="100000"/>
        <a:buFont typeface="Times New Roman" pitchFamily="18" charset="0"/>
        <a:defRPr sz="2800">
          <a:solidFill>
            <a:srgbClr val="000000"/>
          </a:solidFill>
          <a:effectLst>
            <a:outerShdw blurRad="38100" dist="38100" dir="2700000" algn="tl">
              <a:srgbClr val="C0C0C0"/>
            </a:outerShdw>
          </a:effectLst>
          <a:latin typeface="+mn-lt"/>
          <a:ea typeface="+mn-ea"/>
          <a:cs typeface="+mn-cs"/>
        </a:defRPr>
      </a:lvl1pPr>
      <a:lvl2pPr marL="742950" indent="-285750" algn="l" defTabSz="449263" rtl="0" eaLnBrk="0" fontAlgn="base" hangingPunct="0">
        <a:spcBef>
          <a:spcPts val="300"/>
        </a:spcBef>
        <a:spcAft>
          <a:spcPts val="300"/>
        </a:spcAft>
        <a:buClr>
          <a:srgbClr val="000000"/>
        </a:buClr>
        <a:buSzPct val="100000"/>
        <a:buFont typeface="Times New Roman" pitchFamily="18" charset="0"/>
        <a:defRPr sz="2400">
          <a:solidFill>
            <a:srgbClr val="000000"/>
          </a:solidFill>
          <a:effectLst>
            <a:outerShdw blurRad="38100" dist="38100" dir="2700000" algn="tl">
              <a:srgbClr val="C0C0C0"/>
            </a:outerShdw>
          </a:effectLst>
          <a:latin typeface="+mn-lt"/>
          <a:ea typeface="+mn-ea"/>
        </a:defRPr>
      </a:lvl2pPr>
      <a:lvl3pPr marL="1143000" indent="-228600" algn="l" defTabSz="449263" rtl="0" eaLnBrk="0" fontAlgn="base" hangingPunct="0">
        <a:spcBef>
          <a:spcPts val="250"/>
        </a:spcBef>
        <a:spcAft>
          <a:spcPts val="250"/>
        </a:spcAft>
        <a:buClr>
          <a:srgbClr val="000000"/>
        </a:buClr>
        <a:buSzPct val="100000"/>
        <a:buFont typeface="Times New Roman" pitchFamily="18" charset="0"/>
        <a:defRPr sz="2000">
          <a:solidFill>
            <a:srgbClr val="000000"/>
          </a:solidFill>
          <a:effectLst>
            <a:outerShdw blurRad="38100" dist="38100" dir="2700000" algn="tl">
              <a:srgbClr val="C0C0C0"/>
            </a:outerShdw>
          </a:effectLst>
          <a:latin typeface="+mn-lt"/>
          <a:ea typeface="+mn-ea"/>
        </a:defRPr>
      </a:lvl3pPr>
      <a:lvl4pPr marL="1600200" indent="-228600" algn="l" defTabSz="449263" rtl="0" eaLnBrk="0" fontAlgn="base" hangingPunct="0">
        <a:spcBef>
          <a:spcPts val="250"/>
        </a:spcBef>
        <a:spcAft>
          <a:spcPts val="250"/>
        </a:spcAft>
        <a:buClr>
          <a:srgbClr val="000000"/>
        </a:buClr>
        <a:buSzPct val="100000"/>
        <a:buFont typeface="Times New Roman" pitchFamily="18" charset="0"/>
        <a:defRPr sz="2000">
          <a:solidFill>
            <a:srgbClr val="000000"/>
          </a:solidFill>
          <a:effectLst>
            <a:outerShdw blurRad="38100" dist="38100" dir="2700000" algn="tl">
              <a:srgbClr val="C0C0C0"/>
            </a:outerShdw>
          </a:effectLst>
          <a:latin typeface="+mn-lt"/>
          <a:ea typeface="+mn-ea"/>
        </a:defRPr>
      </a:lvl4pPr>
      <a:lvl5pPr marL="2057400" indent="-228600" algn="l" defTabSz="449263" rtl="0" eaLnBrk="0" fontAlgn="base" hangingPunct="0">
        <a:spcBef>
          <a:spcPts val="250"/>
        </a:spcBef>
        <a:spcAft>
          <a:spcPts val="250"/>
        </a:spcAft>
        <a:buClr>
          <a:srgbClr val="000000"/>
        </a:buClr>
        <a:buSzPct val="100000"/>
        <a:buFont typeface="Times New Roman" pitchFamily="18" charset="0"/>
        <a:defRPr sz="2000">
          <a:solidFill>
            <a:srgbClr val="000000"/>
          </a:solidFill>
          <a:effectLst>
            <a:outerShdw blurRad="38100" dist="38100" dir="2700000" algn="tl">
              <a:srgbClr val="C0C0C0"/>
            </a:outerShdw>
          </a:effectLst>
          <a:latin typeface="+mn-lt"/>
          <a:ea typeface="+mn-ea"/>
        </a:defRPr>
      </a:lvl5pPr>
      <a:lvl6pPr marL="2514600" indent="-228600" algn="l" defTabSz="449263" rtl="0" fontAlgn="base">
        <a:spcBef>
          <a:spcPts val="250"/>
        </a:spcBef>
        <a:spcAft>
          <a:spcPts val="250"/>
        </a:spcAft>
        <a:buClr>
          <a:srgbClr val="000000"/>
        </a:buClr>
        <a:buSzPct val="100000"/>
        <a:buFont typeface="Times New Roman" pitchFamily="18" charset="0"/>
        <a:defRPr sz="2000">
          <a:solidFill>
            <a:srgbClr val="000000"/>
          </a:solidFill>
          <a:effectLst>
            <a:outerShdw blurRad="38100" dist="38100" dir="2700000" algn="tl">
              <a:srgbClr val="C0C0C0"/>
            </a:outerShdw>
          </a:effectLst>
          <a:latin typeface="+mn-lt"/>
          <a:ea typeface="+mn-ea"/>
        </a:defRPr>
      </a:lvl6pPr>
      <a:lvl7pPr marL="2971800" indent="-228600" algn="l" defTabSz="449263" rtl="0" fontAlgn="base">
        <a:spcBef>
          <a:spcPts val="250"/>
        </a:spcBef>
        <a:spcAft>
          <a:spcPts val="250"/>
        </a:spcAft>
        <a:buClr>
          <a:srgbClr val="000000"/>
        </a:buClr>
        <a:buSzPct val="100000"/>
        <a:buFont typeface="Times New Roman" pitchFamily="18" charset="0"/>
        <a:defRPr sz="2000">
          <a:solidFill>
            <a:srgbClr val="000000"/>
          </a:solidFill>
          <a:effectLst>
            <a:outerShdw blurRad="38100" dist="38100" dir="2700000" algn="tl">
              <a:srgbClr val="C0C0C0"/>
            </a:outerShdw>
          </a:effectLst>
          <a:latin typeface="+mn-lt"/>
          <a:ea typeface="+mn-ea"/>
        </a:defRPr>
      </a:lvl7pPr>
      <a:lvl8pPr marL="3429000" indent="-228600" algn="l" defTabSz="449263" rtl="0" fontAlgn="base">
        <a:spcBef>
          <a:spcPts val="250"/>
        </a:spcBef>
        <a:spcAft>
          <a:spcPts val="250"/>
        </a:spcAft>
        <a:buClr>
          <a:srgbClr val="000000"/>
        </a:buClr>
        <a:buSzPct val="100000"/>
        <a:buFont typeface="Times New Roman" pitchFamily="18" charset="0"/>
        <a:defRPr sz="2000">
          <a:solidFill>
            <a:srgbClr val="000000"/>
          </a:solidFill>
          <a:effectLst>
            <a:outerShdw blurRad="38100" dist="38100" dir="2700000" algn="tl">
              <a:srgbClr val="C0C0C0"/>
            </a:outerShdw>
          </a:effectLst>
          <a:latin typeface="+mn-lt"/>
          <a:ea typeface="+mn-ea"/>
        </a:defRPr>
      </a:lvl8pPr>
      <a:lvl9pPr marL="3886200" indent="-228600" algn="l" defTabSz="449263" rtl="0" fontAlgn="base">
        <a:spcBef>
          <a:spcPts val="250"/>
        </a:spcBef>
        <a:spcAft>
          <a:spcPts val="250"/>
        </a:spcAft>
        <a:buClr>
          <a:srgbClr val="000000"/>
        </a:buClr>
        <a:buSzPct val="100000"/>
        <a:buFont typeface="Times New Roman" pitchFamily="18" charset="0"/>
        <a:defRPr sz="2000">
          <a:solidFill>
            <a:srgbClr val="000000"/>
          </a:solidFill>
          <a:effectLst>
            <a:outerShdw blurRad="38100" dist="38100" dir="2700000" algn="tl">
              <a:srgbClr val="C0C0C0"/>
            </a:outerShdw>
          </a:effectLst>
          <a:latin typeface="+mn-lt"/>
          <a:ea typeface="+mn-ea"/>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txStyles>
    <p:titleStyle>
      <a:lvl1pPr algn="ctr" defTabSz="449263" rtl="0" eaLnBrk="0" fontAlgn="base" hangingPunct="0">
        <a:spcBef>
          <a:spcPct val="0"/>
        </a:spcBef>
        <a:spcAft>
          <a:spcPct val="0"/>
        </a:spcAft>
        <a:buClr>
          <a:srgbClr val="000000"/>
        </a:buClr>
        <a:buSzPct val="100000"/>
        <a:buFont typeface="Times New Roman" pitchFamily="18" charset="0"/>
        <a:defRPr sz="3600">
          <a:solidFill>
            <a:srgbClr val="000000"/>
          </a:solidFill>
          <a:effectLst>
            <a:outerShdw blurRad="38100" dist="38100" dir="2700000" algn="tl">
              <a:srgbClr val="C0C0C0"/>
            </a:outerShdw>
          </a:effectLst>
          <a:latin typeface="+mj-lt"/>
          <a:ea typeface="+mj-ea"/>
          <a:cs typeface="+mj-cs"/>
        </a:defRPr>
      </a:lvl1pPr>
      <a:lvl2pPr algn="ctr" defTabSz="449263" rtl="0" eaLnBrk="0" fontAlgn="base" hangingPunct="0">
        <a:spcBef>
          <a:spcPct val="0"/>
        </a:spcBef>
        <a:spcAft>
          <a:spcPct val="0"/>
        </a:spcAft>
        <a:buClr>
          <a:srgbClr val="000000"/>
        </a:buClr>
        <a:buSzPct val="100000"/>
        <a:buFont typeface="Times New Roman" pitchFamily="18" charset="0"/>
        <a:defRPr sz="3600">
          <a:solidFill>
            <a:srgbClr val="000000"/>
          </a:solidFill>
          <a:effectLst>
            <a:outerShdw blurRad="38100" dist="38100" dir="2700000" algn="tl">
              <a:srgbClr val="C0C0C0"/>
            </a:outerShdw>
          </a:effectLst>
          <a:latin typeface="Arial" charset="0"/>
          <a:ea typeface="MS Gothic" pitchFamily="49" charset="-128"/>
        </a:defRPr>
      </a:lvl2pPr>
      <a:lvl3pPr algn="ctr" defTabSz="449263" rtl="0" eaLnBrk="0" fontAlgn="base" hangingPunct="0">
        <a:spcBef>
          <a:spcPct val="0"/>
        </a:spcBef>
        <a:spcAft>
          <a:spcPct val="0"/>
        </a:spcAft>
        <a:buClr>
          <a:srgbClr val="000000"/>
        </a:buClr>
        <a:buSzPct val="100000"/>
        <a:buFont typeface="Times New Roman" pitchFamily="18" charset="0"/>
        <a:defRPr sz="3600">
          <a:solidFill>
            <a:srgbClr val="000000"/>
          </a:solidFill>
          <a:effectLst>
            <a:outerShdw blurRad="38100" dist="38100" dir="2700000" algn="tl">
              <a:srgbClr val="C0C0C0"/>
            </a:outerShdw>
          </a:effectLst>
          <a:latin typeface="Arial" charset="0"/>
          <a:ea typeface="MS Gothic" pitchFamily="49" charset="-128"/>
        </a:defRPr>
      </a:lvl3pPr>
      <a:lvl4pPr algn="ctr" defTabSz="449263" rtl="0" eaLnBrk="0" fontAlgn="base" hangingPunct="0">
        <a:spcBef>
          <a:spcPct val="0"/>
        </a:spcBef>
        <a:spcAft>
          <a:spcPct val="0"/>
        </a:spcAft>
        <a:buClr>
          <a:srgbClr val="000000"/>
        </a:buClr>
        <a:buSzPct val="100000"/>
        <a:buFont typeface="Times New Roman" pitchFamily="18" charset="0"/>
        <a:defRPr sz="3600">
          <a:solidFill>
            <a:srgbClr val="000000"/>
          </a:solidFill>
          <a:effectLst>
            <a:outerShdw blurRad="38100" dist="38100" dir="2700000" algn="tl">
              <a:srgbClr val="C0C0C0"/>
            </a:outerShdw>
          </a:effectLst>
          <a:latin typeface="Arial" charset="0"/>
          <a:ea typeface="MS Gothic" pitchFamily="49" charset="-128"/>
        </a:defRPr>
      </a:lvl4pPr>
      <a:lvl5pPr algn="ctr" defTabSz="449263" rtl="0" eaLnBrk="0" fontAlgn="base" hangingPunct="0">
        <a:spcBef>
          <a:spcPct val="0"/>
        </a:spcBef>
        <a:spcAft>
          <a:spcPct val="0"/>
        </a:spcAft>
        <a:buClr>
          <a:srgbClr val="000000"/>
        </a:buClr>
        <a:buSzPct val="100000"/>
        <a:buFont typeface="Times New Roman" pitchFamily="18" charset="0"/>
        <a:defRPr sz="3600">
          <a:solidFill>
            <a:srgbClr val="000000"/>
          </a:solidFill>
          <a:effectLst>
            <a:outerShdw blurRad="38100" dist="38100" dir="2700000" algn="tl">
              <a:srgbClr val="C0C0C0"/>
            </a:outerShdw>
          </a:effectLst>
          <a:latin typeface="Arial" charset="0"/>
          <a:ea typeface="MS Gothic" pitchFamily="49" charset="-128"/>
        </a:defRPr>
      </a:lvl5pPr>
      <a:lvl6pPr marL="2514600" indent="-228600" algn="ctr" defTabSz="449263" rtl="0" fontAlgn="base">
        <a:spcBef>
          <a:spcPct val="0"/>
        </a:spcBef>
        <a:spcAft>
          <a:spcPct val="0"/>
        </a:spcAft>
        <a:buClr>
          <a:srgbClr val="000000"/>
        </a:buClr>
        <a:buSzPct val="100000"/>
        <a:buFont typeface="Times New Roman" pitchFamily="18" charset="0"/>
        <a:defRPr sz="3600">
          <a:solidFill>
            <a:srgbClr val="000000"/>
          </a:solidFill>
          <a:effectLst>
            <a:outerShdw blurRad="38100" dist="38100" dir="2700000" algn="tl">
              <a:srgbClr val="C0C0C0"/>
            </a:outerShdw>
          </a:effectLst>
          <a:latin typeface="Arial" charset="0"/>
          <a:ea typeface="MS Gothic" pitchFamily="49" charset="-128"/>
        </a:defRPr>
      </a:lvl6pPr>
      <a:lvl7pPr marL="2971800" indent="-228600" algn="ctr" defTabSz="449263" rtl="0" fontAlgn="base">
        <a:spcBef>
          <a:spcPct val="0"/>
        </a:spcBef>
        <a:spcAft>
          <a:spcPct val="0"/>
        </a:spcAft>
        <a:buClr>
          <a:srgbClr val="000000"/>
        </a:buClr>
        <a:buSzPct val="100000"/>
        <a:buFont typeface="Times New Roman" pitchFamily="18" charset="0"/>
        <a:defRPr sz="3600">
          <a:solidFill>
            <a:srgbClr val="000000"/>
          </a:solidFill>
          <a:effectLst>
            <a:outerShdw blurRad="38100" dist="38100" dir="2700000" algn="tl">
              <a:srgbClr val="C0C0C0"/>
            </a:outerShdw>
          </a:effectLst>
          <a:latin typeface="Arial" charset="0"/>
          <a:ea typeface="MS Gothic" pitchFamily="49" charset="-128"/>
        </a:defRPr>
      </a:lvl7pPr>
      <a:lvl8pPr marL="3429000" indent="-228600" algn="ctr" defTabSz="449263" rtl="0" fontAlgn="base">
        <a:spcBef>
          <a:spcPct val="0"/>
        </a:spcBef>
        <a:spcAft>
          <a:spcPct val="0"/>
        </a:spcAft>
        <a:buClr>
          <a:srgbClr val="000000"/>
        </a:buClr>
        <a:buSzPct val="100000"/>
        <a:buFont typeface="Times New Roman" pitchFamily="18" charset="0"/>
        <a:defRPr sz="3600">
          <a:solidFill>
            <a:srgbClr val="000000"/>
          </a:solidFill>
          <a:effectLst>
            <a:outerShdw blurRad="38100" dist="38100" dir="2700000" algn="tl">
              <a:srgbClr val="C0C0C0"/>
            </a:outerShdw>
          </a:effectLst>
          <a:latin typeface="Arial" charset="0"/>
          <a:ea typeface="MS Gothic" pitchFamily="49" charset="-128"/>
        </a:defRPr>
      </a:lvl8pPr>
      <a:lvl9pPr marL="3886200" indent="-228600" algn="ctr" defTabSz="449263" rtl="0" fontAlgn="base">
        <a:spcBef>
          <a:spcPct val="0"/>
        </a:spcBef>
        <a:spcAft>
          <a:spcPct val="0"/>
        </a:spcAft>
        <a:buClr>
          <a:srgbClr val="000000"/>
        </a:buClr>
        <a:buSzPct val="100000"/>
        <a:buFont typeface="Times New Roman" pitchFamily="18" charset="0"/>
        <a:defRPr sz="3600">
          <a:solidFill>
            <a:srgbClr val="000000"/>
          </a:solidFill>
          <a:effectLst>
            <a:outerShdw blurRad="38100" dist="38100" dir="2700000" algn="tl">
              <a:srgbClr val="C0C0C0"/>
            </a:outerShdw>
          </a:effectLst>
          <a:latin typeface="Arial" charset="0"/>
          <a:ea typeface="MS Gothic" pitchFamily="49" charset="-128"/>
        </a:defRPr>
      </a:lvl9pPr>
    </p:titleStyle>
    <p:bodyStyle>
      <a:lvl1pPr marL="342900" indent="-342900" algn="l" defTabSz="449263" rtl="0" eaLnBrk="0" fontAlgn="base" hangingPunct="0">
        <a:spcBef>
          <a:spcPts val="350"/>
        </a:spcBef>
        <a:spcAft>
          <a:spcPts val="350"/>
        </a:spcAft>
        <a:buClr>
          <a:srgbClr val="000000"/>
        </a:buClr>
        <a:buSzPct val="100000"/>
        <a:buFont typeface="Times New Roman" pitchFamily="18" charset="0"/>
        <a:defRPr sz="2800">
          <a:solidFill>
            <a:srgbClr val="000000"/>
          </a:solidFill>
          <a:effectLst>
            <a:outerShdw blurRad="38100" dist="38100" dir="2700000" algn="tl">
              <a:srgbClr val="C0C0C0"/>
            </a:outerShdw>
          </a:effectLst>
          <a:latin typeface="+mn-lt"/>
          <a:ea typeface="+mn-ea"/>
          <a:cs typeface="+mn-cs"/>
        </a:defRPr>
      </a:lvl1pPr>
      <a:lvl2pPr marL="742950" indent="-285750" algn="l" defTabSz="449263" rtl="0" eaLnBrk="0" fontAlgn="base" hangingPunct="0">
        <a:spcBef>
          <a:spcPts val="300"/>
        </a:spcBef>
        <a:spcAft>
          <a:spcPts val="300"/>
        </a:spcAft>
        <a:buClr>
          <a:srgbClr val="000000"/>
        </a:buClr>
        <a:buSzPct val="100000"/>
        <a:buFont typeface="Times New Roman" pitchFamily="18" charset="0"/>
        <a:defRPr sz="2400">
          <a:solidFill>
            <a:srgbClr val="000000"/>
          </a:solidFill>
          <a:effectLst>
            <a:outerShdw blurRad="38100" dist="38100" dir="2700000" algn="tl">
              <a:srgbClr val="C0C0C0"/>
            </a:outerShdw>
          </a:effectLst>
          <a:latin typeface="+mn-lt"/>
          <a:ea typeface="+mn-ea"/>
        </a:defRPr>
      </a:lvl2pPr>
      <a:lvl3pPr marL="1143000" indent="-228600" algn="l" defTabSz="449263" rtl="0" eaLnBrk="0" fontAlgn="base" hangingPunct="0">
        <a:spcBef>
          <a:spcPts val="250"/>
        </a:spcBef>
        <a:spcAft>
          <a:spcPts val="250"/>
        </a:spcAft>
        <a:buClr>
          <a:srgbClr val="000000"/>
        </a:buClr>
        <a:buSzPct val="100000"/>
        <a:buFont typeface="Times New Roman" pitchFamily="18" charset="0"/>
        <a:defRPr sz="2000">
          <a:solidFill>
            <a:srgbClr val="000000"/>
          </a:solidFill>
          <a:effectLst>
            <a:outerShdw blurRad="38100" dist="38100" dir="2700000" algn="tl">
              <a:srgbClr val="C0C0C0"/>
            </a:outerShdw>
          </a:effectLst>
          <a:latin typeface="+mn-lt"/>
          <a:ea typeface="+mn-ea"/>
        </a:defRPr>
      </a:lvl3pPr>
      <a:lvl4pPr marL="1600200" indent="-228600" algn="l" defTabSz="449263" rtl="0" eaLnBrk="0" fontAlgn="base" hangingPunct="0">
        <a:spcBef>
          <a:spcPts val="250"/>
        </a:spcBef>
        <a:spcAft>
          <a:spcPts val="250"/>
        </a:spcAft>
        <a:buClr>
          <a:srgbClr val="000000"/>
        </a:buClr>
        <a:buSzPct val="100000"/>
        <a:buFont typeface="Times New Roman" pitchFamily="18" charset="0"/>
        <a:defRPr sz="2000">
          <a:solidFill>
            <a:srgbClr val="000000"/>
          </a:solidFill>
          <a:effectLst>
            <a:outerShdw blurRad="38100" dist="38100" dir="2700000" algn="tl">
              <a:srgbClr val="C0C0C0"/>
            </a:outerShdw>
          </a:effectLst>
          <a:latin typeface="+mn-lt"/>
          <a:ea typeface="+mn-ea"/>
        </a:defRPr>
      </a:lvl4pPr>
      <a:lvl5pPr marL="2057400" indent="-228600" algn="l" defTabSz="449263" rtl="0" eaLnBrk="0" fontAlgn="base" hangingPunct="0">
        <a:spcBef>
          <a:spcPts val="250"/>
        </a:spcBef>
        <a:spcAft>
          <a:spcPts val="250"/>
        </a:spcAft>
        <a:buClr>
          <a:srgbClr val="000000"/>
        </a:buClr>
        <a:buSzPct val="100000"/>
        <a:buFont typeface="Times New Roman" pitchFamily="18" charset="0"/>
        <a:defRPr sz="2000">
          <a:solidFill>
            <a:srgbClr val="000000"/>
          </a:solidFill>
          <a:effectLst>
            <a:outerShdw blurRad="38100" dist="38100" dir="2700000" algn="tl">
              <a:srgbClr val="C0C0C0"/>
            </a:outerShdw>
          </a:effectLst>
          <a:latin typeface="+mn-lt"/>
          <a:ea typeface="+mn-ea"/>
        </a:defRPr>
      </a:lvl5pPr>
      <a:lvl6pPr marL="2514600" indent="-228600" algn="l" defTabSz="449263" rtl="0" fontAlgn="base">
        <a:spcBef>
          <a:spcPts val="250"/>
        </a:spcBef>
        <a:spcAft>
          <a:spcPts val="250"/>
        </a:spcAft>
        <a:buClr>
          <a:srgbClr val="000000"/>
        </a:buClr>
        <a:buSzPct val="100000"/>
        <a:buFont typeface="Times New Roman" pitchFamily="18" charset="0"/>
        <a:defRPr sz="2000">
          <a:solidFill>
            <a:srgbClr val="000000"/>
          </a:solidFill>
          <a:effectLst>
            <a:outerShdw blurRad="38100" dist="38100" dir="2700000" algn="tl">
              <a:srgbClr val="C0C0C0"/>
            </a:outerShdw>
          </a:effectLst>
          <a:latin typeface="+mn-lt"/>
          <a:ea typeface="+mn-ea"/>
        </a:defRPr>
      </a:lvl6pPr>
      <a:lvl7pPr marL="2971800" indent="-228600" algn="l" defTabSz="449263" rtl="0" fontAlgn="base">
        <a:spcBef>
          <a:spcPts val="250"/>
        </a:spcBef>
        <a:spcAft>
          <a:spcPts val="250"/>
        </a:spcAft>
        <a:buClr>
          <a:srgbClr val="000000"/>
        </a:buClr>
        <a:buSzPct val="100000"/>
        <a:buFont typeface="Times New Roman" pitchFamily="18" charset="0"/>
        <a:defRPr sz="2000">
          <a:solidFill>
            <a:srgbClr val="000000"/>
          </a:solidFill>
          <a:effectLst>
            <a:outerShdw blurRad="38100" dist="38100" dir="2700000" algn="tl">
              <a:srgbClr val="C0C0C0"/>
            </a:outerShdw>
          </a:effectLst>
          <a:latin typeface="+mn-lt"/>
          <a:ea typeface="+mn-ea"/>
        </a:defRPr>
      </a:lvl7pPr>
      <a:lvl8pPr marL="3429000" indent="-228600" algn="l" defTabSz="449263" rtl="0" fontAlgn="base">
        <a:spcBef>
          <a:spcPts val="250"/>
        </a:spcBef>
        <a:spcAft>
          <a:spcPts val="250"/>
        </a:spcAft>
        <a:buClr>
          <a:srgbClr val="000000"/>
        </a:buClr>
        <a:buSzPct val="100000"/>
        <a:buFont typeface="Times New Roman" pitchFamily="18" charset="0"/>
        <a:defRPr sz="2000">
          <a:solidFill>
            <a:srgbClr val="000000"/>
          </a:solidFill>
          <a:effectLst>
            <a:outerShdw blurRad="38100" dist="38100" dir="2700000" algn="tl">
              <a:srgbClr val="C0C0C0"/>
            </a:outerShdw>
          </a:effectLst>
          <a:latin typeface="+mn-lt"/>
          <a:ea typeface="+mn-ea"/>
        </a:defRPr>
      </a:lvl8pPr>
      <a:lvl9pPr marL="3886200" indent="-228600" algn="l" defTabSz="449263" rtl="0" fontAlgn="base">
        <a:spcBef>
          <a:spcPts val="250"/>
        </a:spcBef>
        <a:spcAft>
          <a:spcPts val="250"/>
        </a:spcAft>
        <a:buClr>
          <a:srgbClr val="000000"/>
        </a:buClr>
        <a:buSzPct val="100000"/>
        <a:buFont typeface="Times New Roman" pitchFamily="18" charset="0"/>
        <a:defRPr sz="2000">
          <a:solidFill>
            <a:srgbClr val="000000"/>
          </a:solidFill>
          <a:effectLst>
            <a:outerShdw blurRad="38100" dist="38100" dir="2700000" algn="tl">
              <a:srgbClr val="C0C0C0"/>
            </a:outerShdw>
          </a:effectLst>
          <a:latin typeface="+mn-lt"/>
          <a:ea typeface="+mn-ea"/>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pPr>
              <a:defRPr/>
            </a:pPr>
            <a:r>
              <a:rPr lang="sv-SE" dirty="0" smtClean="0"/>
              <a:t>K4: </a:t>
            </a:r>
            <a:r>
              <a:rPr lang="sv-SE" dirty="0"/>
              <a:t>sid. </a:t>
            </a:r>
            <a:fld id="{71B7D319-3509-4EF6-A7CA-BA2351681FF6}" type="slidenum">
              <a:rPr lang="en-GB"/>
              <a:pPr>
                <a:defRPr/>
              </a:pPr>
              <a:t>1</a:t>
            </a:fld>
            <a:endParaRPr lang="en-GB" dirty="0"/>
          </a:p>
        </p:txBody>
      </p:sp>
      <p:sp>
        <p:nvSpPr>
          <p:cNvPr id="5121" name="Rectangle 1"/>
          <p:cNvSpPr>
            <a:spLocks noGrp="1" noChangeArrowheads="1"/>
          </p:cNvSpPr>
          <p:nvPr>
            <p:ph type="title"/>
          </p:nvPr>
        </p:nvSpPr>
        <p:spPr>
          <a:xfrm>
            <a:off x="609600" y="76200"/>
            <a:ext cx="8077200" cy="1143000"/>
          </a:xfrm>
        </p:spPr>
        <p:txBody>
          <a:bodyPr/>
          <a:lstStyle/>
          <a:p>
            <a:pPr eaLnBrk="1" hangingPunct="1">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sv-SE" dirty="0"/>
              <a:t>Kapitel 4 </a:t>
            </a:r>
            <a:r>
              <a:rPr lang="sv-SE" dirty="0" smtClean="0"/>
              <a:t>Varu- </a:t>
            </a:r>
            <a:r>
              <a:rPr lang="sv-SE" dirty="0"/>
              <a:t>och </a:t>
            </a:r>
            <a:r>
              <a:rPr lang="sv-SE" dirty="0" smtClean="0"/>
              <a:t>penningmarknaden: IS-LM </a:t>
            </a:r>
            <a:r>
              <a:rPr lang="sv-SE" dirty="0"/>
              <a:t>modellen </a:t>
            </a:r>
            <a:endParaRPr lang="sv-SE" dirty="0" smtClean="0"/>
          </a:p>
        </p:txBody>
      </p:sp>
      <p:sp>
        <p:nvSpPr>
          <p:cNvPr id="2" name="Content Placeholder 1"/>
          <p:cNvSpPr>
            <a:spLocks noGrp="1"/>
          </p:cNvSpPr>
          <p:nvPr>
            <p:ph idx="1"/>
          </p:nvPr>
        </p:nvSpPr>
        <p:spPr>
          <a:xfrm>
            <a:off x="609600" y="1752600"/>
            <a:ext cx="7573963" cy="2540496"/>
          </a:xfrm>
        </p:spPr>
        <p:txBody>
          <a:bodyPr/>
          <a:lstStyle/>
          <a:p>
            <a:pPr>
              <a:buFont typeface="Arial" panose="020B0604020202020204" pitchFamily="34" charset="0"/>
              <a:buChar char="•"/>
            </a:pPr>
            <a:r>
              <a:rPr lang="sv-SE" sz="2400" dirty="0" smtClean="0">
                <a:effectLst/>
              </a:rPr>
              <a:t>Varumarknaden </a:t>
            </a:r>
            <a:r>
              <a:rPr lang="sv-SE" sz="2400" dirty="0">
                <a:effectLst/>
              </a:rPr>
              <a:t>i </a:t>
            </a:r>
            <a:r>
              <a:rPr lang="sv-SE" sz="2400" dirty="0" smtClean="0">
                <a:effectLst/>
              </a:rPr>
              <a:t>jämvikt + </a:t>
            </a:r>
            <a:r>
              <a:rPr lang="sv-SE" sz="2400" dirty="0">
                <a:effectLst/>
              </a:rPr>
              <a:t>penningmarknaden i </a:t>
            </a:r>
            <a:r>
              <a:rPr lang="sv-SE" sz="2400" dirty="0" smtClean="0">
                <a:effectLst/>
              </a:rPr>
              <a:t>jämvikt.</a:t>
            </a:r>
            <a:endParaRPr lang="sv-SE" sz="2400" dirty="0">
              <a:effectLst/>
            </a:endParaRPr>
          </a:p>
          <a:p>
            <a:pPr>
              <a:buFont typeface="Arial" panose="020B0604020202020204" pitchFamily="34" charset="0"/>
              <a:buChar char="•"/>
            </a:pPr>
            <a:r>
              <a:rPr lang="sv-SE" sz="2400" dirty="0" smtClean="0">
                <a:effectLst/>
              </a:rPr>
              <a:t>Samtidig bestämning </a:t>
            </a:r>
            <a:r>
              <a:rPr lang="sv-SE" sz="2400" dirty="0">
                <a:effectLst/>
              </a:rPr>
              <a:t>av både ränta och produktion.</a:t>
            </a:r>
          </a:p>
          <a:p>
            <a:pPr>
              <a:buFont typeface="Arial" panose="020B0604020202020204" pitchFamily="34" charset="0"/>
              <a:buChar char="•"/>
            </a:pPr>
            <a:r>
              <a:rPr lang="sv-SE" sz="2400" dirty="0">
                <a:effectLst/>
              </a:rPr>
              <a:t>Hur påverkas ränta och produktion av penningpolitik och finanspolitik</a:t>
            </a:r>
            <a:r>
              <a:rPr lang="sv-SE" sz="2400" dirty="0" smtClean="0">
                <a:effectLst/>
              </a:rPr>
              <a:t>?</a:t>
            </a:r>
          </a:p>
          <a:p>
            <a:pPr>
              <a:buFont typeface="Arial" panose="020B0604020202020204" pitchFamily="34" charset="0"/>
              <a:buChar char="•"/>
            </a:pPr>
            <a:r>
              <a:rPr lang="sv-SE" sz="2400" dirty="0" smtClean="0">
                <a:effectLst/>
              </a:rPr>
              <a:t>Första exemplet på </a:t>
            </a:r>
            <a:r>
              <a:rPr lang="sv-SE" sz="2400" b="1" dirty="0" smtClean="0">
                <a:effectLst/>
              </a:rPr>
              <a:t>allmän jämvikt</a:t>
            </a:r>
            <a:r>
              <a:rPr lang="sv-SE" sz="2400" dirty="0" smtClean="0">
                <a:effectLst/>
              </a:rPr>
              <a:t>. </a:t>
            </a:r>
            <a:r>
              <a:rPr lang="sv-SE" sz="2400" smtClean="0">
                <a:effectLst/>
              </a:rPr>
              <a:t>Jämvikterna på </a:t>
            </a:r>
            <a:r>
              <a:rPr lang="sv-SE" sz="2400" dirty="0" smtClean="0">
                <a:effectLst/>
              </a:rPr>
              <a:t>varumarknaden och penningmarknaden kommer att vara ömsesidigt beroende av varandra. </a:t>
            </a:r>
            <a:endParaRPr lang="sv-SE" sz="2400" dirty="0">
              <a:effectLst/>
            </a:endParaRPr>
          </a:p>
          <a:p>
            <a:pPr>
              <a:buFont typeface="Arial" panose="020B0604020202020204" pitchFamily="34" charset="0"/>
              <a:buChar char="•"/>
            </a:pPr>
            <a:endParaRPr lang="sv-SE" dirty="0" smtClean="0"/>
          </a:p>
          <a:p>
            <a:endParaRPr lang="sv-SE"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46434" name="Rectangle 2"/>
          <p:cNvSpPr>
            <a:spLocks noGrp="1" noChangeArrowheads="1"/>
          </p:cNvSpPr>
          <p:nvPr>
            <p:ph type="title"/>
          </p:nvPr>
        </p:nvSpPr>
        <p:spPr/>
        <p:txBody>
          <a:bodyPr/>
          <a:lstStyle/>
          <a:p>
            <a:pPr eaLnBrk="1" hangingPunct="1">
              <a:defRPr/>
            </a:pPr>
            <a:r>
              <a:rPr lang="sv-SE" dirty="0" smtClean="0"/>
              <a:t>Förskjutningar av </a:t>
            </a:r>
            <a:r>
              <a:rPr lang="sv-SE" i="1" dirty="0" smtClean="0"/>
              <a:t>LM-kurvan</a:t>
            </a:r>
            <a:endParaRPr lang="sv-SE" dirty="0" smtClean="0"/>
          </a:p>
        </p:txBody>
      </p:sp>
      <p:sp>
        <p:nvSpPr>
          <p:cNvPr id="29" name="Text Box 9"/>
          <p:cNvSpPr txBox="1">
            <a:spLocks noChangeArrowheads="1"/>
          </p:cNvSpPr>
          <p:nvPr/>
        </p:nvSpPr>
        <p:spPr bwMode="auto">
          <a:xfrm>
            <a:off x="5113800" y="5392120"/>
            <a:ext cx="1257372" cy="30995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9pPr>
          </a:lstStyle>
          <a:p>
            <a:pPr>
              <a:spcBef>
                <a:spcPts val="2250"/>
              </a:spcBef>
            </a:pPr>
            <a:r>
              <a:rPr lang="sv-SE" altLang="en-US" sz="1400" dirty="0" smtClean="0">
                <a:solidFill>
                  <a:srgbClr val="000000"/>
                </a:solidFill>
                <a:latin typeface="+mn-lt"/>
              </a:rPr>
              <a:t>Produktion, </a:t>
            </a:r>
            <a:r>
              <a:rPr lang="sv-SE" altLang="en-US" sz="1400" i="1" dirty="0" smtClean="0">
                <a:solidFill>
                  <a:srgbClr val="000000"/>
                </a:solidFill>
                <a:latin typeface="+mn-lt"/>
              </a:rPr>
              <a:t>Y</a:t>
            </a:r>
            <a:endParaRPr lang="sv-SE" altLang="en-US" sz="1400" i="1" dirty="0">
              <a:solidFill>
                <a:srgbClr val="000000"/>
              </a:solidFill>
              <a:latin typeface="+mn-lt"/>
            </a:endParaRPr>
          </a:p>
        </p:txBody>
      </p:sp>
      <p:sp>
        <p:nvSpPr>
          <p:cNvPr id="34" name="Line 2"/>
          <p:cNvSpPr>
            <a:spLocks noChangeShapeType="1"/>
          </p:cNvSpPr>
          <p:nvPr/>
        </p:nvSpPr>
        <p:spPr bwMode="auto">
          <a:xfrm>
            <a:off x="4021383" y="5176624"/>
            <a:ext cx="3916798" cy="1323"/>
          </a:xfrm>
          <a:prstGeom prst="line">
            <a:avLst/>
          </a:prstGeom>
          <a:noFill/>
          <a:ln w="38160">
            <a:solidFill>
              <a:srgbClr val="000000"/>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sv-SE" sz="1600">
              <a:latin typeface="+mn-lt"/>
            </a:endParaRPr>
          </a:p>
        </p:txBody>
      </p:sp>
      <p:sp>
        <p:nvSpPr>
          <p:cNvPr id="35" name="Text Box 9"/>
          <p:cNvSpPr txBox="1">
            <a:spLocks noChangeArrowheads="1"/>
          </p:cNvSpPr>
          <p:nvPr/>
        </p:nvSpPr>
        <p:spPr bwMode="auto">
          <a:xfrm rot="16200000">
            <a:off x="3237210" y="3390354"/>
            <a:ext cx="888684" cy="34073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9pPr>
          </a:lstStyle>
          <a:p>
            <a:pPr>
              <a:spcBef>
                <a:spcPts val="2250"/>
              </a:spcBef>
            </a:pPr>
            <a:r>
              <a:rPr lang="sv-SE" altLang="en-US" sz="1600" dirty="0" smtClean="0">
                <a:solidFill>
                  <a:srgbClr val="000000"/>
                </a:solidFill>
                <a:latin typeface="+mn-lt"/>
              </a:rPr>
              <a:t>Ränta, </a:t>
            </a:r>
            <a:r>
              <a:rPr lang="sv-SE" altLang="en-US" sz="1600" i="1" dirty="0" smtClean="0">
                <a:solidFill>
                  <a:srgbClr val="000000"/>
                </a:solidFill>
                <a:latin typeface="+mn-lt"/>
              </a:rPr>
              <a:t>i</a:t>
            </a:r>
            <a:endParaRPr lang="sv-SE" altLang="en-US" sz="1600" dirty="0">
              <a:solidFill>
                <a:srgbClr val="000000"/>
              </a:solidFill>
              <a:latin typeface="+mn-lt"/>
            </a:endParaRPr>
          </a:p>
        </p:txBody>
      </p:sp>
      <p:sp>
        <p:nvSpPr>
          <p:cNvPr id="36" name="Line 10"/>
          <p:cNvSpPr>
            <a:spLocks noChangeShapeType="1"/>
          </p:cNvSpPr>
          <p:nvPr/>
        </p:nvSpPr>
        <p:spPr bwMode="auto">
          <a:xfrm flipV="1">
            <a:off x="4034901" y="1556791"/>
            <a:ext cx="960" cy="3621154"/>
          </a:xfrm>
          <a:prstGeom prst="line">
            <a:avLst/>
          </a:prstGeom>
          <a:noFill/>
          <a:ln w="38160">
            <a:solidFill>
              <a:srgbClr val="000000"/>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sv-SE" sz="1600">
              <a:latin typeface="+mn-lt"/>
            </a:endParaRPr>
          </a:p>
        </p:txBody>
      </p:sp>
      <p:sp>
        <p:nvSpPr>
          <p:cNvPr id="38" name="Rectangle 37"/>
          <p:cNvSpPr/>
          <p:nvPr/>
        </p:nvSpPr>
        <p:spPr>
          <a:xfrm>
            <a:off x="5959194" y="5160241"/>
            <a:ext cx="457722" cy="501007"/>
          </a:xfrm>
          <a:prstGeom prst="rect">
            <a:avLst/>
          </a:prstGeom>
        </p:spPr>
        <p:txBody>
          <a:bodyPr wrap="none">
            <a:spAutoFit/>
          </a:bodyPr>
          <a:lstStyle/>
          <a:p>
            <a:r>
              <a:rPr lang="sv-SE" sz="1600" i="1" dirty="0">
                <a:solidFill>
                  <a:schemeClr val="tx1"/>
                </a:solidFill>
                <a:latin typeface="+mj-lt"/>
              </a:rPr>
              <a:t>Y</a:t>
            </a:r>
            <a:endParaRPr lang="sv-SE" i="1" dirty="0">
              <a:solidFill>
                <a:schemeClr val="tx1"/>
              </a:solidFill>
              <a:latin typeface="+mj-lt"/>
            </a:endParaRPr>
          </a:p>
        </p:txBody>
      </p:sp>
      <p:cxnSp>
        <p:nvCxnSpPr>
          <p:cNvPr id="40" name="Straight Connector 39"/>
          <p:cNvCxnSpPr/>
          <p:nvPr/>
        </p:nvCxnSpPr>
        <p:spPr bwMode="auto">
          <a:xfrm flipH="1">
            <a:off x="6133901" y="3007355"/>
            <a:ext cx="12330" cy="2170592"/>
          </a:xfrm>
          <a:prstGeom prst="line">
            <a:avLst/>
          </a:prstGeom>
          <a:solidFill>
            <a:srgbClr val="00B8FF"/>
          </a:solidFill>
          <a:ln w="9525" cap="flat" cmpd="sng" algn="ctr">
            <a:solidFill>
              <a:schemeClr val="tx1"/>
            </a:solidFill>
            <a:prstDash val="sysDot"/>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1" name="Straight Connector 40"/>
          <p:cNvCxnSpPr/>
          <p:nvPr/>
        </p:nvCxnSpPr>
        <p:spPr bwMode="auto">
          <a:xfrm flipH="1">
            <a:off x="4070550" y="3016880"/>
            <a:ext cx="2063350" cy="8647"/>
          </a:xfrm>
          <a:prstGeom prst="line">
            <a:avLst/>
          </a:prstGeom>
          <a:solidFill>
            <a:srgbClr val="00B8FF"/>
          </a:solidFill>
          <a:ln w="9525" cap="flat" cmpd="sng" algn="ctr">
            <a:solidFill>
              <a:schemeClr val="tx1"/>
            </a:solidFill>
            <a:prstDash val="sysDot"/>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2" name="TextBox 41"/>
          <p:cNvSpPr txBox="1"/>
          <p:nvPr/>
        </p:nvSpPr>
        <p:spPr>
          <a:xfrm rot="19032910">
            <a:off x="6459501" y="1907483"/>
            <a:ext cx="1467068" cy="369332"/>
          </a:xfrm>
          <a:prstGeom prst="rect">
            <a:avLst/>
          </a:prstGeom>
          <a:noFill/>
        </p:spPr>
        <p:txBody>
          <a:bodyPr wrap="none" rtlCol="0">
            <a:spAutoFit/>
          </a:bodyPr>
          <a:lstStyle/>
          <a:p>
            <a:r>
              <a:rPr lang="sv-SE" sz="1800" i="1" dirty="0" smtClean="0">
                <a:solidFill>
                  <a:srgbClr val="00B0F0"/>
                </a:solidFill>
                <a:latin typeface="+mn-lt"/>
              </a:rPr>
              <a:t>LM </a:t>
            </a:r>
            <a:r>
              <a:rPr lang="sv-SE" sz="1800" dirty="0" smtClean="0">
                <a:solidFill>
                  <a:srgbClr val="00B0F0"/>
                </a:solidFill>
                <a:latin typeface="+mn-lt"/>
              </a:rPr>
              <a:t>(för </a:t>
            </a:r>
            <a:r>
              <a:rPr lang="sv-SE" sz="1600" i="1" dirty="0" smtClean="0">
                <a:solidFill>
                  <a:srgbClr val="00B0F0"/>
                </a:solidFill>
                <a:latin typeface="+mn-lt"/>
              </a:rPr>
              <a:t>M/P</a:t>
            </a:r>
            <a:r>
              <a:rPr lang="sv-SE" sz="1800" dirty="0" smtClean="0">
                <a:solidFill>
                  <a:srgbClr val="00B0F0"/>
                </a:solidFill>
                <a:latin typeface="+mn-lt"/>
              </a:rPr>
              <a:t>)</a:t>
            </a:r>
            <a:endParaRPr lang="sv-SE" sz="1800" dirty="0">
              <a:solidFill>
                <a:srgbClr val="00B0F0"/>
              </a:solidFill>
              <a:latin typeface="+mn-lt"/>
            </a:endParaRPr>
          </a:p>
        </p:txBody>
      </p:sp>
      <p:sp>
        <p:nvSpPr>
          <p:cNvPr id="46" name="Freeform 45"/>
          <p:cNvSpPr/>
          <p:nvPr/>
        </p:nvSpPr>
        <p:spPr bwMode="auto">
          <a:xfrm rot="16743655">
            <a:off x="4770506" y="1133261"/>
            <a:ext cx="2707741" cy="3149689"/>
          </a:xfrm>
          <a:custGeom>
            <a:avLst/>
            <a:gdLst>
              <a:gd name="connsiteX0" fmla="*/ 0 w 2314575"/>
              <a:gd name="connsiteY0" fmla="*/ 0 h 1600200"/>
              <a:gd name="connsiteX1" fmla="*/ 647700 w 2314575"/>
              <a:gd name="connsiteY1" fmla="*/ 828675 h 1600200"/>
              <a:gd name="connsiteX2" fmla="*/ 2314575 w 2314575"/>
              <a:gd name="connsiteY2" fmla="*/ 1600200 h 1600200"/>
              <a:gd name="connsiteX0" fmla="*/ 0 w 2314575"/>
              <a:gd name="connsiteY0" fmla="*/ 0 h 1600200"/>
              <a:gd name="connsiteX1" fmla="*/ 796652 w 2314575"/>
              <a:gd name="connsiteY1" fmla="*/ 778822 h 1600200"/>
              <a:gd name="connsiteX2" fmla="*/ 2314575 w 2314575"/>
              <a:gd name="connsiteY2" fmla="*/ 1600200 h 1600200"/>
            </a:gdLst>
            <a:ahLst/>
            <a:cxnLst>
              <a:cxn ang="0">
                <a:pos x="connsiteX0" y="connsiteY0"/>
              </a:cxn>
              <a:cxn ang="0">
                <a:pos x="connsiteX1" y="connsiteY1"/>
              </a:cxn>
              <a:cxn ang="0">
                <a:pos x="connsiteX2" y="connsiteY2"/>
              </a:cxn>
            </a:cxnLst>
            <a:rect l="l" t="t" r="r" b="b"/>
            <a:pathLst>
              <a:path w="2314575" h="1600200">
                <a:moveTo>
                  <a:pt x="0" y="0"/>
                </a:moveTo>
                <a:cubicBezTo>
                  <a:pt x="130969" y="280987"/>
                  <a:pt x="410890" y="512122"/>
                  <a:pt x="796652" y="778822"/>
                </a:cubicBezTo>
                <a:cubicBezTo>
                  <a:pt x="1182415" y="1045522"/>
                  <a:pt x="1674019" y="1347787"/>
                  <a:pt x="2314575" y="1600200"/>
                </a:cubicBezTo>
              </a:path>
            </a:pathLst>
          </a:custGeom>
          <a:noFill/>
          <a:ln w="25400" cap="flat" cmpd="sng" algn="ctr">
            <a:solidFill>
              <a:srgbClr val="00B0F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8" charset="0"/>
              <a:buNone/>
              <a:tabLst/>
            </a:pPr>
            <a:endParaRPr kumimoji="0" lang="sv-SE" sz="2800" b="0" i="0" u="none" strike="noStrike" cap="none" normalizeH="0" baseline="0" smtClean="0">
              <a:ln>
                <a:noFill/>
              </a:ln>
              <a:solidFill>
                <a:schemeClr val="bg1"/>
              </a:solidFill>
              <a:effectLst/>
              <a:latin typeface="+mn-lt"/>
              <a:ea typeface="MS Gothic" pitchFamily="49" charset="-128"/>
            </a:endParaRPr>
          </a:p>
        </p:txBody>
      </p:sp>
      <p:grpSp>
        <p:nvGrpSpPr>
          <p:cNvPr id="10" name="Group 9"/>
          <p:cNvGrpSpPr/>
          <p:nvPr/>
        </p:nvGrpSpPr>
        <p:grpSpPr>
          <a:xfrm>
            <a:off x="4539596" y="2362347"/>
            <a:ext cx="3149689" cy="2707741"/>
            <a:chOff x="4539596" y="2362347"/>
            <a:chExt cx="3149689" cy="2707741"/>
          </a:xfrm>
        </p:grpSpPr>
        <p:sp>
          <p:nvSpPr>
            <p:cNvPr id="37" name="Freeform 36"/>
            <p:cNvSpPr/>
            <p:nvPr/>
          </p:nvSpPr>
          <p:spPr bwMode="auto">
            <a:xfrm rot="16743655">
              <a:off x="4760570" y="2141373"/>
              <a:ext cx="2707741" cy="3149689"/>
            </a:xfrm>
            <a:custGeom>
              <a:avLst/>
              <a:gdLst>
                <a:gd name="connsiteX0" fmla="*/ 0 w 2314575"/>
                <a:gd name="connsiteY0" fmla="*/ 0 h 1600200"/>
                <a:gd name="connsiteX1" fmla="*/ 647700 w 2314575"/>
                <a:gd name="connsiteY1" fmla="*/ 828675 h 1600200"/>
                <a:gd name="connsiteX2" fmla="*/ 2314575 w 2314575"/>
                <a:gd name="connsiteY2" fmla="*/ 1600200 h 1600200"/>
                <a:gd name="connsiteX0" fmla="*/ 0 w 2314575"/>
                <a:gd name="connsiteY0" fmla="*/ 0 h 1600200"/>
                <a:gd name="connsiteX1" fmla="*/ 796652 w 2314575"/>
                <a:gd name="connsiteY1" fmla="*/ 778822 h 1600200"/>
                <a:gd name="connsiteX2" fmla="*/ 2314575 w 2314575"/>
                <a:gd name="connsiteY2" fmla="*/ 1600200 h 1600200"/>
              </a:gdLst>
              <a:ahLst/>
              <a:cxnLst>
                <a:cxn ang="0">
                  <a:pos x="connsiteX0" y="connsiteY0"/>
                </a:cxn>
                <a:cxn ang="0">
                  <a:pos x="connsiteX1" y="connsiteY1"/>
                </a:cxn>
                <a:cxn ang="0">
                  <a:pos x="connsiteX2" y="connsiteY2"/>
                </a:cxn>
              </a:cxnLst>
              <a:rect l="l" t="t" r="r" b="b"/>
              <a:pathLst>
                <a:path w="2314575" h="1600200">
                  <a:moveTo>
                    <a:pt x="0" y="0"/>
                  </a:moveTo>
                  <a:cubicBezTo>
                    <a:pt x="130969" y="280987"/>
                    <a:pt x="410890" y="512122"/>
                    <a:pt x="796652" y="778822"/>
                  </a:cubicBezTo>
                  <a:cubicBezTo>
                    <a:pt x="1182415" y="1045522"/>
                    <a:pt x="1674019" y="1347787"/>
                    <a:pt x="2314575" y="1600200"/>
                  </a:cubicBezTo>
                </a:path>
              </a:pathLst>
            </a:custGeom>
            <a:noFill/>
            <a:ln w="25400" cap="flat" cmpd="sng" algn="ctr">
              <a:solidFill>
                <a:srgbClr val="00B0F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8" charset="0"/>
                <a:buNone/>
                <a:tabLst/>
              </a:pPr>
              <a:endParaRPr kumimoji="0" lang="sv-SE" sz="2800" b="0" i="0" u="none" strike="noStrike" cap="none" normalizeH="0" baseline="0" smtClean="0">
                <a:ln>
                  <a:noFill/>
                </a:ln>
                <a:solidFill>
                  <a:schemeClr val="bg1"/>
                </a:solidFill>
                <a:effectLst/>
                <a:latin typeface="+mn-lt"/>
                <a:ea typeface="MS Gothic" pitchFamily="49" charset="-128"/>
              </a:endParaRPr>
            </a:p>
          </p:txBody>
        </p:sp>
        <p:sp>
          <p:nvSpPr>
            <p:cNvPr id="47" name="Right Arrow 46"/>
            <p:cNvSpPr/>
            <p:nvPr/>
          </p:nvSpPr>
          <p:spPr bwMode="auto">
            <a:xfrm rot="5400000">
              <a:off x="6183115" y="3110231"/>
              <a:ext cx="683640" cy="216024"/>
            </a:xfrm>
            <a:prstGeom prst="rightArrow">
              <a:avLst/>
            </a:pr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8" charset="0"/>
                <a:buNone/>
                <a:tabLst/>
              </a:pPr>
              <a:endParaRPr kumimoji="0" lang="sv-SE" sz="2400" b="0" i="0" u="none" strike="noStrike" cap="none" normalizeH="0" baseline="0" smtClean="0">
                <a:ln>
                  <a:noFill/>
                </a:ln>
                <a:solidFill>
                  <a:schemeClr val="bg1"/>
                </a:solidFill>
                <a:effectLst/>
                <a:latin typeface="Times New Roman" pitchFamily="18" charset="0"/>
                <a:ea typeface="MS Gothic" pitchFamily="49" charset="-128"/>
              </a:endParaRPr>
            </a:p>
          </p:txBody>
        </p:sp>
      </p:grpSp>
      <p:sp>
        <p:nvSpPr>
          <p:cNvPr id="5" name="TextBox 4"/>
          <p:cNvSpPr txBox="1"/>
          <p:nvPr/>
        </p:nvSpPr>
        <p:spPr>
          <a:xfrm>
            <a:off x="3759974" y="2843644"/>
            <a:ext cx="235962" cy="369332"/>
          </a:xfrm>
          <a:prstGeom prst="rect">
            <a:avLst/>
          </a:prstGeom>
          <a:noFill/>
        </p:spPr>
        <p:txBody>
          <a:bodyPr wrap="none" rtlCol="0">
            <a:spAutoFit/>
          </a:bodyPr>
          <a:lstStyle/>
          <a:p>
            <a:r>
              <a:rPr lang="sv-SE" sz="1800" i="1" dirty="0" smtClean="0">
                <a:solidFill>
                  <a:schemeClr val="tx1"/>
                </a:solidFill>
                <a:latin typeface="+mn-lt"/>
              </a:rPr>
              <a:t>i</a:t>
            </a:r>
            <a:endParaRPr lang="sv-SE" sz="1800" i="1" dirty="0">
              <a:solidFill>
                <a:schemeClr val="tx1"/>
              </a:solidFill>
              <a:latin typeface="+mn-lt"/>
            </a:endParaRPr>
          </a:p>
        </p:txBody>
      </p:sp>
      <p:grpSp>
        <p:nvGrpSpPr>
          <p:cNvPr id="12" name="Group 11"/>
          <p:cNvGrpSpPr/>
          <p:nvPr/>
        </p:nvGrpSpPr>
        <p:grpSpPr>
          <a:xfrm>
            <a:off x="3708678" y="2598880"/>
            <a:ext cx="4895776" cy="1622208"/>
            <a:chOff x="3708678" y="2598880"/>
            <a:chExt cx="4895776" cy="1622208"/>
          </a:xfrm>
        </p:grpSpPr>
        <p:sp>
          <p:nvSpPr>
            <p:cNvPr id="53" name="TextBox 52"/>
            <p:cNvSpPr txBox="1"/>
            <p:nvPr/>
          </p:nvSpPr>
          <p:spPr>
            <a:xfrm rot="19088631">
              <a:off x="6434596" y="2598880"/>
              <a:ext cx="2169858" cy="369332"/>
            </a:xfrm>
            <a:prstGeom prst="rect">
              <a:avLst/>
            </a:prstGeom>
            <a:noFill/>
          </p:spPr>
          <p:txBody>
            <a:bodyPr wrap="square" rtlCol="0">
              <a:spAutoFit/>
            </a:bodyPr>
            <a:lstStyle/>
            <a:p>
              <a:r>
                <a:rPr lang="sv-SE" sz="1800" i="1" dirty="0" smtClean="0">
                  <a:solidFill>
                    <a:srgbClr val="00B0F0"/>
                  </a:solidFill>
                  <a:latin typeface="+mn-lt"/>
                </a:rPr>
                <a:t>LM </a:t>
              </a:r>
              <a:r>
                <a:rPr lang="sv-SE" sz="1800" dirty="0" smtClean="0">
                  <a:solidFill>
                    <a:srgbClr val="00B0F0"/>
                  </a:solidFill>
                  <a:latin typeface="+mn-lt"/>
                </a:rPr>
                <a:t>(för </a:t>
              </a:r>
              <a:r>
                <a:rPr lang="sv-SE" sz="1600" i="1" dirty="0" smtClean="0">
                  <a:solidFill>
                    <a:srgbClr val="00B0F0"/>
                  </a:solidFill>
                  <a:latin typeface="+mn-lt"/>
                </a:rPr>
                <a:t>M/’P&gt; M/P</a:t>
              </a:r>
              <a:r>
                <a:rPr lang="sv-SE" sz="1800" dirty="0" smtClean="0">
                  <a:solidFill>
                    <a:srgbClr val="00B0F0"/>
                  </a:solidFill>
                  <a:latin typeface="+mn-lt"/>
                </a:rPr>
                <a:t>)</a:t>
              </a:r>
              <a:endParaRPr lang="sv-SE" sz="1800" dirty="0">
                <a:solidFill>
                  <a:srgbClr val="00B0F0"/>
                </a:solidFill>
                <a:latin typeface="+mn-lt"/>
              </a:endParaRPr>
            </a:p>
          </p:txBody>
        </p:sp>
        <p:grpSp>
          <p:nvGrpSpPr>
            <p:cNvPr id="11" name="Group 10"/>
            <p:cNvGrpSpPr/>
            <p:nvPr/>
          </p:nvGrpSpPr>
          <p:grpSpPr>
            <a:xfrm>
              <a:off x="3708678" y="3851756"/>
              <a:ext cx="2437467" cy="369332"/>
              <a:chOff x="3708678" y="3851756"/>
              <a:chExt cx="2437467" cy="369332"/>
            </a:xfrm>
          </p:grpSpPr>
          <p:cxnSp>
            <p:nvCxnSpPr>
              <p:cNvPr id="50" name="Straight Connector 49"/>
              <p:cNvCxnSpPr/>
              <p:nvPr/>
            </p:nvCxnSpPr>
            <p:spPr bwMode="auto">
              <a:xfrm flipH="1">
                <a:off x="4082795" y="4033640"/>
                <a:ext cx="2063350" cy="8647"/>
              </a:xfrm>
              <a:prstGeom prst="line">
                <a:avLst/>
              </a:prstGeom>
              <a:solidFill>
                <a:srgbClr val="00B8FF"/>
              </a:solidFill>
              <a:ln w="9525" cap="flat" cmpd="sng" algn="ctr">
                <a:solidFill>
                  <a:schemeClr val="tx1"/>
                </a:solidFill>
                <a:prstDash val="sysDot"/>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2" name="TextBox 51"/>
              <p:cNvSpPr txBox="1"/>
              <p:nvPr/>
            </p:nvSpPr>
            <p:spPr>
              <a:xfrm>
                <a:off x="3708678" y="3851756"/>
                <a:ext cx="287258" cy="369332"/>
              </a:xfrm>
              <a:prstGeom prst="rect">
                <a:avLst/>
              </a:prstGeom>
              <a:noFill/>
            </p:spPr>
            <p:txBody>
              <a:bodyPr wrap="none" rtlCol="0">
                <a:spAutoFit/>
              </a:bodyPr>
              <a:lstStyle/>
              <a:p>
                <a:r>
                  <a:rPr lang="sv-SE" sz="1800" i="1" dirty="0">
                    <a:solidFill>
                      <a:schemeClr val="tx1"/>
                    </a:solidFill>
                    <a:latin typeface="+mn-lt"/>
                  </a:rPr>
                  <a:t>i</a:t>
                </a:r>
                <a:r>
                  <a:rPr lang="sv-SE" sz="1800" i="1" dirty="0" smtClean="0">
                    <a:solidFill>
                      <a:schemeClr val="tx1"/>
                    </a:solidFill>
                    <a:latin typeface="+mn-lt"/>
                  </a:rPr>
                  <a:t>’</a:t>
                </a:r>
                <a:endParaRPr lang="sv-SE" sz="1800" i="1" dirty="0">
                  <a:solidFill>
                    <a:schemeClr val="tx1"/>
                  </a:solidFill>
                  <a:latin typeface="+mn-lt"/>
                </a:endParaRPr>
              </a:p>
            </p:txBody>
          </p:sp>
        </p:grpSp>
      </p:grpSp>
      <p:sp>
        <p:nvSpPr>
          <p:cNvPr id="55" name="Rectangle 11"/>
          <p:cNvSpPr>
            <a:spLocks noChangeArrowheads="1"/>
          </p:cNvSpPr>
          <p:nvPr/>
        </p:nvSpPr>
        <p:spPr bwMode="auto">
          <a:xfrm>
            <a:off x="465862" y="1725315"/>
            <a:ext cx="3294112" cy="3666805"/>
          </a:xfrm>
          <a:prstGeom prst="rect">
            <a:avLst/>
          </a:prstGeom>
          <a:noFill/>
          <a:ln>
            <a:noFill/>
          </a:ln>
          <a:effectLst/>
        </p:spPr>
        <p:txBody>
          <a:bodyPr/>
          <a:lstStyle>
            <a:lvl1pPr>
              <a:defRPr sz="3600">
                <a:solidFill>
                  <a:schemeClr val="tx1"/>
                </a:solidFill>
                <a:latin typeface="Arial" charset="0"/>
              </a:defRPr>
            </a:lvl1pPr>
            <a:lvl2pPr marL="742950" indent="-285750">
              <a:defRPr sz="3600">
                <a:solidFill>
                  <a:schemeClr val="tx1"/>
                </a:solidFill>
                <a:latin typeface="Arial" charset="0"/>
              </a:defRPr>
            </a:lvl2pPr>
            <a:lvl3pPr marL="1143000" indent="-228600">
              <a:defRPr sz="3600">
                <a:solidFill>
                  <a:schemeClr val="tx1"/>
                </a:solidFill>
                <a:latin typeface="Arial" charset="0"/>
              </a:defRPr>
            </a:lvl3pPr>
            <a:lvl4pPr marL="1600200" indent="-228600">
              <a:defRPr sz="3600">
                <a:solidFill>
                  <a:schemeClr val="tx1"/>
                </a:solidFill>
                <a:latin typeface="Arial" charset="0"/>
              </a:defRPr>
            </a:lvl4pPr>
            <a:lvl5pPr marL="2057400" indent="-228600">
              <a:defRPr sz="3600">
                <a:solidFill>
                  <a:schemeClr val="tx1"/>
                </a:solidFill>
                <a:latin typeface="Arial" charset="0"/>
              </a:defRPr>
            </a:lvl5pPr>
            <a:lvl6pPr marL="2514600" indent="-228600" eaLnBrk="0" fontAlgn="base" hangingPunct="0">
              <a:spcBef>
                <a:spcPct val="75000"/>
              </a:spcBef>
              <a:spcAft>
                <a:spcPct val="0"/>
              </a:spcAft>
              <a:buClr>
                <a:schemeClr val="tx1"/>
              </a:buClr>
              <a:buChar char="•"/>
              <a:defRPr sz="3600">
                <a:solidFill>
                  <a:schemeClr val="tx1"/>
                </a:solidFill>
                <a:latin typeface="Arial" charset="0"/>
              </a:defRPr>
            </a:lvl6pPr>
            <a:lvl7pPr marL="2971800" indent="-228600" eaLnBrk="0" fontAlgn="base" hangingPunct="0">
              <a:spcBef>
                <a:spcPct val="75000"/>
              </a:spcBef>
              <a:spcAft>
                <a:spcPct val="0"/>
              </a:spcAft>
              <a:buClr>
                <a:schemeClr val="tx1"/>
              </a:buClr>
              <a:buChar char="•"/>
              <a:defRPr sz="3600">
                <a:solidFill>
                  <a:schemeClr val="tx1"/>
                </a:solidFill>
                <a:latin typeface="Arial" charset="0"/>
              </a:defRPr>
            </a:lvl7pPr>
            <a:lvl8pPr marL="3429000" indent="-228600" eaLnBrk="0" fontAlgn="base" hangingPunct="0">
              <a:spcBef>
                <a:spcPct val="75000"/>
              </a:spcBef>
              <a:spcAft>
                <a:spcPct val="0"/>
              </a:spcAft>
              <a:buClr>
                <a:schemeClr val="tx1"/>
              </a:buClr>
              <a:buChar char="•"/>
              <a:defRPr sz="3600">
                <a:solidFill>
                  <a:schemeClr val="tx1"/>
                </a:solidFill>
                <a:latin typeface="Arial" charset="0"/>
              </a:defRPr>
            </a:lvl8pPr>
            <a:lvl9pPr marL="3886200" indent="-228600" eaLnBrk="0" fontAlgn="base" hangingPunct="0">
              <a:spcBef>
                <a:spcPct val="75000"/>
              </a:spcBef>
              <a:spcAft>
                <a:spcPct val="0"/>
              </a:spcAft>
              <a:buClr>
                <a:schemeClr val="tx1"/>
              </a:buClr>
              <a:buChar char="•"/>
              <a:defRPr sz="3600">
                <a:solidFill>
                  <a:schemeClr val="tx1"/>
                </a:solidFill>
                <a:latin typeface="Arial" charset="0"/>
              </a:defRPr>
            </a:lvl9pPr>
          </a:lstStyle>
          <a:p>
            <a:pPr marL="285750" indent="-285750" eaLnBrk="1" hangingPunct="1">
              <a:spcBef>
                <a:spcPct val="10000"/>
              </a:spcBef>
              <a:spcAft>
                <a:spcPts val="1800"/>
              </a:spcAft>
              <a:buClrTx/>
              <a:buFont typeface="Arial" panose="020B0604020202020204" pitchFamily="34" charset="0"/>
              <a:buChar char="•"/>
            </a:pPr>
            <a:r>
              <a:rPr lang="sv-SE" altLang="en-US" sz="1700" dirty="0"/>
              <a:t>Hur påverkar en ökning av </a:t>
            </a:r>
            <a:r>
              <a:rPr lang="sv-SE" altLang="en-US" sz="1700" dirty="0" smtClean="0"/>
              <a:t>penningmängden räntan </a:t>
            </a:r>
            <a:r>
              <a:rPr lang="sv-SE" altLang="en-US" sz="1700" dirty="0"/>
              <a:t>i </a:t>
            </a:r>
            <a:r>
              <a:rPr lang="sv-SE" altLang="en-US" sz="1700" dirty="0" smtClean="0"/>
              <a:t>jämvikt?</a:t>
            </a:r>
            <a:endParaRPr lang="sv-SE" altLang="en-US" sz="1700" dirty="0"/>
          </a:p>
          <a:p>
            <a:pPr marL="285750" indent="-285750" eaLnBrk="1" hangingPunct="1">
              <a:spcBef>
                <a:spcPct val="10000"/>
              </a:spcBef>
              <a:spcAft>
                <a:spcPts val="1800"/>
              </a:spcAft>
              <a:buClrTx/>
              <a:buFont typeface="Arial" panose="020B0604020202020204" pitchFamily="34" charset="0"/>
              <a:buChar char="•"/>
            </a:pPr>
            <a:r>
              <a:rPr lang="sv-SE" altLang="en-US" sz="1700" dirty="0" smtClean="0"/>
              <a:t>För en given produktionsnivå blir räntan lägre.</a:t>
            </a:r>
          </a:p>
          <a:p>
            <a:pPr eaLnBrk="1" hangingPunct="1">
              <a:spcBef>
                <a:spcPct val="10000"/>
              </a:spcBef>
              <a:spcAft>
                <a:spcPts val="1800"/>
              </a:spcAft>
              <a:buClrTx/>
            </a:pPr>
            <a:r>
              <a:rPr lang="sv-SE" altLang="en-US" sz="1700" b="1" dirty="0" smtClean="0"/>
              <a:t>Slutsats: </a:t>
            </a:r>
            <a:r>
              <a:rPr lang="sv-SE" altLang="en-US" sz="1700" i="1" dirty="0" smtClean="0"/>
              <a:t>LM-</a:t>
            </a:r>
            <a:r>
              <a:rPr lang="sv-SE" altLang="en-US" sz="1700" dirty="0" smtClean="0"/>
              <a:t>kurvan förskjuts </a:t>
            </a:r>
            <a:r>
              <a:rPr lang="sv-SE" altLang="en-US" sz="1700" b="1" dirty="0" smtClean="0"/>
              <a:t>nedåt</a:t>
            </a:r>
            <a:r>
              <a:rPr lang="sv-SE" altLang="en-US" sz="1700" dirty="0" smtClean="0"/>
              <a:t> om penningmängden </a:t>
            </a:r>
            <a:r>
              <a:rPr lang="sv-SE" altLang="en-US" sz="1700" b="1" dirty="0" smtClean="0"/>
              <a:t>ökar. </a:t>
            </a:r>
            <a:r>
              <a:rPr lang="sv-SE" altLang="en-US" sz="1700" dirty="0" smtClean="0"/>
              <a:t>Räntan faller.</a:t>
            </a:r>
            <a:endParaRPr lang="sv-SE" altLang="en-US" sz="1700" b="1" dirty="0"/>
          </a:p>
          <a:p>
            <a:pPr eaLnBrk="1" hangingPunct="1">
              <a:spcBef>
                <a:spcPct val="10000"/>
              </a:spcBef>
              <a:spcAft>
                <a:spcPts val="1800"/>
              </a:spcAft>
              <a:buClrTx/>
            </a:pPr>
            <a:r>
              <a:rPr lang="sv-SE" altLang="en-US" sz="1700" dirty="0" smtClean="0"/>
              <a:t>Den förskjuts uppåt om penningmängden minskar.</a:t>
            </a:r>
          </a:p>
        </p:txBody>
      </p:sp>
      <p:sp>
        <p:nvSpPr>
          <p:cNvPr id="62" name="Slide Number Placeholder 3"/>
          <p:cNvSpPr>
            <a:spLocks noGrp="1"/>
          </p:cNvSpPr>
          <p:nvPr>
            <p:ph type="sldNum" sz="quarter" idx="10"/>
          </p:nvPr>
        </p:nvSpPr>
        <p:spPr>
          <a:xfrm>
            <a:off x="0" y="6516688"/>
            <a:ext cx="1900238" cy="336550"/>
          </a:xfrm>
        </p:spPr>
        <p:txBody>
          <a:bodyPr/>
          <a:lstStyle/>
          <a:p>
            <a:pPr>
              <a:defRPr/>
            </a:pPr>
            <a:r>
              <a:rPr lang="sv-SE" dirty="0" smtClean="0"/>
              <a:t>K4: </a:t>
            </a:r>
            <a:r>
              <a:rPr lang="sv-SE" dirty="0"/>
              <a:t>sid. </a:t>
            </a:r>
            <a:fld id="{71B7D319-3509-4EF6-A7CA-BA2351681FF6}" type="slidenum">
              <a:rPr lang="en-GB"/>
              <a:pPr>
                <a:defRPr/>
              </a:pPr>
              <a:t>10</a:t>
            </a:fld>
            <a:endParaRPr lang="en-GB" dirty="0"/>
          </a:p>
        </p:txBody>
      </p:sp>
    </p:spTree>
    <p:extLst>
      <p:ext uri="{BB962C8B-B14F-4D97-AF65-F5344CB8AC3E}">
        <p14:creationId xmlns:p14="http://schemas.microsoft.com/office/powerpoint/2010/main" val="1827507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47" presetClass="entr" presetSubtype="0" fill="hold" nodeType="click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fade">
                                      <p:cBhvr>
                                        <p:cTn id="15" dur="1000"/>
                                        <p:tgtEl>
                                          <p:spTgt spid="10"/>
                                        </p:tgtEl>
                                      </p:cBhvr>
                                    </p:animEffect>
                                    <p:anim calcmode="lin" valueType="num">
                                      <p:cBhvr>
                                        <p:cTn id="16" dur="1000" fill="hold"/>
                                        <p:tgtEl>
                                          <p:spTgt spid="10"/>
                                        </p:tgtEl>
                                        <p:attrNameLst>
                                          <p:attrName>ppt_x</p:attrName>
                                        </p:attrNameLst>
                                      </p:cBhvr>
                                      <p:tavLst>
                                        <p:tav tm="0">
                                          <p:val>
                                            <p:strVal val="#ppt_x"/>
                                          </p:val>
                                        </p:tav>
                                        <p:tav tm="100000">
                                          <p:val>
                                            <p:strVal val="#ppt_x"/>
                                          </p:val>
                                        </p:tav>
                                      </p:tavLst>
                                    </p:anim>
                                    <p:anim calcmode="lin" valueType="num">
                                      <p:cBhvr>
                                        <p:cTn id="17"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12"/>
                                        </p:tgtEl>
                                        <p:attrNameLst>
                                          <p:attrName>style.visibility</p:attrName>
                                        </p:attrNameLst>
                                      </p:cBhvr>
                                      <p:to>
                                        <p:strVal val="visible"/>
                                      </p:to>
                                    </p:set>
                                    <p:animEffect transition="in" filter="wipe(left)">
                                      <p:cBhvr>
                                        <p:cTn id="22" dur="500"/>
                                        <p:tgtEl>
                                          <p:spTgt spid="12"/>
                                        </p:tgtEl>
                                      </p:cBhvr>
                                    </p:animEffec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55">
                                            <p:txEl>
                                              <p:pRg st="2" end="2"/>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5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5" grpId="0" uiExpand="1"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dirty="0" smtClean="0"/>
              <a:t>Penningpolitisk reaktionsfunktion</a:t>
            </a:r>
            <a:endParaRPr lang="sv-SE" dirty="0"/>
          </a:p>
        </p:txBody>
      </p:sp>
      <p:sp>
        <p:nvSpPr>
          <p:cNvPr id="4" name="Line 2"/>
          <p:cNvSpPr>
            <a:spLocks noChangeShapeType="1"/>
          </p:cNvSpPr>
          <p:nvPr/>
        </p:nvSpPr>
        <p:spPr bwMode="auto">
          <a:xfrm>
            <a:off x="1052044" y="4231718"/>
            <a:ext cx="3165751" cy="981"/>
          </a:xfrm>
          <a:prstGeom prst="line">
            <a:avLst/>
          </a:prstGeom>
          <a:noFill/>
          <a:ln w="38160">
            <a:solidFill>
              <a:srgbClr val="000000"/>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sv-SE" sz="1600">
              <a:latin typeface="+mn-lt"/>
            </a:endParaRPr>
          </a:p>
        </p:txBody>
      </p:sp>
      <p:sp>
        <p:nvSpPr>
          <p:cNvPr id="5" name="Text Box 9"/>
          <p:cNvSpPr txBox="1">
            <a:spLocks noChangeArrowheads="1"/>
          </p:cNvSpPr>
          <p:nvPr/>
        </p:nvSpPr>
        <p:spPr bwMode="auto">
          <a:xfrm rot="16200000">
            <a:off x="268109" y="2672796"/>
            <a:ext cx="681910" cy="283039"/>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9pPr>
          </a:lstStyle>
          <a:p>
            <a:pPr>
              <a:spcBef>
                <a:spcPts val="2250"/>
              </a:spcBef>
            </a:pPr>
            <a:r>
              <a:rPr lang="sv-SE" altLang="en-US" sz="1200" dirty="0" smtClean="0">
                <a:solidFill>
                  <a:srgbClr val="000000"/>
                </a:solidFill>
                <a:latin typeface="+mn-lt"/>
              </a:rPr>
              <a:t>Ränta, </a:t>
            </a:r>
            <a:r>
              <a:rPr lang="sv-SE" altLang="en-US" sz="1200" i="1" dirty="0" smtClean="0">
                <a:solidFill>
                  <a:srgbClr val="000000"/>
                </a:solidFill>
                <a:latin typeface="+mn-lt"/>
              </a:rPr>
              <a:t>i</a:t>
            </a:r>
            <a:endParaRPr lang="sv-SE" altLang="en-US" sz="1200" dirty="0">
              <a:solidFill>
                <a:srgbClr val="000000"/>
              </a:solidFill>
              <a:latin typeface="+mn-lt"/>
            </a:endParaRPr>
          </a:p>
        </p:txBody>
      </p:sp>
      <p:sp>
        <p:nvSpPr>
          <p:cNvPr id="6" name="Line 10"/>
          <p:cNvSpPr>
            <a:spLocks noChangeShapeType="1"/>
          </p:cNvSpPr>
          <p:nvPr/>
        </p:nvSpPr>
        <p:spPr bwMode="auto">
          <a:xfrm flipV="1">
            <a:off x="1062970" y="1547348"/>
            <a:ext cx="776" cy="2685351"/>
          </a:xfrm>
          <a:prstGeom prst="line">
            <a:avLst/>
          </a:prstGeom>
          <a:noFill/>
          <a:ln w="38160">
            <a:solidFill>
              <a:srgbClr val="000000"/>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sv-SE" sz="1600">
              <a:latin typeface="+mn-lt"/>
            </a:endParaRPr>
          </a:p>
        </p:txBody>
      </p:sp>
      <p:sp>
        <p:nvSpPr>
          <p:cNvPr id="7" name="Text Box 9"/>
          <p:cNvSpPr txBox="1">
            <a:spLocks noChangeArrowheads="1"/>
          </p:cNvSpPr>
          <p:nvPr/>
        </p:nvSpPr>
        <p:spPr bwMode="auto">
          <a:xfrm>
            <a:off x="1619672" y="4399587"/>
            <a:ext cx="1937818" cy="26785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9pPr>
          </a:lstStyle>
          <a:p>
            <a:pPr>
              <a:spcBef>
                <a:spcPts val="2250"/>
              </a:spcBef>
            </a:pPr>
            <a:r>
              <a:rPr lang="sv-SE" altLang="en-US" sz="1200" dirty="0" smtClean="0">
                <a:solidFill>
                  <a:srgbClr val="000000"/>
                </a:solidFill>
                <a:latin typeface="+mn-lt"/>
              </a:rPr>
              <a:t>Real penningmängd, </a:t>
            </a:r>
            <a:r>
              <a:rPr lang="sv-SE" altLang="en-US" sz="1200" i="1" dirty="0" smtClean="0">
                <a:solidFill>
                  <a:srgbClr val="000000"/>
                </a:solidFill>
                <a:latin typeface="+mn-lt"/>
              </a:rPr>
              <a:t>M/P</a:t>
            </a:r>
            <a:endParaRPr lang="sv-SE" altLang="en-US" sz="1200" i="1" dirty="0">
              <a:solidFill>
                <a:srgbClr val="000000"/>
              </a:solidFill>
              <a:latin typeface="+mn-lt"/>
            </a:endParaRPr>
          </a:p>
        </p:txBody>
      </p:sp>
      <p:sp>
        <p:nvSpPr>
          <p:cNvPr id="8" name="Freeform 7"/>
          <p:cNvSpPr/>
          <p:nvPr/>
        </p:nvSpPr>
        <p:spPr bwMode="auto">
          <a:xfrm>
            <a:off x="1157101" y="1798835"/>
            <a:ext cx="2372284" cy="2161087"/>
          </a:xfrm>
          <a:custGeom>
            <a:avLst/>
            <a:gdLst>
              <a:gd name="connsiteX0" fmla="*/ 0 w 2314575"/>
              <a:gd name="connsiteY0" fmla="*/ 0 h 1600200"/>
              <a:gd name="connsiteX1" fmla="*/ 647700 w 2314575"/>
              <a:gd name="connsiteY1" fmla="*/ 828675 h 1600200"/>
              <a:gd name="connsiteX2" fmla="*/ 2314575 w 2314575"/>
              <a:gd name="connsiteY2" fmla="*/ 1600200 h 1600200"/>
            </a:gdLst>
            <a:ahLst/>
            <a:cxnLst>
              <a:cxn ang="0">
                <a:pos x="connsiteX0" y="connsiteY0"/>
              </a:cxn>
              <a:cxn ang="0">
                <a:pos x="connsiteX1" y="connsiteY1"/>
              </a:cxn>
              <a:cxn ang="0">
                <a:pos x="connsiteX2" y="connsiteY2"/>
              </a:cxn>
            </a:cxnLst>
            <a:rect l="l" t="t" r="r" b="b"/>
            <a:pathLst>
              <a:path w="2314575" h="1600200">
                <a:moveTo>
                  <a:pt x="0" y="0"/>
                </a:moveTo>
                <a:cubicBezTo>
                  <a:pt x="130969" y="280987"/>
                  <a:pt x="261938" y="561975"/>
                  <a:pt x="647700" y="828675"/>
                </a:cubicBezTo>
                <a:cubicBezTo>
                  <a:pt x="1033463" y="1095375"/>
                  <a:pt x="1674019" y="1347787"/>
                  <a:pt x="2314575" y="1600200"/>
                </a:cubicBezTo>
              </a:path>
            </a:pathLst>
          </a:custGeom>
          <a:noFill/>
          <a:ln w="15875" cap="flat" cmpd="sng" algn="ctr">
            <a:solidFill>
              <a:srgbClr val="FF66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8" charset="0"/>
              <a:buNone/>
              <a:tabLst/>
            </a:pPr>
            <a:endParaRPr kumimoji="0" lang="sv-SE" sz="2800" b="0" i="0" u="none" strike="noStrike" cap="none" normalizeH="0" baseline="0" smtClean="0">
              <a:ln>
                <a:noFill/>
              </a:ln>
              <a:solidFill>
                <a:schemeClr val="bg1"/>
              </a:solidFill>
              <a:effectLst/>
              <a:latin typeface="+mn-lt"/>
              <a:ea typeface="MS Gothic" pitchFamily="49" charset="-128"/>
            </a:endParaRPr>
          </a:p>
        </p:txBody>
      </p:sp>
      <p:grpSp>
        <p:nvGrpSpPr>
          <p:cNvPr id="26" name="Group 25"/>
          <p:cNvGrpSpPr/>
          <p:nvPr/>
        </p:nvGrpSpPr>
        <p:grpSpPr>
          <a:xfrm>
            <a:off x="2024276" y="1268760"/>
            <a:ext cx="460245" cy="2962958"/>
            <a:chOff x="2024276" y="1470481"/>
            <a:chExt cx="460245" cy="2962958"/>
          </a:xfrm>
        </p:grpSpPr>
        <p:cxnSp>
          <p:nvCxnSpPr>
            <p:cNvPr id="9" name="Straight Connector 8"/>
            <p:cNvCxnSpPr/>
            <p:nvPr/>
          </p:nvCxnSpPr>
          <p:spPr bwMode="auto">
            <a:xfrm>
              <a:off x="2152109" y="1749069"/>
              <a:ext cx="0" cy="2684370"/>
            </a:xfrm>
            <a:prstGeom prst="line">
              <a:avLst/>
            </a:prstGeom>
            <a:solidFill>
              <a:srgbClr val="00B8FF"/>
            </a:solidFill>
            <a:ln w="25400" cap="flat" cmpd="sng" algn="ctr">
              <a:solidFill>
                <a:schemeClr val="accent6"/>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0" name="TextBox 9"/>
            <p:cNvSpPr txBox="1"/>
            <p:nvPr/>
          </p:nvSpPr>
          <p:spPr>
            <a:xfrm>
              <a:off x="2024276" y="1470481"/>
              <a:ext cx="460245" cy="354346"/>
            </a:xfrm>
            <a:prstGeom prst="rect">
              <a:avLst/>
            </a:prstGeom>
            <a:noFill/>
          </p:spPr>
          <p:txBody>
            <a:bodyPr wrap="none" rtlCol="0">
              <a:spAutoFit/>
            </a:bodyPr>
            <a:lstStyle/>
            <a:p>
              <a:r>
                <a:rPr lang="sv-SE" sz="1800" i="1" dirty="0" smtClean="0">
                  <a:solidFill>
                    <a:schemeClr val="accent6">
                      <a:lumMod val="75000"/>
                    </a:schemeClr>
                  </a:solidFill>
                  <a:latin typeface="+mn-lt"/>
                </a:rPr>
                <a:t>M</a:t>
              </a:r>
              <a:r>
                <a:rPr lang="sv-SE" sz="1800" i="1" baseline="30000" dirty="0" smtClean="0">
                  <a:solidFill>
                    <a:schemeClr val="accent6">
                      <a:lumMod val="75000"/>
                    </a:schemeClr>
                  </a:solidFill>
                  <a:latin typeface="+mn-lt"/>
                </a:rPr>
                <a:t>s</a:t>
              </a:r>
              <a:endParaRPr lang="sv-SE" sz="1800" i="1" baseline="30000" dirty="0">
                <a:solidFill>
                  <a:schemeClr val="accent6">
                    <a:lumMod val="75000"/>
                  </a:schemeClr>
                </a:solidFill>
                <a:latin typeface="+mn-lt"/>
              </a:endParaRPr>
            </a:p>
          </p:txBody>
        </p:sp>
      </p:grpSp>
      <p:sp>
        <p:nvSpPr>
          <p:cNvPr id="20" name="Line 40"/>
          <p:cNvSpPr>
            <a:spLocks noChangeShapeType="1"/>
          </p:cNvSpPr>
          <p:nvPr/>
        </p:nvSpPr>
        <p:spPr bwMode="auto">
          <a:xfrm flipH="1">
            <a:off x="1024411" y="3174242"/>
            <a:ext cx="1127698" cy="0"/>
          </a:xfrm>
          <a:prstGeom prst="line">
            <a:avLst/>
          </a:prstGeom>
          <a:noFill/>
          <a:ln w="9525">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v-SE" sz="1800"/>
          </a:p>
        </p:txBody>
      </p:sp>
      <p:sp>
        <p:nvSpPr>
          <p:cNvPr id="39" name="TextBox 38"/>
          <p:cNvSpPr txBox="1"/>
          <p:nvPr/>
        </p:nvSpPr>
        <p:spPr>
          <a:xfrm>
            <a:off x="2106868" y="2930669"/>
            <a:ext cx="304892" cy="307777"/>
          </a:xfrm>
          <a:prstGeom prst="rect">
            <a:avLst/>
          </a:prstGeom>
          <a:noFill/>
        </p:spPr>
        <p:txBody>
          <a:bodyPr wrap="none" rtlCol="0">
            <a:spAutoFit/>
          </a:bodyPr>
          <a:lstStyle/>
          <a:p>
            <a:r>
              <a:rPr lang="sv-SE" sz="1400" dirty="0" smtClean="0">
                <a:solidFill>
                  <a:schemeClr val="tx1"/>
                </a:solidFill>
                <a:latin typeface="+mn-lt"/>
              </a:rPr>
              <a:t>A</a:t>
            </a:r>
            <a:endParaRPr lang="sv-SE" sz="2000" dirty="0">
              <a:solidFill>
                <a:schemeClr val="tx1"/>
              </a:solidFill>
              <a:latin typeface="+mn-lt"/>
            </a:endParaRPr>
          </a:p>
        </p:txBody>
      </p:sp>
      <p:grpSp>
        <p:nvGrpSpPr>
          <p:cNvPr id="77" name="Group 76"/>
          <p:cNvGrpSpPr/>
          <p:nvPr/>
        </p:nvGrpSpPr>
        <p:grpSpPr>
          <a:xfrm>
            <a:off x="755576" y="1273538"/>
            <a:ext cx="2388696" cy="2962958"/>
            <a:chOff x="755576" y="1273538"/>
            <a:chExt cx="2388696" cy="2962958"/>
          </a:xfrm>
        </p:grpSpPr>
        <p:sp>
          <p:nvSpPr>
            <p:cNvPr id="23" name="Text Box 41"/>
            <p:cNvSpPr txBox="1">
              <a:spLocks noChangeArrowheads="1"/>
            </p:cNvSpPr>
            <p:nvPr/>
          </p:nvSpPr>
          <p:spPr bwMode="auto">
            <a:xfrm>
              <a:off x="755576" y="2579207"/>
              <a:ext cx="328936" cy="338554"/>
            </a:xfrm>
            <a:prstGeom prst="rect">
              <a:avLst/>
            </a:prstGeom>
            <a:noFill/>
            <a:ln>
              <a:noFill/>
            </a:ln>
            <a:effectLst/>
            <a:extLst>
              <a:ext uri="{909E8E84-426E-40DD-AFC4-6F175D3DCCD1}">
                <a14:hiddenFill xmlns:a14="http://schemas.microsoft.com/office/drawing/2010/main">
                  <a:gradFill rotWithShape="0">
                    <a:gsLst>
                      <a:gs pos="0">
                        <a:srgbClr val="003300"/>
                      </a:gs>
                      <a:gs pos="100000">
                        <a:srgbClr val="66FF66"/>
                      </a:gs>
                    </a:gsLst>
                    <a:lin ang="0" scaled="1"/>
                  </a:gra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3600">
                  <a:solidFill>
                    <a:schemeClr val="tx1"/>
                  </a:solidFill>
                  <a:latin typeface="Arial" charset="0"/>
                </a:defRPr>
              </a:lvl1pPr>
              <a:lvl2pPr marL="742950" indent="-285750">
                <a:defRPr sz="3600">
                  <a:solidFill>
                    <a:schemeClr val="tx1"/>
                  </a:solidFill>
                  <a:latin typeface="Arial" charset="0"/>
                </a:defRPr>
              </a:lvl2pPr>
              <a:lvl3pPr marL="1143000" indent="-228600">
                <a:defRPr sz="3600">
                  <a:solidFill>
                    <a:schemeClr val="tx1"/>
                  </a:solidFill>
                  <a:latin typeface="Arial" charset="0"/>
                </a:defRPr>
              </a:lvl3pPr>
              <a:lvl4pPr marL="1600200" indent="-228600">
                <a:defRPr sz="3600">
                  <a:solidFill>
                    <a:schemeClr val="tx1"/>
                  </a:solidFill>
                  <a:latin typeface="Arial" charset="0"/>
                </a:defRPr>
              </a:lvl4pPr>
              <a:lvl5pPr marL="2057400" indent="-228600">
                <a:defRPr sz="3600">
                  <a:solidFill>
                    <a:schemeClr val="tx1"/>
                  </a:solidFill>
                  <a:latin typeface="Arial" charset="0"/>
                </a:defRPr>
              </a:lvl5pPr>
              <a:lvl6pPr marL="2514600" indent="-228600" eaLnBrk="0" fontAlgn="base" hangingPunct="0">
                <a:spcBef>
                  <a:spcPct val="75000"/>
                </a:spcBef>
                <a:spcAft>
                  <a:spcPct val="0"/>
                </a:spcAft>
                <a:buClr>
                  <a:schemeClr val="tx1"/>
                </a:buClr>
                <a:buChar char="•"/>
                <a:defRPr sz="3600">
                  <a:solidFill>
                    <a:schemeClr val="tx1"/>
                  </a:solidFill>
                  <a:latin typeface="Arial" charset="0"/>
                </a:defRPr>
              </a:lvl6pPr>
              <a:lvl7pPr marL="2971800" indent="-228600" eaLnBrk="0" fontAlgn="base" hangingPunct="0">
                <a:spcBef>
                  <a:spcPct val="75000"/>
                </a:spcBef>
                <a:spcAft>
                  <a:spcPct val="0"/>
                </a:spcAft>
                <a:buClr>
                  <a:schemeClr val="tx1"/>
                </a:buClr>
                <a:buChar char="•"/>
                <a:defRPr sz="3600">
                  <a:solidFill>
                    <a:schemeClr val="tx1"/>
                  </a:solidFill>
                  <a:latin typeface="Arial" charset="0"/>
                </a:defRPr>
              </a:lvl7pPr>
              <a:lvl8pPr marL="3429000" indent="-228600" eaLnBrk="0" fontAlgn="base" hangingPunct="0">
                <a:spcBef>
                  <a:spcPct val="75000"/>
                </a:spcBef>
                <a:spcAft>
                  <a:spcPct val="0"/>
                </a:spcAft>
                <a:buClr>
                  <a:schemeClr val="tx1"/>
                </a:buClr>
                <a:buChar char="•"/>
                <a:defRPr sz="3600">
                  <a:solidFill>
                    <a:schemeClr val="tx1"/>
                  </a:solidFill>
                  <a:latin typeface="Arial" charset="0"/>
                </a:defRPr>
              </a:lvl8pPr>
              <a:lvl9pPr marL="3886200" indent="-228600" eaLnBrk="0" fontAlgn="base" hangingPunct="0">
                <a:spcBef>
                  <a:spcPct val="75000"/>
                </a:spcBef>
                <a:spcAft>
                  <a:spcPct val="0"/>
                </a:spcAft>
                <a:buClr>
                  <a:schemeClr val="tx1"/>
                </a:buClr>
                <a:buChar char="•"/>
                <a:defRPr sz="3600">
                  <a:solidFill>
                    <a:schemeClr val="tx1"/>
                  </a:solidFill>
                  <a:latin typeface="Arial" charset="0"/>
                </a:defRPr>
              </a:lvl9pPr>
            </a:lstStyle>
            <a:p>
              <a:pPr>
                <a:buFontTx/>
                <a:buNone/>
              </a:pPr>
              <a:r>
                <a:rPr lang="sv-SE" altLang="en-US" sz="1600" i="1" dirty="0" smtClean="0"/>
                <a:t>i</a:t>
              </a:r>
              <a:r>
                <a:rPr lang="sv-SE" altLang="en-US" sz="1600" i="1" baseline="-25000" dirty="0" smtClean="0"/>
                <a:t>C</a:t>
              </a:r>
              <a:endParaRPr lang="en-US" altLang="en-US" sz="1600" i="1" baseline="-25000" dirty="0"/>
            </a:p>
          </p:txBody>
        </p:sp>
        <p:grpSp>
          <p:nvGrpSpPr>
            <p:cNvPr id="30" name="Group 29"/>
            <p:cNvGrpSpPr/>
            <p:nvPr/>
          </p:nvGrpSpPr>
          <p:grpSpPr>
            <a:xfrm>
              <a:off x="2627784" y="1273538"/>
              <a:ext cx="516488" cy="2962958"/>
              <a:chOff x="2024276" y="1470481"/>
              <a:chExt cx="516488" cy="2962958"/>
            </a:xfrm>
          </p:grpSpPr>
          <p:cxnSp>
            <p:nvCxnSpPr>
              <p:cNvPr id="31" name="Straight Connector 30"/>
              <p:cNvCxnSpPr/>
              <p:nvPr/>
            </p:nvCxnSpPr>
            <p:spPr bwMode="auto">
              <a:xfrm>
                <a:off x="2152109" y="1749069"/>
                <a:ext cx="0" cy="2684370"/>
              </a:xfrm>
              <a:prstGeom prst="line">
                <a:avLst/>
              </a:prstGeom>
              <a:solidFill>
                <a:srgbClr val="00B8FF"/>
              </a:solidFill>
              <a:ln w="25400" cap="flat" cmpd="sng" algn="ctr">
                <a:solidFill>
                  <a:schemeClr val="accent6"/>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2" name="TextBox 31"/>
              <p:cNvSpPr txBox="1"/>
              <p:nvPr/>
            </p:nvSpPr>
            <p:spPr>
              <a:xfrm>
                <a:off x="2024276" y="1470481"/>
                <a:ext cx="516488" cy="369332"/>
              </a:xfrm>
              <a:prstGeom prst="rect">
                <a:avLst/>
              </a:prstGeom>
              <a:noFill/>
            </p:spPr>
            <p:txBody>
              <a:bodyPr wrap="none" rtlCol="0">
                <a:spAutoFit/>
              </a:bodyPr>
              <a:lstStyle/>
              <a:p>
                <a:r>
                  <a:rPr lang="sv-SE" sz="1800" i="1" dirty="0" smtClean="0">
                    <a:solidFill>
                      <a:schemeClr val="accent6">
                        <a:lumMod val="75000"/>
                      </a:schemeClr>
                    </a:solidFill>
                    <a:latin typeface="+mn-lt"/>
                  </a:rPr>
                  <a:t>M</a:t>
                </a:r>
                <a:r>
                  <a:rPr lang="sv-SE" sz="1800" i="1" baseline="30000" dirty="0" smtClean="0">
                    <a:solidFill>
                      <a:schemeClr val="accent6">
                        <a:lumMod val="75000"/>
                      </a:schemeClr>
                    </a:solidFill>
                    <a:latin typeface="+mn-lt"/>
                  </a:rPr>
                  <a:t>s’’</a:t>
                </a:r>
                <a:endParaRPr lang="sv-SE" sz="1800" i="1" baseline="30000" dirty="0">
                  <a:solidFill>
                    <a:schemeClr val="accent6">
                      <a:lumMod val="75000"/>
                    </a:schemeClr>
                  </a:solidFill>
                  <a:latin typeface="+mn-lt"/>
                </a:endParaRPr>
              </a:p>
            </p:txBody>
          </p:sp>
        </p:grpSp>
        <p:sp>
          <p:nvSpPr>
            <p:cNvPr id="37" name="TextBox 36"/>
            <p:cNvSpPr txBox="1"/>
            <p:nvPr/>
          </p:nvSpPr>
          <p:spPr>
            <a:xfrm>
              <a:off x="2699792" y="2631470"/>
              <a:ext cx="314510" cy="307777"/>
            </a:xfrm>
            <a:prstGeom prst="rect">
              <a:avLst/>
            </a:prstGeom>
            <a:noFill/>
          </p:spPr>
          <p:txBody>
            <a:bodyPr wrap="none" rtlCol="0">
              <a:spAutoFit/>
            </a:bodyPr>
            <a:lstStyle/>
            <a:p>
              <a:r>
                <a:rPr lang="sv-SE" sz="1400" dirty="0" smtClean="0">
                  <a:solidFill>
                    <a:schemeClr val="tx1"/>
                  </a:solidFill>
                  <a:latin typeface="+mn-lt"/>
                </a:rPr>
                <a:t>C</a:t>
              </a:r>
              <a:endParaRPr lang="sv-SE" sz="2000" dirty="0">
                <a:solidFill>
                  <a:schemeClr val="tx1"/>
                </a:solidFill>
                <a:latin typeface="+mn-lt"/>
              </a:endParaRPr>
            </a:p>
          </p:txBody>
        </p:sp>
        <p:sp>
          <p:nvSpPr>
            <p:cNvPr id="65" name="Line 40"/>
            <p:cNvSpPr>
              <a:spLocks noChangeShapeType="1"/>
            </p:cNvSpPr>
            <p:nvPr/>
          </p:nvSpPr>
          <p:spPr bwMode="auto">
            <a:xfrm flipH="1">
              <a:off x="1091085" y="2823806"/>
              <a:ext cx="1664531" cy="0"/>
            </a:xfrm>
            <a:prstGeom prst="line">
              <a:avLst/>
            </a:prstGeom>
            <a:noFill/>
            <a:ln w="9525">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v-SE" sz="1800"/>
            </a:p>
          </p:txBody>
        </p:sp>
      </p:grpSp>
      <p:grpSp>
        <p:nvGrpSpPr>
          <p:cNvPr id="76" name="Group 75"/>
          <p:cNvGrpSpPr/>
          <p:nvPr/>
        </p:nvGrpSpPr>
        <p:grpSpPr>
          <a:xfrm>
            <a:off x="2195781" y="1278316"/>
            <a:ext cx="1471318" cy="2962958"/>
            <a:chOff x="2195781" y="1278316"/>
            <a:chExt cx="1471318" cy="2962958"/>
          </a:xfrm>
        </p:grpSpPr>
        <p:grpSp>
          <p:nvGrpSpPr>
            <p:cNvPr id="33" name="Group 32"/>
            <p:cNvGrpSpPr/>
            <p:nvPr/>
          </p:nvGrpSpPr>
          <p:grpSpPr>
            <a:xfrm>
              <a:off x="3179465" y="1278316"/>
              <a:ext cx="487634" cy="2962958"/>
              <a:chOff x="2024276" y="1470481"/>
              <a:chExt cx="487634" cy="2962958"/>
            </a:xfrm>
          </p:grpSpPr>
          <p:cxnSp>
            <p:nvCxnSpPr>
              <p:cNvPr id="34" name="Straight Connector 33"/>
              <p:cNvCxnSpPr/>
              <p:nvPr/>
            </p:nvCxnSpPr>
            <p:spPr bwMode="auto">
              <a:xfrm>
                <a:off x="2152109" y="1749069"/>
                <a:ext cx="0" cy="2684370"/>
              </a:xfrm>
              <a:prstGeom prst="line">
                <a:avLst/>
              </a:prstGeom>
              <a:solidFill>
                <a:srgbClr val="00B8FF"/>
              </a:solidFill>
              <a:ln w="25400" cap="flat" cmpd="sng" algn="ctr">
                <a:solidFill>
                  <a:schemeClr val="accent6"/>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5" name="TextBox 34"/>
              <p:cNvSpPr txBox="1"/>
              <p:nvPr/>
            </p:nvSpPr>
            <p:spPr>
              <a:xfrm>
                <a:off x="2024276" y="1470481"/>
                <a:ext cx="487634" cy="369332"/>
              </a:xfrm>
              <a:prstGeom prst="rect">
                <a:avLst/>
              </a:prstGeom>
              <a:noFill/>
            </p:spPr>
            <p:txBody>
              <a:bodyPr wrap="none" rtlCol="0">
                <a:spAutoFit/>
              </a:bodyPr>
              <a:lstStyle/>
              <a:p>
                <a:r>
                  <a:rPr lang="sv-SE" sz="1800" i="1" dirty="0" err="1" smtClean="0">
                    <a:solidFill>
                      <a:schemeClr val="accent6">
                        <a:lumMod val="75000"/>
                      </a:schemeClr>
                    </a:solidFill>
                    <a:latin typeface="+mn-lt"/>
                  </a:rPr>
                  <a:t>M</a:t>
                </a:r>
                <a:r>
                  <a:rPr lang="sv-SE" sz="1800" i="1" baseline="30000" dirty="0" err="1" smtClean="0">
                    <a:solidFill>
                      <a:schemeClr val="accent6">
                        <a:lumMod val="75000"/>
                      </a:schemeClr>
                    </a:solidFill>
                    <a:latin typeface="+mn-lt"/>
                  </a:rPr>
                  <a:t>s’</a:t>
                </a:r>
                <a:endParaRPr lang="sv-SE" sz="1800" i="1" baseline="30000" dirty="0">
                  <a:solidFill>
                    <a:schemeClr val="accent6">
                      <a:lumMod val="75000"/>
                    </a:schemeClr>
                  </a:solidFill>
                  <a:latin typeface="+mn-lt"/>
                </a:endParaRPr>
              </a:p>
            </p:txBody>
          </p:sp>
        </p:grpSp>
        <p:sp>
          <p:nvSpPr>
            <p:cNvPr id="38" name="TextBox 37"/>
            <p:cNvSpPr txBox="1"/>
            <p:nvPr/>
          </p:nvSpPr>
          <p:spPr>
            <a:xfrm>
              <a:off x="3275856" y="2939247"/>
              <a:ext cx="314510" cy="307777"/>
            </a:xfrm>
            <a:prstGeom prst="rect">
              <a:avLst/>
            </a:prstGeom>
            <a:noFill/>
          </p:spPr>
          <p:txBody>
            <a:bodyPr wrap="none" rtlCol="0">
              <a:spAutoFit/>
            </a:bodyPr>
            <a:lstStyle/>
            <a:p>
              <a:r>
                <a:rPr lang="sv-SE" sz="1400" dirty="0">
                  <a:solidFill>
                    <a:schemeClr val="tx1"/>
                  </a:solidFill>
                  <a:latin typeface="+mn-lt"/>
                </a:rPr>
                <a:t>D</a:t>
              </a:r>
              <a:endParaRPr lang="sv-SE" sz="2000" dirty="0">
                <a:solidFill>
                  <a:schemeClr val="tx1"/>
                </a:solidFill>
                <a:latin typeface="+mn-lt"/>
              </a:endParaRPr>
            </a:p>
          </p:txBody>
        </p:sp>
        <p:sp>
          <p:nvSpPr>
            <p:cNvPr id="67" name="Line 40"/>
            <p:cNvSpPr>
              <a:spLocks noChangeShapeType="1"/>
            </p:cNvSpPr>
            <p:nvPr/>
          </p:nvSpPr>
          <p:spPr bwMode="auto">
            <a:xfrm flipH="1">
              <a:off x="2195781" y="3183846"/>
              <a:ext cx="1080075" cy="0"/>
            </a:xfrm>
            <a:prstGeom prst="line">
              <a:avLst/>
            </a:prstGeom>
            <a:noFill/>
            <a:ln w="9525">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v-SE" sz="1800"/>
            </a:p>
          </p:txBody>
        </p:sp>
      </p:grpSp>
      <p:sp>
        <p:nvSpPr>
          <p:cNvPr id="74" name="Rectangle 11"/>
          <p:cNvSpPr>
            <a:spLocks noChangeArrowheads="1"/>
          </p:cNvSpPr>
          <p:nvPr/>
        </p:nvSpPr>
        <p:spPr bwMode="auto">
          <a:xfrm>
            <a:off x="179512" y="4725144"/>
            <a:ext cx="8892480" cy="1584176"/>
          </a:xfrm>
          <a:prstGeom prst="rect">
            <a:avLst/>
          </a:prstGeom>
          <a:noFill/>
          <a:ln>
            <a:noFill/>
          </a:ln>
          <a:effectLst/>
        </p:spPr>
        <p:txBody>
          <a:bodyPr/>
          <a:lstStyle>
            <a:lvl1pPr>
              <a:defRPr sz="3600">
                <a:solidFill>
                  <a:schemeClr val="tx1"/>
                </a:solidFill>
                <a:latin typeface="Arial" charset="0"/>
              </a:defRPr>
            </a:lvl1pPr>
            <a:lvl2pPr marL="742950" indent="-285750">
              <a:defRPr sz="3600">
                <a:solidFill>
                  <a:schemeClr val="tx1"/>
                </a:solidFill>
                <a:latin typeface="Arial" charset="0"/>
              </a:defRPr>
            </a:lvl2pPr>
            <a:lvl3pPr marL="1143000" indent="-228600">
              <a:defRPr sz="3600">
                <a:solidFill>
                  <a:schemeClr val="tx1"/>
                </a:solidFill>
                <a:latin typeface="Arial" charset="0"/>
              </a:defRPr>
            </a:lvl3pPr>
            <a:lvl4pPr marL="1600200" indent="-228600">
              <a:defRPr sz="3600">
                <a:solidFill>
                  <a:schemeClr val="tx1"/>
                </a:solidFill>
                <a:latin typeface="Arial" charset="0"/>
              </a:defRPr>
            </a:lvl4pPr>
            <a:lvl5pPr marL="2057400" indent="-228600">
              <a:defRPr sz="3600">
                <a:solidFill>
                  <a:schemeClr val="tx1"/>
                </a:solidFill>
                <a:latin typeface="Arial" charset="0"/>
              </a:defRPr>
            </a:lvl5pPr>
            <a:lvl6pPr marL="2514600" indent="-228600" eaLnBrk="0" fontAlgn="base" hangingPunct="0">
              <a:spcBef>
                <a:spcPct val="75000"/>
              </a:spcBef>
              <a:spcAft>
                <a:spcPct val="0"/>
              </a:spcAft>
              <a:buClr>
                <a:schemeClr val="tx1"/>
              </a:buClr>
              <a:buChar char="•"/>
              <a:defRPr sz="3600">
                <a:solidFill>
                  <a:schemeClr val="tx1"/>
                </a:solidFill>
                <a:latin typeface="Arial" charset="0"/>
              </a:defRPr>
            </a:lvl6pPr>
            <a:lvl7pPr marL="2971800" indent="-228600" eaLnBrk="0" fontAlgn="base" hangingPunct="0">
              <a:spcBef>
                <a:spcPct val="75000"/>
              </a:spcBef>
              <a:spcAft>
                <a:spcPct val="0"/>
              </a:spcAft>
              <a:buClr>
                <a:schemeClr val="tx1"/>
              </a:buClr>
              <a:buChar char="•"/>
              <a:defRPr sz="3600">
                <a:solidFill>
                  <a:schemeClr val="tx1"/>
                </a:solidFill>
                <a:latin typeface="Arial" charset="0"/>
              </a:defRPr>
            </a:lvl7pPr>
            <a:lvl8pPr marL="3429000" indent="-228600" eaLnBrk="0" fontAlgn="base" hangingPunct="0">
              <a:spcBef>
                <a:spcPct val="75000"/>
              </a:spcBef>
              <a:spcAft>
                <a:spcPct val="0"/>
              </a:spcAft>
              <a:buClr>
                <a:schemeClr val="tx1"/>
              </a:buClr>
              <a:buChar char="•"/>
              <a:defRPr sz="3600">
                <a:solidFill>
                  <a:schemeClr val="tx1"/>
                </a:solidFill>
                <a:latin typeface="Arial" charset="0"/>
              </a:defRPr>
            </a:lvl8pPr>
            <a:lvl9pPr marL="3886200" indent="-228600" eaLnBrk="0" fontAlgn="base" hangingPunct="0">
              <a:spcBef>
                <a:spcPct val="75000"/>
              </a:spcBef>
              <a:spcAft>
                <a:spcPct val="0"/>
              </a:spcAft>
              <a:buClr>
                <a:schemeClr val="tx1"/>
              </a:buClr>
              <a:buChar char="•"/>
              <a:defRPr sz="3600">
                <a:solidFill>
                  <a:schemeClr val="tx1"/>
                </a:solidFill>
                <a:latin typeface="Arial" charset="0"/>
              </a:defRPr>
            </a:lvl9pPr>
          </a:lstStyle>
          <a:p>
            <a:pPr marL="285750" indent="-285750" eaLnBrk="1" hangingPunct="1">
              <a:spcBef>
                <a:spcPts val="0"/>
              </a:spcBef>
              <a:spcAft>
                <a:spcPts val="600"/>
              </a:spcAft>
              <a:buClrTx/>
              <a:buFont typeface="Arial" panose="020B0604020202020204" pitchFamily="34" charset="0"/>
              <a:buChar char="•"/>
            </a:pPr>
            <a:r>
              <a:rPr lang="sv-SE" altLang="en-US" sz="1600" dirty="0" smtClean="0"/>
              <a:t>Anta att produktionen ökar från </a:t>
            </a:r>
            <a:r>
              <a:rPr lang="sv-SE" altLang="en-US" sz="1600" i="1" dirty="0" smtClean="0"/>
              <a:t>Y </a:t>
            </a:r>
            <a:r>
              <a:rPr lang="sv-SE" altLang="en-US" sz="1600" dirty="0" smtClean="0"/>
              <a:t>till </a:t>
            </a:r>
            <a:r>
              <a:rPr lang="sv-SE" altLang="en-US" sz="1600" i="1" dirty="0" smtClean="0"/>
              <a:t>Y’ </a:t>
            </a:r>
            <a:r>
              <a:rPr lang="sv-SE" altLang="en-US" sz="1600" dirty="0" smtClean="0"/>
              <a:t>(vilket förskjuter </a:t>
            </a:r>
            <a:r>
              <a:rPr lang="sv-SE" altLang="en-US" sz="1600" i="1" dirty="0" smtClean="0"/>
              <a:t>MD </a:t>
            </a:r>
            <a:r>
              <a:rPr lang="sv-SE" altLang="en-US" sz="1600" dirty="0" smtClean="0"/>
              <a:t>till </a:t>
            </a:r>
            <a:r>
              <a:rPr lang="sv-SE" altLang="en-US" sz="1600" i="1" dirty="0" smtClean="0"/>
              <a:t>MD’</a:t>
            </a:r>
            <a:r>
              <a:rPr lang="sv-SE" altLang="en-US" sz="1600" dirty="0" smtClean="0"/>
              <a:t>). Om centralbanken </a:t>
            </a:r>
            <a:r>
              <a:rPr lang="sv-SE" altLang="en-US" sz="1600" b="1" dirty="0" smtClean="0"/>
              <a:t>inte</a:t>
            </a:r>
            <a:r>
              <a:rPr lang="sv-SE" altLang="en-US" sz="1600" dirty="0" smtClean="0"/>
              <a:t> reagerar förskjuts jämvikten från A till B och räntan ökar från </a:t>
            </a:r>
            <a:r>
              <a:rPr lang="sv-SE" altLang="en-US" sz="1600" i="1" dirty="0" smtClean="0"/>
              <a:t>i</a:t>
            </a:r>
            <a:r>
              <a:rPr lang="sv-SE" altLang="en-US" sz="1600" i="1" baseline="-25000" dirty="0" smtClean="0"/>
              <a:t>A</a:t>
            </a:r>
            <a:r>
              <a:rPr lang="sv-SE" altLang="en-US" sz="1600" i="1" dirty="0" smtClean="0"/>
              <a:t> </a:t>
            </a:r>
            <a:r>
              <a:rPr lang="sv-SE" altLang="en-US" sz="1600" dirty="0" smtClean="0"/>
              <a:t>till </a:t>
            </a:r>
            <a:r>
              <a:rPr lang="sv-SE" altLang="en-US" sz="1600" i="1" dirty="0" smtClean="0"/>
              <a:t>i</a:t>
            </a:r>
            <a:r>
              <a:rPr lang="sv-SE" altLang="en-US" sz="1600" i="1" baseline="-25000" dirty="0" smtClean="0"/>
              <a:t>B</a:t>
            </a:r>
            <a:r>
              <a:rPr lang="sv-SE" altLang="en-US" sz="1600" i="1" dirty="0" smtClean="0"/>
              <a:t>. </a:t>
            </a:r>
          </a:p>
          <a:p>
            <a:pPr marL="285750" indent="-285750" eaLnBrk="1" hangingPunct="1">
              <a:spcBef>
                <a:spcPts val="0"/>
              </a:spcBef>
              <a:spcAft>
                <a:spcPts val="600"/>
              </a:spcAft>
              <a:buClrTx/>
              <a:buFont typeface="Arial" panose="020B0604020202020204" pitchFamily="34" charset="0"/>
              <a:buChar char="•"/>
            </a:pPr>
            <a:r>
              <a:rPr lang="sv-SE" altLang="en-US" sz="1600" dirty="0" smtClean="0"/>
              <a:t>Det kan också tänkas att centralbanken svarar med att hålla räntan konstant genom att öka penningmängden till </a:t>
            </a:r>
            <a:r>
              <a:rPr lang="sv-SE" altLang="en-US" sz="1600" i="1" dirty="0" smtClean="0"/>
              <a:t>M</a:t>
            </a:r>
            <a:r>
              <a:rPr lang="sv-SE" altLang="en-US" sz="1600" i="1" baseline="30000" dirty="0" smtClean="0"/>
              <a:t>s’</a:t>
            </a:r>
            <a:r>
              <a:rPr lang="sv-SE" altLang="en-US" sz="1600" dirty="0" smtClean="0"/>
              <a:t>.  Då uppstår jämvikten vid </a:t>
            </a:r>
            <a:r>
              <a:rPr lang="sv-SE" altLang="en-US" sz="1600" i="1" dirty="0" smtClean="0"/>
              <a:t>D.</a:t>
            </a:r>
          </a:p>
          <a:p>
            <a:pPr marL="285750" indent="-285750" eaLnBrk="1" hangingPunct="1">
              <a:spcBef>
                <a:spcPts val="0"/>
              </a:spcBef>
              <a:spcAft>
                <a:spcPts val="600"/>
              </a:spcAft>
              <a:buClrTx/>
              <a:buFont typeface="Arial" panose="020B0604020202020204" pitchFamily="34" charset="0"/>
              <a:buChar char="•"/>
            </a:pPr>
            <a:r>
              <a:rPr lang="sv-SE" altLang="en-US" sz="1600" dirty="0" smtClean="0"/>
              <a:t>Vi kan också tänka oss ett mellanläge. Centralbanken ökar penningmängden något men låter </a:t>
            </a:r>
            <a:r>
              <a:rPr lang="sv-SE" altLang="en-US" sz="1600" dirty="0"/>
              <a:t>också </a:t>
            </a:r>
            <a:r>
              <a:rPr lang="sv-SE" altLang="en-US" sz="1600" dirty="0" smtClean="0"/>
              <a:t>räntan stiga till </a:t>
            </a:r>
            <a:r>
              <a:rPr lang="sv-SE" altLang="en-US" sz="1600" i="1" dirty="0" smtClean="0"/>
              <a:t>i</a:t>
            </a:r>
            <a:r>
              <a:rPr lang="sv-SE" altLang="en-US" sz="1600" i="1" baseline="-25000" dirty="0" smtClean="0"/>
              <a:t>C</a:t>
            </a:r>
            <a:r>
              <a:rPr lang="sv-SE" altLang="en-US" sz="1600" dirty="0" smtClean="0"/>
              <a:t>. Jämvikten blir vid C.</a:t>
            </a:r>
            <a:endParaRPr lang="sv-SE" altLang="en-US" sz="1600" dirty="0"/>
          </a:p>
        </p:txBody>
      </p:sp>
      <p:sp>
        <p:nvSpPr>
          <p:cNvPr id="78" name="Rectangle 77"/>
          <p:cNvSpPr/>
          <p:nvPr/>
        </p:nvSpPr>
        <p:spPr>
          <a:xfrm>
            <a:off x="3450848" y="3841303"/>
            <a:ext cx="401072" cy="307777"/>
          </a:xfrm>
          <a:prstGeom prst="rect">
            <a:avLst/>
          </a:prstGeom>
        </p:spPr>
        <p:txBody>
          <a:bodyPr wrap="none">
            <a:spAutoFit/>
          </a:bodyPr>
          <a:lstStyle/>
          <a:p>
            <a:r>
              <a:rPr lang="sv-SE" sz="1400" i="1" dirty="0">
                <a:solidFill>
                  <a:srgbClr val="F4910C"/>
                </a:solidFill>
                <a:latin typeface="Arial"/>
              </a:rPr>
              <a:t>M</a:t>
            </a:r>
            <a:r>
              <a:rPr lang="sv-SE" sz="1400" i="1" baseline="30000" dirty="0">
                <a:solidFill>
                  <a:srgbClr val="F4910C"/>
                </a:solidFill>
                <a:latin typeface="Arial"/>
              </a:rPr>
              <a:t>d</a:t>
            </a:r>
            <a:endParaRPr lang="sv-SE" dirty="0"/>
          </a:p>
        </p:txBody>
      </p:sp>
      <p:grpSp>
        <p:nvGrpSpPr>
          <p:cNvPr id="81" name="Group 80"/>
          <p:cNvGrpSpPr/>
          <p:nvPr/>
        </p:nvGrpSpPr>
        <p:grpSpPr>
          <a:xfrm>
            <a:off x="755576" y="1381592"/>
            <a:ext cx="3627650" cy="2355185"/>
            <a:chOff x="755576" y="1381592"/>
            <a:chExt cx="3627650" cy="2355185"/>
          </a:xfrm>
        </p:grpSpPr>
        <p:grpSp>
          <p:nvGrpSpPr>
            <p:cNvPr id="12" name="Group 11"/>
            <p:cNvGrpSpPr/>
            <p:nvPr/>
          </p:nvGrpSpPr>
          <p:grpSpPr>
            <a:xfrm>
              <a:off x="1361760" y="1381592"/>
              <a:ext cx="2652531" cy="2161087"/>
              <a:chOff x="4896472" y="1988840"/>
              <a:chExt cx="3744416" cy="2998762"/>
            </a:xfrm>
          </p:grpSpPr>
          <p:sp>
            <p:nvSpPr>
              <p:cNvPr id="14" name="Freeform 13"/>
              <p:cNvSpPr/>
              <p:nvPr/>
            </p:nvSpPr>
            <p:spPr bwMode="auto">
              <a:xfrm>
                <a:off x="5292080" y="1988840"/>
                <a:ext cx="3348808" cy="2998762"/>
              </a:xfrm>
              <a:custGeom>
                <a:avLst/>
                <a:gdLst>
                  <a:gd name="connsiteX0" fmla="*/ 0 w 2314575"/>
                  <a:gd name="connsiteY0" fmla="*/ 0 h 1600200"/>
                  <a:gd name="connsiteX1" fmla="*/ 647700 w 2314575"/>
                  <a:gd name="connsiteY1" fmla="*/ 828675 h 1600200"/>
                  <a:gd name="connsiteX2" fmla="*/ 2314575 w 2314575"/>
                  <a:gd name="connsiteY2" fmla="*/ 1600200 h 1600200"/>
                </a:gdLst>
                <a:ahLst/>
                <a:cxnLst>
                  <a:cxn ang="0">
                    <a:pos x="connsiteX0" y="connsiteY0"/>
                  </a:cxn>
                  <a:cxn ang="0">
                    <a:pos x="connsiteX1" y="connsiteY1"/>
                  </a:cxn>
                  <a:cxn ang="0">
                    <a:pos x="connsiteX2" y="connsiteY2"/>
                  </a:cxn>
                </a:cxnLst>
                <a:rect l="l" t="t" r="r" b="b"/>
                <a:pathLst>
                  <a:path w="2314575" h="1600200">
                    <a:moveTo>
                      <a:pt x="0" y="0"/>
                    </a:moveTo>
                    <a:cubicBezTo>
                      <a:pt x="130969" y="280987"/>
                      <a:pt x="261938" y="561975"/>
                      <a:pt x="647700" y="828675"/>
                    </a:cubicBezTo>
                    <a:cubicBezTo>
                      <a:pt x="1033463" y="1095375"/>
                      <a:pt x="1674019" y="1347787"/>
                      <a:pt x="2314575" y="1600200"/>
                    </a:cubicBezTo>
                  </a:path>
                </a:pathLst>
              </a:custGeom>
              <a:noFill/>
              <a:ln w="15875" cap="flat" cmpd="sng" algn="ctr">
                <a:solidFill>
                  <a:srgbClr val="FF66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8" charset="0"/>
                  <a:buNone/>
                  <a:tabLst/>
                </a:pPr>
                <a:endParaRPr kumimoji="0" lang="sv-SE" sz="2800" b="0" i="0" u="none" strike="noStrike" cap="none" normalizeH="0" baseline="0" smtClean="0">
                  <a:ln>
                    <a:noFill/>
                  </a:ln>
                  <a:solidFill>
                    <a:schemeClr val="bg1"/>
                  </a:solidFill>
                  <a:effectLst/>
                  <a:latin typeface="+mn-lt"/>
                  <a:ea typeface="MS Gothic" pitchFamily="49" charset="-128"/>
                </a:endParaRPr>
              </a:p>
            </p:txBody>
          </p:sp>
          <p:sp>
            <p:nvSpPr>
              <p:cNvPr id="15" name="Right Arrow 14"/>
              <p:cNvSpPr/>
              <p:nvPr/>
            </p:nvSpPr>
            <p:spPr bwMode="auto">
              <a:xfrm>
                <a:off x="4896472" y="2840137"/>
                <a:ext cx="683640" cy="216024"/>
              </a:xfrm>
              <a:prstGeom prst="rightArrow">
                <a:avLst/>
              </a:pr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8" charset="0"/>
                  <a:buNone/>
                  <a:tabLst/>
                </a:pPr>
                <a:endParaRPr kumimoji="0" lang="sv-SE" sz="1800" b="0" i="0" u="none" strike="noStrike" cap="none" normalizeH="0" baseline="0" smtClean="0">
                  <a:ln>
                    <a:noFill/>
                  </a:ln>
                  <a:solidFill>
                    <a:schemeClr val="bg1"/>
                  </a:solidFill>
                  <a:effectLst/>
                  <a:latin typeface="Times New Roman" pitchFamily="18" charset="0"/>
                  <a:ea typeface="MS Gothic" pitchFamily="49" charset="-128"/>
                </a:endParaRPr>
              </a:p>
            </p:txBody>
          </p:sp>
        </p:grpSp>
        <p:sp>
          <p:nvSpPr>
            <p:cNvPr id="25" name="Text Box 41"/>
            <p:cNvSpPr txBox="1">
              <a:spLocks noChangeArrowheads="1"/>
            </p:cNvSpPr>
            <p:nvPr/>
          </p:nvSpPr>
          <p:spPr bwMode="auto">
            <a:xfrm>
              <a:off x="755576" y="2075151"/>
              <a:ext cx="320922" cy="338554"/>
            </a:xfrm>
            <a:prstGeom prst="rect">
              <a:avLst/>
            </a:prstGeom>
            <a:noFill/>
            <a:ln>
              <a:noFill/>
            </a:ln>
            <a:effectLst/>
            <a:extLst>
              <a:ext uri="{909E8E84-426E-40DD-AFC4-6F175D3DCCD1}">
                <a14:hiddenFill xmlns:a14="http://schemas.microsoft.com/office/drawing/2010/main">
                  <a:gradFill rotWithShape="0">
                    <a:gsLst>
                      <a:gs pos="0">
                        <a:srgbClr val="003300"/>
                      </a:gs>
                      <a:gs pos="100000">
                        <a:srgbClr val="66FF66"/>
                      </a:gs>
                    </a:gsLst>
                    <a:lin ang="0" scaled="1"/>
                  </a:gra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3600">
                  <a:solidFill>
                    <a:schemeClr val="tx1"/>
                  </a:solidFill>
                  <a:latin typeface="Arial" charset="0"/>
                </a:defRPr>
              </a:lvl1pPr>
              <a:lvl2pPr marL="742950" indent="-285750">
                <a:defRPr sz="3600">
                  <a:solidFill>
                    <a:schemeClr val="tx1"/>
                  </a:solidFill>
                  <a:latin typeface="Arial" charset="0"/>
                </a:defRPr>
              </a:lvl2pPr>
              <a:lvl3pPr marL="1143000" indent="-228600">
                <a:defRPr sz="3600">
                  <a:solidFill>
                    <a:schemeClr val="tx1"/>
                  </a:solidFill>
                  <a:latin typeface="Arial" charset="0"/>
                </a:defRPr>
              </a:lvl3pPr>
              <a:lvl4pPr marL="1600200" indent="-228600">
                <a:defRPr sz="3600">
                  <a:solidFill>
                    <a:schemeClr val="tx1"/>
                  </a:solidFill>
                  <a:latin typeface="Arial" charset="0"/>
                </a:defRPr>
              </a:lvl4pPr>
              <a:lvl5pPr marL="2057400" indent="-228600">
                <a:defRPr sz="3600">
                  <a:solidFill>
                    <a:schemeClr val="tx1"/>
                  </a:solidFill>
                  <a:latin typeface="Arial" charset="0"/>
                </a:defRPr>
              </a:lvl5pPr>
              <a:lvl6pPr marL="2514600" indent="-228600" eaLnBrk="0" fontAlgn="base" hangingPunct="0">
                <a:spcBef>
                  <a:spcPct val="75000"/>
                </a:spcBef>
                <a:spcAft>
                  <a:spcPct val="0"/>
                </a:spcAft>
                <a:buClr>
                  <a:schemeClr val="tx1"/>
                </a:buClr>
                <a:buChar char="•"/>
                <a:defRPr sz="3600">
                  <a:solidFill>
                    <a:schemeClr val="tx1"/>
                  </a:solidFill>
                  <a:latin typeface="Arial" charset="0"/>
                </a:defRPr>
              </a:lvl6pPr>
              <a:lvl7pPr marL="2971800" indent="-228600" eaLnBrk="0" fontAlgn="base" hangingPunct="0">
                <a:spcBef>
                  <a:spcPct val="75000"/>
                </a:spcBef>
                <a:spcAft>
                  <a:spcPct val="0"/>
                </a:spcAft>
                <a:buClr>
                  <a:schemeClr val="tx1"/>
                </a:buClr>
                <a:buChar char="•"/>
                <a:defRPr sz="3600">
                  <a:solidFill>
                    <a:schemeClr val="tx1"/>
                  </a:solidFill>
                  <a:latin typeface="Arial" charset="0"/>
                </a:defRPr>
              </a:lvl7pPr>
              <a:lvl8pPr marL="3429000" indent="-228600" eaLnBrk="0" fontAlgn="base" hangingPunct="0">
                <a:spcBef>
                  <a:spcPct val="75000"/>
                </a:spcBef>
                <a:spcAft>
                  <a:spcPct val="0"/>
                </a:spcAft>
                <a:buClr>
                  <a:schemeClr val="tx1"/>
                </a:buClr>
                <a:buChar char="•"/>
                <a:defRPr sz="3600">
                  <a:solidFill>
                    <a:schemeClr val="tx1"/>
                  </a:solidFill>
                  <a:latin typeface="Arial" charset="0"/>
                </a:defRPr>
              </a:lvl8pPr>
              <a:lvl9pPr marL="3886200" indent="-228600" eaLnBrk="0" fontAlgn="base" hangingPunct="0">
                <a:spcBef>
                  <a:spcPct val="75000"/>
                </a:spcBef>
                <a:spcAft>
                  <a:spcPct val="0"/>
                </a:spcAft>
                <a:buClr>
                  <a:schemeClr val="tx1"/>
                </a:buClr>
                <a:buChar char="•"/>
                <a:defRPr sz="3600">
                  <a:solidFill>
                    <a:schemeClr val="tx1"/>
                  </a:solidFill>
                  <a:latin typeface="Arial" charset="0"/>
                </a:defRPr>
              </a:lvl9pPr>
            </a:lstStyle>
            <a:p>
              <a:pPr>
                <a:buFontTx/>
                <a:buNone/>
              </a:pPr>
              <a:r>
                <a:rPr lang="sv-SE" altLang="en-US" sz="1600" i="1" dirty="0" err="1" smtClean="0"/>
                <a:t>i</a:t>
              </a:r>
              <a:r>
                <a:rPr lang="sv-SE" altLang="en-US" sz="1600" i="1" baseline="-25000" dirty="0" err="1" smtClean="0"/>
                <a:t>B</a:t>
              </a:r>
              <a:endParaRPr lang="en-US" altLang="en-US" sz="1600" i="1" baseline="-25000" dirty="0"/>
            </a:p>
          </p:txBody>
        </p:sp>
        <p:sp>
          <p:nvSpPr>
            <p:cNvPr id="36" name="TextBox 35"/>
            <p:cNvSpPr txBox="1"/>
            <p:nvPr/>
          </p:nvSpPr>
          <p:spPr>
            <a:xfrm>
              <a:off x="2106868" y="2147159"/>
              <a:ext cx="304892" cy="307777"/>
            </a:xfrm>
            <a:prstGeom prst="rect">
              <a:avLst/>
            </a:prstGeom>
            <a:noFill/>
          </p:spPr>
          <p:txBody>
            <a:bodyPr wrap="none" rtlCol="0">
              <a:spAutoFit/>
            </a:bodyPr>
            <a:lstStyle/>
            <a:p>
              <a:r>
                <a:rPr lang="sv-SE" sz="1400" dirty="0" smtClean="0">
                  <a:solidFill>
                    <a:schemeClr val="tx1"/>
                  </a:solidFill>
                  <a:latin typeface="+mn-lt"/>
                </a:rPr>
                <a:t>B</a:t>
              </a:r>
              <a:endParaRPr lang="sv-SE" sz="2000" dirty="0">
                <a:solidFill>
                  <a:schemeClr val="tx1"/>
                </a:solidFill>
                <a:latin typeface="+mn-lt"/>
              </a:endParaRPr>
            </a:p>
          </p:txBody>
        </p:sp>
        <p:sp>
          <p:nvSpPr>
            <p:cNvPr id="66" name="Line 40"/>
            <p:cNvSpPr>
              <a:spLocks noChangeShapeType="1"/>
            </p:cNvSpPr>
            <p:nvPr/>
          </p:nvSpPr>
          <p:spPr bwMode="auto">
            <a:xfrm flipH="1">
              <a:off x="1072033" y="2363183"/>
              <a:ext cx="1080075" cy="0"/>
            </a:xfrm>
            <a:prstGeom prst="line">
              <a:avLst/>
            </a:prstGeom>
            <a:noFill/>
            <a:ln w="9525">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v-SE" sz="1800"/>
            </a:p>
          </p:txBody>
        </p:sp>
        <p:sp>
          <p:nvSpPr>
            <p:cNvPr id="79" name="Rectangle 78"/>
            <p:cNvSpPr/>
            <p:nvPr/>
          </p:nvSpPr>
          <p:spPr>
            <a:xfrm>
              <a:off x="3954904" y="3429000"/>
              <a:ext cx="428322" cy="307777"/>
            </a:xfrm>
            <a:prstGeom prst="rect">
              <a:avLst/>
            </a:prstGeom>
          </p:spPr>
          <p:txBody>
            <a:bodyPr wrap="none">
              <a:spAutoFit/>
            </a:bodyPr>
            <a:lstStyle/>
            <a:p>
              <a:r>
                <a:rPr lang="sv-SE" sz="1400" i="1" dirty="0" smtClean="0">
                  <a:solidFill>
                    <a:srgbClr val="F4910C"/>
                  </a:solidFill>
                  <a:latin typeface="Arial"/>
                </a:rPr>
                <a:t>M</a:t>
              </a:r>
              <a:r>
                <a:rPr lang="sv-SE" sz="1400" i="1" baseline="30000" dirty="0" smtClean="0">
                  <a:solidFill>
                    <a:srgbClr val="F4910C"/>
                  </a:solidFill>
                  <a:latin typeface="Arial"/>
                </a:rPr>
                <a:t>d’</a:t>
              </a:r>
              <a:endParaRPr lang="sv-SE" dirty="0"/>
            </a:p>
          </p:txBody>
        </p:sp>
      </p:grpSp>
      <p:sp>
        <p:nvSpPr>
          <p:cNvPr id="80" name="Text Box 41"/>
          <p:cNvSpPr txBox="1">
            <a:spLocks noChangeArrowheads="1"/>
          </p:cNvSpPr>
          <p:nvPr/>
        </p:nvSpPr>
        <p:spPr bwMode="auto">
          <a:xfrm>
            <a:off x="755576" y="2957711"/>
            <a:ext cx="320922" cy="338554"/>
          </a:xfrm>
          <a:prstGeom prst="rect">
            <a:avLst/>
          </a:prstGeom>
          <a:noFill/>
          <a:ln>
            <a:noFill/>
          </a:ln>
          <a:effectLst/>
          <a:extLst>
            <a:ext uri="{909E8E84-426E-40DD-AFC4-6F175D3DCCD1}">
              <a14:hiddenFill xmlns:a14="http://schemas.microsoft.com/office/drawing/2010/main">
                <a:gradFill rotWithShape="0">
                  <a:gsLst>
                    <a:gs pos="0">
                      <a:srgbClr val="003300"/>
                    </a:gs>
                    <a:gs pos="100000">
                      <a:srgbClr val="66FF66"/>
                    </a:gs>
                  </a:gsLst>
                  <a:lin ang="0" scaled="1"/>
                </a:gra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3600">
                <a:solidFill>
                  <a:schemeClr val="tx1"/>
                </a:solidFill>
                <a:latin typeface="Arial" charset="0"/>
              </a:defRPr>
            </a:lvl1pPr>
            <a:lvl2pPr marL="742950" indent="-285750">
              <a:defRPr sz="3600">
                <a:solidFill>
                  <a:schemeClr val="tx1"/>
                </a:solidFill>
                <a:latin typeface="Arial" charset="0"/>
              </a:defRPr>
            </a:lvl2pPr>
            <a:lvl3pPr marL="1143000" indent="-228600">
              <a:defRPr sz="3600">
                <a:solidFill>
                  <a:schemeClr val="tx1"/>
                </a:solidFill>
                <a:latin typeface="Arial" charset="0"/>
              </a:defRPr>
            </a:lvl3pPr>
            <a:lvl4pPr marL="1600200" indent="-228600">
              <a:defRPr sz="3600">
                <a:solidFill>
                  <a:schemeClr val="tx1"/>
                </a:solidFill>
                <a:latin typeface="Arial" charset="0"/>
              </a:defRPr>
            </a:lvl4pPr>
            <a:lvl5pPr marL="2057400" indent="-228600">
              <a:defRPr sz="3600">
                <a:solidFill>
                  <a:schemeClr val="tx1"/>
                </a:solidFill>
                <a:latin typeface="Arial" charset="0"/>
              </a:defRPr>
            </a:lvl5pPr>
            <a:lvl6pPr marL="2514600" indent="-228600" eaLnBrk="0" fontAlgn="base" hangingPunct="0">
              <a:spcBef>
                <a:spcPct val="75000"/>
              </a:spcBef>
              <a:spcAft>
                <a:spcPct val="0"/>
              </a:spcAft>
              <a:buClr>
                <a:schemeClr val="tx1"/>
              </a:buClr>
              <a:buChar char="•"/>
              <a:defRPr sz="3600">
                <a:solidFill>
                  <a:schemeClr val="tx1"/>
                </a:solidFill>
                <a:latin typeface="Arial" charset="0"/>
              </a:defRPr>
            </a:lvl6pPr>
            <a:lvl7pPr marL="2971800" indent="-228600" eaLnBrk="0" fontAlgn="base" hangingPunct="0">
              <a:spcBef>
                <a:spcPct val="75000"/>
              </a:spcBef>
              <a:spcAft>
                <a:spcPct val="0"/>
              </a:spcAft>
              <a:buClr>
                <a:schemeClr val="tx1"/>
              </a:buClr>
              <a:buChar char="•"/>
              <a:defRPr sz="3600">
                <a:solidFill>
                  <a:schemeClr val="tx1"/>
                </a:solidFill>
                <a:latin typeface="Arial" charset="0"/>
              </a:defRPr>
            </a:lvl7pPr>
            <a:lvl8pPr marL="3429000" indent="-228600" eaLnBrk="0" fontAlgn="base" hangingPunct="0">
              <a:spcBef>
                <a:spcPct val="75000"/>
              </a:spcBef>
              <a:spcAft>
                <a:spcPct val="0"/>
              </a:spcAft>
              <a:buClr>
                <a:schemeClr val="tx1"/>
              </a:buClr>
              <a:buChar char="•"/>
              <a:defRPr sz="3600">
                <a:solidFill>
                  <a:schemeClr val="tx1"/>
                </a:solidFill>
                <a:latin typeface="Arial" charset="0"/>
              </a:defRPr>
            </a:lvl8pPr>
            <a:lvl9pPr marL="3886200" indent="-228600" eaLnBrk="0" fontAlgn="base" hangingPunct="0">
              <a:spcBef>
                <a:spcPct val="75000"/>
              </a:spcBef>
              <a:spcAft>
                <a:spcPct val="0"/>
              </a:spcAft>
              <a:buClr>
                <a:schemeClr val="tx1"/>
              </a:buClr>
              <a:buChar char="•"/>
              <a:defRPr sz="3600">
                <a:solidFill>
                  <a:schemeClr val="tx1"/>
                </a:solidFill>
                <a:latin typeface="Arial" charset="0"/>
              </a:defRPr>
            </a:lvl9pPr>
          </a:lstStyle>
          <a:p>
            <a:pPr>
              <a:buFontTx/>
              <a:buNone/>
            </a:pPr>
            <a:r>
              <a:rPr lang="sv-SE" altLang="en-US" sz="1600" i="1" dirty="0" smtClean="0"/>
              <a:t>i</a:t>
            </a:r>
            <a:r>
              <a:rPr lang="sv-SE" altLang="en-US" sz="1600" i="1" baseline="-25000" dirty="0" smtClean="0"/>
              <a:t>A</a:t>
            </a:r>
            <a:endParaRPr lang="en-US" altLang="en-US" sz="1600" i="1" baseline="-25000" dirty="0"/>
          </a:p>
        </p:txBody>
      </p:sp>
      <p:sp>
        <p:nvSpPr>
          <p:cNvPr id="82" name="Slide Number Placeholder 3"/>
          <p:cNvSpPr>
            <a:spLocks noGrp="1"/>
          </p:cNvSpPr>
          <p:nvPr>
            <p:ph type="sldNum" sz="quarter" idx="10"/>
          </p:nvPr>
        </p:nvSpPr>
        <p:spPr>
          <a:xfrm>
            <a:off x="0" y="6516688"/>
            <a:ext cx="1900238" cy="336550"/>
          </a:xfrm>
        </p:spPr>
        <p:txBody>
          <a:bodyPr/>
          <a:lstStyle/>
          <a:p>
            <a:pPr>
              <a:defRPr/>
            </a:pPr>
            <a:r>
              <a:rPr lang="sv-SE" dirty="0" smtClean="0"/>
              <a:t>K4: </a:t>
            </a:r>
            <a:r>
              <a:rPr lang="sv-SE" dirty="0"/>
              <a:t>sid. </a:t>
            </a:r>
            <a:fld id="{71B7D319-3509-4EF6-A7CA-BA2351681FF6}" type="slidenum">
              <a:rPr lang="en-GB"/>
              <a:pPr>
                <a:defRPr/>
              </a:pPr>
              <a:t>11</a:t>
            </a:fld>
            <a:endParaRPr lang="en-GB" dirty="0"/>
          </a:p>
        </p:txBody>
      </p:sp>
    </p:spTree>
    <p:extLst>
      <p:ext uri="{BB962C8B-B14F-4D97-AF65-F5344CB8AC3E}">
        <p14:creationId xmlns:p14="http://schemas.microsoft.com/office/powerpoint/2010/main" val="21708144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8" fill="hold" nodeType="clickEffect">
                                  <p:stCondLst>
                                    <p:cond delay="0"/>
                                  </p:stCondLst>
                                  <p:childTnLst>
                                    <p:set>
                                      <p:cBhvr>
                                        <p:cTn id="10" dur="1" fill="hold">
                                          <p:stCondLst>
                                            <p:cond delay="0"/>
                                          </p:stCondLst>
                                        </p:cTn>
                                        <p:tgtEl>
                                          <p:spTgt spid="81"/>
                                        </p:tgtEl>
                                        <p:attrNameLst>
                                          <p:attrName>style.visibility</p:attrName>
                                        </p:attrNameLst>
                                      </p:cBhvr>
                                      <p:to>
                                        <p:strVal val="visible"/>
                                      </p:to>
                                    </p:set>
                                    <p:anim calcmode="lin" valueType="num">
                                      <p:cBhvr additive="base">
                                        <p:cTn id="11" dur="500" fill="hold"/>
                                        <p:tgtEl>
                                          <p:spTgt spid="81"/>
                                        </p:tgtEl>
                                        <p:attrNameLst>
                                          <p:attrName>ppt_x</p:attrName>
                                        </p:attrNameLst>
                                      </p:cBhvr>
                                      <p:tavLst>
                                        <p:tav tm="0">
                                          <p:val>
                                            <p:strVal val="0-#ppt_w/2"/>
                                          </p:val>
                                        </p:tav>
                                        <p:tav tm="100000">
                                          <p:val>
                                            <p:strVal val="#ppt_x"/>
                                          </p:val>
                                        </p:tav>
                                      </p:tavLst>
                                    </p:anim>
                                    <p:anim calcmode="lin" valueType="num">
                                      <p:cBhvr additive="base">
                                        <p:cTn id="12" dur="500" fill="hold"/>
                                        <p:tgtEl>
                                          <p:spTgt spid="81"/>
                                        </p:tgtEl>
                                        <p:attrNameLst>
                                          <p:attrName>ppt_y</p:attrName>
                                        </p:attrNameLst>
                                      </p:cBhvr>
                                      <p:tavLst>
                                        <p:tav tm="0">
                                          <p:val>
                                            <p:strVal val="#ppt_y"/>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74">
                                            <p:txEl>
                                              <p:pRg st="1" end="1"/>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22" presetClass="entr" presetSubtype="8" fill="hold" nodeType="clickEffect">
                                  <p:stCondLst>
                                    <p:cond delay="0"/>
                                  </p:stCondLst>
                                  <p:childTnLst>
                                    <p:set>
                                      <p:cBhvr>
                                        <p:cTn id="20" dur="1" fill="hold">
                                          <p:stCondLst>
                                            <p:cond delay="0"/>
                                          </p:stCondLst>
                                        </p:cTn>
                                        <p:tgtEl>
                                          <p:spTgt spid="76"/>
                                        </p:tgtEl>
                                        <p:attrNameLst>
                                          <p:attrName>style.visibility</p:attrName>
                                        </p:attrNameLst>
                                      </p:cBhvr>
                                      <p:to>
                                        <p:strVal val="visible"/>
                                      </p:to>
                                    </p:set>
                                    <p:animEffect transition="in" filter="wipe(left)">
                                      <p:cBhvr>
                                        <p:cTn id="21" dur="500"/>
                                        <p:tgtEl>
                                          <p:spTgt spid="76"/>
                                        </p:tgtEl>
                                      </p:cBhvr>
                                    </p:animEffect>
                                  </p:childTnLst>
                                </p:cTn>
                              </p:par>
                            </p:childTnLst>
                          </p:cTn>
                        </p:par>
                      </p:childTnLst>
                    </p:cTn>
                  </p:par>
                  <p:par>
                    <p:cTn id="22" fill="hold">
                      <p:stCondLst>
                        <p:cond delay="indefinite"/>
                      </p:stCondLst>
                      <p:childTnLst>
                        <p:par>
                          <p:cTn id="23" fill="hold">
                            <p:stCondLst>
                              <p:cond delay="0"/>
                            </p:stCondLst>
                            <p:childTnLst>
                              <p:par>
                                <p:cTn id="24" presetID="1" presetClass="entr" presetSubtype="0" fill="hold" grpId="0" nodeType="clickEffect">
                                  <p:stCondLst>
                                    <p:cond delay="0"/>
                                  </p:stCondLst>
                                  <p:childTnLst>
                                    <p:set>
                                      <p:cBhvr>
                                        <p:cTn id="25" dur="1" fill="hold">
                                          <p:stCondLst>
                                            <p:cond delay="0"/>
                                          </p:stCondLst>
                                        </p:cTn>
                                        <p:tgtEl>
                                          <p:spTgt spid="74">
                                            <p:txEl>
                                              <p:pRg st="2" end="2"/>
                                            </p:txEl>
                                          </p:spTgt>
                                        </p:tgtEl>
                                        <p:attrNameLst>
                                          <p:attrName>style.visibility</p:attrName>
                                        </p:attrNameLst>
                                      </p:cBhvr>
                                      <p:to>
                                        <p:strVal val="visible"/>
                                      </p:to>
                                    </p:set>
                                  </p:childTnLst>
                                </p:cTn>
                              </p:par>
                            </p:childTnLst>
                          </p:cTn>
                        </p:par>
                      </p:childTnLst>
                    </p:cTn>
                  </p:par>
                  <p:par>
                    <p:cTn id="26" fill="hold">
                      <p:stCondLst>
                        <p:cond delay="indefinite"/>
                      </p:stCondLst>
                      <p:childTnLst>
                        <p:par>
                          <p:cTn id="27" fill="hold">
                            <p:stCondLst>
                              <p:cond delay="0"/>
                            </p:stCondLst>
                            <p:childTnLst>
                              <p:par>
                                <p:cTn id="28" presetID="22" presetClass="entr" presetSubtype="8" fill="hold" nodeType="clickEffect">
                                  <p:stCondLst>
                                    <p:cond delay="0"/>
                                  </p:stCondLst>
                                  <p:childTnLst>
                                    <p:set>
                                      <p:cBhvr>
                                        <p:cTn id="29" dur="1" fill="hold">
                                          <p:stCondLst>
                                            <p:cond delay="0"/>
                                          </p:stCondLst>
                                        </p:cTn>
                                        <p:tgtEl>
                                          <p:spTgt spid="77"/>
                                        </p:tgtEl>
                                        <p:attrNameLst>
                                          <p:attrName>style.visibility</p:attrName>
                                        </p:attrNameLst>
                                      </p:cBhvr>
                                      <p:to>
                                        <p:strVal val="visible"/>
                                      </p:to>
                                    </p:set>
                                    <p:animEffect transition="in" filter="wipe(left)">
                                      <p:cBhvr>
                                        <p:cTn id="30" dur="500"/>
                                        <p:tgtEl>
                                          <p:spTgt spid="7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4" grpId="0" uiExpand="1"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dirty="0" smtClean="0"/>
              <a:t>Penningpolitisk reaktionsfunktion</a:t>
            </a:r>
            <a:endParaRPr lang="sv-SE" dirty="0"/>
          </a:p>
        </p:txBody>
      </p:sp>
      <p:sp>
        <p:nvSpPr>
          <p:cNvPr id="4" name="Line 2"/>
          <p:cNvSpPr>
            <a:spLocks noChangeShapeType="1"/>
          </p:cNvSpPr>
          <p:nvPr/>
        </p:nvSpPr>
        <p:spPr bwMode="auto">
          <a:xfrm>
            <a:off x="1052044" y="4231718"/>
            <a:ext cx="3165751" cy="981"/>
          </a:xfrm>
          <a:prstGeom prst="line">
            <a:avLst/>
          </a:prstGeom>
          <a:noFill/>
          <a:ln w="38160">
            <a:solidFill>
              <a:srgbClr val="000000"/>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sv-SE" sz="1600">
              <a:latin typeface="+mn-lt"/>
            </a:endParaRPr>
          </a:p>
        </p:txBody>
      </p:sp>
      <p:sp>
        <p:nvSpPr>
          <p:cNvPr id="5" name="Text Box 9"/>
          <p:cNvSpPr txBox="1">
            <a:spLocks noChangeArrowheads="1"/>
          </p:cNvSpPr>
          <p:nvPr/>
        </p:nvSpPr>
        <p:spPr bwMode="auto">
          <a:xfrm rot="16200000">
            <a:off x="268109" y="2672796"/>
            <a:ext cx="681910" cy="283039"/>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9pPr>
          </a:lstStyle>
          <a:p>
            <a:pPr>
              <a:spcBef>
                <a:spcPts val="2250"/>
              </a:spcBef>
            </a:pPr>
            <a:r>
              <a:rPr lang="sv-SE" altLang="en-US" sz="1200" dirty="0" smtClean="0">
                <a:solidFill>
                  <a:srgbClr val="000000"/>
                </a:solidFill>
                <a:latin typeface="+mn-lt"/>
              </a:rPr>
              <a:t>Ränta, </a:t>
            </a:r>
            <a:r>
              <a:rPr lang="sv-SE" altLang="en-US" sz="1200" i="1" dirty="0" smtClean="0">
                <a:solidFill>
                  <a:srgbClr val="000000"/>
                </a:solidFill>
                <a:latin typeface="+mn-lt"/>
              </a:rPr>
              <a:t>i</a:t>
            </a:r>
            <a:endParaRPr lang="sv-SE" altLang="en-US" sz="1200" dirty="0">
              <a:solidFill>
                <a:srgbClr val="000000"/>
              </a:solidFill>
              <a:latin typeface="+mn-lt"/>
            </a:endParaRPr>
          </a:p>
        </p:txBody>
      </p:sp>
      <p:sp>
        <p:nvSpPr>
          <p:cNvPr id="6" name="Line 10"/>
          <p:cNvSpPr>
            <a:spLocks noChangeShapeType="1"/>
          </p:cNvSpPr>
          <p:nvPr/>
        </p:nvSpPr>
        <p:spPr bwMode="auto">
          <a:xfrm flipV="1">
            <a:off x="1062970" y="1547348"/>
            <a:ext cx="776" cy="2685351"/>
          </a:xfrm>
          <a:prstGeom prst="line">
            <a:avLst/>
          </a:prstGeom>
          <a:noFill/>
          <a:ln w="38160">
            <a:solidFill>
              <a:srgbClr val="000000"/>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sv-SE" sz="1600">
              <a:latin typeface="+mn-lt"/>
            </a:endParaRPr>
          </a:p>
        </p:txBody>
      </p:sp>
      <p:sp>
        <p:nvSpPr>
          <p:cNvPr id="7" name="Text Box 9"/>
          <p:cNvSpPr txBox="1">
            <a:spLocks noChangeArrowheads="1"/>
          </p:cNvSpPr>
          <p:nvPr/>
        </p:nvSpPr>
        <p:spPr bwMode="auto">
          <a:xfrm>
            <a:off x="1619672" y="4399587"/>
            <a:ext cx="1937818" cy="26785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9pPr>
          </a:lstStyle>
          <a:p>
            <a:pPr>
              <a:spcBef>
                <a:spcPts val="2250"/>
              </a:spcBef>
            </a:pPr>
            <a:r>
              <a:rPr lang="sv-SE" altLang="en-US" sz="1200" dirty="0" smtClean="0">
                <a:solidFill>
                  <a:srgbClr val="000000"/>
                </a:solidFill>
                <a:latin typeface="+mn-lt"/>
              </a:rPr>
              <a:t>Real penningmängd, </a:t>
            </a:r>
            <a:r>
              <a:rPr lang="sv-SE" altLang="en-US" sz="1200" i="1" dirty="0" smtClean="0">
                <a:solidFill>
                  <a:srgbClr val="000000"/>
                </a:solidFill>
                <a:latin typeface="+mn-lt"/>
              </a:rPr>
              <a:t>M/P</a:t>
            </a:r>
            <a:endParaRPr lang="sv-SE" altLang="en-US" sz="1200" i="1" dirty="0">
              <a:solidFill>
                <a:srgbClr val="000000"/>
              </a:solidFill>
              <a:latin typeface="+mn-lt"/>
            </a:endParaRPr>
          </a:p>
        </p:txBody>
      </p:sp>
      <p:sp>
        <p:nvSpPr>
          <p:cNvPr id="8" name="Freeform 7"/>
          <p:cNvSpPr/>
          <p:nvPr/>
        </p:nvSpPr>
        <p:spPr bwMode="auto">
          <a:xfrm>
            <a:off x="1157101" y="1798835"/>
            <a:ext cx="2372284" cy="2161087"/>
          </a:xfrm>
          <a:custGeom>
            <a:avLst/>
            <a:gdLst>
              <a:gd name="connsiteX0" fmla="*/ 0 w 2314575"/>
              <a:gd name="connsiteY0" fmla="*/ 0 h 1600200"/>
              <a:gd name="connsiteX1" fmla="*/ 647700 w 2314575"/>
              <a:gd name="connsiteY1" fmla="*/ 828675 h 1600200"/>
              <a:gd name="connsiteX2" fmla="*/ 2314575 w 2314575"/>
              <a:gd name="connsiteY2" fmla="*/ 1600200 h 1600200"/>
            </a:gdLst>
            <a:ahLst/>
            <a:cxnLst>
              <a:cxn ang="0">
                <a:pos x="connsiteX0" y="connsiteY0"/>
              </a:cxn>
              <a:cxn ang="0">
                <a:pos x="connsiteX1" y="connsiteY1"/>
              </a:cxn>
              <a:cxn ang="0">
                <a:pos x="connsiteX2" y="connsiteY2"/>
              </a:cxn>
            </a:cxnLst>
            <a:rect l="l" t="t" r="r" b="b"/>
            <a:pathLst>
              <a:path w="2314575" h="1600200">
                <a:moveTo>
                  <a:pt x="0" y="0"/>
                </a:moveTo>
                <a:cubicBezTo>
                  <a:pt x="130969" y="280987"/>
                  <a:pt x="261938" y="561975"/>
                  <a:pt x="647700" y="828675"/>
                </a:cubicBezTo>
                <a:cubicBezTo>
                  <a:pt x="1033463" y="1095375"/>
                  <a:pt x="1674019" y="1347787"/>
                  <a:pt x="2314575" y="1600200"/>
                </a:cubicBezTo>
              </a:path>
            </a:pathLst>
          </a:custGeom>
          <a:noFill/>
          <a:ln w="15875" cap="flat" cmpd="sng" algn="ctr">
            <a:solidFill>
              <a:srgbClr val="FF66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8" charset="0"/>
              <a:buNone/>
              <a:tabLst/>
            </a:pPr>
            <a:endParaRPr kumimoji="0" lang="sv-SE" sz="2800" b="0" i="0" u="none" strike="noStrike" cap="none" normalizeH="0" baseline="0" smtClean="0">
              <a:ln>
                <a:noFill/>
              </a:ln>
              <a:solidFill>
                <a:schemeClr val="bg1"/>
              </a:solidFill>
              <a:effectLst/>
              <a:latin typeface="+mn-lt"/>
              <a:ea typeface="MS Gothic" pitchFamily="49" charset="-128"/>
            </a:endParaRPr>
          </a:p>
        </p:txBody>
      </p:sp>
      <p:grpSp>
        <p:nvGrpSpPr>
          <p:cNvPr id="26" name="Group 25"/>
          <p:cNvGrpSpPr/>
          <p:nvPr/>
        </p:nvGrpSpPr>
        <p:grpSpPr>
          <a:xfrm>
            <a:off x="2024276" y="1268760"/>
            <a:ext cx="460245" cy="2962958"/>
            <a:chOff x="2024276" y="1470481"/>
            <a:chExt cx="460245" cy="2962958"/>
          </a:xfrm>
        </p:grpSpPr>
        <p:cxnSp>
          <p:nvCxnSpPr>
            <p:cNvPr id="9" name="Straight Connector 8"/>
            <p:cNvCxnSpPr/>
            <p:nvPr/>
          </p:nvCxnSpPr>
          <p:spPr bwMode="auto">
            <a:xfrm>
              <a:off x="2152109" y="1749069"/>
              <a:ext cx="0" cy="2684370"/>
            </a:xfrm>
            <a:prstGeom prst="line">
              <a:avLst/>
            </a:prstGeom>
            <a:solidFill>
              <a:srgbClr val="00B8FF"/>
            </a:solidFill>
            <a:ln w="25400" cap="flat" cmpd="sng" algn="ctr">
              <a:solidFill>
                <a:schemeClr val="accent6"/>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0" name="TextBox 9"/>
            <p:cNvSpPr txBox="1"/>
            <p:nvPr/>
          </p:nvSpPr>
          <p:spPr>
            <a:xfrm>
              <a:off x="2024276" y="1470481"/>
              <a:ext cx="460245" cy="354346"/>
            </a:xfrm>
            <a:prstGeom prst="rect">
              <a:avLst/>
            </a:prstGeom>
            <a:noFill/>
          </p:spPr>
          <p:txBody>
            <a:bodyPr wrap="none" rtlCol="0">
              <a:spAutoFit/>
            </a:bodyPr>
            <a:lstStyle/>
            <a:p>
              <a:r>
                <a:rPr lang="sv-SE" sz="1800" i="1" dirty="0" smtClean="0">
                  <a:solidFill>
                    <a:schemeClr val="accent6">
                      <a:lumMod val="75000"/>
                    </a:schemeClr>
                  </a:solidFill>
                  <a:latin typeface="+mn-lt"/>
                </a:rPr>
                <a:t>M</a:t>
              </a:r>
              <a:r>
                <a:rPr lang="sv-SE" sz="1800" i="1" baseline="30000" dirty="0" smtClean="0">
                  <a:solidFill>
                    <a:schemeClr val="accent6">
                      <a:lumMod val="75000"/>
                    </a:schemeClr>
                  </a:solidFill>
                  <a:latin typeface="+mn-lt"/>
                </a:rPr>
                <a:t>s</a:t>
              </a:r>
              <a:endParaRPr lang="sv-SE" sz="1800" i="1" baseline="30000" dirty="0">
                <a:solidFill>
                  <a:schemeClr val="accent6">
                    <a:lumMod val="75000"/>
                  </a:schemeClr>
                </a:solidFill>
                <a:latin typeface="+mn-lt"/>
              </a:endParaRPr>
            </a:p>
          </p:txBody>
        </p:sp>
      </p:grpSp>
      <p:grpSp>
        <p:nvGrpSpPr>
          <p:cNvPr id="12" name="Group 11"/>
          <p:cNvGrpSpPr/>
          <p:nvPr/>
        </p:nvGrpSpPr>
        <p:grpSpPr>
          <a:xfrm>
            <a:off x="1361760" y="1381592"/>
            <a:ext cx="2652531" cy="2161087"/>
            <a:chOff x="4896472" y="1988840"/>
            <a:chExt cx="3744416" cy="2998762"/>
          </a:xfrm>
        </p:grpSpPr>
        <p:sp>
          <p:nvSpPr>
            <p:cNvPr id="14" name="Freeform 13"/>
            <p:cNvSpPr/>
            <p:nvPr/>
          </p:nvSpPr>
          <p:spPr bwMode="auto">
            <a:xfrm>
              <a:off x="5292080" y="1988840"/>
              <a:ext cx="3348808" cy="2998762"/>
            </a:xfrm>
            <a:custGeom>
              <a:avLst/>
              <a:gdLst>
                <a:gd name="connsiteX0" fmla="*/ 0 w 2314575"/>
                <a:gd name="connsiteY0" fmla="*/ 0 h 1600200"/>
                <a:gd name="connsiteX1" fmla="*/ 647700 w 2314575"/>
                <a:gd name="connsiteY1" fmla="*/ 828675 h 1600200"/>
                <a:gd name="connsiteX2" fmla="*/ 2314575 w 2314575"/>
                <a:gd name="connsiteY2" fmla="*/ 1600200 h 1600200"/>
              </a:gdLst>
              <a:ahLst/>
              <a:cxnLst>
                <a:cxn ang="0">
                  <a:pos x="connsiteX0" y="connsiteY0"/>
                </a:cxn>
                <a:cxn ang="0">
                  <a:pos x="connsiteX1" y="connsiteY1"/>
                </a:cxn>
                <a:cxn ang="0">
                  <a:pos x="connsiteX2" y="connsiteY2"/>
                </a:cxn>
              </a:cxnLst>
              <a:rect l="l" t="t" r="r" b="b"/>
              <a:pathLst>
                <a:path w="2314575" h="1600200">
                  <a:moveTo>
                    <a:pt x="0" y="0"/>
                  </a:moveTo>
                  <a:cubicBezTo>
                    <a:pt x="130969" y="280987"/>
                    <a:pt x="261938" y="561975"/>
                    <a:pt x="647700" y="828675"/>
                  </a:cubicBezTo>
                  <a:cubicBezTo>
                    <a:pt x="1033463" y="1095375"/>
                    <a:pt x="1674019" y="1347787"/>
                    <a:pt x="2314575" y="1600200"/>
                  </a:cubicBezTo>
                </a:path>
              </a:pathLst>
            </a:custGeom>
            <a:noFill/>
            <a:ln w="15875" cap="flat" cmpd="sng" algn="ctr">
              <a:solidFill>
                <a:srgbClr val="FF66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8" charset="0"/>
                <a:buNone/>
                <a:tabLst/>
              </a:pPr>
              <a:endParaRPr kumimoji="0" lang="sv-SE" sz="2800" b="0" i="0" u="none" strike="noStrike" cap="none" normalizeH="0" baseline="0" smtClean="0">
                <a:ln>
                  <a:noFill/>
                </a:ln>
                <a:solidFill>
                  <a:schemeClr val="bg1"/>
                </a:solidFill>
                <a:effectLst/>
                <a:latin typeface="+mn-lt"/>
                <a:ea typeface="MS Gothic" pitchFamily="49" charset="-128"/>
              </a:endParaRPr>
            </a:p>
          </p:txBody>
        </p:sp>
        <p:sp>
          <p:nvSpPr>
            <p:cNvPr id="15" name="Right Arrow 14"/>
            <p:cNvSpPr/>
            <p:nvPr/>
          </p:nvSpPr>
          <p:spPr bwMode="auto">
            <a:xfrm>
              <a:off x="4896472" y="2840137"/>
              <a:ext cx="683640" cy="216024"/>
            </a:xfrm>
            <a:prstGeom prst="rightArrow">
              <a:avLst/>
            </a:pr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8" charset="0"/>
                <a:buNone/>
                <a:tabLst/>
              </a:pPr>
              <a:endParaRPr kumimoji="0" lang="sv-SE" sz="1800" b="0" i="0" u="none" strike="noStrike" cap="none" normalizeH="0" baseline="0" smtClean="0">
                <a:ln>
                  <a:noFill/>
                </a:ln>
                <a:solidFill>
                  <a:schemeClr val="bg1"/>
                </a:solidFill>
                <a:effectLst/>
                <a:latin typeface="Times New Roman" pitchFamily="18" charset="0"/>
                <a:ea typeface="MS Gothic" pitchFamily="49" charset="-128"/>
              </a:endParaRPr>
            </a:p>
          </p:txBody>
        </p:sp>
      </p:grpSp>
      <p:sp>
        <p:nvSpPr>
          <p:cNvPr id="20" name="Line 40"/>
          <p:cNvSpPr>
            <a:spLocks noChangeShapeType="1"/>
          </p:cNvSpPr>
          <p:nvPr/>
        </p:nvSpPr>
        <p:spPr bwMode="auto">
          <a:xfrm flipH="1">
            <a:off x="1024411" y="3174242"/>
            <a:ext cx="1127698" cy="0"/>
          </a:xfrm>
          <a:prstGeom prst="line">
            <a:avLst/>
          </a:prstGeom>
          <a:noFill/>
          <a:ln w="9525">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v-SE" sz="1800"/>
          </a:p>
        </p:txBody>
      </p:sp>
      <p:sp>
        <p:nvSpPr>
          <p:cNvPr id="23" name="Text Box 41"/>
          <p:cNvSpPr txBox="1">
            <a:spLocks noChangeArrowheads="1"/>
          </p:cNvSpPr>
          <p:nvPr/>
        </p:nvSpPr>
        <p:spPr bwMode="auto">
          <a:xfrm>
            <a:off x="755576" y="2579207"/>
            <a:ext cx="328936" cy="338554"/>
          </a:xfrm>
          <a:prstGeom prst="rect">
            <a:avLst/>
          </a:prstGeom>
          <a:noFill/>
          <a:ln>
            <a:noFill/>
          </a:ln>
          <a:effectLst/>
          <a:extLst>
            <a:ext uri="{909E8E84-426E-40DD-AFC4-6F175D3DCCD1}">
              <a14:hiddenFill xmlns:a14="http://schemas.microsoft.com/office/drawing/2010/main">
                <a:gradFill rotWithShape="0">
                  <a:gsLst>
                    <a:gs pos="0">
                      <a:srgbClr val="003300"/>
                    </a:gs>
                    <a:gs pos="100000">
                      <a:srgbClr val="66FF66"/>
                    </a:gs>
                  </a:gsLst>
                  <a:lin ang="0" scaled="1"/>
                </a:gra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3600">
                <a:solidFill>
                  <a:schemeClr val="tx1"/>
                </a:solidFill>
                <a:latin typeface="Arial" charset="0"/>
              </a:defRPr>
            </a:lvl1pPr>
            <a:lvl2pPr marL="742950" indent="-285750">
              <a:defRPr sz="3600">
                <a:solidFill>
                  <a:schemeClr val="tx1"/>
                </a:solidFill>
                <a:latin typeface="Arial" charset="0"/>
              </a:defRPr>
            </a:lvl2pPr>
            <a:lvl3pPr marL="1143000" indent="-228600">
              <a:defRPr sz="3600">
                <a:solidFill>
                  <a:schemeClr val="tx1"/>
                </a:solidFill>
                <a:latin typeface="Arial" charset="0"/>
              </a:defRPr>
            </a:lvl3pPr>
            <a:lvl4pPr marL="1600200" indent="-228600">
              <a:defRPr sz="3600">
                <a:solidFill>
                  <a:schemeClr val="tx1"/>
                </a:solidFill>
                <a:latin typeface="Arial" charset="0"/>
              </a:defRPr>
            </a:lvl4pPr>
            <a:lvl5pPr marL="2057400" indent="-228600">
              <a:defRPr sz="3600">
                <a:solidFill>
                  <a:schemeClr val="tx1"/>
                </a:solidFill>
                <a:latin typeface="Arial" charset="0"/>
              </a:defRPr>
            </a:lvl5pPr>
            <a:lvl6pPr marL="2514600" indent="-228600" eaLnBrk="0" fontAlgn="base" hangingPunct="0">
              <a:spcBef>
                <a:spcPct val="75000"/>
              </a:spcBef>
              <a:spcAft>
                <a:spcPct val="0"/>
              </a:spcAft>
              <a:buClr>
                <a:schemeClr val="tx1"/>
              </a:buClr>
              <a:buChar char="•"/>
              <a:defRPr sz="3600">
                <a:solidFill>
                  <a:schemeClr val="tx1"/>
                </a:solidFill>
                <a:latin typeface="Arial" charset="0"/>
              </a:defRPr>
            </a:lvl6pPr>
            <a:lvl7pPr marL="2971800" indent="-228600" eaLnBrk="0" fontAlgn="base" hangingPunct="0">
              <a:spcBef>
                <a:spcPct val="75000"/>
              </a:spcBef>
              <a:spcAft>
                <a:spcPct val="0"/>
              </a:spcAft>
              <a:buClr>
                <a:schemeClr val="tx1"/>
              </a:buClr>
              <a:buChar char="•"/>
              <a:defRPr sz="3600">
                <a:solidFill>
                  <a:schemeClr val="tx1"/>
                </a:solidFill>
                <a:latin typeface="Arial" charset="0"/>
              </a:defRPr>
            </a:lvl7pPr>
            <a:lvl8pPr marL="3429000" indent="-228600" eaLnBrk="0" fontAlgn="base" hangingPunct="0">
              <a:spcBef>
                <a:spcPct val="75000"/>
              </a:spcBef>
              <a:spcAft>
                <a:spcPct val="0"/>
              </a:spcAft>
              <a:buClr>
                <a:schemeClr val="tx1"/>
              </a:buClr>
              <a:buChar char="•"/>
              <a:defRPr sz="3600">
                <a:solidFill>
                  <a:schemeClr val="tx1"/>
                </a:solidFill>
                <a:latin typeface="Arial" charset="0"/>
              </a:defRPr>
            </a:lvl8pPr>
            <a:lvl9pPr marL="3886200" indent="-228600" eaLnBrk="0" fontAlgn="base" hangingPunct="0">
              <a:spcBef>
                <a:spcPct val="75000"/>
              </a:spcBef>
              <a:spcAft>
                <a:spcPct val="0"/>
              </a:spcAft>
              <a:buClr>
                <a:schemeClr val="tx1"/>
              </a:buClr>
              <a:buChar char="•"/>
              <a:defRPr sz="3600">
                <a:solidFill>
                  <a:schemeClr val="tx1"/>
                </a:solidFill>
                <a:latin typeface="Arial" charset="0"/>
              </a:defRPr>
            </a:lvl9pPr>
          </a:lstStyle>
          <a:p>
            <a:pPr>
              <a:buFontTx/>
              <a:buNone/>
            </a:pPr>
            <a:r>
              <a:rPr lang="sv-SE" altLang="en-US" sz="1600" i="1" dirty="0" smtClean="0"/>
              <a:t>i</a:t>
            </a:r>
            <a:r>
              <a:rPr lang="sv-SE" altLang="en-US" sz="1600" i="1" baseline="-25000" dirty="0" smtClean="0"/>
              <a:t>C</a:t>
            </a:r>
            <a:endParaRPr lang="en-US" altLang="en-US" sz="1600" i="1" baseline="-25000" dirty="0"/>
          </a:p>
        </p:txBody>
      </p:sp>
      <p:sp>
        <p:nvSpPr>
          <p:cNvPr id="25" name="Text Box 41"/>
          <p:cNvSpPr txBox="1">
            <a:spLocks noChangeArrowheads="1"/>
          </p:cNvSpPr>
          <p:nvPr/>
        </p:nvSpPr>
        <p:spPr bwMode="auto">
          <a:xfrm>
            <a:off x="755576" y="2075151"/>
            <a:ext cx="320922" cy="338554"/>
          </a:xfrm>
          <a:prstGeom prst="rect">
            <a:avLst/>
          </a:prstGeom>
          <a:noFill/>
          <a:ln>
            <a:noFill/>
          </a:ln>
          <a:effectLst/>
          <a:extLst>
            <a:ext uri="{909E8E84-426E-40DD-AFC4-6F175D3DCCD1}">
              <a14:hiddenFill xmlns:a14="http://schemas.microsoft.com/office/drawing/2010/main">
                <a:gradFill rotWithShape="0">
                  <a:gsLst>
                    <a:gs pos="0">
                      <a:srgbClr val="003300"/>
                    </a:gs>
                    <a:gs pos="100000">
                      <a:srgbClr val="66FF66"/>
                    </a:gs>
                  </a:gsLst>
                  <a:lin ang="0" scaled="1"/>
                </a:gra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3600">
                <a:solidFill>
                  <a:schemeClr val="tx1"/>
                </a:solidFill>
                <a:latin typeface="Arial" charset="0"/>
              </a:defRPr>
            </a:lvl1pPr>
            <a:lvl2pPr marL="742950" indent="-285750">
              <a:defRPr sz="3600">
                <a:solidFill>
                  <a:schemeClr val="tx1"/>
                </a:solidFill>
                <a:latin typeface="Arial" charset="0"/>
              </a:defRPr>
            </a:lvl2pPr>
            <a:lvl3pPr marL="1143000" indent="-228600">
              <a:defRPr sz="3600">
                <a:solidFill>
                  <a:schemeClr val="tx1"/>
                </a:solidFill>
                <a:latin typeface="Arial" charset="0"/>
              </a:defRPr>
            </a:lvl3pPr>
            <a:lvl4pPr marL="1600200" indent="-228600">
              <a:defRPr sz="3600">
                <a:solidFill>
                  <a:schemeClr val="tx1"/>
                </a:solidFill>
                <a:latin typeface="Arial" charset="0"/>
              </a:defRPr>
            </a:lvl4pPr>
            <a:lvl5pPr marL="2057400" indent="-228600">
              <a:defRPr sz="3600">
                <a:solidFill>
                  <a:schemeClr val="tx1"/>
                </a:solidFill>
                <a:latin typeface="Arial" charset="0"/>
              </a:defRPr>
            </a:lvl5pPr>
            <a:lvl6pPr marL="2514600" indent="-228600" eaLnBrk="0" fontAlgn="base" hangingPunct="0">
              <a:spcBef>
                <a:spcPct val="75000"/>
              </a:spcBef>
              <a:spcAft>
                <a:spcPct val="0"/>
              </a:spcAft>
              <a:buClr>
                <a:schemeClr val="tx1"/>
              </a:buClr>
              <a:buChar char="•"/>
              <a:defRPr sz="3600">
                <a:solidFill>
                  <a:schemeClr val="tx1"/>
                </a:solidFill>
                <a:latin typeface="Arial" charset="0"/>
              </a:defRPr>
            </a:lvl6pPr>
            <a:lvl7pPr marL="2971800" indent="-228600" eaLnBrk="0" fontAlgn="base" hangingPunct="0">
              <a:spcBef>
                <a:spcPct val="75000"/>
              </a:spcBef>
              <a:spcAft>
                <a:spcPct val="0"/>
              </a:spcAft>
              <a:buClr>
                <a:schemeClr val="tx1"/>
              </a:buClr>
              <a:buChar char="•"/>
              <a:defRPr sz="3600">
                <a:solidFill>
                  <a:schemeClr val="tx1"/>
                </a:solidFill>
                <a:latin typeface="Arial" charset="0"/>
              </a:defRPr>
            </a:lvl7pPr>
            <a:lvl8pPr marL="3429000" indent="-228600" eaLnBrk="0" fontAlgn="base" hangingPunct="0">
              <a:spcBef>
                <a:spcPct val="75000"/>
              </a:spcBef>
              <a:spcAft>
                <a:spcPct val="0"/>
              </a:spcAft>
              <a:buClr>
                <a:schemeClr val="tx1"/>
              </a:buClr>
              <a:buChar char="•"/>
              <a:defRPr sz="3600">
                <a:solidFill>
                  <a:schemeClr val="tx1"/>
                </a:solidFill>
                <a:latin typeface="Arial" charset="0"/>
              </a:defRPr>
            </a:lvl8pPr>
            <a:lvl9pPr marL="3886200" indent="-228600" eaLnBrk="0" fontAlgn="base" hangingPunct="0">
              <a:spcBef>
                <a:spcPct val="75000"/>
              </a:spcBef>
              <a:spcAft>
                <a:spcPct val="0"/>
              </a:spcAft>
              <a:buClr>
                <a:schemeClr val="tx1"/>
              </a:buClr>
              <a:buChar char="•"/>
              <a:defRPr sz="3600">
                <a:solidFill>
                  <a:schemeClr val="tx1"/>
                </a:solidFill>
                <a:latin typeface="Arial" charset="0"/>
              </a:defRPr>
            </a:lvl9pPr>
          </a:lstStyle>
          <a:p>
            <a:pPr>
              <a:buFontTx/>
              <a:buNone/>
            </a:pPr>
            <a:r>
              <a:rPr lang="sv-SE" altLang="en-US" sz="1600" i="1" dirty="0" err="1" smtClean="0"/>
              <a:t>i</a:t>
            </a:r>
            <a:r>
              <a:rPr lang="sv-SE" altLang="en-US" sz="1600" i="1" baseline="-25000" dirty="0" err="1" smtClean="0"/>
              <a:t>B</a:t>
            </a:r>
            <a:endParaRPr lang="en-US" altLang="en-US" sz="1600" i="1" baseline="-25000" dirty="0"/>
          </a:p>
        </p:txBody>
      </p:sp>
      <p:grpSp>
        <p:nvGrpSpPr>
          <p:cNvPr id="30" name="Group 29"/>
          <p:cNvGrpSpPr/>
          <p:nvPr/>
        </p:nvGrpSpPr>
        <p:grpSpPr>
          <a:xfrm>
            <a:off x="2627784" y="1273538"/>
            <a:ext cx="515590" cy="2962958"/>
            <a:chOff x="2024276" y="1470481"/>
            <a:chExt cx="515590" cy="2962958"/>
          </a:xfrm>
        </p:grpSpPr>
        <p:cxnSp>
          <p:nvCxnSpPr>
            <p:cNvPr id="31" name="Straight Connector 30"/>
            <p:cNvCxnSpPr/>
            <p:nvPr/>
          </p:nvCxnSpPr>
          <p:spPr bwMode="auto">
            <a:xfrm>
              <a:off x="2152109" y="1749069"/>
              <a:ext cx="0" cy="2684370"/>
            </a:xfrm>
            <a:prstGeom prst="line">
              <a:avLst/>
            </a:prstGeom>
            <a:solidFill>
              <a:srgbClr val="00B8FF"/>
            </a:solidFill>
            <a:ln w="25400" cap="flat" cmpd="sng" algn="ctr">
              <a:solidFill>
                <a:schemeClr val="accent6"/>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2" name="TextBox 31"/>
            <p:cNvSpPr txBox="1"/>
            <p:nvPr/>
          </p:nvSpPr>
          <p:spPr>
            <a:xfrm>
              <a:off x="2024276" y="1470481"/>
              <a:ext cx="515590" cy="369332"/>
            </a:xfrm>
            <a:prstGeom prst="rect">
              <a:avLst/>
            </a:prstGeom>
            <a:noFill/>
          </p:spPr>
          <p:txBody>
            <a:bodyPr wrap="none" rtlCol="0">
              <a:spAutoFit/>
            </a:bodyPr>
            <a:lstStyle/>
            <a:p>
              <a:r>
                <a:rPr lang="sv-SE" sz="1800" i="1" dirty="0" smtClean="0">
                  <a:solidFill>
                    <a:schemeClr val="accent6">
                      <a:lumMod val="75000"/>
                    </a:schemeClr>
                  </a:solidFill>
                  <a:latin typeface="+mn-lt"/>
                </a:rPr>
                <a:t>M</a:t>
              </a:r>
              <a:r>
                <a:rPr lang="sv-SE" sz="1800" i="1" baseline="30000" dirty="0" smtClean="0">
                  <a:solidFill>
                    <a:schemeClr val="accent6">
                      <a:lumMod val="75000"/>
                    </a:schemeClr>
                  </a:solidFill>
                  <a:latin typeface="+mn-lt"/>
                </a:rPr>
                <a:t>s’’</a:t>
              </a:r>
              <a:endParaRPr lang="sv-SE" sz="1800" i="1" baseline="30000" dirty="0">
                <a:solidFill>
                  <a:schemeClr val="accent6">
                    <a:lumMod val="75000"/>
                  </a:schemeClr>
                </a:solidFill>
                <a:latin typeface="+mn-lt"/>
              </a:endParaRPr>
            </a:p>
          </p:txBody>
        </p:sp>
      </p:grpSp>
      <p:sp>
        <p:nvSpPr>
          <p:cNvPr id="36" name="TextBox 35"/>
          <p:cNvSpPr txBox="1"/>
          <p:nvPr/>
        </p:nvSpPr>
        <p:spPr>
          <a:xfrm>
            <a:off x="2106868" y="2147159"/>
            <a:ext cx="304892" cy="307777"/>
          </a:xfrm>
          <a:prstGeom prst="rect">
            <a:avLst/>
          </a:prstGeom>
          <a:noFill/>
        </p:spPr>
        <p:txBody>
          <a:bodyPr wrap="none" rtlCol="0">
            <a:spAutoFit/>
          </a:bodyPr>
          <a:lstStyle/>
          <a:p>
            <a:r>
              <a:rPr lang="sv-SE" sz="1400" dirty="0" smtClean="0">
                <a:solidFill>
                  <a:schemeClr val="tx1"/>
                </a:solidFill>
                <a:latin typeface="+mn-lt"/>
              </a:rPr>
              <a:t>B</a:t>
            </a:r>
            <a:endParaRPr lang="sv-SE" sz="2000" dirty="0">
              <a:solidFill>
                <a:schemeClr val="tx1"/>
              </a:solidFill>
              <a:latin typeface="+mn-lt"/>
            </a:endParaRPr>
          </a:p>
        </p:txBody>
      </p:sp>
      <p:sp>
        <p:nvSpPr>
          <p:cNvPr id="37" name="TextBox 36"/>
          <p:cNvSpPr txBox="1"/>
          <p:nvPr/>
        </p:nvSpPr>
        <p:spPr>
          <a:xfrm>
            <a:off x="2699792" y="2631470"/>
            <a:ext cx="314510" cy="307777"/>
          </a:xfrm>
          <a:prstGeom prst="rect">
            <a:avLst/>
          </a:prstGeom>
          <a:noFill/>
        </p:spPr>
        <p:txBody>
          <a:bodyPr wrap="none" rtlCol="0">
            <a:spAutoFit/>
          </a:bodyPr>
          <a:lstStyle/>
          <a:p>
            <a:r>
              <a:rPr lang="sv-SE" sz="1400" dirty="0" smtClean="0">
                <a:solidFill>
                  <a:schemeClr val="tx1"/>
                </a:solidFill>
                <a:latin typeface="+mn-lt"/>
              </a:rPr>
              <a:t>C</a:t>
            </a:r>
            <a:endParaRPr lang="sv-SE" sz="2000" dirty="0">
              <a:solidFill>
                <a:schemeClr val="tx1"/>
              </a:solidFill>
              <a:latin typeface="+mn-lt"/>
            </a:endParaRPr>
          </a:p>
        </p:txBody>
      </p:sp>
      <p:sp>
        <p:nvSpPr>
          <p:cNvPr id="39" name="TextBox 38"/>
          <p:cNvSpPr txBox="1"/>
          <p:nvPr/>
        </p:nvSpPr>
        <p:spPr>
          <a:xfrm>
            <a:off x="2106868" y="2930669"/>
            <a:ext cx="304892" cy="307777"/>
          </a:xfrm>
          <a:prstGeom prst="rect">
            <a:avLst/>
          </a:prstGeom>
          <a:noFill/>
        </p:spPr>
        <p:txBody>
          <a:bodyPr wrap="none" rtlCol="0">
            <a:spAutoFit/>
          </a:bodyPr>
          <a:lstStyle/>
          <a:p>
            <a:r>
              <a:rPr lang="sv-SE" sz="1400" dirty="0" smtClean="0">
                <a:solidFill>
                  <a:schemeClr val="tx1"/>
                </a:solidFill>
                <a:latin typeface="+mn-lt"/>
              </a:rPr>
              <a:t>A</a:t>
            </a:r>
            <a:endParaRPr lang="sv-SE" sz="2000" dirty="0">
              <a:solidFill>
                <a:schemeClr val="tx1"/>
              </a:solidFill>
              <a:latin typeface="+mn-lt"/>
            </a:endParaRPr>
          </a:p>
        </p:txBody>
      </p:sp>
      <p:sp>
        <p:nvSpPr>
          <p:cNvPr id="40" name="Line 2"/>
          <p:cNvSpPr>
            <a:spLocks noChangeShapeType="1"/>
          </p:cNvSpPr>
          <p:nvPr/>
        </p:nvSpPr>
        <p:spPr bwMode="auto">
          <a:xfrm>
            <a:off x="5150665" y="4236496"/>
            <a:ext cx="3165751" cy="981"/>
          </a:xfrm>
          <a:prstGeom prst="line">
            <a:avLst/>
          </a:prstGeom>
          <a:noFill/>
          <a:ln w="38160">
            <a:solidFill>
              <a:srgbClr val="000000"/>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sv-SE" sz="1600">
              <a:latin typeface="+mn-lt"/>
            </a:endParaRPr>
          </a:p>
        </p:txBody>
      </p:sp>
      <p:sp>
        <p:nvSpPr>
          <p:cNvPr id="41" name="Text Box 9"/>
          <p:cNvSpPr txBox="1">
            <a:spLocks noChangeArrowheads="1"/>
          </p:cNvSpPr>
          <p:nvPr/>
        </p:nvSpPr>
        <p:spPr bwMode="auto">
          <a:xfrm rot="16200000">
            <a:off x="4366730" y="2677574"/>
            <a:ext cx="681910" cy="283039"/>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9pPr>
          </a:lstStyle>
          <a:p>
            <a:pPr>
              <a:spcBef>
                <a:spcPts val="2250"/>
              </a:spcBef>
            </a:pPr>
            <a:r>
              <a:rPr lang="sv-SE" altLang="en-US" sz="1200" dirty="0" smtClean="0">
                <a:solidFill>
                  <a:srgbClr val="000000"/>
                </a:solidFill>
                <a:latin typeface="+mn-lt"/>
              </a:rPr>
              <a:t>Ränta, </a:t>
            </a:r>
            <a:r>
              <a:rPr lang="sv-SE" altLang="en-US" sz="1200" i="1" dirty="0" smtClean="0">
                <a:solidFill>
                  <a:srgbClr val="000000"/>
                </a:solidFill>
                <a:latin typeface="+mn-lt"/>
              </a:rPr>
              <a:t>i</a:t>
            </a:r>
            <a:endParaRPr lang="sv-SE" altLang="en-US" sz="1200" dirty="0">
              <a:solidFill>
                <a:srgbClr val="000000"/>
              </a:solidFill>
              <a:latin typeface="+mn-lt"/>
            </a:endParaRPr>
          </a:p>
        </p:txBody>
      </p:sp>
      <p:sp>
        <p:nvSpPr>
          <p:cNvPr id="42" name="Line 10"/>
          <p:cNvSpPr>
            <a:spLocks noChangeShapeType="1"/>
          </p:cNvSpPr>
          <p:nvPr/>
        </p:nvSpPr>
        <p:spPr bwMode="auto">
          <a:xfrm flipV="1">
            <a:off x="5161591" y="1552126"/>
            <a:ext cx="776" cy="2685351"/>
          </a:xfrm>
          <a:prstGeom prst="line">
            <a:avLst/>
          </a:prstGeom>
          <a:noFill/>
          <a:ln w="38160">
            <a:solidFill>
              <a:srgbClr val="000000"/>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sv-SE" sz="1600">
              <a:latin typeface="+mn-lt"/>
            </a:endParaRPr>
          </a:p>
        </p:txBody>
      </p:sp>
      <p:sp>
        <p:nvSpPr>
          <p:cNvPr id="43" name="Text Box 9"/>
          <p:cNvSpPr txBox="1">
            <a:spLocks noChangeArrowheads="1"/>
          </p:cNvSpPr>
          <p:nvPr/>
        </p:nvSpPr>
        <p:spPr bwMode="auto">
          <a:xfrm>
            <a:off x="5784578" y="4398457"/>
            <a:ext cx="1667742" cy="27918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9pPr>
          </a:lstStyle>
          <a:p>
            <a:pPr>
              <a:spcBef>
                <a:spcPts val="2250"/>
              </a:spcBef>
            </a:pPr>
            <a:r>
              <a:rPr lang="sv-SE" altLang="en-US" sz="1200" dirty="0" smtClean="0">
                <a:solidFill>
                  <a:srgbClr val="000000"/>
                </a:solidFill>
                <a:latin typeface="+mn-lt"/>
              </a:rPr>
              <a:t>Inkomst/produktion, </a:t>
            </a:r>
            <a:r>
              <a:rPr lang="sv-SE" altLang="en-US" sz="1200" i="1" dirty="0" smtClean="0">
                <a:solidFill>
                  <a:srgbClr val="000000"/>
                </a:solidFill>
                <a:latin typeface="+mn-lt"/>
              </a:rPr>
              <a:t>Y</a:t>
            </a:r>
            <a:endParaRPr lang="sv-SE" altLang="en-US" sz="1200" i="1" dirty="0">
              <a:solidFill>
                <a:srgbClr val="000000"/>
              </a:solidFill>
              <a:latin typeface="+mn-lt"/>
            </a:endParaRPr>
          </a:p>
        </p:txBody>
      </p:sp>
      <p:sp>
        <p:nvSpPr>
          <p:cNvPr id="65" name="Line 40"/>
          <p:cNvSpPr>
            <a:spLocks noChangeShapeType="1"/>
          </p:cNvSpPr>
          <p:nvPr/>
        </p:nvSpPr>
        <p:spPr bwMode="auto">
          <a:xfrm flipH="1">
            <a:off x="1091085" y="2823806"/>
            <a:ext cx="1664531" cy="0"/>
          </a:xfrm>
          <a:prstGeom prst="line">
            <a:avLst/>
          </a:prstGeom>
          <a:noFill/>
          <a:ln w="9525">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v-SE" sz="1800"/>
          </a:p>
        </p:txBody>
      </p:sp>
      <p:sp>
        <p:nvSpPr>
          <p:cNvPr id="66" name="Line 40"/>
          <p:cNvSpPr>
            <a:spLocks noChangeShapeType="1"/>
          </p:cNvSpPr>
          <p:nvPr/>
        </p:nvSpPr>
        <p:spPr bwMode="auto">
          <a:xfrm flipH="1">
            <a:off x="1072033" y="2363183"/>
            <a:ext cx="1080075" cy="0"/>
          </a:xfrm>
          <a:prstGeom prst="line">
            <a:avLst/>
          </a:prstGeom>
          <a:noFill/>
          <a:ln w="9525">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v-SE" sz="1800"/>
          </a:p>
        </p:txBody>
      </p:sp>
      <p:grpSp>
        <p:nvGrpSpPr>
          <p:cNvPr id="76" name="Group 75"/>
          <p:cNvGrpSpPr/>
          <p:nvPr/>
        </p:nvGrpSpPr>
        <p:grpSpPr>
          <a:xfrm>
            <a:off x="755576" y="1278316"/>
            <a:ext cx="2911523" cy="2962958"/>
            <a:chOff x="755576" y="1278316"/>
            <a:chExt cx="2911523" cy="2962958"/>
          </a:xfrm>
        </p:grpSpPr>
        <p:sp>
          <p:nvSpPr>
            <p:cNvPr id="24" name="Text Box 41"/>
            <p:cNvSpPr txBox="1">
              <a:spLocks noChangeArrowheads="1"/>
            </p:cNvSpPr>
            <p:nvPr/>
          </p:nvSpPr>
          <p:spPr bwMode="auto">
            <a:xfrm>
              <a:off x="755576" y="2960733"/>
              <a:ext cx="320922" cy="338554"/>
            </a:xfrm>
            <a:prstGeom prst="rect">
              <a:avLst/>
            </a:prstGeom>
            <a:noFill/>
            <a:ln>
              <a:noFill/>
            </a:ln>
            <a:effectLst/>
            <a:extLst>
              <a:ext uri="{909E8E84-426E-40DD-AFC4-6F175D3DCCD1}">
                <a14:hiddenFill xmlns:a14="http://schemas.microsoft.com/office/drawing/2010/main">
                  <a:gradFill rotWithShape="0">
                    <a:gsLst>
                      <a:gs pos="0">
                        <a:srgbClr val="003300"/>
                      </a:gs>
                      <a:gs pos="100000">
                        <a:srgbClr val="66FF66"/>
                      </a:gs>
                    </a:gsLst>
                    <a:lin ang="0" scaled="1"/>
                  </a:gra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3600">
                  <a:solidFill>
                    <a:schemeClr val="tx1"/>
                  </a:solidFill>
                  <a:latin typeface="Arial" charset="0"/>
                </a:defRPr>
              </a:lvl1pPr>
              <a:lvl2pPr marL="742950" indent="-285750">
                <a:defRPr sz="3600">
                  <a:solidFill>
                    <a:schemeClr val="tx1"/>
                  </a:solidFill>
                  <a:latin typeface="Arial" charset="0"/>
                </a:defRPr>
              </a:lvl2pPr>
              <a:lvl3pPr marL="1143000" indent="-228600">
                <a:defRPr sz="3600">
                  <a:solidFill>
                    <a:schemeClr val="tx1"/>
                  </a:solidFill>
                  <a:latin typeface="Arial" charset="0"/>
                </a:defRPr>
              </a:lvl3pPr>
              <a:lvl4pPr marL="1600200" indent="-228600">
                <a:defRPr sz="3600">
                  <a:solidFill>
                    <a:schemeClr val="tx1"/>
                  </a:solidFill>
                  <a:latin typeface="Arial" charset="0"/>
                </a:defRPr>
              </a:lvl4pPr>
              <a:lvl5pPr marL="2057400" indent="-228600">
                <a:defRPr sz="3600">
                  <a:solidFill>
                    <a:schemeClr val="tx1"/>
                  </a:solidFill>
                  <a:latin typeface="Arial" charset="0"/>
                </a:defRPr>
              </a:lvl5pPr>
              <a:lvl6pPr marL="2514600" indent="-228600" eaLnBrk="0" fontAlgn="base" hangingPunct="0">
                <a:spcBef>
                  <a:spcPct val="75000"/>
                </a:spcBef>
                <a:spcAft>
                  <a:spcPct val="0"/>
                </a:spcAft>
                <a:buClr>
                  <a:schemeClr val="tx1"/>
                </a:buClr>
                <a:buChar char="•"/>
                <a:defRPr sz="3600">
                  <a:solidFill>
                    <a:schemeClr val="tx1"/>
                  </a:solidFill>
                  <a:latin typeface="Arial" charset="0"/>
                </a:defRPr>
              </a:lvl6pPr>
              <a:lvl7pPr marL="2971800" indent="-228600" eaLnBrk="0" fontAlgn="base" hangingPunct="0">
                <a:spcBef>
                  <a:spcPct val="75000"/>
                </a:spcBef>
                <a:spcAft>
                  <a:spcPct val="0"/>
                </a:spcAft>
                <a:buClr>
                  <a:schemeClr val="tx1"/>
                </a:buClr>
                <a:buChar char="•"/>
                <a:defRPr sz="3600">
                  <a:solidFill>
                    <a:schemeClr val="tx1"/>
                  </a:solidFill>
                  <a:latin typeface="Arial" charset="0"/>
                </a:defRPr>
              </a:lvl7pPr>
              <a:lvl8pPr marL="3429000" indent="-228600" eaLnBrk="0" fontAlgn="base" hangingPunct="0">
                <a:spcBef>
                  <a:spcPct val="75000"/>
                </a:spcBef>
                <a:spcAft>
                  <a:spcPct val="0"/>
                </a:spcAft>
                <a:buClr>
                  <a:schemeClr val="tx1"/>
                </a:buClr>
                <a:buChar char="•"/>
                <a:defRPr sz="3600">
                  <a:solidFill>
                    <a:schemeClr val="tx1"/>
                  </a:solidFill>
                  <a:latin typeface="Arial" charset="0"/>
                </a:defRPr>
              </a:lvl8pPr>
              <a:lvl9pPr marL="3886200" indent="-228600" eaLnBrk="0" fontAlgn="base" hangingPunct="0">
                <a:spcBef>
                  <a:spcPct val="75000"/>
                </a:spcBef>
                <a:spcAft>
                  <a:spcPct val="0"/>
                </a:spcAft>
                <a:buClr>
                  <a:schemeClr val="tx1"/>
                </a:buClr>
                <a:buChar char="•"/>
                <a:defRPr sz="3600">
                  <a:solidFill>
                    <a:schemeClr val="tx1"/>
                  </a:solidFill>
                  <a:latin typeface="Arial" charset="0"/>
                </a:defRPr>
              </a:lvl9pPr>
            </a:lstStyle>
            <a:p>
              <a:pPr>
                <a:buFontTx/>
                <a:buNone/>
              </a:pPr>
              <a:r>
                <a:rPr lang="sv-SE" altLang="en-US" sz="1600" i="1" dirty="0" smtClean="0"/>
                <a:t>i</a:t>
              </a:r>
              <a:r>
                <a:rPr lang="sv-SE" altLang="en-US" sz="1600" i="1" baseline="-25000" dirty="0"/>
                <a:t>A</a:t>
              </a:r>
              <a:endParaRPr lang="en-US" altLang="en-US" sz="1600" i="1" baseline="-25000" dirty="0"/>
            </a:p>
          </p:txBody>
        </p:sp>
        <p:grpSp>
          <p:nvGrpSpPr>
            <p:cNvPr id="33" name="Group 32"/>
            <p:cNvGrpSpPr/>
            <p:nvPr/>
          </p:nvGrpSpPr>
          <p:grpSpPr>
            <a:xfrm>
              <a:off x="3179465" y="1278316"/>
              <a:ext cx="487634" cy="2962958"/>
              <a:chOff x="2024276" y="1470481"/>
              <a:chExt cx="487634" cy="2962958"/>
            </a:xfrm>
          </p:grpSpPr>
          <p:cxnSp>
            <p:nvCxnSpPr>
              <p:cNvPr id="34" name="Straight Connector 33"/>
              <p:cNvCxnSpPr/>
              <p:nvPr/>
            </p:nvCxnSpPr>
            <p:spPr bwMode="auto">
              <a:xfrm>
                <a:off x="2152109" y="1749069"/>
                <a:ext cx="0" cy="2684370"/>
              </a:xfrm>
              <a:prstGeom prst="line">
                <a:avLst/>
              </a:prstGeom>
              <a:solidFill>
                <a:srgbClr val="00B8FF"/>
              </a:solidFill>
              <a:ln w="25400" cap="flat" cmpd="sng" algn="ctr">
                <a:solidFill>
                  <a:schemeClr val="accent6"/>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5" name="TextBox 34"/>
              <p:cNvSpPr txBox="1"/>
              <p:nvPr/>
            </p:nvSpPr>
            <p:spPr>
              <a:xfrm>
                <a:off x="2024276" y="1470481"/>
                <a:ext cx="487634" cy="369332"/>
              </a:xfrm>
              <a:prstGeom prst="rect">
                <a:avLst/>
              </a:prstGeom>
              <a:noFill/>
            </p:spPr>
            <p:txBody>
              <a:bodyPr wrap="none" rtlCol="0">
                <a:spAutoFit/>
              </a:bodyPr>
              <a:lstStyle/>
              <a:p>
                <a:r>
                  <a:rPr lang="sv-SE" sz="1800" i="1" dirty="0" err="1" smtClean="0">
                    <a:solidFill>
                      <a:schemeClr val="accent6">
                        <a:lumMod val="75000"/>
                      </a:schemeClr>
                    </a:solidFill>
                    <a:latin typeface="+mn-lt"/>
                  </a:rPr>
                  <a:t>M</a:t>
                </a:r>
                <a:r>
                  <a:rPr lang="sv-SE" sz="1800" i="1" baseline="30000" dirty="0" err="1" smtClean="0">
                    <a:solidFill>
                      <a:schemeClr val="accent6">
                        <a:lumMod val="75000"/>
                      </a:schemeClr>
                    </a:solidFill>
                    <a:latin typeface="+mn-lt"/>
                  </a:rPr>
                  <a:t>s’</a:t>
                </a:r>
                <a:endParaRPr lang="sv-SE" sz="1800" i="1" baseline="30000" dirty="0">
                  <a:solidFill>
                    <a:schemeClr val="accent6">
                      <a:lumMod val="75000"/>
                    </a:schemeClr>
                  </a:solidFill>
                  <a:latin typeface="+mn-lt"/>
                </a:endParaRPr>
              </a:p>
            </p:txBody>
          </p:sp>
        </p:grpSp>
        <p:sp>
          <p:nvSpPr>
            <p:cNvPr id="38" name="TextBox 37"/>
            <p:cNvSpPr txBox="1"/>
            <p:nvPr/>
          </p:nvSpPr>
          <p:spPr>
            <a:xfrm>
              <a:off x="3275856" y="2939247"/>
              <a:ext cx="314510" cy="307777"/>
            </a:xfrm>
            <a:prstGeom prst="rect">
              <a:avLst/>
            </a:prstGeom>
            <a:noFill/>
          </p:spPr>
          <p:txBody>
            <a:bodyPr wrap="none" rtlCol="0">
              <a:spAutoFit/>
            </a:bodyPr>
            <a:lstStyle/>
            <a:p>
              <a:r>
                <a:rPr lang="sv-SE" sz="1400" dirty="0">
                  <a:solidFill>
                    <a:schemeClr val="tx1"/>
                  </a:solidFill>
                  <a:latin typeface="+mn-lt"/>
                </a:rPr>
                <a:t>D</a:t>
              </a:r>
              <a:endParaRPr lang="sv-SE" sz="2000" dirty="0">
                <a:solidFill>
                  <a:schemeClr val="tx1"/>
                </a:solidFill>
                <a:latin typeface="+mn-lt"/>
              </a:endParaRPr>
            </a:p>
          </p:txBody>
        </p:sp>
        <p:sp>
          <p:nvSpPr>
            <p:cNvPr id="67" name="Line 40"/>
            <p:cNvSpPr>
              <a:spLocks noChangeShapeType="1"/>
            </p:cNvSpPr>
            <p:nvPr/>
          </p:nvSpPr>
          <p:spPr bwMode="auto">
            <a:xfrm flipH="1">
              <a:off x="2191018" y="3179083"/>
              <a:ext cx="1080075" cy="0"/>
            </a:xfrm>
            <a:prstGeom prst="line">
              <a:avLst/>
            </a:prstGeom>
            <a:noFill/>
            <a:ln w="9525">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v-SE" sz="1800"/>
            </a:p>
          </p:txBody>
        </p:sp>
      </p:grpSp>
      <p:sp>
        <p:nvSpPr>
          <p:cNvPr id="73" name="Rectangle 72"/>
          <p:cNvSpPr/>
          <p:nvPr/>
        </p:nvSpPr>
        <p:spPr>
          <a:xfrm>
            <a:off x="7020272" y="4225866"/>
            <a:ext cx="320922" cy="276999"/>
          </a:xfrm>
          <a:prstGeom prst="rect">
            <a:avLst/>
          </a:prstGeom>
        </p:spPr>
        <p:txBody>
          <a:bodyPr wrap="none">
            <a:spAutoFit/>
          </a:bodyPr>
          <a:lstStyle/>
          <a:p>
            <a:r>
              <a:rPr lang="sv-SE" altLang="en-US" sz="1200" i="1" dirty="0" smtClean="0">
                <a:solidFill>
                  <a:srgbClr val="000000"/>
                </a:solidFill>
                <a:latin typeface="Arial"/>
              </a:rPr>
              <a:t>Y’</a:t>
            </a:r>
            <a:endParaRPr lang="sv-SE" dirty="0"/>
          </a:p>
        </p:txBody>
      </p:sp>
      <p:sp>
        <p:nvSpPr>
          <p:cNvPr id="74" name="Rectangle 11"/>
          <p:cNvSpPr>
            <a:spLocks noChangeArrowheads="1"/>
          </p:cNvSpPr>
          <p:nvPr/>
        </p:nvSpPr>
        <p:spPr bwMode="auto">
          <a:xfrm>
            <a:off x="324436" y="4693239"/>
            <a:ext cx="8568044" cy="1584176"/>
          </a:xfrm>
          <a:prstGeom prst="rect">
            <a:avLst/>
          </a:prstGeom>
          <a:noFill/>
          <a:ln>
            <a:noFill/>
          </a:ln>
          <a:effectLst/>
        </p:spPr>
        <p:txBody>
          <a:bodyPr/>
          <a:lstStyle>
            <a:lvl1pPr>
              <a:defRPr sz="3600">
                <a:solidFill>
                  <a:schemeClr val="tx1"/>
                </a:solidFill>
                <a:latin typeface="Arial" charset="0"/>
              </a:defRPr>
            </a:lvl1pPr>
            <a:lvl2pPr marL="742950" indent="-285750">
              <a:defRPr sz="3600">
                <a:solidFill>
                  <a:schemeClr val="tx1"/>
                </a:solidFill>
                <a:latin typeface="Arial" charset="0"/>
              </a:defRPr>
            </a:lvl2pPr>
            <a:lvl3pPr marL="1143000" indent="-228600">
              <a:defRPr sz="3600">
                <a:solidFill>
                  <a:schemeClr val="tx1"/>
                </a:solidFill>
                <a:latin typeface="Arial" charset="0"/>
              </a:defRPr>
            </a:lvl3pPr>
            <a:lvl4pPr marL="1600200" indent="-228600">
              <a:defRPr sz="3600">
                <a:solidFill>
                  <a:schemeClr val="tx1"/>
                </a:solidFill>
                <a:latin typeface="Arial" charset="0"/>
              </a:defRPr>
            </a:lvl4pPr>
            <a:lvl5pPr marL="2057400" indent="-228600">
              <a:defRPr sz="3600">
                <a:solidFill>
                  <a:schemeClr val="tx1"/>
                </a:solidFill>
                <a:latin typeface="Arial" charset="0"/>
              </a:defRPr>
            </a:lvl5pPr>
            <a:lvl6pPr marL="2514600" indent="-228600" eaLnBrk="0" fontAlgn="base" hangingPunct="0">
              <a:spcBef>
                <a:spcPct val="75000"/>
              </a:spcBef>
              <a:spcAft>
                <a:spcPct val="0"/>
              </a:spcAft>
              <a:buClr>
                <a:schemeClr val="tx1"/>
              </a:buClr>
              <a:buChar char="•"/>
              <a:defRPr sz="3600">
                <a:solidFill>
                  <a:schemeClr val="tx1"/>
                </a:solidFill>
                <a:latin typeface="Arial" charset="0"/>
              </a:defRPr>
            </a:lvl6pPr>
            <a:lvl7pPr marL="2971800" indent="-228600" eaLnBrk="0" fontAlgn="base" hangingPunct="0">
              <a:spcBef>
                <a:spcPct val="75000"/>
              </a:spcBef>
              <a:spcAft>
                <a:spcPct val="0"/>
              </a:spcAft>
              <a:buClr>
                <a:schemeClr val="tx1"/>
              </a:buClr>
              <a:buChar char="•"/>
              <a:defRPr sz="3600">
                <a:solidFill>
                  <a:schemeClr val="tx1"/>
                </a:solidFill>
                <a:latin typeface="Arial" charset="0"/>
              </a:defRPr>
            </a:lvl7pPr>
            <a:lvl8pPr marL="3429000" indent="-228600" eaLnBrk="0" fontAlgn="base" hangingPunct="0">
              <a:spcBef>
                <a:spcPct val="75000"/>
              </a:spcBef>
              <a:spcAft>
                <a:spcPct val="0"/>
              </a:spcAft>
              <a:buClr>
                <a:schemeClr val="tx1"/>
              </a:buClr>
              <a:buChar char="•"/>
              <a:defRPr sz="3600">
                <a:solidFill>
                  <a:schemeClr val="tx1"/>
                </a:solidFill>
                <a:latin typeface="Arial" charset="0"/>
              </a:defRPr>
            </a:lvl8pPr>
            <a:lvl9pPr marL="3886200" indent="-228600" eaLnBrk="0" fontAlgn="base" hangingPunct="0">
              <a:spcBef>
                <a:spcPct val="75000"/>
              </a:spcBef>
              <a:spcAft>
                <a:spcPct val="0"/>
              </a:spcAft>
              <a:buClr>
                <a:schemeClr val="tx1"/>
              </a:buClr>
              <a:buChar char="•"/>
              <a:defRPr sz="3600">
                <a:solidFill>
                  <a:schemeClr val="tx1"/>
                </a:solidFill>
                <a:latin typeface="Arial" charset="0"/>
              </a:defRPr>
            </a:lvl9pPr>
          </a:lstStyle>
          <a:p>
            <a:pPr marL="285750" indent="-285750" eaLnBrk="1" hangingPunct="1">
              <a:spcBef>
                <a:spcPts val="0"/>
              </a:spcBef>
              <a:spcAft>
                <a:spcPts val="600"/>
              </a:spcAft>
              <a:buClrTx/>
              <a:buFont typeface="Arial" panose="020B0604020202020204" pitchFamily="34" charset="0"/>
              <a:buChar char="•"/>
            </a:pPr>
            <a:r>
              <a:rPr lang="sv-SE" altLang="en-US" sz="1600" dirty="0" smtClean="0"/>
              <a:t>Moderna centralbanker reagerar ofta på ett systematiskt sätt – med en reaktionsfunktion (</a:t>
            </a:r>
            <a:r>
              <a:rPr lang="sv-SE" altLang="en-US" sz="1600" i="1" dirty="0" smtClean="0"/>
              <a:t>CB</a:t>
            </a:r>
            <a:r>
              <a:rPr lang="sv-SE" altLang="en-US" sz="1600" dirty="0" smtClean="0"/>
              <a:t>)</a:t>
            </a:r>
            <a:r>
              <a:rPr lang="sv-SE" altLang="en-US" sz="1600" i="1" dirty="0" smtClean="0"/>
              <a:t> </a:t>
            </a:r>
            <a:r>
              <a:rPr lang="sv-SE" altLang="en-US" sz="1600" dirty="0" smtClean="0"/>
              <a:t>där räntan sätts beroende på </a:t>
            </a:r>
            <a:r>
              <a:rPr lang="sv-SE" altLang="en-US" sz="1600" dirty="0" err="1" smtClean="0"/>
              <a:t>bla</a:t>
            </a:r>
            <a:r>
              <a:rPr lang="sv-SE" altLang="en-US" sz="1600" dirty="0" smtClean="0"/>
              <a:t> förändringar i inkomsten. Vi kan härleda olika reaktionsfunktioner från det vi såg på förra bilden.</a:t>
            </a:r>
          </a:p>
          <a:p>
            <a:pPr marL="285750" indent="-285750" eaLnBrk="1" hangingPunct="1">
              <a:spcBef>
                <a:spcPts val="0"/>
              </a:spcBef>
              <a:spcAft>
                <a:spcPts val="600"/>
              </a:spcAft>
              <a:buClrTx/>
              <a:buFont typeface="Arial" panose="020B0604020202020204" pitchFamily="34" charset="0"/>
              <a:buChar char="•"/>
            </a:pPr>
            <a:r>
              <a:rPr lang="sv-SE" altLang="en-US" sz="1600" dirty="0" smtClean="0"/>
              <a:t>Om penningmängden inte ändras motsvarar det en brant reaktionsfunktion (</a:t>
            </a:r>
            <a:r>
              <a:rPr lang="sv-SE" altLang="en-US" sz="1600" i="1" dirty="0" smtClean="0"/>
              <a:t>CB</a:t>
            </a:r>
            <a:r>
              <a:rPr lang="sv-SE" altLang="en-US" sz="1600" dirty="0" smtClean="0"/>
              <a:t>).</a:t>
            </a:r>
          </a:p>
          <a:p>
            <a:pPr marL="285750" indent="-285750" eaLnBrk="1" hangingPunct="1">
              <a:spcBef>
                <a:spcPts val="0"/>
              </a:spcBef>
              <a:spcAft>
                <a:spcPts val="600"/>
              </a:spcAft>
              <a:buClrTx/>
              <a:buFont typeface="Arial" panose="020B0604020202020204" pitchFamily="34" charset="0"/>
              <a:buChar char="•"/>
            </a:pPr>
            <a:r>
              <a:rPr lang="sv-SE" altLang="en-US" sz="1600" dirty="0" smtClean="0"/>
              <a:t>Om räntan hålls konstant motsvarar det en horisontell reaktionsfunktion (</a:t>
            </a:r>
            <a:r>
              <a:rPr lang="sv-SE" altLang="en-US" sz="1600" i="1" dirty="0" smtClean="0"/>
              <a:t>CB’</a:t>
            </a:r>
            <a:r>
              <a:rPr lang="sv-SE" altLang="en-US" sz="1600" dirty="0" smtClean="0"/>
              <a:t>),</a:t>
            </a:r>
          </a:p>
          <a:p>
            <a:pPr marL="285750" indent="-285750" eaLnBrk="1" hangingPunct="1">
              <a:spcBef>
                <a:spcPts val="0"/>
              </a:spcBef>
              <a:spcAft>
                <a:spcPts val="600"/>
              </a:spcAft>
              <a:buClrTx/>
              <a:buFont typeface="Arial" panose="020B0604020202020204" pitchFamily="34" charset="0"/>
              <a:buChar char="•"/>
            </a:pPr>
            <a:r>
              <a:rPr lang="sv-SE" altLang="en-US" sz="1600" dirty="0" smtClean="0"/>
              <a:t>medan mellanläget (ofta kallat ”</a:t>
            </a:r>
            <a:r>
              <a:rPr lang="sv-SE" altLang="en-US" sz="1600" dirty="0" err="1" smtClean="0"/>
              <a:t>leaning</a:t>
            </a:r>
            <a:r>
              <a:rPr lang="sv-SE" altLang="en-US" sz="1600" dirty="0" smtClean="0"/>
              <a:t> </a:t>
            </a:r>
            <a:r>
              <a:rPr lang="sv-SE" altLang="en-US" sz="1600" dirty="0" err="1" smtClean="0"/>
              <a:t>against</a:t>
            </a:r>
            <a:r>
              <a:rPr lang="sv-SE" altLang="en-US" sz="1600" dirty="0" smtClean="0"/>
              <a:t> the </a:t>
            </a:r>
            <a:r>
              <a:rPr lang="sv-SE" altLang="en-US" sz="1600" dirty="0" err="1" smtClean="0"/>
              <a:t>wind</a:t>
            </a:r>
            <a:r>
              <a:rPr lang="sv-SE" altLang="en-US" sz="1600" dirty="0" smtClean="0"/>
              <a:t>”) motsvarar </a:t>
            </a:r>
            <a:r>
              <a:rPr lang="sv-SE" altLang="en-US" sz="1600" i="1" dirty="0" smtClean="0"/>
              <a:t>CB’’.</a:t>
            </a:r>
            <a:endParaRPr lang="sv-SE" altLang="en-US" sz="1600" dirty="0" smtClean="0"/>
          </a:p>
          <a:p>
            <a:pPr lvl="0"/>
            <a:endParaRPr lang="sv-SE" altLang="en-US" sz="1600" dirty="0" smtClean="0"/>
          </a:p>
          <a:p>
            <a:pPr marL="285750" indent="-285750" eaLnBrk="1" hangingPunct="1">
              <a:spcBef>
                <a:spcPts val="0"/>
              </a:spcBef>
              <a:spcAft>
                <a:spcPts val="600"/>
              </a:spcAft>
              <a:buClrTx/>
              <a:buFont typeface="Arial" panose="020B0604020202020204" pitchFamily="34" charset="0"/>
              <a:buChar char="•"/>
            </a:pPr>
            <a:endParaRPr lang="sv-SE" altLang="en-US" sz="1600" dirty="0"/>
          </a:p>
        </p:txBody>
      </p:sp>
      <p:sp>
        <p:nvSpPr>
          <p:cNvPr id="11" name="Rectangle 10"/>
          <p:cNvSpPr/>
          <p:nvPr/>
        </p:nvSpPr>
        <p:spPr>
          <a:xfrm>
            <a:off x="3450848" y="3841303"/>
            <a:ext cx="401072" cy="307777"/>
          </a:xfrm>
          <a:prstGeom prst="rect">
            <a:avLst/>
          </a:prstGeom>
        </p:spPr>
        <p:txBody>
          <a:bodyPr wrap="none">
            <a:spAutoFit/>
          </a:bodyPr>
          <a:lstStyle/>
          <a:p>
            <a:r>
              <a:rPr lang="sv-SE" sz="1400" i="1" dirty="0">
                <a:solidFill>
                  <a:srgbClr val="F4910C"/>
                </a:solidFill>
                <a:latin typeface="Arial"/>
              </a:rPr>
              <a:t>M</a:t>
            </a:r>
            <a:r>
              <a:rPr lang="sv-SE" sz="1400" i="1" baseline="30000" dirty="0">
                <a:solidFill>
                  <a:srgbClr val="F4910C"/>
                </a:solidFill>
                <a:latin typeface="Arial"/>
              </a:rPr>
              <a:t>d</a:t>
            </a:r>
            <a:endParaRPr lang="sv-SE" dirty="0"/>
          </a:p>
        </p:txBody>
      </p:sp>
      <p:sp>
        <p:nvSpPr>
          <p:cNvPr id="48" name="Rectangle 47"/>
          <p:cNvSpPr/>
          <p:nvPr/>
        </p:nvSpPr>
        <p:spPr>
          <a:xfrm>
            <a:off x="3954904" y="3429000"/>
            <a:ext cx="428322" cy="307777"/>
          </a:xfrm>
          <a:prstGeom prst="rect">
            <a:avLst/>
          </a:prstGeom>
        </p:spPr>
        <p:txBody>
          <a:bodyPr wrap="none">
            <a:spAutoFit/>
          </a:bodyPr>
          <a:lstStyle/>
          <a:p>
            <a:r>
              <a:rPr lang="sv-SE" sz="1400" i="1" dirty="0" smtClean="0">
                <a:solidFill>
                  <a:srgbClr val="F4910C"/>
                </a:solidFill>
                <a:latin typeface="Arial"/>
              </a:rPr>
              <a:t>M</a:t>
            </a:r>
            <a:r>
              <a:rPr lang="sv-SE" sz="1400" i="1" baseline="30000" dirty="0" smtClean="0">
                <a:solidFill>
                  <a:srgbClr val="F4910C"/>
                </a:solidFill>
                <a:latin typeface="Arial"/>
              </a:rPr>
              <a:t>d’</a:t>
            </a:r>
            <a:endParaRPr lang="sv-SE" dirty="0"/>
          </a:p>
        </p:txBody>
      </p:sp>
      <p:grpSp>
        <p:nvGrpSpPr>
          <p:cNvPr id="29" name="Group 28"/>
          <p:cNvGrpSpPr/>
          <p:nvPr/>
        </p:nvGrpSpPr>
        <p:grpSpPr>
          <a:xfrm>
            <a:off x="2152109" y="1196752"/>
            <a:ext cx="5840617" cy="3496631"/>
            <a:chOff x="2152109" y="1196752"/>
            <a:chExt cx="5840617" cy="3496631"/>
          </a:xfrm>
        </p:grpSpPr>
        <p:sp>
          <p:nvSpPr>
            <p:cNvPr id="51" name="Line 40"/>
            <p:cNvSpPr>
              <a:spLocks noChangeShapeType="1"/>
            </p:cNvSpPr>
            <p:nvPr/>
          </p:nvSpPr>
          <p:spPr bwMode="auto">
            <a:xfrm flipH="1">
              <a:off x="3307298" y="3184400"/>
              <a:ext cx="2776870" cy="0"/>
            </a:xfrm>
            <a:prstGeom prst="line">
              <a:avLst/>
            </a:prstGeom>
            <a:noFill/>
            <a:ln w="9525">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v-SE" sz="1800"/>
            </a:p>
          </p:txBody>
        </p:sp>
        <p:sp>
          <p:nvSpPr>
            <p:cNvPr id="64" name="TextBox 63"/>
            <p:cNvSpPr txBox="1"/>
            <p:nvPr/>
          </p:nvSpPr>
          <p:spPr>
            <a:xfrm>
              <a:off x="5851284" y="2924944"/>
              <a:ext cx="304892" cy="307777"/>
            </a:xfrm>
            <a:prstGeom prst="rect">
              <a:avLst/>
            </a:prstGeom>
            <a:noFill/>
          </p:spPr>
          <p:txBody>
            <a:bodyPr wrap="none" rtlCol="0">
              <a:spAutoFit/>
            </a:bodyPr>
            <a:lstStyle/>
            <a:p>
              <a:r>
                <a:rPr lang="sv-SE" sz="1400" dirty="0" smtClean="0">
                  <a:solidFill>
                    <a:schemeClr val="tx1"/>
                  </a:solidFill>
                  <a:latin typeface="+mn-lt"/>
                </a:rPr>
                <a:t>A</a:t>
              </a:r>
              <a:endParaRPr lang="sv-SE" sz="2000" dirty="0">
                <a:solidFill>
                  <a:schemeClr val="tx1"/>
                </a:solidFill>
                <a:latin typeface="+mn-lt"/>
              </a:endParaRPr>
            </a:p>
          </p:txBody>
        </p:sp>
        <p:sp>
          <p:nvSpPr>
            <p:cNvPr id="72" name="Rectangle 71"/>
            <p:cNvSpPr/>
            <p:nvPr/>
          </p:nvSpPr>
          <p:spPr>
            <a:xfrm>
              <a:off x="5940152" y="4231718"/>
              <a:ext cx="184731" cy="461665"/>
            </a:xfrm>
            <a:prstGeom prst="rect">
              <a:avLst/>
            </a:prstGeom>
          </p:spPr>
          <p:txBody>
            <a:bodyPr wrap="none">
              <a:spAutoFit/>
            </a:bodyPr>
            <a:lstStyle/>
            <a:p>
              <a:endParaRPr lang="sv-SE" dirty="0"/>
            </a:p>
          </p:txBody>
        </p:sp>
        <p:grpSp>
          <p:nvGrpSpPr>
            <p:cNvPr id="22" name="Group 21"/>
            <p:cNvGrpSpPr/>
            <p:nvPr/>
          </p:nvGrpSpPr>
          <p:grpSpPr>
            <a:xfrm>
              <a:off x="2152109" y="1196752"/>
              <a:ext cx="5840617" cy="3033832"/>
              <a:chOff x="2152109" y="1196752"/>
              <a:chExt cx="5840617" cy="3033832"/>
            </a:xfrm>
          </p:grpSpPr>
          <p:sp>
            <p:nvSpPr>
              <p:cNvPr id="61" name="TextBox 60"/>
              <p:cNvSpPr txBox="1"/>
              <p:nvPr/>
            </p:nvSpPr>
            <p:spPr>
              <a:xfrm>
                <a:off x="7154763" y="2195687"/>
                <a:ext cx="304892" cy="307777"/>
              </a:xfrm>
              <a:prstGeom prst="rect">
                <a:avLst/>
              </a:prstGeom>
              <a:noFill/>
            </p:spPr>
            <p:txBody>
              <a:bodyPr wrap="none" rtlCol="0">
                <a:spAutoFit/>
              </a:bodyPr>
              <a:lstStyle/>
              <a:p>
                <a:r>
                  <a:rPr lang="sv-SE" sz="1400" dirty="0" smtClean="0">
                    <a:solidFill>
                      <a:schemeClr val="tx1"/>
                    </a:solidFill>
                    <a:latin typeface="+mn-lt"/>
                  </a:rPr>
                  <a:t>B</a:t>
                </a:r>
                <a:endParaRPr lang="sv-SE" sz="2000" dirty="0">
                  <a:solidFill>
                    <a:schemeClr val="tx1"/>
                  </a:solidFill>
                  <a:latin typeface="+mn-lt"/>
                </a:endParaRPr>
              </a:p>
            </p:txBody>
          </p:sp>
          <p:sp>
            <p:nvSpPr>
              <p:cNvPr id="69" name="Line 40"/>
              <p:cNvSpPr>
                <a:spLocks noChangeShapeType="1"/>
              </p:cNvSpPr>
              <p:nvPr/>
            </p:nvSpPr>
            <p:spPr bwMode="auto">
              <a:xfrm flipH="1">
                <a:off x="2152109" y="2357307"/>
                <a:ext cx="5012179" cy="0"/>
              </a:xfrm>
              <a:prstGeom prst="line">
                <a:avLst/>
              </a:prstGeom>
              <a:noFill/>
              <a:ln w="9525">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v-SE" sz="1800"/>
              </a:p>
            </p:txBody>
          </p:sp>
          <p:sp>
            <p:nvSpPr>
              <p:cNvPr id="16" name="Freeform 15"/>
              <p:cNvSpPr/>
              <p:nvPr/>
            </p:nvSpPr>
            <p:spPr bwMode="auto">
              <a:xfrm>
                <a:off x="5292079" y="1494309"/>
                <a:ext cx="2304257" cy="1876425"/>
              </a:xfrm>
              <a:custGeom>
                <a:avLst/>
                <a:gdLst>
                  <a:gd name="connsiteX0" fmla="*/ 0 w 2924175"/>
                  <a:gd name="connsiteY0" fmla="*/ 1876425 h 1876425"/>
                  <a:gd name="connsiteX1" fmla="*/ 1828800 w 2924175"/>
                  <a:gd name="connsiteY1" fmla="*/ 1343025 h 1876425"/>
                  <a:gd name="connsiteX2" fmla="*/ 2924175 w 2924175"/>
                  <a:gd name="connsiteY2" fmla="*/ 0 h 1876425"/>
                </a:gdLst>
                <a:ahLst/>
                <a:cxnLst>
                  <a:cxn ang="0">
                    <a:pos x="connsiteX0" y="connsiteY0"/>
                  </a:cxn>
                  <a:cxn ang="0">
                    <a:pos x="connsiteX1" y="connsiteY1"/>
                  </a:cxn>
                  <a:cxn ang="0">
                    <a:pos x="connsiteX2" y="connsiteY2"/>
                  </a:cxn>
                </a:cxnLst>
                <a:rect l="l" t="t" r="r" b="b"/>
                <a:pathLst>
                  <a:path w="2924175" h="1876425">
                    <a:moveTo>
                      <a:pt x="0" y="1876425"/>
                    </a:moveTo>
                    <a:cubicBezTo>
                      <a:pt x="670719" y="1766093"/>
                      <a:pt x="1341438" y="1655762"/>
                      <a:pt x="1828800" y="1343025"/>
                    </a:cubicBezTo>
                    <a:cubicBezTo>
                      <a:pt x="2316163" y="1030287"/>
                      <a:pt x="2620169" y="515143"/>
                      <a:pt x="2924175" y="0"/>
                    </a:cubicBezTo>
                  </a:path>
                </a:pathLst>
              </a:custGeom>
              <a:noFill/>
              <a:ln w="28575" cap="flat" cmpd="sng" algn="ctr">
                <a:solidFill>
                  <a:srgbClr val="0070C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8" charset="0"/>
                  <a:buNone/>
                  <a:tabLst/>
                </a:pPr>
                <a:endParaRPr kumimoji="0" lang="sv-SE" sz="2400" b="0" i="0" u="none" strike="noStrike" cap="none" normalizeH="0" baseline="0" smtClean="0">
                  <a:ln>
                    <a:noFill/>
                  </a:ln>
                  <a:solidFill>
                    <a:schemeClr val="bg1"/>
                  </a:solidFill>
                  <a:effectLst/>
                  <a:latin typeface="Times New Roman" pitchFamily="18" charset="0"/>
                  <a:ea typeface="MS Gothic" pitchFamily="49" charset="-128"/>
                </a:endParaRPr>
              </a:p>
            </p:txBody>
          </p:sp>
          <p:sp>
            <p:nvSpPr>
              <p:cNvPr id="52" name="Line 40"/>
              <p:cNvSpPr>
                <a:spLocks noChangeShapeType="1"/>
              </p:cNvSpPr>
              <p:nvPr/>
            </p:nvSpPr>
            <p:spPr bwMode="auto">
              <a:xfrm flipH="1" flipV="1">
                <a:off x="7163168" y="2346446"/>
                <a:ext cx="0" cy="1884138"/>
              </a:xfrm>
              <a:prstGeom prst="line">
                <a:avLst/>
              </a:prstGeom>
              <a:noFill/>
              <a:ln w="9525">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v-SE" sz="1800"/>
              </a:p>
            </p:txBody>
          </p:sp>
          <p:sp>
            <p:nvSpPr>
              <p:cNvPr id="18" name="Rectangle 17"/>
              <p:cNvSpPr/>
              <p:nvPr/>
            </p:nvSpPr>
            <p:spPr>
              <a:xfrm>
                <a:off x="7524328" y="1196752"/>
                <a:ext cx="468398" cy="338554"/>
              </a:xfrm>
              <a:prstGeom prst="rect">
                <a:avLst/>
              </a:prstGeom>
            </p:spPr>
            <p:txBody>
              <a:bodyPr wrap="none">
                <a:spAutoFit/>
              </a:bodyPr>
              <a:lstStyle/>
              <a:p>
                <a:r>
                  <a:rPr lang="sv-SE" altLang="en-US" sz="1600" i="1" dirty="0">
                    <a:solidFill>
                      <a:srgbClr val="0070C0"/>
                    </a:solidFill>
                    <a:latin typeface="+mn-lt"/>
                  </a:rPr>
                  <a:t>CB</a:t>
                </a:r>
                <a:endParaRPr lang="sv-SE" dirty="0">
                  <a:solidFill>
                    <a:srgbClr val="0070C0"/>
                  </a:solidFill>
                  <a:latin typeface="+mn-lt"/>
                </a:endParaRPr>
              </a:p>
            </p:txBody>
          </p:sp>
        </p:grpSp>
        <p:sp>
          <p:nvSpPr>
            <p:cNvPr id="54" name="Line 40"/>
            <p:cNvSpPr>
              <a:spLocks noChangeShapeType="1"/>
            </p:cNvSpPr>
            <p:nvPr/>
          </p:nvSpPr>
          <p:spPr bwMode="auto">
            <a:xfrm flipH="1" flipV="1">
              <a:off x="6084168" y="3193926"/>
              <a:ext cx="0" cy="1039092"/>
            </a:xfrm>
            <a:prstGeom prst="line">
              <a:avLst/>
            </a:prstGeom>
            <a:noFill/>
            <a:ln w="9525">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v-SE" sz="1800"/>
            </a:p>
          </p:txBody>
        </p:sp>
      </p:grpSp>
      <p:grpSp>
        <p:nvGrpSpPr>
          <p:cNvPr id="44" name="Group 43"/>
          <p:cNvGrpSpPr/>
          <p:nvPr/>
        </p:nvGrpSpPr>
        <p:grpSpPr>
          <a:xfrm>
            <a:off x="5436096" y="3018438"/>
            <a:ext cx="3213236" cy="429612"/>
            <a:chOff x="5436096" y="3018438"/>
            <a:chExt cx="3213236" cy="429612"/>
          </a:xfrm>
        </p:grpSpPr>
        <p:sp>
          <p:nvSpPr>
            <p:cNvPr id="63" name="TextBox 62"/>
            <p:cNvSpPr txBox="1"/>
            <p:nvPr/>
          </p:nvSpPr>
          <p:spPr>
            <a:xfrm>
              <a:off x="7142002" y="3140273"/>
              <a:ext cx="314510" cy="307777"/>
            </a:xfrm>
            <a:prstGeom prst="rect">
              <a:avLst/>
            </a:prstGeom>
            <a:noFill/>
          </p:spPr>
          <p:txBody>
            <a:bodyPr wrap="none" rtlCol="0">
              <a:spAutoFit/>
            </a:bodyPr>
            <a:lstStyle/>
            <a:p>
              <a:r>
                <a:rPr lang="sv-SE" sz="1400" dirty="0">
                  <a:solidFill>
                    <a:schemeClr val="tx1"/>
                  </a:solidFill>
                  <a:latin typeface="+mn-lt"/>
                </a:rPr>
                <a:t>D</a:t>
              </a:r>
              <a:endParaRPr lang="sv-SE" sz="2000" dirty="0">
                <a:solidFill>
                  <a:schemeClr val="tx1"/>
                </a:solidFill>
                <a:latin typeface="+mn-lt"/>
              </a:endParaRPr>
            </a:p>
          </p:txBody>
        </p:sp>
        <p:grpSp>
          <p:nvGrpSpPr>
            <p:cNvPr id="27" name="Group 26"/>
            <p:cNvGrpSpPr/>
            <p:nvPr/>
          </p:nvGrpSpPr>
          <p:grpSpPr>
            <a:xfrm>
              <a:off x="5436096" y="3018438"/>
              <a:ext cx="3213236" cy="338554"/>
              <a:chOff x="5436096" y="3018438"/>
              <a:chExt cx="3213236" cy="338554"/>
            </a:xfrm>
          </p:grpSpPr>
          <p:cxnSp>
            <p:nvCxnSpPr>
              <p:cNvPr id="21" name="Straight Connector 20"/>
              <p:cNvCxnSpPr/>
              <p:nvPr/>
            </p:nvCxnSpPr>
            <p:spPr bwMode="auto">
              <a:xfrm>
                <a:off x="5436096" y="3189163"/>
                <a:ext cx="2721289" cy="0"/>
              </a:xfrm>
              <a:prstGeom prst="line">
                <a:avLst/>
              </a:prstGeom>
              <a:solidFill>
                <a:srgbClr val="00B8FF"/>
              </a:solidFill>
              <a:ln w="25400" cap="flat" cmpd="sng" algn="ctr">
                <a:solidFill>
                  <a:srgbClr val="0070C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7" name="Rectangle 56"/>
              <p:cNvSpPr/>
              <p:nvPr/>
            </p:nvSpPr>
            <p:spPr>
              <a:xfrm>
                <a:off x="8136050" y="3018438"/>
                <a:ext cx="513282" cy="338554"/>
              </a:xfrm>
              <a:prstGeom prst="rect">
                <a:avLst/>
              </a:prstGeom>
            </p:spPr>
            <p:txBody>
              <a:bodyPr wrap="none">
                <a:spAutoFit/>
              </a:bodyPr>
              <a:lstStyle/>
              <a:p>
                <a:r>
                  <a:rPr lang="sv-SE" altLang="en-US" sz="1600" i="1" dirty="0" smtClean="0">
                    <a:solidFill>
                      <a:srgbClr val="0070C0"/>
                    </a:solidFill>
                    <a:latin typeface="+mn-lt"/>
                  </a:rPr>
                  <a:t>CB’</a:t>
                </a:r>
                <a:endParaRPr lang="sv-SE" dirty="0">
                  <a:solidFill>
                    <a:srgbClr val="0070C0"/>
                  </a:solidFill>
                  <a:latin typeface="+mn-lt"/>
                </a:endParaRPr>
              </a:p>
            </p:txBody>
          </p:sp>
        </p:grpSp>
      </p:grpSp>
      <p:grpSp>
        <p:nvGrpSpPr>
          <p:cNvPr id="28" name="Group 27"/>
          <p:cNvGrpSpPr/>
          <p:nvPr/>
        </p:nvGrpSpPr>
        <p:grpSpPr>
          <a:xfrm>
            <a:off x="2770436" y="1916832"/>
            <a:ext cx="5569387" cy="1341189"/>
            <a:chOff x="2770436" y="1988840"/>
            <a:chExt cx="5569387" cy="1269181"/>
          </a:xfrm>
        </p:grpSpPr>
        <p:sp>
          <p:nvSpPr>
            <p:cNvPr id="62" name="TextBox 61"/>
            <p:cNvSpPr txBox="1"/>
            <p:nvPr/>
          </p:nvSpPr>
          <p:spPr>
            <a:xfrm>
              <a:off x="7135713" y="2732608"/>
              <a:ext cx="314510" cy="307777"/>
            </a:xfrm>
            <a:prstGeom prst="rect">
              <a:avLst/>
            </a:prstGeom>
            <a:noFill/>
          </p:spPr>
          <p:txBody>
            <a:bodyPr wrap="none" rtlCol="0">
              <a:spAutoFit/>
            </a:bodyPr>
            <a:lstStyle/>
            <a:p>
              <a:r>
                <a:rPr lang="sv-SE" sz="1400" dirty="0" smtClean="0">
                  <a:solidFill>
                    <a:schemeClr val="tx1"/>
                  </a:solidFill>
                  <a:latin typeface="+mn-lt"/>
                </a:rPr>
                <a:t>C</a:t>
              </a:r>
              <a:endParaRPr lang="sv-SE" sz="2000" dirty="0">
                <a:solidFill>
                  <a:schemeClr val="tx1"/>
                </a:solidFill>
                <a:latin typeface="+mn-lt"/>
              </a:endParaRPr>
            </a:p>
          </p:txBody>
        </p:sp>
        <p:sp>
          <p:nvSpPr>
            <p:cNvPr id="68" name="Line 40"/>
            <p:cNvSpPr>
              <a:spLocks noChangeShapeType="1"/>
            </p:cNvSpPr>
            <p:nvPr/>
          </p:nvSpPr>
          <p:spPr bwMode="auto">
            <a:xfrm flipH="1">
              <a:off x="2770436" y="2841324"/>
              <a:ext cx="4421310" cy="0"/>
            </a:xfrm>
            <a:prstGeom prst="line">
              <a:avLst/>
            </a:prstGeom>
            <a:noFill/>
            <a:ln w="9525">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v-SE" sz="1800"/>
            </a:p>
          </p:txBody>
        </p:sp>
        <p:sp>
          <p:nvSpPr>
            <p:cNvPr id="58" name="Rectangle 57"/>
            <p:cNvSpPr/>
            <p:nvPr/>
          </p:nvSpPr>
          <p:spPr>
            <a:xfrm>
              <a:off x="7788069" y="1988840"/>
              <a:ext cx="551754" cy="338554"/>
            </a:xfrm>
            <a:prstGeom prst="rect">
              <a:avLst/>
            </a:prstGeom>
          </p:spPr>
          <p:txBody>
            <a:bodyPr wrap="none">
              <a:spAutoFit/>
            </a:bodyPr>
            <a:lstStyle/>
            <a:p>
              <a:r>
                <a:rPr lang="sv-SE" altLang="en-US" sz="1600" i="1" dirty="0" smtClean="0">
                  <a:solidFill>
                    <a:srgbClr val="0070C0"/>
                  </a:solidFill>
                  <a:latin typeface="+mn-lt"/>
                </a:rPr>
                <a:t>CB’’</a:t>
              </a:r>
              <a:endParaRPr lang="sv-SE" dirty="0">
                <a:solidFill>
                  <a:srgbClr val="0070C0"/>
                </a:solidFill>
                <a:latin typeface="+mn-lt"/>
              </a:endParaRPr>
            </a:p>
          </p:txBody>
        </p:sp>
        <p:sp>
          <p:nvSpPr>
            <p:cNvPr id="59" name="Freeform 58"/>
            <p:cNvSpPr/>
            <p:nvPr/>
          </p:nvSpPr>
          <p:spPr bwMode="auto">
            <a:xfrm>
              <a:off x="5444479" y="2301047"/>
              <a:ext cx="2304257" cy="956974"/>
            </a:xfrm>
            <a:custGeom>
              <a:avLst/>
              <a:gdLst>
                <a:gd name="connsiteX0" fmla="*/ 0 w 2924175"/>
                <a:gd name="connsiteY0" fmla="*/ 1876425 h 1876425"/>
                <a:gd name="connsiteX1" fmla="*/ 1828800 w 2924175"/>
                <a:gd name="connsiteY1" fmla="*/ 1343025 h 1876425"/>
                <a:gd name="connsiteX2" fmla="*/ 2924175 w 2924175"/>
                <a:gd name="connsiteY2" fmla="*/ 0 h 1876425"/>
              </a:gdLst>
              <a:ahLst/>
              <a:cxnLst>
                <a:cxn ang="0">
                  <a:pos x="connsiteX0" y="connsiteY0"/>
                </a:cxn>
                <a:cxn ang="0">
                  <a:pos x="connsiteX1" y="connsiteY1"/>
                </a:cxn>
                <a:cxn ang="0">
                  <a:pos x="connsiteX2" y="connsiteY2"/>
                </a:cxn>
              </a:cxnLst>
              <a:rect l="l" t="t" r="r" b="b"/>
              <a:pathLst>
                <a:path w="2924175" h="1876425">
                  <a:moveTo>
                    <a:pt x="0" y="1876425"/>
                  </a:moveTo>
                  <a:cubicBezTo>
                    <a:pt x="670719" y="1766093"/>
                    <a:pt x="1341438" y="1655762"/>
                    <a:pt x="1828800" y="1343025"/>
                  </a:cubicBezTo>
                  <a:cubicBezTo>
                    <a:pt x="2316163" y="1030287"/>
                    <a:pt x="2620169" y="515143"/>
                    <a:pt x="2924175" y="0"/>
                  </a:cubicBezTo>
                </a:path>
              </a:pathLst>
            </a:custGeom>
            <a:noFill/>
            <a:ln w="28575" cap="flat" cmpd="sng" algn="ctr">
              <a:solidFill>
                <a:srgbClr val="0070C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8" charset="0"/>
                <a:buNone/>
                <a:tabLst/>
              </a:pPr>
              <a:endParaRPr kumimoji="0" lang="sv-SE" sz="2400" b="0" i="0" u="none" strike="noStrike" cap="none" normalizeH="0" baseline="0" smtClean="0">
                <a:ln>
                  <a:noFill/>
                </a:ln>
                <a:solidFill>
                  <a:schemeClr val="bg1"/>
                </a:solidFill>
                <a:effectLst/>
                <a:latin typeface="Times New Roman" pitchFamily="18" charset="0"/>
                <a:ea typeface="MS Gothic" pitchFamily="49" charset="-128"/>
              </a:endParaRPr>
            </a:p>
          </p:txBody>
        </p:sp>
      </p:grpSp>
      <p:sp>
        <p:nvSpPr>
          <p:cNvPr id="45" name="Rectangle 44"/>
          <p:cNvSpPr/>
          <p:nvPr/>
        </p:nvSpPr>
        <p:spPr>
          <a:xfrm>
            <a:off x="5940926" y="4226788"/>
            <a:ext cx="287258" cy="276999"/>
          </a:xfrm>
          <a:prstGeom prst="rect">
            <a:avLst/>
          </a:prstGeom>
        </p:spPr>
        <p:txBody>
          <a:bodyPr wrap="none">
            <a:spAutoFit/>
          </a:bodyPr>
          <a:lstStyle/>
          <a:p>
            <a:pPr lvl="0"/>
            <a:r>
              <a:rPr lang="sv-SE" altLang="en-US" sz="1200" i="1" dirty="0">
                <a:solidFill>
                  <a:srgbClr val="000000"/>
                </a:solidFill>
                <a:latin typeface="Arial"/>
              </a:rPr>
              <a:t>Y</a:t>
            </a:r>
            <a:endParaRPr lang="sv-SE" dirty="0">
              <a:solidFill>
                <a:srgbClr val="FFFFFF"/>
              </a:solidFill>
            </a:endParaRPr>
          </a:p>
        </p:txBody>
      </p:sp>
      <p:sp>
        <p:nvSpPr>
          <p:cNvPr id="70" name="Slide Number Placeholder 3"/>
          <p:cNvSpPr>
            <a:spLocks noGrp="1"/>
          </p:cNvSpPr>
          <p:nvPr>
            <p:ph type="sldNum" sz="quarter" idx="10"/>
          </p:nvPr>
        </p:nvSpPr>
        <p:spPr>
          <a:xfrm>
            <a:off x="0" y="6525344"/>
            <a:ext cx="1900238" cy="336550"/>
          </a:xfrm>
        </p:spPr>
        <p:txBody>
          <a:bodyPr/>
          <a:lstStyle/>
          <a:p>
            <a:pPr>
              <a:defRPr/>
            </a:pPr>
            <a:r>
              <a:rPr lang="sv-SE" dirty="0" smtClean="0"/>
              <a:t>K4: </a:t>
            </a:r>
            <a:r>
              <a:rPr lang="sv-SE" dirty="0"/>
              <a:t>sid. </a:t>
            </a:r>
            <a:fld id="{71B7D319-3509-4EF6-A7CA-BA2351681FF6}" type="slidenum">
              <a:rPr lang="en-GB"/>
              <a:pPr>
                <a:defRPr/>
              </a:pPr>
              <a:t>12</a:t>
            </a:fld>
            <a:endParaRPr lang="en-GB" dirty="0"/>
          </a:p>
        </p:txBody>
      </p:sp>
    </p:spTree>
    <p:extLst>
      <p:ext uri="{BB962C8B-B14F-4D97-AF65-F5344CB8AC3E}">
        <p14:creationId xmlns:p14="http://schemas.microsoft.com/office/powerpoint/2010/main" val="15044095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4">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22" presetClass="entr" presetSubtype="8" fill="hold" nodeType="clickEffect">
                                  <p:stCondLst>
                                    <p:cond delay="0"/>
                                  </p:stCondLst>
                                  <p:childTnLst>
                                    <p:set>
                                      <p:cBhvr>
                                        <p:cTn id="14" dur="1" fill="hold">
                                          <p:stCondLst>
                                            <p:cond delay="0"/>
                                          </p:stCondLst>
                                        </p:cTn>
                                        <p:tgtEl>
                                          <p:spTgt spid="29"/>
                                        </p:tgtEl>
                                        <p:attrNameLst>
                                          <p:attrName>style.visibility</p:attrName>
                                        </p:attrNameLst>
                                      </p:cBhvr>
                                      <p:to>
                                        <p:strVal val="visible"/>
                                      </p:to>
                                    </p:set>
                                    <p:animEffect transition="in" filter="wipe(left)">
                                      <p:cBhvr>
                                        <p:cTn id="15" dur="1000"/>
                                        <p:tgtEl>
                                          <p:spTgt spid="29"/>
                                        </p:tgtEl>
                                      </p:cBhvr>
                                    </p:animEffect>
                                  </p:childTnLst>
                                </p:cTn>
                              </p:par>
                            </p:childTnLst>
                          </p:cTn>
                        </p:par>
                      </p:childTnLst>
                    </p:cTn>
                  </p:par>
                  <p:par>
                    <p:cTn id="16" fill="hold">
                      <p:stCondLst>
                        <p:cond delay="indefinite"/>
                      </p:stCondLst>
                      <p:childTnLst>
                        <p:par>
                          <p:cTn id="17" fill="hold">
                            <p:stCondLst>
                              <p:cond delay="0"/>
                            </p:stCondLst>
                            <p:childTnLst>
                              <p:par>
                                <p:cTn id="18" presetID="1" presetClass="entr" presetSubtype="0" fill="hold" grpId="0" nodeType="clickEffect">
                                  <p:stCondLst>
                                    <p:cond delay="0"/>
                                  </p:stCondLst>
                                  <p:childTnLst>
                                    <p:set>
                                      <p:cBhvr>
                                        <p:cTn id="19" dur="1" fill="hold">
                                          <p:stCondLst>
                                            <p:cond delay="0"/>
                                          </p:stCondLst>
                                        </p:cTn>
                                        <p:tgtEl>
                                          <p:spTgt spid="74">
                                            <p:txEl>
                                              <p:pRg st="2" end="2"/>
                                            </p:txEl>
                                          </p:spTgt>
                                        </p:tgtEl>
                                        <p:attrNameLst>
                                          <p:attrName>style.visibility</p:attrName>
                                        </p:attrNameLst>
                                      </p:cBhvr>
                                      <p:to>
                                        <p:strVal val="visible"/>
                                      </p:to>
                                    </p:set>
                                  </p:childTnLst>
                                </p:cTn>
                              </p:par>
                            </p:childTnLst>
                          </p:cTn>
                        </p:par>
                      </p:childTnLst>
                    </p:cTn>
                  </p:par>
                  <p:par>
                    <p:cTn id="20" fill="hold">
                      <p:stCondLst>
                        <p:cond delay="indefinite"/>
                      </p:stCondLst>
                      <p:childTnLst>
                        <p:par>
                          <p:cTn id="21" fill="hold">
                            <p:stCondLst>
                              <p:cond delay="0"/>
                            </p:stCondLst>
                            <p:childTnLst>
                              <p:par>
                                <p:cTn id="22" presetID="22" presetClass="entr" presetSubtype="8" fill="hold" nodeType="clickEffect">
                                  <p:stCondLst>
                                    <p:cond delay="0"/>
                                  </p:stCondLst>
                                  <p:childTnLst>
                                    <p:set>
                                      <p:cBhvr>
                                        <p:cTn id="23" dur="1" fill="hold">
                                          <p:stCondLst>
                                            <p:cond delay="0"/>
                                          </p:stCondLst>
                                        </p:cTn>
                                        <p:tgtEl>
                                          <p:spTgt spid="44"/>
                                        </p:tgtEl>
                                        <p:attrNameLst>
                                          <p:attrName>style.visibility</p:attrName>
                                        </p:attrNameLst>
                                      </p:cBhvr>
                                      <p:to>
                                        <p:strVal val="visible"/>
                                      </p:to>
                                    </p:set>
                                    <p:animEffect transition="in" filter="wipe(left)">
                                      <p:cBhvr>
                                        <p:cTn id="24" dur="500"/>
                                        <p:tgtEl>
                                          <p:spTgt spid="44"/>
                                        </p:tgtEl>
                                      </p:cBhvr>
                                    </p:animEffec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74">
                                            <p:txEl>
                                              <p:pRg st="3" end="3"/>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22" presetClass="entr" presetSubtype="8" fill="hold" nodeType="clickEffect">
                                  <p:stCondLst>
                                    <p:cond delay="0"/>
                                  </p:stCondLst>
                                  <p:childTnLst>
                                    <p:set>
                                      <p:cBhvr>
                                        <p:cTn id="32" dur="1" fill="hold">
                                          <p:stCondLst>
                                            <p:cond delay="0"/>
                                          </p:stCondLst>
                                        </p:cTn>
                                        <p:tgtEl>
                                          <p:spTgt spid="28"/>
                                        </p:tgtEl>
                                        <p:attrNameLst>
                                          <p:attrName>style.visibility</p:attrName>
                                        </p:attrNameLst>
                                      </p:cBhvr>
                                      <p:to>
                                        <p:strVal val="visible"/>
                                      </p:to>
                                    </p:set>
                                    <p:animEffect transition="in" filter="wipe(left)">
                                      <p:cBhvr>
                                        <p:cTn id="33" dur="1000"/>
                                        <p:tgtEl>
                                          <p:spTgt spid="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4" grpId="0" uiExpand="1"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dirty="0" smtClean="0"/>
              <a:t>4.3 </a:t>
            </a:r>
            <a:r>
              <a:rPr lang="sv-SE" i="1" dirty="0" smtClean="0"/>
              <a:t>IS- </a:t>
            </a:r>
            <a:r>
              <a:rPr lang="sv-SE" dirty="0" smtClean="0"/>
              <a:t>och </a:t>
            </a:r>
            <a:r>
              <a:rPr lang="sv-SE" i="1" dirty="0" smtClean="0"/>
              <a:t>LM-</a:t>
            </a:r>
            <a:r>
              <a:rPr lang="sv-SE" dirty="0" smtClean="0"/>
              <a:t>sambanden tillsammans</a:t>
            </a:r>
            <a:endParaRPr lang="sv-SE" dirty="0"/>
          </a:p>
        </p:txBody>
      </p:sp>
      <p:sp>
        <p:nvSpPr>
          <p:cNvPr id="13" name="Line 2"/>
          <p:cNvSpPr>
            <a:spLocks noChangeShapeType="1"/>
          </p:cNvSpPr>
          <p:nvPr/>
        </p:nvSpPr>
        <p:spPr bwMode="auto">
          <a:xfrm>
            <a:off x="3372249" y="6021288"/>
            <a:ext cx="5519353" cy="1588"/>
          </a:xfrm>
          <a:prstGeom prst="line">
            <a:avLst/>
          </a:prstGeom>
          <a:noFill/>
          <a:ln w="38160">
            <a:solidFill>
              <a:srgbClr val="000000"/>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sv-SE"/>
          </a:p>
        </p:txBody>
      </p:sp>
      <p:sp>
        <p:nvSpPr>
          <p:cNvPr id="20" name="Text Box 9"/>
          <p:cNvSpPr txBox="1">
            <a:spLocks noChangeArrowheads="1"/>
          </p:cNvSpPr>
          <p:nvPr/>
        </p:nvSpPr>
        <p:spPr bwMode="auto">
          <a:xfrm rot="16200000">
            <a:off x="2716771" y="4426393"/>
            <a:ext cx="888683" cy="34073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9pPr>
          </a:lstStyle>
          <a:p>
            <a:pPr>
              <a:spcBef>
                <a:spcPts val="2250"/>
              </a:spcBef>
            </a:pPr>
            <a:r>
              <a:rPr lang="sv-SE" altLang="en-US" sz="1600" dirty="0" smtClean="0">
                <a:solidFill>
                  <a:srgbClr val="000000"/>
                </a:solidFill>
                <a:latin typeface="Arial" charset="0"/>
              </a:rPr>
              <a:t>Ränta, </a:t>
            </a:r>
            <a:r>
              <a:rPr lang="sv-SE" altLang="en-US" sz="1600" i="1" dirty="0" smtClean="0">
                <a:solidFill>
                  <a:srgbClr val="000000"/>
                </a:solidFill>
                <a:latin typeface="Arial" charset="0"/>
              </a:rPr>
              <a:t>i</a:t>
            </a:r>
            <a:endParaRPr lang="sv-SE" altLang="en-US" sz="1600" dirty="0">
              <a:solidFill>
                <a:srgbClr val="000000"/>
              </a:solidFill>
              <a:latin typeface="Arial" charset="0"/>
            </a:endParaRPr>
          </a:p>
        </p:txBody>
      </p:sp>
      <p:sp>
        <p:nvSpPr>
          <p:cNvPr id="21" name="Line 10"/>
          <p:cNvSpPr>
            <a:spLocks noChangeShapeType="1"/>
          </p:cNvSpPr>
          <p:nvPr/>
        </p:nvSpPr>
        <p:spPr bwMode="auto">
          <a:xfrm flipV="1">
            <a:off x="3389253" y="2130525"/>
            <a:ext cx="5444" cy="3892350"/>
          </a:xfrm>
          <a:prstGeom prst="line">
            <a:avLst/>
          </a:prstGeom>
          <a:noFill/>
          <a:ln w="38160">
            <a:solidFill>
              <a:srgbClr val="000000"/>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sv-SE"/>
          </a:p>
        </p:txBody>
      </p:sp>
      <p:sp>
        <p:nvSpPr>
          <p:cNvPr id="34" name="Rectangle 33"/>
          <p:cNvSpPr/>
          <p:nvPr/>
        </p:nvSpPr>
        <p:spPr>
          <a:xfrm>
            <a:off x="4716016" y="1268760"/>
            <a:ext cx="3168352" cy="400110"/>
          </a:xfrm>
          <a:prstGeom prst="rect">
            <a:avLst/>
          </a:prstGeom>
        </p:spPr>
        <p:txBody>
          <a:bodyPr wrap="square">
            <a:spAutoFit/>
          </a:bodyPr>
          <a:lstStyle/>
          <a:p>
            <a:pPr marL="0" indent="0"/>
            <a:r>
              <a:rPr lang="sv-SE" sz="1800" i="1" dirty="0" smtClean="0">
                <a:solidFill>
                  <a:schemeClr val="tx1"/>
                </a:solidFill>
                <a:latin typeface="+mn-lt"/>
                <a:sym typeface="Symbol"/>
              </a:rPr>
              <a:t>IS:</a:t>
            </a:r>
            <a:r>
              <a:rPr lang="sv-SE" sz="1800" dirty="0" smtClean="0">
                <a:solidFill>
                  <a:schemeClr val="tx1"/>
                </a:solidFill>
                <a:latin typeface="+mn-lt"/>
                <a:sym typeface="Symbol"/>
              </a:rPr>
              <a:t> </a:t>
            </a:r>
            <a:r>
              <a:rPr lang="sv-SE" sz="1800" i="1" dirty="0" smtClean="0">
                <a:solidFill>
                  <a:schemeClr val="tx1"/>
                </a:solidFill>
                <a:latin typeface="+mn-lt"/>
                <a:sym typeface="Symbol"/>
              </a:rPr>
              <a:t>Y = C</a:t>
            </a:r>
            <a:r>
              <a:rPr lang="sv-SE" sz="2000" dirty="0" smtClean="0">
                <a:solidFill>
                  <a:schemeClr val="tx1"/>
                </a:solidFill>
                <a:latin typeface="+mn-lt"/>
                <a:sym typeface="Symbol"/>
              </a:rPr>
              <a:t>(</a:t>
            </a:r>
            <a:r>
              <a:rPr lang="sv-SE" sz="1800" i="1" dirty="0" smtClean="0">
                <a:solidFill>
                  <a:schemeClr val="tx1"/>
                </a:solidFill>
                <a:latin typeface="+mn-lt"/>
                <a:sym typeface="Symbol"/>
              </a:rPr>
              <a:t>Y-T</a:t>
            </a:r>
            <a:r>
              <a:rPr lang="sv-SE" sz="1800" dirty="0">
                <a:solidFill>
                  <a:schemeClr val="tx1"/>
                </a:solidFill>
                <a:latin typeface="+mn-lt"/>
                <a:sym typeface="Symbol"/>
              </a:rPr>
              <a:t>) +</a:t>
            </a:r>
            <a:r>
              <a:rPr lang="sv-SE" sz="1800" dirty="0">
                <a:solidFill>
                  <a:schemeClr val="tx1"/>
                </a:solidFill>
                <a:latin typeface="+mn-lt"/>
              </a:rPr>
              <a:t> </a:t>
            </a:r>
            <a:r>
              <a:rPr lang="sv-SE" sz="1800" i="1" dirty="0" smtClean="0">
                <a:solidFill>
                  <a:schemeClr val="tx1"/>
                </a:solidFill>
                <a:latin typeface="+mn-lt"/>
              </a:rPr>
              <a:t>I</a:t>
            </a:r>
            <a:r>
              <a:rPr lang="sv-SE" sz="1800" dirty="0" smtClean="0">
                <a:solidFill>
                  <a:schemeClr val="tx1"/>
                </a:solidFill>
                <a:latin typeface="+mn-lt"/>
              </a:rPr>
              <a:t>(</a:t>
            </a:r>
            <a:r>
              <a:rPr lang="sv-SE" sz="1800" i="1" dirty="0" err="1" smtClean="0">
                <a:solidFill>
                  <a:schemeClr val="tx1"/>
                </a:solidFill>
                <a:latin typeface="+mn-lt"/>
              </a:rPr>
              <a:t>Y,i</a:t>
            </a:r>
            <a:r>
              <a:rPr lang="sv-SE" sz="1800" dirty="0" smtClean="0">
                <a:solidFill>
                  <a:schemeClr val="tx1"/>
                </a:solidFill>
                <a:latin typeface="+mn-lt"/>
              </a:rPr>
              <a:t>) + </a:t>
            </a:r>
            <a:r>
              <a:rPr lang="sv-SE" sz="1800" i="1" dirty="0" smtClean="0">
                <a:solidFill>
                  <a:schemeClr val="tx1"/>
                </a:solidFill>
                <a:latin typeface="+mn-lt"/>
              </a:rPr>
              <a:t>G</a:t>
            </a:r>
          </a:p>
        </p:txBody>
      </p:sp>
      <p:sp>
        <p:nvSpPr>
          <p:cNvPr id="32" name="Rectangle 11"/>
          <p:cNvSpPr>
            <a:spLocks noChangeArrowheads="1"/>
          </p:cNvSpPr>
          <p:nvPr/>
        </p:nvSpPr>
        <p:spPr bwMode="auto">
          <a:xfrm>
            <a:off x="425715" y="1293429"/>
            <a:ext cx="2853377" cy="4614144"/>
          </a:xfrm>
          <a:prstGeom prst="rect">
            <a:avLst/>
          </a:prstGeom>
          <a:noFill/>
          <a:ln>
            <a:noFill/>
          </a:ln>
          <a:effectLst/>
        </p:spPr>
        <p:txBody>
          <a:bodyPr/>
          <a:lstStyle>
            <a:lvl1pPr>
              <a:defRPr sz="3600">
                <a:solidFill>
                  <a:schemeClr val="tx1"/>
                </a:solidFill>
                <a:latin typeface="Arial" charset="0"/>
              </a:defRPr>
            </a:lvl1pPr>
            <a:lvl2pPr marL="742950" indent="-285750">
              <a:defRPr sz="3600">
                <a:solidFill>
                  <a:schemeClr val="tx1"/>
                </a:solidFill>
                <a:latin typeface="Arial" charset="0"/>
              </a:defRPr>
            </a:lvl2pPr>
            <a:lvl3pPr marL="1143000" indent="-228600">
              <a:defRPr sz="3600">
                <a:solidFill>
                  <a:schemeClr val="tx1"/>
                </a:solidFill>
                <a:latin typeface="Arial" charset="0"/>
              </a:defRPr>
            </a:lvl3pPr>
            <a:lvl4pPr marL="1600200" indent="-228600">
              <a:defRPr sz="3600">
                <a:solidFill>
                  <a:schemeClr val="tx1"/>
                </a:solidFill>
                <a:latin typeface="Arial" charset="0"/>
              </a:defRPr>
            </a:lvl4pPr>
            <a:lvl5pPr marL="2057400" indent="-228600">
              <a:defRPr sz="3600">
                <a:solidFill>
                  <a:schemeClr val="tx1"/>
                </a:solidFill>
                <a:latin typeface="Arial" charset="0"/>
              </a:defRPr>
            </a:lvl5pPr>
            <a:lvl6pPr marL="2514600" indent="-228600" eaLnBrk="0" fontAlgn="base" hangingPunct="0">
              <a:spcBef>
                <a:spcPct val="75000"/>
              </a:spcBef>
              <a:spcAft>
                <a:spcPct val="0"/>
              </a:spcAft>
              <a:buClr>
                <a:schemeClr val="tx1"/>
              </a:buClr>
              <a:buChar char="•"/>
              <a:defRPr sz="3600">
                <a:solidFill>
                  <a:schemeClr val="tx1"/>
                </a:solidFill>
                <a:latin typeface="Arial" charset="0"/>
              </a:defRPr>
            </a:lvl6pPr>
            <a:lvl7pPr marL="2971800" indent="-228600" eaLnBrk="0" fontAlgn="base" hangingPunct="0">
              <a:spcBef>
                <a:spcPct val="75000"/>
              </a:spcBef>
              <a:spcAft>
                <a:spcPct val="0"/>
              </a:spcAft>
              <a:buClr>
                <a:schemeClr val="tx1"/>
              </a:buClr>
              <a:buChar char="•"/>
              <a:defRPr sz="3600">
                <a:solidFill>
                  <a:schemeClr val="tx1"/>
                </a:solidFill>
                <a:latin typeface="Arial" charset="0"/>
              </a:defRPr>
            </a:lvl7pPr>
            <a:lvl8pPr marL="3429000" indent="-228600" eaLnBrk="0" fontAlgn="base" hangingPunct="0">
              <a:spcBef>
                <a:spcPct val="75000"/>
              </a:spcBef>
              <a:spcAft>
                <a:spcPct val="0"/>
              </a:spcAft>
              <a:buClr>
                <a:schemeClr val="tx1"/>
              </a:buClr>
              <a:buChar char="•"/>
              <a:defRPr sz="3600">
                <a:solidFill>
                  <a:schemeClr val="tx1"/>
                </a:solidFill>
                <a:latin typeface="Arial" charset="0"/>
              </a:defRPr>
            </a:lvl8pPr>
            <a:lvl9pPr marL="3886200" indent="-228600" eaLnBrk="0" fontAlgn="base" hangingPunct="0">
              <a:spcBef>
                <a:spcPct val="75000"/>
              </a:spcBef>
              <a:spcAft>
                <a:spcPct val="0"/>
              </a:spcAft>
              <a:buClr>
                <a:schemeClr val="tx1"/>
              </a:buClr>
              <a:buChar char="•"/>
              <a:defRPr sz="3600">
                <a:solidFill>
                  <a:schemeClr val="tx1"/>
                </a:solidFill>
                <a:latin typeface="Arial" charset="0"/>
              </a:defRPr>
            </a:lvl9pPr>
          </a:lstStyle>
          <a:p>
            <a:pPr marL="285750" indent="-285750" eaLnBrk="1" hangingPunct="1">
              <a:lnSpc>
                <a:spcPct val="90000"/>
              </a:lnSpc>
              <a:spcAft>
                <a:spcPts val="1200"/>
              </a:spcAft>
              <a:buFont typeface="Arial" panose="020B0604020202020204" pitchFamily="34" charset="0"/>
              <a:buChar char="•"/>
            </a:pPr>
            <a:r>
              <a:rPr lang="sv-SE" altLang="en-US" sz="1500" dirty="0"/>
              <a:t>Jämvikt på </a:t>
            </a:r>
            <a:r>
              <a:rPr lang="sv-SE" altLang="en-US" sz="1500" dirty="0" smtClean="0"/>
              <a:t>varumarknaden </a:t>
            </a:r>
            <a:r>
              <a:rPr lang="sv-SE" altLang="en-US" sz="1500" dirty="0"/>
              <a:t>innebär att en ökning av räntan minskar </a:t>
            </a:r>
            <a:r>
              <a:rPr lang="sv-SE" altLang="en-US" sz="1500" dirty="0" err="1" smtClean="0"/>
              <a:t>produk-tionen</a:t>
            </a:r>
            <a:r>
              <a:rPr lang="sv-SE" altLang="en-US" sz="1500" dirty="0" smtClean="0"/>
              <a:t> </a:t>
            </a:r>
            <a:r>
              <a:rPr lang="sv-SE" altLang="en-US" sz="1500" dirty="0"/>
              <a:t>– </a:t>
            </a:r>
            <a:r>
              <a:rPr lang="sv-SE" altLang="en-US" sz="1500" b="1" i="1" dirty="0" smtClean="0"/>
              <a:t>IS</a:t>
            </a:r>
            <a:r>
              <a:rPr lang="sv-SE" altLang="en-US" sz="1500" b="1" dirty="0" smtClean="0"/>
              <a:t>-sambandet.</a:t>
            </a:r>
            <a:endParaRPr lang="sv-SE" altLang="en-US" sz="1500" b="1" dirty="0"/>
          </a:p>
          <a:p>
            <a:pPr marL="285750" indent="-285750" eaLnBrk="1" hangingPunct="1">
              <a:lnSpc>
                <a:spcPct val="90000"/>
              </a:lnSpc>
              <a:spcAft>
                <a:spcPts val="1200"/>
              </a:spcAft>
              <a:buFont typeface="Arial" panose="020B0604020202020204" pitchFamily="34" charset="0"/>
              <a:buChar char="•"/>
            </a:pPr>
            <a:r>
              <a:rPr lang="sv-SE" altLang="en-US" sz="1500" dirty="0"/>
              <a:t>Jämvikt på penning-marknaden innebär att en ökning av produktion (och inkomst) leder till högre ränta </a:t>
            </a:r>
            <a:r>
              <a:rPr lang="sv-SE" altLang="en-US" sz="1500" b="1" dirty="0"/>
              <a:t>– </a:t>
            </a:r>
            <a:r>
              <a:rPr lang="sv-SE" altLang="en-US" sz="1500" b="1" i="1" dirty="0" smtClean="0"/>
              <a:t>LM</a:t>
            </a:r>
            <a:r>
              <a:rPr lang="sv-SE" altLang="en-US" sz="1500" b="1" dirty="0" smtClean="0"/>
              <a:t>-sambandet</a:t>
            </a:r>
            <a:r>
              <a:rPr lang="sv-SE" altLang="en-US" sz="1500" dirty="0" smtClean="0"/>
              <a:t>. </a:t>
            </a:r>
            <a:endParaRPr lang="sv-SE" altLang="en-US" sz="1500" dirty="0"/>
          </a:p>
          <a:p>
            <a:pPr eaLnBrk="1" hangingPunct="1">
              <a:spcBef>
                <a:spcPct val="10000"/>
              </a:spcBef>
              <a:spcAft>
                <a:spcPts val="1200"/>
              </a:spcAft>
              <a:buClrTx/>
            </a:pPr>
            <a:r>
              <a:rPr lang="sv-SE" altLang="en-US" sz="1500" b="1" dirty="0" smtClean="0"/>
              <a:t>Slutsats: </a:t>
            </a:r>
            <a:r>
              <a:rPr lang="sv-SE" altLang="en-US" sz="1500" dirty="0"/>
              <a:t>Vid </a:t>
            </a:r>
            <a:r>
              <a:rPr lang="sv-SE" altLang="en-US" sz="1500" dirty="0" smtClean="0"/>
              <a:t>skärnings-punkten </a:t>
            </a:r>
            <a:r>
              <a:rPr lang="sv-SE" altLang="en-US" sz="1500" dirty="0"/>
              <a:t>är både </a:t>
            </a:r>
            <a:r>
              <a:rPr lang="sv-SE" altLang="en-US" sz="1500" dirty="0" smtClean="0"/>
              <a:t>jämvikts-villkoren </a:t>
            </a:r>
            <a:r>
              <a:rPr lang="sv-SE" altLang="en-US" sz="1500" dirty="0"/>
              <a:t>uppfyllda, vilket bestämmer ränta och produktion</a:t>
            </a:r>
            <a:r>
              <a:rPr lang="sv-SE" altLang="en-US" sz="1500" dirty="0" smtClean="0"/>
              <a:t>.</a:t>
            </a:r>
            <a:endParaRPr lang="sv-SE" altLang="en-US" sz="1500" dirty="0"/>
          </a:p>
        </p:txBody>
      </p:sp>
      <p:sp>
        <p:nvSpPr>
          <p:cNvPr id="36" name="Slide Number Placeholder 3"/>
          <p:cNvSpPr>
            <a:spLocks noGrp="1"/>
          </p:cNvSpPr>
          <p:nvPr>
            <p:ph type="sldNum" sz="quarter" idx="10"/>
          </p:nvPr>
        </p:nvSpPr>
        <p:spPr>
          <a:xfrm>
            <a:off x="0" y="6516688"/>
            <a:ext cx="1900238" cy="336550"/>
          </a:xfrm>
        </p:spPr>
        <p:txBody>
          <a:bodyPr/>
          <a:lstStyle/>
          <a:p>
            <a:pPr>
              <a:defRPr/>
            </a:pPr>
            <a:r>
              <a:rPr lang="sv-SE" dirty="0" smtClean="0"/>
              <a:t>K4: </a:t>
            </a:r>
            <a:r>
              <a:rPr lang="sv-SE" dirty="0"/>
              <a:t>sid. </a:t>
            </a:r>
            <a:fld id="{71B7D319-3509-4EF6-A7CA-BA2351681FF6}" type="slidenum">
              <a:rPr lang="en-GB"/>
              <a:pPr>
                <a:defRPr/>
              </a:pPr>
              <a:t>13</a:t>
            </a:fld>
            <a:endParaRPr lang="en-GB" dirty="0"/>
          </a:p>
        </p:txBody>
      </p:sp>
      <p:sp>
        <p:nvSpPr>
          <p:cNvPr id="31" name="Text Box 9"/>
          <p:cNvSpPr txBox="1">
            <a:spLocks noChangeArrowheads="1"/>
          </p:cNvSpPr>
          <p:nvPr/>
        </p:nvSpPr>
        <p:spPr bwMode="auto">
          <a:xfrm>
            <a:off x="4860032" y="6215386"/>
            <a:ext cx="1412864" cy="34073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9pPr>
          </a:lstStyle>
          <a:p>
            <a:pPr>
              <a:spcBef>
                <a:spcPts val="2250"/>
              </a:spcBef>
            </a:pPr>
            <a:r>
              <a:rPr lang="sv-SE" altLang="en-US" sz="1600" dirty="0" smtClean="0">
                <a:solidFill>
                  <a:srgbClr val="000000"/>
                </a:solidFill>
                <a:latin typeface="+mn-lt"/>
              </a:rPr>
              <a:t>Produktion, </a:t>
            </a:r>
            <a:r>
              <a:rPr lang="sv-SE" altLang="en-US" sz="1600" i="1" dirty="0" smtClean="0">
                <a:solidFill>
                  <a:srgbClr val="000000"/>
                </a:solidFill>
                <a:latin typeface="+mn-lt"/>
              </a:rPr>
              <a:t>Y</a:t>
            </a:r>
            <a:endParaRPr lang="sv-SE" altLang="en-US" sz="1600" i="1" dirty="0">
              <a:solidFill>
                <a:srgbClr val="000000"/>
              </a:solidFill>
              <a:latin typeface="+mn-lt"/>
            </a:endParaRPr>
          </a:p>
        </p:txBody>
      </p:sp>
      <p:grpSp>
        <p:nvGrpSpPr>
          <p:cNvPr id="25" name="Group 24"/>
          <p:cNvGrpSpPr/>
          <p:nvPr/>
        </p:nvGrpSpPr>
        <p:grpSpPr>
          <a:xfrm>
            <a:off x="3161112" y="3573016"/>
            <a:ext cx="3381243" cy="2817604"/>
            <a:chOff x="3161112" y="3573016"/>
            <a:chExt cx="3381243" cy="2817604"/>
          </a:xfrm>
        </p:grpSpPr>
        <p:sp>
          <p:nvSpPr>
            <p:cNvPr id="27" name="TextBox 26"/>
            <p:cNvSpPr txBox="1"/>
            <p:nvPr/>
          </p:nvSpPr>
          <p:spPr>
            <a:xfrm>
              <a:off x="6072112" y="3876644"/>
              <a:ext cx="356188" cy="400110"/>
            </a:xfrm>
            <a:prstGeom prst="rect">
              <a:avLst/>
            </a:prstGeom>
            <a:noFill/>
          </p:spPr>
          <p:txBody>
            <a:bodyPr wrap="none" rtlCol="0">
              <a:spAutoFit/>
            </a:bodyPr>
            <a:lstStyle/>
            <a:p>
              <a:r>
                <a:rPr lang="sv-SE" sz="2000" dirty="0" smtClean="0">
                  <a:solidFill>
                    <a:schemeClr val="tx1"/>
                  </a:solidFill>
                  <a:latin typeface="+mn-lt"/>
                </a:rPr>
                <a:t>A</a:t>
              </a:r>
              <a:endParaRPr lang="sv-SE" sz="2000" dirty="0">
                <a:solidFill>
                  <a:schemeClr val="tx1"/>
                </a:solidFill>
                <a:latin typeface="+mn-lt"/>
              </a:endParaRPr>
            </a:p>
          </p:txBody>
        </p:sp>
        <p:sp>
          <p:nvSpPr>
            <p:cNvPr id="28" name="Rectangle 27"/>
            <p:cNvSpPr/>
            <p:nvPr/>
          </p:nvSpPr>
          <p:spPr>
            <a:xfrm>
              <a:off x="6203801" y="6021288"/>
              <a:ext cx="338554" cy="369332"/>
            </a:xfrm>
            <a:prstGeom prst="rect">
              <a:avLst/>
            </a:prstGeom>
          </p:spPr>
          <p:txBody>
            <a:bodyPr wrap="none">
              <a:spAutoFit/>
            </a:bodyPr>
            <a:lstStyle/>
            <a:p>
              <a:r>
                <a:rPr lang="sv-SE" altLang="en-US" sz="1800" i="1" dirty="0">
                  <a:solidFill>
                    <a:srgbClr val="000000"/>
                  </a:solidFill>
                  <a:latin typeface="Arial" charset="0"/>
                </a:rPr>
                <a:t>Y</a:t>
              </a:r>
              <a:endParaRPr lang="sv-SE" sz="1800" dirty="0"/>
            </a:p>
          </p:txBody>
        </p:sp>
        <p:cxnSp>
          <p:nvCxnSpPr>
            <p:cNvPr id="8" name="Straight Connector 7"/>
            <p:cNvCxnSpPr/>
            <p:nvPr/>
          </p:nvCxnSpPr>
          <p:spPr bwMode="auto">
            <a:xfrm flipH="1">
              <a:off x="6404292" y="3787502"/>
              <a:ext cx="7149" cy="2254424"/>
            </a:xfrm>
            <a:prstGeom prst="line">
              <a:avLst/>
            </a:prstGeom>
            <a:solidFill>
              <a:srgbClr val="00B8FF"/>
            </a:solidFill>
            <a:ln w="9525" cap="flat" cmpd="sng" algn="ctr">
              <a:solidFill>
                <a:schemeClr val="tx1"/>
              </a:solidFill>
              <a:prstDash val="sysDash"/>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0" name="Straight Connector 39"/>
            <p:cNvCxnSpPr/>
            <p:nvPr/>
          </p:nvCxnSpPr>
          <p:spPr bwMode="auto">
            <a:xfrm flipH="1">
              <a:off x="3421062" y="3762447"/>
              <a:ext cx="2953877" cy="0"/>
            </a:xfrm>
            <a:prstGeom prst="line">
              <a:avLst/>
            </a:prstGeom>
            <a:solidFill>
              <a:srgbClr val="00B8FF"/>
            </a:solidFill>
            <a:ln w="9525" cap="flat" cmpd="sng" algn="ctr">
              <a:solidFill>
                <a:schemeClr val="tx1"/>
              </a:solidFill>
              <a:prstDash val="sysDash"/>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7" name="TextBox 16"/>
            <p:cNvSpPr txBox="1"/>
            <p:nvPr/>
          </p:nvSpPr>
          <p:spPr>
            <a:xfrm>
              <a:off x="3161112" y="3573016"/>
              <a:ext cx="235962" cy="369332"/>
            </a:xfrm>
            <a:prstGeom prst="rect">
              <a:avLst/>
            </a:prstGeom>
            <a:noFill/>
          </p:spPr>
          <p:txBody>
            <a:bodyPr wrap="none" rtlCol="0">
              <a:spAutoFit/>
            </a:bodyPr>
            <a:lstStyle/>
            <a:p>
              <a:r>
                <a:rPr lang="sv-SE" sz="1800" i="1" dirty="0" smtClean="0">
                  <a:solidFill>
                    <a:schemeClr val="tx1"/>
                  </a:solidFill>
                  <a:latin typeface="+mn-lt"/>
                </a:rPr>
                <a:t>i</a:t>
              </a:r>
              <a:endParaRPr lang="sv-SE" sz="1800" i="1" dirty="0">
                <a:solidFill>
                  <a:schemeClr val="tx1"/>
                </a:solidFill>
                <a:latin typeface="+mn-lt"/>
              </a:endParaRPr>
            </a:p>
          </p:txBody>
        </p:sp>
      </p:grpSp>
      <p:grpSp>
        <p:nvGrpSpPr>
          <p:cNvPr id="19" name="Group 18"/>
          <p:cNvGrpSpPr/>
          <p:nvPr/>
        </p:nvGrpSpPr>
        <p:grpSpPr>
          <a:xfrm>
            <a:off x="3963998" y="1430777"/>
            <a:ext cx="4856474" cy="3568566"/>
            <a:chOff x="3963998" y="1430777"/>
            <a:chExt cx="4856474" cy="3568566"/>
          </a:xfrm>
        </p:grpSpPr>
        <p:sp>
          <p:nvSpPr>
            <p:cNvPr id="33" name="Freeform 32"/>
            <p:cNvSpPr/>
            <p:nvPr/>
          </p:nvSpPr>
          <p:spPr bwMode="auto">
            <a:xfrm rot="4055503">
              <a:off x="4609937" y="1715818"/>
              <a:ext cx="3568566" cy="2998484"/>
            </a:xfrm>
            <a:custGeom>
              <a:avLst/>
              <a:gdLst>
                <a:gd name="connsiteX0" fmla="*/ 0 w 4705350"/>
                <a:gd name="connsiteY0" fmla="*/ 2895600 h 2895600"/>
                <a:gd name="connsiteX1" fmla="*/ 2600325 w 4705350"/>
                <a:gd name="connsiteY1" fmla="*/ 1857375 h 2895600"/>
                <a:gd name="connsiteX2" fmla="*/ 4705350 w 4705350"/>
                <a:gd name="connsiteY2" fmla="*/ 0 h 2895600"/>
                <a:gd name="connsiteX0" fmla="*/ 0 w 4705350"/>
                <a:gd name="connsiteY0" fmla="*/ 2895600 h 2895600"/>
                <a:gd name="connsiteX1" fmla="*/ 3019425 w 4705350"/>
                <a:gd name="connsiteY1" fmla="*/ 1866900 h 2895600"/>
                <a:gd name="connsiteX2" fmla="*/ 4705350 w 4705350"/>
                <a:gd name="connsiteY2" fmla="*/ 0 h 2895600"/>
                <a:gd name="connsiteX0" fmla="*/ 0 w 5095875"/>
                <a:gd name="connsiteY0" fmla="*/ 2705100 h 2705100"/>
                <a:gd name="connsiteX1" fmla="*/ 3019425 w 5095875"/>
                <a:gd name="connsiteY1" fmla="*/ 1676400 h 2705100"/>
                <a:gd name="connsiteX2" fmla="*/ 5095875 w 5095875"/>
                <a:gd name="connsiteY2" fmla="*/ 0 h 2705100"/>
              </a:gdLst>
              <a:ahLst/>
              <a:cxnLst>
                <a:cxn ang="0">
                  <a:pos x="connsiteX0" y="connsiteY0"/>
                </a:cxn>
                <a:cxn ang="0">
                  <a:pos x="connsiteX1" y="connsiteY1"/>
                </a:cxn>
                <a:cxn ang="0">
                  <a:pos x="connsiteX2" y="connsiteY2"/>
                </a:cxn>
              </a:cxnLst>
              <a:rect l="l" t="t" r="r" b="b"/>
              <a:pathLst>
                <a:path w="5095875" h="2705100">
                  <a:moveTo>
                    <a:pt x="0" y="2705100"/>
                  </a:moveTo>
                  <a:cubicBezTo>
                    <a:pt x="908050" y="2427287"/>
                    <a:pt x="2170113" y="2127250"/>
                    <a:pt x="3019425" y="1676400"/>
                  </a:cubicBezTo>
                  <a:cubicBezTo>
                    <a:pt x="3868737" y="1225550"/>
                    <a:pt x="4435475" y="687387"/>
                    <a:pt x="5095875" y="0"/>
                  </a:cubicBezTo>
                </a:path>
              </a:pathLst>
            </a:custGeom>
            <a:noFill/>
            <a:ln w="25400" cap="flat" cmpd="sng" algn="ctr">
              <a:solidFill>
                <a:srgbClr val="0070C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8" charset="0"/>
                <a:buNone/>
                <a:tabLst/>
              </a:pPr>
              <a:endParaRPr kumimoji="0" lang="sv-SE" sz="2400" b="0" i="0" u="none" strike="noStrike" cap="none" normalizeH="0" baseline="0" smtClean="0">
                <a:ln>
                  <a:noFill/>
                </a:ln>
                <a:solidFill>
                  <a:schemeClr val="bg1"/>
                </a:solidFill>
                <a:effectLst/>
                <a:latin typeface="Times New Roman" pitchFamily="18" charset="0"/>
                <a:ea typeface="MS Gothic" pitchFamily="49" charset="-128"/>
              </a:endParaRPr>
            </a:p>
          </p:txBody>
        </p:sp>
        <p:sp>
          <p:nvSpPr>
            <p:cNvPr id="38" name="TextBox 37"/>
            <p:cNvSpPr txBox="1"/>
            <p:nvPr/>
          </p:nvSpPr>
          <p:spPr>
            <a:xfrm>
              <a:off x="8393752" y="4109010"/>
              <a:ext cx="426720" cy="400110"/>
            </a:xfrm>
            <a:prstGeom prst="rect">
              <a:avLst/>
            </a:prstGeom>
            <a:noFill/>
          </p:spPr>
          <p:txBody>
            <a:bodyPr wrap="none" rtlCol="0">
              <a:spAutoFit/>
            </a:bodyPr>
            <a:lstStyle/>
            <a:p>
              <a:r>
                <a:rPr lang="sv-SE" sz="2000" i="1" dirty="0" smtClean="0">
                  <a:solidFill>
                    <a:srgbClr val="0070C0"/>
                  </a:solidFill>
                  <a:latin typeface="+mn-lt"/>
                </a:rPr>
                <a:t>IS</a:t>
              </a:r>
              <a:endParaRPr lang="sv-SE" i="1" dirty="0">
                <a:solidFill>
                  <a:srgbClr val="0070C0"/>
                </a:solidFill>
                <a:latin typeface="+mn-lt"/>
              </a:endParaRPr>
            </a:p>
          </p:txBody>
        </p:sp>
        <p:sp>
          <p:nvSpPr>
            <p:cNvPr id="18" name="Rectangle 17"/>
            <p:cNvSpPr/>
            <p:nvPr/>
          </p:nvSpPr>
          <p:spPr>
            <a:xfrm rot="2498828">
              <a:off x="3963998" y="2564153"/>
              <a:ext cx="2648482" cy="338554"/>
            </a:xfrm>
            <a:prstGeom prst="rect">
              <a:avLst/>
            </a:prstGeom>
            <a:noFill/>
          </p:spPr>
          <p:txBody>
            <a:bodyPr wrap="none" lIns="91440" tIns="45720" rIns="91440" bIns="45720">
              <a:spAutoFit/>
            </a:bodyPr>
            <a:lstStyle/>
            <a:p>
              <a:pPr algn="ctr"/>
              <a:r>
                <a:rPr lang="en-US" sz="1600" dirty="0" err="1">
                  <a:solidFill>
                    <a:srgbClr val="0070C0"/>
                  </a:solidFill>
                  <a:latin typeface="+mn-lt"/>
                </a:rPr>
                <a:t>Jämvikt</a:t>
              </a:r>
              <a:r>
                <a:rPr lang="en-US" sz="1600" dirty="0">
                  <a:solidFill>
                    <a:srgbClr val="0070C0"/>
                  </a:solidFill>
                  <a:latin typeface="+mn-lt"/>
                </a:rPr>
                <a:t> </a:t>
              </a:r>
              <a:r>
                <a:rPr lang="en-US" sz="1600" dirty="0" err="1">
                  <a:solidFill>
                    <a:srgbClr val="0070C0"/>
                  </a:solidFill>
                  <a:latin typeface="+mn-lt"/>
                </a:rPr>
                <a:t>på</a:t>
              </a:r>
              <a:r>
                <a:rPr lang="en-US" sz="1600" dirty="0">
                  <a:solidFill>
                    <a:srgbClr val="0070C0"/>
                  </a:solidFill>
                  <a:latin typeface="+mn-lt"/>
                </a:rPr>
                <a:t> </a:t>
              </a:r>
              <a:r>
                <a:rPr lang="en-US" sz="1600" dirty="0" err="1" smtClean="0">
                  <a:solidFill>
                    <a:srgbClr val="0070C0"/>
                  </a:solidFill>
                  <a:latin typeface="+mn-lt"/>
                </a:rPr>
                <a:t>varumarknaden</a:t>
              </a:r>
              <a:endParaRPr lang="en-US" sz="1600" dirty="0">
                <a:solidFill>
                  <a:srgbClr val="0070C0"/>
                </a:solidFill>
                <a:latin typeface="+mn-lt"/>
              </a:endParaRPr>
            </a:p>
          </p:txBody>
        </p:sp>
      </p:grpSp>
      <p:grpSp>
        <p:nvGrpSpPr>
          <p:cNvPr id="24" name="Group 23"/>
          <p:cNvGrpSpPr/>
          <p:nvPr/>
        </p:nvGrpSpPr>
        <p:grpSpPr>
          <a:xfrm>
            <a:off x="3292186" y="1740688"/>
            <a:ext cx="5600294" cy="3056464"/>
            <a:chOff x="3292186" y="1740688"/>
            <a:chExt cx="5600294" cy="3056464"/>
          </a:xfrm>
        </p:grpSpPr>
        <p:sp>
          <p:nvSpPr>
            <p:cNvPr id="37" name="TextBox 36"/>
            <p:cNvSpPr txBox="1"/>
            <p:nvPr/>
          </p:nvSpPr>
          <p:spPr>
            <a:xfrm>
              <a:off x="8351947" y="1740688"/>
              <a:ext cx="540533" cy="400110"/>
            </a:xfrm>
            <a:prstGeom prst="rect">
              <a:avLst/>
            </a:prstGeom>
            <a:noFill/>
          </p:spPr>
          <p:txBody>
            <a:bodyPr wrap="none" rtlCol="0">
              <a:spAutoFit/>
            </a:bodyPr>
            <a:lstStyle/>
            <a:p>
              <a:r>
                <a:rPr lang="sv-SE" sz="2000" i="1" dirty="0" smtClean="0">
                  <a:solidFill>
                    <a:srgbClr val="FF6600"/>
                  </a:solidFill>
                  <a:latin typeface="+mn-lt"/>
                </a:rPr>
                <a:t>LM</a:t>
              </a:r>
              <a:endParaRPr lang="sv-SE" i="1" dirty="0">
                <a:solidFill>
                  <a:srgbClr val="FF6600"/>
                </a:solidFill>
                <a:latin typeface="+mn-lt"/>
              </a:endParaRPr>
            </a:p>
          </p:txBody>
        </p:sp>
        <p:sp>
          <p:nvSpPr>
            <p:cNvPr id="22" name="Freeform 21"/>
            <p:cNvSpPr/>
            <p:nvPr/>
          </p:nvSpPr>
          <p:spPr bwMode="auto">
            <a:xfrm>
              <a:off x="3580581" y="2092052"/>
              <a:ext cx="4735835" cy="2705100"/>
            </a:xfrm>
            <a:custGeom>
              <a:avLst/>
              <a:gdLst>
                <a:gd name="connsiteX0" fmla="*/ 0 w 4705350"/>
                <a:gd name="connsiteY0" fmla="*/ 2895600 h 2895600"/>
                <a:gd name="connsiteX1" fmla="*/ 2600325 w 4705350"/>
                <a:gd name="connsiteY1" fmla="*/ 1857375 h 2895600"/>
                <a:gd name="connsiteX2" fmla="*/ 4705350 w 4705350"/>
                <a:gd name="connsiteY2" fmla="*/ 0 h 2895600"/>
                <a:gd name="connsiteX0" fmla="*/ 0 w 4705350"/>
                <a:gd name="connsiteY0" fmla="*/ 2895600 h 2895600"/>
                <a:gd name="connsiteX1" fmla="*/ 3019425 w 4705350"/>
                <a:gd name="connsiteY1" fmla="*/ 1866900 h 2895600"/>
                <a:gd name="connsiteX2" fmla="*/ 4705350 w 4705350"/>
                <a:gd name="connsiteY2" fmla="*/ 0 h 2895600"/>
                <a:gd name="connsiteX0" fmla="*/ 0 w 5095875"/>
                <a:gd name="connsiteY0" fmla="*/ 2705100 h 2705100"/>
                <a:gd name="connsiteX1" fmla="*/ 3019425 w 5095875"/>
                <a:gd name="connsiteY1" fmla="*/ 1676400 h 2705100"/>
                <a:gd name="connsiteX2" fmla="*/ 5095875 w 5095875"/>
                <a:gd name="connsiteY2" fmla="*/ 0 h 2705100"/>
              </a:gdLst>
              <a:ahLst/>
              <a:cxnLst>
                <a:cxn ang="0">
                  <a:pos x="connsiteX0" y="connsiteY0"/>
                </a:cxn>
                <a:cxn ang="0">
                  <a:pos x="connsiteX1" y="connsiteY1"/>
                </a:cxn>
                <a:cxn ang="0">
                  <a:pos x="connsiteX2" y="connsiteY2"/>
                </a:cxn>
              </a:cxnLst>
              <a:rect l="l" t="t" r="r" b="b"/>
              <a:pathLst>
                <a:path w="5095875" h="2705100">
                  <a:moveTo>
                    <a:pt x="0" y="2705100"/>
                  </a:moveTo>
                  <a:cubicBezTo>
                    <a:pt x="908050" y="2427287"/>
                    <a:pt x="2170113" y="2127250"/>
                    <a:pt x="3019425" y="1676400"/>
                  </a:cubicBezTo>
                  <a:cubicBezTo>
                    <a:pt x="3868737" y="1225550"/>
                    <a:pt x="4435475" y="687387"/>
                    <a:pt x="5095875" y="0"/>
                  </a:cubicBezTo>
                </a:path>
              </a:pathLst>
            </a:custGeom>
            <a:noFill/>
            <a:ln w="25400" cap="flat" cmpd="sng" algn="ctr">
              <a:solidFill>
                <a:srgbClr val="FF66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8" charset="0"/>
                <a:buNone/>
                <a:tabLst/>
              </a:pPr>
              <a:endParaRPr kumimoji="0" lang="sv-SE" sz="2400" b="0" i="0" u="none" strike="noStrike" cap="none" normalizeH="0" baseline="0" smtClean="0">
                <a:ln>
                  <a:noFill/>
                </a:ln>
                <a:solidFill>
                  <a:schemeClr val="bg1"/>
                </a:solidFill>
                <a:effectLst/>
                <a:latin typeface="Times New Roman" pitchFamily="18" charset="0"/>
                <a:ea typeface="MS Gothic" pitchFamily="49" charset="-128"/>
              </a:endParaRPr>
            </a:p>
          </p:txBody>
        </p:sp>
        <p:sp>
          <p:nvSpPr>
            <p:cNvPr id="41" name="Rectangle 40"/>
            <p:cNvSpPr/>
            <p:nvPr/>
          </p:nvSpPr>
          <p:spPr>
            <a:xfrm rot="20498135">
              <a:off x="3292186" y="4060862"/>
              <a:ext cx="2977098" cy="338554"/>
            </a:xfrm>
            <a:prstGeom prst="rect">
              <a:avLst/>
            </a:prstGeom>
            <a:noFill/>
          </p:spPr>
          <p:txBody>
            <a:bodyPr wrap="none" lIns="91440" tIns="45720" rIns="91440" bIns="45720">
              <a:spAutoFit/>
            </a:bodyPr>
            <a:lstStyle/>
            <a:p>
              <a:pPr algn="ctr"/>
              <a:r>
                <a:rPr lang="en-US" sz="1600" dirty="0" err="1">
                  <a:solidFill>
                    <a:srgbClr val="FF6600"/>
                  </a:solidFill>
                  <a:latin typeface="+mn-lt"/>
                </a:rPr>
                <a:t>Jämvikt</a:t>
              </a:r>
              <a:r>
                <a:rPr lang="en-US" sz="1600" dirty="0">
                  <a:solidFill>
                    <a:srgbClr val="FF6600"/>
                  </a:solidFill>
                  <a:latin typeface="+mn-lt"/>
                </a:rPr>
                <a:t> </a:t>
              </a:r>
              <a:r>
                <a:rPr lang="en-US" sz="1600" dirty="0" err="1">
                  <a:solidFill>
                    <a:srgbClr val="FF6600"/>
                  </a:solidFill>
                  <a:latin typeface="+mn-lt"/>
                </a:rPr>
                <a:t>på</a:t>
              </a:r>
              <a:r>
                <a:rPr lang="en-US" sz="1600" dirty="0">
                  <a:solidFill>
                    <a:srgbClr val="FF6600"/>
                  </a:solidFill>
                  <a:latin typeface="+mn-lt"/>
                </a:rPr>
                <a:t> </a:t>
              </a:r>
              <a:r>
                <a:rPr lang="en-US" sz="1600" dirty="0" err="1" smtClean="0">
                  <a:solidFill>
                    <a:srgbClr val="FF6600"/>
                  </a:solidFill>
                  <a:latin typeface="+mn-lt"/>
                </a:rPr>
                <a:t>penningmarknaden</a:t>
              </a:r>
              <a:endParaRPr lang="en-US" sz="1600" dirty="0">
                <a:solidFill>
                  <a:srgbClr val="FF6600"/>
                </a:solidFill>
                <a:latin typeface="+mn-lt"/>
              </a:endParaRPr>
            </a:p>
          </p:txBody>
        </p:sp>
      </p:grpSp>
      <mc:AlternateContent xmlns:mc="http://schemas.openxmlformats.org/markup-compatibility/2006" xmlns:a14="http://schemas.microsoft.com/office/drawing/2010/main">
        <mc:Choice Requires="a14">
          <p:sp>
            <p:nvSpPr>
              <p:cNvPr id="42" name="Rectangle 41"/>
              <p:cNvSpPr/>
              <p:nvPr/>
            </p:nvSpPr>
            <p:spPr>
              <a:xfrm>
                <a:off x="4716016" y="1556792"/>
                <a:ext cx="3168352" cy="622286"/>
              </a:xfrm>
              <a:prstGeom prst="rect">
                <a:avLst/>
              </a:prstGeom>
            </p:spPr>
            <p:txBody>
              <a:bodyPr wrap="square">
                <a:spAutoFit/>
              </a:bodyPr>
              <a:lstStyle/>
              <a:p>
                <a:r>
                  <a:rPr lang="sv-SE" sz="1800" i="1" dirty="0" smtClean="0">
                    <a:solidFill>
                      <a:schemeClr val="tx1"/>
                    </a:solidFill>
                    <a:latin typeface="+mn-lt"/>
                  </a:rPr>
                  <a:t>LM:  </a:t>
                </a:r>
                <a14:m>
                  <m:oMath xmlns:m="http://schemas.openxmlformats.org/officeDocument/2006/math">
                    <m:f>
                      <m:fPr>
                        <m:ctrlPr>
                          <a:rPr lang="sv-SE" i="1" smtClean="0">
                            <a:solidFill>
                              <a:schemeClr val="tx1"/>
                            </a:solidFill>
                            <a:latin typeface="Cambria Math"/>
                          </a:rPr>
                        </m:ctrlPr>
                      </m:fPr>
                      <m:num>
                        <m:r>
                          <a:rPr lang="sv-SE" b="0" i="1" smtClean="0">
                            <a:solidFill>
                              <a:schemeClr val="tx1"/>
                            </a:solidFill>
                            <a:latin typeface="Cambria Math"/>
                          </a:rPr>
                          <m:t>𝑀</m:t>
                        </m:r>
                      </m:num>
                      <m:den>
                        <m:r>
                          <a:rPr lang="sv-SE" b="0" i="1" smtClean="0">
                            <a:solidFill>
                              <a:schemeClr val="tx1"/>
                            </a:solidFill>
                            <a:latin typeface="Cambria Math"/>
                          </a:rPr>
                          <m:t>𝑃</m:t>
                        </m:r>
                      </m:den>
                    </m:f>
                    <m:r>
                      <a:rPr lang="sv-SE" i="1">
                        <a:solidFill>
                          <a:schemeClr val="tx1"/>
                        </a:solidFill>
                        <a:latin typeface="Cambria Math"/>
                      </a:rPr>
                      <m:t>= </m:t>
                    </m:r>
                  </m:oMath>
                </a14:m>
                <a:r>
                  <a:rPr lang="sv-SE" sz="1800" i="1" dirty="0">
                    <a:solidFill>
                      <a:schemeClr val="tx1"/>
                    </a:solidFill>
                    <a:latin typeface="+mn-lt"/>
                  </a:rPr>
                  <a:t>Y </a:t>
                </a:r>
                <a:r>
                  <a:rPr lang="sv-SE" sz="1800" baseline="15000" dirty="0">
                    <a:solidFill>
                      <a:schemeClr val="tx1"/>
                    </a:solidFill>
                    <a:latin typeface="+mn-lt"/>
                    <a:sym typeface="Symbol"/>
                  </a:rPr>
                  <a:t></a:t>
                </a:r>
                <a:r>
                  <a:rPr lang="sv-SE" sz="1800" i="1" dirty="0">
                    <a:solidFill>
                      <a:schemeClr val="tx1"/>
                    </a:solidFill>
                    <a:latin typeface="+mn-lt"/>
                    <a:sym typeface="Symbol"/>
                  </a:rPr>
                  <a:t> L</a:t>
                </a:r>
                <a:r>
                  <a:rPr lang="sv-SE" sz="1800" dirty="0">
                    <a:solidFill>
                      <a:schemeClr val="tx1"/>
                    </a:solidFill>
                    <a:latin typeface="+mn-lt"/>
                    <a:sym typeface="Symbol"/>
                  </a:rPr>
                  <a:t>(</a:t>
                </a:r>
                <a:r>
                  <a:rPr lang="sv-SE" sz="1800" i="1" dirty="0">
                    <a:solidFill>
                      <a:schemeClr val="tx1"/>
                    </a:solidFill>
                    <a:latin typeface="+mn-lt"/>
                    <a:sym typeface="Symbol"/>
                  </a:rPr>
                  <a:t>i</a:t>
                </a:r>
                <a:r>
                  <a:rPr lang="sv-SE" sz="1800" dirty="0" smtClean="0">
                    <a:solidFill>
                      <a:schemeClr val="tx1"/>
                    </a:solidFill>
                    <a:latin typeface="+mn-lt"/>
                    <a:sym typeface="Symbol"/>
                  </a:rPr>
                  <a:t>)</a:t>
                </a:r>
                <a:endParaRPr lang="sv-SE" sz="1800" dirty="0">
                  <a:solidFill>
                    <a:schemeClr val="tx1"/>
                  </a:solidFill>
                  <a:latin typeface="+mn-lt"/>
                  <a:sym typeface="Symbol"/>
                </a:endParaRPr>
              </a:p>
            </p:txBody>
          </p:sp>
        </mc:Choice>
        <mc:Fallback xmlns="">
          <p:sp>
            <p:nvSpPr>
              <p:cNvPr id="42" name="Rectangle 41"/>
              <p:cNvSpPr>
                <a:spLocks noRot="1" noChangeAspect="1" noMove="1" noResize="1" noEditPoints="1" noAdjustHandles="1" noChangeArrowheads="1" noChangeShapeType="1" noTextEdit="1"/>
              </p:cNvSpPr>
              <p:nvPr/>
            </p:nvSpPr>
            <p:spPr>
              <a:xfrm>
                <a:off x="4716016" y="1556792"/>
                <a:ext cx="3168352" cy="622286"/>
              </a:xfrm>
              <a:prstGeom prst="rect">
                <a:avLst/>
              </a:prstGeom>
              <a:blipFill rotWithShape="1">
                <a:blip r:embed="rId2"/>
                <a:stretch>
                  <a:fillRect l="-1734"/>
                </a:stretch>
              </a:blipFill>
            </p:spPr>
            <p:txBody>
              <a:bodyPr/>
              <a:lstStyle/>
              <a:p>
                <a:r>
                  <a:rPr lang="sv-SE">
                    <a:noFill/>
                  </a:rPr>
                  <a:t> </a:t>
                </a:r>
              </a:p>
            </p:txBody>
          </p:sp>
        </mc:Fallback>
      </mc:AlternateContent>
    </p:spTree>
    <p:extLst>
      <p:ext uri="{BB962C8B-B14F-4D97-AF65-F5344CB8AC3E}">
        <p14:creationId xmlns:p14="http://schemas.microsoft.com/office/powerpoint/2010/main" val="35981526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22" presetClass="entr" presetSubtype="8" fill="hold" nodeType="clickEffect">
                                  <p:stCondLst>
                                    <p:cond delay="0"/>
                                  </p:stCondLst>
                                  <p:childTnLst>
                                    <p:set>
                                      <p:cBhvr>
                                        <p:cTn id="14" dur="1" fill="hold">
                                          <p:stCondLst>
                                            <p:cond delay="0"/>
                                          </p:stCondLst>
                                        </p:cTn>
                                        <p:tgtEl>
                                          <p:spTgt spid="19"/>
                                        </p:tgtEl>
                                        <p:attrNameLst>
                                          <p:attrName>style.visibility</p:attrName>
                                        </p:attrNameLst>
                                      </p:cBhvr>
                                      <p:to>
                                        <p:strVal val="visible"/>
                                      </p:to>
                                    </p:set>
                                    <p:animEffect transition="in" filter="wipe(left)">
                                      <p:cBhvr>
                                        <p:cTn id="15" dur="500"/>
                                        <p:tgtEl>
                                          <p:spTgt spid="19"/>
                                        </p:tgtEl>
                                      </p:cBhvr>
                                    </p:animEffect>
                                  </p:childTnLst>
                                </p:cTn>
                              </p:par>
                            </p:childTnLst>
                          </p:cTn>
                        </p:par>
                      </p:childTnLst>
                    </p:cTn>
                  </p:par>
                  <p:par>
                    <p:cTn id="16" fill="hold">
                      <p:stCondLst>
                        <p:cond delay="indefinite"/>
                      </p:stCondLst>
                      <p:childTnLst>
                        <p:par>
                          <p:cTn id="17" fill="hold">
                            <p:stCondLst>
                              <p:cond delay="0"/>
                            </p:stCondLst>
                            <p:childTnLst>
                              <p:par>
                                <p:cTn id="18" presetID="1" presetClass="entr" presetSubtype="0" fill="hold" grpId="0" nodeType="clickEffect">
                                  <p:stCondLst>
                                    <p:cond delay="0"/>
                                  </p:stCondLst>
                                  <p:childTnLst>
                                    <p:set>
                                      <p:cBhvr>
                                        <p:cTn id="19" dur="1" fill="hold">
                                          <p:stCondLst>
                                            <p:cond delay="0"/>
                                          </p:stCondLst>
                                        </p:cTn>
                                        <p:tgtEl>
                                          <p:spTgt spid="32">
                                            <p:txEl>
                                              <p:pRg st="1" end="1"/>
                                            </p:txEl>
                                          </p:spTgt>
                                        </p:tgtEl>
                                        <p:attrNameLst>
                                          <p:attrName>style.visibility</p:attrName>
                                        </p:attrNameLst>
                                      </p:cBhvr>
                                      <p:to>
                                        <p:strVal val="visible"/>
                                      </p:to>
                                    </p:set>
                                  </p:childTnLst>
                                </p:cTn>
                              </p:par>
                            </p:childTnLst>
                          </p:cTn>
                        </p:par>
                      </p:childTnLst>
                    </p:cTn>
                  </p:par>
                  <p:par>
                    <p:cTn id="20" fill="hold">
                      <p:stCondLst>
                        <p:cond delay="indefinite"/>
                      </p:stCondLst>
                      <p:childTnLst>
                        <p:par>
                          <p:cTn id="21" fill="hold">
                            <p:stCondLst>
                              <p:cond delay="0"/>
                            </p:stCondLst>
                            <p:childTnLst>
                              <p:par>
                                <p:cTn id="22" presetID="1" presetClass="entr" presetSubtype="0" fill="hold" grpId="0" nodeType="clickEffect">
                                  <p:stCondLst>
                                    <p:cond delay="0"/>
                                  </p:stCondLst>
                                  <p:childTnLst>
                                    <p:set>
                                      <p:cBhvr>
                                        <p:cTn id="23" dur="1" fill="hold">
                                          <p:stCondLst>
                                            <p:cond delay="0"/>
                                          </p:stCondLst>
                                        </p:cTn>
                                        <p:tgtEl>
                                          <p:spTgt spid="42"/>
                                        </p:tgtEl>
                                        <p:attrNameLst>
                                          <p:attrName>style.visibility</p:attrName>
                                        </p:attrNameLst>
                                      </p:cBhvr>
                                      <p:to>
                                        <p:strVal val="visible"/>
                                      </p:to>
                                    </p:set>
                                  </p:childTnLst>
                                </p:cTn>
                              </p:par>
                            </p:childTnLst>
                          </p:cTn>
                        </p:par>
                      </p:childTnLst>
                    </p:cTn>
                  </p:par>
                  <p:par>
                    <p:cTn id="24" fill="hold">
                      <p:stCondLst>
                        <p:cond delay="indefinite"/>
                      </p:stCondLst>
                      <p:childTnLst>
                        <p:par>
                          <p:cTn id="25" fill="hold">
                            <p:stCondLst>
                              <p:cond delay="0"/>
                            </p:stCondLst>
                            <p:childTnLst>
                              <p:par>
                                <p:cTn id="26" presetID="22" presetClass="entr" presetSubtype="8" fill="hold" nodeType="clickEffect">
                                  <p:stCondLst>
                                    <p:cond delay="0"/>
                                  </p:stCondLst>
                                  <p:childTnLst>
                                    <p:set>
                                      <p:cBhvr>
                                        <p:cTn id="27" dur="1" fill="hold">
                                          <p:stCondLst>
                                            <p:cond delay="0"/>
                                          </p:stCondLst>
                                        </p:cTn>
                                        <p:tgtEl>
                                          <p:spTgt spid="24"/>
                                        </p:tgtEl>
                                        <p:attrNameLst>
                                          <p:attrName>style.visibility</p:attrName>
                                        </p:attrNameLst>
                                      </p:cBhvr>
                                      <p:to>
                                        <p:strVal val="visible"/>
                                      </p:to>
                                    </p:set>
                                    <p:animEffect transition="in" filter="wipe(left)">
                                      <p:cBhvr>
                                        <p:cTn id="28" dur="500"/>
                                        <p:tgtEl>
                                          <p:spTgt spid="24"/>
                                        </p:tgtEl>
                                      </p:cBhvr>
                                    </p:animEffec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32">
                                            <p:txEl>
                                              <p:pRg st="2" end="2"/>
                                            </p:tx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nodeType="clickEffect">
                                  <p:stCondLst>
                                    <p:cond delay="0"/>
                                  </p:stCondLst>
                                  <p:childTnLst>
                                    <p:set>
                                      <p:cBhvr>
                                        <p:cTn id="36" dur="1" fill="hold">
                                          <p:stCondLst>
                                            <p:cond delay="0"/>
                                          </p:stCondLst>
                                        </p:cTn>
                                        <p:tgtEl>
                                          <p:spTgt spid="2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 grpId="0"/>
      <p:bldP spid="32" grpId="0" uiExpand="1" build="p"/>
      <p:bldP spid="42" grpId="0"/>
    </p:bldLst>
  </p:timing>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48482" name="Rectangle 2"/>
          <p:cNvSpPr>
            <a:spLocks noGrp="1" noChangeArrowheads="1"/>
          </p:cNvSpPr>
          <p:nvPr>
            <p:ph type="title"/>
          </p:nvPr>
        </p:nvSpPr>
        <p:spPr/>
        <p:txBody>
          <a:bodyPr/>
          <a:lstStyle/>
          <a:p>
            <a:pPr eaLnBrk="1" hangingPunct="1">
              <a:defRPr/>
            </a:pPr>
            <a:r>
              <a:rPr lang="sv-SE" dirty="0" smtClean="0"/>
              <a:t>Finanspolitik</a:t>
            </a:r>
          </a:p>
        </p:txBody>
      </p:sp>
      <mc:AlternateContent xmlns:mc="http://schemas.openxmlformats.org/markup-compatibility/2006" xmlns:a14="http://schemas.microsoft.com/office/drawing/2010/main">
        <mc:Choice Requires="a14">
          <p:sp>
            <p:nvSpPr>
              <p:cNvPr id="148483" name="Rectangle 3"/>
              <p:cNvSpPr>
                <a:spLocks noGrp="1" noChangeArrowheads="1"/>
              </p:cNvSpPr>
              <p:nvPr>
                <p:ph type="body" idx="1"/>
              </p:nvPr>
            </p:nvSpPr>
            <p:spPr>
              <a:xfrm>
                <a:off x="610580" y="1412776"/>
                <a:ext cx="7922840" cy="4344988"/>
              </a:xfrm>
            </p:spPr>
            <p:txBody>
              <a:bodyPr/>
              <a:lstStyle/>
              <a:p>
                <a:pPr marL="457200" indent="-457200" eaLnBrk="1" hangingPunct="1">
                  <a:buFont typeface="Arial" panose="020B0604020202020204" pitchFamily="34" charset="0"/>
                  <a:buChar char="•"/>
                  <a:defRPr/>
                </a:pPr>
                <a:r>
                  <a:rPr lang="sv-SE" sz="2000" dirty="0" smtClean="0">
                    <a:effectLst/>
                  </a:rPr>
                  <a:t>En </a:t>
                </a:r>
                <a:r>
                  <a:rPr lang="sv-SE" sz="2000" b="1" dirty="0">
                    <a:effectLst/>
                  </a:rPr>
                  <a:t>f</a:t>
                </a:r>
                <a:r>
                  <a:rPr lang="sv-SE" sz="2000" b="1" dirty="0" smtClean="0">
                    <a:effectLst/>
                  </a:rPr>
                  <a:t>inanspolitisk åtstramning </a:t>
                </a:r>
                <a:r>
                  <a:rPr lang="sv-SE" sz="2000" dirty="0" smtClean="0">
                    <a:effectLst/>
                  </a:rPr>
                  <a:t>(</a:t>
                </a:r>
                <a:r>
                  <a:rPr lang="sv-SE" sz="2000" b="1" dirty="0" smtClean="0">
                    <a:effectLst/>
                  </a:rPr>
                  <a:t>kontraktion</a:t>
                </a:r>
                <a:r>
                  <a:rPr lang="sv-SE" sz="2000" dirty="0" smtClean="0">
                    <a:effectLst/>
                  </a:rPr>
                  <a:t>) minskar</a:t>
                </a:r>
                <a:r>
                  <a:rPr lang="sv-SE" sz="2000" b="1" i="1" dirty="0" smtClean="0">
                    <a:effectLst/>
                  </a:rPr>
                  <a:t> </a:t>
                </a:r>
                <a:r>
                  <a:rPr lang="sv-SE" sz="2000" dirty="0" smtClean="0">
                    <a:effectLst/>
                  </a:rPr>
                  <a:t>statens </a:t>
                </a:r>
                <a:r>
                  <a:rPr lang="sv-SE" sz="2000" dirty="0">
                    <a:effectLst/>
                  </a:rPr>
                  <a:t>budgetunderskott (eller ökar överskottet). Åstadkoms genom ökning av skatten </a:t>
                </a:r>
                <a:r>
                  <a:rPr lang="sv-SE" sz="2000" i="1" dirty="0">
                    <a:effectLst/>
                  </a:rPr>
                  <a:t>T </a:t>
                </a:r>
                <a:r>
                  <a:rPr lang="sv-SE" sz="2000" dirty="0">
                    <a:effectLst/>
                  </a:rPr>
                  <a:t>eller minskning av offentlig konsumtion. </a:t>
                </a:r>
                <a:endParaRPr lang="sv-SE" sz="2000" dirty="0" smtClean="0">
                  <a:effectLst/>
                </a:endParaRPr>
              </a:p>
              <a:p>
                <a:pPr marL="457200" indent="-457200" eaLnBrk="1" hangingPunct="1">
                  <a:buFont typeface="Arial" panose="020B0604020202020204" pitchFamily="34" charset="0"/>
                  <a:buChar char="•"/>
                  <a:defRPr/>
                </a:pPr>
                <a:r>
                  <a:rPr lang="sv-SE" sz="2000" dirty="0" smtClean="0">
                    <a:effectLst/>
                  </a:rPr>
                  <a:t>En </a:t>
                </a:r>
                <a:r>
                  <a:rPr lang="sv-SE" sz="2000" dirty="0">
                    <a:effectLst/>
                  </a:rPr>
                  <a:t>ökning underskottet (eller minskning av överskottet) kallas </a:t>
                </a:r>
                <a:r>
                  <a:rPr lang="sv-SE" sz="2000" b="1" i="1" dirty="0">
                    <a:effectLst/>
                  </a:rPr>
                  <a:t>finanspolitisk </a:t>
                </a:r>
                <a:r>
                  <a:rPr lang="sv-SE" sz="2000" b="1" i="1" dirty="0" smtClean="0">
                    <a:effectLst/>
                  </a:rPr>
                  <a:t>stimulans </a:t>
                </a:r>
                <a:r>
                  <a:rPr lang="sv-SE" sz="2000" dirty="0" smtClean="0">
                    <a:effectLst/>
                  </a:rPr>
                  <a:t>(</a:t>
                </a:r>
                <a:r>
                  <a:rPr lang="sv-SE" sz="2000" b="1" i="1" dirty="0" smtClean="0">
                    <a:effectLst/>
                  </a:rPr>
                  <a:t>expansion</a:t>
                </a:r>
                <a:r>
                  <a:rPr lang="sv-SE" sz="2000" dirty="0" smtClean="0">
                    <a:effectLst/>
                  </a:rPr>
                  <a:t>).</a:t>
                </a:r>
              </a:p>
              <a:p>
                <a:pPr marL="457200" indent="-457200" eaLnBrk="1" hangingPunct="1">
                  <a:buFont typeface="Arial" panose="020B0604020202020204" pitchFamily="34" charset="0"/>
                  <a:buChar char="•"/>
                  <a:defRPr/>
                </a:pPr>
                <a:r>
                  <a:rPr lang="sv-SE" sz="2000" dirty="0" smtClean="0">
                    <a:effectLst/>
                  </a:rPr>
                  <a:t>Vad blir effekten i </a:t>
                </a:r>
                <a:r>
                  <a:rPr lang="sv-SE" sz="2000" i="1" dirty="0" smtClean="0">
                    <a:effectLst/>
                  </a:rPr>
                  <a:t>IS-LM</a:t>
                </a:r>
                <a:r>
                  <a:rPr lang="sv-SE" sz="2000" dirty="0" smtClean="0">
                    <a:effectLst/>
                  </a:rPr>
                  <a:t> modellen av en förändring i finanspolitiken?</a:t>
                </a:r>
              </a:p>
              <a:p>
                <a:pPr marL="457200" indent="-457200" eaLnBrk="1" hangingPunct="1">
                  <a:buFont typeface="Arial" panose="020B0604020202020204" pitchFamily="34" charset="0"/>
                  <a:buChar char="•"/>
                  <a:defRPr/>
                </a:pPr>
                <a:r>
                  <a:rPr lang="sv-SE" sz="2000" b="1" dirty="0" smtClean="0">
                    <a:effectLst/>
                  </a:rPr>
                  <a:t>Steg 1</a:t>
                </a:r>
                <a:r>
                  <a:rPr lang="sv-SE" sz="2000" dirty="0" smtClean="0">
                    <a:effectLst/>
                  </a:rPr>
                  <a:t>. Avgör om förändingen påverkar </a:t>
                </a:r>
                <a:r>
                  <a:rPr lang="sv-SE" sz="2000" i="1" dirty="0" smtClean="0">
                    <a:effectLst/>
                  </a:rPr>
                  <a:t>IS- </a:t>
                </a:r>
                <a:r>
                  <a:rPr lang="sv-SE" sz="2000" dirty="0" smtClean="0">
                    <a:effectLst/>
                  </a:rPr>
                  <a:t>eller </a:t>
                </a:r>
                <a:r>
                  <a:rPr lang="sv-SE" sz="2000" i="1" dirty="0" smtClean="0">
                    <a:effectLst/>
                  </a:rPr>
                  <a:t>LM-</a:t>
                </a:r>
                <a:r>
                  <a:rPr lang="sv-SE" sz="2000" dirty="0" smtClean="0">
                    <a:effectLst/>
                  </a:rPr>
                  <a:t>sambandet (eller båda) och hur kurvorna förskjuts.</a:t>
                </a:r>
              </a:p>
              <a:p>
                <a:pPr marL="457200" indent="-457200" eaLnBrk="1" hangingPunct="1">
                  <a:buFont typeface="Arial" panose="020B0604020202020204" pitchFamily="34" charset="0"/>
                  <a:buChar char="•"/>
                  <a:defRPr/>
                </a:pPr>
                <a:r>
                  <a:rPr lang="sv-SE" sz="2000" dirty="0" smtClean="0">
                    <a:effectLst/>
                  </a:rPr>
                  <a:t>Enklast via matematiska uttrycken:</a:t>
                </a:r>
              </a:p>
              <a:p>
                <a:pPr marL="857250" lvl="1" indent="-457200" eaLnBrk="1" hangingPunct="1">
                  <a:spcBef>
                    <a:spcPts val="0"/>
                  </a:spcBef>
                  <a:spcAft>
                    <a:spcPts val="0"/>
                  </a:spcAft>
                  <a:buFont typeface="Arial" panose="020B0604020202020204" pitchFamily="34" charset="0"/>
                  <a:buChar char="•"/>
                  <a:defRPr/>
                </a:pPr>
                <a:r>
                  <a:rPr lang="sv-SE" sz="1800" i="1" dirty="0" smtClean="0">
                    <a:solidFill>
                      <a:schemeClr val="tx1"/>
                    </a:solidFill>
                    <a:effectLst/>
                    <a:sym typeface="Symbol"/>
                  </a:rPr>
                  <a:t>IS:</a:t>
                </a:r>
                <a:r>
                  <a:rPr lang="sv-SE" sz="1800" dirty="0">
                    <a:solidFill>
                      <a:schemeClr val="tx1"/>
                    </a:solidFill>
                    <a:effectLst/>
                    <a:sym typeface="Symbol"/>
                  </a:rPr>
                  <a:t> </a:t>
                </a:r>
                <a:r>
                  <a:rPr lang="sv-SE" sz="1800" i="1" dirty="0">
                    <a:solidFill>
                      <a:schemeClr val="tx1"/>
                    </a:solidFill>
                    <a:effectLst/>
                    <a:sym typeface="Symbol"/>
                  </a:rPr>
                  <a:t>Y = C</a:t>
                </a:r>
                <a:r>
                  <a:rPr lang="sv-SE" sz="2000" dirty="0">
                    <a:solidFill>
                      <a:schemeClr val="tx1"/>
                    </a:solidFill>
                    <a:effectLst/>
                    <a:sym typeface="Symbol"/>
                  </a:rPr>
                  <a:t>(</a:t>
                </a:r>
                <a:r>
                  <a:rPr lang="sv-SE" sz="1800" i="1" dirty="0">
                    <a:solidFill>
                      <a:schemeClr val="tx1"/>
                    </a:solidFill>
                    <a:effectLst/>
                    <a:sym typeface="Symbol"/>
                  </a:rPr>
                  <a:t>Y-T</a:t>
                </a:r>
                <a:r>
                  <a:rPr lang="sv-SE" sz="1800" dirty="0">
                    <a:solidFill>
                      <a:schemeClr val="tx1"/>
                    </a:solidFill>
                    <a:effectLst/>
                    <a:sym typeface="Symbol"/>
                  </a:rPr>
                  <a:t>) +</a:t>
                </a:r>
                <a:r>
                  <a:rPr lang="sv-SE" sz="1800" dirty="0">
                    <a:solidFill>
                      <a:schemeClr val="tx1"/>
                    </a:solidFill>
                    <a:effectLst/>
                  </a:rPr>
                  <a:t> </a:t>
                </a:r>
                <a:r>
                  <a:rPr lang="sv-SE" sz="1800" i="1" dirty="0">
                    <a:solidFill>
                      <a:schemeClr val="tx1"/>
                    </a:solidFill>
                    <a:effectLst/>
                  </a:rPr>
                  <a:t>I</a:t>
                </a:r>
                <a:r>
                  <a:rPr lang="sv-SE" sz="1800" dirty="0">
                    <a:solidFill>
                      <a:schemeClr val="tx1"/>
                    </a:solidFill>
                    <a:effectLst/>
                  </a:rPr>
                  <a:t>(</a:t>
                </a:r>
                <a:r>
                  <a:rPr lang="sv-SE" sz="1800" i="1" dirty="0" err="1">
                    <a:solidFill>
                      <a:schemeClr val="tx1"/>
                    </a:solidFill>
                    <a:effectLst/>
                  </a:rPr>
                  <a:t>Y,i</a:t>
                </a:r>
                <a:r>
                  <a:rPr lang="sv-SE" sz="1800" dirty="0">
                    <a:solidFill>
                      <a:schemeClr val="tx1"/>
                    </a:solidFill>
                    <a:effectLst/>
                  </a:rPr>
                  <a:t>) + </a:t>
                </a:r>
                <a:r>
                  <a:rPr lang="sv-SE" sz="1800" i="1" dirty="0">
                    <a:solidFill>
                      <a:schemeClr val="tx1"/>
                    </a:solidFill>
                    <a:effectLst/>
                  </a:rPr>
                  <a:t>G</a:t>
                </a:r>
              </a:p>
              <a:p>
                <a:pPr marL="857250" lvl="1" indent="-457200" eaLnBrk="1" hangingPunct="1">
                  <a:spcBef>
                    <a:spcPts val="0"/>
                  </a:spcBef>
                  <a:spcAft>
                    <a:spcPts val="0"/>
                  </a:spcAft>
                  <a:buFont typeface="Arial" panose="020B0604020202020204" pitchFamily="34" charset="0"/>
                  <a:buChar char="•"/>
                  <a:defRPr/>
                </a:pPr>
                <a:r>
                  <a:rPr lang="sv-SE" sz="1800" dirty="0" smtClean="0">
                    <a:effectLst/>
                  </a:rPr>
                  <a:t> </a:t>
                </a:r>
                <a:r>
                  <a:rPr lang="sv-SE" sz="1800" i="1" dirty="0">
                    <a:solidFill>
                      <a:schemeClr val="tx1"/>
                    </a:solidFill>
                    <a:effectLst/>
                  </a:rPr>
                  <a:t>LM:  </a:t>
                </a:r>
                <a14:m>
                  <m:oMath xmlns:m="http://schemas.openxmlformats.org/officeDocument/2006/math">
                    <m:f>
                      <m:fPr>
                        <m:ctrlPr>
                          <a:rPr lang="sv-SE" sz="1800" i="1">
                            <a:solidFill>
                              <a:schemeClr val="tx1"/>
                            </a:solidFill>
                            <a:effectLst/>
                            <a:latin typeface="Cambria Math"/>
                          </a:rPr>
                        </m:ctrlPr>
                      </m:fPr>
                      <m:num>
                        <m:r>
                          <a:rPr lang="sv-SE" sz="1800" i="1">
                            <a:solidFill>
                              <a:schemeClr val="tx1"/>
                            </a:solidFill>
                            <a:effectLst/>
                            <a:latin typeface="Cambria Math"/>
                          </a:rPr>
                          <m:t>𝑀</m:t>
                        </m:r>
                      </m:num>
                      <m:den>
                        <m:r>
                          <a:rPr lang="sv-SE" sz="1800" i="1">
                            <a:solidFill>
                              <a:schemeClr val="tx1"/>
                            </a:solidFill>
                            <a:effectLst/>
                            <a:latin typeface="Cambria Math"/>
                          </a:rPr>
                          <m:t>𝑃</m:t>
                        </m:r>
                      </m:den>
                    </m:f>
                    <m:r>
                      <a:rPr lang="sv-SE" sz="1800" i="1">
                        <a:solidFill>
                          <a:schemeClr val="tx1"/>
                        </a:solidFill>
                        <a:effectLst/>
                        <a:latin typeface="Cambria Math"/>
                      </a:rPr>
                      <m:t>= </m:t>
                    </m:r>
                  </m:oMath>
                </a14:m>
                <a:r>
                  <a:rPr lang="sv-SE" sz="1800" i="1" dirty="0">
                    <a:solidFill>
                      <a:schemeClr val="tx1"/>
                    </a:solidFill>
                    <a:effectLst/>
                  </a:rPr>
                  <a:t>Y </a:t>
                </a:r>
                <a:r>
                  <a:rPr lang="sv-SE" sz="1800" baseline="15000" dirty="0">
                    <a:solidFill>
                      <a:schemeClr val="tx1"/>
                    </a:solidFill>
                    <a:effectLst/>
                    <a:sym typeface="Symbol"/>
                  </a:rPr>
                  <a:t></a:t>
                </a:r>
                <a:r>
                  <a:rPr lang="sv-SE" sz="1800" i="1" dirty="0">
                    <a:solidFill>
                      <a:schemeClr val="tx1"/>
                    </a:solidFill>
                    <a:effectLst/>
                    <a:sym typeface="Symbol"/>
                  </a:rPr>
                  <a:t> L</a:t>
                </a:r>
                <a:r>
                  <a:rPr lang="sv-SE" sz="1800" dirty="0">
                    <a:solidFill>
                      <a:schemeClr val="tx1"/>
                    </a:solidFill>
                    <a:effectLst/>
                    <a:sym typeface="Symbol"/>
                  </a:rPr>
                  <a:t>(</a:t>
                </a:r>
                <a:r>
                  <a:rPr lang="sv-SE" sz="1800" i="1" dirty="0">
                    <a:solidFill>
                      <a:schemeClr val="tx1"/>
                    </a:solidFill>
                    <a:effectLst/>
                    <a:sym typeface="Symbol"/>
                  </a:rPr>
                  <a:t>i</a:t>
                </a:r>
                <a:r>
                  <a:rPr lang="sv-SE" sz="1800" dirty="0" smtClean="0">
                    <a:solidFill>
                      <a:schemeClr val="tx1"/>
                    </a:solidFill>
                    <a:effectLst/>
                    <a:sym typeface="Symbol"/>
                  </a:rPr>
                  <a:t>)</a:t>
                </a:r>
              </a:p>
              <a:p>
                <a:pPr marL="457200" indent="-457200" eaLnBrk="1" hangingPunct="1">
                  <a:spcBef>
                    <a:spcPts val="0"/>
                  </a:spcBef>
                  <a:spcAft>
                    <a:spcPts val="0"/>
                  </a:spcAft>
                  <a:buFont typeface="Arial" panose="020B0604020202020204" pitchFamily="34" charset="0"/>
                  <a:buChar char="•"/>
                  <a:defRPr/>
                </a:pPr>
                <a:r>
                  <a:rPr lang="sv-SE" sz="2000" b="1" dirty="0">
                    <a:effectLst/>
                  </a:rPr>
                  <a:t>Steg </a:t>
                </a:r>
                <a:r>
                  <a:rPr lang="sv-SE" sz="2000" b="1" dirty="0" smtClean="0">
                    <a:effectLst/>
                  </a:rPr>
                  <a:t>2. </a:t>
                </a:r>
                <a:r>
                  <a:rPr lang="sv-SE" sz="2000" dirty="0" smtClean="0">
                    <a:effectLst/>
                  </a:rPr>
                  <a:t>Visa i IS-LM-diagrammet hur jämvikten ändras.</a:t>
                </a:r>
              </a:p>
              <a:p>
                <a:pPr marL="457200" indent="-457200" eaLnBrk="1" hangingPunct="1">
                  <a:spcBef>
                    <a:spcPts val="0"/>
                  </a:spcBef>
                  <a:spcAft>
                    <a:spcPts val="0"/>
                  </a:spcAft>
                  <a:buFont typeface="Arial" panose="020B0604020202020204" pitchFamily="34" charset="0"/>
                  <a:buChar char="•"/>
                  <a:defRPr/>
                </a:pPr>
                <a:r>
                  <a:rPr lang="sv-SE" sz="2000" b="1" dirty="0">
                    <a:solidFill>
                      <a:schemeClr val="tx1"/>
                    </a:solidFill>
                    <a:effectLst/>
                    <a:sym typeface="Symbol"/>
                  </a:rPr>
                  <a:t>Steg 3.</a:t>
                </a:r>
                <a:r>
                  <a:rPr lang="sv-SE" sz="2000" dirty="0">
                    <a:solidFill>
                      <a:schemeClr val="tx1"/>
                    </a:solidFill>
                    <a:effectLst/>
                    <a:sym typeface="Symbol"/>
                  </a:rPr>
                  <a:t> Förklara i ord</a:t>
                </a:r>
                <a:r>
                  <a:rPr lang="sv-SE" sz="2000" dirty="0" smtClean="0">
                    <a:solidFill>
                      <a:schemeClr val="tx1"/>
                    </a:solidFill>
                    <a:effectLst/>
                    <a:sym typeface="Symbol"/>
                  </a:rPr>
                  <a:t>.</a:t>
                </a:r>
                <a:endParaRPr lang="sv-SE" sz="2000" dirty="0">
                  <a:solidFill>
                    <a:schemeClr val="tx1"/>
                  </a:solidFill>
                  <a:effectLst>
                    <a:outerShdw blurRad="38100" dist="38100" dir="2700000" algn="tl">
                      <a:srgbClr val="000000">
                        <a:alpha val="43137"/>
                      </a:srgbClr>
                    </a:outerShdw>
                  </a:effectLst>
                  <a:sym typeface="Symbol"/>
                </a:endParaRPr>
              </a:p>
            </p:txBody>
          </p:sp>
        </mc:Choice>
        <mc:Fallback xmlns="">
          <p:sp>
            <p:nvSpPr>
              <p:cNvPr id="148483" name="Rectangle 3"/>
              <p:cNvSpPr>
                <a:spLocks noGrp="1" noRot="1" noChangeAspect="1" noMove="1" noResize="1" noEditPoints="1" noAdjustHandles="1" noChangeArrowheads="1" noChangeShapeType="1" noTextEdit="1"/>
              </p:cNvSpPr>
              <p:nvPr>
                <p:ph type="body" idx="1"/>
              </p:nvPr>
            </p:nvSpPr>
            <p:spPr>
              <a:xfrm>
                <a:off x="610580" y="1412776"/>
                <a:ext cx="7922840" cy="4344988"/>
              </a:xfrm>
              <a:blipFill rotWithShape="1">
                <a:blip r:embed="rId2"/>
                <a:stretch>
                  <a:fillRect l="-692" t="-561" r="-77" b="-15288"/>
                </a:stretch>
              </a:blipFill>
            </p:spPr>
            <p:txBody>
              <a:bodyPr/>
              <a:lstStyle/>
              <a:p>
                <a:r>
                  <a:rPr lang="en-US">
                    <a:noFill/>
                  </a:rPr>
                  <a:t> </a:t>
                </a:r>
              </a:p>
            </p:txBody>
          </p:sp>
        </mc:Fallback>
      </mc:AlternateContent>
      <p:sp>
        <p:nvSpPr>
          <p:cNvPr id="5" name="Slide Number Placeholder 3"/>
          <p:cNvSpPr>
            <a:spLocks noGrp="1"/>
          </p:cNvSpPr>
          <p:nvPr>
            <p:ph type="sldNum" sz="quarter" idx="10"/>
          </p:nvPr>
        </p:nvSpPr>
        <p:spPr>
          <a:xfrm>
            <a:off x="0" y="6516688"/>
            <a:ext cx="1900238" cy="336550"/>
          </a:xfrm>
        </p:spPr>
        <p:txBody>
          <a:bodyPr/>
          <a:lstStyle/>
          <a:p>
            <a:pPr>
              <a:defRPr/>
            </a:pPr>
            <a:r>
              <a:rPr lang="sv-SE" dirty="0" smtClean="0"/>
              <a:t>K4: </a:t>
            </a:r>
            <a:r>
              <a:rPr lang="sv-SE" dirty="0"/>
              <a:t>sid. </a:t>
            </a:r>
            <a:fld id="{71B7D319-3509-4EF6-A7CA-BA2351681FF6}" type="slidenum">
              <a:rPr lang="en-GB"/>
              <a:pPr>
                <a:defRPr/>
              </a:pPr>
              <a:t>14</a:t>
            </a:fld>
            <a:endParaRPr lang="en-GB" dirty="0"/>
          </a:p>
        </p:txBody>
      </p:sp>
    </p:spTree>
    <p:extLst>
      <p:ext uri="{BB962C8B-B14F-4D97-AF65-F5344CB8AC3E}">
        <p14:creationId xmlns:p14="http://schemas.microsoft.com/office/powerpoint/2010/main" val="137944808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48483">
                                            <p:txEl>
                                              <p:pRg st="0" end="0"/>
                                            </p:txEl>
                                          </p:spTgt>
                                        </p:tgtEl>
                                        <p:attrNameLst>
                                          <p:attrName>style.visibility</p:attrName>
                                        </p:attrNameLst>
                                      </p:cBhvr>
                                      <p:to>
                                        <p:strVal val="visible"/>
                                      </p:to>
                                    </p:set>
                                    <p:animEffect transition="in" filter="wipe(left)">
                                      <p:cBhvr>
                                        <p:cTn id="7" dur="500"/>
                                        <p:tgtEl>
                                          <p:spTgt spid="14848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48483">
                                            <p:txEl>
                                              <p:pRg st="1" end="1"/>
                                            </p:txEl>
                                          </p:spTgt>
                                        </p:tgtEl>
                                        <p:attrNameLst>
                                          <p:attrName>style.visibility</p:attrName>
                                        </p:attrNameLst>
                                      </p:cBhvr>
                                      <p:to>
                                        <p:strVal val="visible"/>
                                      </p:to>
                                    </p:set>
                                    <p:animEffect transition="in" filter="wipe(left)">
                                      <p:cBhvr>
                                        <p:cTn id="12" dur="500"/>
                                        <p:tgtEl>
                                          <p:spTgt spid="14848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148483">
                                            <p:txEl>
                                              <p:pRg st="2" end="2"/>
                                            </p:txEl>
                                          </p:spTgt>
                                        </p:tgtEl>
                                        <p:attrNameLst>
                                          <p:attrName>style.visibility</p:attrName>
                                        </p:attrNameLst>
                                      </p:cBhvr>
                                      <p:to>
                                        <p:strVal val="visible"/>
                                      </p:to>
                                    </p:set>
                                    <p:animEffect transition="in" filter="wipe(left)">
                                      <p:cBhvr>
                                        <p:cTn id="17" dur="500"/>
                                        <p:tgtEl>
                                          <p:spTgt spid="14848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148483">
                                            <p:txEl>
                                              <p:pRg st="3" end="3"/>
                                            </p:txEl>
                                          </p:spTgt>
                                        </p:tgtEl>
                                        <p:attrNameLst>
                                          <p:attrName>style.visibility</p:attrName>
                                        </p:attrNameLst>
                                      </p:cBhvr>
                                      <p:to>
                                        <p:strVal val="visible"/>
                                      </p:to>
                                    </p:set>
                                    <p:animEffect transition="in" filter="wipe(left)">
                                      <p:cBhvr>
                                        <p:cTn id="22" dur="500"/>
                                        <p:tgtEl>
                                          <p:spTgt spid="14848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148483">
                                            <p:txEl>
                                              <p:pRg st="4" end="4"/>
                                            </p:txEl>
                                          </p:spTgt>
                                        </p:tgtEl>
                                        <p:attrNameLst>
                                          <p:attrName>style.visibility</p:attrName>
                                        </p:attrNameLst>
                                      </p:cBhvr>
                                      <p:to>
                                        <p:strVal val="visible"/>
                                      </p:to>
                                    </p:set>
                                    <p:animEffect transition="in" filter="wipe(left)">
                                      <p:cBhvr>
                                        <p:cTn id="27" dur="500"/>
                                        <p:tgtEl>
                                          <p:spTgt spid="14848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148483">
                                            <p:txEl>
                                              <p:pRg st="5" end="5"/>
                                            </p:txEl>
                                          </p:spTgt>
                                        </p:tgtEl>
                                        <p:attrNameLst>
                                          <p:attrName>style.visibility</p:attrName>
                                        </p:attrNameLst>
                                      </p:cBhvr>
                                      <p:to>
                                        <p:strVal val="visible"/>
                                      </p:to>
                                    </p:set>
                                    <p:animEffect transition="in" filter="wipe(left)">
                                      <p:cBhvr>
                                        <p:cTn id="32" dur="500"/>
                                        <p:tgtEl>
                                          <p:spTgt spid="14848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grpId="0" nodeType="clickEffect">
                                  <p:stCondLst>
                                    <p:cond delay="0"/>
                                  </p:stCondLst>
                                  <p:childTnLst>
                                    <p:set>
                                      <p:cBhvr>
                                        <p:cTn id="36" dur="1" fill="hold">
                                          <p:stCondLst>
                                            <p:cond delay="0"/>
                                          </p:stCondLst>
                                        </p:cTn>
                                        <p:tgtEl>
                                          <p:spTgt spid="148483">
                                            <p:txEl>
                                              <p:pRg st="6" end="6"/>
                                            </p:txEl>
                                          </p:spTgt>
                                        </p:tgtEl>
                                        <p:attrNameLst>
                                          <p:attrName>style.visibility</p:attrName>
                                        </p:attrNameLst>
                                      </p:cBhvr>
                                      <p:to>
                                        <p:strVal val="visible"/>
                                      </p:to>
                                    </p:set>
                                    <p:animEffect transition="in" filter="wipe(left)">
                                      <p:cBhvr>
                                        <p:cTn id="37" dur="500"/>
                                        <p:tgtEl>
                                          <p:spTgt spid="14848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grpId="0" nodeType="clickEffect">
                                  <p:stCondLst>
                                    <p:cond delay="0"/>
                                  </p:stCondLst>
                                  <p:childTnLst>
                                    <p:set>
                                      <p:cBhvr>
                                        <p:cTn id="41" dur="1" fill="hold">
                                          <p:stCondLst>
                                            <p:cond delay="0"/>
                                          </p:stCondLst>
                                        </p:cTn>
                                        <p:tgtEl>
                                          <p:spTgt spid="148483">
                                            <p:txEl>
                                              <p:pRg st="7" end="7"/>
                                            </p:txEl>
                                          </p:spTgt>
                                        </p:tgtEl>
                                        <p:attrNameLst>
                                          <p:attrName>style.visibility</p:attrName>
                                        </p:attrNameLst>
                                      </p:cBhvr>
                                      <p:to>
                                        <p:strVal val="visible"/>
                                      </p:to>
                                    </p:set>
                                    <p:animEffect transition="in" filter="wipe(left)">
                                      <p:cBhvr>
                                        <p:cTn id="42" dur="500"/>
                                        <p:tgtEl>
                                          <p:spTgt spid="148483">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8" fill="hold" grpId="0" nodeType="clickEffect">
                                  <p:stCondLst>
                                    <p:cond delay="0"/>
                                  </p:stCondLst>
                                  <p:childTnLst>
                                    <p:set>
                                      <p:cBhvr>
                                        <p:cTn id="46" dur="1" fill="hold">
                                          <p:stCondLst>
                                            <p:cond delay="0"/>
                                          </p:stCondLst>
                                        </p:cTn>
                                        <p:tgtEl>
                                          <p:spTgt spid="148483">
                                            <p:txEl>
                                              <p:pRg st="8" end="8"/>
                                            </p:txEl>
                                          </p:spTgt>
                                        </p:tgtEl>
                                        <p:attrNameLst>
                                          <p:attrName>style.visibility</p:attrName>
                                        </p:attrNameLst>
                                      </p:cBhvr>
                                      <p:to>
                                        <p:strVal val="visible"/>
                                      </p:to>
                                    </p:set>
                                    <p:animEffect transition="in" filter="wipe(left)">
                                      <p:cBhvr>
                                        <p:cTn id="47" dur="500"/>
                                        <p:tgtEl>
                                          <p:spTgt spid="14848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8483" grpId="0" build="p" bldLvl="2" autoUpdateAnimBg="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dirty="0" smtClean="0"/>
              <a:t>Effekt av en skattehöjning</a:t>
            </a:r>
            <a:endParaRPr lang="sv-SE" dirty="0"/>
          </a:p>
        </p:txBody>
      </p:sp>
      <p:sp>
        <p:nvSpPr>
          <p:cNvPr id="13" name="Line 2"/>
          <p:cNvSpPr>
            <a:spLocks noChangeShapeType="1"/>
          </p:cNvSpPr>
          <p:nvPr/>
        </p:nvSpPr>
        <p:spPr bwMode="auto">
          <a:xfrm>
            <a:off x="3372249" y="6021288"/>
            <a:ext cx="5519353" cy="1588"/>
          </a:xfrm>
          <a:prstGeom prst="line">
            <a:avLst/>
          </a:prstGeom>
          <a:noFill/>
          <a:ln w="38160">
            <a:solidFill>
              <a:srgbClr val="000000"/>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sv-SE"/>
          </a:p>
        </p:txBody>
      </p:sp>
      <p:sp>
        <p:nvSpPr>
          <p:cNvPr id="20" name="Text Box 9"/>
          <p:cNvSpPr txBox="1">
            <a:spLocks noChangeArrowheads="1"/>
          </p:cNvSpPr>
          <p:nvPr/>
        </p:nvSpPr>
        <p:spPr bwMode="auto">
          <a:xfrm rot="16200000">
            <a:off x="2716771" y="2982895"/>
            <a:ext cx="888683" cy="34073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9pPr>
          </a:lstStyle>
          <a:p>
            <a:pPr>
              <a:spcBef>
                <a:spcPts val="2250"/>
              </a:spcBef>
            </a:pPr>
            <a:r>
              <a:rPr lang="sv-SE" altLang="en-US" sz="1600" dirty="0" smtClean="0">
                <a:solidFill>
                  <a:srgbClr val="000000"/>
                </a:solidFill>
                <a:latin typeface="Arial" charset="0"/>
              </a:rPr>
              <a:t>Ränta, </a:t>
            </a:r>
            <a:r>
              <a:rPr lang="sv-SE" altLang="en-US" sz="1600" i="1" dirty="0" smtClean="0">
                <a:solidFill>
                  <a:srgbClr val="000000"/>
                </a:solidFill>
                <a:latin typeface="Arial" charset="0"/>
              </a:rPr>
              <a:t>i</a:t>
            </a:r>
            <a:endParaRPr lang="sv-SE" altLang="en-US" sz="1600" dirty="0">
              <a:solidFill>
                <a:srgbClr val="000000"/>
              </a:solidFill>
              <a:latin typeface="Arial" charset="0"/>
            </a:endParaRPr>
          </a:p>
        </p:txBody>
      </p:sp>
      <p:sp>
        <p:nvSpPr>
          <p:cNvPr id="21" name="Line 10"/>
          <p:cNvSpPr>
            <a:spLocks noChangeShapeType="1"/>
          </p:cNvSpPr>
          <p:nvPr/>
        </p:nvSpPr>
        <p:spPr bwMode="auto">
          <a:xfrm flipV="1">
            <a:off x="3389253" y="2130525"/>
            <a:ext cx="5444" cy="3892350"/>
          </a:xfrm>
          <a:prstGeom prst="line">
            <a:avLst/>
          </a:prstGeom>
          <a:noFill/>
          <a:ln w="38160">
            <a:solidFill>
              <a:srgbClr val="000000"/>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sv-SE"/>
          </a:p>
        </p:txBody>
      </p:sp>
      <p:sp>
        <p:nvSpPr>
          <p:cNvPr id="34" name="Rectangle 33"/>
          <p:cNvSpPr/>
          <p:nvPr/>
        </p:nvSpPr>
        <p:spPr>
          <a:xfrm>
            <a:off x="4716016" y="1268760"/>
            <a:ext cx="3168352" cy="400110"/>
          </a:xfrm>
          <a:prstGeom prst="rect">
            <a:avLst/>
          </a:prstGeom>
        </p:spPr>
        <p:txBody>
          <a:bodyPr wrap="square">
            <a:spAutoFit/>
          </a:bodyPr>
          <a:lstStyle/>
          <a:p>
            <a:pPr marL="0" indent="0"/>
            <a:r>
              <a:rPr lang="sv-SE" sz="1800" i="1" dirty="0" smtClean="0">
                <a:solidFill>
                  <a:schemeClr val="tx1"/>
                </a:solidFill>
                <a:latin typeface="+mn-lt"/>
                <a:sym typeface="Symbol"/>
              </a:rPr>
              <a:t>IS:</a:t>
            </a:r>
            <a:r>
              <a:rPr lang="sv-SE" sz="1800" dirty="0" smtClean="0">
                <a:solidFill>
                  <a:schemeClr val="tx1"/>
                </a:solidFill>
                <a:latin typeface="+mn-lt"/>
                <a:sym typeface="Symbol"/>
              </a:rPr>
              <a:t> </a:t>
            </a:r>
            <a:r>
              <a:rPr lang="sv-SE" sz="1800" i="1" dirty="0" smtClean="0">
                <a:solidFill>
                  <a:schemeClr val="tx1"/>
                </a:solidFill>
                <a:latin typeface="+mn-lt"/>
                <a:sym typeface="Symbol"/>
              </a:rPr>
              <a:t>Y = C</a:t>
            </a:r>
            <a:r>
              <a:rPr lang="sv-SE" sz="2000" dirty="0" smtClean="0">
                <a:solidFill>
                  <a:schemeClr val="tx1"/>
                </a:solidFill>
                <a:latin typeface="+mn-lt"/>
                <a:sym typeface="Symbol"/>
              </a:rPr>
              <a:t>(</a:t>
            </a:r>
            <a:r>
              <a:rPr lang="sv-SE" sz="1800" i="1" dirty="0" smtClean="0">
                <a:solidFill>
                  <a:schemeClr val="tx1"/>
                </a:solidFill>
                <a:latin typeface="+mn-lt"/>
                <a:sym typeface="Symbol"/>
              </a:rPr>
              <a:t>Y-T</a:t>
            </a:r>
            <a:r>
              <a:rPr lang="sv-SE" sz="1800" dirty="0">
                <a:solidFill>
                  <a:schemeClr val="tx1"/>
                </a:solidFill>
                <a:latin typeface="+mn-lt"/>
                <a:sym typeface="Symbol"/>
              </a:rPr>
              <a:t>) +</a:t>
            </a:r>
            <a:r>
              <a:rPr lang="sv-SE" sz="1800" dirty="0">
                <a:solidFill>
                  <a:schemeClr val="tx1"/>
                </a:solidFill>
                <a:latin typeface="+mn-lt"/>
              </a:rPr>
              <a:t> </a:t>
            </a:r>
            <a:r>
              <a:rPr lang="sv-SE" sz="1800" i="1" dirty="0" smtClean="0">
                <a:solidFill>
                  <a:schemeClr val="tx1"/>
                </a:solidFill>
                <a:latin typeface="+mn-lt"/>
              </a:rPr>
              <a:t>I</a:t>
            </a:r>
            <a:r>
              <a:rPr lang="sv-SE" sz="1800" dirty="0" smtClean="0">
                <a:solidFill>
                  <a:schemeClr val="tx1"/>
                </a:solidFill>
                <a:latin typeface="+mn-lt"/>
              </a:rPr>
              <a:t>(</a:t>
            </a:r>
            <a:r>
              <a:rPr lang="sv-SE" sz="1800" i="1" dirty="0" err="1" smtClean="0">
                <a:solidFill>
                  <a:schemeClr val="tx1"/>
                </a:solidFill>
                <a:latin typeface="+mn-lt"/>
              </a:rPr>
              <a:t>Y,i</a:t>
            </a:r>
            <a:r>
              <a:rPr lang="sv-SE" sz="1800" dirty="0" smtClean="0">
                <a:solidFill>
                  <a:schemeClr val="tx1"/>
                </a:solidFill>
                <a:latin typeface="+mn-lt"/>
              </a:rPr>
              <a:t>) + </a:t>
            </a:r>
            <a:r>
              <a:rPr lang="sv-SE" sz="1800" i="1" dirty="0" smtClean="0">
                <a:solidFill>
                  <a:schemeClr val="tx1"/>
                </a:solidFill>
                <a:latin typeface="+mn-lt"/>
              </a:rPr>
              <a:t>G</a:t>
            </a:r>
          </a:p>
        </p:txBody>
      </p:sp>
      <p:sp>
        <p:nvSpPr>
          <p:cNvPr id="32" name="Rectangle 11"/>
          <p:cNvSpPr>
            <a:spLocks noChangeArrowheads="1"/>
          </p:cNvSpPr>
          <p:nvPr/>
        </p:nvSpPr>
        <p:spPr bwMode="auto">
          <a:xfrm>
            <a:off x="425715" y="1293429"/>
            <a:ext cx="2853377" cy="4614144"/>
          </a:xfrm>
          <a:prstGeom prst="rect">
            <a:avLst/>
          </a:prstGeom>
          <a:noFill/>
          <a:ln>
            <a:noFill/>
          </a:ln>
          <a:effectLst/>
        </p:spPr>
        <p:txBody>
          <a:bodyPr/>
          <a:lstStyle>
            <a:lvl1pPr>
              <a:defRPr sz="3600">
                <a:solidFill>
                  <a:schemeClr val="tx1"/>
                </a:solidFill>
                <a:latin typeface="Arial" charset="0"/>
              </a:defRPr>
            </a:lvl1pPr>
            <a:lvl2pPr marL="742950" indent="-285750">
              <a:defRPr sz="3600">
                <a:solidFill>
                  <a:schemeClr val="tx1"/>
                </a:solidFill>
                <a:latin typeface="Arial" charset="0"/>
              </a:defRPr>
            </a:lvl2pPr>
            <a:lvl3pPr marL="1143000" indent="-228600">
              <a:defRPr sz="3600">
                <a:solidFill>
                  <a:schemeClr val="tx1"/>
                </a:solidFill>
                <a:latin typeface="Arial" charset="0"/>
              </a:defRPr>
            </a:lvl3pPr>
            <a:lvl4pPr marL="1600200" indent="-228600">
              <a:defRPr sz="3600">
                <a:solidFill>
                  <a:schemeClr val="tx1"/>
                </a:solidFill>
                <a:latin typeface="Arial" charset="0"/>
              </a:defRPr>
            </a:lvl4pPr>
            <a:lvl5pPr marL="2057400" indent="-228600">
              <a:defRPr sz="3600">
                <a:solidFill>
                  <a:schemeClr val="tx1"/>
                </a:solidFill>
                <a:latin typeface="Arial" charset="0"/>
              </a:defRPr>
            </a:lvl5pPr>
            <a:lvl6pPr marL="2514600" indent="-228600" eaLnBrk="0" fontAlgn="base" hangingPunct="0">
              <a:spcBef>
                <a:spcPct val="75000"/>
              </a:spcBef>
              <a:spcAft>
                <a:spcPct val="0"/>
              </a:spcAft>
              <a:buClr>
                <a:schemeClr val="tx1"/>
              </a:buClr>
              <a:buChar char="•"/>
              <a:defRPr sz="3600">
                <a:solidFill>
                  <a:schemeClr val="tx1"/>
                </a:solidFill>
                <a:latin typeface="Arial" charset="0"/>
              </a:defRPr>
            </a:lvl6pPr>
            <a:lvl7pPr marL="2971800" indent="-228600" eaLnBrk="0" fontAlgn="base" hangingPunct="0">
              <a:spcBef>
                <a:spcPct val="75000"/>
              </a:spcBef>
              <a:spcAft>
                <a:spcPct val="0"/>
              </a:spcAft>
              <a:buClr>
                <a:schemeClr val="tx1"/>
              </a:buClr>
              <a:buChar char="•"/>
              <a:defRPr sz="3600">
                <a:solidFill>
                  <a:schemeClr val="tx1"/>
                </a:solidFill>
                <a:latin typeface="Arial" charset="0"/>
              </a:defRPr>
            </a:lvl7pPr>
            <a:lvl8pPr marL="3429000" indent="-228600" eaLnBrk="0" fontAlgn="base" hangingPunct="0">
              <a:spcBef>
                <a:spcPct val="75000"/>
              </a:spcBef>
              <a:spcAft>
                <a:spcPct val="0"/>
              </a:spcAft>
              <a:buClr>
                <a:schemeClr val="tx1"/>
              </a:buClr>
              <a:buChar char="•"/>
              <a:defRPr sz="3600">
                <a:solidFill>
                  <a:schemeClr val="tx1"/>
                </a:solidFill>
                <a:latin typeface="Arial" charset="0"/>
              </a:defRPr>
            </a:lvl8pPr>
            <a:lvl9pPr marL="3886200" indent="-228600" eaLnBrk="0" fontAlgn="base" hangingPunct="0">
              <a:spcBef>
                <a:spcPct val="75000"/>
              </a:spcBef>
              <a:spcAft>
                <a:spcPct val="0"/>
              </a:spcAft>
              <a:buClr>
                <a:schemeClr val="tx1"/>
              </a:buClr>
              <a:buChar char="•"/>
              <a:defRPr sz="3600">
                <a:solidFill>
                  <a:schemeClr val="tx1"/>
                </a:solidFill>
                <a:latin typeface="Arial" charset="0"/>
              </a:defRPr>
            </a:lvl9pPr>
          </a:lstStyle>
          <a:p>
            <a:pPr marL="144000" indent="-144000" eaLnBrk="1" hangingPunct="1">
              <a:lnSpc>
                <a:spcPct val="90000"/>
              </a:lnSpc>
              <a:spcAft>
                <a:spcPts val="1200"/>
              </a:spcAft>
              <a:buFont typeface="Arial" panose="020B0604020202020204" pitchFamily="34" charset="0"/>
              <a:buChar char="•"/>
            </a:pPr>
            <a:r>
              <a:rPr lang="sv-SE" altLang="en-US" sz="1500" dirty="0" smtClean="0"/>
              <a:t>Vad händer om skatten höjs?</a:t>
            </a:r>
          </a:p>
          <a:p>
            <a:pPr marL="144000" indent="-144000" eaLnBrk="1" hangingPunct="1">
              <a:lnSpc>
                <a:spcPct val="90000"/>
              </a:lnSpc>
              <a:spcAft>
                <a:spcPts val="1200"/>
              </a:spcAft>
              <a:buFont typeface="Arial" panose="020B0604020202020204" pitchFamily="34" charset="0"/>
              <a:buChar char="•"/>
            </a:pPr>
            <a:r>
              <a:rPr lang="sv-SE" altLang="en-US" sz="1500" b="1" dirty="0" smtClean="0"/>
              <a:t>Steg 1.</a:t>
            </a:r>
            <a:r>
              <a:rPr lang="sv-SE" altLang="en-US" sz="1500" dirty="0" smtClean="0"/>
              <a:t> Skatten ingår i </a:t>
            </a:r>
            <a:r>
              <a:rPr lang="sv-SE" altLang="en-US" sz="1500" i="1" dirty="0" smtClean="0"/>
              <a:t>IS</a:t>
            </a:r>
            <a:r>
              <a:rPr lang="sv-SE" altLang="en-US" sz="1500" dirty="0" smtClean="0"/>
              <a:t>- men inte </a:t>
            </a:r>
            <a:r>
              <a:rPr lang="sv-SE" altLang="en-US" sz="1500" i="1" dirty="0" smtClean="0"/>
              <a:t>LM-</a:t>
            </a:r>
            <a:r>
              <a:rPr lang="sv-SE" altLang="en-US" sz="1500" dirty="0" smtClean="0"/>
              <a:t>sambandet.</a:t>
            </a:r>
          </a:p>
          <a:p>
            <a:pPr marL="144000" indent="-144000" eaLnBrk="1" hangingPunct="1">
              <a:lnSpc>
                <a:spcPct val="90000"/>
              </a:lnSpc>
              <a:spcAft>
                <a:spcPts val="1200"/>
              </a:spcAft>
              <a:buFont typeface="Arial" panose="020B0604020202020204" pitchFamily="34" charset="0"/>
              <a:buChar char="•"/>
            </a:pPr>
            <a:r>
              <a:rPr lang="sv-SE" altLang="en-US" sz="1500" dirty="0" smtClean="0"/>
              <a:t>Högre skatt minskar efterfrågan och därmed produktionen för varje räntenivå -&gt; </a:t>
            </a:r>
            <a:r>
              <a:rPr lang="sv-SE" altLang="en-US" sz="1500" i="1" dirty="0" smtClean="0"/>
              <a:t>IS</a:t>
            </a:r>
            <a:r>
              <a:rPr lang="sv-SE" altLang="en-US" sz="1500" dirty="0" smtClean="0"/>
              <a:t>-kurvan förskjuts åt vänster.</a:t>
            </a:r>
          </a:p>
          <a:p>
            <a:pPr marL="144000" indent="-144000" eaLnBrk="1" hangingPunct="1">
              <a:lnSpc>
                <a:spcPct val="90000"/>
              </a:lnSpc>
              <a:spcAft>
                <a:spcPts val="1200"/>
              </a:spcAft>
              <a:buFont typeface="Arial" panose="020B0604020202020204" pitchFamily="34" charset="0"/>
              <a:buChar char="•"/>
            </a:pPr>
            <a:r>
              <a:rPr lang="sv-SE" altLang="en-US" sz="1500" b="1" dirty="0" smtClean="0"/>
              <a:t>Steg 2. </a:t>
            </a:r>
            <a:r>
              <a:rPr lang="sv-SE" altLang="en-US" sz="1500" dirty="0" smtClean="0"/>
              <a:t>Jämvikten flyttas från A till A’. </a:t>
            </a:r>
            <a:endParaRPr lang="sv-SE" altLang="en-US" sz="1500" dirty="0"/>
          </a:p>
          <a:p>
            <a:pPr eaLnBrk="1" hangingPunct="1">
              <a:spcBef>
                <a:spcPct val="10000"/>
              </a:spcBef>
              <a:spcAft>
                <a:spcPts val="1200"/>
              </a:spcAft>
              <a:buClrTx/>
            </a:pPr>
            <a:r>
              <a:rPr lang="sv-SE" altLang="en-US" sz="1500" b="1" dirty="0" smtClean="0"/>
              <a:t>Slutsats: </a:t>
            </a:r>
            <a:r>
              <a:rPr lang="sv-SE" altLang="en-US" sz="1500" dirty="0" smtClean="0"/>
              <a:t>Produktionen minskar från  </a:t>
            </a:r>
            <a:r>
              <a:rPr lang="sv-SE" altLang="en-US" sz="1500" i="1" dirty="0" smtClean="0"/>
              <a:t>Y </a:t>
            </a:r>
            <a:r>
              <a:rPr lang="sv-SE" altLang="en-US" sz="1500" dirty="0" smtClean="0"/>
              <a:t>till </a:t>
            </a:r>
            <a:r>
              <a:rPr lang="sv-SE" altLang="en-US" sz="1500" i="1" dirty="0" smtClean="0"/>
              <a:t>Y’ </a:t>
            </a:r>
            <a:r>
              <a:rPr lang="sv-SE" altLang="en-US" sz="1500" dirty="0" smtClean="0"/>
              <a:t>och räntan faller från </a:t>
            </a:r>
            <a:r>
              <a:rPr lang="sv-SE" altLang="en-US" sz="1500" i="1" dirty="0" smtClean="0"/>
              <a:t>i</a:t>
            </a:r>
            <a:r>
              <a:rPr lang="sv-SE" altLang="en-US" sz="1500" dirty="0" smtClean="0"/>
              <a:t> till </a:t>
            </a:r>
            <a:r>
              <a:rPr lang="sv-SE" altLang="en-US" sz="1500" i="1" dirty="0" smtClean="0"/>
              <a:t>i’</a:t>
            </a:r>
            <a:r>
              <a:rPr lang="sv-SE" altLang="en-US" sz="1500" dirty="0" smtClean="0"/>
              <a:t>.</a:t>
            </a:r>
          </a:p>
          <a:p>
            <a:pPr eaLnBrk="1" hangingPunct="1">
              <a:spcBef>
                <a:spcPct val="10000"/>
              </a:spcBef>
              <a:spcAft>
                <a:spcPts val="1200"/>
              </a:spcAft>
              <a:buClrTx/>
            </a:pPr>
            <a:r>
              <a:rPr lang="sv-SE" altLang="en-US" sz="1500" b="1" dirty="0" smtClean="0"/>
              <a:t>Steg 3. </a:t>
            </a:r>
            <a:r>
              <a:rPr lang="sv-SE" altLang="en-US" sz="1500" dirty="0" smtClean="0"/>
              <a:t>Förklara i ord.</a:t>
            </a:r>
            <a:endParaRPr lang="sv-SE" altLang="en-US" sz="1500" b="1" dirty="0"/>
          </a:p>
        </p:txBody>
      </p:sp>
      <p:sp>
        <p:nvSpPr>
          <p:cNvPr id="36" name="Slide Number Placeholder 3"/>
          <p:cNvSpPr>
            <a:spLocks noGrp="1"/>
          </p:cNvSpPr>
          <p:nvPr>
            <p:ph type="sldNum" sz="quarter" idx="10"/>
          </p:nvPr>
        </p:nvSpPr>
        <p:spPr>
          <a:xfrm>
            <a:off x="0" y="6516688"/>
            <a:ext cx="1900238" cy="336550"/>
          </a:xfrm>
        </p:spPr>
        <p:txBody>
          <a:bodyPr/>
          <a:lstStyle/>
          <a:p>
            <a:pPr>
              <a:defRPr/>
            </a:pPr>
            <a:r>
              <a:rPr lang="sv-SE" dirty="0" smtClean="0"/>
              <a:t>K4: </a:t>
            </a:r>
            <a:r>
              <a:rPr lang="sv-SE" dirty="0"/>
              <a:t>sid. </a:t>
            </a:r>
            <a:fld id="{71B7D319-3509-4EF6-A7CA-BA2351681FF6}" type="slidenum">
              <a:rPr lang="en-GB"/>
              <a:pPr>
                <a:defRPr/>
              </a:pPr>
              <a:t>15</a:t>
            </a:fld>
            <a:endParaRPr lang="en-GB" dirty="0"/>
          </a:p>
        </p:txBody>
      </p:sp>
      <p:sp>
        <p:nvSpPr>
          <p:cNvPr id="31" name="Text Box 9"/>
          <p:cNvSpPr txBox="1">
            <a:spLocks noChangeArrowheads="1"/>
          </p:cNvSpPr>
          <p:nvPr/>
        </p:nvSpPr>
        <p:spPr bwMode="auto">
          <a:xfrm>
            <a:off x="6831544" y="6165304"/>
            <a:ext cx="1412864" cy="34073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9pPr>
          </a:lstStyle>
          <a:p>
            <a:pPr>
              <a:spcBef>
                <a:spcPts val="2250"/>
              </a:spcBef>
            </a:pPr>
            <a:r>
              <a:rPr lang="sv-SE" altLang="en-US" sz="1600" dirty="0" smtClean="0">
                <a:solidFill>
                  <a:srgbClr val="000000"/>
                </a:solidFill>
                <a:latin typeface="+mn-lt"/>
              </a:rPr>
              <a:t>Produktion, </a:t>
            </a:r>
            <a:r>
              <a:rPr lang="sv-SE" altLang="en-US" sz="1600" i="1" dirty="0" smtClean="0">
                <a:solidFill>
                  <a:srgbClr val="000000"/>
                </a:solidFill>
                <a:latin typeface="+mn-lt"/>
              </a:rPr>
              <a:t>Y</a:t>
            </a:r>
            <a:endParaRPr lang="sv-SE" altLang="en-US" sz="1600" i="1" dirty="0">
              <a:solidFill>
                <a:srgbClr val="000000"/>
              </a:solidFill>
              <a:latin typeface="+mn-lt"/>
            </a:endParaRPr>
          </a:p>
        </p:txBody>
      </p:sp>
      <p:sp>
        <p:nvSpPr>
          <p:cNvPr id="27" name="TextBox 26"/>
          <p:cNvSpPr txBox="1"/>
          <p:nvPr/>
        </p:nvSpPr>
        <p:spPr>
          <a:xfrm>
            <a:off x="6566279" y="3504828"/>
            <a:ext cx="356188" cy="400110"/>
          </a:xfrm>
          <a:prstGeom prst="rect">
            <a:avLst/>
          </a:prstGeom>
          <a:noFill/>
        </p:spPr>
        <p:txBody>
          <a:bodyPr wrap="none" rtlCol="0">
            <a:spAutoFit/>
          </a:bodyPr>
          <a:lstStyle/>
          <a:p>
            <a:r>
              <a:rPr lang="sv-SE" sz="2000" dirty="0" smtClean="0">
                <a:solidFill>
                  <a:schemeClr val="tx1"/>
                </a:solidFill>
                <a:latin typeface="+mn-lt"/>
              </a:rPr>
              <a:t>A</a:t>
            </a:r>
            <a:endParaRPr lang="sv-SE" sz="2000" dirty="0">
              <a:solidFill>
                <a:schemeClr val="tx1"/>
              </a:solidFill>
              <a:latin typeface="+mn-lt"/>
            </a:endParaRPr>
          </a:p>
        </p:txBody>
      </p:sp>
      <p:sp>
        <p:nvSpPr>
          <p:cNvPr id="28" name="Rectangle 27"/>
          <p:cNvSpPr/>
          <p:nvPr/>
        </p:nvSpPr>
        <p:spPr>
          <a:xfrm>
            <a:off x="6203801" y="6021288"/>
            <a:ext cx="338554" cy="369332"/>
          </a:xfrm>
          <a:prstGeom prst="rect">
            <a:avLst/>
          </a:prstGeom>
        </p:spPr>
        <p:txBody>
          <a:bodyPr wrap="none">
            <a:spAutoFit/>
          </a:bodyPr>
          <a:lstStyle/>
          <a:p>
            <a:r>
              <a:rPr lang="sv-SE" altLang="en-US" sz="1800" i="1" dirty="0">
                <a:solidFill>
                  <a:srgbClr val="000000"/>
                </a:solidFill>
                <a:latin typeface="Arial" charset="0"/>
              </a:rPr>
              <a:t>Y</a:t>
            </a:r>
            <a:endParaRPr lang="sv-SE" sz="1800" dirty="0"/>
          </a:p>
        </p:txBody>
      </p:sp>
      <p:cxnSp>
        <p:nvCxnSpPr>
          <p:cNvPr id="8" name="Straight Connector 7"/>
          <p:cNvCxnSpPr/>
          <p:nvPr/>
        </p:nvCxnSpPr>
        <p:spPr bwMode="auto">
          <a:xfrm flipH="1">
            <a:off x="6404292" y="3787502"/>
            <a:ext cx="7149" cy="2254424"/>
          </a:xfrm>
          <a:prstGeom prst="line">
            <a:avLst/>
          </a:prstGeom>
          <a:solidFill>
            <a:srgbClr val="00B8FF"/>
          </a:solidFill>
          <a:ln w="9525" cap="flat" cmpd="sng" algn="ctr">
            <a:solidFill>
              <a:schemeClr val="tx1"/>
            </a:solidFill>
            <a:prstDash val="sysDash"/>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0" name="Straight Connector 39"/>
          <p:cNvCxnSpPr/>
          <p:nvPr/>
        </p:nvCxnSpPr>
        <p:spPr bwMode="auto">
          <a:xfrm flipH="1">
            <a:off x="3421062" y="3762447"/>
            <a:ext cx="2953877" cy="0"/>
          </a:xfrm>
          <a:prstGeom prst="line">
            <a:avLst/>
          </a:prstGeom>
          <a:solidFill>
            <a:srgbClr val="00B8FF"/>
          </a:solidFill>
          <a:ln w="9525" cap="flat" cmpd="sng" algn="ctr">
            <a:solidFill>
              <a:schemeClr val="tx1"/>
            </a:solidFill>
            <a:prstDash val="sysDash"/>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7" name="TextBox 16"/>
          <p:cNvSpPr txBox="1"/>
          <p:nvPr/>
        </p:nvSpPr>
        <p:spPr>
          <a:xfrm>
            <a:off x="3161112" y="3573016"/>
            <a:ext cx="235962" cy="369332"/>
          </a:xfrm>
          <a:prstGeom prst="rect">
            <a:avLst/>
          </a:prstGeom>
          <a:noFill/>
        </p:spPr>
        <p:txBody>
          <a:bodyPr wrap="none" rtlCol="0">
            <a:spAutoFit/>
          </a:bodyPr>
          <a:lstStyle/>
          <a:p>
            <a:r>
              <a:rPr lang="sv-SE" sz="1800" i="1" dirty="0" smtClean="0">
                <a:solidFill>
                  <a:schemeClr val="tx1"/>
                </a:solidFill>
                <a:latin typeface="+mn-lt"/>
              </a:rPr>
              <a:t>i</a:t>
            </a:r>
            <a:endParaRPr lang="sv-SE" sz="1800" i="1" dirty="0">
              <a:solidFill>
                <a:schemeClr val="tx1"/>
              </a:solidFill>
              <a:latin typeface="+mn-lt"/>
            </a:endParaRPr>
          </a:p>
        </p:txBody>
      </p:sp>
      <p:sp>
        <p:nvSpPr>
          <p:cNvPr id="35" name="TextBox 34"/>
          <p:cNvSpPr txBox="1"/>
          <p:nvPr/>
        </p:nvSpPr>
        <p:spPr>
          <a:xfrm>
            <a:off x="5655972" y="4000427"/>
            <a:ext cx="405880" cy="400110"/>
          </a:xfrm>
          <a:prstGeom prst="rect">
            <a:avLst/>
          </a:prstGeom>
          <a:noFill/>
        </p:spPr>
        <p:txBody>
          <a:bodyPr wrap="none" rtlCol="0">
            <a:spAutoFit/>
          </a:bodyPr>
          <a:lstStyle/>
          <a:p>
            <a:r>
              <a:rPr lang="sv-SE" sz="2000" dirty="0" smtClean="0">
                <a:solidFill>
                  <a:schemeClr val="tx1"/>
                </a:solidFill>
                <a:latin typeface="+mn-lt"/>
              </a:rPr>
              <a:t>A’</a:t>
            </a:r>
            <a:endParaRPr lang="sv-SE" sz="2000" dirty="0">
              <a:solidFill>
                <a:schemeClr val="tx1"/>
              </a:solidFill>
              <a:latin typeface="+mn-lt"/>
            </a:endParaRPr>
          </a:p>
        </p:txBody>
      </p:sp>
      <p:grpSp>
        <p:nvGrpSpPr>
          <p:cNvPr id="6" name="Group 5"/>
          <p:cNvGrpSpPr/>
          <p:nvPr/>
        </p:nvGrpSpPr>
        <p:grpSpPr>
          <a:xfrm>
            <a:off x="3146470" y="4005064"/>
            <a:ext cx="2491111" cy="2384341"/>
            <a:chOff x="3146470" y="4005064"/>
            <a:chExt cx="2491111" cy="2384341"/>
          </a:xfrm>
        </p:grpSpPr>
        <p:sp>
          <p:nvSpPr>
            <p:cNvPr id="39" name="Rectangle 38"/>
            <p:cNvSpPr/>
            <p:nvPr/>
          </p:nvSpPr>
          <p:spPr>
            <a:xfrm>
              <a:off x="5247731" y="6020073"/>
              <a:ext cx="389850" cy="369332"/>
            </a:xfrm>
            <a:prstGeom prst="rect">
              <a:avLst/>
            </a:prstGeom>
          </p:spPr>
          <p:txBody>
            <a:bodyPr wrap="none">
              <a:spAutoFit/>
            </a:bodyPr>
            <a:lstStyle/>
            <a:p>
              <a:r>
                <a:rPr lang="sv-SE" altLang="en-US" sz="1800" i="1" dirty="0" smtClean="0">
                  <a:solidFill>
                    <a:srgbClr val="000000"/>
                  </a:solidFill>
                  <a:latin typeface="Arial" charset="0"/>
                </a:rPr>
                <a:t>Y’</a:t>
              </a:r>
              <a:endParaRPr lang="sv-SE" sz="1800" dirty="0"/>
            </a:p>
          </p:txBody>
        </p:sp>
        <p:cxnSp>
          <p:nvCxnSpPr>
            <p:cNvPr id="43" name="Straight Connector 42"/>
            <p:cNvCxnSpPr/>
            <p:nvPr/>
          </p:nvCxnSpPr>
          <p:spPr bwMode="auto">
            <a:xfrm>
              <a:off x="5448222" y="4221163"/>
              <a:ext cx="1" cy="1819548"/>
            </a:xfrm>
            <a:prstGeom prst="line">
              <a:avLst/>
            </a:prstGeom>
            <a:solidFill>
              <a:srgbClr val="00B8FF"/>
            </a:solidFill>
            <a:ln w="9525" cap="flat" cmpd="sng" algn="ctr">
              <a:solidFill>
                <a:schemeClr val="tx1"/>
              </a:solidFill>
              <a:prstDash val="sysDash"/>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4" name="Straight Connector 43"/>
            <p:cNvCxnSpPr/>
            <p:nvPr/>
          </p:nvCxnSpPr>
          <p:spPr bwMode="auto">
            <a:xfrm flipH="1">
              <a:off x="3394697" y="4205316"/>
              <a:ext cx="2024173" cy="0"/>
            </a:xfrm>
            <a:prstGeom prst="line">
              <a:avLst/>
            </a:prstGeom>
            <a:solidFill>
              <a:srgbClr val="00B8FF"/>
            </a:solidFill>
            <a:ln w="9525" cap="flat" cmpd="sng" algn="ctr">
              <a:solidFill>
                <a:schemeClr val="tx1"/>
              </a:solidFill>
              <a:prstDash val="sysDash"/>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6" name="TextBox 45"/>
            <p:cNvSpPr txBox="1"/>
            <p:nvPr/>
          </p:nvSpPr>
          <p:spPr>
            <a:xfrm>
              <a:off x="3146470" y="4005064"/>
              <a:ext cx="287258" cy="369332"/>
            </a:xfrm>
            <a:prstGeom prst="rect">
              <a:avLst/>
            </a:prstGeom>
            <a:noFill/>
          </p:spPr>
          <p:txBody>
            <a:bodyPr wrap="none" rtlCol="0">
              <a:spAutoFit/>
            </a:bodyPr>
            <a:lstStyle/>
            <a:p>
              <a:r>
                <a:rPr lang="sv-SE" sz="1800" i="1" dirty="0">
                  <a:solidFill>
                    <a:schemeClr val="tx1"/>
                  </a:solidFill>
                  <a:latin typeface="+mn-lt"/>
                </a:rPr>
                <a:t>i</a:t>
              </a:r>
              <a:r>
                <a:rPr lang="sv-SE" sz="1800" i="1" dirty="0" smtClean="0">
                  <a:solidFill>
                    <a:schemeClr val="tx1"/>
                  </a:solidFill>
                  <a:latin typeface="+mn-lt"/>
                </a:rPr>
                <a:t>’</a:t>
              </a:r>
              <a:endParaRPr lang="sv-SE" sz="1800" i="1" dirty="0">
                <a:solidFill>
                  <a:schemeClr val="tx1"/>
                </a:solidFill>
                <a:latin typeface="+mn-lt"/>
              </a:endParaRPr>
            </a:p>
          </p:txBody>
        </p:sp>
      </p:grpSp>
      <p:grpSp>
        <p:nvGrpSpPr>
          <p:cNvPr id="3" name="Group 2"/>
          <p:cNvGrpSpPr/>
          <p:nvPr/>
        </p:nvGrpSpPr>
        <p:grpSpPr>
          <a:xfrm>
            <a:off x="4894978" y="1430777"/>
            <a:ext cx="3901448" cy="3568566"/>
            <a:chOff x="4894978" y="1430777"/>
            <a:chExt cx="3901448" cy="3568566"/>
          </a:xfrm>
        </p:grpSpPr>
        <p:sp>
          <p:nvSpPr>
            <p:cNvPr id="33" name="Freeform 32"/>
            <p:cNvSpPr/>
            <p:nvPr/>
          </p:nvSpPr>
          <p:spPr bwMode="auto">
            <a:xfrm rot="4055503">
              <a:off x="4609937" y="1715818"/>
              <a:ext cx="3568566" cy="2998484"/>
            </a:xfrm>
            <a:custGeom>
              <a:avLst/>
              <a:gdLst>
                <a:gd name="connsiteX0" fmla="*/ 0 w 4705350"/>
                <a:gd name="connsiteY0" fmla="*/ 2895600 h 2895600"/>
                <a:gd name="connsiteX1" fmla="*/ 2600325 w 4705350"/>
                <a:gd name="connsiteY1" fmla="*/ 1857375 h 2895600"/>
                <a:gd name="connsiteX2" fmla="*/ 4705350 w 4705350"/>
                <a:gd name="connsiteY2" fmla="*/ 0 h 2895600"/>
                <a:gd name="connsiteX0" fmla="*/ 0 w 4705350"/>
                <a:gd name="connsiteY0" fmla="*/ 2895600 h 2895600"/>
                <a:gd name="connsiteX1" fmla="*/ 3019425 w 4705350"/>
                <a:gd name="connsiteY1" fmla="*/ 1866900 h 2895600"/>
                <a:gd name="connsiteX2" fmla="*/ 4705350 w 4705350"/>
                <a:gd name="connsiteY2" fmla="*/ 0 h 2895600"/>
                <a:gd name="connsiteX0" fmla="*/ 0 w 5095875"/>
                <a:gd name="connsiteY0" fmla="*/ 2705100 h 2705100"/>
                <a:gd name="connsiteX1" fmla="*/ 3019425 w 5095875"/>
                <a:gd name="connsiteY1" fmla="*/ 1676400 h 2705100"/>
                <a:gd name="connsiteX2" fmla="*/ 5095875 w 5095875"/>
                <a:gd name="connsiteY2" fmla="*/ 0 h 2705100"/>
              </a:gdLst>
              <a:ahLst/>
              <a:cxnLst>
                <a:cxn ang="0">
                  <a:pos x="connsiteX0" y="connsiteY0"/>
                </a:cxn>
                <a:cxn ang="0">
                  <a:pos x="connsiteX1" y="connsiteY1"/>
                </a:cxn>
                <a:cxn ang="0">
                  <a:pos x="connsiteX2" y="connsiteY2"/>
                </a:cxn>
              </a:cxnLst>
              <a:rect l="l" t="t" r="r" b="b"/>
              <a:pathLst>
                <a:path w="5095875" h="2705100">
                  <a:moveTo>
                    <a:pt x="0" y="2705100"/>
                  </a:moveTo>
                  <a:cubicBezTo>
                    <a:pt x="908050" y="2427287"/>
                    <a:pt x="2170113" y="2127250"/>
                    <a:pt x="3019425" y="1676400"/>
                  </a:cubicBezTo>
                  <a:cubicBezTo>
                    <a:pt x="3868737" y="1225550"/>
                    <a:pt x="4435475" y="687387"/>
                    <a:pt x="5095875" y="0"/>
                  </a:cubicBezTo>
                </a:path>
              </a:pathLst>
            </a:custGeom>
            <a:noFill/>
            <a:ln w="25400" cap="flat" cmpd="sng" algn="ctr">
              <a:solidFill>
                <a:srgbClr val="0070C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8" charset="0"/>
                <a:buNone/>
                <a:tabLst/>
              </a:pPr>
              <a:endParaRPr kumimoji="0" lang="sv-SE" sz="2400" b="0" i="0" u="none" strike="noStrike" cap="none" normalizeH="0" baseline="0" smtClean="0">
                <a:ln>
                  <a:noFill/>
                </a:ln>
                <a:solidFill>
                  <a:schemeClr val="bg1"/>
                </a:solidFill>
                <a:effectLst/>
                <a:latin typeface="Times New Roman" pitchFamily="18" charset="0"/>
                <a:ea typeface="MS Gothic" pitchFamily="49" charset="-128"/>
              </a:endParaRPr>
            </a:p>
          </p:txBody>
        </p:sp>
        <p:sp>
          <p:nvSpPr>
            <p:cNvPr id="38" name="TextBox 37"/>
            <p:cNvSpPr txBox="1"/>
            <p:nvPr/>
          </p:nvSpPr>
          <p:spPr>
            <a:xfrm>
              <a:off x="8393752" y="4109010"/>
              <a:ext cx="402674" cy="369332"/>
            </a:xfrm>
            <a:prstGeom prst="rect">
              <a:avLst/>
            </a:prstGeom>
            <a:noFill/>
          </p:spPr>
          <p:txBody>
            <a:bodyPr wrap="none" rtlCol="0">
              <a:spAutoFit/>
            </a:bodyPr>
            <a:lstStyle/>
            <a:p>
              <a:r>
                <a:rPr lang="sv-SE" sz="1800" i="1" dirty="0" smtClean="0">
                  <a:solidFill>
                    <a:srgbClr val="0070C0"/>
                  </a:solidFill>
                  <a:latin typeface="+mn-lt"/>
                </a:rPr>
                <a:t>IS</a:t>
              </a:r>
              <a:endParaRPr lang="sv-SE" sz="2000" i="1" dirty="0">
                <a:solidFill>
                  <a:srgbClr val="0070C0"/>
                </a:solidFill>
                <a:latin typeface="+mn-lt"/>
              </a:endParaRPr>
            </a:p>
          </p:txBody>
        </p:sp>
      </p:grpSp>
      <p:sp>
        <p:nvSpPr>
          <p:cNvPr id="37" name="TextBox 36"/>
          <p:cNvSpPr txBox="1"/>
          <p:nvPr/>
        </p:nvSpPr>
        <p:spPr>
          <a:xfrm>
            <a:off x="8351947" y="1740688"/>
            <a:ext cx="540533" cy="400110"/>
          </a:xfrm>
          <a:prstGeom prst="rect">
            <a:avLst/>
          </a:prstGeom>
          <a:noFill/>
        </p:spPr>
        <p:txBody>
          <a:bodyPr wrap="none" rtlCol="0">
            <a:spAutoFit/>
          </a:bodyPr>
          <a:lstStyle/>
          <a:p>
            <a:r>
              <a:rPr lang="sv-SE" sz="2000" i="1" dirty="0" smtClean="0">
                <a:solidFill>
                  <a:srgbClr val="FF6600"/>
                </a:solidFill>
                <a:latin typeface="+mn-lt"/>
              </a:rPr>
              <a:t>LM</a:t>
            </a:r>
            <a:endParaRPr lang="sv-SE" i="1" dirty="0">
              <a:solidFill>
                <a:srgbClr val="FF6600"/>
              </a:solidFill>
              <a:latin typeface="+mn-lt"/>
            </a:endParaRPr>
          </a:p>
        </p:txBody>
      </p:sp>
      <p:sp>
        <p:nvSpPr>
          <p:cNvPr id="22" name="Freeform 21"/>
          <p:cNvSpPr/>
          <p:nvPr/>
        </p:nvSpPr>
        <p:spPr bwMode="auto">
          <a:xfrm>
            <a:off x="3580581" y="2092052"/>
            <a:ext cx="4735835" cy="2705100"/>
          </a:xfrm>
          <a:custGeom>
            <a:avLst/>
            <a:gdLst>
              <a:gd name="connsiteX0" fmla="*/ 0 w 4705350"/>
              <a:gd name="connsiteY0" fmla="*/ 2895600 h 2895600"/>
              <a:gd name="connsiteX1" fmla="*/ 2600325 w 4705350"/>
              <a:gd name="connsiteY1" fmla="*/ 1857375 h 2895600"/>
              <a:gd name="connsiteX2" fmla="*/ 4705350 w 4705350"/>
              <a:gd name="connsiteY2" fmla="*/ 0 h 2895600"/>
              <a:gd name="connsiteX0" fmla="*/ 0 w 4705350"/>
              <a:gd name="connsiteY0" fmla="*/ 2895600 h 2895600"/>
              <a:gd name="connsiteX1" fmla="*/ 3019425 w 4705350"/>
              <a:gd name="connsiteY1" fmla="*/ 1866900 h 2895600"/>
              <a:gd name="connsiteX2" fmla="*/ 4705350 w 4705350"/>
              <a:gd name="connsiteY2" fmla="*/ 0 h 2895600"/>
              <a:gd name="connsiteX0" fmla="*/ 0 w 5095875"/>
              <a:gd name="connsiteY0" fmla="*/ 2705100 h 2705100"/>
              <a:gd name="connsiteX1" fmla="*/ 3019425 w 5095875"/>
              <a:gd name="connsiteY1" fmla="*/ 1676400 h 2705100"/>
              <a:gd name="connsiteX2" fmla="*/ 5095875 w 5095875"/>
              <a:gd name="connsiteY2" fmla="*/ 0 h 2705100"/>
            </a:gdLst>
            <a:ahLst/>
            <a:cxnLst>
              <a:cxn ang="0">
                <a:pos x="connsiteX0" y="connsiteY0"/>
              </a:cxn>
              <a:cxn ang="0">
                <a:pos x="connsiteX1" y="connsiteY1"/>
              </a:cxn>
              <a:cxn ang="0">
                <a:pos x="connsiteX2" y="connsiteY2"/>
              </a:cxn>
            </a:cxnLst>
            <a:rect l="l" t="t" r="r" b="b"/>
            <a:pathLst>
              <a:path w="5095875" h="2705100">
                <a:moveTo>
                  <a:pt x="0" y="2705100"/>
                </a:moveTo>
                <a:cubicBezTo>
                  <a:pt x="908050" y="2427287"/>
                  <a:pt x="2170113" y="2127250"/>
                  <a:pt x="3019425" y="1676400"/>
                </a:cubicBezTo>
                <a:cubicBezTo>
                  <a:pt x="3868737" y="1225550"/>
                  <a:pt x="4435475" y="687387"/>
                  <a:pt x="5095875" y="0"/>
                </a:cubicBezTo>
              </a:path>
            </a:pathLst>
          </a:custGeom>
          <a:noFill/>
          <a:ln w="25400" cap="flat" cmpd="sng" algn="ctr">
            <a:solidFill>
              <a:srgbClr val="FF66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8" charset="0"/>
              <a:buNone/>
              <a:tabLst/>
            </a:pPr>
            <a:endParaRPr kumimoji="0" lang="sv-SE" sz="2400" b="0" i="0" u="none" strike="noStrike" cap="none" normalizeH="0" baseline="0" smtClean="0">
              <a:ln>
                <a:noFill/>
              </a:ln>
              <a:solidFill>
                <a:schemeClr val="bg1"/>
              </a:solidFill>
              <a:effectLst/>
              <a:latin typeface="Times New Roman" pitchFamily="18" charset="0"/>
              <a:ea typeface="MS Gothic" pitchFamily="49" charset="-128"/>
            </a:endParaRPr>
          </a:p>
        </p:txBody>
      </p:sp>
      <mc:AlternateContent xmlns:mc="http://schemas.openxmlformats.org/markup-compatibility/2006" xmlns:a14="http://schemas.microsoft.com/office/drawing/2010/main">
        <mc:Choice Requires="a14">
          <p:sp>
            <p:nvSpPr>
              <p:cNvPr id="42" name="Rectangle 41"/>
              <p:cNvSpPr/>
              <p:nvPr/>
            </p:nvSpPr>
            <p:spPr>
              <a:xfrm>
                <a:off x="4716016" y="1556792"/>
                <a:ext cx="3168352" cy="622286"/>
              </a:xfrm>
              <a:prstGeom prst="rect">
                <a:avLst/>
              </a:prstGeom>
            </p:spPr>
            <p:txBody>
              <a:bodyPr wrap="square">
                <a:spAutoFit/>
              </a:bodyPr>
              <a:lstStyle/>
              <a:p>
                <a:r>
                  <a:rPr lang="sv-SE" sz="1800" i="1" dirty="0" smtClean="0">
                    <a:solidFill>
                      <a:schemeClr val="tx1"/>
                    </a:solidFill>
                    <a:latin typeface="+mn-lt"/>
                  </a:rPr>
                  <a:t>LM:  </a:t>
                </a:r>
                <a14:m>
                  <m:oMath xmlns:m="http://schemas.openxmlformats.org/officeDocument/2006/math">
                    <m:f>
                      <m:fPr>
                        <m:ctrlPr>
                          <a:rPr lang="sv-SE" i="1" smtClean="0">
                            <a:solidFill>
                              <a:schemeClr val="tx1"/>
                            </a:solidFill>
                            <a:latin typeface="Cambria Math"/>
                          </a:rPr>
                        </m:ctrlPr>
                      </m:fPr>
                      <m:num>
                        <m:r>
                          <a:rPr lang="sv-SE" b="0" i="1" smtClean="0">
                            <a:solidFill>
                              <a:schemeClr val="tx1"/>
                            </a:solidFill>
                            <a:latin typeface="Cambria Math"/>
                          </a:rPr>
                          <m:t>𝑀</m:t>
                        </m:r>
                      </m:num>
                      <m:den>
                        <m:r>
                          <a:rPr lang="sv-SE" b="0" i="1" smtClean="0">
                            <a:solidFill>
                              <a:schemeClr val="tx1"/>
                            </a:solidFill>
                            <a:latin typeface="Cambria Math"/>
                          </a:rPr>
                          <m:t>𝑃</m:t>
                        </m:r>
                      </m:den>
                    </m:f>
                    <m:r>
                      <a:rPr lang="sv-SE" i="1">
                        <a:solidFill>
                          <a:schemeClr val="tx1"/>
                        </a:solidFill>
                        <a:latin typeface="Cambria Math"/>
                      </a:rPr>
                      <m:t>= </m:t>
                    </m:r>
                  </m:oMath>
                </a14:m>
                <a:r>
                  <a:rPr lang="sv-SE" sz="1800" i="1" dirty="0">
                    <a:solidFill>
                      <a:schemeClr val="tx1"/>
                    </a:solidFill>
                    <a:latin typeface="+mn-lt"/>
                  </a:rPr>
                  <a:t>Y </a:t>
                </a:r>
                <a:r>
                  <a:rPr lang="sv-SE" sz="1800" baseline="15000" dirty="0">
                    <a:solidFill>
                      <a:schemeClr val="tx1"/>
                    </a:solidFill>
                    <a:latin typeface="+mn-lt"/>
                    <a:sym typeface="Symbol"/>
                  </a:rPr>
                  <a:t></a:t>
                </a:r>
                <a:r>
                  <a:rPr lang="sv-SE" sz="1800" i="1" dirty="0">
                    <a:solidFill>
                      <a:schemeClr val="tx1"/>
                    </a:solidFill>
                    <a:latin typeface="+mn-lt"/>
                    <a:sym typeface="Symbol"/>
                  </a:rPr>
                  <a:t> L</a:t>
                </a:r>
                <a:r>
                  <a:rPr lang="sv-SE" sz="1800" dirty="0">
                    <a:solidFill>
                      <a:schemeClr val="tx1"/>
                    </a:solidFill>
                    <a:latin typeface="+mn-lt"/>
                    <a:sym typeface="Symbol"/>
                  </a:rPr>
                  <a:t>(</a:t>
                </a:r>
                <a:r>
                  <a:rPr lang="sv-SE" sz="1800" i="1" dirty="0">
                    <a:solidFill>
                      <a:schemeClr val="tx1"/>
                    </a:solidFill>
                    <a:latin typeface="+mn-lt"/>
                    <a:sym typeface="Symbol"/>
                  </a:rPr>
                  <a:t>i</a:t>
                </a:r>
                <a:r>
                  <a:rPr lang="sv-SE" sz="1800" dirty="0" smtClean="0">
                    <a:solidFill>
                      <a:schemeClr val="tx1"/>
                    </a:solidFill>
                    <a:latin typeface="+mn-lt"/>
                    <a:sym typeface="Symbol"/>
                  </a:rPr>
                  <a:t>)</a:t>
                </a:r>
                <a:endParaRPr lang="sv-SE" sz="1800" dirty="0">
                  <a:solidFill>
                    <a:schemeClr val="tx1"/>
                  </a:solidFill>
                  <a:latin typeface="+mn-lt"/>
                  <a:sym typeface="Symbol"/>
                </a:endParaRPr>
              </a:p>
            </p:txBody>
          </p:sp>
        </mc:Choice>
        <mc:Fallback xmlns="">
          <p:sp>
            <p:nvSpPr>
              <p:cNvPr id="42" name="Rectangle 41"/>
              <p:cNvSpPr>
                <a:spLocks noRot="1" noChangeAspect="1" noMove="1" noResize="1" noEditPoints="1" noAdjustHandles="1" noChangeArrowheads="1" noChangeShapeType="1" noTextEdit="1"/>
              </p:cNvSpPr>
              <p:nvPr/>
            </p:nvSpPr>
            <p:spPr>
              <a:xfrm>
                <a:off x="4716016" y="1556792"/>
                <a:ext cx="3168352" cy="622286"/>
              </a:xfrm>
              <a:prstGeom prst="rect">
                <a:avLst/>
              </a:prstGeom>
              <a:blipFill rotWithShape="1">
                <a:blip r:embed="rId2"/>
                <a:stretch>
                  <a:fillRect l="-1734"/>
                </a:stretch>
              </a:blipFill>
            </p:spPr>
            <p:txBody>
              <a:bodyPr/>
              <a:lstStyle/>
              <a:p>
                <a:r>
                  <a:rPr lang="sv-SE">
                    <a:noFill/>
                  </a:rPr>
                  <a:t> </a:t>
                </a:r>
              </a:p>
            </p:txBody>
          </p:sp>
        </mc:Fallback>
      </mc:AlternateContent>
      <p:grpSp>
        <p:nvGrpSpPr>
          <p:cNvPr id="9" name="Group 8"/>
          <p:cNvGrpSpPr/>
          <p:nvPr/>
        </p:nvGrpSpPr>
        <p:grpSpPr>
          <a:xfrm>
            <a:off x="4057581" y="1919466"/>
            <a:ext cx="4882934" cy="3568566"/>
            <a:chOff x="4057581" y="1919466"/>
            <a:chExt cx="4882934" cy="3568566"/>
          </a:xfrm>
        </p:grpSpPr>
        <p:grpSp>
          <p:nvGrpSpPr>
            <p:cNvPr id="26" name="Group 25"/>
            <p:cNvGrpSpPr/>
            <p:nvPr/>
          </p:nvGrpSpPr>
          <p:grpSpPr>
            <a:xfrm>
              <a:off x="4057581" y="1919466"/>
              <a:ext cx="4882934" cy="3568566"/>
              <a:chOff x="4894978" y="1430777"/>
              <a:chExt cx="4882934" cy="3568566"/>
            </a:xfrm>
          </p:grpSpPr>
          <p:sp>
            <p:nvSpPr>
              <p:cNvPr id="29" name="Freeform 28"/>
              <p:cNvSpPr/>
              <p:nvPr/>
            </p:nvSpPr>
            <p:spPr bwMode="auto">
              <a:xfrm rot="4055503">
                <a:off x="4609937" y="1715818"/>
                <a:ext cx="3568566" cy="2998484"/>
              </a:xfrm>
              <a:custGeom>
                <a:avLst/>
                <a:gdLst>
                  <a:gd name="connsiteX0" fmla="*/ 0 w 4705350"/>
                  <a:gd name="connsiteY0" fmla="*/ 2895600 h 2895600"/>
                  <a:gd name="connsiteX1" fmla="*/ 2600325 w 4705350"/>
                  <a:gd name="connsiteY1" fmla="*/ 1857375 h 2895600"/>
                  <a:gd name="connsiteX2" fmla="*/ 4705350 w 4705350"/>
                  <a:gd name="connsiteY2" fmla="*/ 0 h 2895600"/>
                  <a:gd name="connsiteX0" fmla="*/ 0 w 4705350"/>
                  <a:gd name="connsiteY0" fmla="*/ 2895600 h 2895600"/>
                  <a:gd name="connsiteX1" fmla="*/ 3019425 w 4705350"/>
                  <a:gd name="connsiteY1" fmla="*/ 1866900 h 2895600"/>
                  <a:gd name="connsiteX2" fmla="*/ 4705350 w 4705350"/>
                  <a:gd name="connsiteY2" fmla="*/ 0 h 2895600"/>
                  <a:gd name="connsiteX0" fmla="*/ 0 w 5095875"/>
                  <a:gd name="connsiteY0" fmla="*/ 2705100 h 2705100"/>
                  <a:gd name="connsiteX1" fmla="*/ 3019425 w 5095875"/>
                  <a:gd name="connsiteY1" fmla="*/ 1676400 h 2705100"/>
                  <a:gd name="connsiteX2" fmla="*/ 5095875 w 5095875"/>
                  <a:gd name="connsiteY2" fmla="*/ 0 h 2705100"/>
                </a:gdLst>
                <a:ahLst/>
                <a:cxnLst>
                  <a:cxn ang="0">
                    <a:pos x="connsiteX0" y="connsiteY0"/>
                  </a:cxn>
                  <a:cxn ang="0">
                    <a:pos x="connsiteX1" y="connsiteY1"/>
                  </a:cxn>
                  <a:cxn ang="0">
                    <a:pos x="connsiteX2" y="connsiteY2"/>
                  </a:cxn>
                </a:cxnLst>
                <a:rect l="l" t="t" r="r" b="b"/>
                <a:pathLst>
                  <a:path w="5095875" h="2705100">
                    <a:moveTo>
                      <a:pt x="0" y="2705100"/>
                    </a:moveTo>
                    <a:cubicBezTo>
                      <a:pt x="908050" y="2427287"/>
                      <a:pt x="2170113" y="2127250"/>
                      <a:pt x="3019425" y="1676400"/>
                    </a:cubicBezTo>
                    <a:cubicBezTo>
                      <a:pt x="3868737" y="1225550"/>
                      <a:pt x="4435475" y="687387"/>
                      <a:pt x="5095875" y="0"/>
                    </a:cubicBezTo>
                  </a:path>
                </a:pathLst>
              </a:custGeom>
              <a:noFill/>
              <a:ln w="25400" cap="flat" cmpd="sng" algn="ctr">
                <a:solidFill>
                  <a:srgbClr val="0070C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8" charset="0"/>
                  <a:buNone/>
                  <a:tabLst/>
                </a:pPr>
                <a:endParaRPr kumimoji="0" lang="sv-SE" sz="2400" b="0" i="0" u="none" strike="noStrike" cap="none" normalizeH="0" baseline="0" smtClean="0">
                  <a:ln>
                    <a:noFill/>
                  </a:ln>
                  <a:solidFill>
                    <a:schemeClr val="bg1"/>
                  </a:solidFill>
                  <a:effectLst/>
                  <a:latin typeface="Times New Roman" pitchFamily="18" charset="0"/>
                  <a:ea typeface="MS Gothic" pitchFamily="49" charset="-128"/>
                </a:endParaRPr>
              </a:p>
            </p:txBody>
          </p:sp>
          <p:sp>
            <p:nvSpPr>
              <p:cNvPr id="30" name="TextBox 29"/>
              <p:cNvSpPr txBox="1"/>
              <p:nvPr/>
            </p:nvSpPr>
            <p:spPr>
              <a:xfrm>
                <a:off x="7972610" y="4293676"/>
                <a:ext cx="1805302" cy="369332"/>
              </a:xfrm>
              <a:prstGeom prst="rect">
                <a:avLst/>
              </a:prstGeom>
              <a:noFill/>
            </p:spPr>
            <p:txBody>
              <a:bodyPr wrap="none" rtlCol="0">
                <a:spAutoFit/>
              </a:bodyPr>
              <a:lstStyle/>
              <a:p>
                <a:r>
                  <a:rPr lang="sv-SE" sz="1800" i="1" dirty="0" smtClean="0">
                    <a:solidFill>
                      <a:srgbClr val="0070C0"/>
                    </a:solidFill>
                    <a:latin typeface="+mn-lt"/>
                  </a:rPr>
                  <a:t>IS’ </a:t>
                </a:r>
                <a:r>
                  <a:rPr lang="sv-SE" sz="1800" dirty="0" smtClean="0">
                    <a:solidFill>
                      <a:srgbClr val="0070C0"/>
                    </a:solidFill>
                    <a:latin typeface="+mn-lt"/>
                  </a:rPr>
                  <a:t>(högre skatt)</a:t>
                </a:r>
                <a:endParaRPr lang="sv-SE" dirty="0">
                  <a:solidFill>
                    <a:srgbClr val="0070C0"/>
                  </a:solidFill>
                  <a:latin typeface="+mn-lt"/>
                </a:endParaRPr>
              </a:p>
            </p:txBody>
          </p:sp>
        </p:grpSp>
        <p:sp>
          <p:nvSpPr>
            <p:cNvPr id="7" name="Right Arrow 6"/>
            <p:cNvSpPr/>
            <p:nvPr/>
          </p:nvSpPr>
          <p:spPr bwMode="auto">
            <a:xfrm rot="10800000">
              <a:off x="4067944" y="2852936"/>
              <a:ext cx="936104" cy="216024"/>
            </a:xfrm>
            <a:prstGeom prst="rightArrow">
              <a:avLst/>
            </a:pr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8" charset="0"/>
                <a:buNone/>
                <a:tabLst/>
              </a:pPr>
              <a:endParaRPr kumimoji="0" lang="sv-SE" sz="2400" b="0" i="0" u="none" strike="noStrike" cap="none" normalizeH="0" baseline="0" smtClean="0">
                <a:ln>
                  <a:noFill/>
                </a:ln>
                <a:solidFill>
                  <a:schemeClr val="bg1"/>
                </a:solidFill>
                <a:effectLst/>
                <a:latin typeface="Times New Roman" pitchFamily="18" charset="0"/>
                <a:ea typeface="MS Gothic" pitchFamily="49" charset="-128"/>
              </a:endParaRPr>
            </a:p>
          </p:txBody>
        </p:sp>
      </p:grpSp>
    </p:spTree>
    <p:extLst>
      <p:ext uri="{BB962C8B-B14F-4D97-AF65-F5344CB8AC3E}">
        <p14:creationId xmlns:p14="http://schemas.microsoft.com/office/powerpoint/2010/main" val="175010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2">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2">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2" presetClass="entr" presetSubtype="2" fill="hold" nodeType="clickEffect">
                                  <p:stCondLst>
                                    <p:cond delay="0"/>
                                  </p:stCondLst>
                                  <p:childTnLst>
                                    <p:set>
                                      <p:cBhvr>
                                        <p:cTn id="18" dur="1" fill="hold">
                                          <p:stCondLst>
                                            <p:cond delay="0"/>
                                          </p:stCondLst>
                                        </p:cTn>
                                        <p:tgtEl>
                                          <p:spTgt spid="9"/>
                                        </p:tgtEl>
                                        <p:attrNameLst>
                                          <p:attrName>style.visibility</p:attrName>
                                        </p:attrNameLst>
                                      </p:cBhvr>
                                      <p:to>
                                        <p:strVal val="visible"/>
                                      </p:to>
                                    </p:set>
                                    <p:anim calcmode="lin" valueType="num">
                                      <p:cBhvr additive="base">
                                        <p:cTn id="19" dur="500" fill="hold"/>
                                        <p:tgtEl>
                                          <p:spTgt spid="9"/>
                                        </p:tgtEl>
                                        <p:attrNameLst>
                                          <p:attrName>ppt_x</p:attrName>
                                        </p:attrNameLst>
                                      </p:cBhvr>
                                      <p:tavLst>
                                        <p:tav tm="0">
                                          <p:val>
                                            <p:strVal val="1+#ppt_w/2"/>
                                          </p:val>
                                        </p:tav>
                                        <p:tav tm="100000">
                                          <p:val>
                                            <p:strVal val="#ppt_x"/>
                                          </p:val>
                                        </p:tav>
                                      </p:tavLst>
                                    </p:anim>
                                    <p:anim calcmode="lin" valueType="num">
                                      <p:cBhvr additive="base">
                                        <p:cTn id="20" dur="500" fill="hold"/>
                                        <p:tgtEl>
                                          <p:spTgt spid="9"/>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32">
                                            <p:txEl>
                                              <p:pRg st="3" end="3"/>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35"/>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32">
                                            <p:txEl>
                                              <p:pRg st="4" end="4"/>
                                            </p:tx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22" presetClass="entr" presetSubtype="4" fill="hold" nodeType="clickEffect">
                                  <p:stCondLst>
                                    <p:cond delay="0"/>
                                  </p:stCondLst>
                                  <p:childTnLst>
                                    <p:set>
                                      <p:cBhvr>
                                        <p:cTn id="36" dur="1" fill="hold">
                                          <p:stCondLst>
                                            <p:cond delay="0"/>
                                          </p:stCondLst>
                                        </p:cTn>
                                        <p:tgtEl>
                                          <p:spTgt spid="6"/>
                                        </p:tgtEl>
                                        <p:attrNameLst>
                                          <p:attrName>style.visibility</p:attrName>
                                        </p:attrNameLst>
                                      </p:cBhvr>
                                      <p:to>
                                        <p:strVal val="visible"/>
                                      </p:to>
                                    </p:set>
                                    <p:animEffect transition="in" filter="wipe(down)">
                                      <p:cBhvr>
                                        <p:cTn id="37" dur="500"/>
                                        <p:tgtEl>
                                          <p:spTgt spid="6"/>
                                        </p:tgtEl>
                                      </p:cBhvr>
                                    </p:animEffect>
                                  </p:childTnLst>
                                </p:cTn>
                              </p:par>
                            </p:childTnLst>
                          </p:cTn>
                        </p:par>
                      </p:childTnLst>
                    </p:cTn>
                  </p:par>
                  <p:par>
                    <p:cTn id="38" fill="hold">
                      <p:stCondLst>
                        <p:cond delay="indefinite"/>
                      </p:stCondLst>
                      <p:childTnLst>
                        <p:par>
                          <p:cTn id="39" fill="hold">
                            <p:stCondLst>
                              <p:cond delay="0"/>
                            </p:stCondLst>
                            <p:childTnLst>
                              <p:par>
                                <p:cTn id="40" presetID="1" presetClass="entr" presetSubtype="0" fill="hold" grpId="0" nodeType="clickEffect">
                                  <p:stCondLst>
                                    <p:cond delay="0"/>
                                  </p:stCondLst>
                                  <p:childTnLst>
                                    <p:set>
                                      <p:cBhvr>
                                        <p:cTn id="41" dur="1" fill="hold">
                                          <p:stCondLst>
                                            <p:cond delay="0"/>
                                          </p:stCondLst>
                                        </p:cTn>
                                        <p:tgtEl>
                                          <p:spTgt spid="32">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 grpId="0" uiExpand="1" build="p"/>
      <p:bldP spid="35" grpId="0" uiExpand="1"/>
    </p:bldLst>
  </p:timing>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48482" name="Rectangle 2"/>
          <p:cNvSpPr>
            <a:spLocks noGrp="1" noChangeArrowheads="1"/>
          </p:cNvSpPr>
          <p:nvPr>
            <p:ph type="title"/>
          </p:nvPr>
        </p:nvSpPr>
        <p:spPr/>
        <p:txBody>
          <a:bodyPr/>
          <a:lstStyle/>
          <a:p>
            <a:pPr eaLnBrk="1" hangingPunct="1">
              <a:defRPr/>
            </a:pPr>
            <a:r>
              <a:rPr lang="sv-SE" dirty="0" smtClean="0"/>
              <a:t>Effekten av en skatthöjning i ord</a:t>
            </a:r>
          </a:p>
        </p:txBody>
      </p:sp>
      <p:sp>
        <p:nvSpPr>
          <p:cNvPr id="148483" name="Rectangle 3"/>
          <p:cNvSpPr>
            <a:spLocks noGrp="1" noChangeArrowheads="1"/>
          </p:cNvSpPr>
          <p:nvPr>
            <p:ph type="body" idx="1"/>
          </p:nvPr>
        </p:nvSpPr>
        <p:spPr>
          <a:xfrm>
            <a:off x="610580" y="1412776"/>
            <a:ext cx="7922840" cy="4344988"/>
          </a:xfrm>
        </p:spPr>
        <p:txBody>
          <a:bodyPr/>
          <a:lstStyle/>
          <a:p>
            <a:pPr marL="457200" indent="-457200" eaLnBrk="1" hangingPunct="1">
              <a:spcAft>
                <a:spcPts val="1800"/>
              </a:spcAft>
              <a:buFont typeface="Arial" panose="020B0604020202020204" pitchFamily="34" charset="0"/>
              <a:buChar char="•"/>
              <a:defRPr/>
            </a:pPr>
            <a:r>
              <a:rPr lang="sv-SE" sz="2000" dirty="0" smtClean="0">
                <a:effectLst/>
              </a:rPr>
              <a:t>Högre skatter minskar disponibel inkomst. Det minskar konsumtionen.</a:t>
            </a:r>
          </a:p>
          <a:p>
            <a:pPr marL="457200" indent="-457200" eaLnBrk="1" hangingPunct="1">
              <a:spcAft>
                <a:spcPts val="1800"/>
              </a:spcAft>
              <a:buFont typeface="Arial" panose="020B0604020202020204" pitchFamily="34" charset="0"/>
              <a:buChar char="•"/>
              <a:defRPr/>
            </a:pPr>
            <a:r>
              <a:rPr lang="sv-SE" sz="2000" dirty="0" smtClean="0">
                <a:effectLst/>
              </a:rPr>
              <a:t>Lägre konsumtion betyder mindre efterfrågan på varor och tjänster. Därmed minskar produktionen. </a:t>
            </a:r>
          </a:p>
          <a:p>
            <a:pPr marL="457200" indent="-457200" eaLnBrk="1" hangingPunct="1">
              <a:spcAft>
                <a:spcPts val="1800"/>
              </a:spcAft>
              <a:buFont typeface="Arial" panose="020B0604020202020204" pitchFamily="34" charset="0"/>
              <a:buChar char="•"/>
              <a:defRPr/>
            </a:pPr>
            <a:r>
              <a:rPr lang="sv-SE" sz="2000" dirty="0" smtClean="0">
                <a:effectLst/>
              </a:rPr>
              <a:t>Mindre produktion och därmed mindre inkomster minskar efterfrågan på pengar. Detta leder till lägre ränta vilket delvis men inte fullständigt minskar produktions/inkomstfallet. </a:t>
            </a:r>
          </a:p>
        </p:txBody>
      </p:sp>
      <p:sp>
        <p:nvSpPr>
          <p:cNvPr id="5" name="Slide Number Placeholder 3"/>
          <p:cNvSpPr>
            <a:spLocks noGrp="1"/>
          </p:cNvSpPr>
          <p:nvPr>
            <p:ph type="sldNum" sz="quarter" idx="10"/>
          </p:nvPr>
        </p:nvSpPr>
        <p:spPr>
          <a:xfrm>
            <a:off x="0" y="6516688"/>
            <a:ext cx="1900238" cy="336550"/>
          </a:xfrm>
        </p:spPr>
        <p:txBody>
          <a:bodyPr/>
          <a:lstStyle/>
          <a:p>
            <a:pPr>
              <a:defRPr/>
            </a:pPr>
            <a:r>
              <a:rPr lang="sv-SE" dirty="0" smtClean="0"/>
              <a:t>K4: </a:t>
            </a:r>
            <a:r>
              <a:rPr lang="sv-SE" dirty="0"/>
              <a:t>sid. </a:t>
            </a:r>
            <a:fld id="{71B7D319-3509-4EF6-A7CA-BA2351681FF6}" type="slidenum">
              <a:rPr lang="en-GB"/>
              <a:pPr>
                <a:defRPr/>
              </a:pPr>
              <a:t>16</a:t>
            </a:fld>
            <a:endParaRPr lang="en-GB" dirty="0"/>
          </a:p>
        </p:txBody>
      </p:sp>
    </p:spTree>
    <p:extLst>
      <p:ext uri="{BB962C8B-B14F-4D97-AF65-F5344CB8AC3E}">
        <p14:creationId xmlns:p14="http://schemas.microsoft.com/office/powerpoint/2010/main" val="307952155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48483">
                                            <p:txEl>
                                              <p:pRg st="0" end="0"/>
                                            </p:txEl>
                                          </p:spTgt>
                                        </p:tgtEl>
                                        <p:attrNameLst>
                                          <p:attrName>style.visibility</p:attrName>
                                        </p:attrNameLst>
                                      </p:cBhvr>
                                      <p:to>
                                        <p:strVal val="visible"/>
                                      </p:to>
                                    </p:set>
                                    <p:animEffect transition="in" filter="wipe(left)">
                                      <p:cBhvr>
                                        <p:cTn id="7" dur="500"/>
                                        <p:tgtEl>
                                          <p:spTgt spid="14848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48483">
                                            <p:txEl>
                                              <p:pRg st="1" end="1"/>
                                            </p:txEl>
                                          </p:spTgt>
                                        </p:tgtEl>
                                        <p:attrNameLst>
                                          <p:attrName>style.visibility</p:attrName>
                                        </p:attrNameLst>
                                      </p:cBhvr>
                                      <p:to>
                                        <p:strVal val="visible"/>
                                      </p:to>
                                    </p:set>
                                    <p:animEffect transition="in" filter="wipe(left)">
                                      <p:cBhvr>
                                        <p:cTn id="12" dur="500"/>
                                        <p:tgtEl>
                                          <p:spTgt spid="14848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148483">
                                            <p:txEl>
                                              <p:pRg st="2" end="2"/>
                                            </p:txEl>
                                          </p:spTgt>
                                        </p:tgtEl>
                                        <p:attrNameLst>
                                          <p:attrName>style.visibility</p:attrName>
                                        </p:attrNameLst>
                                      </p:cBhvr>
                                      <p:to>
                                        <p:strVal val="visible"/>
                                      </p:to>
                                    </p:set>
                                    <p:animEffect transition="in" filter="wipe(left)">
                                      <p:cBhvr>
                                        <p:cTn id="17" dur="500"/>
                                        <p:tgtEl>
                                          <p:spTgt spid="14848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8483" grpId="0" build="p" bldLvl="2" autoUpdateAnimBg="0"/>
    </p:bldLst>
  </p:timing>
</p:sld>
</file>

<file path=ppt/slides/slide1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48482" name="Rectangle 2"/>
          <p:cNvSpPr>
            <a:spLocks noGrp="1" noChangeArrowheads="1"/>
          </p:cNvSpPr>
          <p:nvPr>
            <p:ph type="title"/>
          </p:nvPr>
        </p:nvSpPr>
        <p:spPr/>
        <p:txBody>
          <a:bodyPr/>
          <a:lstStyle/>
          <a:p>
            <a:pPr eaLnBrk="1" hangingPunct="1">
              <a:defRPr/>
            </a:pPr>
            <a:r>
              <a:rPr lang="sv-SE" dirty="0" smtClean="0"/>
              <a:t>Penningpolitik</a:t>
            </a:r>
          </a:p>
        </p:txBody>
      </p:sp>
      <mc:AlternateContent xmlns:mc="http://schemas.openxmlformats.org/markup-compatibility/2006" xmlns:a14="http://schemas.microsoft.com/office/drawing/2010/main">
        <mc:Choice Requires="a14">
          <p:sp>
            <p:nvSpPr>
              <p:cNvPr id="148483" name="Rectangle 3"/>
              <p:cNvSpPr>
                <a:spLocks noGrp="1" noChangeArrowheads="1"/>
              </p:cNvSpPr>
              <p:nvPr>
                <p:ph type="body" idx="1"/>
              </p:nvPr>
            </p:nvSpPr>
            <p:spPr>
              <a:xfrm>
                <a:off x="610580" y="1412776"/>
                <a:ext cx="7922840" cy="4344988"/>
              </a:xfrm>
            </p:spPr>
            <p:txBody>
              <a:bodyPr/>
              <a:lstStyle/>
              <a:p>
                <a:pPr marL="457200" indent="-457200" eaLnBrk="1" hangingPunct="1">
                  <a:buFont typeface="Arial" panose="020B0604020202020204" pitchFamily="34" charset="0"/>
                  <a:buChar char="•"/>
                  <a:defRPr/>
                </a:pPr>
                <a:r>
                  <a:rPr lang="sv-SE" sz="2000" dirty="0">
                    <a:effectLst/>
                  </a:rPr>
                  <a:t>En </a:t>
                </a:r>
                <a:r>
                  <a:rPr lang="sv-SE" sz="2000" b="1" dirty="0">
                    <a:effectLst/>
                  </a:rPr>
                  <a:t>penningpolitisk</a:t>
                </a:r>
                <a:r>
                  <a:rPr lang="sv-SE" sz="2000" dirty="0">
                    <a:effectLst/>
                  </a:rPr>
                  <a:t> </a:t>
                </a:r>
                <a:r>
                  <a:rPr lang="sv-SE" sz="2000" b="1" dirty="0" smtClean="0">
                    <a:effectLst/>
                  </a:rPr>
                  <a:t>åtstramning</a:t>
                </a:r>
                <a:r>
                  <a:rPr lang="sv-SE" sz="2000" dirty="0" smtClean="0">
                    <a:effectLst/>
                  </a:rPr>
                  <a:t> </a:t>
                </a:r>
                <a:r>
                  <a:rPr lang="sv-SE" sz="2000" dirty="0">
                    <a:effectLst/>
                  </a:rPr>
                  <a:t>(</a:t>
                </a:r>
                <a:r>
                  <a:rPr lang="sv-SE" sz="2000" b="1" dirty="0">
                    <a:effectLst/>
                  </a:rPr>
                  <a:t>kontraktion</a:t>
                </a:r>
                <a:r>
                  <a:rPr lang="sv-SE" sz="2000" dirty="0">
                    <a:effectLst/>
                  </a:rPr>
                  <a:t>), innebär en minskning av penningmängden.</a:t>
                </a:r>
              </a:p>
              <a:p>
                <a:pPr marL="457200" indent="-457200" eaLnBrk="1" hangingPunct="1">
                  <a:buFont typeface="Arial" panose="020B0604020202020204" pitchFamily="34" charset="0"/>
                  <a:buChar char="•"/>
                  <a:defRPr/>
                </a:pPr>
                <a:r>
                  <a:rPr lang="sv-SE" sz="2000" dirty="0">
                    <a:effectLst/>
                  </a:rPr>
                  <a:t>En ökning av penningmängden kallas en </a:t>
                </a:r>
                <a:r>
                  <a:rPr lang="sv-SE" sz="2000" b="1" dirty="0">
                    <a:effectLst/>
                  </a:rPr>
                  <a:t>penningpolitisk</a:t>
                </a:r>
                <a:r>
                  <a:rPr lang="sv-SE" sz="2000" dirty="0">
                    <a:effectLst/>
                  </a:rPr>
                  <a:t> </a:t>
                </a:r>
                <a:r>
                  <a:rPr lang="sv-SE" sz="2000" b="1" dirty="0" smtClean="0">
                    <a:effectLst/>
                  </a:rPr>
                  <a:t>stimulans </a:t>
                </a:r>
                <a:r>
                  <a:rPr lang="sv-SE" sz="2000" dirty="0" smtClean="0">
                    <a:effectLst/>
                  </a:rPr>
                  <a:t>(</a:t>
                </a:r>
                <a:r>
                  <a:rPr lang="sv-SE" sz="2000" b="1" dirty="0" smtClean="0">
                    <a:effectLst/>
                  </a:rPr>
                  <a:t>expansion</a:t>
                </a:r>
                <a:r>
                  <a:rPr lang="sv-SE" sz="2000" dirty="0" smtClean="0">
                    <a:effectLst/>
                  </a:rPr>
                  <a:t>).</a:t>
                </a:r>
                <a:endParaRPr lang="sv-SE" sz="2000" dirty="0">
                  <a:effectLst/>
                </a:endParaRPr>
              </a:p>
              <a:p>
                <a:pPr marL="457200" indent="-457200" eaLnBrk="1" hangingPunct="1">
                  <a:buFont typeface="Arial" panose="020B0604020202020204" pitchFamily="34" charset="0"/>
                  <a:buChar char="•"/>
                  <a:defRPr/>
                </a:pPr>
                <a:r>
                  <a:rPr lang="sv-SE" sz="2000" dirty="0" smtClean="0">
                    <a:effectLst/>
                  </a:rPr>
                  <a:t>Vad blir effekten i </a:t>
                </a:r>
                <a:r>
                  <a:rPr lang="sv-SE" sz="2000" i="1" dirty="0" smtClean="0">
                    <a:effectLst/>
                  </a:rPr>
                  <a:t>IS-LM</a:t>
                </a:r>
                <a:r>
                  <a:rPr lang="sv-SE" sz="2000" dirty="0" smtClean="0">
                    <a:effectLst/>
                  </a:rPr>
                  <a:t> modellen av en ökning av penningmängden?</a:t>
                </a:r>
              </a:p>
              <a:p>
                <a:pPr marL="457200" indent="-457200" eaLnBrk="1" hangingPunct="1">
                  <a:buFont typeface="Arial" panose="020B0604020202020204" pitchFamily="34" charset="0"/>
                  <a:buChar char="•"/>
                  <a:defRPr/>
                </a:pPr>
                <a:r>
                  <a:rPr lang="sv-SE" sz="2000" b="1" dirty="0" smtClean="0">
                    <a:effectLst/>
                  </a:rPr>
                  <a:t>Steg 1</a:t>
                </a:r>
                <a:r>
                  <a:rPr lang="sv-SE" sz="2000" dirty="0" smtClean="0">
                    <a:effectLst/>
                  </a:rPr>
                  <a:t>. Penningmängden </a:t>
                </a:r>
                <a:r>
                  <a:rPr lang="sv-SE" sz="2000" i="1" dirty="0" smtClean="0">
                    <a:effectLst/>
                  </a:rPr>
                  <a:t>M</a:t>
                </a:r>
                <a:r>
                  <a:rPr lang="sv-SE" sz="2000" dirty="0" smtClean="0">
                    <a:effectLst/>
                  </a:rPr>
                  <a:t>, ingår i </a:t>
                </a:r>
                <a:r>
                  <a:rPr lang="sv-SE" sz="2000" i="1" dirty="0" smtClean="0">
                    <a:effectLst/>
                  </a:rPr>
                  <a:t>LM-</a:t>
                </a:r>
                <a:r>
                  <a:rPr lang="sv-SE" sz="2000" dirty="0" smtClean="0">
                    <a:effectLst/>
                  </a:rPr>
                  <a:t>sambandet men inte </a:t>
                </a:r>
                <a:r>
                  <a:rPr lang="sv-SE" sz="2000" i="1" dirty="0" smtClean="0">
                    <a:effectLst/>
                  </a:rPr>
                  <a:t>IS-</a:t>
                </a:r>
                <a:r>
                  <a:rPr lang="sv-SE" sz="2000" dirty="0" smtClean="0">
                    <a:effectLst/>
                  </a:rPr>
                  <a:t>sambandet.</a:t>
                </a:r>
              </a:p>
              <a:p>
                <a:pPr marL="857250" lvl="1" indent="-457200" eaLnBrk="1" hangingPunct="1">
                  <a:spcBef>
                    <a:spcPts val="0"/>
                  </a:spcBef>
                  <a:spcAft>
                    <a:spcPts val="0"/>
                  </a:spcAft>
                  <a:buFont typeface="Arial" panose="020B0604020202020204" pitchFamily="34" charset="0"/>
                  <a:buChar char="•"/>
                  <a:defRPr/>
                </a:pPr>
                <a:r>
                  <a:rPr lang="sv-SE" sz="1800" i="1" dirty="0" smtClean="0">
                    <a:solidFill>
                      <a:schemeClr val="tx1"/>
                    </a:solidFill>
                    <a:effectLst/>
                    <a:sym typeface="Symbol"/>
                  </a:rPr>
                  <a:t>IS:</a:t>
                </a:r>
                <a:r>
                  <a:rPr lang="sv-SE" sz="1800" dirty="0">
                    <a:solidFill>
                      <a:schemeClr val="tx1"/>
                    </a:solidFill>
                    <a:effectLst/>
                    <a:sym typeface="Symbol"/>
                  </a:rPr>
                  <a:t> </a:t>
                </a:r>
                <a:r>
                  <a:rPr lang="sv-SE" sz="1800" i="1" dirty="0">
                    <a:solidFill>
                      <a:schemeClr val="tx1"/>
                    </a:solidFill>
                    <a:effectLst/>
                    <a:sym typeface="Symbol"/>
                  </a:rPr>
                  <a:t>Y = C</a:t>
                </a:r>
                <a:r>
                  <a:rPr lang="sv-SE" sz="2000" dirty="0">
                    <a:solidFill>
                      <a:schemeClr val="tx1"/>
                    </a:solidFill>
                    <a:effectLst/>
                    <a:sym typeface="Symbol"/>
                  </a:rPr>
                  <a:t>(</a:t>
                </a:r>
                <a:r>
                  <a:rPr lang="sv-SE" sz="1800" i="1" dirty="0">
                    <a:solidFill>
                      <a:schemeClr val="tx1"/>
                    </a:solidFill>
                    <a:effectLst/>
                    <a:sym typeface="Symbol"/>
                  </a:rPr>
                  <a:t>Y-T</a:t>
                </a:r>
                <a:r>
                  <a:rPr lang="sv-SE" sz="1800" dirty="0">
                    <a:solidFill>
                      <a:schemeClr val="tx1"/>
                    </a:solidFill>
                    <a:effectLst/>
                    <a:sym typeface="Symbol"/>
                  </a:rPr>
                  <a:t>) +</a:t>
                </a:r>
                <a:r>
                  <a:rPr lang="sv-SE" sz="1800" dirty="0">
                    <a:solidFill>
                      <a:schemeClr val="tx1"/>
                    </a:solidFill>
                    <a:effectLst/>
                  </a:rPr>
                  <a:t> </a:t>
                </a:r>
                <a:r>
                  <a:rPr lang="sv-SE" sz="1800" i="1" dirty="0">
                    <a:solidFill>
                      <a:schemeClr val="tx1"/>
                    </a:solidFill>
                    <a:effectLst/>
                  </a:rPr>
                  <a:t>I</a:t>
                </a:r>
                <a:r>
                  <a:rPr lang="sv-SE" sz="1800" dirty="0">
                    <a:solidFill>
                      <a:schemeClr val="tx1"/>
                    </a:solidFill>
                    <a:effectLst/>
                  </a:rPr>
                  <a:t>(</a:t>
                </a:r>
                <a:r>
                  <a:rPr lang="sv-SE" sz="1800" i="1" dirty="0" err="1">
                    <a:solidFill>
                      <a:schemeClr val="tx1"/>
                    </a:solidFill>
                    <a:effectLst/>
                  </a:rPr>
                  <a:t>Y,i</a:t>
                </a:r>
                <a:r>
                  <a:rPr lang="sv-SE" sz="1800" dirty="0">
                    <a:solidFill>
                      <a:schemeClr val="tx1"/>
                    </a:solidFill>
                    <a:effectLst/>
                  </a:rPr>
                  <a:t>) + </a:t>
                </a:r>
                <a:r>
                  <a:rPr lang="sv-SE" sz="1800" i="1" dirty="0">
                    <a:solidFill>
                      <a:schemeClr val="tx1"/>
                    </a:solidFill>
                    <a:effectLst/>
                  </a:rPr>
                  <a:t>G</a:t>
                </a:r>
              </a:p>
              <a:p>
                <a:pPr marL="857250" lvl="1" indent="-457200" eaLnBrk="1" hangingPunct="1">
                  <a:spcBef>
                    <a:spcPts val="0"/>
                  </a:spcBef>
                  <a:spcAft>
                    <a:spcPts val="0"/>
                  </a:spcAft>
                  <a:buFont typeface="Arial" panose="020B0604020202020204" pitchFamily="34" charset="0"/>
                  <a:buChar char="•"/>
                  <a:defRPr/>
                </a:pPr>
                <a:r>
                  <a:rPr lang="sv-SE" sz="1800" dirty="0" smtClean="0">
                    <a:effectLst/>
                  </a:rPr>
                  <a:t> </a:t>
                </a:r>
                <a:r>
                  <a:rPr lang="sv-SE" sz="1800" i="1" dirty="0">
                    <a:solidFill>
                      <a:schemeClr val="tx1"/>
                    </a:solidFill>
                    <a:effectLst/>
                  </a:rPr>
                  <a:t>LM:  </a:t>
                </a:r>
                <a14:m>
                  <m:oMath xmlns:m="http://schemas.openxmlformats.org/officeDocument/2006/math">
                    <m:f>
                      <m:fPr>
                        <m:ctrlPr>
                          <a:rPr lang="sv-SE" sz="1800" i="1">
                            <a:solidFill>
                              <a:schemeClr val="tx1"/>
                            </a:solidFill>
                            <a:effectLst/>
                            <a:latin typeface="Cambria Math"/>
                          </a:rPr>
                        </m:ctrlPr>
                      </m:fPr>
                      <m:num>
                        <m:r>
                          <a:rPr lang="sv-SE" sz="1800" i="1">
                            <a:solidFill>
                              <a:schemeClr val="tx1"/>
                            </a:solidFill>
                            <a:effectLst/>
                            <a:latin typeface="Cambria Math"/>
                          </a:rPr>
                          <m:t>𝑀</m:t>
                        </m:r>
                      </m:num>
                      <m:den>
                        <m:r>
                          <a:rPr lang="sv-SE" sz="1800" i="1">
                            <a:solidFill>
                              <a:schemeClr val="tx1"/>
                            </a:solidFill>
                            <a:effectLst/>
                            <a:latin typeface="Cambria Math"/>
                          </a:rPr>
                          <m:t>𝑃</m:t>
                        </m:r>
                      </m:den>
                    </m:f>
                    <m:r>
                      <a:rPr lang="sv-SE" sz="1800" i="1">
                        <a:solidFill>
                          <a:schemeClr val="tx1"/>
                        </a:solidFill>
                        <a:effectLst/>
                        <a:latin typeface="Cambria Math"/>
                      </a:rPr>
                      <m:t>= </m:t>
                    </m:r>
                  </m:oMath>
                </a14:m>
                <a:r>
                  <a:rPr lang="sv-SE" sz="1800" i="1" dirty="0">
                    <a:solidFill>
                      <a:schemeClr val="tx1"/>
                    </a:solidFill>
                    <a:effectLst/>
                  </a:rPr>
                  <a:t>Y </a:t>
                </a:r>
                <a:r>
                  <a:rPr lang="sv-SE" sz="1800" baseline="15000" dirty="0">
                    <a:solidFill>
                      <a:schemeClr val="tx1"/>
                    </a:solidFill>
                    <a:effectLst/>
                    <a:sym typeface="Symbol"/>
                  </a:rPr>
                  <a:t></a:t>
                </a:r>
                <a:r>
                  <a:rPr lang="sv-SE" sz="1800" i="1" dirty="0">
                    <a:solidFill>
                      <a:schemeClr val="tx1"/>
                    </a:solidFill>
                    <a:effectLst/>
                    <a:sym typeface="Symbol"/>
                  </a:rPr>
                  <a:t> L</a:t>
                </a:r>
                <a:r>
                  <a:rPr lang="sv-SE" sz="1800" dirty="0">
                    <a:solidFill>
                      <a:schemeClr val="tx1"/>
                    </a:solidFill>
                    <a:effectLst/>
                    <a:sym typeface="Symbol"/>
                  </a:rPr>
                  <a:t>(</a:t>
                </a:r>
                <a:r>
                  <a:rPr lang="sv-SE" sz="1800" i="1" dirty="0">
                    <a:solidFill>
                      <a:schemeClr val="tx1"/>
                    </a:solidFill>
                    <a:effectLst/>
                    <a:sym typeface="Symbol"/>
                  </a:rPr>
                  <a:t>i</a:t>
                </a:r>
                <a:r>
                  <a:rPr lang="sv-SE" sz="1800" dirty="0" smtClean="0">
                    <a:solidFill>
                      <a:schemeClr val="tx1"/>
                    </a:solidFill>
                    <a:effectLst/>
                    <a:sym typeface="Symbol"/>
                  </a:rPr>
                  <a:t>)</a:t>
                </a:r>
              </a:p>
              <a:p>
                <a:pPr marL="457200" indent="-457200" eaLnBrk="1" hangingPunct="1">
                  <a:spcBef>
                    <a:spcPts val="0"/>
                  </a:spcBef>
                  <a:spcAft>
                    <a:spcPts val="0"/>
                  </a:spcAft>
                  <a:buFont typeface="Arial" panose="020B0604020202020204" pitchFamily="34" charset="0"/>
                  <a:buChar char="•"/>
                  <a:defRPr/>
                </a:pPr>
                <a:r>
                  <a:rPr lang="sv-SE" sz="2000" b="1" dirty="0">
                    <a:effectLst/>
                  </a:rPr>
                  <a:t>Steg </a:t>
                </a:r>
                <a:r>
                  <a:rPr lang="sv-SE" sz="2000" b="1" dirty="0" smtClean="0">
                    <a:effectLst/>
                  </a:rPr>
                  <a:t>2. </a:t>
                </a:r>
                <a:r>
                  <a:rPr lang="sv-SE" sz="2000" dirty="0" smtClean="0">
                    <a:effectLst/>
                  </a:rPr>
                  <a:t>Visa i </a:t>
                </a:r>
                <a:r>
                  <a:rPr lang="sv-SE" sz="2000" i="1" dirty="0" smtClean="0">
                    <a:effectLst/>
                  </a:rPr>
                  <a:t>IS-LM</a:t>
                </a:r>
                <a:r>
                  <a:rPr lang="sv-SE" sz="2000" dirty="0" smtClean="0">
                    <a:effectLst/>
                  </a:rPr>
                  <a:t>-diagrammet hur jämvikten ändras.</a:t>
                </a:r>
                <a:endParaRPr lang="sv-SE" sz="2000" dirty="0">
                  <a:solidFill>
                    <a:schemeClr val="tx1"/>
                  </a:solidFill>
                  <a:effectLst>
                    <a:outerShdw blurRad="38100" dist="38100" dir="2700000" algn="tl">
                      <a:srgbClr val="000000">
                        <a:alpha val="43137"/>
                      </a:srgbClr>
                    </a:outerShdw>
                  </a:effectLst>
                  <a:sym typeface="Symbol"/>
                </a:endParaRPr>
              </a:p>
            </p:txBody>
          </p:sp>
        </mc:Choice>
        <mc:Fallback xmlns="">
          <p:sp>
            <p:nvSpPr>
              <p:cNvPr id="148483" name="Rectangle 3"/>
              <p:cNvSpPr>
                <a:spLocks noGrp="1" noRot="1" noChangeAspect="1" noMove="1" noResize="1" noEditPoints="1" noAdjustHandles="1" noChangeArrowheads="1" noChangeShapeType="1" noTextEdit="1"/>
              </p:cNvSpPr>
              <p:nvPr>
                <p:ph type="body" idx="1"/>
              </p:nvPr>
            </p:nvSpPr>
            <p:spPr>
              <a:xfrm>
                <a:off x="610580" y="1412776"/>
                <a:ext cx="7922840" cy="4344988"/>
              </a:xfrm>
              <a:blipFill rotWithShape="1">
                <a:blip r:embed="rId2"/>
                <a:stretch>
                  <a:fillRect l="-692" t="-561"/>
                </a:stretch>
              </a:blipFill>
            </p:spPr>
            <p:txBody>
              <a:bodyPr/>
              <a:lstStyle/>
              <a:p>
                <a:r>
                  <a:rPr lang="en-US">
                    <a:noFill/>
                  </a:rPr>
                  <a:t> </a:t>
                </a:r>
              </a:p>
            </p:txBody>
          </p:sp>
        </mc:Fallback>
      </mc:AlternateContent>
      <p:sp>
        <p:nvSpPr>
          <p:cNvPr id="5" name="Slide Number Placeholder 3"/>
          <p:cNvSpPr>
            <a:spLocks noGrp="1"/>
          </p:cNvSpPr>
          <p:nvPr>
            <p:ph type="sldNum" sz="quarter" idx="10"/>
          </p:nvPr>
        </p:nvSpPr>
        <p:spPr>
          <a:xfrm>
            <a:off x="0" y="6516688"/>
            <a:ext cx="1900238" cy="336550"/>
          </a:xfrm>
        </p:spPr>
        <p:txBody>
          <a:bodyPr/>
          <a:lstStyle/>
          <a:p>
            <a:pPr>
              <a:defRPr/>
            </a:pPr>
            <a:r>
              <a:rPr lang="sv-SE" dirty="0" smtClean="0"/>
              <a:t>K4: </a:t>
            </a:r>
            <a:r>
              <a:rPr lang="sv-SE" dirty="0"/>
              <a:t>sid. </a:t>
            </a:r>
            <a:fld id="{71B7D319-3509-4EF6-A7CA-BA2351681FF6}" type="slidenum">
              <a:rPr lang="en-GB"/>
              <a:pPr>
                <a:defRPr/>
              </a:pPr>
              <a:t>17</a:t>
            </a:fld>
            <a:endParaRPr lang="en-GB" dirty="0"/>
          </a:p>
        </p:txBody>
      </p:sp>
    </p:spTree>
    <p:extLst>
      <p:ext uri="{BB962C8B-B14F-4D97-AF65-F5344CB8AC3E}">
        <p14:creationId xmlns:p14="http://schemas.microsoft.com/office/powerpoint/2010/main" val="366783038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48483">
                                            <p:txEl>
                                              <p:pRg st="0" end="0"/>
                                            </p:txEl>
                                          </p:spTgt>
                                        </p:tgtEl>
                                        <p:attrNameLst>
                                          <p:attrName>style.visibility</p:attrName>
                                        </p:attrNameLst>
                                      </p:cBhvr>
                                      <p:to>
                                        <p:strVal val="visible"/>
                                      </p:to>
                                    </p:set>
                                    <p:animEffect transition="in" filter="wipe(left)">
                                      <p:cBhvr>
                                        <p:cTn id="7" dur="500"/>
                                        <p:tgtEl>
                                          <p:spTgt spid="14848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48483">
                                            <p:txEl>
                                              <p:pRg st="1" end="1"/>
                                            </p:txEl>
                                          </p:spTgt>
                                        </p:tgtEl>
                                        <p:attrNameLst>
                                          <p:attrName>style.visibility</p:attrName>
                                        </p:attrNameLst>
                                      </p:cBhvr>
                                      <p:to>
                                        <p:strVal val="visible"/>
                                      </p:to>
                                    </p:set>
                                    <p:animEffect transition="in" filter="wipe(left)">
                                      <p:cBhvr>
                                        <p:cTn id="12" dur="500"/>
                                        <p:tgtEl>
                                          <p:spTgt spid="14848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148483">
                                            <p:txEl>
                                              <p:pRg st="2" end="2"/>
                                            </p:txEl>
                                          </p:spTgt>
                                        </p:tgtEl>
                                        <p:attrNameLst>
                                          <p:attrName>style.visibility</p:attrName>
                                        </p:attrNameLst>
                                      </p:cBhvr>
                                      <p:to>
                                        <p:strVal val="visible"/>
                                      </p:to>
                                    </p:set>
                                    <p:animEffect transition="in" filter="wipe(left)">
                                      <p:cBhvr>
                                        <p:cTn id="17" dur="500"/>
                                        <p:tgtEl>
                                          <p:spTgt spid="14848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148483">
                                            <p:txEl>
                                              <p:pRg st="3" end="3"/>
                                            </p:txEl>
                                          </p:spTgt>
                                        </p:tgtEl>
                                        <p:attrNameLst>
                                          <p:attrName>style.visibility</p:attrName>
                                        </p:attrNameLst>
                                      </p:cBhvr>
                                      <p:to>
                                        <p:strVal val="visible"/>
                                      </p:to>
                                    </p:set>
                                    <p:animEffect transition="in" filter="wipe(left)">
                                      <p:cBhvr>
                                        <p:cTn id="22" dur="500"/>
                                        <p:tgtEl>
                                          <p:spTgt spid="14848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148483">
                                            <p:txEl>
                                              <p:pRg st="4" end="4"/>
                                            </p:txEl>
                                          </p:spTgt>
                                        </p:tgtEl>
                                        <p:attrNameLst>
                                          <p:attrName>style.visibility</p:attrName>
                                        </p:attrNameLst>
                                      </p:cBhvr>
                                      <p:to>
                                        <p:strVal val="visible"/>
                                      </p:to>
                                    </p:set>
                                    <p:animEffect transition="in" filter="wipe(left)">
                                      <p:cBhvr>
                                        <p:cTn id="27" dur="500"/>
                                        <p:tgtEl>
                                          <p:spTgt spid="14848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148483">
                                            <p:txEl>
                                              <p:pRg st="5" end="5"/>
                                            </p:txEl>
                                          </p:spTgt>
                                        </p:tgtEl>
                                        <p:attrNameLst>
                                          <p:attrName>style.visibility</p:attrName>
                                        </p:attrNameLst>
                                      </p:cBhvr>
                                      <p:to>
                                        <p:strVal val="visible"/>
                                      </p:to>
                                    </p:set>
                                    <p:animEffect transition="in" filter="wipe(left)">
                                      <p:cBhvr>
                                        <p:cTn id="32" dur="500"/>
                                        <p:tgtEl>
                                          <p:spTgt spid="14848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grpId="0" nodeType="clickEffect">
                                  <p:stCondLst>
                                    <p:cond delay="0"/>
                                  </p:stCondLst>
                                  <p:childTnLst>
                                    <p:set>
                                      <p:cBhvr>
                                        <p:cTn id="36" dur="1" fill="hold">
                                          <p:stCondLst>
                                            <p:cond delay="0"/>
                                          </p:stCondLst>
                                        </p:cTn>
                                        <p:tgtEl>
                                          <p:spTgt spid="148483">
                                            <p:txEl>
                                              <p:pRg st="6" end="6"/>
                                            </p:txEl>
                                          </p:spTgt>
                                        </p:tgtEl>
                                        <p:attrNameLst>
                                          <p:attrName>style.visibility</p:attrName>
                                        </p:attrNameLst>
                                      </p:cBhvr>
                                      <p:to>
                                        <p:strVal val="visible"/>
                                      </p:to>
                                    </p:set>
                                    <p:animEffect transition="in" filter="wipe(left)">
                                      <p:cBhvr>
                                        <p:cTn id="37" dur="500"/>
                                        <p:tgtEl>
                                          <p:spTgt spid="14848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8483" grpId="0" build="p" bldLvl="2" autoUpdateAnimBg="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dirty="0" smtClean="0"/>
              <a:t>Effekt av en penningpolitisk expansion</a:t>
            </a:r>
            <a:endParaRPr lang="sv-SE" dirty="0"/>
          </a:p>
        </p:txBody>
      </p:sp>
      <p:sp>
        <p:nvSpPr>
          <p:cNvPr id="13" name="Line 2"/>
          <p:cNvSpPr>
            <a:spLocks noChangeShapeType="1"/>
          </p:cNvSpPr>
          <p:nvPr/>
        </p:nvSpPr>
        <p:spPr bwMode="auto">
          <a:xfrm>
            <a:off x="3372249" y="6021288"/>
            <a:ext cx="5519353" cy="1588"/>
          </a:xfrm>
          <a:prstGeom prst="line">
            <a:avLst/>
          </a:prstGeom>
          <a:noFill/>
          <a:ln w="38160">
            <a:solidFill>
              <a:srgbClr val="000000"/>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sv-SE"/>
          </a:p>
        </p:txBody>
      </p:sp>
      <p:sp>
        <p:nvSpPr>
          <p:cNvPr id="20" name="Text Box 9"/>
          <p:cNvSpPr txBox="1">
            <a:spLocks noChangeArrowheads="1"/>
          </p:cNvSpPr>
          <p:nvPr/>
        </p:nvSpPr>
        <p:spPr bwMode="auto">
          <a:xfrm rot="16200000">
            <a:off x="2716771" y="4902523"/>
            <a:ext cx="888683" cy="34073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9pPr>
          </a:lstStyle>
          <a:p>
            <a:pPr>
              <a:spcBef>
                <a:spcPts val="2250"/>
              </a:spcBef>
            </a:pPr>
            <a:r>
              <a:rPr lang="sv-SE" altLang="en-US" sz="1600" dirty="0" smtClean="0">
                <a:solidFill>
                  <a:srgbClr val="000000"/>
                </a:solidFill>
                <a:latin typeface="Arial" charset="0"/>
              </a:rPr>
              <a:t>Ränta, </a:t>
            </a:r>
            <a:r>
              <a:rPr lang="sv-SE" altLang="en-US" sz="1600" i="1" dirty="0" smtClean="0">
                <a:solidFill>
                  <a:srgbClr val="000000"/>
                </a:solidFill>
                <a:latin typeface="Arial" charset="0"/>
              </a:rPr>
              <a:t>i</a:t>
            </a:r>
            <a:endParaRPr lang="sv-SE" altLang="en-US" sz="1600" dirty="0">
              <a:solidFill>
                <a:srgbClr val="000000"/>
              </a:solidFill>
              <a:latin typeface="Arial" charset="0"/>
            </a:endParaRPr>
          </a:p>
        </p:txBody>
      </p:sp>
      <p:sp>
        <p:nvSpPr>
          <p:cNvPr id="21" name="Line 10"/>
          <p:cNvSpPr>
            <a:spLocks noChangeShapeType="1"/>
          </p:cNvSpPr>
          <p:nvPr/>
        </p:nvSpPr>
        <p:spPr bwMode="auto">
          <a:xfrm flipV="1">
            <a:off x="3389253" y="2130525"/>
            <a:ext cx="5444" cy="3892350"/>
          </a:xfrm>
          <a:prstGeom prst="line">
            <a:avLst/>
          </a:prstGeom>
          <a:noFill/>
          <a:ln w="38160">
            <a:solidFill>
              <a:srgbClr val="000000"/>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sv-SE"/>
          </a:p>
        </p:txBody>
      </p:sp>
      <p:sp>
        <p:nvSpPr>
          <p:cNvPr id="34" name="Rectangle 33"/>
          <p:cNvSpPr/>
          <p:nvPr/>
        </p:nvSpPr>
        <p:spPr>
          <a:xfrm>
            <a:off x="4716016" y="1268760"/>
            <a:ext cx="3168352" cy="400110"/>
          </a:xfrm>
          <a:prstGeom prst="rect">
            <a:avLst/>
          </a:prstGeom>
        </p:spPr>
        <p:txBody>
          <a:bodyPr wrap="square">
            <a:spAutoFit/>
          </a:bodyPr>
          <a:lstStyle/>
          <a:p>
            <a:pPr marL="0" indent="0"/>
            <a:r>
              <a:rPr lang="sv-SE" sz="1800" i="1" dirty="0" smtClean="0">
                <a:solidFill>
                  <a:schemeClr val="tx1"/>
                </a:solidFill>
                <a:latin typeface="+mn-lt"/>
                <a:sym typeface="Symbol"/>
              </a:rPr>
              <a:t>IS:</a:t>
            </a:r>
            <a:r>
              <a:rPr lang="sv-SE" sz="1800" dirty="0" smtClean="0">
                <a:solidFill>
                  <a:schemeClr val="tx1"/>
                </a:solidFill>
                <a:latin typeface="+mn-lt"/>
                <a:sym typeface="Symbol"/>
              </a:rPr>
              <a:t> </a:t>
            </a:r>
            <a:r>
              <a:rPr lang="sv-SE" sz="1800" i="1" dirty="0" smtClean="0">
                <a:solidFill>
                  <a:schemeClr val="tx1"/>
                </a:solidFill>
                <a:latin typeface="+mn-lt"/>
                <a:sym typeface="Symbol"/>
              </a:rPr>
              <a:t>Y = C</a:t>
            </a:r>
            <a:r>
              <a:rPr lang="sv-SE" sz="2000" dirty="0" smtClean="0">
                <a:solidFill>
                  <a:schemeClr val="tx1"/>
                </a:solidFill>
                <a:latin typeface="+mn-lt"/>
                <a:sym typeface="Symbol"/>
              </a:rPr>
              <a:t>(</a:t>
            </a:r>
            <a:r>
              <a:rPr lang="sv-SE" sz="1800" i="1" dirty="0" smtClean="0">
                <a:solidFill>
                  <a:schemeClr val="tx1"/>
                </a:solidFill>
                <a:latin typeface="+mn-lt"/>
                <a:sym typeface="Symbol"/>
              </a:rPr>
              <a:t>Y-T</a:t>
            </a:r>
            <a:r>
              <a:rPr lang="sv-SE" sz="1800" dirty="0">
                <a:solidFill>
                  <a:schemeClr val="tx1"/>
                </a:solidFill>
                <a:latin typeface="+mn-lt"/>
                <a:sym typeface="Symbol"/>
              </a:rPr>
              <a:t>) +</a:t>
            </a:r>
            <a:r>
              <a:rPr lang="sv-SE" sz="1800" dirty="0">
                <a:solidFill>
                  <a:schemeClr val="tx1"/>
                </a:solidFill>
                <a:latin typeface="+mn-lt"/>
              </a:rPr>
              <a:t> </a:t>
            </a:r>
            <a:r>
              <a:rPr lang="sv-SE" sz="1800" i="1" dirty="0" smtClean="0">
                <a:solidFill>
                  <a:schemeClr val="tx1"/>
                </a:solidFill>
                <a:latin typeface="+mn-lt"/>
              </a:rPr>
              <a:t>I</a:t>
            </a:r>
            <a:r>
              <a:rPr lang="sv-SE" sz="1800" dirty="0" smtClean="0">
                <a:solidFill>
                  <a:schemeClr val="tx1"/>
                </a:solidFill>
                <a:latin typeface="+mn-lt"/>
              </a:rPr>
              <a:t>(</a:t>
            </a:r>
            <a:r>
              <a:rPr lang="sv-SE" sz="1800" i="1" dirty="0" err="1" smtClean="0">
                <a:solidFill>
                  <a:schemeClr val="tx1"/>
                </a:solidFill>
                <a:latin typeface="+mn-lt"/>
              </a:rPr>
              <a:t>Y,i</a:t>
            </a:r>
            <a:r>
              <a:rPr lang="sv-SE" sz="1800" dirty="0" smtClean="0">
                <a:solidFill>
                  <a:schemeClr val="tx1"/>
                </a:solidFill>
                <a:latin typeface="+mn-lt"/>
              </a:rPr>
              <a:t>) + </a:t>
            </a:r>
            <a:r>
              <a:rPr lang="sv-SE" sz="1800" i="1" dirty="0" smtClean="0">
                <a:solidFill>
                  <a:schemeClr val="tx1"/>
                </a:solidFill>
                <a:latin typeface="+mn-lt"/>
              </a:rPr>
              <a:t>G</a:t>
            </a:r>
          </a:p>
        </p:txBody>
      </p:sp>
      <p:sp>
        <p:nvSpPr>
          <p:cNvPr id="32" name="Rectangle 11"/>
          <p:cNvSpPr>
            <a:spLocks noChangeArrowheads="1"/>
          </p:cNvSpPr>
          <p:nvPr/>
        </p:nvSpPr>
        <p:spPr bwMode="auto">
          <a:xfrm>
            <a:off x="425715" y="1293429"/>
            <a:ext cx="2720755" cy="4614144"/>
          </a:xfrm>
          <a:prstGeom prst="rect">
            <a:avLst/>
          </a:prstGeom>
          <a:noFill/>
          <a:ln>
            <a:noFill/>
          </a:ln>
          <a:effectLst/>
        </p:spPr>
        <p:txBody>
          <a:bodyPr/>
          <a:lstStyle>
            <a:lvl1pPr>
              <a:defRPr sz="3600">
                <a:solidFill>
                  <a:schemeClr val="tx1"/>
                </a:solidFill>
                <a:latin typeface="Arial" charset="0"/>
              </a:defRPr>
            </a:lvl1pPr>
            <a:lvl2pPr marL="742950" indent="-285750">
              <a:defRPr sz="3600">
                <a:solidFill>
                  <a:schemeClr val="tx1"/>
                </a:solidFill>
                <a:latin typeface="Arial" charset="0"/>
              </a:defRPr>
            </a:lvl2pPr>
            <a:lvl3pPr marL="1143000" indent="-228600">
              <a:defRPr sz="3600">
                <a:solidFill>
                  <a:schemeClr val="tx1"/>
                </a:solidFill>
                <a:latin typeface="Arial" charset="0"/>
              </a:defRPr>
            </a:lvl3pPr>
            <a:lvl4pPr marL="1600200" indent="-228600">
              <a:defRPr sz="3600">
                <a:solidFill>
                  <a:schemeClr val="tx1"/>
                </a:solidFill>
                <a:latin typeface="Arial" charset="0"/>
              </a:defRPr>
            </a:lvl4pPr>
            <a:lvl5pPr marL="2057400" indent="-228600">
              <a:defRPr sz="3600">
                <a:solidFill>
                  <a:schemeClr val="tx1"/>
                </a:solidFill>
                <a:latin typeface="Arial" charset="0"/>
              </a:defRPr>
            </a:lvl5pPr>
            <a:lvl6pPr marL="2514600" indent="-228600" eaLnBrk="0" fontAlgn="base" hangingPunct="0">
              <a:spcBef>
                <a:spcPct val="75000"/>
              </a:spcBef>
              <a:spcAft>
                <a:spcPct val="0"/>
              </a:spcAft>
              <a:buClr>
                <a:schemeClr val="tx1"/>
              </a:buClr>
              <a:buChar char="•"/>
              <a:defRPr sz="3600">
                <a:solidFill>
                  <a:schemeClr val="tx1"/>
                </a:solidFill>
                <a:latin typeface="Arial" charset="0"/>
              </a:defRPr>
            </a:lvl6pPr>
            <a:lvl7pPr marL="2971800" indent="-228600" eaLnBrk="0" fontAlgn="base" hangingPunct="0">
              <a:spcBef>
                <a:spcPct val="75000"/>
              </a:spcBef>
              <a:spcAft>
                <a:spcPct val="0"/>
              </a:spcAft>
              <a:buClr>
                <a:schemeClr val="tx1"/>
              </a:buClr>
              <a:buChar char="•"/>
              <a:defRPr sz="3600">
                <a:solidFill>
                  <a:schemeClr val="tx1"/>
                </a:solidFill>
                <a:latin typeface="Arial" charset="0"/>
              </a:defRPr>
            </a:lvl7pPr>
            <a:lvl8pPr marL="3429000" indent="-228600" eaLnBrk="0" fontAlgn="base" hangingPunct="0">
              <a:spcBef>
                <a:spcPct val="75000"/>
              </a:spcBef>
              <a:spcAft>
                <a:spcPct val="0"/>
              </a:spcAft>
              <a:buClr>
                <a:schemeClr val="tx1"/>
              </a:buClr>
              <a:buChar char="•"/>
              <a:defRPr sz="3600">
                <a:solidFill>
                  <a:schemeClr val="tx1"/>
                </a:solidFill>
                <a:latin typeface="Arial" charset="0"/>
              </a:defRPr>
            </a:lvl8pPr>
            <a:lvl9pPr marL="3886200" indent="-228600" eaLnBrk="0" fontAlgn="base" hangingPunct="0">
              <a:spcBef>
                <a:spcPct val="75000"/>
              </a:spcBef>
              <a:spcAft>
                <a:spcPct val="0"/>
              </a:spcAft>
              <a:buClr>
                <a:schemeClr val="tx1"/>
              </a:buClr>
              <a:buChar char="•"/>
              <a:defRPr sz="3600">
                <a:solidFill>
                  <a:schemeClr val="tx1"/>
                </a:solidFill>
                <a:latin typeface="Arial" charset="0"/>
              </a:defRPr>
            </a:lvl9pPr>
          </a:lstStyle>
          <a:p>
            <a:pPr marL="144000" indent="-144000" eaLnBrk="1" hangingPunct="1">
              <a:lnSpc>
                <a:spcPct val="90000"/>
              </a:lnSpc>
              <a:spcAft>
                <a:spcPts val="1200"/>
              </a:spcAft>
              <a:buFont typeface="Arial" panose="020B0604020202020204" pitchFamily="34" charset="0"/>
              <a:buChar char="•"/>
            </a:pPr>
            <a:r>
              <a:rPr lang="sv-SE" altLang="en-US" sz="1500" dirty="0" smtClean="0"/>
              <a:t>Vad händer om </a:t>
            </a:r>
            <a:r>
              <a:rPr lang="sv-SE" altLang="en-US" sz="1500" i="1" dirty="0" smtClean="0"/>
              <a:t>M </a:t>
            </a:r>
            <a:r>
              <a:rPr lang="sv-SE" altLang="en-US" sz="1500" dirty="0" smtClean="0"/>
              <a:t>ökas?</a:t>
            </a:r>
          </a:p>
          <a:p>
            <a:pPr marL="144000" indent="-144000" eaLnBrk="1" hangingPunct="1">
              <a:lnSpc>
                <a:spcPct val="90000"/>
              </a:lnSpc>
              <a:spcAft>
                <a:spcPts val="1200"/>
              </a:spcAft>
              <a:buFont typeface="Arial" panose="020B0604020202020204" pitchFamily="34" charset="0"/>
              <a:buChar char="•"/>
            </a:pPr>
            <a:r>
              <a:rPr lang="sv-SE" altLang="en-US" sz="1500" b="1" dirty="0" smtClean="0"/>
              <a:t>Steg 1.</a:t>
            </a:r>
            <a:r>
              <a:rPr lang="sv-SE" altLang="en-US" sz="1500" dirty="0" smtClean="0"/>
              <a:t> </a:t>
            </a:r>
            <a:r>
              <a:rPr lang="sv-SE" altLang="en-US" sz="1500" i="1" dirty="0" smtClean="0"/>
              <a:t>M </a:t>
            </a:r>
            <a:r>
              <a:rPr lang="sv-SE" altLang="en-US" sz="1500" dirty="0" smtClean="0"/>
              <a:t>ingår i </a:t>
            </a:r>
            <a:r>
              <a:rPr lang="sv-SE" altLang="en-US" sz="1500" i="1" dirty="0" smtClean="0"/>
              <a:t>LM- </a:t>
            </a:r>
            <a:r>
              <a:rPr lang="sv-SE" altLang="en-US" sz="1500" dirty="0" smtClean="0"/>
              <a:t>men inte </a:t>
            </a:r>
            <a:r>
              <a:rPr lang="sv-SE" altLang="en-US" sz="1500" i="1" dirty="0" smtClean="0"/>
              <a:t>IS-</a:t>
            </a:r>
            <a:r>
              <a:rPr lang="sv-SE" altLang="en-US" sz="1500" dirty="0" smtClean="0"/>
              <a:t>sambandet.</a:t>
            </a:r>
          </a:p>
          <a:p>
            <a:pPr marL="144000" indent="-144000" eaLnBrk="1" hangingPunct="1">
              <a:lnSpc>
                <a:spcPct val="90000"/>
              </a:lnSpc>
              <a:spcAft>
                <a:spcPts val="1200"/>
              </a:spcAft>
              <a:buFont typeface="Arial" panose="020B0604020202020204" pitchFamily="34" charset="0"/>
              <a:buChar char="•"/>
            </a:pPr>
            <a:r>
              <a:rPr lang="sv-SE" altLang="en-US" sz="1500" dirty="0" smtClean="0"/>
              <a:t>Högre </a:t>
            </a:r>
            <a:r>
              <a:rPr lang="sv-SE" altLang="en-US" sz="1500" i="1" dirty="0" smtClean="0"/>
              <a:t>M </a:t>
            </a:r>
            <a:r>
              <a:rPr lang="sv-SE" altLang="en-US" sz="1500" dirty="0" smtClean="0"/>
              <a:t>leder till lägre ränta vid varje produktions/</a:t>
            </a:r>
            <a:br>
              <a:rPr lang="sv-SE" altLang="en-US" sz="1500" dirty="0" smtClean="0"/>
            </a:br>
            <a:r>
              <a:rPr lang="sv-SE" altLang="en-US" sz="1500" dirty="0" smtClean="0"/>
              <a:t>inkomstnivå. </a:t>
            </a:r>
            <a:r>
              <a:rPr lang="sv-SE" altLang="en-US" sz="1500" i="1" dirty="0" smtClean="0"/>
              <a:t>LM-</a:t>
            </a:r>
            <a:r>
              <a:rPr lang="sv-SE" altLang="en-US" sz="1500" dirty="0" smtClean="0"/>
              <a:t>kurvan förskjuts nedåt.</a:t>
            </a:r>
          </a:p>
          <a:p>
            <a:pPr marL="144000" indent="-144000" eaLnBrk="1" hangingPunct="1">
              <a:lnSpc>
                <a:spcPct val="90000"/>
              </a:lnSpc>
              <a:spcAft>
                <a:spcPts val="1200"/>
              </a:spcAft>
              <a:buFont typeface="Arial" panose="020B0604020202020204" pitchFamily="34" charset="0"/>
              <a:buChar char="•"/>
            </a:pPr>
            <a:r>
              <a:rPr lang="sv-SE" altLang="en-US" sz="1500" b="1" dirty="0" smtClean="0"/>
              <a:t>Steg 2. </a:t>
            </a:r>
            <a:r>
              <a:rPr lang="sv-SE" altLang="en-US" sz="1500" dirty="0" smtClean="0"/>
              <a:t>Jämvikten flyttas från A till A’. </a:t>
            </a:r>
            <a:endParaRPr lang="sv-SE" altLang="en-US" sz="1500" dirty="0"/>
          </a:p>
          <a:p>
            <a:pPr eaLnBrk="1" hangingPunct="1">
              <a:spcBef>
                <a:spcPct val="10000"/>
              </a:spcBef>
              <a:spcAft>
                <a:spcPts val="1200"/>
              </a:spcAft>
              <a:buClrTx/>
            </a:pPr>
            <a:r>
              <a:rPr lang="sv-SE" altLang="en-US" sz="1500" b="1" dirty="0" smtClean="0"/>
              <a:t>Slutsats: </a:t>
            </a:r>
            <a:r>
              <a:rPr lang="sv-SE" altLang="en-US" sz="1500" dirty="0" smtClean="0"/>
              <a:t>Produktionen ökar från </a:t>
            </a:r>
            <a:r>
              <a:rPr lang="sv-SE" altLang="en-US" sz="1500" i="1" dirty="0" smtClean="0"/>
              <a:t>Y </a:t>
            </a:r>
            <a:r>
              <a:rPr lang="sv-SE" altLang="en-US" sz="1500" dirty="0" smtClean="0"/>
              <a:t>till </a:t>
            </a:r>
            <a:r>
              <a:rPr lang="sv-SE" altLang="en-US" sz="1500" i="1" dirty="0" smtClean="0"/>
              <a:t>Y’ </a:t>
            </a:r>
            <a:r>
              <a:rPr lang="sv-SE" altLang="en-US" sz="1500" dirty="0" smtClean="0"/>
              <a:t>och räntan faller från </a:t>
            </a:r>
            <a:r>
              <a:rPr lang="sv-SE" altLang="en-US" sz="1500" i="1" dirty="0" smtClean="0"/>
              <a:t>i</a:t>
            </a:r>
            <a:r>
              <a:rPr lang="sv-SE" altLang="en-US" sz="1500" dirty="0" smtClean="0"/>
              <a:t> till </a:t>
            </a:r>
            <a:r>
              <a:rPr lang="sv-SE" altLang="en-US" sz="1500" i="1" dirty="0" smtClean="0"/>
              <a:t>i’</a:t>
            </a:r>
            <a:r>
              <a:rPr lang="sv-SE" altLang="en-US" sz="1500" dirty="0" smtClean="0"/>
              <a:t>.</a:t>
            </a:r>
          </a:p>
          <a:p>
            <a:pPr eaLnBrk="1" hangingPunct="1">
              <a:spcBef>
                <a:spcPct val="10000"/>
              </a:spcBef>
              <a:spcAft>
                <a:spcPts val="1200"/>
              </a:spcAft>
              <a:buClrTx/>
            </a:pPr>
            <a:r>
              <a:rPr lang="sv-SE" altLang="en-US" sz="1500" b="1" dirty="0" smtClean="0"/>
              <a:t>Steg 3. </a:t>
            </a:r>
            <a:r>
              <a:rPr lang="sv-SE" altLang="en-US" sz="1500" dirty="0" smtClean="0"/>
              <a:t>Mer pengar sänker räntan. Det leder till mer investeringar vilket ökar efterfrågan och därmed ökar produktion/inkomst.</a:t>
            </a:r>
            <a:endParaRPr lang="sv-SE" altLang="en-US" sz="1500" b="1" dirty="0"/>
          </a:p>
        </p:txBody>
      </p:sp>
      <p:sp>
        <p:nvSpPr>
          <p:cNvPr id="36" name="Slide Number Placeholder 3"/>
          <p:cNvSpPr>
            <a:spLocks noGrp="1"/>
          </p:cNvSpPr>
          <p:nvPr>
            <p:ph type="sldNum" sz="quarter" idx="10"/>
          </p:nvPr>
        </p:nvSpPr>
        <p:spPr>
          <a:xfrm>
            <a:off x="0" y="6516688"/>
            <a:ext cx="1900238" cy="336550"/>
          </a:xfrm>
        </p:spPr>
        <p:txBody>
          <a:bodyPr/>
          <a:lstStyle/>
          <a:p>
            <a:pPr>
              <a:defRPr/>
            </a:pPr>
            <a:r>
              <a:rPr lang="sv-SE" dirty="0" smtClean="0"/>
              <a:t>K4: </a:t>
            </a:r>
            <a:r>
              <a:rPr lang="sv-SE" dirty="0"/>
              <a:t>sid. </a:t>
            </a:r>
            <a:fld id="{71B7D319-3509-4EF6-A7CA-BA2351681FF6}" type="slidenum">
              <a:rPr lang="en-GB"/>
              <a:pPr>
                <a:defRPr/>
              </a:pPr>
              <a:t>18</a:t>
            </a:fld>
            <a:endParaRPr lang="en-GB" dirty="0"/>
          </a:p>
        </p:txBody>
      </p:sp>
      <p:sp>
        <p:nvSpPr>
          <p:cNvPr id="31" name="Text Box 9"/>
          <p:cNvSpPr txBox="1">
            <a:spLocks noChangeArrowheads="1"/>
          </p:cNvSpPr>
          <p:nvPr/>
        </p:nvSpPr>
        <p:spPr bwMode="auto">
          <a:xfrm>
            <a:off x="6831544" y="6165304"/>
            <a:ext cx="1412864" cy="34073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9pPr>
          </a:lstStyle>
          <a:p>
            <a:pPr>
              <a:spcBef>
                <a:spcPts val="2250"/>
              </a:spcBef>
            </a:pPr>
            <a:r>
              <a:rPr lang="sv-SE" altLang="en-US" sz="1600" dirty="0" smtClean="0">
                <a:solidFill>
                  <a:srgbClr val="000000"/>
                </a:solidFill>
                <a:latin typeface="+mn-lt"/>
              </a:rPr>
              <a:t>Produktion, </a:t>
            </a:r>
            <a:r>
              <a:rPr lang="sv-SE" altLang="en-US" sz="1600" i="1" dirty="0" smtClean="0">
                <a:solidFill>
                  <a:srgbClr val="000000"/>
                </a:solidFill>
                <a:latin typeface="+mn-lt"/>
              </a:rPr>
              <a:t>Y</a:t>
            </a:r>
            <a:endParaRPr lang="sv-SE" altLang="en-US" sz="1600" i="1" dirty="0">
              <a:solidFill>
                <a:srgbClr val="000000"/>
              </a:solidFill>
              <a:latin typeface="+mn-lt"/>
            </a:endParaRPr>
          </a:p>
        </p:txBody>
      </p:sp>
      <p:sp>
        <p:nvSpPr>
          <p:cNvPr id="27" name="TextBox 26"/>
          <p:cNvSpPr txBox="1"/>
          <p:nvPr/>
        </p:nvSpPr>
        <p:spPr>
          <a:xfrm>
            <a:off x="5796136" y="3140968"/>
            <a:ext cx="356188" cy="400110"/>
          </a:xfrm>
          <a:prstGeom prst="rect">
            <a:avLst/>
          </a:prstGeom>
          <a:noFill/>
        </p:spPr>
        <p:txBody>
          <a:bodyPr wrap="none" rtlCol="0">
            <a:spAutoFit/>
          </a:bodyPr>
          <a:lstStyle/>
          <a:p>
            <a:r>
              <a:rPr lang="sv-SE" sz="2000" dirty="0" smtClean="0">
                <a:solidFill>
                  <a:schemeClr val="tx1"/>
                </a:solidFill>
                <a:latin typeface="+mn-lt"/>
              </a:rPr>
              <a:t>A</a:t>
            </a:r>
            <a:endParaRPr lang="sv-SE" sz="2000" dirty="0">
              <a:solidFill>
                <a:schemeClr val="tx1"/>
              </a:solidFill>
              <a:latin typeface="+mn-lt"/>
            </a:endParaRPr>
          </a:p>
        </p:txBody>
      </p:sp>
      <p:sp>
        <p:nvSpPr>
          <p:cNvPr id="28" name="Rectangle 27"/>
          <p:cNvSpPr/>
          <p:nvPr/>
        </p:nvSpPr>
        <p:spPr>
          <a:xfrm>
            <a:off x="5508104" y="6021288"/>
            <a:ext cx="338554" cy="369332"/>
          </a:xfrm>
          <a:prstGeom prst="rect">
            <a:avLst/>
          </a:prstGeom>
        </p:spPr>
        <p:txBody>
          <a:bodyPr wrap="none">
            <a:spAutoFit/>
          </a:bodyPr>
          <a:lstStyle/>
          <a:p>
            <a:r>
              <a:rPr lang="sv-SE" altLang="en-US" sz="1800" i="1" dirty="0">
                <a:solidFill>
                  <a:srgbClr val="000000"/>
                </a:solidFill>
                <a:latin typeface="Arial" charset="0"/>
              </a:rPr>
              <a:t>Y</a:t>
            </a:r>
            <a:endParaRPr lang="sv-SE" sz="1800" dirty="0"/>
          </a:p>
        </p:txBody>
      </p:sp>
      <p:sp>
        <p:nvSpPr>
          <p:cNvPr id="17" name="TextBox 16"/>
          <p:cNvSpPr txBox="1"/>
          <p:nvPr/>
        </p:nvSpPr>
        <p:spPr>
          <a:xfrm>
            <a:off x="3161112" y="3140968"/>
            <a:ext cx="235962" cy="369332"/>
          </a:xfrm>
          <a:prstGeom prst="rect">
            <a:avLst/>
          </a:prstGeom>
          <a:noFill/>
        </p:spPr>
        <p:txBody>
          <a:bodyPr wrap="none" rtlCol="0">
            <a:spAutoFit/>
          </a:bodyPr>
          <a:lstStyle/>
          <a:p>
            <a:r>
              <a:rPr lang="sv-SE" sz="1800" i="1" dirty="0" smtClean="0">
                <a:solidFill>
                  <a:schemeClr val="tx1"/>
                </a:solidFill>
                <a:latin typeface="+mn-lt"/>
              </a:rPr>
              <a:t>i</a:t>
            </a:r>
            <a:endParaRPr lang="sv-SE" sz="1800" i="1" dirty="0">
              <a:solidFill>
                <a:schemeClr val="tx1"/>
              </a:solidFill>
              <a:latin typeface="+mn-lt"/>
            </a:endParaRPr>
          </a:p>
        </p:txBody>
      </p:sp>
      <p:sp>
        <p:nvSpPr>
          <p:cNvPr id="35" name="TextBox 34"/>
          <p:cNvSpPr txBox="1"/>
          <p:nvPr/>
        </p:nvSpPr>
        <p:spPr>
          <a:xfrm>
            <a:off x="6588224" y="3861048"/>
            <a:ext cx="405880" cy="400110"/>
          </a:xfrm>
          <a:prstGeom prst="rect">
            <a:avLst/>
          </a:prstGeom>
          <a:noFill/>
        </p:spPr>
        <p:txBody>
          <a:bodyPr wrap="none" rtlCol="0">
            <a:spAutoFit/>
          </a:bodyPr>
          <a:lstStyle/>
          <a:p>
            <a:r>
              <a:rPr lang="sv-SE" sz="2000" dirty="0" smtClean="0">
                <a:solidFill>
                  <a:schemeClr val="tx1"/>
                </a:solidFill>
                <a:latin typeface="+mn-lt"/>
              </a:rPr>
              <a:t>A’</a:t>
            </a:r>
            <a:endParaRPr lang="sv-SE" sz="2000" dirty="0">
              <a:solidFill>
                <a:schemeClr val="tx1"/>
              </a:solidFill>
              <a:latin typeface="+mn-lt"/>
            </a:endParaRPr>
          </a:p>
        </p:txBody>
      </p:sp>
      <p:cxnSp>
        <p:nvCxnSpPr>
          <p:cNvPr id="43" name="Straight Connector 42"/>
          <p:cNvCxnSpPr/>
          <p:nvPr/>
        </p:nvCxnSpPr>
        <p:spPr bwMode="auto">
          <a:xfrm>
            <a:off x="5681618" y="3356992"/>
            <a:ext cx="0" cy="2663081"/>
          </a:xfrm>
          <a:prstGeom prst="line">
            <a:avLst/>
          </a:prstGeom>
          <a:solidFill>
            <a:srgbClr val="00B8FF"/>
          </a:solidFill>
          <a:ln w="9525" cap="flat" cmpd="sng" algn="ctr">
            <a:solidFill>
              <a:schemeClr val="tx1"/>
            </a:solidFill>
            <a:prstDash val="sysDash"/>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4" name="Straight Connector 43"/>
          <p:cNvCxnSpPr/>
          <p:nvPr/>
        </p:nvCxnSpPr>
        <p:spPr bwMode="auto">
          <a:xfrm flipH="1">
            <a:off x="3394697" y="3342362"/>
            <a:ext cx="2286684" cy="0"/>
          </a:xfrm>
          <a:prstGeom prst="line">
            <a:avLst/>
          </a:prstGeom>
          <a:solidFill>
            <a:srgbClr val="00B8FF"/>
          </a:solidFill>
          <a:ln w="9525" cap="flat" cmpd="sng" algn="ctr">
            <a:solidFill>
              <a:schemeClr val="tx1"/>
            </a:solidFill>
            <a:prstDash val="sysDash"/>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48" name="Group 47"/>
          <p:cNvGrpSpPr/>
          <p:nvPr/>
        </p:nvGrpSpPr>
        <p:grpSpPr>
          <a:xfrm>
            <a:off x="3146470" y="3645024"/>
            <a:ext cx="3729786" cy="2743619"/>
            <a:chOff x="3146470" y="3645024"/>
            <a:chExt cx="3729786" cy="2743619"/>
          </a:xfrm>
        </p:grpSpPr>
        <p:cxnSp>
          <p:nvCxnSpPr>
            <p:cNvPr id="8" name="Straight Connector 7"/>
            <p:cNvCxnSpPr/>
            <p:nvPr/>
          </p:nvCxnSpPr>
          <p:spPr bwMode="auto">
            <a:xfrm>
              <a:off x="6652014" y="3904938"/>
              <a:ext cx="1" cy="2136988"/>
            </a:xfrm>
            <a:prstGeom prst="line">
              <a:avLst/>
            </a:prstGeom>
            <a:solidFill>
              <a:srgbClr val="00B8FF"/>
            </a:solidFill>
            <a:ln w="9525" cap="flat" cmpd="sng" algn="ctr">
              <a:solidFill>
                <a:schemeClr val="tx1"/>
              </a:solidFill>
              <a:prstDash val="sysDash"/>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0" name="Straight Connector 39"/>
            <p:cNvCxnSpPr/>
            <p:nvPr/>
          </p:nvCxnSpPr>
          <p:spPr bwMode="auto">
            <a:xfrm flipH="1">
              <a:off x="3372249" y="3868363"/>
              <a:ext cx="3259866" cy="0"/>
            </a:xfrm>
            <a:prstGeom prst="line">
              <a:avLst/>
            </a:prstGeom>
            <a:solidFill>
              <a:srgbClr val="00B8FF"/>
            </a:solidFill>
            <a:ln w="9525" cap="flat" cmpd="sng" algn="ctr">
              <a:solidFill>
                <a:schemeClr val="tx1"/>
              </a:solidFill>
              <a:prstDash val="sysDash"/>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9" name="Rectangle 38"/>
            <p:cNvSpPr/>
            <p:nvPr/>
          </p:nvSpPr>
          <p:spPr>
            <a:xfrm>
              <a:off x="6486406" y="6019311"/>
              <a:ext cx="389850" cy="369332"/>
            </a:xfrm>
            <a:prstGeom prst="rect">
              <a:avLst/>
            </a:prstGeom>
          </p:spPr>
          <p:txBody>
            <a:bodyPr wrap="none">
              <a:spAutoFit/>
            </a:bodyPr>
            <a:lstStyle/>
            <a:p>
              <a:r>
                <a:rPr lang="sv-SE" altLang="en-US" sz="1800" i="1" dirty="0" smtClean="0">
                  <a:solidFill>
                    <a:srgbClr val="000000"/>
                  </a:solidFill>
                  <a:latin typeface="Arial" charset="0"/>
                </a:rPr>
                <a:t>Y’</a:t>
              </a:r>
              <a:endParaRPr lang="sv-SE" sz="1800" dirty="0"/>
            </a:p>
          </p:txBody>
        </p:sp>
        <p:sp>
          <p:nvSpPr>
            <p:cNvPr id="46" name="TextBox 45"/>
            <p:cNvSpPr txBox="1"/>
            <p:nvPr/>
          </p:nvSpPr>
          <p:spPr>
            <a:xfrm>
              <a:off x="3146470" y="3645024"/>
              <a:ext cx="287258" cy="369332"/>
            </a:xfrm>
            <a:prstGeom prst="rect">
              <a:avLst/>
            </a:prstGeom>
            <a:noFill/>
          </p:spPr>
          <p:txBody>
            <a:bodyPr wrap="none" rtlCol="0">
              <a:spAutoFit/>
            </a:bodyPr>
            <a:lstStyle/>
            <a:p>
              <a:r>
                <a:rPr lang="sv-SE" sz="1800" i="1" dirty="0">
                  <a:solidFill>
                    <a:schemeClr val="tx1"/>
                  </a:solidFill>
                  <a:latin typeface="+mn-lt"/>
                </a:rPr>
                <a:t>i</a:t>
              </a:r>
              <a:r>
                <a:rPr lang="sv-SE" sz="1800" i="1" dirty="0" smtClean="0">
                  <a:solidFill>
                    <a:schemeClr val="tx1"/>
                  </a:solidFill>
                  <a:latin typeface="+mn-lt"/>
                </a:rPr>
                <a:t>’</a:t>
              </a:r>
              <a:endParaRPr lang="sv-SE" sz="1800" i="1" dirty="0">
                <a:solidFill>
                  <a:schemeClr val="tx1"/>
                </a:solidFill>
                <a:latin typeface="+mn-lt"/>
              </a:endParaRPr>
            </a:p>
          </p:txBody>
        </p:sp>
      </p:grpSp>
      <p:grpSp>
        <p:nvGrpSpPr>
          <p:cNvPr id="3" name="Group 2"/>
          <p:cNvGrpSpPr/>
          <p:nvPr/>
        </p:nvGrpSpPr>
        <p:grpSpPr>
          <a:xfrm>
            <a:off x="4894978" y="1430777"/>
            <a:ext cx="3901448" cy="3568566"/>
            <a:chOff x="4894978" y="1430777"/>
            <a:chExt cx="3901448" cy="3568566"/>
          </a:xfrm>
        </p:grpSpPr>
        <p:sp>
          <p:nvSpPr>
            <p:cNvPr id="33" name="Freeform 32"/>
            <p:cNvSpPr/>
            <p:nvPr/>
          </p:nvSpPr>
          <p:spPr bwMode="auto">
            <a:xfrm rot="4055503">
              <a:off x="4609937" y="1715818"/>
              <a:ext cx="3568566" cy="2998484"/>
            </a:xfrm>
            <a:custGeom>
              <a:avLst/>
              <a:gdLst>
                <a:gd name="connsiteX0" fmla="*/ 0 w 4705350"/>
                <a:gd name="connsiteY0" fmla="*/ 2895600 h 2895600"/>
                <a:gd name="connsiteX1" fmla="*/ 2600325 w 4705350"/>
                <a:gd name="connsiteY1" fmla="*/ 1857375 h 2895600"/>
                <a:gd name="connsiteX2" fmla="*/ 4705350 w 4705350"/>
                <a:gd name="connsiteY2" fmla="*/ 0 h 2895600"/>
                <a:gd name="connsiteX0" fmla="*/ 0 w 4705350"/>
                <a:gd name="connsiteY0" fmla="*/ 2895600 h 2895600"/>
                <a:gd name="connsiteX1" fmla="*/ 3019425 w 4705350"/>
                <a:gd name="connsiteY1" fmla="*/ 1866900 h 2895600"/>
                <a:gd name="connsiteX2" fmla="*/ 4705350 w 4705350"/>
                <a:gd name="connsiteY2" fmla="*/ 0 h 2895600"/>
                <a:gd name="connsiteX0" fmla="*/ 0 w 5095875"/>
                <a:gd name="connsiteY0" fmla="*/ 2705100 h 2705100"/>
                <a:gd name="connsiteX1" fmla="*/ 3019425 w 5095875"/>
                <a:gd name="connsiteY1" fmla="*/ 1676400 h 2705100"/>
                <a:gd name="connsiteX2" fmla="*/ 5095875 w 5095875"/>
                <a:gd name="connsiteY2" fmla="*/ 0 h 2705100"/>
              </a:gdLst>
              <a:ahLst/>
              <a:cxnLst>
                <a:cxn ang="0">
                  <a:pos x="connsiteX0" y="connsiteY0"/>
                </a:cxn>
                <a:cxn ang="0">
                  <a:pos x="connsiteX1" y="connsiteY1"/>
                </a:cxn>
                <a:cxn ang="0">
                  <a:pos x="connsiteX2" y="connsiteY2"/>
                </a:cxn>
              </a:cxnLst>
              <a:rect l="l" t="t" r="r" b="b"/>
              <a:pathLst>
                <a:path w="5095875" h="2705100">
                  <a:moveTo>
                    <a:pt x="0" y="2705100"/>
                  </a:moveTo>
                  <a:cubicBezTo>
                    <a:pt x="908050" y="2427287"/>
                    <a:pt x="2170113" y="2127250"/>
                    <a:pt x="3019425" y="1676400"/>
                  </a:cubicBezTo>
                  <a:cubicBezTo>
                    <a:pt x="3868737" y="1225550"/>
                    <a:pt x="4435475" y="687387"/>
                    <a:pt x="5095875" y="0"/>
                  </a:cubicBezTo>
                </a:path>
              </a:pathLst>
            </a:custGeom>
            <a:noFill/>
            <a:ln w="25400" cap="flat" cmpd="sng" algn="ctr">
              <a:solidFill>
                <a:srgbClr val="0070C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8" charset="0"/>
                <a:buNone/>
                <a:tabLst/>
              </a:pPr>
              <a:endParaRPr kumimoji="0" lang="sv-SE" sz="2400" b="0" i="0" u="none" strike="noStrike" cap="none" normalizeH="0" baseline="0" smtClean="0">
                <a:ln>
                  <a:noFill/>
                </a:ln>
                <a:solidFill>
                  <a:schemeClr val="bg1"/>
                </a:solidFill>
                <a:effectLst/>
                <a:latin typeface="Times New Roman" pitchFamily="18" charset="0"/>
                <a:ea typeface="MS Gothic" pitchFamily="49" charset="-128"/>
              </a:endParaRPr>
            </a:p>
          </p:txBody>
        </p:sp>
        <p:sp>
          <p:nvSpPr>
            <p:cNvPr id="38" name="TextBox 37"/>
            <p:cNvSpPr txBox="1"/>
            <p:nvPr/>
          </p:nvSpPr>
          <p:spPr>
            <a:xfrm>
              <a:off x="8393752" y="4109010"/>
              <a:ext cx="402674" cy="369332"/>
            </a:xfrm>
            <a:prstGeom prst="rect">
              <a:avLst/>
            </a:prstGeom>
            <a:noFill/>
          </p:spPr>
          <p:txBody>
            <a:bodyPr wrap="none" rtlCol="0">
              <a:spAutoFit/>
            </a:bodyPr>
            <a:lstStyle/>
            <a:p>
              <a:r>
                <a:rPr lang="sv-SE" sz="1800" i="1" dirty="0" smtClean="0">
                  <a:solidFill>
                    <a:srgbClr val="0070C0"/>
                  </a:solidFill>
                  <a:latin typeface="+mn-lt"/>
                </a:rPr>
                <a:t>IS</a:t>
              </a:r>
              <a:endParaRPr lang="sv-SE" sz="2000" i="1" dirty="0">
                <a:solidFill>
                  <a:srgbClr val="0070C0"/>
                </a:solidFill>
                <a:latin typeface="+mn-lt"/>
              </a:endParaRPr>
            </a:p>
          </p:txBody>
        </p:sp>
      </p:grpSp>
      <p:sp>
        <p:nvSpPr>
          <p:cNvPr id="37" name="TextBox 36"/>
          <p:cNvSpPr txBox="1"/>
          <p:nvPr/>
        </p:nvSpPr>
        <p:spPr>
          <a:xfrm>
            <a:off x="8351947" y="1740688"/>
            <a:ext cx="540533" cy="400110"/>
          </a:xfrm>
          <a:prstGeom prst="rect">
            <a:avLst/>
          </a:prstGeom>
          <a:noFill/>
        </p:spPr>
        <p:txBody>
          <a:bodyPr wrap="none" rtlCol="0">
            <a:spAutoFit/>
          </a:bodyPr>
          <a:lstStyle/>
          <a:p>
            <a:r>
              <a:rPr lang="sv-SE" sz="2000" i="1" dirty="0" smtClean="0">
                <a:solidFill>
                  <a:srgbClr val="FF6600"/>
                </a:solidFill>
                <a:latin typeface="+mn-lt"/>
              </a:rPr>
              <a:t>LM</a:t>
            </a:r>
            <a:endParaRPr lang="sv-SE" i="1" dirty="0">
              <a:solidFill>
                <a:srgbClr val="FF6600"/>
              </a:solidFill>
              <a:latin typeface="+mn-lt"/>
            </a:endParaRPr>
          </a:p>
        </p:txBody>
      </p:sp>
      <mc:AlternateContent xmlns:mc="http://schemas.openxmlformats.org/markup-compatibility/2006" xmlns:a14="http://schemas.microsoft.com/office/drawing/2010/main">
        <mc:Choice Requires="a14">
          <p:sp>
            <p:nvSpPr>
              <p:cNvPr id="42" name="Rectangle 41"/>
              <p:cNvSpPr/>
              <p:nvPr/>
            </p:nvSpPr>
            <p:spPr>
              <a:xfrm>
                <a:off x="4716016" y="1556792"/>
                <a:ext cx="3168352" cy="622286"/>
              </a:xfrm>
              <a:prstGeom prst="rect">
                <a:avLst/>
              </a:prstGeom>
            </p:spPr>
            <p:txBody>
              <a:bodyPr wrap="square">
                <a:spAutoFit/>
              </a:bodyPr>
              <a:lstStyle/>
              <a:p>
                <a:r>
                  <a:rPr lang="sv-SE" sz="1800" i="1" dirty="0" smtClean="0">
                    <a:solidFill>
                      <a:schemeClr val="tx1"/>
                    </a:solidFill>
                    <a:latin typeface="+mn-lt"/>
                  </a:rPr>
                  <a:t>LM:  </a:t>
                </a:r>
                <a14:m>
                  <m:oMath xmlns:m="http://schemas.openxmlformats.org/officeDocument/2006/math">
                    <m:f>
                      <m:fPr>
                        <m:ctrlPr>
                          <a:rPr lang="sv-SE" i="1" smtClean="0">
                            <a:solidFill>
                              <a:schemeClr val="tx1"/>
                            </a:solidFill>
                            <a:latin typeface="Cambria Math"/>
                          </a:rPr>
                        </m:ctrlPr>
                      </m:fPr>
                      <m:num>
                        <m:r>
                          <a:rPr lang="sv-SE" b="0" i="1" smtClean="0">
                            <a:solidFill>
                              <a:schemeClr val="tx1"/>
                            </a:solidFill>
                            <a:latin typeface="Cambria Math"/>
                          </a:rPr>
                          <m:t>𝑀</m:t>
                        </m:r>
                      </m:num>
                      <m:den>
                        <m:r>
                          <a:rPr lang="sv-SE" b="0" i="1" smtClean="0">
                            <a:solidFill>
                              <a:schemeClr val="tx1"/>
                            </a:solidFill>
                            <a:latin typeface="Cambria Math"/>
                          </a:rPr>
                          <m:t>𝑃</m:t>
                        </m:r>
                      </m:den>
                    </m:f>
                    <m:r>
                      <a:rPr lang="sv-SE" i="1">
                        <a:solidFill>
                          <a:schemeClr val="tx1"/>
                        </a:solidFill>
                        <a:latin typeface="Cambria Math"/>
                      </a:rPr>
                      <m:t>= </m:t>
                    </m:r>
                  </m:oMath>
                </a14:m>
                <a:r>
                  <a:rPr lang="sv-SE" sz="1800" i="1" dirty="0">
                    <a:solidFill>
                      <a:schemeClr val="tx1"/>
                    </a:solidFill>
                    <a:latin typeface="+mn-lt"/>
                  </a:rPr>
                  <a:t>Y </a:t>
                </a:r>
                <a:r>
                  <a:rPr lang="sv-SE" sz="1800" baseline="15000" dirty="0">
                    <a:solidFill>
                      <a:schemeClr val="tx1"/>
                    </a:solidFill>
                    <a:latin typeface="+mn-lt"/>
                    <a:sym typeface="Symbol"/>
                  </a:rPr>
                  <a:t></a:t>
                </a:r>
                <a:r>
                  <a:rPr lang="sv-SE" sz="1800" i="1" dirty="0">
                    <a:solidFill>
                      <a:schemeClr val="tx1"/>
                    </a:solidFill>
                    <a:latin typeface="+mn-lt"/>
                    <a:sym typeface="Symbol"/>
                  </a:rPr>
                  <a:t> L</a:t>
                </a:r>
                <a:r>
                  <a:rPr lang="sv-SE" sz="1800" dirty="0">
                    <a:solidFill>
                      <a:schemeClr val="tx1"/>
                    </a:solidFill>
                    <a:latin typeface="+mn-lt"/>
                    <a:sym typeface="Symbol"/>
                  </a:rPr>
                  <a:t>(</a:t>
                </a:r>
                <a:r>
                  <a:rPr lang="sv-SE" sz="1800" i="1" dirty="0">
                    <a:solidFill>
                      <a:schemeClr val="tx1"/>
                    </a:solidFill>
                    <a:latin typeface="+mn-lt"/>
                    <a:sym typeface="Symbol"/>
                  </a:rPr>
                  <a:t>i</a:t>
                </a:r>
                <a:r>
                  <a:rPr lang="sv-SE" sz="1800" dirty="0" smtClean="0">
                    <a:solidFill>
                      <a:schemeClr val="tx1"/>
                    </a:solidFill>
                    <a:latin typeface="+mn-lt"/>
                    <a:sym typeface="Symbol"/>
                  </a:rPr>
                  <a:t>)</a:t>
                </a:r>
                <a:endParaRPr lang="sv-SE" sz="1800" dirty="0">
                  <a:solidFill>
                    <a:schemeClr val="tx1"/>
                  </a:solidFill>
                  <a:latin typeface="+mn-lt"/>
                  <a:sym typeface="Symbol"/>
                </a:endParaRPr>
              </a:p>
            </p:txBody>
          </p:sp>
        </mc:Choice>
        <mc:Fallback xmlns="">
          <p:sp>
            <p:nvSpPr>
              <p:cNvPr id="42" name="Rectangle 41"/>
              <p:cNvSpPr>
                <a:spLocks noRot="1" noChangeAspect="1" noMove="1" noResize="1" noEditPoints="1" noAdjustHandles="1" noChangeArrowheads="1" noChangeShapeType="1" noTextEdit="1"/>
              </p:cNvSpPr>
              <p:nvPr/>
            </p:nvSpPr>
            <p:spPr>
              <a:xfrm>
                <a:off x="4716016" y="1556792"/>
                <a:ext cx="3168352" cy="622286"/>
              </a:xfrm>
              <a:prstGeom prst="rect">
                <a:avLst/>
              </a:prstGeom>
              <a:blipFill rotWithShape="1">
                <a:blip r:embed="rId2"/>
                <a:stretch>
                  <a:fillRect l="-1734"/>
                </a:stretch>
              </a:blipFill>
            </p:spPr>
            <p:txBody>
              <a:bodyPr/>
              <a:lstStyle/>
              <a:p>
                <a:r>
                  <a:rPr lang="sv-SE">
                    <a:noFill/>
                  </a:rPr>
                  <a:t> </a:t>
                </a:r>
              </a:p>
            </p:txBody>
          </p:sp>
        </mc:Fallback>
      </mc:AlternateContent>
      <p:sp>
        <p:nvSpPr>
          <p:cNvPr id="47" name="Freeform 46"/>
          <p:cNvSpPr/>
          <p:nvPr/>
        </p:nvSpPr>
        <p:spPr bwMode="auto">
          <a:xfrm>
            <a:off x="3563888" y="1340768"/>
            <a:ext cx="4735835" cy="2705100"/>
          </a:xfrm>
          <a:custGeom>
            <a:avLst/>
            <a:gdLst>
              <a:gd name="connsiteX0" fmla="*/ 0 w 4705350"/>
              <a:gd name="connsiteY0" fmla="*/ 2895600 h 2895600"/>
              <a:gd name="connsiteX1" fmla="*/ 2600325 w 4705350"/>
              <a:gd name="connsiteY1" fmla="*/ 1857375 h 2895600"/>
              <a:gd name="connsiteX2" fmla="*/ 4705350 w 4705350"/>
              <a:gd name="connsiteY2" fmla="*/ 0 h 2895600"/>
              <a:gd name="connsiteX0" fmla="*/ 0 w 4705350"/>
              <a:gd name="connsiteY0" fmla="*/ 2895600 h 2895600"/>
              <a:gd name="connsiteX1" fmla="*/ 3019425 w 4705350"/>
              <a:gd name="connsiteY1" fmla="*/ 1866900 h 2895600"/>
              <a:gd name="connsiteX2" fmla="*/ 4705350 w 4705350"/>
              <a:gd name="connsiteY2" fmla="*/ 0 h 2895600"/>
              <a:gd name="connsiteX0" fmla="*/ 0 w 5095875"/>
              <a:gd name="connsiteY0" fmla="*/ 2705100 h 2705100"/>
              <a:gd name="connsiteX1" fmla="*/ 3019425 w 5095875"/>
              <a:gd name="connsiteY1" fmla="*/ 1676400 h 2705100"/>
              <a:gd name="connsiteX2" fmla="*/ 5095875 w 5095875"/>
              <a:gd name="connsiteY2" fmla="*/ 0 h 2705100"/>
            </a:gdLst>
            <a:ahLst/>
            <a:cxnLst>
              <a:cxn ang="0">
                <a:pos x="connsiteX0" y="connsiteY0"/>
              </a:cxn>
              <a:cxn ang="0">
                <a:pos x="connsiteX1" y="connsiteY1"/>
              </a:cxn>
              <a:cxn ang="0">
                <a:pos x="connsiteX2" y="connsiteY2"/>
              </a:cxn>
            </a:cxnLst>
            <a:rect l="l" t="t" r="r" b="b"/>
            <a:pathLst>
              <a:path w="5095875" h="2705100">
                <a:moveTo>
                  <a:pt x="0" y="2705100"/>
                </a:moveTo>
                <a:cubicBezTo>
                  <a:pt x="908050" y="2427287"/>
                  <a:pt x="2170113" y="2127250"/>
                  <a:pt x="3019425" y="1676400"/>
                </a:cubicBezTo>
                <a:cubicBezTo>
                  <a:pt x="3868737" y="1225550"/>
                  <a:pt x="4435475" y="687387"/>
                  <a:pt x="5095875" y="0"/>
                </a:cubicBezTo>
              </a:path>
            </a:pathLst>
          </a:custGeom>
          <a:noFill/>
          <a:ln w="25400" cap="flat" cmpd="sng" algn="ctr">
            <a:solidFill>
              <a:srgbClr val="FF66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8" charset="0"/>
              <a:buNone/>
              <a:tabLst/>
            </a:pPr>
            <a:endParaRPr kumimoji="0" lang="sv-SE" sz="2400" b="0" i="0" u="none" strike="noStrike" cap="none" normalizeH="0" baseline="0" smtClean="0">
              <a:ln>
                <a:noFill/>
              </a:ln>
              <a:solidFill>
                <a:schemeClr val="bg1"/>
              </a:solidFill>
              <a:effectLst/>
              <a:latin typeface="Times New Roman" pitchFamily="18" charset="0"/>
              <a:ea typeface="MS Gothic" pitchFamily="49" charset="-128"/>
            </a:endParaRPr>
          </a:p>
        </p:txBody>
      </p:sp>
      <p:grpSp>
        <p:nvGrpSpPr>
          <p:cNvPr id="23" name="Group 22"/>
          <p:cNvGrpSpPr/>
          <p:nvPr/>
        </p:nvGrpSpPr>
        <p:grpSpPr>
          <a:xfrm>
            <a:off x="3652589" y="2308076"/>
            <a:ext cx="4735835" cy="2705100"/>
            <a:chOff x="3652589" y="2308076"/>
            <a:chExt cx="4735835" cy="2705100"/>
          </a:xfrm>
        </p:grpSpPr>
        <p:sp>
          <p:nvSpPr>
            <p:cNvPr id="22" name="Freeform 21"/>
            <p:cNvSpPr/>
            <p:nvPr/>
          </p:nvSpPr>
          <p:spPr bwMode="auto">
            <a:xfrm>
              <a:off x="3652589" y="2308076"/>
              <a:ext cx="4735835" cy="2705100"/>
            </a:xfrm>
            <a:custGeom>
              <a:avLst/>
              <a:gdLst>
                <a:gd name="connsiteX0" fmla="*/ 0 w 4705350"/>
                <a:gd name="connsiteY0" fmla="*/ 2895600 h 2895600"/>
                <a:gd name="connsiteX1" fmla="*/ 2600325 w 4705350"/>
                <a:gd name="connsiteY1" fmla="*/ 1857375 h 2895600"/>
                <a:gd name="connsiteX2" fmla="*/ 4705350 w 4705350"/>
                <a:gd name="connsiteY2" fmla="*/ 0 h 2895600"/>
                <a:gd name="connsiteX0" fmla="*/ 0 w 4705350"/>
                <a:gd name="connsiteY0" fmla="*/ 2895600 h 2895600"/>
                <a:gd name="connsiteX1" fmla="*/ 3019425 w 4705350"/>
                <a:gd name="connsiteY1" fmla="*/ 1866900 h 2895600"/>
                <a:gd name="connsiteX2" fmla="*/ 4705350 w 4705350"/>
                <a:gd name="connsiteY2" fmla="*/ 0 h 2895600"/>
                <a:gd name="connsiteX0" fmla="*/ 0 w 5095875"/>
                <a:gd name="connsiteY0" fmla="*/ 2705100 h 2705100"/>
                <a:gd name="connsiteX1" fmla="*/ 3019425 w 5095875"/>
                <a:gd name="connsiteY1" fmla="*/ 1676400 h 2705100"/>
                <a:gd name="connsiteX2" fmla="*/ 5095875 w 5095875"/>
                <a:gd name="connsiteY2" fmla="*/ 0 h 2705100"/>
              </a:gdLst>
              <a:ahLst/>
              <a:cxnLst>
                <a:cxn ang="0">
                  <a:pos x="connsiteX0" y="connsiteY0"/>
                </a:cxn>
                <a:cxn ang="0">
                  <a:pos x="connsiteX1" y="connsiteY1"/>
                </a:cxn>
                <a:cxn ang="0">
                  <a:pos x="connsiteX2" y="connsiteY2"/>
                </a:cxn>
              </a:cxnLst>
              <a:rect l="l" t="t" r="r" b="b"/>
              <a:pathLst>
                <a:path w="5095875" h="2705100">
                  <a:moveTo>
                    <a:pt x="0" y="2705100"/>
                  </a:moveTo>
                  <a:cubicBezTo>
                    <a:pt x="908050" y="2427287"/>
                    <a:pt x="2170113" y="2127250"/>
                    <a:pt x="3019425" y="1676400"/>
                  </a:cubicBezTo>
                  <a:cubicBezTo>
                    <a:pt x="3868737" y="1225550"/>
                    <a:pt x="4435475" y="687387"/>
                    <a:pt x="5095875" y="0"/>
                  </a:cubicBezTo>
                </a:path>
              </a:pathLst>
            </a:custGeom>
            <a:noFill/>
            <a:ln w="25400" cap="flat" cmpd="sng" algn="ctr">
              <a:solidFill>
                <a:srgbClr val="FF66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8" charset="0"/>
                <a:buNone/>
                <a:tabLst/>
              </a:pPr>
              <a:endParaRPr kumimoji="0" lang="sv-SE" sz="2400" b="0" i="0" u="none" strike="noStrike" cap="none" normalizeH="0" baseline="0" smtClean="0">
                <a:ln>
                  <a:noFill/>
                </a:ln>
                <a:solidFill>
                  <a:schemeClr val="bg1"/>
                </a:solidFill>
                <a:effectLst/>
                <a:latin typeface="Times New Roman" pitchFamily="18" charset="0"/>
                <a:ea typeface="MS Gothic" pitchFamily="49" charset="-128"/>
              </a:endParaRPr>
            </a:p>
          </p:txBody>
        </p:sp>
        <p:sp>
          <p:nvSpPr>
            <p:cNvPr id="15" name="Down Arrow 14"/>
            <p:cNvSpPr/>
            <p:nvPr/>
          </p:nvSpPr>
          <p:spPr bwMode="auto">
            <a:xfrm>
              <a:off x="7092280" y="2693318"/>
              <a:ext cx="216024" cy="649044"/>
            </a:xfrm>
            <a:prstGeom prst="downArrow">
              <a:avLst/>
            </a:pr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8" charset="0"/>
                <a:buNone/>
                <a:tabLst/>
              </a:pPr>
              <a:endParaRPr kumimoji="0" lang="sv-SE" sz="2400" b="0" i="0" u="none" strike="noStrike" cap="none" normalizeH="0" baseline="0" smtClean="0">
                <a:ln>
                  <a:noFill/>
                </a:ln>
                <a:solidFill>
                  <a:schemeClr val="bg1"/>
                </a:solidFill>
                <a:effectLst/>
                <a:latin typeface="Times New Roman" pitchFamily="18" charset="0"/>
                <a:ea typeface="MS Gothic" pitchFamily="49" charset="-128"/>
              </a:endParaRPr>
            </a:p>
          </p:txBody>
        </p:sp>
      </p:grpSp>
    </p:spTree>
    <p:extLst>
      <p:ext uri="{BB962C8B-B14F-4D97-AF65-F5344CB8AC3E}">
        <p14:creationId xmlns:p14="http://schemas.microsoft.com/office/powerpoint/2010/main" val="5967963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2">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2">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47" presetClass="entr" presetSubtype="0" fill="hold" nodeType="clickEffect">
                                  <p:stCondLst>
                                    <p:cond delay="0"/>
                                  </p:stCondLst>
                                  <p:childTnLst>
                                    <p:set>
                                      <p:cBhvr>
                                        <p:cTn id="18" dur="1" fill="hold">
                                          <p:stCondLst>
                                            <p:cond delay="0"/>
                                          </p:stCondLst>
                                        </p:cTn>
                                        <p:tgtEl>
                                          <p:spTgt spid="23"/>
                                        </p:tgtEl>
                                        <p:attrNameLst>
                                          <p:attrName>style.visibility</p:attrName>
                                        </p:attrNameLst>
                                      </p:cBhvr>
                                      <p:to>
                                        <p:strVal val="visible"/>
                                      </p:to>
                                    </p:set>
                                    <p:animEffect transition="in" filter="fade">
                                      <p:cBhvr>
                                        <p:cTn id="19" dur="1000"/>
                                        <p:tgtEl>
                                          <p:spTgt spid="23"/>
                                        </p:tgtEl>
                                      </p:cBhvr>
                                    </p:animEffect>
                                    <p:anim calcmode="lin" valueType="num">
                                      <p:cBhvr>
                                        <p:cTn id="20" dur="1000" fill="hold"/>
                                        <p:tgtEl>
                                          <p:spTgt spid="23"/>
                                        </p:tgtEl>
                                        <p:attrNameLst>
                                          <p:attrName>ppt_x</p:attrName>
                                        </p:attrNameLst>
                                      </p:cBhvr>
                                      <p:tavLst>
                                        <p:tav tm="0">
                                          <p:val>
                                            <p:strVal val="#ppt_x"/>
                                          </p:val>
                                        </p:tav>
                                        <p:tav tm="100000">
                                          <p:val>
                                            <p:strVal val="#ppt_x"/>
                                          </p:val>
                                        </p:tav>
                                      </p:tavLst>
                                    </p:anim>
                                    <p:anim calcmode="lin" valueType="num">
                                      <p:cBhvr>
                                        <p:cTn id="21" dur="1000" fill="hold"/>
                                        <p:tgtEl>
                                          <p:spTgt spid="23"/>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1" presetClass="entr" presetSubtype="0" fill="hold" grpId="0" nodeType="clickEffect">
                                  <p:stCondLst>
                                    <p:cond delay="0"/>
                                  </p:stCondLst>
                                  <p:childTnLst>
                                    <p:set>
                                      <p:cBhvr>
                                        <p:cTn id="25" dur="1" fill="hold">
                                          <p:stCondLst>
                                            <p:cond delay="0"/>
                                          </p:stCondLst>
                                        </p:cTn>
                                        <p:tgtEl>
                                          <p:spTgt spid="32">
                                            <p:txEl>
                                              <p:pRg st="3" end="3"/>
                                            </p:txEl>
                                          </p:spTgt>
                                        </p:tgtEl>
                                        <p:attrNameLst>
                                          <p:attrName>style.visibility</p:attrName>
                                        </p:attrNameLst>
                                      </p:cBhvr>
                                      <p:to>
                                        <p:strVal val="visible"/>
                                      </p:to>
                                    </p:set>
                                  </p:childTnLst>
                                </p:cTn>
                              </p:par>
                            </p:childTnLst>
                          </p:cTn>
                        </p:par>
                      </p:childTnLst>
                    </p:cTn>
                  </p:par>
                  <p:par>
                    <p:cTn id="26" fill="hold">
                      <p:stCondLst>
                        <p:cond delay="indefinite"/>
                      </p:stCondLst>
                      <p:childTnLst>
                        <p:par>
                          <p:cTn id="27" fill="hold">
                            <p:stCondLst>
                              <p:cond delay="0"/>
                            </p:stCondLst>
                            <p:childTnLst>
                              <p:par>
                                <p:cTn id="28" presetID="1" presetClass="entr" presetSubtype="0" fill="hold" grpId="0" nodeType="clickEffect">
                                  <p:stCondLst>
                                    <p:cond delay="0"/>
                                  </p:stCondLst>
                                  <p:childTnLst>
                                    <p:set>
                                      <p:cBhvr>
                                        <p:cTn id="29" dur="1" fill="hold">
                                          <p:stCondLst>
                                            <p:cond delay="0"/>
                                          </p:stCondLst>
                                        </p:cTn>
                                        <p:tgtEl>
                                          <p:spTgt spid="35"/>
                                        </p:tgtEl>
                                        <p:attrNameLst>
                                          <p:attrName>style.visibility</p:attrName>
                                        </p:attrNameLst>
                                      </p:cBhvr>
                                      <p:to>
                                        <p:strVal val="visible"/>
                                      </p:to>
                                    </p:set>
                                  </p:childTnLst>
                                </p:cTn>
                              </p:par>
                            </p:childTnLst>
                          </p:cTn>
                        </p:par>
                      </p:childTnLst>
                    </p:cTn>
                  </p:par>
                  <p:par>
                    <p:cTn id="30" fill="hold">
                      <p:stCondLst>
                        <p:cond delay="indefinite"/>
                      </p:stCondLst>
                      <p:childTnLst>
                        <p:par>
                          <p:cTn id="31" fill="hold">
                            <p:stCondLst>
                              <p:cond delay="0"/>
                            </p:stCondLst>
                            <p:childTnLst>
                              <p:par>
                                <p:cTn id="32" presetID="1" presetClass="entr" presetSubtype="0" fill="hold" grpId="0" nodeType="clickEffect">
                                  <p:stCondLst>
                                    <p:cond delay="0"/>
                                  </p:stCondLst>
                                  <p:childTnLst>
                                    <p:set>
                                      <p:cBhvr>
                                        <p:cTn id="33" dur="1" fill="hold">
                                          <p:stCondLst>
                                            <p:cond delay="0"/>
                                          </p:stCondLst>
                                        </p:cTn>
                                        <p:tgtEl>
                                          <p:spTgt spid="32">
                                            <p:txEl>
                                              <p:pRg st="4" end="4"/>
                                            </p:txEl>
                                          </p:spTgt>
                                        </p:tgtEl>
                                        <p:attrNameLst>
                                          <p:attrName>style.visibility</p:attrName>
                                        </p:attrNameLst>
                                      </p:cBhvr>
                                      <p:to>
                                        <p:strVal val="visible"/>
                                      </p:to>
                                    </p:set>
                                  </p:childTnLst>
                                </p:cTn>
                              </p:par>
                            </p:childTnLst>
                          </p:cTn>
                        </p:par>
                      </p:childTnLst>
                    </p:cTn>
                  </p:par>
                  <p:par>
                    <p:cTn id="34" fill="hold">
                      <p:stCondLst>
                        <p:cond delay="indefinite"/>
                      </p:stCondLst>
                      <p:childTnLst>
                        <p:par>
                          <p:cTn id="35" fill="hold">
                            <p:stCondLst>
                              <p:cond delay="0"/>
                            </p:stCondLst>
                            <p:childTnLst>
                              <p:par>
                                <p:cTn id="36" presetID="1" presetClass="entr" presetSubtype="0" fill="hold" nodeType="clickEffect">
                                  <p:stCondLst>
                                    <p:cond delay="0"/>
                                  </p:stCondLst>
                                  <p:childTnLst>
                                    <p:set>
                                      <p:cBhvr>
                                        <p:cTn id="37" dur="1" fill="hold">
                                          <p:stCondLst>
                                            <p:cond delay="0"/>
                                          </p:stCondLst>
                                        </p:cTn>
                                        <p:tgtEl>
                                          <p:spTgt spid="48"/>
                                        </p:tgtEl>
                                        <p:attrNameLst>
                                          <p:attrName>style.visibility</p:attrName>
                                        </p:attrNameLst>
                                      </p:cBhvr>
                                      <p:to>
                                        <p:strVal val="visible"/>
                                      </p:to>
                                    </p:set>
                                  </p:childTnLst>
                                </p:cTn>
                              </p:par>
                            </p:childTnLst>
                          </p:cTn>
                        </p:par>
                      </p:childTnLst>
                    </p:cTn>
                  </p:par>
                  <p:par>
                    <p:cTn id="38" fill="hold">
                      <p:stCondLst>
                        <p:cond delay="indefinite"/>
                      </p:stCondLst>
                      <p:childTnLst>
                        <p:par>
                          <p:cTn id="39" fill="hold">
                            <p:stCondLst>
                              <p:cond delay="0"/>
                            </p:stCondLst>
                            <p:childTnLst>
                              <p:par>
                                <p:cTn id="40" presetID="1" presetClass="entr" presetSubtype="0" fill="hold" grpId="0" nodeType="clickEffect">
                                  <p:stCondLst>
                                    <p:cond delay="0"/>
                                  </p:stCondLst>
                                  <p:childTnLst>
                                    <p:set>
                                      <p:cBhvr>
                                        <p:cTn id="41" dur="1" fill="hold">
                                          <p:stCondLst>
                                            <p:cond delay="0"/>
                                          </p:stCondLst>
                                        </p:cTn>
                                        <p:tgtEl>
                                          <p:spTgt spid="32">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 grpId="0" uiExpand="1" build="p"/>
      <p:bldP spid="35" grpId="0"/>
    </p:bldLst>
  </p:timing>
</p:sld>
</file>

<file path=ppt/slides/slide1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48482" name="Rectangle 2"/>
          <p:cNvSpPr>
            <a:spLocks noGrp="1" noChangeArrowheads="1"/>
          </p:cNvSpPr>
          <p:nvPr>
            <p:ph type="title"/>
          </p:nvPr>
        </p:nvSpPr>
        <p:spPr/>
        <p:txBody>
          <a:bodyPr/>
          <a:lstStyle/>
          <a:p>
            <a:pPr eaLnBrk="1" hangingPunct="1">
              <a:defRPr/>
            </a:pPr>
            <a:r>
              <a:rPr lang="sv-SE" dirty="0" smtClean="0"/>
              <a:t>Policymix</a:t>
            </a:r>
          </a:p>
        </p:txBody>
      </p:sp>
      <p:sp>
        <p:nvSpPr>
          <p:cNvPr id="148483" name="Rectangle 3"/>
          <p:cNvSpPr>
            <a:spLocks noGrp="1" noChangeArrowheads="1"/>
          </p:cNvSpPr>
          <p:nvPr>
            <p:ph type="body" idx="1"/>
          </p:nvPr>
        </p:nvSpPr>
        <p:spPr>
          <a:xfrm>
            <a:off x="610580" y="1412776"/>
            <a:ext cx="7922840" cy="4344988"/>
          </a:xfrm>
        </p:spPr>
        <p:txBody>
          <a:bodyPr/>
          <a:lstStyle/>
          <a:p>
            <a:pPr marL="457200" indent="-457200" eaLnBrk="1" hangingPunct="1">
              <a:buFont typeface="Arial" panose="020B0604020202020204" pitchFamily="34" charset="0"/>
              <a:buChar char="•"/>
              <a:defRPr/>
            </a:pPr>
            <a:r>
              <a:rPr lang="sv-SE" sz="1800" dirty="0" smtClean="0">
                <a:effectLst/>
              </a:rPr>
              <a:t>Som vi sett leder en penningpolitisk stimulans till lägre ränta och högre produktion. En penningpolitisk åtstramning leder till högre ränta och lägre produktion. Produktion och ränta drivs åt </a:t>
            </a:r>
            <a:r>
              <a:rPr lang="sv-SE" sz="1800" b="1" dirty="0" smtClean="0">
                <a:effectLst/>
              </a:rPr>
              <a:t>motsatta </a:t>
            </a:r>
            <a:r>
              <a:rPr lang="sv-SE" sz="1800" dirty="0" smtClean="0">
                <a:effectLst/>
              </a:rPr>
              <a:t>håll.</a:t>
            </a:r>
          </a:p>
          <a:p>
            <a:pPr marL="457200" indent="-457200" eaLnBrk="1" hangingPunct="1">
              <a:buFont typeface="Arial" panose="020B0604020202020204" pitchFamily="34" charset="0"/>
              <a:buChar char="•"/>
              <a:defRPr/>
            </a:pPr>
            <a:r>
              <a:rPr lang="sv-SE" sz="1800" dirty="0" smtClean="0">
                <a:effectLst/>
              </a:rPr>
              <a:t>Vi har också sett att en finanspolitisk åtstramning leder till lägre produktion och lägre ränta. En finanspolitisk stimulans leder till högre ränta och högre produktion. Produktion och ränta drivs åt </a:t>
            </a:r>
            <a:r>
              <a:rPr lang="sv-SE" sz="1800" b="1" dirty="0" smtClean="0">
                <a:effectLst/>
              </a:rPr>
              <a:t>samma</a:t>
            </a:r>
            <a:r>
              <a:rPr lang="sv-SE" sz="1800" dirty="0" smtClean="0">
                <a:effectLst/>
              </a:rPr>
              <a:t> håll.</a:t>
            </a:r>
          </a:p>
          <a:p>
            <a:pPr marL="457200" indent="-457200" eaLnBrk="1" hangingPunct="1">
              <a:buFont typeface="Arial" panose="020B0604020202020204" pitchFamily="34" charset="0"/>
              <a:buChar char="•"/>
              <a:defRPr/>
            </a:pPr>
            <a:r>
              <a:rPr lang="sv-SE" sz="1800" dirty="0" smtClean="0">
                <a:effectLst/>
              </a:rPr>
              <a:t>Denna asymmetri mellan de båda instrumenten kan användas!</a:t>
            </a:r>
          </a:p>
          <a:p>
            <a:pPr marL="457200" indent="-457200" eaLnBrk="1" hangingPunct="1">
              <a:buFont typeface="Arial" panose="020B0604020202020204" pitchFamily="34" charset="0"/>
              <a:buChar char="•"/>
              <a:defRPr/>
            </a:pPr>
            <a:r>
              <a:rPr lang="sv-SE" sz="1800" dirty="0" smtClean="0">
                <a:effectLst/>
              </a:rPr>
              <a:t>Antag att man vill öka produktionen utan att ändra räntan. Hur?</a:t>
            </a:r>
          </a:p>
          <a:p>
            <a:pPr marL="457200" indent="-457200" eaLnBrk="1" hangingPunct="1">
              <a:buFont typeface="Arial" panose="020B0604020202020204" pitchFamily="34" charset="0"/>
              <a:buChar char="•"/>
              <a:defRPr/>
            </a:pPr>
            <a:r>
              <a:rPr lang="sv-SE" sz="1800" dirty="0" smtClean="0">
                <a:effectLst/>
              </a:rPr>
              <a:t>En kombination av finanspolitisk och penningpolitisk stimulans har båda positiva effekter på produktionen men drar åt motsatta håll vad gäller räntan. En välavvägd kombination kan göra det jobb vi ville.</a:t>
            </a:r>
          </a:p>
          <a:p>
            <a:pPr marL="457200" indent="-457200" eaLnBrk="1" hangingPunct="1">
              <a:buFont typeface="Arial" panose="020B0604020202020204" pitchFamily="34" charset="0"/>
              <a:buChar char="•"/>
              <a:defRPr/>
            </a:pPr>
            <a:r>
              <a:rPr lang="sv-SE" sz="1800" dirty="0" smtClean="0">
                <a:effectLst/>
              </a:rPr>
              <a:t>På samma sätt kan en kombination av expansiv finanspolitik och kontaktiv penningpolitik öka räntan utan att produktionen ökar.</a:t>
            </a:r>
          </a:p>
          <a:p>
            <a:pPr marL="457200" indent="-457200" eaLnBrk="1" hangingPunct="1">
              <a:buFont typeface="Arial" panose="020B0604020202020204" pitchFamily="34" charset="0"/>
              <a:buChar char="•"/>
              <a:defRPr/>
            </a:pPr>
            <a:r>
              <a:rPr lang="sv-SE" sz="1800" dirty="0" smtClean="0">
                <a:effectLst/>
              </a:rPr>
              <a:t>Om antalet oberoende instrument är lika med antalet målvariabler kan man styra de senare fritt – </a:t>
            </a:r>
            <a:r>
              <a:rPr lang="sv-SE" sz="1800" b="1" dirty="0" err="1" smtClean="0">
                <a:effectLst/>
              </a:rPr>
              <a:t>Tinbergens</a:t>
            </a:r>
            <a:r>
              <a:rPr lang="sv-SE" sz="1800" b="1" dirty="0" smtClean="0">
                <a:effectLst/>
              </a:rPr>
              <a:t> regel </a:t>
            </a:r>
            <a:r>
              <a:rPr lang="sv-SE" sz="1800" dirty="0" smtClean="0">
                <a:effectLst/>
              </a:rPr>
              <a:t>(första ekonomipris-tagaren, 1969).</a:t>
            </a:r>
            <a:endParaRPr lang="sv-SE" sz="1800" dirty="0">
              <a:effectLst/>
            </a:endParaRPr>
          </a:p>
        </p:txBody>
      </p:sp>
      <p:sp>
        <p:nvSpPr>
          <p:cNvPr id="5" name="Slide Number Placeholder 3"/>
          <p:cNvSpPr>
            <a:spLocks noGrp="1"/>
          </p:cNvSpPr>
          <p:nvPr>
            <p:ph type="sldNum" sz="quarter" idx="10"/>
          </p:nvPr>
        </p:nvSpPr>
        <p:spPr>
          <a:xfrm>
            <a:off x="0" y="6516688"/>
            <a:ext cx="1900238" cy="336550"/>
          </a:xfrm>
        </p:spPr>
        <p:txBody>
          <a:bodyPr/>
          <a:lstStyle/>
          <a:p>
            <a:pPr>
              <a:defRPr/>
            </a:pPr>
            <a:r>
              <a:rPr lang="sv-SE" dirty="0" smtClean="0"/>
              <a:t>K4: </a:t>
            </a:r>
            <a:r>
              <a:rPr lang="sv-SE" dirty="0"/>
              <a:t>sid. </a:t>
            </a:r>
            <a:fld id="{71B7D319-3509-4EF6-A7CA-BA2351681FF6}" type="slidenum">
              <a:rPr lang="en-GB"/>
              <a:pPr>
                <a:defRPr/>
              </a:pPr>
              <a:t>19</a:t>
            </a:fld>
            <a:endParaRPr lang="en-GB" dirty="0"/>
          </a:p>
        </p:txBody>
      </p:sp>
    </p:spTree>
    <p:extLst>
      <p:ext uri="{BB962C8B-B14F-4D97-AF65-F5344CB8AC3E}">
        <p14:creationId xmlns:p14="http://schemas.microsoft.com/office/powerpoint/2010/main" val="252709499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48483">
                                            <p:txEl>
                                              <p:pRg st="0" end="0"/>
                                            </p:txEl>
                                          </p:spTgt>
                                        </p:tgtEl>
                                        <p:attrNameLst>
                                          <p:attrName>style.visibility</p:attrName>
                                        </p:attrNameLst>
                                      </p:cBhvr>
                                      <p:to>
                                        <p:strVal val="visible"/>
                                      </p:to>
                                    </p:set>
                                    <p:animEffect transition="in" filter="wipe(left)">
                                      <p:cBhvr>
                                        <p:cTn id="7" dur="500"/>
                                        <p:tgtEl>
                                          <p:spTgt spid="14848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48483">
                                            <p:txEl>
                                              <p:pRg st="1" end="1"/>
                                            </p:txEl>
                                          </p:spTgt>
                                        </p:tgtEl>
                                        <p:attrNameLst>
                                          <p:attrName>style.visibility</p:attrName>
                                        </p:attrNameLst>
                                      </p:cBhvr>
                                      <p:to>
                                        <p:strVal val="visible"/>
                                      </p:to>
                                    </p:set>
                                    <p:animEffect transition="in" filter="wipe(left)">
                                      <p:cBhvr>
                                        <p:cTn id="12" dur="500"/>
                                        <p:tgtEl>
                                          <p:spTgt spid="14848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148483">
                                            <p:txEl>
                                              <p:pRg st="2" end="2"/>
                                            </p:txEl>
                                          </p:spTgt>
                                        </p:tgtEl>
                                        <p:attrNameLst>
                                          <p:attrName>style.visibility</p:attrName>
                                        </p:attrNameLst>
                                      </p:cBhvr>
                                      <p:to>
                                        <p:strVal val="visible"/>
                                      </p:to>
                                    </p:set>
                                    <p:animEffect transition="in" filter="wipe(left)">
                                      <p:cBhvr>
                                        <p:cTn id="17" dur="500"/>
                                        <p:tgtEl>
                                          <p:spTgt spid="14848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148483">
                                            <p:txEl>
                                              <p:pRg st="3" end="3"/>
                                            </p:txEl>
                                          </p:spTgt>
                                        </p:tgtEl>
                                        <p:attrNameLst>
                                          <p:attrName>style.visibility</p:attrName>
                                        </p:attrNameLst>
                                      </p:cBhvr>
                                      <p:to>
                                        <p:strVal val="visible"/>
                                      </p:to>
                                    </p:set>
                                    <p:animEffect transition="in" filter="wipe(left)">
                                      <p:cBhvr>
                                        <p:cTn id="22" dur="500"/>
                                        <p:tgtEl>
                                          <p:spTgt spid="14848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148483">
                                            <p:txEl>
                                              <p:pRg st="4" end="4"/>
                                            </p:txEl>
                                          </p:spTgt>
                                        </p:tgtEl>
                                        <p:attrNameLst>
                                          <p:attrName>style.visibility</p:attrName>
                                        </p:attrNameLst>
                                      </p:cBhvr>
                                      <p:to>
                                        <p:strVal val="visible"/>
                                      </p:to>
                                    </p:set>
                                    <p:animEffect transition="in" filter="wipe(left)">
                                      <p:cBhvr>
                                        <p:cTn id="27" dur="500"/>
                                        <p:tgtEl>
                                          <p:spTgt spid="14848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148483">
                                            <p:txEl>
                                              <p:pRg st="5" end="5"/>
                                            </p:txEl>
                                          </p:spTgt>
                                        </p:tgtEl>
                                        <p:attrNameLst>
                                          <p:attrName>style.visibility</p:attrName>
                                        </p:attrNameLst>
                                      </p:cBhvr>
                                      <p:to>
                                        <p:strVal val="visible"/>
                                      </p:to>
                                    </p:set>
                                    <p:animEffect transition="in" filter="wipe(left)">
                                      <p:cBhvr>
                                        <p:cTn id="32" dur="500"/>
                                        <p:tgtEl>
                                          <p:spTgt spid="14848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grpId="0" nodeType="clickEffect">
                                  <p:stCondLst>
                                    <p:cond delay="0"/>
                                  </p:stCondLst>
                                  <p:childTnLst>
                                    <p:set>
                                      <p:cBhvr>
                                        <p:cTn id="36" dur="1" fill="hold">
                                          <p:stCondLst>
                                            <p:cond delay="0"/>
                                          </p:stCondLst>
                                        </p:cTn>
                                        <p:tgtEl>
                                          <p:spTgt spid="148483">
                                            <p:txEl>
                                              <p:pRg st="6" end="6"/>
                                            </p:txEl>
                                          </p:spTgt>
                                        </p:tgtEl>
                                        <p:attrNameLst>
                                          <p:attrName>style.visibility</p:attrName>
                                        </p:attrNameLst>
                                      </p:cBhvr>
                                      <p:to>
                                        <p:strVal val="visible"/>
                                      </p:to>
                                    </p:set>
                                    <p:animEffect transition="in" filter="wipe(left)">
                                      <p:cBhvr>
                                        <p:cTn id="37" dur="500"/>
                                        <p:tgtEl>
                                          <p:spTgt spid="14848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8483" grpId="0" build="p" bldLvl="2" autoUpdateAnimBg="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dirty="0" smtClean="0"/>
              <a:t>Endogena investeringar</a:t>
            </a:r>
            <a:endParaRPr lang="sv-SE" dirty="0"/>
          </a:p>
        </p:txBody>
      </p:sp>
      <p:sp>
        <p:nvSpPr>
          <p:cNvPr id="3" name="Content Placeholder 2"/>
          <p:cNvSpPr>
            <a:spLocks noGrp="1"/>
          </p:cNvSpPr>
          <p:nvPr>
            <p:ph idx="1"/>
          </p:nvPr>
        </p:nvSpPr>
        <p:spPr>
          <a:xfrm>
            <a:off x="899592" y="1340768"/>
            <a:ext cx="7878291" cy="4104456"/>
          </a:xfrm>
        </p:spPr>
        <p:txBody>
          <a:bodyPr/>
          <a:lstStyle/>
          <a:p>
            <a:pPr marL="457200" indent="-457200">
              <a:buFont typeface="Arial" panose="020B0604020202020204" pitchFamily="34" charset="0"/>
              <a:buChar char="•"/>
            </a:pPr>
            <a:r>
              <a:rPr lang="sv-SE" sz="2000" dirty="0">
                <a:effectLst/>
              </a:rPr>
              <a:t>Som vi tidigare sett är varumarknaden i jämvikt när produktionen, </a:t>
            </a:r>
            <a:r>
              <a:rPr lang="sv-SE" sz="2000" i="1" dirty="0">
                <a:effectLst/>
              </a:rPr>
              <a:t>Y</a:t>
            </a:r>
            <a:r>
              <a:rPr lang="sv-SE" sz="2000" dirty="0">
                <a:effectLst/>
              </a:rPr>
              <a:t>, är lika med </a:t>
            </a:r>
            <a:r>
              <a:rPr lang="sv-SE" sz="2000" dirty="0" smtClean="0">
                <a:effectLst/>
              </a:rPr>
              <a:t>efterfrågan.</a:t>
            </a:r>
          </a:p>
          <a:p>
            <a:pPr marL="457200" indent="-457200">
              <a:buFont typeface="Arial" panose="020B0604020202020204" pitchFamily="34" charset="0"/>
              <a:buChar char="•"/>
            </a:pPr>
            <a:r>
              <a:rPr lang="sv-SE" sz="2000" dirty="0" smtClean="0">
                <a:effectLst/>
              </a:rPr>
              <a:t>I </a:t>
            </a:r>
            <a:r>
              <a:rPr lang="sv-SE" sz="2000" dirty="0">
                <a:effectLst/>
              </a:rPr>
              <a:t>den enkla modell vi studerade </a:t>
            </a:r>
            <a:r>
              <a:rPr lang="sv-SE" sz="2000" dirty="0" smtClean="0">
                <a:effectLst/>
              </a:rPr>
              <a:t>var det bara konsumtionen som berodde på inkomsten.</a:t>
            </a:r>
          </a:p>
          <a:p>
            <a:pPr marL="457200" indent="-457200">
              <a:buFont typeface="Arial" panose="020B0604020202020204" pitchFamily="34" charset="0"/>
              <a:buChar char="•"/>
            </a:pPr>
            <a:r>
              <a:rPr lang="sv-SE" sz="2000" dirty="0" smtClean="0">
                <a:effectLst/>
              </a:rPr>
              <a:t>Investeringarna </a:t>
            </a:r>
            <a:r>
              <a:rPr lang="sv-SE" sz="2000" dirty="0">
                <a:effectLst/>
              </a:rPr>
              <a:t>var </a:t>
            </a:r>
            <a:r>
              <a:rPr lang="sv-SE" sz="2000" dirty="0" smtClean="0">
                <a:effectLst/>
              </a:rPr>
              <a:t>exogena.</a:t>
            </a:r>
          </a:p>
          <a:p>
            <a:pPr marL="457200" indent="-457200">
              <a:buFont typeface="Arial" panose="020B0604020202020204" pitchFamily="34" charset="0"/>
              <a:buChar char="•"/>
            </a:pPr>
            <a:r>
              <a:rPr lang="sv-SE" sz="2000" dirty="0" smtClean="0">
                <a:effectLst/>
              </a:rPr>
              <a:t>Jämvikt </a:t>
            </a:r>
            <a:r>
              <a:rPr lang="sv-SE" sz="2000" dirty="0">
                <a:effectLst/>
              </a:rPr>
              <a:t>i den slutna ekonomin </a:t>
            </a:r>
            <a:r>
              <a:rPr lang="sv-SE" sz="2000" dirty="0" smtClean="0">
                <a:effectLst/>
              </a:rPr>
              <a:t>krävde </a:t>
            </a:r>
            <a:r>
              <a:rPr lang="sv-SE" sz="2000" dirty="0">
                <a:effectLst/>
              </a:rPr>
              <a:t>då</a:t>
            </a:r>
            <a:r>
              <a:rPr lang="sv-SE" sz="2000" dirty="0" smtClean="0">
                <a:effectLst/>
              </a:rPr>
              <a:t>: </a:t>
            </a:r>
            <a:r>
              <a:rPr lang="sv-SE" sz="2000" i="1" dirty="0" smtClean="0">
                <a:effectLst/>
              </a:rPr>
              <a:t>Y=C</a:t>
            </a:r>
            <a:r>
              <a:rPr lang="sv-SE" sz="2000" dirty="0" smtClean="0">
                <a:effectLst/>
              </a:rPr>
              <a:t>(</a:t>
            </a:r>
            <a:r>
              <a:rPr lang="sv-SE" sz="2000" i="1" dirty="0" smtClean="0">
                <a:effectLst/>
              </a:rPr>
              <a:t>Y-T</a:t>
            </a:r>
            <a:r>
              <a:rPr lang="sv-SE" sz="2000" dirty="0" smtClean="0">
                <a:effectLst/>
              </a:rPr>
              <a:t>)+</a:t>
            </a:r>
            <a:r>
              <a:rPr lang="sv-SE" sz="2000" i="1" dirty="0" smtClean="0">
                <a:effectLst/>
              </a:rPr>
              <a:t>I</a:t>
            </a:r>
            <a:r>
              <a:rPr lang="sv-SE" sz="2000" dirty="0" smtClean="0">
                <a:effectLst/>
              </a:rPr>
              <a:t>+</a:t>
            </a:r>
            <a:r>
              <a:rPr lang="sv-SE" sz="2000" i="1" dirty="0" smtClean="0">
                <a:effectLst/>
              </a:rPr>
              <a:t>G</a:t>
            </a:r>
          </a:p>
          <a:p>
            <a:pPr marL="457200" indent="-457200">
              <a:buFont typeface="Arial" panose="020B0604020202020204" pitchFamily="34" charset="0"/>
              <a:buChar char="•"/>
            </a:pPr>
            <a:r>
              <a:rPr lang="sv-SE" sz="2000" dirty="0">
                <a:effectLst/>
              </a:rPr>
              <a:t>I detta kapitel låter vi även investeringarna vara endogena, </a:t>
            </a:r>
            <a:r>
              <a:rPr lang="sv-SE" sz="2000" dirty="0" smtClean="0">
                <a:effectLst/>
              </a:rPr>
              <a:t>och bero på;</a:t>
            </a:r>
            <a:endParaRPr lang="sv-SE" sz="2000" dirty="0">
              <a:effectLst/>
            </a:endParaRPr>
          </a:p>
          <a:p>
            <a:pPr marL="857250" lvl="1" indent="-457200">
              <a:buFont typeface="Arial" panose="020B0604020202020204" pitchFamily="34" charset="0"/>
              <a:buChar char="•"/>
            </a:pPr>
            <a:r>
              <a:rPr lang="sv-SE" sz="1800" dirty="0">
                <a:effectLst/>
              </a:rPr>
              <a:t>Försäljning (produktion) (+)</a:t>
            </a:r>
          </a:p>
          <a:p>
            <a:pPr marL="857250" lvl="1" indent="-457200">
              <a:buFont typeface="Arial" panose="020B0604020202020204" pitchFamily="34" charset="0"/>
              <a:buChar char="•"/>
            </a:pPr>
            <a:r>
              <a:rPr lang="sv-SE" sz="1800" dirty="0">
                <a:effectLst/>
              </a:rPr>
              <a:t>Räntan </a:t>
            </a:r>
            <a:r>
              <a:rPr lang="sv-SE" sz="1800" dirty="0" smtClean="0">
                <a:effectLst/>
              </a:rPr>
              <a:t>(-)</a:t>
            </a:r>
          </a:p>
          <a:p>
            <a:pPr marL="457200" indent="-457200">
              <a:buFont typeface="Arial" panose="020B0604020202020204" pitchFamily="34" charset="0"/>
              <a:buChar char="•"/>
            </a:pPr>
            <a:r>
              <a:rPr lang="sv-SE" sz="2200" dirty="0" smtClean="0">
                <a:effectLst/>
              </a:rPr>
              <a:t>Ger oss</a:t>
            </a:r>
            <a:r>
              <a:rPr lang="sv-SE" sz="2200" b="1" dirty="0" smtClean="0">
                <a:effectLst/>
              </a:rPr>
              <a:t> Investeringsfunktion </a:t>
            </a:r>
            <a:r>
              <a:rPr lang="sv-SE" sz="2200" i="1" dirty="0" smtClean="0">
                <a:effectLst/>
              </a:rPr>
              <a:t>I = I</a:t>
            </a:r>
            <a:r>
              <a:rPr lang="sv-SE" sz="2200" dirty="0" smtClean="0">
                <a:effectLst/>
              </a:rPr>
              <a:t>(</a:t>
            </a:r>
            <a:r>
              <a:rPr lang="sv-SE" sz="2200" i="1" dirty="0" err="1" smtClean="0">
                <a:effectLst/>
              </a:rPr>
              <a:t>Y,i</a:t>
            </a:r>
            <a:r>
              <a:rPr lang="sv-SE" sz="2200" dirty="0" smtClean="0">
                <a:effectLst/>
              </a:rPr>
              <a:t>)</a:t>
            </a:r>
            <a:endParaRPr lang="sv-SE" sz="2200" dirty="0" smtClean="0">
              <a:solidFill>
                <a:schemeClr val="tx1"/>
              </a:solidFill>
              <a:effectLst/>
            </a:endParaRPr>
          </a:p>
          <a:p>
            <a:pPr marL="857250" lvl="1" indent="-457200">
              <a:buFont typeface="Arial" panose="020B0604020202020204" pitchFamily="34" charset="0"/>
              <a:buChar char="•"/>
            </a:pPr>
            <a:endParaRPr lang="sv-SE" sz="1800" dirty="0" smtClean="0">
              <a:effectLst/>
            </a:endParaRPr>
          </a:p>
          <a:p>
            <a:pPr marL="857250" lvl="1" indent="-457200">
              <a:buFont typeface="Arial" panose="020B0604020202020204" pitchFamily="34" charset="0"/>
              <a:buChar char="•"/>
            </a:pPr>
            <a:endParaRPr lang="sv-SE" sz="1800" dirty="0">
              <a:effectLst/>
            </a:endParaRPr>
          </a:p>
        </p:txBody>
      </p:sp>
      <p:sp>
        <p:nvSpPr>
          <p:cNvPr id="5" name="TextBox 4"/>
          <p:cNvSpPr txBox="1"/>
          <p:nvPr/>
        </p:nvSpPr>
        <p:spPr>
          <a:xfrm>
            <a:off x="5795498" y="5243830"/>
            <a:ext cx="569387" cy="338554"/>
          </a:xfrm>
          <a:prstGeom prst="rect">
            <a:avLst/>
          </a:prstGeom>
          <a:noFill/>
        </p:spPr>
        <p:txBody>
          <a:bodyPr wrap="none" rtlCol="0">
            <a:spAutoFit/>
          </a:bodyPr>
          <a:lstStyle/>
          <a:p>
            <a:r>
              <a:rPr lang="sv-SE" sz="1600" dirty="0" smtClean="0">
                <a:solidFill>
                  <a:schemeClr val="tx1"/>
                </a:solidFill>
                <a:latin typeface="+mj-lt"/>
              </a:rPr>
              <a:t>(+,-)</a:t>
            </a:r>
            <a:endParaRPr lang="sv-SE" sz="1600" dirty="0">
              <a:solidFill>
                <a:schemeClr val="tx1"/>
              </a:solidFill>
              <a:latin typeface="+mj-lt"/>
            </a:endParaRPr>
          </a:p>
        </p:txBody>
      </p:sp>
      <p:sp>
        <p:nvSpPr>
          <p:cNvPr id="7" name="TextBox 6"/>
          <p:cNvSpPr txBox="1"/>
          <p:nvPr/>
        </p:nvSpPr>
        <p:spPr>
          <a:xfrm>
            <a:off x="899592" y="5661248"/>
            <a:ext cx="7920880" cy="707886"/>
          </a:xfrm>
          <a:prstGeom prst="rect">
            <a:avLst/>
          </a:prstGeom>
          <a:noFill/>
        </p:spPr>
        <p:txBody>
          <a:bodyPr wrap="square" rtlCol="0">
            <a:spAutoFit/>
          </a:bodyPr>
          <a:lstStyle/>
          <a:p>
            <a:pPr marL="342900" indent="-342900">
              <a:buFont typeface="Arial" panose="020B0604020202020204" pitchFamily="34" charset="0"/>
              <a:buChar char="•"/>
            </a:pPr>
            <a:r>
              <a:rPr lang="sv-SE" sz="2000" dirty="0">
                <a:solidFill>
                  <a:schemeClr val="tx1"/>
                </a:solidFill>
                <a:latin typeface="+mn-lt"/>
              </a:rPr>
              <a:t>Jämvikt i </a:t>
            </a:r>
            <a:r>
              <a:rPr lang="sv-SE" sz="2000" dirty="0" smtClean="0">
                <a:solidFill>
                  <a:schemeClr val="tx1"/>
                </a:solidFill>
                <a:latin typeface="+mn-lt"/>
              </a:rPr>
              <a:t>ekonomin </a:t>
            </a:r>
            <a:r>
              <a:rPr lang="sv-SE" sz="2000" dirty="0">
                <a:solidFill>
                  <a:schemeClr val="tx1"/>
                </a:solidFill>
                <a:latin typeface="+mn-lt"/>
              </a:rPr>
              <a:t>kräver då</a:t>
            </a:r>
            <a:r>
              <a:rPr lang="sv-SE" sz="2000" dirty="0" smtClean="0">
                <a:solidFill>
                  <a:schemeClr val="tx1"/>
                </a:solidFill>
                <a:latin typeface="+mn-lt"/>
              </a:rPr>
              <a:t>: </a:t>
            </a:r>
            <a:r>
              <a:rPr lang="sv-SE" sz="2000" i="1" dirty="0">
                <a:solidFill>
                  <a:schemeClr val="tx1"/>
                </a:solidFill>
                <a:latin typeface="+mn-lt"/>
              </a:rPr>
              <a:t>Y=C</a:t>
            </a:r>
            <a:r>
              <a:rPr lang="sv-SE" sz="2000" dirty="0">
                <a:solidFill>
                  <a:schemeClr val="tx1"/>
                </a:solidFill>
                <a:latin typeface="+mn-lt"/>
              </a:rPr>
              <a:t>(</a:t>
            </a:r>
            <a:r>
              <a:rPr lang="sv-SE" sz="2000" i="1" dirty="0">
                <a:solidFill>
                  <a:schemeClr val="tx1"/>
                </a:solidFill>
                <a:latin typeface="+mn-lt"/>
              </a:rPr>
              <a:t>Y-T</a:t>
            </a:r>
            <a:r>
              <a:rPr lang="sv-SE" sz="2000" dirty="0">
                <a:solidFill>
                  <a:schemeClr val="tx1"/>
                </a:solidFill>
                <a:latin typeface="+mn-lt"/>
              </a:rPr>
              <a:t>)</a:t>
            </a:r>
            <a:r>
              <a:rPr lang="sv-SE" sz="2000" i="1" dirty="0">
                <a:solidFill>
                  <a:schemeClr val="tx1"/>
                </a:solidFill>
                <a:latin typeface="+mn-lt"/>
              </a:rPr>
              <a:t>+</a:t>
            </a:r>
            <a:r>
              <a:rPr lang="sv-SE" sz="2000" i="1" dirty="0" smtClean="0">
                <a:solidFill>
                  <a:schemeClr val="tx1"/>
                </a:solidFill>
                <a:latin typeface="+mn-lt"/>
              </a:rPr>
              <a:t>I</a:t>
            </a:r>
            <a:r>
              <a:rPr lang="sv-SE" sz="2000" dirty="0" smtClean="0">
                <a:solidFill>
                  <a:schemeClr val="tx1"/>
                </a:solidFill>
                <a:latin typeface="+mn-lt"/>
              </a:rPr>
              <a:t>(</a:t>
            </a:r>
            <a:r>
              <a:rPr lang="sv-SE" sz="2000" i="1" dirty="0" err="1" smtClean="0">
                <a:solidFill>
                  <a:schemeClr val="tx1"/>
                </a:solidFill>
                <a:latin typeface="+mn-lt"/>
              </a:rPr>
              <a:t>Y,i</a:t>
            </a:r>
            <a:r>
              <a:rPr lang="sv-SE" sz="2000" dirty="0" smtClean="0">
                <a:solidFill>
                  <a:schemeClr val="tx1"/>
                </a:solidFill>
                <a:latin typeface="+mn-lt"/>
              </a:rPr>
              <a:t>)</a:t>
            </a:r>
            <a:r>
              <a:rPr lang="sv-SE" sz="2000" i="1" dirty="0" smtClean="0">
                <a:solidFill>
                  <a:schemeClr val="tx1"/>
                </a:solidFill>
                <a:latin typeface="+mn-lt"/>
              </a:rPr>
              <a:t>+G</a:t>
            </a:r>
          </a:p>
          <a:p>
            <a:pPr marL="342900" indent="-342900">
              <a:buFont typeface="Arial" panose="020B0604020202020204" pitchFamily="34" charset="0"/>
              <a:buChar char="•"/>
            </a:pPr>
            <a:endParaRPr lang="sv-SE" sz="2000" dirty="0">
              <a:solidFill>
                <a:schemeClr val="tx1"/>
              </a:solidFill>
              <a:latin typeface="+mn-lt"/>
            </a:endParaRPr>
          </a:p>
        </p:txBody>
      </p:sp>
      <p:sp>
        <p:nvSpPr>
          <p:cNvPr id="8" name="Slide Number Placeholder 3"/>
          <p:cNvSpPr>
            <a:spLocks noGrp="1"/>
          </p:cNvSpPr>
          <p:nvPr>
            <p:ph type="sldNum" sz="quarter" idx="10"/>
          </p:nvPr>
        </p:nvSpPr>
        <p:spPr>
          <a:xfrm>
            <a:off x="0" y="6516688"/>
            <a:ext cx="1900238" cy="336550"/>
          </a:xfrm>
        </p:spPr>
        <p:txBody>
          <a:bodyPr/>
          <a:lstStyle/>
          <a:p>
            <a:pPr>
              <a:defRPr/>
            </a:pPr>
            <a:r>
              <a:rPr lang="sv-SE" dirty="0" smtClean="0"/>
              <a:t>K4: </a:t>
            </a:r>
            <a:r>
              <a:rPr lang="sv-SE" dirty="0"/>
              <a:t>sid. </a:t>
            </a:r>
            <a:fld id="{71B7D319-3509-4EF6-A7CA-BA2351681FF6}" type="slidenum">
              <a:rPr lang="en-GB"/>
              <a:pPr>
                <a:defRPr/>
              </a:pPr>
              <a:t>2</a:t>
            </a:fld>
            <a:endParaRPr lang="en-GB" dirty="0"/>
          </a:p>
        </p:txBody>
      </p:sp>
    </p:spTree>
    <p:extLst>
      <p:ext uri="{BB962C8B-B14F-4D97-AF65-F5344CB8AC3E}">
        <p14:creationId xmlns:p14="http://schemas.microsoft.com/office/powerpoint/2010/main" val="13092933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5"/>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5" grpId="0"/>
      <p:bldP spid="7" grpId="0"/>
    </p:bldLst>
  </p:timing>
</p:sld>
</file>

<file path=ppt/slides/slide2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48482" name="Rectangle 2"/>
          <p:cNvSpPr>
            <a:spLocks noGrp="1" noChangeArrowheads="1"/>
          </p:cNvSpPr>
          <p:nvPr>
            <p:ph type="title"/>
          </p:nvPr>
        </p:nvSpPr>
        <p:spPr/>
        <p:txBody>
          <a:bodyPr/>
          <a:lstStyle/>
          <a:p>
            <a:pPr eaLnBrk="1" hangingPunct="1">
              <a:defRPr/>
            </a:pPr>
            <a:r>
              <a:rPr lang="sv-SE" dirty="0" smtClean="0"/>
              <a:t>Mer realistiska modeller med dynamik</a:t>
            </a:r>
          </a:p>
        </p:txBody>
      </p:sp>
      <p:sp>
        <p:nvSpPr>
          <p:cNvPr id="148483" name="Rectangle 3"/>
          <p:cNvSpPr>
            <a:spLocks noGrp="1" noChangeArrowheads="1"/>
          </p:cNvSpPr>
          <p:nvPr>
            <p:ph type="body" idx="1"/>
          </p:nvPr>
        </p:nvSpPr>
        <p:spPr>
          <a:xfrm>
            <a:off x="610580" y="1412776"/>
            <a:ext cx="7922840" cy="4344988"/>
          </a:xfrm>
        </p:spPr>
        <p:txBody>
          <a:bodyPr/>
          <a:lstStyle/>
          <a:p>
            <a:pPr marL="457200" indent="-457200" eaLnBrk="1" hangingPunct="1">
              <a:buFont typeface="Arial" panose="020B0604020202020204" pitchFamily="34" charset="0"/>
              <a:buChar char="•"/>
              <a:defRPr/>
            </a:pPr>
            <a:r>
              <a:rPr lang="sv-SE" sz="2000" dirty="0" smtClean="0">
                <a:effectLst/>
              </a:rPr>
              <a:t>Nu visat effekten av förändringar i finans- och penningpolitik på produktion och ränta i jämvikt. </a:t>
            </a:r>
          </a:p>
          <a:p>
            <a:pPr marL="457200" indent="-457200" eaLnBrk="1" hangingPunct="1">
              <a:buFont typeface="Arial" panose="020B0604020202020204" pitchFamily="34" charset="0"/>
              <a:buChar char="•"/>
              <a:defRPr/>
            </a:pPr>
            <a:r>
              <a:rPr lang="sv-SE" sz="2000" dirty="0">
                <a:effectLst/>
              </a:rPr>
              <a:t>K</a:t>
            </a:r>
            <a:r>
              <a:rPr lang="sv-SE" sz="2000" dirty="0" smtClean="0">
                <a:effectLst/>
              </a:rPr>
              <a:t>an också utifrån våra antaganden (</a:t>
            </a:r>
            <a:r>
              <a:rPr lang="sv-SE" sz="2000" i="1" dirty="0" smtClean="0">
                <a:effectLst/>
              </a:rPr>
              <a:t>C=C</a:t>
            </a:r>
            <a:r>
              <a:rPr lang="sv-SE" sz="2000" dirty="0" smtClean="0">
                <a:effectLst/>
              </a:rPr>
              <a:t>(</a:t>
            </a:r>
            <a:r>
              <a:rPr lang="sv-SE" sz="2000" i="1" dirty="0" smtClean="0">
                <a:effectLst/>
              </a:rPr>
              <a:t>Y-T</a:t>
            </a:r>
            <a:r>
              <a:rPr lang="sv-SE" sz="2000" dirty="0" smtClean="0">
                <a:effectLst/>
              </a:rPr>
              <a:t>)</a:t>
            </a:r>
            <a:r>
              <a:rPr lang="sv-SE" sz="2000" i="1" dirty="0" smtClean="0">
                <a:effectLst/>
              </a:rPr>
              <a:t> och I=I</a:t>
            </a:r>
            <a:r>
              <a:rPr lang="sv-SE" sz="2000" dirty="0" smtClean="0">
                <a:effectLst/>
              </a:rPr>
              <a:t>(</a:t>
            </a:r>
            <a:r>
              <a:rPr lang="sv-SE" sz="2000" i="1" dirty="0" err="1" smtClean="0">
                <a:effectLst/>
              </a:rPr>
              <a:t>Y,i</a:t>
            </a:r>
            <a:r>
              <a:rPr lang="sv-SE" sz="2000" dirty="0" smtClean="0">
                <a:effectLst/>
              </a:rPr>
              <a:t>))</a:t>
            </a:r>
            <a:r>
              <a:rPr lang="sv-SE" sz="2000" i="1" dirty="0" smtClean="0">
                <a:effectLst/>
              </a:rPr>
              <a:t> </a:t>
            </a:r>
            <a:r>
              <a:rPr lang="sv-SE" sz="2000" dirty="0" smtClean="0">
                <a:effectLst/>
              </a:rPr>
              <a:t>visa vad som händer med konsumtion och investeringar.</a:t>
            </a:r>
          </a:p>
          <a:p>
            <a:pPr marL="457200" indent="-457200" eaLnBrk="1" hangingPunct="1">
              <a:buFont typeface="Arial" panose="020B0604020202020204" pitchFamily="34" charset="0"/>
              <a:buChar char="•"/>
              <a:defRPr/>
            </a:pPr>
            <a:r>
              <a:rPr lang="sv-SE" sz="2000" i="1" dirty="0" smtClean="0">
                <a:solidFill>
                  <a:schemeClr val="tx1"/>
                </a:solidFill>
                <a:effectLst/>
                <a:sym typeface="Symbol"/>
              </a:rPr>
              <a:t>IS-LM</a:t>
            </a:r>
            <a:r>
              <a:rPr lang="sv-SE" sz="2000" dirty="0" smtClean="0">
                <a:solidFill>
                  <a:schemeClr val="tx1"/>
                </a:solidFill>
                <a:effectLst/>
                <a:sym typeface="Symbol"/>
              </a:rPr>
              <a:t>-modellen bortser ifrån dynamik på kort sikt (många förändringar tar lite tid). Antar också att prisnivån är konstant (om den gör det ändras </a:t>
            </a:r>
            <a:r>
              <a:rPr lang="sv-SE" sz="2000" i="1" dirty="0" smtClean="0">
                <a:solidFill>
                  <a:schemeClr val="tx1"/>
                </a:solidFill>
                <a:effectLst/>
                <a:sym typeface="Symbol"/>
              </a:rPr>
              <a:t>M/P</a:t>
            </a:r>
            <a:r>
              <a:rPr lang="sv-SE" sz="2000" dirty="0" smtClean="0">
                <a:solidFill>
                  <a:schemeClr val="tx1"/>
                </a:solidFill>
                <a:effectLst/>
                <a:sym typeface="Symbol"/>
              </a:rPr>
              <a:t> också om </a:t>
            </a:r>
            <a:r>
              <a:rPr lang="sv-SE" sz="2000" i="1" dirty="0" smtClean="0">
                <a:solidFill>
                  <a:schemeClr val="tx1"/>
                </a:solidFill>
                <a:effectLst/>
                <a:sym typeface="Symbol"/>
              </a:rPr>
              <a:t>M</a:t>
            </a:r>
            <a:r>
              <a:rPr lang="sv-SE" sz="2000" dirty="0" smtClean="0">
                <a:solidFill>
                  <a:schemeClr val="tx1"/>
                </a:solidFill>
                <a:effectLst/>
                <a:sym typeface="Symbol"/>
              </a:rPr>
              <a:t> är konstant – något som vi ska återkomma till senare i kursen.</a:t>
            </a:r>
          </a:p>
          <a:p>
            <a:pPr marL="457200" indent="-457200" eaLnBrk="1" hangingPunct="1">
              <a:buFont typeface="Arial" panose="020B0604020202020204" pitchFamily="34" charset="0"/>
              <a:buChar char="•"/>
              <a:defRPr/>
            </a:pPr>
            <a:r>
              <a:rPr lang="sv-SE" sz="2000" dirty="0" smtClean="0">
                <a:solidFill>
                  <a:schemeClr val="tx1"/>
                </a:solidFill>
                <a:effectLst/>
                <a:sym typeface="Symbol"/>
              </a:rPr>
              <a:t>Vi avslutar kapitlet med att se vad en ”</a:t>
            </a:r>
            <a:r>
              <a:rPr lang="sv-SE" sz="2000" dirty="0" err="1" smtClean="0">
                <a:solidFill>
                  <a:schemeClr val="tx1"/>
                </a:solidFill>
                <a:effectLst/>
                <a:sym typeface="Symbol"/>
              </a:rPr>
              <a:t>state</a:t>
            </a:r>
            <a:r>
              <a:rPr lang="sv-SE" sz="2000" dirty="0" smtClean="0">
                <a:solidFill>
                  <a:schemeClr val="tx1"/>
                </a:solidFill>
                <a:effectLst/>
                <a:sym typeface="Symbol"/>
              </a:rPr>
              <a:t>-</a:t>
            </a:r>
            <a:r>
              <a:rPr lang="sv-SE" sz="2000" dirty="0" err="1" smtClean="0">
                <a:solidFill>
                  <a:schemeClr val="tx1"/>
                </a:solidFill>
                <a:effectLst/>
                <a:sym typeface="Symbol"/>
              </a:rPr>
              <a:t>of</a:t>
            </a:r>
            <a:r>
              <a:rPr lang="sv-SE" sz="2000" dirty="0" smtClean="0">
                <a:solidFill>
                  <a:schemeClr val="tx1"/>
                </a:solidFill>
                <a:effectLst/>
                <a:sym typeface="Symbol"/>
              </a:rPr>
              <a:t>-the-art” modell för den svenska ekonomin säger händer om Riksbanken ökar räntan med en procentenhet. </a:t>
            </a:r>
            <a:endParaRPr lang="sv-SE" sz="2000" dirty="0">
              <a:solidFill>
                <a:schemeClr val="tx1"/>
              </a:solidFill>
              <a:effectLst>
                <a:outerShdw blurRad="38100" dist="38100" dir="2700000" algn="tl">
                  <a:srgbClr val="000000">
                    <a:alpha val="43137"/>
                  </a:srgbClr>
                </a:outerShdw>
              </a:effectLst>
              <a:sym typeface="Symbol"/>
            </a:endParaRPr>
          </a:p>
        </p:txBody>
      </p:sp>
      <p:sp>
        <p:nvSpPr>
          <p:cNvPr id="5" name="Slide Number Placeholder 3"/>
          <p:cNvSpPr>
            <a:spLocks noGrp="1"/>
          </p:cNvSpPr>
          <p:nvPr>
            <p:ph type="sldNum" sz="quarter" idx="10"/>
          </p:nvPr>
        </p:nvSpPr>
        <p:spPr>
          <a:xfrm>
            <a:off x="0" y="6516688"/>
            <a:ext cx="1900238" cy="336550"/>
          </a:xfrm>
        </p:spPr>
        <p:txBody>
          <a:bodyPr/>
          <a:lstStyle/>
          <a:p>
            <a:pPr>
              <a:defRPr/>
            </a:pPr>
            <a:r>
              <a:rPr lang="sv-SE" dirty="0" smtClean="0"/>
              <a:t>K4: </a:t>
            </a:r>
            <a:r>
              <a:rPr lang="sv-SE" dirty="0"/>
              <a:t>sid. </a:t>
            </a:r>
            <a:fld id="{71B7D319-3509-4EF6-A7CA-BA2351681FF6}" type="slidenum">
              <a:rPr lang="en-GB"/>
              <a:pPr>
                <a:defRPr/>
              </a:pPr>
              <a:t>20</a:t>
            </a:fld>
            <a:endParaRPr lang="en-GB" dirty="0"/>
          </a:p>
        </p:txBody>
      </p:sp>
    </p:spTree>
    <p:extLst>
      <p:ext uri="{BB962C8B-B14F-4D97-AF65-F5344CB8AC3E}">
        <p14:creationId xmlns:p14="http://schemas.microsoft.com/office/powerpoint/2010/main" val="344338819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48483">
                                            <p:txEl>
                                              <p:pRg st="0" end="0"/>
                                            </p:txEl>
                                          </p:spTgt>
                                        </p:tgtEl>
                                        <p:attrNameLst>
                                          <p:attrName>style.visibility</p:attrName>
                                        </p:attrNameLst>
                                      </p:cBhvr>
                                      <p:to>
                                        <p:strVal val="visible"/>
                                      </p:to>
                                    </p:set>
                                    <p:animEffect transition="in" filter="wipe(left)">
                                      <p:cBhvr>
                                        <p:cTn id="7" dur="500"/>
                                        <p:tgtEl>
                                          <p:spTgt spid="14848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48483">
                                            <p:txEl>
                                              <p:pRg st="1" end="1"/>
                                            </p:txEl>
                                          </p:spTgt>
                                        </p:tgtEl>
                                        <p:attrNameLst>
                                          <p:attrName>style.visibility</p:attrName>
                                        </p:attrNameLst>
                                      </p:cBhvr>
                                      <p:to>
                                        <p:strVal val="visible"/>
                                      </p:to>
                                    </p:set>
                                    <p:animEffect transition="in" filter="wipe(left)">
                                      <p:cBhvr>
                                        <p:cTn id="12" dur="500"/>
                                        <p:tgtEl>
                                          <p:spTgt spid="14848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148483">
                                            <p:txEl>
                                              <p:pRg st="2" end="2"/>
                                            </p:txEl>
                                          </p:spTgt>
                                        </p:tgtEl>
                                        <p:attrNameLst>
                                          <p:attrName>style.visibility</p:attrName>
                                        </p:attrNameLst>
                                      </p:cBhvr>
                                      <p:to>
                                        <p:strVal val="visible"/>
                                      </p:to>
                                    </p:set>
                                    <p:animEffect transition="in" filter="wipe(left)">
                                      <p:cBhvr>
                                        <p:cTn id="17" dur="500"/>
                                        <p:tgtEl>
                                          <p:spTgt spid="14848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148483">
                                            <p:txEl>
                                              <p:pRg st="3" end="3"/>
                                            </p:txEl>
                                          </p:spTgt>
                                        </p:tgtEl>
                                        <p:attrNameLst>
                                          <p:attrName>style.visibility</p:attrName>
                                        </p:attrNameLst>
                                      </p:cBhvr>
                                      <p:to>
                                        <p:strVal val="visible"/>
                                      </p:to>
                                    </p:set>
                                    <p:animEffect transition="in" filter="wipe(left)">
                                      <p:cBhvr>
                                        <p:cTn id="22" dur="500"/>
                                        <p:tgtEl>
                                          <p:spTgt spid="14848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8483" grpId="0" build="p" bldLvl="2" autoUpdateAnimBg="0"/>
    </p:bldLst>
  </p:timing>
</p:sld>
</file>

<file path=ppt/slides/slide2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48482" name="Rectangle 2"/>
          <p:cNvSpPr>
            <a:spLocks noGrp="1" noChangeArrowheads="1"/>
          </p:cNvSpPr>
          <p:nvPr>
            <p:ph type="title"/>
          </p:nvPr>
        </p:nvSpPr>
        <p:spPr/>
        <p:txBody>
          <a:bodyPr/>
          <a:lstStyle/>
          <a:p>
            <a:pPr eaLnBrk="1" hangingPunct="1">
              <a:defRPr/>
            </a:pPr>
            <a:r>
              <a:rPr lang="sv-SE" dirty="0" smtClean="0"/>
              <a:t>Effekt av räntehöjning i Ramses </a:t>
            </a:r>
          </a:p>
        </p:txBody>
      </p:sp>
      <p:graphicFrame>
        <p:nvGraphicFramePr>
          <p:cNvPr id="5" name="Chart 4"/>
          <p:cNvGraphicFramePr/>
          <p:nvPr>
            <p:extLst>
              <p:ext uri="{D42A27DB-BD31-4B8C-83A1-F6EECF244321}">
                <p14:modId xmlns:p14="http://schemas.microsoft.com/office/powerpoint/2010/main" val="727223643"/>
              </p:ext>
            </p:extLst>
          </p:nvPr>
        </p:nvGraphicFramePr>
        <p:xfrm>
          <a:off x="1043608" y="2725763"/>
          <a:ext cx="7771716" cy="2287414"/>
        </p:xfrm>
        <a:graphic>
          <a:graphicData uri="http://schemas.openxmlformats.org/drawingml/2006/chart">
            <c:chart xmlns:c="http://schemas.openxmlformats.org/drawingml/2006/chart" xmlns:r="http://schemas.openxmlformats.org/officeDocument/2006/relationships" r:id="rId2"/>
          </a:graphicData>
        </a:graphic>
      </p:graphicFrame>
      <p:sp>
        <p:nvSpPr>
          <p:cNvPr id="3" name="Rectangle 2"/>
          <p:cNvSpPr/>
          <p:nvPr/>
        </p:nvSpPr>
        <p:spPr>
          <a:xfrm>
            <a:off x="611561" y="1340767"/>
            <a:ext cx="7848872" cy="1384995"/>
          </a:xfrm>
          <a:prstGeom prst="rect">
            <a:avLst/>
          </a:prstGeom>
        </p:spPr>
        <p:txBody>
          <a:bodyPr wrap="square">
            <a:spAutoFit/>
          </a:bodyPr>
          <a:lstStyle/>
          <a:p>
            <a:pPr marL="342900" indent="-342900">
              <a:spcAft>
                <a:spcPts val="600"/>
              </a:spcAft>
              <a:buFont typeface="Arial" panose="020B0604020202020204" pitchFamily="34" charset="0"/>
              <a:buChar char="•"/>
            </a:pPr>
            <a:r>
              <a:rPr lang="sv-SE" sz="1700" kern="0" dirty="0" smtClean="0">
                <a:solidFill>
                  <a:srgbClr val="000000"/>
                </a:solidFill>
                <a:latin typeface="Arial"/>
                <a:ea typeface="MS Gothic"/>
              </a:rPr>
              <a:t>Riksbankens Aggregerade Makromodell för Studier av Ekonomin i Sverige.</a:t>
            </a:r>
          </a:p>
          <a:p>
            <a:pPr marL="342900" indent="-342900">
              <a:spcAft>
                <a:spcPts val="600"/>
              </a:spcAft>
              <a:buFont typeface="Arial" panose="020B0604020202020204" pitchFamily="34" charset="0"/>
              <a:buChar char="•"/>
            </a:pPr>
            <a:r>
              <a:rPr lang="sv-SE" sz="1700" kern="0" dirty="0" smtClean="0">
                <a:solidFill>
                  <a:srgbClr val="000000"/>
                </a:solidFill>
                <a:latin typeface="Arial"/>
                <a:ea typeface="MS Gothic"/>
              </a:rPr>
              <a:t>Dynamisk – säger vad som händer över tiden.</a:t>
            </a:r>
          </a:p>
          <a:p>
            <a:pPr marL="342900" indent="-342900">
              <a:spcAft>
                <a:spcPts val="600"/>
              </a:spcAft>
              <a:buFont typeface="Arial" panose="020B0604020202020204" pitchFamily="34" charset="0"/>
              <a:buChar char="•"/>
            </a:pPr>
            <a:r>
              <a:rPr lang="sv-SE" sz="1700" kern="0" dirty="0" smtClean="0">
                <a:solidFill>
                  <a:srgbClr val="000000"/>
                </a:solidFill>
                <a:latin typeface="Arial"/>
                <a:ea typeface="MS Gothic"/>
              </a:rPr>
              <a:t>Analysera en ökning av Riksbankens styrränta med 1 procentenhet.</a:t>
            </a:r>
          </a:p>
          <a:p>
            <a:pPr marL="342900" indent="-342900">
              <a:buFont typeface="Arial" panose="020B0604020202020204" pitchFamily="34" charset="0"/>
              <a:buChar char="•"/>
            </a:pPr>
            <a:endParaRPr lang="sv-SE" sz="1800" dirty="0"/>
          </a:p>
        </p:txBody>
      </p:sp>
      <p:sp>
        <p:nvSpPr>
          <p:cNvPr id="4" name="TextBox 3"/>
          <p:cNvSpPr txBox="1"/>
          <p:nvPr/>
        </p:nvSpPr>
        <p:spPr>
          <a:xfrm>
            <a:off x="3059832" y="2478252"/>
            <a:ext cx="2052165" cy="292388"/>
          </a:xfrm>
          <a:prstGeom prst="rect">
            <a:avLst/>
          </a:prstGeom>
          <a:noFill/>
        </p:spPr>
        <p:txBody>
          <a:bodyPr wrap="none" rtlCol="0">
            <a:spAutoFit/>
          </a:bodyPr>
          <a:lstStyle/>
          <a:p>
            <a:r>
              <a:rPr lang="sv-SE" sz="1300" dirty="0" smtClean="0">
                <a:solidFill>
                  <a:schemeClr val="tx1"/>
                </a:solidFill>
                <a:latin typeface="+mn-lt"/>
              </a:rPr>
              <a:t>Kvartal efter räntehöjning</a:t>
            </a:r>
            <a:endParaRPr lang="sv-SE" sz="1300" dirty="0">
              <a:solidFill>
                <a:schemeClr val="tx1"/>
              </a:solidFill>
              <a:latin typeface="+mn-lt"/>
            </a:endParaRPr>
          </a:p>
        </p:txBody>
      </p:sp>
      <p:sp>
        <p:nvSpPr>
          <p:cNvPr id="9" name="TextBox 8"/>
          <p:cNvSpPr txBox="1"/>
          <p:nvPr/>
        </p:nvSpPr>
        <p:spPr>
          <a:xfrm rot="16200000">
            <a:off x="-319455" y="3423912"/>
            <a:ext cx="2442451" cy="292388"/>
          </a:xfrm>
          <a:prstGeom prst="rect">
            <a:avLst/>
          </a:prstGeom>
          <a:noFill/>
        </p:spPr>
        <p:txBody>
          <a:bodyPr wrap="square" rtlCol="0">
            <a:spAutoFit/>
          </a:bodyPr>
          <a:lstStyle/>
          <a:p>
            <a:r>
              <a:rPr lang="sv-SE" sz="1300" dirty="0" smtClean="0">
                <a:solidFill>
                  <a:schemeClr val="tx1"/>
                </a:solidFill>
                <a:latin typeface="+mn-lt"/>
              </a:rPr>
              <a:t>Förändring i procent</a:t>
            </a:r>
            <a:endParaRPr lang="sv-SE" sz="1300" dirty="0">
              <a:solidFill>
                <a:schemeClr val="tx1"/>
              </a:solidFill>
              <a:latin typeface="+mn-lt"/>
            </a:endParaRPr>
          </a:p>
        </p:txBody>
      </p:sp>
      <p:sp>
        <p:nvSpPr>
          <p:cNvPr id="6" name="Rectangle 5"/>
          <p:cNvSpPr/>
          <p:nvPr/>
        </p:nvSpPr>
        <p:spPr>
          <a:xfrm>
            <a:off x="611561" y="5085184"/>
            <a:ext cx="7704856" cy="1554272"/>
          </a:xfrm>
          <a:prstGeom prst="rect">
            <a:avLst/>
          </a:prstGeom>
        </p:spPr>
        <p:txBody>
          <a:bodyPr wrap="square">
            <a:spAutoFit/>
          </a:bodyPr>
          <a:lstStyle/>
          <a:p>
            <a:pPr marL="342900" indent="-342900">
              <a:spcAft>
                <a:spcPts val="600"/>
              </a:spcAft>
              <a:buFont typeface="Arial" panose="020B0604020202020204" pitchFamily="34" charset="0"/>
              <a:buChar char="•"/>
            </a:pPr>
            <a:r>
              <a:rPr lang="sv-SE" sz="1700" kern="0" dirty="0" smtClean="0">
                <a:solidFill>
                  <a:srgbClr val="000000"/>
                </a:solidFill>
                <a:latin typeface="Arial"/>
                <a:ea typeface="MS Gothic"/>
              </a:rPr>
              <a:t>Produktion, konsumtion och investeringar faller ganska snabbt (men går tillbaka på sikt).</a:t>
            </a:r>
          </a:p>
          <a:p>
            <a:pPr marL="342900" indent="-342900">
              <a:spcAft>
                <a:spcPts val="600"/>
              </a:spcAft>
              <a:buFont typeface="Arial" panose="020B0604020202020204" pitchFamily="34" charset="0"/>
              <a:buChar char="•"/>
            </a:pPr>
            <a:r>
              <a:rPr lang="sv-SE" sz="1700" kern="0" dirty="0" smtClean="0">
                <a:solidFill>
                  <a:srgbClr val="000000"/>
                </a:solidFill>
                <a:latin typeface="Arial"/>
                <a:ea typeface="MS Gothic"/>
              </a:rPr>
              <a:t>Priserna rör sig betydligt långsammare.</a:t>
            </a:r>
          </a:p>
          <a:p>
            <a:pPr marL="342900" indent="-342900">
              <a:spcAft>
                <a:spcPts val="600"/>
              </a:spcAft>
              <a:buFont typeface="Arial" panose="020B0604020202020204" pitchFamily="34" charset="0"/>
              <a:buChar char="•"/>
            </a:pPr>
            <a:r>
              <a:rPr lang="sv-SE" sz="1700" i="1" kern="0" dirty="0" smtClean="0">
                <a:solidFill>
                  <a:srgbClr val="000000"/>
                </a:solidFill>
                <a:latin typeface="Arial"/>
                <a:ea typeface="MS Gothic"/>
              </a:rPr>
              <a:t>IS-LM</a:t>
            </a:r>
            <a:r>
              <a:rPr lang="sv-SE" sz="1700" kern="0" dirty="0" smtClean="0">
                <a:solidFill>
                  <a:srgbClr val="000000"/>
                </a:solidFill>
                <a:latin typeface="Arial"/>
                <a:ea typeface="MS Gothic"/>
              </a:rPr>
              <a:t> ger en stiliserad men inte orealistisk bild av effekten på kort (&lt; ett par års) sikt.</a:t>
            </a:r>
            <a:endParaRPr lang="sv-SE" sz="1700" kern="0" dirty="0">
              <a:solidFill>
                <a:srgbClr val="000000"/>
              </a:solidFill>
              <a:latin typeface="Arial"/>
              <a:ea typeface="MS Gothic"/>
            </a:endParaRPr>
          </a:p>
        </p:txBody>
      </p:sp>
      <p:sp>
        <p:nvSpPr>
          <p:cNvPr id="11" name="Slide Number Placeholder 3"/>
          <p:cNvSpPr>
            <a:spLocks noGrp="1"/>
          </p:cNvSpPr>
          <p:nvPr>
            <p:ph type="sldNum" sz="quarter" idx="10"/>
          </p:nvPr>
        </p:nvSpPr>
        <p:spPr>
          <a:xfrm>
            <a:off x="0" y="6516688"/>
            <a:ext cx="1900238" cy="336550"/>
          </a:xfrm>
        </p:spPr>
        <p:txBody>
          <a:bodyPr/>
          <a:lstStyle/>
          <a:p>
            <a:pPr>
              <a:defRPr/>
            </a:pPr>
            <a:r>
              <a:rPr lang="sv-SE" dirty="0" smtClean="0"/>
              <a:t>K4: </a:t>
            </a:r>
            <a:r>
              <a:rPr lang="sv-SE" dirty="0"/>
              <a:t>sid. </a:t>
            </a:r>
            <a:fld id="{71B7D319-3509-4EF6-A7CA-BA2351681FF6}" type="slidenum">
              <a:rPr lang="en-GB"/>
              <a:pPr>
                <a:defRPr/>
              </a:pPr>
              <a:t>21</a:t>
            </a:fld>
            <a:endParaRPr lang="en-GB" dirty="0"/>
          </a:p>
        </p:txBody>
      </p:sp>
    </p:spTree>
    <p:extLst>
      <p:ext uri="{BB962C8B-B14F-4D97-AF65-F5344CB8AC3E}">
        <p14:creationId xmlns:p14="http://schemas.microsoft.com/office/powerpoint/2010/main" val="179185455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22" presetClass="entr" presetSubtype="8" fill="hold" grpId="0" nodeType="clickEffect">
                                  <p:stCondLst>
                                    <p:cond delay="0"/>
                                  </p:stCondLst>
                                  <p:childTnLst>
                                    <p:set>
                                      <p:cBhvr>
                                        <p:cTn id="18" dur="1" fill="hold">
                                          <p:stCondLst>
                                            <p:cond delay="0"/>
                                          </p:stCondLst>
                                        </p:cTn>
                                        <p:tgtEl>
                                          <p:spTgt spid="5">
                                            <p:graphicEl>
                                              <a:chart seriesIdx="-3" categoryIdx="-3" bldStep="gridLegend"/>
                                            </p:graphicEl>
                                          </p:spTgt>
                                        </p:tgtEl>
                                        <p:attrNameLst>
                                          <p:attrName>style.visibility</p:attrName>
                                        </p:attrNameLst>
                                      </p:cBhvr>
                                      <p:to>
                                        <p:strVal val="visible"/>
                                      </p:to>
                                    </p:set>
                                    <p:animEffect transition="in" filter="wipe(left)">
                                      <p:cBhvr>
                                        <p:cTn id="19" dur="500"/>
                                        <p:tgtEl>
                                          <p:spTgt spid="5">
                                            <p:graphicEl>
                                              <a:chart seriesIdx="-3" categoryIdx="-3" bldStep="gridLegend"/>
                                            </p:graphicEl>
                                          </p:spTgt>
                                        </p:tgtEl>
                                      </p:cBhvr>
                                    </p:animEffect>
                                  </p:childTnLst>
                                </p:cTn>
                              </p:par>
                              <p:par>
                                <p:cTn id="20" presetID="1" presetClass="entr" presetSubtype="0" fill="hold" grpId="0" nodeType="withEffect">
                                  <p:stCondLst>
                                    <p:cond delay="0"/>
                                  </p:stCondLst>
                                  <p:childTnLst>
                                    <p:set>
                                      <p:cBhvr>
                                        <p:cTn id="21" dur="1" fill="hold">
                                          <p:stCondLst>
                                            <p:cond delay="0"/>
                                          </p:stCondLst>
                                        </p:cTn>
                                        <p:tgtEl>
                                          <p:spTgt spid="4"/>
                                        </p:tgtEl>
                                        <p:attrNameLst>
                                          <p:attrName>style.visibility</p:attrName>
                                        </p:attrNameLst>
                                      </p:cBhvr>
                                      <p:to>
                                        <p:strVal val="visible"/>
                                      </p:to>
                                    </p:set>
                                  </p:childTnLst>
                                </p:cTn>
                              </p:par>
                              <p:par>
                                <p:cTn id="22" presetID="1" presetClass="entr" presetSubtype="0" fill="hold" grpId="0" nodeType="withEffect">
                                  <p:stCondLst>
                                    <p:cond delay="0"/>
                                  </p:stCondLst>
                                  <p:childTnLst>
                                    <p:set>
                                      <p:cBhvr>
                                        <p:cTn id="23" dur="1" fill="hold">
                                          <p:stCondLst>
                                            <p:cond delay="0"/>
                                          </p:stCondLst>
                                        </p:cTn>
                                        <p:tgtEl>
                                          <p:spTgt spid="9"/>
                                        </p:tgtEl>
                                        <p:attrNameLst>
                                          <p:attrName>style.visibility</p:attrName>
                                        </p:attrNameLst>
                                      </p:cBhvr>
                                      <p:to>
                                        <p:strVal val="visible"/>
                                      </p:to>
                                    </p:set>
                                  </p:childTnLst>
                                </p:cTn>
                              </p:par>
                            </p:childTnLst>
                          </p:cTn>
                        </p:par>
                      </p:childTnLst>
                    </p:cTn>
                  </p:par>
                  <p:par>
                    <p:cTn id="24" fill="hold">
                      <p:stCondLst>
                        <p:cond delay="indefinite"/>
                      </p:stCondLst>
                      <p:childTnLst>
                        <p:par>
                          <p:cTn id="25" fill="hold">
                            <p:stCondLst>
                              <p:cond delay="0"/>
                            </p:stCondLst>
                            <p:childTnLst>
                              <p:par>
                                <p:cTn id="26" presetID="22" presetClass="entr" presetSubtype="8" fill="hold" grpId="0" nodeType="clickEffect">
                                  <p:stCondLst>
                                    <p:cond delay="0"/>
                                  </p:stCondLst>
                                  <p:childTnLst>
                                    <p:set>
                                      <p:cBhvr>
                                        <p:cTn id="27" dur="1" fill="hold">
                                          <p:stCondLst>
                                            <p:cond delay="0"/>
                                          </p:stCondLst>
                                        </p:cTn>
                                        <p:tgtEl>
                                          <p:spTgt spid="5">
                                            <p:graphicEl>
                                              <a:chart seriesIdx="0" categoryIdx="-4" bldStep="series"/>
                                            </p:graphicEl>
                                          </p:spTgt>
                                        </p:tgtEl>
                                        <p:attrNameLst>
                                          <p:attrName>style.visibility</p:attrName>
                                        </p:attrNameLst>
                                      </p:cBhvr>
                                      <p:to>
                                        <p:strVal val="visible"/>
                                      </p:to>
                                    </p:set>
                                    <p:animEffect transition="in" filter="wipe(left)">
                                      <p:cBhvr>
                                        <p:cTn id="28" dur="500"/>
                                        <p:tgtEl>
                                          <p:spTgt spid="5">
                                            <p:graphicEl>
                                              <a:chart seriesIdx="0" categoryIdx="-4" bldStep="series"/>
                                            </p:graphicEl>
                                          </p:spTgt>
                                        </p:tgtEl>
                                      </p:cBhvr>
                                    </p:animEffect>
                                  </p:childTnLst>
                                </p:cTn>
                              </p:par>
                            </p:childTnLst>
                          </p:cTn>
                        </p:par>
                      </p:childTnLst>
                    </p:cTn>
                  </p:par>
                  <p:par>
                    <p:cTn id="29" fill="hold">
                      <p:stCondLst>
                        <p:cond delay="indefinite"/>
                      </p:stCondLst>
                      <p:childTnLst>
                        <p:par>
                          <p:cTn id="30" fill="hold">
                            <p:stCondLst>
                              <p:cond delay="0"/>
                            </p:stCondLst>
                            <p:childTnLst>
                              <p:par>
                                <p:cTn id="31" presetID="22" presetClass="entr" presetSubtype="8" fill="hold" grpId="0" nodeType="clickEffect">
                                  <p:stCondLst>
                                    <p:cond delay="0"/>
                                  </p:stCondLst>
                                  <p:childTnLst>
                                    <p:set>
                                      <p:cBhvr>
                                        <p:cTn id="32" dur="1" fill="hold">
                                          <p:stCondLst>
                                            <p:cond delay="0"/>
                                          </p:stCondLst>
                                        </p:cTn>
                                        <p:tgtEl>
                                          <p:spTgt spid="5">
                                            <p:graphicEl>
                                              <a:chart seriesIdx="1" categoryIdx="-4" bldStep="series"/>
                                            </p:graphicEl>
                                          </p:spTgt>
                                        </p:tgtEl>
                                        <p:attrNameLst>
                                          <p:attrName>style.visibility</p:attrName>
                                        </p:attrNameLst>
                                      </p:cBhvr>
                                      <p:to>
                                        <p:strVal val="visible"/>
                                      </p:to>
                                    </p:set>
                                    <p:animEffect transition="in" filter="wipe(left)">
                                      <p:cBhvr>
                                        <p:cTn id="33" dur="500"/>
                                        <p:tgtEl>
                                          <p:spTgt spid="5">
                                            <p:graphicEl>
                                              <a:chart seriesIdx="1" categoryIdx="-4" bldStep="series"/>
                                            </p:graphicEl>
                                          </p:spTgt>
                                        </p:tgtEl>
                                      </p:cBhvr>
                                    </p:animEffect>
                                  </p:childTnLst>
                                </p:cTn>
                              </p:par>
                            </p:childTnLst>
                          </p:cTn>
                        </p:par>
                      </p:childTnLst>
                    </p:cTn>
                  </p:par>
                  <p:par>
                    <p:cTn id="34" fill="hold">
                      <p:stCondLst>
                        <p:cond delay="indefinite"/>
                      </p:stCondLst>
                      <p:childTnLst>
                        <p:par>
                          <p:cTn id="35" fill="hold">
                            <p:stCondLst>
                              <p:cond delay="0"/>
                            </p:stCondLst>
                            <p:childTnLst>
                              <p:par>
                                <p:cTn id="36" presetID="22" presetClass="entr" presetSubtype="8" fill="hold" grpId="0" nodeType="clickEffect">
                                  <p:stCondLst>
                                    <p:cond delay="0"/>
                                  </p:stCondLst>
                                  <p:childTnLst>
                                    <p:set>
                                      <p:cBhvr>
                                        <p:cTn id="37" dur="1" fill="hold">
                                          <p:stCondLst>
                                            <p:cond delay="0"/>
                                          </p:stCondLst>
                                        </p:cTn>
                                        <p:tgtEl>
                                          <p:spTgt spid="5">
                                            <p:graphicEl>
                                              <a:chart seriesIdx="2" categoryIdx="-4" bldStep="series"/>
                                            </p:graphicEl>
                                          </p:spTgt>
                                        </p:tgtEl>
                                        <p:attrNameLst>
                                          <p:attrName>style.visibility</p:attrName>
                                        </p:attrNameLst>
                                      </p:cBhvr>
                                      <p:to>
                                        <p:strVal val="visible"/>
                                      </p:to>
                                    </p:set>
                                    <p:animEffect transition="in" filter="wipe(left)">
                                      <p:cBhvr>
                                        <p:cTn id="38" dur="500"/>
                                        <p:tgtEl>
                                          <p:spTgt spid="5">
                                            <p:graphicEl>
                                              <a:chart seriesIdx="2" categoryIdx="-4" bldStep="series"/>
                                            </p:graphicEl>
                                          </p:spTgt>
                                        </p:tgtEl>
                                      </p:cBhvr>
                                    </p:animEffect>
                                  </p:childTnLst>
                                </p:cTn>
                              </p:par>
                            </p:childTnLst>
                          </p:cTn>
                        </p:par>
                      </p:childTnLst>
                    </p:cTn>
                  </p:par>
                  <p:par>
                    <p:cTn id="39" fill="hold">
                      <p:stCondLst>
                        <p:cond delay="indefinite"/>
                      </p:stCondLst>
                      <p:childTnLst>
                        <p:par>
                          <p:cTn id="40" fill="hold">
                            <p:stCondLst>
                              <p:cond delay="0"/>
                            </p:stCondLst>
                            <p:childTnLst>
                              <p:par>
                                <p:cTn id="41" presetID="22" presetClass="entr" presetSubtype="8" fill="hold" grpId="0" nodeType="clickEffect">
                                  <p:stCondLst>
                                    <p:cond delay="0"/>
                                  </p:stCondLst>
                                  <p:childTnLst>
                                    <p:set>
                                      <p:cBhvr>
                                        <p:cTn id="42" dur="1" fill="hold">
                                          <p:stCondLst>
                                            <p:cond delay="0"/>
                                          </p:stCondLst>
                                        </p:cTn>
                                        <p:tgtEl>
                                          <p:spTgt spid="5">
                                            <p:graphicEl>
                                              <a:chart seriesIdx="3" categoryIdx="-4" bldStep="series"/>
                                            </p:graphicEl>
                                          </p:spTgt>
                                        </p:tgtEl>
                                        <p:attrNameLst>
                                          <p:attrName>style.visibility</p:attrName>
                                        </p:attrNameLst>
                                      </p:cBhvr>
                                      <p:to>
                                        <p:strVal val="visible"/>
                                      </p:to>
                                    </p:set>
                                    <p:animEffect transition="in" filter="wipe(left)">
                                      <p:cBhvr>
                                        <p:cTn id="43" dur="500"/>
                                        <p:tgtEl>
                                          <p:spTgt spid="5">
                                            <p:graphicEl>
                                              <a:chart seriesIdx="3" categoryIdx="-4" bldStep="series"/>
                                            </p:graphicEl>
                                          </p:spTgt>
                                        </p:tgtEl>
                                      </p:cBhvr>
                                    </p:animEffect>
                                  </p:childTnLst>
                                </p:cTn>
                              </p:par>
                            </p:childTnLst>
                          </p:cTn>
                        </p:par>
                      </p:childTnLst>
                    </p:cTn>
                  </p:par>
                  <p:par>
                    <p:cTn id="44" fill="hold">
                      <p:stCondLst>
                        <p:cond delay="indefinite"/>
                      </p:stCondLst>
                      <p:childTnLst>
                        <p:par>
                          <p:cTn id="45" fill="hold">
                            <p:stCondLst>
                              <p:cond delay="0"/>
                            </p:stCondLst>
                            <p:childTnLst>
                              <p:par>
                                <p:cTn id="46" presetID="1" presetClass="entr" presetSubtype="0" fill="hold" grpId="0" nodeType="clickEffect">
                                  <p:stCondLst>
                                    <p:cond delay="0"/>
                                  </p:stCondLst>
                                  <p:childTnLst>
                                    <p:set>
                                      <p:cBhvr>
                                        <p:cTn id="47"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48" fill="hold">
                      <p:stCondLst>
                        <p:cond delay="indefinite"/>
                      </p:stCondLst>
                      <p:childTnLst>
                        <p:par>
                          <p:cTn id="49" fill="hold">
                            <p:stCondLst>
                              <p:cond delay="0"/>
                            </p:stCondLst>
                            <p:childTnLst>
                              <p:par>
                                <p:cTn id="50" presetID="1" presetClass="entr" presetSubtype="0" fill="hold" grpId="0" nodeType="clickEffect">
                                  <p:stCondLst>
                                    <p:cond delay="0"/>
                                  </p:stCondLst>
                                  <p:childTnLst>
                                    <p:set>
                                      <p:cBhvr>
                                        <p:cTn id="51"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52" fill="hold">
                      <p:stCondLst>
                        <p:cond delay="indefinite"/>
                      </p:stCondLst>
                      <p:childTnLst>
                        <p:par>
                          <p:cTn id="53" fill="hold">
                            <p:stCondLst>
                              <p:cond delay="0"/>
                            </p:stCondLst>
                            <p:childTnLst>
                              <p:par>
                                <p:cTn id="54" presetID="1" presetClass="entr" presetSubtype="0" fill="hold" grpId="0" nodeType="clickEffect">
                                  <p:stCondLst>
                                    <p:cond delay="0"/>
                                  </p:stCondLst>
                                  <p:childTnLst>
                                    <p:set>
                                      <p:cBhvr>
                                        <p:cTn id="55"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5" grpId="0" uiExpand="1">
        <p:bldSub>
          <a:bldChart bld="series"/>
        </p:bldSub>
      </p:bldGraphic>
      <p:bldP spid="4" grpId="0"/>
      <p:bldP spid="9" grpId="0"/>
      <p:bldP spid="6" grpId="0" build="p"/>
    </p:bldLst>
  </p:timing>
</p:sld>
</file>

<file path=ppt/slides/slide2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48482" name="Rectangle 2"/>
          <p:cNvSpPr>
            <a:spLocks noGrp="1" noChangeArrowheads="1"/>
          </p:cNvSpPr>
          <p:nvPr>
            <p:ph type="title"/>
          </p:nvPr>
        </p:nvSpPr>
        <p:spPr/>
        <p:txBody>
          <a:bodyPr/>
          <a:lstStyle/>
          <a:p>
            <a:pPr eaLnBrk="1" hangingPunct="1">
              <a:defRPr/>
            </a:pPr>
            <a:r>
              <a:rPr lang="sv-SE" dirty="0" smtClean="0"/>
              <a:t>Riksbanken och penningpolitiken</a:t>
            </a:r>
          </a:p>
        </p:txBody>
      </p:sp>
      <p:sp>
        <p:nvSpPr>
          <p:cNvPr id="3" name="Rectangle 2"/>
          <p:cNvSpPr/>
          <p:nvPr/>
        </p:nvSpPr>
        <p:spPr>
          <a:xfrm>
            <a:off x="611561" y="1340767"/>
            <a:ext cx="7848872" cy="5062924"/>
          </a:xfrm>
          <a:prstGeom prst="rect">
            <a:avLst/>
          </a:prstGeom>
        </p:spPr>
        <p:txBody>
          <a:bodyPr wrap="square">
            <a:spAutoFit/>
          </a:bodyPr>
          <a:lstStyle/>
          <a:p>
            <a:pPr marL="342900" indent="-342900">
              <a:spcAft>
                <a:spcPts val="600"/>
              </a:spcAft>
              <a:buFont typeface="Arial" panose="020B0604020202020204" pitchFamily="34" charset="0"/>
              <a:buChar char="•"/>
            </a:pPr>
            <a:r>
              <a:rPr lang="sv-SE" sz="1800" kern="0" dirty="0" smtClean="0">
                <a:solidFill>
                  <a:srgbClr val="000000"/>
                </a:solidFill>
                <a:latin typeface="Arial"/>
                <a:ea typeface="MS Gothic"/>
              </a:rPr>
              <a:t>Riksbanken ska </a:t>
            </a:r>
            <a:r>
              <a:rPr lang="sv-SE" sz="1800" kern="0" dirty="0">
                <a:solidFill>
                  <a:srgbClr val="000000"/>
                </a:solidFill>
                <a:latin typeface="Arial"/>
                <a:ea typeface="MS Gothic"/>
              </a:rPr>
              <a:t>enligt </a:t>
            </a:r>
            <a:r>
              <a:rPr lang="sv-SE" sz="1800" kern="0" dirty="0" smtClean="0">
                <a:solidFill>
                  <a:srgbClr val="000000"/>
                </a:solidFill>
                <a:latin typeface="Arial"/>
                <a:ea typeface="MS Gothic"/>
              </a:rPr>
              <a:t>lag "</a:t>
            </a:r>
            <a:r>
              <a:rPr lang="sv-SE" sz="1800" kern="0" dirty="0">
                <a:solidFill>
                  <a:srgbClr val="000000"/>
                </a:solidFill>
                <a:latin typeface="Arial"/>
                <a:ea typeface="MS Gothic"/>
              </a:rPr>
              <a:t>upprätthålla ett fast </a:t>
            </a:r>
            <a:r>
              <a:rPr lang="sv-SE" sz="1800" kern="0" dirty="0" smtClean="0">
                <a:solidFill>
                  <a:srgbClr val="000000"/>
                </a:solidFill>
                <a:latin typeface="Arial"/>
                <a:ea typeface="MS Gothic"/>
              </a:rPr>
              <a:t>penningvärde”. </a:t>
            </a:r>
          </a:p>
          <a:p>
            <a:pPr marL="342900" indent="-342900">
              <a:spcAft>
                <a:spcPts val="600"/>
              </a:spcAft>
              <a:buFont typeface="Arial" panose="020B0604020202020204" pitchFamily="34" charset="0"/>
              <a:buChar char="•"/>
            </a:pPr>
            <a:r>
              <a:rPr lang="sv-SE" sz="1800" kern="0" dirty="0" smtClean="0">
                <a:solidFill>
                  <a:srgbClr val="000000"/>
                </a:solidFill>
                <a:latin typeface="Arial"/>
                <a:ea typeface="MS Gothic"/>
              </a:rPr>
              <a:t>RB tolkar detta som att inflationen ska vara runt 2%.</a:t>
            </a:r>
          </a:p>
          <a:p>
            <a:pPr marL="342900" indent="-342900">
              <a:spcAft>
                <a:spcPts val="600"/>
              </a:spcAft>
              <a:buFont typeface="Arial" panose="020B0604020202020204" pitchFamily="34" charset="0"/>
              <a:buChar char="•"/>
            </a:pPr>
            <a:r>
              <a:rPr lang="sv-SE" sz="1800" kern="0" dirty="0" smtClean="0">
                <a:solidFill>
                  <a:srgbClr val="000000"/>
                </a:solidFill>
                <a:latin typeface="Arial"/>
                <a:ea typeface="MS Gothic"/>
              </a:rPr>
              <a:t>Utöver detta tar riksbanken hänsyn till konjunkturläget i ekonomin.</a:t>
            </a:r>
          </a:p>
          <a:p>
            <a:pPr marL="342900" indent="-342900">
              <a:spcAft>
                <a:spcPts val="600"/>
              </a:spcAft>
              <a:buFont typeface="Arial" panose="020B0604020202020204" pitchFamily="34" charset="0"/>
              <a:buChar char="•"/>
            </a:pPr>
            <a:r>
              <a:rPr lang="sv-SE" sz="1800" kern="0" dirty="0" smtClean="0">
                <a:solidFill>
                  <a:srgbClr val="000000"/>
                </a:solidFill>
                <a:latin typeface="Arial"/>
                <a:ea typeface="MS Gothic"/>
              </a:rPr>
              <a:t>Affärsbanker får låna eller sätta in pengar hos RB över natten. För närvarande är dessa räntor 0,10% respektive -0.1%. RB sätter också en styrränta (reporänta) mellan dessa, f.n. 0% (Nov</a:t>
            </a:r>
            <a:r>
              <a:rPr lang="sv-SE" sz="1800" kern="0" smtClean="0">
                <a:solidFill>
                  <a:srgbClr val="000000"/>
                </a:solidFill>
                <a:latin typeface="Arial"/>
                <a:ea typeface="MS Gothic"/>
              </a:rPr>
              <a:t>, 2021).</a:t>
            </a:r>
            <a:endParaRPr lang="sv-SE" sz="1800" kern="0" dirty="0" smtClean="0">
              <a:solidFill>
                <a:srgbClr val="000000"/>
              </a:solidFill>
              <a:latin typeface="Arial"/>
              <a:ea typeface="MS Gothic"/>
            </a:endParaRPr>
          </a:p>
          <a:p>
            <a:pPr marL="342900" indent="-342900">
              <a:spcAft>
                <a:spcPts val="600"/>
              </a:spcAft>
              <a:buFont typeface="Arial" panose="020B0604020202020204" pitchFamily="34" charset="0"/>
              <a:buChar char="•"/>
            </a:pPr>
            <a:r>
              <a:rPr lang="sv-SE" sz="1800" kern="0" dirty="0" smtClean="0">
                <a:solidFill>
                  <a:srgbClr val="000000"/>
                </a:solidFill>
                <a:latin typeface="Arial"/>
                <a:ea typeface="MS Gothic"/>
              </a:rPr>
              <a:t>Dessa räntor styr räntorna på interbankmarknaden och påverkar också andra räntor i ekonomin.</a:t>
            </a:r>
          </a:p>
          <a:p>
            <a:pPr marL="342900" indent="-342900">
              <a:spcAft>
                <a:spcPts val="600"/>
              </a:spcAft>
              <a:buFont typeface="Arial" panose="020B0604020202020204" pitchFamily="34" charset="0"/>
              <a:buChar char="•"/>
            </a:pPr>
            <a:r>
              <a:rPr lang="sv-SE" sz="1800" kern="0" dirty="0" smtClean="0">
                <a:solidFill>
                  <a:srgbClr val="000000"/>
                </a:solidFill>
                <a:latin typeface="Arial"/>
                <a:ea typeface="MS Gothic"/>
              </a:rPr>
              <a:t>I vår modell påverkar räntorna ekonomin genom högre räntor gör att investeringarna faller. Därmed minskar produktionen. Vi kommer senare att se att detta också påverkar priserna – inflationen faller. </a:t>
            </a:r>
          </a:p>
          <a:p>
            <a:pPr marL="342900" indent="-342900">
              <a:spcAft>
                <a:spcPts val="600"/>
              </a:spcAft>
              <a:buFont typeface="Arial" panose="020B0604020202020204" pitchFamily="34" charset="0"/>
              <a:buChar char="•"/>
            </a:pPr>
            <a:r>
              <a:rPr lang="sv-SE" sz="1800" kern="0" dirty="0" smtClean="0">
                <a:solidFill>
                  <a:srgbClr val="000000"/>
                </a:solidFill>
                <a:latin typeface="Arial"/>
                <a:ea typeface="MS Gothic"/>
              </a:rPr>
              <a:t>I verkligheten påverkas ekonomin också på andra sätt – penning-politiken har flera </a:t>
            </a:r>
            <a:r>
              <a:rPr lang="sv-SE" sz="1800" b="1" kern="0" dirty="0" err="1" smtClean="0">
                <a:solidFill>
                  <a:srgbClr val="000000"/>
                </a:solidFill>
                <a:latin typeface="Arial"/>
                <a:ea typeface="MS Gothic"/>
              </a:rPr>
              <a:t>transitionsmekanismer</a:t>
            </a:r>
            <a:r>
              <a:rPr lang="sv-SE" sz="1800" kern="0" dirty="0">
                <a:solidFill>
                  <a:srgbClr val="000000"/>
                </a:solidFill>
                <a:latin typeface="Arial"/>
                <a:ea typeface="MS Gothic"/>
              </a:rPr>
              <a:t> </a:t>
            </a:r>
            <a:r>
              <a:rPr lang="sv-SE" sz="1800" kern="0" dirty="0" smtClean="0">
                <a:solidFill>
                  <a:srgbClr val="000000"/>
                </a:solidFill>
                <a:latin typeface="Arial"/>
                <a:ea typeface="MS Gothic"/>
              </a:rPr>
              <a:t>som dock i huvudsak påverkar ekonomin i samma riktning. Högre ränta -&gt; lägre produktion och lägre inflation.</a:t>
            </a:r>
          </a:p>
          <a:p>
            <a:pPr marL="342900" indent="-342900">
              <a:spcAft>
                <a:spcPts val="600"/>
              </a:spcAft>
              <a:buFont typeface="Arial" panose="020B0604020202020204" pitchFamily="34" charset="0"/>
              <a:buChar char="•"/>
            </a:pPr>
            <a:r>
              <a:rPr lang="sv-SE" sz="1800" kern="0" dirty="0" smtClean="0">
                <a:solidFill>
                  <a:srgbClr val="000000"/>
                </a:solidFill>
                <a:latin typeface="Arial"/>
                <a:ea typeface="MS Gothic"/>
              </a:rPr>
              <a:t>Här följer en bild från RB om dessa.</a:t>
            </a:r>
          </a:p>
        </p:txBody>
      </p:sp>
      <p:sp>
        <p:nvSpPr>
          <p:cNvPr id="11" name="Slide Number Placeholder 3"/>
          <p:cNvSpPr>
            <a:spLocks noGrp="1"/>
          </p:cNvSpPr>
          <p:nvPr>
            <p:ph type="sldNum" sz="quarter" idx="10"/>
          </p:nvPr>
        </p:nvSpPr>
        <p:spPr>
          <a:xfrm>
            <a:off x="0" y="6516688"/>
            <a:ext cx="1900238" cy="336550"/>
          </a:xfrm>
        </p:spPr>
        <p:txBody>
          <a:bodyPr/>
          <a:lstStyle/>
          <a:p>
            <a:pPr>
              <a:defRPr/>
            </a:pPr>
            <a:r>
              <a:rPr lang="sv-SE" dirty="0" smtClean="0"/>
              <a:t>K4: </a:t>
            </a:r>
            <a:r>
              <a:rPr lang="sv-SE" dirty="0"/>
              <a:t>sid. </a:t>
            </a:r>
            <a:fld id="{71B7D319-3509-4EF6-A7CA-BA2351681FF6}" type="slidenum">
              <a:rPr lang="en-GB"/>
              <a:pPr>
                <a:defRPr/>
              </a:pPr>
              <a:t>22</a:t>
            </a:fld>
            <a:endParaRPr lang="en-GB" dirty="0"/>
          </a:p>
        </p:txBody>
      </p:sp>
    </p:spTree>
    <p:extLst>
      <p:ext uri="{BB962C8B-B14F-4D97-AF65-F5344CB8AC3E}">
        <p14:creationId xmlns:p14="http://schemas.microsoft.com/office/powerpoint/2010/main" val="374356384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48482" name="Rectangle 2"/>
          <p:cNvSpPr>
            <a:spLocks noGrp="1" noChangeArrowheads="1"/>
          </p:cNvSpPr>
          <p:nvPr>
            <p:ph type="title"/>
          </p:nvPr>
        </p:nvSpPr>
        <p:spPr/>
        <p:txBody>
          <a:bodyPr/>
          <a:lstStyle/>
          <a:p>
            <a:pPr eaLnBrk="1" hangingPunct="1">
              <a:defRPr/>
            </a:pPr>
            <a:r>
              <a:rPr lang="sv-SE" dirty="0" err="1" smtClean="0"/>
              <a:t>Transitionsmekanismer</a:t>
            </a:r>
            <a:endParaRPr lang="sv-SE" dirty="0" smtClean="0"/>
          </a:p>
        </p:txBody>
      </p:sp>
      <p:sp>
        <p:nvSpPr>
          <p:cNvPr id="11" name="Slide Number Placeholder 3"/>
          <p:cNvSpPr>
            <a:spLocks noGrp="1"/>
          </p:cNvSpPr>
          <p:nvPr>
            <p:ph type="sldNum" sz="quarter" idx="10"/>
          </p:nvPr>
        </p:nvSpPr>
        <p:spPr>
          <a:xfrm>
            <a:off x="0" y="6516688"/>
            <a:ext cx="1900238" cy="336550"/>
          </a:xfrm>
        </p:spPr>
        <p:txBody>
          <a:bodyPr/>
          <a:lstStyle/>
          <a:p>
            <a:pPr>
              <a:defRPr/>
            </a:pPr>
            <a:r>
              <a:rPr lang="sv-SE" dirty="0" smtClean="0"/>
              <a:t>K4: </a:t>
            </a:r>
            <a:r>
              <a:rPr lang="sv-SE" dirty="0"/>
              <a:t>sid. </a:t>
            </a:r>
            <a:fld id="{71B7D319-3509-4EF6-A7CA-BA2351681FF6}" type="slidenum">
              <a:rPr lang="en-GB"/>
              <a:pPr>
                <a:defRPr/>
              </a:pPr>
              <a:t>23</a:t>
            </a:fld>
            <a:endParaRPr lang="en-GB" dirty="0"/>
          </a:p>
        </p:txBody>
      </p:sp>
      <p:pic>
        <p:nvPicPr>
          <p:cNvPr id="5" name="Picture 2" descr="Schematisk bild på transmissionsmekanismen"/>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63688" y="1674047"/>
            <a:ext cx="5400599" cy="370481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6431415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sz="3200" dirty="0" smtClean="0"/>
              <a:t>Lite doktrinhistoria</a:t>
            </a:r>
            <a:endParaRPr lang="sv-SE" sz="3200" dirty="0"/>
          </a:p>
        </p:txBody>
      </p:sp>
      <p:sp>
        <p:nvSpPr>
          <p:cNvPr id="3" name="Content Placeholder 2"/>
          <p:cNvSpPr>
            <a:spLocks noGrp="1"/>
          </p:cNvSpPr>
          <p:nvPr>
            <p:ph idx="1"/>
          </p:nvPr>
        </p:nvSpPr>
        <p:spPr>
          <a:xfrm>
            <a:off x="467544" y="1268760"/>
            <a:ext cx="8280920" cy="5472608"/>
          </a:xfrm>
        </p:spPr>
        <p:txBody>
          <a:bodyPr/>
          <a:lstStyle/>
          <a:p>
            <a:pPr marL="457200" indent="-457200">
              <a:spcAft>
                <a:spcPts val="1200"/>
              </a:spcAft>
              <a:buFont typeface="Arial" panose="020B0604020202020204" pitchFamily="34" charset="0"/>
              <a:buChar char="•"/>
            </a:pPr>
            <a:r>
              <a:rPr lang="sv-SE" sz="1800" i="1" dirty="0" smtClean="0">
                <a:effectLst/>
              </a:rPr>
              <a:t>IS-LM</a:t>
            </a:r>
            <a:r>
              <a:rPr lang="sv-SE" sz="1800" dirty="0" smtClean="0">
                <a:effectLst/>
              </a:rPr>
              <a:t> modellen utvecklades redan 1937 av John </a:t>
            </a:r>
            <a:r>
              <a:rPr lang="sv-SE" sz="1800" dirty="0" err="1" smtClean="0">
                <a:effectLst/>
              </a:rPr>
              <a:t>Hicks</a:t>
            </a:r>
            <a:r>
              <a:rPr lang="sv-SE" sz="1800" dirty="0" smtClean="0">
                <a:effectLst/>
              </a:rPr>
              <a:t> (1904-1989). </a:t>
            </a:r>
          </a:p>
          <a:p>
            <a:pPr marL="457200" indent="-457200">
              <a:spcAft>
                <a:spcPts val="1200"/>
              </a:spcAft>
              <a:buFont typeface="Arial" panose="020B0604020202020204" pitchFamily="34" charset="0"/>
              <a:buChar char="•"/>
            </a:pPr>
            <a:r>
              <a:rPr lang="sv-SE" sz="1800" dirty="0" smtClean="0">
                <a:effectLst/>
              </a:rPr>
              <a:t>Modellen är ett sätt att matematiskt och diagrammatiskt formulera John M. </a:t>
            </a:r>
            <a:r>
              <a:rPr lang="sv-SE" sz="1800" dirty="0">
                <a:effectLst/>
              </a:rPr>
              <a:t>K</a:t>
            </a:r>
            <a:r>
              <a:rPr lang="sv-SE" sz="1800" dirty="0" smtClean="0">
                <a:effectLst/>
              </a:rPr>
              <a:t>eynes (1883-1946) teorier som var formulerade i ord och mycket svårgenomträngliga.</a:t>
            </a:r>
          </a:p>
          <a:p>
            <a:pPr marL="457200" indent="-457200">
              <a:spcAft>
                <a:spcPts val="1200"/>
              </a:spcAft>
              <a:buFont typeface="Arial" panose="020B0604020202020204" pitchFamily="34" charset="0"/>
              <a:buChar char="•"/>
            </a:pPr>
            <a:r>
              <a:rPr lang="sv-SE" sz="1800" dirty="0" smtClean="0">
                <a:effectLst/>
              </a:rPr>
              <a:t>Till skillnad från tidigare ekonomer betonade Keynes efterfrågan och att staten, via finans- och penningpolitik, bör försöka motverka svängningar i efterfrågan. Om inte kan ekonomin gå igenom långa perioder med hög arbetslöshet.</a:t>
            </a:r>
          </a:p>
          <a:p>
            <a:pPr marL="457200" indent="-457200">
              <a:spcAft>
                <a:spcPts val="1200"/>
              </a:spcAft>
              <a:buFont typeface="Arial" panose="020B0604020202020204" pitchFamily="34" charset="0"/>
              <a:buChar char="•"/>
            </a:pPr>
            <a:r>
              <a:rPr lang="sv-SE" sz="1800" i="1" dirty="0" smtClean="0">
                <a:effectLst/>
              </a:rPr>
              <a:t>IS-LM</a:t>
            </a:r>
            <a:r>
              <a:rPr lang="sv-SE" sz="1800" dirty="0" smtClean="0">
                <a:effectLst/>
              </a:rPr>
              <a:t> är fortfarande centralt för det sätt politiker och andra tänker på ekonomin. Ekonomiska modeller på finansdepartement och centralbanker är nu oftast Nykeynesianska (tex RAMSES) med direkt beskrivning av hur konsumenter och företag maximerar nytta respektive vinst.</a:t>
            </a:r>
          </a:p>
          <a:p>
            <a:pPr marL="457200" indent="-457200">
              <a:spcAft>
                <a:spcPts val="1200"/>
              </a:spcAft>
              <a:buFont typeface="Arial" panose="020B0604020202020204" pitchFamily="34" charset="0"/>
              <a:buChar char="•"/>
            </a:pPr>
            <a:r>
              <a:rPr lang="sv-SE" sz="1800" dirty="0" smtClean="0">
                <a:effectLst/>
              </a:rPr>
              <a:t>Centralt i alla Keynesianska modeller (både i </a:t>
            </a:r>
            <a:r>
              <a:rPr lang="sv-SE" sz="1800" i="1" dirty="0" smtClean="0">
                <a:effectLst/>
              </a:rPr>
              <a:t>IS-LM</a:t>
            </a:r>
            <a:r>
              <a:rPr lang="sv-SE" sz="1800" dirty="0" smtClean="0">
                <a:effectLst/>
              </a:rPr>
              <a:t> och Nykeynesianska) är att priserna är trögrörliga. Vi har inte analyserat priser och inflationen ännu, men det kommer</a:t>
            </a:r>
            <a:r>
              <a:rPr lang="sv-SE" sz="1800" dirty="0" smtClean="0">
                <a:effectLst/>
              </a:rPr>
              <a:t>! </a:t>
            </a:r>
            <a:endParaRPr lang="sv-SE" sz="1800" dirty="0" smtClean="0">
              <a:effectLst/>
            </a:endParaRPr>
          </a:p>
        </p:txBody>
      </p:sp>
      <p:sp>
        <p:nvSpPr>
          <p:cNvPr id="4" name="Slide Number Placeholder 3"/>
          <p:cNvSpPr>
            <a:spLocks noGrp="1"/>
          </p:cNvSpPr>
          <p:nvPr>
            <p:ph type="sldNum" sz="quarter" idx="10"/>
          </p:nvPr>
        </p:nvSpPr>
        <p:spPr>
          <a:xfrm>
            <a:off x="0" y="6516688"/>
            <a:ext cx="1900238" cy="336550"/>
          </a:xfrm>
        </p:spPr>
        <p:txBody>
          <a:bodyPr/>
          <a:lstStyle/>
          <a:p>
            <a:pPr>
              <a:defRPr/>
            </a:pPr>
            <a:r>
              <a:rPr lang="sv-SE" dirty="0" smtClean="0"/>
              <a:t>K4: </a:t>
            </a:r>
            <a:r>
              <a:rPr lang="sv-SE" dirty="0"/>
              <a:t>sid. </a:t>
            </a:r>
            <a:fld id="{71B7D319-3509-4EF6-A7CA-BA2351681FF6}" type="slidenum">
              <a:rPr lang="en-GB"/>
              <a:pPr>
                <a:defRPr/>
              </a:pPr>
              <a:t>24</a:t>
            </a:fld>
            <a:endParaRPr lang="en-GB" dirty="0"/>
          </a:p>
        </p:txBody>
      </p:sp>
    </p:spTree>
    <p:extLst>
      <p:ext uri="{BB962C8B-B14F-4D97-AF65-F5344CB8AC3E}">
        <p14:creationId xmlns:p14="http://schemas.microsoft.com/office/powerpoint/2010/main" val="13404570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sz="3200" dirty="0" smtClean="0"/>
              <a:t>Lite doktrinhistoria</a:t>
            </a:r>
            <a:endParaRPr lang="sv-SE" sz="3200" dirty="0"/>
          </a:p>
        </p:txBody>
      </p:sp>
      <p:sp>
        <p:nvSpPr>
          <p:cNvPr id="3" name="Content Placeholder 2"/>
          <p:cNvSpPr>
            <a:spLocks noGrp="1"/>
          </p:cNvSpPr>
          <p:nvPr>
            <p:ph idx="1"/>
          </p:nvPr>
        </p:nvSpPr>
        <p:spPr>
          <a:xfrm>
            <a:off x="611560" y="1268760"/>
            <a:ext cx="7992888" cy="2520280"/>
          </a:xfrm>
        </p:spPr>
        <p:txBody>
          <a:bodyPr/>
          <a:lstStyle/>
          <a:p>
            <a:pPr marL="457200" indent="-457200">
              <a:buFont typeface="Arial" panose="020B0604020202020204" pitchFamily="34" charset="0"/>
              <a:buChar char="•"/>
            </a:pPr>
            <a:r>
              <a:rPr lang="sv-SE" sz="1800" dirty="0" smtClean="0">
                <a:effectLst/>
              </a:rPr>
              <a:t>Hicks </a:t>
            </a:r>
            <a:r>
              <a:rPr lang="sv-SE" sz="1800" dirty="0" smtClean="0">
                <a:effectLst/>
              </a:rPr>
              <a:t>(ekonomipriset 1972) beskrev </a:t>
            </a:r>
            <a:r>
              <a:rPr lang="sv-SE" sz="1800" dirty="0" smtClean="0">
                <a:effectLst/>
              </a:rPr>
              <a:t>också inkomst- och substitutionseffekter av löneförändringar. Högre lön gör att man inte behöver jobba så mycket (inkomsteffekt) men också att det lönar sig bättre att jobba mer (substitutionseffekt). </a:t>
            </a:r>
            <a:endParaRPr lang="sv-SE" sz="1800" dirty="0" smtClean="0">
              <a:effectLst/>
            </a:endParaRPr>
          </a:p>
          <a:p>
            <a:pPr marL="457200" indent="-457200">
              <a:buFont typeface="Arial" panose="020B0604020202020204" pitchFamily="34" charset="0"/>
              <a:buChar char="•"/>
            </a:pPr>
            <a:r>
              <a:rPr lang="sv-SE" sz="1800" dirty="0" smtClean="0">
                <a:effectLst/>
              </a:rPr>
              <a:t>Dessa </a:t>
            </a:r>
            <a:r>
              <a:rPr lang="sv-SE" sz="1800" dirty="0" smtClean="0">
                <a:effectLst/>
              </a:rPr>
              <a:t>effekter dra åt olika håll när det gäller arbetsutbudet</a:t>
            </a:r>
            <a:r>
              <a:rPr lang="sv-SE" sz="1800" dirty="0" smtClean="0">
                <a:effectLst/>
              </a:rPr>
              <a:t>. Tidigare trodde man att dessa ganska precis balanserar varandra.</a:t>
            </a:r>
          </a:p>
          <a:p>
            <a:pPr marL="457200" indent="-457200">
              <a:buFont typeface="Arial" panose="020B0604020202020204" pitchFamily="34" charset="0"/>
              <a:buChar char="•"/>
            </a:pPr>
            <a:r>
              <a:rPr lang="sv-SE" sz="1800" dirty="0" smtClean="0">
                <a:effectLst/>
              </a:rPr>
              <a:t>Ny forskning visar att det verkar som inkomsteffekten dominerar. </a:t>
            </a:r>
            <a:endParaRPr lang="sv-SE" sz="1800" dirty="0" smtClean="0">
              <a:effectLst/>
            </a:endParaRPr>
          </a:p>
        </p:txBody>
      </p:sp>
      <p:sp>
        <p:nvSpPr>
          <p:cNvPr id="4" name="Slide Number Placeholder 3"/>
          <p:cNvSpPr>
            <a:spLocks noGrp="1"/>
          </p:cNvSpPr>
          <p:nvPr>
            <p:ph type="sldNum" sz="quarter" idx="10"/>
          </p:nvPr>
        </p:nvSpPr>
        <p:spPr>
          <a:xfrm>
            <a:off x="0" y="6516688"/>
            <a:ext cx="1900238" cy="336550"/>
          </a:xfrm>
        </p:spPr>
        <p:txBody>
          <a:bodyPr/>
          <a:lstStyle/>
          <a:p>
            <a:pPr>
              <a:defRPr/>
            </a:pPr>
            <a:r>
              <a:rPr lang="sv-SE" dirty="0" smtClean="0"/>
              <a:t>K4: </a:t>
            </a:r>
            <a:r>
              <a:rPr lang="sv-SE" dirty="0"/>
              <a:t>sid. </a:t>
            </a:r>
            <a:fld id="{71B7D319-3509-4EF6-A7CA-BA2351681FF6}" type="slidenum">
              <a:rPr lang="en-GB"/>
              <a:pPr>
                <a:defRPr/>
              </a:pPr>
              <a:t>25</a:t>
            </a:fld>
            <a:endParaRPr lang="en-GB"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95736" y="3586452"/>
            <a:ext cx="4474468" cy="31858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TextBox 4"/>
          <p:cNvSpPr txBox="1"/>
          <p:nvPr/>
        </p:nvSpPr>
        <p:spPr>
          <a:xfrm>
            <a:off x="7020272" y="5877272"/>
            <a:ext cx="2123728" cy="646331"/>
          </a:xfrm>
          <a:prstGeom prst="rect">
            <a:avLst/>
          </a:prstGeom>
          <a:noFill/>
        </p:spPr>
        <p:txBody>
          <a:bodyPr wrap="square" rtlCol="0">
            <a:spAutoFit/>
          </a:bodyPr>
          <a:lstStyle/>
          <a:p>
            <a:r>
              <a:rPr lang="en-US" sz="1200" dirty="0" err="1" smtClean="0">
                <a:solidFill>
                  <a:schemeClr val="tx1"/>
                </a:solidFill>
              </a:rPr>
              <a:t>Figur</a:t>
            </a:r>
            <a:r>
              <a:rPr lang="en-US" sz="1200" dirty="0" smtClean="0">
                <a:solidFill>
                  <a:schemeClr val="tx1"/>
                </a:solidFill>
              </a:rPr>
              <a:t>: </a:t>
            </a:r>
            <a:r>
              <a:rPr lang="en-US" sz="1200" dirty="0" err="1" smtClean="0">
                <a:solidFill>
                  <a:schemeClr val="tx1"/>
                </a:solidFill>
              </a:rPr>
              <a:t>Boppart&amp;Krusell</a:t>
            </a:r>
            <a:r>
              <a:rPr lang="en-US" sz="1200" dirty="0" smtClean="0">
                <a:solidFill>
                  <a:schemeClr val="tx1"/>
                </a:solidFill>
              </a:rPr>
              <a:t>, Journal of Political Economy, 2020</a:t>
            </a:r>
            <a:endParaRPr lang="en-US" sz="1200" dirty="0">
              <a:solidFill>
                <a:schemeClr val="tx1"/>
              </a:solidFill>
            </a:endParaRPr>
          </a:p>
        </p:txBody>
      </p:sp>
      <p:sp>
        <p:nvSpPr>
          <p:cNvPr id="7" name="TextBox 6"/>
          <p:cNvSpPr txBox="1"/>
          <p:nvPr/>
        </p:nvSpPr>
        <p:spPr>
          <a:xfrm>
            <a:off x="3923928" y="3586452"/>
            <a:ext cx="2123728" cy="523220"/>
          </a:xfrm>
          <a:prstGeom prst="rect">
            <a:avLst/>
          </a:prstGeom>
          <a:noFill/>
        </p:spPr>
        <p:txBody>
          <a:bodyPr wrap="square" rtlCol="0">
            <a:spAutoFit/>
          </a:bodyPr>
          <a:lstStyle/>
          <a:p>
            <a:r>
              <a:rPr lang="en-US" sz="1400" dirty="0" err="1" smtClean="0">
                <a:solidFill>
                  <a:schemeClr val="tx1"/>
                </a:solidFill>
              </a:rPr>
              <a:t>Antal</a:t>
            </a:r>
            <a:r>
              <a:rPr lang="en-US" sz="1400" dirty="0" smtClean="0">
                <a:solidFill>
                  <a:schemeClr val="tx1"/>
                </a:solidFill>
              </a:rPr>
              <a:t> </a:t>
            </a:r>
            <a:r>
              <a:rPr lang="en-US" sz="1400" dirty="0" err="1">
                <a:solidFill>
                  <a:schemeClr val="tx1"/>
                </a:solidFill>
              </a:rPr>
              <a:t>a</a:t>
            </a:r>
            <a:r>
              <a:rPr lang="en-US" sz="1400" dirty="0" err="1" smtClean="0">
                <a:solidFill>
                  <a:schemeClr val="tx1"/>
                </a:solidFill>
              </a:rPr>
              <a:t>rbetade</a:t>
            </a:r>
            <a:r>
              <a:rPr lang="en-US" sz="1400" dirty="0" smtClean="0">
                <a:solidFill>
                  <a:schemeClr val="tx1"/>
                </a:solidFill>
              </a:rPr>
              <a:t> </a:t>
            </a:r>
            <a:r>
              <a:rPr lang="en-US" sz="1400" dirty="0" err="1" smtClean="0">
                <a:solidFill>
                  <a:schemeClr val="tx1"/>
                </a:solidFill>
              </a:rPr>
              <a:t>timmar</a:t>
            </a:r>
            <a:r>
              <a:rPr lang="en-US" sz="1400" dirty="0" smtClean="0">
                <a:solidFill>
                  <a:schemeClr val="tx1"/>
                </a:solidFill>
              </a:rPr>
              <a:t> per </a:t>
            </a:r>
            <a:r>
              <a:rPr lang="en-US" sz="1400" dirty="0" err="1" smtClean="0">
                <a:solidFill>
                  <a:schemeClr val="tx1"/>
                </a:solidFill>
              </a:rPr>
              <a:t>arbetare</a:t>
            </a:r>
            <a:r>
              <a:rPr lang="en-US" sz="1400" dirty="0" smtClean="0">
                <a:solidFill>
                  <a:schemeClr val="tx1"/>
                </a:solidFill>
              </a:rPr>
              <a:t>.</a:t>
            </a:r>
            <a:endParaRPr lang="en-US" sz="1400" dirty="0">
              <a:solidFill>
                <a:schemeClr val="tx1"/>
              </a:solidFill>
            </a:endParaRPr>
          </a:p>
        </p:txBody>
      </p:sp>
    </p:spTree>
    <p:extLst>
      <p:ext uri="{BB962C8B-B14F-4D97-AF65-F5344CB8AC3E}">
        <p14:creationId xmlns:p14="http://schemas.microsoft.com/office/powerpoint/2010/main" val="10821328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1026"/>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5"/>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5" grpId="0"/>
      <p:bldP spid="7"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dirty="0"/>
              <a:t>Jämvikt på varumarknaden</a:t>
            </a:r>
          </a:p>
        </p:txBody>
      </p:sp>
      <p:sp>
        <p:nvSpPr>
          <p:cNvPr id="13" name="Line 2"/>
          <p:cNvSpPr>
            <a:spLocks noChangeShapeType="1"/>
          </p:cNvSpPr>
          <p:nvPr/>
        </p:nvSpPr>
        <p:spPr bwMode="auto">
          <a:xfrm>
            <a:off x="3372249" y="6248400"/>
            <a:ext cx="5519353" cy="1588"/>
          </a:xfrm>
          <a:prstGeom prst="line">
            <a:avLst/>
          </a:prstGeom>
          <a:noFill/>
          <a:ln w="38160">
            <a:solidFill>
              <a:srgbClr val="000000"/>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sv-SE"/>
          </a:p>
        </p:txBody>
      </p:sp>
      <p:sp>
        <p:nvSpPr>
          <p:cNvPr id="19" name="Text Box 8"/>
          <p:cNvSpPr txBox="1">
            <a:spLocks noChangeArrowheads="1"/>
          </p:cNvSpPr>
          <p:nvPr/>
        </p:nvSpPr>
        <p:spPr bwMode="auto">
          <a:xfrm>
            <a:off x="5364088" y="6441863"/>
            <a:ext cx="1566752" cy="3715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9pPr>
          </a:lstStyle>
          <a:p>
            <a:pPr>
              <a:spcBef>
                <a:spcPts val="2625"/>
              </a:spcBef>
            </a:pPr>
            <a:r>
              <a:rPr lang="sv-SE" altLang="en-US" sz="1800" dirty="0" smtClean="0">
                <a:solidFill>
                  <a:srgbClr val="000000"/>
                </a:solidFill>
                <a:latin typeface="Arial" charset="0"/>
              </a:rPr>
              <a:t>Produktion, </a:t>
            </a:r>
            <a:r>
              <a:rPr lang="sv-SE" altLang="en-US" sz="1800" i="1" dirty="0" smtClean="0">
                <a:solidFill>
                  <a:srgbClr val="000000"/>
                </a:solidFill>
                <a:latin typeface="Arial" charset="0"/>
              </a:rPr>
              <a:t>Y</a:t>
            </a:r>
            <a:endParaRPr lang="sv-SE" altLang="en-US" sz="1800" i="1" dirty="0">
              <a:solidFill>
                <a:srgbClr val="000000"/>
              </a:solidFill>
              <a:latin typeface="Arial" charset="0"/>
            </a:endParaRPr>
          </a:p>
        </p:txBody>
      </p:sp>
      <p:sp>
        <p:nvSpPr>
          <p:cNvPr id="20" name="Text Box 9"/>
          <p:cNvSpPr txBox="1">
            <a:spLocks noChangeArrowheads="1"/>
          </p:cNvSpPr>
          <p:nvPr/>
        </p:nvSpPr>
        <p:spPr bwMode="auto">
          <a:xfrm rot="16200000">
            <a:off x="2365907" y="3890943"/>
            <a:ext cx="1592400" cy="3715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9pPr>
          </a:lstStyle>
          <a:p>
            <a:pPr>
              <a:spcBef>
                <a:spcPts val="2250"/>
              </a:spcBef>
            </a:pPr>
            <a:r>
              <a:rPr lang="sv-SE" altLang="en-US" sz="1800" dirty="0">
                <a:solidFill>
                  <a:srgbClr val="000000"/>
                </a:solidFill>
                <a:latin typeface="Arial" charset="0"/>
              </a:rPr>
              <a:t>Efterfrågan </a:t>
            </a:r>
            <a:r>
              <a:rPr lang="sv-SE" altLang="en-US" sz="1800" i="1" dirty="0" smtClean="0">
                <a:solidFill>
                  <a:srgbClr val="000000"/>
                </a:solidFill>
                <a:latin typeface="Arial" charset="0"/>
              </a:rPr>
              <a:t>Z</a:t>
            </a:r>
            <a:r>
              <a:rPr lang="sv-SE" altLang="en-US" sz="1800" dirty="0" smtClean="0">
                <a:solidFill>
                  <a:srgbClr val="000000"/>
                </a:solidFill>
                <a:latin typeface="Arial" charset="0"/>
              </a:rPr>
              <a:t>,</a:t>
            </a:r>
            <a:endParaRPr lang="sv-SE" altLang="en-US" sz="1800" dirty="0">
              <a:solidFill>
                <a:srgbClr val="000000"/>
              </a:solidFill>
              <a:latin typeface="Arial" charset="0"/>
            </a:endParaRPr>
          </a:p>
        </p:txBody>
      </p:sp>
      <p:sp>
        <p:nvSpPr>
          <p:cNvPr id="21" name="Line 10"/>
          <p:cNvSpPr>
            <a:spLocks noChangeShapeType="1"/>
          </p:cNvSpPr>
          <p:nvPr/>
        </p:nvSpPr>
        <p:spPr bwMode="auto">
          <a:xfrm flipV="1">
            <a:off x="3391299" y="1903413"/>
            <a:ext cx="1352" cy="4346575"/>
          </a:xfrm>
          <a:prstGeom prst="line">
            <a:avLst/>
          </a:prstGeom>
          <a:noFill/>
          <a:ln w="38160">
            <a:solidFill>
              <a:srgbClr val="000000"/>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sv-SE"/>
          </a:p>
        </p:txBody>
      </p:sp>
      <p:sp>
        <p:nvSpPr>
          <p:cNvPr id="23" name="Line 12"/>
          <p:cNvSpPr>
            <a:spLocks noChangeShapeType="1"/>
          </p:cNvSpPr>
          <p:nvPr/>
        </p:nvSpPr>
        <p:spPr bwMode="auto">
          <a:xfrm flipV="1">
            <a:off x="3391299" y="2055813"/>
            <a:ext cx="4477123" cy="4194175"/>
          </a:xfrm>
          <a:prstGeom prst="line">
            <a:avLst/>
          </a:prstGeom>
          <a:noFill/>
          <a:ln w="19050">
            <a:solidFill>
              <a:srgbClr val="000000"/>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sv-SE"/>
          </a:p>
        </p:txBody>
      </p:sp>
      <p:grpSp>
        <p:nvGrpSpPr>
          <p:cNvPr id="12" name="Group 11"/>
          <p:cNvGrpSpPr/>
          <p:nvPr/>
        </p:nvGrpSpPr>
        <p:grpSpPr>
          <a:xfrm>
            <a:off x="3995899" y="2055813"/>
            <a:ext cx="3384414" cy="371513"/>
            <a:chOff x="3995899" y="2055813"/>
            <a:chExt cx="3384414" cy="371513"/>
          </a:xfrm>
        </p:grpSpPr>
        <p:sp>
          <p:nvSpPr>
            <p:cNvPr id="24" name="Line 13"/>
            <p:cNvSpPr>
              <a:spLocks noChangeShapeType="1"/>
            </p:cNvSpPr>
            <p:nvPr/>
          </p:nvSpPr>
          <p:spPr bwMode="auto">
            <a:xfrm>
              <a:off x="6588225" y="2293144"/>
              <a:ext cx="792088" cy="127744"/>
            </a:xfrm>
            <a:prstGeom prst="line">
              <a:avLst/>
            </a:prstGeom>
            <a:noFill/>
            <a:ln w="9360">
              <a:solidFill>
                <a:srgbClr val="000000"/>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sv-SE" sz="2000">
                <a:solidFill>
                  <a:schemeClr val="tx1"/>
                </a:solidFill>
              </a:endParaRPr>
            </a:p>
          </p:txBody>
        </p:sp>
        <p:sp>
          <p:nvSpPr>
            <p:cNvPr id="25" name="Text Box 14"/>
            <p:cNvSpPr txBox="1">
              <a:spLocks noChangeArrowheads="1"/>
            </p:cNvSpPr>
            <p:nvPr/>
          </p:nvSpPr>
          <p:spPr bwMode="auto">
            <a:xfrm>
              <a:off x="3995899" y="2055813"/>
              <a:ext cx="2688854" cy="3715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9pPr>
            </a:lstStyle>
            <a:p>
              <a:pPr>
                <a:spcBef>
                  <a:spcPts val="1875"/>
                </a:spcBef>
              </a:pPr>
              <a:r>
                <a:rPr lang="sv-SE" altLang="en-US" sz="1800" dirty="0">
                  <a:solidFill>
                    <a:srgbClr val="000000"/>
                  </a:solidFill>
                  <a:latin typeface="Arial" charset="0"/>
                </a:rPr>
                <a:t>Produktion = </a:t>
              </a:r>
              <a:r>
                <a:rPr lang="sv-SE" altLang="en-US" sz="1800" dirty="0" smtClean="0">
                  <a:solidFill>
                    <a:srgbClr val="000000"/>
                  </a:solidFill>
                  <a:latin typeface="Arial" charset="0"/>
                </a:rPr>
                <a:t>Efterfrågan</a:t>
              </a:r>
              <a:endParaRPr lang="sv-SE" altLang="en-US" sz="1800" dirty="0">
                <a:solidFill>
                  <a:srgbClr val="000000"/>
                </a:solidFill>
                <a:latin typeface="Arial" charset="0"/>
              </a:endParaRPr>
            </a:p>
          </p:txBody>
        </p:sp>
      </p:grpSp>
      <p:sp>
        <p:nvSpPr>
          <p:cNvPr id="3" name="Arc 2"/>
          <p:cNvSpPr/>
          <p:nvPr/>
        </p:nvSpPr>
        <p:spPr bwMode="auto">
          <a:xfrm>
            <a:off x="3479905" y="5871051"/>
            <a:ext cx="578186" cy="726301"/>
          </a:xfrm>
          <a:prstGeom prst="arc">
            <a:avLst>
              <a:gd name="adj1" fmla="val 16200000"/>
              <a:gd name="adj2" fmla="val 4"/>
            </a:avLst>
          </a:prstGeom>
          <a:no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8" charset="0"/>
              <a:buNone/>
              <a:tabLst/>
            </a:pPr>
            <a:endParaRPr kumimoji="0" lang="sv-SE" sz="2400" b="0" i="0" u="none" strike="noStrike" cap="none" normalizeH="0" baseline="0" dirty="0" smtClean="0">
              <a:ln>
                <a:noFill/>
              </a:ln>
              <a:solidFill>
                <a:schemeClr val="tx1"/>
              </a:solidFill>
              <a:effectLst/>
              <a:latin typeface="+mn-lt"/>
              <a:ea typeface="MS Gothic" pitchFamily="49" charset="-128"/>
            </a:endParaRPr>
          </a:p>
        </p:txBody>
      </p:sp>
      <p:sp>
        <p:nvSpPr>
          <p:cNvPr id="4" name="TextBox 3"/>
          <p:cNvSpPr txBox="1"/>
          <p:nvPr/>
        </p:nvSpPr>
        <p:spPr>
          <a:xfrm>
            <a:off x="3943548" y="5786214"/>
            <a:ext cx="447990" cy="369332"/>
          </a:xfrm>
          <a:prstGeom prst="rect">
            <a:avLst/>
          </a:prstGeom>
          <a:noFill/>
        </p:spPr>
        <p:txBody>
          <a:bodyPr wrap="none" rtlCol="0">
            <a:spAutoFit/>
          </a:bodyPr>
          <a:lstStyle/>
          <a:p>
            <a:r>
              <a:rPr lang="sv-SE" sz="1800" dirty="0" smtClean="0">
                <a:solidFill>
                  <a:schemeClr val="tx1"/>
                </a:solidFill>
                <a:latin typeface="+mn-lt"/>
              </a:rPr>
              <a:t>45</a:t>
            </a:r>
            <a:r>
              <a:rPr lang="sv-SE" sz="1800" baseline="30000" dirty="0" smtClean="0">
                <a:solidFill>
                  <a:schemeClr val="tx1"/>
                </a:solidFill>
                <a:latin typeface="+mn-lt"/>
              </a:rPr>
              <a:t>o</a:t>
            </a:r>
            <a:endParaRPr lang="sv-SE" sz="1800" baseline="30000" dirty="0">
              <a:solidFill>
                <a:schemeClr val="tx1"/>
              </a:solidFill>
              <a:latin typeface="+mn-lt"/>
            </a:endParaRPr>
          </a:p>
        </p:txBody>
      </p:sp>
      <p:grpSp>
        <p:nvGrpSpPr>
          <p:cNvPr id="9" name="Group 8"/>
          <p:cNvGrpSpPr/>
          <p:nvPr/>
        </p:nvGrpSpPr>
        <p:grpSpPr>
          <a:xfrm>
            <a:off x="3389253" y="2128420"/>
            <a:ext cx="5833091" cy="3116060"/>
            <a:chOff x="3389253" y="2128420"/>
            <a:chExt cx="5833091" cy="3116060"/>
          </a:xfrm>
        </p:grpSpPr>
        <p:grpSp>
          <p:nvGrpSpPr>
            <p:cNvPr id="8" name="Group 7"/>
            <p:cNvGrpSpPr/>
            <p:nvPr/>
          </p:nvGrpSpPr>
          <p:grpSpPr>
            <a:xfrm>
              <a:off x="5750447" y="2128420"/>
              <a:ext cx="3471897" cy="1795919"/>
              <a:chOff x="5750447" y="2128420"/>
              <a:chExt cx="3471897" cy="1795919"/>
            </a:xfrm>
          </p:grpSpPr>
          <p:sp>
            <p:nvSpPr>
              <p:cNvPr id="34" name="Rectangle 33"/>
              <p:cNvSpPr/>
              <p:nvPr/>
            </p:nvSpPr>
            <p:spPr>
              <a:xfrm rot="19481744">
                <a:off x="5750447" y="3462674"/>
                <a:ext cx="3471897" cy="461665"/>
              </a:xfrm>
              <a:prstGeom prst="rect">
                <a:avLst/>
              </a:prstGeom>
            </p:spPr>
            <p:txBody>
              <a:bodyPr wrap="square">
                <a:spAutoFit/>
              </a:bodyPr>
              <a:lstStyle/>
              <a:p>
                <a:pPr marL="0" indent="0" algn="ctr"/>
                <a:r>
                  <a:rPr lang="sv-SE" sz="2000" i="1" dirty="0" smtClean="0">
                    <a:solidFill>
                      <a:srgbClr val="FF0000"/>
                    </a:solidFill>
                    <a:latin typeface="+mn-lt"/>
                    <a:sym typeface="Symbol"/>
                  </a:rPr>
                  <a:t>Z = C</a:t>
                </a:r>
                <a:r>
                  <a:rPr lang="sv-SE" dirty="0" smtClean="0">
                    <a:solidFill>
                      <a:srgbClr val="FF0000"/>
                    </a:solidFill>
                    <a:latin typeface="+mn-lt"/>
                    <a:sym typeface="Symbol"/>
                  </a:rPr>
                  <a:t>(</a:t>
                </a:r>
                <a:r>
                  <a:rPr lang="sv-SE" sz="2000" i="1" dirty="0" smtClean="0">
                    <a:solidFill>
                      <a:srgbClr val="FF0000"/>
                    </a:solidFill>
                    <a:latin typeface="+mn-lt"/>
                    <a:sym typeface="Symbol"/>
                  </a:rPr>
                  <a:t>Y-T</a:t>
                </a:r>
                <a:r>
                  <a:rPr lang="sv-SE" sz="2000" dirty="0">
                    <a:solidFill>
                      <a:srgbClr val="FF0000"/>
                    </a:solidFill>
                    <a:latin typeface="+mn-lt"/>
                    <a:sym typeface="Symbol"/>
                  </a:rPr>
                  <a:t>) +</a:t>
                </a:r>
                <a:r>
                  <a:rPr lang="sv-SE" sz="2000" dirty="0">
                    <a:solidFill>
                      <a:srgbClr val="FF0000"/>
                    </a:solidFill>
                    <a:latin typeface="+mn-lt"/>
                  </a:rPr>
                  <a:t> </a:t>
                </a:r>
                <a:r>
                  <a:rPr lang="sv-SE" sz="2000" i="1" dirty="0" smtClean="0">
                    <a:solidFill>
                      <a:srgbClr val="FF0000"/>
                    </a:solidFill>
                    <a:latin typeface="+mn-lt"/>
                  </a:rPr>
                  <a:t>I</a:t>
                </a:r>
                <a:r>
                  <a:rPr lang="sv-SE" sz="2000" dirty="0" smtClean="0">
                    <a:solidFill>
                      <a:srgbClr val="FF0000"/>
                    </a:solidFill>
                    <a:latin typeface="+mn-lt"/>
                  </a:rPr>
                  <a:t>(</a:t>
                </a:r>
                <a:r>
                  <a:rPr lang="sv-SE" sz="2000" i="1" dirty="0" err="1" smtClean="0">
                    <a:solidFill>
                      <a:srgbClr val="FF0000"/>
                    </a:solidFill>
                    <a:latin typeface="+mn-lt"/>
                  </a:rPr>
                  <a:t>Y,i</a:t>
                </a:r>
                <a:r>
                  <a:rPr lang="sv-SE" sz="2000" dirty="0" smtClean="0">
                    <a:solidFill>
                      <a:srgbClr val="FF0000"/>
                    </a:solidFill>
                    <a:latin typeface="+mn-lt"/>
                  </a:rPr>
                  <a:t>) + </a:t>
                </a:r>
                <a:r>
                  <a:rPr lang="sv-SE" sz="2000" i="1" dirty="0">
                    <a:solidFill>
                      <a:srgbClr val="FF0000"/>
                    </a:solidFill>
                    <a:latin typeface="+mn-lt"/>
                  </a:rPr>
                  <a:t>G</a:t>
                </a:r>
              </a:p>
            </p:txBody>
          </p:sp>
          <p:sp>
            <p:nvSpPr>
              <p:cNvPr id="37" name="TextBox 36"/>
              <p:cNvSpPr txBox="1"/>
              <p:nvPr/>
            </p:nvSpPr>
            <p:spPr>
              <a:xfrm>
                <a:off x="8379458" y="2128420"/>
                <a:ext cx="498855" cy="400110"/>
              </a:xfrm>
              <a:prstGeom prst="rect">
                <a:avLst/>
              </a:prstGeom>
              <a:noFill/>
            </p:spPr>
            <p:txBody>
              <a:bodyPr wrap="none" rtlCol="0">
                <a:spAutoFit/>
              </a:bodyPr>
              <a:lstStyle/>
              <a:p>
                <a:r>
                  <a:rPr lang="sv-SE" sz="2000" i="1" dirty="0" smtClean="0">
                    <a:solidFill>
                      <a:srgbClr val="FF0000"/>
                    </a:solidFill>
                    <a:latin typeface="+mn-lt"/>
                  </a:rPr>
                  <a:t>ZZ</a:t>
                </a:r>
                <a:endParaRPr lang="sv-SE" i="1" dirty="0">
                  <a:solidFill>
                    <a:srgbClr val="FF0000"/>
                  </a:solidFill>
                  <a:latin typeface="+mn-lt"/>
                </a:endParaRPr>
              </a:p>
            </p:txBody>
          </p:sp>
        </p:grpSp>
        <p:sp>
          <p:nvSpPr>
            <p:cNvPr id="6" name="Freeform 5"/>
            <p:cNvSpPr/>
            <p:nvPr/>
          </p:nvSpPr>
          <p:spPr bwMode="auto">
            <a:xfrm>
              <a:off x="3389253" y="2539380"/>
              <a:ext cx="5095875" cy="2705100"/>
            </a:xfrm>
            <a:custGeom>
              <a:avLst/>
              <a:gdLst>
                <a:gd name="connsiteX0" fmla="*/ 0 w 4705350"/>
                <a:gd name="connsiteY0" fmla="*/ 2895600 h 2895600"/>
                <a:gd name="connsiteX1" fmla="*/ 2600325 w 4705350"/>
                <a:gd name="connsiteY1" fmla="*/ 1857375 h 2895600"/>
                <a:gd name="connsiteX2" fmla="*/ 4705350 w 4705350"/>
                <a:gd name="connsiteY2" fmla="*/ 0 h 2895600"/>
                <a:gd name="connsiteX0" fmla="*/ 0 w 4705350"/>
                <a:gd name="connsiteY0" fmla="*/ 2895600 h 2895600"/>
                <a:gd name="connsiteX1" fmla="*/ 3019425 w 4705350"/>
                <a:gd name="connsiteY1" fmla="*/ 1866900 h 2895600"/>
                <a:gd name="connsiteX2" fmla="*/ 4705350 w 4705350"/>
                <a:gd name="connsiteY2" fmla="*/ 0 h 2895600"/>
                <a:gd name="connsiteX0" fmla="*/ 0 w 5095875"/>
                <a:gd name="connsiteY0" fmla="*/ 2705100 h 2705100"/>
                <a:gd name="connsiteX1" fmla="*/ 3019425 w 5095875"/>
                <a:gd name="connsiteY1" fmla="*/ 1676400 h 2705100"/>
                <a:gd name="connsiteX2" fmla="*/ 5095875 w 5095875"/>
                <a:gd name="connsiteY2" fmla="*/ 0 h 2705100"/>
              </a:gdLst>
              <a:ahLst/>
              <a:cxnLst>
                <a:cxn ang="0">
                  <a:pos x="connsiteX0" y="connsiteY0"/>
                </a:cxn>
                <a:cxn ang="0">
                  <a:pos x="connsiteX1" y="connsiteY1"/>
                </a:cxn>
                <a:cxn ang="0">
                  <a:pos x="connsiteX2" y="connsiteY2"/>
                </a:cxn>
              </a:cxnLst>
              <a:rect l="l" t="t" r="r" b="b"/>
              <a:pathLst>
                <a:path w="5095875" h="2705100">
                  <a:moveTo>
                    <a:pt x="0" y="2705100"/>
                  </a:moveTo>
                  <a:cubicBezTo>
                    <a:pt x="908050" y="2427287"/>
                    <a:pt x="2170113" y="2127250"/>
                    <a:pt x="3019425" y="1676400"/>
                  </a:cubicBezTo>
                  <a:cubicBezTo>
                    <a:pt x="3868737" y="1225550"/>
                    <a:pt x="4435475" y="687387"/>
                    <a:pt x="5095875" y="0"/>
                  </a:cubicBezTo>
                </a:path>
              </a:pathLst>
            </a:custGeom>
            <a:noFill/>
            <a:ln w="15875"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8" charset="0"/>
                <a:buNone/>
                <a:tabLst/>
              </a:pPr>
              <a:endParaRPr kumimoji="0" lang="sv-SE" sz="2400" b="0" i="0" u="none" strike="noStrike" cap="none" normalizeH="0" baseline="0" smtClean="0">
                <a:ln>
                  <a:noFill/>
                </a:ln>
                <a:solidFill>
                  <a:schemeClr val="bg1"/>
                </a:solidFill>
                <a:effectLst/>
                <a:latin typeface="Times New Roman" pitchFamily="18" charset="0"/>
                <a:ea typeface="MS Gothic" pitchFamily="49" charset="-128"/>
              </a:endParaRPr>
            </a:p>
          </p:txBody>
        </p:sp>
      </p:grpSp>
      <p:sp>
        <p:nvSpPr>
          <p:cNvPr id="32" name="Rectangle 11"/>
          <p:cNvSpPr>
            <a:spLocks noChangeArrowheads="1"/>
          </p:cNvSpPr>
          <p:nvPr/>
        </p:nvSpPr>
        <p:spPr bwMode="auto">
          <a:xfrm>
            <a:off x="395536" y="1772816"/>
            <a:ext cx="2448272" cy="2736304"/>
          </a:xfrm>
          <a:prstGeom prst="rect">
            <a:avLst/>
          </a:prstGeom>
          <a:noFill/>
          <a:ln>
            <a:noFill/>
          </a:ln>
          <a:effectLst/>
        </p:spPr>
        <p:txBody>
          <a:bodyPr/>
          <a:lstStyle>
            <a:lvl1pPr>
              <a:defRPr sz="3600">
                <a:solidFill>
                  <a:schemeClr val="tx1"/>
                </a:solidFill>
                <a:latin typeface="Arial" charset="0"/>
              </a:defRPr>
            </a:lvl1pPr>
            <a:lvl2pPr marL="742950" indent="-285750">
              <a:defRPr sz="3600">
                <a:solidFill>
                  <a:schemeClr val="tx1"/>
                </a:solidFill>
                <a:latin typeface="Arial" charset="0"/>
              </a:defRPr>
            </a:lvl2pPr>
            <a:lvl3pPr marL="1143000" indent="-228600">
              <a:defRPr sz="3600">
                <a:solidFill>
                  <a:schemeClr val="tx1"/>
                </a:solidFill>
                <a:latin typeface="Arial" charset="0"/>
              </a:defRPr>
            </a:lvl3pPr>
            <a:lvl4pPr marL="1600200" indent="-228600">
              <a:defRPr sz="3600">
                <a:solidFill>
                  <a:schemeClr val="tx1"/>
                </a:solidFill>
                <a:latin typeface="Arial" charset="0"/>
              </a:defRPr>
            </a:lvl4pPr>
            <a:lvl5pPr marL="2057400" indent="-228600">
              <a:defRPr sz="3600">
                <a:solidFill>
                  <a:schemeClr val="tx1"/>
                </a:solidFill>
                <a:latin typeface="Arial" charset="0"/>
              </a:defRPr>
            </a:lvl5pPr>
            <a:lvl6pPr marL="2514600" indent="-228600" eaLnBrk="0" fontAlgn="base" hangingPunct="0">
              <a:spcBef>
                <a:spcPct val="75000"/>
              </a:spcBef>
              <a:spcAft>
                <a:spcPct val="0"/>
              </a:spcAft>
              <a:buClr>
                <a:schemeClr val="tx1"/>
              </a:buClr>
              <a:buChar char="•"/>
              <a:defRPr sz="3600">
                <a:solidFill>
                  <a:schemeClr val="tx1"/>
                </a:solidFill>
                <a:latin typeface="Arial" charset="0"/>
              </a:defRPr>
            </a:lvl6pPr>
            <a:lvl7pPr marL="2971800" indent="-228600" eaLnBrk="0" fontAlgn="base" hangingPunct="0">
              <a:spcBef>
                <a:spcPct val="75000"/>
              </a:spcBef>
              <a:spcAft>
                <a:spcPct val="0"/>
              </a:spcAft>
              <a:buClr>
                <a:schemeClr val="tx1"/>
              </a:buClr>
              <a:buChar char="•"/>
              <a:defRPr sz="3600">
                <a:solidFill>
                  <a:schemeClr val="tx1"/>
                </a:solidFill>
                <a:latin typeface="Arial" charset="0"/>
              </a:defRPr>
            </a:lvl7pPr>
            <a:lvl8pPr marL="3429000" indent="-228600" eaLnBrk="0" fontAlgn="base" hangingPunct="0">
              <a:spcBef>
                <a:spcPct val="75000"/>
              </a:spcBef>
              <a:spcAft>
                <a:spcPct val="0"/>
              </a:spcAft>
              <a:buClr>
                <a:schemeClr val="tx1"/>
              </a:buClr>
              <a:buChar char="•"/>
              <a:defRPr sz="3600">
                <a:solidFill>
                  <a:schemeClr val="tx1"/>
                </a:solidFill>
                <a:latin typeface="Arial" charset="0"/>
              </a:defRPr>
            </a:lvl8pPr>
            <a:lvl9pPr marL="3886200" indent="-228600" eaLnBrk="0" fontAlgn="base" hangingPunct="0">
              <a:spcBef>
                <a:spcPct val="75000"/>
              </a:spcBef>
              <a:spcAft>
                <a:spcPct val="0"/>
              </a:spcAft>
              <a:buClr>
                <a:schemeClr val="tx1"/>
              </a:buClr>
              <a:buChar char="•"/>
              <a:defRPr sz="3600">
                <a:solidFill>
                  <a:schemeClr val="tx1"/>
                </a:solidFill>
                <a:latin typeface="Arial" charset="0"/>
              </a:defRPr>
            </a:lvl9pPr>
          </a:lstStyle>
          <a:p>
            <a:pPr marL="285750" indent="-285750" eaLnBrk="1" hangingPunct="1">
              <a:spcBef>
                <a:spcPct val="10000"/>
              </a:spcBef>
              <a:spcAft>
                <a:spcPct val="10000"/>
              </a:spcAft>
              <a:buClrTx/>
              <a:buFont typeface="Arial" panose="020B0604020202020204" pitchFamily="34" charset="0"/>
              <a:buChar char="•"/>
            </a:pPr>
            <a:r>
              <a:rPr lang="sv-SE" altLang="en-US" sz="1600" dirty="0"/>
              <a:t>Efterfrågan </a:t>
            </a:r>
            <a:r>
              <a:rPr lang="sv-SE" altLang="en-US" sz="1600" dirty="0" smtClean="0"/>
              <a:t>(</a:t>
            </a:r>
            <a:r>
              <a:rPr lang="sv-SE" altLang="en-US" sz="1600" i="1" dirty="0" smtClean="0"/>
              <a:t>Z</a:t>
            </a:r>
            <a:r>
              <a:rPr lang="sv-SE" altLang="en-US" sz="1600" dirty="0" smtClean="0"/>
              <a:t>) ökar </a:t>
            </a:r>
            <a:r>
              <a:rPr lang="sv-SE" altLang="en-US" sz="1600" dirty="0"/>
              <a:t>med produktionen. </a:t>
            </a:r>
            <a:endParaRPr lang="sv-SE" altLang="en-US" sz="1600" dirty="0" smtClean="0"/>
          </a:p>
          <a:p>
            <a:pPr marL="285750" indent="-285750" eaLnBrk="1" hangingPunct="1">
              <a:spcBef>
                <a:spcPct val="10000"/>
              </a:spcBef>
              <a:spcAft>
                <a:spcPct val="10000"/>
              </a:spcAft>
              <a:buClrTx/>
              <a:buFont typeface="Arial" panose="020B0604020202020204" pitchFamily="34" charset="0"/>
              <a:buChar char="•"/>
            </a:pPr>
            <a:r>
              <a:rPr lang="sv-SE" altLang="en-US" sz="1600" dirty="0" smtClean="0"/>
              <a:t>Både </a:t>
            </a:r>
            <a:r>
              <a:rPr lang="sv-SE" altLang="en-US" sz="1600" i="1" dirty="0"/>
              <a:t>C</a:t>
            </a:r>
            <a:r>
              <a:rPr lang="sv-SE" altLang="en-US" sz="1600" dirty="0"/>
              <a:t> och </a:t>
            </a:r>
            <a:r>
              <a:rPr lang="sv-SE" altLang="en-US" sz="1600" i="1" dirty="0"/>
              <a:t>I </a:t>
            </a:r>
            <a:r>
              <a:rPr lang="sv-SE" altLang="en-US" sz="1600" dirty="0"/>
              <a:t>ökar med produktionen. </a:t>
            </a:r>
            <a:endParaRPr lang="sv-SE" altLang="en-US" sz="1600" dirty="0" smtClean="0"/>
          </a:p>
          <a:p>
            <a:pPr marL="285750" indent="-285750" eaLnBrk="1" hangingPunct="1">
              <a:spcBef>
                <a:spcPct val="10000"/>
              </a:spcBef>
              <a:spcAft>
                <a:spcPct val="10000"/>
              </a:spcAft>
              <a:buClrTx/>
              <a:buFont typeface="Arial" panose="020B0604020202020204" pitchFamily="34" charset="0"/>
              <a:buChar char="•"/>
            </a:pPr>
            <a:r>
              <a:rPr lang="sv-SE" altLang="en-US" sz="1600" dirty="0" smtClean="0"/>
              <a:t>Vi kallar kurvan som visar efterfrågan som en funktion av produktionen </a:t>
            </a:r>
            <a:r>
              <a:rPr lang="sv-SE" altLang="en-US" sz="1600" i="1" dirty="0" smtClean="0"/>
              <a:t>ZZ-</a:t>
            </a:r>
            <a:r>
              <a:rPr lang="sv-SE" altLang="en-US" sz="1600" dirty="0" smtClean="0"/>
              <a:t>kurvan.</a:t>
            </a:r>
          </a:p>
          <a:p>
            <a:pPr marL="285750" indent="-285750" eaLnBrk="1" hangingPunct="1">
              <a:spcBef>
                <a:spcPct val="10000"/>
              </a:spcBef>
              <a:spcAft>
                <a:spcPct val="10000"/>
              </a:spcAft>
              <a:buClrTx/>
              <a:buFont typeface="Arial" panose="020B0604020202020204" pitchFamily="34" charset="0"/>
              <a:buChar char="•"/>
            </a:pPr>
            <a:r>
              <a:rPr lang="sv-SE" altLang="en-US" sz="1600" dirty="0" smtClean="0"/>
              <a:t>Jämvikt kräver att </a:t>
            </a:r>
            <a:r>
              <a:rPr lang="sv-SE" altLang="en-US" sz="1600" dirty="0"/>
              <a:t>produktion (</a:t>
            </a:r>
            <a:r>
              <a:rPr lang="sv-SE" altLang="en-US" sz="1600" i="1" dirty="0"/>
              <a:t>Y</a:t>
            </a:r>
            <a:r>
              <a:rPr lang="sv-SE" altLang="en-US" sz="1600" dirty="0"/>
              <a:t>) = efterfrågan (</a:t>
            </a:r>
            <a:r>
              <a:rPr lang="sv-SE" altLang="en-US" sz="1600" i="1" dirty="0"/>
              <a:t>Z</a:t>
            </a:r>
            <a:r>
              <a:rPr lang="sv-SE" altLang="en-US" sz="1600" dirty="0" smtClean="0"/>
              <a:t>). Uppstår där </a:t>
            </a:r>
            <a:r>
              <a:rPr lang="sv-SE" altLang="en-US" sz="1600" i="1" dirty="0" smtClean="0"/>
              <a:t>ZZ </a:t>
            </a:r>
            <a:r>
              <a:rPr lang="sv-SE" altLang="en-US" sz="1600" dirty="0" smtClean="0"/>
              <a:t>skär 45-graders linjen. </a:t>
            </a:r>
            <a:endParaRPr lang="sv-SE" altLang="en-US" sz="1600" dirty="0"/>
          </a:p>
        </p:txBody>
      </p:sp>
      <p:grpSp>
        <p:nvGrpSpPr>
          <p:cNvPr id="11" name="Group 10"/>
          <p:cNvGrpSpPr/>
          <p:nvPr/>
        </p:nvGrpSpPr>
        <p:grpSpPr>
          <a:xfrm>
            <a:off x="4658860" y="4431308"/>
            <a:ext cx="375309" cy="2260066"/>
            <a:chOff x="4644008" y="4407495"/>
            <a:chExt cx="375309" cy="2260066"/>
          </a:xfrm>
        </p:grpSpPr>
        <p:sp>
          <p:nvSpPr>
            <p:cNvPr id="35" name="Rectangle 34"/>
            <p:cNvSpPr/>
            <p:nvPr/>
          </p:nvSpPr>
          <p:spPr>
            <a:xfrm>
              <a:off x="4716016" y="6267451"/>
              <a:ext cx="303301" cy="400110"/>
            </a:xfrm>
            <a:prstGeom prst="rect">
              <a:avLst/>
            </a:prstGeom>
          </p:spPr>
          <p:txBody>
            <a:bodyPr wrap="none">
              <a:spAutoFit/>
            </a:bodyPr>
            <a:lstStyle/>
            <a:p>
              <a:r>
                <a:rPr lang="sv-SE" altLang="en-US" sz="2000" i="1" dirty="0">
                  <a:solidFill>
                    <a:srgbClr val="000000"/>
                  </a:solidFill>
                  <a:latin typeface="Arial" charset="0"/>
                </a:rPr>
                <a:t>Y</a:t>
              </a:r>
              <a:endParaRPr lang="sv-SE" sz="2000" dirty="0"/>
            </a:p>
          </p:txBody>
        </p:sp>
        <p:grpSp>
          <p:nvGrpSpPr>
            <p:cNvPr id="10" name="Group 9"/>
            <p:cNvGrpSpPr/>
            <p:nvPr/>
          </p:nvGrpSpPr>
          <p:grpSpPr>
            <a:xfrm>
              <a:off x="4644008" y="4407495"/>
              <a:ext cx="356188" cy="1831380"/>
              <a:chOff x="4644008" y="4407495"/>
              <a:chExt cx="356188" cy="1831380"/>
            </a:xfrm>
          </p:grpSpPr>
          <p:cxnSp>
            <p:nvCxnSpPr>
              <p:cNvPr id="31" name="Straight Connector 30"/>
              <p:cNvCxnSpPr/>
              <p:nvPr/>
            </p:nvCxnSpPr>
            <p:spPr bwMode="auto">
              <a:xfrm>
                <a:off x="4932040" y="4759325"/>
                <a:ext cx="0" cy="1479550"/>
              </a:xfrm>
              <a:prstGeom prst="line">
                <a:avLst/>
              </a:prstGeom>
              <a:solidFill>
                <a:srgbClr val="00B8FF"/>
              </a:solidFill>
              <a:ln w="9525" cap="flat" cmpd="sng" algn="ctr">
                <a:solidFill>
                  <a:schemeClr val="tx1"/>
                </a:solidFill>
                <a:prstDash val="sysDash"/>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 name="TextBox 6"/>
              <p:cNvSpPr txBox="1"/>
              <p:nvPr/>
            </p:nvSpPr>
            <p:spPr>
              <a:xfrm>
                <a:off x="4644008" y="4407495"/>
                <a:ext cx="356188" cy="400110"/>
              </a:xfrm>
              <a:prstGeom prst="rect">
                <a:avLst/>
              </a:prstGeom>
              <a:noFill/>
            </p:spPr>
            <p:txBody>
              <a:bodyPr wrap="none" rtlCol="0">
                <a:spAutoFit/>
              </a:bodyPr>
              <a:lstStyle/>
              <a:p>
                <a:r>
                  <a:rPr lang="sv-SE" sz="2000" dirty="0" smtClean="0">
                    <a:solidFill>
                      <a:schemeClr val="tx1"/>
                    </a:solidFill>
                    <a:latin typeface="+mn-lt"/>
                  </a:rPr>
                  <a:t>A</a:t>
                </a:r>
                <a:endParaRPr lang="sv-SE" sz="2000" dirty="0">
                  <a:solidFill>
                    <a:schemeClr val="tx1"/>
                  </a:solidFill>
                  <a:latin typeface="+mn-lt"/>
                </a:endParaRPr>
              </a:p>
            </p:txBody>
          </p:sp>
        </p:grpSp>
      </p:grpSp>
      <p:sp>
        <p:nvSpPr>
          <p:cNvPr id="38" name="Slide Number Placeholder 3"/>
          <p:cNvSpPr>
            <a:spLocks noGrp="1"/>
          </p:cNvSpPr>
          <p:nvPr>
            <p:ph type="sldNum" sz="quarter" idx="10"/>
          </p:nvPr>
        </p:nvSpPr>
        <p:spPr>
          <a:xfrm>
            <a:off x="0" y="6516688"/>
            <a:ext cx="1900238" cy="336550"/>
          </a:xfrm>
        </p:spPr>
        <p:txBody>
          <a:bodyPr/>
          <a:lstStyle/>
          <a:p>
            <a:pPr>
              <a:defRPr/>
            </a:pPr>
            <a:r>
              <a:rPr lang="sv-SE" dirty="0" smtClean="0"/>
              <a:t>K4: </a:t>
            </a:r>
            <a:r>
              <a:rPr lang="sv-SE" dirty="0"/>
              <a:t>sid. </a:t>
            </a:r>
            <a:fld id="{71B7D319-3509-4EF6-A7CA-BA2351681FF6}" type="slidenum">
              <a:rPr lang="en-GB"/>
              <a:pPr>
                <a:defRPr/>
              </a:pPr>
              <a:t>3</a:t>
            </a:fld>
            <a:endParaRPr lang="en-GB" dirty="0"/>
          </a:p>
        </p:txBody>
      </p:sp>
    </p:spTree>
    <p:extLst>
      <p:ext uri="{BB962C8B-B14F-4D97-AF65-F5344CB8AC3E}">
        <p14:creationId xmlns:p14="http://schemas.microsoft.com/office/powerpoint/2010/main" val="3237313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2">
                                            <p:txEl>
                                              <p:pRg st="0" end="0"/>
                                            </p:txEl>
                                          </p:spTgt>
                                        </p:tgtEl>
                                        <p:attrNameLst>
                                          <p:attrName>style.visibility</p:attrName>
                                        </p:attrNameLst>
                                      </p:cBhvr>
                                      <p:to>
                                        <p:strVal val="visible"/>
                                      </p:to>
                                    </p:set>
                                    <p:animEffect transition="in" filter="wipe(left)">
                                      <p:cBhvr>
                                        <p:cTn id="7" dur="500"/>
                                        <p:tgtEl>
                                          <p:spTgt spid="3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2">
                                            <p:txEl>
                                              <p:pRg st="1" end="1"/>
                                            </p:txEl>
                                          </p:spTgt>
                                        </p:tgtEl>
                                        <p:attrNameLst>
                                          <p:attrName>style.visibility</p:attrName>
                                        </p:attrNameLst>
                                      </p:cBhvr>
                                      <p:to>
                                        <p:strVal val="visible"/>
                                      </p:to>
                                    </p:set>
                                    <p:animEffect transition="in" filter="wipe(left)">
                                      <p:cBhvr>
                                        <p:cTn id="12" dur="500"/>
                                        <p:tgtEl>
                                          <p:spTgt spid="3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2">
                                            <p:txEl>
                                              <p:pRg st="2" end="2"/>
                                            </p:txEl>
                                          </p:spTgt>
                                        </p:tgtEl>
                                        <p:attrNameLst>
                                          <p:attrName>style.visibility</p:attrName>
                                        </p:attrNameLst>
                                      </p:cBhvr>
                                      <p:to>
                                        <p:strVal val="visible"/>
                                      </p:to>
                                    </p:set>
                                    <p:animEffect transition="in" filter="wipe(left)">
                                      <p:cBhvr>
                                        <p:cTn id="17" dur="500"/>
                                        <p:tgtEl>
                                          <p:spTgt spid="32">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nodeType="clickEffect">
                                  <p:stCondLst>
                                    <p:cond delay="0"/>
                                  </p:stCondLst>
                                  <p:childTnLst>
                                    <p:set>
                                      <p:cBhvr>
                                        <p:cTn id="21" dur="1" fill="hold">
                                          <p:stCondLst>
                                            <p:cond delay="0"/>
                                          </p:stCondLst>
                                        </p:cTn>
                                        <p:tgtEl>
                                          <p:spTgt spid="9"/>
                                        </p:tgtEl>
                                        <p:attrNameLst>
                                          <p:attrName>style.visibility</p:attrName>
                                        </p:attrNameLst>
                                      </p:cBhvr>
                                      <p:to>
                                        <p:strVal val="visible"/>
                                      </p:to>
                                    </p:set>
                                    <p:animEffect transition="in" filter="wipe(down)">
                                      <p:cBhvr>
                                        <p:cTn id="22" dur="500"/>
                                        <p:tgtEl>
                                          <p:spTgt spid="9"/>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32">
                                            <p:txEl>
                                              <p:pRg st="3" end="3"/>
                                            </p:txEl>
                                          </p:spTgt>
                                        </p:tgtEl>
                                        <p:attrNameLst>
                                          <p:attrName>style.visibility</p:attrName>
                                        </p:attrNameLst>
                                      </p:cBhvr>
                                      <p:to>
                                        <p:strVal val="visible"/>
                                      </p:to>
                                    </p:set>
                                    <p:animEffect transition="in" filter="wipe(left)">
                                      <p:cBhvr>
                                        <p:cTn id="27" dur="500"/>
                                        <p:tgtEl>
                                          <p:spTgt spid="32">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 presetClass="entr" presetSubtype="0" fill="hold" nodeType="clickEffect">
                                  <p:stCondLst>
                                    <p:cond delay="0"/>
                                  </p:stCondLst>
                                  <p:childTnLst>
                                    <p:set>
                                      <p:cBhvr>
                                        <p:cTn id="31" dur="1" fill="hold">
                                          <p:stCondLst>
                                            <p:cond delay="0"/>
                                          </p:stCondLst>
                                        </p:cTn>
                                        <p:tgtEl>
                                          <p:spTgt spid="12"/>
                                        </p:tgtEl>
                                        <p:attrNameLst>
                                          <p:attrName>style.visibility</p:attrName>
                                        </p:attrNameLst>
                                      </p:cBhvr>
                                      <p:to>
                                        <p:strVal val="visible"/>
                                      </p:to>
                                    </p:set>
                                  </p:childTnLst>
                                </p:cTn>
                              </p:par>
                            </p:childTnLst>
                          </p:cTn>
                        </p:par>
                      </p:childTnLst>
                    </p:cTn>
                  </p:par>
                  <p:par>
                    <p:cTn id="32" fill="hold">
                      <p:stCondLst>
                        <p:cond delay="indefinite"/>
                      </p:stCondLst>
                      <p:childTnLst>
                        <p:par>
                          <p:cTn id="33" fill="hold">
                            <p:stCondLst>
                              <p:cond delay="0"/>
                            </p:stCondLst>
                            <p:childTnLst>
                              <p:par>
                                <p:cTn id="34" presetID="1" presetClass="entr" presetSubtype="0" fill="hold" nodeType="clickEffect">
                                  <p:stCondLst>
                                    <p:cond delay="0"/>
                                  </p:stCondLst>
                                  <p:childTnLst>
                                    <p:set>
                                      <p:cBhvr>
                                        <p:cTn id="35"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 grpId="0" uiExpand="1"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dirty="0" smtClean="0"/>
              <a:t>Räntans effekt på produktionen</a:t>
            </a:r>
            <a:endParaRPr lang="sv-SE" dirty="0"/>
          </a:p>
        </p:txBody>
      </p:sp>
      <p:sp>
        <p:nvSpPr>
          <p:cNvPr id="13" name="Line 2"/>
          <p:cNvSpPr>
            <a:spLocks noChangeShapeType="1"/>
          </p:cNvSpPr>
          <p:nvPr/>
        </p:nvSpPr>
        <p:spPr bwMode="auto">
          <a:xfrm>
            <a:off x="3372249" y="6248400"/>
            <a:ext cx="5519353" cy="1588"/>
          </a:xfrm>
          <a:prstGeom prst="line">
            <a:avLst/>
          </a:prstGeom>
          <a:noFill/>
          <a:ln w="38160">
            <a:solidFill>
              <a:srgbClr val="000000"/>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sv-SE"/>
          </a:p>
        </p:txBody>
      </p:sp>
      <p:sp>
        <p:nvSpPr>
          <p:cNvPr id="20" name="Text Box 9"/>
          <p:cNvSpPr txBox="1">
            <a:spLocks noChangeArrowheads="1"/>
          </p:cNvSpPr>
          <p:nvPr/>
        </p:nvSpPr>
        <p:spPr bwMode="auto">
          <a:xfrm rot="16200000">
            <a:off x="2396972" y="3890943"/>
            <a:ext cx="1528280" cy="3715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9pPr>
          </a:lstStyle>
          <a:p>
            <a:pPr>
              <a:spcBef>
                <a:spcPts val="2250"/>
              </a:spcBef>
            </a:pPr>
            <a:r>
              <a:rPr lang="sv-SE" altLang="en-US" sz="1800" dirty="0">
                <a:solidFill>
                  <a:srgbClr val="000000"/>
                </a:solidFill>
                <a:latin typeface="Arial" charset="0"/>
              </a:rPr>
              <a:t>Efterfrågan </a:t>
            </a:r>
            <a:r>
              <a:rPr lang="sv-SE" altLang="en-US" sz="1800" i="1" dirty="0" smtClean="0">
                <a:solidFill>
                  <a:srgbClr val="000000"/>
                </a:solidFill>
                <a:latin typeface="Arial" charset="0"/>
              </a:rPr>
              <a:t>Z</a:t>
            </a:r>
            <a:endParaRPr lang="sv-SE" altLang="en-US" sz="1800" dirty="0">
              <a:solidFill>
                <a:srgbClr val="000000"/>
              </a:solidFill>
              <a:latin typeface="Arial" charset="0"/>
            </a:endParaRPr>
          </a:p>
        </p:txBody>
      </p:sp>
      <p:sp>
        <p:nvSpPr>
          <p:cNvPr id="21" name="Line 10"/>
          <p:cNvSpPr>
            <a:spLocks noChangeShapeType="1"/>
          </p:cNvSpPr>
          <p:nvPr/>
        </p:nvSpPr>
        <p:spPr bwMode="auto">
          <a:xfrm flipV="1">
            <a:off x="3391299" y="1903413"/>
            <a:ext cx="1352" cy="4346575"/>
          </a:xfrm>
          <a:prstGeom prst="line">
            <a:avLst/>
          </a:prstGeom>
          <a:noFill/>
          <a:ln w="38160">
            <a:solidFill>
              <a:srgbClr val="000000"/>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sv-SE"/>
          </a:p>
        </p:txBody>
      </p:sp>
      <p:sp>
        <p:nvSpPr>
          <p:cNvPr id="23" name="Line 12"/>
          <p:cNvSpPr>
            <a:spLocks noChangeShapeType="1"/>
          </p:cNvSpPr>
          <p:nvPr/>
        </p:nvSpPr>
        <p:spPr bwMode="auto">
          <a:xfrm flipV="1">
            <a:off x="3391299" y="2055813"/>
            <a:ext cx="4477123" cy="4194175"/>
          </a:xfrm>
          <a:prstGeom prst="line">
            <a:avLst/>
          </a:prstGeom>
          <a:noFill/>
          <a:ln w="19050">
            <a:solidFill>
              <a:srgbClr val="000000"/>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sv-SE"/>
          </a:p>
        </p:txBody>
      </p:sp>
      <p:sp>
        <p:nvSpPr>
          <p:cNvPr id="34" name="Rectangle 33"/>
          <p:cNvSpPr/>
          <p:nvPr/>
        </p:nvSpPr>
        <p:spPr>
          <a:xfrm>
            <a:off x="4427984" y="1268760"/>
            <a:ext cx="2755979" cy="461665"/>
          </a:xfrm>
          <a:prstGeom prst="rect">
            <a:avLst/>
          </a:prstGeom>
        </p:spPr>
        <p:txBody>
          <a:bodyPr wrap="square">
            <a:spAutoFit/>
          </a:bodyPr>
          <a:lstStyle/>
          <a:p>
            <a:pPr marL="0" indent="0" algn="ctr"/>
            <a:r>
              <a:rPr lang="sv-SE" sz="2000" i="1" dirty="0" smtClean="0">
                <a:solidFill>
                  <a:schemeClr val="tx1"/>
                </a:solidFill>
                <a:latin typeface="+mn-lt"/>
                <a:sym typeface="Symbol"/>
              </a:rPr>
              <a:t>Y = C</a:t>
            </a:r>
            <a:r>
              <a:rPr lang="sv-SE" dirty="0" smtClean="0">
                <a:solidFill>
                  <a:schemeClr val="tx1"/>
                </a:solidFill>
                <a:latin typeface="+mn-lt"/>
                <a:sym typeface="Symbol"/>
              </a:rPr>
              <a:t>(</a:t>
            </a:r>
            <a:r>
              <a:rPr lang="sv-SE" sz="2000" i="1" dirty="0" smtClean="0">
                <a:solidFill>
                  <a:schemeClr val="tx1"/>
                </a:solidFill>
                <a:latin typeface="+mn-lt"/>
                <a:sym typeface="Symbol"/>
              </a:rPr>
              <a:t>Y-T</a:t>
            </a:r>
            <a:r>
              <a:rPr lang="sv-SE" sz="2000" dirty="0">
                <a:solidFill>
                  <a:schemeClr val="tx1"/>
                </a:solidFill>
                <a:latin typeface="+mn-lt"/>
                <a:sym typeface="Symbol"/>
              </a:rPr>
              <a:t>) +</a:t>
            </a:r>
            <a:r>
              <a:rPr lang="sv-SE" sz="2000" dirty="0">
                <a:solidFill>
                  <a:schemeClr val="tx1"/>
                </a:solidFill>
                <a:latin typeface="+mn-lt"/>
              </a:rPr>
              <a:t> </a:t>
            </a:r>
            <a:r>
              <a:rPr lang="sv-SE" sz="2000" i="1" dirty="0" smtClean="0">
                <a:solidFill>
                  <a:schemeClr val="tx1"/>
                </a:solidFill>
                <a:latin typeface="+mn-lt"/>
              </a:rPr>
              <a:t>I</a:t>
            </a:r>
            <a:r>
              <a:rPr lang="sv-SE" sz="2000" dirty="0" smtClean="0">
                <a:solidFill>
                  <a:schemeClr val="tx1"/>
                </a:solidFill>
                <a:latin typeface="+mn-lt"/>
              </a:rPr>
              <a:t>(</a:t>
            </a:r>
            <a:r>
              <a:rPr lang="sv-SE" sz="2000" i="1" dirty="0" err="1" smtClean="0">
                <a:solidFill>
                  <a:schemeClr val="tx1"/>
                </a:solidFill>
                <a:latin typeface="+mn-lt"/>
              </a:rPr>
              <a:t>Y,i</a:t>
            </a:r>
            <a:r>
              <a:rPr lang="sv-SE" sz="2000" dirty="0" smtClean="0">
                <a:solidFill>
                  <a:schemeClr val="tx1"/>
                </a:solidFill>
                <a:latin typeface="+mn-lt"/>
              </a:rPr>
              <a:t>) + </a:t>
            </a:r>
            <a:r>
              <a:rPr lang="sv-SE" sz="2000" i="1" dirty="0">
                <a:solidFill>
                  <a:schemeClr val="tx1"/>
                </a:solidFill>
                <a:latin typeface="+mn-lt"/>
              </a:rPr>
              <a:t>G</a:t>
            </a:r>
          </a:p>
        </p:txBody>
      </p:sp>
      <p:sp>
        <p:nvSpPr>
          <p:cNvPr id="37" name="TextBox 36"/>
          <p:cNvSpPr txBox="1"/>
          <p:nvPr/>
        </p:nvSpPr>
        <p:spPr>
          <a:xfrm>
            <a:off x="8465633" y="1484784"/>
            <a:ext cx="498855" cy="400110"/>
          </a:xfrm>
          <a:prstGeom prst="rect">
            <a:avLst/>
          </a:prstGeom>
          <a:noFill/>
        </p:spPr>
        <p:txBody>
          <a:bodyPr wrap="none" rtlCol="0">
            <a:spAutoFit/>
          </a:bodyPr>
          <a:lstStyle/>
          <a:p>
            <a:r>
              <a:rPr lang="sv-SE" sz="2000" i="1" dirty="0" smtClean="0">
                <a:solidFill>
                  <a:srgbClr val="FF0000"/>
                </a:solidFill>
                <a:latin typeface="+mn-lt"/>
              </a:rPr>
              <a:t>ZZ</a:t>
            </a:r>
            <a:endParaRPr lang="sv-SE" i="1" dirty="0">
              <a:solidFill>
                <a:srgbClr val="FF0000"/>
              </a:solidFill>
              <a:latin typeface="+mn-lt"/>
            </a:endParaRPr>
          </a:p>
        </p:txBody>
      </p:sp>
      <p:sp>
        <p:nvSpPr>
          <p:cNvPr id="3" name="Arc 2"/>
          <p:cNvSpPr/>
          <p:nvPr/>
        </p:nvSpPr>
        <p:spPr bwMode="auto">
          <a:xfrm>
            <a:off x="3479905" y="5871051"/>
            <a:ext cx="578186" cy="726301"/>
          </a:xfrm>
          <a:prstGeom prst="arc">
            <a:avLst>
              <a:gd name="adj1" fmla="val 16200000"/>
              <a:gd name="adj2" fmla="val 4"/>
            </a:avLst>
          </a:prstGeom>
          <a:no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8" charset="0"/>
              <a:buNone/>
              <a:tabLst/>
            </a:pPr>
            <a:endParaRPr kumimoji="0" lang="sv-SE" sz="2400" b="0" i="0" u="none" strike="noStrike" cap="none" normalizeH="0" baseline="0" dirty="0" smtClean="0">
              <a:ln>
                <a:noFill/>
              </a:ln>
              <a:solidFill>
                <a:schemeClr val="tx1"/>
              </a:solidFill>
              <a:effectLst/>
              <a:latin typeface="+mn-lt"/>
              <a:ea typeface="MS Gothic" pitchFamily="49" charset="-128"/>
            </a:endParaRPr>
          </a:p>
        </p:txBody>
      </p:sp>
      <p:sp>
        <p:nvSpPr>
          <p:cNvPr id="4" name="TextBox 3"/>
          <p:cNvSpPr txBox="1"/>
          <p:nvPr/>
        </p:nvSpPr>
        <p:spPr>
          <a:xfrm>
            <a:off x="3943548" y="5786214"/>
            <a:ext cx="447990" cy="369332"/>
          </a:xfrm>
          <a:prstGeom prst="rect">
            <a:avLst/>
          </a:prstGeom>
          <a:noFill/>
        </p:spPr>
        <p:txBody>
          <a:bodyPr wrap="none" rtlCol="0">
            <a:spAutoFit/>
          </a:bodyPr>
          <a:lstStyle/>
          <a:p>
            <a:r>
              <a:rPr lang="sv-SE" sz="1800" dirty="0" smtClean="0">
                <a:solidFill>
                  <a:schemeClr val="tx1"/>
                </a:solidFill>
                <a:latin typeface="+mn-lt"/>
              </a:rPr>
              <a:t>45</a:t>
            </a:r>
            <a:r>
              <a:rPr lang="sv-SE" sz="1800" baseline="30000" dirty="0" smtClean="0">
                <a:solidFill>
                  <a:schemeClr val="tx1"/>
                </a:solidFill>
                <a:latin typeface="+mn-lt"/>
              </a:rPr>
              <a:t>o</a:t>
            </a:r>
            <a:endParaRPr lang="sv-SE" sz="1800" baseline="30000" dirty="0">
              <a:solidFill>
                <a:schemeClr val="tx1"/>
              </a:solidFill>
              <a:latin typeface="+mn-lt"/>
            </a:endParaRPr>
          </a:p>
        </p:txBody>
      </p:sp>
      <p:sp>
        <p:nvSpPr>
          <p:cNvPr id="32" name="Rectangle 11"/>
          <p:cNvSpPr>
            <a:spLocks noChangeArrowheads="1"/>
          </p:cNvSpPr>
          <p:nvPr/>
        </p:nvSpPr>
        <p:spPr bwMode="auto">
          <a:xfrm>
            <a:off x="324436" y="1653307"/>
            <a:ext cx="2735396" cy="4614144"/>
          </a:xfrm>
          <a:prstGeom prst="rect">
            <a:avLst/>
          </a:prstGeom>
          <a:noFill/>
          <a:ln>
            <a:noFill/>
          </a:ln>
          <a:effectLst/>
        </p:spPr>
        <p:txBody>
          <a:bodyPr/>
          <a:lstStyle>
            <a:lvl1pPr>
              <a:defRPr sz="3600">
                <a:solidFill>
                  <a:schemeClr val="tx1"/>
                </a:solidFill>
                <a:latin typeface="Arial" charset="0"/>
              </a:defRPr>
            </a:lvl1pPr>
            <a:lvl2pPr marL="742950" indent="-285750">
              <a:defRPr sz="3600">
                <a:solidFill>
                  <a:schemeClr val="tx1"/>
                </a:solidFill>
                <a:latin typeface="Arial" charset="0"/>
              </a:defRPr>
            </a:lvl2pPr>
            <a:lvl3pPr marL="1143000" indent="-228600">
              <a:defRPr sz="3600">
                <a:solidFill>
                  <a:schemeClr val="tx1"/>
                </a:solidFill>
                <a:latin typeface="Arial" charset="0"/>
              </a:defRPr>
            </a:lvl3pPr>
            <a:lvl4pPr marL="1600200" indent="-228600">
              <a:defRPr sz="3600">
                <a:solidFill>
                  <a:schemeClr val="tx1"/>
                </a:solidFill>
                <a:latin typeface="Arial" charset="0"/>
              </a:defRPr>
            </a:lvl4pPr>
            <a:lvl5pPr marL="2057400" indent="-228600">
              <a:defRPr sz="3600">
                <a:solidFill>
                  <a:schemeClr val="tx1"/>
                </a:solidFill>
                <a:latin typeface="Arial" charset="0"/>
              </a:defRPr>
            </a:lvl5pPr>
            <a:lvl6pPr marL="2514600" indent="-228600" eaLnBrk="0" fontAlgn="base" hangingPunct="0">
              <a:spcBef>
                <a:spcPct val="75000"/>
              </a:spcBef>
              <a:spcAft>
                <a:spcPct val="0"/>
              </a:spcAft>
              <a:buClr>
                <a:schemeClr val="tx1"/>
              </a:buClr>
              <a:buChar char="•"/>
              <a:defRPr sz="3600">
                <a:solidFill>
                  <a:schemeClr val="tx1"/>
                </a:solidFill>
                <a:latin typeface="Arial" charset="0"/>
              </a:defRPr>
            </a:lvl6pPr>
            <a:lvl7pPr marL="2971800" indent="-228600" eaLnBrk="0" fontAlgn="base" hangingPunct="0">
              <a:spcBef>
                <a:spcPct val="75000"/>
              </a:spcBef>
              <a:spcAft>
                <a:spcPct val="0"/>
              </a:spcAft>
              <a:buClr>
                <a:schemeClr val="tx1"/>
              </a:buClr>
              <a:buChar char="•"/>
              <a:defRPr sz="3600">
                <a:solidFill>
                  <a:schemeClr val="tx1"/>
                </a:solidFill>
                <a:latin typeface="Arial" charset="0"/>
              </a:defRPr>
            </a:lvl7pPr>
            <a:lvl8pPr marL="3429000" indent="-228600" eaLnBrk="0" fontAlgn="base" hangingPunct="0">
              <a:spcBef>
                <a:spcPct val="75000"/>
              </a:spcBef>
              <a:spcAft>
                <a:spcPct val="0"/>
              </a:spcAft>
              <a:buClr>
                <a:schemeClr val="tx1"/>
              </a:buClr>
              <a:buChar char="•"/>
              <a:defRPr sz="3600">
                <a:solidFill>
                  <a:schemeClr val="tx1"/>
                </a:solidFill>
                <a:latin typeface="Arial" charset="0"/>
              </a:defRPr>
            </a:lvl8pPr>
            <a:lvl9pPr marL="3886200" indent="-228600" eaLnBrk="0" fontAlgn="base" hangingPunct="0">
              <a:spcBef>
                <a:spcPct val="75000"/>
              </a:spcBef>
              <a:spcAft>
                <a:spcPct val="0"/>
              </a:spcAft>
              <a:buClr>
                <a:schemeClr val="tx1"/>
              </a:buClr>
              <a:buChar char="•"/>
              <a:defRPr sz="3600">
                <a:solidFill>
                  <a:schemeClr val="tx1"/>
                </a:solidFill>
                <a:latin typeface="Arial" charset="0"/>
              </a:defRPr>
            </a:lvl9pPr>
          </a:lstStyle>
          <a:p>
            <a:pPr marL="285750" indent="-285750" eaLnBrk="1" hangingPunct="1">
              <a:spcBef>
                <a:spcPct val="10000"/>
              </a:spcBef>
              <a:spcAft>
                <a:spcPct val="10000"/>
              </a:spcAft>
              <a:buClrTx/>
              <a:buFont typeface="Arial" panose="020B0604020202020204" pitchFamily="34" charset="0"/>
              <a:buChar char="•"/>
            </a:pPr>
            <a:r>
              <a:rPr lang="sv-SE" altLang="en-US" sz="1700" dirty="0" smtClean="0"/>
              <a:t>Vad händer om räntan ökar?</a:t>
            </a:r>
          </a:p>
          <a:p>
            <a:pPr marL="285750" indent="-285750" eaLnBrk="1" hangingPunct="1">
              <a:spcBef>
                <a:spcPct val="10000"/>
              </a:spcBef>
              <a:spcAft>
                <a:spcPct val="10000"/>
              </a:spcAft>
              <a:buClrTx/>
              <a:buFont typeface="Arial" panose="020B0604020202020204" pitchFamily="34" charset="0"/>
              <a:buChar char="•"/>
            </a:pPr>
            <a:r>
              <a:rPr lang="sv-SE" altLang="en-US" sz="1700" dirty="0" smtClean="0"/>
              <a:t>Högre ränta minskar efterfrågan vid varje produktionsnivå eftersom </a:t>
            </a:r>
            <a:r>
              <a:rPr lang="sv-SE" altLang="en-US" sz="1700" dirty="0" err="1" smtClean="0"/>
              <a:t>investe</a:t>
            </a:r>
            <a:r>
              <a:rPr lang="sv-SE" altLang="en-US" sz="1700" dirty="0" smtClean="0"/>
              <a:t>-ringarna blir lägre.</a:t>
            </a:r>
          </a:p>
          <a:p>
            <a:pPr marL="285750" indent="-285750" eaLnBrk="1" hangingPunct="1">
              <a:spcBef>
                <a:spcPct val="10000"/>
              </a:spcBef>
              <a:spcAft>
                <a:spcPct val="10000"/>
              </a:spcAft>
              <a:buClrTx/>
              <a:buFont typeface="Arial" panose="020B0604020202020204" pitchFamily="34" charset="0"/>
              <a:buChar char="•"/>
            </a:pPr>
            <a:r>
              <a:rPr lang="sv-SE" altLang="en-US" sz="1700" i="1" dirty="0" smtClean="0"/>
              <a:t>ZZ-</a:t>
            </a:r>
            <a:r>
              <a:rPr lang="sv-SE" altLang="en-US" sz="1700" dirty="0" smtClean="0"/>
              <a:t>kurvan förskjuts nedåt.</a:t>
            </a:r>
          </a:p>
          <a:p>
            <a:pPr marL="285750" indent="-285750" eaLnBrk="1" hangingPunct="1">
              <a:spcBef>
                <a:spcPct val="10000"/>
              </a:spcBef>
              <a:spcAft>
                <a:spcPct val="10000"/>
              </a:spcAft>
              <a:buClrTx/>
              <a:buFont typeface="Arial" panose="020B0604020202020204" pitchFamily="34" charset="0"/>
              <a:buChar char="•"/>
            </a:pPr>
            <a:r>
              <a:rPr lang="sv-SE" altLang="en-US" sz="1700" dirty="0" smtClean="0"/>
              <a:t>Jämvikten uppstår vid en lägre produktions-nivå.</a:t>
            </a:r>
          </a:p>
          <a:p>
            <a:pPr eaLnBrk="1" hangingPunct="1">
              <a:spcBef>
                <a:spcPct val="10000"/>
              </a:spcBef>
              <a:spcAft>
                <a:spcPct val="10000"/>
              </a:spcAft>
              <a:buClrTx/>
            </a:pPr>
            <a:r>
              <a:rPr lang="sv-SE" altLang="en-US" sz="1700" b="1" dirty="0" smtClean="0"/>
              <a:t>Slutsats: </a:t>
            </a:r>
            <a:r>
              <a:rPr lang="sv-SE" altLang="en-US" sz="1700" dirty="0" smtClean="0"/>
              <a:t>Högre ränta leder till lägre jämviktsnivå för produktionen.</a:t>
            </a:r>
            <a:endParaRPr lang="sv-SE" altLang="en-US" sz="1700" b="1" dirty="0" smtClean="0"/>
          </a:p>
        </p:txBody>
      </p:sp>
      <p:sp>
        <p:nvSpPr>
          <p:cNvPr id="22" name="Freeform 21"/>
          <p:cNvSpPr/>
          <p:nvPr/>
        </p:nvSpPr>
        <p:spPr bwMode="auto">
          <a:xfrm>
            <a:off x="3419872" y="1732012"/>
            <a:ext cx="5095875" cy="2705100"/>
          </a:xfrm>
          <a:custGeom>
            <a:avLst/>
            <a:gdLst>
              <a:gd name="connsiteX0" fmla="*/ 0 w 4705350"/>
              <a:gd name="connsiteY0" fmla="*/ 2895600 h 2895600"/>
              <a:gd name="connsiteX1" fmla="*/ 2600325 w 4705350"/>
              <a:gd name="connsiteY1" fmla="*/ 1857375 h 2895600"/>
              <a:gd name="connsiteX2" fmla="*/ 4705350 w 4705350"/>
              <a:gd name="connsiteY2" fmla="*/ 0 h 2895600"/>
              <a:gd name="connsiteX0" fmla="*/ 0 w 4705350"/>
              <a:gd name="connsiteY0" fmla="*/ 2895600 h 2895600"/>
              <a:gd name="connsiteX1" fmla="*/ 3019425 w 4705350"/>
              <a:gd name="connsiteY1" fmla="*/ 1866900 h 2895600"/>
              <a:gd name="connsiteX2" fmla="*/ 4705350 w 4705350"/>
              <a:gd name="connsiteY2" fmla="*/ 0 h 2895600"/>
              <a:gd name="connsiteX0" fmla="*/ 0 w 5095875"/>
              <a:gd name="connsiteY0" fmla="*/ 2705100 h 2705100"/>
              <a:gd name="connsiteX1" fmla="*/ 3019425 w 5095875"/>
              <a:gd name="connsiteY1" fmla="*/ 1676400 h 2705100"/>
              <a:gd name="connsiteX2" fmla="*/ 5095875 w 5095875"/>
              <a:gd name="connsiteY2" fmla="*/ 0 h 2705100"/>
            </a:gdLst>
            <a:ahLst/>
            <a:cxnLst>
              <a:cxn ang="0">
                <a:pos x="connsiteX0" y="connsiteY0"/>
              </a:cxn>
              <a:cxn ang="0">
                <a:pos x="connsiteX1" y="connsiteY1"/>
              </a:cxn>
              <a:cxn ang="0">
                <a:pos x="connsiteX2" y="connsiteY2"/>
              </a:cxn>
            </a:cxnLst>
            <a:rect l="l" t="t" r="r" b="b"/>
            <a:pathLst>
              <a:path w="5095875" h="2705100">
                <a:moveTo>
                  <a:pt x="0" y="2705100"/>
                </a:moveTo>
                <a:cubicBezTo>
                  <a:pt x="908050" y="2427287"/>
                  <a:pt x="2170113" y="2127250"/>
                  <a:pt x="3019425" y="1676400"/>
                </a:cubicBezTo>
                <a:cubicBezTo>
                  <a:pt x="3868737" y="1225550"/>
                  <a:pt x="4435475" y="687387"/>
                  <a:pt x="5095875" y="0"/>
                </a:cubicBezTo>
              </a:path>
            </a:pathLst>
          </a:custGeom>
          <a:noFill/>
          <a:ln w="15875"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8" charset="0"/>
              <a:buNone/>
              <a:tabLst/>
            </a:pPr>
            <a:endParaRPr kumimoji="0" lang="sv-SE" sz="2400" b="0" i="0" u="none" strike="noStrike" cap="none" normalizeH="0" baseline="0" smtClean="0">
              <a:ln>
                <a:noFill/>
              </a:ln>
              <a:solidFill>
                <a:schemeClr val="bg1"/>
              </a:solidFill>
              <a:effectLst/>
              <a:latin typeface="Times New Roman" pitchFamily="18" charset="0"/>
              <a:ea typeface="MS Gothic" pitchFamily="49" charset="-128"/>
            </a:endParaRPr>
          </a:p>
        </p:txBody>
      </p:sp>
      <p:sp>
        <p:nvSpPr>
          <p:cNvPr id="27" name="TextBox 26"/>
          <p:cNvSpPr txBox="1"/>
          <p:nvPr/>
        </p:nvSpPr>
        <p:spPr>
          <a:xfrm>
            <a:off x="6016012" y="3068960"/>
            <a:ext cx="356188" cy="400110"/>
          </a:xfrm>
          <a:prstGeom prst="rect">
            <a:avLst/>
          </a:prstGeom>
          <a:noFill/>
        </p:spPr>
        <p:txBody>
          <a:bodyPr wrap="none" rtlCol="0">
            <a:spAutoFit/>
          </a:bodyPr>
          <a:lstStyle/>
          <a:p>
            <a:r>
              <a:rPr lang="sv-SE" sz="2000" dirty="0" smtClean="0">
                <a:solidFill>
                  <a:schemeClr val="tx1"/>
                </a:solidFill>
                <a:latin typeface="+mn-lt"/>
              </a:rPr>
              <a:t>A</a:t>
            </a:r>
            <a:endParaRPr lang="sv-SE" sz="2000" dirty="0">
              <a:solidFill>
                <a:schemeClr val="tx1"/>
              </a:solidFill>
              <a:latin typeface="+mn-lt"/>
            </a:endParaRPr>
          </a:p>
        </p:txBody>
      </p:sp>
      <p:sp>
        <p:nvSpPr>
          <p:cNvPr id="28" name="Rectangle 27"/>
          <p:cNvSpPr/>
          <p:nvPr/>
        </p:nvSpPr>
        <p:spPr>
          <a:xfrm>
            <a:off x="6212915" y="6265887"/>
            <a:ext cx="303301" cy="400110"/>
          </a:xfrm>
          <a:prstGeom prst="rect">
            <a:avLst/>
          </a:prstGeom>
        </p:spPr>
        <p:txBody>
          <a:bodyPr wrap="none">
            <a:spAutoFit/>
          </a:bodyPr>
          <a:lstStyle/>
          <a:p>
            <a:r>
              <a:rPr lang="sv-SE" altLang="en-US" sz="2000" i="1" dirty="0">
                <a:solidFill>
                  <a:srgbClr val="000000"/>
                </a:solidFill>
                <a:latin typeface="Arial" charset="0"/>
              </a:rPr>
              <a:t>Y</a:t>
            </a:r>
            <a:endParaRPr lang="sv-SE" sz="2000" dirty="0"/>
          </a:p>
        </p:txBody>
      </p:sp>
      <p:cxnSp>
        <p:nvCxnSpPr>
          <p:cNvPr id="8" name="Straight Connector 7"/>
          <p:cNvCxnSpPr/>
          <p:nvPr/>
        </p:nvCxnSpPr>
        <p:spPr bwMode="auto">
          <a:xfrm>
            <a:off x="6376392" y="3408412"/>
            <a:ext cx="4911" cy="2839988"/>
          </a:xfrm>
          <a:prstGeom prst="line">
            <a:avLst/>
          </a:prstGeom>
          <a:solidFill>
            <a:srgbClr val="00B8FF"/>
          </a:solidFill>
          <a:ln w="9525" cap="flat" cmpd="sng" algn="ctr">
            <a:solidFill>
              <a:schemeClr val="tx1"/>
            </a:solidFill>
            <a:prstDash val="sysDash"/>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16" name="Group 15"/>
          <p:cNvGrpSpPr/>
          <p:nvPr/>
        </p:nvGrpSpPr>
        <p:grpSpPr>
          <a:xfrm>
            <a:off x="3389253" y="2276872"/>
            <a:ext cx="5627742" cy="4390689"/>
            <a:chOff x="3389253" y="2276872"/>
            <a:chExt cx="5627742" cy="4390689"/>
          </a:xfrm>
        </p:grpSpPr>
        <p:cxnSp>
          <p:nvCxnSpPr>
            <p:cNvPr id="29" name="Straight Connector 28"/>
            <p:cNvCxnSpPr/>
            <p:nvPr/>
          </p:nvCxnSpPr>
          <p:spPr bwMode="auto">
            <a:xfrm flipH="1">
              <a:off x="4946476" y="4807605"/>
              <a:ext cx="1845" cy="1440795"/>
            </a:xfrm>
            <a:prstGeom prst="line">
              <a:avLst/>
            </a:prstGeom>
            <a:solidFill>
              <a:srgbClr val="00B8FF"/>
            </a:solidFill>
            <a:ln w="9525" cap="flat" cmpd="sng" algn="ctr">
              <a:solidFill>
                <a:schemeClr val="tx1"/>
              </a:solidFill>
              <a:prstDash val="sysDash"/>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15" name="Group 14"/>
            <p:cNvGrpSpPr/>
            <p:nvPr/>
          </p:nvGrpSpPr>
          <p:grpSpPr>
            <a:xfrm>
              <a:off x="3389253" y="2276872"/>
              <a:ext cx="5627742" cy="4390689"/>
              <a:chOff x="3389253" y="2276872"/>
              <a:chExt cx="5627742" cy="4390689"/>
            </a:xfrm>
          </p:grpSpPr>
          <p:sp>
            <p:nvSpPr>
              <p:cNvPr id="7" name="TextBox 6"/>
              <p:cNvSpPr txBox="1"/>
              <p:nvPr/>
            </p:nvSpPr>
            <p:spPr>
              <a:xfrm>
                <a:off x="4644008" y="4407495"/>
                <a:ext cx="405880" cy="400110"/>
              </a:xfrm>
              <a:prstGeom prst="rect">
                <a:avLst/>
              </a:prstGeom>
              <a:noFill/>
            </p:spPr>
            <p:txBody>
              <a:bodyPr wrap="none" rtlCol="0">
                <a:spAutoFit/>
              </a:bodyPr>
              <a:lstStyle/>
              <a:p>
                <a:r>
                  <a:rPr lang="sv-SE" sz="2000" dirty="0" smtClean="0">
                    <a:solidFill>
                      <a:schemeClr val="tx1"/>
                    </a:solidFill>
                    <a:latin typeface="+mn-lt"/>
                  </a:rPr>
                  <a:t>A’</a:t>
                </a:r>
                <a:endParaRPr lang="sv-SE" sz="2000" dirty="0">
                  <a:solidFill>
                    <a:schemeClr val="tx1"/>
                  </a:solidFill>
                  <a:latin typeface="+mn-lt"/>
                </a:endParaRPr>
              </a:p>
            </p:txBody>
          </p:sp>
          <p:grpSp>
            <p:nvGrpSpPr>
              <p:cNvPr id="14" name="Group 13"/>
              <p:cNvGrpSpPr/>
              <p:nvPr/>
            </p:nvGrpSpPr>
            <p:grpSpPr>
              <a:xfrm>
                <a:off x="3389253" y="2276872"/>
                <a:ext cx="5627742" cy="4390689"/>
                <a:chOff x="3389253" y="2276872"/>
                <a:chExt cx="5627742" cy="4390689"/>
              </a:xfrm>
            </p:grpSpPr>
            <p:sp>
              <p:nvSpPr>
                <p:cNvPr id="35" name="Rectangle 34"/>
                <p:cNvSpPr/>
                <p:nvPr/>
              </p:nvSpPr>
              <p:spPr>
                <a:xfrm>
                  <a:off x="4796671" y="6267451"/>
                  <a:ext cx="413896" cy="400110"/>
                </a:xfrm>
                <a:prstGeom prst="rect">
                  <a:avLst/>
                </a:prstGeom>
              </p:spPr>
              <p:txBody>
                <a:bodyPr wrap="none">
                  <a:spAutoFit/>
                </a:bodyPr>
                <a:lstStyle/>
                <a:p>
                  <a:r>
                    <a:rPr lang="sv-SE" altLang="en-US" sz="2000" i="1" dirty="0" smtClean="0">
                      <a:solidFill>
                        <a:srgbClr val="000000"/>
                      </a:solidFill>
                      <a:latin typeface="Arial" charset="0"/>
                    </a:rPr>
                    <a:t>Y’</a:t>
                  </a:r>
                  <a:endParaRPr lang="sv-SE" sz="2000" dirty="0"/>
                </a:p>
              </p:txBody>
            </p:sp>
            <p:sp>
              <p:nvSpPr>
                <p:cNvPr id="6" name="Freeform 5"/>
                <p:cNvSpPr/>
                <p:nvPr/>
              </p:nvSpPr>
              <p:spPr bwMode="auto">
                <a:xfrm>
                  <a:off x="3389253" y="2539380"/>
                  <a:ext cx="5095875" cy="2705100"/>
                </a:xfrm>
                <a:custGeom>
                  <a:avLst/>
                  <a:gdLst>
                    <a:gd name="connsiteX0" fmla="*/ 0 w 4705350"/>
                    <a:gd name="connsiteY0" fmla="*/ 2895600 h 2895600"/>
                    <a:gd name="connsiteX1" fmla="*/ 2600325 w 4705350"/>
                    <a:gd name="connsiteY1" fmla="*/ 1857375 h 2895600"/>
                    <a:gd name="connsiteX2" fmla="*/ 4705350 w 4705350"/>
                    <a:gd name="connsiteY2" fmla="*/ 0 h 2895600"/>
                    <a:gd name="connsiteX0" fmla="*/ 0 w 4705350"/>
                    <a:gd name="connsiteY0" fmla="*/ 2895600 h 2895600"/>
                    <a:gd name="connsiteX1" fmla="*/ 3019425 w 4705350"/>
                    <a:gd name="connsiteY1" fmla="*/ 1866900 h 2895600"/>
                    <a:gd name="connsiteX2" fmla="*/ 4705350 w 4705350"/>
                    <a:gd name="connsiteY2" fmla="*/ 0 h 2895600"/>
                    <a:gd name="connsiteX0" fmla="*/ 0 w 5095875"/>
                    <a:gd name="connsiteY0" fmla="*/ 2705100 h 2705100"/>
                    <a:gd name="connsiteX1" fmla="*/ 3019425 w 5095875"/>
                    <a:gd name="connsiteY1" fmla="*/ 1676400 h 2705100"/>
                    <a:gd name="connsiteX2" fmla="*/ 5095875 w 5095875"/>
                    <a:gd name="connsiteY2" fmla="*/ 0 h 2705100"/>
                  </a:gdLst>
                  <a:ahLst/>
                  <a:cxnLst>
                    <a:cxn ang="0">
                      <a:pos x="connsiteX0" y="connsiteY0"/>
                    </a:cxn>
                    <a:cxn ang="0">
                      <a:pos x="connsiteX1" y="connsiteY1"/>
                    </a:cxn>
                    <a:cxn ang="0">
                      <a:pos x="connsiteX2" y="connsiteY2"/>
                    </a:cxn>
                  </a:cxnLst>
                  <a:rect l="l" t="t" r="r" b="b"/>
                  <a:pathLst>
                    <a:path w="5095875" h="2705100">
                      <a:moveTo>
                        <a:pt x="0" y="2705100"/>
                      </a:moveTo>
                      <a:cubicBezTo>
                        <a:pt x="908050" y="2427287"/>
                        <a:pt x="2170113" y="2127250"/>
                        <a:pt x="3019425" y="1676400"/>
                      </a:cubicBezTo>
                      <a:cubicBezTo>
                        <a:pt x="3868737" y="1225550"/>
                        <a:pt x="4435475" y="687387"/>
                        <a:pt x="5095875" y="0"/>
                      </a:cubicBezTo>
                    </a:path>
                  </a:pathLst>
                </a:custGeom>
                <a:noFill/>
                <a:ln w="15875"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8" charset="0"/>
                    <a:buNone/>
                    <a:tabLst/>
                  </a:pPr>
                  <a:endParaRPr kumimoji="0" lang="sv-SE" sz="2400" b="0" i="0" u="none" strike="noStrike" cap="none" normalizeH="0" baseline="0" smtClean="0">
                    <a:ln>
                      <a:noFill/>
                    </a:ln>
                    <a:solidFill>
                      <a:schemeClr val="bg1"/>
                    </a:solidFill>
                    <a:effectLst/>
                    <a:latin typeface="Times New Roman" pitchFamily="18" charset="0"/>
                    <a:ea typeface="MS Gothic" pitchFamily="49" charset="-128"/>
                  </a:endParaRPr>
                </a:p>
              </p:txBody>
            </p:sp>
            <p:sp>
              <p:nvSpPr>
                <p:cNvPr id="26" name="TextBox 25"/>
                <p:cNvSpPr txBox="1"/>
                <p:nvPr/>
              </p:nvSpPr>
              <p:spPr>
                <a:xfrm>
                  <a:off x="8460432" y="2276872"/>
                  <a:ext cx="556563" cy="400110"/>
                </a:xfrm>
                <a:prstGeom prst="rect">
                  <a:avLst/>
                </a:prstGeom>
                <a:noFill/>
              </p:spPr>
              <p:txBody>
                <a:bodyPr wrap="none" rtlCol="0">
                  <a:spAutoFit/>
                </a:bodyPr>
                <a:lstStyle/>
                <a:p>
                  <a:r>
                    <a:rPr lang="sv-SE" sz="2000" i="1" dirty="0" smtClean="0">
                      <a:solidFill>
                        <a:srgbClr val="FF0000"/>
                      </a:solidFill>
                      <a:latin typeface="+mn-lt"/>
                    </a:rPr>
                    <a:t>ZZ’</a:t>
                  </a:r>
                  <a:endParaRPr lang="sv-SE" i="1" dirty="0">
                    <a:solidFill>
                      <a:srgbClr val="FF0000"/>
                    </a:solidFill>
                    <a:latin typeface="+mn-lt"/>
                  </a:endParaRPr>
                </a:p>
              </p:txBody>
            </p:sp>
            <p:sp>
              <p:nvSpPr>
                <p:cNvPr id="12" name="Down Arrow 11"/>
                <p:cNvSpPr/>
                <p:nvPr/>
              </p:nvSpPr>
              <p:spPr bwMode="auto">
                <a:xfrm>
                  <a:off x="4058090" y="4293096"/>
                  <a:ext cx="225877" cy="648072"/>
                </a:xfrm>
                <a:prstGeom prst="downArrow">
                  <a:avLst/>
                </a:pr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8" charset="0"/>
                    <a:buNone/>
                    <a:tabLst/>
                  </a:pPr>
                  <a:endParaRPr kumimoji="0" lang="sv-SE" sz="2400" b="0" i="0" u="none" strike="noStrike" cap="none" normalizeH="0" baseline="0" smtClean="0">
                    <a:ln>
                      <a:noFill/>
                    </a:ln>
                    <a:solidFill>
                      <a:schemeClr val="bg1"/>
                    </a:solidFill>
                    <a:effectLst/>
                    <a:latin typeface="Times New Roman" pitchFamily="18" charset="0"/>
                    <a:ea typeface="MS Gothic" pitchFamily="49" charset="-128"/>
                  </a:endParaRPr>
                </a:p>
              </p:txBody>
            </p:sp>
          </p:grpSp>
        </p:grpSp>
      </p:grpSp>
      <p:sp>
        <p:nvSpPr>
          <p:cNvPr id="36" name="Slide Number Placeholder 3"/>
          <p:cNvSpPr>
            <a:spLocks noGrp="1"/>
          </p:cNvSpPr>
          <p:nvPr>
            <p:ph type="sldNum" sz="quarter" idx="10"/>
          </p:nvPr>
        </p:nvSpPr>
        <p:spPr>
          <a:xfrm>
            <a:off x="0" y="6516688"/>
            <a:ext cx="1900238" cy="336550"/>
          </a:xfrm>
        </p:spPr>
        <p:txBody>
          <a:bodyPr/>
          <a:lstStyle/>
          <a:p>
            <a:pPr>
              <a:defRPr/>
            </a:pPr>
            <a:r>
              <a:rPr lang="sv-SE" dirty="0" smtClean="0"/>
              <a:t>K4: </a:t>
            </a:r>
            <a:r>
              <a:rPr lang="sv-SE" dirty="0"/>
              <a:t>sid. </a:t>
            </a:r>
            <a:fld id="{71B7D319-3509-4EF6-A7CA-BA2351681FF6}" type="slidenum">
              <a:rPr lang="en-GB"/>
              <a:pPr>
                <a:defRPr/>
              </a:pPr>
              <a:t>4</a:t>
            </a:fld>
            <a:endParaRPr lang="en-GB" dirty="0"/>
          </a:p>
        </p:txBody>
      </p:sp>
    </p:spTree>
    <p:extLst>
      <p:ext uri="{BB962C8B-B14F-4D97-AF65-F5344CB8AC3E}">
        <p14:creationId xmlns:p14="http://schemas.microsoft.com/office/powerpoint/2010/main" val="30654320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2">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2">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22" presetClass="entr" presetSubtype="1" fill="hold" nodeType="clickEffect">
                                  <p:stCondLst>
                                    <p:cond delay="0"/>
                                  </p:stCondLst>
                                  <p:childTnLst>
                                    <p:set>
                                      <p:cBhvr>
                                        <p:cTn id="18" dur="1" fill="hold">
                                          <p:stCondLst>
                                            <p:cond delay="0"/>
                                          </p:stCondLst>
                                        </p:cTn>
                                        <p:tgtEl>
                                          <p:spTgt spid="16"/>
                                        </p:tgtEl>
                                        <p:attrNameLst>
                                          <p:attrName>style.visibility</p:attrName>
                                        </p:attrNameLst>
                                      </p:cBhvr>
                                      <p:to>
                                        <p:strVal val="visible"/>
                                      </p:to>
                                    </p:set>
                                    <p:animEffect transition="in" filter="wipe(up)">
                                      <p:cBhvr>
                                        <p:cTn id="19" dur="1500"/>
                                        <p:tgtEl>
                                          <p:spTgt spid="16"/>
                                        </p:tgtEl>
                                      </p:cBhvr>
                                    </p:animEffect>
                                  </p:childTnLst>
                                </p:cTn>
                              </p:par>
                            </p:childTnLst>
                          </p:cTn>
                        </p:par>
                      </p:childTnLst>
                    </p:cTn>
                  </p:par>
                  <p:par>
                    <p:cTn id="20" fill="hold">
                      <p:stCondLst>
                        <p:cond delay="indefinite"/>
                      </p:stCondLst>
                      <p:childTnLst>
                        <p:par>
                          <p:cTn id="21" fill="hold">
                            <p:stCondLst>
                              <p:cond delay="0"/>
                            </p:stCondLst>
                            <p:childTnLst>
                              <p:par>
                                <p:cTn id="22" presetID="1" presetClass="entr" presetSubtype="0" fill="hold" grpId="0" nodeType="clickEffect">
                                  <p:stCondLst>
                                    <p:cond delay="0"/>
                                  </p:stCondLst>
                                  <p:childTnLst>
                                    <p:set>
                                      <p:cBhvr>
                                        <p:cTn id="23" dur="1" fill="hold">
                                          <p:stCondLst>
                                            <p:cond delay="0"/>
                                          </p:stCondLst>
                                        </p:cTn>
                                        <p:tgtEl>
                                          <p:spTgt spid="32">
                                            <p:txEl>
                                              <p:pRg st="3" end="3"/>
                                            </p:txEl>
                                          </p:spTgt>
                                        </p:tgtEl>
                                        <p:attrNameLst>
                                          <p:attrName>style.visibility</p:attrName>
                                        </p:attrNameLst>
                                      </p:cBhvr>
                                      <p:to>
                                        <p:strVal val="visible"/>
                                      </p:to>
                                    </p:set>
                                  </p:childTnLst>
                                </p:cTn>
                              </p:par>
                            </p:childTnLst>
                          </p:cTn>
                        </p:par>
                      </p:childTnLst>
                    </p:cTn>
                  </p:par>
                  <p:par>
                    <p:cTn id="24" fill="hold">
                      <p:stCondLst>
                        <p:cond delay="indefinite"/>
                      </p:stCondLst>
                      <p:childTnLst>
                        <p:par>
                          <p:cTn id="25" fill="hold">
                            <p:stCondLst>
                              <p:cond delay="0"/>
                            </p:stCondLst>
                            <p:childTnLst>
                              <p:par>
                                <p:cTn id="26" presetID="1" presetClass="entr" presetSubtype="0" fill="hold" grpId="0" nodeType="clickEffect">
                                  <p:stCondLst>
                                    <p:cond delay="0"/>
                                  </p:stCondLst>
                                  <p:childTnLst>
                                    <p:set>
                                      <p:cBhvr>
                                        <p:cTn id="27" dur="1" fill="hold">
                                          <p:stCondLst>
                                            <p:cond delay="0"/>
                                          </p:stCondLst>
                                        </p:cTn>
                                        <p:tgtEl>
                                          <p:spTgt spid="32">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 grpId="0" uiExpand="1"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dirty="0" smtClean="0"/>
              <a:t>Härledning av </a:t>
            </a:r>
            <a:r>
              <a:rPr lang="sv-SE" i="1" dirty="0" smtClean="0"/>
              <a:t>IS</a:t>
            </a:r>
            <a:r>
              <a:rPr lang="sv-SE" dirty="0" smtClean="0"/>
              <a:t>-kurvan</a:t>
            </a:r>
            <a:endParaRPr lang="sv-SE" i="1" dirty="0"/>
          </a:p>
        </p:txBody>
      </p:sp>
      <p:sp>
        <p:nvSpPr>
          <p:cNvPr id="32" name="Rectangle 11"/>
          <p:cNvSpPr>
            <a:spLocks noChangeArrowheads="1"/>
          </p:cNvSpPr>
          <p:nvPr/>
        </p:nvSpPr>
        <p:spPr bwMode="auto">
          <a:xfrm>
            <a:off x="324436" y="1653307"/>
            <a:ext cx="3527484" cy="4614144"/>
          </a:xfrm>
          <a:prstGeom prst="rect">
            <a:avLst/>
          </a:prstGeom>
          <a:noFill/>
          <a:ln>
            <a:noFill/>
          </a:ln>
          <a:effectLst/>
        </p:spPr>
        <p:txBody>
          <a:bodyPr/>
          <a:lstStyle>
            <a:lvl1pPr>
              <a:defRPr sz="3600">
                <a:solidFill>
                  <a:schemeClr val="tx1"/>
                </a:solidFill>
                <a:latin typeface="Arial" charset="0"/>
              </a:defRPr>
            </a:lvl1pPr>
            <a:lvl2pPr marL="742950" indent="-285750">
              <a:defRPr sz="3600">
                <a:solidFill>
                  <a:schemeClr val="tx1"/>
                </a:solidFill>
                <a:latin typeface="Arial" charset="0"/>
              </a:defRPr>
            </a:lvl2pPr>
            <a:lvl3pPr marL="1143000" indent="-228600">
              <a:defRPr sz="3600">
                <a:solidFill>
                  <a:schemeClr val="tx1"/>
                </a:solidFill>
                <a:latin typeface="Arial" charset="0"/>
              </a:defRPr>
            </a:lvl3pPr>
            <a:lvl4pPr marL="1600200" indent="-228600">
              <a:defRPr sz="3600">
                <a:solidFill>
                  <a:schemeClr val="tx1"/>
                </a:solidFill>
                <a:latin typeface="Arial" charset="0"/>
              </a:defRPr>
            </a:lvl4pPr>
            <a:lvl5pPr marL="2057400" indent="-228600">
              <a:defRPr sz="3600">
                <a:solidFill>
                  <a:schemeClr val="tx1"/>
                </a:solidFill>
                <a:latin typeface="Arial" charset="0"/>
              </a:defRPr>
            </a:lvl5pPr>
            <a:lvl6pPr marL="2514600" indent="-228600" eaLnBrk="0" fontAlgn="base" hangingPunct="0">
              <a:spcBef>
                <a:spcPct val="75000"/>
              </a:spcBef>
              <a:spcAft>
                <a:spcPct val="0"/>
              </a:spcAft>
              <a:buClr>
                <a:schemeClr val="tx1"/>
              </a:buClr>
              <a:buChar char="•"/>
              <a:defRPr sz="3600">
                <a:solidFill>
                  <a:schemeClr val="tx1"/>
                </a:solidFill>
                <a:latin typeface="Arial" charset="0"/>
              </a:defRPr>
            </a:lvl6pPr>
            <a:lvl7pPr marL="2971800" indent="-228600" eaLnBrk="0" fontAlgn="base" hangingPunct="0">
              <a:spcBef>
                <a:spcPct val="75000"/>
              </a:spcBef>
              <a:spcAft>
                <a:spcPct val="0"/>
              </a:spcAft>
              <a:buClr>
                <a:schemeClr val="tx1"/>
              </a:buClr>
              <a:buChar char="•"/>
              <a:defRPr sz="3600">
                <a:solidFill>
                  <a:schemeClr val="tx1"/>
                </a:solidFill>
                <a:latin typeface="Arial" charset="0"/>
              </a:defRPr>
            </a:lvl7pPr>
            <a:lvl8pPr marL="3429000" indent="-228600" eaLnBrk="0" fontAlgn="base" hangingPunct="0">
              <a:spcBef>
                <a:spcPct val="75000"/>
              </a:spcBef>
              <a:spcAft>
                <a:spcPct val="0"/>
              </a:spcAft>
              <a:buClr>
                <a:schemeClr val="tx1"/>
              </a:buClr>
              <a:buChar char="•"/>
              <a:defRPr sz="3600">
                <a:solidFill>
                  <a:schemeClr val="tx1"/>
                </a:solidFill>
                <a:latin typeface="Arial" charset="0"/>
              </a:defRPr>
            </a:lvl8pPr>
            <a:lvl9pPr marL="3886200" indent="-228600" eaLnBrk="0" fontAlgn="base" hangingPunct="0">
              <a:spcBef>
                <a:spcPct val="75000"/>
              </a:spcBef>
              <a:spcAft>
                <a:spcPct val="0"/>
              </a:spcAft>
              <a:buClr>
                <a:schemeClr val="tx1"/>
              </a:buClr>
              <a:buChar char="•"/>
              <a:defRPr sz="3600">
                <a:solidFill>
                  <a:schemeClr val="tx1"/>
                </a:solidFill>
                <a:latin typeface="Arial" charset="0"/>
              </a:defRPr>
            </a:lvl9pPr>
          </a:lstStyle>
          <a:p>
            <a:pPr marL="285750" indent="-285750" eaLnBrk="1" hangingPunct="1">
              <a:spcBef>
                <a:spcPct val="10000"/>
              </a:spcBef>
              <a:spcAft>
                <a:spcPct val="10000"/>
              </a:spcAft>
              <a:buClrTx/>
              <a:buFont typeface="Arial" panose="020B0604020202020204" pitchFamily="34" charset="0"/>
              <a:buChar char="•"/>
            </a:pPr>
            <a:r>
              <a:rPr lang="sv-SE" altLang="en-US" sz="1700" dirty="0"/>
              <a:t>Jämvikt på varumarknaden innebär att en ökning av räntan leder till lägre </a:t>
            </a:r>
            <a:r>
              <a:rPr lang="sv-SE" altLang="en-US" sz="1700" dirty="0" smtClean="0"/>
              <a:t>produktion</a:t>
            </a:r>
          </a:p>
          <a:p>
            <a:pPr marL="285750" indent="-285750" eaLnBrk="1" hangingPunct="1">
              <a:spcBef>
                <a:spcPct val="10000"/>
              </a:spcBef>
              <a:spcAft>
                <a:spcPct val="10000"/>
              </a:spcAft>
              <a:buClrTx/>
              <a:buFont typeface="Arial" panose="020B0604020202020204" pitchFamily="34" charset="0"/>
              <a:buChar char="•"/>
            </a:pPr>
            <a:r>
              <a:rPr lang="sv-SE" altLang="en-US" sz="1700" dirty="0" smtClean="0"/>
              <a:t>Vi kan visa detta i en figur med ränta på </a:t>
            </a:r>
            <a:r>
              <a:rPr lang="sv-SE" altLang="en-US" sz="1700" i="1" dirty="0" smtClean="0"/>
              <a:t>y-</a:t>
            </a:r>
            <a:r>
              <a:rPr lang="sv-SE" altLang="en-US" sz="1700" dirty="0" smtClean="0"/>
              <a:t>axeln. </a:t>
            </a:r>
          </a:p>
          <a:p>
            <a:pPr marL="285750" indent="-285750" eaLnBrk="1" hangingPunct="1">
              <a:spcBef>
                <a:spcPct val="10000"/>
              </a:spcBef>
              <a:spcAft>
                <a:spcPct val="10000"/>
              </a:spcAft>
              <a:buClrTx/>
              <a:buFont typeface="Arial" panose="020B0604020202020204" pitchFamily="34" charset="0"/>
              <a:buChar char="•"/>
            </a:pPr>
            <a:r>
              <a:rPr lang="sv-SE" altLang="en-US" sz="1700" dirty="0" smtClean="0"/>
              <a:t>Vi kallar kurvan </a:t>
            </a:r>
            <a:r>
              <a:rPr lang="sv-SE" altLang="en-US" sz="1700" b="1" i="1" dirty="0" smtClean="0"/>
              <a:t>IS-</a:t>
            </a:r>
            <a:r>
              <a:rPr lang="sv-SE" altLang="en-US" sz="1700" b="1" dirty="0" smtClean="0"/>
              <a:t>kurvan </a:t>
            </a:r>
            <a:r>
              <a:rPr lang="sv-SE" altLang="en-US" sz="1700" dirty="0" smtClean="0"/>
              <a:t>vilken visar </a:t>
            </a:r>
            <a:r>
              <a:rPr lang="sv-SE" altLang="en-US" sz="1700" b="1" i="1" dirty="0" smtClean="0"/>
              <a:t>IS-</a:t>
            </a:r>
            <a:r>
              <a:rPr lang="sv-SE" altLang="en-US" sz="1700" b="1" dirty="0" smtClean="0"/>
              <a:t>sambandet.</a:t>
            </a:r>
            <a:endParaRPr lang="sv-SE" altLang="en-US" sz="1700" dirty="0" smtClean="0"/>
          </a:p>
          <a:p>
            <a:pPr eaLnBrk="1" hangingPunct="1">
              <a:spcBef>
                <a:spcPct val="10000"/>
              </a:spcBef>
              <a:spcAft>
                <a:spcPct val="10000"/>
              </a:spcAft>
              <a:buClrTx/>
            </a:pPr>
            <a:r>
              <a:rPr lang="sv-SE" altLang="en-US" sz="1700" b="1" dirty="0" smtClean="0"/>
              <a:t>Slutsats: </a:t>
            </a:r>
            <a:r>
              <a:rPr lang="sv-SE" altLang="en-US" sz="1700" i="1" dirty="0"/>
              <a:t>IS</a:t>
            </a:r>
            <a:r>
              <a:rPr lang="sv-SE" altLang="en-US" sz="1700" dirty="0"/>
              <a:t> kurvan är kombinationer av ränta och produktion </a:t>
            </a:r>
            <a:r>
              <a:rPr lang="sv-SE" altLang="en-US" sz="1700" dirty="0" smtClean="0"/>
              <a:t>sådana </a:t>
            </a:r>
            <a:r>
              <a:rPr lang="sv-SE" altLang="en-US" sz="1700" dirty="0"/>
              <a:t>att </a:t>
            </a:r>
            <a:r>
              <a:rPr lang="sv-SE" altLang="en-US" sz="1700" b="1" dirty="0"/>
              <a:t>varumarknaden</a:t>
            </a:r>
            <a:r>
              <a:rPr lang="sv-SE" altLang="en-US" sz="1700" dirty="0"/>
              <a:t> är i </a:t>
            </a:r>
            <a:r>
              <a:rPr lang="sv-SE" altLang="en-US" sz="1700" dirty="0" smtClean="0"/>
              <a:t>jämvikt</a:t>
            </a:r>
            <a:r>
              <a:rPr lang="sv-SE" altLang="en-US" sz="1700" dirty="0"/>
              <a:t>. </a:t>
            </a:r>
          </a:p>
          <a:p>
            <a:pPr eaLnBrk="1" hangingPunct="1">
              <a:spcBef>
                <a:spcPct val="10000"/>
              </a:spcBef>
              <a:spcAft>
                <a:spcPct val="10000"/>
              </a:spcAft>
              <a:buClrTx/>
            </a:pPr>
            <a:r>
              <a:rPr lang="sv-SE" altLang="en-US" sz="1700" i="1" dirty="0"/>
              <a:t>IS</a:t>
            </a:r>
            <a:r>
              <a:rPr lang="sv-SE" altLang="en-US" sz="1700" dirty="0"/>
              <a:t> kurvan </a:t>
            </a:r>
            <a:r>
              <a:rPr lang="sv-SE" altLang="en-US" sz="1700" dirty="0" smtClean="0"/>
              <a:t>är nedåtlutande</a:t>
            </a:r>
            <a:r>
              <a:rPr lang="sv-SE" altLang="en-US" sz="1700" dirty="0"/>
              <a:t>.</a:t>
            </a:r>
          </a:p>
        </p:txBody>
      </p:sp>
      <p:grpSp>
        <p:nvGrpSpPr>
          <p:cNvPr id="10" name="Group 9"/>
          <p:cNvGrpSpPr/>
          <p:nvPr/>
        </p:nvGrpSpPr>
        <p:grpSpPr>
          <a:xfrm>
            <a:off x="4211960" y="1415921"/>
            <a:ext cx="3681465" cy="2675176"/>
            <a:chOff x="2610066" y="1484784"/>
            <a:chExt cx="6578510" cy="5112568"/>
          </a:xfrm>
        </p:grpSpPr>
        <p:grpSp>
          <p:nvGrpSpPr>
            <p:cNvPr id="5" name="Group 4"/>
            <p:cNvGrpSpPr/>
            <p:nvPr/>
          </p:nvGrpSpPr>
          <p:grpSpPr>
            <a:xfrm>
              <a:off x="2610066" y="1484784"/>
              <a:ext cx="6523556" cy="4801397"/>
              <a:chOff x="2610066" y="1484784"/>
              <a:chExt cx="6523556" cy="4801397"/>
            </a:xfrm>
          </p:grpSpPr>
          <p:sp>
            <p:nvSpPr>
              <p:cNvPr id="13" name="Line 2"/>
              <p:cNvSpPr>
                <a:spLocks noChangeShapeType="1"/>
              </p:cNvSpPr>
              <p:nvPr/>
            </p:nvSpPr>
            <p:spPr bwMode="auto">
              <a:xfrm>
                <a:off x="3372249" y="6248400"/>
                <a:ext cx="5519353" cy="1588"/>
              </a:xfrm>
              <a:prstGeom prst="line">
                <a:avLst/>
              </a:prstGeom>
              <a:noFill/>
              <a:ln w="38160">
                <a:solidFill>
                  <a:srgbClr val="000000"/>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sv-SE" sz="1400"/>
              </a:p>
            </p:txBody>
          </p:sp>
          <p:sp>
            <p:nvSpPr>
              <p:cNvPr id="20" name="Text Box 9"/>
              <p:cNvSpPr txBox="1">
                <a:spLocks noChangeArrowheads="1"/>
              </p:cNvSpPr>
              <p:nvPr/>
            </p:nvSpPr>
            <p:spPr bwMode="auto">
              <a:xfrm rot="16200000">
                <a:off x="1887812" y="3841012"/>
                <a:ext cx="1915883" cy="4713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9pPr>
              </a:lstStyle>
              <a:p>
                <a:pPr>
                  <a:spcBef>
                    <a:spcPts val="2250"/>
                  </a:spcBef>
                </a:pPr>
                <a:r>
                  <a:rPr lang="sv-SE" altLang="en-US" sz="1100" dirty="0">
                    <a:solidFill>
                      <a:srgbClr val="000000"/>
                    </a:solidFill>
                    <a:latin typeface="Arial" charset="0"/>
                  </a:rPr>
                  <a:t>Efterfrågan </a:t>
                </a:r>
                <a:r>
                  <a:rPr lang="sv-SE" altLang="en-US" sz="1100" i="1" dirty="0" smtClean="0">
                    <a:solidFill>
                      <a:srgbClr val="000000"/>
                    </a:solidFill>
                    <a:latin typeface="Arial" charset="0"/>
                  </a:rPr>
                  <a:t>Z</a:t>
                </a:r>
                <a:endParaRPr lang="sv-SE" altLang="en-US" sz="1100" dirty="0">
                  <a:solidFill>
                    <a:srgbClr val="000000"/>
                  </a:solidFill>
                  <a:latin typeface="Arial" charset="0"/>
                </a:endParaRPr>
              </a:p>
            </p:txBody>
          </p:sp>
          <p:sp>
            <p:nvSpPr>
              <p:cNvPr id="21" name="Line 10"/>
              <p:cNvSpPr>
                <a:spLocks noChangeShapeType="1"/>
              </p:cNvSpPr>
              <p:nvPr/>
            </p:nvSpPr>
            <p:spPr bwMode="auto">
              <a:xfrm flipV="1">
                <a:off x="3391299" y="1903413"/>
                <a:ext cx="1352" cy="4346575"/>
              </a:xfrm>
              <a:prstGeom prst="line">
                <a:avLst/>
              </a:prstGeom>
              <a:noFill/>
              <a:ln w="38160">
                <a:solidFill>
                  <a:srgbClr val="000000"/>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sv-SE" sz="1400"/>
              </a:p>
            </p:txBody>
          </p:sp>
          <p:sp>
            <p:nvSpPr>
              <p:cNvPr id="23" name="Line 12"/>
              <p:cNvSpPr>
                <a:spLocks noChangeShapeType="1"/>
              </p:cNvSpPr>
              <p:nvPr/>
            </p:nvSpPr>
            <p:spPr bwMode="auto">
              <a:xfrm flipV="1">
                <a:off x="3391299" y="2055813"/>
                <a:ext cx="4477123" cy="4194175"/>
              </a:xfrm>
              <a:prstGeom prst="line">
                <a:avLst/>
              </a:prstGeom>
              <a:noFill/>
              <a:ln w="19050">
                <a:solidFill>
                  <a:srgbClr val="000000"/>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sv-SE" sz="1400"/>
              </a:p>
            </p:txBody>
          </p:sp>
          <p:sp>
            <p:nvSpPr>
              <p:cNvPr id="37" name="TextBox 36"/>
              <p:cNvSpPr txBox="1"/>
              <p:nvPr/>
            </p:nvSpPr>
            <p:spPr>
              <a:xfrm>
                <a:off x="8465633" y="1484784"/>
                <a:ext cx="667989" cy="529377"/>
              </a:xfrm>
              <a:prstGeom prst="rect">
                <a:avLst/>
              </a:prstGeom>
              <a:noFill/>
            </p:spPr>
            <p:txBody>
              <a:bodyPr wrap="none" rtlCol="0">
                <a:spAutoFit/>
              </a:bodyPr>
              <a:lstStyle/>
              <a:p>
                <a:r>
                  <a:rPr lang="sv-SE" sz="1200" i="1" dirty="0" smtClean="0">
                    <a:solidFill>
                      <a:srgbClr val="FF0000"/>
                    </a:solidFill>
                    <a:latin typeface="+mn-lt"/>
                  </a:rPr>
                  <a:t>ZZ</a:t>
                </a:r>
                <a:endParaRPr lang="sv-SE" sz="1400" i="1" dirty="0">
                  <a:solidFill>
                    <a:srgbClr val="FF0000"/>
                  </a:solidFill>
                  <a:latin typeface="+mn-lt"/>
                </a:endParaRPr>
              </a:p>
            </p:txBody>
          </p:sp>
          <p:sp>
            <p:nvSpPr>
              <p:cNvPr id="4" name="TextBox 3"/>
              <p:cNvSpPr txBox="1"/>
              <p:nvPr/>
            </p:nvSpPr>
            <p:spPr>
              <a:xfrm>
                <a:off x="3943549" y="5786214"/>
                <a:ext cx="705229" cy="499967"/>
              </a:xfrm>
              <a:prstGeom prst="rect">
                <a:avLst/>
              </a:prstGeom>
              <a:noFill/>
            </p:spPr>
            <p:txBody>
              <a:bodyPr wrap="none" rtlCol="0">
                <a:spAutoFit/>
              </a:bodyPr>
              <a:lstStyle/>
              <a:p>
                <a:r>
                  <a:rPr lang="sv-SE" sz="1100" dirty="0" smtClean="0">
                    <a:solidFill>
                      <a:schemeClr val="tx1"/>
                    </a:solidFill>
                    <a:latin typeface="+mn-lt"/>
                  </a:rPr>
                  <a:t>45</a:t>
                </a:r>
                <a:r>
                  <a:rPr lang="sv-SE" sz="1100" baseline="30000" dirty="0" smtClean="0">
                    <a:solidFill>
                      <a:schemeClr val="tx1"/>
                    </a:solidFill>
                    <a:latin typeface="+mn-lt"/>
                  </a:rPr>
                  <a:t>o</a:t>
                </a:r>
                <a:endParaRPr lang="sv-SE" sz="1100" baseline="30000" dirty="0">
                  <a:solidFill>
                    <a:schemeClr val="tx1"/>
                  </a:solidFill>
                  <a:latin typeface="+mn-lt"/>
                </a:endParaRPr>
              </a:p>
            </p:txBody>
          </p:sp>
          <p:sp>
            <p:nvSpPr>
              <p:cNvPr id="22" name="Freeform 21"/>
              <p:cNvSpPr/>
              <p:nvPr/>
            </p:nvSpPr>
            <p:spPr bwMode="auto">
              <a:xfrm>
                <a:off x="3419872" y="1732012"/>
                <a:ext cx="5095875" cy="2705100"/>
              </a:xfrm>
              <a:custGeom>
                <a:avLst/>
                <a:gdLst>
                  <a:gd name="connsiteX0" fmla="*/ 0 w 4705350"/>
                  <a:gd name="connsiteY0" fmla="*/ 2895600 h 2895600"/>
                  <a:gd name="connsiteX1" fmla="*/ 2600325 w 4705350"/>
                  <a:gd name="connsiteY1" fmla="*/ 1857375 h 2895600"/>
                  <a:gd name="connsiteX2" fmla="*/ 4705350 w 4705350"/>
                  <a:gd name="connsiteY2" fmla="*/ 0 h 2895600"/>
                  <a:gd name="connsiteX0" fmla="*/ 0 w 4705350"/>
                  <a:gd name="connsiteY0" fmla="*/ 2895600 h 2895600"/>
                  <a:gd name="connsiteX1" fmla="*/ 3019425 w 4705350"/>
                  <a:gd name="connsiteY1" fmla="*/ 1866900 h 2895600"/>
                  <a:gd name="connsiteX2" fmla="*/ 4705350 w 4705350"/>
                  <a:gd name="connsiteY2" fmla="*/ 0 h 2895600"/>
                  <a:gd name="connsiteX0" fmla="*/ 0 w 5095875"/>
                  <a:gd name="connsiteY0" fmla="*/ 2705100 h 2705100"/>
                  <a:gd name="connsiteX1" fmla="*/ 3019425 w 5095875"/>
                  <a:gd name="connsiteY1" fmla="*/ 1676400 h 2705100"/>
                  <a:gd name="connsiteX2" fmla="*/ 5095875 w 5095875"/>
                  <a:gd name="connsiteY2" fmla="*/ 0 h 2705100"/>
                </a:gdLst>
                <a:ahLst/>
                <a:cxnLst>
                  <a:cxn ang="0">
                    <a:pos x="connsiteX0" y="connsiteY0"/>
                  </a:cxn>
                  <a:cxn ang="0">
                    <a:pos x="connsiteX1" y="connsiteY1"/>
                  </a:cxn>
                  <a:cxn ang="0">
                    <a:pos x="connsiteX2" y="connsiteY2"/>
                  </a:cxn>
                </a:cxnLst>
                <a:rect l="l" t="t" r="r" b="b"/>
                <a:pathLst>
                  <a:path w="5095875" h="2705100">
                    <a:moveTo>
                      <a:pt x="0" y="2705100"/>
                    </a:moveTo>
                    <a:cubicBezTo>
                      <a:pt x="908050" y="2427287"/>
                      <a:pt x="2170113" y="2127250"/>
                      <a:pt x="3019425" y="1676400"/>
                    </a:cubicBezTo>
                    <a:cubicBezTo>
                      <a:pt x="3868737" y="1225550"/>
                      <a:pt x="4435475" y="687387"/>
                      <a:pt x="5095875" y="0"/>
                    </a:cubicBezTo>
                  </a:path>
                </a:pathLst>
              </a:custGeom>
              <a:noFill/>
              <a:ln w="15875"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8" charset="0"/>
                  <a:buNone/>
                  <a:tabLst/>
                </a:pPr>
                <a:endParaRPr kumimoji="0" lang="sv-SE" sz="1400" b="0" i="0" u="none" strike="noStrike" cap="none" normalizeH="0" baseline="0" smtClean="0">
                  <a:ln>
                    <a:noFill/>
                  </a:ln>
                  <a:solidFill>
                    <a:schemeClr val="bg1"/>
                  </a:solidFill>
                  <a:effectLst/>
                  <a:latin typeface="Times New Roman" pitchFamily="18" charset="0"/>
                  <a:ea typeface="MS Gothic" pitchFamily="49" charset="-128"/>
                </a:endParaRPr>
              </a:p>
            </p:txBody>
          </p:sp>
          <p:sp>
            <p:nvSpPr>
              <p:cNvPr id="27" name="TextBox 26"/>
              <p:cNvSpPr txBox="1"/>
              <p:nvPr/>
            </p:nvSpPr>
            <p:spPr>
              <a:xfrm>
                <a:off x="5998993" y="3032554"/>
                <a:ext cx="513309" cy="529377"/>
              </a:xfrm>
              <a:prstGeom prst="rect">
                <a:avLst/>
              </a:prstGeom>
              <a:noFill/>
            </p:spPr>
            <p:txBody>
              <a:bodyPr wrap="none" rtlCol="0">
                <a:spAutoFit/>
              </a:bodyPr>
              <a:lstStyle/>
              <a:p>
                <a:r>
                  <a:rPr lang="sv-SE" sz="1200" dirty="0" smtClean="0">
                    <a:solidFill>
                      <a:schemeClr val="tx1"/>
                    </a:solidFill>
                    <a:latin typeface="+mn-lt"/>
                  </a:rPr>
                  <a:t>A</a:t>
                </a:r>
                <a:endParaRPr lang="sv-SE" sz="1200" dirty="0">
                  <a:solidFill>
                    <a:schemeClr val="tx1"/>
                  </a:solidFill>
                  <a:latin typeface="+mn-lt"/>
                </a:endParaRPr>
              </a:p>
            </p:txBody>
          </p:sp>
          <p:cxnSp>
            <p:nvCxnSpPr>
              <p:cNvPr id="8" name="Straight Connector 7"/>
              <p:cNvCxnSpPr/>
              <p:nvPr/>
            </p:nvCxnSpPr>
            <p:spPr bwMode="auto">
              <a:xfrm>
                <a:off x="6376392" y="3408412"/>
                <a:ext cx="4911" cy="2839988"/>
              </a:xfrm>
              <a:prstGeom prst="line">
                <a:avLst/>
              </a:prstGeom>
              <a:solidFill>
                <a:srgbClr val="00B8FF"/>
              </a:solidFill>
              <a:ln w="9525" cap="flat" cmpd="sng" algn="ctr">
                <a:solidFill>
                  <a:schemeClr val="tx1"/>
                </a:solidFill>
                <a:prstDash val="sysDash"/>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grpSp>
          <p:nvGrpSpPr>
            <p:cNvPr id="9" name="Group 8"/>
            <p:cNvGrpSpPr/>
            <p:nvPr/>
          </p:nvGrpSpPr>
          <p:grpSpPr>
            <a:xfrm>
              <a:off x="3389253" y="2276872"/>
              <a:ext cx="5799323" cy="4320480"/>
              <a:chOff x="3389253" y="2276872"/>
              <a:chExt cx="5799323" cy="4320480"/>
            </a:xfrm>
          </p:grpSpPr>
          <p:sp>
            <p:nvSpPr>
              <p:cNvPr id="3" name="Arc 2"/>
              <p:cNvSpPr/>
              <p:nvPr/>
            </p:nvSpPr>
            <p:spPr bwMode="auto">
              <a:xfrm>
                <a:off x="3479905" y="5871051"/>
                <a:ext cx="578186" cy="726301"/>
              </a:xfrm>
              <a:prstGeom prst="arc">
                <a:avLst>
                  <a:gd name="adj1" fmla="val 16200000"/>
                  <a:gd name="adj2" fmla="val 4"/>
                </a:avLst>
              </a:prstGeom>
              <a:no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8" charset="0"/>
                  <a:buNone/>
                  <a:tabLst/>
                </a:pPr>
                <a:endParaRPr kumimoji="0" lang="sv-SE" sz="1400" b="0" i="0" u="none" strike="noStrike" cap="none" normalizeH="0" baseline="0" dirty="0" smtClean="0">
                  <a:ln>
                    <a:noFill/>
                  </a:ln>
                  <a:solidFill>
                    <a:schemeClr val="tx1"/>
                  </a:solidFill>
                  <a:effectLst/>
                  <a:latin typeface="+mn-lt"/>
                  <a:ea typeface="MS Gothic" pitchFamily="49" charset="-128"/>
                </a:endParaRPr>
              </a:p>
            </p:txBody>
          </p:sp>
          <p:grpSp>
            <p:nvGrpSpPr>
              <p:cNvPr id="16" name="Group 15"/>
              <p:cNvGrpSpPr/>
              <p:nvPr/>
            </p:nvGrpSpPr>
            <p:grpSpPr>
              <a:xfrm>
                <a:off x="3389253" y="2276872"/>
                <a:ext cx="5799323" cy="3971528"/>
                <a:chOff x="3389253" y="2276872"/>
                <a:chExt cx="5799323" cy="3971528"/>
              </a:xfrm>
            </p:grpSpPr>
            <p:cxnSp>
              <p:nvCxnSpPr>
                <p:cNvPr id="29" name="Straight Connector 28"/>
                <p:cNvCxnSpPr/>
                <p:nvPr/>
              </p:nvCxnSpPr>
              <p:spPr bwMode="auto">
                <a:xfrm flipH="1">
                  <a:off x="4946476" y="4807605"/>
                  <a:ext cx="1845" cy="1440795"/>
                </a:xfrm>
                <a:prstGeom prst="line">
                  <a:avLst/>
                </a:prstGeom>
                <a:solidFill>
                  <a:srgbClr val="00B8FF"/>
                </a:solidFill>
                <a:ln w="9525" cap="flat" cmpd="sng" algn="ctr">
                  <a:solidFill>
                    <a:schemeClr val="tx1"/>
                  </a:solidFill>
                  <a:prstDash val="sysDash"/>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15" name="Group 14"/>
                <p:cNvGrpSpPr/>
                <p:nvPr/>
              </p:nvGrpSpPr>
              <p:grpSpPr>
                <a:xfrm>
                  <a:off x="3389253" y="2276872"/>
                  <a:ext cx="5799323" cy="2967608"/>
                  <a:chOff x="3389253" y="2276872"/>
                  <a:chExt cx="5799323" cy="2967608"/>
                </a:xfrm>
              </p:grpSpPr>
              <p:sp>
                <p:nvSpPr>
                  <p:cNvPr id="7" name="TextBox 6"/>
                  <p:cNvSpPr txBox="1"/>
                  <p:nvPr/>
                </p:nvSpPr>
                <p:spPr>
                  <a:xfrm>
                    <a:off x="4626988" y="4371089"/>
                    <a:ext cx="553068" cy="529377"/>
                  </a:xfrm>
                  <a:prstGeom prst="rect">
                    <a:avLst/>
                  </a:prstGeom>
                  <a:noFill/>
                </p:spPr>
                <p:txBody>
                  <a:bodyPr wrap="none" rtlCol="0">
                    <a:spAutoFit/>
                  </a:bodyPr>
                  <a:lstStyle/>
                  <a:p>
                    <a:r>
                      <a:rPr lang="sv-SE" sz="1200" dirty="0" smtClean="0">
                        <a:solidFill>
                          <a:schemeClr val="tx1"/>
                        </a:solidFill>
                        <a:latin typeface="+mn-lt"/>
                      </a:rPr>
                      <a:t>A’</a:t>
                    </a:r>
                    <a:endParaRPr lang="sv-SE" sz="1200" dirty="0">
                      <a:solidFill>
                        <a:schemeClr val="tx1"/>
                      </a:solidFill>
                      <a:latin typeface="+mn-lt"/>
                    </a:endParaRPr>
                  </a:p>
                </p:txBody>
              </p:sp>
              <p:grpSp>
                <p:nvGrpSpPr>
                  <p:cNvPr id="14" name="Group 13"/>
                  <p:cNvGrpSpPr/>
                  <p:nvPr/>
                </p:nvGrpSpPr>
                <p:grpSpPr>
                  <a:xfrm>
                    <a:off x="3389253" y="2276872"/>
                    <a:ext cx="5799323" cy="2967608"/>
                    <a:chOff x="3389253" y="2276872"/>
                    <a:chExt cx="5799323" cy="2967608"/>
                  </a:xfrm>
                </p:grpSpPr>
                <p:sp>
                  <p:nvSpPr>
                    <p:cNvPr id="6" name="Freeform 5"/>
                    <p:cNvSpPr/>
                    <p:nvPr/>
                  </p:nvSpPr>
                  <p:spPr bwMode="auto">
                    <a:xfrm>
                      <a:off x="3389253" y="2539380"/>
                      <a:ext cx="5095875" cy="2705100"/>
                    </a:xfrm>
                    <a:custGeom>
                      <a:avLst/>
                      <a:gdLst>
                        <a:gd name="connsiteX0" fmla="*/ 0 w 4705350"/>
                        <a:gd name="connsiteY0" fmla="*/ 2895600 h 2895600"/>
                        <a:gd name="connsiteX1" fmla="*/ 2600325 w 4705350"/>
                        <a:gd name="connsiteY1" fmla="*/ 1857375 h 2895600"/>
                        <a:gd name="connsiteX2" fmla="*/ 4705350 w 4705350"/>
                        <a:gd name="connsiteY2" fmla="*/ 0 h 2895600"/>
                        <a:gd name="connsiteX0" fmla="*/ 0 w 4705350"/>
                        <a:gd name="connsiteY0" fmla="*/ 2895600 h 2895600"/>
                        <a:gd name="connsiteX1" fmla="*/ 3019425 w 4705350"/>
                        <a:gd name="connsiteY1" fmla="*/ 1866900 h 2895600"/>
                        <a:gd name="connsiteX2" fmla="*/ 4705350 w 4705350"/>
                        <a:gd name="connsiteY2" fmla="*/ 0 h 2895600"/>
                        <a:gd name="connsiteX0" fmla="*/ 0 w 5095875"/>
                        <a:gd name="connsiteY0" fmla="*/ 2705100 h 2705100"/>
                        <a:gd name="connsiteX1" fmla="*/ 3019425 w 5095875"/>
                        <a:gd name="connsiteY1" fmla="*/ 1676400 h 2705100"/>
                        <a:gd name="connsiteX2" fmla="*/ 5095875 w 5095875"/>
                        <a:gd name="connsiteY2" fmla="*/ 0 h 2705100"/>
                      </a:gdLst>
                      <a:ahLst/>
                      <a:cxnLst>
                        <a:cxn ang="0">
                          <a:pos x="connsiteX0" y="connsiteY0"/>
                        </a:cxn>
                        <a:cxn ang="0">
                          <a:pos x="connsiteX1" y="connsiteY1"/>
                        </a:cxn>
                        <a:cxn ang="0">
                          <a:pos x="connsiteX2" y="connsiteY2"/>
                        </a:cxn>
                      </a:cxnLst>
                      <a:rect l="l" t="t" r="r" b="b"/>
                      <a:pathLst>
                        <a:path w="5095875" h="2705100">
                          <a:moveTo>
                            <a:pt x="0" y="2705100"/>
                          </a:moveTo>
                          <a:cubicBezTo>
                            <a:pt x="908050" y="2427287"/>
                            <a:pt x="2170113" y="2127250"/>
                            <a:pt x="3019425" y="1676400"/>
                          </a:cubicBezTo>
                          <a:cubicBezTo>
                            <a:pt x="3868737" y="1225550"/>
                            <a:pt x="4435475" y="687387"/>
                            <a:pt x="5095875" y="0"/>
                          </a:cubicBezTo>
                        </a:path>
                      </a:pathLst>
                    </a:custGeom>
                    <a:noFill/>
                    <a:ln w="15875"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8" charset="0"/>
                        <a:buNone/>
                        <a:tabLst/>
                      </a:pPr>
                      <a:endParaRPr kumimoji="0" lang="sv-SE" sz="1400" b="0" i="0" u="none" strike="noStrike" cap="none" normalizeH="0" baseline="0" smtClean="0">
                        <a:ln>
                          <a:noFill/>
                        </a:ln>
                        <a:solidFill>
                          <a:schemeClr val="bg1"/>
                        </a:solidFill>
                        <a:effectLst/>
                        <a:latin typeface="Times New Roman" pitchFamily="18" charset="0"/>
                        <a:ea typeface="MS Gothic" pitchFamily="49" charset="-128"/>
                      </a:endParaRPr>
                    </a:p>
                  </p:txBody>
                </p:sp>
                <p:sp>
                  <p:nvSpPr>
                    <p:cNvPr id="26" name="TextBox 25"/>
                    <p:cNvSpPr txBox="1"/>
                    <p:nvPr/>
                  </p:nvSpPr>
                  <p:spPr>
                    <a:xfrm>
                      <a:off x="8460432" y="2276872"/>
                      <a:ext cx="728144" cy="529377"/>
                    </a:xfrm>
                    <a:prstGeom prst="rect">
                      <a:avLst/>
                    </a:prstGeom>
                    <a:noFill/>
                  </p:spPr>
                  <p:txBody>
                    <a:bodyPr wrap="none" rtlCol="0">
                      <a:spAutoFit/>
                    </a:bodyPr>
                    <a:lstStyle/>
                    <a:p>
                      <a:r>
                        <a:rPr lang="sv-SE" sz="1200" i="1" dirty="0" smtClean="0">
                          <a:solidFill>
                            <a:srgbClr val="FF0000"/>
                          </a:solidFill>
                          <a:latin typeface="+mn-lt"/>
                        </a:rPr>
                        <a:t>ZZ’</a:t>
                      </a:r>
                      <a:endParaRPr lang="sv-SE" sz="1400" i="1" dirty="0">
                        <a:solidFill>
                          <a:srgbClr val="FF0000"/>
                        </a:solidFill>
                        <a:latin typeface="+mn-lt"/>
                      </a:endParaRPr>
                    </a:p>
                  </p:txBody>
                </p:sp>
                <p:sp>
                  <p:nvSpPr>
                    <p:cNvPr id="12" name="Down Arrow 11"/>
                    <p:cNvSpPr/>
                    <p:nvPr/>
                  </p:nvSpPr>
                  <p:spPr bwMode="auto">
                    <a:xfrm>
                      <a:off x="4058090" y="4293096"/>
                      <a:ext cx="225877" cy="648072"/>
                    </a:xfrm>
                    <a:prstGeom prst="downArrow">
                      <a:avLst/>
                    </a:pr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8" charset="0"/>
                        <a:buNone/>
                        <a:tabLst/>
                      </a:pPr>
                      <a:endParaRPr kumimoji="0" lang="sv-SE" sz="1400" b="0" i="0" u="none" strike="noStrike" cap="none" normalizeH="0" baseline="0" smtClean="0">
                        <a:ln>
                          <a:noFill/>
                        </a:ln>
                        <a:solidFill>
                          <a:schemeClr val="bg1"/>
                        </a:solidFill>
                        <a:effectLst/>
                        <a:latin typeface="Times New Roman" pitchFamily="18" charset="0"/>
                        <a:ea typeface="MS Gothic" pitchFamily="49" charset="-128"/>
                      </a:endParaRPr>
                    </a:p>
                  </p:txBody>
                </p:sp>
              </p:grpSp>
            </p:grpSp>
          </p:grpSp>
        </p:grpSp>
      </p:grpSp>
      <p:sp>
        <p:nvSpPr>
          <p:cNvPr id="36" name="Slide Number Placeholder 3"/>
          <p:cNvSpPr>
            <a:spLocks noGrp="1"/>
          </p:cNvSpPr>
          <p:nvPr>
            <p:ph type="sldNum" sz="quarter" idx="10"/>
          </p:nvPr>
        </p:nvSpPr>
        <p:spPr>
          <a:xfrm>
            <a:off x="0" y="6516688"/>
            <a:ext cx="1900238" cy="336550"/>
          </a:xfrm>
        </p:spPr>
        <p:txBody>
          <a:bodyPr/>
          <a:lstStyle/>
          <a:p>
            <a:pPr>
              <a:defRPr/>
            </a:pPr>
            <a:r>
              <a:rPr lang="sv-SE" dirty="0" smtClean="0"/>
              <a:t>K4: </a:t>
            </a:r>
            <a:r>
              <a:rPr lang="sv-SE" dirty="0"/>
              <a:t>sid. </a:t>
            </a:r>
            <a:fld id="{71B7D319-3509-4EF6-A7CA-BA2351681FF6}" type="slidenum">
              <a:rPr lang="en-GB"/>
              <a:pPr>
                <a:defRPr/>
              </a:pPr>
              <a:t>5</a:t>
            </a:fld>
            <a:endParaRPr lang="en-GB" dirty="0"/>
          </a:p>
        </p:txBody>
      </p:sp>
      <p:grpSp>
        <p:nvGrpSpPr>
          <p:cNvPr id="72" name="Group 71"/>
          <p:cNvGrpSpPr/>
          <p:nvPr/>
        </p:nvGrpSpPr>
        <p:grpSpPr>
          <a:xfrm>
            <a:off x="4139952" y="3901076"/>
            <a:ext cx="3583391" cy="2882723"/>
            <a:chOff x="4139952" y="3901076"/>
            <a:chExt cx="3583391" cy="2882723"/>
          </a:xfrm>
        </p:grpSpPr>
        <p:sp>
          <p:nvSpPr>
            <p:cNvPr id="49" name="Line 2"/>
            <p:cNvSpPr>
              <a:spLocks noChangeShapeType="1"/>
            </p:cNvSpPr>
            <p:nvPr/>
          </p:nvSpPr>
          <p:spPr bwMode="auto">
            <a:xfrm>
              <a:off x="4634603" y="6497649"/>
              <a:ext cx="3088740" cy="831"/>
            </a:xfrm>
            <a:prstGeom prst="line">
              <a:avLst/>
            </a:prstGeom>
            <a:noFill/>
            <a:ln w="38160">
              <a:solidFill>
                <a:srgbClr val="000000"/>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sv-SE" sz="1400"/>
            </a:p>
          </p:txBody>
        </p:sp>
        <p:sp>
          <p:nvSpPr>
            <p:cNvPr id="50" name="Text Box 9"/>
            <p:cNvSpPr txBox="1">
              <a:spLocks noChangeArrowheads="1"/>
            </p:cNvSpPr>
            <p:nvPr/>
          </p:nvSpPr>
          <p:spPr bwMode="auto">
            <a:xfrm rot="16200000">
              <a:off x="3938114" y="5203344"/>
              <a:ext cx="667468" cy="263791"/>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9pPr>
            </a:lstStyle>
            <a:p>
              <a:pPr>
                <a:spcBef>
                  <a:spcPts val="2250"/>
                </a:spcBef>
              </a:pPr>
              <a:r>
                <a:rPr lang="sv-SE" altLang="en-US" sz="1100" dirty="0" smtClean="0">
                  <a:solidFill>
                    <a:srgbClr val="000000"/>
                  </a:solidFill>
                  <a:latin typeface="Arial" charset="0"/>
                </a:rPr>
                <a:t>Ränta, </a:t>
              </a:r>
              <a:r>
                <a:rPr lang="sv-SE" altLang="en-US" sz="1100" i="1" dirty="0" smtClean="0">
                  <a:solidFill>
                    <a:srgbClr val="000000"/>
                  </a:solidFill>
                  <a:latin typeface="Arial" charset="0"/>
                </a:rPr>
                <a:t>i</a:t>
              </a:r>
              <a:endParaRPr lang="sv-SE" altLang="en-US" sz="1100" dirty="0">
                <a:solidFill>
                  <a:srgbClr val="000000"/>
                </a:solidFill>
                <a:latin typeface="Arial" charset="0"/>
              </a:endParaRPr>
            </a:p>
          </p:txBody>
        </p:sp>
        <p:sp>
          <p:nvSpPr>
            <p:cNvPr id="51" name="Line 10"/>
            <p:cNvSpPr>
              <a:spLocks noChangeShapeType="1"/>
            </p:cNvSpPr>
            <p:nvPr/>
          </p:nvSpPr>
          <p:spPr bwMode="auto">
            <a:xfrm flipV="1">
              <a:off x="4645264" y="4224114"/>
              <a:ext cx="757" cy="2274366"/>
            </a:xfrm>
            <a:prstGeom prst="line">
              <a:avLst/>
            </a:prstGeom>
            <a:noFill/>
            <a:ln w="38160">
              <a:solidFill>
                <a:srgbClr val="000000"/>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sv-SE" sz="1400"/>
            </a:p>
          </p:txBody>
        </p:sp>
        <p:cxnSp>
          <p:nvCxnSpPr>
            <p:cNvPr id="57" name="Straight Connector 56"/>
            <p:cNvCxnSpPr/>
            <p:nvPr/>
          </p:nvCxnSpPr>
          <p:spPr bwMode="auto">
            <a:xfrm>
              <a:off x="6318529" y="3901076"/>
              <a:ext cx="0" cy="2596573"/>
            </a:xfrm>
            <a:prstGeom prst="line">
              <a:avLst/>
            </a:prstGeom>
            <a:solidFill>
              <a:srgbClr val="00B8FF"/>
            </a:solidFill>
            <a:ln w="9525" cap="flat" cmpd="sng" algn="ctr">
              <a:solidFill>
                <a:schemeClr val="tx1"/>
              </a:solidFill>
              <a:prstDash val="sysDash"/>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9" name="Rectangle 38"/>
            <p:cNvSpPr/>
            <p:nvPr/>
          </p:nvSpPr>
          <p:spPr>
            <a:xfrm>
              <a:off x="6156176" y="6506800"/>
              <a:ext cx="287258" cy="276999"/>
            </a:xfrm>
            <a:prstGeom prst="rect">
              <a:avLst/>
            </a:prstGeom>
          </p:spPr>
          <p:txBody>
            <a:bodyPr wrap="none">
              <a:spAutoFit/>
            </a:bodyPr>
            <a:lstStyle/>
            <a:p>
              <a:r>
                <a:rPr lang="sv-SE" altLang="en-US" sz="1200" i="1" dirty="0">
                  <a:solidFill>
                    <a:srgbClr val="000000"/>
                  </a:solidFill>
                  <a:latin typeface="Arial" charset="0"/>
                </a:rPr>
                <a:t>Y</a:t>
              </a:r>
              <a:endParaRPr lang="sv-SE" sz="1200" dirty="0"/>
            </a:p>
          </p:txBody>
        </p:sp>
        <p:cxnSp>
          <p:nvCxnSpPr>
            <p:cNvPr id="58" name="Straight Connector 57"/>
            <p:cNvCxnSpPr/>
            <p:nvPr/>
          </p:nvCxnSpPr>
          <p:spPr bwMode="auto">
            <a:xfrm>
              <a:off x="5522962" y="3920126"/>
              <a:ext cx="0" cy="2596573"/>
            </a:xfrm>
            <a:prstGeom prst="line">
              <a:avLst/>
            </a:prstGeom>
            <a:solidFill>
              <a:srgbClr val="00B8FF"/>
            </a:solidFill>
            <a:ln w="9525" cap="flat" cmpd="sng" algn="ctr">
              <a:solidFill>
                <a:schemeClr val="tx1"/>
              </a:solidFill>
              <a:prstDash val="sysDash"/>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0" name="Rectangle 59"/>
            <p:cNvSpPr/>
            <p:nvPr/>
          </p:nvSpPr>
          <p:spPr>
            <a:xfrm>
              <a:off x="5395317" y="6502469"/>
              <a:ext cx="320922" cy="276999"/>
            </a:xfrm>
            <a:prstGeom prst="rect">
              <a:avLst/>
            </a:prstGeom>
          </p:spPr>
          <p:txBody>
            <a:bodyPr wrap="none">
              <a:spAutoFit/>
            </a:bodyPr>
            <a:lstStyle/>
            <a:p>
              <a:r>
                <a:rPr lang="sv-SE" altLang="en-US" sz="1200" i="1" dirty="0" smtClean="0">
                  <a:solidFill>
                    <a:srgbClr val="000000"/>
                  </a:solidFill>
                  <a:latin typeface="Arial" charset="0"/>
                </a:rPr>
                <a:t>Y’</a:t>
              </a:r>
              <a:endParaRPr lang="sv-SE" sz="1200" dirty="0"/>
            </a:p>
          </p:txBody>
        </p:sp>
        <p:sp>
          <p:nvSpPr>
            <p:cNvPr id="19" name="Freeform 18"/>
            <p:cNvSpPr/>
            <p:nvPr/>
          </p:nvSpPr>
          <p:spPr bwMode="auto">
            <a:xfrm>
              <a:off x="4848225" y="4437112"/>
              <a:ext cx="2314575" cy="1830339"/>
            </a:xfrm>
            <a:custGeom>
              <a:avLst/>
              <a:gdLst>
                <a:gd name="connsiteX0" fmla="*/ 0 w 2314575"/>
                <a:gd name="connsiteY0" fmla="*/ 0 h 1600200"/>
                <a:gd name="connsiteX1" fmla="*/ 647700 w 2314575"/>
                <a:gd name="connsiteY1" fmla="*/ 828675 h 1600200"/>
                <a:gd name="connsiteX2" fmla="*/ 2314575 w 2314575"/>
                <a:gd name="connsiteY2" fmla="*/ 1600200 h 1600200"/>
              </a:gdLst>
              <a:ahLst/>
              <a:cxnLst>
                <a:cxn ang="0">
                  <a:pos x="connsiteX0" y="connsiteY0"/>
                </a:cxn>
                <a:cxn ang="0">
                  <a:pos x="connsiteX1" y="connsiteY1"/>
                </a:cxn>
                <a:cxn ang="0">
                  <a:pos x="connsiteX2" y="connsiteY2"/>
                </a:cxn>
              </a:cxnLst>
              <a:rect l="l" t="t" r="r" b="b"/>
              <a:pathLst>
                <a:path w="2314575" h="1600200">
                  <a:moveTo>
                    <a:pt x="0" y="0"/>
                  </a:moveTo>
                  <a:cubicBezTo>
                    <a:pt x="130969" y="280987"/>
                    <a:pt x="261938" y="561975"/>
                    <a:pt x="647700" y="828675"/>
                  </a:cubicBezTo>
                  <a:cubicBezTo>
                    <a:pt x="1033463" y="1095375"/>
                    <a:pt x="1674019" y="1347787"/>
                    <a:pt x="2314575" y="1600200"/>
                  </a:cubicBezTo>
                </a:path>
              </a:pathLst>
            </a:custGeom>
            <a:noFill/>
            <a:ln w="15875" cap="flat" cmpd="sng" algn="ctr">
              <a:solidFill>
                <a:srgbClr val="CC33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8" charset="0"/>
                <a:buNone/>
                <a:tabLst/>
              </a:pPr>
              <a:endParaRPr kumimoji="0" lang="sv-SE" sz="2400" b="0" i="0" u="none" strike="noStrike" cap="none" normalizeH="0" baseline="0" smtClean="0">
                <a:ln>
                  <a:noFill/>
                </a:ln>
                <a:solidFill>
                  <a:schemeClr val="bg1"/>
                </a:solidFill>
                <a:effectLst/>
                <a:latin typeface="Times New Roman" pitchFamily="18" charset="0"/>
                <a:ea typeface="MS Gothic" pitchFamily="49" charset="-128"/>
              </a:endParaRPr>
            </a:p>
          </p:txBody>
        </p:sp>
        <p:cxnSp>
          <p:nvCxnSpPr>
            <p:cNvPr id="64" name="Straight Connector 63"/>
            <p:cNvCxnSpPr/>
            <p:nvPr/>
          </p:nvCxnSpPr>
          <p:spPr bwMode="auto">
            <a:xfrm>
              <a:off x="4648009" y="5411320"/>
              <a:ext cx="852760" cy="0"/>
            </a:xfrm>
            <a:prstGeom prst="line">
              <a:avLst/>
            </a:prstGeom>
            <a:solidFill>
              <a:srgbClr val="00B8FF"/>
            </a:solidFill>
            <a:ln w="9525" cap="flat" cmpd="sng" algn="ctr">
              <a:solidFill>
                <a:schemeClr val="tx1"/>
              </a:solidFill>
              <a:prstDash val="sysDash"/>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7" name="Straight Connector 66"/>
            <p:cNvCxnSpPr/>
            <p:nvPr/>
          </p:nvCxnSpPr>
          <p:spPr bwMode="auto">
            <a:xfrm>
              <a:off x="4649911" y="5872509"/>
              <a:ext cx="1650281" cy="0"/>
            </a:xfrm>
            <a:prstGeom prst="line">
              <a:avLst/>
            </a:prstGeom>
            <a:solidFill>
              <a:srgbClr val="00B8FF"/>
            </a:solidFill>
            <a:ln w="9525" cap="flat" cmpd="sng" algn="ctr">
              <a:solidFill>
                <a:schemeClr val="tx1"/>
              </a:solidFill>
              <a:prstDash val="sysDash"/>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0" name="TextBox 69"/>
            <p:cNvSpPr txBox="1"/>
            <p:nvPr/>
          </p:nvSpPr>
          <p:spPr>
            <a:xfrm>
              <a:off x="4377878" y="5237280"/>
              <a:ext cx="264816" cy="307777"/>
            </a:xfrm>
            <a:prstGeom prst="rect">
              <a:avLst/>
            </a:prstGeom>
            <a:noFill/>
          </p:spPr>
          <p:txBody>
            <a:bodyPr wrap="none" rtlCol="0">
              <a:spAutoFit/>
            </a:bodyPr>
            <a:lstStyle/>
            <a:p>
              <a:r>
                <a:rPr lang="sv-SE" sz="1400" i="1" dirty="0" smtClean="0">
                  <a:solidFill>
                    <a:schemeClr val="tx1"/>
                  </a:solidFill>
                  <a:latin typeface="+mn-lt"/>
                </a:rPr>
                <a:t>i’</a:t>
              </a:r>
              <a:endParaRPr lang="sv-SE" sz="1400" i="1" dirty="0">
                <a:solidFill>
                  <a:schemeClr val="tx1"/>
                </a:solidFill>
                <a:latin typeface="+mn-lt"/>
              </a:endParaRPr>
            </a:p>
          </p:txBody>
        </p:sp>
        <p:sp>
          <p:nvSpPr>
            <p:cNvPr id="71" name="TextBox 70"/>
            <p:cNvSpPr txBox="1"/>
            <p:nvPr/>
          </p:nvSpPr>
          <p:spPr>
            <a:xfrm>
              <a:off x="4377862" y="5694589"/>
              <a:ext cx="224742" cy="307777"/>
            </a:xfrm>
            <a:prstGeom prst="rect">
              <a:avLst/>
            </a:prstGeom>
            <a:noFill/>
          </p:spPr>
          <p:txBody>
            <a:bodyPr wrap="none" rtlCol="0">
              <a:spAutoFit/>
            </a:bodyPr>
            <a:lstStyle/>
            <a:p>
              <a:r>
                <a:rPr lang="sv-SE" sz="1400" i="1" dirty="0" smtClean="0">
                  <a:solidFill>
                    <a:schemeClr val="tx1"/>
                  </a:solidFill>
                  <a:latin typeface="+mn-lt"/>
                </a:rPr>
                <a:t>i</a:t>
              </a:r>
              <a:endParaRPr lang="sv-SE" sz="1400" i="1" dirty="0">
                <a:solidFill>
                  <a:schemeClr val="tx1"/>
                </a:solidFill>
                <a:latin typeface="+mn-lt"/>
              </a:endParaRPr>
            </a:p>
          </p:txBody>
        </p:sp>
      </p:grpSp>
    </p:spTree>
    <p:extLst>
      <p:ext uri="{BB962C8B-B14F-4D97-AF65-F5344CB8AC3E}">
        <p14:creationId xmlns:p14="http://schemas.microsoft.com/office/powerpoint/2010/main" val="1338931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2">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22" presetClass="entr" presetSubtype="1" fill="hold" nodeType="clickEffect">
                                  <p:stCondLst>
                                    <p:cond delay="0"/>
                                  </p:stCondLst>
                                  <p:childTnLst>
                                    <p:set>
                                      <p:cBhvr>
                                        <p:cTn id="14" dur="1" fill="hold">
                                          <p:stCondLst>
                                            <p:cond delay="0"/>
                                          </p:stCondLst>
                                        </p:cTn>
                                        <p:tgtEl>
                                          <p:spTgt spid="72"/>
                                        </p:tgtEl>
                                        <p:attrNameLst>
                                          <p:attrName>style.visibility</p:attrName>
                                        </p:attrNameLst>
                                      </p:cBhvr>
                                      <p:to>
                                        <p:strVal val="visible"/>
                                      </p:to>
                                    </p:set>
                                    <p:animEffect transition="in" filter="wipe(up)">
                                      <p:cBhvr>
                                        <p:cTn id="15" dur="500"/>
                                        <p:tgtEl>
                                          <p:spTgt spid="72"/>
                                        </p:tgtEl>
                                      </p:cBhvr>
                                    </p:animEffect>
                                  </p:childTnLst>
                                </p:cTn>
                              </p:par>
                            </p:childTnLst>
                          </p:cTn>
                        </p:par>
                      </p:childTnLst>
                    </p:cTn>
                  </p:par>
                  <p:par>
                    <p:cTn id="16" fill="hold">
                      <p:stCondLst>
                        <p:cond delay="indefinite"/>
                      </p:stCondLst>
                      <p:childTnLst>
                        <p:par>
                          <p:cTn id="17" fill="hold">
                            <p:stCondLst>
                              <p:cond delay="0"/>
                            </p:stCondLst>
                            <p:childTnLst>
                              <p:par>
                                <p:cTn id="18" presetID="1" presetClass="entr" presetSubtype="0" fill="hold" grpId="0" nodeType="clickEffect">
                                  <p:stCondLst>
                                    <p:cond delay="0"/>
                                  </p:stCondLst>
                                  <p:childTnLst>
                                    <p:set>
                                      <p:cBhvr>
                                        <p:cTn id="19" dur="1" fill="hold">
                                          <p:stCondLst>
                                            <p:cond delay="0"/>
                                          </p:stCondLst>
                                        </p:cTn>
                                        <p:tgtEl>
                                          <p:spTgt spid="32">
                                            <p:txEl>
                                              <p:pRg st="2" end="2"/>
                                            </p:txEl>
                                          </p:spTgt>
                                        </p:tgtEl>
                                        <p:attrNameLst>
                                          <p:attrName>style.visibility</p:attrName>
                                        </p:attrNameLst>
                                      </p:cBhvr>
                                      <p:to>
                                        <p:strVal val="visible"/>
                                      </p:to>
                                    </p:set>
                                  </p:childTnLst>
                                </p:cTn>
                              </p:par>
                            </p:childTnLst>
                          </p:cTn>
                        </p:par>
                      </p:childTnLst>
                    </p:cTn>
                  </p:par>
                  <p:par>
                    <p:cTn id="20" fill="hold">
                      <p:stCondLst>
                        <p:cond delay="indefinite"/>
                      </p:stCondLst>
                      <p:childTnLst>
                        <p:par>
                          <p:cTn id="21" fill="hold">
                            <p:stCondLst>
                              <p:cond delay="0"/>
                            </p:stCondLst>
                            <p:childTnLst>
                              <p:par>
                                <p:cTn id="22" presetID="1" presetClass="entr" presetSubtype="0" fill="hold" grpId="0" nodeType="clickEffect">
                                  <p:stCondLst>
                                    <p:cond delay="0"/>
                                  </p:stCondLst>
                                  <p:childTnLst>
                                    <p:set>
                                      <p:cBhvr>
                                        <p:cTn id="23" dur="1" fill="hold">
                                          <p:stCondLst>
                                            <p:cond delay="0"/>
                                          </p:stCondLst>
                                        </p:cTn>
                                        <p:tgtEl>
                                          <p:spTgt spid="32">
                                            <p:txEl>
                                              <p:pRg st="3" end="3"/>
                                            </p:txEl>
                                          </p:spTgt>
                                        </p:tgtEl>
                                        <p:attrNameLst>
                                          <p:attrName>style.visibility</p:attrName>
                                        </p:attrNameLst>
                                      </p:cBhvr>
                                      <p:to>
                                        <p:strVal val="visible"/>
                                      </p:to>
                                    </p:set>
                                  </p:childTnLst>
                                </p:cTn>
                              </p:par>
                            </p:childTnLst>
                          </p:cTn>
                        </p:par>
                      </p:childTnLst>
                    </p:cTn>
                  </p:par>
                  <p:par>
                    <p:cTn id="24" fill="hold">
                      <p:stCondLst>
                        <p:cond delay="indefinite"/>
                      </p:stCondLst>
                      <p:childTnLst>
                        <p:par>
                          <p:cTn id="25" fill="hold">
                            <p:stCondLst>
                              <p:cond delay="0"/>
                            </p:stCondLst>
                            <p:childTnLst>
                              <p:par>
                                <p:cTn id="26" presetID="1" presetClass="entr" presetSubtype="0" fill="hold" grpId="0" nodeType="clickEffect">
                                  <p:stCondLst>
                                    <p:cond delay="0"/>
                                  </p:stCondLst>
                                  <p:childTnLst>
                                    <p:set>
                                      <p:cBhvr>
                                        <p:cTn id="27" dur="1" fill="hold">
                                          <p:stCondLst>
                                            <p:cond delay="0"/>
                                          </p:stCondLst>
                                        </p:cTn>
                                        <p:tgtEl>
                                          <p:spTgt spid="32">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 grpId="0" uiExpand="1"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dirty="0" smtClean="0"/>
              <a:t>Förskjutningar av </a:t>
            </a:r>
            <a:r>
              <a:rPr lang="sv-SE" i="1" dirty="0" smtClean="0"/>
              <a:t>IS</a:t>
            </a:r>
            <a:r>
              <a:rPr lang="sv-SE" dirty="0" smtClean="0"/>
              <a:t>-kurvan</a:t>
            </a:r>
            <a:endParaRPr lang="sv-SE" i="1" dirty="0"/>
          </a:p>
        </p:txBody>
      </p:sp>
      <p:sp>
        <p:nvSpPr>
          <p:cNvPr id="32" name="Rectangle 11"/>
          <p:cNvSpPr>
            <a:spLocks noChangeArrowheads="1"/>
          </p:cNvSpPr>
          <p:nvPr/>
        </p:nvSpPr>
        <p:spPr bwMode="auto">
          <a:xfrm>
            <a:off x="324436" y="1653307"/>
            <a:ext cx="3527484" cy="4614144"/>
          </a:xfrm>
          <a:prstGeom prst="rect">
            <a:avLst/>
          </a:prstGeom>
          <a:noFill/>
          <a:ln>
            <a:noFill/>
          </a:ln>
          <a:effectLst/>
        </p:spPr>
        <p:txBody>
          <a:bodyPr/>
          <a:lstStyle>
            <a:lvl1pPr>
              <a:defRPr sz="3600">
                <a:solidFill>
                  <a:schemeClr val="tx1"/>
                </a:solidFill>
                <a:latin typeface="Arial" charset="0"/>
              </a:defRPr>
            </a:lvl1pPr>
            <a:lvl2pPr marL="742950" indent="-285750">
              <a:defRPr sz="3600">
                <a:solidFill>
                  <a:schemeClr val="tx1"/>
                </a:solidFill>
                <a:latin typeface="Arial" charset="0"/>
              </a:defRPr>
            </a:lvl2pPr>
            <a:lvl3pPr marL="1143000" indent="-228600">
              <a:defRPr sz="3600">
                <a:solidFill>
                  <a:schemeClr val="tx1"/>
                </a:solidFill>
                <a:latin typeface="Arial" charset="0"/>
              </a:defRPr>
            </a:lvl3pPr>
            <a:lvl4pPr marL="1600200" indent="-228600">
              <a:defRPr sz="3600">
                <a:solidFill>
                  <a:schemeClr val="tx1"/>
                </a:solidFill>
                <a:latin typeface="Arial" charset="0"/>
              </a:defRPr>
            </a:lvl4pPr>
            <a:lvl5pPr marL="2057400" indent="-228600">
              <a:defRPr sz="3600">
                <a:solidFill>
                  <a:schemeClr val="tx1"/>
                </a:solidFill>
                <a:latin typeface="Arial" charset="0"/>
              </a:defRPr>
            </a:lvl5pPr>
            <a:lvl6pPr marL="2514600" indent="-228600" eaLnBrk="0" fontAlgn="base" hangingPunct="0">
              <a:spcBef>
                <a:spcPct val="75000"/>
              </a:spcBef>
              <a:spcAft>
                <a:spcPct val="0"/>
              </a:spcAft>
              <a:buClr>
                <a:schemeClr val="tx1"/>
              </a:buClr>
              <a:buChar char="•"/>
              <a:defRPr sz="3600">
                <a:solidFill>
                  <a:schemeClr val="tx1"/>
                </a:solidFill>
                <a:latin typeface="Arial" charset="0"/>
              </a:defRPr>
            </a:lvl6pPr>
            <a:lvl7pPr marL="2971800" indent="-228600" eaLnBrk="0" fontAlgn="base" hangingPunct="0">
              <a:spcBef>
                <a:spcPct val="75000"/>
              </a:spcBef>
              <a:spcAft>
                <a:spcPct val="0"/>
              </a:spcAft>
              <a:buClr>
                <a:schemeClr val="tx1"/>
              </a:buClr>
              <a:buChar char="•"/>
              <a:defRPr sz="3600">
                <a:solidFill>
                  <a:schemeClr val="tx1"/>
                </a:solidFill>
                <a:latin typeface="Arial" charset="0"/>
              </a:defRPr>
            </a:lvl7pPr>
            <a:lvl8pPr marL="3429000" indent="-228600" eaLnBrk="0" fontAlgn="base" hangingPunct="0">
              <a:spcBef>
                <a:spcPct val="75000"/>
              </a:spcBef>
              <a:spcAft>
                <a:spcPct val="0"/>
              </a:spcAft>
              <a:buClr>
                <a:schemeClr val="tx1"/>
              </a:buClr>
              <a:buChar char="•"/>
              <a:defRPr sz="3600">
                <a:solidFill>
                  <a:schemeClr val="tx1"/>
                </a:solidFill>
                <a:latin typeface="Arial" charset="0"/>
              </a:defRPr>
            </a:lvl8pPr>
            <a:lvl9pPr marL="3886200" indent="-228600" eaLnBrk="0" fontAlgn="base" hangingPunct="0">
              <a:spcBef>
                <a:spcPct val="75000"/>
              </a:spcBef>
              <a:spcAft>
                <a:spcPct val="0"/>
              </a:spcAft>
              <a:buClr>
                <a:schemeClr val="tx1"/>
              </a:buClr>
              <a:buChar char="•"/>
              <a:defRPr sz="3600">
                <a:solidFill>
                  <a:schemeClr val="tx1"/>
                </a:solidFill>
                <a:latin typeface="Arial" charset="0"/>
              </a:defRPr>
            </a:lvl9pPr>
          </a:lstStyle>
          <a:p>
            <a:pPr marL="285750" indent="-285750" eaLnBrk="1" hangingPunct="1">
              <a:spcBef>
                <a:spcPct val="10000"/>
              </a:spcBef>
              <a:spcAft>
                <a:spcPct val="10000"/>
              </a:spcAft>
              <a:buClrTx/>
              <a:buFont typeface="Arial" panose="020B0604020202020204" pitchFamily="34" charset="0"/>
              <a:buChar char="•"/>
            </a:pPr>
            <a:r>
              <a:rPr lang="sv-SE" altLang="en-US" sz="1700" dirty="0" smtClean="0"/>
              <a:t>Vad händer med </a:t>
            </a:r>
            <a:r>
              <a:rPr lang="sv-SE" altLang="en-US" sz="1700" i="1" dirty="0" smtClean="0"/>
              <a:t>IS</a:t>
            </a:r>
            <a:r>
              <a:rPr lang="sv-SE" altLang="en-US" sz="1700" dirty="0" smtClean="0"/>
              <a:t>-kurvan om </a:t>
            </a:r>
            <a:r>
              <a:rPr lang="sv-SE" altLang="en-US" sz="1700" i="1" dirty="0" smtClean="0"/>
              <a:t>G </a:t>
            </a:r>
            <a:r>
              <a:rPr lang="sv-SE" altLang="en-US" sz="1700" dirty="0" smtClean="0"/>
              <a:t>minskar eller </a:t>
            </a:r>
            <a:r>
              <a:rPr lang="sv-SE" altLang="en-US" sz="1700" i="1" dirty="0" smtClean="0"/>
              <a:t>T </a:t>
            </a:r>
            <a:r>
              <a:rPr lang="sv-SE" altLang="en-US" sz="1700" dirty="0" smtClean="0"/>
              <a:t>ökar</a:t>
            </a:r>
            <a:r>
              <a:rPr lang="sv-SE" altLang="en-US" sz="1700" i="1" dirty="0"/>
              <a:t>?</a:t>
            </a:r>
            <a:endParaRPr lang="sv-SE" altLang="en-US" sz="1700" i="1" dirty="0" smtClean="0"/>
          </a:p>
          <a:p>
            <a:pPr marL="285750" indent="-285750" eaLnBrk="1" hangingPunct="1">
              <a:spcBef>
                <a:spcPct val="10000"/>
              </a:spcBef>
              <a:spcAft>
                <a:spcPct val="10000"/>
              </a:spcAft>
              <a:buClrTx/>
              <a:buFont typeface="Arial" panose="020B0604020202020204" pitchFamily="34" charset="0"/>
              <a:buChar char="•"/>
            </a:pPr>
            <a:r>
              <a:rPr lang="sv-SE" altLang="en-US" sz="1700" dirty="0" smtClean="0"/>
              <a:t>Efterfrågan blir </a:t>
            </a:r>
            <a:r>
              <a:rPr lang="sv-SE" altLang="en-US" sz="1700" b="1" dirty="0" smtClean="0"/>
              <a:t>lägre </a:t>
            </a:r>
            <a:r>
              <a:rPr lang="sv-SE" altLang="en-US" sz="1700" dirty="0" smtClean="0"/>
              <a:t>för varje nivå på räntan.</a:t>
            </a:r>
          </a:p>
          <a:p>
            <a:pPr marL="285750" indent="-285750" eaLnBrk="1" hangingPunct="1">
              <a:spcBef>
                <a:spcPct val="10000"/>
              </a:spcBef>
              <a:spcAft>
                <a:spcPct val="10000"/>
              </a:spcAft>
              <a:buClrTx/>
              <a:buFont typeface="Arial" panose="020B0604020202020204" pitchFamily="34" charset="0"/>
              <a:buChar char="•"/>
            </a:pPr>
            <a:r>
              <a:rPr lang="sv-SE" altLang="en-US" sz="1700" dirty="0" smtClean="0"/>
              <a:t>Därmed blir </a:t>
            </a:r>
            <a:r>
              <a:rPr lang="sv-SE" altLang="en-US" sz="1700" b="1" dirty="0" smtClean="0"/>
              <a:t>produktionen </a:t>
            </a:r>
            <a:r>
              <a:rPr lang="sv-SE" altLang="en-US" sz="1700" dirty="0" smtClean="0"/>
              <a:t>också lägre för varje räntenivå.</a:t>
            </a:r>
          </a:p>
          <a:p>
            <a:pPr eaLnBrk="1" hangingPunct="1">
              <a:spcBef>
                <a:spcPct val="10000"/>
              </a:spcBef>
              <a:spcAft>
                <a:spcPct val="10000"/>
              </a:spcAft>
              <a:buClrTx/>
            </a:pPr>
            <a:r>
              <a:rPr lang="sv-SE" altLang="en-US" sz="1700" b="1" dirty="0" smtClean="0"/>
              <a:t>Slutsats: </a:t>
            </a:r>
            <a:r>
              <a:rPr lang="sv-SE" altLang="en-US" sz="1700" i="1" dirty="0" smtClean="0"/>
              <a:t>IS-</a:t>
            </a:r>
            <a:r>
              <a:rPr lang="sv-SE" altLang="en-US" sz="1700" dirty="0" smtClean="0"/>
              <a:t>kurvan förskjuts åt vänster om skatten ökar eller offentlig konsumtion minskar.</a:t>
            </a:r>
          </a:p>
          <a:p>
            <a:pPr eaLnBrk="1" hangingPunct="1">
              <a:spcBef>
                <a:spcPct val="10000"/>
              </a:spcBef>
              <a:spcAft>
                <a:spcPct val="10000"/>
              </a:spcAft>
              <a:buClrTx/>
            </a:pPr>
            <a:r>
              <a:rPr lang="sv-SE" altLang="en-US" sz="1700" dirty="0" smtClean="0"/>
              <a:t>Den förskjuts åt höger om skatten minskar eller offentlig konsumtion ökar. </a:t>
            </a:r>
            <a:endParaRPr lang="sv-SE" altLang="en-US" sz="1700" dirty="0"/>
          </a:p>
        </p:txBody>
      </p:sp>
      <p:sp>
        <p:nvSpPr>
          <p:cNvPr id="36" name="Slide Number Placeholder 3"/>
          <p:cNvSpPr>
            <a:spLocks noGrp="1"/>
          </p:cNvSpPr>
          <p:nvPr>
            <p:ph type="sldNum" sz="quarter" idx="10"/>
          </p:nvPr>
        </p:nvSpPr>
        <p:spPr>
          <a:xfrm>
            <a:off x="0" y="6516688"/>
            <a:ext cx="1900238" cy="336550"/>
          </a:xfrm>
        </p:spPr>
        <p:txBody>
          <a:bodyPr/>
          <a:lstStyle/>
          <a:p>
            <a:pPr>
              <a:defRPr/>
            </a:pPr>
            <a:r>
              <a:rPr lang="sv-SE" dirty="0" smtClean="0"/>
              <a:t>K4: </a:t>
            </a:r>
            <a:r>
              <a:rPr lang="sv-SE" dirty="0"/>
              <a:t>sid. </a:t>
            </a:r>
            <a:fld id="{71B7D319-3509-4EF6-A7CA-BA2351681FF6}" type="slidenum">
              <a:rPr lang="en-GB"/>
              <a:pPr>
                <a:defRPr/>
              </a:pPr>
              <a:t>6</a:t>
            </a:fld>
            <a:endParaRPr lang="en-GB" dirty="0"/>
          </a:p>
        </p:txBody>
      </p:sp>
      <p:sp>
        <p:nvSpPr>
          <p:cNvPr id="49" name="Line 2"/>
          <p:cNvSpPr>
            <a:spLocks noChangeShapeType="1"/>
          </p:cNvSpPr>
          <p:nvPr/>
        </p:nvSpPr>
        <p:spPr bwMode="auto">
          <a:xfrm>
            <a:off x="4459265" y="5943725"/>
            <a:ext cx="4468897" cy="1361"/>
          </a:xfrm>
          <a:prstGeom prst="line">
            <a:avLst/>
          </a:prstGeom>
          <a:noFill/>
          <a:ln w="38160">
            <a:solidFill>
              <a:srgbClr val="000000"/>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sv-SE" sz="2000">
              <a:latin typeface="+mn-lt"/>
            </a:endParaRPr>
          </a:p>
        </p:txBody>
      </p:sp>
      <p:sp>
        <p:nvSpPr>
          <p:cNvPr id="50" name="Text Box 9"/>
          <p:cNvSpPr txBox="1">
            <a:spLocks noChangeArrowheads="1"/>
          </p:cNvSpPr>
          <p:nvPr/>
        </p:nvSpPr>
        <p:spPr bwMode="auto">
          <a:xfrm rot="16200000">
            <a:off x="3741267" y="3868908"/>
            <a:ext cx="888683" cy="34073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9pPr>
          </a:lstStyle>
          <a:p>
            <a:pPr>
              <a:spcBef>
                <a:spcPts val="2250"/>
              </a:spcBef>
            </a:pPr>
            <a:r>
              <a:rPr lang="sv-SE" altLang="en-US" sz="1600" dirty="0" smtClean="0">
                <a:solidFill>
                  <a:srgbClr val="000000"/>
                </a:solidFill>
                <a:latin typeface="+mn-lt"/>
              </a:rPr>
              <a:t>Ränta, </a:t>
            </a:r>
            <a:r>
              <a:rPr lang="sv-SE" altLang="en-US" sz="1600" i="1" dirty="0" smtClean="0">
                <a:solidFill>
                  <a:srgbClr val="000000"/>
                </a:solidFill>
                <a:latin typeface="+mn-lt"/>
              </a:rPr>
              <a:t>i</a:t>
            </a:r>
            <a:endParaRPr lang="sv-SE" altLang="en-US" sz="1600" dirty="0">
              <a:solidFill>
                <a:srgbClr val="000000"/>
              </a:solidFill>
              <a:latin typeface="+mn-lt"/>
            </a:endParaRPr>
          </a:p>
        </p:txBody>
      </p:sp>
      <p:sp>
        <p:nvSpPr>
          <p:cNvPr id="51" name="Line 10"/>
          <p:cNvSpPr>
            <a:spLocks noChangeShapeType="1"/>
          </p:cNvSpPr>
          <p:nvPr/>
        </p:nvSpPr>
        <p:spPr bwMode="auto">
          <a:xfrm flipV="1">
            <a:off x="4474689" y="2218846"/>
            <a:ext cx="1095" cy="3726240"/>
          </a:xfrm>
          <a:prstGeom prst="line">
            <a:avLst/>
          </a:prstGeom>
          <a:noFill/>
          <a:ln w="38160">
            <a:solidFill>
              <a:srgbClr val="000000"/>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sv-SE" sz="2000">
              <a:latin typeface="+mn-lt"/>
            </a:endParaRPr>
          </a:p>
        </p:txBody>
      </p:sp>
      <p:sp>
        <p:nvSpPr>
          <p:cNvPr id="40" name="Rectangle 39"/>
          <p:cNvSpPr/>
          <p:nvPr/>
        </p:nvSpPr>
        <p:spPr>
          <a:xfrm>
            <a:off x="4427984" y="1268760"/>
            <a:ext cx="2755979" cy="461665"/>
          </a:xfrm>
          <a:prstGeom prst="rect">
            <a:avLst/>
          </a:prstGeom>
        </p:spPr>
        <p:txBody>
          <a:bodyPr wrap="square">
            <a:spAutoFit/>
          </a:bodyPr>
          <a:lstStyle/>
          <a:p>
            <a:pPr marL="0" indent="0" algn="ctr"/>
            <a:r>
              <a:rPr lang="sv-SE" sz="2000" i="1" dirty="0" smtClean="0">
                <a:solidFill>
                  <a:schemeClr val="tx1"/>
                </a:solidFill>
                <a:latin typeface="+mn-lt"/>
                <a:sym typeface="Symbol"/>
              </a:rPr>
              <a:t>Y = C</a:t>
            </a:r>
            <a:r>
              <a:rPr lang="sv-SE" dirty="0" smtClean="0">
                <a:solidFill>
                  <a:schemeClr val="tx1"/>
                </a:solidFill>
                <a:latin typeface="+mn-lt"/>
                <a:sym typeface="Symbol"/>
              </a:rPr>
              <a:t>(</a:t>
            </a:r>
            <a:r>
              <a:rPr lang="sv-SE" sz="2000" i="1" dirty="0" smtClean="0">
                <a:solidFill>
                  <a:schemeClr val="tx1"/>
                </a:solidFill>
                <a:latin typeface="+mn-lt"/>
                <a:sym typeface="Symbol"/>
              </a:rPr>
              <a:t>Y-T</a:t>
            </a:r>
            <a:r>
              <a:rPr lang="sv-SE" sz="2000" dirty="0">
                <a:solidFill>
                  <a:schemeClr val="tx1"/>
                </a:solidFill>
                <a:latin typeface="+mn-lt"/>
                <a:sym typeface="Symbol"/>
              </a:rPr>
              <a:t>) +</a:t>
            </a:r>
            <a:r>
              <a:rPr lang="sv-SE" sz="2000" dirty="0">
                <a:solidFill>
                  <a:schemeClr val="tx1"/>
                </a:solidFill>
                <a:latin typeface="+mn-lt"/>
              </a:rPr>
              <a:t> </a:t>
            </a:r>
            <a:r>
              <a:rPr lang="sv-SE" sz="2000" i="1" dirty="0" smtClean="0">
                <a:solidFill>
                  <a:schemeClr val="tx1"/>
                </a:solidFill>
                <a:latin typeface="+mn-lt"/>
              </a:rPr>
              <a:t>I</a:t>
            </a:r>
            <a:r>
              <a:rPr lang="sv-SE" sz="2000" dirty="0" smtClean="0">
                <a:solidFill>
                  <a:schemeClr val="tx1"/>
                </a:solidFill>
                <a:latin typeface="+mn-lt"/>
              </a:rPr>
              <a:t>(</a:t>
            </a:r>
            <a:r>
              <a:rPr lang="sv-SE" sz="2000" i="1" dirty="0" err="1" smtClean="0">
                <a:solidFill>
                  <a:schemeClr val="tx1"/>
                </a:solidFill>
                <a:latin typeface="+mn-lt"/>
              </a:rPr>
              <a:t>Y,i</a:t>
            </a:r>
            <a:r>
              <a:rPr lang="sv-SE" sz="2000" dirty="0" smtClean="0">
                <a:solidFill>
                  <a:schemeClr val="tx1"/>
                </a:solidFill>
                <a:latin typeface="+mn-lt"/>
              </a:rPr>
              <a:t>) + </a:t>
            </a:r>
            <a:r>
              <a:rPr lang="sv-SE" sz="2000" i="1" dirty="0">
                <a:solidFill>
                  <a:schemeClr val="tx1"/>
                </a:solidFill>
                <a:latin typeface="+mn-lt"/>
              </a:rPr>
              <a:t>G</a:t>
            </a:r>
          </a:p>
        </p:txBody>
      </p:sp>
      <p:sp>
        <p:nvSpPr>
          <p:cNvPr id="41" name="Text Box 9"/>
          <p:cNvSpPr txBox="1">
            <a:spLocks noChangeArrowheads="1"/>
          </p:cNvSpPr>
          <p:nvPr/>
        </p:nvSpPr>
        <p:spPr bwMode="auto">
          <a:xfrm>
            <a:off x="6156176" y="6040592"/>
            <a:ext cx="1409145" cy="34073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9pPr>
          </a:lstStyle>
          <a:p>
            <a:pPr>
              <a:spcBef>
                <a:spcPts val="2250"/>
              </a:spcBef>
            </a:pPr>
            <a:r>
              <a:rPr lang="sv-SE" altLang="en-US" sz="1600" dirty="0" smtClean="0">
                <a:solidFill>
                  <a:srgbClr val="000000"/>
                </a:solidFill>
                <a:latin typeface="+mn-lt"/>
              </a:rPr>
              <a:t>Produktion, </a:t>
            </a:r>
            <a:r>
              <a:rPr lang="sv-SE" altLang="en-US" sz="1600" i="1" dirty="0" smtClean="0">
                <a:solidFill>
                  <a:srgbClr val="000000"/>
                </a:solidFill>
                <a:latin typeface="+mn-lt"/>
              </a:rPr>
              <a:t>Y</a:t>
            </a:r>
            <a:endParaRPr lang="sv-SE" altLang="en-US" sz="1600" i="1" dirty="0">
              <a:solidFill>
                <a:srgbClr val="000000"/>
              </a:solidFill>
              <a:latin typeface="+mn-lt"/>
            </a:endParaRPr>
          </a:p>
        </p:txBody>
      </p:sp>
      <p:sp>
        <p:nvSpPr>
          <p:cNvPr id="42" name="Freeform 41"/>
          <p:cNvSpPr/>
          <p:nvPr/>
        </p:nvSpPr>
        <p:spPr bwMode="auto">
          <a:xfrm>
            <a:off x="5687688" y="2564904"/>
            <a:ext cx="3348808" cy="2998762"/>
          </a:xfrm>
          <a:custGeom>
            <a:avLst/>
            <a:gdLst>
              <a:gd name="connsiteX0" fmla="*/ 0 w 2314575"/>
              <a:gd name="connsiteY0" fmla="*/ 0 h 1600200"/>
              <a:gd name="connsiteX1" fmla="*/ 647700 w 2314575"/>
              <a:gd name="connsiteY1" fmla="*/ 828675 h 1600200"/>
              <a:gd name="connsiteX2" fmla="*/ 2314575 w 2314575"/>
              <a:gd name="connsiteY2" fmla="*/ 1600200 h 1600200"/>
            </a:gdLst>
            <a:ahLst/>
            <a:cxnLst>
              <a:cxn ang="0">
                <a:pos x="connsiteX0" y="connsiteY0"/>
              </a:cxn>
              <a:cxn ang="0">
                <a:pos x="connsiteX1" y="connsiteY1"/>
              </a:cxn>
              <a:cxn ang="0">
                <a:pos x="connsiteX2" y="connsiteY2"/>
              </a:cxn>
            </a:cxnLst>
            <a:rect l="l" t="t" r="r" b="b"/>
            <a:pathLst>
              <a:path w="2314575" h="1600200">
                <a:moveTo>
                  <a:pt x="0" y="0"/>
                </a:moveTo>
                <a:cubicBezTo>
                  <a:pt x="130969" y="280987"/>
                  <a:pt x="261938" y="561975"/>
                  <a:pt x="647700" y="828675"/>
                </a:cubicBezTo>
                <a:cubicBezTo>
                  <a:pt x="1033463" y="1095375"/>
                  <a:pt x="1674019" y="1347787"/>
                  <a:pt x="2314575" y="1600200"/>
                </a:cubicBezTo>
              </a:path>
            </a:pathLst>
          </a:custGeom>
          <a:noFill/>
          <a:ln w="15875" cap="flat" cmpd="sng" algn="ctr">
            <a:solidFill>
              <a:srgbClr val="FF66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8" charset="0"/>
              <a:buNone/>
              <a:tabLst/>
            </a:pPr>
            <a:endParaRPr kumimoji="0" lang="sv-SE" sz="3600" b="0" i="0" u="none" strike="noStrike" cap="none" normalizeH="0" baseline="0" smtClean="0">
              <a:ln>
                <a:noFill/>
              </a:ln>
              <a:solidFill>
                <a:schemeClr val="bg1"/>
              </a:solidFill>
              <a:effectLst/>
              <a:latin typeface="+mn-lt"/>
              <a:ea typeface="MS Gothic" pitchFamily="49" charset="-128"/>
            </a:endParaRPr>
          </a:p>
        </p:txBody>
      </p:sp>
      <p:grpSp>
        <p:nvGrpSpPr>
          <p:cNvPr id="17" name="Group 16"/>
          <p:cNvGrpSpPr/>
          <p:nvPr/>
        </p:nvGrpSpPr>
        <p:grpSpPr>
          <a:xfrm>
            <a:off x="4607568" y="2567814"/>
            <a:ext cx="3348808" cy="2998762"/>
            <a:chOff x="4607568" y="2567814"/>
            <a:chExt cx="3348808" cy="2998762"/>
          </a:xfrm>
        </p:grpSpPr>
        <p:sp>
          <p:nvSpPr>
            <p:cNvPr id="19" name="Freeform 18"/>
            <p:cNvSpPr/>
            <p:nvPr/>
          </p:nvSpPr>
          <p:spPr bwMode="auto">
            <a:xfrm>
              <a:off x="4607568" y="2567814"/>
              <a:ext cx="3348808" cy="2998762"/>
            </a:xfrm>
            <a:custGeom>
              <a:avLst/>
              <a:gdLst>
                <a:gd name="connsiteX0" fmla="*/ 0 w 2314575"/>
                <a:gd name="connsiteY0" fmla="*/ 0 h 1600200"/>
                <a:gd name="connsiteX1" fmla="*/ 647700 w 2314575"/>
                <a:gd name="connsiteY1" fmla="*/ 828675 h 1600200"/>
                <a:gd name="connsiteX2" fmla="*/ 2314575 w 2314575"/>
                <a:gd name="connsiteY2" fmla="*/ 1600200 h 1600200"/>
              </a:gdLst>
              <a:ahLst/>
              <a:cxnLst>
                <a:cxn ang="0">
                  <a:pos x="connsiteX0" y="connsiteY0"/>
                </a:cxn>
                <a:cxn ang="0">
                  <a:pos x="connsiteX1" y="connsiteY1"/>
                </a:cxn>
                <a:cxn ang="0">
                  <a:pos x="connsiteX2" y="connsiteY2"/>
                </a:cxn>
              </a:cxnLst>
              <a:rect l="l" t="t" r="r" b="b"/>
              <a:pathLst>
                <a:path w="2314575" h="1600200">
                  <a:moveTo>
                    <a:pt x="0" y="0"/>
                  </a:moveTo>
                  <a:cubicBezTo>
                    <a:pt x="130969" y="280987"/>
                    <a:pt x="261938" y="561975"/>
                    <a:pt x="647700" y="828675"/>
                  </a:cubicBezTo>
                  <a:cubicBezTo>
                    <a:pt x="1033463" y="1095375"/>
                    <a:pt x="1674019" y="1347787"/>
                    <a:pt x="2314575" y="1600200"/>
                  </a:cubicBezTo>
                </a:path>
              </a:pathLst>
            </a:custGeom>
            <a:noFill/>
            <a:ln w="15875" cap="flat" cmpd="sng" algn="ctr">
              <a:solidFill>
                <a:srgbClr val="FF66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8" charset="0"/>
                <a:buNone/>
                <a:tabLst/>
              </a:pPr>
              <a:endParaRPr kumimoji="0" lang="sv-SE" sz="3600" b="0" i="0" u="none" strike="noStrike" cap="none" normalizeH="0" baseline="0" smtClean="0">
                <a:ln>
                  <a:noFill/>
                </a:ln>
                <a:solidFill>
                  <a:schemeClr val="bg1"/>
                </a:solidFill>
                <a:effectLst/>
                <a:latin typeface="+mn-lt"/>
                <a:ea typeface="MS Gothic" pitchFamily="49" charset="-128"/>
              </a:endParaRPr>
            </a:p>
          </p:txBody>
        </p:sp>
        <p:sp>
          <p:nvSpPr>
            <p:cNvPr id="11" name="Right Arrow 10"/>
            <p:cNvSpPr/>
            <p:nvPr/>
          </p:nvSpPr>
          <p:spPr bwMode="auto">
            <a:xfrm rot="10800000">
              <a:off x="5004048" y="3068960"/>
              <a:ext cx="683640" cy="216024"/>
            </a:xfrm>
            <a:prstGeom prst="rightArrow">
              <a:avLst/>
            </a:pr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8" charset="0"/>
                <a:buNone/>
                <a:tabLst/>
              </a:pPr>
              <a:endParaRPr kumimoji="0" lang="sv-SE" sz="2400" b="0" i="0" u="none" strike="noStrike" cap="none" normalizeH="0" baseline="0" smtClean="0">
                <a:ln>
                  <a:noFill/>
                </a:ln>
                <a:solidFill>
                  <a:schemeClr val="bg1"/>
                </a:solidFill>
                <a:effectLst/>
                <a:latin typeface="Times New Roman" pitchFamily="18" charset="0"/>
                <a:ea typeface="MS Gothic" pitchFamily="49" charset="-128"/>
              </a:endParaRPr>
            </a:p>
          </p:txBody>
        </p:sp>
      </p:grpSp>
    </p:spTree>
    <p:extLst>
      <p:ext uri="{BB962C8B-B14F-4D97-AF65-F5344CB8AC3E}">
        <p14:creationId xmlns:p14="http://schemas.microsoft.com/office/powerpoint/2010/main" val="1414389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2">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2">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2">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22" presetClass="entr" presetSubtype="2" fill="hold" nodeType="clickEffect">
                                  <p:stCondLst>
                                    <p:cond delay="0"/>
                                  </p:stCondLst>
                                  <p:childTnLst>
                                    <p:set>
                                      <p:cBhvr>
                                        <p:cTn id="22" dur="1" fill="hold">
                                          <p:stCondLst>
                                            <p:cond delay="0"/>
                                          </p:stCondLst>
                                        </p:cTn>
                                        <p:tgtEl>
                                          <p:spTgt spid="17"/>
                                        </p:tgtEl>
                                        <p:attrNameLst>
                                          <p:attrName>style.visibility</p:attrName>
                                        </p:attrNameLst>
                                      </p:cBhvr>
                                      <p:to>
                                        <p:strVal val="visible"/>
                                      </p:to>
                                    </p:set>
                                    <p:animEffect transition="in" filter="wipe(right)">
                                      <p:cBhvr>
                                        <p:cTn id="23" dur="500"/>
                                        <p:tgtEl>
                                          <p:spTgt spid="17"/>
                                        </p:tgtEl>
                                      </p:cBhvr>
                                    </p:animEffect>
                                  </p:childTnLst>
                                </p:cTn>
                              </p:par>
                            </p:childTnLst>
                          </p:cTn>
                        </p:par>
                      </p:childTnLst>
                    </p:cTn>
                  </p:par>
                  <p:par>
                    <p:cTn id="24" fill="hold">
                      <p:stCondLst>
                        <p:cond delay="indefinite"/>
                      </p:stCondLst>
                      <p:childTnLst>
                        <p:par>
                          <p:cTn id="25" fill="hold">
                            <p:stCondLst>
                              <p:cond delay="0"/>
                            </p:stCondLst>
                            <p:childTnLst>
                              <p:par>
                                <p:cTn id="26" presetID="1" presetClass="entr" presetSubtype="0" fill="hold" grpId="0" nodeType="clickEffect">
                                  <p:stCondLst>
                                    <p:cond delay="0"/>
                                  </p:stCondLst>
                                  <p:childTnLst>
                                    <p:set>
                                      <p:cBhvr>
                                        <p:cTn id="27" dur="1" fill="hold">
                                          <p:stCondLst>
                                            <p:cond delay="0"/>
                                          </p:stCondLst>
                                        </p:cTn>
                                        <p:tgtEl>
                                          <p:spTgt spid="32">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 grpId="0" uiExpand="1"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dirty="0"/>
              <a:t>Penningmarknaden och </a:t>
            </a:r>
            <a:r>
              <a:rPr lang="sv-SE" i="1" dirty="0"/>
              <a:t>LM-sambandet</a:t>
            </a:r>
            <a:endParaRPr lang="sv-SE" dirty="0"/>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827584" y="1484784"/>
                <a:ext cx="7878291" cy="4104456"/>
              </a:xfrm>
            </p:spPr>
            <p:txBody>
              <a:bodyPr/>
              <a:lstStyle/>
              <a:p>
                <a:pPr marL="457200" indent="-457200">
                  <a:buFont typeface="Arial" panose="020B0604020202020204" pitchFamily="34" charset="0"/>
                  <a:buChar char="•"/>
                </a:pPr>
                <a:r>
                  <a:rPr lang="sv-SE" sz="2000" dirty="0" smtClean="0">
                    <a:effectLst/>
                  </a:rPr>
                  <a:t>Vi visade just att räntan påverkar produktion (negativt).</a:t>
                </a:r>
              </a:p>
              <a:p>
                <a:pPr marL="457200" indent="-457200">
                  <a:buFont typeface="Arial" panose="020B0604020202020204" pitchFamily="34" charset="0"/>
                  <a:buChar char="•"/>
                </a:pPr>
                <a:r>
                  <a:rPr lang="sv-SE" sz="2000" dirty="0" smtClean="0">
                    <a:effectLst/>
                  </a:rPr>
                  <a:t>Låt oss nu studera hur produktionen påverkar räntan. Vi får då ett </a:t>
                </a:r>
                <a:r>
                  <a:rPr lang="sv-SE" sz="2000" b="1" dirty="0" smtClean="0">
                    <a:effectLst/>
                  </a:rPr>
                  <a:t>dubbelriktat </a:t>
                </a:r>
                <a:r>
                  <a:rPr lang="sv-SE" sz="2000" dirty="0" smtClean="0">
                    <a:effectLst/>
                  </a:rPr>
                  <a:t>samband.</a:t>
                </a:r>
              </a:p>
              <a:p>
                <a:pPr marL="457200" indent="-457200">
                  <a:buFont typeface="Arial" panose="020B0604020202020204" pitchFamily="34" charset="0"/>
                  <a:buChar char="•"/>
                </a:pPr>
                <a:r>
                  <a:rPr lang="sv-SE" sz="2000" dirty="0" smtClean="0">
                    <a:effectLst/>
                  </a:rPr>
                  <a:t>Räntan </a:t>
                </a:r>
                <a:r>
                  <a:rPr lang="sv-SE" sz="2000" dirty="0">
                    <a:effectLst/>
                  </a:rPr>
                  <a:t>bestäms av jämviktsvillkoret att utbud och efterfrågan på pengar ska vara i balans</a:t>
                </a:r>
                <a:r>
                  <a:rPr lang="sv-SE" sz="2000" dirty="0" smtClean="0">
                    <a:effectLst/>
                  </a:rPr>
                  <a:t>: </a:t>
                </a:r>
                <a:r>
                  <a:rPr lang="sv-SE" sz="2000" i="1" dirty="0" smtClean="0">
                    <a:effectLst/>
                  </a:rPr>
                  <a:t>M = PY </a:t>
                </a:r>
                <a:r>
                  <a:rPr lang="sv-SE" sz="2000" baseline="15000" dirty="0" smtClean="0">
                    <a:effectLst/>
                    <a:sym typeface="Symbol"/>
                  </a:rPr>
                  <a:t></a:t>
                </a:r>
                <a:r>
                  <a:rPr lang="sv-SE" sz="2000" i="1" dirty="0" smtClean="0">
                    <a:effectLst/>
                    <a:sym typeface="Symbol"/>
                  </a:rPr>
                  <a:t> L</a:t>
                </a:r>
                <a:r>
                  <a:rPr lang="sv-SE" sz="2000" dirty="0" smtClean="0">
                    <a:effectLst/>
                    <a:sym typeface="Symbol"/>
                  </a:rPr>
                  <a:t>(</a:t>
                </a:r>
                <a:r>
                  <a:rPr lang="sv-SE" sz="2000" i="1" dirty="0" smtClean="0">
                    <a:effectLst/>
                    <a:sym typeface="Symbol"/>
                  </a:rPr>
                  <a:t>i</a:t>
                </a:r>
                <a:r>
                  <a:rPr lang="sv-SE" sz="2000" dirty="0" smtClean="0">
                    <a:effectLst/>
                    <a:sym typeface="Symbol"/>
                  </a:rPr>
                  <a:t>)</a:t>
                </a:r>
              </a:p>
              <a:p>
                <a:pPr marL="457200" indent="-457200">
                  <a:buFont typeface="Arial" panose="020B0604020202020204" pitchFamily="34" charset="0"/>
                  <a:buChar char="•"/>
                </a:pPr>
                <a:r>
                  <a:rPr lang="sv-SE" sz="2000" dirty="0" smtClean="0">
                    <a:effectLst/>
                    <a:sym typeface="Symbol"/>
                  </a:rPr>
                  <a:t>Genom att dela båda sidor med </a:t>
                </a:r>
                <a:r>
                  <a:rPr lang="sv-SE" sz="2000" i="1" dirty="0" smtClean="0">
                    <a:effectLst/>
                    <a:sym typeface="Symbol"/>
                  </a:rPr>
                  <a:t>P </a:t>
                </a:r>
                <a:r>
                  <a:rPr lang="sv-SE" sz="2000" dirty="0" smtClean="0">
                    <a:effectLst/>
                    <a:sym typeface="Symbol"/>
                  </a:rPr>
                  <a:t>får vi (eftersom </a:t>
                </a:r>
                <a:r>
                  <a:rPr lang="sv-SE" sz="2000" i="1" dirty="0" smtClean="0">
                    <a:effectLst/>
                  </a:rPr>
                  <a:t>PY=</a:t>
                </a:r>
                <a:r>
                  <a:rPr lang="sv-SE" sz="2000" i="1" dirty="0">
                    <a:effectLst/>
                  </a:rPr>
                  <a:t> </a:t>
                </a:r>
                <a:r>
                  <a:rPr lang="sv-SE" sz="2000" i="1" dirty="0" smtClean="0">
                    <a:effectLst/>
                  </a:rPr>
                  <a:t>P</a:t>
                </a:r>
                <a:r>
                  <a:rPr lang="sv-SE" sz="2000" baseline="15000" dirty="0" smtClean="0">
                    <a:effectLst/>
                    <a:sym typeface="Symbol"/>
                  </a:rPr>
                  <a:t></a:t>
                </a:r>
                <a:r>
                  <a:rPr lang="sv-SE" sz="2000" i="1" dirty="0" smtClean="0">
                    <a:effectLst/>
                  </a:rPr>
                  <a:t>Y )</a:t>
                </a:r>
                <a:r>
                  <a:rPr lang="sv-SE" sz="2000" dirty="0" smtClean="0">
                    <a:effectLst/>
                    <a:sym typeface="Symbol"/>
                  </a:rPr>
                  <a:t>:</a:t>
                </a:r>
              </a:p>
              <a:p>
                <a:pPr marL="0" indent="0" algn="ctr"/>
                <a14:m>
                  <m:oMath xmlns:m="http://schemas.openxmlformats.org/officeDocument/2006/math">
                    <m:f>
                      <m:fPr>
                        <m:ctrlPr>
                          <a:rPr lang="sv-SE" i="1" smtClean="0">
                            <a:effectLst/>
                            <a:latin typeface="Cambria Math"/>
                          </a:rPr>
                        </m:ctrlPr>
                      </m:fPr>
                      <m:num>
                        <m:r>
                          <a:rPr lang="sv-SE" b="0" i="1" smtClean="0">
                            <a:effectLst/>
                            <a:latin typeface="Cambria Math"/>
                          </a:rPr>
                          <m:t>𝑀</m:t>
                        </m:r>
                      </m:num>
                      <m:den>
                        <m:r>
                          <a:rPr lang="sv-SE" b="0" i="1" smtClean="0">
                            <a:effectLst/>
                            <a:latin typeface="Cambria Math"/>
                          </a:rPr>
                          <m:t>𝑃</m:t>
                        </m:r>
                      </m:den>
                    </m:f>
                    <m:r>
                      <a:rPr lang="sv-SE" b="0" i="1" smtClean="0">
                        <a:effectLst/>
                        <a:latin typeface="Cambria Math"/>
                      </a:rPr>
                      <m:t>= </m:t>
                    </m:r>
                  </m:oMath>
                </a14:m>
                <a:r>
                  <a:rPr lang="sv-SE" sz="2000" i="1" dirty="0" smtClean="0">
                    <a:effectLst/>
                  </a:rPr>
                  <a:t>Y </a:t>
                </a:r>
                <a:r>
                  <a:rPr lang="sv-SE" sz="2000" baseline="15000" dirty="0">
                    <a:effectLst/>
                    <a:sym typeface="Symbol"/>
                  </a:rPr>
                  <a:t></a:t>
                </a:r>
                <a:r>
                  <a:rPr lang="sv-SE" sz="2000" i="1" dirty="0">
                    <a:effectLst/>
                    <a:sym typeface="Symbol"/>
                  </a:rPr>
                  <a:t> L</a:t>
                </a:r>
                <a:r>
                  <a:rPr lang="sv-SE" sz="2000" dirty="0">
                    <a:effectLst/>
                    <a:sym typeface="Symbol"/>
                  </a:rPr>
                  <a:t>(</a:t>
                </a:r>
                <a:r>
                  <a:rPr lang="sv-SE" sz="2000" i="1" dirty="0">
                    <a:effectLst/>
                    <a:sym typeface="Symbol"/>
                  </a:rPr>
                  <a:t>i</a:t>
                </a:r>
                <a:r>
                  <a:rPr lang="sv-SE" sz="2000" dirty="0">
                    <a:effectLst/>
                    <a:sym typeface="Symbol"/>
                  </a:rPr>
                  <a:t>)</a:t>
                </a:r>
              </a:p>
              <a:p>
                <a:pPr marL="457200" indent="-457200">
                  <a:buFont typeface="Arial" panose="020B0604020202020204" pitchFamily="34" charset="0"/>
                  <a:buChar char="•"/>
                </a:pPr>
                <a:r>
                  <a:rPr lang="sv-SE" sz="2000" dirty="0" smtClean="0">
                    <a:effectLst/>
                  </a:rPr>
                  <a:t>Utbud och efterfrågan på </a:t>
                </a:r>
                <a:r>
                  <a:rPr lang="sv-SE" sz="2000" b="1" dirty="0" smtClean="0">
                    <a:effectLst/>
                  </a:rPr>
                  <a:t>reala pengar</a:t>
                </a:r>
                <a:r>
                  <a:rPr lang="sv-SE" sz="2000" dirty="0" smtClean="0">
                    <a:effectLst/>
                  </a:rPr>
                  <a:t> är detsamma i jämvikt.</a:t>
                </a:r>
              </a:p>
              <a:p>
                <a:pPr marL="457200" indent="-457200">
                  <a:buFont typeface="Arial" panose="020B0604020202020204" pitchFamily="34" charset="0"/>
                  <a:buChar char="•"/>
                </a:pPr>
                <a:r>
                  <a:rPr lang="sv-SE" sz="2000" dirty="0" smtClean="0">
                    <a:solidFill>
                      <a:schemeClr val="tx1"/>
                    </a:solidFill>
                    <a:effectLst/>
                  </a:rPr>
                  <a:t>Efterfrågan på reala pengar ökar (proportionellt) med högre real produktion (nu i reala termer) och minskar med högre ränta.</a:t>
                </a:r>
                <a:endParaRPr lang="sv-SE" sz="1800" dirty="0">
                  <a:effectLst/>
                </a:endParaRPr>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827584" y="1484784"/>
                <a:ext cx="7878291" cy="4104456"/>
              </a:xfrm>
              <a:blipFill rotWithShape="1">
                <a:blip r:embed="rId2"/>
                <a:stretch>
                  <a:fillRect l="-697" t="-594" r="-1471" b="-1486"/>
                </a:stretch>
              </a:blipFill>
            </p:spPr>
            <p:txBody>
              <a:bodyPr/>
              <a:lstStyle/>
              <a:p>
                <a:r>
                  <a:rPr lang="sv-SE">
                    <a:noFill/>
                  </a:rPr>
                  <a:t> </a:t>
                </a:r>
              </a:p>
            </p:txBody>
          </p:sp>
        </mc:Fallback>
      </mc:AlternateContent>
      <p:sp>
        <p:nvSpPr>
          <p:cNvPr id="8" name="Slide Number Placeholder 3"/>
          <p:cNvSpPr>
            <a:spLocks noGrp="1"/>
          </p:cNvSpPr>
          <p:nvPr>
            <p:ph type="sldNum" sz="quarter" idx="10"/>
          </p:nvPr>
        </p:nvSpPr>
        <p:spPr>
          <a:xfrm>
            <a:off x="0" y="6516688"/>
            <a:ext cx="1900238" cy="336550"/>
          </a:xfrm>
        </p:spPr>
        <p:txBody>
          <a:bodyPr/>
          <a:lstStyle/>
          <a:p>
            <a:pPr>
              <a:defRPr/>
            </a:pPr>
            <a:r>
              <a:rPr lang="sv-SE" dirty="0" smtClean="0"/>
              <a:t>K4: </a:t>
            </a:r>
            <a:r>
              <a:rPr lang="sv-SE" dirty="0"/>
              <a:t>sid. </a:t>
            </a:r>
            <a:fld id="{71B7D319-3509-4EF6-A7CA-BA2351681FF6}" type="slidenum">
              <a:rPr lang="en-GB"/>
              <a:pPr>
                <a:defRPr/>
              </a:pPr>
              <a:t>7</a:t>
            </a:fld>
            <a:endParaRPr lang="en-GB" dirty="0"/>
          </a:p>
        </p:txBody>
      </p:sp>
    </p:spTree>
    <p:extLst>
      <p:ext uri="{BB962C8B-B14F-4D97-AF65-F5344CB8AC3E}">
        <p14:creationId xmlns:p14="http://schemas.microsoft.com/office/powerpoint/2010/main" val="3947543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dirty="0" smtClean="0"/>
              <a:t>Efterfrågan på pengar och förändringar i produktionen</a:t>
            </a:r>
            <a:endParaRPr lang="sv-SE" i="1" dirty="0"/>
          </a:p>
        </p:txBody>
      </p:sp>
      <p:sp>
        <p:nvSpPr>
          <p:cNvPr id="32" name="Rectangle 11"/>
          <p:cNvSpPr>
            <a:spLocks noChangeArrowheads="1"/>
          </p:cNvSpPr>
          <p:nvPr/>
        </p:nvSpPr>
        <p:spPr bwMode="auto">
          <a:xfrm>
            <a:off x="324436" y="1653307"/>
            <a:ext cx="3527484" cy="4614144"/>
          </a:xfrm>
          <a:prstGeom prst="rect">
            <a:avLst/>
          </a:prstGeom>
          <a:noFill/>
          <a:ln>
            <a:noFill/>
          </a:ln>
          <a:effectLst/>
        </p:spPr>
        <p:txBody>
          <a:bodyPr/>
          <a:lstStyle>
            <a:lvl1pPr>
              <a:defRPr sz="3600">
                <a:solidFill>
                  <a:schemeClr val="tx1"/>
                </a:solidFill>
                <a:latin typeface="Arial" charset="0"/>
              </a:defRPr>
            </a:lvl1pPr>
            <a:lvl2pPr marL="742950" indent="-285750">
              <a:defRPr sz="3600">
                <a:solidFill>
                  <a:schemeClr val="tx1"/>
                </a:solidFill>
                <a:latin typeface="Arial" charset="0"/>
              </a:defRPr>
            </a:lvl2pPr>
            <a:lvl3pPr marL="1143000" indent="-228600">
              <a:defRPr sz="3600">
                <a:solidFill>
                  <a:schemeClr val="tx1"/>
                </a:solidFill>
                <a:latin typeface="Arial" charset="0"/>
              </a:defRPr>
            </a:lvl3pPr>
            <a:lvl4pPr marL="1600200" indent="-228600">
              <a:defRPr sz="3600">
                <a:solidFill>
                  <a:schemeClr val="tx1"/>
                </a:solidFill>
                <a:latin typeface="Arial" charset="0"/>
              </a:defRPr>
            </a:lvl4pPr>
            <a:lvl5pPr marL="2057400" indent="-228600">
              <a:defRPr sz="3600">
                <a:solidFill>
                  <a:schemeClr val="tx1"/>
                </a:solidFill>
                <a:latin typeface="Arial" charset="0"/>
              </a:defRPr>
            </a:lvl5pPr>
            <a:lvl6pPr marL="2514600" indent="-228600" eaLnBrk="0" fontAlgn="base" hangingPunct="0">
              <a:spcBef>
                <a:spcPct val="75000"/>
              </a:spcBef>
              <a:spcAft>
                <a:spcPct val="0"/>
              </a:spcAft>
              <a:buClr>
                <a:schemeClr val="tx1"/>
              </a:buClr>
              <a:buChar char="•"/>
              <a:defRPr sz="3600">
                <a:solidFill>
                  <a:schemeClr val="tx1"/>
                </a:solidFill>
                <a:latin typeface="Arial" charset="0"/>
              </a:defRPr>
            </a:lvl6pPr>
            <a:lvl7pPr marL="2971800" indent="-228600" eaLnBrk="0" fontAlgn="base" hangingPunct="0">
              <a:spcBef>
                <a:spcPct val="75000"/>
              </a:spcBef>
              <a:spcAft>
                <a:spcPct val="0"/>
              </a:spcAft>
              <a:buClr>
                <a:schemeClr val="tx1"/>
              </a:buClr>
              <a:buChar char="•"/>
              <a:defRPr sz="3600">
                <a:solidFill>
                  <a:schemeClr val="tx1"/>
                </a:solidFill>
                <a:latin typeface="Arial" charset="0"/>
              </a:defRPr>
            </a:lvl7pPr>
            <a:lvl8pPr marL="3429000" indent="-228600" eaLnBrk="0" fontAlgn="base" hangingPunct="0">
              <a:spcBef>
                <a:spcPct val="75000"/>
              </a:spcBef>
              <a:spcAft>
                <a:spcPct val="0"/>
              </a:spcAft>
              <a:buClr>
                <a:schemeClr val="tx1"/>
              </a:buClr>
              <a:buChar char="•"/>
              <a:defRPr sz="3600">
                <a:solidFill>
                  <a:schemeClr val="tx1"/>
                </a:solidFill>
                <a:latin typeface="Arial" charset="0"/>
              </a:defRPr>
            </a:lvl8pPr>
            <a:lvl9pPr marL="3886200" indent="-228600" eaLnBrk="0" fontAlgn="base" hangingPunct="0">
              <a:spcBef>
                <a:spcPct val="75000"/>
              </a:spcBef>
              <a:spcAft>
                <a:spcPct val="0"/>
              </a:spcAft>
              <a:buClr>
                <a:schemeClr val="tx1"/>
              </a:buClr>
              <a:buChar char="•"/>
              <a:defRPr sz="3600">
                <a:solidFill>
                  <a:schemeClr val="tx1"/>
                </a:solidFill>
                <a:latin typeface="Arial" charset="0"/>
              </a:defRPr>
            </a:lvl9pPr>
          </a:lstStyle>
          <a:p>
            <a:pPr marL="285750" indent="-285750" eaLnBrk="1" hangingPunct="1">
              <a:spcBef>
                <a:spcPct val="10000"/>
              </a:spcBef>
              <a:spcAft>
                <a:spcPts val="1800"/>
              </a:spcAft>
              <a:buClrTx/>
              <a:buFont typeface="Arial" panose="020B0604020202020204" pitchFamily="34" charset="0"/>
              <a:buChar char="•"/>
            </a:pPr>
            <a:r>
              <a:rPr lang="sv-SE" altLang="en-US" sz="1700" dirty="0"/>
              <a:t>Hur påverkar en ökning av </a:t>
            </a:r>
            <a:r>
              <a:rPr lang="sv-SE" altLang="en-US" sz="1700" dirty="0" smtClean="0"/>
              <a:t>produktionen räntan </a:t>
            </a:r>
            <a:r>
              <a:rPr lang="sv-SE" altLang="en-US" sz="1700" dirty="0"/>
              <a:t>i jämvikt?</a:t>
            </a:r>
          </a:p>
          <a:p>
            <a:pPr marL="285750" indent="-285750" eaLnBrk="1" hangingPunct="1">
              <a:spcBef>
                <a:spcPct val="10000"/>
              </a:spcBef>
              <a:spcAft>
                <a:spcPts val="1800"/>
              </a:spcAft>
              <a:buClrTx/>
              <a:buFont typeface="Arial" panose="020B0604020202020204" pitchFamily="34" charset="0"/>
              <a:buChar char="•"/>
            </a:pPr>
            <a:r>
              <a:rPr lang="sv-SE" altLang="en-US" sz="1700" dirty="0" smtClean="0"/>
              <a:t>Efterfrågan på pengar, </a:t>
            </a:r>
            <a:r>
              <a:rPr lang="sv-SE" altLang="en-US" sz="1700" i="1" dirty="0" smtClean="0"/>
              <a:t>M</a:t>
            </a:r>
            <a:r>
              <a:rPr lang="sv-SE" altLang="en-US" sz="1700" i="1" baseline="30000" dirty="0" smtClean="0"/>
              <a:t>d</a:t>
            </a:r>
            <a:r>
              <a:rPr lang="sv-SE" altLang="en-US" sz="1700" i="1" dirty="0" smtClean="0"/>
              <a:t> </a:t>
            </a:r>
            <a:r>
              <a:rPr lang="sv-SE" sz="1800" i="1" dirty="0" smtClean="0"/>
              <a:t>= Y </a:t>
            </a:r>
            <a:r>
              <a:rPr lang="sv-SE" sz="1800" baseline="15000" dirty="0" smtClean="0">
                <a:sym typeface="Symbol"/>
              </a:rPr>
              <a:t></a:t>
            </a:r>
            <a:r>
              <a:rPr lang="sv-SE" sz="1800" i="1" dirty="0" smtClean="0">
                <a:sym typeface="Symbol"/>
              </a:rPr>
              <a:t> L</a:t>
            </a:r>
            <a:r>
              <a:rPr lang="sv-SE" sz="1800" dirty="0" smtClean="0">
                <a:sym typeface="Symbol"/>
              </a:rPr>
              <a:t>(</a:t>
            </a:r>
            <a:r>
              <a:rPr lang="sv-SE" sz="1800" i="1" dirty="0" smtClean="0">
                <a:sym typeface="Symbol"/>
              </a:rPr>
              <a:t>i</a:t>
            </a:r>
            <a:r>
              <a:rPr lang="sv-SE" sz="1800" dirty="0" smtClean="0">
                <a:sym typeface="Symbol"/>
              </a:rPr>
              <a:t>) </a:t>
            </a:r>
            <a:r>
              <a:rPr lang="sv-SE" altLang="en-US" sz="1700" dirty="0" smtClean="0"/>
              <a:t>blir </a:t>
            </a:r>
            <a:r>
              <a:rPr lang="sv-SE" altLang="en-US" sz="1700" b="1" dirty="0" smtClean="0"/>
              <a:t>högre </a:t>
            </a:r>
            <a:r>
              <a:rPr lang="sv-SE" altLang="en-US" sz="1700" dirty="0" smtClean="0"/>
              <a:t>för varje nivå på räntan.</a:t>
            </a:r>
          </a:p>
          <a:p>
            <a:pPr marL="285750" indent="-285750" eaLnBrk="1" hangingPunct="1">
              <a:spcBef>
                <a:spcPct val="10000"/>
              </a:spcBef>
              <a:spcAft>
                <a:spcPts val="1800"/>
              </a:spcAft>
              <a:buClrTx/>
              <a:buFont typeface="Arial" panose="020B0604020202020204" pitchFamily="34" charset="0"/>
              <a:buChar char="•"/>
            </a:pPr>
            <a:r>
              <a:rPr lang="sv-SE" altLang="en-US" sz="1700" dirty="0" smtClean="0"/>
              <a:t>Efterfrågekurvan förskjuts åt höger.</a:t>
            </a:r>
          </a:p>
          <a:p>
            <a:pPr marL="285750" indent="-285750" eaLnBrk="1" hangingPunct="1">
              <a:spcBef>
                <a:spcPct val="10000"/>
              </a:spcBef>
              <a:spcAft>
                <a:spcPts val="1800"/>
              </a:spcAft>
              <a:buClrTx/>
              <a:buFont typeface="Arial" panose="020B0604020202020204" pitchFamily="34" charset="0"/>
              <a:buChar char="•"/>
            </a:pPr>
            <a:r>
              <a:rPr lang="sv-SE" altLang="en-US" sz="1700" dirty="0" smtClean="0"/>
              <a:t>Räntan ökar från </a:t>
            </a:r>
            <a:r>
              <a:rPr lang="sv-SE" altLang="en-US" sz="1700" i="1" dirty="0" smtClean="0"/>
              <a:t>i </a:t>
            </a:r>
            <a:r>
              <a:rPr lang="sv-SE" altLang="en-US" sz="1700" dirty="0" smtClean="0"/>
              <a:t>till</a:t>
            </a:r>
            <a:r>
              <a:rPr lang="sv-SE" altLang="en-US" sz="1700" i="1" dirty="0" smtClean="0"/>
              <a:t> i’.</a:t>
            </a:r>
            <a:endParaRPr lang="sv-SE" altLang="en-US" sz="1700" dirty="0" smtClean="0"/>
          </a:p>
          <a:p>
            <a:pPr eaLnBrk="1" hangingPunct="1">
              <a:spcBef>
                <a:spcPct val="10000"/>
              </a:spcBef>
              <a:spcAft>
                <a:spcPts val="1800"/>
              </a:spcAft>
              <a:buClrTx/>
            </a:pPr>
            <a:r>
              <a:rPr lang="sv-SE" altLang="en-US" sz="1700" b="1" dirty="0" smtClean="0"/>
              <a:t>Slutsats: </a:t>
            </a:r>
            <a:r>
              <a:rPr lang="sv-SE" altLang="en-US" sz="1700" dirty="0" smtClean="0"/>
              <a:t>Högre produktion leder till </a:t>
            </a:r>
            <a:r>
              <a:rPr lang="sv-SE" altLang="en-US" sz="1700" b="1" dirty="0" smtClean="0"/>
              <a:t>högre </a:t>
            </a:r>
            <a:r>
              <a:rPr lang="sv-SE" altLang="en-US" sz="1700" dirty="0" smtClean="0"/>
              <a:t>ränta i jämvikt.</a:t>
            </a:r>
            <a:endParaRPr lang="sv-SE" altLang="en-US" sz="1700" dirty="0"/>
          </a:p>
        </p:txBody>
      </p:sp>
      <p:sp>
        <p:nvSpPr>
          <p:cNvPr id="36" name="Slide Number Placeholder 3"/>
          <p:cNvSpPr>
            <a:spLocks noGrp="1"/>
          </p:cNvSpPr>
          <p:nvPr>
            <p:ph type="sldNum" sz="quarter" idx="10"/>
          </p:nvPr>
        </p:nvSpPr>
        <p:spPr>
          <a:xfrm>
            <a:off x="0" y="6516688"/>
            <a:ext cx="1900238" cy="336550"/>
          </a:xfrm>
        </p:spPr>
        <p:txBody>
          <a:bodyPr/>
          <a:lstStyle/>
          <a:p>
            <a:pPr>
              <a:defRPr/>
            </a:pPr>
            <a:r>
              <a:rPr lang="sv-SE" dirty="0" smtClean="0"/>
              <a:t>K4: </a:t>
            </a:r>
            <a:r>
              <a:rPr lang="sv-SE" dirty="0"/>
              <a:t>sid. </a:t>
            </a:r>
            <a:fld id="{71B7D319-3509-4EF6-A7CA-BA2351681FF6}" type="slidenum">
              <a:rPr lang="en-GB"/>
              <a:pPr>
                <a:defRPr/>
              </a:pPr>
              <a:t>8</a:t>
            </a:fld>
            <a:endParaRPr lang="en-GB" dirty="0"/>
          </a:p>
        </p:txBody>
      </p:sp>
      <p:sp>
        <p:nvSpPr>
          <p:cNvPr id="49" name="Line 2"/>
          <p:cNvSpPr>
            <a:spLocks noChangeShapeType="1"/>
          </p:cNvSpPr>
          <p:nvPr/>
        </p:nvSpPr>
        <p:spPr bwMode="auto">
          <a:xfrm>
            <a:off x="4459265" y="5943725"/>
            <a:ext cx="4468897" cy="1361"/>
          </a:xfrm>
          <a:prstGeom prst="line">
            <a:avLst/>
          </a:prstGeom>
          <a:noFill/>
          <a:ln w="38160">
            <a:solidFill>
              <a:srgbClr val="000000"/>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sv-SE" sz="2000">
              <a:latin typeface="+mn-lt"/>
            </a:endParaRPr>
          </a:p>
        </p:txBody>
      </p:sp>
      <p:sp>
        <p:nvSpPr>
          <p:cNvPr id="50" name="Text Box 9"/>
          <p:cNvSpPr txBox="1">
            <a:spLocks noChangeArrowheads="1"/>
          </p:cNvSpPr>
          <p:nvPr/>
        </p:nvSpPr>
        <p:spPr bwMode="auto">
          <a:xfrm rot="16200000">
            <a:off x="3721962" y="3702974"/>
            <a:ext cx="888683" cy="34073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9pPr>
          </a:lstStyle>
          <a:p>
            <a:pPr>
              <a:spcBef>
                <a:spcPts val="2250"/>
              </a:spcBef>
            </a:pPr>
            <a:r>
              <a:rPr lang="sv-SE" altLang="en-US" sz="1600" dirty="0" smtClean="0">
                <a:solidFill>
                  <a:srgbClr val="000000"/>
                </a:solidFill>
                <a:latin typeface="+mn-lt"/>
              </a:rPr>
              <a:t>Ränta, </a:t>
            </a:r>
            <a:r>
              <a:rPr lang="sv-SE" altLang="en-US" sz="1600" i="1" dirty="0" smtClean="0">
                <a:solidFill>
                  <a:srgbClr val="000000"/>
                </a:solidFill>
                <a:latin typeface="+mn-lt"/>
              </a:rPr>
              <a:t>i</a:t>
            </a:r>
            <a:endParaRPr lang="sv-SE" altLang="en-US" sz="1600" dirty="0">
              <a:solidFill>
                <a:srgbClr val="000000"/>
              </a:solidFill>
              <a:latin typeface="+mn-lt"/>
            </a:endParaRPr>
          </a:p>
        </p:txBody>
      </p:sp>
      <p:sp>
        <p:nvSpPr>
          <p:cNvPr id="51" name="Line 10"/>
          <p:cNvSpPr>
            <a:spLocks noChangeShapeType="1"/>
          </p:cNvSpPr>
          <p:nvPr/>
        </p:nvSpPr>
        <p:spPr bwMode="auto">
          <a:xfrm flipV="1">
            <a:off x="4474689" y="2218846"/>
            <a:ext cx="1095" cy="3726240"/>
          </a:xfrm>
          <a:prstGeom prst="line">
            <a:avLst/>
          </a:prstGeom>
          <a:noFill/>
          <a:ln w="38160">
            <a:solidFill>
              <a:srgbClr val="000000"/>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sv-SE" sz="2000">
              <a:latin typeface="+mn-lt"/>
            </a:endParaRPr>
          </a:p>
        </p:txBody>
      </p:sp>
      <p:sp>
        <p:nvSpPr>
          <p:cNvPr id="41" name="Text Box 9"/>
          <p:cNvSpPr txBox="1">
            <a:spLocks noChangeArrowheads="1"/>
          </p:cNvSpPr>
          <p:nvPr/>
        </p:nvSpPr>
        <p:spPr bwMode="auto">
          <a:xfrm>
            <a:off x="5580112" y="6040592"/>
            <a:ext cx="2494892" cy="34073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9pPr>
          </a:lstStyle>
          <a:p>
            <a:pPr>
              <a:spcBef>
                <a:spcPts val="2250"/>
              </a:spcBef>
            </a:pPr>
            <a:r>
              <a:rPr lang="sv-SE" altLang="en-US" sz="1600" dirty="0" smtClean="0">
                <a:solidFill>
                  <a:srgbClr val="000000"/>
                </a:solidFill>
                <a:latin typeface="+mn-lt"/>
              </a:rPr>
              <a:t>Real penningmängd, </a:t>
            </a:r>
            <a:r>
              <a:rPr lang="sv-SE" altLang="en-US" sz="1600" i="1" dirty="0" smtClean="0">
                <a:solidFill>
                  <a:srgbClr val="000000"/>
                </a:solidFill>
                <a:latin typeface="+mn-lt"/>
              </a:rPr>
              <a:t>M/P</a:t>
            </a:r>
            <a:endParaRPr lang="sv-SE" altLang="en-US" sz="1600" i="1" dirty="0">
              <a:solidFill>
                <a:srgbClr val="000000"/>
              </a:solidFill>
              <a:latin typeface="+mn-lt"/>
            </a:endParaRPr>
          </a:p>
        </p:txBody>
      </p:sp>
      <p:sp>
        <p:nvSpPr>
          <p:cNvPr id="19" name="Freeform 18"/>
          <p:cNvSpPr/>
          <p:nvPr/>
        </p:nvSpPr>
        <p:spPr bwMode="auto">
          <a:xfrm>
            <a:off x="4607568" y="2567814"/>
            <a:ext cx="3348808" cy="2998762"/>
          </a:xfrm>
          <a:custGeom>
            <a:avLst/>
            <a:gdLst>
              <a:gd name="connsiteX0" fmla="*/ 0 w 2314575"/>
              <a:gd name="connsiteY0" fmla="*/ 0 h 1600200"/>
              <a:gd name="connsiteX1" fmla="*/ 647700 w 2314575"/>
              <a:gd name="connsiteY1" fmla="*/ 828675 h 1600200"/>
              <a:gd name="connsiteX2" fmla="*/ 2314575 w 2314575"/>
              <a:gd name="connsiteY2" fmla="*/ 1600200 h 1600200"/>
            </a:gdLst>
            <a:ahLst/>
            <a:cxnLst>
              <a:cxn ang="0">
                <a:pos x="connsiteX0" y="connsiteY0"/>
              </a:cxn>
              <a:cxn ang="0">
                <a:pos x="connsiteX1" y="connsiteY1"/>
              </a:cxn>
              <a:cxn ang="0">
                <a:pos x="connsiteX2" y="connsiteY2"/>
              </a:cxn>
            </a:cxnLst>
            <a:rect l="l" t="t" r="r" b="b"/>
            <a:pathLst>
              <a:path w="2314575" h="1600200">
                <a:moveTo>
                  <a:pt x="0" y="0"/>
                </a:moveTo>
                <a:cubicBezTo>
                  <a:pt x="130969" y="280987"/>
                  <a:pt x="261938" y="561975"/>
                  <a:pt x="647700" y="828675"/>
                </a:cubicBezTo>
                <a:cubicBezTo>
                  <a:pt x="1033463" y="1095375"/>
                  <a:pt x="1674019" y="1347787"/>
                  <a:pt x="2314575" y="1600200"/>
                </a:cubicBezTo>
              </a:path>
            </a:pathLst>
          </a:custGeom>
          <a:noFill/>
          <a:ln w="15875" cap="flat" cmpd="sng" algn="ctr">
            <a:solidFill>
              <a:srgbClr val="FF66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8" charset="0"/>
              <a:buNone/>
              <a:tabLst/>
            </a:pPr>
            <a:endParaRPr kumimoji="0" lang="sv-SE" sz="3600" b="0" i="0" u="none" strike="noStrike" cap="none" normalizeH="0" baseline="0" smtClean="0">
              <a:ln>
                <a:noFill/>
              </a:ln>
              <a:solidFill>
                <a:schemeClr val="bg1"/>
              </a:solidFill>
              <a:effectLst/>
              <a:latin typeface="+mn-lt"/>
              <a:ea typeface="MS Gothic" pitchFamily="49" charset="-128"/>
            </a:endParaRPr>
          </a:p>
        </p:txBody>
      </p:sp>
      <p:cxnSp>
        <p:nvCxnSpPr>
          <p:cNvPr id="4" name="Straight Connector 3"/>
          <p:cNvCxnSpPr/>
          <p:nvPr/>
        </p:nvCxnSpPr>
        <p:spPr bwMode="auto">
          <a:xfrm>
            <a:off x="6012160" y="2218846"/>
            <a:ext cx="0" cy="3724879"/>
          </a:xfrm>
          <a:prstGeom prst="line">
            <a:avLst/>
          </a:prstGeom>
          <a:solidFill>
            <a:srgbClr val="00B8FF"/>
          </a:solidFill>
          <a:ln w="25400" cap="flat" cmpd="sng" algn="ctr">
            <a:solidFill>
              <a:schemeClr val="accent6"/>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 name="TextBox 4"/>
          <p:cNvSpPr txBox="1"/>
          <p:nvPr/>
        </p:nvSpPr>
        <p:spPr>
          <a:xfrm>
            <a:off x="5831704" y="1832273"/>
            <a:ext cx="543739" cy="461665"/>
          </a:xfrm>
          <a:prstGeom prst="rect">
            <a:avLst/>
          </a:prstGeom>
          <a:noFill/>
        </p:spPr>
        <p:txBody>
          <a:bodyPr wrap="none" rtlCol="0">
            <a:spAutoFit/>
          </a:bodyPr>
          <a:lstStyle/>
          <a:p>
            <a:r>
              <a:rPr lang="sv-SE" i="1" dirty="0" smtClean="0">
                <a:solidFill>
                  <a:schemeClr val="accent6">
                    <a:lumMod val="75000"/>
                  </a:schemeClr>
                </a:solidFill>
                <a:latin typeface="+mn-lt"/>
              </a:rPr>
              <a:t>M</a:t>
            </a:r>
            <a:r>
              <a:rPr lang="sv-SE" i="1" baseline="30000" dirty="0" smtClean="0">
                <a:solidFill>
                  <a:schemeClr val="accent6">
                    <a:lumMod val="75000"/>
                  </a:schemeClr>
                </a:solidFill>
                <a:latin typeface="+mn-lt"/>
              </a:rPr>
              <a:t>s</a:t>
            </a:r>
            <a:endParaRPr lang="sv-SE" i="1" baseline="30000" dirty="0">
              <a:solidFill>
                <a:schemeClr val="accent6">
                  <a:lumMod val="75000"/>
                </a:schemeClr>
              </a:solidFill>
              <a:latin typeface="+mn-lt"/>
            </a:endParaRPr>
          </a:p>
        </p:txBody>
      </p:sp>
      <p:grpSp>
        <p:nvGrpSpPr>
          <p:cNvPr id="7" name="Group 6"/>
          <p:cNvGrpSpPr/>
          <p:nvPr/>
        </p:nvGrpSpPr>
        <p:grpSpPr>
          <a:xfrm>
            <a:off x="4896472" y="1988840"/>
            <a:ext cx="4149125" cy="2998762"/>
            <a:chOff x="4896472" y="1988840"/>
            <a:chExt cx="4149125" cy="2998762"/>
          </a:xfrm>
        </p:grpSpPr>
        <p:grpSp>
          <p:nvGrpSpPr>
            <p:cNvPr id="6" name="Group 5"/>
            <p:cNvGrpSpPr/>
            <p:nvPr/>
          </p:nvGrpSpPr>
          <p:grpSpPr>
            <a:xfrm>
              <a:off x="4896472" y="1988840"/>
              <a:ext cx="3744416" cy="2998762"/>
              <a:chOff x="4896472" y="1988840"/>
              <a:chExt cx="3744416" cy="2998762"/>
            </a:xfrm>
          </p:grpSpPr>
          <p:sp>
            <p:nvSpPr>
              <p:cNvPr id="42" name="Freeform 41"/>
              <p:cNvSpPr/>
              <p:nvPr/>
            </p:nvSpPr>
            <p:spPr bwMode="auto">
              <a:xfrm>
                <a:off x="5292080" y="1988840"/>
                <a:ext cx="3348808" cy="2998762"/>
              </a:xfrm>
              <a:custGeom>
                <a:avLst/>
                <a:gdLst>
                  <a:gd name="connsiteX0" fmla="*/ 0 w 2314575"/>
                  <a:gd name="connsiteY0" fmla="*/ 0 h 1600200"/>
                  <a:gd name="connsiteX1" fmla="*/ 647700 w 2314575"/>
                  <a:gd name="connsiteY1" fmla="*/ 828675 h 1600200"/>
                  <a:gd name="connsiteX2" fmla="*/ 2314575 w 2314575"/>
                  <a:gd name="connsiteY2" fmla="*/ 1600200 h 1600200"/>
                </a:gdLst>
                <a:ahLst/>
                <a:cxnLst>
                  <a:cxn ang="0">
                    <a:pos x="connsiteX0" y="connsiteY0"/>
                  </a:cxn>
                  <a:cxn ang="0">
                    <a:pos x="connsiteX1" y="connsiteY1"/>
                  </a:cxn>
                  <a:cxn ang="0">
                    <a:pos x="connsiteX2" y="connsiteY2"/>
                  </a:cxn>
                </a:cxnLst>
                <a:rect l="l" t="t" r="r" b="b"/>
                <a:pathLst>
                  <a:path w="2314575" h="1600200">
                    <a:moveTo>
                      <a:pt x="0" y="0"/>
                    </a:moveTo>
                    <a:cubicBezTo>
                      <a:pt x="130969" y="280987"/>
                      <a:pt x="261938" y="561975"/>
                      <a:pt x="647700" y="828675"/>
                    </a:cubicBezTo>
                    <a:cubicBezTo>
                      <a:pt x="1033463" y="1095375"/>
                      <a:pt x="1674019" y="1347787"/>
                      <a:pt x="2314575" y="1600200"/>
                    </a:cubicBezTo>
                  </a:path>
                </a:pathLst>
              </a:custGeom>
              <a:noFill/>
              <a:ln w="15875" cap="flat" cmpd="sng" algn="ctr">
                <a:solidFill>
                  <a:srgbClr val="FF66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8" charset="0"/>
                  <a:buNone/>
                  <a:tabLst/>
                </a:pPr>
                <a:endParaRPr kumimoji="0" lang="sv-SE" sz="3600" b="0" i="0" u="none" strike="noStrike" cap="none" normalizeH="0" baseline="0" smtClean="0">
                  <a:ln>
                    <a:noFill/>
                  </a:ln>
                  <a:solidFill>
                    <a:schemeClr val="bg1"/>
                  </a:solidFill>
                  <a:effectLst/>
                  <a:latin typeface="+mn-lt"/>
                  <a:ea typeface="MS Gothic" pitchFamily="49" charset="-128"/>
                </a:endParaRPr>
              </a:p>
            </p:txBody>
          </p:sp>
          <p:sp>
            <p:nvSpPr>
              <p:cNvPr id="11" name="Right Arrow 10"/>
              <p:cNvSpPr/>
              <p:nvPr/>
            </p:nvSpPr>
            <p:spPr bwMode="auto">
              <a:xfrm>
                <a:off x="4896472" y="2840137"/>
                <a:ext cx="683640" cy="216024"/>
              </a:xfrm>
              <a:prstGeom prst="rightArrow">
                <a:avLst/>
              </a:pr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8" charset="0"/>
                  <a:buNone/>
                  <a:tabLst/>
                </a:pPr>
                <a:endParaRPr kumimoji="0" lang="sv-SE" sz="2400" b="0" i="0" u="none" strike="noStrike" cap="none" normalizeH="0" baseline="0" smtClean="0">
                  <a:ln>
                    <a:noFill/>
                  </a:ln>
                  <a:solidFill>
                    <a:schemeClr val="bg1"/>
                  </a:solidFill>
                  <a:effectLst/>
                  <a:latin typeface="Times New Roman" pitchFamily="18" charset="0"/>
                  <a:ea typeface="MS Gothic" pitchFamily="49" charset="-128"/>
                </a:endParaRPr>
              </a:p>
            </p:txBody>
          </p:sp>
        </p:grpSp>
        <p:sp>
          <p:nvSpPr>
            <p:cNvPr id="18" name="TextBox 17"/>
            <p:cNvSpPr txBox="1"/>
            <p:nvPr/>
          </p:nvSpPr>
          <p:spPr>
            <a:xfrm rot="1864277">
              <a:off x="6437191" y="4064488"/>
              <a:ext cx="2608406" cy="353943"/>
            </a:xfrm>
            <a:prstGeom prst="rect">
              <a:avLst/>
            </a:prstGeom>
            <a:noFill/>
          </p:spPr>
          <p:txBody>
            <a:bodyPr wrap="none" rtlCol="0">
              <a:spAutoFit/>
            </a:bodyPr>
            <a:lstStyle/>
            <a:p>
              <a:r>
                <a:rPr lang="sv-SE" sz="1700" i="1" dirty="0" smtClean="0">
                  <a:solidFill>
                    <a:srgbClr val="F4910C"/>
                  </a:solidFill>
                  <a:latin typeface="+mn-lt"/>
                </a:rPr>
                <a:t>M</a:t>
              </a:r>
              <a:r>
                <a:rPr lang="sv-SE" sz="1700" i="1" baseline="30000" dirty="0" smtClean="0">
                  <a:solidFill>
                    <a:srgbClr val="F4910C"/>
                  </a:solidFill>
                  <a:latin typeface="+mn-lt"/>
                </a:rPr>
                <a:t>d</a:t>
              </a:r>
              <a:r>
                <a:rPr lang="sv-SE" sz="1700" i="1" dirty="0" smtClean="0">
                  <a:solidFill>
                    <a:srgbClr val="F4910C"/>
                  </a:solidFill>
                  <a:latin typeface="+mn-lt"/>
                </a:rPr>
                <a:t> </a:t>
              </a:r>
              <a:r>
                <a:rPr lang="sv-SE" sz="1700" dirty="0" smtClean="0">
                  <a:solidFill>
                    <a:srgbClr val="F4910C"/>
                  </a:solidFill>
                  <a:latin typeface="+mn-lt"/>
                </a:rPr>
                <a:t>(högre produktion, </a:t>
              </a:r>
              <a:r>
                <a:rPr lang="sv-SE" sz="1700" i="1" dirty="0" smtClean="0">
                  <a:solidFill>
                    <a:srgbClr val="F4910C"/>
                  </a:solidFill>
                  <a:latin typeface="+mn-lt"/>
                </a:rPr>
                <a:t>Y’</a:t>
              </a:r>
              <a:r>
                <a:rPr lang="sv-SE" sz="1700" dirty="0" smtClean="0">
                  <a:solidFill>
                    <a:srgbClr val="F4910C"/>
                  </a:solidFill>
                  <a:latin typeface="+mn-lt"/>
                </a:rPr>
                <a:t>)</a:t>
              </a:r>
              <a:endParaRPr lang="sv-SE" sz="1700" baseline="30000" dirty="0">
                <a:solidFill>
                  <a:srgbClr val="F4910C"/>
                </a:solidFill>
                <a:latin typeface="+mn-lt"/>
              </a:endParaRPr>
            </a:p>
          </p:txBody>
        </p:sp>
      </p:grpSp>
      <p:sp>
        <p:nvSpPr>
          <p:cNvPr id="20" name="TextBox 19"/>
          <p:cNvSpPr txBox="1"/>
          <p:nvPr/>
        </p:nvSpPr>
        <p:spPr>
          <a:xfrm rot="1599418">
            <a:off x="6020183" y="5165829"/>
            <a:ext cx="2526654" cy="353943"/>
          </a:xfrm>
          <a:prstGeom prst="rect">
            <a:avLst/>
          </a:prstGeom>
          <a:noFill/>
        </p:spPr>
        <p:txBody>
          <a:bodyPr wrap="none" rtlCol="0">
            <a:spAutoFit/>
          </a:bodyPr>
          <a:lstStyle/>
          <a:p>
            <a:r>
              <a:rPr lang="sv-SE" sz="1700" i="1" dirty="0" smtClean="0">
                <a:solidFill>
                  <a:srgbClr val="F4910C"/>
                </a:solidFill>
                <a:latin typeface="+mn-lt"/>
              </a:rPr>
              <a:t>M</a:t>
            </a:r>
            <a:r>
              <a:rPr lang="sv-SE" sz="1700" i="1" baseline="30000" dirty="0" smtClean="0">
                <a:solidFill>
                  <a:srgbClr val="F4910C"/>
                </a:solidFill>
                <a:latin typeface="+mn-lt"/>
              </a:rPr>
              <a:t>d </a:t>
            </a:r>
            <a:r>
              <a:rPr lang="sv-SE" sz="1700" dirty="0" smtClean="0">
                <a:solidFill>
                  <a:srgbClr val="F4910C"/>
                </a:solidFill>
                <a:latin typeface="+mn-lt"/>
              </a:rPr>
              <a:t>(lägre produktion, </a:t>
            </a:r>
            <a:r>
              <a:rPr lang="sv-SE" sz="1700" i="1" dirty="0" smtClean="0">
                <a:solidFill>
                  <a:srgbClr val="F4910C"/>
                </a:solidFill>
                <a:latin typeface="+mn-lt"/>
              </a:rPr>
              <a:t>Y</a:t>
            </a:r>
            <a:r>
              <a:rPr lang="sv-SE" sz="1700" dirty="0" smtClean="0">
                <a:solidFill>
                  <a:srgbClr val="F4910C"/>
                </a:solidFill>
                <a:latin typeface="+mn-lt"/>
              </a:rPr>
              <a:t>)</a:t>
            </a:r>
            <a:r>
              <a:rPr lang="sv-SE" sz="1700" i="1" dirty="0" smtClean="0">
                <a:solidFill>
                  <a:srgbClr val="F4910C"/>
                </a:solidFill>
                <a:latin typeface="+mn-lt"/>
              </a:rPr>
              <a:t> </a:t>
            </a:r>
            <a:endParaRPr lang="sv-SE" sz="1700" baseline="30000" dirty="0">
              <a:solidFill>
                <a:srgbClr val="F4910C"/>
              </a:solidFill>
              <a:latin typeface="+mn-lt"/>
            </a:endParaRPr>
          </a:p>
        </p:txBody>
      </p:sp>
      <p:grpSp>
        <p:nvGrpSpPr>
          <p:cNvPr id="21" name="Group 39"/>
          <p:cNvGrpSpPr>
            <a:grpSpLocks/>
          </p:cNvGrpSpPr>
          <p:nvPr/>
        </p:nvGrpSpPr>
        <p:grpSpPr bwMode="auto">
          <a:xfrm>
            <a:off x="4197102" y="-249669"/>
            <a:ext cx="1800200" cy="250"/>
            <a:chOff x="2752" y="2818"/>
            <a:chExt cx="1426" cy="250"/>
          </a:xfrm>
        </p:grpSpPr>
        <p:sp>
          <p:nvSpPr>
            <p:cNvPr id="22" name="Line 40"/>
            <p:cNvSpPr>
              <a:spLocks noChangeShapeType="1"/>
            </p:cNvSpPr>
            <p:nvPr/>
          </p:nvSpPr>
          <p:spPr bwMode="auto">
            <a:xfrm flipH="1">
              <a:off x="2917" y="2978"/>
              <a:ext cx="1261" cy="0"/>
            </a:xfrm>
            <a:prstGeom prst="line">
              <a:avLst/>
            </a:prstGeom>
            <a:noFill/>
            <a:ln w="9525">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v-SE"/>
            </a:p>
          </p:txBody>
        </p:sp>
        <p:sp>
          <p:nvSpPr>
            <p:cNvPr id="23" name="Text Box 41"/>
            <p:cNvSpPr txBox="1">
              <a:spLocks noChangeArrowheads="1"/>
            </p:cNvSpPr>
            <p:nvPr/>
          </p:nvSpPr>
          <p:spPr bwMode="auto">
            <a:xfrm>
              <a:off x="2752" y="2818"/>
              <a:ext cx="188" cy="250"/>
            </a:xfrm>
            <a:prstGeom prst="rect">
              <a:avLst/>
            </a:prstGeom>
            <a:noFill/>
            <a:ln>
              <a:noFill/>
            </a:ln>
            <a:effectLst/>
            <a:extLst>
              <a:ext uri="{909E8E84-426E-40DD-AFC4-6F175D3DCCD1}">
                <a14:hiddenFill xmlns:a14="http://schemas.microsoft.com/office/drawing/2010/main">
                  <a:gradFill rotWithShape="0">
                    <a:gsLst>
                      <a:gs pos="0">
                        <a:srgbClr val="003300"/>
                      </a:gs>
                      <a:gs pos="100000">
                        <a:srgbClr val="66FF66"/>
                      </a:gs>
                    </a:gsLst>
                    <a:lin ang="0" scaled="1"/>
                  </a:gra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3600">
                  <a:solidFill>
                    <a:schemeClr val="tx1"/>
                  </a:solidFill>
                  <a:latin typeface="Arial" charset="0"/>
                </a:defRPr>
              </a:lvl1pPr>
              <a:lvl2pPr marL="742950" indent="-285750">
                <a:defRPr sz="3600">
                  <a:solidFill>
                    <a:schemeClr val="tx1"/>
                  </a:solidFill>
                  <a:latin typeface="Arial" charset="0"/>
                </a:defRPr>
              </a:lvl2pPr>
              <a:lvl3pPr marL="1143000" indent="-228600">
                <a:defRPr sz="3600">
                  <a:solidFill>
                    <a:schemeClr val="tx1"/>
                  </a:solidFill>
                  <a:latin typeface="Arial" charset="0"/>
                </a:defRPr>
              </a:lvl3pPr>
              <a:lvl4pPr marL="1600200" indent="-228600">
                <a:defRPr sz="3600">
                  <a:solidFill>
                    <a:schemeClr val="tx1"/>
                  </a:solidFill>
                  <a:latin typeface="Arial" charset="0"/>
                </a:defRPr>
              </a:lvl4pPr>
              <a:lvl5pPr marL="2057400" indent="-228600">
                <a:defRPr sz="3600">
                  <a:solidFill>
                    <a:schemeClr val="tx1"/>
                  </a:solidFill>
                  <a:latin typeface="Arial" charset="0"/>
                </a:defRPr>
              </a:lvl5pPr>
              <a:lvl6pPr marL="2514600" indent="-228600" eaLnBrk="0" fontAlgn="base" hangingPunct="0">
                <a:spcBef>
                  <a:spcPct val="75000"/>
                </a:spcBef>
                <a:spcAft>
                  <a:spcPct val="0"/>
                </a:spcAft>
                <a:buClr>
                  <a:schemeClr val="tx1"/>
                </a:buClr>
                <a:buChar char="•"/>
                <a:defRPr sz="3600">
                  <a:solidFill>
                    <a:schemeClr val="tx1"/>
                  </a:solidFill>
                  <a:latin typeface="Arial" charset="0"/>
                </a:defRPr>
              </a:lvl6pPr>
              <a:lvl7pPr marL="2971800" indent="-228600" eaLnBrk="0" fontAlgn="base" hangingPunct="0">
                <a:spcBef>
                  <a:spcPct val="75000"/>
                </a:spcBef>
                <a:spcAft>
                  <a:spcPct val="0"/>
                </a:spcAft>
                <a:buClr>
                  <a:schemeClr val="tx1"/>
                </a:buClr>
                <a:buChar char="•"/>
                <a:defRPr sz="3600">
                  <a:solidFill>
                    <a:schemeClr val="tx1"/>
                  </a:solidFill>
                  <a:latin typeface="Arial" charset="0"/>
                </a:defRPr>
              </a:lvl7pPr>
              <a:lvl8pPr marL="3429000" indent="-228600" eaLnBrk="0" fontAlgn="base" hangingPunct="0">
                <a:spcBef>
                  <a:spcPct val="75000"/>
                </a:spcBef>
                <a:spcAft>
                  <a:spcPct val="0"/>
                </a:spcAft>
                <a:buClr>
                  <a:schemeClr val="tx1"/>
                </a:buClr>
                <a:buChar char="•"/>
                <a:defRPr sz="3600">
                  <a:solidFill>
                    <a:schemeClr val="tx1"/>
                  </a:solidFill>
                  <a:latin typeface="Arial" charset="0"/>
                </a:defRPr>
              </a:lvl8pPr>
              <a:lvl9pPr marL="3886200" indent="-228600" eaLnBrk="0" fontAlgn="base" hangingPunct="0">
                <a:spcBef>
                  <a:spcPct val="75000"/>
                </a:spcBef>
                <a:spcAft>
                  <a:spcPct val="0"/>
                </a:spcAft>
                <a:buClr>
                  <a:schemeClr val="tx1"/>
                </a:buClr>
                <a:buChar char="•"/>
                <a:defRPr sz="3600">
                  <a:solidFill>
                    <a:schemeClr val="tx1"/>
                  </a:solidFill>
                  <a:latin typeface="Arial" charset="0"/>
                </a:defRPr>
              </a:lvl9pPr>
            </a:lstStyle>
            <a:p>
              <a:pPr>
                <a:buFontTx/>
                <a:buNone/>
              </a:pPr>
              <a:r>
                <a:rPr lang="sv-SE" altLang="en-US" sz="2000" i="1" dirty="0"/>
                <a:t>i’</a:t>
              </a:r>
              <a:endParaRPr lang="en-US" altLang="en-US" sz="2000" i="1" dirty="0"/>
            </a:p>
          </p:txBody>
        </p:sp>
      </p:grpSp>
      <p:grpSp>
        <p:nvGrpSpPr>
          <p:cNvPr id="24" name="Group 39"/>
          <p:cNvGrpSpPr>
            <a:grpSpLocks/>
          </p:cNvGrpSpPr>
          <p:nvPr/>
        </p:nvGrpSpPr>
        <p:grpSpPr bwMode="auto">
          <a:xfrm>
            <a:off x="4211960" y="3074293"/>
            <a:ext cx="1800200" cy="396875"/>
            <a:chOff x="2752" y="2818"/>
            <a:chExt cx="1426" cy="250"/>
          </a:xfrm>
        </p:grpSpPr>
        <p:sp>
          <p:nvSpPr>
            <p:cNvPr id="25" name="Line 40"/>
            <p:cNvSpPr>
              <a:spLocks noChangeShapeType="1"/>
            </p:cNvSpPr>
            <p:nvPr/>
          </p:nvSpPr>
          <p:spPr bwMode="auto">
            <a:xfrm flipH="1">
              <a:off x="2917" y="2978"/>
              <a:ext cx="1261" cy="0"/>
            </a:xfrm>
            <a:prstGeom prst="line">
              <a:avLst/>
            </a:prstGeom>
            <a:noFill/>
            <a:ln w="9525">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v-SE"/>
            </a:p>
          </p:txBody>
        </p:sp>
        <p:sp>
          <p:nvSpPr>
            <p:cNvPr id="26" name="Text Box 41"/>
            <p:cNvSpPr txBox="1">
              <a:spLocks noChangeArrowheads="1"/>
            </p:cNvSpPr>
            <p:nvPr/>
          </p:nvSpPr>
          <p:spPr bwMode="auto">
            <a:xfrm>
              <a:off x="2752" y="2818"/>
              <a:ext cx="188" cy="250"/>
            </a:xfrm>
            <a:prstGeom prst="rect">
              <a:avLst/>
            </a:prstGeom>
            <a:noFill/>
            <a:ln>
              <a:noFill/>
            </a:ln>
            <a:effectLst/>
            <a:extLst>
              <a:ext uri="{909E8E84-426E-40DD-AFC4-6F175D3DCCD1}">
                <a14:hiddenFill xmlns:a14="http://schemas.microsoft.com/office/drawing/2010/main">
                  <a:gradFill rotWithShape="0">
                    <a:gsLst>
                      <a:gs pos="0">
                        <a:srgbClr val="003300"/>
                      </a:gs>
                      <a:gs pos="100000">
                        <a:srgbClr val="66FF66"/>
                      </a:gs>
                    </a:gsLst>
                    <a:lin ang="0" scaled="1"/>
                  </a:gra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3600">
                  <a:solidFill>
                    <a:schemeClr val="tx1"/>
                  </a:solidFill>
                  <a:latin typeface="Arial" charset="0"/>
                </a:defRPr>
              </a:lvl1pPr>
              <a:lvl2pPr marL="742950" indent="-285750">
                <a:defRPr sz="3600">
                  <a:solidFill>
                    <a:schemeClr val="tx1"/>
                  </a:solidFill>
                  <a:latin typeface="Arial" charset="0"/>
                </a:defRPr>
              </a:lvl2pPr>
              <a:lvl3pPr marL="1143000" indent="-228600">
                <a:defRPr sz="3600">
                  <a:solidFill>
                    <a:schemeClr val="tx1"/>
                  </a:solidFill>
                  <a:latin typeface="Arial" charset="0"/>
                </a:defRPr>
              </a:lvl3pPr>
              <a:lvl4pPr marL="1600200" indent="-228600">
                <a:defRPr sz="3600">
                  <a:solidFill>
                    <a:schemeClr val="tx1"/>
                  </a:solidFill>
                  <a:latin typeface="Arial" charset="0"/>
                </a:defRPr>
              </a:lvl4pPr>
              <a:lvl5pPr marL="2057400" indent="-228600">
                <a:defRPr sz="3600">
                  <a:solidFill>
                    <a:schemeClr val="tx1"/>
                  </a:solidFill>
                  <a:latin typeface="Arial" charset="0"/>
                </a:defRPr>
              </a:lvl5pPr>
              <a:lvl6pPr marL="2514600" indent="-228600" eaLnBrk="0" fontAlgn="base" hangingPunct="0">
                <a:spcBef>
                  <a:spcPct val="75000"/>
                </a:spcBef>
                <a:spcAft>
                  <a:spcPct val="0"/>
                </a:spcAft>
                <a:buClr>
                  <a:schemeClr val="tx1"/>
                </a:buClr>
                <a:buChar char="•"/>
                <a:defRPr sz="3600">
                  <a:solidFill>
                    <a:schemeClr val="tx1"/>
                  </a:solidFill>
                  <a:latin typeface="Arial" charset="0"/>
                </a:defRPr>
              </a:lvl6pPr>
              <a:lvl7pPr marL="2971800" indent="-228600" eaLnBrk="0" fontAlgn="base" hangingPunct="0">
                <a:spcBef>
                  <a:spcPct val="75000"/>
                </a:spcBef>
                <a:spcAft>
                  <a:spcPct val="0"/>
                </a:spcAft>
                <a:buClr>
                  <a:schemeClr val="tx1"/>
                </a:buClr>
                <a:buChar char="•"/>
                <a:defRPr sz="3600">
                  <a:solidFill>
                    <a:schemeClr val="tx1"/>
                  </a:solidFill>
                  <a:latin typeface="Arial" charset="0"/>
                </a:defRPr>
              </a:lvl7pPr>
              <a:lvl8pPr marL="3429000" indent="-228600" eaLnBrk="0" fontAlgn="base" hangingPunct="0">
                <a:spcBef>
                  <a:spcPct val="75000"/>
                </a:spcBef>
                <a:spcAft>
                  <a:spcPct val="0"/>
                </a:spcAft>
                <a:buClr>
                  <a:schemeClr val="tx1"/>
                </a:buClr>
                <a:buChar char="•"/>
                <a:defRPr sz="3600">
                  <a:solidFill>
                    <a:schemeClr val="tx1"/>
                  </a:solidFill>
                  <a:latin typeface="Arial" charset="0"/>
                </a:defRPr>
              </a:lvl8pPr>
              <a:lvl9pPr marL="3886200" indent="-228600" eaLnBrk="0" fontAlgn="base" hangingPunct="0">
                <a:spcBef>
                  <a:spcPct val="75000"/>
                </a:spcBef>
                <a:spcAft>
                  <a:spcPct val="0"/>
                </a:spcAft>
                <a:buClr>
                  <a:schemeClr val="tx1"/>
                </a:buClr>
                <a:buChar char="•"/>
                <a:defRPr sz="3600">
                  <a:solidFill>
                    <a:schemeClr val="tx1"/>
                  </a:solidFill>
                  <a:latin typeface="Arial" charset="0"/>
                </a:defRPr>
              </a:lvl9pPr>
            </a:lstStyle>
            <a:p>
              <a:pPr>
                <a:buFontTx/>
                <a:buNone/>
              </a:pPr>
              <a:r>
                <a:rPr lang="sv-SE" altLang="en-US" sz="2000" i="1"/>
                <a:t>i’</a:t>
              </a:r>
              <a:endParaRPr lang="en-US" altLang="en-US" sz="2000" i="1"/>
            </a:p>
          </p:txBody>
        </p:sp>
      </p:grpSp>
      <p:sp>
        <p:nvSpPr>
          <p:cNvPr id="28" name="Line 40"/>
          <p:cNvSpPr>
            <a:spLocks noChangeShapeType="1"/>
          </p:cNvSpPr>
          <p:nvPr/>
        </p:nvSpPr>
        <p:spPr bwMode="auto">
          <a:xfrm flipH="1">
            <a:off x="4420258" y="4476353"/>
            <a:ext cx="1591902" cy="0"/>
          </a:xfrm>
          <a:prstGeom prst="line">
            <a:avLst/>
          </a:prstGeom>
          <a:noFill/>
          <a:ln w="9525">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v-SE"/>
          </a:p>
        </p:txBody>
      </p:sp>
      <p:sp>
        <p:nvSpPr>
          <p:cNvPr id="29" name="Text Box 41"/>
          <p:cNvSpPr txBox="1">
            <a:spLocks noChangeArrowheads="1"/>
          </p:cNvSpPr>
          <p:nvPr/>
        </p:nvSpPr>
        <p:spPr bwMode="auto">
          <a:xfrm>
            <a:off x="4211960" y="4222353"/>
            <a:ext cx="242374" cy="400110"/>
          </a:xfrm>
          <a:prstGeom prst="rect">
            <a:avLst/>
          </a:prstGeom>
          <a:noFill/>
          <a:ln>
            <a:noFill/>
          </a:ln>
          <a:effectLst/>
          <a:extLst>
            <a:ext uri="{909E8E84-426E-40DD-AFC4-6F175D3DCCD1}">
              <a14:hiddenFill xmlns:a14="http://schemas.microsoft.com/office/drawing/2010/main">
                <a:gradFill rotWithShape="0">
                  <a:gsLst>
                    <a:gs pos="0">
                      <a:srgbClr val="003300"/>
                    </a:gs>
                    <a:gs pos="100000">
                      <a:srgbClr val="66FF66"/>
                    </a:gs>
                  </a:gsLst>
                  <a:lin ang="0" scaled="1"/>
                </a:gra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3600">
                <a:solidFill>
                  <a:schemeClr val="tx1"/>
                </a:solidFill>
                <a:latin typeface="Arial" charset="0"/>
              </a:defRPr>
            </a:lvl1pPr>
            <a:lvl2pPr marL="742950" indent="-285750">
              <a:defRPr sz="3600">
                <a:solidFill>
                  <a:schemeClr val="tx1"/>
                </a:solidFill>
                <a:latin typeface="Arial" charset="0"/>
              </a:defRPr>
            </a:lvl2pPr>
            <a:lvl3pPr marL="1143000" indent="-228600">
              <a:defRPr sz="3600">
                <a:solidFill>
                  <a:schemeClr val="tx1"/>
                </a:solidFill>
                <a:latin typeface="Arial" charset="0"/>
              </a:defRPr>
            </a:lvl3pPr>
            <a:lvl4pPr marL="1600200" indent="-228600">
              <a:defRPr sz="3600">
                <a:solidFill>
                  <a:schemeClr val="tx1"/>
                </a:solidFill>
                <a:latin typeface="Arial" charset="0"/>
              </a:defRPr>
            </a:lvl4pPr>
            <a:lvl5pPr marL="2057400" indent="-228600">
              <a:defRPr sz="3600">
                <a:solidFill>
                  <a:schemeClr val="tx1"/>
                </a:solidFill>
                <a:latin typeface="Arial" charset="0"/>
              </a:defRPr>
            </a:lvl5pPr>
            <a:lvl6pPr marL="2514600" indent="-228600" eaLnBrk="0" fontAlgn="base" hangingPunct="0">
              <a:spcBef>
                <a:spcPct val="75000"/>
              </a:spcBef>
              <a:spcAft>
                <a:spcPct val="0"/>
              </a:spcAft>
              <a:buClr>
                <a:schemeClr val="tx1"/>
              </a:buClr>
              <a:buChar char="•"/>
              <a:defRPr sz="3600">
                <a:solidFill>
                  <a:schemeClr val="tx1"/>
                </a:solidFill>
                <a:latin typeface="Arial" charset="0"/>
              </a:defRPr>
            </a:lvl6pPr>
            <a:lvl7pPr marL="2971800" indent="-228600" eaLnBrk="0" fontAlgn="base" hangingPunct="0">
              <a:spcBef>
                <a:spcPct val="75000"/>
              </a:spcBef>
              <a:spcAft>
                <a:spcPct val="0"/>
              </a:spcAft>
              <a:buClr>
                <a:schemeClr val="tx1"/>
              </a:buClr>
              <a:buChar char="•"/>
              <a:defRPr sz="3600">
                <a:solidFill>
                  <a:schemeClr val="tx1"/>
                </a:solidFill>
                <a:latin typeface="Arial" charset="0"/>
              </a:defRPr>
            </a:lvl7pPr>
            <a:lvl8pPr marL="3429000" indent="-228600" eaLnBrk="0" fontAlgn="base" hangingPunct="0">
              <a:spcBef>
                <a:spcPct val="75000"/>
              </a:spcBef>
              <a:spcAft>
                <a:spcPct val="0"/>
              </a:spcAft>
              <a:buClr>
                <a:schemeClr val="tx1"/>
              </a:buClr>
              <a:buChar char="•"/>
              <a:defRPr sz="3600">
                <a:solidFill>
                  <a:schemeClr val="tx1"/>
                </a:solidFill>
                <a:latin typeface="Arial" charset="0"/>
              </a:defRPr>
            </a:lvl8pPr>
            <a:lvl9pPr marL="3886200" indent="-228600" eaLnBrk="0" fontAlgn="base" hangingPunct="0">
              <a:spcBef>
                <a:spcPct val="75000"/>
              </a:spcBef>
              <a:spcAft>
                <a:spcPct val="0"/>
              </a:spcAft>
              <a:buClr>
                <a:schemeClr val="tx1"/>
              </a:buClr>
              <a:buChar char="•"/>
              <a:defRPr sz="3600">
                <a:solidFill>
                  <a:schemeClr val="tx1"/>
                </a:solidFill>
                <a:latin typeface="Arial" charset="0"/>
              </a:defRPr>
            </a:lvl9pPr>
          </a:lstStyle>
          <a:p>
            <a:pPr>
              <a:buFontTx/>
              <a:buNone/>
            </a:pPr>
            <a:r>
              <a:rPr lang="sv-SE" altLang="en-US" sz="2000" i="1" dirty="0" smtClean="0"/>
              <a:t>i</a:t>
            </a:r>
            <a:endParaRPr lang="en-US" altLang="en-US" sz="2000" i="1" dirty="0"/>
          </a:p>
        </p:txBody>
      </p:sp>
    </p:spTree>
    <p:extLst>
      <p:ext uri="{BB962C8B-B14F-4D97-AF65-F5344CB8AC3E}">
        <p14:creationId xmlns:p14="http://schemas.microsoft.com/office/powerpoint/2010/main" val="38186044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2">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2">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22" presetClass="entr" presetSubtype="8" fill="hold" nodeType="clickEffect">
                                  <p:stCondLst>
                                    <p:cond delay="0"/>
                                  </p:stCondLst>
                                  <p:childTnLst>
                                    <p:set>
                                      <p:cBhvr>
                                        <p:cTn id="18" dur="1" fill="hold">
                                          <p:stCondLst>
                                            <p:cond delay="0"/>
                                          </p:stCondLst>
                                        </p:cTn>
                                        <p:tgtEl>
                                          <p:spTgt spid="7"/>
                                        </p:tgtEl>
                                        <p:attrNameLst>
                                          <p:attrName>style.visibility</p:attrName>
                                        </p:attrNameLst>
                                      </p:cBhvr>
                                      <p:to>
                                        <p:strVal val="visible"/>
                                      </p:to>
                                    </p:set>
                                    <p:animEffect transition="in" filter="wipe(left)">
                                      <p:cBhvr>
                                        <p:cTn id="19" dur="500"/>
                                        <p:tgtEl>
                                          <p:spTgt spid="7"/>
                                        </p:tgtEl>
                                      </p:cBhvr>
                                    </p:animEffect>
                                  </p:childTnLst>
                                </p:cTn>
                              </p:par>
                            </p:childTnLst>
                          </p:cTn>
                        </p:par>
                      </p:childTnLst>
                    </p:cTn>
                  </p:par>
                  <p:par>
                    <p:cTn id="20" fill="hold">
                      <p:stCondLst>
                        <p:cond delay="indefinite"/>
                      </p:stCondLst>
                      <p:childTnLst>
                        <p:par>
                          <p:cTn id="21" fill="hold">
                            <p:stCondLst>
                              <p:cond delay="0"/>
                            </p:stCondLst>
                            <p:childTnLst>
                              <p:par>
                                <p:cTn id="22" presetID="1" presetClass="entr" presetSubtype="0" fill="hold" grpId="0" nodeType="clickEffect">
                                  <p:stCondLst>
                                    <p:cond delay="0"/>
                                  </p:stCondLst>
                                  <p:childTnLst>
                                    <p:set>
                                      <p:cBhvr>
                                        <p:cTn id="23" dur="1" fill="hold">
                                          <p:stCondLst>
                                            <p:cond delay="0"/>
                                          </p:stCondLst>
                                        </p:cTn>
                                        <p:tgtEl>
                                          <p:spTgt spid="32">
                                            <p:txEl>
                                              <p:pRg st="3" end="3"/>
                                            </p:txEl>
                                          </p:spTgt>
                                        </p:tgtEl>
                                        <p:attrNameLst>
                                          <p:attrName>style.visibility</p:attrName>
                                        </p:attrNameLst>
                                      </p:cBhvr>
                                      <p:to>
                                        <p:strVal val="visible"/>
                                      </p:to>
                                    </p:set>
                                  </p:childTnLst>
                                </p:cTn>
                              </p:par>
                            </p:childTnLst>
                          </p:cTn>
                        </p:par>
                      </p:childTnLst>
                    </p:cTn>
                  </p:par>
                  <p:par>
                    <p:cTn id="24" fill="hold">
                      <p:stCondLst>
                        <p:cond delay="indefinite"/>
                      </p:stCondLst>
                      <p:childTnLst>
                        <p:par>
                          <p:cTn id="25" fill="hold">
                            <p:stCondLst>
                              <p:cond delay="0"/>
                            </p:stCondLst>
                            <p:childTnLst>
                              <p:par>
                                <p:cTn id="26" presetID="22" presetClass="entr" presetSubtype="8" fill="hold" nodeType="clickEffect">
                                  <p:stCondLst>
                                    <p:cond delay="0"/>
                                  </p:stCondLst>
                                  <p:childTnLst>
                                    <p:set>
                                      <p:cBhvr>
                                        <p:cTn id="27" dur="1" fill="hold">
                                          <p:stCondLst>
                                            <p:cond delay="0"/>
                                          </p:stCondLst>
                                        </p:cTn>
                                        <p:tgtEl>
                                          <p:spTgt spid="21"/>
                                        </p:tgtEl>
                                        <p:attrNameLst>
                                          <p:attrName>style.visibility</p:attrName>
                                        </p:attrNameLst>
                                      </p:cBhvr>
                                      <p:to>
                                        <p:strVal val="visible"/>
                                      </p:to>
                                    </p:set>
                                    <p:animEffect transition="in" filter="wipe(left)">
                                      <p:cBhvr>
                                        <p:cTn id="28" dur="500"/>
                                        <p:tgtEl>
                                          <p:spTgt spid="21"/>
                                        </p:tgtEl>
                                      </p:cBhvr>
                                    </p:animEffect>
                                  </p:childTnLst>
                                </p:cTn>
                              </p:par>
                              <p:par>
                                <p:cTn id="29" presetID="22" presetClass="entr" presetSubtype="8" fill="hold" nodeType="withEffect">
                                  <p:stCondLst>
                                    <p:cond delay="0"/>
                                  </p:stCondLst>
                                  <p:childTnLst>
                                    <p:set>
                                      <p:cBhvr>
                                        <p:cTn id="30" dur="1" fill="hold">
                                          <p:stCondLst>
                                            <p:cond delay="0"/>
                                          </p:stCondLst>
                                        </p:cTn>
                                        <p:tgtEl>
                                          <p:spTgt spid="24"/>
                                        </p:tgtEl>
                                        <p:attrNameLst>
                                          <p:attrName>style.visibility</p:attrName>
                                        </p:attrNameLst>
                                      </p:cBhvr>
                                      <p:to>
                                        <p:strVal val="visible"/>
                                      </p:to>
                                    </p:set>
                                    <p:animEffect transition="in" filter="wipe(left)">
                                      <p:cBhvr>
                                        <p:cTn id="31" dur="500"/>
                                        <p:tgtEl>
                                          <p:spTgt spid="24"/>
                                        </p:tgtEl>
                                      </p:cBhvr>
                                    </p:animEffect>
                                  </p:childTnLst>
                                </p:cTn>
                              </p:par>
                            </p:childTnLst>
                          </p:cTn>
                        </p:par>
                      </p:childTnLst>
                    </p:cTn>
                  </p:par>
                  <p:par>
                    <p:cTn id="32" fill="hold">
                      <p:stCondLst>
                        <p:cond delay="indefinite"/>
                      </p:stCondLst>
                      <p:childTnLst>
                        <p:par>
                          <p:cTn id="33" fill="hold">
                            <p:stCondLst>
                              <p:cond delay="0"/>
                            </p:stCondLst>
                            <p:childTnLst>
                              <p:par>
                                <p:cTn id="34" presetID="1" presetClass="entr" presetSubtype="0" fill="hold" grpId="0" nodeType="clickEffect">
                                  <p:stCondLst>
                                    <p:cond delay="0"/>
                                  </p:stCondLst>
                                  <p:childTnLst>
                                    <p:set>
                                      <p:cBhvr>
                                        <p:cTn id="35" dur="1" fill="hold">
                                          <p:stCondLst>
                                            <p:cond delay="0"/>
                                          </p:stCondLst>
                                        </p:cTn>
                                        <p:tgtEl>
                                          <p:spTgt spid="32">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 grpId="0" uiExpand="1"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dirty="0"/>
              <a:t>Härledning av </a:t>
            </a:r>
            <a:r>
              <a:rPr lang="sv-SE" i="1" dirty="0"/>
              <a:t>LM </a:t>
            </a:r>
            <a:r>
              <a:rPr lang="sv-SE" dirty="0"/>
              <a:t>- kurvan</a:t>
            </a:r>
            <a:endParaRPr lang="sv-SE" i="1" dirty="0"/>
          </a:p>
        </p:txBody>
      </p:sp>
      <p:sp>
        <p:nvSpPr>
          <p:cNvPr id="32" name="Rectangle 11"/>
          <p:cNvSpPr>
            <a:spLocks noChangeArrowheads="1"/>
          </p:cNvSpPr>
          <p:nvPr/>
        </p:nvSpPr>
        <p:spPr bwMode="auto">
          <a:xfrm>
            <a:off x="324436" y="4725144"/>
            <a:ext cx="8568044" cy="1584176"/>
          </a:xfrm>
          <a:prstGeom prst="rect">
            <a:avLst/>
          </a:prstGeom>
          <a:noFill/>
          <a:ln>
            <a:noFill/>
          </a:ln>
          <a:effectLst/>
        </p:spPr>
        <p:txBody>
          <a:bodyPr/>
          <a:lstStyle>
            <a:lvl1pPr>
              <a:defRPr sz="3600">
                <a:solidFill>
                  <a:schemeClr val="tx1"/>
                </a:solidFill>
                <a:latin typeface="Arial" charset="0"/>
              </a:defRPr>
            </a:lvl1pPr>
            <a:lvl2pPr marL="742950" indent="-285750">
              <a:defRPr sz="3600">
                <a:solidFill>
                  <a:schemeClr val="tx1"/>
                </a:solidFill>
                <a:latin typeface="Arial" charset="0"/>
              </a:defRPr>
            </a:lvl2pPr>
            <a:lvl3pPr marL="1143000" indent="-228600">
              <a:defRPr sz="3600">
                <a:solidFill>
                  <a:schemeClr val="tx1"/>
                </a:solidFill>
                <a:latin typeface="Arial" charset="0"/>
              </a:defRPr>
            </a:lvl3pPr>
            <a:lvl4pPr marL="1600200" indent="-228600">
              <a:defRPr sz="3600">
                <a:solidFill>
                  <a:schemeClr val="tx1"/>
                </a:solidFill>
                <a:latin typeface="Arial" charset="0"/>
              </a:defRPr>
            </a:lvl4pPr>
            <a:lvl5pPr marL="2057400" indent="-228600">
              <a:defRPr sz="3600">
                <a:solidFill>
                  <a:schemeClr val="tx1"/>
                </a:solidFill>
                <a:latin typeface="Arial" charset="0"/>
              </a:defRPr>
            </a:lvl5pPr>
            <a:lvl6pPr marL="2514600" indent="-228600" eaLnBrk="0" fontAlgn="base" hangingPunct="0">
              <a:spcBef>
                <a:spcPct val="75000"/>
              </a:spcBef>
              <a:spcAft>
                <a:spcPct val="0"/>
              </a:spcAft>
              <a:buClr>
                <a:schemeClr val="tx1"/>
              </a:buClr>
              <a:buChar char="•"/>
              <a:defRPr sz="3600">
                <a:solidFill>
                  <a:schemeClr val="tx1"/>
                </a:solidFill>
                <a:latin typeface="Arial" charset="0"/>
              </a:defRPr>
            </a:lvl6pPr>
            <a:lvl7pPr marL="2971800" indent="-228600" eaLnBrk="0" fontAlgn="base" hangingPunct="0">
              <a:spcBef>
                <a:spcPct val="75000"/>
              </a:spcBef>
              <a:spcAft>
                <a:spcPct val="0"/>
              </a:spcAft>
              <a:buClr>
                <a:schemeClr val="tx1"/>
              </a:buClr>
              <a:buChar char="•"/>
              <a:defRPr sz="3600">
                <a:solidFill>
                  <a:schemeClr val="tx1"/>
                </a:solidFill>
                <a:latin typeface="Arial" charset="0"/>
              </a:defRPr>
            </a:lvl7pPr>
            <a:lvl8pPr marL="3429000" indent="-228600" eaLnBrk="0" fontAlgn="base" hangingPunct="0">
              <a:spcBef>
                <a:spcPct val="75000"/>
              </a:spcBef>
              <a:spcAft>
                <a:spcPct val="0"/>
              </a:spcAft>
              <a:buClr>
                <a:schemeClr val="tx1"/>
              </a:buClr>
              <a:buChar char="•"/>
              <a:defRPr sz="3600">
                <a:solidFill>
                  <a:schemeClr val="tx1"/>
                </a:solidFill>
                <a:latin typeface="Arial" charset="0"/>
              </a:defRPr>
            </a:lvl8pPr>
            <a:lvl9pPr marL="3886200" indent="-228600" eaLnBrk="0" fontAlgn="base" hangingPunct="0">
              <a:spcBef>
                <a:spcPct val="75000"/>
              </a:spcBef>
              <a:spcAft>
                <a:spcPct val="0"/>
              </a:spcAft>
              <a:buClr>
                <a:schemeClr val="tx1"/>
              </a:buClr>
              <a:buChar char="•"/>
              <a:defRPr sz="3600">
                <a:solidFill>
                  <a:schemeClr val="tx1"/>
                </a:solidFill>
                <a:latin typeface="Arial" charset="0"/>
              </a:defRPr>
            </a:lvl9pPr>
          </a:lstStyle>
          <a:p>
            <a:pPr marL="285750" indent="-285750" eaLnBrk="1" hangingPunct="1">
              <a:spcBef>
                <a:spcPts val="0"/>
              </a:spcBef>
              <a:spcAft>
                <a:spcPts val="600"/>
              </a:spcAft>
              <a:buClrTx/>
              <a:buFont typeface="Arial" panose="020B0604020202020204" pitchFamily="34" charset="0"/>
              <a:buChar char="•"/>
            </a:pPr>
            <a:r>
              <a:rPr lang="sv-SE" altLang="en-US" sz="1700" dirty="0" smtClean="0"/>
              <a:t>Vi har visat att en högre produktion leder till högre ränta på penningmarknaden.</a:t>
            </a:r>
          </a:p>
          <a:p>
            <a:pPr marL="285750" indent="-285750" eaLnBrk="1" hangingPunct="1">
              <a:spcBef>
                <a:spcPts val="0"/>
              </a:spcBef>
              <a:spcAft>
                <a:spcPts val="600"/>
              </a:spcAft>
              <a:buClrTx/>
              <a:buFont typeface="Arial" panose="020B0604020202020204" pitchFamily="34" charset="0"/>
              <a:buChar char="•"/>
            </a:pPr>
            <a:r>
              <a:rPr lang="sv-SE" altLang="en-US" sz="1700" dirty="0" smtClean="0"/>
              <a:t>Vi kan visa detta i ett diagram med ränta på </a:t>
            </a:r>
            <a:r>
              <a:rPr lang="sv-SE" altLang="en-US" sz="1700" i="1" dirty="0" smtClean="0"/>
              <a:t>y-</a:t>
            </a:r>
            <a:r>
              <a:rPr lang="sv-SE" altLang="en-US" sz="1700" dirty="0" smtClean="0"/>
              <a:t>axeln och produktion på </a:t>
            </a:r>
            <a:r>
              <a:rPr lang="sv-SE" altLang="en-US" sz="1700" i="1" dirty="0" smtClean="0"/>
              <a:t>x-</a:t>
            </a:r>
            <a:r>
              <a:rPr lang="sv-SE" altLang="en-US" sz="1700" dirty="0" smtClean="0"/>
              <a:t>axeln. Vi får då </a:t>
            </a:r>
            <a:r>
              <a:rPr lang="sv-SE" altLang="en-US" sz="1700" b="1" i="1" dirty="0" smtClean="0"/>
              <a:t>LM</a:t>
            </a:r>
            <a:r>
              <a:rPr lang="sv-SE" altLang="en-US" sz="1700" b="1" dirty="0" smtClean="0"/>
              <a:t>-kurvan </a:t>
            </a:r>
            <a:r>
              <a:rPr lang="sv-SE" altLang="en-US" sz="1700" dirty="0" smtClean="0"/>
              <a:t>som visar </a:t>
            </a:r>
            <a:r>
              <a:rPr lang="sv-SE" altLang="en-US" sz="1700" b="1" i="1" dirty="0" smtClean="0"/>
              <a:t>LM-</a:t>
            </a:r>
            <a:r>
              <a:rPr lang="sv-SE" altLang="en-US" sz="1700" b="1" dirty="0" smtClean="0"/>
              <a:t>sambandet</a:t>
            </a:r>
            <a:r>
              <a:rPr lang="sv-SE" altLang="en-US" sz="1700" b="1" i="1" dirty="0" smtClean="0"/>
              <a:t>.</a:t>
            </a:r>
            <a:endParaRPr lang="sv-SE" altLang="en-US" sz="1700" b="1" dirty="0" smtClean="0"/>
          </a:p>
          <a:p>
            <a:pPr eaLnBrk="1" hangingPunct="1">
              <a:spcBef>
                <a:spcPct val="10000"/>
              </a:spcBef>
              <a:spcAft>
                <a:spcPts val="1800"/>
              </a:spcAft>
              <a:buClrTx/>
            </a:pPr>
            <a:r>
              <a:rPr lang="sv-SE" altLang="en-US" sz="1700" b="1" dirty="0" smtClean="0"/>
              <a:t>Slutsats</a:t>
            </a:r>
            <a:r>
              <a:rPr lang="sv-SE" altLang="en-US" sz="1700" dirty="0" smtClean="0"/>
              <a:t>. </a:t>
            </a:r>
            <a:r>
              <a:rPr lang="sv-SE" altLang="en-US" sz="1700" i="1" dirty="0" smtClean="0"/>
              <a:t>LM</a:t>
            </a:r>
            <a:r>
              <a:rPr lang="sv-SE" altLang="en-US" sz="1700" dirty="0" smtClean="0"/>
              <a:t>-kurvan visar kombinationer av ränta och produktion sådana att </a:t>
            </a:r>
            <a:r>
              <a:rPr lang="sv-SE" altLang="en-US" sz="1700" b="1" dirty="0" smtClean="0"/>
              <a:t>penningmarknaden </a:t>
            </a:r>
            <a:r>
              <a:rPr lang="sv-SE" altLang="en-US" sz="1700" dirty="0" smtClean="0"/>
              <a:t>är i jämvikt. </a:t>
            </a:r>
            <a:r>
              <a:rPr lang="sv-SE" altLang="en-US" sz="1700" i="1" dirty="0" smtClean="0"/>
              <a:t>LM-</a:t>
            </a:r>
            <a:r>
              <a:rPr lang="sv-SE" altLang="en-US" sz="1700" dirty="0" smtClean="0"/>
              <a:t>kurvan lutar uppåt.</a:t>
            </a:r>
            <a:endParaRPr lang="sv-SE" altLang="en-US" sz="1700" dirty="0"/>
          </a:p>
        </p:txBody>
      </p:sp>
      <p:sp>
        <p:nvSpPr>
          <p:cNvPr id="36" name="Slide Number Placeholder 3"/>
          <p:cNvSpPr>
            <a:spLocks noGrp="1"/>
          </p:cNvSpPr>
          <p:nvPr>
            <p:ph type="sldNum" sz="quarter" idx="10"/>
          </p:nvPr>
        </p:nvSpPr>
        <p:spPr>
          <a:xfrm>
            <a:off x="0" y="6516688"/>
            <a:ext cx="1900238" cy="336550"/>
          </a:xfrm>
        </p:spPr>
        <p:txBody>
          <a:bodyPr/>
          <a:lstStyle/>
          <a:p>
            <a:pPr>
              <a:defRPr/>
            </a:pPr>
            <a:r>
              <a:rPr lang="sv-SE" dirty="0" smtClean="0"/>
              <a:t>K4: </a:t>
            </a:r>
            <a:r>
              <a:rPr lang="sv-SE" dirty="0"/>
              <a:t>sid. </a:t>
            </a:r>
            <a:fld id="{71B7D319-3509-4EF6-A7CA-BA2351681FF6}" type="slidenum">
              <a:rPr lang="en-GB"/>
              <a:pPr>
                <a:defRPr/>
              </a:pPr>
              <a:t>9</a:t>
            </a:fld>
            <a:endParaRPr lang="en-GB" dirty="0"/>
          </a:p>
        </p:txBody>
      </p:sp>
      <p:sp>
        <p:nvSpPr>
          <p:cNvPr id="49" name="Line 2"/>
          <p:cNvSpPr>
            <a:spLocks noChangeShapeType="1"/>
          </p:cNvSpPr>
          <p:nvPr/>
        </p:nvSpPr>
        <p:spPr bwMode="auto">
          <a:xfrm>
            <a:off x="1011781" y="4213274"/>
            <a:ext cx="2746181" cy="894"/>
          </a:xfrm>
          <a:prstGeom prst="line">
            <a:avLst/>
          </a:prstGeom>
          <a:noFill/>
          <a:ln w="38160">
            <a:solidFill>
              <a:srgbClr val="000000"/>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sv-SE" sz="1600">
              <a:latin typeface="+mn-lt"/>
            </a:endParaRPr>
          </a:p>
        </p:txBody>
      </p:sp>
      <p:sp>
        <p:nvSpPr>
          <p:cNvPr id="50" name="Text Box 9"/>
          <p:cNvSpPr txBox="1">
            <a:spLocks noChangeArrowheads="1"/>
          </p:cNvSpPr>
          <p:nvPr/>
        </p:nvSpPr>
        <p:spPr bwMode="auto">
          <a:xfrm rot="16200000">
            <a:off x="323769" y="2714084"/>
            <a:ext cx="710749" cy="27918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9pPr>
          </a:lstStyle>
          <a:p>
            <a:pPr>
              <a:spcBef>
                <a:spcPts val="2250"/>
              </a:spcBef>
            </a:pPr>
            <a:r>
              <a:rPr lang="sv-SE" altLang="en-US" sz="1200" dirty="0" smtClean="0">
                <a:solidFill>
                  <a:srgbClr val="000000"/>
                </a:solidFill>
                <a:latin typeface="+mn-lt"/>
              </a:rPr>
              <a:t>Ränta, </a:t>
            </a:r>
            <a:r>
              <a:rPr lang="sv-SE" altLang="en-US" sz="1200" i="1" dirty="0" smtClean="0">
                <a:solidFill>
                  <a:srgbClr val="000000"/>
                </a:solidFill>
                <a:latin typeface="+mn-lt"/>
              </a:rPr>
              <a:t>i</a:t>
            </a:r>
            <a:endParaRPr lang="sv-SE" altLang="en-US" sz="1200" dirty="0">
              <a:solidFill>
                <a:srgbClr val="000000"/>
              </a:solidFill>
              <a:latin typeface="+mn-lt"/>
            </a:endParaRPr>
          </a:p>
        </p:txBody>
      </p:sp>
      <p:sp>
        <p:nvSpPr>
          <p:cNvPr id="51" name="Line 10"/>
          <p:cNvSpPr>
            <a:spLocks noChangeShapeType="1"/>
          </p:cNvSpPr>
          <p:nvPr/>
        </p:nvSpPr>
        <p:spPr bwMode="auto">
          <a:xfrm flipV="1">
            <a:off x="1021259" y="1767185"/>
            <a:ext cx="673" cy="2446982"/>
          </a:xfrm>
          <a:prstGeom prst="line">
            <a:avLst/>
          </a:prstGeom>
          <a:noFill/>
          <a:ln w="38160">
            <a:solidFill>
              <a:srgbClr val="000000"/>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sv-SE" sz="1600">
              <a:latin typeface="+mn-lt"/>
            </a:endParaRPr>
          </a:p>
        </p:txBody>
      </p:sp>
      <p:sp>
        <p:nvSpPr>
          <p:cNvPr id="41" name="Text Box 9"/>
          <p:cNvSpPr txBox="1">
            <a:spLocks noChangeArrowheads="1"/>
          </p:cNvSpPr>
          <p:nvPr/>
        </p:nvSpPr>
        <p:spPr bwMode="auto">
          <a:xfrm>
            <a:off x="1700553" y="4373957"/>
            <a:ext cx="1911398" cy="27918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9pPr>
          </a:lstStyle>
          <a:p>
            <a:pPr>
              <a:spcBef>
                <a:spcPts val="2250"/>
              </a:spcBef>
            </a:pPr>
            <a:r>
              <a:rPr lang="sv-SE" altLang="en-US" sz="1200" dirty="0" smtClean="0">
                <a:solidFill>
                  <a:srgbClr val="000000"/>
                </a:solidFill>
                <a:latin typeface="+mn-lt"/>
              </a:rPr>
              <a:t>Real penningmängd, </a:t>
            </a:r>
            <a:r>
              <a:rPr lang="sv-SE" altLang="en-US" sz="1200" i="1" dirty="0" smtClean="0">
                <a:solidFill>
                  <a:srgbClr val="000000"/>
                </a:solidFill>
                <a:latin typeface="+mn-lt"/>
              </a:rPr>
              <a:t>M/P</a:t>
            </a:r>
            <a:endParaRPr lang="sv-SE" altLang="en-US" sz="1200" i="1" dirty="0">
              <a:solidFill>
                <a:srgbClr val="000000"/>
              </a:solidFill>
              <a:latin typeface="+mn-lt"/>
            </a:endParaRPr>
          </a:p>
        </p:txBody>
      </p:sp>
      <p:sp>
        <p:nvSpPr>
          <p:cNvPr id="19" name="Freeform 18"/>
          <p:cNvSpPr/>
          <p:nvPr/>
        </p:nvSpPr>
        <p:spPr bwMode="auto">
          <a:xfrm>
            <a:off x="1102915" y="1996349"/>
            <a:ext cx="2057875" cy="1969255"/>
          </a:xfrm>
          <a:custGeom>
            <a:avLst/>
            <a:gdLst>
              <a:gd name="connsiteX0" fmla="*/ 0 w 2314575"/>
              <a:gd name="connsiteY0" fmla="*/ 0 h 1600200"/>
              <a:gd name="connsiteX1" fmla="*/ 647700 w 2314575"/>
              <a:gd name="connsiteY1" fmla="*/ 828675 h 1600200"/>
              <a:gd name="connsiteX2" fmla="*/ 2314575 w 2314575"/>
              <a:gd name="connsiteY2" fmla="*/ 1600200 h 1600200"/>
            </a:gdLst>
            <a:ahLst/>
            <a:cxnLst>
              <a:cxn ang="0">
                <a:pos x="connsiteX0" y="connsiteY0"/>
              </a:cxn>
              <a:cxn ang="0">
                <a:pos x="connsiteX1" y="connsiteY1"/>
              </a:cxn>
              <a:cxn ang="0">
                <a:pos x="connsiteX2" y="connsiteY2"/>
              </a:cxn>
            </a:cxnLst>
            <a:rect l="l" t="t" r="r" b="b"/>
            <a:pathLst>
              <a:path w="2314575" h="1600200">
                <a:moveTo>
                  <a:pt x="0" y="0"/>
                </a:moveTo>
                <a:cubicBezTo>
                  <a:pt x="130969" y="280987"/>
                  <a:pt x="261938" y="561975"/>
                  <a:pt x="647700" y="828675"/>
                </a:cubicBezTo>
                <a:cubicBezTo>
                  <a:pt x="1033463" y="1095375"/>
                  <a:pt x="1674019" y="1347787"/>
                  <a:pt x="2314575" y="1600200"/>
                </a:cubicBezTo>
              </a:path>
            </a:pathLst>
          </a:custGeom>
          <a:noFill/>
          <a:ln w="15875" cap="flat" cmpd="sng" algn="ctr">
            <a:solidFill>
              <a:srgbClr val="FF66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8" charset="0"/>
              <a:buNone/>
              <a:tabLst/>
            </a:pPr>
            <a:endParaRPr kumimoji="0" lang="sv-SE" sz="2800" b="0" i="0" u="none" strike="noStrike" cap="none" normalizeH="0" baseline="0" smtClean="0">
              <a:ln>
                <a:noFill/>
              </a:ln>
              <a:solidFill>
                <a:schemeClr val="bg1"/>
              </a:solidFill>
              <a:effectLst/>
              <a:latin typeface="+mn-lt"/>
              <a:ea typeface="MS Gothic" pitchFamily="49" charset="-128"/>
            </a:endParaRPr>
          </a:p>
        </p:txBody>
      </p:sp>
      <p:cxnSp>
        <p:nvCxnSpPr>
          <p:cNvPr id="4" name="Straight Connector 3"/>
          <p:cNvCxnSpPr/>
          <p:nvPr/>
        </p:nvCxnSpPr>
        <p:spPr bwMode="auto">
          <a:xfrm>
            <a:off x="1966050" y="1767185"/>
            <a:ext cx="0" cy="2446089"/>
          </a:xfrm>
          <a:prstGeom prst="line">
            <a:avLst/>
          </a:prstGeom>
          <a:solidFill>
            <a:srgbClr val="00B8FF"/>
          </a:solidFill>
          <a:ln w="25400" cap="flat" cmpd="sng" algn="ctr">
            <a:solidFill>
              <a:schemeClr val="accent6"/>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 name="TextBox 4"/>
          <p:cNvSpPr txBox="1"/>
          <p:nvPr/>
        </p:nvSpPr>
        <p:spPr>
          <a:xfrm>
            <a:off x="1855158" y="1484784"/>
            <a:ext cx="453970" cy="369332"/>
          </a:xfrm>
          <a:prstGeom prst="rect">
            <a:avLst/>
          </a:prstGeom>
          <a:noFill/>
        </p:spPr>
        <p:txBody>
          <a:bodyPr wrap="none" rtlCol="0">
            <a:spAutoFit/>
          </a:bodyPr>
          <a:lstStyle/>
          <a:p>
            <a:r>
              <a:rPr lang="sv-SE" sz="1800" i="1" dirty="0" smtClean="0">
                <a:solidFill>
                  <a:schemeClr val="accent6">
                    <a:lumMod val="75000"/>
                  </a:schemeClr>
                </a:solidFill>
                <a:latin typeface="+mn-lt"/>
              </a:rPr>
              <a:t>M</a:t>
            </a:r>
            <a:r>
              <a:rPr lang="sv-SE" sz="1800" i="1" baseline="30000" dirty="0" smtClean="0">
                <a:solidFill>
                  <a:schemeClr val="accent6">
                    <a:lumMod val="75000"/>
                  </a:schemeClr>
                </a:solidFill>
                <a:latin typeface="+mn-lt"/>
              </a:rPr>
              <a:t>s</a:t>
            </a:r>
            <a:endParaRPr lang="sv-SE" sz="1800" i="1" baseline="30000" dirty="0">
              <a:solidFill>
                <a:schemeClr val="accent6">
                  <a:lumMod val="75000"/>
                </a:schemeClr>
              </a:solidFill>
              <a:latin typeface="+mn-lt"/>
            </a:endParaRPr>
          </a:p>
        </p:txBody>
      </p:sp>
      <p:grpSp>
        <p:nvGrpSpPr>
          <p:cNvPr id="7" name="Group 6"/>
          <p:cNvGrpSpPr/>
          <p:nvPr/>
        </p:nvGrpSpPr>
        <p:grpSpPr>
          <a:xfrm>
            <a:off x="1280449" y="1616143"/>
            <a:ext cx="3079629" cy="1969255"/>
            <a:chOff x="4896472" y="1988840"/>
            <a:chExt cx="5011522" cy="2998762"/>
          </a:xfrm>
        </p:grpSpPr>
        <p:grpSp>
          <p:nvGrpSpPr>
            <p:cNvPr id="6" name="Group 5"/>
            <p:cNvGrpSpPr/>
            <p:nvPr/>
          </p:nvGrpSpPr>
          <p:grpSpPr>
            <a:xfrm>
              <a:off x="4896472" y="1988840"/>
              <a:ext cx="3744416" cy="2998762"/>
              <a:chOff x="4896472" y="1988840"/>
              <a:chExt cx="3744416" cy="2998762"/>
            </a:xfrm>
          </p:grpSpPr>
          <p:sp>
            <p:nvSpPr>
              <p:cNvPr id="42" name="Freeform 41"/>
              <p:cNvSpPr/>
              <p:nvPr/>
            </p:nvSpPr>
            <p:spPr bwMode="auto">
              <a:xfrm>
                <a:off x="5292080" y="1988840"/>
                <a:ext cx="3348808" cy="2998762"/>
              </a:xfrm>
              <a:custGeom>
                <a:avLst/>
                <a:gdLst>
                  <a:gd name="connsiteX0" fmla="*/ 0 w 2314575"/>
                  <a:gd name="connsiteY0" fmla="*/ 0 h 1600200"/>
                  <a:gd name="connsiteX1" fmla="*/ 647700 w 2314575"/>
                  <a:gd name="connsiteY1" fmla="*/ 828675 h 1600200"/>
                  <a:gd name="connsiteX2" fmla="*/ 2314575 w 2314575"/>
                  <a:gd name="connsiteY2" fmla="*/ 1600200 h 1600200"/>
                </a:gdLst>
                <a:ahLst/>
                <a:cxnLst>
                  <a:cxn ang="0">
                    <a:pos x="connsiteX0" y="connsiteY0"/>
                  </a:cxn>
                  <a:cxn ang="0">
                    <a:pos x="connsiteX1" y="connsiteY1"/>
                  </a:cxn>
                  <a:cxn ang="0">
                    <a:pos x="connsiteX2" y="connsiteY2"/>
                  </a:cxn>
                </a:cxnLst>
                <a:rect l="l" t="t" r="r" b="b"/>
                <a:pathLst>
                  <a:path w="2314575" h="1600200">
                    <a:moveTo>
                      <a:pt x="0" y="0"/>
                    </a:moveTo>
                    <a:cubicBezTo>
                      <a:pt x="130969" y="280987"/>
                      <a:pt x="261938" y="561975"/>
                      <a:pt x="647700" y="828675"/>
                    </a:cubicBezTo>
                    <a:cubicBezTo>
                      <a:pt x="1033463" y="1095375"/>
                      <a:pt x="1674019" y="1347787"/>
                      <a:pt x="2314575" y="1600200"/>
                    </a:cubicBezTo>
                  </a:path>
                </a:pathLst>
              </a:custGeom>
              <a:noFill/>
              <a:ln w="15875" cap="flat" cmpd="sng" algn="ctr">
                <a:solidFill>
                  <a:srgbClr val="FF66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8" charset="0"/>
                  <a:buNone/>
                  <a:tabLst/>
                </a:pPr>
                <a:endParaRPr kumimoji="0" lang="sv-SE" sz="2800" b="0" i="0" u="none" strike="noStrike" cap="none" normalizeH="0" baseline="0" smtClean="0">
                  <a:ln>
                    <a:noFill/>
                  </a:ln>
                  <a:solidFill>
                    <a:schemeClr val="bg1"/>
                  </a:solidFill>
                  <a:effectLst/>
                  <a:latin typeface="+mn-lt"/>
                  <a:ea typeface="MS Gothic" pitchFamily="49" charset="-128"/>
                </a:endParaRPr>
              </a:p>
            </p:txBody>
          </p:sp>
          <p:sp>
            <p:nvSpPr>
              <p:cNvPr id="11" name="Right Arrow 10"/>
              <p:cNvSpPr/>
              <p:nvPr/>
            </p:nvSpPr>
            <p:spPr bwMode="auto">
              <a:xfrm>
                <a:off x="4896472" y="2840137"/>
                <a:ext cx="683640" cy="216024"/>
              </a:xfrm>
              <a:prstGeom prst="rightArrow">
                <a:avLst/>
              </a:pr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8" charset="0"/>
                  <a:buNone/>
                  <a:tabLst/>
                </a:pPr>
                <a:endParaRPr kumimoji="0" lang="sv-SE" sz="1800" b="0" i="0" u="none" strike="noStrike" cap="none" normalizeH="0" baseline="0" smtClean="0">
                  <a:ln>
                    <a:noFill/>
                  </a:ln>
                  <a:solidFill>
                    <a:schemeClr val="bg1"/>
                  </a:solidFill>
                  <a:effectLst/>
                  <a:latin typeface="+mn-lt"/>
                  <a:ea typeface="MS Gothic" pitchFamily="49" charset="-128"/>
                </a:endParaRPr>
              </a:p>
            </p:txBody>
          </p:sp>
        </p:grpSp>
        <p:sp>
          <p:nvSpPr>
            <p:cNvPr id="18" name="TextBox 17"/>
            <p:cNvSpPr txBox="1"/>
            <p:nvPr/>
          </p:nvSpPr>
          <p:spPr>
            <a:xfrm rot="1910022">
              <a:off x="6375443" y="4245021"/>
              <a:ext cx="3532551" cy="468680"/>
            </a:xfrm>
            <a:prstGeom prst="rect">
              <a:avLst/>
            </a:prstGeom>
            <a:noFill/>
          </p:spPr>
          <p:txBody>
            <a:bodyPr wrap="none" rtlCol="0">
              <a:spAutoFit/>
            </a:bodyPr>
            <a:lstStyle/>
            <a:p>
              <a:r>
                <a:rPr lang="sv-SE" sz="1400" i="1" dirty="0" smtClean="0">
                  <a:solidFill>
                    <a:srgbClr val="F4910C"/>
                  </a:solidFill>
                  <a:latin typeface="+mn-lt"/>
                </a:rPr>
                <a:t>M</a:t>
              </a:r>
              <a:r>
                <a:rPr lang="sv-SE" sz="1400" i="1" baseline="30000" dirty="0" smtClean="0">
                  <a:solidFill>
                    <a:srgbClr val="F4910C"/>
                  </a:solidFill>
                  <a:latin typeface="+mn-lt"/>
                </a:rPr>
                <a:t>d</a:t>
              </a:r>
              <a:r>
                <a:rPr lang="sv-SE" sz="1400" i="1" dirty="0" smtClean="0">
                  <a:solidFill>
                    <a:srgbClr val="F4910C"/>
                  </a:solidFill>
                  <a:latin typeface="+mn-lt"/>
                </a:rPr>
                <a:t> </a:t>
              </a:r>
              <a:r>
                <a:rPr lang="sv-SE" sz="1400" dirty="0" smtClean="0">
                  <a:solidFill>
                    <a:srgbClr val="F4910C"/>
                  </a:solidFill>
                  <a:latin typeface="+mn-lt"/>
                </a:rPr>
                <a:t>(högre produktion, </a:t>
              </a:r>
              <a:r>
                <a:rPr lang="sv-SE" sz="1400" i="1" dirty="0" smtClean="0">
                  <a:solidFill>
                    <a:srgbClr val="F4910C"/>
                  </a:solidFill>
                  <a:latin typeface="+mn-lt"/>
                </a:rPr>
                <a:t>Y</a:t>
              </a:r>
              <a:r>
                <a:rPr lang="sv-SE" sz="1400" dirty="0" smtClean="0">
                  <a:solidFill>
                    <a:srgbClr val="F4910C"/>
                  </a:solidFill>
                  <a:latin typeface="+mn-lt"/>
                </a:rPr>
                <a:t>’)</a:t>
              </a:r>
              <a:endParaRPr lang="sv-SE" sz="1400" baseline="30000" dirty="0">
                <a:solidFill>
                  <a:srgbClr val="F4910C"/>
                </a:solidFill>
                <a:latin typeface="+mn-lt"/>
              </a:endParaRPr>
            </a:p>
          </p:txBody>
        </p:sp>
      </p:grpSp>
      <p:sp>
        <p:nvSpPr>
          <p:cNvPr id="29" name="Text Box 41"/>
          <p:cNvSpPr txBox="1">
            <a:spLocks noChangeArrowheads="1"/>
          </p:cNvSpPr>
          <p:nvPr/>
        </p:nvSpPr>
        <p:spPr bwMode="auto">
          <a:xfrm>
            <a:off x="755576" y="3082867"/>
            <a:ext cx="229550" cy="338554"/>
          </a:xfrm>
          <a:prstGeom prst="rect">
            <a:avLst/>
          </a:prstGeom>
          <a:noFill/>
          <a:ln>
            <a:noFill/>
          </a:ln>
          <a:effectLst/>
          <a:extLst>
            <a:ext uri="{909E8E84-426E-40DD-AFC4-6F175D3DCCD1}">
              <a14:hiddenFill xmlns:a14="http://schemas.microsoft.com/office/drawing/2010/main">
                <a:gradFill rotWithShape="0">
                  <a:gsLst>
                    <a:gs pos="0">
                      <a:srgbClr val="003300"/>
                    </a:gs>
                    <a:gs pos="100000">
                      <a:srgbClr val="66FF66"/>
                    </a:gs>
                  </a:gsLst>
                  <a:lin ang="0" scaled="1"/>
                </a:gra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3600">
                <a:solidFill>
                  <a:schemeClr val="tx1"/>
                </a:solidFill>
                <a:latin typeface="Arial" charset="0"/>
              </a:defRPr>
            </a:lvl1pPr>
            <a:lvl2pPr marL="742950" indent="-285750">
              <a:defRPr sz="3600">
                <a:solidFill>
                  <a:schemeClr val="tx1"/>
                </a:solidFill>
                <a:latin typeface="Arial" charset="0"/>
              </a:defRPr>
            </a:lvl2pPr>
            <a:lvl3pPr marL="1143000" indent="-228600">
              <a:defRPr sz="3600">
                <a:solidFill>
                  <a:schemeClr val="tx1"/>
                </a:solidFill>
                <a:latin typeface="Arial" charset="0"/>
              </a:defRPr>
            </a:lvl3pPr>
            <a:lvl4pPr marL="1600200" indent="-228600">
              <a:defRPr sz="3600">
                <a:solidFill>
                  <a:schemeClr val="tx1"/>
                </a:solidFill>
                <a:latin typeface="Arial" charset="0"/>
              </a:defRPr>
            </a:lvl4pPr>
            <a:lvl5pPr marL="2057400" indent="-228600">
              <a:defRPr sz="3600">
                <a:solidFill>
                  <a:schemeClr val="tx1"/>
                </a:solidFill>
                <a:latin typeface="Arial" charset="0"/>
              </a:defRPr>
            </a:lvl5pPr>
            <a:lvl6pPr marL="2514600" indent="-228600" eaLnBrk="0" fontAlgn="base" hangingPunct="0">
              <a:spcBef>
                <a:spcPct val="75000"/>
              </a:spcBef>
              <a:spcAft>
                <a:spcPct val="0"/>
              </a:spcAft>
              <a:buClr>
                <a:schemeClr val="tx1"/>
              </a:buClr>
              <a:buChar char="•"/>
              <a:defRPr sz="3600">
                <a:solidFill>
                  <a:schemeClr val="tx1"/>
                </a:solidFill>
                <a:latin typeface="Arial" charset="0"/>
              </a:defRPr>
            </a:lvl6pPr>
            <a:lvl7pPr marL="2971800" indent="-228600" eaLnBrk="0" fontAlgn="base" hangingPunct="0">
              <a:spcBef>
                <a:spcPct val="75000"/>
              </a:spcBef>
              <a:spcAft>
                <a:spcPct val="0"/>
              </a:spcAft>
              <a:buClr>
                <a:schemeClr val="tx1"/>
              </a:buClr>
              <a:buChar char="•"/>
              <a:defRPr sz="3600">
                <a:solidFill>
                  <a:schemeClr val="tx1"/>
                </a:solidFill>
                <a:latin typeface="Arial" charset="0"/>
              </a:defRPr>
            </a:lvl7pPr>
            <a:lvl8pPr marL="3429000" indent="-228600" eaLnBrk="0" fontAlgn="base" hangingPunct="0">
              <a:spcBef>
                <a:spcPct val="75000"/>
              </a:spcBef>
              <a:spcAft>
                <a:spcPct val="0"/>
              </a:spcAft>
              <a:buClr>
                <a:schemeClr val="tx1"/>
              </a:buClr>
              <a:buChar char="•"/>
              <a:defRPr sz="3600">
                <a:solidFill>
                  <a:schemeClr val="tx1"/>
                </a:solidFill>
                <a:latin typeface="Arial" charset="0"/>
              </a:defRPr>
            </a:lvl8pPr>
            <a:lvl9pPr marL="3886200" indent="-228600" eaLnBrk="0" fontAlgn="base" hangingPunct="0">
              <a:spcBef>
                <a:spcPct val="75000"/>
              </a:spcBef>
              <a:spcAft>
                <a:spcPct val="0"/>
              </a:spcAft>
              <a:buClr>
                <a:schemeClr val="tx1"/>
              </a:buClr>
              <a:buChar char="•"/>
              <a:defRPr sz="3600">
                <a:solidFill>
                  <a:schemeClr val="tx1"/>
                </a:solidFill>
                <a:latin typeface="Arial" charset="0"/>
              </a:defRPr>
            </a:lvl9pPr>
          </a:lstStyle>
          <a:p>
            <a:pPr>
              <a:buFontTx/>
              <a:buNone/>
            </a:pPr>
            <a:r>
              <a:rPr lang="sv-SE" altLang="en-US" sz="1600" i="1" dirty="0" smtClean="0">
                <a:latin typeface="+mn-lt"/>
              </a:rPr>
              <a:t>i</a:t>
            </a:r>
            <a:endParaRPr lang="en-US" altLang="en-US" sz="1600" i="1" dirty="0">
              <a:latin typeface="+mn-lt"/>
            </a:endParaRPr>
          </a:p>
        </p:txBody>
      </p:sp>
      <p:grpSp>
        <p:nvGrpSpPr>
          <p:cNvPr id="16" name="Group 15"/>
          <p:cNvGrpSpPr/>
          <p:nvPr/>
        </p:nvGrpSpPr>
        <p:grpSpPr>
          <a:xfrm>
            <a:off x="755857" y="1767185"/>
            <a:ext cx="7024286" cy="2870890"/>
            <a:chOff x="755857" y="1767185"/>
            <a:chExt cx="7024286" cy="2870890"/>
          </a:xfrm>
        </p:grpSpPr>
        <p:sp>
          <p:nvSpPr>
            <p:cNvPr id="34" name="Text Box 9"/>
            <p:cNvSpPr txBox="1">
              <a:spLocks noChangeArrowheads="1"/>
            </p:cNvSpPr>
            <p:nvPr/>
          </p:nvSpPr>
          <p:spPr bwMode="auto">
            <a:xfrm>
              <a:off x="5635675" y="4358895"/>
              <a:ext cx="1100727" cy="27918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9pPr>
            </a:lstStyle>
            <a:p>
              <a:pPr>
                <a:spcBef>
                  <a:spcPts val="2250"/>
                </a:spcBef>
              </a:pPr>
              <a:r>
                <a:rPr lang="sv-SE" altLang="en-US" sz="1200" dirty="0" smtClean="0">
                  <a:solidFill>
                    <a:srgbClr val="000000"/>
                  </a:solidFill>
                  <a:latin typeface="+mn-lt"/>
                </a:rPr>
                <a:t>Produktion, </a:t>
              </a:r>
              <a:r>
                <a:rPr lang="sv-SE" altLang="en-US" sz="1200" i="1" dirty="0" smtClean="0">
                  <a:solidFill>
                    <a:srgbClr val="000000"/>
                  </a:solidFill>
                  <a:latin typeface="+mn-lt"/>
                </a:rPr>
                <a:t>Y</a:t>
              </a:r>
              <a:endParaRPr lang="sv-SE" altLang="en-US" sz="1200" i="1" dirty="0">
                <a:solidFill>
                  <a:srgbClr val="000000"/>
                </a:solidFill>
                <a:latin typeface="+mn-lt"/>
              </a:endParaRPr>
            </a:p>
          </p:txBody>
        </p:sp>
        <p:grpSp>
          <p:nvGrpSpPr>
            <p:cNvPr id="15" name="Group 14"/>
            <p:cNvGrpSpPr/>
            <p:nvPr/>
          </p:nvGrpSpPr>
          <p:grpSpPr>
            <a:xfrm>
              <a:off x="755857" y="1767185"/>
              <a:ext cx="7024286" cy="2741935"/>
              <a:chOff x="755857" y="1767185"/>
              <a:chExt cx="7024286" cy="2741935"/>
            </a:xfrm>
          </p:grpSpPr>
          <p:grpSp>
            <p:nvGrpSpPr>
              <p:cNvPr id="24" name="Group 39"/>
              <p:cNvGrpSpPr>
                <a:grpSpLocks/>
              </p:cNvGrpSpPr>
              <p:nvPr/>
            </p:nvGrpSpPr>
            <p:grpSpPr bwMode="auto">
              <a:xfrm>
                <a:off x="755857" y="2328950"/>
                <a:ext cx="6342652" cy="338811"/>
                <a:chOff x="2618" y="2818"/>
                <a:chExt cx="8176" cy="325"/>
              </a:xfrm>
            </p:grpSpPr>
            <p:sp>
              <p:nvSpPr>
                <p:cNvPr id="25" name="Line 40"/>
                <p:cNvSpPr>
                  <a:spLocks noChangeShapeType="1"/>
                </p:cNvSpPr>
                <p:nvPr/>
              </p:nvSpPr>
              <p:spPr bwMode="auto">
                <a:xfrm flipH="1">
                  <a:off x="2917" y="2978"/>
                  <a:ext cx="7877" cy="0"/>
                </a:xfrm>
                <a:prstGeom prst="line">
                  <a:avLst/>
                </a:prstGeom>
                <a:noFill/>
                <a:ln w="9525">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v-SE" sz="1800">
                    <a:latin typeface="+mn-lt"/>
                  </a:endParaRPr>
                </a:p>
              </p:txBody>
            </p:sp>
            <p:sp>
              <p:nvSpPr>
                <p:cNvPr id="26" name="Text Box 41"/>
                <p:cNvSpPr txBox="1">
                  <a:spLocks noChangeArrowheads="1"/>
                </p:cNvSpPr>
                <p:nvPr/>
              </p:nvSpPr>
              <p:spPr bwMode="auto">
                <a:xfrm>
                  <a:off x="2618" y="2818"/>
                  <a:ext cx="354" cy="325"/>
                </a:xfrm>
                <a:prstGeom prst="rect">
                  <a:avLst/>
                </a:prstGeom>
                <a:noFill/>
                <a:ln>
                  <a:noFill/>
                </a:ln>
                <a:effectLst/>
                <a:extLst>
                  <a:ext uri="{909E8E84-426E-40DD-AFC4-6F175D3DCCD1}">
                    <a14:hiddenFill xmlns:a14="http://schemas.microsoft.com/office/drawing/2010/main">
                      <a:gradFill rotWithShape="0">
                        <a:gsLst>
                          <a:gs pos="0">
                            <a:srgbClr val="003300"/>
                          </a:gs>
                          <a:gs pos="100000">
                            <a:srgbClr val="66FF66"/>
                          </a:gs>
                        </a:gsLst>
                        <a:lin ang="0" scaled="1"/>
                      </a:gra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3600">
                      <a:solidFill>
                        <a:schemeClr val="tx1"/>
                      </a:solidFill>
                      <a:latin typeface="Arial" charset="0"/>
                    </a:defRPr>
                  </a:lvl1pPr>
                  <a:lvl2pPr marL="742950" indent="-285750">
                    <a:defRPr sz="3600">
                      <a:solidFill>
                        <a:schemeClr val="tx1"/>
                      </a:solidFill>
                      <a:latin typeface="Arial" charset="0"/>
                    </a:defRPr>
                  </a:lvl2pPr>
                  <a:lvl3pPr marL="1143000" indent="-228600">
                    <a:defRPr sz="3600">
                      <a:solidFill>
                        <a:schemeClr val="tx1"/>
                      </a:solidFill>
                      <a:latin typeface="Arial" charset="0"/>
                    </a:defRPr>
                  </a:lvl3pPr>
                  <a:lvl4pPr marL="1600200" indent="-228600">
                    <a:defRPr sz="3600">
                      <a:solidFill>
                        <a:schemeClr val="tx1"/>
                      </a:solidFill>
                      <a:latin typeface="Arial" charset="0"/>
                    </a:defRPr>
                  </a:lvl4pPr>
                  <a:lvl5pPr marL="2057400" indent="-228600">
                    <a:defRPr sz="3600">
                      <a:solidFill>
                        <a:schemeClr val="tx1"/>
                      </a:solidFill>
                      <a:latin typeface="Arial" charset="0"/>
                    </a:defRPr>
                  </a:lvl5pPr>
                  <a:lvl6pPr marL="2514600" indent="-228600" eaLnBrk="0" fontAlgn="base" hangingPunct="0">
                    <a:spcBef>
                      <a:spcPct val="75000"/>
                    </a:spcBef>
                    <a:spcAft>
                      <a:spcPct val="0"/>
                    </a:spcAft>
                    <a:buClr>
                      <a:schemeClr val="tx1"/>
                    </a:buClr>
                    <a:buChar char="•"/>
                    <a:defRPr sz="3600">
                      <a:solidFill>
                        <a:schemeClr val="tx1"/>
                      </a:solidFill>
                      <a:latin typeface="Arial" charset="0"/>
                    </a:defRPr>
                  </a:lvl6pPr>
                  <a:lvl7pPr marL="2971800" indent="-228600" eaLnBrk="0" fontAlgn="base" hangingPunct="0">
                    <a:spcBef>
                      <a:spcPct val="75000"/>
                    </a:spcBef>
                    <a:spcAft>
                      <a:spcPct val="0"/>
                    </a:spcAft>
                    <a:buClr>
                      <a:schemeClr val="tx1"/>
                    </a:buClr>
                    <a:buChar char="•"/>
                    <a:defRPr sz="3600">
                      <a:solidFill>
                        <a:schemeClr val="tx1"/>
                      </a:solidFill>
                      <a:latin typeface="Arial" charset="0"/>
                    </a:defRPr>
                  </a:lvl7pPr>
                  <a:lvl8pPr marL="3429000" indent="-228600" eaLnBrk="0" fontAlgn="base" hangingPunct="0">
                    <a:spcBef>
                      <a:spcPct val="75000"/>
                    </a:spcBef>
                    <a:spcAft>
                      <a:spcPct val="0"/>
                    </a:spcAft>
                    <a:buClr>
                      <a:schemeClr val="tx1"/>
                    </a:buClr>
                    <a:buChar char="•"/>
                    <a:defRPr sz="3600">
                      <a:solidFill>
                        <a:schemeClr val="tx1"/>
                      </a:solidFill>
                      <a:latin typeface="Arial" charset="0"/>
                    </a:defRPr>
                  </a:lvl8pPr>
                  <a:lvl9pPr marL="3886200" indent="-228600" eaLnBrk="0" fontAlgn="base" hangingPunct="0">
                    <a:spcBef>
                      <a:spcPct val="75000"/>
                    </a:spcBef>
                    <a:spcAft>
                      <a:spcPct val="0"/>
                    </a:spcAft>
                    <a:buClr>
                      <a:schemeClr val="tx1"/>
                    </a:buClr>
                    <a:buChar char="•"/>
                    <a:defRPr sz="3600">
                      <a:solidFill>
                        <a:schemeClr val="tx1"/>
                      </a:solidFill>
                      <a:latin typeface="Arial" charset="0"/>
                    </a:defRPr>
                  </a:lvl9pPr>
                </a:lstStyle>
                <a:p>
                  <a:pPr>
                    <a:buFontTx/>
                    <a:buNone/>
                  </a:pPr>
                  <a:r>
                    <a:rPr lang="sv-SE" altLang="en-US" sz="1600" i="1" dirty="0">
                      <a:latin typeface="+mn-lt"/>
                    </a:rPr>
                    <a:t>i’</a:t>
                  </a:r>
                  <a:endParaRPr lang="en-US" altLang="en-US" sz="1600" i="1" dirty="0">
                    <a:latin typeface="+mn-lt"/>
                  </a:endParaRPr>
                </a:p>
              </p:txBody>
            </p:sp>
          </p:grpSp>
          <p:sp>
            <p:nvSpPr>
              <p:cNvPr id="28" name="Line 40"/>
              <p:cNvSpPr>
                <a:spLocks noChangeShapeType="1"/>
              </p:cNvSpPr>
              <p:nvPr/>
            </p:nvSpPr>
            <p:spPr bwMode="auto">
              <a:xfrm flipH="1">
                <a:off x="987809" y="3249666"/>
                <a:ext cx="4967664" cy="0"/>
              </a:xfrm>
              <a:prstGeom prst="line">
                <a:avLst/>
              </a:prstGeom>
              <a:noFill/>
              <a:ln w="9525">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v-SE" sz="1800">
                  <a:latin typeface="+mn-lt"/>
                </a:endParaRPr>
              </a:p>
            </p:txBody>
          </p:sp>
          <p:grpSp>
            <p:nvGrpSpPr>
              <p:cNvPr id="14" name="Group 13"/>
              <p:cNvGrpSpPr/>
              <p:nvPr/>
            </p:nvGrpSpPr>
            <p:grpSpPr>
              <a:xfrm>
                <a:off x="4397522" y="1767185"/>
                <a:ext cx="3382621" cy="2741935"/>
                <a:chOff x="4397522" y="1767185"/>
                <a:chExt cx="3382621" cy="2741935"/>
              </a:xfrm>
            </p:grpSpPr>
            <p:sp>
              <p:nvSpPr>
                <p:cNvPr id="30" name="Line 2"/>
                <p:cNvSpPr>
                  <a:spLocks noChangeShapeType="1"/>
                </p:cNvSpPr>
                <p:nvPr/>
              </p:nvSpPr>
              <p:spPr bwMode="auto">
                <a:xfrm>
                  <a:off x="4869749" y="4213274"/>
                  <a:ext cx="2746181" cy="894"/>
                </a:xfrm>
                <a:prstGeom prst="line">
                  <a:avLst/>
                </a:prstGeom>
                <a:noFill/>
                <a:ln w="38160">
                  <a:solidFill>
                    <a:srgbClr val="000000"/>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sv-SE" sz="1600">
                    <a:latin typeface="+mn-lt"/>
                  </a:endParaRPr>
                </a:p>
              </p:txBody>
            </p:sp>
            <p:sp>
              <p:nvSpPr>
                <p:cNvPr id="31" name="Text Box 9"/>
                <p:cNvSpPr txBox="1">
                  <a:spLocks noChangeArrowheads="1"/>
                </p:cNvSpPr>
                <p:nvPr/>
              </p:nvSpPr>
              <p:spPr bwMode="auto">
                <a:xfrm rot="16200000">
                  <a:off x="4181737" y="2714084"/>
                  <a:ext cx="710749" cy="27918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9pPr>
                </a:lstStyle>
                <a:p>
                  <a:pPr>
                    <a:spcBef>
                      <a:spcPts val="2250"/>
                    </a:spcBef>
                  </a:pPr>
                  <a:r>
                    <a:rPr lang="sv-SE" altLang="en-US" sz="1200" dirty="0" smtClean="0">
                      <a:solidFill>
                        <a:srgbClr val="000000"/>
                      </a:solidFill>
                      <a:latin typeface="+mn-lt"/>
                    </a:rPr>
                    <a:t>Ränta, </a:t>
                  </a:r>
                  <a:r>
                    <a:rPr lang="sv-SE" altLang="en-US" sz="1200" i="1" dirty="0" smtClean="0">
                      <a:solidFill>
                        <a:srgbClr val="000000"/>
                      </a:solidFill>
                      <a:latin typeface="+mn-lt"/>
                    </a:rPr>
                    <a:t>i</a:t>
                  </a:r>
                  <a:endParaRPr lang="sv-SE" altLang="en-US" sz="1200" dirty="0">
                    <a:solidFill>
                      <a:srgbClr val="000000"/>
                    </a:solidFill>
                    <a:latin typeface="+mn-lt"/>
                  </a:endParaRPr>
                </a:p>
              </p:txBody>
            </p:sp>
            <p:sp>
              <p:nvSpPr>
                <p:cNvPr id="33" name="Line 10"/>
                <p:cNvSpPr>
                  <a:spLocks noChangeShapeType="1"/>
                </p:cNvSpPr>
                <p:nvPr/>
              </p:nvSpPr>
              <p:spPr bwMode="auto">
                <a:xfrm flipV="1">
                  <a:off x="4879227" y="1767185"/>
                  <a:ext cx="673" cy="2446982"/>
                </a:xfrm>
                <a:prstGeom prst="line">
                  <a:avLst/>
                </a:prstGeom>
                <a:noFill/>
                <a:ln w="38160">
                  <a:solidFill>
                    <a:srgbClr val="000000"/>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sv-SE" sz="1600">
                    <a:latin typeface="+mn-lt"/>
                  </a:endParaRPr>
                </a:p>
              </p:txBody>
            </p:sp>
            <p:sp>
              <p:nvSpPr>
                <p:cNvPr id="35" name="Freeform 34"/>
                <p:cNvSpPr/>
                <p:nvPr/>
              </p:nvSpPr>
              <p:spPr bwMode="auto">
                <a:xfrm rot="16743655">
                  <a:off x="5422380" y="1696565"/>
                  <a:ext cx="1829746" cy="2208339"/>
                </a:xfrm>
                <a:custGeom>
                  <a:avLst/>
                  <a:gdLst>
                    <a:gd name="connsiteX0" fmla="*/ 0 w 2314575"/>
                    <a:gd name="connsiteY0" fmla="*/ 0 h 1600200"/>
                    <a:gd name="connsiteX1" fmla="*/ 647700 w 2314575"/>
                    <a:gd name="connsiteY1" fmla="*/ 828675 h 1600200"/>
                    <a:gd name="connsiteX2" fmla="*/ 2314575 w 2314575"/>
                    <a:gd name="connsiteY2" fmla="*/ 1600200 h 1600200"/>
                    <a:gd name="connsiteX0" fmla="*/ 0 w 2314575"/>
                    <a:gd name="connsiteY0" fmla="*/ 0 h 1600200"/>
                    <a:gd name="connsiteX1" fmla="*/ 796652 w 2314575"/>
                    <a:gd name="connsiteY1" fmla="*/ 778822 h 1600200"/>
                    <a:gd name="connsiteX2" fmla="*/ 2314575 w 2314575"/>
                    <a:gd name="connsiteY2" fmla="*/ 1600200 h 1600200"/>
                  </a:gdLst>
                  <a:ahLst/>
                  <a:cxnLst>
                    <a:cxn ang="0">
                      <a:pos x="connsiteX0" y="connsiteY0"/>
                    </a:cxn>
                    <a:cxn ang="0">
                      <a:pos x="connsiteX1" y="connsiteY1"/>
                    </a:cxn>
                    <a:cxn ang="0">
                      <a:pos x="connsiteX2" y="connsiteY2"/>
                    </a:cxn>
                  </a:cxnLst>
                  <a:rect l="l" t="t" r="r" b="b"/>
                  <a:pathLst>
                    <a:path w="2314575" h="1600200">
                      <a:moveTo>
                        <a:pt x="0" y="0"/>
                      </a:moveTo>
                      <a:cubicBezTo>
                        <a:pt x="130969" y="280987"/>
                        <a:pt x="410890" y="512122"/>
                        <a:pt x="796652" y="778822"/>
                      </a:cubicBezTo>
                      <a:cubicBezTo>
                        <a:pt x="1182415" y="1045522"/>
                        <a:pt x="1674019" y="1347787"/>
                        <a:pt x="2314575" y="1600200"/>
                      </a:cubicBezTo>
                    </a:path>
                  </a:pathLst>
                </a:custGeom>
                <a:noFill/>
                <a:ln w="15875" cap="flat" cmpd="sng" algn="ctr">
                  <a:solidFill>
                    <a:srgbClr val="00B0F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8" charset="0"/>
                    <a:buNone/>
                    <a:tabLst/>
                  </a:pPr>
                  <a:endParaRPr kumimoji="0" lang="sv-SE" sz="2800" b="0" i="0" u="none" strike="noStrike" cap="none" normalizeH="0" baseline="0" smtClean="0">
                    <a:ln>
                      <a:noFill/>
                    </a:ln>
                    <a:solidFill>
                      <a:schemeClr val="bg1"/>
                    </a:solidFill>
                    <a:effectLst/>
                    <a:latin typeface="+mn-lt"/>
                    <a:ea typeface="MS Gothic" pitchFamily="49" charset="-128"/>
                  </a:endParaRPr>
                </a:p>
              </p:txBody>
            </p:sp>
            <p:sp>
              <p:nvSpPr>
                <p:cNvPr id="9" name="Rectangle 8"/>
                <p:cNvSpPr/>
                <p:nvPr/>
              </p:nvSpPr>
              <p:spPr>
                <a:xfrm>
                  <a:off x="5762232" y="4170566"/>
                  <a:ext cx="320922" cy="338554"/>
                </a:xfrm>
                <a:prstGeom prst="rect">
                  <a:avLst/>
                </a:prstGeom>
              </p:spPr>
              <p:txBody>
                <a:bodyPr wrap="none">
                  <a:spAutoFit/>
                </a:bodyPr>
                <a:lstStyle/>
                <a:p>
                  <a:r>
                    <a:rPr lang="sv-SE" sz="1600" i="1" dirty="0">
                      <a:solidFill>
                        <a:schemeClr val="tx1"/>
                      </a:solidFill>
                      <a:latin typeface="+mj-lt"/>
                    </a:rPr>
                    <a:t>Y</a:t>
                  </a:r>
                  <a:endParaRPr lang="sv-SE" i="1" dirty="0">
                    <a:solidFill>
                      <a:schemeClr val="tx1"/>
                    </a:solidFill>
                    <a:latin typeface="+mj-lt"/>
                  </a:endParaRPr>
                </a:p>
              </p:txBody>
            </p:sp>
            <p:sp>
              <p:nvSpPr>
                <p:cNvPr id="55" name="Rectangle 54"/>
                <p:cNvSpPr/>
                <p:nvPr/>
              </p:nvSpPr>
              <p:spPr>
                <a:xfrm>
                  <a:off x="6915374" y="4170566"/>
                  <a:ext cx="365806" cy="338554"/>
                </a:xfrm>
                <a:prstGeom prst="rect">
                  <a:avLst/>
                </a:prstGeom>
              </p:spPr>
              <p:txBody>
                <a:bodyPr wrap="none">
                  <a:spAutoFit/>
                </a:bodyPr>
                <a:lstStyle/>
                <a:p>
                  <a:r>
                    <a:rPr lang="sv-SE" sz="1600" i="1" dirty="0" smtClean="0">
                      <a:solidFill>
                        <a:schemeClr val="tx1"/>
                      </a:solidFill>
                      <a:latin typeface="+mj-lt"/>
                    </a:rPr>
                    <a:t>Y’</a:t>
                  </a:r>
                  <a:endParaRPr lang="sv-SE" i="1" dirty="0">
                    <a:solidFill>
                      <a:schemeClr val="tx1"/>
                    </a:solidFill>
                    <a:latin typeface="+mj-lt"/>
                  </a:endParaRPr>
                </a:p>
              </p:txBody>
            </p:sp>
            <p:cxnSp>
              <p:nvCxnSpPr>
                <p:cNvPr id="57" name="Straight Connector 56"/>
                <p:cNvCxnSpPr/>
                <p:nvPr/>
              </p:nvCxnSpPr>
              <p:spPr bwMode="auto">
                <a:xfrm flipH="1">
                  <a:off x="5940152" y="3259448"/>
                  <a:ext cx="15321" cy="961715"/>
                </a:xfrm>
                <a:prstGeom prst="line">
                  <a:avLst/>
                </a:prstGeom>
                <a:solidFill>
                  <a:srgbClr val="00B8FF"/>
                </a:solidFill>
                <a:ln w="9525" cap="flat" cmpd="sng" algn="ctr">
                  <a:solidFill>
                    <a:schemeClr val="tx1"/>
                  </a:solidFill>
                  <a:prstDash val="sysDot"/>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8" name="Straight Connector 57"/>
                <p:cNvCxnSpPr>
                  <a:endCxn id="55" idx="0"/>
                </p:cNvCxnSpPr>
                <p:nvPr/>
              </p:nvCxnSpPr>
              <p:spPr bwMode="auto">
                <a:xfrm flipH="1">
                  <a:off x="7098277" y="2506599"/>
                  <a:ext cx="7893" cy="1663967"/>
                </a:xfrm>
                <a:prstGeom prst="line">
                  <a:avLst/>
                </a:prstGeom>
                <a:solidFill>
                  <a:srgbClr val="00B8FF"/>
                </a:solidFill>
                <a:ln w="9525" cap="flat" cmpd="sng" algn="ctr">
                  <a:solidFill>
                    <a:schemeClr val="tx1"/>
                  </a:solidFill>
                  <a:prstDash val="sysDot"/>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3" name="TextBox 12"/>
                <p:cNvSpPr txBox="1"/>
                <p:nvPr/>
              </p:nvSpPr>
              <p:spPr>
                <a:xfrm rot="19099675">
                  <a:off x="6505435" y="1912503"/>
                  <a:ext cx="1274708" cy="369332"/>
                </a:xfrm>
                <a:prstGeom prst="rect">
                  <a:avLst/>
                </a:prstGeom>
                <a:noFill/>
              </p:spPr>
              <p:txBody>
                <a:bodyPr wrap="none" rtlCol="0">
                  <a:spAutoFit/>
                </a:bodyPr>
                <a:lstStyle/>
                <a:p>
                  <a:r>
                    <a:rPr lang="sv-SE" sz="1800" i="1" dirty="0" smtClean="0">
                      <a:solidFill>
                        <a:srgbClr val="00B0F0"/>
                      </a:solidFill>
                      <a:latin typeface="+mn-lt"/>
                    </a:rPr>
                    <a:t>LM-</a:t>
                  </a:r>
                  <a:r>
                    <a:rPr lang="sv-SE" sz="1800" dirty="0" smtClean="0">
                      <a:solidFill>
                        <a:srgbClr val="00B0F0"/>
                      </a:solidFill>
                      <a:latin typeface="+mn-lt"/>
                    </a:rPr>
                    <a:t>kurvan</a:t>
                  </a:r>
                  <a:endParaRPr lang="sv-SE" sz="1800" dirty="0">
                    <a:solidFill>
                      <a:srgbClr val="00B0F0"/>
                    </a:solidFill>
                    <a:latin typeface="+mn-lt"/>
                  </a:endParaRPr>
                </a:p>
              </p:txBody>
            </p:sp>
          </p:grpSp>
        </p:grpSp>
      </p:grpSp>
      <p:sp>
        <p:nvSpPr>
          <p:cNvPr id="59" name="TextBox 58"/>
          <p:cNvSpPr txBox="1"/>
          <p:nvPr/>
        </p:nvSpPr>
        <p:spPr>
          <a:xfrm rot="1826697">
            <a:off x="1840555" y="3465629"/>
            <a:ext cx="2105063" cy="307777"/>
          </a:xfrm>
          <a:prstGeom prst="rect">
            <a:avLst/>
          </a:prstGeom>
          <a:noFill/>
        </p:spPr>
        <p:txBody>
          <a:bodyPr wrap="none" rtlCol="0">
            <a:spAutoFit/>
          </a:bodyPr>
          <a:lstStyle/>
          <a:p>
            <a:r>
              <a:rPr lang="sv-SE" sz="1400" i="1" dirty="0" smtClean="0">
                <a:solidFill>
                  <a:srgbClr val="F4910C"/>
                </a:solidFill>
                <a:latin typeface="+mn-lt"/>
              </a:rPr>
              <a:t>M</a:t>
            </a:r>
            <a:r>
              <a:rPr lang="sv-SE" sz="1400" i="1" baseline="30000" dirty="0" smtClean="0">
                <a:solidFill>
                  <a:srgbClr val="F4910C"/>
                </a:solidFill>
                <a:latin typeface="+mn-lt"/>
              </a:rPr>
              <a:t>d </a:t>
            </a:r>
            <a:r>
              <a:rPr lang="sv-SE" sz="1400" dirty="0" smtClean="0">
                <a:solidFill>
                  <a:srgbClr val="F4910C"/>
                </a:solidFill>
                <a:latin typeface="+mn-lt"/>
              </a:rPr>
              <a:t>(lägre produktion, </a:t>
            </a:r>
            <a:r>
              <a:rPr lang="sv-SE" sz="1400" i="1" dirty="0" smtClean="0">
                <a:solidFill>
                  <a:srgbClr val="F4910C"/>
                </a:solidFill>
                <a:latin typeface="+mn-lt"/>
              </a:rPr>
              <a:t>Y</a:t>
            </a:r>
            <a:r>
              <a:rPr lang="sv-SE" sz="1400" dirty="0" smtClean="0">
                <a:solidFill>
                  <a:srgbClr val="F4910C"/>
                </a:solidFill>
                <a:latin typeface="+mn-lt"/>
              </a:rPr>
              <a:t>)</a:t>
            </a:r>
            <a:r>
              <a:rPr lang="sv-SE" sz="1400" i="1" dirty="0" smtClean="0">
                <a:solidFill>
                  <a:srgbClr val="F4910C"/>
                </a:solidFill>
                <a:latin typeface="+mn-lt"/>
              </a:rPr>
              <a:t> </a:t>
            </a:r>
            <a:endParaRPr lang="sv-SE" sz="1400" baseline="30000" dirty="0">
              <a:solidFill>
                <a:srgbClr val="F4910C"/>
              </a:solidFill>
              <a:latin typeface="+mn-lt"/>
            </a:endParaRPr>
          </a:p>
        </p:txBody>
      </p:sp>
    </p:spTree>
    <p:extLst>
      <p:ext uri="{BB962C8B-B14F-4D97-AF65-F5344CB8AC3E}">
        <p14:creationId xmlns:p14="http://schemas.microsoft.com/office/powerpoint/2010/main" val="23750243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2">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22" presetClass="entr" presetSubtype="8" fill="hold" nodeType="clickEffect">
                                  <p:stCondLst>
                                    <p:cond delay="0"/>
                                  </p:stCondLst>
                                  <p:childTnLst>
                                    <p:set>
                                      <p:cBhvr>
                                        <p:cTn id="14" dur="1" fill="hold">
                                          <p:stCondLst>
                                            <p:cond delay="0"/>
                                          </p:stCondLst>
                                        </p:cTn>
                                        <p:tgtEl>
                                          <p:spTgt spid="16"/>
                                        </p:tgtEl>
                                        <p:attrNameLst>
                                          <p:attrName>style.visibility</p:attrName>
                                        </p:attrNameLst>
                                      </p:cBhvr>
                                      <p:to>
                                        <p:strVal val="visible"/>
                                      </p:to>
                                    </p:set>
                                    <p:animEffect transition="in" filter="wipe(left)">
                                      <p:cBhvr>
                                        <p:cTn id="15" dur="500"/>
                                        <p:tgtEl>
                                          <p:spTgt spid="16"/>
                                        </p:tgtEl>
                                      </p:cBhvr>
                                    </p:animEffect>
                                  </p:childTnLst>
                                </p:cTn>
                              </p:par>
                            </p:childTnLst>
                          </p:cTn>
                        </p:par>
                      </p:childTnLst>
                    </p:cTn>
                  </p:par>
                  <p:par>
                    <p:cTn id="16" fill="hold">
                      <p:stCondLst>
                        <p:cond delay="indefinite"/>
                      </p:stCondLst>
                      <p:childTnLst>
                        <p:par>
                          <p:cTn id="17" fill="hold">
                            <p:stCondLst>
                              <p:cond delay="0"/>
                            </p:stCondLst>
                            <p:childTnLst>
                              <p:par>
                                <p:cTn id="18" presetID="1" presetClass="entr" presetSubtype="0" fill="hold" grpId="0" nodeType="clickEffect">
                                  <p:stCondLst>
                                    <p:cond delay="0"/>
                                  </p:stCondLst>
                                  <p:childTnLst>
                                    <p:set>
                                      <p:cBhvr>
                                        <p:cTn id="19" dur="1" fill="hold">
                                          <p:stCondLst>
                                            <p:cond delay="0"/>
                                          </p:stCondLst>
                                        </p:cTn>
                                        <p:tgtEl>
                                          <p:spTgt spid="32">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 grpId="0" uiExpand="1" build="p"/>
    </p:bld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Arial"/>
        <a:ea typeface="MS Gothic"/>
        <a:cs typeface=""/>
      </a:majorFont>
      <a:minorFont>
        <a:latin typeface="Arial"/>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8" charset="0"/>
          <a:buNone/>
          <a:tabLst/>
          <a:defRPr kumimoji="0" lang="en-GB" sz="2400" b="0" i="0" u="none" strike="noStrike" cap="none" normalizeH="0" baseline="0" smtClean="0">
            <a:ln>
              <a:noFill/>
            </a:ln>
            <a:solidFill>
              <a:schemeClr val="bg1"/>
            </a:solidFill>
            <a:effectLst/>
            <a:latin typeface="Times New Roman" pitchFamily="18" charset="0"/>
            <a:ea typeface="MS Gothic" pitchFamily="49"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8" charset="0"/>
          <a:buNone/>
          <a:tabLst/>
          <a:defRPr kumimoji="0" lang="en-GB" sz="2400" b="0" i="0" u="none" strike="noStrike" cap="none" normalizeH="0" baseline="0" smtClean="0">
            <a:ln>
              <a:noFill/>
            </a:ln>
            <a:solidFill>
              <a:schemeClr val="bg1"/>
            </a:solidFill>
            <a:effectLst/>
            <a:latin typeface="Times New Roman" pitchFamily="18" charset="0"/>
            <a:ea typeface="MS Gothic" pitchFamily="49" charset="-128"/>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Arial"/>
        <a:ea typeface="MS Gothic"/>
        <a:cs typeface=""/>
      </a:majorFont>
      <a:minorFont>
        <a:latin typeface="Arial"/>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8" charset="0"/>
          <a:buNone/>
          <a:tabLst/>
          <a:defRPr kumimoji="0" lang="en-GB" sz="2400" b="0" i="0" u="none" strike="noStrike" cap="none" normalizeH="0" baseline="0" smtClean="0">
            <a:ln>
              <a:noFill/>
            </a:ln>
            <a:solidFill>
              <a:schemeClr val="bg1"/>
            </a:solidFill>
            <a:effectLst/>
            <a:latin typeface="Times New Roman" pitchFamily="18" charset="0"/>
            <a:ea typeface="MS Gothic" pitchFamily="49"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8" charset="0"/>
          <a:buNone/>
          <a:tabLst/>
          <a:defRPr kumimoji="0" lang="en-GB" sz="2400" b="0" i="0" u="none" strike="noStrike" cap="none" normalizeH="0" baseline="0" smtClean="0">
            <a:ln>
              <a:noFill/>
            </a:ln>
            <a:solidFill>
              <a:schemeClr val="bg1"/>
            </a:solidFill>
            <a:effectLst/>
            <a:latin typeface="Times New Roman" pitchFamily="18" charset="0"/>
            <a:ea typeface="MS Gothic" pitchFamily="49" charset="-128"/>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Riksbank 2">
    <a:dk1>
      <a:srgbClr val="000000"/>
    </a:dk1>
    <a:lt1>
      <a:srgbClr val="FFFFFF"/>
    </a:lt1>
    <a:dk2>
      <a:srgbClr val="000000"/>
    </a:dk2>
    <a:lt2>
      <a:srgbClr val="FFFFFF"/>
    </a:lt2>
    <a:accent1>
      <a:srgbClr val="A41D22"/>
    </a:accent1>
    <a:accent2>
      <a:srgbClr val="0076BD"/>
    </a:accent2>
    <a:accent3>
      <a:srgbClr val="EEAF00"/>
    </a:accent3>
    <a:accent4>
      <a:srgbClr val="BCBEC0"/>
    </a:accent4>
    <a:accent5>
      <a:srgbClr val="537121"/>
    </a:accent5>
    <a:accent6>
      <a:srgbClr val="6A4976"/>
    </a:accent6>
    <a:hlink>
      <a:srgbClr val="0033CC"/>
    </a:hlink>
    <a:folHlink>
      <a:srgbClr val="00CC00"/>
    </a:folHlink>
  </a:clrScheme>
  <a:fontScheme name="RB Excel">
    <a:majorFont>
      <a:latin typeface="Gisha"/>
      <a:ea typeface=""/>
      <a:cs typeface=""/>
    </a:majorFont>
    <a:minorFont>
      <a:latin typeface="Gish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otalTime>19783</TotalTime>
  <Words>2430</Words>
  <Application>Microsoft Office PowerPoint</Application>
  <PresentationFormat>On-screen Show (4:3)</PresentationFormat>
  <Paragraphs>314</Paragraphs>
  <Slides>25</Slides>
  <Notes>1</Notes>
  <HiddenSlides>0</HiddenSlides>
  <MMClips>0</MMClips>
  <ScaleCrop>false</ScaleCrop>
  <HeadingPairs>
    <vt:vector size="4" baseType="variant">
      <vt:variant>
        <vt:lpstr>Theme</vt:lpstr>
      </vt:variant>
      <vt:variant>
        <vt:i4>2</vt:i4>
      </vt:variant>
      <vt:variant>
        <vt:lpstr>Slide Titles</vt:lpstr>
      </vt:variant>
      <vt:variant>
        <vt:i4>25</vt:i4>
      </vt:variant>
    </vt:vector>
  </HeadingPairs>
  <TitlesOfParts>
    <vt:vector size="27" baseType="lpstr">
      <vt:lpstr>Default Design</vt:lpstr>
      <vt:lpstr>1_Default Design</vt:lpstr>
      <vt:lpstr>Kapitel 4 Varu- och penningmarknaden: IS-LM modellen </vt:lpstr>
      <vt:lpstr>Endogena investeringar</vt:lpstr>
      <vt:lpstr>Jämvikt på varumarknaden</vt:lpstr>
      <vt:lpstr>Räntans effekt på produktionen</vt:lpstr>
      <vt:lpstr>Härledning av IS-kurvan</vt:lpstr>
      <vt:lpstr>Förskjutningar av IS-kurvan</vt:lpstr>
      <vt:lpstr>Penningmarknaden och LM-sambandet</vt:lpstr>
      <vt:lpstr>Efterfrågan på pengar och förändringar i produktionen</vt:lpstr>
      <vt:lpstr>Härledning av LM - kurvan</vt:lpstr>
      <vt:lpstr>Förskjutningar av LM-kurvan</vt:lpstr>
      <vt:lpstr>Penningpolitisk reaktionsfunktion</vt:lpstr>
      <vt:lpstr>Penningpolitisk reaktionsfunktion</vt:lpstr>
      <vt:lpstr>4.3 IS- och LM-sambanden tillsammans</vt:lpstr>
      <vt:lpstr>Finanspolitik</vt:lpstr>
      <vt:lpstr>Effekt av en skattehöjning</vt:lpstr>
      <vt:lpstr>Effekten av en skatthöjning i ord</vt:lpstr>
      <vt:lpstr>Penningpolitik</vt:lpstr>
      <vt:lpstr>Effekt av en penningpolitisk expansion</vt:lpstr>
      <vt:lpstr>Policymix</vt:lpstr>
      <vt:lpstr>Mer realistiska modeller med dynamik</vt:lpstr>
      <vt:lpstr>Effekt av räntehöjning i Ramses </vt:lpstr>
      <vt:lpstr>Riksbanken och penningpolitiken</vt:lpstr>
      <vt:lpstr>Transitionsmekanismer</vt:lpstr>
      <vt:lpstr>Lite doktrinhistoria</vt:lpstr>
      <vt:lpstr>Lite doktrinhistoria</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Kapitel 2</dc:title>
  <dc:subject>Macroeconomics, 3/e, Blanchard</dc:subject>
  <dc:creator>John Hassler</dc:creator>
  <cp:lastModifiedBy>hasslerj</cp:lastModifiedBy>
  <cp:revision>361</cp:revision>
  <cp:lastPrinted>2016-11-04T08:06:26Z</cp:lastPrinted>
  <dcterms:created xsi:type="dcterms:W3CDTF">2001-01-09T19:01:00Z</dcterms:created>
  <dcterms:modified xsi:type="dcterms:W3CDTF">2022-03-23T14:09:28Z</dcterms:modified>
</cp:coreProperties>
</file>