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38"/>
  </p:notesMasterIdLst>
  <p:handoutMasterIdLst>
    <p:handoutMasterId r:id="rId39"/>
  </p:handoutMasterIdLst>
  <p:sldIdLst>
    <p:sldId id="257" r:id="rId3"/>
    <p:sldId id="258" r:id="rId4"/>
    <p:sldId id="259" r:id="rId5"/>
    <p:sldId id="260" r:id="rId6"/>
    <p:sldId id="261" r:id="rId7"/>
    <p:sldId id="264" r:id="rId8"/>
    <p:sldId id="265" r:id="rId9"/>
    <p:sldId id="263" r:id="rId10"/>
    <p:sldId id="295" r:id="rId11"/>
    <p:sldId id="266" r:id="rId12"/>
    <p:sldId id="267" r:id="rId13"/>
    <p:sldId id="268" r:id="rId14"/>
    <p:sldId id="269" r:id="rId15"/>
    <p:sldId id="271" r:id="rId16"/>
    <p:sldId id="270" r:id="rId17"/>
    <p:sldId id="272" r:id="rId18"/>
    <p:sldId id="273" r:id="rId19"/>
    <p:sldId id="275" r:id="rId20"/>
    <p:sldId id="276" r:id="rId21"/>
    <p:sldId id="277" r:id="rId22"/>
    <p:sldId id="278" r:id="rId23"/>
    <p:sldId id="279" r:id="rId24"/>
    <p:sldId id="280" r:id="rId25"/>
    <p:sldId id="281" r:id="rId26"/>
    <p:sldId id="282" r:id="rId27"/>
    <p:sldId id="283" r:id="rId28"/>
    <p:sldId id="284" r:id="rId29"/>
    <p:sldId id="287" r:id="rId30"/>
    <p:sldId id="288" r:id="rId31"/>
    <p:sldId id="289" r:id="rId32"/>
    <p:sldId id="290" r:id="rId33"/>
    <p:sldId id="291" r:id="rId34"/>
    <p:sldId id="292" r:id="rId35"/>
    <p:sldId id="293" r:id="rId36"/>
    <p:sldId id="294" r:id="rId37"/>
  </p:sldIdLst>
  <p:sldSz cx="9144000" cy="6858000" type="screen4x3"/>
  <p:notesSz cx="6797675" cy="9928225"/>
  <p:defaultTextStyle>
    <a:defPPr>
      <a:defRPr lang="en-GB"/>
    </a:defPPr>
    <a:lvl1pPr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5pPr>
    <a:lvl6pPr marL="2286000" algn="l" defTabSz="914400" rtl="0" eaLnBrk="1" latinLnBrk="0" hangingPunct="1">
      <a:defRPr sz="2400" kern="1200">
        <a:solidFill>
          <a:schemeClr val="bg1"/>
        </a:solidFill>
        <a:latin typeface="Times New Roman" pitchFamily="18" charset="0"/>
        <a:ea typeface="MS Gothic" pitchFamily="49" charset="-128"/>
        <a:cs typeface="+mn-cs"/>
      </a:defRPr>
    </a:lvl6pPr>
    <a:lvl7pPr marL="2743200" algn="l" defTabSz="914400" rtl="0" eaLnBrk="1" latinLnBrk="0" hangingPunct="1">
      <a:defRPr sz="2400" kern="1200">
        <a:solidFill>
          <a:schemeClr val="bg1"/>
        </a:solidFill>
        <a:latin typeface="Times New Roman" pitchFamily="18" charset="0"/>
        <a:ea typeface="MS Gothic" pitchFamily="49" charset="-128"/>
        <a:cs typeface="+mn-cs"/>
      </a:defRPr>
    </a:lvl7pPr>
    <a:lvl8pPr marL="3200400" algn="l" defTabSz="914400" rtl="0" eaLnBrk="1" latinLnBrk="0" hangingPunct="1">
      <a:defRPr sz="2400" kern="1200">
        <a:solidFill>
          <a:schemeClr val="bg1"/>
        </a:solidFill>
        <a:latin typeface="Times New Roman" pitchFamily="18" charset="0"/>
        <a:ea typeface="MS Gothic" pitchFamily="49" charset="-128"/>
        <a:cs typeface="+mn-cs"/>
      </a:defRPr>
    </a:lvl8pPr>
    <a:lvl9pPr marL="3657600" algn="l" defTabSz="914400" rtl="0" eaLnBrk="1" latinLnBrk="0" hangingPunct="1">
      <a:defRPr sz="2400" kern="1200">
        <a:solidFill>
          <a:schemeClr val="bg1"/>
        </a:solidFill>
        <a:latin typeface="Times New Roman" pitchFamily="18" charset="0"/>
        <a:ea typeface="MS Gothic" pitchFamily="49"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4910C"/>
    <a:srgbClr val="346976"/>
    <a:srgbClr val="316977"/>
    <a:srgbClr val="375263"/>
    <a:srgbClr val="00CCFF"/>
    <a:srgbClr val="FF6600"/>
    <a:srgbClr val="CC3300"/>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07" autoAdjust="0"/>
    <p:restoredTop sz="94652" autoAdjust="0"/>
  </p:normalViewPr>
  <p:slideViewPr>
    <p:cSldViewPr showGuides="1">
      <p:cViewPr>
        <p:scale>
          <a:sx n="100" d="100"/>
          <a:sy n="100" d="100"/>
        </p:scale>
        <p:origin x="-870" y="-102"/>
      </p:cViewPr>
      <p:guideLst>
        <p:guide orient="horz" pos="2659"/>
        <p:guide pos="476"/>
      </p:guideLst>
    </p:cSldViewPr>
  </p:slideViewPr>
  <p:outlineViewPr>
    <p:cViewPr varScale="1">
      <p:scale>
        <a:sx n="170" d="200"/>
        <a:sy n="170" d="200"/>
      </p:scale>
      <p:origin x="0" y="42402"/>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59" d="100"/>
          <a:sy n="59" d="100"/>
        </p:scale>
        <p:origin x="-1752" y="-72"/>
      </p:cViewPr>
      <p:guideLst>
        <p:guide orient="horz" pos="2978"/>
        <p:guide pos="200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1" Type="http://schemas.openxmlformats.org/officeDocument/2006/relationships/oleObject" Target="file:///C:\Users\hasslerj\Downloads\DETALJERAT%20RESULTAT_2019-11-12_15_50.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marker>
            <c:symbol val="none"/>
          </c:marker>
          <c:cat>
            <c:strRef>
              <c:f>'[VolumeICh7ExchangeRates1913_.xls]Tables I.A7.23 and I.A7.24'!$A$6:$A$113</c:f>
              <c:strCache>
                <c:ptCount val="108"/>
                <c:pt idx="0">
                  <c:v>1913</c:v>
                </c:pt>
                <c:pt idx="1">
                  <c:v>1914</c:v>
                </c:pt>
                <c:pt idx="2">
                  <c:v>1915</c:v>
                </c:pt>
                <c:pt idx="3">
                  <c:v>1916</c:v>
                </c:pt>
                <c:pt idx="4">
                  <c:v>1917</c:v>
                </c:pt>
                <c:pt idx="5">
                  <c:v>1918</c:v>
                </c:pt>
                <c:pt idx="6">
                  <c:v>1919</c:v>
                </c:pt>
                <c:pt idx="7">
                  <c:v>1920</c:v>
                </c:pt>
                <c:pt idx="8">
                  <c:v>1921</c:v>
                </c:pt>
                <c:pt idx="9">
                  <c:v>1922</c:v>
                </c:pt>
                <c:pt idx="10">
                  <c:v>1923</c:v>
                </c:pt>
                <c:pt idx="11">
                  <c:v>1924</c:v>
                </c:pt>
                <c:pt idx="12">
                  <c:v>1925</c:v>
                </c:pt>
                <c:pt idx="13">
                  <c:v>1926</c:v>
                </c:pt>
                <c:pt idx="14">
                  <c:v>1927</c:v>
                </c:pt>
                <c:pt idx="15">
                  <c:v>1928</c:v>
                </c:pt>
                <c:pt idx="16">
                  <c:v>1929</c:v>
                </c:pt>
                <c:pt idx="17">
                  <c:v>1930</c:v>
                </c:pt>
                <c:pt idx="18">
                  <c:v>1931</c:v>
                </c:pt>
                <c:pt idx="19">
                  <c:v>1932</c:v>
                </c:pt>
                <c:pt idx="20">
                  <c:v>1933</c:v>
                </c:pt>
                <c:pt idx="21">
                  <c:v>1934</c:v>
                </c:pt>
                <c:pt idx="22">
                  <c:v>1935</c:v>
                </c:pt>
                <c:pt idx="23">
                  <c:v>1936</c:v>
                </c:pt>
                <c:pt idx="24">
                  <c:v>1937</c:v>
                </c:pt>
                <c:pt idx="25">
                  <c:v>1938</c:v>
                </c:pt>
                <c:pt idx="26">
                  <c:v>1939</c:v>
                </c:pt>
                <c:pt idx="27">
                  <c:v>1940</c:v>
                </c:pt>
                <c:pt idx="28">
                  <c:v>1941</c:v>
                </c:pt>
                <c:pt idx="29">
                  <c:v>1942</c:v>
                </c:pt>
                <c:pt idx="30">
                  <c:v>1943</c:v>
                </c:pt>
                <c:pt idx="31">
                  <c:v>1944</c:v>
                </c:pt>
                <c:pt idx="32">
                  <c:v>1945</c:v>
                </c:pt>
                <c:pt idx="33">
                  <c:v>1946</c:v>
                </c:pt>
                <c:pt idx="34">
                  <c:v>1947</c:v>
                </c:pt>
                <c:pt idx="35">
                  <c:v>1948</c:v>
                </c:pt>
                <c:pt idx="36">
                  <c:v>1949</c:v>
                </c:pt>
                <c:pt idx="37">
                  <c:v>1950</c:v>
                </c:pt>
                <c:pt idx="38">
                  <c:v>1951</c:v>
                </c:pt>
                <c:pt idx="39">
                  <c:v>1952</c:v>
                </c:pt>
                <c:pt idx="40">
                  <c:v>1953</c:v>
                </c:pt>
                <c:pt idx="41">
                  <c:v>1954</c:v>
                </c:pt>
                <c:pt idx="42">
                  <c:v>1955</c:v>
                </c:pt>
                <c:pt idx="43">
                  <c:v>1956</c:v>
                </c:pt>
                <c:pt idx="44">
                  <c:v>1957</c:v>
                </c:pt>
                <c:pt idx="45">
                  <c:v>1958</c:v>
                </c:pt>
                <c:pt idx="46">
                  <c:v>1959</c:v>
                </c:pt>
                <c:pt idx="47">
                  <c:v>1960</c:v>
                </c:pt>
                <c:pt idx="48">
                  <c:v>1961</c:v>
                </c:pt>
                <c:pt idx="49">
                  <c:v>1962</c:v>
                </c:pt>
                <c:pt idx="50">
                  <c:v>1963</c:v>
                </c:pt>
                <c:pt idx="51">
                  <c:v>1964</c:v>
                </c:pt>
                <c:pt idx="52">
                  <c:v>1965</c:v>
                </c:pt>
                <c:pt idx="53">
                  <c:v>1966</c:v>
                </c:pt>
                <c:pt idx="54">
                  <c:v>1967</c:v>
                </c:pt>
                <c:pt idx="55">
                  <c:v>1968</c:v>
                </c:pt>
                <c:pt idx="56">
                  <c:v>1969</c:v>
                </c:pt>
                <c:pt idx="57">
                  <c:v>1970</c:v>
                </c:pt>
                <c:pt idx="58">
                  <c:v>1971</c:v>
                </c:pt>
                <c:pt idx="59">
                  <c:v>1972</c:v>
                </c:pt>
                <c:pt idx="60">
                  <c:v>1973</c:v>
                </c:pt>
                <c:pt idx="61">
                  <c:v>1974</c:v>
                </c:pt>
                <c:pt idx="62">
                  <c:v>1975</c:v>
                </c:pt>
                <c:pt idx="63">
                  <c:v>1976</c:v>
                </c:pt>
                <c:pt idx="64">
                  <c:v>1977</c:v>
                </c:pt>
                <c:pt idx="65">
                  <c:v>1978</c:v>
                </c:pt>
                <c:pt idx="66">
                  <c:v>1979</c:v>
                </c:pt>
                <c:pt idx="67">
                  <c:v>1980</c:v>
                </c:pt>
                <c:pt idx="68">
                  <c:v>1981</c:v>
                </c:pt>
                <c:pt idx="69">
                  <c:v>1982</c:v>
                </c:pt>
                <c:pt idx="70">
                  <c:v>1983</c:v>
                </c:pt>
                <c:pt idx="71">
                  <c:v>1984</c:v>
                </c:pt>
                <c:pt idx="72">
                  <c:v>1985</c:v>
                </c:pt>
                <c:pt idx="73">
                  <c:v>1986</c:v>
                </c:pt>
                <c:pt idx="74">
                  <c:v>1987</c:v>
                </c:pt>
                <c:pt idx="75">
                  <c:v>1988</c:v>
                </c:pt>
                <c:pt idx="76">
                  <c:v>1989</c:v>
                </c:pt>
                <c:pt idx="77">
                  <c:v>1990</c:v>
                </c:pt>
                <c:pt idx="78">
                  <c:v>1991</c:v>
                </c:pt>
                <c:pt idx="79">
                  <c:v>1992</c:v>
                </c:pt>
                <c:pt idx="80">
                  <c:v>1993</c:v>
                </c:pt>
                <c:pt idx="81">
                  <c:v>1994</c:v>
                </c:pt>
                <c:pt idx="82">
                  <c:v>1995</c:v>
                </c:pt>
                <c:pt idx="83">
                  <c:v>1996</c:v>
                </c:pt>
                <c:pt idx="84">
                  <c:v>1997</c:v>
                </c:pt>
                <c:pt idx="85">
                  <c:v>1998</c:v>
                </c:pt>
                <c:pt idx="86">
                  <c:v>1999</c:v>
                </c:pt>
                <c:pt idx="87">
                  <c:v>2000</c:v>
                </c:pt>
                <c:pt idx="88">
                  <c:v>2001</c:v>
                </c:pt>
                <c:pt idx="89">
                  <c:v>2002</c:v>
                </c:pt>
                <c:pt idx="90">
                  <c:v>2003</c:v>
                </c:pt>
                <c:pt idx="91">
                  <c:v>2004</c:v>
                </c:pt>
                <c:pt idx="92">
                  <c:v>2005</c:v>
                </c:pt>
                <c:pt idx="93">
                  <c:v>2006</c:v>
                </c:pt>
                <c:pt idx="94">
                  <c:v>2007</c:v>
                </c:pt>
                <c:pt idx="95">
                  <c:v>2008</c:v>
                </c:pt>
                <c:pt idx="96">
                  <c:v>2009</c:v>
                </c:pt>
                <c:pt idx="97">
                  <c:v>2010</c:v>
                </c:pt>
                <c:pt idx="98">
                  <c:v>2011</c:v>
                </c:pt>
                <c:pt idx="99">
                  <c:v>2012</c:v>
                </c:pt>
                <c:pt idx="100">
                  <c:v>2013</c:v>
                </c:pt>
                <c:pt idx="101">
                  <c:v>2014</c:v>
                </c:pt>
                <c:pt idx="102">
                  <c:v>2015</c:v>
                </c:pt>
                <c:pt idx="103">
                  <c:v>2016</c:v>
                </c:pt>
                <c:pt idx="104">
                  <c:v>2017</c:v>
                </c:pt>
                <c:pt idx="105">
                  <c:v>2018</c:v>
                </c:pt>
                <c:pt idx="106">
                  <c:v>2019</c:v>
                </c:pt>
                <c:pt idx="107">
                  <c:v>2020</c:v>
                </c:pt>
              </c:strCache>
            </c:strRef>
          </c:cat>
          <c:val>
            <c:numRef>
              <c:f>'[VolumeICh7ExchangeRates1913_.xls]Tables I.A7.23 and I.A7.24'!$C$6:$C$113</c:f>
              <c:numCache>
                <c:formatCode>0.00</c:formatCode>
                <c:ptCount val="108"/>
                <c:pt idx="0">
                  <c:v>3.7524975038817732</c:v>
                </c:pt>
                <c:pt idx="1">
                  <c:v>3.8030365143976006</c:v>
                </c:pt>
                <c:pt idx="2">
                  <c:v>3.8542568768334196</c:v>
                </c:pt>
                <c:pt idx="3">
                  <c:v>3.5053781577518319</c:v>
                </c:pt>
                <c:pt idx="4">
                  <c:v>3.1181080093556313</c:v>
                </c:pt>
                <c:pt idx="5">
                  <c:v>3.0835198161775126</c:v>
                </c:pt>
                <c:pt idx="6">
                  <c:v>3.9491207539500359</c:v>
                </c:pt>
                <c:pt idx="7">
                  <c:v>4.9225791652683597</c:v>
                </c:pt>
                <c:pt idx="8">
                  <c:v>4.4537362963472571</c:v>
                </c:pt>
                <c:pt idx="9">
                  <c:v>3.8271803314388779</c:v>
                </c:pt>
                <c:pt idx="10">
                  <c:v>3.7608300827344285</c:v>
                </c:pt>
                <c:pt idx="11">
                  <c:v>3.762204216726202</c:v>
                </c:pt>
                <c:pt idx="12">
                  <c:v>3.725744271582109</c:v>
                </c:pt>
                <c:pt idx="13">
                  <c:v>3.7377176989833636</c:v>
                </c:pt>
                <c:pt idx="14">
                  <c:v>3.7305863413255249</c:v>
                </c:pt>
                <c:pt idx="15">
                  <c:v>3.7318112305420201</c:v>
                </c:pt>
                <c:pt idx="16">
                  <c:v>3.7343048571552262</c:v>
                </c:pt>
                <c:pt idx="17">
                  <c:v>3.7252696601148365</c:v>
                </c:pt>
                <c:pt idx="18">
                  <c:v>3.993573926817886</c:v>
                </c:pt>
                <c:pt idx="19">
                  <c:v>5.4276302847383784</c:v>
                </c:pt>
                <c:pt idx="20">
                  <c:v>4.6102978620050203</c:v>
                </c:pt>
                <c:pt idx="21">
                  <c:v>3.8514967081522014</c:v>
                </c:pt>
                <c:pt idx="22">
                  <c:v>3.9649148353298549</c:v>
                </c:pt>
                <c:pt idx="23">
                  <c:v>3.9094879354777632</c:v>
                </c:pt>
                <c:pt idx="24">
                  <c:v>3.9316264672497314</c:v>
                </c:pt>
                <c:pt idx="25">
                  <c:v>3.9758979490522237</c:v>
                </c:pt>
                <c:pt idx="26">
                  <c:v>4.1690068478401479</c:v>
                </c:pt>
                <c:pt idx="27">
                  <c:v>4.2</c:v>
                </c:pt>
                <c:pt idx="28">
                  <c:v>4.2</c:v>
                </c:pt>
                <c:pt idx="29">
                  <c:v>4.2</c:v>
                </c:pt>
                <c:pt idx="30">
                  <c:v>4.2</c:v>
                </c:pt>
                <c:pt idx="31">
                  <c:v>4.2</c:v>
                </c:pt>
                <c:pt idx="32">
                  <c:v>4.2</c:v>
                </c:pt>
                <c:pt idx="33">
                  <c:v>3.9094136279329859</c:v>
                </c:pt>
                <c:pt idx="34">
                  <c:v>3.6</c:v>
                </c:pt>
                <c:pt idx="35">
                  <c:v>3.6</c:v>
                </c:pt>
                <c:pt idx="36">
                  <c:v>3.992176109402183</c:v>
                </c:pt>
                <c:pt idx="37">
                  <c:v>5.18</c:v>
                </c:pt>
                <c:pt idx="38">
                  <c:v>5.18</c:v>
                </c:pt>
                <c:pt idx="39">
                  <c:v>5.18</c:v>
                </c:pt>
                <c:pt idx="40">
                  <c:v>5.18</c:v>
                </c:pt>
                <c:pt idx="41">
                  <c:v>5.18</c:v>
                </c:pt>
                <c:pt idx="42">
                  <c:v>5.18</c:v>
                </c:pt>
                <c:pt idx="43">
                  <c:v>5.18</c:v>
                </c:pt>
                <c:pt idx="44">
                  <c:v>5.18</c:v>
                </c:pt>
                <c:pt idx="45">
                  <c:v>5.18</c:v>
                </c:pt>
                <c:pt idx="46">
                  <c:v>5.1806247864543655</c:v>
                </c:pt>
                <c:pt idx="47">
                  <c:v>5.1737454211726037</c:v>
                </c:pt>
                <c:pt idx="48">
                  <c:v>5.1743111972470714</c:v>
                </c:pt>
                <c:pt idx="49">
                  <c:v>5.1624849269196487</c:v>
                </c:pt>
                <c:pt idx="50">
                  <c:v>5.1945811432723961</c:v>
                </c:pt>
                <c:pt idx="51">
                  <c:v>5.1585164438003934</c:v>
                </c:pt>
                <c:pt idx="52">
                  <c:v>5.1614394149863685</c:v>
                </c:pt>
                <c:pt idx="53">
                  <c:v>5.1716010861631121</c:v>
                </c:pt>
                <c:pt idx="54">
                  <c:v>5.1673286975660044</c:v>
                </c:pt>
                <c:pt idx="55">
                  <c:v>5.1732797202615917</c:v>
                </c:pt>
                <c:pt idx="56">
                  <c:v>5.1738534001048286</c:v>
                </c:pt>
                <c:pt idx="57">
                  <c:v>5.192279501720221</c:v>
                </c:pt>
                <c:pt idx="58">
                  <c:v>5.1087501430174491</c:v>
                </c:pt>
                <c:pt idx="59">
                  <c:v>4.7643812634718774</c:v>
                </c:pt>
                <c:pt idx="60">
                  <c:v>4.3696792338576351</c:v>
                </c:pt>
                <c:pt idx="61">
                  <c:v>4.4429210509013615</c:v>
                </c:pt>
                <c:pt idx="62">
                  <c:v>4.1591982459603098</c:v>
                </c:pt>
                <c:pt idx="63">
                  <c:v>4.3634522675382827</c:v>
                </c:pt>
                <c:pt idx="64">
                  <c:v>4.4837764089645091</c:v>
                </c:pt>
                <c:pt idx="65">
                  <c:v>4.5241745168269381</c:v>
                </c:pt>
                <c:pt idx="66">
                  <c:v>4.294139177456044</c:v>
                </c:pt>
                <c:pt idx="67">
                  <c:v>4.2368288581748352</c:v>
                </c:pt>
                <c:pt idx="68">
                  <c:v>5.055066970552355</c:v>
                </c:pt>
                <c:pt idx="69">
                  <c:v>6.2605442716406809</c:v>
                </c:pt>
                <c:pt idx="70">
                  <c:v>7.6719313588846703</c:v>
                </c:pt>
                <c:pt idx="71">
                  <c:v>8.2718430540748624</c:v>
                </c:pt>
                <c:pt idx="72">
                  <c:v>8.5921253930998738</c:v>
                </c:pt>
                <c:pt idx="73">
                  <c:v>7.1277790601027347</c:v>
                </c:pt>
                <c:pt idx="74">
                  <c:v>6.3452811176281854</c:v>
                </c:pt>
                <c:pt idx="75">
                  <c:v>6.1308086202195087</c:v>
                </c:pt>
                <c:pt idx="76">
                  <c:v>6.4459383078559966</c:v>
                </c:pt>
                <c:pt idx="77">
                  <c:v>5.9232353967754658</c:v>
                </c:pt>
                <c:pt idx="78">
                  <c:v>6.0453398687530653</c:v>
                </c:pt>
                <c:pt idx="79">
                  <c:v>5.8078030742266522</c:v>
                </c:pt>
                <c:pt idx="80">
                  <c:v>7.7714161051588251</c:v>
                </c:pt>
                <c:pt idx="81">
                  <c:v>7.7137786646814401</c:v>
                </c:pt>
                <c:pt idx="82">
                  <c:v>7.1303144485003971</c:v>
                </c:pt>
                <c:pt idx="83">
                  <c:v>6.7061343921518617</c:v>
                </c:pt>
                <c:pt idx="84">
                  <c:v>7.6326349678232148</c:v>
                </c:pt>
                <c:pt idx="85">
                  <c:v>7.9487262525205304</c:v>
                </c:pt>
                <c:pt idx="86">
                  <c:v>8.2609790053139651</c:v>
                </c:pt>
                <c:pt idx="87">
                  <c:v>9.1456520697145454</c:v>
                </c:pt>
                <c:pt idx="88">
                  <c:v>10.323148585983452</c:v>
                </c:pt>
                <c:pt idx="89">
                  <c:v>9.7099419690622959</c:v>
                </c:pt>
                <c:pt idx="90">
                  <c:v>8.0761656436506186</c:v>
                </c:pt>
                <c:pt idx="91">
                  <c:v>7.3452741347418922</c:v>
                </c:pt>
                <c:pt idx="92">
                  <c:v>7.4579500934600249</c:v>
                </c:pt>
                <c:pt idx="93">
                  <c:v>7.3702707308339201</c:v>
                </c:pt>
                <c:pt idx="94">
                  <c:v>6.7570510375407418</c:v>
                </c:pt>
                <c:pt idx="95">
                  <c:v>6.5520153817174336</c:v>
                </c:pt>
                <c:pt idx="96">
                  <c:v>7.6311506228626822</c:v>
                </c:pt>
                <c:pt idx="97">
                  <c:v>7.2002656101392875</c:v>
                </c:pt>
                <c:pt idx="98">
                  <c:v>6.4923308262561976</c:v>
                </c:pt>
                <c:pt idx="99">
                  <c:v>6.7739817587195343</c:v>
                </c:pt>
                <c:pt idx="100">
                  <c:v>6.5137422571065056</c:v>
                </c:pt>
                <c:pt idx="101">
                  <c:v>6.7813394584403497</c:v>
                </c:pt>
                <c:pt idx="102">
                  <c:v>8.4350000000000005</c:v>
                </c:pt>
                <c:pt idx="103">
                  <c:v>8.5612999999999992</c:v>
                </c:pt>
                <c:pt idx="104">
                  <c:v>8.5386000000000006</c:v>
                </c:pt>
                <c:pt idx="105" formatCode="General">
                  <c:v>8.6920999999999999</c:v>
                </c:pt>
                <c:pt idx="106" formatCode="General">
                  <c:v>9.4603999999999999</c:v>
                </c:pt>
                <c:pt idx="107" formatCode="General">
                  <c:v>9.3371999999999993</c:v>
                </c:pt>
              </c:numCache>
            </c:numRef>
          </c:val>
          <c:smooth val="0"/>
        </c:ser>
        <c:dLbls>
          <c:showLegendKey val="0"/>
          <c:showVal val="0"/>
          <c:showCatName val="0"/>
          <c:showSerName val="0"/>
          <c:showPercent val="0"/>
          <c:showBubbleSize val="0"/>
        </c:dLbls>
        <c:marker val="1"/>
        <c:smooth val="0"/>
        <c:axId val="188986880"/>
        <c:axId val="188988416"/>
      </c:lineChart>
      <c:catAx>
        <c:axId val="188986880"/>
        <c:scaling>
          <c:orientation val="minMax"/>
        </c:scaling>
        <c:delete val="0"/>
        <c:axPos val="b"/>
        <c:majorTickMark val="out"/>
        <c:minorTickMark val="none"/>
        <c:tickLblPos val="nextTo"/>
        <c:txPr>
          <a:bodyPr/>
          <a:lstStyle/>
          <a:p>
            <a:pPr>
              <a:defRPr sz="1200"/>
            </a:pPr>
            <a:endParaRPr lang="en-US"/>
          </a:p>
        </c:txPr>
        <c:crossAx val="188988416"/>
        <c:crosses val="autoZero"/>
        <c:auto val="1"/>
        <c:lblAlgn val="ctr"/>
        <c:lblOffset val="100"/>
        <c:noMultiLvlLbl val="0"/>
      </c:catAx>
      <c:valAx>
        <c:axId val="188988416"/>
        <c:scaling>
          <c:orientation val="minMax"/>
        </c:scaling>
        <c:delete val="0"/>
        <c:axPos val="l"/>
        <c:majorGridlines/>
        <c:numFmt formatCode="0.00" sourceLinked="1"/>
        <c:majorTickMark val="out"/>
        <c:minorTickMark val="none"/>
        <c:tickLblPos val="nextTo"/>
        <c:txPr>
          <a:bodyPr/>
          <a:lstStyle/>
          <a:p>
            <a:pPr>
              <a:defRPr sz="1600"/>
            </a:pPr>
            <a:endParaRPr lang="en-US"/>
          </a:p>
        </c:txPr>
        <c:crossAx val="188986880"/>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877430515066737E-2"/>
          <c:y val="6.2245861570936561E-2"/>
          <c:w val="0.70766379493187626"/>
          <c:h val="0.72457484882632095"/>
        </c:manualLayout>
      </c:layout>
      <c:lineChart>
        <c:grouping val="standard"/>
        <c:varyColors val="0"/>
        <c:ser>
          <c:idx val="0"/>
          <c:order val="0"/>
          <c:tx>
            <c:v>SEK/Euro</c:v>
          </c:tx>
          <c:marker>
            <c:symbol val="none"/>
          </c:marker>
          <c:cat>
            <c:strRef>
              <c:f>'[DETALJERAT RESULTAT_2019-11-12_15_50.xlsx]Exported data'!$A$6:$A$1406</c:f>
              <c:strCache>
                <c:ptCount val="1401"/>
                <c:pt idx="0">
                  <c:v>1993 Vecka 1</c:v>
                </c:pt>
                <c:pt idx="1">
                  <c:v>1993 Vecka 2</c:v>
                </c:pt>
                <c:pt idx="2">
                  <c:v>1993 Vecka 3</c:v>
                </c:pt>
                <c:pt idx="3">
                  <c:v>1993 Vecka 4</c:v>
                </c:pt>
                <c:pt idx="4">
                  <c:v>1993 Vecka 5</c:v>
                </c:pt>
                <c:pt idx="5">
                  <c:v>1993 Vecka 6</c:v>
                </c:pt>
                <c:pt idx="6">
                  <c:v>1993 Vecka 7</c:v>
                </c:pt>
                <c:pt idx="7">
                  <c:v>1993 Vecka 8</c:v>
                </c:pt>
                <c:pt idx="8">
                  <c:v>1993 Vecka 9</c:v>
                </c:pt>
                <c:pt idx="9">
                  <c:v>1993 Vecka 10</c:v>
                </c:pt>
                <c:pt idx="10">
                  <c:v>1993 Vecka 11</c:v>
                </c:pt>
                <c:pt idx="11">
                  <c:v>1993 Vecka 12</c:v>
                </c:pt>
                <c:pt idx="12">
                  <c:v>1993 Vecka 13</c:v>
                </c:pt>
                <c:pt idx="13">
                  <c:v>1993 Vecka 14</c:v>
                </c:pt>
                <c:pt idx="14">
                  <c:v>1993 Vecka 15</c:v>
                </c:pt>
                <c:pt idx="15">
                  <c:v>1993 Vecka 16</c:v>
                </c:pt>
                <c:pt idx="16">
                  <c:v>1993 Vecka 17</c:v>
                </c:pt>
                <c:pt idx="17">
                  <c:v>1993 Vecka 18</c:v>
                </c:pt>
                <c:pt idx="18">
                  <c:v>1993 Vecka 19</c:v>
                </c:pt>
                <c:pt idx="19">
                  <c:v>1993 Vecka 20</c:v>
                </c:pt>
                <c:pt idx="20">
                  <c:v>1993 Vecka 21</c:v>
                </c:pt>
                <c:pt idx="21">
                  <c:v>1993 Vecka 22</c:v>
                </c:pt>
                <c:pt idx="22">
                  <c:v>1993 Vecka 23</c:v>
                </c:pt>
                <c:pt idx="23">
                  <c:v>1993 Vecka 24</c:v>
                </c:pt>
                <c:pt idx="24">
                  <c:v>1993 Vecka 25</c:v>
                </c:pt>
                <c:pt idx="25">
                  <c:v>1993 Vecka 26</c:v>
                </c:pt>
                <c:pt idx="26">
                  <c:v>1993 Vecka 27</c:v>
                </c:pt>
                <c:pt idx="27">
                  <c:v>1993 Vecka 28</c:v>
                </c:pt>
                <c:pt idx="28">
                  <c:v>1993 Vecka 29</c:v>
                </c:pt>
                <c:pt idx="29">
                  <c:v>1993 Vecka 30</c:v>
                </c:pt>
                <c:pt idx="30">
                  <c:v>1993 Vecka 31</c:v>
                </c:pt>
                <c:pt idx="31">
                  <c:v>1993 Vecka 32</c:v>
                </c:pt>
                <c:pt idx="32">
                  <c:v>1993 Vecka 33</c:v>
                </c:pt>
                <c:pt idx="33">
                  <c:v>1993 Vecka 34</c:v>
                </c:pt>
                <c:pt idx="34">
                  <c:v>1993 Vecka 35</c:v>
                </c:pt>
                <c:pt idx="35">
                  <c:v>1993 Vecka 36</c:v>
                </c:pt>
                <c:pt idx="36">
                  <c:v>1993 Vecka 37</c:v>
                </c:pt>
                <c:pt idx="37">
                  <c:v>1993 Vecka 38</c:v>
                </c:pt>
                <c:pt idx="38">
                  <c:v>1993 Vecka 39</c:v>
                </c:pt>
                <c:pt idx="39">
                  <c:v>1993 Vecka 40</c:v>
                </c:pt>
                <c:pt idx="40">
                  <c:v>1993 Vecka 41</c:v>
                </c:pt>
                <c:pt idx="41">
                  <c:v>1993 Vecka 42</c:v>
                </c:pt>
                <c:pt idx="42">
                  <c:v>1993 Vecka 43</c:v>
                </c:pt>
                <c:pt idx="43">
                  <c:v>1993 Vecka 44</c:v>
                </c:pt>
                <c:pt idx="44">
                  <c:v>1993 Vecka 45</c:v>
                </c:pt>
                <c:pt idx="45">
                  <c:v>1993 Vecka 46</c:v>
                </c:pt>
                <c:pt idx="46">
                  <c:v>1993 Vecka 47</c:v>
                </c:pt>
                <c:pt idx="47">
                  <c:v>1993 Vecka 48</c:v>
                </c:pt>
                <c:pt idx="48">
                  <c:v>1993 Vecka 49</c:v>
                </c:pt>
                <c:pt idx="49">
                  <c:v>1993 Vecka 50</c:v>
                </c:pt>
                <c:pt idx="50">
                  <c:v>1993 Vecka 51</c:v>
                </c:pt>
                <c:pt idx="51">
                  <c:v>1993 Vecka 52</c:v>
                </c:pt>
                <c:pt idx="52">
                  <c:v>1994 Vecka 1</c:v>
                </c:pt>
                <c:pt idx="53">
                  <c:v>1994 Vecka 2</c:v>
                </c:pt>
                <c:pt idx="54">
                  <c:v>1994 Vecka 3</c:v>
                </c:pt>
                <c:pt idx="55">
                  <c:v>1994 Vecka 4</c:v>
                </c:pt>
                <c:pt idx="56">
                  <c:v>1994 Vecka 5</c:v>
                </c:pt>
                <c:pt idx="57">
                  <c:v>1994 Vecka 6</c:v>
                </c:pt>
                <c:pt idx="58">
                  <c:v>1994 Vecka 7</c:v>
                </c:pt>
                <c:pt idx="59">
                  <c:v>1994 Vecka 8</c:v>
                </c:pt>
                <c:pt idx="60">
                  <c:v>1994 Vecka 9</c:v>
                </c:pt>
                <c:pt idx="61">
                  <c:v>1994 Vecka 10</c:v>
                </c:pt>
                <c:pt idx="62">
                  <c:v>1994 Vecka 11</c:v>
                </c:pt>
                <c:pt idx="63">
                  <c:v>1994 Vecka 12</c:v>
                </c:pt>
                <c:pt idx="64">
                  <c:v>1994 Vecka 13</c:v>
                </c:pt>
                <c:pt idx="65">
                  <c:v>1994 Vecka 14</c:v>
                </c:pt>
                <c:pt idx="66">
                  <c:v>1994 Vecka 15</c:v>
                </c:pt>
                <c:pt idx="67">
                  <c:v>1994 Vecka 16</c:v>
                </c:pt>
                <c:pt idx="68">
                  <c:v>1994 Vecka 17</c:v>
                </c:pt>
                <c:pt idx="69">
                  <c:v>1994 Vecka 18</c:v>
                </c:pt>
                <c:pt idx="70">
                  <c:v>1994 Vecka 19</c:v>
                </c:pt>
                <c:pt idx="71">
                  <c:v>1994 Vecka 20</c:v>
                </c:pt>
                <c:pt idx="72">
                  <c:v>1994 Vecka 21</c:v>
                </c:pt>
                <c:pt idx="73">
                  <c:v>1994 Vecka 22</c:v>
                </c:pt>
                <c:pt idx="74">
                  <c:v>1994 Vecka 23</c:v>
                </c:pt>
                <c:pt idx="75">
                  <c:v>1994 Vecka 24</c:v>
                </c:pt>
                <c:pt idx="76">
                  <c:v>1994 Vecka 25</c:v>
                </c:pt>
                <c:pt idx="77">
                  <c:v>1994 Vecka 26</c:v>
                </c:pt>
                <c:pt idx="78">
                  <c:v>1994 Vecka 27</c:v>
                </c:pt>
                <c:pt idx="79">
                  <c:v>1994 Vecka 28</c:v>
                </c:pt>
                <c:pt idx="80">
                  <c:v>1994 Vecka 29</c:v>
                </c:pt>
                <c:pt idx="81">
                  <c:v>1994 Vecka 30</c:v>
                </c:pt>
                <c:pt idx="82">
                  <c:v>1994 Vecka 31</c:v>
                </c:pt>
                <c:pt idx="83">
                  <c:v>1994 Vecka 32</c:v>
                </c:pt>
                <c:pt idx="84">
                  <c:v>1994 Vecka 33</c:v>
                </c:pt>
                <c:pt idx="85">
                  <c:v>1994 Vecka 34</c:v>
                </c:pt>
                <c:pt idx="86">
                  <c:v>1994 Vecka 35</c:v>
                </c:pt>
                <c:pt idx="87">
                  <c:v>1994 Vecka 36</c:v>
                </c:pt>
                <c:pt idx="88">
                  <c:v>1994 Vecka 37</c:v>
                </c:pt>
                <c:pt idx="89">
                  <c:v>1994 Vecka 38</c:v>
                </c:pt>
                <c:pt idx="90">
                  <c:v>1994 Vecka 39</c:v>
                </c:pt>
                <c:pt idx="91">
                  <c:v>1994 Vecka 40</c:v>
                </c:pt>
                <c:pt idx="92">
                  <c:v>1994 Vecka 41</c:v>
                </c:pt>
                <c:pt idx="93">
                  <c:v>1994 Vecka 42</c:v>
                </c:pt>
                <c:pt idx="94">
                  <c:v>1994 Vecka 43</c:v>
                </c:pt>
                <c:pt idx="95">
                  <c:v>1994 Vecka 44</c:v>
                </c:pt>
                <c:pt idx="96">
                  <c:v>1994 Vecka 45</c:v>
                </c:pt>
                <c:pt idx="97">
                  <c:v>1994 Vecka 46</c:v>
                </c:pt>
                <c:pt idx="98">
                  <c:v>1994 Vecka 47</c:v>
                </c:pt>
                <c:pt idx="99">
                  <c:v>1994 Vecka 48</c:v>
                </c:pt>
                <c:pt idx="100">
                  <c:v>1994 Vecka 49</c:v>
                </c:pt>
                <c:pt idx="101">
                  <c:v>1994 Vecka 50</c:v>
                </c:pt>
                <c:pt idx="102">
                  <c:v>1994 Vecka 51</c:v>
                </c:pt>
                <c:pt idx="103">
                  <c:v>1994 Vecka 52</c:v>
                </c:pt>
                <c:pt idx="104">
                  <c:v>1995 Vecka 1</c:v>
                </c:pt>
                <c:pt idx="105">
                  <c:v>1995 Vecka 2</c:v>
                </c:pt>
                <c:pt idx="106">
                  <c:v>1995 Vecka 3</c:v>
                </c:pt>
                <c:pt idx="107">
                  <c:v>1995 Vecka 4</c:v>
                </c:pt>
                <c:pt idx="108">
                  <c:v>1995 Vecka 5</c:v>
                </c:pt>
                <c:pt idx="109">
                  <c:v>1995 Vecka 6</c:v>
                </c:pt>
                <c:pt idx="110">
                  <c:v>1995 Vecka 7</c:v>
                </c:pt>
                <c:pt idx="111">
                  <c:v>1995 Vecka 8</c:v>
                </c:pt>
                <c:pt idx="112">
                  <c:v>1995 Vecka 9</c:v>
                </c:pt>
                <c:pt idx="113">
                  <c:v>1995 Vecka 10</c:v>
                </c:pt>
                <c:pt idx="114">
                  <c:v>1995 Vecka 11</c:v>
                </c:pt>
                <c:pt idx="115">
                  <c:v>1995 Vecka 12</c:v>
                </c:pt>
                <c:pt idx="116">
                  <c:v>1995 Vecka 13</c:v>
                </c:pt>
                <c:pt idx="117">
                  <c:v>1995 Vecka 14</c:v>
                </c:pt>
                <c:pt idx="118">
                  <c:v>1995 Vecka 15</c:v>
                </c:pt>
                <c:pt idx="119">
                  <c:v>1995 Vecka 16</c:v>
                </c:pt>
                <c:pt idx="120">
                  <c:v>1995 Vecka 17</c:v>
                </c:pt>
                <c:pt idx="121">
                  <c:v>1995 Vecka 18</c:v>
                </c:pt>
                <c:pt idx="122">
                  <c:v>1995 Vecka 19</c:v>
                </c:pt>
                <c:pt idx="123">
                  <c:v>1995 Vecka 20</c:v>
                </c:pt>
                <c:pt idx="124">
                  <c:v>1995 Vecka 21</c:v>
                </c:pt>
                <c:pt idx="125">
                  <c:v>1995 Vecka 22</c:v>
                </c:pt>
                <c:pt idx="126">
                  <c:v>1995 Vecka 23</c:v>
                </c:pt>
                <c:pt idx="127">
                  <c:v>1995 Vecka 24</c:v>
                </c:pt>
                <c:pt idx="128">
                  <c:v>1995 Vecka 25</c:v>
                </c:pt>
                <c:pt idx="129">
                  <c:v>1995 Vecka 26</c:v>
                </c:pt>
                <c:pt idx="130">
                  <c:v>1995 Vecka 27</c:v>
                </c:pt>
                <c:pt idx="131">
                  <c:v>1995 Vecka 28</c:v>
                </c:pt>
                <c:pt idx="132">
                  <c:v>1995 Vecka 29</c:v>
                </c:pt>
                <c:pt idx="133">
                  <c:v>1995 Vecka 30</c:v>
                </c:pt>
                <c:pt idx="134">
                  <c:v>1995 Vecka 31</c:v>
                </c:pt>
                <c:pt idx="135">
                  <c:v>1995 Vecka 32</c:v>
                </c:pt>
                <c:pt idx="136">
                  <c:v>1995 Vecka 33</c:v>
                </c:pt>
                <c:pt idx="137">
                  <c:v>1995 Vecka 34</c:v>
                </c:pt>
                <c:pt idx="138">
                  <c:v>1995 Vecka 35</c:v>
                </c:pt>
                <c:pt idx="139">
                  <c:v>1995 Vecka 36</c:v>
                </c:pt>
                <c:pt idx="140">
                  <c:v>1995 Vecka 37</c:v>
                </c:pt>
                <c:pt idx="141">
                  <c:v>1995 Vecka 38</c:v>
                </c:pt>
                <c:pt idx="142">
                  <c:v>1995 Vecka 39</c:v>
                </c:pt>
                <c:pt idx="143">
                  <c:v>1995 Vecka 40</c:v>
                </c:pt>
                <c:pt idx="144">
                  <c:v>1995 Vecka 41</c:v>
                </c:pt>
                <c:pt idx="145">
                  <c:v>1995 Vecka 42</c:v>
                </c:pt>
                <c:pt idx="146">
                  <c:v>1995 Vecka 43</c:v>
                </c:pt>
                <c:pt idx="147">
                  <c:v>1995 Vecka 44</c:v>
                </c:pt>
                <c:pt idx="148">
                  <c:v>1995 Vecka 45</c:v>
                </c:pt>
                <c:pt idx="149">
                  <c:v>1995 Vecka 46</c:v>
                </c:pt>
                <c:pt idx="150">
                  <c:v>1995 Vecka 47</c:v>
                </c:pt>
                <c:pt idx="151">
                  <c:v>1995 Vecka 48</c:v>
                </c:pt>
                <c:pt idx="152">
                  <c:v>1995 Vecka 49</c:v>
                </c:pt>
                <c:pt idx="153">
                  <c:v>1995 Vecka 50</c:v>
                </c:pt>
                <c:pt idx="154">
                  <c:v>1995 Vecka 51</c:v>
                </c:pt>
                <c:pt idx="155">
                  <c:v>1995 Vecka 52</c:v>
                </c:pt>
                <c:pt idx="156">
                  <c:v>1996 Vecka 1</c:v>
                </c:pt>
                <c:pt idx="157">
                  <c:v>1996 Vecka 2</c:v>
                </c:pt>
                <c:pt idx="158">
                  <c:v>1996 Vecka 3</c:v>
                </c:pt>
                <c:pt idx="159">
                  <c:v>1996 Vecka 4</c:v>
                </c:pt>
                <c:pt idx="160">
                  <c:v>1996 Vecka 5</c:v>
                </c:pt>
                <c:pt idx="161">
                  <c:v>1996 Vecka 6</c:v>
                </c:pt>
                <c:pt idx="162">
                  <c:v>1996 Vecka 7</c:v>
                </c:pt>
                <c:pt idx="163">
                  <c:v>1996 Vecka 8</c:v>
                </c:pt>
                <c:pt idx="164">
                  <c:v>1996 Vecka 9</c:v>
                </c:pt>
                <c:pt idx="165">
                  <c:v>1996 Vecka 10</c:v>
                </c:pt>
                <c:pt idx="166">
                  <c:v>1996 Vecka 11</c:v>
                </c:pt>
                <c:pt idx="167">
                  <c:v>1996 Vecka 12</c:v>
                </c:pt>
                <c:pt idx="168">
                  <c:v>1996 Vecka 13</c:v>
                </c:pt>
                <c:pt idx="169">
                  <c:v>1996 Vecka 14</c:v>
                </c:pt>
                <c:pt idx="170">
                  <c:v>1996 Vecka 15</c:v>
                </c:pt>
                <c:pt idx="171">
                  <c:v>1996 Vecka 16</c:v>
                </c:pt>
                <c:pt idx="172">
                  <c:v>1996 Vecka 17</c:v>
                </c:pt>
                <c:pt idx="173">
                  <c:v>1996 Vecka 18</c:v>
                </c:pt>
                <c:pt idx="174">
                  <c:v>1996 Vecka 19</c:v>
                </c:pt>
                <c:pt idx="175">
                  <c:v>1996 Vecka 20</c:v>
                </c:pt>
                <c:pt idx="176">
                  <c:v>1996 Vecka 21</c:v>
                </c:pt>
                <c:pt idx="177">
                  <c:v>1996 Vecka 22</c:v>
                </c:pt>
                <c:pt idx="178">
                  <c:v>1996 Vecka 23</c:v>
                </c:pt>
                <c:pt idx="179">
                  <c:v>1996 Vecka 24</c:v>
                </c:pt>
                <c:pt idx="180">
                  <c:v>1996 Vecka 25</c:v>
                </c:pt>
                <c:pt idx="181">
                  <c:v>1996 Vecka 26</c:v>
                </c:pt>
                <c:pt idx="182">
                  <c:v>1996 Vecka 27</c:v>
                </c:pt>
                <c:pt idx="183">
                  <c:v>1996 Vecka 28</c:v>
                </c:pt>
                <c:pt idx="184">
                  <c:v>1996 Vecka 29</c:v>
                </c:pt>
                <c:pt idx="185">
                  <c:v>1996 Vecka 30</c:v>
                </c:pt>
                <c:pt idx="186">
                  <c:v>1996 Vecka 31</c:v>
                </c:pt>
                <c:pt idx="187">
                  <c:v>1996 Vecka 32</c:v>
                </c:pt>
                <c:pt idx="188">
                  <c:v>1996 Vecka 33</c:v>
                </c:pt>
                <c:pt idx="189">
                  <c:v>1996 Vecka 34</c:v>
                </c:pt>
                <c:pt idx="190">
                  <c:v>1996 Vecka 35</c:v>
                </c:pt>
                <c:pt idx="191">
                  <c:v>1996 Vecka 36</c:v>
                </c:pt>
                <c:pt idx="192">
                  <c:v>1996 Vecka 37</c:v>
                </c:pt>
                <c:pt idx="193">
                  <c:v>1996 Vecka 38</c:v>
                </c:pt>
                <c:pt idx="194">
                  <c:v>1996 Vecka 39</c:v>
                </c:pt>
                <c:pt idx="195">
                  <c:v>1996 Vecka 40</c:v>
                </c:pt>
                <c:pt idx="196">
                  <c:v>1996 Vecka 41</c:v>
                </c:pt>
                <c:pt idx="197">
                  <c:v>1996 Vecka 42</c:v>
                </c:pt>
                <c:pt idx="198">
                  <c:v>1996 Vecka 43</c:v>
                </c:pt>
                <c:pt idx="199">
                  <c:v>1996 Vecka 44</c:v>
                </c:pt>
                <c:pt idx="200">
                  <c:v>1996 Vecka 45</c:v>
                </c:pt>
                <c:pt idx="201">
                  <c:v>1996 Vecka 46</c:v>
                </c:pt>
                <c:pt idx="202">
                  <c:v>1996 Vecka 47</c:v>
                </c:pt>
                <c:pt idx="203">
                  <c:v>1996 Vecka 48</c:v>
                </c:pt>
                <c:pt idx="204">
                  <c:v>1996 Vecka 49</c:v>
                </c:pt>
                <c:pt idx="205">
                  <c:v>1996 Vecka 50</c:v>
                </c:pt>
                <c:pt idx="206">
                  <c:v>1996 Vecka 51</c:v>
                </c:pt>
                <c:pt idx="207">
                  <c:v>1996 Vecka 52</c:v>
                </c:pt>
                <c:pt idx="208">
                  <c:v>1997 Vecka 1</c:v>
                </c:pt>
                <c:pt idx="209">
                  <c:v>1997 Vecka 2</c:v>
                </c:pt>
                <c:pt idx="210">
                  <c:v>1997 Vecka 3</c:v>
                </c:pt>
                <c:pt idx="211">
                  <c:v>1997 Vecka 4</c:v>
                </c:pt>
                <c:pt idx="212">
                  <c:v>1997 Vecka 5</c:v>
                </c:pt>
                <c:pt idx="213">
                  <c:v>1997 Vecka 6</c:v>
                </c:pt>
                <c:pt idx="214">
                  <c:v>1997 Vecka 7</c:v>
                </c:pt>
                <c:pt idx="215">
                  <c:v>1997 Vecka 8</c:v>
                </c:pt>
                <c:pt idx="216">
                  <c:v>1997 Vecka 9</c:v>
                </c:pt>
                <c:pt idx="217">
                  <c:v>1997 Vecka 10</c:v>
                </c:pt>
                <c:pt idx="218">
                  <c:v>1997 Vecka 11</c:v>
                </c:pt>
                <c:pt idx="219">
                  <c:v>1997 Vecka 12</c:v>
                </c:pt>
                <c:pt idx="220">
                  <c:v>1997 Vecka 13</c:v>
                </c:pt>
                <c:pt idx="221">
                  <c:v>1997 Vecka 14</c:v>
                </c:pt>
                <c:pt idx="222">
                  <c:v>1997 Vecka 15</c:v>
                </c:pt>
                <c:pt idx="223">
                  <c:v>1997 Vecka 16</c:v>
                </c:pt>
                <c:pt idx="224">
                  <c:v>1997 Vecka 17</c:v>
                </c:pt>
                <c:pt idx="225">
                  <c:v>1997 Vecka 18</c:v>
                </c:pt>
                <c:pt idx="226">
                  <c:v>1997 Vecka 19</c:v>
                </c:pt>
                <c:pt idx="227">
                  <c:v>1997 Vecka 20</c:v>
                </c:pt>
                <c:pt idx="228">
                  <c:v>1997 Vecka 21</c:v>
                </c:pt>
                <c:pt idx="229">
                  <c:v>1997 Vecka 22</c:v>
                </c:pt>
                <c:pt idx="230">
                  <c:v>1997 Vecka 23</c:v>
                </c:pt>
                <c:pt idx="231">
                  <c:v>1997 Vecka 24</c:v>
                </c:pt>
                <c:pt idx="232">
                  <c:v>1997 Vecka 25</c:v>
                </c:pt>
                <c:pt idx="233">
                  <c:v>1997 Vecka 26</c:v>
                </c:pt>
                <c:pt idx="234">
                  <c:v>1997 Vecka 27</c:v>
                </c:pt>
                <c:pt idx="235">
                  <c:v>1997 Vecka 28</c:v>
                </c:pt>
                <c:pt idx="236">
                  <c:v>1997 Vecka 29</c:v>
                </c:pt>
                <c:pt idx="237">
                  <c:v>1997 Vecka 30</c:v>
                </c:pt>
                <c:pt idx="238">
                  <c:v>1997 Vecka 31</c:v>
                </c:pt>
                <c:pt idx="239">
                  <c:v>1997 Vecka 32</c:v>
                </c:pt>
                <c:pt idx="240">
                  <c:v>1997 Vecka 33</c:v>
                </c:pt>
                <c:pt idx="241">
                  <c:v>1997 Vecka 34</c:v>
                </c:pt>
                <c:pt idx="242">
                  <c:v>1997 Vecka 35</c:v>
                </c:pt>
                <c:pt idx="243">
                  <c:v>1997 Vecka 36</c:v>
                </c:pt>
                <c:pt idx="244">
                  <c:v>1997 Vecka 37</c:v>
                </c:pt>
                <c:pt idx="245">
                  <c:v>1997 Vecka 38</c:v>
                </c:pt>
                <c:pt idx="246">
                  <c:v>1997 Vecka 39</c:v>
                </c:pt>
                <c:pt idx="247">
                  <c:v>1997 Vecka 40</c:v>
                </c:pt>
                <c:pt idx="248">
                  <c:v>1997 Vecka 41</c:v>
                </c:pt>
                <c:pt idx="249">
                  <c:v>1997 Vecka 42</c:v>
                </c:pt>
                <c:pt idx="250">
                  <c:v>1997 Vecka 43</c:v>
                </c:pt>
                <c:pt idx="251">
                  <c:v>1997 Vecka 44</c:v>
                </c:pt>
                <c:pt idx="252">
                  <c:v>1997 Vecka 45</c:v>
                </c:pt>
                <c:pt idx="253">
                  <c:v>1997 Vecka 46</c:v>
                </c:pt>
                <c:pt idx="254">
                  <c:v>1997 Vecka 47</c:v>
                </c:pt>
                <c:pt idx="255">
                  <c:v>1997 Vecka 48</c:v>
                </c:pt>
                <c:pt idx="256">
                  <c:v>1997 Vecka 49</c:v>
                </c:pt>
                <c:pt idx="257">
                  <c:v>1997 Vecka 50</c:v>
                </c:pt>
                <c:pt idx="258">
                  <c:v>1997 Vecka 51</c:v>
                </c:pt>
                <c:pt idx="259">
                  <c:v>1997 Vecka 52</c:v>
                </c:pt>
                <c:pt idx="260">
                  <c:v>1998 Vecka 1</c:v>
                </c:pt>
                <c:pt idx="261">
                  <c:v>1998 Vecka 2</c:v>
                </c:pt>
                <c:pt idx="262">
                  <c:v>1998 Vecka 3</c:v>
                </c:pt>
                <c:pt idx="263">
                  <c:v>1998 Vecka 4</c:v>
                </c:pt>
                <c:pt idx="264">
                  <c:v>1998 Vecka 5</c:v>
                </c:pt>
                <c:pt idx="265">
                  <c:v>1998 Vecka 6</c:v>
                </c:pt>
                <c:pt idx="266">
                  <c:v>1998 Vecka 7</c:v>
                </c:pt>
                <c:pt idx="267">
                  <c:v>1998 Vecka 8</c:v>
                </c:pt>
                <c:pt idx="268">
                  <c:v>1998 Vecka 9</c:v>
                </c:pt>
                <c:pt idx="269">
                  <c:v>1998 Vecka 10</c:v>
                </c:pt>
                <c:pt idx="270">
                  <c:v>1998 Vecka 11</c:v>
                </c:pt>
                <c:pt idx="271">
                  <c:v>1998 Vecka 12</c:v>
                </c:pt>
                <c:pt idx="272">
                  <c:v>1998 Vecka 13</c:v>
                </c:pt>
                <c:pt idx="273">
                  <c:v>1998 Vecka 14</c:v>
                </c:pt>
                <c:pt idx="274">
                  <c:v>1998 Vecka 15</c:v>
                </c:pt>
                <c:pt idx="275">
                  <c:v>1998 Vecka 16</c:v>
                </c:pt>
                <c:pt idx="276">
                  <c:v>1998 Vecka 17</c:v>
                </c:pt>
                <c:pt idx="277">
                  <c:v>1998 Vecka 18</c:v>
                </c:pt>
                <c:pt idx="278">
                  <c:v>1998 Vecka 19</c:v>
                </c:pt>
                <c:pt idx="279">
                  <c:v>1998 Vecka 20</c:v>
                </c:pt>
                <c:pt idx="280">
                  <c:v>1998 Vecka 21</c:v>
                </c:pt>
                <c:pt idx="281">
                  <c:v>1998 Vecka 22</c:v>
                </c:pt>
                <c:pt idx="282">
                  <c:v>1998 Vecka 23</c:v>
                </c:pt>
                <c:pt idx="283">
                  <c:v>1998 Vecka 24</c:v>
                </c:pt>
                <c:pt idx="284">
                  <c:v>1998 Vecka 25</c:v>
                </c:pt>
                <c:pt idx="285">
                  <c:v>1998 Vecka 26</c:v>
                </c:pt>
                <c:pt idx="286">
                  <c:v>1998 Vecka 27</c:v>
                </c:pt>
                <c:pt idx="287">
                  <c:v>1998 Vecka 28</c:v>
                </c:pt>
                <c:pt idx="288">
                  <c:v>1998 Vecka 29</c:v>
                </c:pt>
                <c:pt idx="289">
                  <c:v>1998 Vecka 30</c:v>
                </c:pt>
                <c:pt idx="290">
                  <c:v>1998 Vecka 31</c:v>
                </c:pt>
                <c:pt idx="291">
                  <c:v>1998 Vecka 32</c:v>
                </c:pt>
                <c:pt idx="292">
                  <c:v>1998 Vecka 33</c:v>
                </c:pt>
                <c:pt idx="293">
                  <c:v>1998 Vecka 34</c:v>
                </c:pt>
                <c:pt idx="294">
                  <c:v>1998 Vecka 35</c:v>
                </c:pt>
                <c:pt idx="295">
                  <c:v>1998 Vecka 36</c:v>
                </c:pt>
                <c:pt idx="296">
                  <c:v>1998 Vecka 37</c:v>
                </c:pt>
                <c:pt idx="297">
                  <c:v>1998 Vecka 38</c:v>
                </c:pt>
                <c:pt idx="298">
                  <c:v>1998 Vecka 39</c:v>
                </c:pt>
                <c:pt idx="299">
                  <c:v>1998 Vecka 40</c:v>
                </c:pt>
                <c:pt idx="300">
                  <c:v>1998 Vecka 41</c:v>
                </c:pt>
                <c:pt idx="301">
                  <c:v>1998 Vecka 42</c:v>
                </c:pt>
                <c:pt idx="302">
                  <c:v>1998 Vecka 43</c:v>
                </c:pt>
                <c:pt idx="303">
                  <c:v>1998 Vecka 44</c:v>
                </c:pt>
                <c:pt idx="304">
                  <c:v>1998 Vecka 45</c:v>
                </c:pt>
                <c:pt idx="305">
                  <c:v>1998 Vecka 46</c:v>
                </c:pt>
                <c:pt idx="306">
                  <c:v>1998 Vecka 47</c:v>
                </c:pt>
                <c:pt idx="307">
                  <c:v>1998 Vecka 48</c:v>
                </c:pt>
                <c:pt idx="308">
                  <c:v>1998 Vecka 49</c:v>
                </c:pt>
                <c:pt idx="309">
                  <c:v>1998 Vecka 50</c:v>
                </c:pt>
                <c:pt idx="310">
                  <c:v>1998 Vecka 51</c:v>
                </c:pt>
                <c:pt idx="311">
                  <c:v>1998 Vecka 52</c:v>
                </c:pt>
                <c:pt idx="312">
                  <c:v>1998 Vecka 53</c:v>
                </c:pt>
                <c:pt idx="313">
                  <c:v>1999 Vecka 1</c:v>
                </c:pt>
                <c:pt idx="314">
                  <c:v>1999 Vecka 2</c:v>
                </c:pt>
                <c:pt idx="315">
                  <c:v>1999 Vecka 3</c:v>
                </c:pt>
                <c:pt idx="316">
                  <c:v>1999 Vecka 4</c:v>
                </c:pt>
                <c:pt idx="317">
                  <c:v>1999 Vecka 5</c:v>
                </c:pt>
                <c:pt idx="318">
                  <c:v>1999 Vecka 6</c:v>
                </c:pt>
                <c:pt idx="319">
                  <c:v>1999 Vecka 7</c:v>
                </c:pt>
                <c:pt idx="320">
                  <c:v>1999 Vecka 8</c:v>
                </c:pt>
                <c:pt idx="321">
                  <c:v>1999 Vecka 9</c:v>
                </c:pt>
                <c:pt idx="322">
                  <c:v>1999 Vecka 10</c:v>
                </c:pt>
                <c:pt idx="323">
                  <c:v>1999 Vecka 11</c:v>
                </c:pt>
                <c:pt idx="324">
                  <c:v>1999 Vecka 12</c:v>
                </c:pt>
                <c:pt idx="325">
                  <c:v>1999 Vecka 13</c:v>
                </c:pt>
                <c:pt idx="326">
                  <c:v>1999 Vecka 14</c:v>
                </c:pt>
                <c:pt idx="327">
                  <c:v>1999 Vecka 15</c:v>
                </c:pt>
                <c:pt idx="328">
                  <c:v>1999 Vecka 16</c:v>
                </c:pt>
                <c:pt idx="329">
                  <c:v>1999 Vecka 17</c:v>
                </c:pt>
                <c:pt idx="330">
                  <c:v>1999 Vecka 18</c:v>
                </c:pt>
                <c:pt idx="331">
                  <c:v>1999 Vecka 19</c:v>
                </c:pt>
                <c:pt idx="332">
                  <c:v>1999 Vecka 20</c:v>
                </c:pt>
                <c:pt idx="333">
                  <c:v>1999 Vecka 21</c:v>
                </c:pt>
                <c:pt idx="334">
                  <c:v>1999 Vecka 22</c:v>
                </c:pt>
                <c:pt idx="335">
                  <c:v>1999 Vecka 23</c:v>
                </c:pt>
                <c:pt idx="336">
                  <c:v>1999 Vecka 24</c:v>
                </c:pt>
                <c:pt idx="337">
                  <c:v>1999 Vecka 25</c:v>
                </c:pt>
                <c:pt idx="338">
                  <c:v>1999 Vecka 26</c:v>
                </c:pt>
                <c:pt idx="339">
                  <c:v>1999 Vecka 27</c:v>
                </c:pt>
                <c:pt idx="340">
                  <c:v>1999 Vecka 28</c:v>
                </c:pt>
                <c:pt idx="341">
                  <c:v>1999 Vecka 29</c:v>
                </c:pt>
                <c:pt idx="342">
                  <c:v>1999 Vecka 30</c:v>
                </c:pt>
                <c:pt idx="343">
                  <c:v>1999 Vecka 31</c:v>
                </c:pt>
                <c:pt idx="344">
                  <c:v>1999 Vecka 32</c:v>
                </c:pt>
                <c:pt idx="345">
                  <c:v>1999 Vecka 33</c:v>
                </c:pt>
                <c:pt idx="346">
                  <c:v>1999 Vecka 34</c:v>
                </c:pt>
                <c:pt idx="347">
                  <c:v>1999 Vecka 35</c:v>
                </c:pt>
                <c:pt idx="348">
                  <c:v>1999 Vecka 36</c:v>
                </c:pt>
                <c:pt idx="349">
                  <c:v>1999 Vecka 37</c:v>
                </c:pt>
                <c:pt idx="350">
                  <c:v>1999 Vecka 38</c:v>
                </c:pt>
                <c:pt idx="351">
                  <c:v>1999 Vecka 39</c:v>
                </c:pt>
                <c:pt idx="352">
                  <c:v>1999 Vecka 40</c:v>
                </c:pt>
                <c:pt idx="353">
                  <c:v>1999 Vecka 41</c:v>
                </c:pt>
                <c:pt idx="354">
                  <c:v>1999 Vecka 42</c:v>
                </c:pt>
                <c:pt idx="355">
                  <c:v>1999 Vecka 43</c:v>
                </c:pt>
                <c:pt idx="356">
                  <c:v>1999 Vecka 44</c:v>
                </c:pt>
                <c:pt idx="357">
                  <c:v>1999 Vecka 45</c:v>
                </c:pt>
                <c:pt idx="358">
                  <c:v>1999 Vecka 46</c:v>
                </c:pt>
                <c:pt idx="359">
                  <c:v>1999 Vecka 47</c:v>
                </c:pt>
                <c:pt idx="360">
                  <c:v>1999 Vecka 48</c:v>
                </c:pt>
                <c:pt idx="361">
                  <c:v>1999 Vecka 49</c:v>
                </c:pt>
                <c:pt idx="362">
                  <c:v>1999 Vecka 50</c:v>
                </c:pt>
                <c:pt idx="363">
                  <c:v>1999 Vecka 51</c:v>
                </c:pt>
                <c:pt idx="364">
                  <c:v>1999 Vecka 52</c:v>
                </c:pt>
                <c:pt idx="365">
                  <c:v>2000 Vecka 1</c:v>
                </c:pt>
                <c:pt idx="366">
                  <c:v>2000 Vecka 2</c:v>
                </c:pt>
                <c:pt idx="367">
                  <c:v>2000 Vecka 3</c:v>
                </c:pt>
                <c:pt idx="368">
                  <c:v>2000 Vecka 4</c:v>
                </c:pt>
                <c:pt idx="369">
                  <c:v>2000 Vecka 5</c:v>
                </c:pt>
                <c:pt idx="370">
                  <c:v>2000 Vecka 6</c:v>
                </c:pt>
                <c:pt idx="371">
                  <c:v>2000 Vecka 7</c:v>
                </c:pt>
                <c:pt idx="372">
                  <c:v>2000 Vecka 8</c:v>
                </c:pt>
                <c:pt idx="373">
                  <c:v>2000 Vecka 9</c:v>
                </c:pt>
                <c:pt idx="374">
                  <c:v>2000 Vecka 10</c:v>
                </c:pt>
                <c:pt idx="375">
                  <c:v>2000 Vecka 11</c:v>
                </c:pt>
                <c:pt idx="376">
                  <c:v>2000 Vecka 12</c:v>
                </c:pt>
                <c:pt idx="377">
                  <c:v>2000 Vecka 13</c:v>
                </c:pt>
                <c:pt idx="378">
                  <c:v>2000 Vecka 14</c:v>
                </c:pt>
                <c:pt idx="379">
                  <c:v>2000 Vecka 15</c:v>
                </c:pt>
                <c:pt idx="380">
                  <c:v>2000 Vecka 16</c:v>
                </c:pt>
                <c:pt idx="381">
                  <c:v>2000 Vecka 17</c:v>
                </c:pt>
                <c:pt idx="382">
                  <c:v>2000 Vecka 18</c:v>
                </c:pt>
                <c:pt idx="383">
                  <c:v>2000 Vecka 19</c:v>
                </c:pt>
                <c:pt idx="384">
                  <c:v>2000 Vecka 20</c:v>
                </c:pt>
                <c:pt idx="385">
                  <c:v>2000 Vecka 21</c:v>
                </c:pt>
                <c:pt idx="386">
                  <c:v>2000 Vecka 22</c:v>
                </c:pt>
                <c:pt idx="387">
                  <c:v>2000 Vecka 23</c:v>
                </c:pt>
                <c:pt idx="388">
                  <c:v>2000 Vecka 24</c:v>
                </c:pt>
                <c:pt idx="389">
                  <c:v>2000 Vecka 25</c:v>
                </c:pt>
                <c:pt idx="390">
                  <c:v>2000 Vecka 26</c:v>
                </c:pt>
                <c:pt idx="391">
                  <c:v>2000 Vecka 27</c:v>
                </c:pt>
                <c:pt idx="392">
                  <c:v>2000 Vecka 28</c:v>
                </c:pt>
                <c:pt idx="393">
                  <c:v>2000 Vecka 29</c:v>
                </c:pt>
                <c:pt idx="394">
                  <c:v>2000 Vecka 30</c:v>
                </c:pt>
                <c:pt idx="395">
                  <c:v>2000 Vecka 31</c:v>
                </c:pt>
                <c:pt idx="396">
                  <c:v>2000 Vecka 32</c:v>
                </c:pt>
                <c:pt idx="397">
                  <c:v>2000 Vecka 33</c:v>
                </c:pt>
                <c:pt idx="398">
                  <c:v>2000 Vecka 34</c:v>
                </c:pt>
                <c:pt idx="399">
                  <c:v>2000 Vecka 35</c:v>
                </c:pt>
                <c:pt idx="400">
                  <c:v>2000 Vecka 36</c:v>
                </c:pt>
                <c:pt idx="401">
                  <c:v>2000 Vecka 37</c:v>
                </c:pt>
                <c:pt idx="402">
                  <c:v>2000 Vecka 38</c:v>
                </c:pt>
                <c:pt idx="403">
                  <c:v>2000 Vecka 39</c:v>
                </c:pt>
                <c:pt idx="404">
                  <c:v>2000 Vecka 40</c:v>
                </c:pt>
                <c:pt idx="405">
                  <c:v>2000 Vecka 41</c:v>
                </c:pt>
                <c:pt idx="406">
                  <c:v>2000 Vecka 42</c:v>
                </c:pt>
                <c:pt idx="407">
                  <c:v>2000 Vecka 43</c:v>
                </c:pt>
                <c:pt idx="408">
                  <c:v>2000 Vecka 44</c:v>
                </c:pt>
                <c:pt idx="409">
                  <c:v>2000 Vecka 45</c:v>
                </c:pt>
                <c:pt idx="410">
                  <c:v>2000 Vecka 46</c:v>
                </c:pt>
                <c:pt idx="411">
                  <c:v>2000 Vecka 47</c:v>
                </c:pt>
                <c:pt idx="412">
                  <c:v>2000 Vecka 48</c:v>
                </c:pt>
                <c:pt idx="413">
                  <c:v>2000 Vecka 49</c:v>
                </c:pt>
                <c:pt idx="414">
                  <c:v>2000 Vecka 50</c:v>
                </c:pt>
                <c:pt idx="415">
                  <c:v>2000 Vecka 51</c:v>
                </c:pt>
                <c:pt idx="416">
                  <c:v>2000 Vecka 52</c:v>
                </c:pt>
                <c:pt idx="417">
                  <c:v>2001 Vecka 1</c:v>
                </c:pt>
                <c:pt idx="418">
                  <c:v>2001 Vecka 2</c:v>
                </c:pt>
                <c:pt idx="419">
                  <c:v>2001 Vecka 3</c:v>
                </c:pt>
                <c:pt idx="420">
                  <c:v>2001 Vecka 4</c:v>
                </c:pt>
                <c:pt idx="421">
                  <c:v>2001 Vecka 5</c:v>
                </c:pt>
                <c:pt idx="422">
                  <c:v>2001 Vecka 6</c:v>
                </c:pt>
                <c:pt idx="423">
                  <c:v>2001 Vecka 7</c:v>
                </c:pt>
                <c:pt idx="424">
                  <c:v>2001 Vecka 8</c:v>
                </c:pt>
                <c:pt idx="425">
                  <c:v>2001 Vecka 9</c:v>
                </c:pt>
                <c:pt idx="426">
                  <c:v>2001 Vecka 10</c:v>
                </c:pt>
                <c:pt idx="427">
                  <c:v>2001 Vecka 11</c:v>
                </c:pt>
                <c:pt idx="428">
                  <c:v>2001 Vecka 12</c:v>
                </c:pt>
                <c:pt idx="429">
                  <c:v>2001 Vecka 13</c:v>
                </c:pt>
                <c:pt idx="430">
                  <c:v>2001 Vecka 14</c:v>
                </c:pt>
                <c:pt idx="431">
                  <c:v>2001 Vecka 15</c:v>
                </c:pt>
                <c:pt idx="432">
                  <c:v>2001 Vecka 16</c:v>
                </c:pt>
                <c:pt idx="433">
                  <c:v>2001 Vecka 17</c:v>
                </c:pt>
                <c:pt idx="434">
                  <c:v>2001 Vecka 18</c:v>
                </c:pt>
                <c:pt idx="435">
                  <c:v>2001 Vecka 19</c:v>
                </c:pt>
                <c:pt idx="436">
                  <c:v>2001 Vecka 20</c:v>
                </c:pt>
                <c:pt idx="437">
                  <c:v>2001 Vecka 21</c:v>
                </c:pt>
                <c:pt idx="438">
                  <c:v>2001 Vecka 22</c:v>
                </c:pt>
                <c:pt idx="439">
                  <c:v>2001 Vecka 23</c:v>
                </c:pt>
                <c:pt idx="440">
                  <c:v>2001 Vecka 24</c:v>
                </c:pt>
                <c:pt idx="441">
                  <c:v>2001 Vecka 25</c:v>
                </c:pt>
                <c:pt idx="442">
                  <c:v>2001 Vecka 26</c:v>
                </c:pt>
                <c:pt idx="443">
                  <c:v>2001 Vecka 27</c:v>
                </c:pt>
                <c:pt idx="444">
                  <c:v>2001 Vecka 28</c:v>
                </c:pt>
                <c:pt idx="445">
                  <c:v>2001 Vecka 29</c:v>
                </c:pt>
                <c:pt idx="446">
                  <c:v>2001 Vecka 30</c:v>
                </c:pt>
                <c:pt idx="447">
                  <c:v>2001 Vecka 31</c:v>
                </c:pt>
                <c:pt idx="448">
                  <c:v>2001 Vecka 32</c:v>
                </c:pt>
                <c:pt idx="449">
                  <c:v>2001 Vecka 33</c:v>
                </c:pt>
                <c:pt idx="450">
                  <c:v>2001 Vecka 34</c:v>
                </c:pt>
                <c:pt idx="451">
                  <c:v>2001 Vecka 35</c:v>
                </c:pt>
                <c:pt idx="452">
                  <c:v>2001 Vecka 36</c:v>
                </c:pt>
                <c:pt idx="453">
                  <c:v>2001 Vecka 37</c:v>
                </c:pt>
                <c:pt idx="454">
                  <c:v>2001 Vecka 38</c:v>
                </c:pt>
                <c:pt idx="455">
                  <c:v>2001 Vecka 39</c:v>
                </c:pt>
                <c:pt idx="456">
                  <c:v>2001 Vecka 40</c:v>
                </c:pt>
                <c:pt idx="457">
                  <c:v>2001 Vecka 41</c:v>
                </c:pt>
                <c:pt idx="458">
                  <c:v>2001 Vecka 42</c:v>
                </c:pt>
                <c:pt idx="459">
                  <c:v>2001 Vecka 43</c:v>
                </c:pt>
                <c:pt idx="460">
                  <c:v>2001 Vecka 44</c:v>
                </c:pt>
                <c:pt idx="461">
                  <c:v>2001 Vecka 45</c:v>
                </c:pt>
                <c:pt idx="462">
                  <c:v>2001 Vecka 46</c:v>
                </c:pt>
                <c:pt idx="463">
                  <c:v>2001 Vecka 47</c:v>
                </c:pt>
                <c:pt idx="464">
                  <c:v>2001 Vecka 48</c:v>
                </c:pt>
                <c:pt idx="465">
                  <c:v>2001 Vecka 49</c:v>
                </c:pt>
                <c:pt idx="466">
                  <c:v>2001 Vecka 50</c:v>
                </c:pt>
                <c:pt idx="467">
                  <c:v>2001 Vecka 51</c:v>
                </c:pt>
                <c:pt idx="468">
                  <c:v>2001 Vecka 52</c:v>
                </c:pt>
                <c:pt idx="469">
                  <c:v>2002 Vecka 1</c:v>
                </c:pt>
                <c:pt idx="470">
                  <c:v>2002 Vecka 2</c:v>
                </c:pt>
                <c:pt idx="471">
                  <c:v>2002 Vecka 3</c:v>
                </c:pt>
                <c:pt idx="472">
                  <c:v>2002 Vecka 4</c:v>
                </c:pt>
                <c:pt idx="473">
                  <c:v>2002 Vecka 5</c:v>
                </c:pt>
                <c:pt idx="474">
                  <c:v>2002 Vecka 6</c:v>
                </c:pt>
                <c:pt idx="475">
                  <c:v>2002 Vecka 7</c:v>
                </c:pt>
                <c:pt idx="476">
                  <c:v>2002 Vecka 8</c:v>
                </c:pt>
                <c:pt idx="477">
                  <c:v>2002 Vecka 9</c:v>
                </c:pt>
                <c:pt idx="478">
                  <c:v>2002 Vecka 10</c:v>
                </c:pt>
                <c:pt idx="479">
                  <c:v>2002 Vecka 11</c:v>
                </c:pt>
                <c:pt idx="480">
                  <c:v>2002 Vecka 12</c:v>
                </c:pt>
                <c:pt idx="481">
                  <c:v>2002 Vecka 13</c:v>
                </c:pt>
                <c:pt idx="482">
                  <c:v>2002 Vecka 14</c:v>
                </c:pt>
                <c:pt idx="483">
                  <c:v>2002 Vecka 15</c:v>
                </c:pt>
                <c:pt idx="484">
                  <c:v>2002 Vecka 16</c:v>
                </c:pt>
                <c:pt idx="485">
                  <c:v>2002 Vecka 17</c:v>
                </c:pt>
                <c:pt idx="486">
                  <c:v>2002 Vecka 18</c:v>
                </c:pt>
                <c:pt idx="487">
                  <c:v>2002 Vecka 19</c:v>
                </c:pt>
                <c:pt idx="488">
                  <c:v>2002 Vecka 20</c:v>
                </c:pt>
                <c:pt idx="489">
                  <c:v>2002 Vecka 21</c:v>
                </c:pt>
                <c:pt idx="490">
                  <c:v>2002 Vecka 22</c:v>
                </c:pt>
                <c:pt idx="491">
                  <c:v>2002 Vecka 23</c:v>
                </c:pt>
                <c:pt idx="492">
                  <c:v>2002 Vecka 24</c:v>
                </c:pt>
                <c:pt idx="493">
                  <c:v>2002 Vecka 25</c:v>
                </c:pt>
                <c:pt idx="494">
                  <c:v>2002 Vecka 26</c:v>
                </c:pt>
                <c:pt idx="495">
                  <c:v>2002 Vecka 27</c:v>
                </c:pt>
                <c:pt idx="496">
                  <c:v>2002 Vecka 28</c:v>
                </c:pt>
                <c:pt idx="497">
                  <c:v>2002 Vecka 29</c:v>
                </c:pt>
                <c:pt idx="498">
                  <c:v>2002 Vecka 30</c:v>
                </c:pt>
                <c:pt idx="499">
                  <c:v>2002 Vecka 31</c:v>
                </c:pt>
                <c:pt idx="500">
                  <c:v>2002 Vecka 32</c:v>
                </c:pt>
                <c:pt idx="501">
                  <c:v>2002 Vecka 33</c:v>
                </c:pt>
                <c:pt idx="502">
                  <c:v>2002 Vecka 34</c:v>
                </c:pt>
                <c:pt idx="503">
                  <c:v>2002 Vecka 35</c:v>
                </c:pt>
                <c:pt idx="504">
                  <c:v>2002 Vecka 36</c:v>
                </c:pt>
                <c:pt idx="505">
                  <c:v>2002 Vecka 37</c:v>
                </c:pt>
                <c:pt idx="506">
                  <c:v>2002 Vecka 38</c:v>
                </c:pt>
                <c:pt idx="507">
                  <c:v>2002 Vecka 39</c:v>
                </c:pt>
                <c:pt idx="508">
                  <c:v>2002 Vecka 40</c:v>
                </c:pt>
                <c:pt idx="509">
                  <c:v>2002 Vecka 41</c:v>
                </c:pt>
                <c:pt idx="510">
                  <c:v>2002 Vecka 42</c:v>
                </c:pt>
                <c:pt idx="511">
                  <c:v>2002 Vecka 43</c:v>
                </c:pt>
                <c:pt idx="512">
                  <c:v>2002 Vecka 44</c:v>
                </c:pt>
                <c:pt idx="513">
                  <c:v>2002 Vecka 45</c:v>
                </c:pt>
                <c:pt idx="514">
                  <c:v>2002 Vecka 46</c:v>
                </c:pt>
                <c:pt idx="515">
                  <c:v>2002 Vecka 47</c:v>
                </c:pt>
                <c:pt idx="516">
                  <c:v>2002 Vecka 48</c:v>
                </c:pt>
                <c:pt idx="517">
                  <c:v>2002 Vecka 49</c:v>
                </c:pt>
                <c:pt idx="518">
                  <c:v>2002 Vecka 50</c:v>
                </c:pt>
                <c:pt idx="519">
                  <c:v>2002 Vecka 51</c:v>
                </c:pt>
                <c:pt idx="520">
                  <c:v>2002 Vecka 52</c:v>
                </c:pt>
                <c:pt idx="521">
                  <c:v>2003 Vecka 1</c:v>
                </c:pt>
                <c:pt idx="522">
                  <c:v>2003 Vecka 2</c:v>
                </c:pt>
                <c:pt idx="523">
                  <c:v>2003 Vecka 3</c:v>
                </c:pt>
                <c:pt idx="524">
                  <c:v>2003 Vecka 4</c:v>
                </c:pt>
                <c:pt idx="525">
                  <c:v>2003 Vecka 5</c:v>
                </c:pt>
                <c:pt idx="526">
                  <c:v>2003 Vecka 6</c:v>
                </c:pt>
                <c:pt idx="527">
                  <c:v>2003 Vecka 7</c:v>
                </c:pt>
                <c:pt idx="528">
                  <c:v>2003 Vecka 8</c:v>
                </c:pt>
                <c:pt idx="529">
                  <c:v>2003 Vecka 9</c:v>
                </c:pt>
                <c:pt idx="530">
                  <c:v>2003 Vecka 10</c:v>
                </c:pt>
                <c:pt idx="531">
                  <c:v>2003 Vecka 11</c:v>
                </c:pt>
                <c:pt idx="532">
                  <c:v>2003 Vecka 12</c:v>
                </c:pt>
                <c:pt idx="533">
                  <c:v>2003 Vecka 13</c:v>
                </c:pt>
                <c:pt idx="534">
                  <c:v>2003 Vecka 14</c:v>
                </c:pt>
                <c:pt idx="535">
                  <c:v>2003 Vecka 15</c:v>
                </c:pt>
                <c:pt idx="536">
                  <c:v>2003 Vecka 16</c:v>
                </c:pt>
                <c:pt idx="537">
                  <c:v>2003 Vecka 17</c:v>
                </c:pt>
                <c:pt idx="538">
                  <c:v>2003 Vecka 18</c:v>
                </c:pt>
                <c:pt idx="539">
                  <c:v>2003 Vecka 19</c:v>
                </c:pt>
                <c:pt idx="540">
                  <c:v>2003 Vecka 20</c:v>
                </c:pt>
                <c:pt idx="541">
                  <c:v>2003 Vecka 21</c:v>
                </c:pt>
                <c:pt idx="542">
                  <c:v>2003 Vecka 22</c:v>
                </c:pt>
                <c:pt idx="543">
                  <c:v>2003 Vecka 23</c:v>
                </c:pt>
                <c:pt idx="544">
                  <c:v>2003 Vecka 24</c:v>
                </c:pt>
                <c:pt idx="545">
                  <c:v>2003 Vecka 25</c:v>
                </c:pt>
                <c:pt idx="546">
                  <c:v>2003 Vecka 26</c:v>
                </c:pt>
                <c:pt idx="547">
                  <c:v>2003 Vecka 27</c:v>
                </c:pt>
                <c:pt idx="548">
                  <c:v>2003 Vecka 28</c:v>
                </c:pt>
                <c:pt idx="549">
                  <c:v>2003 Vecka 29</c:v>
                </c:pt>
                <c:pt idx="550">
                  <c:v>2003 Vecka 30</c:v>
                </c:pt>
                <c:pt idx="551">
                  <c:v>2003 Vecka 31</c:v>
                </c:pt>
                <c:pt idx="552">
                  <c:v>2003 Vecka 32</c:v>
                </c:pt>
                <c:pt idx="553">
                  <c:v>2003 Vecka 33</c:v>
                </c:pt>
                <c:pt idx="554">
                  <c:v>2003 Vecka 34</c:v>
                </c:pt>
                <c:pt idx="555">
                  <c:v>2003 Vecka 35</c:v>
                </c:pt>
                <c:pt idx="556">
                  <c:v>2003 Vecka 36</c:v>
                </c:pt>
                <c:pt idx="557">
                  <c:v>2003 Vecka 37</c:v>
                </c:pt>
                <c:pt idx="558">
                  <c:v>2003 Vecka 38</c:v>
                </c:pt>
                <c:pt idx="559">
                  <c:v>2003 Vecka 39</c:v>
                </c:pt>
                <c:pt idx="560">
                  <c:v>2003 Vecka 40</c:v>
                </c:pt>
                <c:pt idx="561">
                  <c:v>2003 Vecka 41</c:v>
                </c:pt>
                <c:pt idx="562">
                  <c:v>2003 Vecka 42</c:v>
                </c:pt>
                <c:pt idx="563">
                  <c:v>2003 Vecka 43</c:v>
                </c:pt>
                <c:pt idx="564">
                  <c:v>2003 Vecka 44</c:v>
                </c:pt>
                <c:pt idx="565">
                  <c:v>2003 Vecka 45</c:v>
                </c:pt>
                <c:pt idx="566">
                  <c:v>2003 Vecka 46</c:v>
                </c:pt>
                <c:pt idx="567">
                  <c:v>2003 Vecka 47</c:v>
                </c:pt>
                <c:pt idx="568">
                  <c:v>2003 Vecka 48</c:v>
                </c:pt>
                <c:pt idx="569">
                  <c:v>2003 Vecka 49</c:v>
                </c:pt>
                <c:pt idx="570">
                  <c:v>2003 Vecka 50</c:v>
                </c:pt>
                <c:pt idx="571">
                  <c:v>2003 Vecka 51</c:v>
                </c:pt>
                <c:pt idx="572">
                  <c:v>2003 Vecka 52</c:v>
                </c:pt>
                <c:pt idx="573">
                  <c:v>2004 Vecka 1</c:v>
                </c:pt>
                <c:pt idx="574">
                  <c:v>2004 Vecka 2</c:v>
                </c:pt>
                <c:pt idx="575">
                  <c:v>2004 Vecka 3</c:v>
                </c:pt>
                <c:pt idx="576">
                  <c:v>2004 Vecka 4</c:v>
                </c:pt>
                <c:pt idx="577">
                  <c:v>2004 Vecka 5</c:v>
                </c:pt>
                <c:pt idx="578">
                  <c:v>2004 Vecka 6</c:v>
                </c:pt>
                <c:pt idx="579">
                  <c:v>2004 Vecka 7</c:v>
                </c:pt>
                <c:pt idx="580">
                  <c:v>2004 Vecka 8</c:v>
                </c:pt>
                <c:pt idx="581">
                  <c:v>2004 Vecka 9</c:v>
                </c:pt>
                <c:pt idx="582">
                  <c:v>2004 Vecka 10</c:v>
                </c:pt>
                <c:pt idx="583">
                  <c:v>2004 Vecka 11</c:v>
                </c:pt>
                <c:pt idx="584">
                  <c:v>2004 Vecka 12</c:v>
                </c:pt>
                <c:pt idx="585">
                  <c:v>2004 Vecka 13</c:v>
                </c:pt>
                <c:pt idx="586">
                  <c:v>2004 Vecka 14</c:v>
                </c:pt>
                <c:pt idx="587">
                  <c:v>2004 Vecka 15</c:v>
                </c:pt>
                <c:pt idx="588">
                  <c:v>2004 Vecka 16</c:v>
                </c:pt>
                <c:pt idx="589">
                  <c:v>2004 Vecka 17</c:v>
                </c:pt>
                <c:pt idx="590">
                  <c:v>2004 Vecka 18</c:v>
                </c:pt>
                <c:pt idx="591">
                  <c:v>2004 Vecka 19</c:v>
                </c:pt>
                <c:pt idx="592">
                  <c:v>2004 Vecka 20</c:v>
                </c:pt>
                <c:pt idx="593">
                  <c:v>2004 Vecka 21</c:v>
                </c:pt>
                <c:pt idx="594">
                  <c:v>2004 Vecka 22</c:v>
                </c:pt>
                <c:pt idx="595">
                  <c:v>2004 Vecka 23</c:v>
                </c:pt>
                <c:pt idx="596">
                  <c:v>2004 Vecka 24</c:v>
                </c:pt>
                <c:pt idx="597">
                  <c:v>2004 Vecka 25</c:v>
                </c:pt>
                <c:pt idx="598">
                  <c:v>2004 Vecka 26</c:v>
                </c:pt>
                <c:pt idx="599">
                  <c:v>2004 Vecka 27</c:v>
                </c:pt>
                <c:pt idx="600">
                  <c:v>2004 Vecka 28</c:v>
                </c:pt>
                <c:pt idx="601">
                  <c:v>2004 Vecka 29</c:v>
                </c:pt>
                <c:pt idx="602">
                  <c:v>2004 Vecka 30</c:v>
                </c:pt>
                <c:pt idx="603">
                  <c:v>2004 Vecka 31</c:v>
                </c:pt>
                <c:pt idx="604">
                  <c:v>2004 Vecka 32</c:v>
                </c:pt>
                <c:pt idx="605">
                  <c:v>2004 Vecka 33</c:v>
                </c:pt>
                <c:pt idx="606">
                  <c:v>2004 Vecka 34</c:v>
                </c:pt>
                <c:pt idx="607">
                  <c:v>2004 Vecka 35</c:v>
                </c:pt>
                <c:pt idx="608">
                  <c:v>2004 Vecka 36</c:v>
                </c:pt>
                <c:pt idx="609">
                  <c:v>2004 Vecka 37</c:v>
                </c:pt>
                <c:pt idx="610">
                  <c:v>2004 Vecka 38</c:v>
                </c:pt>
                <c:pt idx="611">
                  <c:v>2004 Vecka 39</c:v>
                </c:pt>
                <c:pt idx="612">
                  <c:v>2004 Vecka 40</c:v>
                </c:pt>
                <c:pt idx="613">
                  <c:v>2004 Vecka 41</c:v>
                </c:pt>
                <c:pt idx="614">
                  <c:v>2004 Vecka 42</c:v>
                </c:pt>
                <c:pt idx="615">
                  <c:v>2004 Vecka 43</c:v>
                </c:pt>
                <c:pt idx="616">
                  <c:v>2004 Vecka 44</c:v>
                </c:pt>
                <c:pt idx="617">
                  <c:v>2004 Vecka 45</c:v>
                </c:pt>
                <c:pt idx="618">
                  <c:v>2004 Vecka 46</c:v>
                </c:pt>
                <c:pt idx="619">
                  <c:v>2004 Vecka 47</c:v>
                </c:pt>
                <c:pt idx="620">
                  <c:v>2004 Vecka 48</c:v>
                </c:pt>
                <c:pt idx="621">
                  <c:v>2004 Vecka 49</c:v>
                </c:pt>
                <c:pt idx="622">
                  <c:v>2004 Vecka 50</c:v>
                </c:pt>
                <c:pt idx="623">
                  <c:v>2004 Vecka 51</c:v>
                </c:pt>
                <c:pt idx="624">
                  <c:v>2004 Vecka 52</c:v>
                </c:pt>
                <c:pt idx="625">
                  <c:v>2004 Vecka 53</c:v>
                </c:pt>
                <c:pt idx="626">
                  <c:v>2005 Vecka 1</c:v>
                </c:pt>
                <c:pt idx="627">
                  <c:v>2005 Vecka 2</c:v>
                </c:pt>
                <c:pt idx="628">
                  <c:v>2005 Vecka 3</c:v>
                </c:pt>
                <c:pt idx="629">
                  <c:v>2005 Vecka 4</c:v>
                </c:pt>
                <c:pt idx="630">
                  <c:v>2005 Vecka 5</c:v>
                </c:pt>
                <c:pt idx="631">
                  <c:v>2005 Vecka 6</c:v>
                </c:pt>
                <c:pt idx="632">
                  <c:v>2005 Vecka 7</c:v>
                </c:pt>
                <c:pt idx="633">
                  <c:v>2005 Vecka 8</c:v>
                </c:pt>
                <c:pt idx="634">
                  <c:v>2005 Vecka 9</c:v>
                </c:pt>
                <c:pt idx="635">
                  <c:v>2005 Vecka 10</c:v>
                </c:pt>
                <c:pt idx="636">
                  <c:v>2005 Vecka 11</c:v>
                </c:pt>
                <c:pt idx="637">
                  <c:v>2005 Vecka 12</c:v>
                </c:pt>
                <c:pt idx="638">
                  <c:v>2005 Vecka 13</c:v>
                </c:pt>
                <c:pt idx="639">
                  <c:v>2005 Vecka 14</c:v>
                </c:pt>
                <c:pt idx="640">
                  <c:v>2005 Vecka 15</c:v>
                </c:pt>
                <c:pt idx="641">
                  <c:v>2005 Vecka 16</c:v>
                </c:pt>
                <c:pt idx="642">
                  <c:v>2005 Vecka 17</c:v>
                </c:pt>
                <c:pt idx="643">
                  <c:v>2005 Vecka 18</c:v>
                </c:pt>
                <c:pt idx="644">
                  <c:v>2005 Vecka 19</c:v>
                </c:pt>
                <c:pt idx="645">
                  <c:v>2005 Vecka 20</c:v>
                </c:pt>
                <c:pt idx="646">
                  <c:v>2005 Vecka 21</c:v>
                </c:pt>
                <c:pt idx="647">
                  <c:v>2005 Vecka 22</c:v>
                </c:pt>
                <c:pt idx="648">
                  <c:v>2005 Vecka 23</c:v>
                </c:pt>
                <c:pt idx="649">
                  <c:v>2005 Vecka 24</c:v>
                </c:pt>
                <c:pt idx="650">
                  <c:v>2005 Vecka 25</c:v>
                </c:pt>
                <c:pt idx="651">
                  <c:v>2005 Vecka 26</c:v>
                </c:pt>
                <c:pt idx="652">
                  <c:v>2005 Vecka 27</c:v>
                </c:pt>
                <c:pt idx="653">
                  <c:v>2005 Vecka 28</c:v>
                </c:pt>
                <c:pt idx="654">
                  <c:v>2005 Vecka 29</c:v>
                </c:pt>
                <c:pt idx="655">
                  <c:v>2005 Vecka 30</c:v>
                </c:pt>
                <c:pt idx="656">
                  <c:v>2005 Vecka 31</c:v>
                </c:pt>
                <c:pt idx="657">
                  <c:v>2005 Vecka 32</c:v>
                </c:pt>
                <c:pt idx="658">
                  <c:v>2005 Vecka 33</c:v>
                </c:pt>
                <c:pt idx="659">
                  <c:v>2005 Vecka 34</c:v>
                </c:pt>
                <c:pt idx="660">
                  <c:v>2005 Vecka 35</c:v>
                </c:pt>
                <c:pt idx="661">
                  <c:v>2005 Vecka 36</c:v>
                </c:pt>
                <c:pt idx="662">
                  <c:v>2005 Vecka 37</c:v>
                </c:pt>
                <c:pt idx="663">
                  <c:v>2005 Vecka 38</c:v>
                </c:pt>
                <c:pt idx="664">
                  <c:v>2005 Vecka 39</c:v>
                </c:pt>
                <c:pt idx="665">
                  <c:v>2005 Vecka 40</c:v>
                </c:pt>
                <c:pt idx="666">
                  <c:v>2005 Vecka 41</c:v>
                </c:pt>
                <c:pt idx="667">
                  <c:v>2005 Vecka 42</c:v>
                </c:pt>
                <c:pt idx="668">
                  <c:v>2005 Vecka 43</c:v>
                </c:pt>
                <c:pt idx="669">
                  <c:v>2005 Vecka 44</c:v>
                </c:pt>
                <c:pt idx="670">
                  <c:v>2005 Vecka 45</c:v>
                </c:pt>
                <c:pt idx="671">
                  <c:v>2005 Vecka 46</c:v>
                </c:pt>
                <c:pt idx="672">
                  <c:v>2005 Vecka 47</c:v>
                </c:pt>
                <c:pt idx="673">
                  <c:v>2005 Vecka 48</c:v>
                </c:pt>
                <c:pt idx="674">
                  <c:v>2005 Vecka 49</c:v>
                </c:pt>
                <c:pt idx="675">
                  <c:v>2005 Vecka 50</c:v>
                </c:pt>
                <c:pt idx="676">
                  <c:v>2005 Vecka 51</c:v>
                </c:pt>
                <c:pt idx="677">
                  <c:v>2005 Vecka 52</c:v>
                </c:pt>
                <c:pt idx="678">
                  <c:v>2006 Vecka 1</c:v>
                </c:pt>
                <c:pt idx="679">
                  <c:v>2006 Vecka 2</c:v>
                </c:pt>
                <c:pt idx="680">
                  <c:v>2006 Vecka 3</c:v>
                </c:pt>
                <c:pt idx="681">
                  <c:v>2006 Vecka 4</c:v>
                </c:pt>
                <c:pt idx="682">
                  <c:v>2006 Vecka 5</c:v>
                </c:pt>
                <c:pt idx="683">
                  <c:v>2006 Vecka 6</c:v>
                </c:pt>
                <c:pt idx="684">
                  <c:v>2006 Vecka 7</c:v>
                </c:pt>
                <c:pt idx="685">
                  <c:v>2006 Vecka 8</c:v>
                </c:pt>
                <c:pt idx="686">
                  <c:v>2006 Vecka 9</c:v>
                </c:pt>
                <c:pt idx="687">
                  <c:v>2006 Vecka 10</c:v>
                </c:pt>
                <c:pt idx="688">
                  <c:v>2006 Vecka 11</c:v>
                </c:pt>
                <c:pt idx="689">
                  <c:v>2006 Vecka 12</c:v>
                </c:pt>
                <c:pt idx="690">
                  <c:v>2006 Vecka 13</c:v>
                </c:pt>
                <c:pt idx="691">
                  <c:v>2006 Vecka 14</c:v>
                </c:pt>
                <c:pt idx="692">
                  <c:v>2006 Vecka 15</c:v>
                </c:pt>
                <c:pt idx="693">
                  <c:v>2006 Vecka 16</c:v>
                </c:pt>
                <c:pt idx="694">
                  <c:v>2006 Vecka 17</c:v>
                </c:pt>
                <c:pt idx="695">
                  <c:v>2006 Vecka 18</c:v>
                </c:pt>
                <c:pt idx="696">
                  <c:v>2006 Vecka 19</c:v>
                </c:pt>
                <c:pt idx="697">
                  <c:v>2006 Vecka 20</c:v>
                </c:pt>
                <c:pt idx="698">
                  <c:v>2006 Vecka 21</c:v>
                </c:pt>
                <c:pt idx="699">
                  <c:v>2006 Vecka 22</c:v>
                </c:pt>
                <c:pt idx="700">
                  <c:v>2006 Vecka 23</c:v>
                </c:pt>
                <c:pt idx="701">
                  <c:v>2006 Vecka 24</c:v>
                </c:pt>
                <c:pt idx="702">
                  <c:v>2006 Vecka 25</c:v>
                </c:pt>
                <c:pt idx="703">
                  <c:v>2006 Vecka 26</c:v>
                </c:pt>
                <c:pt idx="704">
                  <c:v>2006 Vecka 27</c:v>
                </c:pt>
                <c:pt idx="705">
                  <c:v>2006 Vecka 28</c:v>
                </c:pt>
                <c:pt idx="706">
                  <c:v>2006 Vecka 29</c:v>
                </c:pt>
                <c:pt idx="707">
                  <c:v>2006 Vecka 30</c:v>
                </c:pt>
                <c:pt idx="708">
                  <c:v>2006 Vecka 31</c:v>
                </c:pt>
                <c:pt idx="709">
                  <c:v>2006 Vecka 32</c:v>
                </c:pt>
                <c:pt idx="710">
                  <c:v>2006 Vecka 33</c:v>
                </c:pt>
                <c:pt idx="711">
                  <c:v>2006 Vecka 34</c:v>
                </c:pt>
                <c:pt idx="712">
                  <c:v>2006 Vecka 35</c:v>
                </c:pt>
                <c:pt idx="713">
                  <c:v>2006 Vecka 36</c:v>
                </c:pt>
                <c:pt idx="714">
                  <c:v>2006 Vecka 37</c:v>
                </c:pt>
                <c:pt idx="715">
                  <c:v>2006 Vecka 38</c:v>
                </c:pt>
                <c:pt idx="716">
                  <c:v>2006 Vecka 39</c:v>
                </c:pt>
                <c:pt idx="717">
                  <c:v>2006 Vecka 40</c:v>
                </c:pt>
                <c:pt idx="718">
                  <c:v>2006 Vecka 41</c:v>
                </c:pt>
                <c:pt idx="719">
                  <c:v>2006 Vecka 42</c:v>
                </c:pt>
                <c:pt idx="720">
                  <c:v>2006 Vecka 43</c:v>
                </c:pt>
                <c:pt idx="721">
                  <c:v>2006 Vecka 44</c:v>
                </c:pt>
                <c:pt idx="722">
                  <c:v>2006 Vecka 45</c:v>
                </c:pt>
                <c:pt idx="723">
                  <c:v>2006 Vecka 46</c:v>
                </c:pt>
                <c:pt idx="724">
                  <c:v>2006 Vecka 47</c:v>
                </c:pt>
                <c:pt idx="725">
                  <c:v>2006 Vecka 48</c:v>
                </c:pt>
                <c:pt idx="726">
                  <c:v>2006 Vecka 49</c:v>
                </c:pt>
                <c:pt idx="727">
                  <c:v>2006 Vecka 50</c:v>
                </c:pt>
                <c:pt idx="728">
                  <c:v>2006 Vecka 51</c:v>
                </c:pt>
                <c:pt idx="729">
                  <c:v>2006 Vecka 52</c:v>
                </c:pt>
                <c:pt idx="730">
                  <c:v>2007 Vecka 1</c:v>
                </c:pt>
                <c:pt idx="731">
                  <c:v>2007 Vecka 2</c:v>
                </c:pt>
                <c:pt idx="732">
                  <c:v>2007 Vecka 3</c:v>
                </c:pt>
                <c:pt idx="733">
                  <c:v>2007 Vecka 4</c:v>
                </c:pt>
                <c:pt idx="734">
                  <c:v>2007 Vecka 5</c:v>
                </c:pt>
                <c:pt idx="735">
                  <c:v>2007 Vecka 6</c:v>
                </c:pt>
                <c:pt idx="736">
                  <c:v>2007 Vecka 7</c:v>
                </c:pt>
                <c:pt idx="737">
                  <c:v>2007 Vecka 8</c:v>
                </c:pt>
                <c:pt idx="738">
                  <c:v>2007 Vecka 9</c:v>
                </c:pt>
                <c:pt idx="739">
                  <c:v>2007 Vecka 10</c:v>
                </c:pt>
                <c:pt idx="740">
                  <c:v>2007 Vecka 11</c:v>
                </c:pt>
                <c:pt idx="741">
                  <c:v>2007 Vecka 12</c:v>
                </c:pt>
                <c:pt idx="742">
                  <c:v>2007 Vecka 13</c:v>
                </c:pt>
                <c:pt idx="743">
                  <c:v>2007 Vecka 14</c:v>
                </c:pt>
                <c:pt idx="744">
                  <c:v>2007 Vecka 15</c:v>
                </c:pt>
                <c:pt idx="745">
                  <c:v>2007 Vecka 16</c:v>
                </c:pt>
                <c:pt idx="746">
                  <c:v>2007 Vecka 17</c:v>
                </c:pt>
                <c:pt idx="747">
                  <c:v>2007 Vecka 18</c:v>
                </c:pt>
                <c:pt idx="748">
                  <c:v>2007 Vecka 19</c:v>
                </c:pt>
                <c:pt idx="749">
                  <c:v>2007 Vecka 20</c:v>
                </c:pt>
                <c:pt idx="750">
                  <c:v>2007 Vecka 21</c:v>
                </c:pt>
                <c:pt idx="751">
                  <c:v>2007 Vecka 22</c:v>
                </c:pt>
                <c:pt idx="752">
                  <c:v>2007 Vecka 23</c:v>
                </c:pt>
                <c:pt idx="753">
                  <c:v>2007 Vecka 24</c:v>
                </c:pt>
                <c:pt idx="754">
                  <c:v>2007 Vecka 25</c:v>
                </c:pt>
                <c:pt idx="755">
                  <c:v>2007 Vecka 26</c:v>
                </c:pt>
                <c:pt idx="756">
                  <c:v>2007 Vecka 27</c:v>
                </c:pt>
                <c:pt idx="757">
                  <c:v>2007 Vecka 28</c:v>
                </c:pt>
                <c:pt idx="758">
                  <c:v>2007 Vecka 29</c:v>
                </c:pt>
                <c:pt idx="759">
                  <c:v>2007 Vecka 30</c:v>
                </c:pt>
                <c:pt idx="760">
                  <c:v>2007 Vecka 31</c:v>
                </c:pt>
                <c:pt idx="761">
                  <c:v>2007 Vecka 32</c:v>
                </c:pt>
                <c:pt idx="762">
                  <c:v>2007 Vecka 33</c:v>
                </c:pt>
                <c:pt idx="763">
                  <c:v>2007 Vecka 34</c:v>
                </c:pt>
                <c:pt idx="764">
                  <c:v>2007 Vecka 35</c:v>
                </c:pt>
                <c:pt idx="765">
                  <c:v>2007 Vecka 36</c:v>
                </c:pt>
                <c:pt idx="766">
                  <c:v>2007 Vecka 37</c:v>
                </c:pt>
                <c:pt idx="767">
                  <c:v>2007 Vecka 38</c:v>
                </c:pt>
                <c:pt idx="768">
                  <c:v>2007 Vecka 39</c:v>
                </c:pt>
                <c:pt idx="769">
                  <c:v>2007 Vecka 40</c:v>
                </c:pt>
                <c:pt idx="770">
                  <c:v>2007 Vecka 41</c:v>
                </c:pt>
                <c:pt idx="771">
                  <c:v>2007 Vecka 42</c:v>
                </c:pt>
                <c:pt idx="772">
                  <c:v>2007 Vecka 43</c:v>
                </c:pt>
                <c:pt idx="773">
                  <c:v>2007 Vecka 44</c:v>
                </c:pt>
                <c:pt idx="774">
                  <c:v>2007 Vecka 45</c:v>
                </c:pt>
                <c:pt idx="775">
                  <c:v>2007 Vecka 46</c:v>
                </c:pt>
                <c:pt idx="776">
                  <c:v>2007 Vecka 47</c:v>
                </c:pt>
                <c:pt idx="777">
                  <c:v>2007 Vecka 48</c:v>
                </c:pt>
                <c:pt idx="778">
                  <c:v>2007 Vecka 49</c:v>
                </c:pt>
                <c:pt idx="779">
                  <c:v>2007 Vecka 50</c:v>
                </c:pt>
                <c:pt idx="780">
                  <c:v>2007 Vecka 51</c:v>
                </c:pt>
                <c:pt idx="781">
                  <c:v>2007 Vecka 52</c:v>
                </c:pt>
                <c:pt idx="782">
                  <c:v>2008 Vecka 1</c:v>
                </c:pt>
                <c:pt idx="783">
                  <c:v>2008 Vecka 2</c:v>
                </c:pt>
                <c:pt idx="784">
                  <c:v>2008 Vecka 3</c:v>
                </c:pt>
                <c:pt idx="785">
                  <c:v>2008 Vecka 4</c:v>
                </c:pt>
                <c:pt idx="786">
                  <c:v>2008 Vecka 5</c:v>
                </c:pt>
                <c:pt idx="787">
                  <c:v>2008 Vecka 6</c:v>
                </c:pt>
                <c:pt idx="788">
                  <c:v>2008 Vecka 7</c:v>
                </c:pt>
                <c:pt idx="789">
                  <c:v>2008 Vecka 8</c:v>
                </c:pt>
                <c:pt idx="790">
                  <c:v>2008 Vecka 9</c:v>
                </c:pt>
                <c:pt idx="791">
                  <c:v>2008 Vecka 10</c:v>
                </c:pt>
                <c:pt idx="792">
                  <c:v>2008 Vecka 11</c:v>
                </c:pt>
                <c:pt idx="793">
                  <c:v>2008 Vecka 12</c:v>
                </c:pt>
                <c:pt idx="794">
                  <c:v>2008 Vecka 13</c:v>
                </c:pt>
                <c:pt idx="795">
                  <c:v>2008 Vecka 14</c:v>
                </c:pt>
                <c:pt idx="796">
                  <c:v>2008 Vecka 15</c:v>
                </c:pt>
                <c:pt idx="797">
                  <c:v>2008 Vecka 16</c:v>
                </c:pt>
                <c:pt idx="798">
                  <c:v>2008 Vecka 17</c:v>
                </c:pt>
                <c:pt idx="799">
                  <c:v>2008 Vecka 18</c:v>
                </c:pt>
                <c:pt idx="800">
                  <c:v>2008 Vecka 19</c:v>
                </c:pt>
                <c:pt idx="801">
                  <c:v>2008 Vecka 20</c:v>
                </c:pt>
                <c:pt idx="802">
                  <c:v>2008 Vecka 21</c:v>
                </c:pt>
                <c:pt idx="803">
                  <c:v>2008 Vecka 22</c:v>
                </c:pt>
                <c:pt idx="804">
                  <c:v>2008 Vecka 23</c:v>
                </c:pt>
                <c:pt idx="805">
                  <c:v>2008 Vecka 24</c:v>
                </c:pt>
                <c:pt idx="806">
                  <c:v>2008 Vecka 25</c:v>
                </c:pt>
                <c:pt idx="807">
                  <c:v>2008 Vecka 26</c:v>
                </c:pt>
                <c:pt idx="808">
                  <c:v>2008 Vecka 27</c:v>
                </c:pt>
                <c:pt idx="809">
                  <c:v>2008 Vecka 28</c:v>
                </c:pt>
                <c:pt idx="810">
                  <c:v>2008 Vecka 29</c:v>
                </c:pt>
                <c:pt idx="811">
                  <c:v>2008 Vecka 30</c:v>
                </c:pt>
                <c:pt idx="812">
                  <c:v>2008 Vecka 31</c:v>
                </c:pt>
                <c:pt idx="813">
                  <c:v>2008 Vecka 32</c:v>
                </c:pt>
                <c:pt idx="814">
                  <c:v>2008 Vecka 33</c:v>
                </c:pt>
                <c:pt idx="815">
                  <c:v>2008 Vecka 34</c:v>
                </c:pt>
                <c:pt idx="816">
                  <c:v>2008 Vecka 35</c:v>
                </c:pt>
                <c:pt idx="817">
                  <c:v>2008 Vecka 36</c:v>
                </c:pt>
                <c:pt idx="818">
                  <c:v>2008 Vecka 37</c:v>
                </c:pt>
                <c:pt idx="819">
                  <c:v>2008 Vecka 38</c:v>
                </c:pt>
                <c:pt idx="820">
                  <c:v>2008 Vecka 39</c:v>
                </c:pt>
                <c:pt idx="821">
                  <c:v>2008 Vecka 40</c:v>
                </c:pt>
                <c:pt idx="822">
                  <c:v>2008 Vecka 41</c:v>
                </c:pt>
                <c:pt idx="823">
                  <c:v>2008 Vecka 42</c:v>
                </c:pt>
                <c:pt idx="824">
                  <c:v>2008 Vecka 43</c:v>
                </c:pt>
                <c:pt idx="825">
                  <c:v>2008 Vecka 44</c:v>
                </c:pt>
                <c:pt idx="826">
                  <c:v>2008 Vecka 45</c:v>
                </c:pt>
                <c:pt idx="827">
                  <c:v>2008 Vecka 46</c:v>
                </c:pt>
                <c:pt idx="828">
                  <c:v>2008 Vecka 47</c:v>
                </c:pt>
                <c:pt idx="829">
                  <c:v>2008 Vecka 48</c:v>
                </c:pt>
                <c:pt idx="830">
                  <c:v>2008 Vecka 49</c:v>
                </c:pt>
                <c:pt idx="831">
                  <c:v>2008 Vecka 50</c:v>
                </c:pt>
                <c:pt idx="832">
                  <c:v>2008 Vecka 51</c:v>
                </c:pt>
                <c:pt idx="833">
                  <c:v>2008 Vecka 52</c:v>
                </c:pt>
                <c:pt idx="834">
                  <c:v>2009 Vecka 1</c:v>
                </c:pt>
                <c:pt idx="835">
                  <c:v>2009 Vecka 2</c:v>
                </c:pt>
                <c:pt idx="836">
                  <c:v>2009 Vecka 3</c:v>
                </c:pt>
                <c:pt idx="837">
                  <c:v>2009 Vecka 4</c:v>
                </c:pt>
                <c:pt idx="838">
                  <c:v>2009 Vecka 5</c:v>
                </c:pt>
                <c:pt idx="839">
                  <c:v>2009 Vecka 6</c:v>
                </c:pt>
                <c:pt idx="840">
                  <c:v>2009 Vecka 7</c:v>
                </c:pt>
                <c:pt idx="841">
                  <c:v>2009 Vecka 8</c:v>
                </c:pt>
                <c:pt idx="842">
                  <c:v>2009 Vecka 9</c:v>
                </c:pt>
                <c:pt idx="843">
                  <c:v>2009 Vecka 10</c:v>
                </c:pt>
                <c:pt idx="844">
                  <c:v>2009 Vecka 11</c:v>
                </c:pt>
                <c:pt idx="845">
                  <c:v>2009 Vecka 12</c:v>
                </c:pt>
                <c:pt idx="846">
                  <c:v>2009 Vecka 13</c:v>
                </c:pt>
                <c:pt idx="847">
                  <c:v>2009 Vecka 14</c:v>
                </c:pt>
                <c:pt idx="848">
                  <c:v>2009 Vecka 15</c:v>
                </c:pt>
                <c:pt idx="849">
                  <c:v>2009 Vecka 16</c:v>
                </c:pt>
                <c:pt idx="850">
                  <c:v>2009 Vecka 17</c:v>
                </c:pt>
                <c:pt idx="851">
                  <c:v>2009 Vecka 18</c:v>
                </c:pt>
                <c:pt idx="852">
                  <c:v>2009 Vecka 19</c:v>
                </c:pt>
                <c:pt idx="853">
                  <c:v>2009 Vecka 20</c:v>
                </c:pt>
                <c:pt idx="854">
                  <c:v>2009 Vecka 21</c:v>
                </c:pt>
                <c:pt idx="855">
                  <c:v>2009 Vecka 22</c:v>
                </c:pt>
                <c:pt idx="856">
                  <c:v>2009 Vecka 23</c:v>
                </c:pt>
                <c:pt idx="857">
                  <c:v>2009 Vecka 24</c:v>
                </c:pt>
                <c:pt idx="858">
                  <c:v>2009 Vecka 25</c:v>
                </c:pt>
                <c:pt idx="859">
                  <c:v>2009 Vecka 26</c:v>
                </c:pt>
                <c:pt idx="860">
                  <c:v>2009 Vecka 27</c:v>
                </c:pt>
                <c:pt idx="861">
                  <c:v>2009 Vecka 28</c:v>
                </c:pt>
                <c:pt idx="862">
                  <c:v>2009 Vecka 29</c:v>
                </c:pt>
                <c:pt idx="863">
                  <c:v>2009 Vecka 30</c:v>
                </c:pt>
                <c:pt idx="864">
                  <c:v>2009 Vecka 31</c:v>
                </c:pt>
                <c:pt idx="865">
                  <c:v>2009 Vecka 32</c:v>
                </c:pt>
                <c:pt idx="866">
                  <c:v>2009 Vecka 33</c:v>
                </c:pt>
                <c:pt idx="867">
                  <c:v>2009 Vecka 34</c:v>
                </c:pt>
                <c:pt idx="868">
                  <c:v>2009 Vecka 35</c:v>
                </c:pt>
                <c:pt idx="869">
                  <c:v>2009 Vecka 36</c:v>
                </c:pt>
                <c:pt idx="870">
                  <c:v>2009 Vecka 37</c:v>
                </c:pt>
                <c:pt idx="871">
                  <c:v>2009 Vecka 38</c:v>
                </c:pt>
                <c:pt idx="872">
                  <c:v>2009 Vecka 39</c:v>
                </c:pt>
                <c:pt idx="873">
                  <c:v>2009 Vecka 40</c:v>
                </c:pt>
                <c:pt idx="874">
                  <c:v>2009 Vecka 41</c:v>
                </c:pt>
                <c:pt idx="875">
                  <c:v>2009 Vecka 42</c:v>
                </c:pt>
                <c:pt idx="876">
                  <c:v>2009 Vecka 43</c:v>
                </c:pt>
                <c:pt idx="877">
                  <c:v>2009 Vecka 44</c:v>
                </c:pt>
                <c:pt idx="878">
                  <c:v>2009 Vecka 45</c:v>
                </c:pt>
                <c:pt idx="879">
                  <c:v>2009 Vecka 46</c:v>
                </c:pt>
                <c:pt idx="880">
                  <c:v>2009 Vecka 47</c:v>
                </c:pt>
                <c:pt idx="881">
                  <c:v>2009 Vecka 48</c:v>
                </c:pt>
                <c:pt idx="882">
                  <c:v>2009 Vecka 49</c:v>
                </c:pt>
                <c:pt idx="883">
                  <c:v>2009 Vecka 50</c:v>
                </c:pt>
                <c:pt idx="884">
                  <c:v>2009 Vecka 51</c:v>
                </c:pt>
                <c:pt idx="885">
                  <c:v>2009 Vecka 52</c:v>
                </c:pt>
                <c:pt idx="886">
                  <c:v>2009 Vecka 53</c:v>
                </c:pt>
                <c:pt idx="887">
                  <c:v>2010 Vecka 1</c:v>
                </c:pt>
                <c:pt idx="888">
                  <c:v>2010 Vecka 2</c:v>
                </c:pt>
                <c:pt idx="889">
                  <c:v>2010 Vecka 3</c:v>
                </c:pt>
                <c:pt idx="890">
                  <c:v>2010 Vecka 4</c:v>
                </c:pt>
                <c:pt idx="891">
                  <c:v>2010 Vecka 5</c:v>
                </c:pt>
                <c:pt idx="892">
                  <c:v>2010 Vecka 6</c:v>
                </c:pt>
                <c:pt idx="893">
                  <c:v>2010 Vecka 7</c:v>
                </c:pt>
                <c:pt idx="894">
                  <c:v>2010 Vecka 8</c:v>
                </c:pt>
                <c:pt idx="895">
                  <c:v>2010 Vecka 9</c:v>
                </c:pt>
                <c:pt idx="896">
                  <c:v>2010 Vecka 10</c:v>
                </c:pt>
                <c:pt idx="897">
                  <c:v>2010 Vecka 11</c:v>
                </c:pt>
                <c:pt idx="898">
                  <c:v>2010 Vecka 12</c:v>
                </c:pt>
                <c:pt idx="899">
                  <c:v>2010 Vecka 13</c:v>
                </c:pt>
                <c:pt idx="900">
                  <c:v>2010 Vecka 14</c:v>
                </c:pt>
                <c:pt idx="901">
                  <c:v>2010 Vecka 15</c:v>
                </c:pt>
                <c:pt idx="902">
                  <c:v>2010 Vecka 16</c:v>
                </c:pt>
                <c:pt idx="903">
                  <c:v>2010 Vecka 17</c:v>
                </c:pt>
                <c:pt idx="904">
                  <c:v>2010 Vecka 18</c:v>
                </c:pt>
                <c:pt idx="905">
                  <c:v>2010 Vecka 19</c:v>
                </c:pt>
                <c:pt idx="906">
                  <c:v>2010 Vecka 20</c:v>
                </c:pt>
                <c:pt idx="907">
                  <c:v>2010 Vecka 21</c:v>
                </c:pt>
                <c:pt idx="908">
                  <c:v>2010 Vecka 22</c:v>
                </c:pt>
                <c:pt idx="909">
                  <c:v>2010 Vecka 23</c:v>
                </c:pt>
                <c:pt idx="910">
                  <c:v>2010 Vecka 24</c:v>
                </c:pt>
                <c:pt idx="911">
                  <c:v>2010 Vecka 25</c:v>
                </c:pt>
                <c:pt idx="912">
                  <c:v>2010 Vecka 26</c:v>
                </c:pt>
                <c:pt idx="913">
                  <c:v>2010 Vecka 27</c:v>
                </c:pt>
                <c:pt idx="914">
                  <c:v>2010 Vecka 28</c:v>
                </c:pt>
                <c:pt idx="915">
                  <c:v>2010 Vecka 29</c:v>
                </c:pt>
                <c:pt idx="916">
                  <c:v>2010 Vecka 30</c:v>
                </c:pt>
                <c:pt idx="917">
                  <c:v>2010 Vecka 31</c:v>
                </c:pt>
                <c:pt idx="918">
                  <c:v>2010 Vecka 32</c:v>
                </c:pt>
                <c:pt idx="919">
                  <c:v>2010 Vecka 33</c:v>
                </c:pt>
                <c:pt idx="920">
                  <c:v>2010 Vecka 34</c:v>
                </c:pt>
                <c:pt idx="921">
                  <c:v>2010 Vecka 35</c:v>
                </c:pt>
                <c:pt idx="922">
                  <c:v>2010 Vecka 36</c:v>
                </c:pt>
                <c:pt idx="923">
                  <c:v>2010 Vecka 37</c:v>
                </c:pt>
                <c:pt idx="924">
                  <c:v>2010 Vecka 38</c:v>
                </c:pt>
                <c:pt idx="925">
                  <c:v>2010 Vecka 39</c:v>
                </c:pt>
                <c:pt idx="926">
                  <c:v>2010 Vecka 40</c:v>
                </c:pt>
                <c:pt idx="927">
                  <c:v>2010 Vecka 41</c:v>
                </c:pt>
                <c:pt idx="928">
                  <c:v>2010 Vecka 42</c:v>
                </c:pt>
                <c:pt idx="929">
                  <c:v>2010 Vecka 43</c:v>
                </c:pt>
                <c:pt idx="930">
                  <c:v>2010 Vecka 44</c:v>
                </c:pt>
                <c:pt idx="931">
                  <c:v>2010 Vecka 45</c:v>
                </c:pt>
                <c:pt idx="932">
                  <c:v>2010 Vecka 46</c:v>
                </c:pt>
                <c:pt idx="933">
                  <c:v>2010 Vecka 47</c:v>
                </c:pt>
                <c:pt idx="934">
                  <c:v>2010 Vecka 48</c:v>
                </c:pt>
                <c:pt idx="935">
                  <c:v>2010 Vecka 49</c:v>
                </c:pt>
                <c:pt idx="936">
                  <c:v>2010 Vecka 50</c:v>
                </c:pt>
                <c:pt idx="937">
                  <c:v>2010 Vecka 51</c:v>
                </c:pt>
                <c:pt idx="938">
                  <c:v>2010 Vecka 52</c:v>
                </c:pt>
                <c:pt idx="939">
                  <c:v>2011 Vecka 1</c:v>
                </c:pt>
                <c:pt idx="940">
                  <c:v>2011 Vecka 2</c:v>
                </c:pt>
                <c:pt idx="941">
                  <c:v>2011 Vecka 3</c:v>
                </c:pt>
                <c:pt idx="942">
                  <c:v>2011 Vecka 4</c:v>
                </c:pt>
                <c:pt idx="943">
                  <c:v>2011 Vecka 5</c:v>
                </c:pt>
                <c:pt idx="944">
                  <c:v>2011 Vecka 6</c:v>
                </c:pt>
                <c:pt idx="945">
                  <c:v>2011 Vecka 7</c:v>
                </c:pt>
                <c:pt idx="946">
                  <c:v>2011 Vecka 8</c:v>
                </c:pt>
                <c:pt idx="947">
                  <c:v>2011 Vecka 9</c:v>
                </c:pt>
                <c:pt idx="948">
                  <c:v>2011 Vecka 10</c:v>
                </c:pt>
                <c:pt idx="949">
                  <c:v>2011 Vecka 11</c:v>
                </c:pt>
                <c:pt idx="950">
                  <c:v>2011 Vecka 12</c:v>
                </c:pt>
                <c:pt idx="951">
                  <c:v>2011 Vecka 13</c:v>
                </c:pt>
                <c:pt idx="952">
                  <c:v>2011 Vecka 14</c:v>
                </c:pt>
                <c:pt idx="953">
                  <c:v>2011 Vecka 15</c:v>
                </c:pt>
                <c:pt idx="954">
                  <c:v>2011 Vecka 16</c:v>
                </c:pt>
                <c:pt idx="955">
                  <c:v>2011 Vecka 17</c:v>
                </c:pt>
                <c:pt idx="956">
                  <c:v>2011 Vecka 18</c:v>
                </c:pt>
                <c:pt idx="957">
                  <c:v>2011 Vecka 19</c:v>
                </c:pt>
                <c:pt idx="958">
                  <c:v>2011 Vecka 20</c:v>
                </c:pt>
                <c:pt idx="959">
                  <c:v>2011 Vecka 21</c:v>
                </c:pt>
                <c:pt idx="960">
                  <c:v>2011 Vecka 22</c:v>
                </c:pt>
                <c:pt idx="961">
                  <c:v>2011 Vecka 23</c:v>
                </c:pt>
                <c:pt idx="962">
                  <c:v>2011 Vecka 24</c:v>
                </c:pt>
                <c:pt idx="963">
                  <c:v>2011 Vecka 25</c:v>
                </c:pt>
                <c:pt idx="964">
                  <c:v>2011 Vecka 26</c:v>
                </c:pt>
                <c:pt idx="965">
                  <c:v>2011 Vecka 27</c:v>
                </c:pt>
                <c:pt idx="966">
                  <c:v>2011 Vecka 28</c:v>
                </c:pt>
                <c:pt idx="967">
                  <c:v>2011 Vecka 29</c:v>
                </c:pt>
                <c:pt idx="968">
                  <c:v>2011 Vecka 30</c:v>
                </c:pt>
                <c:pt idx="969">
                  <c:v>2011 Vecka 31</c:v>
                </c:pt>
                <c:pt idx="970">
                  <c:v>2011 Vecka 32</c:v>
                </c:pt>
                <c:pt idx="971">
                  <c:v>2011 Vecka 33</c:v>
                </c:pt>
                <c:pt idx="972">
                  <c:v>2011 Vecka 34</c:v>
                </c:pt>
                <c:pt idx="973">
                  <c:v>2011 Vecka 35</c:v>
                </c:pt>
                <c:pt idx="974">
                  <c:v>2011 Vecka 36</c:v>
                </c:pt>
                <c:pt idx="975">
                  <c:v>2011 Vecka 37</c:v>
                </c:pt>
                <c:pt idx="976">
                  <c:v>2011 Vecka 38</c:v>
                </c:pt>
                <c:pt idx="977">
                  <c:v>2011 Vecka 39</c:v>
                </c:pt>
                <c:pt idx="978">
                  <c:v>2011 Vecka 40</c:v>
                </c:pt>
                <c:pt idx="979">
                  <c:v>2011 Vecka 41</c:v>
                </c:pt>
                <c:pt idx="980">
                  <c:v>2011 Vecka 42</c:v>
                </c:pt>
                <c:pt idx="981">
                  <c:v>2011 Vecka 43</c:v>
                </c:pt>
                <c:pt idx="982">
                  <c:v>2011 Vecka 44</c:v>
                </c:pt>
                <c:pt idx="983">
                  <c:v>2011 Vecka 45</c:v>
                </c:pt>
                <c:pt idx="984">
                  <c:v>2011 Vecka 46</c:v>
                </c:pt>
                <c:pt idx="985">
                  <c:v>2011 Vecka 47</c:v>
                </c:pt>
                <c:pt idx="986">
                  <c:v>2011 Vecka 48</c:v>
                </c:pt>
                <c:pt idx="987">
                  <c:v>2011 Vecka 49</c:v>
                </c:pt>
                <c:pt idx="988">
                  <c:v>2011 Vecka 50</c:v>
                </c:pt>
                <c:pt idx="989">
                  <c:v>2011 Vecka 51</c:v>
                </c:pt>
                <c:pt idx="990">
                  <c:v>2011 Vecka 52</c:v>
                </c:pt>
                <c:pt idx="991">
                  <c:v>2012 Vecka 1</c:v>
                </c:pt>
                <c:pt idx="992">
                  <c:v>2012 Vecka 2</c:v>
                </c:pt>
                <c:pt idx="993">
                  <c:v>2012 Vecka 3</c:v>
                </c:pt>
                <c:pt idx="994">
                  <c:v>2012 Vecka 4</c:v>
                </c:pt>
                <c:pt idx="995">
                  <c:v>2012 Vecka 5</c:v>
                </c:pt>
                <c:pt idx="996">
                  <c:v>2012 Vecka 6</c:v>
                </c:pt>
                <c:pt idx="997">
                  <c:v>2012 Vecka 7</c:v>
                </c:pt>
                <c:pt idx="998">
                  <c:v>2012 Vecka 8</c:v>
                </c:pt>
                <c:pt idx="999">
                  <c:v>2012 Vecka 9</c:v>
                </c:pt>
                <c:pt idx="1000">
                  <c:v>2012 Vecka 10</c:v>
                </c:pt>
                <c:pt idx="1001">
                  <c:v>2012 Vecka 11</c:v>
                </c:pt>
                <c:pt idx="1002">
                  <c:v>2012 Vecka 12</c:v>
                </c:pt>
                <c:pt idx="1003">
                  <c:v>2012 Vecka 13</c:v>
                </c:pt>
                <c:pt idx="1004">
                  <c:v>2012 Vecka 14</c:v>
                </c:pt>
                <c:pt idx="1005">
                  <c:v>2012 Vecka 15</c:v>
                </c:pt>
                <c:pt idx="1006">
                  <c:v>2012 Vecka 16</c:v>
                </c:pt>
                <c:pt idx="1007">
                  <c:v>2012 Vecka 17</c:v>
                </c:pt>
                <c:pt idx="1008">
                  <c:v>2012 Vecka 18</c:v>
                </c:pt>
                <c:pt idx="1009">
                  <c:v>2012 Vecka 19</c:v>
                </c:pt>
                <c:pt idx="1010">
                  <c:v>2012 Vecka 20</c:v>
                </c:pt>
                <c:pt idx="1011">
                  <c:v>2012 Vecka 21</c:v>
                </c:pt>
                <c:pt idx="1012">
                  <c:v>2012 Vecka 22</c:v>
                </c:pt>
                <c:pt idx="1013">
                  <c:v>2012 Vecka 23</c:v>
                </c:pt>
                <c:pt idx="1014">
                  <c:v>2012 Vecka 24</c:v>
                </c:pt>
                <c:pt idx="1015">
                  <c:v>2012 Vecka 25</c:v>
                </c:pt>
                <c:pt idx="1016">
                  <c:v>2012 Vecka 26</c:v>
                </c:pt>
                <c:pt idx="1017">
                  <c:v>2012 Vecka 27</c:v>
                </c:pt>
                <c:pt idx="1018">
                  <c:v>2012 Vecka 28</c:v>
                </c:pt>
                <c:pt idx="1019">
                  <c:v>2012 Vecka 29</c:v>
                </c:pt>
                <c:pt idx="1020">
                  <c:v>2012 Vecka 30</c:v>
                </c:pt>
                <c:pt idx="1021">
                  <c:v>2012 Vecka 31</c:v>
                </c:pt>
                <c:pt idx="1022">
                  <c:v>2012 Vecka 32</c:v>
                </c:pt>
                <c:pt idx="1023">
                  <c:v>2012 Vecka 33</c:v>
                </c:pt>
                <c:pt idx="1024">
                  <c:v>2012 Vecka 34</c:v>
                </c:pt>
                <c:pt idx="1025">
                  <c:v>2012 Vecka 35</c:v>
                </c:pt>
                <c:pt idx="1026">
                  <c:v>2012 Vecka 36</c:v>
                </c:pt>
                <c:pt idx="1027">
                  <c:v>2012 Vecka 37</c:v>
                </c:pt>
                <c:pt idx="1028">
                  <c:v>2012 Vecka 38</c:v>
                </c:pt>
                <c:pt idx="1029">
                  <c:v>2012 Vecka 39</c:v>
                </c:pt>
                <c:pt idx="1030">
                  <c:v>2012 Vecka 40</c:v>
                </c:pt>
                <c:pt idx="1031">
                  <c:v>2012 Vecka 41</c:v>
                </c:pt>
                <c:pt idx="1032">
                  <c:v>2012 Vecka 42</c:v>
                </c:pt>
                <c:pt idx="1033">
                  <c:v>2012 Vecka 43</c:v>
                </c:pt>
                <c:pt idx="1034">
                  <c:v>2012 Vecka 44</c:v>
                </c:pt>
                <c:pt idx="1035">
                  <c:v>2012 Vecka 45</c:v>
                </c:pt>
                <c:pt idx="1036">
                  <c:v>2012 Vecka 46</c:v>
                </c:pt>
                <c:pt idx="1037">
                  <c:v>2012 Vecka 47</c:v>
                </c:pt>
                <c:pt idx="1038">
                  <c:v>2012 Vecka 48</c:v>
                </c:pt>
                <c:pt idx="1039">
                  <c:v>2012 Vecka 49</c:v>
                </c:pt>
                <c:pt idx="1040">
                  <c:v>2012 Vecka 50</c:v>
                </c:pt>
                <c:pt idx="1041">
                  <c:v>2012 Vecka 51</c:v>
                </c:pt>
                <c:pt idx="1042">
                  <c:v>2012 Vecka 52</c:v>
                </c:pt>
                <c:pt idx="1043">
                  <c:v>2013 Vecka 1</c:v>
                </c:pt>
                <c:pt idx="1044">
                  <c:v>2013 Vecka 2</c:v>
                </c:pt>
                <c:pt idx="1045">
                  <c:v>2013 Vecka 3</c:v>
                </c:pt>
                <c:pt idx="1046">
                  <c:v>2013 Vecka 4</c:v>
                </c:pt>
                <c:pt idx="1047">
                  <c:v>2013 Vecka 5</c:v>
                </c:pt>
                <c:pt idx="1048">
                  <c:v>2013 Vecka 6</c:v>
                </c:pt>
                <c:pt idx="1049">
                  <c:v>2013 Vecka 7</c:v>
                </c:pt>
                <c:pt idx="1050">
                  <c:v>2013 Vecka 8</c:v>
                </c:pt>
                <c:pt idx="1051">
                  <c:v>2013 Vecka 9</c:v>
                </c:pt>
                <c:pt idx="1052">
                  <c:v>2013 Vecka 10</c:v>
                </c:pt>
                <c:pt idx="1053">
                  <c:v>2013 Vecka 11</c:v>
                </c:pt>
                <c:pt idx="1054">
                  <c:v>2013 Vecka 12</c:v>
                </c:pt>
                <c:pt idx="1055">
                  <c:v>2013 Vecka 13</c:v>
                </c:pt>
                <c:pt idx="1056">
                  <c:v>2013 Vecka 14</c:v>
                </c:pt>
                <c:pt idx="1057">
                  <c:v>2013 Vecka 15</c:v>
                </c:pt>
                <c:pt idx="1058">
                  <c:v>2013 Vecka 16</c:v>
                </c:pt>
                <c:pt idx="1059">
                  <c:v>2013 Vecka 17</c:v>
                </c:pt>
                <c:pt idx="1060">
                  <c:v>2013 Vecka 18</c:v>
                </c:pt>
                <c:pt idx="1061">
                  <c:v>2013 Vecka 19</c:v>
                </c:pt>
                <c:pt idx="1062">
                  <c:v>2013 Vecka 20</c:v>
                </c:pt>
                <c:pt idx="1063">
                  <c:v>2013 Vecka 21</c:v>
                </c:pt>
                <c:pt idx="1064">
                  <c:v>2013 Vecka 22</c:v>
                </c:pt>
                <c:pt idx="1065">
                  <c:v>2013 Vecka 23</c:v>
                </c:pt>
                <c:pt idx="1066">
                  <c:v>2013 Vecka 24</c:v>
                </c:pt>
                <c:pt idx="1067">
                  <c:v>2013 Vecka 25</c:v>
                </c:pt>
                <c:pt idx="1068">
                  <c:v>2013 Vecka 26</c:v>
                </c:pt>
                <c:pt idx="1069">
                  <c:v>2013 Vecka 27</c:v>
                </c:pt>
                <c:pt idx="1070">
                  <c:v>2013 Vecka 28</c:v>
                </c:pt>
                <c:pt idx="1071">
                  <c:v>2013 Vecka 29</c:v>
                </c:pt>
                <c:pt idx="1072">
                  <c:v>2013 Vecka 30</c:v>
                </c:pt>
                <c:pt idx="1073">
                  <c:v>2013 Vecka 31</c:v>
                </c:pt>
                <c:pt idx="1074">
                  <c:v>2013 Vecka 32</c:v>
                </c:pt>
                <c:pt idx="1075">
                  <c:v>2013 Vecka 33</c:v>
                </c:pt>
                <c:pt idx="1076">
                  <c:v>2013 Vecka 34</c:v>
                </c:pt>
                <c:pt idx="1077">
                  <c:v>2013 Vecka 35</c:v>
                </c:pt>
                <c:pt idx="1078">
                  <c:v>2013 Vecka 36</c:v>
                </c:pt>
                <c:pt idx="1079">
                  <c:v>2013 Vecka 37</c:v>
                </c:pt>
                <c:pt idx="1080">
                  <c:v>2013 Vecka 38</c:v>
                </c:pt>
                <c:pt idx="1081">
                  <c:v>2013 Vecka 39</c:v>
                </c:pt>
                <c:pt idx="1082">
                  <c:v>2013 Vecka 40</c:v>
                </c:pt>
                <c:pt idx="1083">
                  <c:v>2013 Vecka 41</c:v>
                </c:pt>
                <c:pt idx="1084">
                  <c:v>2013 Vecka 42</c:v>
                </c:pt>
                <c:pt idx="1085">
                  <c:v>2013 Vecka 43</c:v>
                </c:pt>
                <c:pt idx="1086">
                  <c:v>2013 Vecka 44</c:v>
                </c:pt>
                <c:pt idx="1087">
                  <c:v>2013 Vecka 45</c:v>
                </c:pt>
                <c:pt idx="1088">
                  <c:v>2013 Vecka 46</c:v>
                </c:pt>
                <c:pt idx="1089">
                  <c:v>2013 Vecka 47</c:v>
                </c:pt>
                <c:pt idx="1090">
                  <c:v>2013 Vecka 48</c:v>
                </c:pt>
                <c:pt idx="1091">
                  <c:v>2013 Vecka 49</c:v>
                </c:pt>
                <c:pt idx="1092">
                  <c:v>2013 Vecka 50</c:v>
                </c:pt>
                <c:pt idx="1093">
                  <c:v>2013 Vecka 51</c:v>
                </c:pt>
                <c:pt idx="1094">
                  <c:v>2013 Vecka 52</c:v>
                </c:pt>
                <c:pt idx="1095">
                  <c:v>2014 Vecka 1</c:v>
                </c:pt>
                <c:pt idx="1096">
                  <c:v>2014 Vecka 2</c:v>
                </c:pt>
                <c:pt idx="1097">
                  <c:v>2014 Vecka 3</c:v>
                </c:pt>
                <c:pt idx="1098">
                  <c:v>2014 Vecka 4</c:v>
                </c:pt>
                <c:pt idx="1099">
                  <c:v>2014 Vecka 5</c:v>
                </c:pt>
                <c:pt idx="1100">
                  <c:v>2014 Vecka 6</c:v>
                </c:pt>
                <c:pt idx="1101">
                  <c:v>2014 Vecka 7</c:v>
                </c:pt>
                <c:pt idx="1102">
                  <c:v>2014 Vecka 8</c:v>
                </c:pt>
                <c:pt idx="1103">
                  <c:v>2014 Vecka 9</c:v>
                </c:pt>
                <c:pt idx="1104">
                  <c:v>2014 Vecka 10</c:v>
                </c:pt>
                <c:pt idx="1105">
                  <c:v>2014 Vecka 11</c:v>
                </c:pt>
                <c:pt idx="1106">
                  <c:v>2014 Vecka 12</c:v>
                </c:pt>
                <c:pt idx="1107">
                  <c:v>2014 Vecka 13</c:v>
                </c:pt>
                <c:pt idx="1108">
                  <c:v>2014 Vecka 14</c:v>
                </c:pt>
                <c:pt idx="1109">
                  <c:v>2014 Vecka 15</c:v>
                </c:pt>
                <c:pt idx="1110">
                  <c:v>2014 Vecka 16</c:v>
                </c:pt>
                <c:pt idx="1111">
                  <c:v>2014 Vecka 17</c:v>
                </c:pt>
                <c:pt idx="1112">
                  <c:v>2014 Vecka 18</c:v>
                </c:pt>
                <c:pt idx="1113">
                  <c:v>2014 Vecka 19</c:v>
                </c:pt>
                <c:pt idx="1114">
                  <c:v>2014 Vecka 20</c:v>
                </c:pt>
                <c:pt idx="1115">
                  <c:v>2014 Vecka 21</c:v>
                </c:pt>
                <c:pt idx="1116">
                  <c:v>2014 Vecka 22</c:v>
                </c:pt>
                <c:pt idx="1117">
                  <c:v>2014 Vecka 23</c:v>
                </c:pt>
                <c:pt idx="1118">
                  <c:v>2014 Vecka 24</c:v>
                </c:pt>
                <c:pt idx="1119">
                  <c:v>2014 Vecka 25</c:v>
                </c:pt>
                <c:pt idx="1120">
                  <c:v>2014 Vecka 26</c:v>
                </c:pt>
                <c:pt idx="1121">
                  <c:v>2014 Vecka 27</c:v>
                </c:pt>
                <c:pt idx="1122">
                  <c:v>2014 Vecka 28</c:v>
                </c:pt>
                <c:pt idx="1123">
                  <c:v>2014 Vecka 29</c:v>
                </c:pt>
                <c:pt idx="1124">
                  <c:v>2014 Vecka 30</c:v>
                </c:pt>
                <c:pt idx="1125">
                  <c:v>2014 Vecka 31</c:v>
                </c:pt>
                <c:pt idx="1126">
                  <c:v>2014 Vecka 32</c:v>
                </c:pt>
                <c:pt idx="1127">
                  <c:v>2014 Vecka 33</c:v>
                </c:pt>
                <c:pt idx="1128">
                  <c:v>2014 Vecka 34</c:v>
                </c:pt>
                <c:pt idx="1129">
                  <c:v>2014 Vecka 35</c:v>
                </c:pt>
                <c:pt idx="1130">
                  <c:v>2014 Vecka 36</c:v>
                </c:pt>
                <c:pt idx="1131">
                  <c:v>2014 Vecka 37</c:v>
                </c:pt>
                <c:pt idx="1132">
                  <c:v>2014 Vecka 38</c:v>
                </c:pt>
                <c:pt idx="1133">
                  <c:v>2014 Vecka 39</c:v>
                </c:pt>
                <c:pt idx="1134">
                  <c:v>2014 Vecka 40</c:v>
                </c:pt>
                <c:pt idx="1135">
                  <c:v>2014 Vecka 41</c:v>
                </c:pt>
                <c:pt idx="1136">
                  <c:v>2014 Vecka 42</c:v>
                </c:pt>
                <c:pt idx="1137">
                  <c:v>2014 Vecka 43</c:v>
                </c:pt>
                <c:pt idx="1138">
                  <c:v>2014 Vecka 44</c:v>
                </c:pt>
                <c:pt idx="1139">
                  <c:v>2014 Vecka 45</c:v>
                </c:pt>
                <c:pt idx="1140">
                  <c:v>2014 Vecka 46</c:v>
                </c:pt>
                <c:pt idx="1141">
                  <c:v>2014 Vecka 47</c:v>
                </c:pt>
                <c:pt idx="1142">
                  <c:v>2014 Vecka 48</c:v>
                </c:pt>
                <c:pt idx="1143">
                  <c:v>2014 Vecka 49</c:v>
                </c:pt>
                <c:pt idx="1144">
                  <c:v>2014 Vecka 50</c:v>
                </c:pt>
                <c:pt idx="1145">
                  <c:v>2014 Vecka 51</c:v>
                </c:pt>
                <c:pt idx="1146">
                  <c:v>2014 Vecka 52</c:v>
                </c:pt>
                <c:pt idx="1147">
                  <c:v>2015 Vecka 1</c:v>
                </c:pt>
                <c:pt idx="1148">
                  <c:v>2015 Vecka 2</c:v>
                </c:pt>
                <c:pt idx="1149">
                  <c:v>2015 Vecka 3</c:v>
                </c:pt>
                <c:pt idx="1150">
                  <c:v>2015 Vecka 4</c:v>
                </c:pt>
                <c:pt idx="1151">
                  <c:v>2015 Vecka 5</c:v>
                </c:pt>
                <c:pt idx="1152">
                  <c:v>2015 Vecka 6</c:v>
                </c:pt>
                <c:pt idx="1153">
                  <c:v>2015 Vecka 7</c:v>
                </c:pt>
                <c:pt idx="1154">
                  <c:v>2015 Vecka 8</c:v>
                </c:pt>
                <c:pt idx="1155">
                  <c:v>2015 Vecka 9</c:v>
                </c:pt>
                <c:pt idx="1156">
                  <c:v>2015 Vecka 10</c:v>
                </c:pt>
                <c:pt idx="1157">
                  <c:v>2015 Vecka 11</c:v>
                </c:pt>
                <c:pt idx="1158">
                  <c:v>2015 Vecka 12</c:v>
                </c:pt>
                <c:pt idx="1159">
                  <c:v>2015 Vecka 13</c:v>
                </c:pt>
                <c:pt idx="1160">
                  <c:v>2015 Vecka 14</c:v>
                </c:pt>
                <c:pt idx="1161">
                  <c:v>2015 Vecka 15</c:v>
                </c:pt>
                <c:pt idx="1162">
                  <c:v>2015 Vecka 16</c:v>
                </c:pt>
                <c:pt idx="1163">
                  <c:v>2015 Vecka 17</c:v>
                </c:pt>
                <c:pt idx="1164">
                  <c:v>2015 Vecka 18</c:v>
                </c:pt>
                <c:pt idx="1165">
                  <c:v>2015 Vecka 19</c:v>
                </c:pt>
                <c:pt idx="1166">
                  <c:v>2015 Vecka 20</c:v>
                </c:pt>
                <c:pt idx="1167">
                  <c:v>2015 Vecka 21</c:v>
                </c:pt>
                <c:pt idx="1168">
                  <c:v>2015 Vecka 22</c:v>
                </c:pt>
                <c:pt idx="1169">
                  <c:v>2015 Vecka 23</c:v>
                </c:pt>
                <c:pt idx="1170">
                  <c:v>2015 Vecka 24</c:v>
                </c:pt>
                <c:pt idx="1171">
                  <c:v>2015 Vecka 25</c:v>
                </c:pt>
                <c:pt idx="1172">
                  <c:v>2015 Vecka 26</c:v>
                </c:pt>
                <c:pt idx="1173">
                  <c:v>2015 Vecka 27</c:v>
                </c:pt>
                <c:pt idx="1174">
                  <c:v>2015 Vecka 28</c:v>
                </c:pt>
                <c:pt idx="1175">
                  <c:v>2015 Vecka 29</c:v>
                </c:pt>
                <c:pt idx="1176">
                  <c:v>2015 Vecka 30</c:v>
                </c:pt>
                <c:pt idx="1177">
                  <c:v>2015 Vecka 31</c:v>
                </c:pt>
                <c:pt idx="1178">
                  <c:v>2015 Vecka 32</c:v>
                </c:pt>
                <c:pt idx="1179">
                  <c:v>2015 Vecka 33</c:v>
                </c:pt>
                <c:pt idx="1180">
                  <c:v>2015 Vecka 34</c:v>
                </c:pt>
                <c:pt idx="1181">
                  <c:v>2015 Vecka 35</c:v>
                </c:pt>
                <c:pt idx="1182">
                  <c:v>2015 Vecka 36</c:v>
                </c:pt>
                <c:pt idx="1183">
                  <c:v>2015 Vecka 37</c:v>
                </c:pt>
                <c:pt idx="1184">
                  <c:v>2015 Vecka 38</c:v>
                </c:pt>
                <c:pt idx="1185">
                  <c:v>2015 Vecka 39</c:v>
                </c:pt>
                <c:pt idx="1186">
                  <c:v>2015 Vecka 40</c:v>
                </c:pt>
                <c:pt idx="1187">
                  <c:v>2015 Vecka 41</c:v>
                </c:pt>
                <c:pt idx="1188">
                  <c:v>2015 Vecka 42</c:v>
                </c:pt>
                <c:pt idx="1189">
                  <c:v>2015 Vecka 43</c:v>
                </c:pt>
                <c:pt idx="1190">
                  <c:v>2015 Vecka 44</c:v>
                </c:pt>
                <c:pt idx="1191">
                  <c:v>2015 Vecka 45</c:v>
                </c:pt>
                <c:pt idx="1192">
                  <c:v>2015 Vecka 46</c:v>
                </c:pt>
                <c:pt idx="1193">
                  <c:v>2015 Vecka 47</c:v>
                </c:pt>
                <c:pt idx="1194">
                  <c:v>2015 Vecka 48</c:v>
                </c:pt>
                <c:pt idx="1195">
                  <c:v>2015 Vecka 49</c:v>
                </c:pt>
                <c:pt idx="1196">
                  <c:v>2015 Vecka 50</c:v>
                </c:pt>
                <c:pt idx="1197">
                  <c:v>2015 Vecka 51</c:v>
                </c:pt>
                <c:pt idx="1198">
                  <c:v>2015 Vecka 52</c:v>
                </c:pt>
                <c:pt idx="1199">
                  <c:v>2015 Vecka 53</c:v>
                </c:pt>
                <c:pt idx="1200">
                  <c:v>2016 Vecka 1</c:v>
                </c:pt>
                <c:pt idx="1201">
                  <c:v>2016 Vecka 2</c:v>
                </c:pt>
                <c:pt idx="1202">
                  <c:v>2016 Vecka 3</c:v>
                </c:pt>
                <c:pt idx="1203">
                  <c:v>2016 Vecka 4</c:v>
                </c:pt>
                <c:pt idx="1204">
                  <c:v>2016 Vecka 5</c:v>
                </c:pt>
                <c:pt idx="1205">
                  <c:v>2016 Vecka 6</c:v>
                </c:pt>
                <c:pt idx="1206">
                  <c:v>2016 Vecka 7</c:v>
                </c:pt>
                <c:pt idx="1207">
                  <c:v>2016 Vecka 8</c:v>
                </c:pt>
                <c:pt idx="1208">
                  <c:v>2016 Vecka 9</c:v>
                </c:pt>
                <c:pt idx="1209">
                  <c:v>2016 Vecka 10</c:v>
                </c:pt>
                <c:pt idx="1210">
                  <c:v>2016 Vecka 11</c:v>
                </c:pt>
                <c:pt idx="1211">
                  <c:v>2016 Vecka 12</c:v>
                </c:pt>
                <c:pt idx="1212">
                  <c:v>2016 Vecka 13</c:v>
                </c:pt>
                <c:pt idx="1213">
                  <c:v>2016 Vecka 14</c:v>
                </c:pt>
                <c:pt idx="1214">
                  <c:v>2016 Vecka 15</c:v>
                </c:pt>
                <c:pt idx="1215">
                  <c:v>2016 Vecka 16</c:v>
                </c:pt>
                <c:pt idx="1216">
                  <c:v>2016 Vecka 17</c:v>
                </c:pt>
                <c:pt idx="1217">
                  <c:v>2016 Vecka 18</c:v>
                </c:pt>
                <c:pt idx="1218">
                  <c:v>2016 Vecka 19</c:v>
                </c:pt>
                <c:pt idx="1219">
                  <c:v>2016 Vecka 20</c:v>
                </c:pt>
                <c:pt idx="1220">
                  <c:v>2016 Vecka 21</c:v>
                </c:pt>
                <c:pt idx="1221">
                  <c:v>2016 Vecka 22</c:v>
                </c:pt>
                <c:pt idx="1222">
                  <c:v>2016 Vecka 23</c:v>
                </c:pt>
                <c:pt idx="1223">
                  <c:v>2016 Vecka 24</c:v>
                </c:pt>
                <c:pt idx="1224">
                  <c:v>2016 Vecka 25</c:v>
                </c:pt>
                <c:pt idx="1225">
                  <c:v>2016 Vecka 26</c:v>
                </c:pt>
                <c:pt idx="1226">
                  <c:v>2016 Vecka 27</c:v>
                </c:pt>
                <c:pt idx="1227">
                  <c:v>2016 Vecka 28</c:v>
                </c:pt>
                <c:pt idx="1228">
                  <c:v>2016 Vecka 29</c:v>
                </c:pt>
                <c:pt idx="1229">
                  <c:v>2016 Vecka 30</c:v>
                </c:pt>
                <c:pt idx="1230">
                  <c:v>2016 Vecka 31</c:v>
                </c:pt>
                <c:pt idx="1231">
                  <c:v>2016 Vecka 32</c:v>
                </c:pt>
                <c:pt idx="1232">
                  <c:v>2016 Vecka 33</c:v>
                </c:pt>
                <c:pt idx="1233">
                  <c:v>2016 Vecka 34</c:v>
                </c:pt>
                <c:pt idx="1234">
                  <c:v>2016 Vecka 35</c:v>
                </c:pt>
                <c:pt idx="1235">
                  <c:v>2016 Vecka 36</c:v>
                </c:pt>
                <c:pt idx="1236">
                  <c:v>2016 Vecka 37</c:v>
                </c:pt>
                <c:pt idx="1237">
                  <c:v>2016 Vecka 38</c:v>
                </c:pt>
                <c:pt idx="1238">
                  <c:v>2016 Vecka 39</c:v>
                </c:pt>
                <c:pt idx="1239">
                  <c:v>2016 Vecka 40</c:v>
                </c:pt>
                <c:pt idx="1240">
                  <c:v>2016 Vecka 41</c:v>
                </c:pt>
                <c:pt idx="1241">
                  <c:v>2016 Vecka 42</c:v>
                </c:pt>
                <c:pt idx="1242">
                  <c:v>2016 Vecka 43</c:v>
                </c:pt>
                <c:pt idx="1243">
                  <c:v>2016 Vecka 44</c:v>
                </c:pt>
                <c:pt idx="1244">
                  <c:v>2016 Vecka 45</c:v>
                </c:pt>
                <c:pt idx="1245">
                  <c:v>2016 Vecka 46</c:v>
                </c:pt>
                <c:pt idx="1246">
                  <c:v>2016 Vecka 47</c:v>
                </c:pt>
                <c:pt idx="1247">
                  <c:v>2016 Vecka 48</c:v>
                </c:pt>
                <c:pt idx="1248">
                  <c:v>2016 Vecka 49</c:v>
                </c:pt>
                <c:pt idx="1249">
                  <c:v>2016 Vecka 50</c:v>
                </c:pt>
                <c:pt idx="1250">
                  <c:v>2016 Vecka 51</c:v>
                </c:pt>
                <c:pt idx="1251">
                  <c:v>2016 Vecka 52</c:v>
                </c:pt>
                <c:pt idx="1252">
                  <c:v>2017 Vecka 1</c:v>
                </c:pt>
                <c:pt idx="1253">
                  <c:v>2017 Vecka 2</c:v>
                </c:pt>
                <c:pt idx="1254">
                  <c:v>2017 Vecka 3</c:v>
                </c:pt>
                <c:pt idx="1255">
                  <c:v>2017 Vecka 4</c:v>
                </c:pt>
                <c:pt idx="1256">
                  <c:v>2017 Vecka 5</c:v>
                </c:pt>
                <c:pt idx="1257">
                  <c:v>2017 Vecka 6</c:v>
                </c:pt>
                <c:pt idx="1258">
                  <c:v>2017 Vecka 7</c:v>
                </c:pt>
                <c:pt idx="1259">
                  <c:v>2017 Vecka 8</c:v>
                </c:pt>
                <c:pt idx="1260">
                  <c:v>2017 Vecka 9</c:v>
                </c:pt>
                <c:pt idx="1261">
                  <c:v>2017 Vecka 10</c:v>
                </c:pt>
                <c:pt idx="1262">
                  <c:v>2017 Vecka 11</c:v>
                </c:pt>
                <c:pt idx="1263">
                  <c:v>2017 Vecka 12</c:v>
                </c:pt>
                <c:pt idx="1264">
                  <c:v>2017 Vecka 13</c:v>
                </c:pt>
                <c:pt idx="1265">
                  <c:v>2017 Vecka 14</c:v>
                </c:pt>
                <c:pt idx="1266">
                  <c:v>2017 Vecka 15</c:v>
                </c:pt>
                <c:pt idx="1267">
                  <c:v>2017 Vecka 16</c:v>
                </c:pt>
                <c:pt idx="1268">
                  <c:v>2017 Vecka 17</c:v>
                </c:pt>
                <c:pt idx="1269">
                  <c:v>2017 Vecka 18</c:v>
                </c:pt>
                <c:pt idx="1270">
                  <c:v>2017 Vecka 19</c:v>
                </c:pt>
                <c:pt idx="1271">
                  <c:v>2017 Vecka 20</c:v>
                </c:pt>
                <c:pt idx="1272">
                  <c:v>2017 Vecka 21</c:v>
                </c:pt>
                <c:pt idx="1273">
                  <c:v>2017 Vecka 22</c:v>
                </c:pt>
                <c:pt idx="1274">
                  <c:v>2017 Vecka 23</c:v>
                </c:pt>
                <c:pt idx="1275">
                  <c:v>2017 Vecka 24</c:v>
                </c:pt>
                <c:pt idx="1276">
                  <c:v>2017 Vecka 25</c:v>
                </c:pt>
                <c:pt idx="1277">
                  <c:v>2017 Vecka 26</c:v>
                </c:pt>
                <c:pt idx="1278">
                  <c:v>2017 Vecka 27</c:v>
                </c:pt>
                <c:pt idx="1279">
                  <c:v>2017 Vecka 28</c:v>
                </c:pt>
                <c:pt idx="1280">
                  <c:v>2017 Vecka 29</c:v>
                </c:pt>
                <c:pt idx="1281">
                  <c:v>2017 Vecka 30</c:v>
                </c:pt>
                <c:pt idx="1282">
                  <c:v>2017 Vecka 31</c:v>
                </c:pt>
                <c:pt idx="1283">
                  <c:v>2017 Vecka 32</c:v>
                </c:pt>
                <c:pt idx="1284">
                  <c:v>2017 Vecka 33</c:v>
                </c:pt>
                <c:pt idx="1285">
                  <c:v>2017 Vecka 34</c:v>
                </c:pt>
                <c:pt idx="1286">
                  <c:v>2017 Vecka 35</c:v>
                </c:pt>
                <c:pt idx="1287">
                  <c:v>2017 Vecka 36</c:v>
                </c:pt>
                <c:pt idx="1288">
                  <c:v>2017 Vecka 37</c:v>
                </c:pt>
                <c:pt idx="1289">
                  <c:v>2017 Vecka 38</c:v>
                </c:pt>
                <c:pt idx="1290">
                  <c:v>2017 Vecka 39</c:v>
                </c:pt>
                <c:pt idx="1291">
                  <c:v>2017 Vecka 40</c:v>
                </c:pt>
                <c:pt idx="1292">
                  <c:v>2017 Vecka 41</c:v>
                </c:pt>
                <c:pt idx="1293">
                  <c:v>2017 Vecka 42</c:v>
                </c:pt>
                <c:pt idx="1294">
                  <c:v>2017 Vecka 43</c:v>
                </c:pt>
                <c:pt idx="1295">
                  <c:v>2017 Vecka 44</c:v>
                </c:pt>
                <c:pt idx="1296">
                  <c:v>2017 Vecka 45</c:v>
                </c:pt>
                <c:pt idx="1297">
                  <c:v>2017 Vecka 46</c:v>
                </c:pt>
                <c:pt idx="1298">
                  <c:v>2017 Vecka 47</c:v>
                </c:pt>
                <c:pt idx="1299">
                  <c:v>2017 Vecka 48</c:v>
                </c:pt>
                <c:pt idx="1300">
                  <c:v>2017 Vecka 49</c:v>
                </c:pt>
                <c:pt idx="1301">
                  <c:v>2017 Vecka 50</c:v>
                </c:pt>
                <c:pt idx="1302">
                  <c:v>2017 Vecka 51</c:v>
                </c:pt>
                <c:pt idx="1303">
                  <c:v>2017 Vecka 52</c:v>
                </c:pt>
                <c:pt idx="1304">
                  <c:v>2018 Vecka 1</c:v>
                </c:pt>
                <c:pt idx="1305">
                  <c:v>2018 Vecka 2</c:v>
                </c:pt>
                <c:pt idx="1306">
                  <c:v>2018 Vecka 3</c:v>
                </c:pt>
                <c:pt idx="1307">
                  <c:v>2018 Vecka 4</c:v>
                </c:pt>
                <c:pt idx="1308">
                  <c:v>2018 Vecka 5</c:v>
                </c:pt>
                <c:pt idx="1309">
                  <c:v>2018 Vecka 6</c:v>
                </c:pt>
                <c:pt idx="1310">
                  <c:v>2018 Vecka 7</c:v>
                </c:pt>
                <c:pt idx="1311">
                  <c:v>2018 Vecka 8</c:v>
                </c:pt>
                <c:pt idx="1312">
                  <c:v>2018 Vecka 9</c:v>
                </c:pt>
                <c:pt idx="1313">
                  <c:v>2018 Vecka 10</c:v>
                </c:pt>
                <c:pt idx="1314">
                  <c:v>2018 Vecka 11</c:v>
                </c:pt>
                <c:pt idx="1315">
                  <c:v>2018 Vecka 12</c:v>
                </c:pt>
                <c:pt idx="1316">
                  <c:v>2018 Vecka 13</c:v>
                </c:pt>
                <c:pt idx="1317">
                  <c:v>2018 Vecka 14</c:v>
                </c:pt>
                <c:pt idx="1318">
                  <c:v>2018 Vecka 15</c:v>
                </c:pt>
                <c:pt idx="1319">
                  <c:v>2018 Vecka 16</c:v>
                </c:pt>
                <c:pt idx="1320">
                  <c:v>2018 Vecka 17</c:v>
                </c:pt>
                <c:pt idx="1321">
                  <c:v>2018 Vecka 18</c:v>
                </c:pt>
                <c:pt idx="1322">
                  <c:v>2018 Vecka 19</c:v>
                </c:pt>
                <c:pt idx="1323">
                  <c:v>2018 Vecka 20</c:v>
                </c:pt>
                <c:pt idx="1324">
                  <c:v>2018 Vecka 21</c:v>
                </c:pt>
                <c:pt idx="1325">
                  <c:v>2018 Vecka 22</c:v>
                </c:pt>
                <c:pt idx="1326">
                  <c:v>2018 Vecka 23</c:v>
                </c:pt>
                <c:pt idx="1327">
                  <c:v>2018 Vecka 24</c:v>
                </c:pt>
                <c:pt idx="1328">
                  <c:v>2018 Vecka 25</c:v>
                </c:pt>
                <c:pt idx="1329">
                  <c:v>2018 Vecka 26</c:v>
                </c:pt>
                <c:pt idx="1330">
                  <c:v>2018 Vecka 27</c:v>
                </c:pt>
                <c:pt idx="1331">
                  <c:v>2018 Vecka 28</c:v>
                </c:pt>
                <c:pt idx="1332">
                  <c:v>2018 Vecka 29</c:v>
                </c:pt>
                <c:pt idx="1333">
                  <c:v>2018 Vecka 30</c:v>
                </c:pt>
                <c:pt idx="1334">
                  <c:v>2018 Vecka 31</c:v>
                </c:pt>
                <c:pt idx="1335">
                  <c:v>2018 Vecka 32</c:v>
                </c:pt>
                <c:pt idx="1336">
                  <c:v>2018 Vecka 33</c:v>
                </c:pt>
                <c:pt idx="1337">
                  <c:v>2018 Vecka 34</c:v>
                </c:pt>
                <c:pt idx="1338">
                  <c:v>2018 Vecka 35</c:v>
                </c:pt>
                <c:pt idx="1339">
                  <c:v>2018 Vecka 36</c:v>
                </c:pt>
                <c:pt idx="1340">
                  <c:v>2018 Vecka 37</c:v>
                </c:pt>
                <c:pt idx="1341">
                  <c:v>2018 Vecka 38</c:v>
                </c:pt>
                <c:pt idx="1342">
                  <c:v>2018 Vecka 39</c:v>
                </c:pt>
                <c:pt idx="1343">
                  <c:v>2018 Vecka 40</c:v>
                </c:pt>
                <c:pt idx="1344">
                  <c:v>2018 Vecka 41</c:v>
                </c:pt>
                <c:pt idx="1345">
                  <c:v>2018 Vecka 42</c:v>
                </c:pt>
                <c:pt idx="1346">
                  <c:v>2018 Vecka 43</c:v>
                </c:pt>
                <c:pt idx="1347">
                  <c:v>2018 Vecka 44</c:v>
                </c:pt>
                <c:pt idx="1348">
                  <c:v>2018 Vecka 45</c:v>
                </c:pt>
                <c:pt idx="1349">
                  <c:v>2018 Vecka 46</c:v>
                </c:pt>
                <c:pt idx="1350">
                  <c:v>2018 Vecka 47</c:v>
                </c:pt>
                <c:pt idx="1351">
                  <c:v>2018 Vecka 48</c:v>
                </c:pt>
                <c:pt idx="1352">
                  <c:v>2018 Vecka 49</c:v>
                </c:pt>
                <c:pt idx="1353">
                  <c:v>2018 Vecka 50</c:v>
                </c:pt>
                <c:pt idx="1354">
                  <c:v>2018 Vecka 51</c:v>
                </c:pt>
                <c:pt idx="1355">
                  <c:v>2018 Vecka 52</c:v>
                </c:pt>
                <c:pt idx="1356">
                  <c:v>2019 Vecka 1</c:v>
                </c:pt>
                <c:pt idx="1357">
                  <c:v>2019 Vecka 2</c:v>
                </c:pt>
                <c:pt idx="1358">
                  <c:v>2019 Vecka 3</c:v>
                </c:pt>
                <c:pt idx="1359">
                  <c:v>2019 Vecka 4</c:v>
                </c:pt>
                <c:pt idx="1360">
                  <c:v>2019 Vecka 5</c:v>
                </c:pt>
                <c:pt idx="1361">
                  <c:v>2019 Vecka 6</c:v>
                </c:pt>
                <c:pt idx="1362">
                  <c:v>2019 Vecka 7</c:v>
                </c:pt>
                <c:pt idx="1363">
                  <c:v>2019 Vecka 8</c:v>
                </c:pt>
                <c:pt idx="1364">
                  <c:v>2019 Vecka 9</c:v>
                </c:pt>
                <c:pt idx="1365">
                  <c:v>2019 Vecka 10</c:v>
                </c:pt>
                <c:pt idx="1366">
                  <c:v>2019 Vecka 11</c:v>
                </c:pt>
                <c:pt idx="1367">
                  <c:v>2019 Vecka 12</c:v>
                </c:pt>
                <c:pt idx="1368">
                  <c:v>2019 Vecka 13</c:v>
                </c:pt>
                <c:pt idx="1369">
                  <c:v>2019 Vecka 14</c:v>
                </c:pt>
                <c:pt idx="1370">
                  <c:v>2019 Vecka 15</c:v>
                </c:pt>
                <c:pt idx="1371">
                  <c:v>2019 Vecka 16</c:v>
                </c:pt>
                <c:pt idx="1372">
                  <c:v>2019 Vecka 17</c:v>
                </c:pt>
                <c:pt idx="1373">
                  <c:v>2019 Vecka 18</c:v>
                </c:pt>
                <c:pt idx="1374">
                  <c:v>2019 Vecka 19</c:v>
                </c:pt>
                <c:pt idx="1375">
                  <c:v>2019 Vecka 20</c:v>
                </c:pt>
                <c:pt idx="1376">
                  <c:v>2019 Vecka 21</c:v>
                </c:pt>
                <c:pt idx="1377">
                  <c:v>2019 Vecka 22</c:v>
                </c:pt>
                <c:pt idx="1378">
                  <c:v>2019 Vecka 23</c:v>
                </c:pt>
                <c:pt idx="1379">
                  <c:v>2019 Vecka 24</c:v>
                </c:pt>
                <c:pt idx="1380">
                  <c:v>2019 Vecka 25</c:v>
                </c:pt>
                <c:pt idx="1381">
                  <c:v>2019 Vecka 26</c:v>
                </c:pt>
                <c:pt idx="1382">
                  <c:v>2019 Vecka 27</c:v>
                </c:pt>
                <c:pt idx="1383">
                  <c:v>2019 Vecka 28</c:v>
                </c:pt>
                <c:pt idx="1384">
                  <c:v>2019 Vecka 29</c:v>
                </c:pt>
                <c:pt idx="1385">
                  <c:v>2019 Vecka 30</c:v>
                </c:pt>
                <c:pt idx="1386">
                  <c:v>2019 Vecka 31</c:v>
                </c:pt>
                <c:pt idx="1387">
                  <c:v>2019 Vecka 32</c:v>
                </c:pt>
                <c:pt idx="1388">
                  <c:v>2019 Vecka 33</c:v>
                </c:pt>
                <c:pt idx="1389">
                  <c:v>2019 Vecka 34</c:v>
                </c:pt>
                <c:pt idx="1390">
                  <c:v>2019 Vecka 35</c:v>
                </c:pt>
                <c:pt idx="1391">
                  <c:v>2019 Vecka 36</c:v>
                </c:pt>
                <c:pt idx="1392">
                  <c:v>2019 Vecka 37</c:v>
                </c:pt>
                <c:pt idx="1393">
                  <c:v>2019 Vecka 38</c:v>
                </c:pt>
                <c:pt idx="1394">
                  <c:v>2019 Vecka 39</c:v>
                </c:pt>
                <c:pt idx="1395">
                  <c:v>2019 Vecka 40</c:v>
                </c:pt>
                <c:pt idx="1396">
                  <c:v>2019 Vecka 41</c:v>
                </c:pt>
                <c:pt idx="1397">
                  <c:v>2019 Vecka 42</c:v>
                </c:pt>
                <c:pt idx="1398">
                  <c:v>2019 Vecka 43</c:v>
                </c:pt>
                <c:pt idx="1399">
                  <c:v>2019 Vecka 44</c:v>
                </c:pt>
                <c:pt idx="1400">
                  <c:v>2019 Vecka 45</c:v>
                </c:pt>
              </c:strCache>
            </c:strRef>
          </c:cat>
          <c:val>
            <c:numRef>
              <c:f>'[DETALJERAT RESULTAT_2019-11-12_15_50.xlsx]Exported data'!$B$6:$B$1406</c:f>
              <c:numCache>
                <c:formatCode>#,##0.00</c:formatCode>
                <c:ptCount val="1401"/>
                <c:pt idx="0">
                  <c:v>8.7058999999999997</c:v>
                </c:pt>
                <c:pt idx="1">
                  <c:v>8.8878000000000004</c:v>
                </c:pt>
                <c:pt idx="2">
                  <c:v>8.7914999999999992</c:v>
                </c:pt>
                <c:pt idx="3">
                  <c:v>8.8094999999999999</c:v>
                </c:pt>
                <c:pt idx="4">
                  <c:v>8.8694000000000006</c:v>
                </c:pt>
                <c:pt idx="5">
                  <c:v>8.7899999999999991</c:v>
                </c:pt>
                <c:pt idx="6">
                  <c:v>8.8810000000000002</c:v>
                </c:pt>
                <c:pt idx="7">
                  <c:v>9.1549999999999994</c:v>
                </c:pt>
                <c:pt idx="8">
                  <c:v>9.1</c:v>
                </c:pt>
                <c:pt idx="9">
                  <c:v>8.9555000000000007</c:v>
                </c:pt>
                <c:pt idx="10">
                  <c:v>9.1204999999999998</c:v>
                </c:pt>
                <c:pt idx="11">
                  <c:v>9.1954999999999991</c:v>
                </c:pt>
                <c:pt idx="12">
                  <c:v>9.2355</c:v>
                </c:pt>
                <c:pt idx="13">
                  <c:v>9.2012999999999998</c:v>
                </c:pt>
                <c:pt idx="14">
                  <c:v>9.1050000000000004</c:v>
                </c:pt>
                <c:pt idx="15">
                  <c:v>9.0105000000000004</c:v>
                </c:pt>
                <c:pt idx="16">
                  <c:v>8.9604999999999997</c:v>
                </c:pt>
                <c:pt idx="17">
                  <c:v>9.0429999999999993</c:v>
                </c:pt>
                <c:pt idx="18">
                  <c:v>8.9794999999999998</c:v>
                </c:pt>
                <c:pt idx="19">
                  <c:v>8.8869000000000007</c:v>
                </c:pt>
                <c:pt idx="20">
                  <c:v>8.7885000000000009</c:v>
                </c:pt>
                <c:pt idx="21">
                  <c:v>8.7756000000000007</c:v>
                </c:pt>
                <c:pt idx="22">
                  <c:v>8.7245000000000008</c:v>
                </c:pt>
                <c:pt idx="23">
                  <c:v>8.7624999999999993</c:v>
                </c:pt>
                <c:pt idx="24">
                  <c:v>8.8087999999999997</c:v>
                </c:pt>
                <c:pt idx="25">
                  <c:v>8.9305000000000003</c:v>
                </c:pt>
                <c:pt idx="26">
                  <c:v>8.9860000000000007</c:v>
                </c:pt>
                <c:pt idx="27">
                  <c:v>9.0310000000000006</c:v>
                </c:pt>
                <c:pt idx="28">
                  <c:v>9.1</c:v>
                </c:pt>
                <c:pt idx="29">
                  <c:v>9.1144999999999996</c:v>
                </c:pt>
                <c:pt idx="30">
                  <c:v>8.9672999999999998</c:v>
                </c:pt>
                <c:pt idx="31">
                  <c:v>8.9785000000000004</c:v>
                </c:pt>
                <c:pt idx="32">
                  <c:v>9.0195000000000007</c:v>
                </c:pt>
                <c:pt idx="33">
                  <c:v>9.1846999999999994</c:v>
                </c:pt>
                <c:pt idx="34">
                  <c:v>9.2940000000000005</c:v>
                </c:pt>
                <c:pt idx="35">
                  <c:v>9.3045000000000009</c:v>
                </c:pt>
                <c:pt idx="36">
                  <c:v>9.3689999999999998</c:v>
                </c:pt>
                <c:pt idx="37">
                  <c:v>9.4804999999999993</c:v>
                </c:pt>
                <c:pt idx="38">
                  <c:v>9.42</c:v>
                </c:pt>
                <c:pt idx="39">
                  <c:v>9.4160000000000004</c:v>
                </c:pt>
                <c:pt idx="40">
                  <c:v>9.3430999999999997</c:v>
                </c:pt>
                <c:pt idx="41">
                  <c:v>9.1625999999999994</c:v>
                </c:pt>
                <c:pt idx="42">
                  <c:v>9.2348999999999997</c:v>
                </c:pt>
                <c:pt idx="43">
                  <c:v>9.2494999999999994</c:v>
                </c:pt>
                <c:pt idx="44">
                  <c:v>9.2745999999999995</c:v>
                </c:pt>
                <c:pt idx="45">
                  <c:v>9.2971000000000004</c:v>
                </c:pt>
                <c:pt idx="46">
                  <c:v>9.423</c:v>
                </c:pt>
                <c:pt idx="47">
                  <c:v>9.4700000000000006</c:v>
                </c:pt>
                <c:pt idx="48">
                  <c:v>9.4085000000000001</c:v>
                </c:pt>
                <c:pt idx="49">
                  <c:v>9.4983000000000004</c:v>
                </c:pt>
                <c:pt idx="50">
                  <c:v>9.4436</c:v>
                </c:pt>
                <c:pt idx="51">
                  <c:v>9.3637999999999995</c:v>
                </c:pt>
                <c:pt idx="52">
                  <c:v>9.2487999999999992</c:v>
                </c:pt>
                <c:pt idx="53">
                  <c:v>9.1150000000000002</c:v>
                </c:pt>
                <c:pt idx="54">
                  <c:v>9.0180000000000007</c:v>
                </c:pt>
                <c:pt idx="55">
                  <c:v>8.9049999999999994</c:v>
                </c:pt>
                <c:pt idx="56">
                  <c:v>8.8439999999999994</c:v>
                </c:pt>
                <c:pt idx="57">
                  <c:v>8.8719999999999999</c:v>
                </c:pt>
                <c:pt idx="58">
                  <c:v>8.9749999999999996</c:v>
                </c:pt>
                <c:pt idx="59">
                  <c:v>8.9269999999999996</c:v>
                </c:pt>
                <c:pt idx="60">
                  <c:v>9.0579999999999998</c:v>
                </c:pt>
                <c:pt idx="61">
                  <c:v>9.0329999999999995</c:v>
                </c:pt>
                <c:pt idx="62">
                  <c:v>8.9649999999999999</c:v>
                </c:pt>
                <c:pt idx="63">
                  <c:v>8.9930000000000003</c:v>
                </c:pt>
                <c:pt idx="64">
                  <c:v>9.0775000000000006</c:v>
                </c:pt>
                <c:pt idx="65">
                  <c:v>8.9824999999999999</c:v>
                </c:pt>
                <c:pt idx="66">
                  <c:v>8.923</c:v>
                </c:pt>
                <c:pt idx="67">
                  <c:v>8.98</c:v>
                </c:pt>
                <c:pt idx="68">
                  <c:v>9.0050000000000008</c:v>
                </c:pt>
                <c:pt idx="69">
                  <c:v>8.9149999999999991</c:v>
                </c:pt>
                <c:pt idx="70">
                  <c:v>8.9238</c:v>
                </c:pt>
                <c:pt idx="71">
                  <c:v>8.9600000000000009</c:v>
                </c:pt>
                <c:pt idx="72">
                  <c:v>9.0449999999999999</c:v>
                </c:pt>
                <c:pt idx="73">
                  <c:v>9.1310000000000002</c:v>
                </c:pt>
                <c:pt idx="74">
                  <c:v>9.1630000000000003</c:v>
                </c:pt>
                <c:pt idx="75">
                  <c:v>9.2579999999999991</c:v>
                </c:pt>
                <c:pt idx="76">
                  <c:v>9.2287999999999997</c:v>
                </c:pt>
                <c:pt idx="77">
                  <c:v>9.24</c:v>
                </c:pt>
                <c:pt idx="78">
                  <c:v>9.4740000000000002</c:v>
                </c:pt>
                <c:pt idx="79">
                  <c:v>9.4659999999999993</c:v>
                </c:pt>
                <c:pt idx="80">
                  <c:v>9.4670000000000005</c:v>
                </c:pt>
                <c:pt idx="81">
                  <c:v>9.3970000000000002</c:v>
                </c:pt>
                <c:pt idx="82">
                  <c:v>9.3640000000000008</c:v>
                </c:pt>
                <c:pt idx="83">
                  <c:v>9.4209999999999994</c:v>
                </c:pt>
                <c:pt idx="84">
                  <c:v>9.5609999999999999</c:v>
                </c:pt>
                <c:pt idx="85">
                  <c:v>9.4209999999999994</c:v>
                </c:pt>
                <c:pt idx="86">
                  <c:v>9.3529999999999998</c:v>
                </c:pt>
                <c:pt idx="87">
                  <c:v>9.39</c:v>
                </c:pt>
                <c:pt idx="88">
                  <c:v>9.2620000000000005</c:v>
                </c:pt>
                <c:pt idx="89">
                  <c:v>9.1940000000000008</c:v>
                </c:pt>
                <c:pt idx="90">
                  <c:v>9.2119999999999997</c:v>
                </c:pt>
                <c:pt idx="91">
                  <c:v>9.1489999999999991</c:v>
                </c:pt>
                <c:pt idx="92">
                  <c:v>9.1449999999999996</c:v>
                </c:pt>
                <c:pt idx="93">
                  <c:v>9.1240000000000006</c:v>
                </c:pt>
                <c:pt idx="94">
                  <c:v>9.0280000000000005</c:v>
                </c:pt>
                <c:pt idx="95">
                  <c:v>9.1430000000000007</c:v>
                </c:pt>
                <c:pt idx="96">
                  <c:v>9.16</c:v>
                </c:pt>
                <c:pt idx="97">
                  <c:v>9.0009999999999994</c:v>
                </c:pt>
                <c:pt idx="98">
                  <c:v>9.0370000000000008</c:v>
                </c:pt>
                <c:pt idx="99">
                  <c:v>9.1519999999999992</c:v>
                </c:pt>
                <c:pt idx="100">
                  <c:v>9.1039999999999992</c:v>
                </c:pt>
                <c:pt idx="101">
                  <c:v>9.1560000000000006</c:v>
                </c:pt>
                <c:pt idx="102">
                  <c:v>9.1035000000000004</c:v>
                </c:pt>
                <c:pt idx="103">
                  <c:v>9.08</c:v>
                </c:pt>
                <c:pt idx="104">
                  <c:v>9.1130999999999993</c:v>
                </c:pt>
                <c:pt idx="105">
                  <c:v>9.234</c:v>
                </c:pt>
                <c:pt idx="106">
                  <c:v>9.2360000000000007</c:v>
                </c:pt>
                <c:pt idx="107">
                  <c:v>9.3140000000000001</c:v>
                </c:pt>
                <c:pt idx="108">
                  <c:v>9.2780000000000005</c:v>
                </c:pt>
                <c:pt idx="109">
                  <c:v>9.1999999999999993</c:v>
                </c:pt>
                <c:pt idx="110">
                  <c:v>9.218</c:v>
                </c:pt>
                <c:pt idx="111">
                  <c:v>9.27</c:v>
                </c:pt>
                <c:pt idx="112">
                  <c:v>9.3309999999999995</c:v>
                </c:pt>
                <c:pt idx="113">
                  <c:v>9.4220000000000006</c:v>
                </c:pt>
                <c:pt idx="114">
                  <c:v>9.4120000000000008</c:v>
                </c:pt>
                <c:pt idx="115">
                  <c:v>9.4339999999999993</c:v>
                </c:pt>
                <c:pt idx="116">
                  <c:v>9.6259999999999994</c:v>
                </c:pt>
                <c:pt idx="117">
                  <c:v>9.81</c:v>
                </c:pt>
                <c:pt idx="118">
                  <c:v>9.6524999999999999</c:v>
                </c:pt>
                <c:pt idx="119">
                  <c:v>9.8025000000000002</c:v>
                </c:pt>
                <c:pt idx="120">
                  <c:v>9.7899999999999991</c:v>
                </c:pt>
                <c:pt idx="121">
                  <c:v>9.6675000000000004</c:v>
                </c:pt>
                <c:pt idx="122">
                  <c:v>9.5459999999999994</c:v>
                </c:pt>
                <c:pt idx="123">
                  <c:v>9.4459999999999997</c:v>
                </c:pt>
                <c:pt idx="124">
                  <c:v>9.4829000000000008</c:v>
                </c:pt>
                <c:pt idx="125">
                  <c:v>9.6080000000000005</c:v>
                </c:pt>
                <c:pt idx="126">
                  <c:v>9.4774999999999991</c:v>
                </c:pt>
                <c:pt idx="127">
                  <c:v>9.5500000000000007</c:v>
                </c:pt>
                <c:pt idx="128">
                  <c:v>9.6274999999999995</c:v>
                </c:pt>
                <c:pt idx="129">
                  <c:v>9.6259999999999994</c:v>
                </c:pt>
                <c:pt idx="130">
                  <c:v>9.65</c:v>
                </c:pt>
                <c:pt idx="131">
                  <c:v>9.57</c:v>
                </c:pt>
                <c:pt idx="132">
                  <c:v>9.5660000000000007</c:v>
                </c:pt>
                <c:pt idx="133">
                  <c:v>9.5060000000000002</c:v>
                </c:pt>
                <c:pt idx="134">
                  <c:v>9.4779999999999998</c:v>
                </c:pt>
                <c:pt idx="135">
                  <c:v>9.4120000000000008</c:v>
                </c:pt>
                <c:pt idx="136">
                  <c:v>9.3279999999999994</c:v>
                </c:pt>
                <c:pt idx="137">
                  <c:v>9.3019999999999996</c:v>
                </c:pt>
                <c:pt idx="138">
                  <c:v>9.3179999999999996</c:v>
                </c:pt>
                <c:pt idx="139">
                  <c:v>9.2579999999999991</c:v>
                </c:pt>
                <c:pt idx="140">
                  <c:v>9.0259999999999998</c:v>
                </c:pt>
                <c:pt idx="141">
                  <c:v>9.0739999999999998</c:v>
                </c:pt>
                <c:pt idx="142">
                  <c:v>9.0839999999999996</c:v>
                </c:pt>
                <c:pt idx="143">
                  <c:v>8.9939999999999998</c:v>
                </c:pt>
                <c:pt idx="144">
                  <c:v>9.0020000000000007</c:v>
                </c:pt>
                <c:pt idx="145">
                  <c:v>8.9019999999999992</c:v>
                </c:pt>
                <c:pt idx="146">
                  <c:v>8.7080000000000002</c:v>
                </c:pt>
                <c:pt idx="147">
                  <c:v>8.6199999999999992</c:v>
                </c:pt>
                <c:pt idx="148">
                  <c:v>8.6419999999999995</c:v>
                </c:pt>
                <c:pt idx="149">
                  <c:v>8.6180000000000003</c:v>
                </c:pt>
                <c:pt idx="150">
                  <c:v>8.49</c:v>
                </c:pt>
                <c:pt idx="151">
                  <c:v>8.3979999999999997</c:v>
                </c:pt>
                <c:pt idx="152">
                  <c:v>8.3960000000000008</c:v>
                </c:pt>
                <c:pt idx="153">
                  <c:v>8.4939999999999998</c:v>
                </c:pt>
                <c:pt idx="154">
                  <c:v>8.4619999999999997</c:v>
                </c:pt>
                <c:pt idx="155">
                  <c:v>8.52</c:v>
                </c:pt>
                <c:pt idx="156">
                  <c:v>8.4574999999999996</c:v>
                </c:pt>
                <c:pt idx="157">
                  <c:v>8.5079999999999991</c:v>
                </c:pt>
                <c:pt idx="158">
                  <c:v>8.4120000000000008</c:v>
                </c:pt>
                <c:pt idx="159">
                  <c:v>8.51</c:v>
                </c:pt>
                <c:pt idx="160">
                  <c:v>8.5820000000000007</c:v>
                </c:pt>
                <c:pt idx="161">
                  <c:v>8.6859999999999999</c:v>
                </c:pt>
                <c:pt idx="162">
                  <c:v>8.6780000000000008</c:v>
                </c:pt>
                <c:pt idx="163">
                  <c:v>8.61</c:v>
                </c:pt>
                <c:pt idx="164">
                  <c:v>8.4939999999999998</c:v>
                </c:pt>
                <c:pt idx="165">
                  <c:v>8.5380000000000003</c:v>
                </c:pt>
                <c:pt idx="166">
                  <c:v>8.5259999999999998</c:v>
                </c:pt>
                <c:pt idx="167">
                  <c:v>8.3699999999999992</c:v>
                </c:pt>
                <c:pt idx="168">
                  <c:v>8.3360000000000003</c:v>
                </c:pt>
                <c:pt idx="169">
                  <c:v>8.35</c:v>
                </c:pt>
                <c:pt idx="170">
                  <c:v>8.375</c:v>
                </c:pt>
                <c:pt idx="171">
                  <c:v>8.3699999999999992</c:v>
                </c:pt>
                <c:pt idx="172">
                  <c:v>8.3360000000000003</c:v>
                </c:pt>
                <c:pt idx="173">
                  <c:v>8.3699999999999992</c:v>
                </c:pt>
                <c:pt idx="174">
                  <c:v>8.41</c:v>
                </c:pt>
                <c:pt idx="175">
                  <c:v>8.3000000000000007</c:v>
                </c:pt>
                <c:pt idx="176">
                  <c:v>8.3320000000000007</c:v>
                </c:pt>
                <c:pt idx="177">
                  <c:v>8.3375000000000004</c:v>
                </c:pt>
                <c:pt idx="178">
                  <c:v>8.31</c:v>
                </c:pt>
                <c:pt idx="179">
                  <c:v>8.298</c:v>
                </c:pt>
                <c:pt idx="180">
                  <c:v>8.2725000000000009</c:v>
                </c:pt>
                <c:pt idx="181">
                  <c:v>8.2200000000000006</c:v>
                </c:pt>
                <c:pt idx="182">
                  <c:v>8.2799999999999994</c:v>
                </c:pt>
                <c:pt idx="183">
                  <c:v>8.31</c:v>
                </c:pt>
                <c:pt idx="184">
                  <c:v>8.4019999999999992</c:v>
                </c:pt>
                <c:pt idx="185">
                  <c:v>8.34</c:v>
                </c:pt>
                <c:pt idx="186">
                  <c:v>8.3879999999999999</c:v>
                </c:pt>
                <c:pt idx="187">
                  <c:v>8.3919999999999995</c:v>
                </c:pt>
                <c:pt idx="188">
                  <c:v>8.4260000000000002</c:v>
                </c:pt>
                <c:pt idx="189">
                  <c:v>8.3740000000000006</c:v>
                </c:pt>
                <c:pt idx="190">
                  <c:v>8.4120000000000008</c:v>
                </c:pt>
                <c:pt idx="191">
                  <c:v>8.4380000000000006</c:v>
                </c:pt>
                <c:pt idx="192">
                  <c:v>8.4060000000000006</c:v>
                </c:pt>
                <c:pt idx="193">
                  <c:v>8.3119999999999994</c:v>
                </c:pt>
                <c:pt idx="194">
                  <c:v>8.3119999999999994</c:v>
                </c:pt>
                <c:pt idx="195">
                  <c:v>8.2680000000000007</c:v>
                </c:pt>
                <c:pt idx="196">
                  <c:v>8.2520000000000007</c:v>
                </c:pt>
                <c:pt idx="197">
                  <c:v>8.26</c:v>
                </c:pt>
                <c:pt idx="198">
                  <c:v>8.2799999999999994</c:v>
                </c:pt>
                <c:pt idx="199">
                  <c:v>8.3160000000000007</c:v>
                </c:pt>
                <c:pt idx="200">
                  <c:v>8.3699999999999992</c:v>
                </c:pt>
                <c:pt idx="201">
                  <c:v>8.42</c:v>
                </c:pt>
                <c:pt idx="202">
                  <c:v>8.4640000000000004</c:v>
                </c:pt>
                <c:pt idx="203">
                  <c:v>8.43</c:v>
                </c:pt>
                <c:pt idx="204">
                  <c:v>8.4339999999999993</c:v>
                </c:pt>
                <c:pt idx="205">
                  <c:v>8.4960000000000004</c:v>
                </c:pt>
                <c:pt idx="206">
                  <c:v>8.48</c:v>
                </c:pt>
                <c:pt idx="207">
                  <c:v>8.49</c:v>
                </c:pt>
                <c:pt idx="208">
                  <c:v>8.57</c:v>
                </c:pt>
                <c:pt idx="209">
                  <c:v>8.5824999999999996</c:v>
                </c:pt>
                <c:pt idx="210">
                  <c:v>8.48</c:v>
                </c:pt>
                <c:pt idx="211">
                  <c:v>8.5139999999999993</c:v>
                </c:pt>
                <c:pt idx="212">
                  <c:v>8.5779999999999994</c:v>
                </c:pt>
                <c:pt idx="213">
                  <c:v>8.6359999999999992</c:v>
                </c:pt>
                <c:pt idx="214">
                  <c:v>8.5879999999999992</c:v>
                </c:pt>
                <c:pt idx="215">
                  <c:v>8.5180000000000007</c:v>
                </c:pt>
                <c:pt idx="216">
                  <c:v>8.5860000000000003</c:v>
                </c:pt>
                <c:pt idx="217">
                  <c:v>8.6660000000000004</c:v>
                </c:pt>
                <c:pt idx="218">
                  <c:v>8.7319999999999993</c:v>
                </c:pt>
                <c:pt idx="219">
                  <c:v>8.8379999999999992</c:v>
                </c:pt>
                <c:pt idx="220">
                  <c:v>8.7925000000000004</c:v>
                </c:pt>
                <c:pt idx="221">
                  <c:v>8.8475000000000001</c:v>
                </c:pt>
                <c:pt idx="222">
                  <c:v>8.7620000000000005</c:v>
                </c:pt>
                <c:pt idx="223">
                  <c:v>8.7100000000000009</c:v>
                </c:pt>
                <c:pt idx="224">
                  <c:v>8.7260000000000009</c:v>
                </c:pt>
                <c:pt idx="225">
                  <c:v>8.8175000000000008</c:v>
                </c:pt>
                <c:pt idx="226">
                  <c:v>8.8450000000000006</c:v>
                </c:pt>
                <c:pt idx="227">
                  <c:v>8.77</c:v>
                </c:pt>
                <c:pt idx="228">
                  <c:v>8.7200000000000006</c:v>
                </c:pt>
                <c:pt idx="229">
                  <c:v>8.798</c:v>
                </c:pt>
                <c:pt idx="230">
                  <c:v>8.7739999999999991</c:v>
                </c:pt>
                <c:pt idx="231">
                  <c:v>8.8079999999999998</c:v>
                </c:pt>
                <c:pt idx="232">
                  <c:v>8.7449999999999992</c:v>
                </c:pt>
                <c:pt idx="233">
                  <c:v>8.7420000000000009</c:v>
                </c:pt>
                <c:pt idx="234">
                  <c:v>8.7100000000000009</c:v>
                </c:pt>
                <c:pt idx="235">
                  <c:v>8.6579999999999995</c:v>
                </c:pt>
                <c:pt idx="236">
                  <c:v>8.6039999999999992</c:v>
                </c:pt>
                <c:pt idx="237">
                  <c:v>8.5259999999999998</c:v>
                </c:pt>
                <c:pt idx="238">
                  <c:v>8.5259999999999998</c:v>
                </c:pt>
                <c:pt idx="239">
                  <c:v>8.48</c:v>
                </c:pt>
                <c:pt idx="240">
                  <c:v>8.4979999999999993</c:v>
                </c:pt>
                <c:pt idx="241">
                  <c:v>8.5920000000000005</c:v>
                </c:pt>
                <c:pt idx="242">
                  <c:v>8.5779999999999994</c:v>
                </c:pt>
                <c:pt idx="243">
                  <c:v>8.5120000000000005</c:v>
                </c:pt>
                <c:pt idx="244">
                  <c:v>8.4779999999999998</c:v>
                </c:pt>
                <c:pt idx="245">
                  <c:v>8.4260000000000002</c:v>
                </c:pt>
                <c:pt idx="246">
                  <c:v>8.3699999999999992</c:v>
                </c:pt>
                <c:pt idx="247">
                  <c:v>8.42</c:v>
                </c:pt>
                <c:pt idx="248">
                  <c:v>8.4239999999999995</c:v>
                </c:pt>
                <c:pt idx="249">
                  <c:v>8.4779999999999998</c:v>
                </c:pt>
                <c:pt idx="250">
                  <c:v>8.4700000000000006</c:v>
                </c:pt>
                <c:pt idx="251">
                  <c:v>8.5359999999999996</c:v>
                </c:pt>
                <c:pt idx="252">
                  <c:v>8.6</c:v>
                </c:pt>
                <c:pt idx="253">
                  <c:v>8.6340000000000003</c:v>
                </c:pt>
                <c:pt idx="254">
                  <c:v>8.6460000000000008</c:v>
                </c:pt>
                <c:pt idx="255">
                  <c:v>8.6679999999999993</c:v>
                </c:pt>
                <c:pt idx="256">
                  <c:v>8.6980000000000004</c:v>
                </c:pt>
                <c:pt idx="257">
                  <c:v>8.6679999999999993</c:v>
                </c:pt>
                <c:pt idx="258">
                  <c:v>8.6379999999999999</c:v>
                </c:pt>
                <c:pt idx="259">
                  <c:v>8.66</c:v>
                </c:pt>
                <c:pt idx="260">
                  <c:v>8.6933000000000007</c:v>
                </c:pt>
                <c:pt idx="261">
                  <c:v>8.7200000000000006</c:v>
                </c:pt>
                <c:pt idx="262">
                  <c:v>8.6999999999999993</c:v>
                </c:pt>
                <c:pt idx="263">
                  <c:v>8.6959999999999997</c:v>
                </c:pt>
                <c:pt idx="264">
                  <c:v>8.7460000000000004</c:v>
                </c:pt>
                <c:pt idx="265">
                  <c:v>8.7780000000000005</c:v>
                </c:pt>
                <c:pt idx="266">
                  <c:v>8.8219999999999992</c:v>
                </c:pt>
                <c:pt idx="267">
                  <c:v>8.798</c:v>
                </c:pt>
                <c:pt idx="268">
                  <c:v>8.7739999999999991</c:v>
                </c:pt>
                <c:pt idx="269">
                  <c:v>8.718</c:v>
                </c:pt>
                <c:pt idx="270">
                  <c:v>8.6679999999999993</c:v>
                </c:pt>
                <c:pt idx="271">
                  <c:v>8.65</c:v>
                </c:pt>
                <c:pt idx="272">
                  <c:v>8.6159999999999997</c:v>
                </c:pt>
                <c:pt idx="273">
                  <c:v>8.5939999999999994</c:v>
                </c:pt>
                <c:pt idx="274">
                  <c:v>8.6174999999999997</c:v>
                </c:pt>
                <c:pt idx="275">
                  <c:v>8.5350000000000001</c:v>
                </c:pt>
                <c:pt idx="276">
                  <c:v>8.4819999999999993</c:v>
                </c:pt>
                <c:pt idx="277">
                  <c:v>8.5299999999999994</c:v>
                </c:pt>
                <c:pt idx="278">
                  <c:v>8.4939999999999998</c:v>
                </c:pt>
                <c:pt idx="279">
                  <c:v>8.4860000000000007</c:v>
                </c:pt>
                <c:pt idx="280">
                  <c:v>8.57</c:v>
                </c:pt>
                <c:pt idx="281">
                  <c:v>8.6120000000000001</c:v>
                </c:pt>
                <c:pt idx="282">
                  <c:v>8.6349999999999998</c:v>
                </c:pt>
                <c:pt idx="283">
                  <c:v>8.7219999999999995</c:v>
                </c:pt>
                <c:pt idx="284">
                  <c:v>8.7899999999999991</c:v>
                </c:pt>
                <c:pt idx="285">
                  <c:v>8.7140000000000004</c:v>
                </c:pt>
                <c:pt idx="286">
                  <c:v>8.7560000000000002</c:v>
                </c:pt>
                <c:pt idx="287">
                  <c:v>8.7880000000000003</c:v>
                </c:pt>
                <c:pt idx="288">
                  <c:v>8.7940000000000005</c:v>
                </c:pt>
                <c:pt idx="289">
                  <c:v>8.7720000000000002</c:v>
                </c:pt>
                <c:pt idx="290">
                  <c:v>8.766</c:v>
                </c:pt>
                <c:pt idx="291">
                  <c:v>8.8420000000000005</c:v>
                </c:pt>
                <c:pt idx="292">
                  <c:v>8.9559999999999995</c:v>
                </c:pt>
                <c:pt idx="293">
                  <c:v>8.9540000000000006</c:v>
                </c:pt>
                <c:pt idx="294">
                  <c:v>9.0920000000000005</c:v>
                </c:pt>
                <c:pt idx="295">
                  <c:v>8.9979999999999993</c:v>
                </c:pt>
                <c:pt idx="296">
                  <c:v>9.1240000000000006</c:v>
                </c:pt>
                <c:pt idx="297">
                  <c:v>9.0860000000000003</c:v>
                </c:pt>
                <c:pt idx="298">
                  <c:v>9.2360000000000007</c:v>
                </c:pt>
                <c:pt idx="299">
                  <c:v>9.2739999999999991</c:v>
                </c:pt>
                <c:pt idx="300">
                  <c:v>9.61</c:v>
                </c:pt>
                <c:pt idx="301">
                  <c:v>9.5459999999999994</c:v>
                </c:pt>
                <c:pt idx="302">
                  <c:v>9.3699999999999992</c:v>
                </c:pt>
                <c:pt idx="303">
                  <c:v>9.266</c:v>
                </c:pt>
                <c:pt idx="304">
                  <c:v>9.2219999999999995</c:v>
                </c:pt>
                <c:pt idx="305">
                  <c:v>9.32</c:v>
                </c:pt>
                <c:pt idx="306">
                  <c:v>9.4580000000000002</c:v>
                </c:pt>
                <c:pt idx="307">
                  <c:v>9.3879999999999999</c:v>
                </c:pt>
                <c:pt idx="308">
                  <c:v>9.4359999999999999</c:v>
                </c:pt>
                <c:pt idx="309">
                  <c:v>9.5220000000000002</c:v>
                </c:pt>
                <c:pt idx="310">
                  <c:v>9.5060000000000002</c:v>
                </c:pt>
                <c:pt idx="311">
                  <c:v>9.4132999999999996</c:v>
                </c:pt>
                <c:pt idx="312">
                  <c:v>9.4533000000000005</c:v>
                </c:pt>
                <c:pt idx="313">
                  <c:v>9.3550000000000004</c:v>
                </c:pt>
                <c:pt idx="314">
                  <c:v>9.1136999999999997</c:v>
                </c:pt>
                <c:pt idx="315">
                  <c:v>9.0226000000000006</c:v>
                </c:pt>
                <c:pt idx="316">
                  <c:v>8.8980999999999995</c:v>
                </c:pt>
                <c:pt idx="317">
                  <c:v>8.8950999999999993</c:v>
                </c:pt>
                <c:pt idx="318">
                  <c:v>8.9008000000000003</c:v>
                </c:pt>
                <c:pt idx="319">
                  <c:v>8.9059000000000008</c:v>
                </c:pt>
                <c:pt idx="320">
                  <c:v>8.9364000000000008</c:v>
                </c:pt>
                <c:pt idx="321">
                  <c:v>8.9856999999999996</c:v>
                </c:pt>
                <c:pt idx="322">
                  <c:v>8.9071999999999996</c:v>
                </c:pt>
                <c:pt idx="323">
                  <c:v>8.9398</c:v>
                </c:pt>
                <c:pt idx="324">
                  <c:v>8.9579000000000004</c:v>
                </c:pt>
                <c:pt idx="325">
                  <c:v>8.9198000000000004</c:v>
                </c:pt>
                <c:pt idx="326">
                  <c:v>8.9239999999999995</c:v>
                </c:pt>
                <c:pt idx="327">
                  <c:v>8.9379000000000008</c:v>
                </c:pt>
                <c:pt idx="328">
                  <c:v>8.9031000000000002</c:v>
                </c:pt>
                <c:pt idx="329">
                  <c:v>8.9037000000000006</c:v>
                </c:pt>
                <c:pt idx="330">
                  <c:v>8.9664999999999999</c:v>
                </c:pt>
                <c:pt idx="331">
                  <c:v>8.9553999999999991</c:v>
                </c:pt>
                <c:pt idx="332">
                  <c:v>9.0014000000000003</c:v>
                </c:pt>
                <c:pt idx="333">
                  <c:v>8.9812999999999992</c:v>
                </c:pt>
                <c:pt idx="334">
                  <c:v>8.9590999999999994</c:v>
                </c:pt>
                <c:pt idx="335">
                  <c:v>8.9120000000000008</c:v>
                </c:pt>
                <c:pt idx="336">
                  <c:v>8.8168000000000006</c:v>
                </c:pt>
                <c:pt idx="337">
                  <c:v>8.7052999999999994</c:v>
                </c:pt>
                <c:pt idx="338">
                  <c:v>8.7302999999999997</c:v>
                </c:pt>
                <c:pt idx="339">
                  <c:v>8.7096</c:v>
                </c:pt>
                <c:pt idx="340">
                  <c:v>8.7428000000000008</c:v>
                </c:pt>
                <c:pt idx="341">
                  <c:v>8.7548999999999992</c:v>
                </c:pt>
                <c:pt idx="342">
                  <c:v>8.7997999999999994</c:v>
                </c:pt>
                <c:pt idx="343">
                  <c:v>8.7634000000000007</c:v>
                </c:pt>
                <c:pt idx="344">
                  <c:v>8.7977000000000007</c:v>
                </c:pt>
                <c:pt idx="345">
                  <c:v>8.7537000000000003</c:v>
                </c:pt>
                <c:pt idx="346">
                  <c:v>8.7324999999999999</c:v>
                </c:pt>
                <c:pt idx="347">
                  <c:v>8.7128999999999994</c:v>
                </c:pt>
                <c:pt idx="348">
                  <c:v>8.6343999999999994</c:v>
                </c:pt>
                <c:pt idx="349">
                  <c:v>8.6030999999999995</c:v>
                </c:pt>
                <c:pt idx="350">
                  <c:v>8.6071000000000009</c:v>
                </c:pt>
                <c:pt idx="351">
                  <c:v>8.6622000000000003</c:v>
                </c:pt>
                <c:pt idx="352">
                  <c:v>8.7208000000000006</c:v>
                </c:pt>
                <c:pt idx="353">
                  <c:v>8.7213999999999992</c:v>
                </c:pt>
                <c:pt idx="354">
                  <c:v>8.8134999999999994</c:v>
                </c:pt>
                <c:pt idx="355">
                  <c:v>8.6605000000000008</c:v>
                </c:pt>
                <c:pt idx="356">
                  <c:v>8.6752000000000002</c:v>
                </c:pt>
                <c:pt idx="357">
                  <c:v>8.6472999999999995</c:v>
                </c:pt>
                <c:pt idx="358">
                  <c:v>8.6301000000000005</c:v>
                </c:pt>
                <c:pt idx="359">
                  <c:v>8.5899000000000001</c:v>
                </c:pt>
                <c:pt idx="360">
                  <c:v>8.5955999999999992</c:v>
                </c:pt>
                <c:pt idx="361">
                  <c:v>8.5876000000000001</c:v>
                </c:pt>
                <c:pt idx="362">
                  <c:v>8.5988000000000007</c:v>
                </c:pt>
                <c:pt idx="363">
                  <c:v>8.5853000000000002</c:v>
                </c:pt>
                <c:pt idx="364">
                  <c:v>8.5698000000000008</c:v>
                </c:pt>
                <c:pt idx="365">
                  <c:v>8.6133000000000006</c:v>
                </c:pt>
                <c:pt idx="366">
                  <c:v>8.6546000000000003</c:v>
                </c:pt>
                <c:pt idx="367">
                  <c:v>8.5863999999999994</c:v>
                </c:pt>
                <c:pt idx="368">
                  <c:v>8.5347000000000008</c:v>
                </c:pt>
                <c:pt idx="369">
                  <c:v>8.5373999999999999</c:v>
                </c:pt>
                <c:pt idx="370">
                  <c:v>8.4792000000000005</c:v>
                </c:pt>
                <c:pt idx="371">
                  <c:v>8.5074000000000005</c:v>
                </c:pt>
                <c:pt idx="372">
                  <c:v>8.5655999999999999</c:v>
                </c:pt>
                <c:pt idx="373">
                  <c:v>8.4459999999999997</c:v>
                </c:pt>
                <c:pt idx="374">
                  <c:v>8.4396000000000004</c:v>
                </c:pt>
                <c:pt idx="375">
                  <c:v>8.4197000000000006</c:v>
                </c:pt>
                <c:pt idx="376">
                  <c:v>8.3912999999999993</c:v>
                </c:pt>
                <c:pt idx="377">
                  <c:v>8.2942</c:v>
                </c:pt>
                <c:pt idx="378">
                  <c:v>8.2947000000000006</c:v>
                </c:pt>
                <c:pt idx="379">
                  <c:v>8.2924000000000007</c:v>
                </c:pt>
                <c:pt idx="380">
                  <c:v>8.2829999999999995</c:v>
                </c:pt>
                <c:pt idx="381">
                  <c:v>8.1982999999999997</c:v>
                </c:pt>
                <c:pt idx="382">
                  <c:v>8.1164000000000005</c:v>
                </c:pt>
                <c:pt idx="383">
                  <c:v>8.1951000000000001</c:v>
                </c:pt>
                <c:pt idx="384">
                  <c:v>8.2044999999999995</c:v>
                </c:pt>
                <c:pt idx="385">
                  <c:v>8.3147000000000002</c:v>
                </c:pt>
                <c:pt idx="386">
                  <c:v>8.3880999999999997</c:v>
                </c:pt>
                <c:pt idx="387">
                  <c:v>8.3336000000000006</c:v>
                </c:pt>
                <c:pt idx="388">
                  <c:v>8.2487999999999992</c:v>
                </c:pt>
                <c:pt idx="389">
                  <c:v>8.2771000000000008</c:v>
                </c:pt>
                <c:pt idx="390">
                  <c:v>8.3633000000000006</c:v>
                </c:pt>
                <c:pt idx="391">
                  <c:v>8.4123000000000001</c:v>
                </c:pt>
                <c:pt idx="392">
                  <c:v>8.3934999999999995</c:v>
                </c:pt>
                <c:pt idx="393">
                  <c:v>8.3886000000000003</c:v>
                </c:pt>
                <c:pt idx="394">
                  <c:v>8.4220000000000006</c:v>
                </c:pt>
                <c:pt idx="395">
                  <c:v>8.4649999999999999</c:v>
                </c:pt>
                <c:pt idx="396">
                  <c:v>8.3530999999999995</c:v>
                </c:pt>
                <c:pt idx="397">
                  <c:v>8.3774999999999995</c:v>
                </c:pt>
                <c:pt idx="398">
                  <c:v>8.3823000000000008</c:v>
                </c:pt>
                <c:pt idx="399">
                  <c:v>8.4170999999999996</c:v>
                </c:pt>
                <c:pt idx="400">
                  <c:v>8.3748000000000005</c:v>
                </c:pt>
                <c:pt idx="401">
                  <c:v>8.3954000000000004</c:v>
                </c:pt>
                <c:pt idx="402">
                  <c:v>8.3915000000000006</c:v>
                </c:pt>
                <c:pt idx="403">
                  <c:v>8.4938000000000002</c:v>
                </c:pt>
                <c:pt idx="404">
                  <c:v>8.5463000000000005</c:v>
                </c:pt>
                <c:pt idx="405">
                  <c:v>8.5812000000000008</c:v>
                </c:pt>
                <c:pt idx="406">
                  <c:v>8.5068000000000001</c:v>
                </c:pt>
                <c:pt idx="407">
                  <c:v>8.4877000000000002</c:v>
                </c:pt>
                <c:pt idx="408">
                  <c:v>8.4948999999999995</c:v>
                </c:pt>
                <c:pt idx="409">
                  <c:v>8.5856999999999992</c:v>
                </c:pt>
                <c:pt idx="410">
                  <c:v>8.6415000000000006</c:v>
                </c:pt>
                <c:pt idx="411">
                  <c:v>8.6760999999999999</c:v>
                </c:pt>
                <c:pt idx="412">
                  <c:v>8.7012</c:v>
                </c:pt>
                <c:pt idx="413">
                  <c:v>8.6102000000000007</c:v>
                </c:pt>
                <c:pt idx="414">
                  <c:v>8.5559999999999992</c:v>
                </c:pt>
                <c:pt idx="415">
                  <c:v>8.6900999999999993</c:v>
                </c:pt>
                <c:pt idx="416">
                  <c:v>8.8629999999999995</c:v>
                </c:pt>
                <c:pt idx="417">
                  <c:v>8.9205000000000005</c:v>
                </c:pt>
                <c:pt idx="418">
                  <c:v>8.8902999999999999</c:v>
                </c:pt>
                <c:pt idx="419">
                  <c:v>8.8888999999999996</c:v>
                </c:pt>
                <c:pt idx="420">
                  <c:v>8.9171999999999993</c:v>
                </c:pt>
                <c:pt idx="421">
                  <c:v>8.8670000000000009</c:v>
                </c:pt>
                <c:pt idx="422">
                  <c:v>8.9059000000000008</c:v>
                </c:pt>
                <c:pt idx="423">
                  <c:v>8.9893000000000001</c:v>
                </c:pt>
                <c:pt idx="424">
                  <c:v>9.0132999999999992</c:v>
                </c:pt>
                <c:pt idx="425">
                  <c:v>9.0510000000000002</c:v>
                </c:pt>
                <c:pt idx="426">
                  <c:v>9.0494000000000003</c:v>
                </c:pt>
                <c:pt idx="427">
                  <c:v>9.1448999999999998</c:v>
                </c:pt>
                <c:pt idx="428">
                  <c:v>9.1801999999999992</c:v>
                </c:pt>
                <c:pt idx="429">
                  <c:v>9.1560000000000006</c:v>
                </c:pt>
                <c:pt idx="430">
                  <c:v>9.1739999999999995</c:v>
                </c:pt>
                <c:pt idx="431">
                  <c:v>9.0734999999999992</c:v>
                </c:pt>
                <c:pt idx="432">
                  <c:v>9.0318000000000005</c:v>
                </c:pt>
                <c:pt idx="433">
                  <c:v>9.1437000000000008</c:v>
                </c:pt>
                <c:pt idx="434">
                  <c:v>9.1135999999999999</c:v>
                </c:pt>
                <c:pt idx="435">
                  <c:v>9.0812000000000008</c:v>
                </c:pt>
                <c:pt idx="436">
                  <c:v>9.0169999999999995</c:v>
                </c:pt>
                <c:pt idx="437">
                  <c:v>8.9894999999999996</c:v>
                </c:pt>
                <c:pt idx="438">
                  <c:v>9.0919000000000008</c:v>
                </c:pt>
                <c:pt idx="439">
                  <c:v>9.2613000000000003</c:v>
                </c:pt>
                <c:pt idx="440">
                  <c:v>9.2558000000000007</c:v>
                </c:pt>
                <c:pt idx="441">
                  <c:v>9.1000999999999994</c:v>
                </c:pt>
                <c:pt idx="442">
                  <c:v>9.1887000000000008</c:v>
                </c:pt>
                <c:pt idx="443">
                  <c:v>9.2141999999999999</c:v>
                </c:pt>
                <c:pt idx="444">
                  <c:v>9.2809000000000008</c:v>
                </c:pt>
                <c:pt idx="445">
                  <c:v>9.2258999999999993</c:v>
                </c:pt>
                <c:pt idx="446">
                  <c:v>9.3032000000000004</c:v>
                </c:pt>
                <c:pt idx="447">
                  <c:v>9.2441999999999993</c:v>
                </c:pt>
                <c:pt idx="448">
                  <c:v>9.1701999999999995</c:v>
                </c:pt>
                <c:pt idx="449">
                  <c:v>9.2291000000000007</c:v>
                </c:pt>
                <c:pt idx="450">
                  <c:v>9.4314999999999998</c:v>
                </c:pt>
                <c:pt idx="451">
                  <c:v>9.4222000000000001</c:v>
                </c:pt>
                <c:pt idx="452">
                  <c:v>9.4951000000000008</c:v>
                </c:pt>
                <c:pt idx="453">
                  <c:v>9.5632999999999999</c:v>
                </c:pt>
                <c:pt idx="454">
                  <c:v>9.7387999999999995</c:v>
                </c:pt>
                <c:pt idx="455">
                  <c:v>9.8705999999999996</c:v>
                </c:pt>
                <c:pt idx="456">
                  <c:v>9.7355999999999998</c:v>
                </c:pt>
                <c:pt idx="457">
                  <c:v>9.6452000000000009</c:v>
                </c:pt>
                <c:pt idx="458">
                  <c:v>9.4808000000000003</c:v>
                </c:pt>
                <c:pt idx="459">
                  <c:v>9.4753000000000007</c:v>
                </c:pt>
                <c:pt idx="460">
                  <c:v>9.5527999999999995</c:v>
                </c:pt>
                <c:pt idx="461">
                  <c:v>9.4579000000000004</c:v>
                </c:pt>
                <c:pt idx="462">
                  <c:v>9.3536999999999999</c:v>
                </c:pt>
                <c:pt idx="463">
                  <c:v>9.3803000000000001</c:v>
                </c:pt>
                <c:pt idx="464">
                  <c:v>9.4032</c:v>
                </c:pt>
                <c:pt idx="465">
                  <c:v>9.4612999999999996</c:v>
                </c:pt>
                <c:pt idx="466">
                  <c:v>9.3816000000000006</c:v>
                </c:pt>
                <c:pt idx="467">
                  <c:v>9.4893000000000001</c:v>
                </c:pt>
                <c:pt idx="468">
                  <c:v>9.4405000000000001</c:v>
                </c:pt>
                <c:pt idx="469">
                  <c:v>9.2371999999999996</c:v>
                </c:pt>
                <c:pt idx="470">
                  <c:v>9.2164999999999999</c:v>
                </c:pt>
                <c:pt idx="471">
                  <c:v>9.2289999999999992</c:v>
                </c:pt>
                <c:pt idx="472">
                  <c:v>9.2410999999999994</c:v>
                </c:pt>
                <c:pt idx="473">
                  <c:v>9.2110000000000003</c:v>
                </c:pt>
                <c:pt idx="474">
                  <c:v>9.2274999999999991</c:v>
                </c:pt>
                <c:pt idx="475">
                  <c:v>9.2347000000000001</c:v>
                </c:pt>
                <c:pt idx="476">
                  <c:v>9.1776999999999997</c:v>
                </c:pt>
                <c:pt idx="477">
                  <c:v>9.0919000000000008</c:v>
                </c:pt>
                <c:pt idx="478">
                  <c:v>9.0549999999999997</c:v>
                </c:pt>
                <c:pt idx="479">
                  <c:v>9.1067999999999998</c:v>
                </c:pt>
                <c:pt idx="480">
                  <c:v>9.0419</c:v>
                </c:pt>
                <c:pt idx="481">
                  <c:v>9.0259</c:v>
                </c:pt>
                <c:pt idx="482">
                  <c:v>9.0465</c:v>
                </c:pt>
                <c:pt idx="483">
                  <c:v>9.0861999999999998</c:v>
                </c:pt>
                <c:pt idx="484">
                  <c:v>9.1432000000000002</c:v>
                </c:pt>
                <c:pt idx="485">
                  <c:v>9.1979000000000006</c:v>
                </c:pt>
                <c:pt idx="486">
                  <c:v>9.2468000000000004</c:v>
                </c:pt>
                <c:pt idx="487">
                  <c:v>9.3303999999999991</c:v>
                </c:pt>
                <c:pt idx="488">
                  <c:v>9.2642000000000007</c:v>
                </c:pt>
                <c:pt idx="489">
                  <c:v>9.1610999999999994</c:v>
                </c:pt>
                <c:pt idx="490">
                  <c:v>9.1338000000000008</c:v>
                </c:pt>
                <c:pt idx="491">
                  <c:v>9.1344999999999992</c:v>
                </c:pt>
                <c:pt idx="492">
                  <c:v>9.1705000000000005</c:v>
                </c:pt>
                <c:pt idx="493">
                  <c:v>9.0853000000000002</c:v>
                </c:pt>
                <c:pt idx="494">
                  <c:v>9.0791000000000004</c:v>
                </c:pt>
                <c:pt idx="495">
                  <c:v>9.0960999999999999</c:v>
                </c:pt>
                <c:pt idx="496">
                  <c:v>9.2350999999999992</c:v>
                </c:pt>
                <c:pt idx="497">
                  <c:v>9.2952999999999992</c:v>
                </c:pt>
                <c:pt idx="498">
                  <c:v>9.4657</c:v>
                </c:pt>
                <c:pt idx="499">
                  <c:v>9.3079999999999998</c:v>
                </c:pt>
                <c:pt idx="500">
                  <c:v>9.3657000000000004</c:v>
                </c:pt>
                <c:pt idx="501">
                  <c:v>9.2531999999999996</c:v>
                </c:pt>
                <c:pt idx="502">
                  <c:v>9.1890000000000001</c:v>
                </c:pt>
                <c:pt idx="503">
                  <c:v>9.1470000000000002</c:v>
                </c:pt>
                <c:pt idx="504">
                  <c:v>9.2853999999999992</c:v>
                </c:pt>
                <c:pt idx="505">
                  <c:v>9.1998999999999995</c:v>
                </c:pt>
                <c:pt idx="506">
                  <c:v>9.1074999999999999</c:v>
                </c:pt>
                <c:pt idx="507">
                  <c:v>9.1100999999999992</c:v>
                </c:pt>
                <c:pt idx="508">
                  <c:v>9.0981000000000005</c:v>
                </c:pt>
                <c:pt idx="509">
                  <c:v>9.1316000000000006</c:v>
                </c:pt>
                <c:pt idx="510">
                  <c:v>9.0938999999999997</c:v>
                </c:pt>
                <c:pt idx="511">
                  <c:v>9.1125000000000007</c:v>
                </c:pt>
                <c:pt idx="512">
                  <c:v>9.0886999999999993</c:v>
                </c:pt>
                <c:pt idx="513">
                  <c:v>9.1303999999999998</c:v>
                </c:pt>
                <c:pt idx="514">
                  <c:v>9.0833999999999993</c:v>
                </c:pt>
                <c:pt idx="515">
                  <c:v>9.0508000000000006</c:v>
                </c:pt>
                <c:pt idx="516">
                  <c:v>9.0503</c:v>
                </c:pt>
                <c:pt idx="517">
                  <c:v>9.0443999999999996</c:v>
                </c:pt>
                <c:pt idx="518">
                  <c:v>9.093</c:v>
                </c:pt>
                <c:pt idx="519">
                  <c:v>9.1073000000000004</c:v>
                </c:pt>
                <c:pt idx="520">
                  <c:v>9.1297999999999995</c:v>
                </c:pt>
                <c:pt idx="521">
                  <c:v>9.1460000000000008</c:v>
                </c:pt>
                <c:pt idx="522">
                  <c:v>9.0950000000000006</c:v>
                </c:pt>
                <c:pt idx="523">
                  <c:v>9.1754999999999995</c:v>
                </c:pt>
                <c:pt idx="524">
                  <c:v>9.2236999999999991</c:v>
                </c:pt>
                <c:pt idx="525">
                  <c:v>9.2213999999999992</c:v>
                </c:pt>
                <c:pt idx="526">
                  <c:v>9.2241</c:v>
                </c:pt>
                <c:pt idx="527">
                  <c:v>9.1457999999999995</c:v>
                </c:pt>
                <c:pt idx="528">
                  <c:v>9.1151</c:v>
                </c:pt>
                <c:pt idx="529">
                  <c:v>9.1144999999999996</c:v>
                </c:pt>
                <c:pt idx="530">
                  <c:v>9.2027999999999999</c:v>
                </c:pt>
                <c:pt idx="531">
                  <c:v>9.2586999999999993</c:v>
                </c:pt>
                <c:pt idx="532">
                  <c:v>9.2029999999999994</c:v>
                </c:pt>
                <c:pt idx="533">
                  <c:v>9.2224000000000004</c:v>
                </c:pt>
                <c:pt idx="534">
                  <c:v>9.2279999999999998</c:v>
                </c:pt>
                <c:pt idx="535">
                  <c:v>9.1577999999999999</c:v>
                </c:pt>
                <c:pt idx="536">
                  <c:v>9.1424000000000003</c:v>
                </c:pt>
                <c:pt idx="537">
                  <c:v>9.1263000000000005</c:v>
                </c:pt>
                <c:pt idx="538">
                  <c:v>9.1264000000000003</c:v>
                </c:pt>
                <c:pt idx="539">
                  <c:v>9.1033000000000008</c:v>
                </c:pt>
                <c:pt idx="540">
                  <c:v>9.1744000000000003</c:v>
                </c:pt>
                <c:pt idx="541">
                  <c:v>9.1767000000000003</c:v>
                </c:pt>
                <c:pt idx="542">
                  <c:v>9.1753999999999998</c:v>
                </c:pt>
                <c:pt idx="543">
                  <c:v>9.1198999999999995</c:v>
                </c:pt>
                <c:pt idx="544">
                  <c:v>9.0978999999999992</c:v>
                </c:pt>
                <c:pt idx="545">
                  <c:v>9.0765999999999991</c:v>
                </c:pt>
                <c:pt idx="546">
                  <c:v>9.1443999999999992</c:v>
                </c:pt>
                <c:pt idx="547">
                  <c:v>9.1920000000000002</c:v>
                </c:pt>
                <c:pt idx="548">
                  <c:v>9.1635000000000009</c:v>
                </c:pt>
                <c:pt idx="549">
                  <c:v>9.173</c:v>
                </c:pt>
                <c:pt idx="550">
                  <c:v>9.2544000000000004</c:v>
                </c:pt>
                <c:pt idx="551">
                  <c:v>9.1921999999999997</c:v>
                </c:pt>
                <c:pt idx="552">
                  <c:v>9.2238000000000007</c:v>
                </c:pt>
                <c:pt idx="553">
                  <c:v>9.2240000000000002</c:v>
                </c:pt>
                <c:pt idx="554">
                  <c:v>9.2453000000000003</c:v>
                </c:pt>
                <c:pt idx="555">
                  <c:v>9.2461000000000002</c:v>
                </c:pt>
                <c:pt idx="556">
                  <c:v>9.1489999999999991</c:v>
                </c:pt>
                <c:pt idx="557">
                  <c:v>9.1274999999999995</c:v>
                </c:pt>
                <c:pt idx="558">
                  <c:v>9.0922000000000001</c:v>
                </c:pt>
                <c:pt idx="559">
                  <c:v>8.9662000000000006</c:v>
                </c:pt>
                <c:pt idx="560">
                  <c:v>8.9840999999999998</c:v>
                </c:pt>
                <c:pt idx="561">
                  <c:v>8.9753000000000007</c:v>
                </c:pt>
                <c:pt idx="562">
                  <c:v>8.9694000000000003</c:v>
                </c:pt>
                <c:pt idx="563">
                  <c:v>9.0376999999999992</c:v>
                </c:pt>
                <c:pt idx="564">
                  <c:v>9.0488</c:v>
                </c:pt>
                <c:pt idx="565">
                  <c:v>9.0282999999999998</c:v>
                </c:pt>
                <c:pt idx="566">
                  <c:v>8.9748000000000001</c:v>
                </c:pt>
                <c:pt idx="567">
                  <c:v>8.9763000000000002</c:v>
                </c:pt>
                <c:pt idx="568">
                  <c:v>8.9838000000000005</c:v>
                </c:pt>
                <c:pt idx="569">
                  <c:v>9.0007999999999999</c:v>
                </c:pt>
                <c:pt idx="570">
                  <c:v>8.9543999999999997</c:v>
                </c:pt>
                <c:pt idx="571">
                  <c:v>9.0309000000000008</c:v>
                </c:pt>
                <c:pt idx="572">
                  <c:v>9.0977999999999994</c:v>
                </c:pt>
                <c:pt idx="573">
                  <c:v>9.0838000000000001</c:v>
                </c:pt>
                <c:pt idx="574">
                  <c:v>9.0914999999999999</c:v>
                </c:pt>
                <c:pt idx="575">
                  <c:v>9.1569000000000003</c:v>
                </c:pt>
                <c:pt idx="576">
                  <c:v>9.1517999999999997</c:v>
                </c:pt>
                <c:pt idx="577">
                  <c:v>9.1556999999999995</c:v>
                </c:pt>
                <c:pt idx="578">
                  <c:v>9.2082999999999995</c:v>
                </c:pt>
                <c:pt idx="579">
                  <c:v>9.1258999999999997</c:v>
                </c:pt>
                <c:pt idx="580">
                  <c:v>9.1795000000000009</c:v>
                </c:pt>
                <c:pt idx="581">
                  <c:v>9.2118000000000002</c:v>
                </c:pt>
                <c:pt idx="582">
                  <c:v>9.2299000000000007</c:v>
                </c:pt>
                <c:pt idx="583">
                  <c:v>9.1792999999999996</c:v>
                </c:pt>
                <c:pt idx="584">
                  <c:v>9.2494999999999994</c:v>
                </c:pt>
                <c:pt idx="585">
                  <c:v>9.2422000000000004</c:v>
                </c:pt>
                <c:pt idx="586">
                  <c:v>9.2575000000000003</c:v>
                </c:pt>
                <c:pt idx="587">
                  <c:v>9.1908999999999992</c:v>
                </c:pt>
                <c:pt idx="588">
                  <c:v>9.1841000000000008</c:v>
                </c:pt>
                <c:pt idx="589">
                  <c:v>9.1669</c:v>
                </c:pt>
                <c:pt idx="590">
                  <c:v>9.1195000000000004</c:v>
                </c:pt>
                <c:pt idx="591">
                  <c:v>9.1265999999999998</c:v>
                </c:pt>
                <c:pt idx="592">
                  <c:v>9.1478999999999999</c:v>
                </c:pt>
                <c:pt idx="593">
                  <c:v>9.1506000000000007</c:v>
                </c:pt>
                <c:pt idx="594">
                  <c:v>9.1036000000000001</c:v>
                </c:pt>
                <c:pt idx="595">
                  <c:v>9.1216000000000008</c:v>
                </c:pt>
                <c:pt idx="596">
                  <c:v>9.1241000000000003</c:v>
                </c:pt>
                <c:pt idx="597">
                  <c:v>9.1617999999999995</c:v>
                </c:pt>
                <c:pt idx="598">
                  <c:v>9.1630000000000003</c:v>
                </c:pt>
                <c:pt idx="599">
                  <c:v>9.1504999999999992</c:v>
                </c:pt>
                <c:pt idx="600">
                  <c:v>9.1837</c:v>
                </c:pt>
                <c:pt idx="601">
                  <c:v>9.1974999999999998</c:v>
                </c:pt>
                <c:pt idx="602">
                  <c:v>9.1958000000000002</c:v>
                </c:pt>
                <c:pt idx="603">
                  <c:v>9.2161000000000008</c:v>
                </c:pt>
                <c:pt idx="604">
                  <c:v>9.2035999999999998</c:v>
                </c:pt>
                <c:pt idx="605">
                  <c:v>9.1959999999999997</c:v>
                </c:pt>
                <c:pt idx="606">
                  <c:v>9.2253000000000007</c:v>
                </c:pt>
                <c:pt idx="607">
                  <c:v>9.1651000000000007</c:v>
                </c:pt>
                <c:pt idx="608">
                  <c:v>9.1270000000000007</c:v>
                </c:pt>
                <c:pt idx="609">
                  <c:v>9.1176999999999992</c:v>
                </c:pt>
                <c:pt idx="610">
                  <c:v>9.1102000000000007</c:v>
                </c:pt>
                <c:pt idx="611">
                  <c:v>9.0654000000000003</c:v>
                </c:pt>
                <c:pt idx="612">
                  <c:v>9.0581999999999994</c:v>
                </c:pt>
                <c:pt idx="613">
                  <c:v>9.0373000000000001</c:v>
                </c:pt>
                <c:pt idx="614">
                  <c:v>9.0714000000000006</c:v>
                </c:pt>
                <c:pt idx="615">
                  <c:v>9.0882000000000005</c:v>
                </c:pt>
                <c:pt idx="616">
                  <c:v>9.0513999999999992</c:v>
                </c:pt>
                <c:pt idx="617">
                  <c:v>9.0673999999999992</c:v>
                </c:pt>
                <c:pt idx="618">
                  <c:v>9.0693999999999999</c:v>
                </c:pt>
                <c:pt idx="619">
                  <c:v>8.9634999999999998</c:v>
                </c:pt>
                <c:pt idx="620">
                  <c:v>8.9478000000000009</c:v>
                </c:pt>
                <c:pt idx="621">
                  <c:v>8.9496000000000002</c:v>
                </c:pt>
                <c:pt idx="622">
                  <c:v>8.9618000000000002</c:v>
                </c:pt>
                <c:pt idx="623">
                  <c:v>8.968</c:v>
                </c:pt>
                <c:pt idx="624">
                  <c:v>8.9902999999999995</c:v>
                </c:pt>
                <c:pt idx="625">
                  <c:v>9.0076000000000001</c:v>
                </c:pt>
                <c:pt idx="626">
                  <c:v>9.0381</c:v>
                </c:pt>
                <c:pt idx="627">
                  <c:v>9.0450999999999997</c:v>
                </c:pt>
                <c:pt idx="628">
                  <c:v>9.0434999999999999</c:v>
                </c:pt>
                <c:pt idx="629">
                  <c:v>9.0748999999999995</c:v>
                </c:pt>
                <c:pt idx="630">
                  <c:v>9.0893999999999995</c:v>
                </c:pt>
                <c:pt idx="631">
                  <c:v>9.0790000000000006</c:v>
                </c:pt>
                <c:pt idx="632">
                  <c:v>9.0861000000000001</c:v>
                </c:pt>
                <c:pt idx="633">
                  <c:v>9.0924999999999994</c:v>
                </c:pt>
                <c:pt idx="634">
                  <c:v>9.0533999999999999</c:v>
                </c:pt>
                <c:pt idx="635">
                  <c:v>9.0488</c:v>
                </c:pt>
                <c:pt idx="636">
                  <c:v>9.093</c:v>
                </c:pt>
                <c:pt idx="637">
                  <c:v>9.1180000000000003</c:v>
                </c:pt>
                <c:pt idx="638">
                  <c:v>9.1419999999999995</c:v>
                </c:pt>
                <c:pt idx="639">
                  <c:v>9.1626999999999992</c:v>
                </c:pt>
                <c:pt idx="640">
                  <c:v>9.1639999999999997</c:v>
                </c:pt>
                <c:pt idx="641">
                  <c:v>9.1820000000000004</c:v>
                </c:pt>
                <c:pt idx="642">
                  <c:v>9.1517999999999997</c:v>
                </c:pt>
                <c:pt idx="643">
                  <c:v>9.1926000000000005</c:v>
                </c:pt>
                <c:pt idx="644">
                  <c:v>9.2024000000000008</c:v>
                </c:pt>
                <c:pt idx="645">
                  <c:v>9.2058</c:v>
                </c:pt>
                <c:pt idx="646">
                  <c:v>9.1831999999999994</c:v>
                </c:pt>
                <c:pt idx="647">
                  <c:v>9.1554000000000002</c:v>
                </c:pt>
                <c:pt idx="648">
                  <c:v>9.1685999999999996</c:v>
                </c:pt>
                <c:pt idx="649">
                  <c:v>9.266</c:v>
                </c:pt>
                <c:pt idx="650">
                  <c:v>9.2756000000000007</c:v>
                </c:pt>
                <c:pt idx="651">
                  <c:v>9.4186999999999994</c:v>
                </c:pt>
                <c:pt idx="652">
                  <c:v>9.4314999999999998</c:v>
                </c:pt>
                <c:pt idx="653">
                  <c:v>9.4163999999999994</c:v>
                </c:pt>
                <c:pt idx="654">
                  <c:v>9.4314</c:v>
                </c:pt>
                <c:pt idx="655">
                  <c:v>9.4284999999999997</c:v>
                </c:pt>
                <c:pt idx="656">
                  <c:v>9.3737999999999992</c:v>
                </c:pt>
                <c:pt idx="657">
                  <c:v>9.3316999999999997</c:v>
                </c:pt>
                <c:pt idx="658">
                  <c:v>9.3218999999999994</c:v>
                </c:pt>
                <c:pt idx="659">
                  <c:v>9.3468999999999998</c:v>
                </c:pt>
                <c:pt idx="660">
                  <c:v>9.3284000000000002</c:v>
                </c:pt>
                <c:pt idx="661">
                  <c:v>9.3140000000000001</c:v>
                </c:pt>
                <c:pt idx="662">
                  <c:v>9.3229000000000006</c:v>
                </c:pt>
                <c:pt idx="663">
                  <c:v>9.3422999999999998</c:v>
                </c:pt>
                <c:pt idx="664">
                  <c:v>9.3755000000000006</c:v>
                </c:pt>
                <c:pt idx="665">
                  <c:v>9.3115000000000006</c:v>
                </c:pt>
                <c:pt idx="666">
                  <c:v>9.3609000000000009</c:v>
                </c:pt>
                <c:pt idx="667">
                  <c:v>9.4703999999999997</c:v>
                </c:pt>
                <c:pt idx="668">
                  <c:v>9.5250000000000004</c:v>
                </c:pt>
                <c:pt idx="669">
                  <c:v>9.5820000000000007</c:v>
                </c:pt>
                <c:pt idx="670">
                  <c:v>9.5932999999999993</c:v>
                </c:pt>
                <c:pt idx="671">
                  <c:v>9.5968</c:v>
                </c:pt>
                <c:pt idx="672">
                  <c:v>9.5321999999999996</c:v>
                </c:pt>
                <c:pt idx="673">
                  <c:v>9.4969999999999999</c:v>
                </c:pt>
                <c:pt idx="674">
                  <c:v>9.4115000000000002</c:v>
                </c:pt>
                <c:pt idx="675">
                  <c:v>9.4389000000000003</c:v>
                </c:pt>
                <c:pt idx="676">
                  <c:v>9.4336000000000002</c:v>
                </c:pt>
                <c:pt idx="677">
                  <c:v>9.44</c:v>
                </c:pt>
                <c:pt idx="678">
                  <c:v>9.3775999999999993</c:v>
                </c:pt>
                <c:pt idx="679">
                  <c:v>9.3414000000000001</c:v>
                </c:pt>
                <c:pt idx="680">
                  <c:v>9.3345000000000002</c:v>
                </c:pt>
                <c:pt idx="681">
                  <c:v>9.2657000000000007</c:v>
                </c:pt>
                <c:pt idx="682">
                  <c:v>9.2501999999999995</c:v>
                </c:pt>
                <c:pt idx="683">
                  <c:v>9.2863000000000007</c:v>
                </c:pt>
                <c:pt idx="684">
                  <c:v>9.3488000000000007</c:v>
                </c:pt>
                <c:pt idx="685">
                  <c:v>9.3895</c:v>
                </c:pt>
                <c:pt idx="686">
                  <c:v>9.4471000000000007</c:v>
                </c:pt>
                <c:pt idx="687">
                  <c:v>9.4403000000000006</c:v>
                </c:pt>
                <c:pt idx="688">
                  <c:v>9.3696999999999999</c:v>
                </c:pt>
                <c:pt idx="689">
                  <c:v>9.3620999999999999</c:v>
                </c:pt>
                <c:pt idx="690">
                  <c:v>9.3925000000000001</c:v>
                </c:pt>
                <c:pt idx="691">
                  <c:v>9.3701000000000008</c:v>
                </c:pt>
                <c:pt idx="692">
                  <c:v>9.3384999999999998</c:v>
                </c:pt>
                <c:pt idx="693">
                  <c:v>9.2984000000000009</c:v>
                </c:pt>
                <c:pt idx="694">
                  <c:v>9.3191000000000006</c:v>
                </c:pt>
                <c:pt idx="695">
                  <c:v>9.3219999999999992</c:v>
                </c:pt>
                <c:pt idx="696">
                  <c:v>9.3286999999999995</c:v>
                </c:pt>
                <c:pt idx="697">
                  <c:v>9.3877000000000006</c:v>
                </c:pt>
                <c:pt idx="698">
                  <c:v>9.3315000000000001</c:v>
                </c:pt>
                <c:pt idx="699">
                  <c:v>9.2738999999999994</c:v>
                </c:pt>
                <c:pt idx="700">
                  <c:v>9.2119</c:v>
                </c:pt>
                <c:pt idx="701">
                  <c:v>9.2500999999999998</c:v>
                </c:pt>
                <c:pt idx="702">
                  <c:v>9.2418999999999993</c:v>
                </c:pt>
                <c:pt idx="703">
                  <c:v>9.2249999999999996</c:v>
                </c:pt>
                <c:pt idx="704">
                  <c:v>9.1845999999999997</c:v>
                </c:pt>
                <c:pt idx="705">
                  <c:v>9.1751000000000005</c:v>
                </c:pt>
                <c:pt idx="706">
                  <c:v>9.2434999999999992</c:v>
                </c:pt>
                <c:pt idx="707">
                  <c:v>9.2484000000000002</c:v>
                </c:pt>
                <c:pt idx="708">
                  <c:v>9.2091999999999992</c:v>
                </c:pt>
                <c:pt idx="709">
                  <c:v>9.1856000000000009</c:v>
                </c:pt>
                <c:pt idx="710">
                  <c:v>9.2006999999999994</c:v>
                </c:pt>
                <c:pt idx="711">
                  <c:v>9.2017000000000007</c:v>
                </c:pt>
                <c:pt idx="712">
                  <c:v>9.2621000000000002</c:v>
                </c:pt>
                <c:pt idx="713">
                  <c:v>9.3239000000000001</c:v>
                </c:pt>
                <c:pt idx="714">
                  <c:v>9.2609999999999992</c:v>
                </c:pt>
                <c:pt idx="715">
                  <c:v>9.2089999999999996</c:v>
                </c:pt>
                <c:pt idx="716">
                  <c:v>9.2851999999999997</c:v>
                </c:pt>
                <c:pt idx="717">
                  <c:v>9.3018000000000001</c:v>
                </c:pt>
                <c:pt idx="718">
                  <c:v>9.2714999999999996</c:v>
                </c:pt>
                <c:pt idx="719">
                  <c:v>9.2477999999999998</c:v>
                </c:pt>
                <c:pt idx="720">
                  <c:v>9.2141999999999999</c:v>
                </c:pt>
                <c:pt idx="721">
                  <c:v>9.2049000000000003</c:v>
                </c:pt>
                <c:pt idx="722">
                  <c:v>9.1340000000000003</c:v>
                </c:pt>
                <c:pt idx="723">
                  <c:v>9.0769000000000002</c:v>
                </c:pt>
                <c:pt idx="724">
                  <c:v>9.0780999999999992</c:v>
                </c:pt>
                <c:pt idx="725">
                  <c:v>9.0609000000000002</c:v>
                </c:pt>
                <c:pt idx="726">
                  <c:v>9.0458999999999996</c:v>
                </c:pt>
                <c:pt idx="727">
                  <c:v>9.0526999999999997</c:v>
                </c:pt>
                <c:pt idx="728">
                  <c:v>9.0190999999999999</c:v>
                </c:pt>
                <c:pt idx="729">
                  <c:v>9.0305</c:v>
                </c:pt>
                <c:pt idx="730">
                  <c:v>9.0408000000000008</c:v>
                </c:pt>
                <c:pt idx="731">
                  <c:v>9.1117000000000008</c:v>
                </c:pt>
                <c:pt idx="732">
                  <c:v>9.0840999999999994</c:v>
                </c:pt>
                <c:pt idx="733">
                  <c:v>9.0953999999999997</c:v>
                </c:pt>
                <c:pt idx="734">
                  <c:v>9.0516000000000005</c:v>
                </c:pt>
                <c:pt idx="735">
                  <c:v>9.1036999999999999</c:v>
                </c:pt>
                <c:pt idx="736">
                  <c:v>9.1678999999999995</c:v>
                </c:pt>
                <c:pt idx="737">
                  <c:v>9.2706</c:v>
                </c:pt>
                <c:pt idx="738">
                  <c:v>9.2774000000000001</c:v>
                </c:pt>
                <c:pt idx="739">
                  <c:v>9.2939000000000007</c:v>
                </c:pt>
                <c:pt idx="740">
                  <c:v>9.2829999999999995</c:v>
                </c:pt>
                <c:pt idx="741">
                  <c:v>9.2992000000000008</c:v>
                </c:pt>
                <c:pt idx="742">
                  <c:v>9.3204999999999991</c:v>
                </c:pt>
                <c:pt idx="743">
                  <c:v>9.3373000000000008</c:v>
                </c:pt>
                <c:pt idx="744">
                  <c:v>9.2708999999999993</c:v>
                </c:pt>
                <c:pt idx="745">
                  <c:v>9.2210999999999999</c:v>
                </c:pt>
                <c:pt idx="746">
                  <c:v>9.1789000000000005</c:v>
                </c:pt>
                <c:pt idx="747">
                  <c:v>9.1476000000000006</c:v>
                </c:pt>
                <c:pt idx="748">
                  <c:v>9.1952999999999996</c:v>
                </c:pt>
                <c:pt idx="749">
                  <c:v>9.2073</c:v>
                </c:pt>
                <c:pt idx="750">
                  <c:v>9.2042999999999999</c:v>
                </c:pt>
                <c:pt idx="751">
                  <c:v>9.2623999999999995</c:v>
                </c:pt>
                <c:pt idx="752">
                  <c:v>9.3277999999999999</c:v>
                </c:pt>
                <c:pt idx="753">
                  <c:v>9.3963000000000001</c:v>
                </c:pt>
                <c:pt idx="754">
                  <c:v>9.3699999999999992</c:v>
                </c:pt>
                <c:pt idx="755">
                  <c:v>9.26</c:v>
                </c:pt>
                <c:pt idx="756">
                  <c:v>9.2036999999999995</c:v>
                </c:pt>
                <c:pt idx="757">
                  <c:v>9.1658000000000008</c:v>
                </c:pt>
                <c:pt idx="758">
                  <c:v>9.1672999999999991</c:v>
                </c:pt>
                <c:pt idx="759">
                  <c:v>9.2042999999999999</c:v>
                </c:pt>
                <c:pt idx="760">
                  <c:v>9.2152999999999992</c:v>
                </c:pt>
                <c:pt idx="761">
                  <c:v>9.2459000000000007</c:v>
                </c:pt>
                <c:pt idx="762">
                  <c:v>9.3558000000000003</c:v>
                </c:pt>
                <c:pt idx="763">
                  <c:v>9.3673999999999999</c:v>
                </c:pt>
                <c:pt idx="764">
                  <c:v>9.3697999999999997</c:v>
                </c:pt>
                <c:pt idx="765">
                  <c:v>9.3782999999999994</c:v>
                </c:pt>
                <c:pt idx="766">
                  <c:v>9.3238000000000003</c:v>
                </c:pt>
                <c:pt idx="767">
                  <c:v>9.2524999999999995</c:v>
                </c:pt>
                <c:pt idx="768">
                  <c:v>9.2081999999999997</c:v>
                </c:pt>
                <c:pt idx="769">
                  <c:v>9.1995000000000005</c:v>
                </c:pt>
                <c:pt idx="770">
                  <c:v>9.1468000000000007</c:v>
                </c:pt>
                <c:pt idx="771">
                  <c:v>9.1493000000000002</c:v>
                </c:pt>
                <c:pt idx="772">
                  <c:v>9.2030999999999992</c:v>
                </c:pt>
                <c:pt idx="773">
                  <c:v>9.2078000000000007</c:v>
                </c:pt>
                <c:pt idx="774">
                  <c:v>9.2553999999999998</c:v>
                </c:pt>
                <c:pt idx="775">
                  <c:v>9.2559000000000005</c:v>
                </c:pt>
                <c:pt idx="776">
                  <c:v>9.3074999999999992</c:v>
                </c:pt>
                <c:pt idx="777">
                  <c:v>9.3397000000000006</c:v>
                </c:pt>
                <c:pt idx="778">
                  <c:v>9.3879999999999999</c:v>
                </c:pt>
                <c:pt idx="779">
                  <c:v>9.4254999999999995</c:v>
                </c:pt>
                <c:pt idx="780">
                  <c:v>9.4433000000000007</c:v>
                </c:pt>
                <c:pt idx="781">
                  <c:v>9.4614999999999991</c:v>
                </c:pt>
                <c:pt idx="782">
                  <c:v>9.4016999999999999</c:v>
                </c:pt>
                <c:pt idx="783">
                  <c:v>9.3930000000000007</c:v>
                </c:pt>
                <c:pt idx="784">
                  <c:v>9.4177</c:v>
                </c:pt>
                <c:pt idx="785">
                  <c:v>9.4815000000000005</c:v>
                </c:pt>
                <c:pt idx="786">
                  <c:v>9.4618000000000002</c:v>
                </c:pt>
                <c:pt idx="787">
                  <c:v>9.4197000000000006</c:v>
                </c:pt>
                <c:pt idx="788">
                  <c:v>9.3764000000000003</c:v>
                </c:pt>
                <c:pt idx="789">
                  <c:v>9.3148</c:v>
                </c:pt>
                <c:pt idx="790">
                  <c:v>9.3344000000000005</c:v>
                </c:pt>
                <c:pt idx="791">
                  <c:v>9.3652999999999995</c:v>
                </c:pt>
                <c:pt idx="792">
                  <c:v>9.4178999999999995</c:v>
                </c:pt>
                <c:pt idx="793">
                  <c:v>9.4458000000000002</c:v>
                </c:pt>
                <c:pt idx="794">
                  <c:v>9.3978999999999999</c:v>
                </c:pt>
                <c:pt idx="795">
                  <c:v>9.3749000000000002</c:v>
                </c:pt>
                <c:pt idx="796">
                  <c:v>9.3749000000000002</c:v>
                </c:pt>
                <c:pt idx="797">
                  <c:v>9.4042999999999992</c:v>
                </c:pt>
                <c:pt idx="798">
                  <c:v>9.3507999999999996</c:v>
                </c:pt>
                <c:pt idx="799">
                  <c:v>9.3553999999999995</c:v>
                </c:pt>
                <c:pt idx="800">
                  <c:v>9.3279999999999994</c:v>
                </c:pt>
                <c:pt idx="801">
                  <c:v>9.3047000000000004</c:v>
                </c:pt>
                <c:pt idx="802">
                  <c:v>9.3049999999999997</c:v>
                </c:pt>
                <c:pt idx="803">
                  <c:v>9.3236000000000008</c:v>
                </c:pt>
                <c:pt idx="804">
                  <c:v>9.3388000000000009</c:v>
                </c:pt>
                <c:pt idx="805">
                  <c:v>9.3547999999999991</c:v>
                </c:pt>
                <c:pt idx="806">
                  <c:v>9.3705999999999996</c:v>
                </c:pt>
                <c:pt idx="807">
                  <c:v>9.4090000000000007</c:v>
                </c:pt>
                <c:pt idx="808">
                  <c:v>9.4529999999999994</c:v>
                </c:pt>
                <c:pt idx="809">
                  <c:v>9.4322999999999997</c:v>
                </c:pt>
                <c:pt idx="810">
                  <c:v>9.4946000000000002</c:v>
                </c:pt>
                <c:pt idx="811">
                  <c:v>9.4602000000000004</c:v>
                </c:pt>
                <c:pt idx="812">
                  <c:v>9.4527999999999999</c:v>
                </c:pt>
                <c:pt idx="813">
                  <c:v>9.4341000000000008</c:v>
                </c:pt>
                <c:pt idx="814">
                  <c:v>9.3811</c:v>
                </c:pt>
                <c:pt idx="815">
                  <c:v>9.3721999999999994</c:v>
                </c:pt>
                <c:pt idx="816">
                  <c:v>9.3934999999999995</c:v>
                </c:pt>
                <c:pt idx="817">
                  <c:v>9.4718999999999998</c:v>
                </c:pt>
                <c:pt idx="818">
                  <c:v>9.4892000000000003</c:v>
                </c:pt>
                <c:pt idx="819">
                  <c:v>9.5890000000000004</c:v>
                </c:pt>
                <c:pt idx="820">
                  <c:v>9.6156000000000006</c:v>
                </c:pt>
                <c:pt idx="821">
                  <c:v>9.7324999999999999</c:v>
                </c:pt>
                <c:pt idx="822">
                  <c:v>9.7100000000000009</c:v>
                </c:pt>
                <c:pt idx="823">
                  <c:v>9.8148999999999997</c:v>
                </c:pt>
                <c:pt idx="824">
                  <c:v>10.0045</c:v>
                </c:pt>
                <c:pt idx="825">
                  <c:v>9.9122000000000003</c:v>
                </c:pt>
                <c:pt idx="826">
                  <c:v>9.9346999999999994</c:v>
                </c:pt>
                <c:pt idx="827">
                  <c:v>10.0503</c:v>
                </c:pt>
                <c:pt idx="828">
                  <c:v>10.1737</c:v>
                </c:pt>
                <c:pt idx="829">
                  <c:v>10.3347</c:v>
                </c:pt>
                <c:pt idx="830">
                  <c:v>10.4659</c:v>
                </c:pt>
                <c:pt idx="831">
                  <c:v>10.545299999999999</c:v>
                </c:pt>
                <c:pt idx="832">
                  <c:v>10.9398</c:v>
                </c:pt>
                <c:pt idx="833">
                  <c:v>10.936500000000001</c:v>
                </c:pt>
                <c:pt idx="834">
                  <c:v>10.9535</c:v>
                </c:pt>
                <c:pt idx="835">
                  <c:v>10.712999999999999</c:v>
                </c:pt>
                <c:pt idx="836">
                  <c:v>10.891</c:v>
                </c:pt>
                <c:pt idx="837">
                  <c:v>10.7638</c:v>
                </c:pt>
                <c:pt idx="838">
                  <c:v>10.566800000000001</c:v>
                </c:pt>
                <c:pt idx="839">
                  <c:v>10.653700000000001</c:v>
                </c:pt>
                <c:pt idx="840">
                  <c:v>10.6693</c:v>
                </c:pt>
                <c:pt idx="841">
                  <c:v>10.9848</c:v>
                </c:pt>
                <c:pt idx="842">
                  <c:v>11.293200000000001</c:v>
                </c:pt>
                <c:pt idx="843">
                  <c:v>11.5357</c:v>
                </c:pt>
                <c:pt idx="844">
                  <c:v>11.3384</c:v>
                </c:pt>
                <c:pt idx="845">
                  <c:v>10.963100000000001</c:v>
                </c:pt>
                <c:pt idx="846">
                  <c:v>10.9192</c:v>
                </c:pt>
                <c:pt idx="847">
                  <c:v>10.904500000000001</c:v>
                </c:pt>
                <c:pt idx="848">
                  <c:v>10.8569</c:v>
                </c:pt>
                <c:pt idx="849">
                  <c:v>10.899800000000001</c:v>
                </c:pt>
                <c:pt idx="850">
                  <c:v>11.0319</c:v>
                </c:pt>
                <c:pt idx="851">
                  <c:v>10.726800000000001</c:v>
                </c:pt>
                <c:pt idx="852">
                  <c:v>10.5731</c:v>
                </c:pt>
                <c:pt idx="853">
                  <c:v>10.626099999999999</c:v>
                </c:pt>
                <c:pt idx="854">
                  <c:v>10.495100000000001</c:v>
                </c:pt>
                <c:pt idx="855">
                  <c:v>10.6096</c:v>
                </c:pt>
                <c:pt idx="856">
                  <c:v>10.746600000000001</c:v>
                </c:pt>
                <c:pt idx="857">
                  <c:v>10.8086</c:v>
                </c:pt>
                <c:pt idx="858">
                  <c:v>10.891299999999999</c:v>
                </c:pt>
                <c:pt idx="859">
                  <c:v>11.053800000000001</c:v>
                </c:pt>
                <c:pt idx="860">
                  <c:v>10.8451</c:v>
                </c:pt>
                <c:pt idx="861">
                  <c:v>10.990500000000001</c:v>
                </c:pt>
                <c:pt idx="862">
                  <c:v>11.027900000000001</c:v>
                </c:pt>
                <c:pt idx="863">
                  <c:v>10.8256</c:v>
                </c:pt>
                <c:pt idx="864">
                  <c:v>10.5221</c:v>
                </c:pt>
                <c:pt idx="865">
                  <c:v>10.2722</c:v>
                </c:pt>
                <c:pt idx="866">
                  <c:v>10.2408</c:v>
                </c:pt>
                <c:pt idx="867">
                  <c:v>10.2417</c:v>
                </c:pt>
                <c:pt idx="868">
                  <c:v>10.118600000000001</c:v>
                </c:pt>
                <c:pt idx="869">
                  <c:v>10.2568</c:v>
                </c:pt>
                <c:pt idx="870">
                  <c:v>10.209899999999999</c:v>
                </c:pt>
                <c:pt idx="871">
                  <c:v>10.1805</c:v>
                </c:pt>
                <c:pt idx="872">
                  <c:v>10.1198</c:v>
                </c:pt>
                <c:pt idx="873">
                  <c:v>10.2254</c:v>
                </c:pt>
                <c:pt idx="874">
                  <c:v>10.284000000000001</c:v>
                </c:pt>
                <c:pt idx="875">
                  <c:v>10.336</c:v>
                </c:pt>
                <c:pt idx="876">
                  <c:v>10.3292</c:v>
                </c:pt>
                <c:pt idx="877">
                  <c:v>10.301399999999999</c:v>
                </c:pt>
                <c:pt idx="878">
                  <c:v>10.439299999999999</c:v>
                </c:pt>
                <c:pt idx="879">
                  <c:v>10.2483</c:v>
                </c:pt>
                <c:pt idx="880">
                  <c:v>10.2349</c:v>
                </c:pt>
                <c:pt idx="881">
                  <c:v>10.379099999999999</c:v>
                </c:pt>
                <c:pt idx="882">
                  <c:v>10.4017</c:v>
                </c:pt>
                <c:pt idx="883">
                  <c:v>10.456799999999999</c:v>
                </c:pt>
                <c:pt idx="884">
                  <c:v>10.4373</c:v>
                </c:pt>
                <c:pt idx="885">
                  <c:v>10.439299999999999</c:v>
                </c:pt>
                <c:pt idx="886">
                  <c:v>10.388199999999999</c:v>
                </c:pt>
                <c:pt idx="887">
                  <c:v>10.204599999999999</c:v>
                </c:pt>
                <c:pt idx="888">
                  <c:v>10.1981</c:v>
                </c:pt>
                <c:pt idx="889">
                  <c:v>10.1366</c:v>
                </c:pt>
                <c:pt idx="890">
                  <c:v>10.2417</c:v>
                </c:pt>
                <c:pt idx="891">
                  <c:v>10.1511</c:v>
                </c:pt>
                <c:pt idx="892">
                  <c:v>10.047700000000001</c:v>
                </c:pt>
                <c:pt idx="893">
                  <c:v>9.8523999999999994</c:v>
                </c:pt>
                <c:pt idx="894">
                  <c:v>9.7726000000000006</c:v>
                </c:pt>
                <c:pt idx="895">
                  <c:v>9.7523999999999997</c:v>
                </c:pt>
                <c:pt idx="896">
                  <c:v>9.7131000000000007</c:v>
                </c:pt>
                <c:pt idx="897">
                  <c:v>9.7218</c:v>
                </c:pt>
                <c:pt idx="898">
                  <c:v>9.7042000000000002</c:v>
                </c:pt>
                <c:pt idx="899">
                  <c:v>9.7475000000000005</c:v>
                </c:pt>
                <c:pt idx="900">
                  <c:v>9.6679999999999993</c:v>
                </c:pt>
                <c:pt idx="901">
                  <c:v>9.734</c:v>
                </c:pt>
                <c:pt idx="902">
                  <c:v>9.6516999999999999</c:v>
                </c:pt>
                <c:pt idx="903">
                  <c:v>9.6120000000000001</c:v>
                </c:pt>
                <c:pt idx="904">
                  <c:v>9.6891999999999996</c:v>
                </c:pt>
                <c:pt idx="905">
                  <c:v>9.6204000000000001</c:v>
                </c:pt>
                <c:pt idx="906">
                  <c:v>9.6537000000000006</c:v>
                </c:pt>
                <c:pt idx="907">
                  <c:v>9.7438000000000002</c:v>
                </c:pt>
                <c:pt idx="908">
                  <c:v>9.5736000000000008</c:v>
                </c:pt>
                <c:pt idx="909">
                  <c:v>9.6109000000000009</c:v>
                </c:pt>
                <c:pt idx="910">
                  <c:v>9.5924999999999994</c:v>
                </c:pt>
                <c:pt idx="911">
                  <c:v>9.5238999999999994</c:v>
                </c:pt>
                <c:pt idx="912">
                  <c:v>9.5505999999999993</c:v>
                </c:pt>
                <c:pt idx="913">
                  <c:v>9.5855999999999995</c:v>
                </c:pt>
                <c:pt idx="914">
                  <c:v>9.4329000000000001</c:v>
                </c:pt>
                <c:pt idx="915">
                  <c:v>9.4743999999999993</c:v>
                </c:pt>
                <c:pt idx="916">
                  <c:v>9.4685000000000006</c:v>
                </c:pt>
                <c:pt idx="917">
                  <c:v>9.3851999999999993</c:v>
                </c:pt>
                <c:pt idx="918">
                  <c:v>9.4489999999999998</c:v>
                </c:pt>
                <c:pt idx="919">
                  <c:v>9.4573999999999998</c:v>
                </c:pt>
                <c:pt idx="920">
                  <c:v>9.4185999999999996</c:v>
                </c:pt>
                <c:pt idx="921">
                  <c:v>9.3587000000000007</c:v>
                </c:pt>
                <c:pt idx="922">
                  <c:v>9.2756000000000007</c:v>
                </c:pt>
                <c:pt idx="923">
                  <c:v>9.2073</c:v>
                </c:pt>
                <c:pt idx="924">
                  <c:v>9.1740999999999993</c:v>
                </c:pt>
                <c:pt idx="925">
                  <c:v>9.1774000000000004</c:v>
                </c:pt>
                <c:pt idx="926">
                  <c:v>9.2715999999999994</c:v>
                </c:pt>
                <c:pt idx="927">
                  <c:v>9.2459000000000007</c:v>
                </c:pt>
                <c:pt idx="928">
                  <c:v>9.2935999999999996</c:v>
                </c:pt>
                <c:pt idx="929">
                  <c:v>9.2987000000000002</c:v>
                </c:pt>
                <c:pt idx="930">
                  <c:v>9.2937999999999992</c:v>
                </c:pt>
                <c:pt idx="931">
                  <c:v>9.3218999999999994</c:v>
                </c:pt>
                <c:pt idx="932">
                  <c:v>9.3873999999999995</c:v>
                </c:pt>
                <c:pt idx="933">
                  <c:v>9.3320000000000007</c:v>
                </c:pt>
                <c:pt idx="934">
                  <c:v>9.1715</c:v>
                </c:pt>
                <c:pt idx="935">
                  <c:v>9.1235999999999997</c:v>
                </c:pt>
                <c:pt idx="936">
                  <c:v>9.0897000000000006</c:v>
                </c:pt>
                <c:pt idx="937">
                  <c:v>8.9873999999999992</c:v>
                </c:pt>
                <c:pt idx="938">
                  <c:v>8.9860000000000007</c:v>
                </c:pt>
                <c:pt idx="939">
                  <c:v>8.9407999999999994</c:v>
                </c:pt>
                <c:pt idx="940">
                  <c:v>8.907</c:v>
                </c:pt>
                <c:pt idx="941">
                  <c:v>8.9303000000000008</c:v>
                </c:pt>
                <c:pt idx="942">
                  <c:v>8.9038000000000004</c:v>
                </c:pt>
                <c:pt idx="943">
                  <c:v>8.8407</c:v>
                </c:pt>
                <c:pt idx="944">
                  <c:v>8.8013999999999992</c:v>
                </c:pt>
                <c:pt idx="945">
                  <c:v>8.7484000000000002</c:v>
                </c:pt>
                <c:pt idx="946">
                  <c:v>8.8026</c:v>
                </c:pt>
                <c:pt idx="947">
                  <c:v>8.7630999999999997</c:v>
                </c:pt>
                <c:pt idx="948">
                  <c:v>8.8482000000000003</c:v>
                </c:pt>
                <c:pt idx="949">
                  <c:v>8.9428999999999998</c:v>
                </c:pt>
                <c:pt idx="950">
                  <c:v>8.9289000000000005</c:v>
                </c:pt>
                <c:pt idx="951">
                  <c:v>8.9633000000000003</c:v>
                </c:pt>
                <c:pt idx="952">
                  <c:v>9.0151000000000003</c:v>
                </c:pt>
                <c:pt idx="953">
                  <c:v>9.0245999999999995</c:v>
                </c:pt>
                <c:pt idx="954">
                  <c:v>8.9253999999999998</c:v>
                </c:pt>
                <c:pt idx="955">
                  <c:v>8.9277999999999995</c:v>
                </c:pt>
                <c:pt idx="956">
                  <c:v>8.9715000000000007</c:v>
                </c:pt>
                <c:pt idx="957">
                  <c:v>8.9753000000000007</c:v>
                </c:pt>
                <c:pt idx="958">
                  <c:v>8.9862000000000002</c:v>
                </c:pt>
                <c:pt idx="959">
                  <c:v>8.9172999999999991</c:v>
                </c:pt>
                <c:pt idx="960">
                  <c:v>8.9135000000000009</c:v>
                </c:pt>
                <c:pt idx="961">
                  <c:v>9.0333000000000006</c:v>
                </c:pt>
                <c:pt idx="962">
                  <c:v>9.1479999999999997</c:v>
                </c:pt>
                <c:pt idx="963">
                  <c:v>9.1651000000000007</c:v>
                </c:pt>
                <c:pt idx="964">
                  <c:v>9.1999999999999993</c:v>
                </c:pt>
                <c:pt idx="965">
                  <c:v>9.0764999999999993</c:v>
                </c:pt>
                <c:pt idx="966">
                  <c:v>9.1956000000000007</c:v>
                </c:pt>
                <c:pt idx="967">
                  <c:v>9.1692999999999998</c:v>
                </c:pt>
                <c:pt idx="968">
                  <c:v>9.0912000000000006</c:v>
                </c:pt>
                <c:pt idx="969">
                  <c:v>9.0911000000000008</c:v>
                </c:pt>
                <c:pt idx="970">
                  <c:v>9.2576000000000001</c:v>
                </c:pt>
                <c:pt idx="971">
                  <c:v>9.2256</c:v>
                </c:pt>
                <c:pt idx="972">
                  <c:v>9.1387999999999998</c:v>
                </c:pt>
                <c:pt idx="973">
                  <c:v>9.1408000000000005</c:v>
                </c:pt>
                <c:pt idx="974">
                  <c:v>9.0196000000000005</c:v>
                </c:pt>
                <c:pt idx="975">
                  <c:v>9.1302000000000003</c:v>
                </c:pt>
                <c:pt idx="976">
                  <c:v>9.1777999999999995</c:v>
                </c:pt>
                <c:pt idx="977">
                  <c:v>9.2379999999999995</c:v>
                </c:pt>
                <c:pt idx="978">
                  <c:v>9.1519999999999992</c:v>
                </c:pt>
                <c:pt idx="979">
                  <c:v>9.1216000000000008</c:v>
                </c:pt>
                <c:pt idx="980">
                  <c:v>9.1279000000000003</c:v>
                </c:pt>
                <c:pt idx="981">
                  <c:v>9.0798000000000005</c:v>
                </c:pt>
                <c:pt idx="982">
                  <c:v>9.0678000000000001</c:v>
                </c:pt>
                <c:pt idx="983">
                  <c:v>9.0693999999999999</c:v>
                </c:pt>
                <c:pt idx="984">
                  <c:v>9.1326000000000001</c:v>
                </c:pt>
                <c:pt idx="985">
                  <c:v>9.2162000000000006</c:v>
                </c:pt>
                <c:pt idx="986">
                  <c:v>9.1891999999999996</c:v>
                </c:pt>
                <c:pt idx="987">
                  <c:v>9.0424000000000007</c:v>
                </c:pt>
                <c:pt idx="988">
                  <c:v>9.0667000000000009</c:v>
                </c:pt>
                <c:pt idx="989">
                  <c:v>8.9802999999999997</c:v>
                </c:pt>
                <c:pt idx="990">
                  <c:v>8.9454999999999991</c:v>
                </c:pt>
                <c:pt idx="991">
                  <c:v>8.8946000000000005</c:v>
                </c:pt>
                <c:pt idx="992">
                  <c:v>8.8352000000000004</c:v>
                </c:pt>
                <c:pt idx="993">
                  <c:v>8.8188999999999993</c:v>
                </c:pt>
                <c:pt idx="994">
                  <c:v>8.8226999999999993</c:v>
                </c:pt>
                <c:pt idx="995">
                  <c:v>8.8777000000000008</c:v>
                </c:pt>
                <c:pt idx="996">
                  <c:v>8.8213000000000008</c:v>
                </c:pt>
                <c:pt idx="997">
                  <c:v>8.7981999999999996</c:v>
                </c:pt>
                <c:pt idx="998">
                  <c:v>8.8256999999999994</c:v>
                </c:pt>
                <c:pt idx="999">
                  <c:v>8.8261000000000003</c:v>
                </c:pt>
                <c:pt idx="1000">
                  <c:v>8.8840000000000003</c:v>
                </c:pt>
                <c:pt idx="1001">
                  <c:v>8.9024000000000001</c:v>
                </c:pt>
                <c:pt idx="1002">
                  <c:v>8.9105000000000008</c:v>
                </c:pt>
                <c:pt idx="1003">
                  <c:v>8.8826999999999998</c:v>
                </c:pt>
                <c:pt idx="1004">
                  <c:v>8.8019999999999996</c:v>
                </c:pt>
                <c:pt idx="1005">
                  <c:v>8.8956999999999997</c:v>
                </c:pt>
                <c:pt idx="1006">
                  <c:v>8.8627000000000002</c:v>
                </c:pt>
                <c:pt idx="1007">
                  <c:v>8.8750999999999998</c:v>
                </c:pt>
                <c:pt idx="1008">
                  <c:v>8.8895999999999997</c:v>
                </c:pt>
                <c:pt idx="1009">
                  <c:v>8.9338999999999995</c:v>
                </c:pt>
                <c:pt idx="1010">
                  <c:v>9.0876000000000001</c:v>
                </c:pt>
                <c:pt idx="1011">
                  <c:v>9.0576000000000008</c:v>
                </c:pt>
                <c:pt idx="1012">
                  <c:v>8.9892000000000003</c:v>
                </c:pt>
                <c:pt idx="1013">
                  <c:v>8.9915000000000003</c:v>
                </c:pt>
                <c:pt idx="1014">
                  <c:v>8.8582999999999998</c:v>
                </c:pt>
                <c:pt idx="1015">
                  <c:v>8.8407</c:v>
                </c:pt>
                <c:pt idx="1016">
                  <c:v>8.8109000000000002</c:v>
                </c:pt>
                <c:pt idx="1017">
                  <c:v>8.7029999999999994</c:v>
                </c:pt>
                <c:pt idx="1018">
                  <c:v>8.5897000000000006</c:v>
                </c:pt>
                <c:pt idx="1019">
                  <c:v>8.5686999999999998</c:v>
                </c:pt>
                <c:pt idx="1020">
                  <c:v>8.4296000000000006</c:v>
                </c:pt>
                <c:pt idx="1021">
                  <c:v>8.3369</c:v>
                </c:pt>
                <c:pt idx="1022">
                  <c:v>8.3025000000000002</c:v>
                </c:pt>
                <c:pt idx="1023">
                  <c:v>8.2492999999999999</c:v>
                </c:pt>
                <c:pt idx="1024">
                  <c:v>8.2819000000000003</c:v>
                </c:pt>
                <c:pt idx="1025">
                  <c:v>8.3078000000000003</c:v>
                </c:pt>
                <c:pt idx="1026">
                  <c:v>8.4618000000000002</c:v>
                </c:pt>
                <c:pt idx="1027">
                  <c:v>8.5033999999999992</c:v>
                </c:pt>
                <c:pt idx="1028">
                  <c:v>8.5610999999999997</c:v>
                </c:pt>
                <c:pt idx="1029">
                  <c:v>8.4859000000000009</c:v>
                </c:pt>
                <c:pt idx="1030">
                  <c:v>8.5520999999999994</c:v>
                </c:pt>
                <c:pt idx="1031">
                  <c:v>8.6280000000000001</c:v>
                </c:pt>
                <c:pt idx="1032">
                  <c:v>8.6196000000000002</c:v>
                </c:pt>
                <c:pt idx="1033">
                  <c:v>8.6423000000000005</c:v>
                </c:pt>
                <c:pt idx="1034">
                  <c:v>8.6289999999999996</c:v>
                </c:pt>
                <c:pt idx="1035">
                  <c:v>8.5609999999999999</c:v>
                </c:pt>
                <c:pt idx="1036">
                  <c:v>8.6151999999999997</c:v>
                </c:pt>
                <c:pt idx="1037">
                  <c:v>8.6348000000000003</c:v>
                </c:pt>
                <c:pt idx="1038">
                  <c:v>8.6212999999999997</c:v>
                </c:pt>
                <c:pt idx="1039">
                  <c:v>8.6414000000000009</c:v>
                </c:pt>
                <c:pt idx="1040">
                  <c:v>8.6732999999999993</c:v>
                </c:pt>
                <c:pt idx="1041">
                  <c:v>8.7012</c:v>
                </c:pt>
                <c:pt idx="1042">
                  <c:v>8.6203000000000003</c:v>
                </c:pt>
                <c:pt idx="1043">
                  <c:v>8.5481999999999996</c:v>
                </c:pt>
                <c:pt idx="1044">
                  <c:v>8.5663999999999998</c:v>
                </c:pt>
                <c:pt idx="1045">
                  <c:v>8.6534999999999993</c:v>
                </c:pt>
                <c:pt idx="1046">
                  <c:v>8.6829999999999998</c:v>
                </c:pt>
                <c:pt idx="1047">
                  <c:v>8.6316000000000006</c:v>
                </c:pt>
                <c:pt idx="1048">
                  <c:v>8.5840999999999994</c:v>
                </c:pt>
                <c:pt idx="1049">
                  <c:v>8.5215999999999994</c:v>
                </c:pt>
                <c:pt idx="1050">
                  <c:v>8.4475999999999996</c:v>
                </c:pt>
                <c:pt idx="1051">
                  <c:v>8.4453999999999994</c:v>
                </c:pt>
                <c:pt idx="1052">
                  <c:v>8.33</c:v>
                </c:pt>
                <c:pt idx="1053">
                  <c:v>8.3289000000000009</c:v>
                </c:pt>
                <c:pt idx="1054">
                  <c:v>8.35</c:v>
                </c:pt>
                <c:pt idx="1055">
                  <c:v>8.3663000000000007</c:v>
                </c:pt>
                <c:pt idx="1056">
                  <c:v>8.3645999999999994</c:v>
                </c:pt>
                <c:pt idx="1057">
                  <c:v>8.3527000000000005</c:v>
                </c:pt>
                <c:pt idx="1058">
                  <c:v>8.4326000000000008</c:v>
                </c:pt>
                <c:pt idx="1059">
                  <c:v>8.5732999999999997</c:v>
                </c:pt>
                <c:pt idx="1060">
                  <c:v>8.56</c:v>
                </c:pt>
                <c:pt idx="1061">
                  <c:v>8.5526999999999997</c:v>
                </c:pt>
                <c:pt idx="1062">
                  <c:v>8.6021000000000001</c:v>
                </c:pt>
                <c:pt idx="1063">
                  <c:v>8.5806000000000004</c:v>
                </c:pt>
                <c:pt idx="1064">
                  <c:v>8.5961999999999996</c:v>
                </c:pt>
                <c:pt idx="1065">
                  <c:v>8.6062999999999992</c:v>
                </c:pt>
                <c:pt idx="1066">
                  <c:v>8.6935000000000002</c:v>
                </c:pt>
                <c:pt idx="1067">
                  <c:v>8.6044</c:v>
                </c:pt>
                <c:pt idx="1068">
                  <c:v>8.7844999999999995</c:v>
                </c:pt>
                <c:pt idx="1069">
                  <c:v>8.6927000000000003</c:v>
                </c:pt>
                <c:pt idx="1070">
                  <c:v>8.7213999999999992</c:v>
                </c:pt>
                <c:pt idx="1071">
                  <c:v>8.673</c:v>
                </c:pt>
                <c:pt idx="1072">
                  <c:v>8.5655999999999999</c:v>
                </c:pt>
                <c:pt idx="1073">
                  <c:v>8.6659000000000006</c:v>
                </c:pt>
                <c:pt idx="1074">
                  <c:v>8.7177000000000007</c:v>
                </c:pt>
                <c:pt idx="1075">
                  <c:v>8.6636000000000006</c:v>
                </c:pt>
                <c:pt idx="1076">
                  <c:v>8.7178000000000004</c:v>
                </c:pt>
                <c:pt idx="1077">
                  <c:v>8.6984999999999992</c:v>
                </c:pt>
                <c:pt idx="1078">
                  <c:v>8.7301000000000002</c:v>
                </c:pt>
                <c:pt idx="1079">
                  <c:v>8.6941000000000006</c:v>
                </c:pt>
                <c:pt idx="1080">
                  <c:v>8.6344999999999992</c:v>
                </c:pt>
                <c:pt idx="1081">
                  <c:v>8.6423000000000005</c:v>
                </c:pt>
                <c:pt idx="1082">
                  <c:v>8.6481999999999992</c:v>
                </c:pt>
                <c:pt idx="1083">
                  <c:v>8.7392000000000003</c:v>
                </c:pt>
                <c:pt idx="1084">
                  <c:v>8.7769999999999992</c:v>
                </c:pt>
                <c:pt idx="1085">
                  <c:v>8.7739999999999991</c:v>
                </c:pt>
                <c:pt idx="1086">
                  <c:v>8.7764000000000006</c:v>
                </c:pt>
                <c:pt idx="1087">
                  <c:v>8.7893000000000008</c:v>
                </c:pt>
                <c:pt idx="1088">
                  <c:v>8.9070999999999998</c:v>
                </c:pt>
                <c:pt idx="1089">
                  <c:v>8.9382000000000001</c:v>
                </c:pt>
                <c:pt idx="1090">
                  <c:v>8.9187999999999992</c:v>
                </c:pt>
                <c:pt idx="1091">
                  <c:v>8.8620000000000001</c:v>
                </c:pt>
                <c:pt idx="1092">
                  <c:v>9.0117999999999991</c:v>
                </c:pt>
                <c:pt idx="1093">
                  <c:v>8.9962999999999997</c:v>
                </c:pt>
                <c:pt idx="1094">
                  <c:v>8.9885999999999999</c:v>
                </c:pt>
                <c:pt idx="1095">
                  <c:v>8.9037000000000006</c:v>
                </c:pt>
                <c:pt idx="1096">
                  <c:v>8.8999000000000006</c:v>
                </c:pt>
                <c:pt idx="1097">
                  <c:v>8.8283000000000005</c:v>
                </c:pt>
                <c:pt idx="1098">
                  <c:v>8.7901000000000007</c:v>
                </c:pt>
                <c:pt idx="1099">
                  <c:v>8.8099000000000007</c:v>
                </c:pt>
                <c:pt idx="1100">
                  <c:v>8.8321000000000005</c:v>
                </c:pt>
                <c:pt idx="1101">
                  <c:v>8.8126999999999995</c:v>
                </c:pt>
                <c:pt idx="1102">
                  <c:v>8.9130000000000003</c:v>
                </c:pt>
                <c:pt idx="1103">
                  <c:v>8.9288000000000007</c:v>
                </c:pt>
                <c:pt idx="1104">
                  <c:v>8.8584999999999994</c:v>
                </c:pt>
                <c:pt idx="1105">
                  <c:v>8.8520000000000003</c:v>
                </c:pt>
                <c:pt idx="1106">
                  <c:v>8.8527000000000005</c:v>
                </c:pt>
                <c:pt idx="1107">
                  <c:v>8.8829999999999991</c:v>
                </c:pt>
                <c:pt idx="1108">
                  <c:v>8.9289000000000005</c:v>
                </c:pt>
                <c:pt idx="1109">
                  <c:v>9.0022000000000002</c:v>
                </c:pt>
                <c:pt idx="1110">
                  <c:v>9.0800999999999998</c:v>
                </c:pt>
                <c:pt idx="1111">
                  <c:v>9.0943000000000005</c:v>
                </c:pt>
                <c:pt idx="1112">
                  <c:v>9.0695999999999994</c:v>
                </c:pt>
                <c:pt idx="1113">
                  <c:v>9.0459999999999994</c:v>
                </c:pt>
                <c:pt idx="1114">
                  <c:v>9.0075000000000003</c:v>
                </c:pt>
                <c:pt idx="1115">
                  <c:v>9.0264000000000006</c:v>
                </c:pt>
                <c:pt idx="1116">
                  <c:v>9.0444999999999993</c:v>
                </c:pt>
                <c:pt idx="1117">
                  <c:v>9.0829000000000004</c:v>
                </c:pt>
                <c:pt idx="1118">
                  <c:v>9.0604999999999993</c:v>
                </c:pt>
                <c:pt idx="1119">
                  <c:v>9.0088000000000008</c:v>
                </c:pt>
                <c:pt idx="1120">
                  <c:v>9.1564999999999994</c:v>
                </c:pt>
                <c:pt idx="1121">
                  <c:v>9.2071000000000005</c:v>
                </c:pt>
                <c:pt idx="1122">
                  <c:v>9.2742000000000004</c:v>
                </c:pt>
                <c:pt idx="1123">
                  <c:v>9.2461000000000002</c:v>
                </c:pt>
                <c:pt idx="1124">
                  <c:v>9.2283000000000008</c:v>
                </c:pt>
                <c:pt idx="1125">
                  <c:v>9.2020999999999997</c:v>
                </c:pt>
                <c:pt idx="1126">
                  <c:v>9.2323000000000004</c:v>
                </c:pt>
                <c:pt idx="1127">
                  <c:v>9.1973000000000003</c:v>
                </c:pt>
                <c:pt idx="1128">
                  <c:v>9.1639999999999997</c:v>
                </c:pt>
                <c:pt idx="1129">
                  <c:v>9.1626999999999992</c:v>
                </c:pt>
                <c:pt idx="1130">
                  <c:v>9.1943999999999999</c:v>
                </c:pt>
                <c:pt idx="1131">
                  <c:v>9.1913999999999998</c:v>
                </c:pt>
                <c:pt idx="1132">
                  <c:v>9.2185000000000006</c:v>
                </c:pt>
                <c:pt idx="1133">
                  <c:v>9.1831999999999994</c:v>
                </c:pt>
                <c:pt idx="1134">
                  <c:v>9.1377000000000006</c:v>
                </c:pt>
                <c:pt idx="1135">
                  <c:v>9.1134000000000004</c:v>
                </c:pt>
                <c:pt idx="1136">
                  <c:v>9.1563999999999997</c:v>
                </c:pt>
                <c:pt idx="1137">
                  <c:v>9.1960999999999995</c:v>
                </c:pt>
                <c:pt idx="1138">
                  <c:v>9.2718000000000007</c:v>
                </c:pt>
                <c:pt idx="1139">
                  <c:v>9.2432999999999996</c:v>
                </c:pt>
                <c:pt idx="1140">
                  <c:v>9.2271000000000001</c:v>
                </c:pt>
                <c:pt idx="1141">
                  <c:v>9.2665000000000006</c:v>
                </c:pt>
                <c:pt idx="1142">
                  <c:v>9.2628000000000004</c:v>
                </c:pt>
                <c:pt idx="1143">
                  <c:v>9.2734000000000005</c:v>
                </c:pt>
                <c:pt idx="1144">
                  <c:v>9.3274000000000008</c:v>
                </c:pt>
                <c:pt idx="1145">
                  <c:v>9.4703999999999997</c:v>
                </c:pt>
                <c:pt idx="1146">
                  <c:v>9.5004000000000008</c:v>
                </c:pt>
                <c:pt idx="1147">
                  <c:v>9.4845000000000006</c:v>
                </c:pt>
                <c:pt idx="1148">
                  <c:v>9.4518000000000004</c:v>
                </c:pt>
                <c:pt idx="1149">
                  <c:v>9.5053999999999998</c:v>
                </c:pt>
                <c:pt idx="1150">
                  <c:v>9.4166000000000007</c:v>
                </c:pt>
                <c:pt idx="1151">
                  <c:v>9.3348999999999993</c:v>
                </c:pt>
                <c:pt idx="1152">
                  <c:v>9.4055999999999997</c:v>
                </c:pt>
                <c:pt idx="1153">
                  <c:v>9.5132999999999992</c:v>
                </c:pt>
                <c:pt idx="1154">
                  <c:v>9.5460999999999991</c:v>
                </c:pt>
                <c:pt idx="1155">
                  <c:v>9.4799000000000007</c:v>
                </c:pt>
                <c:pt idx="1156">
                  <c:v>9.2599</c:v>
                </c:pt>
                <c:pt idx="1157">
                  <c:v>9.1471</c:v>
                </c:pt>
                <c:pt idx="1158">
                  <c:v>9.2108000000000008</c:v>
                </c:pt>
                <c:pt idx="1159">
                  <c:v>9.3146000000000004</c:v>
                </c:pt>
                <c:pt idx="1160">
                  <c:v>9.3092000000000006</c:v>
                </c:pt>
                <c:pt idx="1161">
                  <c:v>9.3514999999999997</c:v>
                </c:pt>
                <c:pt idx="1162">
                  <c:v>9.3109999999999999</c:v>
                </c:pt>
                <c:pt idx="1163">
                  <c:v>9.3214000000000006</c:v>
                </c:pt>
                <c:pt idx="1164">
                  <c:v>9.3413000000000004</c:v>
                </c:pt>
                <c:pt idx="1165">
                  <c:v>9.3240999999999996</c:v>
                </c:pt>
                <c:pt idx="1166">
                  <c:v>9.3040000000000003</c:v>
                </c:pt>
                <c:pt idx="1167">
                  <c:v>9.2944999999999993</c:v>
                </c:pt>
                <c:pt idx="1168">
                  <c:v>9.2483000000000004</c:v>
                </c:pt>
                <c:pt idx="1169">
                  <c:v>9.3617000000000008</c:v>
                </c:pt>
                <c:pt idx="1170">
                  <c:v>9.3239000000000001</c:v>
                </c:pt>
                <c:pt idx="1171">
                  <c:v>9.2116000000000007</c:v>
                </c:pt>
                <c:pt idx="1172">
                  <c:v>9.2308000000000003</c:v>
                </c:pt>
                <c:pt idx="1173">
                  <c:v>9.2726000000000006</c:v>
                </c:pt>
                <c:pt idx="1174">
                  <c:v>9.3765999999999998</c:v>
                </c:pt>
                <c:pt idx="1175">
                  <c:v>9.3519000000000005</c:v>
                </c:pt>
                <c:pt idx="1176">
                  <c:v>9.3805999999999994</c:v>
                </c:pt>
                <c:pt idx="1177">
                  <c:v>9.4595000000000002</c:v>
                </c:pt>
                <c:pt idx="1178">
                  <c:v>9.4983000000000004</c:v>
                </c:pt>
                <c:pt idx="1179">
                  <c:v>9.5536999999999992</c:v>
                </c:pt>
                <c:pt idx="1180">
                  <c:v>9.4696999999999996</c:v>
                </c:pt>
                <c:pt idx="1181">
                  <c:v>9.5662000000000003</c:v>
                </c:pt>
                <c:pt idx="1182">
                  <c:v>9.4749999999999996</c:v>
                </c:pt>
                <c:pt idx="1183">
                  <c:v>9.4161999999999999</c:v>
                </c:pt>
                <c:pt idx="1184">
                  <c:v>9.3391999999999999</c:v>
                </c:pt>
                <c:pt idx="1185">
                  <c:v>9.3642000000000003</c:v>
                </c:pt>
                <c:pt idx="1186">
                  <c:v>9.4131999999999998</c:v>
                </c:pt>
                <c:pt idx="1187">
                  <c:v>9.3106000000000009</c:v>
                </c:pt>
                <c:pt idx="1188">
                  <c:v>9.3002000000000002</c:v>
                </c:pt>
                <c:pt idx="1189">
                  <c:v>9.4023000000000003</c:v>
                </c:pt>
                <c:pt idx="1190">
                  <c:v>9.3742999999999999</c:v>
                </c:pt>
                <c:pt idx="1191">
                  <c:v>9.3813999999999993</c:v>
                </c:pt>
                <c:pt idx="1192">
                  <c:v>9.3344000000000005</c:v>
                </c:pt>
                <c:pt idx="1193">
                  <c:v>9.3070000000000004</c:v>
                </c:pt>
                <c:pt idx="1194">
                  <c:v>9.2782</c:v>
                </c:pt>
                <c:pt idx="1195">
                  <c:v>9.2307000000000006</c:v>
                </c:pt>
                <c:pt idx="1196">
                  <c:v>9.2607999999999997</c:v>
                </c:pt>
                <c:pt idx="1197">
                  <c:v>9.2912999999999997</c:v>
                </c:pt>
                <c:pt idx="1198">
                  <c:v>9.2660999999999998</c:v>
                </c:pt>
                <c:pt idx="1199">
                  <c:v>9.1712000000000007</c:v>
                </c:pt>
                <c:pt idx="1200">
                  <c:v>9.2225000000000001</c:v>
                </c:pt>
                <c:pt idx="1201">
                  <c:v>9.2726000000000006</c:v>
                </c:pt>
                <c:pt idx="1202">
                  <c:v>9.3344000000000005</c:v>
                </c:pt>
                <c:pt idx="1203">
                  <c:v>9.2807999999999993</c:v>
                </c:pt>
                <c:pt idx="1204">
                  <c:v>9.3452999999999999</c:v>
                </c:pt>
                <c:pt idx="1205">
                  <c:v>9.4763000000000002</c:v>
                </c:pt>
                <c:pt idx="1206">
                  <c:v>9.4420000000000002</c:v>
                </c:pt>
                <c:pt idx="1207">
                  <c:v>9.3634000000000004</c:v>
                </c:pt>
                <c:pt idx="1208">
                  <c:v>9.3463999999999992</c:v>
                </c:pt>
                <c:pt idx="1209">
                  <c:v>9.3147000000000002</c:v>
                </c:pt>
                <c:pt idx="1210">
                  <c:v>9.2569999999999997</c:v>
                </c:pt>
                <c:pt idx="1211">
                  <c:v>9.2530000000000001</c:v>
                </c:pt>
                <c:pt idx="1212">
                  <c:v>9.2501999999999995</c:v>
                </c:pt>
                <c:pt idx="1213">
                  <c:v>9.2629000000000001</c:v>
                </c:pt>
                <c:pt idx="1214">
                  <c:v>9.2147000000000006</c:v>
                </c:pt>
                <c:pt idx="1215">
                  <c:v>9.1781000000000006</c:v>
                </c:pt>
                <c:pt idx="1216">
                  <c:v>9.1643000000000008</c:v>
                </c:pt>
                <c:pt idx="1217">
                  <c:v>9.2149000000000001</c:v>
                </c:pt>
                <c:pt idx="1218">
                  <c:v>9.2919999999999998</c:v>
                </c:pt>
                <c:pt idx="1219">
                  <c:v>9.3407999999999998</c:v>
                </c:pt>
                <c:pt idx="1220">
                  <c:v>9.3023000000000007</c:v>
                </c:pt>
                <c:pt idx="1221">
                  <c:v>9.2789000000000001</c:v>
                </c:pt>
                <c:pt idx="1222">
                  <c:v>9.2439</c:v>
                </c:pt>
                <c:pt idx="1223">
                  <c:v>9.3493999999999993</c:v>
                </c:pt>
                <c:pt idx="1224">
                  <c:v>9.3345000000000002</c:v>
                </c:pt>
                <c:pt idx="1225">
                  <c:v>9.4086999999999996</c:v>
                </c:pt>
                <c:pt idx="1226">
                  <c:v>9.4414999999999996</c:v>
                </c:pt>
                <c:pt idx="1227">
                  <c:v>9.4572000000000003</c:v>
                </c:pt>
                <c:pt idx="1228">
                  <c:v>9.4763000000000002</c:v>
                </c:pt>
                <c:pt idx="1229">
                  <c:v>9.5261999999999993</c:v>
                </c:pt>
                <c:pt idx="1230">
                  <c:v>9.5429999999999993</c:v>
                </c:pt>
                <c:pt idx="1231">
                  <c:v>9.4735999999999994</c:v>
                </c:pt>
                <c:pt idx="1232">
                  <c:v>9.4756999999999998</c:v>
                </c:pt>
                <c:pt idx="1233">
                  <c:v>9.4786000000000001</c:v>
                </c:pt>
                <c:pt idx="1234">
                  <c:v>9.5297999999999998</c:v>
                </c:pt>
                <c:pt idx="1235">
                  <c:v>9.5244</c:v>
                </c:pt>
                <c:pt idx="1236">
                  <c:v>9.5510999999999999</c:v>
                </c:pt>
                <c:pt idx="1237">
                  <c:v>9.5749999999999993</c:v>
                </c:pt>
                <c:pt idx="1238">
                  <c:v>9.6113999999999997</c:v>
                </c:pt>
                <c:pt idx="1239">
                  <c:v>9.6166</c:v>
                </c:pt>
                <c:pt idx="1240">
                  <c:v>9.7126999999999999</c:v>
                </c:pt>
                <c:pt idx="1241">
                  <c:v>9.6945999999999994</c:v>
                </c:pt>
                <c:pt idx="1242">
                  <c:v>9.7406000000000006</c:v>
                </c:pt>
                <c:pt idx="1243">
                  <c:v>9.8960000000000008</c:v>
                </c:pt>
                <c:pt idx="1244">
                  <c:v>9.9360999999999997</c:v>
                </c:pt>
                <c:pt idx="1245">
                  <c:v>9.8308</c:v>
                </c:pt>
                <c:pt idx="1246">
                  <c:v>9.7891999999999992</c:v>
                </c:pt>
                <c:pt idx="1247">
                  <c:v>9.7873000000000001</c:v>
                </c:pt>
                <c:pt idx="1248">
                  <c:v>9.7728999999999999</c:v>
                </c:pt>
                <c:pt idx="1249">
                  <c:v>9.7439</c:v>
                </c:pt>
                <c:pt idx="1250">
                  <c:v>9.6935000000000002</c:v>
                </c:pt>
                <c:pt idx="1251">
                  <c:v>9.6030999999999995</c:v>
                </c:pt>
                <c:pt idx="1252">
                  <c:v>9.5478000000000005</c:v>
                </c:pt>
                <c:pt idx="1253">
                  <c:v>9.5475999999999992</c:v>
                </c:pt>
                <c:pt idx="1254">
                  <c:v>9.5109999999999992</c:v>
                </c:pt>
                <c:pt idx="1255">
                  <c:v>9.4803999999999995</c:v>
                </c:pt>
                <c:pt idx="1256">
                  <c:v>9.4327000000000005</c:v>
                </c:pt>
                <c:pt idx="1257">
                  <c:v>9.4649999999999999</c:v>
                </c:pt>
                <c:pt idx="1258">
                  <c:v>9.4641000000000002</c:v>
                </c:pt>
                <c:pt idx="1259">
                  <c:v>9.4784000000000006</c:v>
                </c:pt>
                <c:pt idx="1260">
                  <c:v>9.5458999999999996</c:v>
                </c:pt>
                <c:pt idx="1261">
                  <c:v>9.5465</c:v>
                </c:pt>
                <c:pt idx="1262">
                  <c:v>9.5272000000000006</c:v>
                </c:pt>
                <c:pt idx="1263">
                  <c:v>9.5023</c:v>
                </c:pt>
                <c:pt idx="1264">
                  <c:v>9.5442</c:v>
                </c:pt>
                <c:pt idx="1265">
                  <c:v>9.5657999999999994</c:v>
                </c:pt>
                <c:pt idx="1266">
                  <c:v>9.5957000000000008</c:v>
                </c:pt>
                <c:pt idx="1267">
                  <c:v>9.6067999999999998</c:v>
                </c:pt>
                <c:pt idx="1268">
                  <c:v>9.5973000000000006</c:v>
                </c:pt>
                <c:pt idx="1269">
                  <c:v>9.6499000000000006</c:v>
                </c:pt>
                <c:pt idx="1270">
                  <c:v>9.6582000000000008</c:v>
                </c:pt>
                <c:pt idx="1271">
                  <c:v>9.7200000000000006</c:v>
                </c:pt>
                <c:pt idx="1272">
                  <c:v>9.7493999999999996</c:v>
                </c:pt>
                <c:pt idx="1273">
                  <c:v>9.7451000000000008</c:v>
                </c:pt>
                <c:pt idx="1274">
                  <c:v>9.7683</c:v>
                </c:pt>
                <c:pt idx="1275">
                  <c:v>9.7571999999999992</c:v>
                </c:pt>
                <c:pt idx="1276">
                  <c:v>9.7574000000000005</c:v>
                </c:pt>
                <c:pt idx="1277">
                  <c:v>9.7401999999999997</c:v>
                </c:pt>
                <c:pt idx="1278">
                  <c:v>9.6448999999999998</c:v>
                </c:pt>
                <c:pt idx="1279">
                  <c:v>9.5958000000000006</c:v>
                </c:pt>
                <c:pt idx="1280">
                  <c:v>9.5548000000000002</c:v>
                </c:pt>
                <c:pt idx="1281">
                  <c:v>9.5739000000000001</c:v>
                </c:pt>
                <c:pt idx="1282">
                  <c:v>9.5774000000000008</c:v>
                </c:pt>
                <c:pt idx="1283">
                  <c:v>9.5963999999999992</c:v>
                </c:pt>
                <c:pt idx="1284">
                  <c:v>9.5233000000000008</c:v>
                </c:pt>
                <c:pt idx="1285">
                  <c:v>9.5244999999999997</c:v>
                </c:pt>
                <c:pt idx="1286">
                  <c:v>9.5030999999999999</c:v>
                </c:pt>
                <c:pt idx="1287">
                  <c:v>9.5015999999999998</c:v>
                </c:pt>
                <c:pt idx="1288">
                  <c:v>9.5434000000000001</c:v>
                </c:pt>
                <c:pt idx="1289">
                  <c:v>9.5268999999999995</c:v>
                </c:pt>
                <c:pt idx="1290">
                  <c:v>9.5602</c:v>
                </c:pt>
                <c:pt idx="1291">
                  <c:v>9.5565999999999995</c:v>
                </c:pt>
                <c:pt idx="1292">
                  <c:v>9.5548000000000002</c:v>
                </c:pt>
                <c:pt idx="1293">
                  <c:v>9.5996000000000006</c:v>
                </c:pt>
                <c:pt idx="1294">
                  <c:v>9.6731999999999996</c:v>
                </c:pt>
                <c:pt idx="1295">
                  <c:v>9.7466000000000008</c:v>
                </c:pt>
                <c:pt idx="1296">
                  <c:v>9.7492000000000001</c:v>
                </c:pt>
                <c:pt idx="1297">
                  <c:v>9.8681999999999999</c:v>
                </c:pt>
                <c:pt idx="1298">
                  <c:v>9.9154999999999998</c:v>
                </c:pt>
                <c:pt idx="1299">
                  <c:v>9.9190000000000005</c:v>
                </c:pt>
                <c:pt idx="1300">
                  <c:v>9.9619</c:v>
                </c:pt>
                <c:pt idx="1301">
                  <c:v>9.9466000000000001</c:v>
                </c:pt>
                <c:pt idx="1302">
                  <c:v>9.9512</c:v>
                </c:pt>
                <c:pt idx="1303">
                  <c:v>9.8637999999999995</c:v>
                </c:pt>
                <c:pt idx="1304">
                  <c:v>9.8230000000000004</c:v>
                </c:pt>
                <c:pt idx="1305">
                  <c:v>9.8003999999999998</c:v>
                </c:pt>
                <c:pt idx="1306">
                  <c:v>9.8285</c:v>
                </c:pt>
                <c:pt idx="1307">
                  <c:v>9.8278999999999996</c:v>
                </c:pt>
                <c:pt idx="1308">
                  <c:v>9.7858000000000001</c:v>
                </c:pt>
                <c:pt idx="1309">
                  <c:v>9.8811999999999998</c:v>
                </c:pt>
                <c:pt idx="1310">
                  <c:v>9.9090000000000007</c:v>
                </c:pt>
                <c:pt idx="1311">
                  <c:v>9.9590999999999994</c:v>
                </c:pt>
                <c:pt idx="1312">
                  <c:v>10.077400000000001</c:v>
                </c:pt>
                <c:pt idx="1313">
                  <c:v>10.193099999999999</c:v>
                </c:pt>
                <c:pt idx="1314">
                  <c:v>10.1373</c:v>
                </c:pt>
                <c:pt idx="1315">
                  <c:v>10.111599999999999</c:v>
                </c:pt>
                <c:pt idx="1316">
                  <c:v>10.223100000000001</c:v>
                </c:pt>
                <c:pt idx="1317">
                  <c:v>10.312799999999999</c:v>
                </c:pt>
                <c:pt idx="1318">
                  <c:v>10.3133</c:v>
                </c:pt>
                <c:pt idx="1319">
                  <c:v>10.4072</c:v>
                </c:pt>
                <c:pt idx="1320">
                  <c:v>10.415100000000001</c:v>
                </c:pt>
                <c:pt idx="1321">
                  <c:v>10.5878</c:v>
                </c:pt>
                <c:pt idx="1322">
                  <c:v>10.443099999999999</c:v>
                </c:pt>
                <c:pt idx="1323">
                  <c:v>10.2888</c:v>
                </c:pt>
                <c:pt idx="1324">
                  <c:v>10.2532</c:v>
                </c:pt>
                <c:pt idx="1325">
                  <c:v>10.2759</c:v>
                </c:pt>
                <c:pt idx="1326">
                  <c:v>10.2601</c:v>
                </c:pt>
                <c:pt idx="1327">
                  <c:v>10.1762</c:v>
                </c:pt>
                <c:pt idx="1328">
                  <c:v>10.2858</c:v>
                </c:pt>
                <c:pt idx="1329">
                  <c:v>10.3721</c:v>
                </c:pt>
                <c:pt idx="1330">
                  <c:v>10.317500000000001</c:v>
                </c:pt>
                <c:pt idx="1331">
                  <c:v>10.286</c:v>
                </c:pt>
                <c:pt idx="1332">
                  <c:v>10.341100000000001</c:v>
                </c:pt>
                <c:pt idx="1333">
                  <c:v>10.3131</c:v>
                </c:pt>
                <c:pt idx="1334">
                  <c:v>10.2818</c:v>
                </c:pt>
                <c:pt idx="1335">
                  <c:v>10.353999999999999</c:v>
                </c:pt>
                <c:pt idx="1336">
                  <c:v>10.4231</c:v>
                </c:pt>
                <c:pt idx="1337">
                  <c:v>10.518800000000001</c:v>
                </c:pt>
                <c:pt idx="1338">
                  <c:v>10.6555</c:v>
                </c:pt>
                <c:pt idx="1339">
                  <c:v>10.569900000000001</c:v>
                </c:pt>
                <c:pt idx="1340">
                  <c:v>10.480399999999999</c:v>
                </c:pt>
                <c:pt idx="1341">
                  <c:v>10.3971</c:v>
                </c:pt>
                <c:pt idx="1342">
                  <c:v>10.3292</c:v>
                </c:pt>
                <c:pt idx="1343">
                  <c:v>10.379300000000001</c:v>
                </c:pt>
                <c:pt idx="1344">
                  <c:v>10.4331</c:v>
                </c:pt>
                <c:pt idx="1345">
                  <c:v>10.3392</c:v>
                </c:pt>
                <c:pt idx="1346">
                  <c:v>10.363099999999999</c:v>
                </c:pt>
                <c:pt idx="1347">
                  <c:v>10.363899999999999</c:v>
                </c:pt>
                <c:pt idx="1348">
                  <c:v>10.3071</c:v>
                </c:pt>
                <c:pt idx="1349">
                  <c:v>10.268000000000001</c:v>
                </c:pt>
                <c:pt idx="1350">
                  <c:v>10.309100000000001</c:v>
                </c:pt>
                <c:pt idx="1351">
                  <c:v>10.2967</c:v>
                </c:pt>
                <c:pt idx="1352">
                  <c:v>10.23</c:v>
                </c:pt>
                <c:pt idx="1353">
                  <c:v>10.3088</c:v>
                </c:pt>
                <c:pt idx="1354">
                  <c:v>10.2882</c:v>
                </c:pt>
                <c:pt idx="1355">
                  <c:v>10.3017</c:v>
                </c:pt>
                <c:pt idx="1356">
                  <c:v>10.238300000000001</c:v>
                </c:pt>
                <c:pt idx="1357">
                  <c:v>10.2201</c:v>
                </c:pt>
                <c:pt idx="1358">
                  <c:v>10.2559</c:v>
                </c:pt>
                <c:pt idx="1359">
                  <c:v>10.262600000000001</c:v>
                </c:pt>
                <c:pt idx="1360">
                  <c:v>10.358000000000001</c:v>
                </c:pt>
                <c:pt idx="1361">
                  <c:v>10.439500000000001</c:v>
                </c:pt>
                <c:pt idx="1362">
                  <c:v>10.481299999999999</c:v>
                </c:pt>
                <c:pt idx="1363">
                  <c:v>10.548500000000001</c:v>
                </c:pt>
                <c:pt idx="1364">
                  <c:v>10.5463</c:v>
                </c:pt>
                <c:pt idx="1365">
                  <c:v>10.558299999999999</c:v>
                </c:pt>
                <c:pt idx="1366">
                  <c:v>10.5433</c:v>
                </c:pt>
                <c:pt idx="1367">
                  <c:v>10.452999999999999</c:v>
                </c:pt>
                <c:pt idx="1368">
                  <c:v>10.4489</c:v>
                </c:pt>
                <c:pt idx="1369">
                  <c:v>10.415800000000001</c:v>
                </c:pt>
                <c:pt idx="1370">
                  <c:v>10.4361</c:v>
                </c:pt>
                <c:pt idx="1371">
                  <c:v>10.461600000000001</c:v>
                </c:pt>
                <c:pt idx="1372">
                  <c:v>10.547700000000001</c:v>
                </c:pt>
                <c:pt idx="1373">
                  <c:v>10.6577</c:v>
                </c:pt>
                <c:pt idx="1374">
                  <c:v>10.7515</c:v>
                </c:pt>
                <c:pt idx="1375">
                  <c:v>10.7927</c:v>
                </c:pt>
                <c:pt idx="1376">
                  <c:v>10.7605</c:v>
                </c:pt>
                <c:pt idx="1377">
                  <c:v>10.6777</c:v>
                </c:pt>
                <c:pt idx="1378">
                  <c:v>10.6214</c:v>
                </c:pt>
                <c:pt idx="1379">
                  <c:v>10.681100000000001</c:v>
                </c:pt>
                <c:pt idx="1380">
                  <c:v>10.6515</c:v>
                </c:pt>
                <c:pt idx="1381">
                  <c:v>10.5642</c:v>
                </c:pt>
                <c:pt idx="1382">
                  <c:v>10.534800000000001</c:v>
                </c:pt>
                <c:pt idx="1383">
                  <c:v>10.5921</c:v>
                </c:pt>
                <c:pt idx="1384">
                  <c:v>10.527200000000001</c:v>
                </c:pt>
                <c:pt idx="1385">
                  <c:v>10.541</c:v>
                </c:pt>
                <c:pt idx="1386">
                  <c:v>10.654299999999999</c:v>
                </c:pt>
                <c:pt idx="1387">
                  <c:v>10.743399999999999</c:v>
                </c:pt>
                <c:pt idx="1388">
                  <c:v>10.7117</c:v>
                </c:pt>
                <c:pt idx="1389">
                  <c:v>10.7164</c:v>
                </c:pt>
                <c:pt idx="1390">
                  <c:v>10.755100000000001</c:v>
                </c:pt>
                <c:pt idx="1391">
                  <c:v>10.749000000000001</c:v>
                </c:pt>
                <c:pt idx="1392">
                  <c:v>10.669</c:v>
                </c:pt>
                <c:pt idx="1393">
                  <c:v>10.693899999999999</c:v>
                </c:pt>
                <c:pt idx="1394">
                  <c:v>10.6793</c:v>
                </c:pt>
                <c:pt idx="1395">
                  <c:v>10.7911</c:v>
                </c:pt>
                <c:pt idx="1396">
                  <c:v>10.8626</c:v>
                </c:pt>
                <c:pt idx="1397">
                  <c:v>10.8268</c:v>
                </c:pt>
                <c:pt idx="1398">
                  <c:v>10.7333</c:v>
                </c:pt>
                <c:pt idx="1399">
                  <c:v>10.7605</c:v>
                </c:pt>
                <c:pt idx="1400">
                  <c:v>10.6677</c:v>
                </c:pt>
              </c:numCache>
            </c:numRef>
          </c:val>
          <c:smooth val="0"/>
        </c:ser>
        <c:ser>
          <c:idx val="1"/>
          <c:order val="1"/>
          <c:tx>
            <c:v>SEK/US Dollar</c:v>
          </c:tx>
          <c:marker>
            <c:symbol val="none"/>
          </c:marker>
          <c:cat>
            <c:strRef>
              <c:f>'[DETALJERAT RESULTAT_2019-11-12_15_50.xlsx]Exported data'!$A$6:$A$1406</c:f>
              <c:strCache>
                <c:ptCount val="1401"/>
                <c:pt idx="0">
                  <c:v>1993 Vecka 1</c:v>
                </c:pt>
                <c:pt idx="1">
                  <c:v>1993 Vecka 2</c:v>
                </c:pt>
                <c:pt idx="2">
                  <c:v>1993 Vecka 3</c:v>
                </c:pt>
                <c:pt idx="3">
                  <c:v>1993 Vecka 4</c:v>
                </c:pt>
                <c:pt idx="4">
                  <c:v>1993 Vecka 5</c:v>
                </c:pt>
                <c:pt idx="5">
                  <c:v>1993 Vecka 6</c:v>
                </c:pt>
                <c:pt idx="6">
                  <c:v>1993 Vecka 7</c:v>
                </c:pt>
                <c:pt idx="7">
                  <c:v>1993 Vecka 8</c:v>
                </c:pt>
                <c:pt idx="8">
                  <c:v>1993 Vecka 9</c:v>
                </c:pt>
                <c:pt idx="9">
                  <c:v>1993 Vecka 10</c:v>
                </c:pt>
                <c:pt idx="10">
                  <c:v>1993 Vecka 11</c:v>
                </c:pt>
                <c:pt idx="11">
                  <c:v>1993 Vecka 12</c:v>
                </c:pt>
                <c:pt idx="12">
                  <c:v>1993 Vecka 13</c:v>
                </c:pt>
                <c:pt idx="13">
                  <c:v>1993 Vecka 14</c:v>
                </c:pt>
                <c:pt idx="14">
                  <c:v>1993 Vecka 15</c:v>
                </c:pt>
                <c:pt idx="15">
                  <c:v>1993 Vecka 16</c:v>
                </c:pt>
                <c:pt idx="16">
                  <c:v>1993 Vecka 17</c:v>
                </c:pt>
                <c:pt idx="17">
                  <c:v>1993 Vecka 18</c:v>
                </c:pt>
                <c:pt idx="18">
                  <c:v>1993 Vecka 19</c:v>
                </c:pt>
                <c:pt idx="19">
                  <c:v>1993 Vecka 20</c:v>
                </c:pt>
                <c:pt idx="20">
                  <c:v>1993 Vecka 21</c:v>
                </c:pt>
                <c:pt idx="21">
                  <c:v>1993 Vecka 22</c:v>
                </c:pt>
                <c:pt idx="22">
                  <c:v>1993 Vecka 23</c:v>
                </c:pt>
                <c:pt idx="23">
                  <c:v>1993 Vecka 24</c:v>
                </c:pt>
                <c:pt idx="24">
                  <c:v>1993 Vecka 25</c:v>
                </c:pt>
                <c:pt idx="25">
                  <c:v>1993 Vecka 26</c:v>
                </c:pt>
                <c:pt idx="26">
                  <c:v>1993 Vecka 27</c:v>
                </c:pt>
                <c:pt idx="27">
                  <c:v>1993 Vecka 28</c:v>
                </c:pt>
                <c:pt idx="28">
                  <c:v>1993 Vecka 29</c:v>
                </c:pt>
                <c:pt idx="29">
                  <c:v>1993 Vecka 30</c:v>
                </c:pt>
                <c:pt idx="30">
                  <c:v>1993 Vecka 31</c:v>
                </c:pt>
                <c:pt idx="31">
                  <c:v>1993 Vecka 32</c:v>
                </c:pt>
                <c:pt idx="32">
                  <c:v>1993 Vecka 33</c:v>
                </c:pt>
                <c:pt idx="33">
                  <c:v>1993 Vecka 34</c:v>
                </c:pt>
                <c:pt idx="34">
                  <c:v>1993 Vecka 35</c:v>
                </c:pt>
                <c:pt idx="35">
                  <c:v>1993 Vecka 36</c:v>
                </c:pt>
                <c:pt idx="36">
                  <c:v>1993 Vecka 37</c:v>
                </c:pt>
                <c:pt idx="37">
                  <c:v>1993 Vecka 38</c:v>
                </c:pt>
                <c:pt idx="38">
                  <c:v>1993 Vecka 39</c:v>
                </c:pt>
                <c:pt idx="39">
                  <c:v>1993 Vecka 40</c:v>
                </c:pt>
                <c:pt idx="40">
                  <c:v>1993 Vecka 41</c:v>
                </c:pt>
                <c:pt idx="41">
                  <c:v>1993 Vecka 42</c:v>
                </c:pt>
                <c:pt idx="42">
                  <c:v>1993 Vecka 43</c:v>
                </c:pt>
                <c:pt idx="43">
                  <c:v>1993 Vecka 44</c:v>
                </c:pt>
                <c:pt idx="44">
                  <c:v>1993 Vecka 45</c:v>
                </c:pt>
                <c:pt idx="45">
                  <c:v>1993 Vecka 46</c:v>
                </c:pt>
                <c:pt idx="46">
                  <c:v>1993 Vecka 47</c:v>
                </c:pt>
                <c:pt idx="47">
                  <c:v>1993 Vecka 48</c:v>
                </c:pt>
                <c:pt idx="48">
                  <c:v>1993 Vecka 49</c:v>
                </c:pt>
                <c:pt idx="49">
                  <c:v>1993 Vecka 50</c:v>
                </c:pt>
                <c:pt idx="50">
                  <c:v>1993 Vecka 51</c:v>
                </c:pt>
                <c:pt idx="51">
                  <c:v>1993 Vecka 52</c:v>
                </c:pt>
                <c:pt idx="52">
                  <c:v>1994 Vecka 1</c:v>
                </c:pt>
                <c:pt idx="53">
                  <c:v>1994 Vecka 2</c:v>
                </c:pt>
                <c:pt idx="54">
                  <c:v>1994 Vecka 3</c:v>
                </c:pt>
                <c:pt idx="55">
                  <c:v>1994 Vecka 4</c:v>
                </c:pt>
                <c:pt idx="56">
                  <c:v>1994 Vecka 5</c:v>
                </c:pt>
                <c:pt idx="57">
                  <c:v>1994 Vecka 6</c:v>
                </c:pt>
                <c:pt idx="58">
                  <c:v>1994 Vecka 7</c:v>
                </c:pt>
                <c:pt idx="59">
                  <c:v>1994 Vecka 8</c:v>
                </c:pt>
                <c:pt idx="60">
                  <c:v>1994 Vecka 9</c:v>
                </c:pt>
                <c:pt idx="61">
                  <c:v>1994 Vecka 10</c:v>
                </c:pt>
                <c:pt idx="62">
                  <c:v>1994 Vecka 11</c:v>
                </c:pt>
                <c:pt idx="63">
                  <c:v>1994 Vecka 12</c:v>
                </c:pt>
                <c:pt idx="64">
                  <c:v>1994 Vecka 13</c:v>
                </c:pt>
                <c:pt idx="65">
                  <c:v>1994 Vecka 14</c:v>
                </c:pt>
                <c:pt idx="66">
                  <c:v>1994 Vecka 15</c:v>
                </c:pt>
                <c:pt idx="67">
                  <c:v>1994 Vecka 16</c:v>
                </c:pt>
                <c:pt idx="68">
                  <c:v>1994 Vecka 17</c:v>
                </c:pt>
                <c:pt idx="69">
                  <c:v>1994 Vecka 18</c:v>
                </c:pt>
                <c:pt idx="70">
                  <c:v>1994 Vecka 19</c:v>
                </c:pt>
                <c:pt idx="71">
                  <c:v>1994 Vecka 20</c:v>
                </c:pt>
                <c:pt idx="72">
                  <c:v>1994 Vecka 21</c:v>
                </c:pt>
                <c:pt idx="73">
                  <c:v>1994 Vecka 22</c:v>
                </c:pt>
                <c:pt idx="74">
                  <c:v>1994 Vecka 23</c:v>
                </c:pt>
                <c:pt idx="75">
                  <c:v>1994 Vecka 24</c:v>
                </c:pt>
                <c:pt idx="76">
                  <c:v>1994 Vecka 25</c:v>
                </c:pt>
                <c:pt idx="77">
                  <c:v>1994 Vecka 26</c:v>
                </c:pt>
                <c:pt idx="78">
                  <c:v>1994 Vecka 27</c:v>
                </c:pt>
                <c:pt idx="79">
                  <c:v>1994 Vecka 28</c:v>
                </c:pt>
                <c:pt idx="80">
                  <c:v>1994 Vecka 29</c:v>
                </c:pt>
                <c:pt idx="81">
                  <c:v>1994 Vecka 30</c:v>
                </c:pt>
                <c:pt idx="82">
                  <c:v>1994 Vecka 31</c:v>
                </c:pt>
                <c:pt idx="83">
                  <c:v>1994 Vecka 32</c:v>
                </c:pt>
                <c:pt idx="84">
                  <c:v>1994 Vecka 33</c:v>
                </c:pt>
                <c:pt idx="85">
                  <c:v>1994 Vecka 34</c:v>
                </c:pt>
                <c:pt idx="86">
                  <c:v>1994 Vecka 35</c:v>
                </c:pt>
                <c:pt idx="87">
                  <c:v>1994 Vecka 36</c:v>
                </c:pt>
                <c:pt idx="88">
                  <c:v>1994 Vecka 37</c:v>
                </c:pt>
                <c:pt idx="89">
                  <c:v>1994 Vecka 38</c:v>
                </c:pt>
                <c:pt idx="90">
                  <c:v>1994 Vecka 39</c:v>
                </c:pt>
                <c:pt idx="91">
                  <c:v>1994 Vecka 40</c:v>
                </c:pt>
                <c:pt idx="92">
                  <c:v>1994 Vecka 41</c:v>
                </c:pt>
                <c:pt idx="93">
                  <c:v>1994 Vecka 42</c:v>
                </c:pt>
                <c:pt idx="94">
                  <c:v>1994 Vecka 43</c:v>
                </c:pt>
                <c:pt idx="95">
                  <c:v>1994 Vecka 44</c:v>
                </c:pt>
                <c:pt idx="96">
                  <c:v>1994 Vecka 45</c:v>
                </c:pt>
                <c:pt idx="97">
                  <c:v>1994 Vecka 46</c:v>
                </c:pt>
                <c:pt idx="98">
                  <c:v>1994 Vecka 47</c:v>
                </c:pt>
                <c:pt idx="99">
                  <c:v>1994 Vecka 48</c:v>
                </c:pt>
                <c:pt idx="100">
                  <c:v>1994 Vecka 49</c:v>
                </c:pt>
                <c:pt idx="101">
                  <c:v>1994 Vecka 50</c:v>
                </c:pt>
                <c:pt idx="102">
                  <c:v>1994 Vecka 51</c:v>
                </c:pt>
                <c:pt idx="103">
                  <c:v>1994 Vecka 52</c:v>
                </c:pt>
                <c:pt idx="104">
                  <c:v>1995 Vecka 1</c:v>
                </c:pt>
                <c:pt idx="105">
                  <c:v>1995 Vecka 2</c:v>
                </c:pt>
                <c:pt idx="106">
                  <c:v>1995 Vecka 3</c:v>
                </c:pt>
                <c:pt idx="107">
                  <c:v>1995 Vecka 4</c:v>
                </c:pt>
                <c:pt idx="108">
                  <c:v>1995 Vecka 5</c:v>
                </c:pt>
                <c:pt idx="109">
                  <c:v>1995 Vecka 6</c:v>
                </c:pt>
                <c:pt idx="110">
                  <c:v>1995 Vecka 7</c:v>
                </c:pt>
                <c:pt idx="111">
                  <c:v>1995 Vecka 8</c:v>
                </c:pt>
                <c:pt idx="112">
                  <c:v>1995 Vecka 9</c:v>
                </c:pt>
                <c:pt idx="113">
                  <c:v>1995 Vecka 10</c:v>
                </c:pt>
                <c:pt idx="114">
                  <c:v>1995 Vecka 11</c:v>
                </c:pt>
                <c:pt idx="115">
                  <c:v>1995 Vecka 12</c:v>
                </c:pt>
                <c:pt idx="116">
                  <c:v>1995 Vecka 13</c:v>
                </c:pt>
                <c:pt idx="117">
                  <c:v>1995 Vecka 14</c:v>
                </c:pt>
                <c:pt idx="118">
                  <c:v>1995 Vecka 15</c:v>
                </c:pt>
                <c:pt idx="119">
                  <c:v>1995 Vecka 16</c:v>
                </c:pt>
                <c:pt idx="120">
                  <c:v>1995 Vecka 17</c:v>
                </c:pt>
                <c:pt idx="121">
                  <c:v>1995 Vecka 18</c:v>
                </c:pt>
                <c:pt idx="122">
                  <c:v>1995 Vecka 19</c:v>
                </c:pt>
                <c:pt idx="123">
                  <c:v>1995 Vecka 20</c:v>
                </c:pt>
                <c:pt idx="124">
                  <c:v>1995 Vecka 21</c:v>
                </c:pt>
                <c:pt idx="125">
                  <c:v>1995 Vecka 22</c:v>
                </c:pt>
                <c:pt idx="126">
                  <c:v>1995 Vecka 23</c:v>
                </c:pt>
                <c:pt idx="127">
                  <c:v>1995 Vecka 24</c:v>
                </c:pt>
                <c:pt idx="128">
                  <c:v>1995 Vecka 25</c:v>
                </c:pt>
                <c:pt idx="129">
                  <c:v>1995 Vecka 26</c:v>
                </c:pt>
                <c:pt idx="130">
                  <c:v>1995 Vecka 27</c:v>
                </c:pt>
                <c:pt idx="131">
                  <c:v>1995 Vecka 28</c:v>
                </c:pt>
                <c:pt idx="132">
                  <c:v>1995 Vecka 29</c:v>
                </c:pt>
                <c:pt idx="133">
                  <c:v>1995 Vecka 30</c:v>
                </c:pt>
                <c:pt idx="134">
                  <c:v>1995 Vecka 31</c:v>
                </c:pt>
                <c:pt idx="135">
                  <c:v>1995 Vecka 32</c:v>
                </c:pt>
                <c:pt idx="136">
                  <c:v>1995 Vecka 33</c:v>
                </c:pt>
                <c:pt idx="137">
                  <c:v>1995 Vecka 34</c:v>
                </c:pt>
                <c:pt idx="138">
                  <c:v>1995 Vecka 35</c:v>
                </c:pt>
                <c:pt idx="139">
                  <c:v>1995 Vecka 36</c:v>
                </c:pt>
                <c:pt idx="140">
                  <c:v>1995 Vecka 37</c:v>
                </c:pt>
                <c:pt idx="141">
                  <c:v>1995 Vecka 38</c:v>
                </c:pt>
                <c:pt idx="142">
                  <c:v>1995 Vecka 39</c:v>
                </c:pt>
                <c:pt idx="143">
                  <c:v>1995 Vecka 40</c:v>
                </c:pt>
                <c:pt idx="144">
                  <c:v>1995 Vecka 41</c:v>
                </c:pt>
                <c:pt idx="145">
                  <c:v>1995 Vecka 42</c:v>
                </c:pt>
                <c:pt idx="146">
                  <c:v>1995 Vecka 43</c:v>
                </c:pt>
                <c:pt idx="147">
                  <c:v>1995 Vecka 44</c:v>
                </c:pt>
                <c:pt idx="148">
                  <c:v>1995 Vecka 45</c:v>
                </c:pt>
                <c:pt idx="149">
                  <c:v>1995 Vecka 46</c:v>
                </c:pt>
                <c:pt idx="150">
                  <c:v>1995 Vecka 47</c:v>
                </c:pt>
                <c:pt idx="151">
                  <c:v>1995 Vecka 48</c:v>
                </c:pt>
                <c:pt idx="152">
                  <c:v>1995 Vecka 49</c:v>
                </c:pt>
                <c:pt idx="153">
                  <c:v>1995 Vecka 50</c:v>
                </c:pt>
                <c:pt idx="154">
                  <c:v>1995 Vecka 51</c:v>
                </c:pt>
                <c:pt idx="155">
                  <c:v>1995 Vecka 52</c:v>
                </c:pt>
                <c:pt idx="156">
                  <c:v>1996 Vecka 1</c:v>
                </c:pt>
                <c:pt idx="157">
                  <c:v>1996 Vecka 2</c:v>
                </c:pt>
                <c:pt idx="158">
                  <c:v>1996 Vecka 3</c:v>
                </c:pt>
                <c:pt idx="159">
                  <c:v>1996 Vecka 4</c:v>
                </c:pt>
                <c:pt idx="160">
                  <c:v>1996 Vecka 5</c:v>
                </c:pt>
                <c:pt idx="161">
                  <c:v>1996 Vecka 6</c:v>
                </c:pt>
                <c:pt idx="162">
                  <c:v>1996 Vecka 7</c:v>
                </c:pt>
                <c:pt idx="163">
                  <c:v>1996 Vecka 8</c:v>
                </c:pt>
                <c:pt idx="164">
                  <c:v>1996 Vecka 9</c:v>
                </c:pt>
                <c:pt idx="165">
                  <c:v>1996 Vecka 10</c:v>
                </c:pt>
                <c:pt idx="166">
                  <c:v>1996 Vecka 11</c:v>
                </c:pt>
                <c:pt idx="167">
                  <c:v>1996 Vecka 12</c:v>
                </c:pt>
                <c:pt idx="168">
                  <c:v>1996 Vecka 13</c:v>
                </c:pt>
                <c:pt idx="169">
                  <c:v>1996 Vecka 14</c:v>
                </c:pt>
                <c:pt idx="170">
                  <c:v>1996 Vecka 15</c:v>
                </c:pt>
                <c:pt idx="171">
                  <c:v>1996 Vecka 16</c:v>
                </c:pt>
                <c:pt idx="172">
                  <c:v>1996 Vecka 17</c:v>
                </c:pt>
                <c:pt idx="173">
                  <c:v>1996 Vecka 18</c:v>
                </c:pt>
                <c:pt idx="174">
                  <c:v>1996 Vecka 19</c:v>
                </c:pt>
                <c:pt idx="175">
                  <c:v>1996 Vecka 20</c:v>
                </c:pt>
                <c:pt idx="176">
                  <c:v>1996 Vecka 21</c:v>
                </c:pt>
                <c:pt idx="177">
                  <c:v>1996 Vecka 22</c:v>
                </c:pt>
                <c:pt idx="178">
                  <c:v>1996 Vecka 23</c:v>
                </c:pt>
                <c:pt idx="179">
                  <c:v>1996 Vecka 24</c:v>
                </c:pt>
                <c:pt idx="180">
                  <c:v>1996 Vecka 25</c:v>
                </c:pt>
                <c:pt idx="181">
                  <c:v>1996 Vecka 26</c:v>
                </c:pt>
                <c:pt idx="182">
                  <c:v>1996 Vecka 27</c:v>
                </c:pt>
                <c:pt idx="183">
                  <c:v>1996 Vecka 28</c:v>
                </c:pt>
                <c:pt idx="184">
                  <c:v>1996 Vecka 29</c:v>
                </c:pt>
                <c:pt idx="185">
                  <c:v>1996 Vecka 30</c:v>
                </c:pt>
                <c:pt idx="186">
                  <c:v>1996 Vecka 31</c:v>
                </c:pt>
                <c:pt idx="187">
                  <c:v>1996 Vecka 32</c:v>
                </c:pt>
                <c:pt idx="188">
                  <c:v>1996 Vecka 33</c:v>
                </c:pt>
                <c:pt idx="189">
                  <c:v>1996 Vecka 34</c:v>
                </c:pt>
                <c:pt idx="190">
                  <c:v>1996 Vecka 35</c:v>
                </c:pt>
                <c:pt idx="191">
                  <c:v>1996 Vecka 36</c:v>
                </c:pt>
                <c:pt idx="192">
                  <c:v>1996 Vecka 37</c:v>
                </c:pt>
                <c:pt idx="193">
                  <c:v>1996 Vecka 38</c:v>
                </c:pt>
                <c:pt idx="194">
                  <c:v>1996 Vecka 39</c:v>
                </c:pt>
                <c:pt idx="195">
                  <c:v>1996 Vecka 40</c:v>
                </c:pt>
                <c:pt idx="196">
                  <c:v>1996 Vecka 41</c:v>
                </c:pt>
                <c:pt idx="197">
                  <c:v>1996 Vecka 42</c:v>
                </c:pt>
                <c:pt idx="198">
                  <c:v>1996 Vecka 43</c:v>
                </c:pt>
                <c:pt idx="199">
                  <c:v>1996 Vecka 44</c:v>
                </c:pt>
                <c:pt idx="200">
                  <c:v>1996 Vecka 45</c:v>
                </c:pt>
                <c:pt idx="201">
                  <c:v>1996 Vecka 46</c:v>
                </c:pt>
                <c:pt idx="202">
                  <c:v>1996 Vecka 47</c:v>
                </c:pt>
                <c:pt idx="203">
                  <c:v>1996 Vecka 48</c:v>
                </c:pt>
                <c:pt idx="204">
                  <c:v>1996 Vecka 49</c:v>
                </c:pt>
                <c:pt idx="205">
                  <c:v>1996 Vecka 50</c:v>
                </c:pt>
                <c:pt idx="206">
                  <c:v>1996 Vecka 51</c:v>
                </c:pt>
                <c:pt idx="207">
                  <c:v>1996 Vecka 52</c:v>
                </c:pt>
                <c:pt idx="208">
                  <c:v>1997 Vecka 1</c:v>
                </c:pt>
                <c:pt idx="209">
                  <c:v>1997 Vecka 2</c:v>
                </c:pt>
                <c:pt idx="210">
                  <c:v>1997 Vecka 3</c:v>
                </c:pt>
                <c:pt idx="211">
                  <c:v>1997 Vecka 4</c:v>
                </c:pt>
                <c:pt idx="212">
                  <c:v>1997 Vecka 5</c:v>
                </c:pt>
                <c:pt idx="213">
                  <c:v>1997 Vecka 6</c:v>
                </c:pt>
                <c:pt idx="214">
                  <c:v>1997 Vecka 7</c:v>
                </c:pt>
                <c:pt idx="215">
                  <c:v>1997 Vecka 8</c:v>
                </c:pt>
                <c:pt idx="216">
                  <c:v>1997 Vecka 9</c:v>
                </c:pt>
                <c:pt idx="217">
                  <c:v>1997 Vecka 10</c:v>
                </c:pt>
                <c:pt idx="218">
                  <c:v>1997 Vecka 11</c:v>
                </c:pt>
                <c:pt idx="219">
                  <c:v>1997 Vecka 12</c:v>
                </c:pt>
                <c:pt idx="220">
                  <c:v>1997 Vecka 13</c:v>
                </c:pt>
                <c:pt idx="221">
                  <c:v>1997 Vecka 14</c:v>
                </c:pt>
                <c:pt idx="222">
                  <c:v>1997 Vecka 15</c:v>
                </c:pt>
                <c:pt idx="223">
                  <c:v>1997 Vecka 16</c:v>
                </c:pt>
                <c:pt idx="224">
                  <c:v>1997 Vecka 17</c:v>
                </c:pt>
                <c:pt idx="225">
                  <c:v>1997 Vecka 18</c:v>
                </c:pt>
                <c:pt idx="226">
                  <c:v>1997 Vecka 19</c:v>
                </c:pt>
                <c:pt idx="227">
                  <c:v>1997 Vecka 20</c:v>
                </c:pt>
                <c:pt idx="228">
                  <c:v>1997 Vecka 21</c:v>
                </c:pt>
                <c:pt idx="229">
                  <c:v>1997 Vecka 22</c:v>
                </c:pt>
                <c:pt idx="230">
                  <c:v>1997 Vecka 23</c:v>
                </c:pt>
                <c:pt idx="231">
                  <c:v>1997 Vecka 24</c:v>
                </c:pt>
                <c:pt idx="232">
                  <c:v>1997 Vecka 25</c:v>
                </c:pt>
                <c:pt idx="233">
                  <c:v>1997 Vecka 26</c:v>
                </c:pt>
                <c:pt idx="234">
                  <c:v>1997 Vecka 27</c:v>
                </c:pt>
                <c:pt idx="235">
                  <c:v>1997 Vecka 28</c:v>
                </c:pt>
                <c:pt idx="236">
                  <c:v>1997 Vecka 29</c:v>
                </c:pt>
                <c:pt idx="237">
                  <c:v>1997 Vecka 30</c:v>
                </c:pt>
                <c:pt idx="238">
                  <c:v>1997 Vecka 31</c:v>
                </c:pt>
                <c:pt idx="239">
                  <c:v>1997 Vecka 32</c:v>
                </c:pt>
                <c:pt idx="240">
                  <c:v>1997 Vecka 33</c:v>
                </c:pt>
                <c:pt idx="241">
                  <c:v>1997 Vecka 34</c:v>
                </c:pt>
                <c:pt idx="242">
                  <c:v>1997 Vecka 35</c:v>
                </c:pt>
                <c:pt idx="243">
                  <c:v>1997 Vecka 36</c:v>
                </c:pt>
                <c:pt idx="244">
                  <c:v>1997 Vecka 37</c:v>
                </c:pt>
                <c:pt idx="245">
                  <c:v>1997 Vecka 38</c:v>
                </c:pt>
                <c:pt idx="246">
                  <c:v>1997 Vecka 39</c:v>
                </c:pt>
                <c:pt idx="247">
                  <c:v>1997 Vecka 40</c:v>
                </c:pt>
                <c:pt idx="248">
                  <c:v>1997 Vecka 41</c:v>
                </c:pt>
                <c:pt idx="249">
                  <c:v>1997 Vecka 42</c:v>
                </c:pt>
                <c:pt idx="250">
                  <c:v>1997 Vecka 43</c:v>
                </c:pt>
                <c:pt idx="251">
                  <c:v>1997 Vecka 44</c:v>
                </c:pt>
                <c:pt idx="252">
                  <c:v>1997 Vecka 45</c:v>
                </c:pt>
                <c:pt idx="253">
                  <c:v>1997 Vecka 46</c:v>
                </c:pt>
                <c:pt idx="254">
                  <c:v>1997 Vecka 47</c:v>
                </c:pt>
                <c:pt idx="255">
                  <c:v>1997 Vecka 48</c:v>
                </c:pt>
                <c:pt idx="256">
                  <c:v>1997 Vecka 49</c:v>
                </c:pt>
                <c:pt idx="257">
                  <c:v>1997 Vecka 50</c:v>
                </c:pt>
                <c:pt idx="258">
                  <c:v>1997 Vecka 51</c:v>
                </c:pt>
                <c:pt idx="259">
                  <c:v>1997 Vecka 52</c:v>
                </c:pt>
                <c:pt idx="260">
                  <c:v>1998 Vecka 1</c:v>
                </c:pt>
                <c:pt idx="261">
                  <c:v>1998 Vecka 2</c:v>
                </c:pt>
                <c:pt idx="262">
                  <c:v>1998 Vecka 3</c:v>
                </c:pt>
                <c:pt idx="263">
                  <c:v>1998 Vecka 4</c:v>
                </c:pt>
                <c:pt idx="264">
                  <c:v>1998 Vecka 5</c:v>
                </c:pt>
                <c:pt idx="265">
                  <c:v>1998 Vecka 6</c:v>
                </c:pt>
                <c:pt idx="266">
                  <c:v>1998 Vecka 7</c:v>
                </c:pt>
                <c:pt idx="267">
                  <c:v>1998 Vecka 8</c:v>
                </c:pt>
                <c:pt idx="268">
                  <c:v>1998 Vecka 9</c:v>
                </c:pt>
                <c:pt idx="269">
                  <c:v>1998 Vecka 10</c:v>
                </c:pt>
                <c:pt idx="270">
                  <c:v>1998 Vecka 11</c:v>
                </c:pt>
                <c:pt idx="271">
                  <c:v>1998 Vecka 12</c:v>
                </c:pt>
                <c:pt idx="272">
                  <c:v>1998 Vecka 13</c:v>
                </c:pt>
                <c:pt idx="273">
                  <c:v>1998 Vecka 14</c:v>
                </c:pt>
                <c:pt idx="274">
                  <c:v>1998 Vecka 15</c:v>
                </c:pt>
                <c:pt idx="275">
                  <c:v>1998 Vecka 16</c:v>
                </c:pt>
                <c:pt idx="276">
                  <c:v>1998 Vecka 17</c:v>
                </c:pt>
                <c:pt idx="277">
                  <c:v>1998 Vecka 18</c:v>
                </c:pt>
                <c:pt idx="278">
                  <c:v>1998 Vecka 19</c:v>
                </c:pt>
                <c:pt idx="279">
                  <c:v>1998 Vecka 20</c:v>
                </c:pt>
                <c:pt idx="280">
                  <c:v>1998 Vecka 21</c:v>
                </c:pt>
                <c:pt idx="281">
                  <c:v>1998 Vecka 22</c:v>
                </c:pt>
                <c:pt idx="282">
                  <c:v>1998 Vecka 23</c:v>
                </c:pt>
                <c:pt idx="283">
                  <c:v>1998 Vecka 24</c:v>
                </c:pt>
                <c:pt idx="284">
                  <c:v>1998 Vecka 25</c:v>
                </c:pt>
                <c:pt idx="285">
                  <c:v>1998 Vecka 26</c:v>
                </c:pt>
                <c:pt idx="286">
                  <c:v>1998 Vecka 27</c:v>
                </c:pt>
                <c:pt idx="287">
                  <c:v>1998 Vecka 28</c:v>
                </c:pt>
                <c:pt idx="288">
                  <c:v>1998 Vecka 29</c:v>
                </c:pt>
                <c:pt idx="289">
                  <c:v>1998 Vecka 30</c:v>
                </c:pt>
                <c:pt idx="290">
                  <c:v>1998 Vecka 31</c:v>
                </c:pt>
                <c:pt idx="291">
                  <c:v>1998 Vecka 32</c:v>
                </c:pt>
                <c:pt idx="292">
                  <c:v>1998 Vecka 33</c:v>
                </c:pt>
                <c:pt idx="293">
                  <c:v>1998 Vecka 34</c:v>
                </c:pt>
                <c:pt idx="294">
                  <c:v>1998 Vecka 35</c:v>
                </c:pt>
                <c:pt idx="295">
                  <c:v>1998 Vecka 36</c:v>
                </c:pt>
                <c:pt idx="296">
                  <c:v>1998 Vecka 37</c:v>
                </c:pt>
                <c:pt idx="297">
                  <c:v>1998 Vecka 38</c:v>
                </c:pt>
                <c:pt idx="298">
                  <c:v>1998 Vecka 39</c:v>
                </c:pt>
                <c:pt idx="299">
                  <c:v>1998 Vecka 40</c:v>
                </c:pt>
                <c:pt idx="300">
                  <c:v>1998 Vecka 41</c:v>
                </c:pt>
                <c:pt idx="301">
                  <c:v>1998 Vecka 42</c:v>
                </c:pt>
                <c:pt idx="302">
                  <c:v>1998 Vecka 43</c:v>
                </c:pt>
                <c:pt idx="303">
                  <c:v>1998 Vecka 44</c:v>
                </c:pt>
                <c:pt idx="304">
                  <c:v>1998 Vecka 45</c:v>
                </c:pt>
                <c:pt idx="305">
                  <c:v>1998 Vecka 46</c:v>
                </c:pt>
                <c:pt idx="306">
                  <c:v>1998 Vecka 47</c:v>
                </c:pt>
                <c:pt idx="307">
                  <c:v>1998 Vecka 48</c:v>
                </c:pt>
                <c:pt idx="308">
                  <c:v>1998 Vecka 49</c:v>
                </c:pt>
                <c:pt idx="309">
                  <c:v>1998 Vecka 50</c:v>
                </c:pt>
                <c:pt idx="310">
                  <c:v>1998 Vecka 51</c:v>
                </c:pt>
                <c:pt idx="311">
                  <c:v>1998 Vecka 52</c:v>
                </c:pt>
                <c:pt idx="312">
                  <c:v>1998 Vecka 53</c:v>
                </c:pt>
                <c:pt idx="313">
                  <c:v>1999 Vecka 1</c:v>
                </c:pt>
                <c:pt idx="314">
                  <c:v>1999 Vecka 2</c:v>
                </c:pt>
                <c:pt idx="315">
                  <c:v>1999 Vecka 3</c:v>
                </c:pt>
                <c:pt idx="316">
                  <c:v>1999 Vecka 4</c:v>
                </c:pt>
                <c:pt idx="317">
                  <c:v>1999 Vecka 5</c:v>
                </c:pt>
                <c:pt idx="318">
                  <c:v>1999 Vecka 6</c:v>
                </c:pt>
                <c:pt idx="319">
                  <c:v>1999 Vecka 7</c:v>
                </c:pt>
                <c:pt idx="320">
                  <c:v>1999 Vecka 8</c:v>
                </c:pt>
                <c:pt idx="321">
                  <c:v>1999 Vecka 9</c:v>
                </c:pt>
                <c:pt idx="322">
                  <c:v>1999 Vecka 10</c:v>
                </c:pt>
                <c:pt idx="323">
                  <c:v>1999 Vecka 11</c:v>
                </c:pt>
                <c:pt idx="324">
                  <c:v>1999 Vecka 12</c:v>
                </c:pt>
                <c:pt idx="325">
                  <c:v>1999 Vecka 13</c:v>
                </c:pt>
                <c:pt idx="326">
                  <c:v>1999 Vecka 14</c:v>
                </c:pt>
                <c:pt idx="327">
                  <c:v>1999 Vecka 15</c:v>
                </c:pt>
                <c:pt idx="328">
                  <c:v>1999 Vecka 16</c:v>
                </c:pt>
                <c:pt idx="329">
                  <c:v>1999 Vecka 17</c:v>
                </c:pt>
                <c:pt idx="330">
                  <c:v>1999 Vecka 18</c:v>
                </c:pt>
                <c:pt idx="331">
                  <c:v>1999 Vecka 19</c:v>
                </c:pt>
                <c:pt idx="332">
                  <c:v>1999 Vecka 20</c:v>
                </c:pt>
                <c:pt idx="333">
                  <c:v>1999 Vecka 21</c:v>
                </c:pt>
                <c:pt idx="334">
                  <c:v>1999 Vecka 22</c:v>
                </c:pt>
                <c:pt idx="335">
                  <c:v>1999 Vecka 23</c:v>
                </c:pt>
                <c:pt idx="336">
                  <c:v>1999 Vecka 24</c:v>
                </c:pt>
                <c:pt idx="337">
                  <c:v>1999 Vecka 25</c:v>
                </c:pt>
                <c:pt idx="338">
                  <c:v>1999 Vecka 26</c:v>
                </c:pt>
                <c:pt idx="339">
                  <c:v>1999 Vecka 27</c:v>
                </c:pt>
                <c:pt idx="340">
                  <c:v>1999 Vecka 28</c:v>
                </c:pt>
                <c:pt idx="341">
                  <c:v>1999 Vecka 29</c:v>
                </c:pt>
                <c:pt idx="342">
                  <c:v>1999 Vecka 30</c:v>
                </c:pt>
                <c:pt idx="343">
                  <c:v>1999 Vecka 31</c:v>
                </c:pt>
                <c:pt idx="344">
                  <c:v>1999 Vecka 32</c:v>
                </c:pt>
                <c:pt idx="345">
                  <c:v>1999 Vecka 33</c:v>
                </c:pt>
                <c:pt idx="346">
                  <c:v>1999 Vecka 34</c:v>
                </c:pt>
                <c:pt idx="347">
                  <c:v>1999 Vecka 35</c:v>
                </c:pt>
                <c:pt idx="348">
                  <c:v>1999 Vecka 36</c:v>
                </c:pt>
                <c:pt idx="349">
                  <c:v>1999 Vecka 37</c:v>
                </c:pt>
                <c:pt idx="350">
                  <c:v>1999 Vecka 38</c:v>
                </c:pt>
                <c:pt idx="351">
                  <c:v>1999 Vecka 39</c:v>
                </c:pt>
                <c:pt idx="352">
                  <c:v>1999 Vecka 40</c:v>
                </c:pt>
                <c:pt idx="353">
                  <c:v>1999 Vecka 41</c:v>
                </c:pt>
                <c:pt idx="354">
                  <c:v>1999 Vecka 42</c:v>
                </c:pt>
                <c:pt idx="355">
                  <c:v>1999 Vecka 43</c:v>
                </c:pt>
                <c:pt idx="356">
                  <c:v>1999 Vecka 44</c:v>
                </c:pt>
                <c:pt idx="357">
                  <c:v>1999 Vecka 45</c:v>
                </c:pt>
                <c:pt idx="358">
                  <c:v>1999 Vecka 46</c:v>
                </c:pt>
                <c:pt idx="359">
                  <c:v>1999 Vecka 47</c:v>
                </c:pt>
                <c:pt idx="360">
                  <c:v>1999 Vecka 48</c:v>
                </c:pt>
                <c:pt idx="361">
                  <c:v>1999 Vecka 49</c:v>
                </c:pt>
                <c:pt idx="362">
                  <c:v>1999 Vecka 50</c:v>
                </c:pt>
                <c:pt idx="363">
                  <c:v>1999 Vecka 51</c:v>
                </c:pt>
                <c:pt idx="364">
                  <c:v>1999 Vecka 52</c:v>
                </c:pt>
                <c:pt idx="365">
                  <c:v>2000 Vecka 1</c:v>
                </c:pt>
                <c:pt idx="366">
                  <c:v>2000 Vecka 2</c:v>
                </c:pt>
                <c:pt idx="367">
                  <c:v>2000 Vecka 3</c:v>
                </c:pt>
                <c:pt idx="368">
                  <c:v>2000 Vecka 4</c:v>
                </c:pt>
                <c:pt idx="369">
                  <c:v>2000 Vecka 5</c:v>
                </c:pt>
                <c:pt idx="370">
                  <c:v>2000 Vecka 6</c:v>
                </c:pt>
                <c:pt idx="371">
                  <c:v>2000 Vecka 7</c:v>
                </c:pt>
                <c:pt idx="372">
                  <c:v>2000 Vecka 8</c:v>
                </c:pt>
                <c:pt idx="373">
                  <c:v>2000 Vecka 9</c:v>
                </c:pt>
                <c:pt idx="374">
                  <c:v>2000 Vecka 10</c:v>
                </c:pt>
                <c:pt idx="375">
                  <c:v>2000 Vecka 11</c:v>
                </c:pt>
                <c:pt idx="376">
                  <c:v>2000 Vecka 12</c:v>
                </c:pt>
                <c:pt idx="377">
                  <c:v>2000 Vecka 13</c:v>
                </c:pt>
                <c:pt idx="378">
                  <c:v>2000 Vecka 14</c:v>
                </c:pt>
                <c:pt idx="379">
                  <c:v>2000 Vecka 15</c:v>
                </c:pt>
                <c:pt idx="380">
                  <c:v>2000 Vecka 16</c:v>
                </c:pt>
                <c:pt idx="381">
                  <c:v>2000 Vecka 17</c:v>
                </c:pt>
                <c:pt idx="382">
                  <c:v>2000 Vecka 18</c:v>
                </c:pt>
                <c:pt idx="383">
                  <c:v>2000 Vecka 19</c:v>
                </c:pt>
                <c:pt idx="384">
                  <c:v>2000 Vecka 20</c:v>
                </c:pt>
                <c:pt idx="385">
                  <c:v>2000 Vecka 21</c:v>
                </c:pt>
                <c:pt idx="386">
                  <c:v>2000 Vecka 22</c:v>
                </c:pt>
                <c:pt idx="387">
                  <c:v>2000 Vecka 23</c:v>
                </c:pt>
                <c:pt idx="388">
                  <c:v>2000 Vecka 24</c:v>
                </c:pt>
                <c:pt idx="389">
                  <c:v>2000 Vecka 25</c:v>
                </c:pt>
                <c:pt idx="390">
                  <c:v>2000 Vecka 26</c:v>
                </c:pt>
                <c:pt idx="391">
                  <c:v>2000 Vecka 27</c:v>
                </c:pt>
                <c:pt idx="392">
                  <c:v>2000 Vecka 28</c:v>
                </c:pt>
                <c:pt idx="393">
                  <c:v>2000 Vecka 29</c:v>
                </c:pt>
                <c:pt idx="394">
                  <c:v>2000 Vecka 30</c:v>
                </c:pt>
                <c:pt idx="395">
                  <c:v>2000 Vecka 31</c:v>
                </c:pt>
                <c:pt idx="396">
                  <c:v>2000 Vecka 32</c:v>
                </c:pt>
                <c:pt idx="397">
                  <c:v>2000 Vecka 33</c:v>
                </c:pt>
                <c:pt idx="398">
                  <c:v>2000 Vecka 34</c:v>
                </c:pt>
                <c:pt idx="399">
                  <c:v>2000 Vecka 35</c:v>
                </c:pt>
                <c:pt idx="400">
                  <c:v>2000 Vecka 36</c:v>
                </c:pt>
                <c:pt idx="401">
                  <c:v>2000 Vecka 37</c:v>
                </c:pt>
                <c:pt idx="402">
                  <c:v>2000 Vecka 38</c:v>
                </c:pt>
                <c:pt idx="403">
                  <c:v>2000 Vecka 39</c:v>
                </c:pt>
                <c:pt idx="404">
                  <c:v>2000 Vecka 40</c:v>
                </c:pt>
                <c:pt idx="405">
                  <c:v>2000 Vecka 41</c:v>
                </c:pt>
                <c:pt idx="406">
                  <c:v>2000 Vecka 42</c:v>
                </c:pt>
                <c:pt idx="407">
                  <c:v>2000 Vecka 43</c:v>
                </c:pt>
                <c:pt idx="408">
                  <c:v>2000 Vecka 44</c:v>
                </c:pt>
                <c:pt idx="409">
                  <c:v>2000 Vecka 45</c:v>
                </c:pt>
                <c:pt idx="410">
                  <c:v>2000 Vecka 46</c:v>
                </c:pt>
                <c:pt idx="411">
                  <c:v>2000 Vecka 47</c:v>
                </c:pt>
                <c:pt idx="412">
                  <c:v>2000 Vecka 48</c:v>
                </c:pt>
                <c:pt idx="413">
                  <c:v>2000 Vecka 49</c:v>
                </c:pt>
                <c:pt idx="414">
                  <c:v>2000 Vecka 50</c:v>
                </c:pt>
                <c:pt idx="415">
                  <c:v>2000 Vecka 51</c:v>
                </c:pt>
                <c:pt idx="416">
                  <c:v>2000 Vecka 52</c:v>
                </c:pt>
                <c:pt idx="417">
                  <c:v>2001 Vecka 1</c:v>
                </c:pt>
                <c:pt idx="418">
                  <c:v>2001 Vecka 2</c:v>
                </c:pt>
                <c:pt idx="419">
                  <c:v>2001 Vecka 3</c:v>
                </c:pt>
                <c:pt idx="420">
                  <c:v>2001 Vecka 4</c:v>
                </c:pt>
                <c:pt idx="421">
                  <c:v>2001 Vecka 5</c:v>
                </c:pt>
                <c:pt idx="422">
                  <c:v>2001 Vecka 6</c:v>
                </c:pt>
                <c:pt idx="423">
                  <c:v>2001 Vecka 7</c:v>
                </c:pt>
                <c:pt idx="424">
                  <c:v>2001 Vecka 8</c:v>
                </c:pt>
                <c:pt idx="425">
                  <c:v>2001 Vecka 9</c:v>
                </c:pt>
                <c:pt idx="426">
                  <c:v>2001 Vecka 10</c:v>
                </c:pt>
                <c:pt idx="427">
                  <c:v>2001 Vecka 11</c:v>
                </c:pt>
                <c:pt idx="428">
                  <c:v>2001 Vecka 12</c:v>
                </c:pt>
                <c:pt idx="429">
                  <c:v>2001 Vecka 13</c:v>
                </c:pt>
                <c:pt idx="430">
                  <c:v>2001 Vecka 14</c:v>
                </c:pt>
                <c:pt idx="431">
                  <c:v>2001 Vecka 15</c:v>
                </c:pt>
                <c:pt idx="432">
                  <c:v>2001 Vecka 16</c:v>
                </c:pt>
                <c:pt idx="433">
                  <c:v>2001 Vecka 17</c:v>
                </c:pt>
                <c:pt idx="434">
                  <c:v>2001 Vecka 18</c:v>
                </c:pt>
                <c:pt idx="435">
                  <c:v>2001 Vecka 19</c:v>
                </c:pt>
                <c:pt idx="436">
                  <c:v>2001 Vecka 20</c:v>
                </c:pt>
                <c:pt idx="437">
                  <c:v>2001 Vecka 21</c:v>
                </c:pt>
                <c:pt idx="438">
                  <c:v>2001 Vecka 22</c:v>
                </c:pt>
                <c:pt idx="439">
                  <c:v>2001 Vecka 23</c:v>
                </c:pt>
                <c:pt idx="440">
                  <c:v>2001 Vecka 24</c:v>
                </c:pt>
                <c:pt idx="441">
                  <c:v>2001 Vecka 25</c:v>
                </c:pt>
                <c:pt idx="442">
                  <c:v>2001 Vecka 26</c:v>
                </c:pt>
                <c:pt idx="443">
                  <c:v>2001 Vecka 27</c:v>
                </c:pt>
                <c:pt idx="444">
                  <c:v>2001 Vecka 28</c:v>
                </c:pt>
                <c:pt idx="445">
                  <c:v>2001 Vecka 29</c:v>
                </c:pt>
                <c:pt idx="446">
                  <c:v>2001 Vecka 30</c:v>
                </c:pt>
                <c:pt idx="447">
                  <c:v>2001 Vecka 31</c:v>
                </c:pt>
                <c:pt idx="448">
                  <c:v>2001 Vecka 32</c:v>
                </c:pt>
                <c:pt idx="449">
                  <c:v>2001 Vecka 33</c:v>
                </c:pt>
                <c:pt idx="450">
                  <c:v>2001 Vecka 34</c:v>
                </c:pt>
                <c:pt idx="451">
                  <c:v>2001 Vecka 35</c:v>
                </c:pt>
                <c:pt idx="452">
                  <c:v>2001 Vecka 36</c:v>
                </c:pt>
                <c:pt idx="453">
                  <c:v>2001 Vecka 37</c:v>
                </c:pt>
                <c:pt idx="454">
                  <c:v>2001 Vecka 38</c:v>
                </c:pt>
                <c:pt idx="455">
                  <c:v>2001 Vecka 39</c:v>
                </c:pt>
                <c:pt idx="456">
                  <c:v>2001 Vecka 40</c:v>
                </c:pt>
                <c:pt idx="457">
                  <c:v>2001 Vecka 41</c:v>
                </c:pt>
                <c:pt idx="458">
                  <c:v>2001 Vecka 42</c:v>
                </c:pt>
                <c:pt idx="459">
                  <c:v>2001 Vecka 43</c:v>
                </c:pt>
                <c:pt idx="460">
                  <c:v>2001 Vecka 44</c:v>
                </c:pt>
                <c:pt idx="461">
                  <c:v>2001 Vecka 45</c:v>
                </c:pt>
                <c:pt idx="462">
                  <c:v>2001 Vecka 46</c:v>
                </c:pt>
                <c:pt idx="463">
                  <c:v>2001 Vecka 47</c:v>
                </c:pt>
                <c:pt idx="464">
                  <c:v>2001 Vecka 48</c:v>
                </c:pt>
                <c:pt idx="465">
                  <c:v>2001 Vecka 49</c:v>
                </c:pt>
                <c:pt idx="466">
                  <c:v>2001 Vecka 50</c:v>
                </c:pt>
                <c:pt idx="467">
                  <c:v>2001 Vecka 51</c:v>
                </c:pt>
                <c:pt idx="468">
                  <c:v>2001 Vecka 52</c:v>
                </c:pt>
                <c:pt idx="469">
                  <c:v>2002 Vecka 1</c:v>
                </c:pt>
                <c:pt idx="470">
                  <c:v>2002 Vecka 2</c:v>
                </c:pt>
                <c:pt idx="471">
                  <c:v>2002 Vecka 3</c:v>
                </c:pt>
                <c:pt idx="472">
                  <c:v>2002 Vecka 4</c:v>
                </c:pt>
                <c:pt idx="473">
                  <c:v>2002 Vecka 5</c:v>
                </c:pt>
                <c:pt idx="474">
                  <c:v>2002 Vecka 6</c:v>
                </c:pt>
                <c:pt idx="475">
                  <c:v>2002 Vecka 7</c:v>
                </c:pt>
                <c:pt idx="476">
                  <c:v>2002 Vecka 8</c:v>
                </c:pt>
                <c:pt idx="477">
                  <c:v>2002 Vecka 9</c:v>
                </c:pt>
                <c:pt idx="478">
                  <c:v>2002 Vecka 10</c:v>
                </c:pt>
                <c:pt idx="479">
                  <c:v>2002 Vecka 11</c:v>
                </c:pt>
                <c:pt idx="480">
                  <c:v>2002 Vecka 12</c:v>
                </c:pt>
                <c:pt idx="481">
                  <c:v>2002 Vecka 13</c:v>
                </c:pt>
                <c:pt idx="482">
                  <c:v>2002 Vecka 14</c:v>
                </c:pt>
                <c:pt idx="483">
                  <c:v>2002 Vecka 15</c:v>
                </c:pt>
                <c:pt idx="484">
                  <c:v>2002 Vecka 16</c:v>
                </c:pt>
                <c:pt idx="485">
                  <c:v>2002 Vecka 17</c:v>
                </c:pt>
                <c:pt idx="486">
                  <c:v>2002 Vecka 18</c:v>
                </c:pt>
                <c:pt idx="487">
                  <c:v>2002 Vecka 19</c:v>
                </c:pt>
                <c:pt idx="488">
                  <c:v>2002 Vecka 20</c:v>
                </c:pt>
                <c:pt idx="489">
                  <c:v>2002 Vecka 21</c:v>
                </c:pt>
                <c:pt idx="490">
                  <c:v>2002 Vecka 22</c:v>
                </c:pt>
                <c:pt idx="491">
                  <c:v>2002 Vecka 23</c:v>
                </c:pt>
                <c:pt idx="492">
                  <c:v>2002 Vecka 24</c:v>
                </c:pt>
                <c:pt idx="493">
                  <c:v>2002 Vecka 25</c:v>
                </c:pt>
                <c:pt idx="494">
                  <c:v>2002 Vecka 26</c:v>
                </c:pt>
                <c:pt idx="495">
                  <c:v>2002 Vecka 27</c:v>
                </c:pt>
                <c:pt idx="496">
                  <c:v>2002 Vecka 28</c:v>
                </c:pt>
                <c:pt idx="497">
                  <c:v>2002 Vecka 29</c:v>
                </c:pt>
                <c:pt idx="498">
                  <c:v>2002 Vecka 30</c:v>
                </c:pt>
                <c:pt idx="499">
                  <c:v>2002 Vecka 31</c:v>
                </c:pt>
                <c:pt idx="500">
                  <c:v>2002 Vecka 32</c:v>
                </c:pt>
                <c:pt idx="501">
                  <c:v>2002 Vecka 33</c:v>
                </c:pt>
                <c:pt idx="502">
                  <c:v>2002 Vecka 34</c:v>
                </c:pt>
                <c:pt idx="503">
                  <c:v>2002 Vecka 35</c:v>
                </c:pt>
                <c:pt idx="504">
                  <c:v>2002 Vecka 36</c:v>
                </c:pt>
                <c:pt idx="505">
                  <c:v>2002 Vecka 37</c:v>
                </c:pt>
                <c:pt idx="506">
                  <c:v>2002 Vecka 38</c:v>
                </c:pt>
                <c:pt idx="507">
                  <c:v>2002 Vecka 39</c:v>
                </c:pt>
                <c:pt idx="508">
                  <c:v>2002 Vecka 40</c:v>
                </c:pt>
                <c:pt idx="509">
                  <c:v>2002 Vecka 41</c:v>
                </c:pt>
                <c:pt idx="510">
                  <c:v>2002 Vecka 42</c:v>
                </c:pt>
                <c:pt idx="511">
                  <c:v>2002 Vecka 43</c:v>
                </c:pt>
                <c:pt idx="512">
                  <c:v>2002 Vecka 44</c:v>
                </c:pt>
                <c:pt idx="513">
                  <c:v>2002 Vecka 45</c:v>
                </c:pt>
                <c:pt idx="514">
                  <c:v>2002 Vecka 46</c:v>
                </c:pt>
                <c:pt idx="515">
                  <c:v>2002 Vecka 47</c:v>
                </c:pt>
                <c:pt idx="516">
                  <c:v>2002 Vecka 48</c:v>
                </c:pt>
                <c:pt idx="517">
                  <c:v>2002 Vecka 49</c:v>
                </c:pt>
                <c:pt idx="518">
                  <c:v>2002 Vecka 50</c:v>
                </c:pt>
                <c:pt idx="519">
                  <c:v>2002 Vecka 51</c:v>
                </c:pt>
                <c:pt idx="520">
                  <c:v>2002 Vecka 52</c:v>
                </c:pt>
                <c:pt idx="521">
                  <c:v>2003 Vecka 1</c:v>
                </c:pt>
                <c:pt idx="522">
                  <c:v>2003 Vecka 2</c:v>
                </c:pt>
                <c:pt idx="523">
                  <c:v>2003 Vecka 3</c:v>
                </c:pt>
                <c:pt idx="524">
                  <c:v>2003 Vecka 4</c:v>
                </c:pt>
                <c:pt idx="525">
                  <c:v>2003 Vecka 5</c:v>
                </c:pt>
                <c:pt idx="526">
                  <c:v>2003 Vecka 6</c:v>
                </c:pt>
                <c:pt idx="527">
                  <c:v>2003 Vecka 7</c:v>
                </c:pt>
                <c:pt idx="528">
                  <c:v>2003 Vecka 8</c:v>
                </c:pt>
                <c:pt idx="529">
                  <c:v>2003 Vecka 9</c:v>
                </c:pt>
                <c:pt idx="530">
                  <c:v>2003 Vecka 10</c:v>
                </c:pt>
                <c:pt idx="531">
                  <c:v>2003 Vecka 11</c:v>
                </c:pt>
                <c:pt idx="532">
                  <c:v>2003 Vecka 12</c:v>
                </c:pt>
                <c:pt idx="533">
                  <c:v>2003 Vecka 13</c:v>
                </c:pt>
                <c:pt idx="534">
                  <c:v>2003 Vecka 14</c:v>
                </c:pt>
                <c:pt idx="535">
                  <c:v>2003 Vecka 15</c:v>
                </c:pt>
                <c:pt idx="536">
                  <c:v>2003 Vecka 16</c:v>
                </c:pt>
                <c:pt idx="537">
                  <c:v>2003 Vecka 17</c:v>
                </c:pt>
                <c:pt idx="538">
                  <c:v>2003 Vecka 18</c:v>
                </c:pt>
                <c:pt idx="539">
                  <c:v>2003 Vecka 19</c:v>
                </c:pt>
                <c:pt idx="540">
                  <c:v>2003 Vecka 20</c:v>
                </c:pt>
                <c:pt idx="541">
                  <c:v>2003 Vecka 21</c:v>
                </c:pt>
                <c:pt idx="542">
                  <c:v>2003 Vecka 22</c:v>
                </c:pt>
                <c:pt idx="543">
                  <c:v>2003 Vecka 23</c:v>
                </c:pt>
                <c:pt idx="544">
                  <c:v>2003 Vecka 24</c:v>
                </c:pt>
                <c:pt idx="545">
                  <c:v>2003 Vecka 25</c:v>
                </c:pt>
                <c:pt idx="546">
                  <c:v>2003 Vecka 26</c:v>
                </c:pt>
                <c:pt idx="547">
                  <c:v>2003 Vecka 27</c:v>
                </c:pt>
                <c:pt idx="548">
                  <c:v>2003 Vecka 28</c:v>
                </c:pt>
                <c:pt idx="549">
                  <c:v>2003 Vecka 29</c:v>
                </c:pt>
                <c:pt idx="550">
                  <c:v>2003 Vecka 30</c:v>
                </c:pt>
                <c:pt idx="551">
                  <c:v>2003 Vecka 31</c:v>
                </c:pt>
                <c:pt idx="552">
                  <c:v>2003 Vecka 32</c:v>
                </c:pt>
                <c:pt idx="553">
                  <c:v>2003 Vecka 33</c:v>
                </c:pt>
                <c:pt idx="554">
                  <c:v>2003 Vecka 34</c:v>
                </c:pt>
                <c:pt idx="555">
                  <c:v>2003 Vecka 35</c:v>
                </c:pt>
                <c:pt idx="556">
                  <c:v>2003 Vecka 36</c:v>
                </c:pt>
                <c:pt idx="557">
                  <c:v>2003 Vecka 37</c:v>
                </c:pt>
                <c:pt idx="558">
                  <c:v>2003 Vecka 38</c:v>
                </c:pt>
                <c:pt idx="559">
                  <c:v>2003 Vecka 39</c:v>
                </c:pt>
                <c:pt idx="560">
                  <c:v>2003 Vecka 40</c:v>
                </c:pt>
                <c:pt idx="561">
                  <c:v>2003 Vecka 41</c:v>
                </c:pt>
                <c:pt idx="562">
                  <c:v>2003 Vecka 42</c:v>
                </c:pt>
                <c:pt idx="563">
                  <c:v>2003 Vecka 43</c:v>
                </c:pt>
                <c:pt idx="564">
                  <c:v>2003 Vecka 44</c:v>
                </c:pt>
                <c:pt idx="565">
                  <c:v>2003 Vecka 45</c:v>
                </c:pt>
                <c:pt idx="566">
                  <c:v>2003 Vecka 46</c:v>
                </c:pt>
                <c:pt idx="567">
                  <c:v>2003 Vecka 47</c:v>
                </c:pt>
                <c:pt idx="568">
                  <c:v>2003 Vecka 48</c:v>
                </c:pt>
                <c:pt idx="569">
                  <c:v>2003 Vecka 49</c:v>
                </c:pt>
                <c:pt idx="570">
                  <c:v>2003 Vecka 50</c:v>
                </c:pt>
                <c:pt idx="571">
                  <c:v>2003 Vecka 51</c:v>
                </c:pt>
                <c:pt idx="572">
                  <c:v>2003 Vecka 52</c:v>
                </c:pt>
                <c:pt idx="573">
                  <c:v>2004 Vecka 1</c:v>
                </c:pt>
                <c:pt idx="574">
                  <c:v>2004 Vecka 2</c:v>
                </c:pt>
                <c:pt idx="575">
                  <c:v>2004 Vecka 3</c:v>
                </c:pt>
                <c:pt idx="576">
                  <c:v>2004 Vecka 4</c:v>
                </c:pt>
                <c:pt idx="577">
                  <c:v>2004 Vecka 5</c:v>
                </c:pt>
                <c:pt idx="578">
                  <c:v>2004 Vecka 6</c:v>
                </c:pt>
                <c:pt idx="579">
                  <c:v>2004 Vecka 7</c:v>
                </c:pt>
                <c:pt idx="580">
                  <c:v>2004 Vecka 8</c:v>
                </c:pt>
                <c:pt idx="581">
                  <c:v>2004 Vecka 9</c:v>
                </c:pt>
                <c:pt idx="582">
                  <c:v>2004 Vecka 10</c:v>
                </c:pt>
                <c:pt idx="583">
                  <c:v>2004 Vecka 11</c:v>
                </c:pt>
                <c:pt idx="584">
                  <c:v>2004 Vecka 12</c:v>
                </c:pt>
                <c:pt idx="585">
                  <c:v>2004 Vecka 13</c:v>
                </c:pt>
                <c:pt idx="586">
                  <c:v>2004 Vecka 14</c:v>
                </c:pt>
                <c:pt idx="587">
                  <c:v>2004 Vecka 15</c:v>
                </c:pt>
                <c:pt idx="588">
                  <c:v>2004 Vecka 16</c:v>
                </c:pt>
                <c:pt idx="589">
                  <c:v>2004 Vecka 17</c:v>
                </c:pt>
                <c:pt idx="590">
                  <c:v>2004 Vecka 18</c:v>
                </c:pt>
                <c:pt idx="591">
                  <c:v>2004 Vecka 19</c:v>
                </c:pt>
                <c:pt idx="592">
                  <c:v>2004 Vecka 20</c:v>
                </c:pt>
                <c:pt idx="593">
                  <c:v>2004 Vecka 21</c:v>
                </c:pt>
                <c:pt idx="594">
                  <c:v>2004 Vecka 22</c:v>
                </c:pt>
                <c:pt idx="595">
                  <c:v>2004 Vecka 23</c:v>
                </c:pt>
                <c:pt idx="596">
                  <c:v>2004 Vecka 24</c:v>
                </c:pt>
                <c:pt idx="597">
                  <c:v>2004 Vecka 25</c:v>
                </c:pt>
                <c:pt idx="598">
                  <c:v>2004 Vecka 26</c:v>
                </c:pt>
                <c:pt idx="599">
                  <c:v>2004 Vecka 27</c:v>
                </c:pt>
                <c:pt idx="600">
                  <c:v>2004 Vecka 28</c:v>
                </c:pt>
                <c:pt idx="601">
                  <c:v>2004 Vecka 29</c:v>
                </c:pt>
                <c:pt idx="602">
                  <c:v>2004 Vecka 30</c:v>
                </c:pt>
                <c:pt idx="603">
                  <c:v>2004 Vecka 31</c:v>
                </c:pt>
                <c:pt idx="604">
                  <c:v>2004 Vecka 32</c:v>
                </c:pt>
                <c:pt idx="605">
                  <c:v>2004 Vecka 33</c:v>
                </c:pt>
                <c:pt idx="606">
                  <c:v>2004 Vecka 34</c:v>
                </c:pt>
                <c:pt idx="607">
                  <c:v>2004 Vecka 35</c:v>
                </c:pt>
                <c:pt idx="608">
                  <c:v>2004 Vecka 36</c:v>
                </c:pt>
                <c:pt idx="609">
                  <c:v>2004 Vecka 37</c:v>
                </c:pt>
                <c:pt idx="610">
                  <c:v>2004 Vecka 38</c:v>
                </c:pt>
                <c:pt idx="611">
                  <c:v>2004 Vecka 39</c:v>
                </c:pt>
                <c:pt idx="612">
                  <c:v>2004 Vecka 40</c:v>
                </c:pt>
                <c:pt idx="613">
                  <c:v>2004 Vecka 41</c:v>
                </c:pt>
                <c:pt idx="614">
                  <c:v>2004 Vecka 42</c:v>
                </c:pt>
                <c:pt idx="615">
                  <c:v>2004 Vecka 43</c:v>
                </c:pt>
                <c:pt idx="616">
                  <c:v>2004 Vecka 44</c:v>
                </c:pt>
                <c:pt idx="617">
                  <c:v>2004 Vecka 45</c:v>
                </c:pt>
                <c:pt idx="618">
                  <c:v>2004 Vecka 46</c:v>
                </c:pt>
                <c:pt idx="619">
                  <c:v>2004 Vecka 47</c:v>
                </c:pt>
                <c:pt idx="620">
                  <c:v>2004 Vecka 48</c:v>
                </c:pt>
                <c:pt idx="621">
                  <c:v>2004 Vecka 49</c:v>
                </c:pt>
                <c:pt idx="622">
                  <c:v>2004 Vecka 50</c:v>
                </c:pt>
                <c:pt idx="623">
                  <c:v>2004 Vecka 51</c:v>
                </c:pt>
                <c:pt idx="624">
                  <c:v>2004 Vecka 52</c:v>
                </c:pt>
                <c:pt idx="625">
                  <c:v>2004 Vecka 53</c:v>
                </c:pt>
                <c:pt idx="626">
                  <c:v>2005 Vecka 1</c:v>
                </c:pt>
                <c:pt idx="627">
                  <c:v>2005 Vecka 2</c:v>
                </c:pt>
                <c:pt idx="628">
                  <c:v>2005 Vecka 3</c:v>
                </c:pt>
                <c:pt idx="629">
                  <c:v>2005 Vecka 4</c:v>
                </c:pt>
                <c:pt idx="630">
                  <c:v>2005 Vecka 5</c:v>
                </c:pt>
                <c:pt idx="631">
                  <c:v>2005 Vecka 6</c:v>
                </c:pt>
                <c:pt idx="632">
                  <c:v>2005 Vecka 7</c:v>
                </c:pt>
                <c:pt idx="633">
                  <c:v>2005 Vecka 8</c:v>
                </c:pt>
                <c:pt idx="634">
                  <c:v>2005 Vecka 9</c:v>
                </c:pt>
                <c:pt idx="635">
                  <c:v>2005 Vecka 10</c:v>
                </c:pt>
                <c:pt idx="636">
                  <c:v>2005 Vecka 11</c:v>
                </c:pt>
                <c:pt idx="637">
                  <c:v>2005 Vecka 12</c:v>
                </c:pt>
                <c:pt idx="638">
                  <c:v>2005 Vecka 13</c:v>
                </c:pt>
                <c:pt idx="639">
                  <c:v>2005 Vecka 14</c:v>
                </c:pt>
                <c:pt idx="640">
                  <c:v>2005 Vecka 15</c:v>
                </c:pt>
                <c:pt idx="641">
                  <c:v>2005 Vecka 16</c:v>
                </c:pt>
                <c:pt idx="642">
                  <c:v>2005 Vecka 17</c:v>
                </c:pt>
                <c:pt idx="643">
                  <c:v>2005 Vecka 18</c:v>
                </c:pt>
                <c:pt idx="644">
                  <c:v>2005 Vecka 19</c:v>
                </c:pt>
                <c:pt idx="645">
                  <c:v>2005 Vecka 20</c:v>
                </c:pt>
                <c:pt idx="646">
                  <c:v>2005 Vecka 21</c:v>
                </c:pt>
                <c:pt idx="647">
                  <c:v>2005 Vecka 22</c:v>
                </c:pt>
                <c:pt idx="648">
                  <c:v>2005 Vecka 23</c:v>
                </c:pt>
                <c:pt idx="649">
                  <c:v>2005 Vecka 24</c:v>
                </c:pt>
                <c:pt idx="650">
                  <c:v>2005 Vecka 25</c:v>
                </c:pt>
                <c:pt idx="651">
                  <c:v>2005 Vecka 26</c:v>
                </c:pt>
                <c:pt idx="652">
                  <c:v>2005 Vecka 27</c:v>
                </c:pt>
                <c:pt idx="653">
                  <c:v>2005 Vecka 28</c:v>
                </c:pt>
                <c:pt idx="654">
                  <c:v>2005 Vecka 29</c:v>
                </c:pt>
                <c:pt idx="655">
                  <c:v>2005 Vecka 30</c:v>
                </c:pt>
                <c:pt idx="656">
                  <c:v>2005 Vecka 31</c:v>
                </c:pt>
                <c:pt idx="657">
                  <c:v>2005 Vecka 32</c:v>
                </c:pt>
                <c:pt idx="658">
                  <c:v>2005 Vecka 33</c:v>
                </c:pt>
                <c:pt idx="659">
                  <c:v>2005 Vecka 34</c:v>
                </c:pt>
                <c:pt idx="660">
                  <c:v>2005 Vecka 35</c:v>
                </c:pt>
                <c:pt idx="661">
                  <c:v>2005 Vecka 36</c:v>
                </c:pt>
                <c:pt idx="662">
                  <c:v>2005 Vecka 37</c:v>
                </c:pt>
                <c:pt idx="663">
                  <c:v>2005 Vecka 38</c:v>
                </c:pt>
                <c:pt idx="664">
                  <c:v>2005 Vecka 39</c:v>
                </c:pt>
                <c:pt idx="665">
                  <c:v>2005 Vecka 40</c:v>
                </c:pt>
                <c:pt idx="666">
                  <c:v>2005 Vecka 41</c:v>
                </c:pt>
                <c:pt idx="667">
                  <c:v>2005 Vecka 42</c:v>
                </c:pt>
                <c:pt idx="668">
                  <c:v>2005 Vecka 43</c:v>
                </c:pt>
                <c:pt idx="669">
                  <c:v>2005 Vecka 44</c:v>
                </c:pt>
                <c:pt idx="670">
                  <c:v>2005 Vecka 45</c:v>
                </c:pt>
                <c:pt idx="671">
                  <c:v>2005 Vecka 46</c:v>
                </c:pt>
                <c:pt idx="672">
                  <c:v>2005 Vecka 47</c:v>
                </c:pt>
                <c:pt idx="673">
                  <c:v>2005 Vecka 48</c:v>
                </c:pt>
                <c:pt idx="674">
                  <c:v>2005 Vecka 49</c:v>
                </c:pt>
                <c:pt idx="675">
                  <c:v>2005 Vecka 50</c:v>
                </c:pt>
                <c:pt idx="676">
                  <c:v>2005 Vecka 51</c:v>
                </c:pt>
                <c:pt idx="677">
                  <c:v>2005 Vecka 52</c:v>
                </c:pt>
                <c:pt idx="678">
                  <c:v>2006 Vecka 1</c:v>
                </c:pt>
                <c:pt idx="679">
                  <c:v>2006 Vecka 2</c:v>
                </c:pt>
                <c:pt idx="680">
                  <c:v>2006 Vecka 3</c:v>
                </c:pt>
                <c:pt idx="681">
                  <c:v>2006 Vecka 4</c:v>
                </c:pt>
                <c:pt idx="682">
                  <c:v>2006 Vecka 5</c:v>
                </c:pt>
                <c:pt idx="683">
                  <c:v>2006 Vecka 6</c:v>
                </c:pt>
                <c:pt idx="684">
                  <c:v>2006 Vecka 7</c:v>
                </c:pt>
                <c:pt idx="685">
                  <c:v>2006 Vecka 8</c:v>
                </c:pt>
                <c:pt idx="686">
                  <c:v>2006 Vecka 9</c:v>
                </c:pt>
                <c:pt idx="687">
                  <c:v>2006 Vecka 10</c:v>
                </c:pt>
                <c:pt idx="688">
                  <c:v>2006 Vecka 11</c:v>
                </c:pt>
                <c:pt idx="689">
                  <c:v>2006 Vecka 12</c:v>
                </c:pt>
                <c:pt idx="690">
                  <c:v>2006 Vecka 13</c:v>
                </c:pt>
                <c:pt idx="691">
                  <c:v>2006 Vecka 14</c:v>
                </c:pt>
                <c:pt idx="692">
                  <c:v>2006 Vecka 15</c:v>
                </c:pt>
                <c:pt idx="693">
                  <c:v>2006 Vecka 16</c:v>
                </c:pt>
                <c:pt idx="694">
                  <c:v>2006 Vecka 17</c:v>
                </c:pt>
                <c:pt idx="695">
                  <c:v>2006 Vecka 18</c:v>
                </c:pt>
                <c:pt idx="696">
                  <c:v>2006 Vecka 19</c:v>
                </c:pt>
                <c:pt idx="697">
                  <c:v>2006 Vecka 20</c:v>
                </c:pt>
                <c:pt idx="698">
                  <c:v>2006 Vecka 21</c:v>
                </c:pt>
                <c:pt idx="699">
                  <c:v>2006 Vecka 22</c:v>
                </c:pt>
                <c:pt idx="700">
                  <c:v>2006 Vecka 23</c:v>
                </c:pt>
                <c:pt idx="701">
                  <c:v>2006 Vecka 24</c:v>
                </c:pt>
                <c:pt idx="702">
                  <c:v>2006 Vecka 25</c:v>
                </c:pt>
                <c:pt idx="703">
                  <c:v>2006 Vecka 26</c:v>
                </c:pt>
                <c:pt idx="704">
                  <c:v>2006 Vecka 27</c:v>
                </c:pt>
                <c:pt idx="705">
                  <c:v>2006 Vecka 28</c:v>
                </c:pt>
                <c:pt idx="706">
                  <c:v>2006 Vecka 29</c:v>
                </c:pt>
                <c:pt idx="707">
                  <c:v>2006 Vecka 30</c:v>
                </c:pt>
                <c:pt idx="708">
                  <c:v>2006 Vecka 31</c:v>
                </c:pt>
                <c:pt idx="709">
                  <c:v>2006 Vecka 32</c:v>
                </c:pt>
                <c:pt idx="710">
                  <c:v>2006 Vecka 33</c:v>
                </c:pt>
                <c:pt idx="711">
                  <c:v>2006 Vecka 34</c:v>
                </c:pt>
                <c:pt idx="712">
                  <c:v>2006 Vecka 35</c:v>
                </c:pt>
                <c:pt idx="713">
                  <c:v>2006 Vecka 36</c:v>
                </c:pt>
                <c:pt idx="714">
                  <c:v>2006 Vecka 37</c:v>
                </c:pt>
                <c:pt idx="715">
                  <c:v>2006 Vecka 38</c:v>
                </c:pt>
                <c:pt idx="716">
                  <c:v>2006 Vecka 39</c:v>
                </c:pt>
                <c:pt idx="717">
                  <c:v>2006 Vecka 40</c:v>
                </c:pt>
                <c:pt idx="718">
                  <c:v>2006 Vecka 41</c:v>
                </c:pt>
                <c:pt idx="719">
                  <c:v>2006 Vecka 42</c:v>
                </c:pt>
                <c:pt idx="720">
                  <c:v>2006 Vecka 43</c:v>
                </c:pt>
                <c:pt idx="721">
                  <c:v>2006 Vecka 44</c:v>
                </c:pt>
                <c:pt idx="722">
                  <c:v>2006 Vecka 45</c:v>
                </c:pt>
                <c:pt idx="723">
                  <c:v>2006 Vecka 46</c:v>
                </c:pt>
                <c:pt idx="724">
                  <c:v>2006 Vecka 47</c:v>
                </c:pt>
                <c:pt idx="725">
                  <c:v>2006 Vecka 48</c:v>
                </c:pt>
                <c:pt idx="726">
                  <c:v>2006 Vecka 49</c:v>
                </c:pt>
                <c:pt idx="727">
                  <c:v>2006 Vecka 50</c:v>
                </c:pt>
                <c:pt idx="728">
                  <c:v>2006 Vecka 51</c:v>
                </c:pt>
                <c:pt idx="729">
                  <c:v>2006 Vecka 52</c:v>
                </c:pt>
                <c:pt idx="730">
                  <c:v>2007 Vecka 1</c:v>
                </c:pt>
                <c:pt idx="731">
                  <c:v>2007 Vecka 2</c:v>
                </c:pt>
                <c:pt idx="732">
                  <c:v>2007 Vecka 3</c:v>
                </c:pt>
                <c:pt idx="733">
                  <c:v>2007 Vecka 4</c:v>
                </c:pt>
                <c:pt idx="734">
                  <c:v>2007 Vecka 5</c:v>
                </c:pt>
                <c:pt idx="735">
                  <c:v>2007 Vecka 6</c:v>
                </c:pt>
                <c:pt idx="736">
                  <c:v>2007 Vecka 7</c:v>
                </c:pt>
                <c:pt idx="737">
                  <c:v>2007 Vecka 8</c:v>
                </c:pt>
                <c:pt idx="738">
                  <c:v>2007 Vecka 9</c:v>
                </c:pt>
                <c:pt idx="739">
                  <c:v>2007 Vecka 10</c:v>
                </c:pt>
                <c:pt idx="740">
                  <c:v>2007 Vecka 11</c:v>
                </c:pt>
                <c:pt idx="741">
                  <c:v>2007 Vecka 12</c:v>
                </c:pt>
                <c:pt idx="742">
                  <c:v>2007 Vecka 13</c:v>
                </c:pt>
                <c:pt idx="743">
                  <c:v>2007 Vecka 14</c:v>
                </c:pt>
                <c:pt idx="744">
                  <c:v>2007 Vecka 15</c:v>
                </c:pt>
                <c:pt idx="745">
                  <c:v>2007 Vecka 16</c:v>
                </c:pt>
                <c:pt idx="746">
                  <c:v>2007 Vecka 17</c:v>
                </c:pt>
                <c:pt idx="747">
                  <c:v>2007 Vecka 18</c:v>
                </c:pt>
                <c:pt idx="748">
                  <c:v>2007 Vecka 19</c:v>
                </c:pt>
                <c:pt idx="749">
                  <c:v>2007 Vecka 20</c:v>
                </c:pt>
                <c:pt idx="750">
                  <c:v>2007 Vecka 21</c:v>
                </c:pt>
                <c:pt idx="751">
                  <c:v>2007 Vecka 22</c:v>
                </c:pt>
                <c:pt idx="752">
                  <c:v>2007 Vecka 23</c:v>
                </c:pt>
                <c:pt idx="753">
                  <c:v>2007 Vecka 24</c:v>
                </c:pt>
                <c:pt idx="754">
                  <c:v>2007 Vecka 25</c:v>
                </c:pt>
                <c:pt idx="755">
                  <c:v>2007 Vecka 26</c:v>
                </c:pt>
                <c:pt idx="756">
                  <c:v>2007 Vecka 27</c:v>
                </c:pt>
                <c:pt idx="757">
                  <c:v>2007 Vecka 28</c:v>
                </c:pt>
                <c:pt idx="758">
                  <c:v>2007 Vecka 29</c:v>
                </c:pt>
                <c:pt idx="759">
                  <c:v>2007 Vecka 30</c:v>
                </c:pt>
                <c:pt idx="760">
                  <c:v>2007 Vecka 31</c:v>
                </c:pt>
                <c:pt idx="761">
                  <c:v>2007 Vecka 32</c:v>
                </c:pt>
                <c:pt idx="762">
                  <c:v>2007 Vecka 33</c:v>
                </c:pt>
                <c:pt idx="763">
                  <c:v>2007 Vecka 34</c:v>
                </c:pt>
                <c:pt idx="764">
                  <c:v>2007 Vecka 35</c:v>
                </c:pt>
                <c:pt idx="765">
                  <c:v>2007 Vecka 36</c:v>
                </c:pt>
                <c:pt idx="766">
                  <c:v>2007 Vecka 37</c:v>
                </c:pt>
                <c:pt idx="767">
                  <c:v>2007 Vecka 38</c:v>
                </c:pt>
                <c:pt idx="768">
                  <c:v>2007 Vecka 39</c:v>
                </c:pt>
                <c:pt idx="769">
                  <c:v>2007 Vecka 40</c:v>
                </c:pt>
                <c:pt idx="770">
                  <c:v>2007 Vecka 41</c:v>
                </c:pt>
                <c:pt idx="771">
                  <c:v>2007 Vecka 42</c:v>
                </c:pt>
                <c:pt idx="772">
                  <c:v>2007 Vecka 43</c:v>
                </c:pt>
                <c:pt idx="773">
                  <c:v>2007 Vecka 44</c:v>
                </c:pt>
                <c:pt idx="774">
                  <c:v>2007 Vecka 45</c:v>
                </c:pt>
                <c:pt idx="775">
                  <c:v>2007 Vecka 46</c:v>
                </c:pt>
                <c:pt idx="776">
                  <c:v>2007 Vecka 47</c:v>
                </c:pt>
                <c:pt idx="777">
                  <c:v>2007 Vecka 48</c:v>
                </c:pt>
                <c:pt idx="778">
                  <c:v>2007 Vecka 49</c:v>
                </c:pt>
                <c:pt idx="779">
                  <c:v>2007 Vecka 50</c:v>
                </c:pt>
                <c:pt idx="780">
                  <c:v>2007 Vecka 51</c:v>
                </c:pt>
                <c:pt idx="781">
                  <c:v>2007 Vecka 52</c:v>
                </c:pt>
                <c:pt idx="782">
                  <c:v>2008 Vecka 1</c:v>
                </c:pt>
                <c:pt idx="783">
                  <c:v>2008 Vecka 2</c:v>
                </c:pt>
                <c:pt idx="784">
                  <c:v>2008 Vecka 3</c:v>
                </c:pt>
                <c:pt idx="785">
                  <c:v>2008 Vecka 4</c:v>
                </c:pt>
                <c:pt idx="786">
                  <c:v>2008 Vecka 5</c:v>
                </c:pt>
                <c:pt idx="787">
                  <c:v>2008 Vecka 6</c:v>
                </c:pt>
                <c:pt idx="788">
                  <c:v>2008 Vecka 7</c:v>
                </c:pt>
                <c:pt idx="789">
                  <c:v>2008 Vecka 8</c:v>
                </c:pt>
                <c:pt idx="790">
                  <c:v>2008 Vecka 9</c:v>
                </c:pt>
                <c:pt idx="791">
                  <c:v>2008 Vecka 10</c:v>
                </c:pt>
                <c:pt idx="792">
                  <c:v>2008 Vecka 11</c:v>
                </c:pt>
                <c:pt idx="793">
                  <c:v>2008 Vecka 12</c:v>
                </c:pt>
                <c:pt idx="794">
                  <c:v>2008 Vecka 13</c:v>
                </c:pt>
                <c:pt idx="795">
                  <c:v>2008 Vecka 14</c:v>
                </c:pt>
                <c:pt idx="796">
                  <c:v>2008 Vecka 15</c:v>
                </c:pt>
                <c:pt idx="797">
                  <c:v>2008 Vecka 16</c:v>
                </c:pt>
                <c:pt idx="798">
                  <c:v>2008 Vecka 17</c:v>
                </c:pt>
                <c:pt idx="799">
                  <c:v>2008 Vecka 18</c:v>
                </c:pt>
                <c:pt idx="800">
                  <c:v>2008 Vecka 19</c:v>
                </c:pt>
                <c:pt idx="801">
                  <c:v>2008 Vecka 20</c:v>
                </c:pt>
                <c:pt idx="802">
                  <c:v>2008 Vecka 21</c:v>
                </c:pt>
                <c:pt idx="803">
                  <c:v>2008 Vecka 22</c:v>
                </c:pt>
                <c:pt idx="804">
                  <c:v>2008 Vecka 23</c:v>
                </c:pt>
                <c:pt idx="805">
                  <c:v>2008 Vecka 24</c:v>
                </c:pt>
                <c:pt idx="806">
                  <c:v>2008 Vecka 25</c:v>
                </c:pt>
                <c:pt idx="807">
                  <c:v>2008 Vecka 26</c:v>
                </c:pt>
                <c:pt idx="808">
                  <c:v>2008 Vecka 27</c:v>
                </c:pt>
                <c:pt idx="809">
                  <c:v>2008 Vecka 28</c:v>
                </c:pt>
                <c:pt idx="810">
                  <c:v>2008 Vecka 29</c:v>
                </c:pt>
                <c:pt idx="811">
                  <c:v>2008 Vecka 30</c:v>
                </c:pt>
                <c:pt idx="812">
                  <c:v>2008 Vecka 31</c:v>
                </c:pt>
                <c:pt idx="813">
                  <c:v>2008 Vecka 32</c:v>
                </c:pt>
                <c:pt idx="814">
                  <c:v>2008 Vecka 33</c:v>
                </c:pt>
                <c:pt idx="815">
                  <c:v>2008 Vecka 34</c:v>
                </c:pt>
                <c:pt idx="816">
                  <c:v>2008 Vecka 35</c:v>
                </c:pt>
                <c:pt idx="817">
                  <c:v>2008 Vecka 36</c:v>
                </c:pt>
                <c:pt idx="818">
                  <c:v>2008 Vecka 37</c:v>
                </c:pt>
                <c:pt idx="819">
                  <c:v>2008 Vecka 38</c:v>
                </c:pt>
                <c:pt idx="820">
                  <c:v>2008 Vecka 39</c:v>
                </c:pt>
                <c:pt idx="821">
                  <c:v>2008 Vecka 40</c:v>
                </c:pt>
                <c:pt idx="822">
                  <c:v>2008 Vecka 41</c:v>
                </c:pt>
                <c:pt idx="823">
                  <c:v>2008 Vecka 42</c:v>
                </c:pt>
                <c:pt idx="824">
                  <c:v>2008 Vecka 43</c:v>
                </c:pt>
                <c:pt idx="825">
                  <c:v>2008 Vecka 44</c:v>
                </c:pt>
                <c:pt idx="826">
                  <c:v>2008 Vecka 45</c:v>
                </c:pt>
                <c:pt idx="827">
                  <c:v>2008 Vecka 46</c:v>
                </c:pt>
                <c:pt idx="828">
                  <c:v>2008 Vecka 47</c:v>
                </c:pt>
                <c:pt idx="829">
                  <c:v>2008 Vecka 48</c:v>
                </c:pt>
                <c:pt idx="830">
                  <c:v>2008 Vecka 49</c:v>
                </c:pt>
                <c:pt idx="831">
                  <c:v>2008 Vecka 50</c:v>
                </c:pt>
                <c:pt idx="832">
                  <c:v>2008 Vecka 51</c:v>
                </c:pt>
                <c:pt idx="833">
                  <c:v>2008 Vecka 52</c:v>
                </c:pt>
                <c:pt idx="834">
                  <c:v>2009 Vecka 1</c:v>
                </c:pt>
                <c:pt idx="835">
                  <c:v>2009 Vecka 2</c:v>
                </c:pt>
                <c:pt idx="836">
                  <c:v>2009 Vecka 3</c:v>
                </c:pt>
                <c:pt idx="837">
                  <c:v>2009 Vecka 4</c:v>
                </c:pt>
                <c:pt idx="838">
                  <c:v>2009 Vecka 5</c:v>
                </c:pt>
                <c:pt idx="839">
                  <c:v>2009 Vecka 6</c:v>
                </c:pt>
                <c:pt idx="840">
                  <c:v>2009 Vecka 7</c:v>
                </c:pt>
                <c:pt idx="841">
                  <c:v>2009 Vecka 8</c:v>
                </c:pt>
                <c:pt idx="842">
                  <c:v>2009 Vecka 9</c:v>
                </c:pt>
                <c:pt idx="843">
                  <c:v>2009 Vecka 10</c:v>
                </c:pt>
                <c:pt idx="844">
                  <c:v>2009 Vecka 11</c:v>
                </c:pt>
                <c:pt idx="845">
                  <c:v>2009 Vecka 12</c:v>
                </c:pt>
                <c:pt idx="846">
                  <c:v>2009 Vecka 13</c:v>
                </c:pt>
                <c:pt idx="847">
                  <c:v>2009 Vecka 14</c:v>
                </c:pt>
                <c:pt idx="848">
                  <c:v>2009 Vecka 15</c:v>
                </c:pt>
                <c:pt idx="849">
                  <c:v>2009 Vecka 16</c:v>
                </c:pt>
                <c:pt idx="850">
                  <c:v>2009 Vecka 17</c:v>
                </c:pt>
                <c:pt idx="851">
                  <c:v>2009 Vecka 18</c:v>
                </c:pt>
                <c:pt idx="852">
                  <c:v>2009 Vecka 19</c:v>
                </c:pt>
                <c:pt idx="853">
                  <c:v>2009 Vecka 20</c:v>
                </c:pt>
                <c:pt idx="854">
                  <c:v>2009 Vecka 21</c:v>
                </c:pt>
                <c:pt idx="855">
                  <c:v>2009 Vecka 22</c:v>
                </c:pt>
                <c:pt idx="856">
                  <c:v>2009 Vecka 23</c:v>
                </c:pt>
                <c:pt idx="857">
                  <c:v>2009 Vecka 24</c:v>
                </c:pt>
                <c:pt idx="858">
                  <c:v>2009 Vecka 25</c:v>
                </c:pt>
                <c:pt idx="859">
                  <c:v>2009 Vecka 26</c:v>
                </c:pt>
                <c:pt idx="860">
                  <c:v>2009 Vecka 27</c:v>
                </c:pt>
                <c:pt idx="861">
                  <c:v>2009 Vecka 28</c:v>
                </c:pt>
                <c:pt idx="862">
                  <c:v>2009 Vecka 29</c:v>
                </c:pt>
                <c:pt idx="863">
                  <c:v>2009 Vecka 30</c:v>
                </c:pt>
                <c:pt idx="864">
                  <c:v>2009 Vecka 31</c:v>
                </c:pt>
                <c:pt idx="865">
                  <c:v>2009 Vecka 32</c:v>
                </c:pt>
                <c:pt idx="866">
                  <c:v>2009 Vecka 33</c:v>
                </c:pt>
                <c:pt idx="867">
                  <c:v>2009 Vecka 34</c:v>
                </c:pt>
                <c:pt idx="868">
                  <c:v>2009 Vecka 35</c:v>
                </c:pt>
                <c:pt idx="869">
                  <c:v>2009 Vecka 36</c:v>
                </c:pt>
                <c:pt idx="870">
                  <c:v>2009 Vecka 37</c:v>
                </c:pt>
                <c:pt idx="871">
                  <c:v>2009 Vecka 38</c:v>
                </c:pt>
                <c:pt idx="872">
                  <c:v>2009 Vecka 39</c:v>
                </c:pt>
                <c:pt idx="873">
                  <c:v>2009 Vecka 40</c:v>
                </c:pt>
                <c:pt idx="874">
                  <c:v>2009 Vecka 41</c:v>
                </c:pt>
                <c:pt idx="875">
                  <c:v>2009 Vecka 42</c:v>
                </c:pt>
                <c:pt idx="876">
                  <c:v>2009 Vecka 43</c:v>
                </c:pt>
                <c:pt idx="877">
                  <c:v>2009 Vecka 44</c:v>
                </c:pt>
                <c:pt idx="878">
                  <c:v>2009 Vecka 45</c:v>
                </c:pt>
                <c:pt idx="879">
                  <c:v>2009 Vecka 46</c:v>
                </c:pt>
                <c:pt idx="880">
                  <c:v>2009 Vecka 47</c:v>
                </c:pt>
                <c:pt idx="881">
                  <c:v>2009 Vecka 48</c:v>
                </c:pt>
                <c:pt idx="882">
                  <c:v>2009 Vecka 49</c:v>
                </c:pt>
                <c:pt idx="883">
                  <c:v>2009 Vecka 50</c:v>
                </c:pt>
                <c:pt idx="884">
                  <c:v>2009 Vecka 51</c:v>
                </c:pt>
                <c:pt idx="885">
                  <c:v>2009 Vecka 52</c:v>
                </c:pt>
                <c:pt idx="886">
                  <c:v>2009 Vecka 53</c:v>
                </c:pt>
                <c:pt idx="887">
                  <c:v>2010 Vecka 1</c:v>
                </c:pt>
                <c:pt idx="888">
                  <c:v>2010 Vecka 2</c:v>
                </c:pt>
                <c:pt idx="889">
                  <c:v>2010 Vecka 3</c:v>
                </c:pt>
                <c:pt idx="890">
                  <c:v>2010 Vecka 4</c:v>
                </c:pt>
                <c:pt idx="891">
                  <c:v>2010 Vecka 5</c:v>
                </c:pt>
                <c:pt idx="892">
                  <c:v>2010 Vecka 6</c:v>
                </c:pt>
                <c:pt idx="893">
                  <c:v>2010 Vecka 7</c:v>
                </c:pt>
                <c:pt idx="894">
                  <c:v>2010 Vecka 8</c:v>
                </c:pt>
                <c:pt idx="895">
                  <c:v>2010 Vecka 9</c:v>
                </c:pt>
                <c:pt idx="896">
                  <c:v>2010 Vecka 10</c:v>
                </c:pt>
                <c:pt idx="897">
                  <c:v>2010 Vecka 11</c:v>
                </c:pt>
                <c:pt idx="898">
                  <c:v>2010 Vecka 12</c:v>
                </c:pt>
                <c:pt idx="899">
                  <c:v>2010 Vecka 13</c:v>
                </c:pt>
                <c:pt idx="900">
                  <c:v>2010 Vecka 14</c:v>
                </c:pt>
                <c:pt idx="901">
                  <c:v>2010 Vecka 15</c:v>
                </c:pt>
                <c:pt idx="902">
                  <c:v>2010 Vecka 16</c:v>
                </c:pt>
                <c:pt idx="903">
                  <c:v>2010 Vecka 17</c:v>
                </c:pt>
                <c:pt idx="904">
                  <c:v>2010 Vecka 18</c:v>
                </c:pt>
                <c:pt idx="905">
                  <c:v>2010 Vecka 19</c:v>
                </c:pt>
                <c:pt idx="906">
                  <c:v>2010 Vecka 20</c:v>
                </c:pt>
                <c:pt idx="907">
                  <c:v>2010 Vecka 21</c:v>
                </c:pt>
                <c:pt idx="908">
                  <c:v>2010 Vecka 22</c:v>
                </c:pt>
                <c:pt idx="909">
                  <c:v>2010 Vecka 23</c:v>
                </c:pt>
                <c:pt idx="910">
                  <c:v>2010 Vecka 24</c:v>
                </c:pt>
                <c:pt idx="911">
                  <c:v>2010 Vecka 25</c:v>
                </c:pt>
                <c:pt idx="912">
                  <c:v>2010 Vecka 26</c:v>
                </c:pt>
                <c:pt idx="913">
                  <c:v>2010 Vecka 27</c:v>
                </c:pt>
                <c:pt idx="914">
                  <c:v>2010 Vecka 28</c:v>
                </c:pt>
                <c:pt idx="915">
                  <c:v>2010 Vecka 29</c:v>
                </c:pt>
                <c:pt idx="916">
                  <c:v>2010 Vecka 30</c:v>
                </c:pt>
                <c:pt idx="917">
                  <c:v>2010 Vecka 31</c:v>
                </c:pt>
                <c:pt idx="918">
                  <c:v>2010 Vecka 32</c:v>
                </c:pt>
                <c:pt idx="919">
                  <c:v>2010 Vecka 33</c:v>
                </c:pt>
                <c:pt idx="920">
                  <c:v>2010 Vecka 34</c:v>
                </c:pt>
                <c:pt idx="921">
                  <c:v>2010 Vecka 35</c:v>
                </c:pt>
                <c:pt idx="922">
                  <c:v>2010 Vecka 36</c:v>
                </c:pt>
                <c:pt idx="923">
                  <c:v>2010 Vecka 37</c:v>
                </c:pt>
                <c:pt idx="924">
                  <c:v>2010 Vecka 38</c:v>
                </c:pt>
                <c:pt idx="925">
                  <c:v>2010 Vecka 39</c:v>
                </c:pt>
                <c:pt idx="926">
                  <c:v>2010 Vecka 40</c:v>
                </c:pt>
                <c:pt idx="927">
                  <c:v>2010 Vecka 41</c:v>
                </c:pt>
                <c:pt idx="928">
                  <c:v>2010 Vecka 42</c:v>
                </c:pt>
                <c:pt idx="929">
                  <c:v>2010 Vecka 43</c:v>
                </c:pt>
                <c:pt idx="930">
                  <c:v>2010 Vecka 44</c:v>
                </c:pt>
                <c:pt idx="931">
                  <c:v>2010 Vecka 45</c:v>
                </c:pt>
                <c:pt idx="932">
                  <c:v>2010 Vecka 46</c:v>
                </c:pt>
                <c:pt idx="933">
                  <c:v>2010 Vecka 47</c:v>
                </c:pt>
                <c:pt idx="934">
                  <c:v>2010 Vecka 48</c:v>
                </c:pt>
                <c:pt idx="935">
                  <c:v>2010 Vecka 49</c:v>
                </c:pt>
                <c:pt idx="936">
                  <c:v>2010 Vecka 50</c:v>
                </c:pt>
                <c:pt idx="937">
                  <c:v>2010 Vecka 51</c:v>
                </c:pt>
                <c:pt idx="938">
                  <c:v>2010 Vecka 52</c:v>
                </c:pt>
                <c:pt idx="939">
                  <c:v>2011 Vecka 1</c:v>
                </c:pt>
                <c:pt idx="940">
                  <c:v>2011 Vecka 2</c:v>
                </c:pt>
                <c:pt idx="941">
                  <c:v>2011 Vecka 3</c:v>
                </c:pt>
                <c:pt idx="942">
                  <c:v>2011 Vecka 4</c:v>
                </c:pt>
                <c:pt idx="943">
                  <c:v>2011 Vecka 5</c:v>
                </c:pt>
                <c:pt idx="944">
                  <c:v>2011 Vecka 6</c:v>
                </c:pt>
                <c:pt idx="945">
                  <c:v>2011 Vecka 7</c:v>
                </c:pt>
                <c:pt idx="946">
                  <c:v>2011 Vecka 8</c:v>
                </c:pt>
                <c:pt idx="947">
                  <c:v>2011 Vecka 9</c:v>
                </c:pt>
                <c:pt idx="948">
                  <c:v>2011 Vecka 10</c:v>
                </c:pt>
                <c:pt idx="949">
                  <c:v>2011 Vecka 11</c:v>
                </c:pt>
                <c:pt idx="950">
                  <c:v>2011 Vecka 12</c:v>
                </c:pt>
                <c:pt idx="951">
                  <c:v>2011 Vecka 13</c:v>
                </c:pt>
                <c:pt idx="952">
                  <c:v>2011 Vecka 14</c:v>
                </c:pt>
                <c:pt idx="953">
                  <c:v>2011 Vecka 15</c:v>
                </c:pt>
                <c:pt idx="954">
                  <c:v>2011 Vecka 16</c:v>
                </c:pt>
                <c:pt idx="955">
                  <c:v>2011 Vecka 17</c:v>
                </c:pt>
                <c:pt idx="956">
                  <c:v>2011 Vecka 18</c:v>
                </c:pt>
                <c:pt idx="957">
                  <c:v>2011 Vecka 19</c:v>
                </c:pt>
                <c:pt idx="958">
                  <c:v>2011 Vecka 20</c:v>
                </c:pt>
                <c:pt idx="959">
                  <c:v>2011 Vecka 21</c:v>
                </c:pt>
                <c:pt idx="960">
                  <c:v>2011 Vecka 22</c:v>
                </c:pt>
                <c:pt idx="961">
                  <c:v>2011 Vecka 23</c:v>
                </c:pt>
                <c:pt idx="962">
                  <c:v>2011 Vecka 24</c:v>
                </c:pt>
                <c:pt idx="963">
                  <c:v>2011 Vecka 25</c:v>
                </c:pt>
                <c:pt idx="964">
                  <c:v>2011 Vecka 26</c:v>
                </c:pt>
                <c:pt idx="965">
                  <c:v>2011 Vecka 27</c:v>
                </c:pt>
                <c:pt idx="966">
                  <c:v>2011 Vecka 28</c:v>
                </c:pt>
                <c:pt idx="967">
                  <c:v>2011 Vecka 29</c:v>
                </c:pt>
                <c:pt idx="968">
                  <c:v>2011 Vecka 30</c:v>
                </c:pt>
                <c:pt idx="969">
                  <c:v>2011 Vecka 31</c:v>
                </c:pt>
                <c:pt idx="970">
                  <c:v>2011 Vecka 32</c:v>
                </c:pt>
                <c:pt idx="971">
                  <c:v>2011 Vecka 33</c:v>
                </c:pt>
                <c:pt idx="972">
                  <c:v>2011 Vecka 34</c:v>
                </c:pt>
                <c:pt idx="973">
                  <c:v>2011 Vecka 35</c:v>
                </c:pt>
                <c:pt idx="974">
                  <c:v>2011 Vecka 36</c:v>
                </c:pt>
                <c:pt idx="975">
                  <c:v>2011 Vecka 37</c:v>
                </c:pt>
                <c:pt idx="976">
                  <c:v>2011 Vecka 38</c:v>
                </c:pt>
                <c:pt idx="977">
                  <c:v>2011 Vecka 39</c:v>
                </c:pt>
                <c:pt idx="978">
                  <c:v>2011 Vecka 40</c:v>
                </c:pt>
                <c:pt idx="979">
                  <c:v>2011 Vecka 41</c:v>
                </c:pt>
                <c:pt idx="980">
                  <c:v>2011 Vecka 42</c:v>
                </c:pt>
                <c:pt idx="981">
                  <c:v>2011 Vecka 43</c:v>
                </c:pt>
                <c:pt idx="982">
                  <c:v>2011 Vecka 44</c:v>
                </c:pt>
                <c:pt idx="983">
                  <c:v>2011 Vecka 45</c:v>
                </c:pt>
                <c:pt idx="984">
                  <c:v>2011 Vecka 46</c:v>
                </c:pt>
                <c:pt idx="985">
                  <c:v>2011 Vecka 47</c:v>
                </c:pt>
                <c:pt idx="986">
                  <c:v>2011 Vecka 48</c:v>
                </c:pt>
                <c:pt idx="987">
                  <c:v>2011 Vecka 49</c:v>
                </c:pt>
                <c:pt idx="988">
                  <c:v>2011 Vecka 50</c:v>
                </c:pt>
                <c:pt idx="989">
                  <c:v>2011 Vecka 51</c:v>
                </c:pt>
                <c:pt idx="990">
                  <c:v>2011 Vecka 52</c:v>
                </c:pt>
                <c:pt idx="991">
                  <c:v>2012 Vecka 1</c:v>
                </c:pt>
                <c:pt idx="992">
                  <c:v>2012 Vecka 2</c:v>
                </c:pt>
                <c:pt idx="993">
                  <c:v>2012 Vecka 3</c:v>
                </c:pt>
                <c:pt idx="994">
                  <c:v>2012 Vecka 4</c:v>
                </c:pt>
                <c:pt idx="995">
                  <c:v>2012 Vecka 5</c:v>
                </c:pt>
                <c:pt idx="996">
                  <c:v>2012 Vecka 6</c:v>
                </c:pt>
                <c:pt idx="997">
                  <c:v>2012 Vecka 7</c:v>
                </c:pt>
                <c:pt idx="998">
                  <c:v>2012 Vecka 8</c:v>
                </c:pt>
                <c:pt idx="999">
                  <c:v>2012 Vecka 9</c:v>
                </c:pt>
                <c:pt idx="1000">
                  <c:v>2012 Vecka 10</c:v>
                </c:pt>
                <c:pt idx="1001">
                  <c:v>2012 Vecka 11</c:v>
                </c:pt>
                <c:pt idx="1002">
                  <c:v>2012 Vecka 12</c:v>
                </c:pt>
                <c:pt idx="1003">
                  <c:v>2012 Vecka 13</c:v>
                </c:pt>
                <c:pt idx="1004">
                  <c:v>2012 Vecka 14</c:v>
                </c:pt>
                <c:pt idx="1005">
                  <c:v>2012 Vecka 15</c:v>
                </c:pt>
                <c:pt idx="1006">
                  <c:v>2012 Vecka 16</c:v>
                </c:pt>
                <c:pt idx="1007">
                  <c:v>2012 Vecka 17</c:v>
                </c:pt>
                <c:pt idx="1008">
                  <c:v>2012 Vecka 18</c:v>
                </c:pt>
                <c:pt idx="1009">
                  <c:v>2012 Vecka 19</c:v>
                </c:pt>
                <c:pt idx="1010">
                  <c:v>2012 Vecka 20</c:v>
                </c:pt>
                <c:pt idx="1011">
                  <c:v>2012 Vecka 21</c:v>
                </c:pt>
                <c:pt idx="1012">
                  <c:v>2012 Vecka 22</c:v>
                </c:pt>
                <c:pt idx="1013">
                  <c:v>2012 Vecka 23</c:v>
                </c:pt>
                <c:pt idx="1014">
                  <c:v>2012 Vecka 24</c:v>
                </c:pt>
                <c:pt idx="1015">
                  <c:v>2012 Vecka 25</c:v>
                </c:pt>
                <c:pt idx="1016">
                  <c:v>2012 Vecka 26</c:v>
                </c:pt>
                <c:pt idx="1017">
                  <c:v>2012 Vecka 27</c:v>
                </c:pt>
                <c:pt idx="1018">
                  <c:v>2012 Vecka 28</c:v>
                </c:pt>
                <c:pt idx="1019">
                  <c:v>2012 Vecka 29</c:v>
                </c:pt>
                <c:pt idx="1020">
                  <c:v>2012 Vecka 30</c:v>
                </c:pt>
                <c:pt idx="1021">
                  <c:v>2012 Vecka 31</c:v>
                </c:pt>
                <c:pt idx="1022">
                  <c:v>2012 Vecka 32</c:v>
                </c:pt>
                <c:pt idx="1023">
                  <c:v>2012 Vecka 33</c:v>
                </c:pt>
                <c:pt idx="1024">
                  <c:v>2012 Vecka 34</c:v>
                </c:pt>
                <c:pt idx="1025">
                  <c:v>2012 Vecka 35</c:v>
                </c:pt>
                <c:pt idx="1026">
                  <c:v>2012 Vecka 36</c:v>
                </c:pt>
                <c:pt idx="1027">
                  <c:v>2012 Vecka 37</c:v>
                </c:pt>
                <c:pt idx="1028">
                  <c:v>2012 Vecka 38</c:v>
                </c:pt>
                <c:pt idx="1029">
                  <c:v>2012 Vecka 39</c:v>
                </c:pt>
                <c:pt idx="1030">
                  <c:v>2012 Vecka 40</c:v>
                </c:pt>
                <c:pt idx="1031">
                  <c:v>2012 Vecka 41</c:v>
                </c:pt>
                <c:pt idx="1032">
                  <c:v>2012 Vecka 42</c:v>
                </c:pt>
                <c:pt idx="1033">
                  <c:v>2012 Vecka 43</c:v>
                </c:pt>
                <c:pt idx="1034">
                  <c:v>2012 Vecka 44</c:v>
                </c:pt>
                <c:pt idx="1035">
                  <c:v>2012 Vecka 45</c:v>
                </c:pt>
                <c:pt idx="1036">
                  <c:v>2012 Vecka 46</c:v>
                </c:pt>
                <c:pt idx="1037">
                  <c:v>2012 Vecka 47</c:v>
                </c:pt>
                <c:pt idx="1038">
                  <c:v>2012 Vecka 48</c:v>
                </c:pt>
                <c:pt idx="1039">
                  <c:v>2012 Vecka 49</c:v>
                </c:pt>
                <c:pt idx="1040">
                  <c:v>2012 Vecka 50</c:v>
                </c:pt>
                <c:pt idx="1041">
                  <c:v>2012 Vecka 51</c:v>
                </c:pt>
                <c:pt idx="1042">
                  <c:v>2012 Vecka 52</c:v>
                </c:pt>
                <c:pt idx="1043">
                  <c:v>2013 Vecka 1</c:v>
                </c:pt>
                <c:pt idx="1044">
                  <c:v>2013 Vecka 2</c:v>
                </c:pt>
                <c:pt idx="1045">
                  <c:v>2013 Vecka 3</c:v>
                </c:pt>
                <c:pt idx="1046">
                  <c:v>2013 Vecka 4</c:v>
                </c:pt>
                <c:pt idx="1047">
                  <c:v>2013 Vecka 5</c:v>
                </c:pt>
                <c:pt idx="1048">
                  <c:v>2013 Vecka 6</c:v>
                </c:pt>
                <c:pt idx="1049">
                  <c:v>2013 Vecka 7</c:v>
                </c:pt>
                <c:pt idx="1050">
                  <c:v>2013 Vecka 8</c:v>
                </c:pt>
                <c:pt idx="1051">
                  <c:v>2013 Vecka 9</c:v>
                </c:pt>
                <c:pt idx="1052">
                  <c:v>2013 Vecka 10</c:v>
                </c:pt>
                <c:pt idx="1053">
                  <c:v>2013 Vecka 11</c:v>
                </c:pt>
                <c:pt idx="1054">
                  <c:v>2013 Vecka 12</c:v>
                </c:pt>
                <c:pt idx="1055">
                  <c:v>2013 Vecka 13</c:v>
                </c:pt>
                <c:pt idx="1056">
                  <c:v>2013 Vecka 14</c:v>
                </c:pt>
                <c:pt idx="1057">
                  <c:v>2013 Vecka 15</c:v>
                </c:pt>
                <c:pt idx="1058">
                  <c:v>2013 Vecka 16</c:v>
                </c:pt>
                <c:pt idx="1059">
                  <c:v>2013 Vecka 17</c:v>
                </c:pt>
                <c:pt idx="1060">
                  <c:v>2013 Vecka 18</c:v>
                </c:pt>
                <c:pt idx="1061">
                  <c:v>2013 Vecka 19</c:v>
                </c:pt>
                <c:pt idx="1062">
                  <c:v>2013 Vecka 20</c:v>
                </c:pt>
                <c:pt idx="1063">
                  <c:v>2013 Vecka 21</c:v>
                </c:pt>
                <c:pt idx="1064">
                  <c:v>2013 Vecka 22</c:v>
                </c:pt>
                <c:pt idx="1065">
                  <c:v>2013 Vecka 23</c:v>
                </c:pt>
                <c:pt idx="1066">
                  <c:v>2013 Vecka 24</c:v>
                </c:pt>
                <c:pt idx="1067">
                  <c:v>2013 Vecka 25</c:v>
                </c:pt>
                <c:pt idx="1068">
                  <c:v>2013 Vecka 26</c:v>
                </c:pt>
                <c:pt idx="1069">
                  <c:v>2013 Vecka 27</c:v>
                </c:pt>
                <c:pt idx="1070">
                  <c:v>2013 Vecka 28</c:v>
                </c:pt>
                <c:pt idx="1071">
                  <c:v>2013 Vecka 29</c:v>
                </c:pt>
                <c:pt idx="1072">
                  <c:v>2013 Vecka 30</c:v>
                </c:pt>
                <c:pt idx="1073">
                  <c:v>2013 Vecka 31</c:v>
                </c:pt>
                <c:pt idx="1074">
                  <c:v>2013 Vecka 32</c:v>
                </c:pt>
                <c:pt idx="1075">
                  <c:v>2013 Vecka 33</c:v>
                </c:pt>
                <c:pt idx="1076">
                  <c:v>2013 Vecka 34</c:v>
                </c:pt>
                <c:pt idx="1077">
                  <c:v>2013 Vecka 35</c:v>
                </c:pt>
                <c:pt idx="1078">
                  <c:v>2013 Vecka 36</c:v>
                </c:pt>
                <c:pt idx="1079">
                  <c:v>2013 Vecka 37</c:v>
                </c:pt>
                <c:pt idx="1080">
                  <c:v>2013 Vecka 38</c:v>
                </c:pt>
                <c:pt idx="1081">
                  <c:v>2013 Vecka 39</c:v>
                </c:pt>
                <c:pt idx="1082">
                  <c:v>2013 Vecka 40</c:v>
                </c:pt>
                <c:pt idx="1083">
                  <c:v>2013 Vecka 41</c:v>
                </c:pt>
                <c:pt idx="1084">
                  <c:v>2013 Vecka 42</c:v>
                </c:pt>
                <c:pt idx="1085">
                  <c:v>2013 Vecka 43</c:v>
                </c:pt>
                <c:pt idx="1086">
                  <c:v>2013 Vecka 44</c:v>
                </c:pt>
                <c:pt idx="1087">
                  <c:v>2013 Vecka 45</c:v>
                </c:pt>
                <c:pt idx="1088">
                  <c:v>2013 Vecka 46</c:v>
                </c:pt>
                <c:pt idx="1089">
                  <c:v>2013 Vecka 47</c:v>
                </c:pt>
                <c:pt idx="1090">
                  <c:v>2013 Vecka 48</c:v>
                </c:pt>
                <c:pt idx="1091">
                  <c:v>2013 Vecka 49</c:v>
                </c:pt>
                <c:pt idx="1092">
                  <c:v>2013 Vecka 50</c:v>
                </c:pt>
                <c:pt idx="1093">
                  <c:v>2013 Vecka 51</c:v>
                </c:pt>
                <c:pt idx="1094">
                  <c:v>2013 Vecka 52</c:v>
                </c:pt>
                <c:pt idx="1095">
                  <c:v>2014 Vecka 1</c:v>
                </c:pt>
                <c:pt idx="1096">
                  <c:v>2014 Vecka 2</c:v>
                </c:pt>
                <c:pt idx="1097">
                  <c:v>2014 Vecka 3</c:v>
                </c:pt>
                <c:pt idx="1098">
                  <c:v>2014 Vecka 4</c:v>
                </c:pt>
                <c:pt idx="1099">
                  <c:v>2014 Vecka 5</c:v>
                </c:pt>
                <c:pt idx="1100">
                  <c:v>2014 Vecka 6</c:v>
                </c:pt>
                <c:pt idx="1101">
                  <c:v>2014 Vecka 7</c:v>
                </c:pt>
                <c:pt idx="1102">
                  <c:v>2014 Vecka 8</c:v>
                </c:pt>
                <c:pt idx="1103">
                  <c:v>2014 Vecka 9</c:v>
                </c:pt>
                <c:pt idx="1104">
                  <c:v>2014 Vecka 10</c:v>
                </c:pt>
                <c:pt idx="1105">
                  <c:v>2014 Vecka 11</c:v>
                </c:pt>
                <c:pt idx="1106">
                  <c:v>2014 Vecka 12</c:v>
                </c:pt>
                <c:pt idx="1107">
                  <c:v>2014 Vecka 13</c:v>
                </c:pt>
                <c:pt idx="1108">
                  <c:v>2014 Vecka 14</c:v>
                </c:pt>
                <c:pt idx="1109">
                  <c:v>2014 Vecka 15</c:v>
                </c:pt>
                <c:pt idx="1110">
                  <c:v>2014 Vecka 16</c:v>
                </c:pt>
                <c:pt idx="1111">
                  <c:v>2014 Vecka 17</c:v>
                </c:pt>
                <c:pt idx="1112">
                  <c:v>2014 Vecka 18</c:v>
                </c:pt>
                <c:pt idx="1113">
                  <c:v>2014 Vecka 19</c:v>
                </c:pt>
                <c:pt idx="1114">
                  <c:v>2014 Vecka 20</c:v>
                </c:pt>
                <c:pt idx="1115">
                  <c:v>2014 Vecka 21</c:v>
                </c:pt>
                <c:pt idx="1116">
                  <c:v>2014 Vecka 22</c:v>
                </c:pt>
                <c:pt idx="1117">
                  <c:v>2014 Vecka 23</c:v>
                </c:pt>
                <c:pt idx="1118">
                  <c:v>2014 Vecka 24</c:v>
                </c:pt>
                <c:pt idx="1119">
                  <c:v>2014 Vecka 25</c:v>
                </c:pt>
                <c:pt idx="1120">
                  <c:v>2014 Vecka 26</c:v>
                </c:pt>
                <c:pt idx="1121">
                  <c:v>2014 Vecka 27</c:v>
                </c:pt>
                <c:pt idx="1122">
                  <c:v>2014 Vecka 28</c:v>
                </c:pt>
                <c:pt idx="1123">
                  <c:v>2014 Vecka 29</c:v>
                </c:pt>
                <c:pt idx="1124">
                  <c:v>2014 Vecka 30</c:v>
                </c:pt>
                <c:pt idx="1125">
                  <c:v>2014 Vecka 31</c:v>
                </c:pt>
                <c:pt idx="1126">
                  <c:v>2014 Vecka 32</c:v>
                </c:pt>
                <c:pt idx="1127">
                  <c:v>2014 Vecka 33</c:v>
                </c:pt>
                <c:pt idx="1128">
                  <c:v>2014 Vecka 34</c:v>
                </c:pt>
                <c:pt idx="1129">
                  <c:v>2014 Vecka 35</c:v>
                </c:pt>
                <c:pt idx="1130">
                  <c:v>2014 Vecka 36</c:v>
                </c:pt>
                <c:pt idx="1131">
                  <c:v>2014 Vecka 37</c:v>
                </c:pt>
                <c:pt idx="1132">
                  <c:v>2014 Vecka 38</c:v>
                </c:pt>
                <c:pt idx="1133">
                  <c:v>2014 Vecka 39</c:v>
                </c:pt>
                <c:pt idx="1134">
                  <c:v>2014 Vecka 40</c:v>
                </c:pt>
                <c:pt idx="1135">
                  <c:v>2014 Vecka 41</c:v>
                </c:pt>
                <c:pt idx="1136">
                  <c:v>2014 Vecka 42</c:v>
                </c:pt>
                <c:pt idx="1137">
                  <c:v>2014 Vecka 43</c:v>
                </c:pt>
                <c:pt idx="1138">
                  <c:v>2014 Vecka 44</c:v>
                </c:pt>
                <c:pt idx="1139">
                  <c:v>2014 Vecka 45</c:v>
                </c:pt>
                <c:pt idx="1140">
                  <c:v>2014 Vecka 46</c:v>
                </c:pt>
                <c:pt idx="1141">
                  <c:v>2014 Vecka 47</c:v>
                </c:pt>
                <c:pt idx="1142">
                  <c:v>2014 Vecka 48</c:v>
                </c:pt>
                <c:pt idx="1143">
                  <c:v>2014 Vecka 49</c:v>
                </c:pt>
                <c:pt idx="1144">
                  <c:v>2014 Vecka 50</c:v>
                </c:pt>
                <c:pt idx="1145">
                  <c:v>2014 Vecka 51</c:v>
                </c:pt>
                <c:pt idx="1146">
                  <c:v>2014 Vecka 52</c:v>
                </c:pt>
                <c:pt idx="1147">
                  <c:v>2015 Vecka 1</c:v>
                </c:pt>
                <c:pt idx="1148">
                  <c:v>2015 Vecka 2</c:v>
                </c:pt>
                <c:pt idx="1149">
                  <c:v>2015 Vecka 3</c:v>
                </c:pt>
                <c:pt idx="1150">
                  <c:v>2015 Vecka 4</c:v>
                </c:pt>
                <c:pt idx="1151">
                  <c:v>2015 Vecka 5</c:v>
                </c:pt>
                <c:pt idx="1152">
                  <c:v>2015 Vecka 6</c:v>
                </c:pt>
                <c:pt idx="1153">
                  <c:v>2015 Vecka 7</c:v>
                </c:pt>
                <c:pt idx="1154">
                  <c:v>2015 Vecka 8</c:v>
                </c:pt>
                <c:pt idx="1155">
                  <c:v>2015 Vecka 9</c:v>
                </c:pt>
                <c:pt idx="1156">
                  <c:v>2015 Vecka 10</c:v>
                </c:pt>
                <c:pt idx="1157">
                  <c:v>2015 Vecka 11</c:v>
                </c:pt>
                <c:pt idx="1158">
                  <c:v>2015 Vecka 12</c:v>
                </c:pt>
                <c:pt idx="1159">
                  <c:v>2015 Vecka 13</c:v>
                </c:pt>
                <c:pt idx="1160">
                  <c:v>2015 Vecka 14</c:v>
                </c:pt>
                <c:pt idx="1161">
                  <c:v>2015 Vecka 15</c:v>
                </c:pt>
                <c:pt idx="1162">
                  <c:v>2015 Vecka 16</c:v>
                </c:pt>
                <c:pt idx="1163">
                  <c:v>2015 Vecka 17</c:v>
                </c:pt>
                <c:pt idx="1164">
                  <c:v>2015 Vecka 18</c:v>
                </c:pt>
                <c:pt idx="1165">
                  <c:v>2015 Vecka 19</c:v>
                </c:pt>
                <c:pt idx="1166">
                  <c:v>2015 Vecka 20</c:v>
                </c:pt>
                <c:pt idx="1167">
                  <c:v>2015 Vecka 21</c:v>
                </c:pt>
                <c:pt idx="1168">
                  <c:v>2015 Vecka 22</c:v>
                </c:pt>
                <c:pt idx="1169">
                  <c:v>2015 Vecka 23</c:v>
                </c:pt>
                <c:pt idx="1170">
                  <c:v>2015 Vecka 24</c:v>
                </c:pt>
                <c:pt idx="1171">
                  <c:v>2015 Vecka 25</c:v>
                </c:pt>
                <c:pt idx="1172">
                  <c:v>2015 Vecka 26</c:v>
                </c:pt>
                <c:pt idx="1173">
                  <c:v>2015 Vecka 27</c:v>
                </c:pt>
                <c:pt idx="1174">
                  <c:v>2015 Vecka 28</c:v>
                </c:pt>
                <c:pt idx="1175">
                  <c:v>2015 Vecka 29</c:v>
                </c:pt>
                <c:pt idx="1176">
                  <c:v>2015 Vecka 30</c:v>
                </c:pt>
                <c:pt idx="1177">
                  <c:v>2015 Vecka 31</c:v>
                </c:pt>
                <c:pt idx="1178">
                  <c:v>2015 Vecka 32</c:v>
                </c:pt>
                <c:pt idx="1179">
                  <c:v>2015 Vecka 33</c:v>
                </c:pt>
                <c:pt idx="1180">
                  <c:v>2015 Vecka 34</c:v>
                </c:pt>
                <c:pt idx="1181">
                  <c:v>2015 Vecka 35</c:v>
                </c:pt>
                <c:pt idx="1182">
                  <c:v>2015 Vecka 36</c:v>
                </c:pt>
                <c:pt idx="1183">
                  <c:v>2015 Vecka 37</c:v>
                </c:pt>
                <c:pt idx="1184">
                  <c:v>2015 Vecka 38</c:v>
                </c:pt>
                <c:pt idx="1185">
                  <c:v>2015 Vecka 39</c:v>
                </c:pt>
                <c:pt idx="1186">
                  <c:v>2015 Vecka 40</c:v>
                </c:pt>
                <c:pt idx="1187">
                  <c:v>2015 Vecka 41</c:v>
                </c:pt>
                <c:pt idx="1188">
                  <c:v>2015 Vecka 42</c:v>
                </c:pt>
                <c:pt idx="1189">
                  <c:v>2015 Vecka 43</c:v>
                </c:pt>
                <c:pt idx="1190">
                  <c:v>2015 Vecka 44</c:v>
                </c:pt>
                <c:pt idx="1191">
                  <c:v>2015 Vecka 45</c:v>
                </c:pt>
                <c:pt idx="1192">
                  <c:v>2015 Vecka 46</c:v>
                </c:pt>
                <c:pt idx="1193">
                  <c:v>2015 Vecka 47</c:v>
                </c:pt>
                <c:pt idx="1194">
                  <c:v>2015 Vecka 48</c:v>
                </c:pt>
                <c:pt idx="1195">
                  <c:v>2015 Vecka 49</c:v>
                </c:pt>
                <c:pt idx="1196">
                  <c:v>2015 Vecka 50</c:v>
                </c:pt>
                <c:pt idx="1197">
                  <c:v>2015 Vecka 51</c:v>
                </c:pt>
                <c:pt idx="1198">
                  <c:v>2015 Vecka 52</c:v>
                </c:pt>
                <c:pt idx="1199">
                  <c:v>2015 Vecka 53</c:v>
                </c:pt>
                <c:pt idx="1200">
                  <c:v>2016 Vecka 1</c:v>
                </c:pt>
                <c:pt idx="1201">
                  <c:v>2016 Vecka 2</c:v>
                </c:pt>
                <c:pt idx="1202">
                  <c:v>2016 Vecka 3</c:v>
                </c:pt>
                <c:pt idx="1203">
                  <c:v>2016 Vecka 4</c:v>
                </c:pt>
                <c:pt idx="1204">
                  <c:v>2016 Vecka 5</c:v>
                </c:pt>
                <c:pt idx="1205">
                  <c:v>2016 Vecka 6</c:v>
                </c:pt>
                <c:pt idx="1206">
                  <c:v>2016 Vecka 7</c:v>
                </c:pt>
                <c:pt idx="1207">
                  <c:v>2016 Vecka 8</c:v>
                </c:pt>
                <c:pt idx="1208">
                  <c:v>2016 Vecka 9</c:v>
                </c:pt>
                <c:pt idx="1209">
                  <c:v>2016 Vecka 10</c:v>
                </c:pt>
                <c:pt idx="1210">
                  <c:v>2016 Vecka 11</c:v>
                </c:pt>
                <c:pt idx="1211">
                  <c:v>2016 Vecka 12</c:v>
                </c:pt>
                <c:pt idx="1212">
                  <c:v>2016 Vecka 13</c:v>
                </c:pt>
                <c:pt idx="1213">
                  <c:v>2016 Vecka 14</c:v>
                </c:pt>
                <c:pt idx="1214">
                  <c:v>2016 Vecka 15</c:v>
                </c:pt>
                <c:pt idx="1215">
                  <c:v>2016 Vecka 16</c:v>
                </c:pt>
                <c:pt idx="1216">
                  <c:v>2016 Vecka 17</c:v>
                </c:pt>
                <c:pt idx="1217">
                  <c:v>2016 Vecka 18</c:v>
                </c:pt>
                <c:pt idx="1218">
                  <c:v>2016 Vecka 19</c:v>
                </c:pt>
                <c:pt idx="1219">
                  <c:v>2016 Vecka 20</c:v>
                </c:pt>
                <c:pt idx="1220">
                  <c:v>2016 Vecka 21</c:v>
                </c:pt>
                <c:pt idx="1221">
                  <c:v>2016 Vecka 22</c:v>
                </c:pt>
                <c:pt idx="1222">
                  <c:v>2016 Vecka 23</c:v>
                </c:pt>
                <c:pt idx="1223">
                  <c:v>2016 Vecka 24</c:v>
                </c:pt>
                <c:pt idx="1224">
                  <c:v>2016 Vecka 25</c:v>
                </c:pt>
                <c:pt idx="1225">
                  <c:v>2016 Vecka 26</c:v>
                </c:pt>
                <c:pt idx="1226">
                  <c:v>2016 Vecka 27</c:v>
                </c:pt>
                <c:pt idx="1227">
                  <c:v>2016 Vecka 28</c:v>
                </c:pt>
                <c:pt idx="1228">
                  <c:v>2016 Vecka 29</c:v>
                </c:pt>
                <c:pt idx="1229">
                  <c:v>2016 Vecka 30</c:v>
                </c:pt>
                <c:pt idx="1230">
                  <c:v>2016 Vecka 31</c:v>
                </c:pt>
                <c:pt idx="1231">
                  <c:v>2016 Vecka 32</c:v>
                </c:pt>
                <c:pt idx="1232">
                  <c:v>2016 Vecka 33</c:v>
                </c:pt>
                <c:pt idx="1233">
                  <c:v>2016 Vecka 34</c:v>
                </c:pt>
                <c:pt idx="1234">
                  <c:v>2016 Vecka 35</c:v>
                </c:pt>
                <c:pt idx="1235">
                  <c:v>2016 Vecka 36</c:v>
                </c:pt>
                <c:pt idx="1236">
                  <c:v>2016 Vecka 37</c:v>
                </c:pt>
                <c:pt idx="1237">
                  <c:v>2016 Vecka 38</c:v>
                </c:pt>
                <c:pt idx="1238">
                  <c:v>2016 Vecka 39</c:v>
                </c:pt>
                <c:pt idx="1239">
                  <c:v>2016 Vecka 40</c:v>
                </c:pt>
                <c:pt idx="1240">
                  <c:v>2016 Vecka 41</c:v>
                </c:pt>
                <c:pt idx="1241">
                  <c:v>2016 Vecka 42</c:v>
                </c:pt>
                <c:pt idx="1242">
                  <c:v>2016 Vecka 43</c:v>
                </c:pt>
                <c:pt idx="1243">
                  <c:v>2016 Vecka 44</c:v>
                </c:pt>
                <c:pt idx="1244">
                  <c:v>2016 Vecka 45</c:v>
                </c:pt>
                <c:pt idx="1245">
                  <c:v>2016 Vecka 46</c:v>
                </c:pt>
                <c:pt idx="1246">
                  <c:v>2016 Vecka 47</c:v>
                </c:pt>
                <c:pt idx="1247">
                  <c:v>2016 Vecka 48</c:v>
                </c:pt>
                <c:pt idx="1248">
                  <c:v>2016 Vecka 49</c:v>
                </c:pt>
                <c:pt idx="1249">
                  <c:v>2016 Vecka 50</c:v>
                </c:pt>
                <c:pt idx="1250">
                  <c:v>2016 Vecka 51</c:v>
                </c:pt>
                <c:pt idx="1251">
                  <c:v>2016 Vecka 52</c:v>
                </c:pt>
                <c:pt idx="1252">
                  <c:v>2017 Vecka 1</c:v>
                </c:pt>
                <c:pt idx="1253">
                  <c:v>2017 Vecka 2</c:v>
                </c:pt>
                <c:pt idx="1254">
                  <c:v>2017 Vecka 3</c:v>
                </c:pt>
                <c:pt idx="1255">
                  <c:v>2017 Vecka 4</c:v>
                </c:pt>
                <c:pt idx="1256">
                  <c:v>2017 Vecka 5</c:v>
                </c:pt>
                <c:pt idx="1257">
                  <c:v>2017 Vecka 6</c:v>
                </c:pt>
                <c:pt idx="1258">
                  <c:v>2017 Vecka 7</c:v>
                </c:pt>
                <c:pt idx="1259">
                  <c:v>2017 Vecka 8</c:v>
                </c:pt>
                <c:pt idx="1260">
                  <c:v>2017 Vecka 9</c:v>
                </c:pt>
                <c:pt idx="1261">
                  <c:v>2017 Vecka 10</c:v>
                </c:pt>
                <c:pt idx="1262">
                  <c:v>2017 Vecka 11</c:v>
                </c:pt>
                <c:pt idx="1263">
                  <c:v>2017 Vecka 12</c:v>
                </c:pt>
                <c:pt idx="1264">
                  <c:v>2017 Vecka 13</c:v>
                </c:pt>
                <c:pt idx="1265">
                  <c:v>2017 Vecka 14</c:v>
                </c:pt>
                <c:pt idx="1266">
                  <c:v>2017 Vecka 15</c:v>
                </c:pt>
                <c:pt idx="1267">
                  <c:v>2017 Vecka 16</c:v>
                </c:pt>
                <c:pt idx="1268">
                  <c:v>2017 Vecka 17</c:v>
                </c:pt>
                <c:pt idx="1269">
                  <c:v>2017 Vecka 18</c:v>
                </c:pt>
                <c:pt idx="1270">
                  <c:v>2017 Vecka 19</c:v>
                </c:pt>
                <c:pt idx="1271">
                  <c:v>2017 Vecka 20</c:v>
                </c:pt>
                <c:pt idx="1272">
                  <c:v>2017 Vecka 21</c:v>
                </c:pt>
                <c:pt idx="1273">
                  <c:v>2017 Vecka 22</c:v>
                </c:pt>
                <c:pt idx="1274">
                  <c:v>2017 Vecka 23</c:v>
                </c:pt>
                <c:pt idx="1275">
                  <c:v>2017 Vecka 24</c:v>
                </c:pt>
                <c:pt idx="1276">
                  <c:v>2017 Vecka 25</c:v>
                </c:pt>
                <c:pt idx="1277">
                  <c:v>2017 Vecka 26</c:v>
                </c:pt>
                <c:pt idx="1278">
                  <c:v>2017 Vecka 27</c:v>
                </c:pt>
                <c:pt idx="1279">
                  <c:v>2017 Vecka 28</c:v>
                </c:pt>
                <c:pt idx="1280">
                  <c:v>2017 Vecka 29</c:v>
                </c:pt>
                <c:pt idx="1281">
                  <c:v>2017 Vecka 30</c:v>
                </c:pt>
                <c:pt idx="1282">
                  <c:v>2017 Vecka 31</c:v>
                </c:pt>
                <c:pt idx="1283">
                  <c:v>2017 Vecka 32</c:v>
                </c:pt>
                <c:pt idx="1284">
                  <c:v>2017 Vecka 33</c:v>
                </c:pt>
                <c:pt idx="1285">
                  <c:v>2017 Vecka 34</c:v>
                </c:pt>
                <c:pt idx="1286">
                  <c:v>2017 Vecka 35</c:v>
                </c:pt>
                <c:pt idx="1287">
                  <c:v>2017 Vecka 36</c:v>
                </c:pt>
                <c:pt idx="1288">
                  <c:v>2017 Vecka 37</c:v>
                </c:pt>
                <c:pt idx="1289">
                  <c:v>2017 Vecka 38</c:v>
                </c:pt>
                <c:pt idx="1290">
                  <c:v>2017 Vecka 39</c:v>
                </c:pt>
                <c:pt idx="1291">
                  <c:v>2017 Vecka 40</c:v>
                </c:pt>
                <c:pt idx="1292">
                  <c:v>2017 Vecka 41</c:v>
                </c:pt>
                <c:pt idx="1293">
                  <c:v>2017 Vecka 42</c:v>
                </c:pt>
                <c:pt idx="1294">
                  <c:v>2017 Vecka 43</c:v>
                </c:pt>
                <c:pt idx="1295">
                  <c:v>2017 Vecka 44</c:v>
                </c:pt>
                <c:pt idx="1296">
                  <c:v>2017 Vecka 45</c:v>
                </c:pt>
                <c:pt idx="1297">
                  <c:v>2017 Vecka 46</c:v>
                </c:pt>
                <c:pt idx="1298">
                  <c:v>2017 Vecka 47</c:v>
                </c:pt>
                <c:pt idx="1299">
                  <c:v>2017 Vecka 48</c:v>
                </c:pt>
                <c:pt idx="1300">
                  <c:v>2017 Vecka 49</c:v>
                </c:pt>
                <c:pt idx="1301">
                  <c:v>2017 Vecka 50</c:v>
                </c:pt>
                <c:pt idx="1302">
                  <c:v>2017 Vecka 51</c:v>
                </c:pt>
                <c:pt idx="1303">
                  <c:v>2017 Vecka 52</c:v>
                </c:pt>
                <c:pt idx="1304">
                  <c:v>2018 Vecka 1</c:v>
                </c:pt>
                <c:pt idx="1305">
                  <c:v>2018 Vecka 2</c:v>
                </c:pt>
                <c:pt idx="1306">
                  <c:v>2018 Vecka 3</c:v>
                </c:pt>
                <c:pt idx="1307">
                  <c:v>2018 Vecka 4</c:v>
                </c:pt>
                <c:pt idx="1308">
                  <c:v>2018 Vecka 5</c:v>
                </c:pt>
                <c:pt idx="1309">
                  <c:v>2018 Vecka 6</c:v>
                </c:pt>
                <c:pt idx="1310">
                  <c:v>2018 Vecka 7</c:v>
                </c:pt>
                <c:pt idx="1311">
                  <c:v>2018 Vecka 8</c:v>
                </c:pt>
                <c:pt idx="1312">
                  <c:v>2018 Vecka 9</c:v>
                </c:pt>
                <c:pt idx="1313">
                  <c:v>2018 Vecka 10</c:v>
                </c:pt>
                <c:pt idx="1314">
                  <c:v>2018 Vecka 11</c:v>
                </c:pt>
                <c:pt idx="1315">
                  <c:v>2018 Vecka 12</c:v>
                </c:pt>
                <c:pt idx="1316">
                  <c:v>2018 Vecka 13</c:v>
                </c:pt>
                <c:pt idx="1317">
                  <c:v>2018 Vecka 14</c:v>
                </c:pt>
                <c:pt idx="1318">
                  <c:v>2018 Vecka 15</c:v>
                </c:pt>
                <c:pt idx="1319">
                  <c:v>2018 Vecka 16</c:v>
                </c:pt>
                <c:pt idx="1320">
                  <c:v>2018 Vecka 17</c:v>
                </c:pt>
                <c:pt idx="1321">
                  <c:v>2018 Vecka 18</c:v>
                </c:pt>
                <c:pt idx="1322">
                  <c:v>2018 Vecka 19</c:v>
                </c:pt>
                <c:pt idx="1323">
                  <c:v>2018 Vecka 20</c:v>
                </c:pt>
                <c:pt idx="1324">
                  <c:v>2018 Vecka 21</c:v>
                </c:pt>
                <c:pt idx="1325">
                  <c:v>2018 Vecka 22</c:v>
                </c:pt>
                <c:pt idx="1326">
                  <c:v>2018 Vecka 23</c:v>
                </c:pt>
                <c:pt idx="1327">
                  <c:v>2018 Vecka 24</c:v>
                </c:pt>
                <c:pt idx="1328">
                  <c:v>2018 Vecka 25</c:v>
                </c:pt>
                <c:pt idx="1329">
                  <c:v>2018 Vecka 26</c:v>
                </c:pt>
                <c:pt idx="1330">
                  <c:v>2018 Vecka 27</c:v>
                </c:pt>
                <c:pt idx="1331">
                  <c:v>2018 Vecka 28</c:v>
                </c:pt>
                <c:pt idx="1332">
                  <c:v>2018 Vecka 29</c:v>
                </c:pt>
                <c:pt idx="1333">
                  <c:v>2018 Vecka 30</c:v>
                </c:pt>
                <c:pt idx="1334">
                  <c:v>2018 Vecka 31</c:v>
                </c:pt>
                <c:pt idx="1335">
                  <c:v>2018 Vecka 32</c:v>
                </c:pt>
                <c:pt idx="1336">
                  <c:v>2018 Vecka 33</c:v>
                </c:pt>
                <c:pt idx="1337">
                  <c:v>2018 Vecka 34</c:v>
                </c:pt>
                <c:pt idx="1338">
                  <c:v>2018 Vecka 35</c:v>
                </c:pt>
                <c:pt idx="1339">
                  <c:v>2018 Vecka 36</c:v>
                </c:pt>
                <c:pt idx="1340">
                  <c:v>2018 Vecka 37</c:v>
                </c:pt>
                <c:pt idx="1341">
                  <c:v>2018 Vecka 38</c:v>
                </c:pt>
                <c:pt idx="1342">
                  <c:v>2018 Vecka 39</c:v>
                </c:pt>
                <c:pt idx="1343">
                  <c:v>2018 Vecka 40</c:v>
                </c:pt>
                <c:pt idx="1344">
                  <c:v>2018 Vecka 41</c:v>
                </c:pt>
                <c:pt idx="1345">
                  <c:v>2018 Vecka 42</c:v>
                </c:pt>
                <c:pt idx="1346">
                  <c:v>2018 Vecka 43</c:v>
                </c:pt>
                <c:pt idx="1347">
                  <c:v>2018 Vecka 44</c:v>
                </c:pt>
                <c:pt idx="1348">
                  <c:v>2018 Vecka 45</c:v>
                </c:pt>
                <c:pt idx="1349">
                  <c:v>2018 Vecka 46</c:v>
                </c:pt>
                <c:pt idx="1350">
                  <c:v>2018 Vecka 47</c:v>
                </c:pt>
                <c:pt idx="1351">
                  <c:v>2018 Vecka 48</c:v>
                </c:pt>
                <c:pt idx="1352">
                  <c:v>2018 Vecka 49</c:v>
                </c:pt>
                <c:pt idx="1353">
                  <c:v>2018 Vecka 50</c:v>
                </c:pt>
                <c:pt idx="1354">
                  <c:v>2018 Vecka 51</c:v>
                </c:pt>
                <c:pt idx="1355">
                  <c:v>2018 Vecka 52</c:v>
                </c:pt>
                <c:pt idx="1356">
                  <c:v>2019 Vecka 1</c:v>
                </c:pt>
                <c:pt idx="1357">
                  <c:v>2019 Vecka 2</c:v>
                </c:pt>
                <c:pt idx="1358">
                  <c:v>2019 Vecka 3</c:v>
                </c:pt>
                <c:pt idx="1359">
                  <c:v>2019 Vecka 4</c:v>
                </c:pt>
                <c:pt idx="1360">
                  <c:v>2019 Vecka 5</c:v>
                </c:pt>
                <c:pt idx="1361">
                  <c:v>2019 Vecka 6</c:v>
                </c:pt>
                <c:pt idx="1362">
                  <c:v>2019 Vecka 7</c:v>
                </c:pt>
                <c:pt idx="1363">
                  <c:v>2019 Vecka 8</c:v>
                </c:pt>
                <c:pt idx="1364">
                  <c:v>2019 Vecka 9</c:v>
                </c:pt>
                <c:pt idx="1365">
                  <c:v>2019 Vecka 10</c:v>
                </c:pt>
                <c:pt idx="1366">
                  <c:v>2019 Vecka 11</c:v>
                </c:pt>
                <c:pt idx="1367">
                  <c:v>2019 Vecka 12</c:v>
                </c:pt>
                <c:pt idx="1368">
                  <c:v>2019 Vecka 13</c:v>
                </c:pt>
                <c:pt idx="1369">
                  <c:v>2019 Vecka 14</c:v>
                </c:pt>
                <c:pt idx="1370">
                  <c:v>2019 Vecka 15</c:v>
                </c:pt>
                <c:pt idx="1371">
                  <c:v>2019 Vecka 16</c:v>
                </c:pt>
                <c:pt idx="1372">
                  <c:v>2019 Vecka 17</c:v>
                </c:pt>
                <c:pt idx="1373">
                  <c:v>2019 Vecka 18</c:v>
                </c:pt>
                <c:pt idx="1374">
                  <c:v>2019 Vecka 19</c:v>
                </c:pt>
                <c:pt idx="1375">
                  <c:v>2019 Vecka 20</c:v>
                </c:pt>
                <c:pt idx="1376">
                  <c:v>2019 Vecka 21</c:v>
                </c:pt>
                <c:pt idx="1377">
                  <c:v>2019 Vecka 22</c:v>
                </c:pt>
                <c:pt idx="1378">
                  <c:v>2019 Vecka 23</c:v>
                </c:pt>
                <c:pt idx="1379">
                  <c:v>2019 Vecka 24</c:v>
                </c:pt>
                <c:pt idx="1380">
                  <c:v>2019 Vecka 25</c:v>
                </c:pt>
                <c:pt idx="1381">
                  <c:v>2019 Vecka 26</c:v>
                </c:pt>
                <c:pt idx="1382">
                  <c:v>2019 Vecka 27</c:v>
                </c:pt>
                <c:pt idx="1383">
                  <c:v>2019 Vecka 28</c:v>
                </c:pt>
                <c:pt idx="1384">
                  <c:v>2019 Vecka 29</c:v>
                </c:pt>
                <c:pt idx="1385">
                  <c:v>2019 Vecka 30</c:v>
                </c:pt>
                <c:pt idx="1386">
                  <c:v>2019 Vecka 31</c:v>
                </c:pt>
                <c:pt idx="1387">
                  <c:v>2019 Vecka 32</c:v>
                </c:pt>
                <c:pt idx="1388">
                  <c:v>2019 Vecka 33</c:v>
                </c:pt>
                <c:pt idx="1389">
                  <c:v>2019 Vecka 34</c:v>
                </c:pt>
                <c:pt idx="1390">
                  <c:v>2019 Vecka 35</c:v>
                </c:pt>
                <c:pt idx="1391">
                  <c:v>2019 Vecka 36</c:v>
                </c:pt>
                <c:pt idx="1392">
                  <c:v>2019 Vecka 37</c:v>
                </c:pt>
                <c:pt idx="1393">
                  <c:v>2019 Vecka 38</c:v>
                </c:pt>
                <c:pt idx="1394">
                  <c:v>2019 Vecka 39</c:v>
                </c:pt>
                <c:pt idx="1395">
                  <c:v>2019 Vecka 40</c:v>
                </c:pt>
                <c:pt idx="1396">
                  <c:v>2019 Vecka 41</c:v>
                </c:pt>
                <c:pt idx="1397">
                  <c:v>2019 Vecka 42</c:v>
                </c:pt>
                <c:pt idx="1398">
                  <c:v>2019 Vecka 43</c:v>
                </c:pt>
                <c:pt idx="1399">
                  <c:v>2019 Vecka 44</c:v>
                </c:pt>
                <c:pt idx="1400">
                  <c:v>2019 Vecka 45</c:v>
                </c:pt>
              </c:strCache>
            </c:strRef>
          </c:cat>
          <c:val>
            <c:numRef>
              <c:f>'[DETALJERAT RESULTAT_2019-11-12_15_50.xlsx]Exported data'!$C$6:$C$1406</c:f>
              <c:numCache>
                <c:formatCode>#,##0.00</c:formatCode>
                <c:ptCount val="1401"/>
                <c:pt idx="0">
                  <c:v>7.2949999999999999</c:v>
                </c:pt>
                <c:pt idx="1">
                  <c:v>7.3609999999999998</c:v>
                </c:pt>
                <c:pt idx="2">
                  <c:v>7.226</c:v>
                </c:pt>
                <c:pt idx="3">
                  <c:v>7.1280000000000001</c:v>
                </c:pt>
                <c:pt idx="4">
                  <c:v>7.4645000000000001</c:v>
                </c:pt>
                <c:pt idx="5">
                  <c:v>7.4604999999999997</c:v>
                </c:pt>
                <c:pt idx="6">
                  <c:v>7.4974999999999996</c:v>
                </c:pt>
                <c:pt idx="7">
                  <c:v>7.7050000000000001</c:v>
                </c:pt>
                <c:pt idx="8">
                  <c:v>7.7140000000000004</c:v>
                </c:pt>
                <c:pt idx="9">
                  <c:v>7.6790000000000003</c:v>
                </c:pt>
                <c:pt idx="10">
                  <c:v>7.8</c:v>
                </c:pt>
                <c:pt idx="11">
                  <c:v>7.758</c:v>
                </c:pt>
                <c:pt idx="12">
                  <c:v>7.6965000000000003</c:v>
                </c:pt>
                <c:pt idx="13">
                  <c:v>7.6150000000000002</c:v>
                </c:pt>
                <c:pt idx="14">
                  <c:v>7.4562999999999997</c:v>
                </c:pt>
                <c:pt idx="15">
                  <c:v>7.3920000000000003</c:v>
                </c:pt>
                <c:pt idx="16">
                  <c:v>7.2450000000000001</c:v>
                </c:pt>
                <c:pt idx="17">
                  <c:v>7.306</c:v>
                </c:pt>
                <c:pt idx="18">
                  <c:v>7.3775000000000004</c:v>
                </c:pt>
                <c:pt idx="19">
                  <c:v>7.3537999999999997</c:v>
                </c:pt>
                <c:pt idx="20">
                  <c:v>7.2969999999999997</c:v>
                </c:pt>
                <c:pt idx="21">
                  <c:v>7.1813000000000002</c:v>
                </c:pt>
                <c:pt idx="22">
                  <c:v>7.2714999999999996</c:v>
                </c:pt>
                <c:pt idx="23">
                  <c:v>7.3540000000000001</c:v>
                </c:pt>
                <c:pt idx="24">
                  <c:v>7.6219000000000001</c:v>
                </c:pt>
                <c:pt idx="25">
                  <c:v>7.7530000000000001</c:v>
                </c:pt>
                <c:pt idx="26">
                  <c:v>7.8185000000000002</c:v>
                </c:pt>
                <c:pt idx="27">
                  <c:v>7.992</c:v>
                </c:pt>
                <c:pt idx="28">
                  <c:v>7.9954999999999998</c:v>
                </c:pt>
                <c:pt idx="29">
                  <c:v>8.1180000000000003</c:v>
                </c:pt>
                <c:pt idx="30">
                  <c:v>8.0655000000000001</c:v>
                </c:pt>
                <c:pt idx="31">
                  <c:v>8.0519999999999996</c:v>
                </c:pt>
                <c:pt idx="32">
                  <c:v>8.0039999999999996</c:v>
                </c:pt>
                <c:pt idx="33">
                  <c:v>8.0839999999999996</c:v>
                </c:pt>
                <c:pt idx="34">
                  <c:v>8.1234999999999999</c:v>
                </c:pt>
                <c:pt idx="35">
                  <c:v>7.9465000000000003</c:v>
                </c:pt>
                <c:pt idx="36">
                  <c:v>7.899</c:v>
                </c:pt>
                <c:pt idx="37">
                  <c:v>8.1074999999999999</c:v>
                </c:pt>
                <c:pt idx="38">
                  <c:v>8.0589999999999993</c:v>
                </c:pt>
                <c:pt idx="39">
                  <c:v>8.0779999999999994</c:v>
                </c:pt>
                <c:pt idx="40">
                  <c:v>7.923</c:v>
                </c:pt>
                <c:pt idx="41">
                  <c:v>7.9245000000000001</c:v>
                </c:pt>
                <c:pt idx="42">
                  <c:v>8.0824999999999996</c:v>
                </c:pt>
                <c:pt idx="43">
                  <c:v>8.1709999999999994</c:v>
                </c:pt>
                <c:pt idx="44">
                  <c:v>8.1839999999999993</c:v>
                </c:pt>
                <c:pt idx="45">
                  <c:v>8.2439999999999998</c:v>
                </c:pt>
                <c:pt idx="46">
                  <c:v>8.3765000000000001</c:v>
                </c:pt>
                <c:pt idx="47">
                  <c:v>8.4595000000000002</c:v>
                </c:pt>
                <c:pt idx="48">
                  <c:v>8.3275000000000006</c:v>
                </c:pt>
                <c:pt idx="49">
                  <c:v>8.4120000000000008</c:v>
                </c:pt>
                <c:pt idx="50">
                  <c:v>8.3393999999999995</c:v>
                </c:pt>
                <c:pt idx="51">
                  <c:v>8.2713000000000001</c:v>
                </c:pt>
                <c:pt idx="52">
                  <c:v>8.2994000000000003</c:v>
                </c:pt>
                <c:pt idx="53">
                  <c:v>8.1715</c:v>
                </c:pt>
                <c:pt idx="54">
                  <c:v>8.1135000000000002</c:v>
                </c:pt>
                <c:pt idx="55">
                  <c:v>8.0024999999999995</c:v>
                </c:pt>
                <c:pt idx="56">
                  <c:v>7.9050000000000002</c:v>
                </c:pt>
                <c:pt idx="57">
                  <c:v>8.0265000000000004</c:v>
                </c:pt>
                <c:pt idx="58">
                  <c:v>8.0190000000000001</c:v>
                </c:pt>
                <c:pt idx="59">
                  <c:v>7.9504999999999999</c:v>
                </c:pt>
                <c:pt idx="60">
                  <c:v>8.0129999999999999</c:v>
                </c:pt>
                <c:pt idx="61">
                  <c:v>7.9749999999999996</c:v>
                </c:pt>
                <c:pt idx="62">
                  <c:v>7.8555000000000001</c:v>
                </c:pt>
                <c:pt idx="63">
                  <c:v>7.8654999999999999</c:v>
                </c:pt>
                <c:pt idx="64">
                  <c:v>7.8738000000000001</c:v>
                </c:pt>
                <c:pt idx="65">
                  <c:v>7.9405999999999999</c:v>
                </c:pt>
                <c:pt idx="66">
                  <c:v>7.8949999999999996</c:v>
                </c:pt>
                <c:pt idx="67">
                  <c:v>7.9</c:v>
                </c:pt>
                <c:pt idx="68">
                  <c:v>7.8125</c:v>
                </c:pt>
                <c:pt idx="69">
                  <c:v>7.6589</c:v>
                </c:pt>
                <c:pt idx="70">
                  <c:v>7.7213000000000003</c:v>
                </c:pt>
                <c:pt idx="71">
                  <c:v>7.7450000000000001</c:v>
                </c:pt>
                <c:pt idx="72">
                  <c:v>7.7393999999999998</c:v>
                </c:pt>
                <c:pt idx="73">
                  <c:v>7.81</c:v>
                </c:pt>
                <c:pt idx="74">
                  <c:v>7.9240000000000004</c:v>
                </c:pt>
                <c:pt idx="75">
                  <c:v>7.8949999999999996</c:v>
                </c:pt>
                <c:pt idx="76">
                  <c:v>7.7175000000000002</c:v>
                </c:pt>
                <c:pt idx="77">
                  <c:v>7.657</c:v>
                </c:pt>
                <c:pt idx="78">
                  <c:v>7.8540000000000001</c:v>
                </c:pt>
                <c:pt idx="79">
                  <c:v>7.6444999999999999</c:v>
                </c:pt>
                <c:pt idx="80">
                  <c:v>7.7495000000000003</c:v>
                </c:pt>
                <c:pt idx="81">
                  <c:v>7.7885</c:v>
                </c:pt>
                <c:pt idx="82">
                  <c:v>7.7350000000000003</c:v>
                </c:pt>
                <c:pt idx="83">
                  <c:v>7.7850000000000001</c:v>
                </c:pt>
                <c:pt idx="84">
                  <c:v>7.8094999999999999</c:v>
                </c:pt>
                <c:pt idx="85">
                  <c:v>7.6254999999999997</c:v>
                </c:pt>
                <c:pt idx="86">
                  <c:v>7.73</c:v>
                </c:pt>
                <c:pt idx="87">
                  <c:v>7.6479999999999997</c:v>
                </c:pt>
                <c:pt idx="88">
                  <c:v>7.5010000000000003</c:v>
                </c:pt>
                <c:pt idx="89">
                  <c:v>7.4630000000000001</c:v>
                </c:pt>
                <c:pt idx="90">
                  <c:v>7.4695</c:v>
                </c:pt>
                <c:pt idx="91">
                  <c:v>7.4074999999999998</c:v>
                </c:pt>
                <c:pt idx="92">
                  <c:v>7.3784999999999998</c:v>
                </c:pt>
                <c:pt idx="93">
                  <c:v>7.1905000000000001</c:v>
                </c:pt>
                <c:pt idx="94">
                  <c:v>7.0925000000000002</c:v>
                </c:pt>
                <c:pt idx="95">
                  <c:v>7.234</c:v>
                </c:pt>
                <c:pt idx="96">
                  <c:v>7.3194999999999997</c:v>
                </c:pt>
                <c:pt idx="97">
                  <c:v>7.3220000000000001</c:v>
                </c:pt>
                <c:pt idx="98">
                  <c:v>7.3840000000000003</c:v>
                </c:pt>
                <c:pt idx="99">
                  <c:v>7.5285000000000002</c:v>
                </c:pt>
                <c:pt idx="100">
                  <c:v>7.5084999999999997</c:v>
                </c:pt>
                <c:pt idx="101">
                  <c:v>7.5510000000000002</c:v>
                </c:pt>
                <c:pt idx="102">
                  <c:v>7.5270000000000001</c:v>
                </c:pt>
                <c:pt idx="103">
                  <c:v>7.4813000000000001</c:v>
                </c:pt>
                <c:pt idx="104">
                  <c:v>7.45</c:v>
                </c:pt>
                <c:pt idx="105">
                  <c:v>7.5025000000000004</c:v>
                </c:pt>
                <c:pt idx="106">
                  <c:v>7.4645000000000001</c:v>
                </c:pt>
                <c:pt idx="107">
                  <c:v>7.4595000000000002</c:v>
                </c:pt>
                <c:pt idx="108">
                  <c:v>7.4470000000000001</c:v>
                </c:pt>
                <c:pt idx="109">
                  <c:v>7.4610000000000003</c:v>
                </c:pt>
                <c:pt idx="110">
                  <c:v>7.3760000000000003</c:v>
                </c:pt>
                <c:pt idx="111">
                  <c:v>7.3034999999999997</c:v>
                </c:pt>
                <c:pt idx="112">
                  <c:v>7.3254999999999999</c:v>
                </c:pt>
                <c:pt idx="113">
                  <c:v>7.1704999999999997</c:v>
                </c:pt>
                <c:pt idx="114">
                  <c:v>7.2275</c:v>
                </c:pt>
                <c:pt idx="115">
                  <c:v>7.2735000000000003</c:v>
                </c:pt>
                <c:pt idx="116">
                  <c:v>7.3585000000000003</c:v>
                </c:pt>
                <c:pt idx="117">
                  <c:v>7.3760000000000003</c:v>
                </c:pt>
                <c:pt idx="118">
                  <c:v>7.3413000000000004</c:v>
                </c:pt>
                <c:pt idx="119">
                  <c:v>7.3324999999999996</c:v>
                </c:pt>
                <c:pt idx="120">
                  <c:v>7.3239999999999998</c:v>
                </c:pt>
                <c:pt idx="121">
                  <c:v>7.2680999999999996</c:v>
                </c:pt>
                <c:pt idx="122">
                  <c:v>7.2084999999999999</c:v>
                </c:pt>
                <c:pt idx="123">
                  <c:v>7.3579999999999997</c:v>
                </c:pt>
                <c:pt idx="124">
                  <c:v>7.3513000000000002</c:v>
                </c:pt>
                <c:pt idx="125">
                  <c:v>7.2904999999999998</c:v>
                </c:pt>
                <c:pt idx="126">
                  <c:v>7.2249999999999996</c:v>
                </c:pt>
                <c:pt idx="127">
                  <c:v>7.2595000000000001</c:v>
                </c:pt>
                <c:pt idx="128">
                  <c:v>7.2637999999999998</c:v>
                </c:pt>
                <c:pt idx="129">
                  <c:v>7.2549999999999999</c:v>
                </c:pt>
                <c:pt idx="130">
                  <c:v>7.2415000000000003</c:v>
                </c:pt>
                <c:pt idx="131">
                  <c:v>7.2244999999999999</c:v>
                </c:pt>
                <c:pt idx="132">
                  <c:v>7.1695000000000002</c:v>
                </c:pt>
                <c:pt idx="133">
                  <c:v>7.109</c:v>
                </c:pt>
                <c:pt idx="134">
                  <c:v>7.0730000000000004</c:v>
                </c:pt>
                <c:pt idx="135">
                  <c:v>7.1239999999999997</c:v>
                </c:pt>
                <c:pt idx="136">
                  <c:v>7.274</c:v>
                </c:pt>
                <c:pt idx="137">
                  <c:v>7.3369999999999997</c:v>
                </c:pt>
                <c:pt idx="138">
                  <c:v>7.3144999999999998</c:v>
                </c:pt>
                <c:pt idx="139">
                  <c:v>7.2854999999999999</c:v>
                </c:pt>
                <c:pt idx="140">
                  <c:v>7.1345000000000001</c:v>
                </c:pt>
                <c:pt idx="141">
                  <c:v>7.109</c:v>
                </c:pt>
                <c:pt idx="142">
                  <c:v>7.0084999999999997</c:v>
                </c:pt>
                <c:pt idx="143">
                  <c:v>6.9640000000000004</c:v>
                </c:pt>
                <c:pt idx="144">
                  <c:v>6.96</c:v>
                </c:pt>
                <c:pt idx="145">
                  <c:v>6.8710000000000004</c:v>
                </c:pt>
                <c:pt idx="146">
                  <c:v>6.6355000000000004</c:v>
                </c:pt>
                <c:pt idx="147">
                  <c:v>6.6379999999999999</c:v>
                </c:pt>
                <c:pt idx="148">
                  <c:v>6.6740000000000004</c:v>
                </c:pt>
                <c:pt idx="149">
                  <c:v>6.6325000000000003</c:v>
                </c:pt>
                <c:pt idx="150">
                  <c:v>6.5339999999999998</c:v>
                </c:pt>
                <c:pt idx="151">
                  <c:v>6.5205000000000002</c:v>
                </c:pt>
                <c:pt idx="152">
                  <c:v>6.5644999999999998</c:v>
                </c:pt>
                <c:pt idx="153">
                  <c:v>6.6974999999999998</c:v>
                </c:pt>
                <c:pt idx="154">
                  <c:v>6.6295000000000002</c:v>
                </c:pt>
                <c:pt idx="155">
                  <c:v>6.6492000000000004</c:v>
                </c:pt>
                <c:pt idx="156">
                  <c:v>6.6169000000000002</c:v>
                </c:pt>
                <c:pt idx="157">
                  <c:v>6.5970000000000004</c:v>
                </c:pt>
                <c:pt idx="158">
                  <c:v>6.6505000000000001</c:v>
                </c:pt>
                <c:pt idx="159">
                  <c:v>6.859</c:v>
                </c:pt>
                <c:pt idx="160">
                  <c:v>6.9604999999999997</c:v>
                </c:pt>
                <c:pt idx="161">
                  <c:v>6.9870000000000001</c:v>
                </c:pt>
                <c:pt idx="162">
                  <c:v>6.9504999999999999</c:v>
                </c:pt>
                <c:pt idx="163">
                  <c:v>6.8144999999999998</c:v>
                </c:pt>
                <c:pt idx="164">
                  <c:v>6.7175000000000002</c:v>
                </c:pt>
                <c:pt idx="165">
                  <c:v>6.8105000000000002</c:v>
                </c:pt>
                <c:pt idx="166">
                  <c:v>6.8070000000000004</c:v>
                </c:pt>
                <c:pt idx="167">
                  <c:v>6.6704999999999997</c:v>
                </c:pt>
                <c:pt idx="168">
                  <c:v>6.6414999999999997</c:v>
                </c:pt>
                <c:pt idx="169">
                  <c:v>6.6519000000000004</c:v>
                </c:pt>
                <c:pt idx="170">
                  <c:v>6.7112999999999996</c:v>
                </c:pt>
                <c:pt idx="171">
                  <c:v>6.7389999999999999</c:v>
                </c:pt>
                <c:pt idx="172">
                  <c:v>6.7504999999999997</c:v>
                </c:pt>
                <c:pt idx="173">
                  <c:v>6.8163</c:v>
                </c:pt>
                <c:pt idx="174">
                  <c:v>6.8155000000000001</c:v>
                </c:pt>
                <c:pt idx="175">
                  <c:v>6.7637999999999998</c:v>
                </c:pt>
                <c:pt idx="176">
                  <c:v>6.7995000000000001</c:v>
                </c:pt>
                <c:pt idx="177">
                  <c:v>6.7944000000000004</c:v>
                </c:pt>
                <c:pt idx="178">
                  <c:v>6.7145000000000001</c:v>
                </c:pt>
                <c:pt idx="179">
                  <c:v>6.726</c:v>
                </c:pt>
                <c:pt idx="180">
                  <c:v>6.6468999999999996</c:v>
                </c:pt>
                <c:pt idx="181">
                  <c:v>6.63</c:v>
                </c:pt>
                <c:pt idx="182">
                  <c:v>6.6585000000000001</c:v>
                </c:pt>
                <c:pt idx="183">
                  <c:v>6.6879999999999997</c:v>
                </c:pt>
                <c:pt idx="184">
                  <c:v>6.6749999999999998</c:v>
                </c:pt>
                <c:pt idx="185">
                  <c:v>6.5754999999999999</c:v>
                </c:pt>
                <c:pt idx="186">
                  <c:v>6.5895000000000001</c:v>
                </c:pt>
                <c:pt idx="187">
                  <c:v>6.6189999999999998</c:v>
                </c:pt>
                <c:pt idx="188">
                  <c:v>6.6455000000000002</c:v>
                </c:pt>
                <c:pt idx="189">
                  <c:v>6.6185</c:v>
                </c:pt>
                <c:pt idx="190">
                  <c:v>6.6040000000000001</c:v>
                </c:pt>
                <c:pt idx="191">
                  <c:v>6.6414999999999997</c:v>
                </c:pt>
                <c:pt idx="192">
                  <c:v>6.6894999999999998</c:v>
                </c:pt>
                <c:pt idx="193">
                  <c:v>6.6340000000000003</c:v>
                </c:pt>
                <c:pt idx="194">
                  <c:v>6.6055000000000001</c:v>
                </c:pt>
                <c:pt idx="195">
                  <c:v>6.6204999999999998</c:v>
                </c:pt>
                <c:pt idx="196">
                  <c:v>6.593</c:v>
                </c:pt>
                <c:pt idx="197">
                  <c:v>6.617</c:v>
                </c:pt>
                <c:pt idx="198">
                  <c:v>6.5975000000000001</c:v>
                </c:pt>
                <c:pt idx="199">
                  <c:v>6.5739999999999998</c:v>
                </c:pt>
                <c:pt idx="200">
                  <c:v>6.6064999999999996</c:v>
                </c:pt>
                <c:pt idx="201">
                  <c:v>6.6085000000000003</c:v>
                </c:pt>
                <c:pt idx="202">
                  <c:v>6.6135000000000002</c:v>
                </c:pt>
                <c:pt idx="203">
                  <c:v>6.6665000000000001</c:v>
                </c:pt>
                <c:pt idx="204">
                  <c:v>6.7690000000000001</c:v>
                </c:pt>
                <c:pt idx="205">
                  <c:v>6.8205</c:v>
                </c:pt>
                <c:pt idx="206">
                  <c:v>6.8319999999999999</c:v>
                </c:pt>
                <c:pt idx="207">
                  <c:v>6.8413000000000004</c:v>
                </c:pt>
                <c:pt idx="208">
                  <c:v>6.8724999999999996</c:v>
                </c:pt>
                <c:pt idx="209">
                  <c:v>6.9450000000000003</c:v>
                </c:pt>
                <c:pt idx="210">
                  <c:v>6.9414999999999996</c:v>
                </c:pt>
                <c:pt idx="211">
                  <c:v>7.1334999999999997</c:v>
                </c:pt>
                <c:pt idx="212">
                  <c:v>7.2694999999999999</c:v>
                </c:pt>
                <c:pt idx="213">
                  <c:v>7.3470000000000004</c:v>
                </c:pt>
                <c:pt idx="214">
                  <c:v>7.3955000000000002</c:v>
                </c:pt>
                <c:pt idx="215">
                  <c:v>7.4219999999999997</c:v>
                </c:pt>
                <c:pt idx="216">
                  <c:v>7.4349999999999996</c:v>
                </c:pt>
                <c:pt idx="217">
                  <c:v>7.62</c:v>
                </c:pt>
                <c:pt idx="218">
                  <c:v>7.6609999999999996</c:v>
                </c:pt>
                <c:pt idx="219">
                  <c:v>7.6980000000000004</c:v>
                </c:pt>
                <c:pt idx="220">
                  <c:v>7.6356000000000002</c:v>
                </c:pt>
                <c:pt idx="221">
                  <c:v>7.6</c:v>
                </c:pt>
                <c:pt idx="222">
                  <c:v>7.68</c:v>
                </c:pt>
                <c:pt idx="223">
                  <c:v>7.6840000000000002</c:v>
                </c:pt>
                <c:pt idx="224">
                  <c:v>7.657</c:v>
                </c:pt>
                <c:pt idx="225">
                  <c:v>7.8087999999999997</c:v>
                </c:pt>
                <c:pt idx="226">
                  <c:v>7.8087999999999997</c:v>
                </c:pt>
                <c:pt idx="227">
                  <c:v>7.6405000000000003</c:v>
                </c:pt>
                <c:pt idx="228">
                  <c:v>7.5544000000000002</c:v>
                </c:pt>
                <c:pt idx="229">
                  <c:v>7.6675000000000004</c:v>
                </c:pt>
                <c:pt idx="230">
                  <c:v>7.7670000000000003</c:v>
                </c:pt>
                <c:pt idx="231">
                  <c:v>7.7750000000000004</c:v>
                </c:pt>
                <c:pt idx="232">
                  <c:v>7.7488000000000001</c:v>
                </c:pt>
                <c:pt idx="233">
                  <c:v>7.6955</c:v>
                </c:pt>
                <c:pt idx="234">
                  <c:v>7.7374999999999998</c:v>
                </c:pt>
                <c:pt idx="235">
                  <c:v>7.7335000000000003</c:v>
                </c:pt>
                <c:pt idx="236">
                  <c:v>7.8</c:v>
                </c:pt>
                <c:pt idx="237">
                  <c:v>7.8244999999999996</c:v>
                </c:pt>
                <c:pt idx="238">
                  <c:v>7.9485000000000001</c:v>
                </c:pt>
                <c:pt idx="239">
                  <c:v>8.06</c:v>
                </c:pt>
                <c:pt idx="240">
                  <c:v>7.9995000000000003</c:v>
                </c:pt>
                <c:pt idx="241">
                  <c:v>8.0210000000000008</c:v>
                </c:pt>
                <c:pt idx="242">
                  <c:v>7.9074999999999998</c:v>
                </c:pt>
                <c:pt idx="243">
                  <c:v>7.8845000000000001</c:v>
                </c:pt>
                <c:pt idx="244">
                  <c:v>7.7705000000000002</c:v>
                </c:pt>
                <c:pt idx="245">
                  <c:v>7.6219999999999999</c:v>
                </c:pt>
                <c:pt idx="246">
                  <c:v>7.569</c:v>
                </c:pt>
                <c:pt idx="247">
                  <c:v>7.5875000000000004</c:v>
                </c:pt>
                <c:pt idx="248">
                  <c:v>7.5389999999999997</c:v>
                </c:pt>
                <c:pt idx="249">
                  <c:v>7.5735000000000001</c:v>
                </c:pt>
                <c:pt idx="250">
                  <c:v>7.649</c:v>
                </c:pt>
                <c:pt idx="251">
                  <c:v>7.524</c:v>
                </c:pt>
                <c:pt idx="252">
                  <c:v>7.5155000000000003</c:v>
                </c:pt>
                <c:pt idx="253">
                  <c:v>7.4954999999999998</c:v>
                </c:pt>
                <c:pt idx="254">
                  <c:v>7.5664999999999996</c:v>
                </c:pt>
                <c:pt idx="255">
                  <c:v>7.6635</c:v>
                </c:pt>
                <c:pt idx="256">
                  <c:v>7.7805</c:v>
                </c:pt>
                <c:pt idx="257">
                  <c:v>7.8010000000000002</c:v>
                </c:pt>
                <c:pt idx="258">
                  <c:v>7.7530000000000001</c:v>
                </c:pt>
                <c:pt idx="259">
                  <c:v>7.7938000000000001</c:v>
                </c:pt>
                <c:pt idx="260">
                  <c:v>7.8674999999999997</c:v>
                </c:pt>
                <c:pt idx="261">
                  <c:v>8.0281000000000002</c:v>
                </c:pt>
                <c:pt idx="262">
                  <c:v>8.0220000000000002</c:v>
                </c:pt>
                <c:pt idx="263">
                  <c:v>8.0139999999999993</c:v>
                </c:pt>
                <c:pt idx="264">
                  <c:v>7.9874999999999998</c:v>
                </c:pt>
                <c:pt idx="265">
                  <c:v>8.0690000000000008</c:v>
                </c:pt>
                <c:pt idx="266">
                  <c:v>8.1095000000000006</c:v>
                </c:pt>
                <c:pt idx="267">
                  <c:v>8.0990000000000002</c:v>
                </c:pt>
                <c:pt idx="268">
                  <c:v>8.0374999999999996</c:v>
                </c:pt>
                <c:pt idx="269">
                  <c:v>7.9960000000000004</c:v>
                </c:pt>
                <c:pt idx="270">
                  <c:v>8.0075000000000003</c:v>
                </c:pt>
                <c:pt idx="271">
                  <c:v>7.9465000000000003</c:v>
                </c:pt>
                <c:pt idx="272">
                  <c:v>7.9295</c:v>
                </c:pt>
                <c:pt idx="273">
                  <c:v>7.9824999999999999</c:v>
                </c:pt>
                <c:pt idx="274">
                  <c:v>7.9644000000000004</c:v>
                </c:pt>
                <c:pt idx="275">
                  <c:v>7.7843999999999998</c:v>
                </c:pt>
                <c:pt idx="276">
                  <c:v>7.6974999999999998</c:v>
                </c:pt>
                <c:pt idx="277">
                  <c:v>7.7388000000000003</c:v>
                </c:pt>
                <c:pt idx="278">
                  <c:v>7.6429999999999998</c:v>
                </c:pt>
                <c:pt idx="279">
                  <c:v>7.6505000000000001</c:v>
                </c:pt>
                <c:pt idx="280">
                  <c:v>7.7313000000000001</c:v>
                </c:pt>
                <c:pt idx="281">
                  <c:v>7.7489999999999997</c:v>
                </c:pt>
                <c:pt idx="282">
                  <c:v>7.7725</c:v>
                </c:pt>
                <c:pt idx="283">
                  <c:v>7.9104999999999999</c:v>
                </c:pt>
                <c:pt idx="284">
                  <c:v>8.0006000000000004</c:v>
                </c:pt>
                <c:pt idx="285">
                  <c:v>7.9119999999999999</c:v>
                </c:pt>
                <c:pt idx="286">
                  <c:v>8.0117999999999991</c:v>
                </c:pt>
                <c:pt idx="287">
                  <c:v>8.0815000000000001</c:v>
                </c:pt>
                <c:pt idx="288">
                  <c:v>8.0065000000000008</c:v>
                </c:pt>
                <c:pt idx="289">
                  <c:v>7.9305000000000003</c:v>
                </c:pt>
                <c:pt idx="290">
                  <c:v>7.8959999999999999</c:v>
                </c:pt>
                <c:pt idx="291">
                  <c:v>7.9660000000000002</c:v>
                </c:pt>
                <c:pt idx="292">
                  <c:v>8.1065000000000005</c:v>
                </c:pt>
                <c:pt idx="293">
                  <c:v>8.1660000000000004</c:v>
                </c:pt>
                <c:pt idx="294">
                  <c:v>8.2840000000000007</c:v>
                </c:pt>
                <c:pt idx="295">
                  <c:v>7.9874999999999998</c:v>
                </c:pt>
                <c:pt idx="296">
                  <c:v>7.9595000000000002</c:v>
                </c:pt>
                <c:pt idx="297">
                  <c:v>7.8375000000000004</c:v>
                </c:pt>
                <c:pt idx="298">
                  <c:v>7.9130000000000003</c:v>
                </c:pt>
                <c:pt idx="299">
                  <c:v>7.8734999999999999</c:v>
                </c:pt>
                <c:pt idx="300">
                  <c:v>7.9284999999999997</c:v>
                </c:pt>
                <c:pt idx="301">
                  <c:v>7.9055</c:v>
                </c:pt>
                <c:pt idx="302">
                  <c:v>7.7830000000000004</c:v>
                </c:pt>
                <c:pt idx="303">
                  <c:v>7.7815000000000003</c:v>
                </c:pt>
                <c:pt idx="304">
                  <c:v>7.7915000000000001</c:v>
                </c:pt>
                <c:pt idx="305">
                  <c:v>7.9764999999999997</c:v>
                </c:pt>
                <c:pt idx="306">
                  <c:v>8.0455000000000005</c:v>
                </c:pt>
                <c:pt idx="307">
                  <c:v>8.1300000000000008</c:v>
                </c:pt>
                <c:pt idx="308">
                  <c:v>8.0960000000000001</c:v>
                </c:pt>
                <c:pt idx="309">
                  <c:v>8.0914999999999999</c:v>
                </c:pt>
                <c:pt idx="310">
                  <c:v>8.0175000000000001</c:v>
                </c:pt>
                <c:pt idx="311">
                  <c:v>8.0024999999999995</c:v>
                </c:pt>
                <c:pt idx="312">
                  <c:v>8.0724999999999998</c:v>
                </c:pt>
                <c:pt idx="313">
                  <c:v>7.9663000000000004</c:v>
                </c:pt>
                <c:pt idx="314">
                  <c:v>7.8475000000000001</c:v>
                </c:pt>
                <c:pt idx="315">
                  <c:v>7.7835000000000001</c:v>
                </c:pt>
                <c:pt idx="316">
                  <c:v>7.7285000000000004</c:v>
                </c:pt>
                <c:pt idx="317">
                  <c:v>7.8494999999999999</c:v>
                </c:pt>
                <c:pt idx="318">
                  <c:v>7.8890000000000002</c:v>
                </c:pt>
                <c:pt idx="319">
                  <c:v>7.9279999999999999</c:v>
                </c:pt>
                <c:pt idx="320">
                  <c:v>8.1170000000000009</c:v>
                </c:pt>
                <c:pt idx="321">
                  <c:v>8.25</c:v>
                </c:pt>
                <c:pt idx="322">
                  <c:v>8.1654999999999998</c:v>
                </c:pt>
                <c:pt idx="323">
                  <c:v>8.1649999999999991</c:v>
                </c:pt>
                <c:pt idx="324">
                  <c:v>8.234</c:v>
                </c:pt>
                <c:pt idx="325">
                  <c:v>8.3005999999999993</c:v>
                </c:pt>
                <c:pt idx="326">
                  <c:v>8.2850000000000001</c:v>
                </c:pt>
                <c:pt idx="327">
                  <c:v>8.2850000000000001</c:v>
                </c:pt>
                <c:pt idx="328">
                  <c:v>8.3554999999999993</c:v>
                </c:pt>
                <c:pt idx="329">
                  <c:v>8.3704999999999998</c:v>
                </c:pt>
                <c:pt idx="330">
                  <c:v>8.4039999999999999</c:v>
                </c:pt>
                <c:pt idx="331">
                  <c:v>8.3544</c:v>
                </c:pt>
                <c:pt idx="332">
                  <c:v>8.4535</c:v>
                </c:pt>
                <c:pt idx="333">
                  <c:v>8.5325000000000006</c:v>
                </c:pt>
                <c:pt idx="334">
                  <c:v>8.6214999999999993</c:v>
                </c:pt>
                <c:pt idx="335">
                  <c:v>8.5500000000000007</c:v>
                </c:pt>
                <c:pt idx="336">
                  <c:v>8.4885000000000002</c:v>
                </c:pt>
                <c:pt idx="337">
                  <c:v>8.4093999999999998</c:v>
                </c:pt>
                <c:pt idx="338">
                  <c:v>8.4429999999999996</c:v>
                </c:pt>
                <c:pt idx="339">
                  <c:v>8.5214999999999996</c:v>
                </c:pt>
                <c:pt idx="340">
                  <c:v>8.5954999999999995</c:v>
                </c:pt>
                <c:pt idx="341">
                  <c:v>8.4420000000000002</c:v>
                </c:pt>
                <c:pt idx="342">
                  <c:v>8.2680000000000007</c:v>
                </c:pt>
                <c:pt idx="343">
                  <c:v>8.1750000000000007</c:v>
                </c:pt>
                <c:pt idx="344">
                  <c:v>8.2274999999999991</c:v>
                </c:pt>
                <c:pt idx="345">
                  <c:v>8.2895000000000003</c:v>
                </c:pt>
                <c:pt idx="346">
                  <c:v>8.3155000000000001</c:v>
                </c:pt>
                <c:pt idx="347">
                  <c:v>8.2355</c:v>
                </c:pt>
                <c:pt idx="348">
                  <c:v>8.1590000000000007</c:v>
                </c:pt>
                <c:pt idx="349">
                  <c:v>8.2880000000000003</c:v>
                </c:pt>
                <c:pt idx="350">
                  <c:v>8.23</c:v>
                </c:pt>
                <c:pt idx="351">
                  <c:v>8.2070000000000007</c:v>
                </c:pt>
                <c:pt idx="352">
                  <c:v>8.1395</c:v>
                </c:pt>
                <c:pt idx="353">
                  <c:v>8.1214999999999993</c:v>
                </c:pt>
                <c:pt idx="354">
                  <c:v>8.1455000000000002</c:v>
                </c:pt>
                <c:pt idx="355">
                  <c:v>8.1784999999999997</c:v>
                </c:pt>
                <c:pt idx="356">
                  <c:v>8.2569999999999997</c:v>
                </c:pt>
                <c:pt idx="357">
                  <c:v>8.3104999999999993</c:v>
                </c:pt>
                <c:pt idx="358">
                  <c:v>8.34</c:v>
                </c:pt>
                <c:pt idx="359">
                  <c:v>8.3815000000000008</c:v>
                </c:pt>
                <c:pt idx="360">
                  <c:v>8.5299999999999994</c:v>
                </c:pt>
                <c:pt idx="361">
                  <c:v>8.4260000000000002</c:v>
                </c:pt>
                <c:pt idx="362">
                  <c:v>8.484</c:v>
                </c:pt>
                <c:pt idx="363">
                  <c:v>8.4993999999999996</c:v>
                </c:pt>
                <c:pt idx="364">
                  <c:v>8.4838000000000005</c:v>
                </c:pt>
                <c:pt idx="365">
                  <c:v>8.3925000000000001</c:v>
                </c:pt>
                <c:pt idx="366">
                  <c:v>8.4135000000000009</c:v>
                </c:pt>
                <c:pt idx="367">
                  <c:v>8.4704999999999995</c:v>
                </c:pt>
                <c:pt idx="368">
                  <c:v>8.5399999999999991</c:v>
                </c:pt>
                <c:pt idx="369">
                  <c:v>8.7319999999999993</c:v>
                </c:pt>
                <c:pt idx="370">
                  <c:v>8.5920000000000005</c:v>
                </c:pt>
                <c:pt idx="371">
                  <c:v>8.6374999999999993</c:v>
                </c:pt>
                <c:pt idx="372">
                  <c:v>8.6059999999999999</c:v>
                </c:pt>
                <c:pt idx="373">
                  <c:v>8.7249999999999996</c:v>
                </c:pt>
                <c:pt idx="374">
                  <c:v>8.7729999999999997</c:v>
                </c:pt>
                <c:pt idx="375">
                  <c:v>8.702</c:v>
                </c:pt>
                <c:pt idx="376">
                  <c:v>8.6720000000000006</c:v>
                </c:pt>
                <c:pt idx="377">
                  <c:v>8.6214999999999993</c:v>
                </c:pt>
                <c:pt idx="378">
                  <c:v>8.6564999999999994</c:v>
                </c:pt>
                <c:pt idx="379">
                  <c:v>8.6539999999999999</c:v>
                </c:pt>
                <c:pt idx="380">
                  <c:v>8.7231000000000005</c:v>
                </c:pt>
                <c:pt idx="381">
                  <c:v>8.8825000000000003</c:v>
                </c:pt>
                <c:pt idx="382">
                  <c:v>9.0263000000000009</c:v>
                </c:pt>
                <c:pt idx="383">
                  <c:v>9.0815000000000001</c:v>
                </c:pt>
                <c:pt idx="384">
                  <c:v>9.1014999999999997</c:v>
                </c:pt>
                <c:pt idx="385">
                  <c:v>9.1660000000000004</c:v>
                </c:pt>
                <c:pt idx="386">
                  <c:v>9.01</c:v>
                </c:pt>
                <c:pt idx="387">
                  <c:v>8.7490000000000006</c:v>
                </c:pt>
                <c:pt idx="388">
                  <c:v>8.6150000000000002</c:v>
                </c:pt>
                <c:pt idx="389">
                  <c:v>8.6593999999999998</c:v>
                </c:pt>
                <c:pt idx="390">
                  <c:v>8.8714999999999993</c:v>
                </c:pt>
                <c:pt idx="391">
                  <c:v>8.8305000000000007</c:v>
                </c:pt>
                <c:pt idx="392">
                  <c:v>8.8674999999999997</c:v>
                </c:pt>
                <c:pt idx="393">
                  <c:v>9.0069999999999997</c:v>
                </c:pt>
                <c:pt idx="394">
                  <c:v>8.9849999999999994</c:v>
                </c:pt>
                <c:pt idx="395">
                  <c:v>9.2264999999999997</c:v>
                </c:pt>
                <c:pt idx="396">
                  <c:v>9.2289999999999992</c:v>
                </c:pt>
                <c:pt idx="397">
                  <c:v>9.1929999999999996</c:v>
                </c:pt>
                <c:pt idx="398">
                  <c:v>9.3115000000000006</c:v>
                </c:pt>
                <c:pt idx="399">
                  <c:v>9.3994999999999997</c:v>
                </c:pt>
                <c:pt idx="400">
                  <c:v>9.4749999999999996</c:v>
                </c:pt>
                <c:pt idx="401">
                  <c:v>9.7200000000000006</c:v>
                </c:pt>
                <c:pt idx="402">
                  <c:v>9.8330000000000002</c:v>
                </c:pt>
                <c:pt idx="403">
                  <c:v>9.65</c:v>
                </c:pt>
                <c:pt idx="404">
                  <c:v>9.7460000000000004</c:v>
                </c:pt>
                <c:pt idx="405">
                  <c:v>9.8659999999999997</c:v>
                </c:pt>
                <c:pt idx="406">
                  <c:v>10.0145</c:v>
                </c:pt>
                <c:pt idx="407">
                  <c:v>10.173999999999999</c:v>
                </c:pt>
                <c:pt idx="408">
                  <c:v>9.9789999999999992</c:v>
                </c:pt>
                <c:pt idx="409">
                  <c:v>9.9570000000000007</c:v>
                </c:pt>
                <c:pt idx="410">
                  <c:v>10.048</c:v>
                </c:pt>
                <c:pt idx="411">
                  <c:v>10.25</c:v>
                </c:pt>
                <c:pt idx="412">
                  <c:v>10.138</c:v>
                </c:pt>
                <c:pt idx="413">
                  <c:v>9.7140000000000004</c:v>
                </c:pt>
                <c:pt idx="414">
                  <c:v>9.6745000000000001</c:v>
                </c:pt>
                <c:pt idx="415">
                  <c:v>9.6105</c:v>
                </c:pt>
                <c:pt idx="416">
                  <c:v>9.5233000000000008</c:v>
                </c:pt>
                <c:pt idx="417">
                  <c:v>9.4018999999999995</c:v>
                </c:pt>
                <c:pt idx="418">
                  <c:v>9.3919999999999995</c:v>
                </c:pt>
                <c:pt idx="419">
                  <c:v>9.4314999999999998</c:v>
                </c:pt>
                <c:pt idx="420">
                  <c:v>9.5664999999999996</c:v>
                </c:pt>
                <c:pt idx="421">
                  <c:v>9.5244999999999997</c:v>
                </c:pt>
                <c:pt idx="422">
                  <c:v>9.5760000000000005</c:v>
                </c:pt>
                <c:pt idx="423">
                  <c:v>9.7710000000000008</c:v>
                </c:pt>
                <c:pt idx="424">
                  <c:v>9.8886000000000003</c:v>
                </c:pt>
                <c:pt idx="425">
                  <c:v>9.8194999999999997</c:v>
                </c:pt>
                <c:pt idx="426">
                  <c:v>9.7225000000000001</c:v>
                </c:pt>
                <c:pt idx="427">
                  <c:v>9.9939999999999998</c:v>
                </c:pt>
                <c:pt idx="428">
                  <c:v>10.233499999999999</c:v>
                </c:pt>
                <c:pt idx="429">
                  <c:v>10.2925</c:v>
                </c:pt>
                <c:pt idx="430">
                  <c:v>10.282999999999999</c:v>
                </c:pt>
                <c:pt idx="431">
                  <c:v>10.1531</c:v>
                </c:pt>
                <c:pt idx="432">
                  <c:v>10.164999999999999</c:v>
                </c:pt>
                <c:pt idx="433">
                  <c:v>10.1785</c:v>
                </c:pt>
                <c:pt idx="434">
                  <c:v>10.2119</c:v>
                </c:pt>
                <c:pt idx="435">
                  <c:v>10.2525</c:v>
                </c:pt>
                <c:pt idx="436">
                  <c:v>10.2485</c:v>
                </c:pt>
                <c:pt idx="437">
                  <c:v>10.3475</c:v>
                </c:pt>
                <c:pt idx="438">
                  <c:v>10.647</c:v>
                </c:pt>
                <c:pt idx="439">
                  <c:v>10.928800000000001</c:v>
                </c:pt>
                <c:pt idx="440">
                  <c:v>10.849</c:v>
                </c:pt>
                <c:pt idx="441">
                  <c:v>10.613099999999999</c:v>
                </c:pt>
                <c:pt idx="442">
                  <c:v>10.707000000000001</c:v>
                </c:pt>
                <c:pt idx="443">
                  <c:v>10.923999999999999</c:v>
                </c:pt>
                <c:pt idx="444">
                  <c:v>10.871</c:v>
                </c:pt>
                <c:pt idx="445">
                  <c:v>10.695</c:v>
                </c:pt>
                <c:pt idx="446">
                  <c:v>10.650499999999999</c:v>
                </c:pt>
                <c:pt idx="447">
                  <c:v>10.5215</c:v>
                </c:pt>
                <c:pt idx="448">
                  <c:v>10.3985</c:v>
                </c:pt>
                <c:pt idx="449">
                  <c:v>10.1935</c:v>
                </c:pt>
                <c:pt idx="450">
                  <c:v>10.314500000000001</c:v>
                </c:pt>
                <c:pt idx="451">
                  <c:v>10.342499999999999</c:v>
                </c:pt>
                <c:pt idx="452">
                  <c:v>10.589</c:v>
                </c:pt>
                <c:pt idx="453">
                  <c:v>10.547499999999999</c:v>
                </c:pt>
                <c:pt idx="454">
                  <c:v>10.541</c:v>
                </c:pt>
                <c:pt idx="455">
                  <c:v>10.757999999999999</c:v>
                </c:pt>
                <c:pt idx="456">
                  <c:v>10.62</c:v>
                </c:pt>
                <c:pt idx="457">
                  <c:v>10.5505</c:v>
                </c:pt>
                <c:pt idx="458">
                  <c:v>10.471500000000001</c:v>
                </c:pt>
                <c:pt idx="459">
                  <c:v>10.602</c:v>
                </c:pt>
                <c:pt idx="460">
                  <c:v>10.577500000000001</c:v>
                </c:pt>
                <c:pt idx="461">
                  <c:v>10.544499999999999</c:v>
                </c:pt>
                <c:pt idx="462">
                  <c:v>10.561500000000001</c:v>
                </c:pt>
                <c:pt idx="463">
                  <c:v>10.659000000000001</c:v>
                </c:pt>
                <c:pt idx="464">
                  <c:v>10.628</c:v>
                </c:pt>
                <c:pt idx="465">
                  <c:v>10.602499999999999</c:v>
                </c:pt>
                <c:pt idx="466">
                  <c:v>10.4815</c:v>
                </c:pt>
                <c:pt idx="467">
                  <c:v>10.538</c:v>
                </c:pt>
                <c:pt idx="468">
                  <c:v>10.7</c:v>
                </c:pt>
                <c:pt idx="469">
                  <c:v>10.289199999999999</c:v>
                </c:pt>
                <c:pt idx="470">
                  <c:v>10.319000000000001</c:v>
                </c:pt>
                <c:pt idx="471">
                  <c:v>10.42</c:v>
                </c:pt>
                <c:pt idx="472">
                  <c:v>10.476000000000001</c:v>
                </c:pt>
                <c:pt idx="473">
                  <c:v>10.680999999999999</c:v>
                </c:pt>
                <c:pt idx="474">
                  <c:v>10.632999999999999</c:v>
                </c:pt>
                <c:pt idx="475">
                  <c:v>10.561</c:v>
                </c:pt>
                <c:pt idx="476">
                  <c:v>10.536</c:v>
                </c:pt>
                <c:pt idx="477">
                  <c:v>10.47</c:v>
                </c:pt>
                <c:pt idx="478">
                  <c:v>10.378500000000001</c:v>
                </c:pt>
                <c:pt idx="479">
                  <c:v>10.3795</c:v>
                </c:pt>
                <c:pt idx="480">
                  <c:v>10.262</c:v>
                </c:pt>
                <c:pt idx="481">
                  <c:v>10.3063</c:v>
                </c:pt>
                <c:pt idx="482">
                  <c:v>10.286300000000001</c:v>
                </c:pt>
                <c:pt idx="483">
                  <c:v>10.336499999999999</c:v>
                </c:pt>
                <c:pt idx="484">
                  <c:v>10.324</c:v>
                </c:pt>
                <c:pt idx="485">
                  <c:v>10.32</c:v>
                </c:pt>
                <c:pt idx="486">
                  <c:v>10.2325</c:v>
                </c:pt>
                <c:pt idx="487">
                  <c:v>10.2081</c:v>
                </c:pt>
                <c:pt idx="488">
                  <c:v>10.173</c:v>
                </c:pt>
                <c:pt idx="489">
                  <c:v>9.9350000000000005</c:v>
                </c:pt>
                <c:pt idx="490">
                  <c:v>9.8285</c:v>
                </c:pt>
                <c:pt idx="491">
                  <c:v>9.7270000000000003</c:v>
                </c:pt>
                <c:pt idx="492">
                  <c:v>9.7119999999999997</c:v>
                </c:pt>
                <c:pt idx="493">
                  <c:v>9.5543999999999993</c:v>
                </c:pt>
                <c:pt idx="494">
                  <c:v>9.2420000000000009</c:v>
                </c:pt>
                <c:pt idx="495">
                  <c:v>9.2680000000000007</c:v>
                </c:pt>
                <c:pt idx="496">
                  <c:v>9.3390000000000004</c:v>
                </c:pt>
                <c:pt idx="497">
                  <c:v>9.2315000000000005</c:v>
                </c:pt>
                <c:pt idx="498">
                  <c:v>9.4764999999999997</c:v>
                </c:pt>
                <c:pt idx="499">
                  <c:v>9.4774999999999991</c:v>
                </c:pt>
                <c:pt idx="500">
                  <c:v>9.6195000000000004</c:v>
                </c:pt>
                <c:pt idx="501">
                  <c:v>9.4580000000000002</c:v>
                </c:pt>
                <c:pt idx="502">
                  <c:v>9.3915000000000006</c:v>
                </c:pt>
                <c:pt idx="503">
                  <c:v>9.3445</c:v>
                </c:pt>
                <c:pt idx="504">
                  <c:v>9.375</c:v>
                </c:pt>
                <c:pt idx="505">
                  <c:v>9.39</c:v>
                </c:pt>
                <c:pt idx="506">
                  <c:v>9.3490000000000002</c:v>
                </c:pt>
                <c:pt idx="507">
                  <c:v>9.3010000000000002</c:v>
                </c:pt>
                <c:pt idx="508">
                  <c:v>9.2274999999999991</c:v>
                </c:pt>
                <c:pt idx="509">
                  <c:v>9.2914999999999992</c:v>
                </c:pt>
                <c:pt idx="510">
                  <c:v>9.2710000000000008</c:v>
                </c:pt>
                <c:pt idx="511">
                  <c:v>9.3465000000000007</c:v>
                </c:pt>
                <c:pt idx="512">
                  <c:v>9.2375000000000007</c:v>
                </c:pt>
                <c:pt idx="513">
                  <c:v>9.1174999999999997</c:v>
                </c:pt>
                <c:pt idx="514">
                  <c:v>9.0045000000000002</c:v>
                </c:pt>
                <c:pt idx="515">
                  <c:v>9.0020000000000007</c:v>
                </c:pt>
                <c:pt idx="516">
                  <c:v>9.1184999999999992</c:v>
                </c:pt>
                <c:pt idx="517">
                  <c:v>9.0559999999999992</c:v>
                </c:pt>
                <c:pt idx="518">
                  <c:v>8.9809999999999999</c:v>
                </c:pt>
                <c:pt idx="519">
                  <c:v>8.8725000000000005</c:v>
                </c:pt>
                <c:pt idx="520">
                  <c:v>8.8262999999999998</c:v>
                </c:pt>
                <c:pt idx="521">
                  <c:v>8.7882999999999996</c:v>
                </c:pt>
                <c:pt idx="522">
                  <c:v>8.6925000000000008</c:v>
                </c:pt>
                <c:pt idx="523">
                  <c:v>8.6865000000000006</c:v>
                </c:pt>
                <c:pt idx="524">
                  <c:v>8.6189999999999998</c:v>
                </c:pt>
                <c:pt idx="525">
                  <c:v>8.5145</c:v>
                </c:pt>
                <c:pt idx="526">
                  <c:v>8.5356000000000005</c:v>
                </c:pt>
                <c:pt idx="527">
                  <c:v>8.4849999999999994</c:v>
                </c:pt>
                <c:pt idx="528">
                  <c:v>8.4875000000000007</c:v>
                </c:pt>
                <c:pt idx="529">
                  <c:v>8.4640000000000004</c:v>
                </c:pt>
                <c:pt idx="530">
                  <c:v>8.4130000000000003</c:v>
                </c:pt>
                <c:pt idx="531">
                  <c:v>8.4489999999999998</c:v>
                </c:pt>
                <c:pt idx="532">
                  <c:v>8.6285000000000007</c:v>
                </c:pt>
                <c:pt idx="533">
                  <c:v>8.6334999999999997</c:v>
                </c:pt>
                <c:pt idx="534">
                  <c:v>8.5305</c:v>
                </c:pt>
                <c:pt idx="535">
                  <c:v>8.5440000000000005</c:v>
                </c:pt>
                <c:pt idx="536">
                  <c:v>8.4530999999999992</c:v>
                </c:pt>
                <c:pt idx="537">
                  <c:v>8.3138000000000005</c:v>
                </c:pt>
                <c:pt idx="538">
                  <c:v>8.23</c:v>
                </c:pt>
                <c:pt idx="539">
                  <c:v>8.0190000000000001</c:v>
                </c:pt>
                <c:pt idx="540">
                  <c:v>7.99</c:v>
                </c:pt>
                <c:pt idx="541">
                  <c:v>7.8574999999999999</c:v>
                </c:pt>
                <c:pt idx="542">
                  <c:v>7.7525000000000004</c:v>
                </c:pt>
                <c:pt idx="543">
                  <c:v>7.7725</c:v>
                </c:pt>
                <c:pt idx="544">
                  <c:v>7.7493999999999996</c:v>
                </c:pt>
                <c:pt idx="545">
                  <c:v>7.7081</c:v>
                </c:pt>
                <c:pt idx="546">
                  <c:v>7.9420000000000002</c:v>
                </c:pt>
                <c:pt idx="547">
                  <c:v>7.9924999999999997</c:v>
                </c:pt>
                <c:pt idx="548">
                  <c:v>8.0709999999999997</c:v>
                </c:pt>
                <c:pt idx="549">
                  <c:v>8.1679999999999993</c:v>
                </c:pt>
                <c:pt idx="550">
                  <c:v>8.1204999999999998</c:v>
                </c:pt>
                <c:pt idx="551">
                  <c:v>8.0670000000000002</c:v>
                </c:pt>
                <c:pt idx="552">
                  <c:v>8.1189999999999998</c:v>
                </c:pt>
                <c:pt idx="553">
                  <c:v>8.1669999999999998</c:v>
                </c:pt>
                <c:pt idx="554">
                  <c:v>8.3480000000000008</c:v>
                </c:pt>
                <c:pt idx="555">
                  <c:v>8.5050000000000008</c:v>
                </c:pt>
                <c:pt idx="556">
                  <c:v>8.4075000000000006</c:v>
                </c:pt>
                <c:pt idx="557">
                  <c:v>8.1705000000000005</c:v>
                </c:pt>
                <c:pt idx="558">
                  <c:v>8.0835000000000008</c:v>
                </c:pt>
                <c:pt idx="559">
                  <c:v>7.8185000000000002</c:v>
                </c:pt>
                <c:pt idx="560">
                  <c:v>7.726</c:v>
                </c:pt>
                <c:pt idx="561">
                  <c:v>7.641</c:v>
                </c:pt>
                <c:pt idx="562">
                  <c:v>7.6929999999999996</c:v>
                </c:pt>
                <c:pt idx="563">
                  <c:v>7.7054999999999998</c:v>
                </c:pt>
                <c:pt idx="564">
                  <c:v>7.7380000000000004</c:v>
                </c:pt>
                <c:pt idx="565">
                  <c:v>7.8710000000000004</c:v>
                </c:pt>
                <c:pt idx="566">
                  <c:v>7.7344999999999997</c:v>
                </c:pt>
                <c:pt idx="567">
                  <c:v>7.56</c:v>
                </c:pt>
                <c:pt idx="568">
                  <c:v>7.5670000000000002</c:v>
                </c:pt>
                <c:pt idx="569">
                  <c:v>7.4749999999999996</c:v>
                </c:pt>
                <c:pt idx="570">
                  <c:v>7.34</c:v>
                </c:pt>
                <c:pt idx="571">
                  <c:v>7.3170000000000002</c:v>
                </c:pt>
                <c:pt idx="572">
                  <c:v>7.33</c:v>
                </c:pt>
                <c:pt idx="573">
                  <c:v>7.26</c:v>
                </c:pt>
                <c:pt idx="574">
                  <c:v>7.1763000000000003</c:v>
                </c:pt>
                <c:pt idx="575">
                  <c:v>7.2149999999999999</c:v>
                </c:pt>
                <c:pt idx="576">
                  <c:v>7.28</c:v>
                </c:pt>
                <c:pt idx="577">
                  <c:v>7.3209999999999997</c:v>
                </c:pt>
                <c:pt idx="578">
                  <c:v>7.3514999999999997</c:v>
                </c:pt>
                <c:pt idx="579">
                  <c:v>7.1515000000000004</c:v>
                </c:pt>
                <c:pt idx="580">
                  <c:v>7.19</c:v>
                </c:pt>
                <c:pt idx="581">
                  <c:v>7.3464999999999998</c:v>
                </c:pt>
                <c:pt idx="582">
                  <c:v>7.5015000000000001</c:v>
                </c:pt>
                <c:pt idx="583">
                  <c:v>7.4619999999999997</c:v>
                </c:pt>
                <c:pt idx="584">
                  <c:v>7.5225</c:v>
                </c:pt>
                <c:pt idx="585">
                  <c:v>7.5594999999999999</c:v>
                </c:pt>
                <c:pt idx="586">
                  <c:v>7.5735000000000001</c:v>
                </c:pt>
                <c:pt idx="587">
                  <c:v>7.5925000000000002</c:v>
                </c:pt>
                <c:pt idx="588">
                  <c:v>7.6680999999999999</c:v>
                </c:pt>
                <c:pt idx="589">
                  <c:v>7.6985000000000001</c:v>
                </c:pt>
                <c:pt idx="590">
                  <c:v>7.6864999999999997</c:v>
                </c:pt>
                <c:pt idx="591">
                  <c:v>7.5720000000000001</c:v>
                </c:pt>
                <c:pt idx="592">
                  <c:v>7.7195</c:v>
                </c:pt>
                <c:pt idx="593">
                  <c:v>7.6193999999999997</c:v>
                </c:pt>
                <c:pt idx="594">
                  <c:v>7.516</c:v>
                </c:pt>
                <c:pt idx="595">
                  <c:v>7.4612999999999996</c:v>
                </c:pt>
                <c:pt idx="596">
                  <c:v>7.4885000000000002</c:v>
                </c:pt>
                <c:pt idx="597">
                  <c:v>7.6094999999999997</c:v>
                </c:pt>
                <c:pt idx="598">
                  <c:v>7.5650000000000004</c:v>
                </c:pt>
                <c:pt idx="599">
                  <c:v>7.5380000000000003</c:v>
                </c:pt>
                <c:pt idx="600">
                  <c:v>7.4420000000000002</c:v>
                </c:pt>
                <c:pt idx="601">
                  <c:v>7.4375</c:v>
                </c:pt>
                <c:pt idx="602">
                  <c:v>7.4524999999999997</c:v>
                </c:pt>
                <c:pt idx="603">
                  <c:v>7.62</c:v>
                </c:pt>
                <c:pt idx="604">
                  <c:v>7.6414999999999997</c:v>
                </c:pt>
                <c:pt idx="605">
                  <c:v>7.5095000000000001</c:v>
                </c:pt>
                <c:pt idx="606">
                  <c:v>7.468</c:v>
                </c:pt>
                <c:pt idx="607">
                  <c:v>7.5465</c:v>
                </c:pt>
                <c:pt idx="608">
                  <c:v>7.5289999999999999</c:v>
                </c:pt>
                <c:pt idx="609">
                  <c:v>7.5185000000000004</c:v>
                </c:pt>
                <c:pt idx="610">
                  <c:v>7.4535</c:v>
                </c:pt>
                <c:pt idx="611">
                  <c:v>7.4065000000000003</c:v>
                </c:pt>
                <c:pt idx="612">
                  <c:v>7.3520000000000003</c:v>
                </c:pt>
                <c:pt idx="613">
                  <c:v>7.3375000000000004</c:v>
                </c:pt>
                <c:pt idx="614">
                  <c:v>7.3384999999999998</c:v>
                </c:pt>
                <c:pt idx="615">
                  <c:v>7.2489999999999997</c:v>
                </c:pt>
                <c:pt idx="616">
                  <c:v>7.0925000000000002</c:v>
                </c:pt>
                <c:pt idx="617">
                  <c:v>7.1</c:v>
                </c:pt>
                <c:pt idx="618">
                  <c:v>7.0170000000000003</c:v>
                </c:pt>
                <c:pt idx="619">
                  <c:v>6.899</c:v>
                </c:pt>
                <c:pt idx="620">
                  <c:v>6.8235000000000001</c:v>
                </c:pt>
                <c:pt idx="621">
                  <c:v>6.7329999999999997</c:v>
                </c:pt>
                <c:pt idx="622">
                  <c:v>6.7089999999999996</c:v>
                </c:pt>
                <c:pt idx="623">
                  <c:v>6.7324999999999999</c:v>
                </c:pt>
                <c:pt idx="624">
                  <c:v>6.7149999999999999</c:v>
                </c:pt>
                <c:pt idx="625">
                  <c:v>6.6224999999999996</c:v>
                </c:pt>
                <c:pt idx="626">
                  <c:v>6.7680999999999996</c:v>
                </c:pt>
                <c:pt idx="627">
                  <c:v>6.891</c:v>
                </c:pt>
                <c:pt idx="628">
                  <c:v>6.9409999999999998</c:v>
                </c:pt>
                <c:pt idx="629">
                  <c:v>6.9535</c:v>
                </c:pt>
                <c:pt idx="630">
                  <c:v>6.9790000000000001</c:v>
                </c:pt>
                <c:pt idx="631">
                  <c:v>7.0834999999999999</c:v>
                </c:pt>
                <c:pt idx="632">
                  <c:v>6.9835000000000003</c:v>
                </c:pt>
                <c:pt idx="633">
                  <c:v>6.899</c:v>
                </c:pt>
                <c:pt idx="634">
                  <c:v>6.8724999999999996</c:v>
                </c:pt>
                <c:pt idx="635">
                  <c:v>6.782</c:v>
                </c:pt>
                <c:pt idx="636">
                  <c:v>6.7965</c:v>
                </c:pt>
                <c:pt idx="637">
                  <c:v>6.9488000000000003</c:v>
                </c:pt>
                <c:pt idx="638">
                  <c:v>7.0556000000000001</c:v>
                </c:pt>
                <c:pt idx="639">
                  <c:v>7.1219999999999999</c:v>
                </c:pt>
                <c:pt idx="640">
                  <c:v>7.0970000000000004</c:v>
                </c:pt>
                <c:pt idx="641">
                  <c:v>7.0425000000000004</c:v>
                </c:pt>
                <c:pt idx="642">
                  <c:v>7.06</c:v>
                </c:pt>
                <c:pt idx="643">
                  <c:v>7.1256000000000004</c:v>
                </c:pt>
                <c:pt idx="644">
                  <c:v>7.1955</c:v>
                </c:pt>
                <c:pt idx="645">
                  <c:v>7.2895000000000003</c:v>
                </c:pt>
                <c:pt idx="646">
                  <c:v>7.3109999999999999</c:v>
                </c:pt>
                <c:pt idx="647">
                  <c:v>7.4104999999999999</c:v>
                </c:pt>
                <c:pt idx="648">
                  <c:v>7.4775</c:v>
                </c:pt>
                <c:pt idx="649">
                  <c:v>7.6585000000000001</c:v>
                </c:pt>
                <c:pt idx="650">
                  <c:v>7.6269</c:v>
                </c:pt>
                <c:pt idx="651">
                  <c:v>7.7954999999999997</c:v>
                </c:pt>
                <c:pt idx="652">
                  <c:v>7.9135</c:v>
                </c:pt>
                <c:pt idx="653">
                  <c:v>7.7714999999999996</c:v>
                </c:pt>
                <c:pt idx="654">
                  <c:v>7.7965</c:v>
                </c:pt>
                <c:pt idx="655">
                  <c:v>7.8259999999999996</c:v>
                </c:pt>
                <c:pt idx="656">
                  <c:v>7.649</c:v>
                </c:pt>
                <c:pt idx="657">
                  <c:v>7.524</c:v>
                </c:pt>
                <c:pt idx="658">
                  <c:v>7.5834999999999999</c:v>
                </c:pt>
                <c:pt idx="659">
                  <c:v>7.633</c:v>
                </c:pt>
                <c:pt idx="660">
                  <c:v>7.57</c:v>
                </c:pt>
                <c:pt idx="661">
                  <c:v>7.4640000000000004</c:v>
                </c:pt>
                <c:pt idx="662">
                  <c:v>7.5960000000000001</c:v>
                </c:pt>
                <c:pt idx="663">
                  <c:v>7.6805000000000003</c:v>
                </c:pt>
                <c:pt idx="664">
                  <c:v>7.7954999999999997</c:v>
                </c:pt>
                <c:pt idx="665">
                  <c:v>7.7534999999999998</c:v>
                </c:pt>
                <c:pt idx="666">
                  <c:v>7.782</c:v>
                </c:pt>
                <c:pt idx="667">
                  <c:v>7.8949999999999996</c:v>
                </c:pt>
                <c:pt idx="668">
                  <c:v>7.9039999999999999</c:v>
                </c:pt>
                <c:pt idx="669">
                  <c:v>7.9720000000000004</c:v>
                </c:pt>
                <c:pt idx="670">
                  <c:v>8.1615000000000002</c:v>
                </c:pt>
                <c:pt idx="671">
                  <c:v>8.1965000000000003</c:v>
                </c:pt>
                <c:pt idx="672">
                  <c:v>8.0850000000000009</c:v>
                </c:pt>
                <c:pt idx="673">
                  <c:v>8.0760000000000005</c:v>
                </c:pt>
                <c:pt idx="674">
                  <c:v>8.0030000000000001</c:v>
                </c:pt>
                <c:pt idx="675">
                  <c:v>7.8879999999999999</c:v>
                </c:pt>
                <c:pt idx="676">
                  <c:v>7.9139999999999997</c:v>
                </c:pt>
                <c:pt idx="677">
                  <c:v>7.95</c:v>
                </c:pt>
                <c:pt idx="678">
                  <c:v>7.8331</c:v>
                </c:pt>
                <c:pt idx="679">
                  <c:v>7.7270000000000003</c:v>
                </c:pt>
                <c:pt idx="680">
                  <c:v>7.7089999999999996</c:v>
                </c:pt>
                <c:pt idx="681">
                  <c:v>7.5635000000000003</c:v>
                </c:pt>
                <c:pt idx="682">
                  <c:v>7.65</c:v>
                </c:pt>
                <c:pt idx="683">
                  <c:v>7.7525000000000004</c:v>
                </c:pt>
                <c:pt idx="684">
                  <c:v>7.8564999999999996</c:v>
                </c:pt>
                <c:pt idx="685">
                  <c:v>7.8810000000000002</c:v>
                </c:pt>
                <c:pt idx="686">
                  <c:v>7.9275000000000002</c:v>
                </c:pt>
                <c:pt idx="687">
                  <c:v>7.8955000000000002</c:v>
                </c:pt>
                <c:pt idx="688">
                  <c:v>7.7845000000000004</c:v>
                </c:pt>
                <c:pt idx="689">
                  <c:v>7.7469999999999999</c:v>
                </c:pt>
                <c:pt idx="690">
                  <c:v>7.7949999999999999</c:v>
                </c:pt>
                <c:pt idx="691">
                  <c:v>7.6885000000000003</c:v>
                </c:pt>
                <c:pt idx="692">
                  <c:v>7.6962999999999999</c:v>
                </c:pt>
                <c:pt idx="693">
                  <c:v>7.5544000000000002</c:v>
                </c:pt>
                <c:pt idx="694">
                  <c:v>7.4939999999999998</c:v>
                </c:pt>
                <c:pt idx="695">
                  <c:v>7.3825000000000003</c:v>
                </c:pt>
                <c:pt idx="696">
                  <c:v>7.3090000000000002</c:v>
                </c:pt>
                <c:pt idx="697">
                  <c:v>7.3179999999999996</c:v>
                </c:pt>
                <c:pt idx="698">
                  <c:v>7.2938000000000001</c:v>
                </c:pt>
                <c:pt idx="699">
                  <c:v>7.2394999999999996</c:v>
                </c:pt>
                <c:pt idx="700">
                  <c:v>7.2012999999999998</c:v>
                </c:pt>
                <c:pt idx="701">
                  <c:v>7.3345000000000002</c:v>
                </c:pt>
                <c:pt idx="702">
                  <c:v>7.3262999999999998</c:v>
                </c:pt>
                <c:pt idx="703">
                  <c:v>7.3239999999999998</c:v>
                </c:pt>
                <c:pt idx="704">
                  <c:v>7.1885000000000003</c:v>
                </c:pt>
                <c:pt idx="705">
                  <c:v>7.2050000000000001</c:v>
                </c:pt>
                <c:pt idx="706">
                  <c:v>7.3445</c:v>
                </c:pt>
                <c:pt idx="707">
                  <c:v>7.3079999999999998</c:v>
                </c:pt>
                <c:pt idx="708">
                  <c:v>7.21</c:v>
                </c:pt>
                <c:pt idx="709">
                  <c:v>7.1535000000000002</c:v>
                </c:pt>
                <c:pt idx="710">
                  <c:v>7.194</c:v>
                </c:pt>
                <c:pt idx="711">
                  <c:v>7.1734999999999998</c:v>
                </c:pt>
                <c:pt idx="712">
                  <c:v>7.2214999999999998</c:v>
                </c:pt>
                <c:pt idx="713">
                  <c:v>7.2805</c:v>
                </c:pt>
                <c:pt idx="714">
                  <c:v>7.2934999999999999</c:v>
                </c:pt>
                <c:pt idx="715">
                  <c:v>7.242</c:v>
                </c:pt>
                <c:pt idx="716">
                  <c:v>7.3</c:v>
                </c:pt>
                <c:pt idx="717">
                  <c:v>7.3185000000000002</c:v>
                </c:pt>
                <c:pt idx="718">
                  <c:v>7.3760000000000003</c:v>
                </c:pt>
                <c:pt idx="719">
                  <c:v>7.3685</c:v>
                </c:pt>
                <c:pt idx="720">
                  <c:v>7.3125</c:v>
                </c:pt>
                <c:pt idx="721">
                  <c:v>7.2275</c:v>
                </c:pt>
                <c:pt idx="722">
                  <c:v>7.1479999999999997</c:v>
                </c:pt>
                <c:pt idx="723">
                  <c:v>7.0795000000000003</c:v>
                </c:pt>
                <c:pt idx="724">
                  <c:v>7.0385</c:v>
                </c:pt>
                <c:pt idx="725">
                  <c:v>6.88</c:v>
                </c:pt>
                <c:pt idx="726">
                  <c:v>6.8025000000000002</c:v>
                </c:pt>
                <c:pt idx="727">
                  <c:v>6.8470000000000004</c:v>
                </c:pt>
                <c:pt idx="728">
                  <c:v>6.8470000000000004</c:v>
                </c:pt>
                <c:pt idx="729">
                  <c:v>6.8682999999999996</c:v>
                </c:pt>
                <c:pt idx="730">
                  <c:v>6.8525</c:v>
                </c:pt>
                <c:pt idx="731">
                  <c:v>7.02</c:v>
                </c:pt>
                <c:pt idx="732">
                  <c:v>7.0114999999999998</c:v>
                </c:pt>
                <c:pt idx="733">
                  <c:v>7.0129999999999999</c:v>
                </c:pt>
                <c:pt idx="734">
                  <c:v>6.9770000000000003</c:v>
                </c:pt>
                <c:pt idx="735">
                  <c:v>7.0170000000000003</c:v>
                </c:pt>
                <c:pt idx="736">
                  <c:v>7.0155000000000003</c:v>
                </c:pt>
                <c:pt idx="737">
                  <c:v>7.0605000000000002</c:v>
                </c:pt>
                <c:pt idx="738">
                  <c:v>7.03</c:v>
                </c:pt>
                <c:pt idx="739">
                  <c:v>7.0750000000000002</c:v>
                </c:pt>
                <c:pt idx="740">
                  <c:v>7.0305</c:v>
                </c:pt>
                <c:pt idx="741">
                  <c:v>6.9809999999999999</c:v>
                </c:pt>
                <c:pt idx="742">
                  <c:v>6.9989999999999997</c:v>
                </c:pt>
                <c:pt idx="743">
                  <c:v>6.9881000000000002</c:v>
                </c:pt>
                <c:pt idx="744">
                  <c:v>6.8868999999999998</c:v>
                </c:pt>
                <c:pt idx="745">
                  <c:v>6.7934999999999999</c:v>
                </c:pt>
                <c:pt idx="746">
                  <c:v>6.7469999999999999</c:v>
                </c:pt>
                <c:pt idx="747">
                  <c:v>6.7350000000000003</c:v>
                </c:pt>
                <c:pt idx="748">
                  <c:v>6.7845000000000004</c:v>
                </c:pt>
                <c:pt idx="749">
                  <c:v>6.8</c:v>
                </c:pt>
                <c:pt idx="750">
                  <c:v>6.8395000000000001</c:v>
                </c:pt>
                <c:pt idx="751">
                  <c:v>6.8905000000000003</c:v>
                </c:pt>
                <c:pt idx="752">
                  <c:v>6.9287999999999998</c:v>
                </c:pt>
                <c:pt idx="753">
                  <c:v>7.056</c:v>
                </c:pt>
                <c:pt idx="754">
                  <c:v>6.9912999999999998</c:v>
                </c:pt>
                <c:pt idx="755">
                  <c:v>6.89</c:v>
                </c:pt>
                <c:pt idx="756">
                  <c:v>6.7685000000000004</c:v>
                </c:pt>
                <c:pt idx="757">
                  <c:v>6.6855000000000002</c:v>
                </c:pt>
                <c:pt idx="758">
                  <c:v>6.6475</c:v>
                </c:pt>
                <c:pt idx="759">
                  <c:v>6.6849999999999996</c:v>
                </c:pt>
                <c:pt idx="760">
                  <c:v>6.7389999999999999</c:v>
                </c:pt>
                <c:pt idx="761">
                  <c:v>6.7195</c:v>
                </c:pt>
                <c:pt idx="762">
                  <c:v>6.9234999999999998</c:v>
                </c:pt>
                <c:pt idx="763">
                  <c:v>6.9340000000000002</c:v>
                </c:pt>
                <c:pt idx="764">
                  <c:v>6.8680000000000003</c:v>
                </c:pt>
                <c:pt idx="765">
                  <c:v>6.8810000000000002</c:v>
                </c:pt>
                <c:pt idx="766">
                  <c:v>6.7370000000000001</c:v>
                </c:pt>
                <c:pt idx="767">
                  <c:v>6.6260000000000003</c:v>
                </c:pt>
                <c:pt idx="768">
                  <c:v>6.516</c:v>
                </c:pt>
                <c:pt idx="769">
                  <c:v>6.4960000000000004</c:v>
                </c:pt>
                <c:pt idx="770">
                  <c:v>6.4749999999999996</c:v>
                </c:pt>
                <c:pt idx="771">
                  <c:v>6.4390000000000001</c:v>
                </c:pt>
                <c:pt idx="772">
                  <c:v>6.452</c:v>
                </c:pt>
                <c:pt idx="773">
                  <c:v>6.3784999999999998</c:v>
                </c:pt>
                <c:pt idx="774">
                  <c:v>6.3434999999999997</c:v>
                </c:pt>
                <c:pt idx="775">
                  <c:v>6.3235000000000001</c:v>
                </c:pt>
                <c:pt idx="776">
                  <c:v>6.3</c:v>
                </c:pt>
                <c:pt idx="777">
                  <c:v>6.3179999999999996</c:v>
                </c:pt>
                <c:pt idx="778">
                  <c:v>6.4109999999999996</c:v>
                </c:pt>
                <c:pt idx="779">
                  <c:v>6.4240000000000004</c:v>
                </c:pt>
                <c:pt idx="780">
                  <c:v>6.569</c:v>
                </c:pt>
                <c:pt idx="781">
                  <c:v>6.4950000000000001</c:v>
                </c:pt>
                <c:pt idx="782">
                  <c:v>6.3982999999999999</c:v>
                </c:pt>
                <c:pt idx="783">
                  <c:v>6.3825000000000003</c:v>
                </c:pt>
                <c:pt idx="784">
                  <c:v>6.3825000000000003</c:v>
                </c:pt>
                <c:pt idx="785">
                  <c:v>6.5049999999999999</c:v>
                </c:pt>
                <c:pt idx="786">
                  <c:v>6.3994999999999997</c:v>
                </c:pt>
                <c:pt idx="787">
                  <c:v>6.4245000000000001</c:v>
                </c:pt>
                <c:pt idx="788">
                  <c:v>6.431</c:v>
                </c:pt>
                <c:pt idx="789">
                  <c:v>6.3250000000000002</c:v>
                </c:pt>
                <c:pt idx="790">
                  <c:v>6.2279999999999998</c:v>
                </c:pt>
                <c:pt idx="791">
                  <c:v>6.1429999999999998</c:v>
                </c:pt>
                <c:pt idx="792">
                  <c:v>6.0945</c:v>
                </c:pt>
                <c:pt idx="793">
                  <c:v>6.0144000000000002</c:v>
                </c:pt>
                <c:pt idx="794">
                  <c:v>6.0019</c:v>
                </c:pt>
                <c:pt idx="795">
                  <c:v>5.9775</c:v>
                </c:pt>
                <c:pt idx="796">
                  <c:v>5.9489999999999998</c:v>
                </c:pt>
                <c:pt idx="797">
                  <c:v>5.9255000000000004</c:v>
                </c:pt>
                <c:pt idx="798">
                  <c:v>5.9089999999999998</c:v>
                </c:pt>
                <c:pt idx="799">
                  <c:v>6.0094000000000003</c:v>
                </c:pt>
                <c:pt idx="800">
                  <c:v>6.0404999999999998</c:v>
                </c:pt>
                <c:pt idx="801">
                  <c:v>6.0145</c:v>
                </c:pt>
                <c:pt idx="802">
                  <c:v>5.9409999999999998</c:v>
                </c:pt>
                <c:pt idx="803">
                  <c:v>5.9504999999999999</c:v>
                </c:pt>
                <c:pt idx="804">
                  <c:v>6.0269000000000004</c:v>
                </c:pt>
                <c:pt idx="805">
                  <c:v>6.0185000000000004</c:v>
                </c:pt>
                <c:pt idx="806">
                  <c:v>6.0468999999999999</c:v>
                </c:pt>
                <c:pt idx="807">
                  <c:v>6.0244999999999997</c:v>
                </c:pt>
                <c:pt idx="808">
                  <c:v>5.9859999999999998</c:v>
                </c:pt>
                <c:pt idx="809">
                  <c:v>6.0069999999999997</c:v>
                </c:pt>
                <c:pt idx="810">
                  <c:v>5.9720000000000004</c:v>
                </c:pt>
                <c:pt idx="811">
                  <c:v>5.9924999999999997</c:v>
                </c:pt>
                <c:pt idx="812">
                  <c:v>6.0410000000000004</c:v>
                </c:pt>
                <c:pt idx="813">
                  <c:v>6.1079999999999997</c:v>
                </c:pt>
                <c:pt idx="814">
                  <c:v>6.298</c:v>
                </c:pt>
                <c:pt idx="815">
                  <c:v>6.3475000000000001</c:v>
                </c:pt>
                <c:pt idx="816">
                  <c:v>6.3769999999999998</c:v>
                </c:pt>
                <c:pt idx="817">
                  <c:v>6.5404999999999998</c:v>
                </c:pt>
                <c:pt idx="818">
                  <c:v>6.7169999999999996</c:v>
                </c:pt>
                <c:pt idx="819">
                  <c:v>6.7220000000000004</c:v>
                </c:pt>
                <c:pt idx="820">
                  <c:v>6.5720000000000001</c:v>
                </c:pt>
                <c:pt idx="821">
                  <c:v>6.899</c:v>
                </c:pt>
                <c:pt idx="822">
                  <c:v>7.1204999999999998</c:v>
                </c:pt>
                <c:pt idx="823">
                  <c:v>7.2495000000000003</c:v>
                </c:pt>
                <c:pt idx="824">
                  <c:v>7.6905000000000001</c:v>
                </c:pt>
                <c:pt idx="825">
                  <c:v>7.8150000000000004</c:v>
                </c:pt>
                <c:pt idx="826">
                  <c:v>7.7629999999999999</c:v>
                </c:pt>
                <c:pt idx="827">
                  <c:v>7.9340000000000002</c:v>
                </c:pt>
                <c:pt idx="828">
                  <c:v>8.0860000000000003</c:v>
                </c:pt>
                <c:pt idx="829">
                  <c:v>8.0374999999999996</c:v>
                </c:pt>
                <c:pt idx="830">
                  <c:v>8.2705000000000002</c:v>
                </c:pt>
                <c:pt idx="831">
                  <c:v>8.1</c:v>
                </c:pt>
                <c:pt idx="832">
                  <c:v>7.8194999999999997</c:v>
                </c:pt>
                <c:pt idx="833">
                  <c:v>7.7949999999999999</c:v>
                </c:pt>
                <c:pt idx="834">
                  <c:v>7.7742000000000004</c:v>
                </c:pt>
                <c:pt idx="835">
                  <c:v>7.8605999999999998</c:v>
                </c:pt>
                <c:pt idx="836">
                  <c:v>8.2155000000000005</c:v>
                </c:pt>
                <c:pt idx="837">
                  <c:v>8.2874999999999996</c:v>
                </c:pt>
                <c:pt idx="838">
                  <c:v>8.0760000000000005</c:v>
                </c:pt>
                <c:pt idx="839">
                  <c:v>8.2955000000000005</c:v>
                </c:pt>
                <c:pt idx="840">
                  <c:v>8.2609999999999992</c:v>
                </c:pt>
                <c:pt idx="841">
                  <c:v>8.6884999999999994</c:v>
                </c:pt>
                <c:pt idx="842">
                  <c:v>8.8335000000000008</c:v>
                </c:pt>
                <c:pt idx="843">
                  <c:v>9.1434999999999995</c:v>
                </c:pt>
                <c:pt idx="844">
                  <c:v>8.9015000000000004</c:v>
                </c:pt>
                <c:pt idx="845">
                  <c:v>8.2904999999999998</c:v>
                </c:pt>
                <c:pt idx="846">
                  <c:v>8.0485000000000007</c:v>
                </c:pt>
                <c:pt idx="847">
                  <c:v>8.2225000000000001</c:v>
                </c:pt>
                <c:pt idx="848">
                  <c:v>8.1374999999999993</c:v>
                </c:pt>
                <c:pt idx="849">
                  <c:v>8.26</c:v>
                </c:pt>
                <c:pt idx="850">
                  <c:v>8.4819999999999993</c:v>
                </c:pt>
                <c:pt idx="851">
                  <c:v>8.1405999999999992</c:v>
                </c:pt>
                <c:pt idx="852">
                  <c:v>7.9340000000000002</c:v>
                </c:pt>
                <c:pt idx="853">
                  <c:v>7.8049999999999997</c:v>
                </c:pt>
                <c:pt idx="854">
                  <c:v>7.6844000000000001</c:v>
                </c:pt>
                <c:pt idx="855">
                  <c:v>7.6044999999999998</c:v>
                </c:pt>
                <c:pt idx="856">
                  <c:v>7.5659999999999998</c:v>
                </c:pt>
                <c:pt idx="857">
                  <c:v>7.72</c:v>
                </c:pt>
                <c:pt idx="858">
                  <c:v>7.8338000000000001</c:v>
                </c:pt>
                <c:pt idx="859">
                  <c:v>7.9130000000000003</c:v>
                </c:pt>
                <c:pt idx="860">
                  <c:v>7.7110000000000003</c:v>
                </c:pt>
                <c:pt idx="861">
                  <c:v>7.8970000000000002</c:v>
                </c:pt>
                <c:pt idx="862">
                  <c:v>7.8639999999999999</c:v>
                </c:pt>
                <c:pt idx="863">
                  <c:v>7.625</c:v>
                </c:pt>
                <c:pt idx="864">
                  <c:v>7.42</c:v>
                </c:pt>
                <c:pt idx="865">
                  <c:v>7.1585000000000001</c:v>
                </c:pt>
                <c:pt idx="866">
                  <c:v>7.2089999999999996</c:v>
                </c:pt>
                <c:pt idx="867">
                  <c:v>7.2294999999999998</c:v>
                </c:pt>
                <c:pt idx="868">
                  <c:v>7.0774999999999997</c:v>
                </c:pt>
                <c:pt idx="869">
                  <c:v>7.1805000000000003</c:v>
                </c:pt>
                <c:pt idx="870">
                  <c:v>7.0594999999999999</c:v>
                </c:pt>
                <c:pt idx="871">
                  <c:v>6.9474999999999998</c:v>
                </c:pt>
                <c:pt idx="872">
                  <c:v>6.8689999999999998</c:v>
                </c:pt>
                <c:pt idx="873">
                  <c:v>7.0084999999999997</c:v>
                </c:pt>
                <c:pt idx="874">
                  <c:v>6.99</c:v>
                </c:pt>
                <c:pt idx="875">
                  <c:v>6.9660000000000002</c:v>
                </c:pt>
                <c:pt idx="876">
                  <c:v>6.9009999999999998</c:v>
                </c:pt>
                <c:pt idx="877">
                  <c:v>6.9344999999999999</c:v>
                </c:pt>
                <c:pt idx="878">
                  <c:v>7.0564999999999998</c:v>
                </c:pt>
                <c:pt idx="879">
                  <c:v>6.8464999999999998</c:v>
                </c:pt>
                <c:pt idx="880">
                  <c:v>6.86</c:v>
                </c:pt>
                <c:pt idx="881">
                  <c:v>6.9349999999999996</c:v>
                </c:pt>
                <c:pt idx="882">
                  <c:v>6.9020000000000001</c:v>
                </c:pt>
                <c:pt idx="883">
                  <c:v>7.0830000000000002</c:v>
                </c:pt>
                <c:pt idx="884">
                  <c:v>7.1924999999999999</c:v>
                </c:pt>
                <c:pt idx="885">
                  <c:v>7.3017000000000003</c:v>
                </c:pt>
                <c:pt idx="886">
                  <c:v>7.2191999999999998</c:v>
                </c:pt>
                <c:pt idx="887">
                  <c:v>7.1087999999999996</c:v>
                </c:pt>
                <c:pt idx="888">
                  <c:v>7.0415000000000001</c:v>
                </c:pt>
                <c:pt idx="889">
                  <c:v>7.1195000000000004</c:v>
                </c:pt>
                <c:pt idx="890">
                  <c:v>7.2880000000000003</c:v>
                </c:pt>
                <c:pt idx="891">
                  <c:v>7.3224999999999998</c:v>
                </c:pt>
                <c:pt idx="892">
                  <c:v>7.3280000000000003</c:v>
                </c:pt>
                <c:pt idx="893">
                  <c:v>7.2344999999999997</c:v>
                </c:pt>
                <c:pt idx="894">
                  <c:v>7.1974999999999998</c:v>
                </c:pt>
                <c:pt idx="895">
                  <c:v>7.1749999999999998</c:v>
                </c:pt>
                <c:pt idx="896">
                  <c:v>7.1219999999999999</c:v>
                </c:pt>
                <c:pt idx="897">
                  <c:v>7.0964999999999998</c:v>
                </c:pt>
                <c:pt idx="898">
                  <c:v>7.2225000000000001</c:v>
                </c:pt>
                <c:pt idx="899">
                  <c:v>7.2337999999999996</c:v>
                </c:pt>
                <c:pt idx="900">
                  <c:v>7.2287999999999997</c:v>
                </c:pt>
                <c:pt idx="901">
                  <c:v>7.1604999999999999</c:v>
                </c:pt>
                <c:pt idx="902">
                  <c:v>7.2030000000000003</c:v>
                </c:pt>
                <c:pt idx="903">
                  <c:v>7.234</c:v>
                </c:pt>
                <c:pt idx="904">
                  <c:v>7.4764999999999997</c:v>
                </c:pt>
                <c:pt idx="905">
                  <c:v>7.5594000000000001</c:v>
                </c:pt>
                <c:pt idx="906">
                  <c:v>7.8055000000000003</c:v>
                </c:pt>
                <c:pt idx="907">
                  <c:v>7.9009999999999998</c:v>
                </c:pt>
                <c:pt idx="908">
                  <c:v>7.8215000000000003</c:v>
                </c:pt>
                <c:pt idx="909">
                  <c:v>8.0065000000000008</c:v>
                </c:pt>
                <c:pt idx="910">
                  <c:v>7.8215000000000003</c:v>
                </c:pt>
                <c:pt idx="911">
                  <c:v>7.7168999999999999</c:v>
                </c:pt>
                <c:pt idx="912">
                  <c:v>7.7569999999999997</c:v>
                </c:pt>
                <c:pt idx="913">
                  <c:v>7.6040000000000001</c:v>
                </c:pt>
                <c:pt idx="914">
                  <c:v>7.4305000000000003</c:v>
                </c:pt>
                <c:pt idx="915">
                  <c:v>7.3479999999999999</c:v>
                </c:pt>
                <c:pt idx="916">
                  <c:v>7.2845000000000004</c:v>
                </c:pt>
                <c:pt idx="917">
                  <c:v>7.1340000000000003</c:v>
                </c:pt>
                <c:pt idx="918">
                  <c:v>7.2389999999999999</c:v>
                </c:pt>
                <c:pt idx="919">
                  <c:v>7.3724999999999996</c:v>
                </c:pt>
                <c:pt idx="920">
                  <c:v>7.4269999999999996</c:v>
                </c:pt>
                <c:pt idx="921">
                  <c:v>7.3520000000000003</c:v>
                </c:pt>
                <c:pt idx="922">
                  <c:v>7.2685000000000004</c:v>
                </c:pt>
                <c:pt idx="923">
                  <c:v>7.0964999999999998</c:v>
                </c:pt>
                <c:pt idx="924">
                  <c:v>6.9344999999999999</c:v>
                </c:pt>
                <c:pt idx="925">
                  <c:v>6.7720000000000002</c:v>
                </c:pt>
                <c:pt idx="926">
                  <c:v>6.7024999999999997</c:v>
                </c:pt>
                <c:pt idx="927">
                  <c:v>6.6144999999999996</c:v>
                </c:pt>
                <c:pt idx="928">
                  <c:v>6.6914999999999996</c:v>
                </c:pt>
                <c:pt idx="929">
                  <c:v>6.69</c:v>
                </c:pt>
                <c:pt idx="930">
                  <c:v>6.6059999999999999</c:v>
                </c:pt>
                <c:pt idx="931">
                  <c:v>6.758</c:v>
                </c:pt>
                <c:pt idx="932">
                  <c:v>6.9020000000000001</c:v>
                </c:pt>
                <c:pt idx="933">
                  <c:v>6.9325000000000001</c:v>
                </c:pt>
                <c:pt idx="934">
                  <c:v>6.9669999999999996</c:v>
                </c:pt>
                <c:pt idx="935">
                  <c:v>6.8710000000000004</c:v>
                </c:pt>
                <c:pt idx="936">
                  <c:v>6.8324999999999996</c:v>
                </c:pt>
                <c:pt idx="937">
                  <c:v>6.8413000000000004</c:v>
                </c:pt>
                <c:pt idx="938">
                  <c:v>6.8163</c:v>
                </c:pt>
                <c:pt idx="939">
                  <c:v>6.7644000000000002</c:v>
                </c:pt>
                <c:pt idx="940">
                  <c:v>6.8090000000000002</c:v>
                </c:pt>
                <c:pt idx="941">
                  <c:v>6.6544999999999996</c:v>
                </c:pt>
                <c:pt idx="942">
                  <c:v>6.5214999999999996</c:v>
                </c:pt>
                <c:pt idx="943">
                  <c:v>6.4444999999999997</c:v>
                </c:pt>
                <c:pt idx="944">
                  <c:v>6.4625000000000004</c:v>
                </c:pt>
                <c:pt idx="945">
                  <c:v>6.4640000000000004</c:v>
                </c:pt>
                <c:pt idx="946">
                  <c:v>6.4255000000000004</c:v>
                </c:pt>
                <c:pt idx="947">
                  <c:v>6.335</c:v>
                </c:pt>
                <c:pt idx="948">
                  <c:v>6.3734999999999999</c:v>
                </c:pt>
                <c:pt idx="949">
                  <c:v>6.4009999999999998</c:v>
                </c:pt>
                <c:pt idx="950">
                  <c:v>6.3014999999999999</c:v>
                </c:pt>
                <c:pt idx="951">
                  <c:v>6.3464999999999998</c:v>
                </c:pt>
                <c:pt idx="952">
                  <c:v>6.3105000000000002</c:v>
                </c:pt>
                <c:pt idx="953">
                  <c:v>6.2344999999999997</c:v>
                </c:pt>
                <c:pt idx="954">
                  <c:v>6.1988000000000003</c:v>
                </c:pt>
                <c:pt idx="955">
                  <c:v>6.06</c:v>
                </c:pt>
                <c:pt idx="956">
                  <c:v>6.0720000000000001</c:v>
                </c:pt>
                <c:pt idx="957">
                  <c:v>6.2634999999999996</c:v>
                </c:pt>
                <c:pt idx="958">
                  <c:v>6.3164999999999996</c:v>
                </c:pt>
                <c:pt idx="959">
                  <c:v>6.3194999999999997</c:v>
                </c:pt>
                <c:pt idx="960">
                  <c:v>6.1905999999999999</c:v>
                </c:pt>
                <c:pt idx="961">
                  <c:v>6.1881000000000004</c:v>
                </c:pt>
                <c:pt idx="962">
                  <c:v>6.4015000000000004</c:v>
                </c:pt>
                <c:pt idx="963">
                  <c:v>6.4062999999999999</c:v>
                </c:pt>
                <c:pt idx="964">
                  <c:v>6.4001000000000001</c:v>
                </c:pt>
                <c:pt idx="965">
                  <c:v>6.3029000000000002</c:v>
                </c:pt>
                <c:pt idx="966">
                  <c:v>6.5313999999999997</c:v>
                </c:pt>
                <c:pt idx="967">
                  <c:v>6.4550999999999998</c:v>
                </c:pt>
                <c:pt idx="968">
                  <c:v>6.3186999999999998</c:v>
                </c:pt>
                <c:pt idx="969">
                  <c:v>6.3856000000000002</c:v>
                </c:pt>
                <c:pt idx="970">
                  <c:v>6.4843999999999999</c:v>
                </c:pt>
                <c:pt idx="971">
                  <c:v>6.4292999999999996</c:v>
                </c:pt>
                <c:pt idx="972">
                  <c:v>6.3371000000000004</c:v>
                </c:pt>
                <c:pt idx="973">
                  <c:v>6.3502999999999998</c:v>
                </c:pt>
                <c:pt idx="974">
                  <c:v>6.4206000000000003</c:v>
                </c:pt>
                <c:pt idx="975">
                  <c:v>6.6772999999999998</c:v>
                </c:pt>
                <c:pt idx="976">
                  <c:v>6.7393999999999998</c:v>
                </c:pt>
                <c:pt idx="977">
                  <c:v>6.8238000000000003</c:v>
                </c:pt>
                <c:pt idx="978">
                  <c:v>6.8704000000000001</c:v>
                </c:pt>
                <c:pt idx="979">
                  <c:v>6.6718000000000002</c:v>
                </c:pt>
                <c:pt idx="980">
                  <c:v>6.6322999999999999</c:v>
                </c:pt>
                <c:pt idx="981">
                  <c:v>6.4945000000000004</c:v>
                </c:pt>
                <c:pt idx="982">
                  <c:v>6.5715000000000003</c:v>
                </c:pt>
                <c:pt idx="983">
                  <c:v>6.6257000000000001</c:v>
                </c:pt>
                <c:pt idx="984">
                  <c:v>6.7393999999999998</c:v>
                </c:pt>
                <c:pt idx="985">
                  <c:v>6.8643000000000001</c:v>
                </c:pt>
                <c:pt idx="986">
                  <c:v>6.8760000000000003</c:v>
                </c:pt>
                <c:pt idx="987">
                  <c:v>6.7492999999999999</c:v>
                </c:pt>
                <c:pt idx="988">
                  <c:v>6.9131</c:v>
                </c:pt>
                <c:pt idx="989">
                  <c:v>6.8703000000000003</c:v>
                </c:pt>
                <c:pt idx="990">
                  <c:v>6.8844000000000003</c:v>
                </c:pt>
                <c:pt idx="991">
                  <c:v>6.8536000000000001</c:v>
                </c:pt>
                <c:pt idx="992">
                  <c:v>6.9173</c:v>
                </c:pt>
                <c:pt idx="993">
                  <c:v>6.8933999999999997</c:v>
                </c:pt>
                <c:pt idx="994">
                  <c:v>6.7663000000000002</c:v>
                </c:pt>
                <c:pt idx="995">
                  <c:v>6.7580999999999998</c:v>
                </c:pt>
                <c:pt idx="996">
                  <c:v>6.6787999999999998</c:v>
                </c:pt>
                <c:pt idx="997">
                  <c:v>6.694</c:v>
                </c:pt>
                <c:pt idx="998">
                  <c:v>6.6513999999999998</c:v>
                </c:pt>
                <c:pt idx="999">
                  <c:v>6.5922999999999998</c:v>
                </c:pt>
                <c:pt idx="1000">
                  <c:v>6.7392000000000003</c:v>
                </c:pt>
                <c:pt idx="1001">
                  <c:v>6.8068999999999997</c:v>
                </c:pt>
                <c:pt idx="1002">
                  <c:v>6.7450999999999999</c:v>
                </c:pt>
                <c:pt idx="1003">
                  <c:v>6.6677</c:v>
                </c:pt>
                <c:pt idx="1004">
                  <c:v>6.6412000000000004</c:v>
                </c:pt>
                <c:pt idx="1005">
                  <c:v>6.7778</c:v>
                </c:pt>
                <c:pt idx="1006">
                  <c:v>6.7645</c:v>
                </c:pt>
                <c:pt idx="1007">
                  <c:v>6.7285000000000004</c:v>
                </c:pt>
                <c:pt idx="1008">
                  <c:v>6.7389999999999999</c:v>
                </c:pt>
                <c:pt idx="1009">
                  <c:v>6.8845000000000001</c:v>
                </c:pt>
                <c:pt idx="1010">
                  <c:v>7.1135999999999999</c:v>
                </c:pt>
                <c:pt idx="1011">
                  <c:v>7.1473000000000004</c:v>
                </c:pt>
                <c:pt idx="1012">
                  <c:v>7.2081999999999997</c:v>
                </c:pt>
                <c:pt idx="1013">
                  <c:v>7.2046000000000001</c:v>
                </c:pt>
                <c:pt idx="1014">
                  <c:v>7.0500999999999996</c:v>
                </c:pt>
                <c:pt idx="1015">
                  <c:v>6.9810999999999996</c:v>
                </c:pt>
                <c:pt idx="1016">
                  <c:v>7.0381999999999998</c:v>
                </c:pt>
                <c:pt idx="1017">
                  <c:v>6.9402999999999997</c:v>
                </c:pt>
                <c:pt idx="1018">
                  <c:v>7.0098000000000003</c:v>
                </c:pt>
                <c:pt idx="1019">
                  <c:v>6.9786999999999999</c:v>
                </c:pt>
                <c:pt idx="1020">
                  <c:v>6.9393000000000002</c:v>
                </c:pt>
                <c:pt idx="1021">
                  <c:v>6.7950999999999997</c:v>
                </c:pt>
                <c:pt idx="1022">
                  <c:v>6.7202999999999999</c:v>
                </c:pt>
                <c:pt idx="1023">
                  <c:v>6.6936</c:v>
                </c:pt>
                <c:pt idx="1024">
                  <c:v>6.6467999999999998</c:v>
                </c:pt>
                <c:pt idx="1025">
                  <c:v>6.6375000000000002</c:v>
                </c:pt>
                <c:pt idx="1026">
                  <c:v>6.7159000000000004</c:v>
                </c:pt>
                <c:pt idx="1027">
                  <c:v>6.6007999999999996</c:v>
                </c:pt>
                <c:pt idx="1028">
                  <c:v>6.5662000000000003</c:v>
                </c:pt>
                <c:pt idx="1029">
                  <c:v>6.5723000000000003</c:v>
                </c:pt>
                <c:pt idx="1030">
                  <c:v>6.6182999999999996</c:v>
                </c:pt>
                <c:pt idx="1031">
                  <c:v>6.6771000000000003</c:v>
                </c:pt>
                <c:pt idx="1032">
                  <c:v>6.6105999999999998</c:v>
                </c:pt>
                <c:pt idx="1033">
                  <c:v>6.6512000000000002</c:v>
                </c:pt>
                <c:pt idx="1034">
                  <c:v>6.6710000000000003</c:v>
                </c:pt>
                <c:pt idx="1035">
                  <c:v>6.6969000000000003</c:v>
                </c:pt>
                <c:pt idx="1036">
                  <c:v>6.7709999999999999</c:v>
                </c:pt>
                <c:pt idx="1037">
                  <c:v>6.7397999999999998</c:v>
                </c:pt>
                <c:pt idx="1038">
                  <c:v>6.6473000000000004</c:v>
                </c:pt>
                <c:pt idx="1039">
                  <c:v>6.6271000000000004</c:v>
                </c:pt>
                <c:pt idx="1040">
                  <c:v>6.6679000000000004</c:v>
                </c:pt>
                <c:pt idx="1041">
                  <c:v>6.5925000000000002</c:v>
                </c:pt>
                <c:pt idx="1042">
                  <c:v>6.5080999999999998</c:v>
                </c:pt>
                <c:pt idx="1043">
                  <c:v>6.5007000000000001</c:v>
                </c:pt>
                <c:pt idx="1044">
                  <c:v>6.5358000000000001</c:v>
                </c:pt>
                <c:pt idx="1045">
                  <c:v>6.4882</c:v>
                </c:pt>
                <c:pt idx="1046">
                  <c:v>6.5094000000000003</c:v>
                </c:pt>
                <c:pt idx="1047">
                  <c:v>6.3891999999999998</c:v>
                </c:pt>
                <c:pt idx="1048">
                  <c:v>6.3484999999999996</c:v>
                </c:pt>
                <c:pt idx="1049">
                  <c:v>6.3663999999999996</c:v>
                </c:pt>
                <c:pt idx="1050">
                  <c:v>6.3468999999999998</c:v>
                </c:pt>
                <c:pt idx="1051">
                  <c:v>6.4348000000000001</c:v>
                </c:pt>
                <c:pt idx="1052">
                  <c:v>6.3865999999999996</c:v>
                </c:pt>
                <c:pt idx="1053">
                  <c:v>6.4038000000000004</c:v>
                </c:pt>
                <c:pt idx="1054">
                  <c:v>6.4634999999999998</c:v>
                </c:pt>
                <c:pt idx="1055">
                  <c:v>6.4997999999999996</c:v>
                </c:pt>
                <c:pt idx="1056">
                  <c:v>6.5107999999999997</c:v>
                </c:pt>
                <c:pt idx="1057">
                  <c:v>6.3987999999999996</c:v>
                </c:pt>
                <c:pt idx="1058">
                  <c:v>6.4428999999999998</c:v>
                </c:pt>
                <c:pt idx="1059">
                  <c:v>6.5796000000000001</c:v>
                </c:pt>
                <c:pt idx="1060">
                  <c:v>6.5343999999999998</c:v>
                </c:pt>
                <c:pt idx="1061">
                  <c:v>6.5403000000000002</c:v>
                </c:pt>
                <c:pt idx="1062">
                  <c:v>6.6605999999999996</c:v>
                </c:pt>
                <c:pt idx="1063">
                  <c:v>6.6536</c:v>
                </c:pt>
                <c:pt idx="1064">
                  <c:v>6.6435000000000004</c:v>
                </c:pt>
                <c:pt idx="1065">
                  <c:v>6.5682999999999998</c:v>
                </c:pt>
                <c:pt idx="1066">
                  <c:v>6.5396999999999998</c:v>
                </c:pt>
                <c:pt idx="1067">
                  <c:v>6.4555999999999996</c:v>
                </c:pt>
                <c:pt idx="1068">
                  <c:v>6.7182000000000004</c:v>
                </c:pt>
                <c:pt idx="1069">
                  <c:v>6.6943999999999999</c:v>
                </c:pt>
                <c:pt idx="1070">
                  <c:v>6.7488999999999999</c:v>
                </c:pt>
                <c:pt idx="1071">
                  <c:v>6.6200999999999999</c:v>
                </c:pt>
                <c:pt idx="1072">
                  <c:v>6.4805999999999999</c:v>
                </c:pt>
                <c:pt idx="1073">
                  <c:v>6.5401999999999996</c:v>
                </c:pt>
                <c:pt idx="1074">
                  <c:v>6.5483000000000002</c:v>
                </c:pt>
                <c:pt idx="1075">
                  <c:v>6.5137</c:v>
                </c:pt>
                <c:pt idx="1076">
                  <c:v>6.5326000000000004</c:v>
                </c:pt>
                <c:pt idx="1077">
                  <c:v>6.5278</c:v>
                </c:pt>
                <c:pt idx="1078">
                  <c:v>6.6288999999999998</c:v>
                </c:pt>
                <c:pt idx="1079">
                  <c:v>6.5594000000000001</c:v>
                </c:pt>
                <c:pt idx="1080">
                  <c:v>6.4314999999999998</c:v>
                </c:pt>
                <c:pt idx="1081">
                  <c:v>6.3983999999999996</c:v>
                </c:pt>
                <c:pt idx="1082">
                  <c:v>6.3780999999999999</c:v>
                </c:pt>
                <c:pt idx="1083">
                  <c:v>6.4531000000000001</c:v>
                </c:pt>
                <c:pt idx="1084">
                  <c:v>6.4618000000000002</c:v>
                </c:pt>
                <c:pt idx="1085">
                  <c:v>6.3857999999999997</c:v>
                </c:pt>
                <c:pt idx="1086">
                  <c:v>6.4008000000000003</c:v>
                </c:pt>
                <c:pt idx="1087">
                  <c:v>6.5198</c:v>
                </c:pt>
                <c:pt idx="1088">
                  <c:v>6.6369999999999996</c:v>
                </c:pt>
                <c:pt idx="1089">
                  <c:v>6.6254</c:v>
                </c:pt>
                <c:pt idx="1090">
                  <c:v>6.5693999999999999</c:v>
                </c:pt>
                <c:pt idx="1091">
                  <c:v>6.5171999999999999</c:v>
                </c:pt>
                <c:pt idx="1092">
                  <c:v>6.5541</c:v>
                </c:pt>
                <c:pt idx="1093">
                  <c:v>6.5575000000000001</c:v>
                </c:pt>
                <c:pt idx="1094">
                  <c:v>6.5434000000000001</c:v>
                </c:pt>
                <c:pt idx="1095">
                  <c:v>6.4996999999999998</c:v>
                </c:pt>
                <c:pt idx="1096">
                  <c:v>6.5395000000000003</c:v>
                </c:pt>
                <c:pt idx="1097">
                  <c:v>6.4728000000000003</c:v>
                </c:pt>
                <c:pt idx="1098">
                  <c:v>6.4705000000000004</c:v>
                </c:pt>
                <c:pt idx="1099">
                  <c:v>6.4589999999999996</c:v>
                </c:pt>
                <c:pt idx="1100">
                  <c:v>6.5320999999999998</c:v>
                </c:pt>
                <c:pt idx="1101">
                  <c:v>6.4531999999999998</c:v>
                </c:pt>
                <c:pt idx="1102">
                  <c:v>6.4987000000000004</c:v>
                </c:pt>
                <c:pt idx="1103">
                  <c:v>6.5067000000000004</c:v>
                </c:pt>
                <c:pt idx="1104">
                  <c:v>6.4321000000000002</c:v>
                </c:pt>
                <c:pt idx="1105">
                  <c:v>6.3761999999999999</c:v>
                </c:pt>
                <c:pt idx="1106">
                  <c:v>6.3849</c:v>
                </c:pt>
                <c:pt idx="1107">
                  <c:v>6.4442000000000004</c:v>
                </c:pt>
                <c:pt idx="1108">
                  <c:v>6.4885000000000002</c:v>
                </c:pt>
                <c:pt idx="1109">
                  <c:v>6.5216000000000003</c:v>
                </c:pt>
                <c:pt idx="1110">
                  <c:v>6.5652999999999997</c:v>
                </c:pt>
                <c:pt idx="1111">
                  <c:v>6.5819000000000001</c:v>
                </c:pt>
                <c:pt idx="1112">
                  <c:v>6.5486000000000004</c:v>
                </c:pt>
                <c:pt idx="1113">
                  <c:v>6.5114999999999998</c:v>
                </c:pt>
                <c:pt idx="1114">
                  <c:v>6.5587999999999997</c:v>
                </c:pt>
                <c:pt idx="1115">
                  <c:v>6.5940000000000003</c:v>
                </c:pt>
                <c:pt idx="1116">
                  <c:v>6.6357999999999997</c:v>
                </c:pt>
                <c:pt idx="1117">
                  <c:v>6.6748000000000003</c:v>
                </c:pt>
                <c:pt idx="1118">
                  <c:v>6.6726999999999999</c:v>
                </c:pt>
                <c:pt idx="1119">
                  <c:v>6.6432000000000002</c:v>
                </c:pt>
                <c:pt idx="1120">
                  <c:v>6.726</c:v>
                </c:pt>
                <c:pt idx="1121">
                  <c:v>6.7441000000000004</c:v>
                </c:pt>
                <c:pt idx="1122">
                  <c:v>6.8150000000000004</c:v>
                </c:pt>
                <c:pt idx="1123">
                  <c:v>6.8136999999999999</c:v>
                </c:pt>
                <c:pt idx="1124">
                  <c:v>6.8433000000000002</c:v>
                </c:pt>
                <c:pt idx="1125">
                  <c:v>6.8635000000000002</c:v>
                </c:pt>
                <c:pt idx="1126">
                  <c:v>6.8935000000000004</c:v>
                </c:pt>
                <c:pt idx="1127">
                  <c:v>6.8792</c:v>
                </c:pt>
                <c:pt idx="1128">
                  <c:v>6.8792999999999997</c:v>
                </c:pt>
                <c:pt idx="1129">
                  <c:v>6.9462000000000002</c:v>
                </c:pt>
                <c:pt idx="1130">
                  <c:v>7.0227000000000004</c:v>
                </c:pt>
                <c:pt idx="1131">
                  <c:v>7.1163999999999996</c:v>
                </c:pt>
                <c:pt idx="1132">
                  <c:v>7.1352000000000002</c:v>
                </c:pt>
                <c:pt idx="1133">
                  <c:v>7.1684999999999999</c:v>
                </c:pt>
                <c:pt idx="1134">
                  <c:v>7.2226999999999997</c:v>
                </c:pt>
                <c:pt idx="1135">
                  <c:v>7.2028999999999996</c:v>
                </c:pt>
                <c:pt idx="1136">
                  <c:v>7.2027000000000001</c:v>
                </c:pt>
                <c:pt idx="1137">
                  <c:v>7.2336</c:v>
                </c:pt>
                <c:pt idx="1138">
                  <c:v>7.3273000000000001</c:v>
                </c:pt>
                <c:pt idx="1139">
                  <c:v>7.4053000000000004</c:v>
                </c:pt>
                <c:pt idx="1140">
                  <c:v>7.4097999999999997</c:v>
                </c:pt>
                <c:pt idx="1141">
                  <c:v>7.3971</c:v>
                </c:pt>
                <c:pt idx="1142">
                  <c:v>7.4417</c:v>
                </c:pt>
                <c:pt idx="1143">
                  <c:v>7.4885000000000002</c:v>
                </c:pt>
                <c:pt idx="1144">
                  <c:v>7.5396000000000001</c:v>
                </c:pt>
                <c:pt idx="1145">
                  <c:v>7.6417000000000002</c:v>
                </c:pt>
                <c:pt idx="1146">
                  <c:v>7.7575000000000003</c:v>
                </c:pt>
                <c:pt idx="1147">
                  <c:v>7.8127000000000004</c:v>
                </c:pt>
                <c:pt idx="1148">
                  <c:v>7.9654999999999996</c:v>
                </c:pt>
                <c:pt idx="1149">
                  <c:v>8.0739999999999998</c:v>
                </c:pt>
                <c:pt idx="1150">
                  <c:v>8.1639999999999997</c:v>
                </c:pt>
                <c:pt idx="1151">
                  <c:v>8.2631999999999994</c:v>
                </c:pt>
                <c:pt idx="1152">
                  <c:v>8.2611000000000008</c:v>
                </c:pt>
                <c:pt idx="1153">
                  <c:v>8.3801000000000005</c:v>
                </c:pt>
                <c:pt idx="1154">
                  <c:v>8.3847000000000005</c:v>
                </c:pt>
                <c:pt idx="1155">
                  <c:v>8.3757000000000001</c:v>
                </c:pt>
                <c:pt idx="1156">
                  <c:v>8.3275000000000006</c:v>
                </c:pt>
                <c:pt idx="1157">
                  <c:v>8.5404</c:v>
                </c:pt>
                <c:pt idx="1158">
                  <c:v>8.6800999999999995</c:v>
                </c:pt>
                <c:pt idx="1159">
                  <c:v>8.5349000000000004</c:v>
                </c:pt>
                <c:pt idx="1160">
                  <c:v>8.6228999999999996</c:v>
                </c:pt>
                <c:pt idx="1161">
                  <c:v>8.6620000000000008</c:v>
                </c:pt>
                <c:pt idx="1162">
                  <c:v>8.7477</c:v>
                </c:pt>
                <c:pt idx="1163">
                  <c:v>8.6692999999999998</c:v>
                </c:pt>
                <c:pt idx="1164">
                  <c:v>8.5155999999999992</c:v>
                </c:pt>
                <c:pt idx="1165">
                  <c:v>8.3111999999999995</c:v>
                </c:pt>
                <c:pt idx="1166">
                  <c:v>8.2651000000000003</c:v>
                </c:pt>
                <c:pt idx="1167">
                  <c:v>8.3064</c:v>
                </c:pt>
                <c:pt idx="1168">
                  <c:v>8.4571000000000005</c:v>
                </c:pt>
                <c:pt idx="1169">
                  <c:v>8.4322999999999997</c:v>
                </c:pt>
                <c:pt idx="1170">
                  <c:v>8.2783999999999995</c:v>
                </c:pt>
                <c:pt idx="1171">
                  <c:v>8.1577000000000002</c:v>
                </c:pt>
                <c:pt idx="1172">
                  <c:v>8.2051999999999996</c:v>
                </c:pt>
                <c:pt idx="1173">
                  <c:v>8.3459000000000003</c:v>
                </c:pt>
                <c:pt idx="1174">
                  <c:v>8.4811999999999994</c:v>
                </c:pt>
                <c:pt idx="1175">
                  <c:v>8.5038999999999998</c:v>
                </c:pt>
                <c:pt idx="1176">
                  <c:v>8.6004000000000005</c:v>
                </c:pt>
                <c:pt idx="1177">
                  <c:v>8.5904000000000007</c:v>
                </c:pt>
                <c:pt idx="1178">
                  <c:v>8.6896000000000004</c:v>
                </c:pt>
                <c:pt idx="1179">
                  <c:v>8.6289999999999996</c:v>
                </c:pt>
                <c:pt idx="1180">
                  <c:v>8.5180000000000007</c:v>
                </c:pt>
                <c:pt idx="1181">
                  <c:v>8.3724000000000007</c:v>
                </c:pt>
                <c:pt idx="1182">
                  <c:v>8.4383999999999997</c:v>
                </c:pt>
                <c:pt idx="1183">
                  <c:v>8.4062999999999999</c:v>
                </c:pt>
                <c:pt idx="1184">
                  <c:v>8.2460000000000004</c:v>
                </c:pt>
                <c:pt idx="1185">
                  <c:v>8.3630999999999993</c:v>
                </c:pt>
                <c:pt idx="1186">
                  <c:v>8.4099000000000004</c:v>
                </c:pt>
                <c:pt idx="1187">
                  <c:v>8.2675999999999998</c:v>
                </c:pt>
                <c:pt idx="1188">
                  <c:v>8.1577999999999999</c:v>
                </c:pt>
                <c:pt idx="1189">
                  <c:v>8.3255999999999997</c:v>
                </c:pt>
                <c:pt idx="1190">
                  <c:v>8.5106000000000002</c:v>
                </c:pt>
                <c:pt idx="1191">
                  <c:v>8.5737000000000005</c:v>
                </c:pt>
                <c:pt idx="1192">
                  <c:v>8.6800999999999995</c:v>
                </c:pt>
                <c:pt idx="1193">
                  <c:v>8.7147000000000006</c:v>
                </c:pt>
                <c:pt idx="1194">
                  <c:v>8.7236999999999991</c:v>
                </c:pt>
                <c:pt idx="1195">
                  <c:v>8.6677999999999997</c:v>
                </c:pt>
                <c:pt idx="1196">
                  <c:v>8.4855999999999998</c:v>
                </c:pt>
                <c:pt idx="1197">
                  <c:v>8.5063999999999993</c:v>
                </c:pt>
                <c:pt idx="1198">
                  <c:v>8.5009999999999994</c:v>
                </c:pt>
                <c:pt idx="1199">
                  <c:v>8.3641000000000005</c:v>
                </c:pt>
                <c:pt idx="1200">
                  <c:v>8.5007999999999999</c:v>
                </c:pt>
                <c:pt idx="1201">
                  <c:v>8.5280000000000005</c:v>
                </c:pt>
                <c:pt idx="1202">
                  <c:v>8.5703999999999994</c:v>
                </c:pt>
                <c:pt idx="1203">
                  <c:v>8.5410000000000004</c:v>
                </c:pt>
                <c:pt idx="1204">
                  <c:v>8.4981000000000009</c:v>
                </c:pt>
                <c:pt idx="1205">
                  <c:v>8.4280000000000008</c:v>
                </c:pt>
                <c:pt idx="1206">
                  <c:v>8.4638000000000009</c:v>
                </c:pt>
                <c:pt idx="1207">
                  <c:v>8.4846000000000004</c:v>
                </c:pt>
                <c:pt idx="1208">
                  <c:v>8.5789000000000009</c:v>
                </c:pt>
                <c:pt idx="1209">
                  <c:v>8.4624000000000006</c:v>
                </c:pt>
                <c:pt idx="1210">
                  <c:v>8.2851999999999997</c:v>
                </c:pt>
                <c:pt idx="1211">
                  <c:v>8.2617999999999991</c:v>
                </c:pt>
                <c:pt idx="1212">
                  <c:v>8.1829999999999998</c:v>
                </c:pt>
                <c:pt idx="1213">
                  <c:v>8.1443999999999992</c:v>
                </c:pt>
                <c:pt idx="1214">
                  <c:v>8.1289999999999996</c:v>
                </c:pt>
                <c:pt idx="1215">
                  <c:v>8.1119000000000003</c:v>
                </c:pt>
                <c:pt idx="1216">
                  <c:v>8.0952000000000002</c:v>
                </c:pt>
                <c:pt idx="1217">
                  <c:v>8.0236000000000001</c:v>
                </c:pt>
                <c:pt idx="1218">
                  <c:v>8.1609999999999996</c:v>
                </c:pt>
                <c:pt idx="1219">
                  <c:v>8.2882999999999996</c:v>
                </c:pt>
                <c:pt idx="1220">
                  <c:v>8.3164999999999996</c:v>
                </c:pt>
                <c:pt idx="1221">
                  <c:v>8.3222000000000005</c:v>
                </c:pt>
                <c:pt idx="1222">
                  <c:v>8.1349</c:v>
                </c:pt>
                <c:pt idx="1223">
                  <c:v>8.3110999999999997</c:v>
                </c:pt>
                <c:pt idx="1224">
                  <c:v>8.2415000000000003</c:v>
                </c:pt>
                <c:pt idx="1225">
                  <c:v>8.4913000000000007</c:v>
                </c:pt>
                <c:pt idx="1226">
                  <c:v>8.5038</c:v>
                </c:pt>
                <c:pt idx="1227">
                  <c:v>8.5332000000000008</c:v>
                </c:pt>
                <c:pt idx="1228">
                  <c:v>8.5897000000000006</c:v>
                </c:pt>
                <c:pt idx="1229">
                  <c:v>8.6334999999999997</c:v>
                </c:pt>
                <c:pt idx="1230">
                  <c:v>8.5432000000000006</c:v>
                </c:pt>
                <c:pt idx="1231">
                  <c:v>8.5180000000000007</c:v>
                </c:pt>
                <c:pt idx="1232">
                  <c:v>8.4114000000000004</c:v>
                </c:pt>
                <c:pt idx="1233">
                  <c:v>8.3904999999999994</c:v>
                </c:pt>
                <c:pt idx="1234">
                  <c:v>8.5361999999999991</c:v>
                </c:pt>
                <c:pt idx="1235">
                  <c:v>8.4859000000000009</c:v>
                </c:pt>
                <c:pt idx="1236">
                  <c:v>8.5032999999999994</c:v>
                </c:pt>
                <c:pt idx="1237">
                  <c:v>8.5558999999999994</c:v>
                </c:pt>
                <c:pt idx="1238">
                  <c:v>8.5709</c:v>
                </c:pt>
                <c:pt idx="1239">
                  <c:v>8.6003000000000007</c:v>
                </c:pt>
                <c:pt idx="1240">
                  <c:v>8.7760999999999996</c:v>
                </c:pt>
                <c:pt idx="1241">
                  <c:v>8.8375000000000004</c:v>
                </c:pt>
                <c:pt idx="1242">
                  <c:v>8.9367000000000001</c:v>
                </c:pt>
                <c:pt idx="1243">
                  <c:v>8.9551999999999996</c:v>
                </c:pt>
                <c:pt idx="1244">
                  <c:v>9.0242000000000004</c:v>
                </c:pt>
                <c:pt idx="1245">
                  <c:v>9.1746999999999996</c:v>
                </c:pt>
                <c:pt idx="1246">
                  <c:v>9.2315000000000005</c:v>
                </c:pt>
                <c:pt idx="1247">
                  <c:v>9.2004000000000001</c:v>
                </c:pt>
                <c:pt idx="1248">
                  <c:v>9.1272000000000002</c:v>
                </c:pt>
                <c:pt idx="1249">
                  <c:v>9.2382000000000009</c:v>
                </c:pt>
                <c:pt idx="1250">
                  <c:v>9.2960999999999991</c:v>
                </c:pt>
                <c:pt idx="1251">
                  <c:v>9.1742000000000008</c:v>
                </c:pt>
                <c:pt idx="1252">
                  <c:v>9.1149000000000004</c:v>
                </c:pt>
                <c:pt idx="1253">
                  <c:v>9.0079999999999991</c:v>
                </c:pt>
                <c:pt idx="1254">
                  <c:v>8.9263999999999992</c:v>
                </c:pt>
                <c:pt idx="1255">
                  <c:v>8.8392999999999997</c:v>
                </c:pt>
                <c:pt idx="1256">
                  <c:v>8.7730999999999995</c:v>
                </c:pt>
                <c:pt idx="1257">
                  <c:v>8.8629999999999995</c:v>
                </c:pt>
                <c:pt idx="1258">
                  <c:v>8.9088999999999992</c:v>
                </c:pt>
                <c:pt idx="1259">
                  <c:v>8.9671000000000003</c:v>
                </c:pt>
                <c:pt idx="1260">
                  <c:v>9.0488</c:v>
                </c:pt>
                <c:pt idx="1261">
                  <c:v>9.0173000000000005</c:v>
                </c:pt>
                <c:pt idx="1262">
                  <c:v>8.9145000000000003</c:v>
                </c:pt>
                <c:pt idx="1263">
                  <c:v>8.8094000000000001</c:v>
                </c:pt>
                <c:pt idx="1264">
                  <c:v>8.8451000000000004</c:v>
                </c:pt>
                <c:pt idx="1265">
                  <c:v>8.9757999999999996</c:v>
                </c:pt>
                <c:pt idx="1266">
                  <c:v>9.0441000000000003</c:v>
                </c:pt>
                <c:pt idx="1267">
                  <c:v>8.968</c:v>
                </c:pt>
                <c:pt idx="1268">
                  <c:v>8.8127999999999993</c:v>
                </c:pt>
                <c:pt idx="1269">
                  <c:v>8.8347999999999995</c:v>
                </c:pt>
                <c:pt idx="1270">
                  <c:v>8.8576999999999995</c:v>
                </c:pt>
                <c:pt idx="1271">
                  <c:v>8.782</c:v>
                </c:pt>
                <c:pt idx="1272">
                  <c:v>8.6978000000000009</c:v>
                </c:pt>
                <c:pt idx="1273">
                  <c:v>8.7070000000000007</c:v>
                </c:pt>
                <c:pt idx="1274">
                  <c:v>8.6881000000000004</c:v>
                </c:pt>
                <c:pt idx="1275">
                  <c:v>8.7161000000000008</c:v>
                </c:pt>
                <c:pt idx="1276">
                  <c:v>8.7447999999999997</c:v>
                </c:pt>
                <c:pt idx="1277">
                  <c:v>8.6053999999999995</c:v>
                </c:pt>
                <c:pt idx="1278">
                  <c:v>8.4757999999999996</c:v>
                </c:pt>
                <c:pt idx="1279">
                  <c:v>8.4023000000000003</c:v>
                </c:pt>
                <c:pt idx="1280">
                  <c:v>8.2876999999999992</c:v>
                </c:pt>
                <c:pt idx="1281">
                  <c:v>8.2041000000000004</c:v>
                </c:pt>
                <c:pt idx="1282">
                  <c:v>8.1034000000000006</c:v>
                </c:pt>
                <c:pt idx="1283">
                  <c:v>8.1562999999999999</c:v>
                </c:pt>
                <c:pt idx="1284">
                  <c:v>8.0960000000000001</c:v>
                </c:pt>
                <c:pt idx="1285">
                  <c:v>8.0907999999999998</c:v>
                </c:pt>
                <c:pt idx="1286">
                  <c:v>7.9604999999999997</c:v>
                </c:pt>
                <c:pt idx="1287">
                  <c:v>7.9574999999999996</c:v>
                </c:pt>
                <c:pt idx="1288">
                  <c:v>7.9832000000000001</c:v>
                </c:pt>
                <c:pt idx="1289">
                  <c:v>7.9686000000000003</c:v>
                </c:pt>
                <c:pt idx="1290">
                  <c:v>8.0955999999999992</c:v>
                </c:pt>
                <c:pt idx="1291">
                  <c:v>8.1404999999999994</c:v>
                </c:pt>
                <c:pt idx="1292">
                  <c:v>8.0961999999999996</c:v>
                </c:pt>
                <c:pt idx="1293">
                  <c:v>8.1445000000000007</c:v>
                </c:pt>
                <c:pt idx="1294">
                  <c:v>8.2388999999999992</c:v>
                </c:pt>
                <c:pt idx="1295">
                  <c:v>8.3735999999999997</c:v>
                </c:pt>
                <c:pt idx="1296">
                  <c:v>8.4010999999999996</c:v>
                </c:pt>
                <c:pt idx="1297">
                  <c:v>8.3989999999999991</c:v>
                </c:pt>
                <c:pt idx="1298">
                  <c:v>8.4055999999999997</c:v>
                </c:pt>
                <c:pt idx="1299">
                  <c:v>8.3335000000000008</c:v>
                </c:pt>
                <c:pt idx="1300">
                  <c:v>8.4314999999999998</c:v>
                </c:pt>
                <c:pt idx="1301">
                  <c:v>8.4385999999999992</c:v>
                </c:pt>
                <c:pt idx="1302">
                  <c:v>8.4095999999999993</c:v>
                </c:pt>
                <c:pt idx="1303">
                  <c:v>8.2702000000000009</c:v>
                </c:pt>
                <c:pt idx="1304">
                  <c:v>8.1577000000000002</c:v>
                </c:pt>
                <c:pt idx="1305">
                  <c:v>8.1808999999999994</c:v>
                </c:pt>
                <c:pt idx="1306">
                  <c:v>8.032</c:v>
                </c:pt>
                <c:pt idx="1307">
                  <c:v>7.9699</c:v>
                </c:pt>
                <c:pt idx="1308">
                  <c:v>7.8749000000000002</c:v>
                </c:pt>
                <c:pt idx="1309">
                  <c:v>8.0014000000000003</c:v>
                </c:pt>
                <c:pt idx="1310">
                  <c:v>7.9927000000000001</c:v>
                </c:pt>
                <c:pt idx="1311">
                  <c:v>8.0760000000000005</c:v>
                </c:pt>
                <c:pt idx="1312">
                  <c:v>8.2163000000000004</c:v>
                </c:pt>
                <c:pt idx="1313">
                  <c:v>8.2506000000000004</c:v>
                </c:pt>
                <c:pt idx="1314">
                  <c:v>8.2135999999999996</c:v>
                </c:pt>
                <c:pt idx="1315">
                  <c:v>8.2085000000000008</c:v>
                </c:pt>
                <c:pt idx="1316">
                  <c:v>8.2529000000000003</c:v>
                </c:pt>
                <c:pt idx="1317">
                  <c:v>8.4062999999999999</c:v>
                </c:pt>
                <c:pt idx="1318">
                  <c:v>8.3609000000000009</c:v>
                </c:pt>
                <c:pt idx="1319">
                  <c:v>8.4117999999999995</c:v>
                </c:pt>
                <c:pt idx="1320">
                  <c:v>8.5504999999999995</c:v>
                </c:pt>
                <c:pt idx="1321">
                  <c:v>8.8063000000000002</c:v>
                </c:pt>
                <c:pt idx="1322">
                  <c:v>8.7789000000000001</c:v>
                </c:pt>
                <c:pt idx="1323">
                  <c:v>8.6646000000000001</c:v>
                </c:pt>
                <c:pt idx="1324">
                  <c:v>8.7364999999999995</c:v>
                </c:pt>
                <c:pt idx="1325">
                  <c:v>8.8186999999999998</c:v>
                </c:pt>
                <c:pt idx="1326">
                  <c:v>8.7317999999999998</c:v>
                </c:pt>
                <c:pt idx="1327">
                  <c:v>8.6625999999999994</c:v>
                </c:pt>
                <c:pt idx="1328">
                  <c:v>8.8881999999999994</c:v>
                </c:pt>
                <c:pt idx="1329">
                  <c:v>8.9138999999999999</c:v>
                </c:pt>
                <c:pt idx="1330">
                  <c:v>8.8422000000000001</c:v>
                </c:pt>
                <c:pt idx="1331">
                  <c:v>8.7845999999999993</c:v>
                </c:pt>
                <c:pt idx="1332">
                  <c:v>8.8691999999999993</c:v>
                </c:pt>
                <c:pt idx="1333">
                  <c:v>8.8139000000000003</c:v>
                </c:pt>
                <c:pt idx="1334">
                  <c:v>8.8194999999999997</c:v>
                </c:pt>
                <c:pt idx="1335">
                  <c:v>8.9588999999999999</c:v>
                </c:pt>
                <c:pt idx="1336">
                  <c:v>9.1621000000000006</c:v>
                </c:pt>
                <c:pt idx="1337">
                  <c:v>9.1273</c:v>
                </c:pt>
                <c:pt idx="1338">
                  <c:v>9.1279000000000003</c:v>
                </c:pt>
                <c:pt idx="1339">
                  <c:v>9.1105999999999998</c:v>
                </c:pt>
                <c:pt idx="1340">
                  <c:v>9.0184999999999995</c:v>
                </c:pt>
                <c:pt idx="1341">
                  <c:v>8.8864999999999998</c:v>
                </c:pt>
                <c:pt idx="1342">
                  <c:v>8.8132000000000001</c:v>
                </c:pt>
                <c:pt idx="1343">
                  <c:v>8.9983000000000004</c:v>
                </c:pt>
                <c:pt idx="1344">
                  <c:v>9.0553000000000008</c:v>
                </c:pt>
                <c:pt idx="1345">
                  <c:v>8.9654000000000007</c:v>
                </c:pt>
                <c:pt idx="1346">
                  <c:v>9.0524000000000004</c:v>
                </c:pt>
                <c:pt idx="1347">
                  <c:v>9.1028000000000002</c:v>
                </c:pt>
                <c:pt idx="1348">
                  <c:v>9.0333000000000006</c:v>
                </c:pt>
                <c:pt idx="1349">
                  <c:v>9.0899000000000001</c:v>
                </c:pt>
                <c:pt idx="1350">
                  <c:v>9.032</c:v>
                </c:pt>
                <c:pt idx="1351">
                  <c:v>9.0759000000000007</c:v>
                </c:pt>
                <c:pt idx="1352">
                  <c:v>9.0083000000000002</c:v>
                </c:pt>
                <c:pt idx="1353">
                  <c:v>9.0683000000000007</c:v>
                </c:pt>
                <c:pt idx="1354">
                  <c:v>9.0269999999999992</c:v>
                </c:pt>
                <c:pt idx="1355">
                  <c:v>9.0198999999999998</c:v>
                </c:pt>
                <c:pt idx="1356">
                  <c:v>8.9745000000000008</c:v>
                </c:pt>
                <c:pt idx="1357">
                  <c:v>8.9003999999999994</c:v>
                </c:pt>
                <c:pt idx="1358">
                  <c:v>8.9765999999999995</c:v>
                </c:pt>
                <c:pt idx="1359">
                  <c:v>9.0378000000000007</c:v>
                </c:pt>
                <c:pt idx="1360">
                  <c:v>9.0496999999999996</c:v>
                </c:pt>
                <c:pt idx="1361">
                  <c:v>9.1677999999999997</c:v>
                </c:pt>
                <c:pt idx="1362">
                  <c:v>9.2855000000000008</c:v>
                </c:pt>
                <c:pt idx="1363">
                  <c:v>9.3080999999999996</c:v>
                </c:pt>
                <c:pt idx="1364">
                  <c:v>9.2774000000000001</c:v>
                </c:pt>
                <c:pt idx="1365">
                  <c:v>9.3460000000000001</c:v>
                </c:pt>
                <c:pt idx="1366">
                  <c:v>9.3361000000000001</c:v>
                </c:pt>
                <c:pt idx="1367">
                  <c:v>9.2072000000000003</c:v>
                </c:pt>
                <c:pt idx="1368">
                  <c:v>9.2728000000000002</c:v>
                </c:pt>
                <c:pt idx="1369">
                  <c:v>9.2799999999999994</c:v>
                </c:pt>
                <c:pt idx="1370">
                  <c:v>9.2634000000000007</c:v>
                </c:pt>
                <c:pt idx="1371">
                  <c:v>9.2548999999999992</c:v>
                </c:pt>
                <c:pt idx="1372">
                  <c:v>9.4277999999999995</c:v>
                </c:pt>
                <c:pt idx="1373">
                  <c:v>9.5350000000000001</c:v>
                </c:pt>
                <c:pt idx="1374">
                  <c:v>9.5945999999999998</c:v>
                </c:pt>
                <c:pt idx="1375">
                  <c:v>9.6259999999999994</c:v>
                </c:pt>
                <c:pt idx="1376">
                  <c:v>9.6432000000000002</c:v>
                </c:pt>
                <c:pt idx="1377">
                  <c:v>9.5602999999999998</c:v>
                </c:pt>
                <c:pt idx="1378">
                  <c:v>9.4474999999999998</c:v>
                </c:pt>
                <c:pt idx="1379">
                  <c:v>9.4458000000000002</c:v>
                </c:pt>
                <c:pt idx="1380">
                  <c:v>9.4834999999999994</c:v>
                </c:pt>
                <c:pt idx="1381">
                  <c:v>9.2828999999999997</c:v>
                </c:pt>
                <c:pt idx="1382">
                  <c:v>9.3320000000000007</c:v>
                </c:pt>
                <c:pt idx="1383">
                  <c:v>9.4251000000000005</c:v>
                </c:pt>
                <c:pt idx="1384">
                  <c:v>9.3591999999999995</c:v>
                </c:pt>
                <c:pt idx="1385">
                  <c:v>9.4437999999999995</c:v>
                </c:pt>
                <c:pt idx="1386">
                  <c:v>9.5907999999999998</c:v>
                </c:pt>
                <c:pt idx="1387">
                  <c:v>9.6035000000000004</c:v>
                </c:pt>
                <c:pt idx="1388">
                  <c:v>9.6</c:v>
                </c:pt>
                <c:pt idx="1389">
                  <c:v>9.6643000000000008</c:v>
                </c:pt>
                <c:pt idx="1390">
                  <c:v>9.6983999999999995</c:v>
                </c:pt>
                <c:pt idx="1391">
                  <c:v>9.7745999999999995</c:v>
                </c:pt>
                <c:pt idx="1392">
                  <c:v>9.6563999999999997</c:v>
                </c:pt>
                <c:pt idx="1393">
                  <c:v>9.6784999999999997</c:v>
                </c:pt>
                <c:pt idx="1394">
                  <c:v>9.7384000000000004</c:v>
                </c:pt>
                <c:pt idx="1395">
                  <c:v>9.8680000000000003</c:v>
                </c:pt>
                <c:pt idx="1396">
                  <c:v>9.8827999999999996</c:v>
                </c:pt>
                <c:pt idx="1397">
                  <c:v>9.7933000000000003</c:v>
                </c:pt>
                <c:pt idx="1398">
                  <c:v>9.6377000000000006</c:v>
                </c:pt>
                <c:pt idx="1399">
                  <c:v>9.6743000000000006</c:v>
                </c:pt>
                <c:pt idx="1400">
                  <c:v>9.6118000000000006</c:v>
                </c:pt>
              </c:numCache>
            </c:numRef>
          </c:val>
          <c:smooth val="0"/>
        </c:ser>
        <c:dLbls>
          <c:showLegendKey val="0"/>
          <c:showVal val="0"/>
          <c:showCatName val="0"/>
          <c:showSerName val="0"/>
          <c:showPercent val="0"/>
          <c:showBubbleSize val="0"/>
        </c:dLbls>
        <c:marker val="1"/>
        <c:smooth val="0"/>
        <c:axId val="196062592"/>
        <c:axId val="197182592"/>
      </c:lineChart>
      <c:catAx>
        <c:axId val="196062592"/>
        <c:scaling>
          <c:orientation val="minMax"/>
        </c:scaling>
        <c:delete val="0"/>
        <c:axPos val="b"/>
        <c:majorTickMark val="out"/>
        <c:minorTickMark val="none"/>
        <c:tickLblPos val="nextTo"/>
        <c:crossAx val="197182592"/>
        <c:crosses val="autoZero"/>
        <c:auto val="1"/>
        <c:lblAlgn val="ctr"/>
        <c:lblOffset val="100"/>
        <c:tickLblSkip val="52"/>
        <c:noMultiLvlLbl val="0"/>
      </c:catAx>
      <c:valAx>
        <c:axId val="197182592"/>
        <c:scaling>
          <c:orientation val="minMax"/>
        </c:scaling>
        <c:delete val="0"/>
        <c:axPos val="l"/>
        <c:majorGridlines/>
        <c:numFmt formatCode="#,##0.00" sourceLinked="1"/>
        <c:majorTickMark val="out"/>
        <c:minorTickMark val="none"/>
        <c:tickLblPos val="nextTo"/>
        <c:txPr>
          <a:bodyPr/>
          <a:lstStyle/>
          <a:p>
            <a:pPr>
              <a:defRPr sz="1200"/>
            </a:pPr>
            <a:endParaRPr lang="en-US"/>
          </a:p>
        </c:txPr>
        <c:crossAx val="196062592"/>
        <c:crosses val="autoZero"/>
        <c:crossBetween val="between"/>
      </c:valAx>
    </c:plotArea>
    <c:legend>
      <c:legendPos val="r"/>
      <c:layout/>
      <c:overlay val="0"/>
      <c:txPr>
        <a:bodyPr/>
        <a:lstStyle/>
        <a:p>
          <a:pPr>
            <a:defRPr sz="1400"/>
          </a:pPr>
          <a:endParaRPr lang="en-US"/>
        </a:p>
      </c:txPr>
    </c:legend>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4" Type="http://schemas.openxmlformats.org/officeDocument/2006/relationships/image" Target="../media/image1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 Id="rId4" Type="http://schemas.openxmlformats.org/officeDocument/2006/relationships/image" Target="../media/image1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6978" name="Rectangle 2"/>
          <p:cNvSpPr>
            <a:spLocks noGrp="1" noChangeArrowheads="1"/>
          </p:cNvSpPr>
          <p:nvPr>
            <p:ph type="hdr" sz="quarter"/>
          </p:nvPr>
        </p:nvSpPr>
        <p:spPr bwMode="auto">
          <a:xfrm>
            <a:off x="0" y="0"/>
            <a:ext cx="2945955" cy="495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rgbClr val="000000"/>
                </a:solidFill>
              </a:defRPr>
            </a:lvl1pPr>
          </a:lstStyle>
          <a:p>
            <a:pPr>
              <a:defRPr/>
            </a:pPr>
            <a:endParaRPr lang="en-US" dirty="0"/>
          </a:p>
        </p:txBody>
      </p:sp>
      <p:sp>
        <p:nvSpPr>
          <p:cNvPr id="126979" name="Rectangle 3"/>
          <p:cNvSpPr>
            <a:spLocks noGrp="1" noChangeArrowheads="1"/>
          </p:cNvSpPr>
          <p:nvPr>
            <p:ph type="dt" sz="quarter" idx="1"/>
          </p:nvPr>
        </p:nvSpPr>
        <p:spPr bwMode="auto">
          <a:xfrm>
            <a:off x="3850245" y="0"/>
            <a:ext cx="2945955" cy="495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solidFill>
                  <a:srgbClr val="000000"/>
                </a:solidFill>
              </a:defRPr>
            </a:lvl1pPr>
          </a:lstStyle>
          <a:p>
            <a:pPr>
              <a:defRPr/>
            </a:pPr>
            <a:endParaRPr lang="en-US" dirty="0"/>
          </a:p>
        </p:txBody>
      </p:sp>
      <p:sp>
        <p:nvSpPr>
          <p:cNvPr id="126980" name="Rectangle 4"/>
          <p:cNvSpPr>
            <a:spLocks noGrp="1" noChangeArrowheads="1"/>
          </p:cNvSpPr>
          <p:nvPr>
            <p:ph type="ftr" sz="quarter" idx="2"/>
          </p:nvPr>
        </p:nvSpPr>
        <p:spPr bwMode="auto">
          <a:xfrm>
            <a:off x="0" y="9430830"/>
            <a:ext cx="2945955" cy="495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000000"/>
                </a:solidFill>
              </a:defRPr>
            </a:lvl1pPr>
          </a:lstStyle>
          <a:p>
            <a:pPr>
              <a:defRPr/>
            </a:pPr>
            <a:endParaRPr lang="en-US" dirty="0"/>
          </a:p>
        </p:txBody>
      </p:sp>
      <p:sp>
        <p:nvSpPr>
          <p:cNvPr id="126981" name="Rectangle 5"/>
          <p:cNvSpPr>
            <a:spLocks noGrp="1" noChangeArrowheads="1"/>
          </p:cNvSpPr>
          <p:nvPr>
            <p:ph type="sldNum" sz="quarter" idx="3"/>
          </p:nvPr>
        </p:nvSpPr>
        <p:spPr bwMode="auto">
          <a:xfrm>
            <a:off x="3850245" y="9430830"/>
            <a:ext cx="2945955" cy="495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000000"/>
                </a:solidFill>
              </a:defRPr>
            </a:lvl1pPr>
          </a:lstStyle>
          <a:p>
            <a:pPr>
              <a:defRPr/>
            </a:pPr>
            <a:fld id="{5D3ED561-495B-4DE9-A846-B4C6ED9FDFB8}" type="slidenum">
              <a:rPr lang="en-US"/>
              <a:pPr>
                <a:defRPr/>
              </a:pPr>
              <a:t>‹#›</a:t>
            </a:fld>
            <a:endParaRPr lang="en-US" dirty="0"/>
          </a:p>
        </p:txBody>
      </p:sp>
    </p:spTree>
    <p:extLst>
      <p:ext uri="{BB962C8B-B14F-4D97-AF65-F5344CB8AC3E}">
        <p14:creationId xmlns:p14="http://schemas.microsoft.com/office/powerpoint/2010/main" val="17936429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AutoShape 1"/>
          <p:cNvSpPr>
            <a:spLocks noChangeArrowheads="1"/>
          </p:cNvSpPr>
          <p:nvPr/>
        </p:nvSpPr>
        <p:spPr bwMode="auto">
          <a:xfrm>
            <a:off x="0" y="0"/>
            <a:ext cx="6797675" cy="9928225"/>
          </a:xfrm>
          <a:prstGeom prst="roundRect">
            <a:avLst>
              <a:gd name="adj" fmla="val 19"/>
            </a:avLst>
          </a:prstGeom>
          <a:solidFill>
            <a:srgbClr val="FFFFFF"/>
          </a:solidFill>
          <a:ln>
            <a:noFill/>
          </a:ln>
          <a:effectLst/>
          <a:extLst>
            <a:ext uri="{91240B29-F687-4F45-9708-019B960494DF}">
              <a14:hiddenLine xmlns:a14="http://schemas.microsoft.com/office/drawing/2010/main" w="936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en-US" dirty="0"/>
          </a:p>
        </p:txBody>
      </p:sp>
      <p:sp>
        <p:nvSpPr>
          <p:cNvPr id="55299" name="AutoShape 2"/>
          <p:cNvSpPr>
            <a:spLocks noChangeArrowheads="1"/>
          </p:cNvSpPr>
          <p:nvPr/>
        </p:nvSpPr>
        <p:spPr bwMode="auto">
          <a:xfrm>
            <a:off x="0" y="0"/>
            <a:ext cx="6797675" cy="9928225"/>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en-US" dirty="0"/>
          </a:p>
        </p:txBody>
      </p:sp>
      <p:sp>
        <p:nvSpPr>
          <p:cNvPr id="55300" name="AutoShape 3"/>
          <p:cNvSpPr>
            <a:spLocks noChangeArrowheads="1"/>
          </p:cNvSpPr>
          <p:nvPr/>
        </p:nvSpPr>
        <p:spPr bwMode="auto">
          <a:xfrm>
            <a:off x="0" y="0"/>
            <a:ext cx="6797675" cy="9928225"/>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en-US" dirty="0"/>
          </a:p>
        </p:txBody>
      </p:sp>
      <p:sp>
        <p:nvSpPr>
          <p:cNvPr id="3076" name="Rectangle 4"/>
          <p:cNvSpPr>
            <a:spLocks noGrp="1" noChangeArrowheads="1"/>
          </p:cNvSpPr>
          <p:nvPr>
            <p:ph type="hdr"/>
          </p:nvPr>
        </p:nvSpPr>
        <p:spPr bwMode="auto">
          <a:xfrm>
            <a:off x="0" y="1"/>
            <a:ext cx="2941529" cy="4908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120" tIns="47880" rIns="96120" bIns="47880" numCol="1" anchor="t" anchorCtr="0" compatLnSpc="1">
            <a:prstTxWarp prst="textNoShape">
              <a:avLst/>
            </a:prstTxWarp>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pPr>
              <a:defRPr/>
            </a:pPr>
            <a:endParaRPr lang="en-US" dirty="0"/>
          </a:p>
        </p:txBody>
      </p:sp>
      <p:sp>
        <p:nvSpPr>
          <p:cNvPr id="3077" name="Rectangle 5"/>
          <p:cNvSpPr>
            <a:spLocks noGrp="1" noChangeArrowheads="1"/>
          </p:cNvSpPr>
          <p:nvPr>
            <p:ph type="dt"/>
          </p:nvPr>
        </p:nvSpPr>
        <p:spPr bwMode="auto">
          <a:xfrm>
            <a:off x="3851722" y="1"/>
            <a:ext cx="2941529" cy="4908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120" tIns="47880" rIns="96120" bIns="47880" numCol="1" anchor="t" anchorCtr="0" compatLnSpc="1">
            <a:prstTxWarp prst="textNoShape">
              <a:avLst/>
            </a:prstTxWarp>
          </a:bodyPr>
          <a:lstStyle>
            <a:lvl1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pPr>
              <a:defRPr/>
            </a:pPr>
            <a:endParaRPr lang="en-US" dirty="0"/>
          </a:p>
        </p:txBody>
      </p:sp>
      <p:sp>
        <p:nvSpPr>
          <p:cNvPr id="55303" name="Rectangle 6"/>
          <p:cNvSpPr>
            <a:spLocks noGrp="1" noRot="1" noChangeAspect="1" noChangeArrowheads="1"/>
          </p:cNvSpPr>
          <p:nvPr>
            <p:ph type="sldImg"/>
          </p:nvPr>
        </p:nvSpPr>
        <p:spPr bwMode="auto">
          <a:xfrm>
            <a:off x="920750" y="746125"/>
            <a:ext cx="4953000" cy="3716338"/>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079" name="Rectangle 7"/>
          <p:cNvSpPr>
            <a:spLocks noGrp="1" noChangeArrowheads="1"/>
          </p:cNvSpPr>
          <p:nvPr>
            <p:ph type="body"/>
          </p:nvPr>
        </p:nvSpPr>
        <p:spPr bwMode="auto">
          <a:xfrm>
            <a:off x="907242" y="4714594"/>
            <a:ext cx="4978765" cy="44617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120" tIns="47880" rIns="96120" bIns="47880" numCol="1" anchor="t" anchorCtr="0" compatLnSpc="1">
            <a:prstTxWarp prst="textNoShape">
              <a:avLst/>
            </a:prstTxWarp>
          </a:bodyPr>
          <a:lstStyle/>
          <a:p>
            <a:pPr lvl="0"/>
            <a:endParaRPr lang="en-US" noProof="0" smtClean="0"/>
          </a:p>
        </p:txBody>
      </p:sp>
      <p:sp>
        <p:nvSpPr>
          <p:cNvPr id="3080" name="Rectangle 8"/>
          <p:cNvSpPr>
            <a:spLocks noGrp="1" noChangeArrowheads="1"/>
          </p:cNvSpPr>
          <p:nvPr>
            <p:ph type="ftr"/>
          </p:nvPr>
        </p:nvSpPr>
        <p:spPr bwMode="auto">
          <a:xfrm>
            <a:off x="0" y="9430830"/>
            <a:ext cx="2941529" cy="4908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120" tIns="47880" rIns="96120" bIns="47880" numCol="1" anchor="b" anchorCtr="0" compatLnSpc="1">
            <a:prstTxWarp prst="textNoShape">
              <a:avLst/>
            </a:prstTxWarp>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pPr>
              <a:defRPr/>
            </a:pPr>
            <a:endParaRPr lang="en-US" dirty="0"/>
          </a:p>
        </p:txBody>
      </p:sp>
      <p:sp>
        <p:nvSpPr>
          <p:cNvPr id="3081" name="Rectangle 9"/>
          <p:cNvSpPr>
            <a:spLocks noGrp="1" noChangeArrowheads="1"/>
          </p:cNvSpPr>
          <p:nvPr>
            <p:ph type="sldNum"/>
          </p:nvPr>
        </p:nvSpPr>
        <p:spPr bwMode="auto">
          <a:xfrm>
            <a:off x="3851722" y="9430830"/>
            <a:ext cx="2941529" cy="4908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120" tIns="47880" rIns="96120" bIns="47880" numCol="1" anchor="b" anchorCtr="0" compatLnSpc="1">
            <a:prstTxWarp prst="textNoShape">
              <a:avLst/>
            </a:prstTxWarp>
          </a:bodyPr>
          <a:lstStyle>
            <a:lvl1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pPr>
              <a:defRPr/>
            </a:pPr>
            <a:fld id="{0FF5111F-4AD0-4493-821E-1CDE6579D378}" type="slidenum">
              <a:rPr lang="en-US"/>
              <a:pPr>
                <a:defRPr/>
              </a:pPr>
              <a:t>‹#›</a:t>
            </a:fld>
            <a:endParaRPr lang="en-US" dirty="0"/>
          </a:p>
        </p:txBody>
      </p:sp>
    </p:spTree>
    <p:extLst>
      <p:ext uri="{BB962C8B-B14F-4D97-AF65-F5344CB8AC3E}">
        <p14:creationId xmlns:p14="http://schemas.microsoft.com/office/powerpoint/2010/main" val="2178898998"/>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9"/>
          <p:cNvSpPr>
            <a:spLocks noGrp="1" noChangeArrowheads="1"/>
          </p:cNvSpPr>
          <p:nvPr>
            <p:ph type="sldNum" sz="quarter"/>
          </p:nvPr>
        </p:nvSpPr>
        <p:spPr>
          <a:noFill/>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9pPr>
          </a:lstStyle>
          <a:p>
            <a:fld id="{612B3FE0-0FFE-441A-8FF5-3F01412ED92F}" type="slidenum">
              <a:rPr lang="en-US" altLang="en-US" sz="1200" smtClean="0">
                <a:solidFill>
                  <a:srgbClr val="000000"/>
                </a:solidFill>
              </a:rPr>
              <a:pPr/>
              <a:t>1</a:t>
            </a:fld>
            <a:endParaRPr lang="en-US" altLang="en-US" sz="1200" dirty="0" smtClean="0">
              <a:solidFill>
                <a:srgbClr val="000000"/>
              </a:solidFill>
            </a:endParaRPr>
          </a:p>
        </p:txBody>
      </p:sp>
      <p:sp>
        <p:nvSpPr>
          <p:cNvPr id="56323" name="Text Box 1"/>
          <p:cNvSpPr txBox="1">
            <a:spLocks noChangeArrowheads="1"/>
          </p:cNvSpPr>
          <p:nvPr/>
        </p:nvSpPr>
        <p:spPr bwMode="auto">
          <a:xfrm>
            <a:off x="1171301" y="746916"/>
            <a:ext cx="4456549" cy="3719801"/>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en-US" dirty="0"/>
          </a:p>
        </p:txBody>
      </p:sp>
      <p:sp>
        <p:nvSpPr>
          <p:cNvPr id="56324" name="Rectangle 2"/>
          <p:cNvSpPr>
            <a:spLocks noGrp="1" noChangeArrowheads="1"/>
          </p:cNvSpPr>
          <p:nvPr>
            <p:ph type="body"/>
          </p:nvPr>
        </p:nvSpPr>
        <p:spPr>
          <a:xfrm>
            <a:off x="907242" y="4714594"/>
            <a:ext cx="4980241" cy="4463434"/>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9"/>
          <p:cNvSpPr>
            <a:spLocks noGrp="1" noChangeArrowheads="1"/>
          </p:cNvSpPr>
          <p:nvPr>
            <p:ph type="sldNum" sz="quarter"/>
          </p:nvPr>
        </p:nvSpPr>
        <p:spPr>
          <a:noFill/>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9pPr>
          </a:lstStyle>
          <a:p>
            <a:fld id="{612B3FE0-0FFE-441A-8FF5-3F01412ED92F}" type="slidenum">
              <a:rPr lang="en-US" altLang="en-US" sz="1200" smtClean="0">
                <a:solidFill>
                  <a:srgbClr val="000000"/>
                </a:solidFill>
              </a:rPr>
              <a:pPr/>
              <a:t>2</a:t>
            </a:fld>
            <a:endParaRPr lang="en-US" altLang="en-US" sz="1200" dirty="0" smtClean="0">
              <a:solidFill>
                <a:srgbClr val="000000"/>
              </a:solidFill>
            </a:endParaRPr>
          </a:p>
        </p:txBody>
      </p:sp>
      <p:sp>
        <p:nvSpPr>
          <p:cNvPr id="56323" name="Text Box 1"/>
          <p:cNvSpPr txBox="1">
            <a:spLocks noChangeArrowheads="1"/>
          </p:cNvSpPr>
          <p:nvPr/>
        </p:nvSpPr>
        <p:spPr bwMode="auto">
          <a:xfrm>
            <a:off x="1171301" y="746916"/>
            <a:ext cx="4456549" cy="3719801"/>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en-US" dirty="0"/>
          </a:p>
        </p:txBody>
      </p:sp>
      <p:sp>
        <p:nvSpPr>
          <p:cNvPr id="56324" name="Rectangle 2"/>
          <p:cNvSpPr>
            <a:spLocks noGrp="1" noChangeArrowheads="1"/>
          </p:cNvSpPr>
          <p:nvPr>
            <p:ph type="body"/>
          </p:nvPr>
        </p:nvSpPr>
        <p:spPr>
          <a:xfrm>
            <a:off x="907242" y="4714594"/>
            <a:ext cx="4980241" cy="4463434"/>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9"/>
          <p:cNvSpPr>
            <a:spLocks noGrp="1" noChangeArrowheads="1"/>
          </p:cNvSpPr>
          <p:nvPr>
            <p:ph type="sldNum" sz="quarter"/>
          </p:nvPr>
        </p:nvSpPr>
        <p:spPr>
          <a:noFill/>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9pPr>
          </a:lstStyle>
          <a:p>
            <a:fld id="{612B3FE0-0FFE-441A-8FF5-3F01412ED92F}" type="slidenum">
              <a:rPr lang="en-US" altLang="en-US" sz="1200" smtClean="0">
                <a:solidFill>
                  <a:srgbClr val="000000"/>
                </a:solidFill>
              </a:rPr>
              <a:pPr/>
              <a:t>3</a:t>
            </a:fld>
            <a:endParaRPr lang="en-US" altLang="en-US" sz="1200" dirty="0" smtClean="0">
              <a:solidFill>
                <a:srgbClr val="000000"/>
              </a:solidFill>
            </a:endParaRPr>
          </a:p>
        </p:txBody>
      </p:sp>
      <p:sp>
        <p:nvSpPr>
          <p:cNvPr id="56323" name="Text Box 1"/>
          <p:cNvSpPr txBox="1">
            <a:spLocks noChangeArrowheads="1"/>
          </p:cNvSpPr>
          <p:nvPr/>
        </p:nvSpPr>
        <p:spPr bwMode="auto">
          <a:xfrm>
            <a:off x="1171301" y="746916"/>
            <a:ext cx="4456549" cy="3719801"/>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en-US" dirty="0"/>
          </a:p>
        </p:txBody>
      </p:sp>
      <p:sp>
        <p:nvSpPr>
          <p:cNvPr id="56324" name="Rectangle 2"/>
          <p:cNvSpPr>
            <a:spLocks noGrp="1" noChangeArrowheads="1"/>
          </p:cNvSpPr>
          <p:nvPr>
            <p:ph type="body"/>
          </p:nvPr>
        </p:nvSpPr>
        <p:spPr>
          <a:xfrm>
            <a:off x="907242" y="4714594"/>
            <a:ext cx="4980241" cy="4463434"/>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9"/>
          <p:cNvSpPr>
            <a:spLocks noGrp="1" noChangeArrowheads="1"/>
          </p:cNvSpPr>
          <p:nvPr>
            <p:ph type="sldNum" sz="quarter"/>
          </p:nvPr>
        </p:nvSpPr>
        <p:spPr>
          <a:noFill/>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9pPr>
          </a:lstStyle>
          <a:p>
            <a:fld id="{612B3FE0-0FFE-441A-8FF5-3F01412ED92F}" type="slidenum">
              <a:rPr lang="en-US" altLang="en-US" sz="1200" smtClean="0">
                <a:solidFill>
                  <a:srgbClr val="000000"/>
                </a:solidFill>
              </a:rPr>
              <a:pPr/>
              <a:t>4</a:t>
            </a:fld>
            <a:endParaRPr lang="en-US" altLang="en-US" sz="1200" dirty="0" smtClean="0">
              <a:solidFill>
                <a:srgbClr val="000000"/>
              </a:solidFill>
            </a:endParaRPr>
          </a:p>
        </p:txBody>
      </p:sp>
      <p:sp>
        <p:nvSpPr>
          <p:cNvPr id="56323" name="Text Box 1"/>
          <p:cNvSpPr txBox="1">
            <a:spLocks noChangeArrowheads="1"/>
          </p:cNvSpPr>
          <p:nvPr/>
        </p:nvSpPr>
        <p:spPr bwMode="auto">
          <a:xfrm>
            <a:off x="1171301" y="746916"/>
            <a:ext cx="4456549" cy="3719801"/>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en-US" dirty="0"/>
          </a:p>
        </p:txBody>
      </p:sp>
      <p:sp>
        <p:nvSpPr>
          <p:cNvPr id="56324" name="Rectangle 2"/>
          <p:cNvSpPr>
            <a:spLocks noGrp="1" noChangeArrowheads="1"/>
          </p:cNvSpPr>
          <p:nvPr>
            <p:ph type="body"/>
          </p:nvPr>
        </p:nvSpPr>
        <p:spPr>
          <a:xfrm>
            <a:off x="907242" y="4714594"/>
            <a:ext cx="4980241" cy="4463434"/>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a:defRPr/>
            </a:pPr>
            <a:fld id="{0FF5111F-4AD0-4493-821E-1CDE6579D378}" type="slidenum">
              <a:rPr lang="en-US" smtClean="0"/>
              <a:pPr>
                <a:defRPr/>
              </a:pPr>
              <a:t>18</a:t>
            </a:fld>
            <a:endParaRPr lang="en-US" dirty="0"/>
          </a:p>
        </p:txBody>
      </p:sp>
    </p:spTree>
    <p:extLst>
      <p:ext uri="{BB962C8B-B14F-4D97-AF65-F5344CB8AC3E}">
        <p14:creationId xmlns:p14="http://schemas.microsoft.com/office/powerpoint/2010/main" val="750179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sv-SE"/>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68B1BB85-D0C2-4B28-AB9E-53D60B685EAD}" type="slidenum">
              <a:rPr lang="en-GB"/>
              <a:pPr>
                <a:defRPr/>
              </a:pPr>
              <a:t>‹#›</a:t>
            </a:fld>
            <a:endParaRPr lang="en-GB" dirty="0"/>
          </a:p>
        </p:txBody>
      </p:sp>
    </p:spTree>
    <p:extLst>
      <p:ext uri="{BB962C8B-B14F-4D97-AF65-F5344CB8AC3E}">
        <p14:creationId xmlns:p14="http://schemas.microsoft.com/office/powerpoint/2010/main" val="389911280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30DD38C7-3663-4232-AEB9-623058B964AF}" type="slidenum">
              <a:rPr lang="en-GB"/>
              <a:pPr>
                <a:defRPr/>
              </a:pPr>
              <a:t>‹#›</a:t>
            </a:fld>
            <a:endParaRPr lang="en-GB" dirty="0"/>
          </a:p>
        </p:txBody>
      </p:sp>
    </p:spTree>
    <p:extLst>
      <p:ext uri="{BB962C8B-B14F-4D97-AF65-F5344CB8AC3E}">
        <p14:creationId xmlns:p14="http://schemas.microsoft.com/office/powerpoint/2010/main" val="4096031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4325" y="76200"/>
            <a:ext cx="2017713" cy="6021388"/>
          </a:xfr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609600" y="76200"/>
            <a:ext cx="5902325" cy="60213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35E83199-A7F5-4179-BD56-83324D5D1185}" type="slidenum">
              <a:rPr lang="en-GB"/>
              <a:pPr>
                <a:defRPr/>
              </a:pPr>
              <a:t>‹#›</a:t>
            </a:fld>
            <a:endParaRPr lang="en-GB" dirty="0"/>
          </a:p>
        </p:txBody>
      </p:sp>
    </p:spTree>
    <p:extLst>
      <p:ext uri="{BB962C8B-B14F-4D97-AF65-F5344CB8AC3E}">
        <p14:creationId xmlns:p14="http://schemas.microsoft.com/office/powerpoint/2010/main" val="7720945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8072438" cy="1138238"/>
          </a:xfrm>
        </p:spPr>
        <p:txBody>
          <a:bodyPr/>
          <a:lstStyle/>
          <a:p>
            <a:r>
              <a:rPr lang="en-US" smtClean="0"/>
              <a:t>Click to edit Master title style</a:t>
            </a:r>
            <a:endParaRPr lang="sv-SE"/>
          </a:p>
        </p:txBody>
      </p:sp>
      <p:sp>
        <p:nvSpPr>
          <p:cNvPr id="3" name="Text Placeholder 2"/>
          <p:cNvSpPr>
            <a:spLocks noGrp="1"/>
          </p:cNvSpPr>
          <p:nvPr>
            <p:ph type="body" sz="half" idx="1"/>
          </p:nvPr>
        </p:nvSpPr>
        <p:spPr>
          <a:xfrm>
            <a:off x="609600" y="1752600"/>
            <a:ext cx="3709988" cy="4344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quarter" idx="2"/>
          </p:nvPr>
        </p:nvSpPr>
        <p:spPr>
          <a:xfrm>
            <a:off x="4471988" y="1752600"/>
            <a:ext cx="3711575"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Content Placeholder 4"/>
          <p:cNvSpPr>
            <a:spLocks noGrp="1"/>
          </p:cNvSpPr>
          <p:nvPr>
            <p:ph sz="quarter" idx="3"/>
          </p:nvPr>
        </p:nvSpPr>
        <p:spPr>
          <a:xfrm>
            <a:off x="4471988" y="4000500"/>
            <a:ext cx="3711575" cy="20970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DFD680DA-FB57-4DF0-8D1C-CD7780993F5B}" type="slidenum">
              <a:rPr lang="en-GB"/>
              <a:pPr>
                <a:defRPr/>
              </a:pPr>
              <a:t>‹#›</a:t>
            </a:fld>
            <a:endParaRPr lang="en-GB" dirty="0"/>
          </a:p>
        </p:txBody>
      </p:sp>
    </p:spTree>
    <p:extLst>
      <p:ext uri="{BB962C8B-B14F-4D97-AF65-F5344CB8AC3E}">
        <p14:creationId xmlns:p14="http://schemas.microsoft.com/office/powerpoint/2010/main" val="40353057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80772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752600"/>
            <a:ext cx="3886200" cy="4800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52600"/>
            <a:ext cx="3886200" cy="4800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sldNum" sz="quarter" idx="10"/>
          </p:nvPr>
        </p:nvSpPr>
        <p:spPr>
          <a:ln/>
        </p:spPr>
        <p:txBody>
          <a:bodyPr/>
          <a:lstStyle>
            <a:lvl1pPr>
              <a:defRPr/>
            </a:lvl1pPr>
          </a:lstStyle>
          <a:p>
            <a:pPr>
              <a:defRPr/>
            </a:pPr>
            <a:r>
              <a:rPr lang="sv-SE"/>
              <a:t>B kap 6 sid. </a:t>
            </a:r>
            <a:fld id="{B0700105-CC67-4EDE-84C6-544D4DF4DB28}" type="slidenum">
              <a:rPr lang="en-GB"/>
              <a:pPr>
                <a:defRPr/>
              </a:pPr>
              <a:t>‹#›</a:t>
            </a:fld>
            <a:endParaRPr lang="en-GB"/>
          </a:p>
        </p:txBody>
      </p:sp>
    </p:spTree>
    <p:extLst>
      <p:ext uri="{BB962C8B-B14F-4D97-AF65-F5344CB8AC3E}">
        <p14:creationId xmlns:p14="http://schemas.microsoft.com/office/powerpoint/2010/main" val="3277513428"/>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sv-SE"/>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sv-SE"/>
          </a:p>
        </p:txBody>
      </p:sp>
    </p:spTree>
    <p:extLst>
      <p:ext uri="{BB962C8B-B14F-4D97-AF65-F5344CB8AC3E}">
        <p14:creationId xmlns:p14="http://schemas.microsoft.com/office/powerpoint/2010/main" val="38330894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sv-SE"/>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Tree>
    <p:extLst>
      <p:ext uri="{BB962C8B-B14F-4D97-AF65-F5344CB8AC3E}">
        <p14:creationId xmlns:p14="http://schemas.microsoft.com/office/powerpoint/2010/main" val="40949275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sv-SE"/>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4141709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sv-SE"/>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Tree>
    <p:extLst>
      <p:ext uri="{BB962C8B-B14F-4D97-AF65-F5344CB8AC3E}">
        <p14:creationId xmlns:p14="http://schemas.microsoft.com/office/powerpoint/2010/main" val="42364626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Tree>
    <p:extLst>
      <p:ext uri="{BB962C8B-B14F-4D97-AF65-F5344CB8AC3E}">
        <p14:creationId xmlns:p14="http://schemas.microsoft.com/office/powerpoint/2010/main" val="7755898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sv-SE"/>
          </a:p>
        </p:txBody>
      </p:sp>
    </p:spTree>
    <p:extLst>
      <p:ext uri="{BB962C8B-B14F-4D97-AF65-F5344CB8AC3E}">
        <p14:creationId xmlns:p14="http://schemas.microsoft.com/office/powerpoint/2010/main" val="2802444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sv-SE" dirty="0"/>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sid. </a:t>
            </a:r>
            <a:fld id="{90A7D973-48A0-446A-9019-5C51161FB6A8}" type="slidenum">
              <a:rPr lang="en-GB" smtClean="0"/>
              <a:pPr>
                <a:defRPr/>
              </a:pPr>
              <a:t>‹#›</a:t>
            </a:fld>
            <a:endParaRPr lang="en-GB" dirty="0"/>
          </a:p>
        </p:txBody>
      </p:sp>
    </p:spTree>
    <p:extLst>
      <p:ext uri="{BB962C8B-B14F-4D97-AF65-F5344CB8AC3E}">
        <p14:creationId xmlns:p14="http://schemas.microsoft.com/office/powerpoint/2010/main" val="170702622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862906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sv-SE"/>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456602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sv-SE"/>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dirty="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6041711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Tree>
    <p:extLst>
      <p:ext uri="{BB962C8B-B14F-4D97-AF65-F5344CB8AC3E}">
        <p14:creationId xmlns:p14="http://schemas.microsoft.com/office/powerpoint/2010/main" val="113085850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Tree>
    <p:extLst>
      <p:ext uri="{BB962C8B-B14F-4D97-AF65-F5344CB8AC3E}">
        <p14:creationId xmlns:p14="http://schemas.microsoft.com/office/powerpoint/2010/main" val="2426977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v-S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EAA78279-6DD1-45E4-A773-64684E42CD4C}" type="slidenum">
              <a:rPr lang="en-GB"/>
              <a:pPr>
                <a:defRPr/>
              </a:pPr>
              <a:t>‹#›</a:t>
            </a:fld>
            <a:endParaRPr lang="en-GB" dirty="0"/>
          </a:p>
        </p:txBody>
      </p:sp>
    </p:spTree>
    <p:extLst>
      <p:ext uri="{BB962C8B-B14F-4D97-AF65-F5344CB8AC3E}">
        <p14:creationId xmlns:p14="http://schemas.microsoft.com/office/powerpoint/2010/main" val="375024228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609600" y="1752600"/>
            <a:ext cx="3709988" cy="4344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4471988" y="1752600"/>
            <a:ext cx="3711575" cy="4344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CF7090F2-AB0F-4F0D-9F7D-FDD2F1F3556E}" type="slidenum">
              <a:rPr lang="en-GB"/>
              <a:pPr>
                <a:defRPr/>
              </a:pPr>
              <a:t>‹#›</a:t>
            </a:fld>
            <a:endParaRPr lang="en-GB" dirty="0"/>
          </a:p>
        </p:txBody>
      </p:sp>
    </p:spTree>
    <p:extLst>
      <p:ext uri="{BB962C8B-B14F-4D97-AF65-F5344CB8AC3E}">
        <p14:creationId xmlns:p14="http://schemas.microsoft.com/office/powerpoint/2010/main" val="21081270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BA2F83A3-0C79-422A-91B0-AF98E95FFD8D}" type="slidenum">
              <a:rPr lang="en-GB"/>
              <a:pPr>
                <a:defRPr/>
              </a:pPr>
              <a:t>‹#›</a:t>
            </a:fld>
            <a:endParaRPr lang="en-GB" dirty="0"/>
          </a:p>
        </p:txBody>
      </p:sp>
    </p:spTree>
    <p:extLst>
      <p:ext uri="{BB962C8B-B14F-4D97-AF65-F5344CB8AC3E}">
        <p14:creationId xmlns:p14="http://schemas.microsoft.com/office/powerpoint/2010/main" val="423051182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65904523-22A4-4E55-9DBA-8D9DED4E4BE1}" type="slidenum">
              <a:rPr lang="en-GB"/>
              <a:pPr>
                <a:defRPr/>
              </a:pPr>
              <a:t>‹#›</a:t>
            </a:fld>
            <a:endParaRPr lang="en-GB" dirty="0"/>
          </a:p>
        </p:txBody>
      </p:sp>
    </p:spTree>
    <p:extLst>
      <p:ext uri="{BB962C8B-B14F-4D97-AF65-F5344CB8AC3E}">
        <p14:creationId xmlns:p14="http://schemas.microsoft.com/office/powerpoint/2010/main" val="803753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6191316B-6C74-4157-AB5B-F7EBD3177B8B}" type="slidenum">
              <a:rPr lang="en-GB"/>
              <a:pPr>
                <a:defRPr/>
              </a:pPr>
              <a:t>‹#›</a:t>
            </a:fld>
            <a:endParaRPr lang="en-GB" dirty="0"/>
          </a:p>
        </p:txBody>
      </p:sp>
    </p:spTree>
    <p:extLst>
      <p:ext uri="{BB962C8B-B14F-4D97-AF65-F5344CB8AC3E}">
        <p14:creationId xmlns:p14="http://schemas.microsoft.com/office/powerpoint/2010/main" val="294393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v-S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6976320D-E8C9-4484-85CB-34ACEF06667E}" type="slidenum">
              <a:rPr lang="en-GB"/>
              <a:pPr>
                <a:defRPr/>
              </a:pPr>
              <a:t>‹#›</a:t>
            </a:fld>
            <a:endParaRPr lang="en-GB" dirty="0"/>
          </a:p>
        </p:txBody>
      </p:sp>
    </p:spTree>
    <p:extLst>
      <p:ext uri="{BB962C8B-B14F-4D97-AF65-F5344CB8AC3E}">
        <p14:creationId xmlns:p14="http://schemas.microsoft.com/office/powerpoint/2010/main" val="1890134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v-S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A9F16046-584C-4D2A-8B45-3B76B76966B4}" type="slidenum">
              <a:rPr lang="en-GB"/>
              <a:pPr>
                <a:defRPr/>
              </a:pPr>
              <a:t>‹#›</a:t>
            </a:fld>
            <a:endParaRPr lang="en-GB" dirty="0"/>
          </a:p>
        </p:txBody>
      </p:sp>
    </p:spTree>
    <p:extLst>
      <p:ext uri="{BB962C8B-B14F-4D97-AF65-F5344CB8AC3E}">
        <p14:creationId xmlns:p14="http://schemas.microsoft.com/office/powerpoint/2010/main" val="3236102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09600" y="76200"/>
            <a:ext cx="8072438" cy="1138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09600" y="1752600"/>
            <a:ext cx="7573963" cy="4344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8" name="Line 3"/>
          <p:cNvSpPr>
            <a:spLocks noChangeShapeType="1"/>
          </p:cNvSpPr>
          <p:nvPr/>
        </p:nvSpPr>
        <p:spPr bwMode="auto">
          <a:xfrm>
            <a:off x="609600" y="1219200"/>
            <a:ext cx="8077200" cy="1588"/>
          </a:xfrm>
          <a:prstGeom prst="line">
            <a:avLst/>
          </a:prstGeom>
          <a:noFill/>
          <a:ln w="57240">
            <a:solidFill>
              <a:srgbClr val="0033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dirty="0"/>
          </a:p>
        </p:txBody>
      </p:sp>
      <p:sp>
        <p:nvSpPr>
          <p:cNvPr id="2" name="Rectangle 4"/>
          <p:cNvSpPr>
            <a:spLocks noGrp="1" noChangeArrowheads="1"/>
          </p:cNvSpPr>
          <p:nvPr>
            <p:ph type="sldNum"/>
          </p:nvPr>
        </p:nvSpPr>
        <p:spPr bwMode="auto">
          <a:xfrm>
            <a:off x="0" y="6516688"/>
            <a:ext cx="1900238"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spcBef>
                <a:spcPts val="1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mn-lt"/>
              </a:defRPr>
            </a:lvl1pPr>
          </a:lstStyle>
          <a:p>
            <a:pPr>
              <a:defRPr/>
            </a:pPr>
            <a:r>
              <a:rPr lang="sv-SE" dirty="0" smtClean="0"/>
              <a:t>K1: </a:t>
            </a:r>
            <a:r>
              <a:rPr lang="sv-SE" dirty="0"/>
              <a:t>sid. </a:t>
            </a:r>
            <a:fld id="{7A1C7ACD-009E-42B6-9C9E-574C7025B99F}"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73" r:id="rId13"/>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2pPr>
      <a:lvl3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3pPr>
      <a:lvl4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4pPr>
      <a:lvl5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5pPr>
      <a:lvl6pPr marL="25146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6pPr>
      <a:lvl7pPr marL="29718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7pPr>
      <a:lvl8pPr marL="34290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8pPr>
      <a:lvl9pPr marL="38862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9pPr>
    </p:titleStyle>
    <p:bodyStyle>
      <a:lvl1pPr marL="342900" indent="-342900" algn="l" defTabSz="449263" rtl="0" eaLnBrk="0" fontAlgn="base" hangingPunct="0">
        <a:spcBef>
          <a:spcPts val="350"/>
        </a:spcBef>
        <a:spcAft>
          <a:spcPts val="350"/>
        </a:spcAft>
        <a:buClr>
          <a:srgbClr val="000000"/>
        </a:buClr>
        <a:buSzPct val="100000"/>
        <a:buFont typeface="Times New Roman" pitchFamily="18" charset="0"/>
        <a:defRPr sz="2800">
          <a:solidFill>
            <a:srgbClr val="000000"/>
          </a:solidFill>
          <a:effectLst>
            <a:outerShdw blurRad="38100" dist="38100" dir="2700000" algn="tl">
              <a:srgbClr val="C0C0C0"/>
            </a:outerShdw>
          </a:effectLst>
          <a:latin typeface="+mn-lt"/>
          <a:ea typeface="+mn-ea"/>
          <a:cs typeface="+mn-cs"/>
        </a:defRPr>
      </a:lvl1pPr>
      <a:lvl2pPr marL="742950" indent="-285750" algn="l" defTabSz="449263" rtl="0" eaLnBrk="0" fontAlgn="base" hangingPunct="0">
        <a:spcBef>
          <a:spcPts val="300"/>
        </a:spcBef>
        <a:spcAft>
          <a:spcPts val="300"/>
        </a:spcAft>
        <a:buClr>
          <a:srgbClr val="000000"/>
        </a:buClr>
        <a:buSzPct val="100000"/>
        <a:buFont typeface="Times New Roman" pitchFamily="18" charset="0"/>
        <a:defRPr sz="2400">
          <a:solidFill>
            <a:srgbClr val="000000"/>
          </a:solidFill>
          <a:effectLst>
            <a:outerShdw blurRad="38100" dist="38100" dir="2700000" algn="tl">
              <a:srgbClr val="C0C0C0"/>
            </a:outerShdw>
          </a:effectLst>
          <a:latin typeface="+mn-lt"/>
          <a:ea typeface="+mn-ea"/>
        </a:defRPr>
      </a:lvl2pPr>
      <a:lvl3pPr marL="11430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3pPr>
      <a:lvl4pPr marL="16002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4pPr>
      <a:lvl5pPr marL="20574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5pPr>
      <a:lvl6pPr marL="25146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6pPr>
      <a:lvl7pPr marL="29718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7pPr>
      <a:lvl8pPr marL="34290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8pPr>
      <a:lvl9pPr marL="38862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2pPr>
      <a:lvl3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3pPr>
      <a:lvl4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4pPr>
      <a:lvl5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5pPr>
      <a:lvl6pPr marL="25146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6pPr>
      <a:lvl7pPr marL="29718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7pPr>
      <a:lvl8pPr marL="34290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8pPr>
      <a:lvl9pPr marL="38862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9pPr>
    </p:titleStyle>
    <p:bodyStyle>
      <a:lvl1pPr marL="342900" indent="-342900" algn="l" defTabSz="449263" rtl="0" eaLnBrk="0" fontAlgn="base" hangingPunct="0">
        <a:spcBef>
          <a:spcPts val="350"/>
        </a:spcBef>
        <a:spcAft>
          <a:spcPts val="350"/>
        </a:spcAft>
        <a:buClr>
          <a:srgbClr val="000000"/>
        </a:buClr>
        <a:buSzPct val="100000"/>
        <a:buFont typeface="Times New Roman" pitchFamily="18" charset="0"/>
        <a:defRPr sz="2800">
          <a:solidFill>
            <a:srgbClr val="000000"/>
          </a:solidFill>
          <a:effectLst>
            <a:outerShdw blurRad="38100" dist="38100" dir="2700000" algn="tl">
              <a:srgbClr val="C0C0C0"/>
            </a:outerShdw>
          </a:effectLst>
          <a:latin typeface="+mn-lt"/>
          <a:ea typeface="+mn-ea"/>
          <a:cs typeface="+mn-cs"/>
        </a:defRPr>
      </a:lvl1pPr>
      <a:lvl2pPr marL="742950" indent="-285750" algn="l" defTabSz="449263" rtl="0" eaLnBrk="0" fontAlgn="base" hangingPunct="0">
        <a:spcBef>
          <a:spcPts val="300"/>
        </a:spcBef>
        <a:spcAft>
          <a:spcPts val="300"/>
        </a:spcAft>
        <a:buClr>
          <a:srgbClr val="000000"/>
        </a:buClr>
        <a:buSzPct val="100000"/>
        <a:buFont typeface="Times New Roman" pitchFamily="18" charset="0"/>
        <a:defRPr sz="2400">
          <a:solidFill>
            <a:srgbClr val="000000"/>
          </a:solidFill>
          <a:effectLst>
            <a:outerShdw blurRad="38100" dist="38100" dir="2700000" algn="tl">
              <a:srgbClr val="C0C0C0"/>
            </a:outerShdw>
          </a:effectLst>
          <a:latin typeface="+mn-lt"/>
          <a:ea typeface="+mn-ea"/>
        </a:defRPr>
      </a:lvl2pPr>
      <a:lvl3pPr marL="11430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3pPr>
      <a:lvl4pPr marL="16002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4pPr>
      <a:lvl5pPr marL="20574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5pPr>
      <a:lvl6pPr marL="25146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6pPr>
      <a:lvl7pPr marL="29718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7pPr>
      <a:lvl8pPr marL="34290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8pPr>
      <a:lvl9pPr marL="38862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image" Target="../media/image8.wmf"/></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5.xml"/><Relationship Id="rId7" Type="http://schemas.openxmlformats.org/officeDocument/2006/relationships/image" Target="../media/image10.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4.bin"/><Relationship Id="rId11" Type="http://schemas.openxmlformats.org/officeDocument/2006/relationships/image" Target="../media/image12.wmf"/><Relationship Id="rId5" Type="http://schemas.openxmlformats.org/officeDocument/2006/relationships/image" Target="../media/image9.wmf"/><Relationship Id="rId10" Type="http://schemas.openxmlformats.org/officeDocument/2006/relationships/oleObject" Target="../embeddings/oleObject6.bin"/><Relationship Id="rId4" Type="http://schemas.openxmlformats.org/officeDocument/2006/relationships/oleObject" Target="../embeddings/oleObject3.bin"/><Relationship Id="rId9" Type="http://schemas.openxmlformats.org/officeDocument/2006/relationships/image" Target="../media/image11.wmf"/></Relationships>
</file>

<file path=ppt/slides/_rels/slide19.xml.rels><?xml version="1.0" encoding="UTF-8" standalone="yes"?>
<Relationships xmlns="http://schemas.openxmlformats.org/package/2006/relationships"><Relationship Id="rId8" Type="http://schemas.openxmlformats.org/officeDocument/2006/relationships/image" Target="../media/image15.wmf"/><Relationship Id="rId3" Type="http://schemas.openxmlformats.org/officeDocument/2006/relationships/oleObject" Target="../embeddings/oleObject7.bin"/><Relationship Id="rId7"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4.wmf"/><Relationship Id="rId11" Type="http://schemas.openxmlformats.org/officeDocument/2006/relationships/oleObject" Target="../embeddings/oleObject11.bin"/><Relationship Id="rId5" Type="http://schemas.openxmlformats.org/officeDocument/2006/relationships/oleObject" Target="../embeddings/oleObject8.bin"/><Relationship Id="rId10" Type="http://schemas.openxmlformats.org/officeDocument/2006/relationships/image" Target="../media/image16.wmf"/><Relationship Id="rId4" Type="http://schemas.openxmlformats.org/officeDocument/2006/relationships/image" Target="../media/image13.wmf"/><Relationship Id="rId9" Type="http://schemas.openxmlformats.org/officeDocument/2006/relationships/oleObject" Target="../embeddings/oleObject10.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13.xml"/><Relationship Id="rId1" Type="http://schemas.openxmlformats.org/officeDocument/2006/relationships/vmlDrawing" Target="../drawings/vmlDrawing4.vml"/><Relationship Id="rId4" Type="http://schemas.openxmlformats.org/officeDocument/2006/relationships/image" Target="../media/image17.w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13.xml"/><Relationship Id="rId1" Type="http://schemas.openxmlformats.org/officeDocument/2006/relationships/vmlDrawing" Target="../drawings/vmlDrawing5.vml"/><Relationship Id="rId4" Type="http://schemas.openxmlformats.org/officeDocument/2006/relationships/image" Target="../media/image18.w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13.xml"/><Relationship Id="rId1" Type="http://schemas.openxmlformats.org/officeDocument/2006/relationships/vmlDrawing" Target="../drawings/vmlDrawing6.vml"/><Relationship Id="rId4" Type="http://schemas.openxmlformats.org/officeDocument/2006/relationships/image" Target="../media/image19.wmf"/></Relationships>
</file>

<file path=ppt/slides/_rels/slide2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8" Type="http://schemas.openxmlformats.org/officeDocument/2006/relationships/image" Target="../media/image22.wmf"/><Relationship Id="rId3" Type="http://schemas.openxmlformats.org/officeDocument/2006/relationships/oleObject" Target="../embeddings/oleObject15.bin"/><Relationship Id="rId7" Type="http://schemas.openxmlformats.org/officeDocument/2006/relationships/oleObject" Target="../embeddings/oleObject17.bin"/><Relationship Id="rId2" Type="http://schemas.openxmlformats.org/officeDocument/2006/relationships/slideLayout" Target="../slideLayouts/slideLayout13.xml"/><Relationship Id="rId1" Type="http://schemas.openxmlformats.org/officeDocument/2006/relationships/vmlDrawing" Target="../drawings/vmlDrawing7.vml"/><Relationship Id="rId6" Type="http://schemas.openxmlformats.org/officeDocument/2006/relationships/image" Target="../media/image21.wmf"/><Relationship Id="rId5" Type="http://schemas.openxmlformats.org/officeDocument/2006/relationships/oleObject" Target="../embeddings/oleObject16.bin"/><Relationship Id="rId4" Type="http://schemas.openxmlformats.org/officeDocument/2006/relationships/image" Target="../media/image20.wmf"/></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13.xml"/><Relationship Id="rId1" Type="http://schemas.openxmlformats.org/officeDocument/2006/relationships/vmlDrawing" Target="../drawings/vmlDrawing8.vml"/><Relationship Id="rId4" Type="http://schemas.openxmlformats.org/officeDocument/2006/relationships/image" Target="../media/image23.wmf"/></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13.xml"/><Relationship Id="rId1" Type="http://schemas.openxmlformats.org/officeDocument/2006/relationships/vmlDrawing" Target="../drawings/vmlDrawing9.vml"/><Relationship Id="rId4" Type="http://schemas.openxmlformats.org/officeDocument/2006/relationships/image" Target="../media/image24.wm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r>
              <a:rPr lang="sv-SE" dirty="0" smtClean="0"/>
              <a:t>K5: </a:t>
            </a:r>
            <a:r>
              <a:rPr lang="sv-SE" dirty="0"/>
              <a:t>sid. </a:t>
            </a:r>
            <a:fld id="{71B7D319-3509-4EF6-A7CA-BA2351681FF6}" type="slidenum">
              <a:rPr lang="en-GB"/>
              <a:pPr>
                <a:defRPr/>
              </a:pPr>
              <a:t>1</a:t>
            </a:fld>
            <a:endParaRPr lang="en-GB" dirty="0"/>
          </a:p>
        </p:txBody>
      </p:sp>
      <p:sp>
        <p:nvSpPr>
          <p:cNvPr id="5121" name="Rectangle 1"/>
          <p:cNvSpPr>
            <a:spLocks noGrp="1" noChangeArrowheads="1"/>
          </p:cNvSpPr>
          <p:nvPr>
            <p:ph type="title"/>
          </p:nvPr>
        </p:nvSpPr>
        <p:spPr>
          <a:xfrm>
            <a:off x="979984" y="76200"/>
            <a:ext cx="7336432" cy="1143000"/>
          </a:xfrm>
        </p:spPr>
        <p:txBody>
          <a:body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sv-SE" dirty="0"/>
              <a:t>Kapitel </a:t>
            </a:r>
            <a:r>
              <a:rPr lang="sv-SE" dirty="0" smtClean="0"/>
              <a:t>5 </a:t>
            </a:r>
            <a:r>
              <a:rPr lang="sv-SE" i="1" dirty="0" smtClean="0"/>
              <a:t>IS-LM</a:t>
            </a:r>
            <a:r>
              <a:rPr lang="sv-SE" dirty="0"/>
              <a:t>-</a:t>
            </a:r>
            <a:r>
              <a:rPr lang="sv-SE" dirty="0" smtClean="0"/>
              <a:t>modellen i en öppen ekonomi</a:t>
            </a:r>
          </a:p>
        </p:txBody>
      </p:sp>
      <p:sp>
        <p:nvSpPr>
          <p:cNvPr id="2" name="Content Placeholder 1"/>
          <p:cNvSpPr>
            <a:spLocks noGrp="1"/>
          </p:cNvSpPr>
          <p:nvPr>
            <p:ph idx="1"/>
          </p:nvPr>
        </p:nvSpPr>
        <p:spPr>
          <a:xfrm>
            <a:off x="609600" y="1752600"/>
            <a:ext cx="7573963" cy="2540496"/>
          </a:xfrm>
        </p:spPr>
        <p:txBody>
          <a:bodyPr/>
          <a:lstStyle/>
          <a:p>
            <a:pPr>
              <a:buFont typeface="Arial" panose="020B0604020202020204" pitchFamily="34" charset="0"/>
              <a:buChar char="•"/>
            </a:pPr>
            <a:r>
              <a:rPr lang="sv-SE" sz="2400" dirty="0">
                <a:effectLst/>
              </a:rPr>
              <a:t>Vad innebär </a:t>
            </a:r>
            <a:r>
              <a:rPr lang="sv-SE" sz="2400" dirty="0" smtClean="0">
                <a:effectLst/>
              </a:rPr>
              <a:t>öppenhet på varu- och finansmarknaden?</a:t>
            </a:r>
            <a:endParaRPr lang="sv-SE" sz="2400" dirty="0">
              <a:effectLst/>
            </a:endParaRPr>
          </a:p>
          <a:p>
            <a:pPr>
              <a:buFont typeface="Arial" panose="020B0604020202020204" pitchFamily="34" charset="0"/>
              <a:buChar char="•"/>
            </a:pPr>
            <a:r>
              <a:rPr lang="sv-SE" sz="2400" dirty="0">
                <a:effectLst/>
              </a:rPr>
              <a:t>Vad bestämmer valet mellan utländska och inhemska tillgångar och varor?</a:t>
            </a:r>
          </a:p>
          <a:p>
            <a:pPr>
              <a:buFont typeface="Arial" panose="020B0604020202020204" pitchFamily="34" charset="0"/>
              <a:buChar char="•"/>
            </a:pPr>
            <a:r>
              <a:rPr lang="sv-SE" sz="2400" dirty="0">
                <a:effectLst/>
              </a:rPr>
              <a:t>Vad betyder växelkurs- och efterfrågeförändringar för BNP och </a:t>
            </a:r>
            <a:r>
              <a:rPr lang="sv-SE" sz="2400" dirty="0" smtClean="0">
                <a:effectLst/>
              </a:rPr>
              <a:t>handelsbalans (export minus import)?</a:t>
            </a:r>
            <a:endParaRPr lang="sv-SE" sz="2400" dirty="0">
              <a:effectLst/>
            </a:endParaRPr>
          </a:p>
          <a:p>
            <a:pPr>
              <a:buFont typeface="Arial" panose="020B0604020202020204" pitchFamily="34" charset="0"/>
              <a:buChar char="•"/>
            </a:pPr>
            <a:endParaRPr lang="sv-SE" dirty="0" smtClean="0"/>
          </a:p>
          <a:p>
            <a:endParaRPr lang="sv-SE"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Rectangle 2"/>
          <p:cNvSpPr>
            <a:spLocks noGrp="1" noChangeArrowheads="1"/>
          </p:cNvSpPr>
          <p:nvPr>
            <p:ph type="title"/>
          </p:nvPr>
        </p:nvSpPr>
        <p:spPr/>
        <p:txBody>
          <a:bodyPr/>
          <a:lstStyle/>
          <a:p>
            <a:pPr eaLnBrk="1" hangingPunct="1">
              <a:defRPr/>
            </a:pPr>
            <a:r>
              <a:rPr lang="sv-SE" dirty="0"/>
              <a:t>Valet mellan inhemskt och utländskt producerade varor</a:t>
            </a:r>
            <a:endParaRPr lang="sv-SE" dirty="0" smtClean="0"/>
          </a:p>
        </p:txBody>
      </p:sp>
      <mc:AlternateContent xmlns:mc="http://schemas.openxmlformats.org/markup-compatibility/2006" xmlns:a14="http://schemas.microsoft.com/office/drawing/2010/main">
        <mc:Choice Requires="a14">
          <p:sp>
            <p:nvSpPr>
              <p:cNvPr id="339971" name="Rectangle 3"/>
              <p:cNvSpPr>
                <a:spLocks noGrp="1" noChangeArrowheads="1"/>
              </p:cNvSpPr>
              <p:nvPr>
                <p:ph type="body" idx="1"/>
              </p:nvPr>
            </p:nvSpPr>
            <p:spPr>
              <a:xfrm>
                <a:off x="611560" y="1412776"/>
                <a:ext cx="7632848" cy="4800600"/>
              </a:xfrm>
            </p:spPr>
            <p:txBody>
              <a:bodyPr/>
              <a:lstStyle/>
              <a:p>
                <a:pPr>
                  <a:spcBef>
                    <a:spcPts val="0"/>
                  </a:spcBef>
                  <a:spcAft>
                    <a:spcPts val="1200"/>
                  </a:spcAft>
                  <a:buFont typeface="Arial" panose="020B0604020202020204" pitchFamily="34" charset="0"/>
                  <a:buChar char="•"/>
                  <a:defRPr/>
                </a:pPr>
                <a:r>
                  <a:rPr lang="sv-SE" sz="1900" dirty="0" smtClean="0">
                    <a:effectLst/>
                  </a:rPr>
                  <a:t>I öppna ekonomier behöver konsumenter </a:t>
                </a:r>
                <a:r>
                  <a:rPr lang="sv-SE" sz="1900" dirty="0">
                    <a:effectLst/>
                  </a:rPr>
                  <a:t>(och företag) göra ett val mellan inhemskt och utländskt producerade varor. </a:t>
                </a:r>
              </a:p>
              <a:p>
                <a:pPr>
                  <a:spcBef>
                    <a:spcPts val="0"/>
                  </a:spcBef>
                  <a:spcAft>
                    <a:spcPts val="1200"/>
                  </a:spcAft>
                  <a:buFont typeface="Arial" panose="020B0604020202020204" pitchFamily="34" charset="0"/>
                  <a:buChar char="•"/>
                  <a:defRPr/>
                </a:pPr>
                <a:r>
                  <a:rPr lang="sv-SE" sz="1900" dirty="0">
                    <a:effectLst/>
                  </a:rPr>
                  <a:t>Valet påverkas av relativpriset i gemensam valuta</a:t>
                </a:r>
                <a:r>
                  <a:rPr lang="sv-SE" sz="1900" dirty="0" smtClean="0">
                    <a:effectLst/>
                  </a:rPr>
                  <a:t>.</a:t>
                </a:r>
              </a:p>
              <a:p>
                <a:pPr>
                  <a:spcBef>
                    <a:spcPts val="0"/>
                  </a:spcBef>
                  <a:spcAft>
                    <a:spcPts val="1200"/>
                  </a:spcAft>
                  <a:buFont typeface="Arial" panose="020B0604020202020204" pitchFamily="34" charset="0"/>
                  <a:buChar char="•"/>
                  <a:defRPr/>
                </a:pPr>
                <a:r>
                  <a:rPr lang="sv-SE" sz="1900" dirty="0">
                    <a:effectLst/>
                  </a:rPr>
                  <a:t>Hur mycket kostar en </a:t>
                </a:r>
                <a:r>
                  <a:rPr lang="sv-SE" sz="1900" dirty="0" smtClean="0">
                    <a:effectLst/>
                  </a:rPr>
                  <a:t>tex en BMW som produceras i Tyskland i </a:t>
                </a:r>
                <a:r>
                  <a:rPr lang="sv-SE" sz="1900" dirty="0">
                    <a:effectLst/>
                  </a:rPr>
                  <a:t>förhållande till en </a:t>
                </a:r>
                <a:r>
                  <a:rPr lang="sv-SE" sz="1900" dirty="0" smtClean="0">
                    <a:effectLst/>
                  </a:rPr>
                  <a:t>Volvo som produceras i Sverige.</a:t>
                </a:r>
              </a:p>
              <a:p>
                <a:pPr>
                  <a:spcBef>
                    <a:spcPts val="0"/>
                  </a:spcBef>
                  <a:spcAft>
                    <a:spcPts val="1200"/>
                  </a:spcAft>
                  <a:buFont typeface="Arial" panose="020B0604020202020204" pitchFamily="34" charset="0"/>
                  <a:buChar char="•"/>
                  <a:defRPr/>
                </a:pPr>
                <a:r>
                  <a:rPr lang="sv-SE" sz="1900" dirty="0" smtClean="0">
                    <a:effectLst/>
                  </a:rPr>
                  <a:t>Beror på tre priser: Priset på </a:t>
                </a:r>
                <a:r>
                  <a:rPr lang="sv-SE" sz="1900" dirty="0" err="1" smtClean="0">
                    <a:effectLst/>
                  </a:rPr>
                  <a:t>BMWn</a:t>
                </a:r>
                <a:r>
                  <a:rPr lang="sv-SE" sz="1900" dirty="0" smtClean="0">
                    <a:effectLst/>
                  </a:rPr>
                  <a:t> i Tyskland (EUR), Priset </a:t>
                </a:r>
                <a:r>
                  <a:rPr lang="sv-SE" sz="1900" dirty="0">
                    <a:effectLst/>
                  </a:rPr>
                  <a:t>på </a:t>
                </a:r>
                <a:r>
                  <a:rPr lang="sv-SE" sz="1900" dirty="0" smtClean="0">
                    <a:effectLst/>
                  </a:rPr>
                  <a:t>Volvon i Sverige (SEK), Priset på EUR per SEK (Nominell växelkurs).</a:t>
                </a:r>
              </a:p>
              <a:p>
                <a:pPr>
                  <a:spcBef>
                    <a:spcPts val="0"/>
                  </a:spcBef>
                  <a:spcAft>
                    <a:spcPts val="600"/>
                  </a:spcAft>
                  <a:buFont typeface="Arial" panose="020B0604020202020204" pitchFamily="34" charset="0"/>
                  <a:buChar char="•"/>
                  <a:defRPr/>
                </a:pPr>
                <a:r>
                  <a:rPr lang="sv-SE" sz="1900" dirty="0" smtClean="0">
                    <a:effectLst/>
                  </a:rPr>
                  <a:t>Enkelt exempel P</a:t>
                </a:r>
                <a:r>
                  <a:rPr lang="sv-SE" sz="1900" baseline="-25000" dirty="0" smtClean="0">
                    <a:effectLst/>
                  </a:rPr>
                  <a:t>BMW </a:t>
                </a:r>
                <a:r>
                  <a:rPr lang="sv-SE" sz="1900" dirty="0" smtClean="0">
                    <a:effectLst/>
                  </a:rPr>
                  <a:t>= 50 000 EUR, P</a:t>
                </a:r>
                <a:r>
                  <a:rPr lang="sv-SE" sz="1900" baseline="-25000" dirty="0" smtClean="0">
                    <a:effectLst/>
                  </a:rPr>
                  <a:t>Volvo</a:t>
                </a:r>
                <a:r>
                  <a:rPr lang="sv-SE" sz="1900" dirty="0" smtClean="0">
                    <a:effectLst/>
                  </a:rPr>
                  <a:t> = 250 000 SEK, E = 0,10 EUR/SEK. Volvon är hälften så dyr -- relativpriset är 1/2</a:t>
                </a:r>
              </a:p>
              <a:p>
                <a:pPr>
                  <a:spcBef>
                    <a:spcPts val="0"/>
                  </a:spcBef>
                  <a:buFont typeface="Arial" panose="020B0604020202020204" pitchFamily="34" charset="0"/>
                  <a:buChar char="•"/>
                  <a:defRPr/>
                </a:pPr>
                <a:r>
                  <a:rPr lang="sv-SE" sz="1900" dirty="0" smtClean="0">
                    <a:effectLst/>
                  </a:rPr>
                  <a:t>Formellt; relativpriset är </a:t>
                </a:r>
                <a14:m>
                  <m:oMath xmlns:m="http://schemas.openxmlformats.org/officeDocument/2006/math">
                    <m:f>
                      <m:fPr>
                        <m:ctrlPr>
                          <a:rPr lang="sv-SE" sz="1900" i="1" smtClean="0">
                            <a:effectLst/>
                            <a:latin typeface="Cambria Math"/>
                          </a:rPr>
                        </m:ctrlPr>
                      </m:fPr>
                      <m:num>
                        <m:sSub>
                          <m:sSubPr>
                            <m:ctrlPr>
                              <a:rPr lang="sv-SE" sz="1900" i="1" smtClean="0">
                                <a:effectLst/>
                                <a:latin typeface="Cambria Math"/>
                              </a:rPr>
                            </m:ctrlPr>
                          </m:sSubPr>
                          <m:e>
                            <m:r>
                              <a:rPr lang="sv-SE" sz="1900" b="0" i="1" smtClean="0">
                                <a:effectLst/>
                                <a:latin typeface="Cambria Math"/>
                              </a:rPr>
                              <m:t>𝑃</m:t>
                            </m:r>
                          </m:e>
                          <m:sub>
                            <m:r>
                              <a:rPr lang="sv-SE" sz="1900" b="0" i="1" smtClean="0">
                                <a:effectLst/>
                                <a:latin typeface="Cambria Math"/>
                              </a:rPr>
                              <m:t>𝑉𝑜𝑙𝑣𝑜</m:t>
                            </m:r>
                          </m:sub>
                        </m:sSub>
                      </m:num>
                      <m:den>
                        <m:sSub>
                          <m:sSubPr>
                            <m:ctrlPr>
                              <a:rPr lang="sv-SE" sz="1900" i="1">
                                <a:effectLst/>
                                <a:latin typeface="Cambria Math"/>
                              </a:rPr>
                            </m:ctrlPr>
                          </m:sSubPr>
                          <m:e>
                            <m:r>
                              <a:rPr lang="sv-SE" sz="1900" i="1">
                                <a:effectLst/>
                                <a:latin typeface="Cambria Math"/>
                              </a:rPr>
                              <m:t>𝑃</m:t>
                            </m:r>
                          </m:e>
                          <m:sub>
                            <m:r>
                              <a:rPr lang="sv-SE" sz="1900" b="0" i="1" smtClean="0">
                                <a:effectLst/>
                                <a:latin typeface="Cambria Math"/>
                              </a:rPr>
                              <m:t>𝐵𝑀𝑊</m:t>
                            </m:r>
                          </m:sub>
                        </m:sSub>
                      </m:den>
                    </m:f>
                    <m:r>
                      <a:rPr lang="sv-SE" sz="1900" i="1" smtClean="0">
                        <a:effectLst/>
                        <a:latin typeface="Cambria Math"/>
                        <a:ea typeface="Cambria Math"/>
                      </a:rPr>
                      <m:t>×</m:t>
                    </m:r>
                    <m:r>
                      <a:rPr lang="sv-SE" sz="1900" b="0" i="1" smtClean="0">
                        <a:effectLst/>
                        <a:latin typeface="Cambria Math"/>
                        <a:ea typeface="Cambria Math"/>
                      </a:rPr>
                      <m:t>𝐸</m:t>
                    </m:r>
                  </m:oMath>
                </a14:m>
                <a:r>
                  <a:rPr lang="sv-SE" sz="1900" dirty="0" smtClean="0">
                    <a:effectLst/>
                  </a:rPr>
                  <a:t> </a:t>
                </a:r>
              </a:p>
              <a:p>
                <a:pPr>
                  <a:spcBef>
                    <a:spcPts val="600"/>
                  </a:spcBef>
                  <a:spcAft>
                    <a:spcPts val="600"/>
                  </a:spcAft>
                  <a:buFont typeface="Arial" panose="020B0604020202020204" pitchFamily="34" charset="0"/>
                  <a:buChar char="•"/>
                  <a:defRPr/>
                </a:pPr>
                <a:r>
                  <a:rPr lang="sv-SE" sz="1900" dirty="0" smtClean="0">
                    <a:effectLst/>
                  </a:rPr>
                  <a:t>Enheterna är </a:t>
                </a:r>
                <a14:m>
                  <m:oMath xmlns:m="http://schemas.openxmlformats.org/officeDocument/2006/math">
                    <m:f>
                      <m:fPr>
                        <m:ctrlPr>
                          <a:rPr lang="sv-SE" sz="1900" i="1">
                            <a:effectLst/>
                            <a:latin typeface="Cambria Math"/>
                          </a:rPr>
                        </m:ctrlPr>
                      </m:fPr>
                      <m:num>
                        <m:sSub>
                          <m:sSubPr>
                            <m:ctrlPr>
                              <a:rPr lang="sv-SE" sz="1900" i="1">
                                <a:effectLst/>
                                <a:latin typeface="Cambria Math"/>
                              </a:rPr>
                            </m:ctrlPr>
                          </m:sSubPr>
                          <m:e>
                            <m:r>
                              <a:rPr lang="sv-SE" sz="1900" b="0" i="1" smtClean="0">
                                <a:effectLst/>
                                <a:latin typeface="Cambria Math"/>
                              </a:rPr>
                              <m:t>𝑆𝐸𝐾</m:t>
                            </m:r>
                            <m:r>
                              <a:rPr lang="sv-SE" sz="1900" b="0" i="1" smtClean="0">
                                <a:effectLst/>
                                <a:latin typeface="Cambria Math"/>
                              </a:rPr>
                              <m:t>/</m:t>
                            </m:r>
                          </m:e>
                          <m:sub>
                            <m:r>
                              <a:rPr lang="sv-SE" sz="1900" i="1">
                                <a:effectLst/>
                                <a:latin typeface="Cambria Math"/>
                              </a:rPr>
                              <m:t>𝑉𝑜𝑙𝑣𝑜</m:t>
                            </m:r>
                          </m:sub>
                        </m:sSub>
                      </m:num>
                      <m:den>
                        <m:sSub>
                          <m:sSubPr>
                            <m:ctrlPr>
                              <a:rPr lang="sv-SE" sz="1900" i="1">
                                <a:effectLst/>
                                <a:latin typeface="Cambria Math"/>
                              </a:rPr>
                            </m:ctrlPr>
                          </m:sSubPr>
                          <m:e>
                            <m:r>
                              <a:rPr lang="sv-SE" sz="1900" b="0" i="1" smtClean="0">
                                <a:effectLst/>
                                <a:latin typeface="Cambria Math"/>
                              </a:rPr>
                              <m:t>𝐸𝑈𝑅</m:t>
                            </m:r>
                            <m:r>
                              <a:rPr lang="sv-SE" sz="1900" b="0" i="1" smtClean="0">
                                <a:effectLst/>
                                <a:latin typeface="Cambria Math"/>
                              </a:rPr>
                              <m:t>/</m:t>
                            </m:r>
                          </m:e>
                          <m:sub>
                            <m:r>
                              <a:rPr lang="sv-SE" sz="1900" i="1">
                                <a:effectLst/>
                                <a:latin typeface="Cambria Math"/>
                              </a:rPr>
                              <m:t>𝐵𝑀𝑊</m:t>
                            </m:r>
                          </m:sub>
                        </m:sSub>
                      </m:den>
                    </m:f>
                    <m:r>
                      <a:rPr lang="sv-SE" sz="1900" i="1">
                        <a:effectLst/>
                        <a:latin typeface="Cambria Math"/>
                        <a:ea typeface="Cambria Math"/>
                      </a:rPr>
                      <m:t>×</m:t>
                    </m:r>
                    <m:f>
                      <m:fPr>
                        <m:ctrlPr>
                          <a:rPr lang="sv-SE" sz="1900" i="1">
                            <a:effectLst/>
                            <a:latin typeface="Cambria Math"/>
                          </a:rPr>
                        </m:ctrlPr>
                      </m:fPr>
                      <m:num>
                        <m:r>
                          <a:rPr lang="sv-SE" sz="1900" b="0" i="1" smtClean="0">
                            <a:effectLst/>
                            <a:latin typeface="Cambria Math"/>
                          </a:rPr>
                          <m:t>𝐸𝑈𝑅</m:t>
                        </m:r>
                      </m:num>
                      <m:den>
                        <m:r>
                          <a:rPr lang="sv-SE" sz="1900" b="0" i="1" smtClean="0">
                            <a:effectLst/>
                            <a:latin typeface="Cambria Math"/>
                          </a:rPr>
                          <m:t>𝑆𝐸𝐾</m:t>
                        </m:r>
                      </m:den>
                    </m:f>
                    <m:r>
                      <a:rPr lang="sv-SE" sz="1900" b="0" i="1" smtClean="0">
                        <a:effectLst/>
                        <a:latin typeface="Cambria Math"/>
                      </a:rPr>
                      <m:t>=</m:t>
                    </m:r>
                    <m:f>
                      <m:fPr>
                        <m:ctrlPr>
                          <a:rPr lang="sv-SE" sz="1900" b="0" i="1" smtClean="0">
                            <a:effectLst/>
                            <a:latin typeface="Cambria Math"/>
                          </a:rPr>
                        </m:ctrlPr>
                      </m:fPr>
                      <m:num>
                        <m:r>
                          <a:rPr lang="sv-SE" sz="1900" b="0" i="1" smtClean="0">
                            <a:effectLst/>
                            <a:latin typeface="Cambria Math"/>
                          </a:rPr>
                          <m:t>𝐵𝑀𝑊</m:t>
                        </m:r>
                      </m:num>
                      <m:den>
                        <m:r>
                          <a:rPr lang="sv-SE" sz="1900" b="0" i="1" smtClean="0">
                            <a:effectLst/>
                            <a:latin typeface="Cambria Math"/>
                          </a:rPr>
                          <m:t>𝑉𝑜𝑙𝑣𝑜</m:t>
                        </m:r>
                      </m:den>
                    </m:f>
                  </m:oMath>
                </a14:m>
                <a:r>
                  <a:rPr lang="sv-SE" sz="1900" dirty="0" smtClean="0">
                    <a:effectLst/>
                  </a:rPr>
                  <a:t>, antal utländska varor per inhemsk vara.</a:t>
                </a:r>
              </a:p>
            </p:txBody>
          </p:sp>
        </mc:Choice>
        <mc:Fallback xmlns="">
          <p:sp>
            <p:nvSpPr>
              <p:cNvPr id="339971" name="Rectangle 3"/>
              <p:cNvSpPr>
                <a:spLocks noGrp="1" noRot="1" noChangeAspect="1" noMove="1" noResize="1" noEditPoints="1" noAdjustHandles="1" noChangeArrowheads="1" noChangeShapeType="1" noTextEdit="1"/>
              </p:cNvSpPr>
              <p:nvPr>
                <p:ph type="body" idx="1"/>
              </p:nvPr>
            </p:nvSpPr>
            <p:spPr>
              <a:xfrm>
                <a:off x="611560" y="1412776"/>
                <a:ext cx="7632848" cy="4800600"/>
              </a:xfrm>
              <a:blipFill rotWithShape="1">
                <a:blip r:embed="rId2"/>
                <a:stretch>
                  <a:fillRect l="-559" t="-762" b="-6226"/>
                </a:stretch>
              </a:blipFill>
            </p:spPr>
            <p:txBody>
              <a:bodyPr/>
              <a:lstStyle/>
              <a:p>
                <a:r>
                  <a:rPr lang="en-US">
                    <a:noFill/>
                  </a:rPr>
                  <a:t> </a:t>
                </a:r>
              </a:p>
            </p:txBody>
          </p:sp>
        </mc:Fallback>
      </mc:AlternateContent>
      <p:sp>
        <p:nvSpPr>
          <p:cNvPr id="5" name="Slide Number Placeholder 3"/>
          <p:cNvSpPr>
            <a:spLocks noGrp="1"/>
          </p:cNvSpPr>
          <p:nvPr>
            <p:ph type="sldNum" sz="quarter" idx="10"/>
          </p:nvPr>
        </p:nvSpPr>
        <p:spPr>
          <a:xfrm>
            <a:off x="0" y="6516688"/>
            <a:ext cx="1900238" cy="336550"/>
          </a:xfrm>
        </p:spPr>
        <p:txBody>
          <a:bodyPr/>
          <a:lstStyle/>
          <a:p>
            <a:pPr>
              <a:defRPr/>
            </a:pPr>
            <a:r>
              <a:rPr lang="sv-SE" dirty="0" smtClean="0"/>
              <a:t>K5: </a:t>
            </a:r>
            <a:r>
              <a:rPr lang="sv-SE" dirty="0"/>
              <a:t>sid. </a:t>
            </a:r>
            <a:fld id="{71B7D319-3509-4EF6-A7CA-BA2351681FF6}" type="slidenum">
              <a:rPr lang="en-GB"/>
              <a:pPr>
                <a:defRPr/>
              </a:pPr>
              <a:t>10</a:t>
            </a:fld>
            <a:endParaRPr lang="en-GB" dirty="0"/>
          </a:p>
        </p:txBody>
      </p:sp>
    </p:spTree>
    <p:extLst>
      <p:ext uri="{BB962C8B-B14F-4D97-AF65-F5344CB8AC3E}">
        <p14:creationId xmlns:p14="http://schemas.microsoft.com/office/powerpoint/2010/main" val="29634442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99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99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99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99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399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3997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3997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971"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Rectangle 2"/>
          <p:cNvSpPr>
            <a:spLocks noGrp="1" noChangeArrowheads="1"/>
          </p:cNvSpPr>
          <p:nvPr>
            <p:ph type="title"/>
          </p:nvPr>
        </p:nvSpPr>
        <p:spPr/>
        <p:txBody>
          <a:bodyPr/>
          <a:lstStyle/>
          <a:p>
            <a:pPr eaLnBrk="1" hangingPunct="1">
              <a:defRPr/>
            </a:pPr>
            <a:r>
              <a:rPr lang="sv-SE" dirty="0" smtClean="0"/>
              <a:t>Real växelkurs</a:t>
            </a:r>
          </a:p>
        </p:txBody>
      </p:sp>
      <mc:AlternateContent xmlns:mc="http://schemas.openxmlformats.org/markup-compatibility/2006" xmlns:a14="http://schemas.microsoft.com/office/drawing/2010/main">
        <mc:Choice Requires="a14">
          <p:sp>
            <p:nvSpPr>
              <p:cNvPr id="339971" name="Rectangle 3"/>
              <p:cNvSpPr>
                <a:spLocks noGrp="1" noChangeArrowheads="1"/>
              </p:cNvSpPr>
              <p:nvPr>
                <p:ph type="body" idx="1"/>
              </p:nvPr>
            </p:nvSpPr>
            <p:spPr>
              <a:xfrm>
                <a:off x="611560" y="1628800"/>
                <a:ext cx="7848872" cy="4800600"/>
              </a:xfrm>
            </p:spPr>
            <p:txBody>
              <a:bodyPr/>
              <a:lstStyle/>
              <a:p>
                <a:pPr>
                  <a:buFont typeface="Arial" panose="020B0604020202020204" pitchFamily="34" charset="0"/>
                  <a:buChar char="•"/>
                  <a:defRPr/>
                </a:pPr>
                <a:r>
                  <a:rPr lang="sv-SE" sz="2000" dirty="0" smtClean="0">
                    <a:effectLst/>
                  </a:rPr>
                  <a:t>Vi kan göra samma sorts kalkyl men för BNP-deflatorn </a:t>
                </a:r>
                <a:r>
                  <a:rPr lang="sv-SE" sz="2000" i="1" dirty="0" smtClean="0">
                    <a:effectLst/>
                  </a:rPr>
                  <a:t>P</a:t>
                </a:r>
                <a:r>
                  <a:rPr lang="sv-SE" sz="2000" dirty="0" smtClean="0">
                    <a:effectLst/>
                  </a:rPr>
                  <a:t> (sammanvägt pris på alla varor och tjänster som produceras i en ekonomi) och </a:t>
                </a:r>
                <a:r>
                  <a:rPr lang="sv-SE" sz="2000" i="1" dirty="0" smtClean="0">
                    <a:effectLst/>
                  </a:rPr>
                  <a:t>P* </a:t>
                </a:r>
                <a:r>
                  <a:rPr lang="sv-SE" sz="2000" dirty="0" smtClean="0">
                    <a:effectLst/>
                  </a:rPr>
                  <a:t>i utlandet.</a:t>
                </a:r>
              </a:p>
              <a:p>
                <a:pPr>
                  <a:buFont typeface="Arial" panose="020B0604020202020204" pitchFamily="34" charset="0"/>
                  <a:buChar char="•"/>
                  <a:defRPr/>
                </a:pPr>
                <a:r>
                  <a:rPr lang="sv-SE" sz="2000" dirty="0" smtClean="0">
                    <a:effectLst/>
                  </a:rPr>
                  <a:t>Istället för </a:t>
                </a:r>
                <a14:m>
                  <m:oMath xmlns:m="http://schemas.openxmlformats.org/officeDocument/2006/math">
                    <m:f>
                      <m:fPr>
                        <m:ctrlPr>
                          <a:rPr lang="sv-SE" sz="2000" i="1">
                            <a:effectLst/>
                            <a:latin typeface="Cambria Math"/>
                          </a:rPr>
                        </m:ctrlPr>
                      </m:fPr>
                      <m:num>
                        <m:sSub>
                          <m:sSubPr>
                            <m:ctrlPr>
                              <a:rPr lang="sv-SE" sz="2000" i="1">
                                <a:effectLst/>
                                <a:latin typeface="Cambria Math"/>
                              </a:rPr>
                            </m:ctrlPr>
                          </m:sSubPr>
                          <m:e>
                            <m:r>
                              <a:rPr lang="sv-SE" sz="2000" i="1">
                                <a:effectLst/>
                                <a:latin typeface="Cambria Math"/>
                              </a:rPr>
                              <m:t>𝑃</m:t>
                            </m:r>
                          </m:e>
                          <m:sub>
                            <m:r>
                              <a:rPr lang="sv-SE" sz="2000" i="1">
                                <a:effectLst/>
                                <a:latin typeface="Cambria Math"/>
                              </a:rPr>
                              <m:t>𝑉𝑜𝑙𝑣𝑜</m:t>
                            </m:r>
                          </m:sub>
                        </m:sSub>
                      </m:num>
                      <m:den>
                        <m:sSub>
                          <m:sSubPr>
                            <m:ctrlPr>
                              <a:rPr lang="sv-SE" sz="2000" i="1">
                                <a:effectLst/>
                                <a:latin typeface="Cambria Math"/>
                              </a:rPr>
                            </m:ctrlPr>
                          </m:sSubPr>
                          <m:e>
                            <m:r>
                              <a:rPr lang="sv-SE" sz="2000" i="1">
                                <a:effectLst/>
                                <a:latin typeface="Cambria Math"/>
                              </a:rPr>
                              <m:t>𝑃</m:t>
                            </m:r>
                          </m:e>
                          <m:sub>
                            <m:r>
                              <a:rPr lang="sv-SE" sz="2000" i="1">
                                <a:effectLst/>
                                <a:latin typeface="Cambria Math"/>
                              </a:rPr>
                              <m:t>𝐵𝑀𝑊</m:t>
                            </m:r>
                          </m:sub>
                        </m:sSub>
                      </m:den>
                    </m:f>
                    <m:r>
                      <a:rPr lang="sv-SE" sz="2000" i="1">
                        <a:effectLst/>
                        <a:latin typeface="Cambria Math"/>
                        <a:ea typeface="Cambria Math"/>
                      </a:rPr>
                      <m:t>×</m:t>
                    </m:r>
                    <m:r>
                      <a:rPr lang="sv-SE" sz="2000" i="1">
                        <a:effectLst/>
                        <a:latin typeface="Cambria Math"/>
                        <a:ea typeface="Cambria Math"/>
                      </a:rPr>
                      <m:t>𝐸</m:t>
                    </m:r>
                  </m:oMath>
                </a14:m>
                <a:r>
                  <a:rPr lang="sv-SE" sz="2000" dirty="0">
                    <a:effectLst/>
                  </a:rPr>
                  <a:t> </a:t>
                </a:r>
                <a:r>
                  <a:rPr lang="sv-SE" sz="2000" dirty="0" smtClean="0">
                    <a:effectLst/>
                  </a:rPr>
                  <a:t>beräknar vi </a:t>
                </a:r>
                <a:r>
                  <a:rPr lang="sv-SE" sz="2000" dirty="0">
                    <a:effectLst/>
                  </a:rPr>
                  <a:t>är </a:t>
                </a:r>
                <a14:m>
                  <m:oMath xmlns:m="http://schemas.openxmlformats.org/officeDocument/2006/math">
                    <m:f>
                      <m:fPr>
                        <m:ctrlPr>
                          <a:rPr lang="sv-SE" sz="2000" i="1">
                            <a:effectLst/>
                            <a:latin typeface="Cambria Math"/>
                          </a:rPr>
                        </m:ctrlPr>
                      </m:fPr>
                      <m:num>
                        <m:r>
                          <a:rPr lang="sv-SE" sz="2000" i="1">
                            <a:effectLst/>
                            <a:latin typeface="Cambria Math"/>
                          </a:rPr>
                          <m:t>𝑃</m:t>
                        </m:r>
                      </m:num>
                      <m:den>
                        <m:sSup>
                          <m:sSupPr>
                            <m:ctrlPr>
                              <a:rPr lang="sv-SE" sz="2000" i="1" smtClean="0">
                                <a:effectLst/>
                                <a:latin typeface="Cambria Math"/>
                              </a:rPr>
                            </m:ctrlPr>
                          </m:sSupPr>
                          <m:e>
                            <m:r>
                              <a:rPr lang="sv-SE" sz="2000" b="0" i="1" smtClean="0">
                                <a:effectLst/>
                                <a:latin typeface="Cambria Math"/>
                              </a:rPr>
                              <m:t>𝑃</m:t>
                            </m:r>
                          </m:e>
                          <m:sup>
                            <m:r>
                              <a:rPr lang="sv-SE" sz="2000" b="0" i="1" smtClean="0">
                                <a:effectLst/>
                                <a:latin typeface="Cambria Math"/>
                              </a:rPr>
                              <m:t>∗</m:t>
                            </m:r>
                          </m:sup>
                        </m:sSup>
                      </m:den>
                    </m:f>
                    <m:r>
                      <a:rPr lang="sv-SE" sz="2000" i="1">
                        <a:effectLst/>
                        <a:latin typeface="Cambria Math"/>
                        <a:ea typeface="Cambria Math"/>
                      </a:rPr>
                      <m:t>×</m:t>
                    </m:r>
                    <m:r>
                      <a:rPr lang="sv-SE" sz="2000" i="1">
                        <a:effectLst/>
                        <a:latin typeface="Cambria Math"/>
                        <a:ea typeface="Cambria Math"/>
                      </a:rPr>
                      <m:t>𝐸</m:t>
                    </m:r>
                  </m:oMath>
                </a14:m>
                <a:endParaRPr lang="sv-SE" sz="2000" dirty="0" smtClean="0">
                  <a:effectLst/>
                </a:endParaRPr>
              </a:p>
              <a:p>
                <a:pPr>
                  <a:buFont typeface="Arial" panose="020B0604020202020204" pitchFamily="34" charset="0"/>
                  <a:buChar char="•"/>
                  <a:defRPr/>
                </a:pPr>
                <a:r>
                  <a:rPr lang="sv-SE" sz="2000" dirty="0" smtClean="0">
                    <a:effectLst/>
                  </a:rPr>
                  <a:t>Detta ger oss definitionen på </a:t>
                </a:r>
                <a:r>
                  <a:rPr lang="sv-SE" sz="2000" b="1" dirty="0" smtClean="0">
                    <a:effectLst/>
                  </a:rPr>
                  <a:t>real växelkurs </a:t>
                </a:r>
                <a:r>
                  <a:rPr lang="sv-SE" sz="2000" dirty="0" smtClean="0">
                    <a:effectLst/>
                  </a:rPr>
                  <a:t>som vi betecknar </a:t>
                </a:r>
                <a:r>
                  <a:rPr lang="sv-SE" sz="2000" i="1" dirty="0" smtClean="0">
                    <a:effectLst/>
                    <a:sym typeface="Symbol"/>
                  </a:rPr>
                  <a:t>.</a:t>
                </a:r>
              </a:p>
              <a:p>
                <a:pPr>
                  <a:buFont typeface="Arial" panose="020B0604020202020204" pitchFamily="34" charset="0"/>
                  <a:buChar char="•"/>
                  <a:defRPr/>
                </a:pPr>
                <a:r>
                  <a:rPr lang="sv-SE" sz="2000" dirty="0" smtClean="0">
                    <a:effectLst/>
                  </a:rPr>
                  <a:t>Mäter </a:t>
                </a:r>
                <a:r>
                  <a:rPr lang="sv-SE" sz="2000" dirty="0">
                    <a:effectLst/>
                  </a:rPr>
                  <a:t>hur dyra </a:t>
                </a:r>
                <a:r>
                  <a:rPr lang="sv-SE" sz="2000" dirty="0" smtClean="0">
                    <a:effectLst/>
                  </a:rPr>
                  <a:t>ett </a:t>
                </a:r>
                <a:r>
                  <a:rPr lang="sv-SE" sz="2000" dirty="0">
                    <a:effectLst/>
                  </a:rPr>
                  <a:t>lands produkter är </a:t>
                </a:r>
                <a:r>
                  <a:rPr lang="sv-SE" sz="2000" dirty="0" smtClean="0">
                    <a:effectLst/>
                  </a:rPr>
                  <a:t>i </a:t>
                </a:r>
                <a:r>
                  <a:rPr lang="sv-SE" sz="2000" dirty="0">
                    <a:effectLst/>
                  </a:rPr>
                  <a:t>förhållande till </a:t>
                </a:r>
                <a:r>
                  <a:rPr lang="sv-SE" sz="2000" dirty="0" smtClean="0">
                    <a:effectLst/>
                  </a:rPr>
                  <a:t>produkter från andra länder.</a:t>
                </a:r>
              </a:p>
              <a:p>
                <a:pPr>
                  <a:buFont typeface="Arial" panose="020B0604020202020204" pitchFamily="34" charset="0"/>
                  <a:buChar char="•"/>
                  <a:defRPr/>
                </a:pPr>
                <a:r>
                  <a:rPr lang="sv-SE" sz="2000" dirty="0" smtClean="0">
                    <a:effectLst/>
                  </a:rPr>
                  <a:t>Från definitionen ser vi att den reala växelkursen </a:t>
                </a:r>
                <a:r>
                  <a:rPr lang="sv-SE" sz="2000" b="1" dirty="0" smtClean="0">
                    <a:effectLst/>
                  </a:rPr>
                  <a:t>apprecieras </a:t>
                </a:r>
                <a:r>
                  <a:rPr lang="sv-SE" sz="2000" dirty="0" smtClean="0">
                    <a:effectLst/>
                  </a:rPr>
                  <a:t>(</a:t>
                </a:r>
                <a:r>
                  <a:rPr lang="sv-SE" sz="2000" i="1" dirty="0" smtClean="0">
                    <a:effectLst/>
                    <a:sym typeface="Symbol"/>
                  </a:rPr>
                  <a:t> </a:t>
                </a:r>
                <a:r>
                  <a:rPr lang="sv-SE" sz="2000" dirty="0" smtClean="0">
                    <a:effectLst/>
                    <a:sym typeface="Symbol"/>
                  </a:rPr>
                  <a:t>, dvs </a:t>
                </a:r>
                <a:r>
                  <a:rPr lang="sv-SE" sz="2000" dirty="0" smtClean="0">
                    <a:effectLst/>
                  </a:rPr>
                  <a:t>inhemska varor relativt dyrare) om:</a:t>
                </a:r>
              </a:p>
              <a:p>
                <a:pPr lvl="1">
                  <a:buFont typeface="Arial" panose="020B0604020202020204" pitchFamily="34" charset="0"/>
                  <a:buChar char="•"/>
                  <a:defRPr/>
                </a:pPr>
                <a:r>
                  <a:rPr lang="sv-SE" sz="1800" dirty="0" smtClean="0">
                    <a:effectLst/>
                  </a:rPr>
                  <a:t>Nominell växelkurs apprecierar (</a:t>
                </a:r>
                <a:r>
                  <a:rPr lang="sv-SE" sz="1800" i="1" dirty="0" smtClean="0">
                    <a:effectLst/>
                  </a:rPr>
                  <a:t>E </a:t>
                </a:r>
                <a:r>
                  <a:rPr lang="sv-SE" sz="1800" dirty="0" smtClean="0">
                    <a:effectLst/>
                    <a:sym typeface="Symbol"/>
                  </a:rPr>
                  <a:t>), eller </a:t>
                </a:r>
              </a:p>
              <a:p>
                <a:pPr lvl="1">
                  <a:buFont typeface="Arial" panose="020B0604020202020204" pitchFamily="34" charset="0"/>
                  <a:buChar char="•"/>
                  <a:defRPr/>
                </a:pPr>
                <a:r>
                  <a:rPr lang="sv-SE" sz="1800" dirty="0" smtClean="0">
                    <a:effectLst/>
                    <a:sym typeface="Symbol"/>
                  </a:rPr>
                  <a:t>om inhemska priser stiger mer än utländska.</a:t>
                </a:r>
              </a:p>
              <a:p>
                <a:pPr lvl="1">
                  <a:buFont typeface="Arial" panose="020B0604020202020204" pitchFamily="34" charset="0"/>
                  <a:buChar char="•"/>
                  <a:defRPr/>
                </a:pPr>
                <a:endParaRPr lang="sv-SE" sz="2000" dirty="0">
                  <a:effectLst/>
                </a:endParaRPr>
              </a:p>
            </p:txBody>
          </p:sp>
        </mc:Choice>
        <mc:Fallback xmlns="">
          <p:sp>
            <p:nvSpPr>
              <p:cNvPr id="339971" name="Rectangle 3"/>
              <p:cNvSpPr>
                <a:spLocks noGrp="1" noRot="1" noChangeAspect="1" noMove="1" noResize="1" noEditPoints="1" noAdjustHandles="1" noChangeArrowheads="1" noChangeShapeType="1" noTextEdit="1"/>
              </p:cNvSpPr>
              <p:nvPr>
                <p:ph type="body" idx="1"/>
              </p:nvPr>
            </p:nvSpPr>
            <p:spPr>
              <a:xfrm>
                <a:off x="611560" y="1628800"/>
                <a:ext cx="7848872" cy="4800600"/>
              </a:xfrm>
              <a:blipFill rotWithShape="1">
                <a:blip r:embed="rId2"/>
                <a:stretch>
                  <a:fillRect l="-621" t="-508" r="-543"/>
                </a:stretch>
              </a:blipFill>
            </p:spPr>
            <p:txBody>
              <a:bodyPr/>
              <a:lstStyle/>
              <a:p>
                <a:r>
                  <a:rPr lang="en-US">
                    <a:noFill/>
                  </a:rPr>
                  <a:t> </a:t>
                </a:r>
              </a:p>
            </p:txBody>
          </p:sp>
        </mc:Fallback>
      </mc:AlternateContent>
      <p:sp>
        <p:nvSpPr>
          <p:cNvPr id="5" name="Slide Number Placeholder 3"/>
          <p:cNvSpPr>
            <a:spLocks noGrp="1"/>
          </p:cNvSpPr>
          <p:nvPr>
            <p:ph type="sldNum" sz="quarter" idx="10"/>
          </p:nvPr>
        </p:nvSpPr>
        <p:spPr>
          <a:xfrm>
            <a:off x="0" y="6516688"/>
            <a:ext cx="1900238" cy="336550"/>
          </a:xfrm>
        </p:spPr>
        <p:txBody>
          <a:bodyPr/>
          <a:lstStyle/>
          <a:p>
            <a:pPr>
              <a:defRPr/>
            </a:pPr>
            <a:r>
              <a:rPr lang="sv-SE" dirty="0" smtClean="0"/>
              <a:t>K5: </a:t>
            </a:r>
            <a:r>
              <a:rPr lang="sv-SE" dirty="0"/>
              <a:t>sid. </a:t>
            </a:r>
            <a:fld id="{71B7D319-3509-4EF6-A7CA-BA2351681FF6}" type="slidenum">
              <a:rPr lang="en-GB"/>
              <a:pPr>
                <a:defRPr/>
              </a:pPr>
              <a:t>11</a:t>
            </a:fld>
            <a:endParaRPr lang="en-GB" dirty="0"/>
          </a:p>
        </p:txBody>
      </p:sp>
    </p:spTree>
    <p:extLst>
      <p:ext uri="{BB962C8B-B14F-4D97-AF65-F5344CB8AC3E}">
        <p14:creationId xmlns:p14="http://schemas.microsoft.com/office/powerpoint/2010/main" val="42579684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99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99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99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99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39971">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39971">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3997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971"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Rectangle 2"/>
          <p:cNvSpPr>
            <a:spLocks noGrp="1" noChangeArrowheads="1"/>
          </p:cNvSpPr>
          <p:nvPr>
            <p:ph type="title"/>
          </p:nvPr>
        </p:nvSpPr>
        <p:spPr>
          <a:xfrm>
            <a:off x="759198" y="76200"/>
            <a:ext cx="7773242" cy="1138238"/>
          </a:xfrm>
        </p:spPr>
        <p:txBody>
          <a:bodyPr/>
          <a:lstStyle/>
          <a:p>
            <a:pPr eaLnBrk="1" hangingPunct="1">
              <a:defRPr/>
            </a:pPr>
            <a:r>
              <a:rPr lang="sv-SE" dirty="0" smtClean="0"/>
              <a:t>Bilaterala vs Multilaterala växelkurser</a:t>
            </a:r>
          </a:p>
        </p:txBody>
      </p:sp>
      <p:sp>
        <p:nvSpPr>
          <p:cNvPr id="339971" name="Rectangle 3"/>
          <p:cNvSpPr>
            <a:spLocks noGrp="1" noChangeArrowheads="1"/>
          </p:cNvSpPr>
          <p:nvPr>
            <p:ph type="body" idx="1"/>
          </p:nvPr>
        </p:nvSpPr>
        <p:spPr>
          <a:xfrm>
            <a:off x="611560" y="1628801"/>
            <a:ext cx="7848872" cy="1800200"/>
          </a:xfrm>
        </p:spPr>
        <p:txBody>
          <a:bodyPr/>
          <a:lstStyle/>
          <a:p>
            <a:pPr>
              <a:buFont typeface="Arial" panose="020B0604020202020204" pitchFamily="34" charset="0"/>
              <a:buChar char="•"/>
              <a:defRPr/>
            </a:pPr>
            <a:r>
              <a:rPr lang="sv-SE" sz="2000" dirty="0">
                <a:solidFill>
                  <a:schemeClr val="tx1"/>
                </a:solidFill>
                <a:effectLst/>
              </a:rPr>
              <a:t>Vi har hittills diskuterat bilaterala växelkurser mellan två länder.</a:t>
            </a:r>
          </a:p>
          <a:p>
            <a:pPr>
              <a:buFont typeface="Arial" panose="020B0604020202020204" pitchFamily="34" charset="0"/>
              <a:buChar char="•"/>
              <a:defRPr/>
            </a:pPr>
            <a:r>
              <a:rPr lang="sv-SE" sz="2000" dirty="0">
                <a:solidFill>
                  <a:schemeClr val="tx1"/>
                </a:solidFill>
                <a:effectLst/>
              </a:rPr>
              <a:t>Vi kan också definiera </a:t>
            </a:r>
            <a:r>
              <a:rPr lang="sv-SE" sz="2000" b="1" dirty="0">
                <a:solidFill>
                  <a:schemeClr val="tx1"/>
                </a:solidFill>
                <a:effectLst/>
              </a:rPr>
              <a:t>multilaterala</a:t>
            </a:r>
            <a:r>
              <a:rPr lang="sv-SE" sz="2000" dirty="0">
                <a:solidFill>
                  <a:schemeClr val="tx1"/>
                </a:solidFill>
                <a:effectLst/>
              </a:rPr>
              <a:t> växelkurser mellan flera länder. </a:t>
            </a:r>
            <a:endParaRPr lang="sv-SE" sz="2000" dirty="0" smtClean="0">
              <a:solidFill>
                <a:schemeClr val="tx1"/>
              </a:solidFill>
              <a:effectLst/>
            </a:endParaRPr>
          </a:p>
          <a:p>
            <a:pPr>
              <a:buFont typeface="Arial" panose="020B0604020202020204" pitchFamily="34" charset="0"/>
              <a:buChar char="•"/>
              <a:defRPr/>
            </a:pPr>
            <a:r>
              <a:rPr lang="sv-SE" sz="2000" dirty="0" smtClean="0">
                <a:solidFill>
                  <a:schemeClr val="tx1"/>
                </a:solidFill>
                <a:effectLst/>
              </a:rPr>
              <a:t>Dessa </a:t>
            </a:r>
            <a:r>
              <a:rPr lang="sv-SE" sz="2000" dirty="0">
                <a:solidFill>
                  <a:schemeClr val="tx1"/>
                </a:solidFill>
                <a:effectLst/>
              </a:rPr>
              <a:t>är vägda genomsnitt av flera bilaterala växelkurser. Oftast används då handelsvikter</a:t>
            </a:r>
            <a:r>
              <a:rPr lang="sv-SE" sz="2000" dirty="0" smtClean="0">
                <a:solidFill>
                  <a:schemeClr val="tx1"/>
                </a:solidFill>
                <a:effectLst/>
              </a:rPr>
              <a:t>.</a:t>
            </a:r>
          </a:p>
        </p:txBody>
      </p:sp>
      <p:sp>
        <p:nvSpPr>
          <p:cNvPr id="5" name="Slide Number Placeholder 3"/>
          <p:cNvSpPr>
            <a:spLocks noGrp="1"/>
          </p:cNvSpPr>
          <p:nvPr>
            <p:ph type="sldNum" sz="quarter" idx="10"/>
          </p:nvPr>
        </p:nvSpPr>
        <p:spPr>
          <a:xfrm>
            <a:off x="0" y="6516688"/>
            <a:ext cx="1900238" cy="336550"/>
          </a:xfrm>
        </p:spPr>
        <p:txBody>
          <a:bodyPr/>
          <a:lstStyle/>
          <a:p>
            <a:pPr>
              <a:defRPr/>
            </a:pPr>
            <a:r>
              <a:rPr lang="sv-SE" dirty="0" smtClean="0"/>
              <a:t>K5: </a:t>
            </a:r>
            <a:r>
              <a:rPr lang="sv-SE" dirty="0"/>
              <a:t>sid. </a:t>
            </a:r>
            <a:fld id="{71B7D319-3509-4EF6-A7CA-BA2351681FF6}" type="slidenum">
              <a:rPr lang="en-GB"/>
              <a:pPr>
                <a:defRPr/>
              </a:pPr>
              <a:t>12</a:t>
            </a:fld>
            <a:endParaRPr lang="en-GB"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3929" y="3573016"/>
            <a:ext cx="4978524" cy="32156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3923929" y="3573016"/>
            <a:ext cx="5400599" cy="323165"/>
          </a:xfrm>
          <a:prstGeom prst="rect">
            <a:avLst/>
          </a:prstGeom>
        </p:spPr>
        <p:txBody>
          <a:bodyPr wrap="square">
            <a:spAutoFit/>
          </a:bodyPr>
          <a:lstStyle/>
          <a:p>
            <a:r>
              <a:rPr lang="sv-SE" sz="1500" b="1" dirty="0" smtClean="0">
                <a:solidFill>
                  <a:schemeClr val="tx1"/>
                </a:solidFill>
                <a:latin typeface="+mn-lt"/>
              </a:rPr>
              <a:t>KIX – multilateral svensk real och nominell växelkurs</a:t>
            </a:r>
            <a:endParaRPr lang="en-US" sz="1500" dirty="0">
              <a:solidFill>
                <a:schemeClr val="tx1"/>
              </a:solidFill>
              <a:latin typeface="+mn-lt"/>
            </a:endParaRPr>
          </a:p>
        </p:txBody>
      </p:sp>
      <p:sp>
        <p:nvSpPr>
          <p:cNvPr id="3" name="TextBox 2"/>
          <p:cNvSpPr txBox="1"/>
          <p:nvPr/>
        </p:nvSpPr>
        <p:spPr>
          <a:xfrm>
            <a:off x="5855966" y="3861048"/>
            <a:ext cx="389850" cy="461665"/>
          </a:xfrm>
          <a:prstGeom prst="rect">
            <a:avLst/>
          </a:prstGeom>
          <a:noFill/>
        </p:spPr>
        <p:txBody>
          <a:bodyPr wrap="none" rtlCol="0">
            <a:spAutoFit/>
          </a:bodyPr>
          <a:lstStyle/>
          <a:p>
            <a:r>
              <a:rPr lang="en-US" i="1" dirty="0" smtClean="0">
                <a:solidFill>
                  <a:srgbClr val="346976"/>
                </a:solidFill>
                <a:latin typeface="+mn-lt"/>
              </a:rPr>
              <a:t>E</a:t>
            </a:r>
            <a:endParaRPr lang="en-US" i="1" dirty="0">
              <a:solidFill>
                <a:srgbClr val="346976"/>
              </a:solidFill>
              <a:latin typeface="+mn-lt"/>
            </a:endParaRPr>
          </a:p>
        </p:txBody>
      </p:sp>
      <p:sp>
        <p:nvSpPr>
          <p:cNvPr id="8" name="TextBox 7"/>
          <p:cNvSpPr txBox="1"/>
          <p:nvPr/>
        </p:nvSpPr>
        <p:spPr>
          <a:xfrm>
            <a:off x="5868144" y="4839543"/>
            <a:ext cx="319318" cy="461665"/>
          </a:xfrm>
          <a:prstGeom prst="rect">
            <a:avLst/>
          </a:prstGeom>
          <a:noFill/>
        </p:spPr>
        <p:txBody>
          <a:bodyPr wrap="none" rtlCol="0">
            <a:spAutoFit/>
          </a:bodyPr>
          <a:lstStyle/>
          <a:p>
            <a:r>
              <a:rPr lang="en-US" b="1" i="1" dirty="0" smtClean="0">
                <a:solidFill>
                  <a:srgbClr val="F4910C"/>
                </a:solidFill>
                <a:latin typeface="+mn-lt"/>
                <a:sym typeface="Symbol"/>
              </a:rPr>
              <a:t></a:t>
            </a:r>
            <a:endParaRPr lang="en-US" b="1" i="1" dirty="0">
              <a:solidFill>
                <a:srgbClr val="F4910C"/>
              </a:solidFill>
              <a:latin typeface="+mn-lt"/>
            </a:endParaRPr>
          </a:p>
        </p:txBody>
      </p:sp>
      <mc:AlternateContent xmlns:mc="http://schemas.openxmlformats.org/markup-compatibility/2006" xmlns:a14="http://schemas.microsoft.com/office/drawing/2010/main">
        <mc:Choice Requires="a14">
          <p:sp>
            <p:nvSpPr>
              <p:cNvPr id="9" name="Rectangle 3"/>
              <p:cNvSpPr txBox="1">
                <a:spLocks noChangeArrowheads="1"/>
              </p:cNvSpPr>
              <p:nvPr/>
            </p:nvSpPr>
            <p:spPr bwMode="auto">
              <a:xfrm>
                <a:off x="611560" y="3717032"/>
                <a:ext cx="3312369" cy="180020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round/>
                    <a:headEnd/>
                    <a:tailEnd/>
                  </a14:hiddenLine>
                </a:ext>
                <a:ext uri="{AF507438-7753-43E0-B8FC-AC1667EBCBE1}">
                  <a14:hiddenEffects>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marL="342900" indent="-342900" algn="l" defTabSz="449263" rtl="0" eaLnBrk="0" fontAlgn="base" hangingPunct="0">
                  <a:spcBef>
                    <a:spcPts val="350"/>
                  </a:spcBef>
                  <a:spcAft>
                    <a:spcPts val="350"/>
                  </a:spcAft>
                  <a:buClr>
                    <a:srgbClr val="000000"/>
                  </a:buClr>
                  <a:buSzPct val="100000"/>
                  <a:buFont typeface="Times New Roman" pitchFamily="18" charset="0"/>
                  <a:defRPr sz="2800">
                    <a:solidFill>
                      <a:srgbClr val="000000"/>
                    </a:solidFill>
                    <a:effectLst>
                      <a:outerShdw blurRad="38100" dist="38100" dir="2700000" algn="tl">
                        <a:srgbClr val="C0C0C0"/>
                      </a:outerShdw>
                    </a:effectLst>
                    <a:latin typeface="+mn-lt"/>
                    <a:ea typeface="+mn-ea"/>
                    <a:cs typeface="+mn-cs"/>
                  </a:defRPr>
                </a:lvl1pPr>
                <a:lvl2pPr marL="742950" indent="-285750" algn="l" defTabSz="449263" rtl="0" eaLnBrk="0" fontAlgn="base" hangingPunct="0">
                  <a:spcBef>
                    <a:spcPts val="300"/>
                  </a:spcBef>
                  <a:spcAft>
                    <a:spcPts val="300"/>
                  </a:spcAft>
                  <a:buClr>
                    <a:srgbClr val="000000"/>
                  </a:buClr>
                  <a:buSzPct val="100000"/>
                  <a:buFont typeface="Times New Roman" pitchFamily="18" charset="0"/>
                  <a:defRPr sz="2400">
                    <a:solidFill>
                      <a:srgbClr val="000000"/>
                    </a:solidFill>
                    <a:effectLst>
                      <a:outerShdw blurRad="38100" dist="38100" dir="2700000" algn="tl">
                        <a:srgbClr val="C0C0C0"/>
                      </a:outerShdw>
                    </a:effectLst>
                    <a:latin typeface="+mn-lt"/>
                    <a:ea typeface="+mn-ea"/>
                  </a:defRPr>
                </a:lvl2pPr>
                <a:lvl3pPr marL="11430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3pPr>
                <a:lvl4pPr marL="16002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4pPr>
                <a:lvl5pPr marL="20574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5pPr>
                <a:lvl6pPr marL="25146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6pPr>
                <a:lvl7pPr marL="29718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7pPr>
                <a:lvl8pPr marL="34290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8pPr>
                <a:lvl9pPr marL="38862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9pPr>
              </a:lstStyle>
              <a:p>
                <a:pPr>
                  <a:buFont typeface="Arial" panose="020B0604020202020204" pitchFamily="34" charset="0"/>
                  <a:buChar char="•"/>
                  <a:defRPr/>
                </a:pPr>
                <a:r>
                  <a:rPr lang="sv-SE" sz="2000" kern="0" dirty="0" smtClean="0">
                    <a:solidFill>
                      <a:schemeClr val="tx1"/>
                    </a:solidFill>
                    <a:effectLst/>
                  </a:rPr>
                  <a:t>Vad är orsaken till den växande skillnaden?</a:t>
                </a:r>
              </a:p>
              <a:p>
                <a:pPr>
                  <a:buFont typeface="Arial" panose="020B0604020202020204" pitchFamily="34" charset="0"/>
                  <a:buChar char="•"/>
                  <a:defRPr/>
                </a:pPr>
                <a:r>
                  <a:rPr lang="sv-SE" sz="2000" kern="0" dirty="0" smtClean="0">
                    <a:solidFill>
                      <a:schemeClr val="tx1"/>
                    </a:solidFill>
                    <a:effectLst/>
                  </a:rPr>
                  <a:t>Använd definitionen</a:t>
                </a:r>
                <a:br>
                  <a:rPr lang="sv-SE" sz="2000" kern="0" dirty="0" smtClean="0">
                    <a:solidFill>
                      <a:schemeClr val="tx1"/>
                    </a:solidFill>
                    <a:effectLst/>
                  </a:rPr>
                </a:br>
                <a14:m>
                  <m:oMath xmlns:m="http://schemas.openxmlformats.org/officeDocument/2006/math">
                    <m:r>
                      <a:rPr lang="sv-SE" sz="2000" i="1" smtClean="0">
                        <a:effectLst/>
                        <a:latin typeface="Cambria Math"/>
                        <a:ea typeface="Cambria Math"/>
                      </a:rPr>
                      <m:t>𝜀</m:t>
                    </m:r>
                    <m:r>
                      <a:rPr lang="sv-SE" sz="2000" i="1" smtClean="0">
                        <a:effectLst/>
                        <a:latin typeface="Cambria Math"/>
                        <a:ea typeface="Cambria Math"/>
                      </a:rPr>
                      <m:t>≡</m:t>
                    </m:r>
                    <m:f>
                      <m:fPr>
                        <m:ctrlPr>
                          <a:rPr lang="sv-SE" sz="2000" i="1">
                            <a:effectLst/>
                            <a:latin typeface="Cambria Math"/>
                          </a:rPr>
                        </m:ctrlPr>
                      </m:fPr>
                      <m:num>
                        <m:r>
                          <a:rPr lang="sv-SE" sz="2000" i="1">
                            <a:effectLst/>
                            <a:latin typeface="Cambria Math"/>
                          </a:rPr>
                          <m:t>𝑃</m:t>
                        </m:r>
                      </m:num>
                      <m:den>
                        <m:sSup>
                          <m:sSupPr>
                            <m:ctrlPr>
                              <a:rPr lang="sv-SE" sz="2000" i="1">
                                <a:effectLst/>
                                <a:latin typeface="Cambria Math"/>
                              </a:rPr>
                            </m:ctrlPr>
                          </m:sSupPr>
                          <m:e>
                            <m:r>
                              <a:rPr lang="sv-SE" sz="2000" i="1">
                                <a:effectLst/>
                                <a:latin typeface="Cambria Math"/>
                              </a:rPr>
                              <m:t>𝑃</m:t>
                            </m:r>
                          </m:e>
                          <m:sup>
                            <m:r>
                              <a:rPr lang="sv-SE" sz="2000" i="1">
                                <a:effectLst/>
                                <a:latin typeface="Cambria Math"/>
                              </a:rPr>
                              <m:t>∗</m:t>
                            </m:r>
                          </m:sup>
                        </m:sSup>
                      </m:den>
                    </m:f>
                    <m:r>
                      <a:rPr lang="sv-SE" sz="2000" i="1">
                        <a:effectLst/>
                        <a:latin typeface="Cambria Math"/>
                        <a:ea typeface="Cambria Math"/>
                      </a:rPr>
                      <m:t>×</m:t>
                    </m:r>
                    <m:r>
                      <a:rPr lang="sv-SE" sz="2000" i="1">
                        <a:effectLst/>
                        <a:latin typeface="Cambria Math"/>
                        <a:ea typeface="Cambria Math"/>
                      </a:rPr>
                      <m:t>𝐸</m:t>
                    </m:r>
                  </m:oMath>
                </a14:m>
                <a:r>
                  <a:rPr lang="sv-SE" sz="2000" dirty="0" smtClean="0">
                    <a:effectLst/>
                  </a:rPr>
                  <a:t>.</a:t>
                </a:r>
                <a:endParaRPr lang="sv-SE" sz="2000" dirty="0">
                  <a:effectLst/>
                </a:endParaRPr>
              </a:p>
              <a:p>
                <a:pPr>
                  <a:buFont typeface="Arial" panose="020B0604020202020204" pitchFamily="34" charset="0"/>
                  <a:buChar char="•"/>
                  <a:defRPr/>
                </a:pPr>
                <a:endParaRPr lang="sv-SE" sz="2000" kern="0" dirty="0" smtClean="0">
                  <a:solidFill>
                    <a:schemeClr val="tx1"/>
                  </a:solidFill>
                  <a:effectLst/>
                </a:endParaRPr>
              </a:p>
            </p:txBody>
          </p:sp>
        </mc:Choice>
        <mc:Fallback xmlns="">
          <p:sp>
            <p:nvSpPr>
              <p:cNvPr id="9" name="Rectangle 3"/>
              <p:cNvSpPr txBox="1">
                <a:spLocks noRot="1" noChangeAspect="1" noMove="1" noResize="1" noEditPoints="1" noAdjustHandles="1" noChangeArrowheads="1" noChangeShapeType="1" noTextEdit="1"/>
              </p:cNvSpPr>
              <p:nvPr/>
            </p:nvSpPr>
            <p:spPr bwMode="auto">
              <a:xfrm>
                <a:off x="611560" y="3717032"/>
                <a:ext cx="3312369" cy="1800200"/>
              </a:xfrm>
              <a:prstGeom prst="rect">
                <a:avLst/>
              </a:prstGeom>
              <a:blipFill rotWithShape="1">
                <a:blip r:embed="rId3"/>
                <a:stretch>
                  <a:fillRect l="-1471" t="-1356"/>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Tree>
    <p:extLst>
      <p:ext uri="{BB962C8B-B14F-4D97-AF65-F5344CB8AC3E}">
        <p14:creationId xmlns:p14="http://schemas.microsoft.com/office/powerpoint/2010/main" val="3985326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99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99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99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971" grpId="0" build="p"/>
      <p:bldP spid="2" grpId="0"/>
      <p:bldP spid="3" grpId="0"/>
      <p:bldP spid="8"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Rectangle 2"/>
          <p:cNvSpPr>
            <a:spLocks noGrp="1" noChangeArrowheads="1"/>
          </p:cNvSpPr>
          <p:nvPr>
            <p:ph type="title"/>
          </p:nvPr>
        </p:nvSpPr>
        <p:spPr/>
        <p:txBody>
          <a:bodyPr/>
          <a:lstStyle/>
          <a:p>
            <a:pPr eaLnBrk="1" hangingPunct="1">
              <a:defRPr/>
            </a:pPr>
            <a:r>
              <a:rPr lang="sv-SE" dirty="0"/>
              <a:t>Öppenhet på finansiella marknader</a:t>
            </a:r>
            <a:endParaRPr lang="sv-SE" dirty="0" smtClean="0"/>
          </a:p>
        </p:txBody>
      </p:sp>
      <p:sp>
        <p:nvSpPr>
          <p:cNvPr id="339971" name="Rectangle 3"/>
          <p:cNvSpPr>
            <a:spLocks noGrp="1" noChangeArrowheads="1"/>
          </p:cNvSpPr>
          <p:nvPr>
            <p:ph type="body" idx="1"/>
          </p:nvPr>
        </p:nvSpPr>
        <p:spPr>
          <a:xfrm>
            <a:off x="611560" y="1628800"/>
            <a:ext cx="7848872" cy="4800600"/>
          </a:xfrm>
        </p:spPr>
        <p:txBody>
          <a:bodyPr/>
          <a:lstStyle/>
          <a:p>
            <a:pPr>
              <a:spcAft>
                <a:spcPts val="1200"/>
              </a:spcAft>
              <a:buFont typeface="Arial" panose="020B0604020202020204" pitchFamily="34" charset="0"/>
              <a:buChar char="•"/>
              <a:defRPr/>
            </a:pPr>
            <a:r>
              <a:rPr lang="sv-SE" sz="2000" dirty="0" smtClean="0">
                <a:effectLst/>
              </a:rPr>
              <a:t>Internationell öppenhet </a:t>
            </a:r>
            <a:r>
              <a:rPr lang="sv-SE" sz="2000" dirty="0">
                <a:effectLst/>
              </a:rPr>
              <a:t>på finansiella marknader:</a:t>
            </a:r>
          </a:p>
          <a:p>
            <a:pPr>
              <a:spcAft>
                <a:spcPts val="1200"/>
              </a:spcAft>
              <a:buFont typeface="Arial" panose="020B0604020202020204" pitchFamily="34" charset="0"/>
              <a:buChar char="•"/>
              <a:defRPr/>
            </a:pPr>
            <a:r>
              <a:rPr lang="sv-SE" sz="2000" dirty="0">
                <a:effectLst/>
              </a:rPr>
              <a:t>Tillåter investerare att diversifiera – inte ha alla ägg i samma korg (bra för alla). </a:t>
            </a:r>
          </a:p>
          <a:p>
            <a:pPr>
              <a:spcAft>
                <a:spcPts val="1200"/>
              </a:spcAft>
              <a:buFont typeface="Arial" panose="020B0604020202020204" pitchFamily="34" charset="0"/>
              <a:buChar char="•"/>
              <a:defRPr/>
            </a:pPr>
            <a:r>
              <a:rPr lang="sv-SE" sz="2000" dirty="0">
                <a:effectLst/>
              </a:rPr>
              <a:t>Tillåter investerare att spekulera – försöka använda överlägsen information till att tjäna pengar på finansiella prisförändringar ((i viss mån) ett nollsummespel).</a:t>
            </a:r>
          </a:p>
          <a:p>
            <a:pPr>
              <a:spcAft>
                <a:spcPts val="1200"/>
              </a:spcAft>
              <a:buFont typeface="Arial" panose="020B0604020202020204" pitchFamily="34" charset="0"/>
              <a:buChar char="•"/>
              <a:defRPr/>
            </a:pPr>
            <a:r>
              <a:rPr lang="sv-SE" sz="2000" dirty="0">
                <a:effectLst/>
              </a:rPr>
              <a:t>Tillåter länder att ha handelsbalansunderskott. Dvs konsumera/investera mer/mindre än den löpande inkomsten.</a:t>
            </a:r>
          </a:p>
          <a:p>
            <a:pPr lvl="1">
              <a:buFont typeface="Arial" panose="020B0604020202020204" pitchFamily="34" charset="0"/>
              <a:buChar char="•"/>
              <a:defRPr/>
            </a:pPr>
            <a:endParaRPr lang="sv-SE" sz="2000" dirty="0">
              <a:effectLst/>
            </a:endParaRPr>
          </a:p>
        </p:txBody>
      </p:sp>
      <p:sp>
        <p:nvSpPr>
          <p:cNvPr id="5" name="Slide Number Placeholder 3"/>
          <p:cNvSpPr>
            <a:spLocks noGrp="1"/>
          </p:cNvSpPr>
          <p:nvPr>
            <p:ph type="sldNum" sz="quarter" idx="10"/>
          </p:nvPr>
        </p:nvSpPr>
        <p:spPr>
          <a:xfrm>
            <a:off x="0" y="6516688"/>
            <a:ext cx="1900238" cy="336550"/>
          </a:xfrm>
        </p:spPr>
        <p:txBody>
          <a:bodyPr/>
          <a:lstStyle/>
          <a:p>
            <a:pPr>
              <a:defRPr/>
            </a:pPr>
            <a:r>
              <a:rPr lang="sv-SE" dirty="0" smtClean="0"/>
              <a:t>K5: </a:t>
            </a:r>
            <a:r>
              <a:rPr lang="sv-SE" dirty="0"/>
              <a:t>sid. </a:t>
            </a:r>
            <a:fld id="{71B7D319-3509-4EF6-A7CA-BA2351681FF6}" type="slidenum">
              <a:rPr lang="en-GB"/>
              <a:pPr>
                <a:defRPr/>
              </a:pPr>
              <a:t>13</a:t>
            </a:fld>
            <a:endParaRPr lang="en-GB" dirty="0"/>
          </a:p>
        </p:txBody>
      </p:sp>
    </p:spTree>
    <p:extLst>
      <p:ext uri="{BB962C8B-B14F-4D97-AF65-F5344CB8AC3E}">
        <p14:creationId xmlns:p14="http://schemas.microsoft.com/office/powerpoint/2010/main" val="33908209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99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99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99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997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971"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Rectangle 2"/>
          <p:cNvSpPr>
            <a:spLocks noGrp="1" noChangeArrowheads="1"/>
          </p:cNvSpPr>
          <p:nvPr>
            <p:ph type="title"/>
          </p:nvPr>
        </p:nvSpPr>
        <p:spPr/>
        <p:txBody>
          <a:bodyPr/>
          <a:lstStyle/>
          <a:p>
            <a:pPr eaLnBrk="1" hangingPunct="1">
              <a:defRPr/>
            </a:pPr>
            <a:r>
              <a:rPr lang="sv-SE" dirty="0"/>
              <a:t>Betalningsbalansen</a:t>
            </a:r>
            <a:endParaRPr lang="sv-SE" dirty="0" smtClean="0"/>
          </a:p>
        </p:txBody>
      </p:sp>
      <p:sp>
        <p:nvSpPr>
          <p:cNvPr id="339971" name="Rectangle 3"/>
          <p:cNvSpPr>
            <a:spLocks noGrp="1" noChangeArrowheads="1"/>
          </p:cNvSpPr>
          <p:nvPr>
            <p:ph type="body" idx="1"/>
          </p:nvPr>
        </p:nvSpPr>
        <p:spPr>
          <a:xfrm>
            <a:off x="611560" y="1628800"/>
            <a:ext cx="7848872" cy="4800600"/>
          </a:xfrm>
        </p:spPr>
        <p:txBody>
          <a:bodyPr/>
          <a:lstStyle/>
          <a:p>
            <a:pPr>
              <a:spcAft>
                <a:spcPts val="1200"/>
              </a:spcAft>
              <a:buFont typeface="Arial" panose="020B0604020202020204" pitchFamily="34" charset="0"/>
              <a:buChar char="•"/>
              <a:defRPr/>
            </a:pPr>
            <a:r>
              <a:rPr lang="sv-SE" sz="2000" dirty="0">
                <a:effectLst/>
              </a:rPr>
              <a:t>Betalningsbalansen </a:t>
            </a:r>
            <a:r>
              <a:rPr lang="sv-SE" sz="2000" dirty="0" smtClean="0">
                <a:effectLst/>
              </a:rPr>
              <a:t>summerar </a:t>
            </a:r>
            <a:r>
              <a:rPr lang="sv-SE" sz="2000" dirty="0">
                <a:effectLst/>
              </a:rPr>
              <a:t>ett lands transaktioner med omvärlden.</a:t>
            </a:r>
          </a:p>
          <a:p>
            <a:pPr>
              <a:spcAft>
                <a:spcPts val="1200"/>
              </a:spcAft>
              <a:buFont typeface="Arial" panose="020B0604020202020204" pitchFamily="34" charset="0"/>
              <a:buChar char="•"/>
              <a:defRPr/>
            </a:pPr>
            <a:r>
              <a:rPr lang="sv-SE" sz="2000" dirty="0">
                <a:effectLst/>
              </a:rPr>
              <a:t>Betalningsbalansen delas upp i </a:t>
            </a:r>
            <a:r>
              <a:rPr lang="sv-SE" sz="2000" dirty="0" smtClean="0">
                <a:effectLst/>
              </a:rPr>
              <a:t>bytesbalansen,  kapitalbalansen och finansiell balans.</a:t>
            </a:r>
          </a:p>
          <a:p>
            <a:pPr>
              <a:spcAft>
                <a:spcPts val="1200"/>
              </a:spcAft>
              <a:buFont typeface="Arial" panose="020B0604020202020204" pitchFamily="34" charset="0"/>
              <a:buChar char="•"/>
              <a:defRPr/>
            </a:pPr>
            <a:r>
              <a:rPr lang="sv-SE" sz="2000" dirty="0" smtClean="0">
                <a:effectLst/>
              </a:rPr>
              <a:t>Bytesbalansen i sin tur består av:</a:t>
            </a:r>
          </a:p>
          <a:p>
            <a:pPr lvl="1">
              <a:spcBef>
                <a:spcPts val="0"/>
              </a:spcBef>
              <a:spcAft>
                <a:spcPts val="0"/>
              </a:spcAft>
              <a:buFont typeface="Arial" panose="020B0604020202020204" pitchFamily="34" charset="0"/>
              <a:buChar char="•"/>
              <a:defRPr/>
            </a:pPr>
            <a:r>
              <a:rPr lang="sv-SE" sz="1600" dirty="0" smtClean="0">
                <a:effectLst/>
              </a:rPr>
              <a:t>Handelsbalans (export minus import, varor)</a:t>
            </a:r>
          </a:p>
          <a:p>
            <a:pPr lvl="1">
              <a:spcBef>
                <a:spcPts val="0"/>
              </a:spcBef>
              <a:spcAft>
                <a:spcPts val="0"/>
              </a:spcAft>
              <a:buFont typeface="Arial" panose="020B0604020202020204" pitchFamily="34" charset="0"/>
              <a:buChar char="•"/>
              <a:defRPr/>
            </a:pPr>
            <a:r>
              <a:rPr lang="sv-SE" sz="1600" dirty="0" smtClean="0">
                <a:effectLst/>
              </a:rPr>
              <a:t>Tjänstebalans (export minus import, tjänster)</a:t>
            </a:r>
          </a:p>
          <a:p>
            <a:pPr lvl="1">
              <a:spcBef>
                <a:spcPts val="0"/>
              </a:spcBef>
              <a:spcAft>
                <a:spcPts val="0"/>
              </a:spcAft>
              <a:buFont typeface="Arial" panose="020B0604020202020204" pitchFamily="34" charset="0"/>
              <a:buChar char="•"/>
              <a:defRPr/>
            </a:pPr>
            <a:r>
              <a:rPr lang="sv-SE" sz="1600" dirty="0" smtClean="0">
                <a:effectLst/>
              </a:rPr>
              <a:t>Faktorinkomstbalans (löner från utlandet till bosatta i landet minus löner till utlandet plus kapitalinkomster (inkl. räntor) från utlandet till bosatta i landet minus kapitalinkomster till utlandet)</a:t>
            </a:r>
          </a:p>
          <a:p>
            <a:pPr lvl="1">
              <a:spcBef>
                <a:spcPts val="0"/>
              </a:spcBef>
              <a:spcAft>
                <a:spcPts val="0"/>
              </a:spcAft>
              <a:buFont typeface="Arial" panose="020B0604020202020204" pitchFamily="34" charset="0"/>
              <a:buChar char="•"/>
              <a:defRPr/>
            </a:pPr>
            <a:r>
              <a:rPr lang="sv-SE" sz="1600" dirty="0" smtClean="0">
                <a:effectLst/>
              </a:rPr>
              <a:t>Löpande transfereringar som tex. U-landsbistånd och EU avgift) (betalningar till Sverige – betalningar till utlandet)</a:t>
            </a:r>
          </a:p>
          <a:p>
            <a:pPr>
              <a:spcBef>
                <a:spcPts val="600"/>
              </a:spcBef>
              <a:spcAft>
                <a:spcPts val="0"/>
              </a:spcAft>
              <a:buFont typeface="Arial" panose="020B0604020202020204" pitchFamily="34" charset="0"/>
              <a:buChar char="•"/>
              <a:defRPr/>
            </a:pPr>
            <a:r>
              <a:rPr lang="sv-SE" sz="2000" dirty="0" smtClean="0">
                <a:effectLst/>
              </a:rPr>
              <a:t>Kapitalbalansen är vissa kapitalöverföringar (så små att vi kan bortse från dem).</a:t>
            </a:r>
          </a:p>
        </p:txBody>
      </p:sp>
      <p:sp>
        <p:nvSpPr>
          <p:cNvPr id="5" name="Slide Number Placeholder 3"/>
          <p:cNvSpPr>
            <a:spLocks noGrp="1"/>
          </p:cNvSpPr>
          <p:nvPr>
            <p:ph type="sldNum" sz="quarter" idx="10"/>
          </p:nvPr>
        </p:nvSpPr>
        <p:spPr>
          <a:xfrm>
            <a:off x="0" y="6516688"/>
            <a:ext cx="1900238" cy="336550"/>
          </a:xfrm>
        </p:spPr>
        <p:txBody>
          <a:bodyPr/>
          <a:lstStyle/>
          <a:p>
            <a:pPr>
              <a:defRPr/>
            </a:pPr>
            <a:r>
              <a:rPr lang="sv-SE" dirty="0" smtClean="0"/>
              <a:t>K5: </a:t>
            </a:r>
            <a:r>
              <a:rPr lang="sv-SE" dirty="0"/>
              <a:t>sid. </a:t>
            </a:r>
            <a:fld id="{71B7D319-3509-4EF6-A7CA-BA2351681FF6}" type="slidenum">
              <a:rPr lang="en-GB"/>
              <a:pPr>
                <a:defRPr/>
              </a:pPr>
              <a:t>14</a:t>
            </a:fld>
            <a:endParaRPr lang="en-GB" dirty="0"/>
          </a:p>
        </p:txBody>
      </p:sp>
    </p:spTree>
    <p:extLst>
      <p:ext uri="{BB962C8B-B14F-4D97-AF65-F5344CB8AC3E}">
        <p14:creationId xmlns:p14="http://schemas.microsoft.com/office/powerpoint/2010/main" val="28047922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99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99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99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99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399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3997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3997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3997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971"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Rectangle 2"/>
          <p:cNvSpPr>
            <a:spLocks noGrp="1" noChangeArrowheads="1"/>
          </p:cNvSpPr>
          <p:nvPr>
            <p:ph type="title"/>
          </p:nvPr>
        </p:nvSpPr>
        <p:spPr/>
        <p:txBody>
          <a:bodyPr/>
          <a:lstStyle/>
          <a:p>
            <a:pPr eaLnBrk="1" hangingPunct="1">
              <a:defRPr/>
            </a:pPr>
            <a:r>
              <a:rPr lang="sv-SE" dirty="0" smtClean="0"/>
              <a:t>Finansiell balans</a:t>
            </a:r>
          </a:p>
        </p:txBody>
      </p:sp>
      <p:sp>
        <p:nvSpPr>
          <p:cNvPr id="339971" name="Rectangle 3"/>
          <p:cNvSpPr>
            <a:spLocks noGrp="1" noChangeArrowheads="1"/>
          </p:cNvSpPr>
          <p:nvPr>
            <p:ph type="body" idx="1"/>
          </p:nvPr>
        </p:nvSpPr>
        <p:spPr>
          <a:xfrm>
            <a:off x="611560" y="1412776"/>
            <a:ext cx="7848872" cy="4800600"/>
          </a:xfrm>
        </p:spPr>
        <p:txBody>
          <a:bodyPr/>
          <a:lstStyle/>
          <a:p>
            <a:pPr>
              <a:spcAft>
                <a:spcPts val="1200"/>
              </a:spcAft>
              <a:buFont typeface="Arial" panose="020B0604020202020204" pitchFamily="34" charset="0"/>
              <a:buChar char="•"/>
              <a:defRPr/>
            </a:pPr>
            <a:r>
              <a:rPr lang="sv-SE" sz="2000" dirty="0" smtClean="0">
                <a:effectLst/>
              </a:rPr>
              <a:t>Vad händer om bytesbalansen inte är noll?</a:t>
            </a:r>
          </a:p>
          <a:p>
            <a:pPr>
              <a:spcAft>
                <a:spcPts val="1200"/>
              </a:spcAft>
              <a:buFont typeface="Arial" panose="020B0604020202020204" pitchFamily="34" charset="0"/>
              <a:buChar char="•"/>
              <a:defRPr/>
            </a:pPr>
            <a:r>
              <a:rPr lang="sv-SE" sz="2000" dirty="0" smtClean="0">
                <a:effectLst/>
              </a:rPr>
              <a:t>Om det är överskott i bytesbalansen går landet med löpande överskott mot omvärlden. Så gäller för Sverige.</a:t>
            </a:r>
          </a:p>
          <a:p>
            <a:pPr>
              <a:spcAft>
                <a:spcPts val="1200"/>
              </a:spcAft>
              <a:buFont typeface="Arial" panose="020B0604020202020204" pitchFamily="34" charset="0"/>
              <a:buChar char="•"/>
              <a:defRPr/>
            </a:pPr>
            <a:r>
              <a:rPr lang="sv-SE" sz="2000" dirty="0" smtClean="0">
                <a:effectLst/>
              </a:rPr>
              <a:t>Det betyder att vi samlar på oss fordringar på och tillgångar i omvärlden i form av obligationer, aktier och andra tillgångar i andra länder.</a:t>
            </a:r>
          </a:p>
          <a:p>
            <a:pPr>
              <a:spcAft>
                <a:spcPts val="1200"/>
              </a:spcAft>
              <a:buFont typeface="Arial" panose="020B0604020202020204" pitchFamily="34" charset="0"/>
              <a:buChar char="•"/>
              <a:defRPr/>
            </a:pPr>
            <a:r>
              <a:rPr lang="sv-SE" sz="2000" dirty="0" smtClean="0">
                <a:effectLst/>
              </a:rPr>
              <a:t>Denna ansamling av fordringar och tillgångar redovisas i den </a:t>
            </a:r>
            <a:r>
              <a:rPr lang="sv-SE" sz="2000" b="1" dirty="0" smtClean="0">
                <a:effectLst/>
              </a:rPr>
              <a:t>finansiella balansen. </a:t>
            </a:r>
            <a:r>
              <a:rPr lang="sv-SE" sz="2000" dirty="0" smtClean="0">
                <a:effectLst/>
              </a:rPr>
              <a:t>Viktiga poster där är direkta investeringar (företag som köps i omvärden) och portföljinvesteringar (minoritetsaktieposter och fonder).</a:t>
            </a:r>
          </a:p>
          <a:p>
            <a:pPr>
              <a:spcAft>
                <a:spcPts val="1200"/>
              </a:spcAft>
              <a:buFont typeface="Arial" panose="020B0604020202020204" pitchFamily="34" charset="0"/>
              <a:buChar char="•"/>
              <a:defRPr/>
            </a:pPr>
            <a:r>
              <a:rPr lang="sv-SE" sz="2000" dirty="0" smtClean="0">
                <a:effectLst/>
              </a:rPr>
              <a:t>Enkelt och sammanfattande uttryckt: Sverige exporterar än vi importerar, som betalning får vi aktier i utländska företag. </a:t>
            </a:r>
          </a:p>
          <a:p>
            <a:pPr>
              <a:spcAft>
                <a:spcPts val="1200"/>
              </a:spcAft>
              <a:buFont typeface="Arial" panose="020B0604020202020204" pitchFamily="34" charset="0"/>
              <a:buChar char="•"/>
              <a:defRPr/>
            </a:pPr>
            <a:endParaRPr lang="sv-SE" sz="2000" dirty="0" smtClean="0">
              <a:effectLst/>
            </a:endParaRPr>
          </a:p>
        </p:txBody>
      </p:sp>
      <p:sp>
        <p:nvSpPr>
          <p:cNvPr id="5" name="Slide Number Placeholder 3"/>
          <p:cNvSpPr>
            <a:spLocks noGrp="1"/>
          </p:cNvSpPr>
          <p:nvPr>
            <p:ph type="sldNum" sz="quarter" idx="10"/>
          </p:nvPr>
        </p:nvSpPr>
        <p:spPr>
          <a:xfrm>
            <a:off x="0" y="6516688"/>
            <a:ext cx="1900238" cy="336550"/>
          </a:xfrm>
        </p:spPr>
        <p:txBody>
          <a:bodyPr/>
          <a:lstStyle/>
          <a:p>
            <a:pPr>
              <a:defRPr/>
            </a:pPr>
            <a:r>
              <a:rPr lang="sv-SE" dirty="0" smtClean="0"/>
              <a:t>K5: </a:t>
            </a:r>
            <a:r>
              <a:rPr lang="sv-SE" dirty="0"/>
              <a:t>sid. </a:t>
            </a:r>
            <a:fld id="{71B7D319-3509-4EF6-A7CA-BA2351681FF6}" type="slidenum">
              <a:rPr lang="en-GB"/>
              <a:pPr>
                <a:defRPr/>
              </a:pPr>
              <a:t>15</a:t>
            </a:fld>
            <a:endParaRPr lang="en-GB" dirty="0"/>
          </a:p>
        </p:txBody>
      </p:sp>
    </p:spTree>
    <p:extLst>
      <p:ext uri="{BB962C8B-B14F-4D97-AF65-F5344CB8AC3E}">
        <p14:creationId xmlns:p14="http://schemas.microsoft.com/office/powerpoint/2010/main" val="7606951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99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99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99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99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399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971"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Rectangle 2"/>
          <p:cNvSpPr>
            <a:spLocks noGrp="1" noChangeArrowheads="1"/>
          </p:cNvSpPr>
          <p:nvPr>
            <p:ph type="title"/>
          </p:nvPr>
        </p:nvSpPr>
        <p:spPr/>
        <p:txBody>
          <a:bodyPr/>
          <a:lstStyle/>
          <a:p>
            <a:pPr eaLnBrk="1" hangingPunct="1">
              <a:defRPr/>
            </a:pPr>
            <a:r>
              <a:rPr lang="sv-SE" dirty="0" smtClean="0"/>
              <a:t>Sveriges Betalningsbalans 2014</a:t>
            </a:r>
          </a:p>
        </p:txBody>
      </p:sp>
      <p:sp>
        <p:nvSpPr>
          <p:cNvPr id="5" name="Slide Number Placeholder 3"/>
          <p:cNvSpPr>
            <a:spLocks noGrp="1"/>
          </p:cNvSpPr>
          <p:nvPr>
            <p:ph type="sldNum" sz="quarter" idx="10"/>
          </p:nvPr>
        </p:nvSpPr>
        <p:spPr>
          <a:xfrm>
            <a:off x="0" y="6516688"/>
            <a:ext cx="1900238" cy="336550"/>
          </a:xfrm>
        </p:spPr>
        <p:txBody>
          <a:bodyPr/>
          <a:lstStyle/>
          <a:p>
            <a:pPr>
              <a:defRPr/>
            </a:pPr>
            <a:r>
              <a:rPr lang="sv-SE" dirty="0" smtClean="0"/>
              <a:t>K5: </a:t>
            </a:r>
            <a:r>
              <a:rPr lang="sv-SE" dirty="0"/>
              <a:t>sid. </a:t>
            </a:r>
            <a:fld id="{71B7D319-3509-4EF6-A7CA-BA2351681FF6}" type="slidenum">
              <a:rPr lang="en-GB"/>
              <a:pPr>
                <a:defRPr/>
              </a:pPr>
              <a:t>16</a:t>
            </a:fld>
            <a:endParaRPr lang="en-GB" dirty="0"/>
          </a:p>
        </p:txBody>
      </p:sp>
      <p:pic>
        <p:nvPicPr>
          <p:cNvPr id="614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3562" b="2132"/>
          <a:stretch/>
        </p:blipFill>
        <p:spPr bwMode="auto">
          <a:xfrm>
            <a:off x="2483768" y="1268760"/>
            <a:ext cx="4464496" cy="52905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478948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0" name="Rectangle 2"/>
          <p:cNvSpPr>
            <a:spLocks noGrp="1" noChangeArrowheads="1"/>
          </p:cNvSpPr>
          <p:nvPr>
            <p:ph type="title"/>
          </p:nvPr>
        </p:nvSpPr>
        <p:spPr/>
        <p:txBody>
          <a:bodyPr/>
          <a:lstStyle/>
          <a:p>
            <a:pPr eaLnBrk="1" hangingPunct="1">
              <a:defRPr/>
            </a:pPr>
            <a:r>
              <a:rPr lang="sv-SE" smtClean="0"/>
              <a:t>Valet mellan utländska och inhemska finansiella tillgångar</a:t>
            </a:r>
          </a:p>
        </p:txBody>
      </p:sp>
      <p:sp>
        <p:nvSpPr>
          <p:cNvPr id="360451" name="Rectangle 3"/>
          <p:cNvSpPr>
            <a:spLocks noGrp="1" noChangeArrowheads="1"/>
          </p:cNvSpPr>
          <p:nvPr>
            <p:ph type="body" sz="half" idx="1"/>
          </p:nvPr>
        </p:nvSpPr>
        <p:spPr>
          <a:xfrm>
            <a:off x="609600" y="1404938"/>
            <a:ext cx="8115300" cy="952500"/>
          </a:xfrm>
        </p:spPr>
        <p:txBody>
          <a:bodyPr/>
          <a:lstStyle/>
          <a:p>
            <a:pPr eaLnBrk="1" hangingPunct="1">
              <a:buFont typeface="Arial" panose="020B0604020202020204" pitchFamily="34" charset="0"/>
              <a:buChar char="•"/>
              <a:defRPr/>
            </a:pPr>
            <a:r>
              <a:rPr lang="sv-SE" sz="1800" dirty="0" smtClean="0">
                <a:effectLst/>
              </a:rPr>
              <a:t>Valet mellan att investera i utlandet och hemma beror på skillnaden i ränta och förväntad framtida växelkurs. Jämför förväntad avkastningen på investering i svensk obligation med en i amerikansk obligation.</a:t>
            </a:r>
          </a:p>
          <a:p>
            <a:pPr eaLnBrk="1" hangingPunct="1">
              <a:defRPr/>
            </a:pPr>
            <a:endParaRPr lang="sv-SE" sz="1800" dirty="0" smtClean="0"/>
          </a:p>
        </p:txBody>
      </p:sp>
      <p:sp>
        <p:nvSpPr>
          <p:cNvPr id="360462" name="Text Box 14"/>
          <p:cNvSpPr txBox="1">
            <a:spLocks noChangeArrowheads="1"/>
          </p:cNvSpPr>
          <p:nvPr/>
        </p:nvSpPr>
        <p:spPr bwMode="auto">
          <a:xfrm>
            <a:off x="584200" y="3356992"/>
            <a:ext cx="3263900" cy="39687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spcBef>
                <a:spcPct val="50000"/>
              </a:spcBef>
              <a:buFontTx/>
              <a:buNone/>
            </a:pPr>
            <a:r>
              <a:rPr lang="sv-SE" altLang="en-US" sz="2000">
                <a:solidFill>
                  <a:schemeClr val="bg1"/>
                </a:solidFill>
              </a:rPr>
              <a:t>Amerikanska </a:t>
            </a:r>
          </a:p>
        </p:txBody>
      </p:sp>
      <p:sp>
        <p:nvSpPr>
          <p:cNvPr id="360463" name="Text Box 15"/>
          <p:cNvSpPr txBox="1">
            <a:spLocks noChangeArrowheads="1"/>
          </p:cNvSpPr>
          <p:nvPr/>
        </p:nvSpPr>
        <p:spPr bwMode="auto">
          <a:xfrm>
            <a:off x="4341813" y="2817689"/>
            <a:ext cx="755335" cy="400110"/>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2000" dirty="0" smtClean="0"/>
              <a:t>1000</a:t>
            </a:r>
            <a:endParaRPr lang="sv-SE" altLang="en-US" sz="2000" dirty="0"/>
          </a:p>
        </p:txBody>
      </p:sp>
      <p:sp>
        <p:nvSpPr>
          <p:cNvPr id="360465" name="Text Box 17"/>
          <p:cNvSpPr txBox="1">
            <a:spLocks noChangeArrowheads="1"/>
          </p:cNvSpPr>
          <p:nvPr/>
        </p:nvSpPr>
        <p:spPr bwMode="auto">
          <a:xfrm>
            <a:off x="4316413" y="3356992"/>
            <a:ext cx="749300" cy="39687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2000">
                <a:solidFill>
                  <a:schemeClr val="bg1"/>
                </a:solidFill>
              </a:rPr>
              <a:t>1000</a:t>
            </a:r>
          </a:p>
        </p:txBody>
      </p:sp>
      <p:grpSp>
        <p:nvGrpSpPr>
          <p:cNvPr id="360480" name="Group 32"/>
          <p:cNvGrpSpPr>
            <a:grpSpLocks/>
          </p:cNvGrpSpPr>
          <p:nvPr/>
        </p:nvGrpSpPr>
        <p:grpSpPr bwMode="auto">
          <a:xfrm>
            <a:off x="5461000" y="2348880"/>
            <a:ext cx="2287588" cy="803275"/>
            <a:chOff x="3440" y="1655"/>
            <a:chExt cx="1441" cy="506"/>
          </a:xfrm>
        </p:grpSpPr>
        <p:sp>
          <p:nvSpPr>
            <p:cNvPr id="20503" name="Text Box 13"/>
            <p:cNvSpPr txBox="1">
              <a:spLocks noChangeArrowheads="1"/>
            </p:cNvSpPr>
            <p:nvPr/>
          </p:nvSpPr>
          <p:spPr bwMode="auto">
            <a:xfrm>
              <a:off x="4098" y="1655"/>
              <a:ext cx="409" cy="2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2000"/>
                <a:t>År 1</a:t>
              </a:r>
            </a:p>
          </p:txBody>
        </p:sp>
        <p:grpSp>
          <p:nvGrpSpPr>
            <p:cNvPr id="20504" name="Group 27"/>
            <p:cNvGrpSpPr>
              <a:grpSpLocks/>
            </p:cNvGrpSpPr>
            <p:nvPr/>
          </p:nvGrpSpPr>
          <p:grpSpPr bwMode="auto">
            <a:xfrm>
              <a:off x="3440" y="1911"/>
              <a:ext cx="1441" cy="250"/>
              <a:chOff x="3440" y="1911"/>
              <a:chExt cx="1441" cy="250"/>
            </a:xfrm>
          </p:grpSpPr>
          <p:sp>
            <p:nvSpPr>
              <p:cNvPr id="20505" name="Text Box 16"/>
              <p:cNvSpPr txBox="1">
                <a:spLocks noChangeArrowheads="1"/>
              </p:cNvSpPr>
              <p:nvPr/>
            </p:nvSpPr>
            <p:spPr bwMode="auto">
              <a:xfrm>
                <a:off x="4056" y="1911"/>
                <a:ext cx="825" cy="250"/>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2000" dirty="0"/>
                  <a:t>1000(1+</a:t>
                </a:r>
                <a:r>
                  <a:rPr lang="sv-SE" altLang="en-US" sz="2000" i="1" dirty="0"/>
                  <a:t>i</a:t>
                </a:r>
                <a:r>
                  <a:rPr lang="sv-SE" altLang="en-US" sz="2000" i="1" baseline="-25000" dirty="0"/>
                  <a:t>t</a:t>
                </a:r>
                <a:r>
                  <a:rPr lang="sv-SE" altLang="en-US" sz="2000" dirty="0"/>
                  <a:t>)</a:t>
                </a:r>
              </a:p>
            </p:txBody>
          </p:sp>
          <p:sp>
            <p:nvSpPr>
              <p:cNvPr id="20506" name="AutoShape 19"/>
              <p:cNvSpPr>
                <a:spLocks noChangeArrowheads="1"/>
              </p:cNvSpPr>
              <p:nvPr/>
            </p:nvSpPr>
            <p:spPr bwMode="auto">
              <a:xfrm>
                <a:off x="3440" y="1960"/>
                <a:ext cx="392" cy="152"/>
              </a:xfrm>
              <a:prstGeom prst="rightArrow">
                <a:avLst>
                  <a:gd name="adj1" fmla="val 50000"/>
                  <a:gd name="adj2" fmla="val 64474"/>
                </a:avLst>
              </a:prstGeom>
              <a:gradFill rotWithShape="0">
                <a:gsLst>
                  <a:gs pos="0">
                    <a:srgbClr val="FFFF00"/>
                  </a:gs>
                  <a:gs pos="100000">
                    <a:srgbClr val="767600"/>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endParaRPr lang="sv-SE" altLang="en-US"/>
              </a:p>
            </p:txBody>
          </p:sp>
        </p:grpSp>
      </p:grpSp>
      <p:grpSp>
        <p:nvGrpSpPr>
          <p:cNvPr id="360476" name="Group 28"/>
          <p:cNvGrpSpPr>
            <a:grpSpLocks/>
          </p:cNvGrpSpPr>
          <p:nvPr/>
        </p:nvGrpSpPr>
        <p:grpSpPr bwMode="auto">
          <a:xfrm>
            <a:off x="3938588" y="3879279"/>
            <a:ext cx="1477962" cy="928688"/>
            <a:chOff x="2481" y="2656"/>
            <a:chExt cx="931" cy="585"/>
          </a:xfrm>
        </p:grpSpPr>
        <p:sp>
          <p:nvSpPr>
            <p:cNvPr id="360468" name="AutoShape 20"/>
            <p:cNvSpPr>
              <a:spLocks noChangeArrowheads="1"/>
            </p:cNvSpPr>
            <p:nvPr/>
          </p:nvSpPr>
          <p:spPr bwMode="auto">
            <a:xfrm>
              <a:off x="2824" y="2656"/>
              <a:ext cx="208" cy="296"/>
            </a:xfrm>
            <a:prstGeom prst="downArrow">
              <a:avLst>
                <a:gd name="adj1" fmla="val 50000"/>
                <a:gd name="adj2" fmla="val 35577"/>
              </a:avLst>
            </a:prstGeom>
            <a:gradFill rotWithShape="0">
              <a:gsLst>
                <a:gs pos="0">
                  <a:schemeClr val="accent2">
                    <a:gamma/>
                    <a:tint val="15294"/>
                    <a:invGamma/>
                  </a:schemeClr>
                </a:gs>
                <a:gs pos="100000">
                  <a:schemeClr val="accent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20502" name="Text Box 21"/>
            <p:cNvSpPr txBox="1">
              <a:spLocks noChangeArrowheads="1"/>
            </p:cNvSpPr>
            <p:nvPr/>
          </p:nvSpPr>
          <p:spPr bwMode="auto">
            <a:xfrm>
              <a:off x="2481" y="2991"/>
              <a:ext cx="931" cy="2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2000" dirty="0" smtClean="0">
                  <a:solidFill>
                    <a:schemeClr val="bg1"/>
                  </a:solidFill>
                </a:rPr>
                <a:t>1000</a:t>
              </a:r>
              <a:r>
                <a:rPr lang="sv-SE" altLang="en-US" sz="2000" baseline="10000" dirty="0" smtClean="0">
                  <a:solidFill>
                    <a:schemeClr val="bg1"/>
                  </a:solidFill>
                  <a:sym typeface="Symbol"/>
                </a:rPr>
                <a:t></a:t>
              </a:r>
              <a:r>
                <a:rPr lang="sv-SE" altLang="en-US" sz="2000" i="1" dirty="0" smtClean="0">
                  <a:solidFill>
                    <a:schemeClr val="bg1"/>
                  </a:solidFill>
                </a:rPr>
                <a:t>E</a:t>
              </a:r>
              <a:r>
                <a:rPr lang="sv-SE" altLang="en-US" sz="1800" i="1" baseline="-25000" dirty="0" smtClean="0">
                  <a:solidFill>
                    <a:schemeClr val="bg1"/>
                  </a:solidFill>
                </a:rPr>
                <a:t>t</a:t>
              </a:r>
              <a:endParaRPr lang="sv-SE" altLang="en-US" sz="2000" i="1" dirty="0">
                <a:solidFill>
                  <a:schemeClr val="bg1"/>
                </a:solidFill>
              </a:endParaRPr>
            </a:p>
          </p:txBody>
        </p:sp>
      </p:grpSp>
      <p:grpSp>
        <p:nvGrpSpPr>
          <p:cNvPr id="360478" name="Group 30"/>
          <p:cNvGrpSpPr>
            <a:grpSpLocks/>
          </p:cNvGrpSpPr>
          <p:nvPr/>
        </p:nvGrpSpPr>
        <p:grpSpPr bwMode="auto">
          <a:xfrm>
            <a:off x="5892800" y="3356992"/>
            <a:ext cx="2517775" cy="992187"/>
            <a:chOff x="3712" y="2327"/>
            <a:chExt cx="1586" cy="625"/>
          </a:xfrm>
        </p:grpSpPr>
        <p:sp>
          <p:nvSpPr>
            <p:cNvPr id="20499" name="Text Box 18"/>
            <p:cNvSpPr txBox="1">
              <a:spLocks noChangeArrowheads="1"/>
            </p:cNvSpPr>
            <p:nvPr/>
          </p:nvSpPr>
          <p:spPr bwMode="auto">
            <a:xfrm>
              <a:off x="3712" y="2327"/>
              <a:ext cx="1586" cy="25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2000" dirty="0" smtClean="0">
                  <a:solidFill>
                    <a:schemeClr val="bg1"/>
                  </a:solidFill>
                </a:rPr>
                <a:t>1000</a:t>
              </a:r>
              <a:r>
                <a:rPr lang="sv-SE" altLang="en-US" sz="2000" baseline="10000" dirty="0">
                  <a:solidFill>
                    <a:schemeClr val="bg1"/>
                  </a:solidFill>
                  <a:sym typeface="Symbol"/>
                </a:rPr>
                <a:t>  </a:t>
              </a:r>
              <a:r>
                <a:rPr lang="sv-SE" altLang="en-US" sz="2000" i="1" dirty="0" smtClean="0">
                  <a:solidFill>
                    <a:schemeClr val="bg1"/>
                  </a:solidFill>
                </a:rPr>
                <a:t>E</a:t>
              </a:r>
              <a:r>
                <a:rPr lang="sv-SE" altLang="en-US" sz="1800" i="1" baseline="-25000" dirty="0" smtClean="0">
                  <a:solidFill>
                    <a:schemeClr val="bg1"/>
                  </a:solidFill>
                </a:rPr>
                <a:t>t</a:t>
              </a:r>
              <a:r>
                <a:rPr lang="sv-SE" altLang="en-US" sz="2000" baseline="10000" dirty="0">
                  <a:solidFill>
                    <a:schemeClr val="bg1"/>
                  </a:solidFill>
                  <a:sym typeface="Symbol"/>
                </a:rPr>
                <a:t> </a:t>
              </a:r>
              <a:r>
                <a:rPr lang="sv-SE" altLang="en-US" sz="2000" dirty="0" smtClean="0">
                  <a:solidFill>
                    <a:schemeClr val="bg1"/>
                  </a:solidFill>
                </a:rPr>
                <a:t>(</a:t>
              </a:r>
              <a:r>
                <a:rPr lang="sv-SE" altLang="en-US" sz="2000" dirty="0">
                  <a:solidFill>
                    <a:schemeClr val="bg1"/>
                  </a:solidFill>
                </a:rPr>
                <a:t>1+</a:t>
              </a:r>
              <a:r>
                <a:rPr lang="sv-SE" altLang="en-US" sz="2000" i="1" dirty="0">
                  <a:solidFill>
                    <a:schemeClr val="bg1"/>
                  </a:solidFill>
                </a:rPr>
                <a:t>i</a:t>
              </a:r>
              <a:r>
                <a:rPr lang="sv-SE" altLang="en-US" sz="2000" i="1" baseline="-25000" dirty="0">
                  <a:solidFill>
                    <a:schemeClr val="bg1"/>
                  </a:solidFill>
                </a:rPr>
                <a:t>t</a:t>
              </a:r>
              <a:r>
                <a:rPr lang="sv-SE" altLang="en-US" sz="2000" i="1" baseline="30000" dirty="0">
                  <a:solidFill>
                    <a:schemeClr val="bg1"/>
                  </a:solidFill>
                </a:rPr>
                <a:t>*</a:t>
              </a:r>
              <a:r>
                <a:rPr lang="sv-SE" altLang="en-US" sz="2000" dirty="0">
                  <a:solidFill>
                    <a:schemeClr val="bg1"/>
                  </a:solidFill>
                </a:rPr>
                <a:t>)/</a:t>
              </a:r>
              <a:r>
                <a:rPr lang="sv-SE" altLang="en-US" sz="2000" i="1" dirty="0">
                  <a:solidFill>
                    <a:schemeClr val="bg1"/>
                  </a:solidFill>
                </a:rPr>
                <a:t>E</a:t>
              </a:r>
              <a:r>
                <a:rPr lang="sv-SE" altLang="en-US" sz="2000" i="1" baseline="30000" dirty="0">
                  <a:solidFill>
                    <a:schemeClr val="bg1"/>
                  </a:solidFill>
                </a:rPr>
                <a:t>e</a:t>
              </a:r>
              <a:r>
                <a:rPr lang="sv-SE" altLang="en-US" sz="2000" i="1" baseline="-25000" dirty="0">
                  <a:solidFill>
                    <a:schemeClr val="bg1"/>
                  </a:solidFill>
                </a:rPr>
                <a:t>t+</a:t>
              </a:r>
              <a:r>
                <a:rPr lang="sv-SE" altLang="en-US" sz="2000" baseline="-25000" dirty="0">
                  <a:solidFill>
                    <a:schemeClr val="bg1"/>
                  </a:solidFill>
                </a:rPr>
                <a:t>1</a:t>
              </a:r>
              <a:endParaRPr lang="sv-SE" altLang="en-US" sz="1800" baseline="-25000" dirty="0">
                <a:solidFill>
                  <a:schemeClr val="bg1"/>
                </a:solidFill>
              </a:endParaRPr>
            </a:p>
          </p:txBody>
        </p:sp>
        <p:sp>
          <p:nvSpPr>
            <p:cNvPr id="360471" name="AutoShape 23"/>
            <p:cNvSpPr>
              <a:spLocks noChangeArrowheads="1"/>
            </p:cNvSpPr>
            <p:nvPr/>
          </p:nvSpPr>
          <p:spPr bwMode="auto">
            <a:xfrm flipH="1" flipV="1">
              <a:off x="4328" y="2656"/>
              <a:ext cx="208" cy="296"/>
            </a:xfrm>
            <a:prstGeom prst="downArrow">
              <a:avLst>
                <a:gd name="adj1" fmla="val 50000"/>
                <a:gd name="adj2" fmla="val 35577"/>
              </a:avLst>
            </a:prstGeom>
            <a:gradFill rotWithShape="0">
              <a:gsLst>
                <a:gs pos="0">
                  <a:schemeClr val="accent2">
                    <a:gamma/>
                    <a:tint val="15294"/>
                    <a:invGamma/>
                  </a:schemeClr>
                </a:gs>
                <a:gs pos="100000">
                  <a:schemeClr val="accent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grpSp>
      <p:sp>
        <p:nvSpPr>
          <p:cNvPr id="360472" name="Rectangle 24"/>
          <p:cNvSpPr>
            <a:spLocks noChangeArrowheads="1"/>
          </p:cNvSpPr>
          <p:nvPr/>
        </p:nvSpPr>
        <p:spPr bwMode="auto">
          <a:xfrm>
            <a:off x="584200" y="4941168"/>
            <a:ext cx="80772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285750" indent="-285750" algn="l" eaLnBrk="1" hangingPunct="1">
              <a:spcBef>
                <a:spcPct val="10000"/>
              </a:spcBef>
              <a:spcAft>
                <a:spcPct val="10000"/>
              </a:spcAft>
              <a:buClr>
                <a:srgbClr val="003300"/>
              </a:buClr>
              <a:buFont typeface="Arial" panose="020B0604020202020204" pitchFamily="34" charset="0"/>
              <a:buChar char="•"/>
              <a:defRPr/>
            </a:pPr>
            <a:r>
              <a:rPr lang="sv-SE" sz="1800" dirty="0" smtClean="0">
                <a:solidFill>
                  <a:schemeClr val="tx1"/>
                </a:solidFill>
                <a:latin typeface="+mn-lt"/>
              </a:rPr>
              <a:t>Om vi bortser från skillnader i risk måste den förväntade avkastningen på statsskuldsväxlarna vara densamma – annars skulle inte båda kunna säljas (om marknaderna är öppna). Därmed gäller:</a:t>
            </a:r>
          </a:p>
        </p:txBody>
      </p:sp>
      <p:grpSp>
        <p:nvGrpSpPr>
          <p:cNvPr id="360477" name="Group 29"/>
          <p:cNvGrpSpPr>
            <a:grpSpLocks/>
          </p:cNvGrpSpPr>
          <p:nvPr/>
        </p:nvGrpSpPr>
        <p:grpSpPr bwMode="auto">
          <a:xfrm>
            <a:off x="5530852" y="4411092"/>
            <a:ext cx="2589214" cy="400050"/>
            <a:chOff x="3484" y="2991"/>
            <a:chExt cx="1631" cy="252"/>
          </a:xfrm>
        </p:grpSpPr>
        <p:sp>
          <p:nvSpPr>
            <p:cNvPr id="20497" name="Text Box 22"/>
            <p:cNvSpPr txBox="1">
              <a:spLocks noChangeArrowheads="1"/>
            </p:cNvSpPr>
            <p:nvPr/>
          </p:nvSpPr>
          <p:spPr bwMode="auto">
            <a:xfrm>
              <a:off x="3894" y="2991"/>
              <a:ext cx="1221" cy="25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2000" dirty="0" smtClean="0">
                  <a:solidFill>
                    <a:schemeClr val="bg1"/>
                  </a:solidFill>
                </a:rPr>
                <a:t>1000</a:t>
              </a:r>
              <a:r>
                <a:rPr lang="sv-SE" altLang="en-US" sz="2000" baseline="10000" dirty="0">
                  <a:solidFill>
                    <a:schemeClr val="bg1"/>
                  </a:solidFill>
                  <a:sym typeface="Symbol"/>
                </a:rPr>
                <a:t> </a:t>
              </a:r>
              <a:r>
                <a:rPr lang="sv-SE" altLang="en-US" sz="2000" i="1" baseline="10000" dirty="0">
                  <a:solidFill>
                    <a:schemeClr val="bg1"/>
                  </a:solidFill>
                  <a:sym typeface="Symbol"/>
                </a:rPr>
                <a:t> </a:t>
              </a:r>
              <a:r>
                <a:rPr lang="sv-SE" altLang="en-US" sz="2000" i="1" dirty="0" smtClean="0">
                  <a:solidFill>
                    <a:schemeClr val="bg1"/>
                  </a:solidFill>
                </a:rPr>
                <a:t>E</a:t>
              </a:r>
              <a:r>
                <a:rPr lang="sv-SE" altLang="en-US" sz="1800" i="1" baseline="-25000" dirty="0" smtClean="0">
                  <a:solidFill>
                    <a:schemeClr val="bg1"/>
                  </a:solidFill>
                </a:rPr>
                <a:t>t</a:t>
              </a:r>
              <a:r>
                <a:rPr lang="sv-SE" altLang="en-US" sz="1800" i="1" baseline="10000" dirty="0">
                  <a:solidFill>
                    <a:schemeClr val="bg1"/>
                  </a:solidFill>
                  <a:sym typeface="Symbol"/>
                </a:rPr>
                <a:t> </a:t>
              </a:r>
              <a:r>
                <a:rPr lang="sv-SE" altLang="en-US" sz="1800" baseline="10000" dirty="0">
                  <a:solidFill>
                    <a:schemeClr val="bg1"/>
                  </a:solidFill>
                  <a:sym typeface="Symbol"/>
                </a:rPr>
                <a:t></a:t>
              </a:r>
              <a:r>
                <a:rPr lang="sv-SE" altLang="en-US" sz="2000" dirty="0" smtClean="0">
                  <a:solidFill>
                    <a:schemeClr val="bg1"/>
                  </a:solidFill>
                </a:rPr>
                <a:t>(</a:t>
              </a:r>
              <a:r>
                <a:rPr lang="sv-SE" altLang="en-US" sz="2000" dirty="0">
                  <a:solidFill>
                    <a:schemeClr val="bg1"/>
                  </a:solidFill>
                </a:rPr>
                <a:t>1+</a:t>
              </a:r>
              <a:r>
                <a:rPr lang="sv-SE" altLang="en-US" sz="2000" i="1" dirty="0">
                  <a:solidFill>
                    <a:schemeClr val="bg1"/>
                  </a:solidFill>
                </a:rPr>
                <a:t>i</a:t>
              </a:r>
              <a:r>
                <a:rPr lang="sv-SE" altLang="en-US" sz="2000" i="1" baseline="-25000" dirty="0">
                  <a:solidFill>
                    <a:schemeClr val="bg1"/>
                  </a:solidFill>
                </a:rPr>
                <a:t>t</a:t>
              </a:r>
              <a:r>
                <a:rPr lang="sv-SE" altLang="en-US" sz="2000" i="1" baseline="30000" dirty="0">
                  <a:solidFill>
                    <a:schemeClr val="bg1"/>
                  </a:solidFill>
                </a:rPr>
                <a:t>*</a:t>
              </a:r>
              <a:r>
                <a:rPr lang="sv-SE" altLang="en-US" sz="2000" dirty="0">
                  <a:solidFill>
                    <a:schemeClr val="bg1"/>
                  </a:solidFill>
                </a:rPr>
                <a:t>)</a:t>
              </a:r>
            </a:p>
          </p:txBody>
        </p:sp>
        <p:sp>
          <p:nvSpPr>
            <p:cNvPr id="360474" name="AutoShape 26"/>
            <p:cNvSpPr>
              <a:spLocks noChangeArrowheads="1"/>
            </p:cNvSpPr>
            <p:nvPr/>
          </p:nvSpPr>
          <p:spPr bwMode="auto">
            <a:xfrm rot="-5400000">
              <a:off x="3528" y="2984"/>
              <a:ext cx="208" cy="296"/>
            </a:xfrm>
            <a:prstGeom prst="downArrow">
              <a:avLst>
                <a:gd name="adj1" fmla="val 50000"/>
                <a:gd name="adj2" fmla="val 35577"/>
              </a:avLst>
            </a:prstGeom>
            <a:gradFill rotWithShape="0">
              <a:gsLst>
                <a:gs pos="0">
                  <a:schemeClr val="accent2">
                    <a:gamma/>
                    <a:tint val="15294"/>
                    <a:invGamma/>
                  </a:schemeClr>
                </a:gs>
                <a:gs pos="100000">
                  <a:schemeClr val="accent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grpSp>
      <p:grpSp>
        <p:nvGrpSpPr>
          <p:cNvPr id="360481" name="Group 33"/>
          <p:cNvGrpSpPr>
            <a:grpSpLocks/>
          </p:cNvGrpSpPr>
          <p:nvPr/>
        </p:nvGrpSpPr>
        <p:grpSpPr bwMode="auto">
          <a:xfrm>
            <a:off x="584200" y="2348880"/>
            <a:ext cx="4487863" cy="803275"/>
            <a:chOff x="368" y="1655"/>
            <a:chExt cx="2827" cy="506"/>
          </a:xfrm>
        </p:grpSpPr>
        <p:sp>
          <p:nvSpPr>
            <p:cNvPr id="20495" name="Text Box 34"/>
            <p:cNvSpPr txBox="1">
              <a:spLocks noChangeArrowheads="1"/>
            </p:cNvSpPr>
            <p:nvPr/>
          </p:nvSpPr>
          <p:spPr bwMode="auto">
            <a:xfrm>
              <a:off x="368" y="1911"/>
              <a:ext cx="2056" cy="250"/>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spcBef>
                  <a:spcPct val="50000"/>
                </a:spcBef>
                <a:buFontTx/>
                <a:buNone/>
              </a:pPr>
              <a:r>
                <a:rPr lang="sv-SE" altLang="en-US" sz="2000"/>
                <a:t>Svenska</a:t>
              </a:r>
            </a:p>
          </p:txBody>
        </p:sp>
        <p:sp>
          <p:nvSpPr>
            <p:cNvPr id="20496" name="Text Box 35"/>
            <p:cNvSpPr txBox="1">
              <a:spLocks noChangeArrowheads="1"/>
            </p:cNvSpPr>
            <p:nvPr/>
          </p:nvSpPr>
          <p:spPr bwMode="auto">
            <a:xfrm>
              <a:off x="2786" y="1655"/>
              <a:ext cx="409" cy="2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2000"/>
                <a:t>År 0</a:t>
              </a:r>
            </a:p>
          </p:txBody>
        </p:sp>
      </p:grpSp>
      <p:graphicFrame>
        <p:nvGraphicFramePr>
          <p:cNvPr id="360484" name="Object 36"/>
          <p:cNvGraphicFramePr>
            <a:graphicFrameLocks noGrp="1" noChangeAspect="1"/>
          </p:cNvGraphicFramePr>
          <p:nvPr>
            <p:ph sz="half" idx="2"/>
            <p:extLst>
              <p:ext uri="{D42A27DB-BD31-4B8C-83A1-F6EECF244321}">
                <p14:modId xmlns:p14="http://schemas.microsoft.com/office/powerpoint/2010/main" val="3605417308"/>
              </p:ext>
            </p:extLst>
          </p:nvPr>
        </p:nvGraphicFramePr>
        <p:xfrm>
          <a:off x="3397250" y="5934075"/>
          <a:ext cx="2681288" cy="712788"/>
        </p:xfrm>
        <a:graphic>
          <a:graphicData uri="http://schemas.openxmlformats.org/presentationml/2006/ole">
            <mc:AlternateContent xmlns:mc="http://schemas.openxmlformats.org/markup-compatibility/2006">
              <mc:Choice xmlns:v="urn:schemas-microsoft-com:vml" Requires="v">
                <p:oleObj spid="_x0000_s7209" name="Equation" r:id="rId3" imgW="1625400" imgH="431640" progId="Equation.3">
                  <p:embed/>
                </p:oleObj>
              </mc:Choice>
              <mc:Fallback>
                <p:oleObj name="Equation" r:id="rId3" imgW="1625400" imgH="431640" progId="Equation.3">
                  <p:embed/>
                  <p:pic>
                    <p:nvPicPr>
                      <p:cNvPr id="0" name=""/>
                      <p:cNvPicPr>
                        <a:picLocks noChangeAspect="1" noChangeArrowheads="1"/>
                      </p:cNvPicPr>
                      <p:nvPr/>
                    </p:nvPicPr>
                    <p:blipFill>
                      <a:blip r:embed="rId4"/>
                      <a:srcRect/>
                      <a:stretch>
                        <a:fillRect/>
                      </a:stretch>
                    </p:blipFill>
                    <p:spPr bwMode="auto">
                      <a:xfrm>
                        <a:off x="3397250" y="5934075"/>
                        <a:ext cx="2681288" cy="712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7" name="Slide Number Placeholder 3"/>
          <p:cNvSpPr>
            <a:spLocks noGrp="1"/>
          </p:cNvSpPr>
          <p:nvPr>
            <p:ph type="sldNum" sz="quarter" idx="10"/>
          </p:nvPr>
        </p:nvSpPr>
        <p:spPr>
          <a:xfrm>
            <a:off x="0" y="6516688"/>
            <a:ext cx="1900238" cy="336550"/>
          </a:xfrm>
        </p:spPr>
        <p:txBody>
          <a:bodyPr/>
          <a:lstStyle/>
          <a:p>
            <a:pPr>
              <a:defRPr/>
            </a:pPr>
            <a:r>
              <a:rPr lang="sv-SE" dirty="0" smtClean="0"/>
              <a:t>K5: </a:t>
            </a:r>
            <a:r>
              <a:rPr lang="sv-SE" dirty="0"/>
              <a:t>sid. </a:t>
            </a:r>
            <a:fld id="{71B7D319-3509-4EF6-A7CA-BA2351681FF6}" type="slidenum">
              <a:rPr lang="en-GB"/>
              <a:pPr>
                <a:defRPr/>
              </a:pPr>
              <a:t>17</a:t>
            </a:fld>
            <a:endParaRPr lang="en-GB" dirty="0"/>
          </a:p>
        </p:txBody>
      </p:sp>
    </p:spTree>
    <p:extLst>
      <p:ext uri="{BB962C8B-B14F-4D97-AF65-F5344CB8AC3E}">
        <p14:creationId xmlns:p14="http://schemas.microsoft.com/office/powerpoint/2010/main" val="2098853267"/>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60481"/>
                                        </p:tgtEl>
                                        <p:attrNameLst>
                                          <p:attrName>style.visibility</p:attrName>
                                        </p:attrNameLst>
                                      </p:cBhvr>
                                      <p:to>
                                        <p:strVal val="visible"/>
                                      </p:to>
                                    </p:set>
                                    <p:animEffect transition="in" filter="wipe(left)">
                                      <p:cBhvr>
                                        <p:cTn id="7" dur="500"/>
                                        <p:tgtEl>
                                          <p:spTgt spid="36048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60463"/>
                                        </p:tgtEl>
                                        <p:attrNameLst>
                                          <p:attrName>style.visibility</p:attrName>
                                        </p:attrNameLst>
                                      </p:cBhvr>
                                      <p:to>
                                        <p:strVal val="visible"/>
                                      </p:to>
                                    </p:set>
                                    <p:animEffect transition="in" filter="wipe(up)">
                                      <p:cBhvr>
                                        <p:cTn id="12" dur="500"/>
                                        <p:tgtEl>
                                          <p:spTgt spid="36046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360480"/>
                                        </p:tgtEl>
                                        <p:attrNameLst>
                                          <p:attrName>style.visibility</p:attrName>
                                        </p:attrNameLst>
                                      </p:cBhvr>
                                      <p:to>
                                        <p:strVal val="visible"/>
                                      </p:to>
                                    </p:set>
                                    <p:animEffect transition="in" filter="wipe(left)">
                                      <p:cBhvr>
                                        <p:cTn id="17" dur="500"/>
                                        <p:tgtEl>
                                          <p:spTgt spid="36048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60462"/>
                                        </p:tgtEl>
                                        <p:attrNameLst>
                                          <p:attrName>style.visibility</p:attrName>
                                        </p:attrNameLst>
                                      </p:cBhvr>
                                      <p:to>
                                        <p:strVal val="visible"/>
                                      </p:to>
                                    </p:set>
                                    <p:animEffect transition="in" filter="wipe(left)">
                                      <p:cBhvr>
                                        <p:cTn id="22" dur="500"/>
                                        <p:tgtEl>
                                          <p:spTgt spid="36046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360465"/>
                                        </p:tgtEl>
                                        <p:attrNameLst>
                                          <p:attrName>style.visibility</p:attrName>
                                        </p:attrNameLst>
                                      </p:cBhvr>
                                      <p:to>
                                        <p:strVal val="visible"/>
                                      </p:to>
                                    </p:set>
                                    <p:animEffect transition="in" filter="wipe(up)">
                                      <p:cBhvr>
                                        <p:cTn id="27" dur="500"/>
                                        <p:tgtEl>
                                          <p:spTgt spid="36046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360476"/>
                                        </p:tgtEl>
                                        <p:attrNameLst>
                                          <p:attrName>style.visibility</p:attrName>
                                        </p:attrNameLst>
                                      </p:cBhvr>
                                      <p:to>
                                        <p:strVal val="visible"/>
                                      </p:to>
                                    </p:set>
                                    <p:animEffect transition="in" filter="wipe(up)">
                                      <p:cBhvr>
                                        <p:cTn id="32" dur="500"/>
                                        <p:tgtEl>
                                          <p:spTgt spid="36047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360477"/>
                                        </p:tgtEl>
                                        <p:attrNameLst>
                                          <p:attrName>style.visibility</p:attrName>
                                        </p:attrNameLst>
                                      </p:cBhvr>
                                      <p:to>
                                        <p:strVal val="visible"/>
                                      </p:to>
                                    </p:set>
                                    <p:animEffect transition="in" filter="wipe(left)">
                                      <p:cBhvr>
                                        <p:cTn id="37" dur="500"/>
                                        <p:tgtEl>
                                          <p:spTgt spid="36047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4" fill="hold" nodeType="clickEffect">
                                  <p:stCondLst>
                                    <p:cond delay="0"/>
                                  </p:stCondLst>
                                  <p:childTnLst>
                                    <p:set>
                                      <p:cBhvr>
                                        <p:cTn id="41" dur="1" fill="hold">
                                          <p:stCondLst>
                                            <p:cond delay="0"/>
                                          </p:stCondLst>
                                        </p:cTn>
                                        <p:tgtEl>
                                          <p:spTgt spid="360478"/>
                                        </p:tgtEl>
                                        <p:attrNameLst>
                                          <p:attrName>style.visibility</p:attrName>
                                        </p:attrNameLst>
                                      </p:cBhvr>
                                      <p:to>
                                        <p:strVal val="visible"/>
                                      </p:to>
                                    </p:set>
                                    <p:animEffect transition="in" filter="wipe(down)">
                                      <p:cBhvr>
                                        <p:cTn id="42" dur="500"/>
                                        <p:tgtEl>
                                          <p:spTgt spid="36047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6047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604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0462" grpId="0" animBg="1" autoUpdateAnimBg="0"/>
      <p:bldP spid="360463" grpId="0" animBg="1" autoUpdateAnimBg="0"/>
      <p:bldP spid="360465" grpId="0" animBg="1" autoUpdateAnimBg="0"/>
      <p:bldP spid="36047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Rectangle 2"/>
          <p:cNvSpPr>
            <a:spLocks noGrp="1" noChangeArrowheads="1"/>
          </p:cNvSpPr>
          <p:nvPr>
            <p:ph type="title"/>
          </p:nvPr>
        </p:nvSpPr>
        <p:spPr>
          <a:xfrm>
            <a:off x="611560" y="0"/>
            <a:ext cx="8072438" cy="1138238"/>
          </a:xfrm>
        </p:spPr>
        <p:txBody>
          <a:bodyPr/>
          <a:lstStyle/>
          <a:p>
            <a:pPr eaLnBrk="1" hangingPunct="1">
              <a:defRPr/>
            </a:pPr>
            <a:r>
              <a:rPr lang="sv-SE" dirty="0" smtClean="0"/>
              <a:t>Ränteparitet</a:t>
            </a:r>
          </a:p>
        </p:txBody>
      </p:sp>
      <p:sp>
        <p:nvSpPr>
          <p:cNvPr id="339971" name="Rectangle 3"/>
          <p:cNvSpPr>
            <a:spLocks noGrp="1" noChangeArrowheads="1"/>
          </p:cNvSpPr>
          <p:nvPr>
            <p:ph type="body" idx="1"/>
          </p:nvPr>
        </p:nvSpPr>
        <p:spPr>
          <a:xfrm>
            <a:off x="611560" y="1292002"/>
            <a:ext cx="7848872" cy="5112568"/>
          </a:xfrm>
        </p:spPr>
        <p:txBody>
          <a:bodyPr/>
          <a:lstStyle/>
          <a:p>
            <a:pPr>
              <a:spcAft>
                <a:spcPts val="1200"/>
              </a:spcAft>
              <a:buFont typeface="Arial" panose="020B0604020202020204" pitchFamily="34" charset="0"/>
              <a:buChar char="•"/>
              <a:defRPr/>
            </a:pPr>
            <a:r>
              <a:rPr lang="sv-SE" sz="2000" dirty="0" smtClean="0">
                <a:effectLst/>
              </a:rPr>
              <a:t>Flytta om termerna </a:t>
            </a:r>
            <a:r>
              <a:rPr lang="sv-SE" sz="2000" b="1" dirty="0" smtClean="0">
                <a:effectLst/>
              </a:rPr>
              <a:t>arbitragevillkoret </a:t>
            </a:r>
            <a:r>
              <a:rPr lang="sv-SE" sz="2000" dirty="0" smtClean="0">
                <a:effectLst/>
              </a:rPr>
              <a:t>genom att multiplicera båda sidorna med            . Sedan:</a:t>
            </a:r>
          </a:p>
          <a:p>
            <a:pPr marL="0" indent="0">
              <a:spcBef>
                <a:spcPts val="0"/>
              </a:spcBef>
              <a:spcAft>
                <a:spcPts val="0"/>
              </a:spcAft>
              <a:defRPr/>
            </a:pPr>
            <a:r>
              <a:rPr lang="sv-SE" sz="2000" i="1" dirty="0" smtClean="0">
                <a:solidFill>
                  <a:schemeClr val="tx1"/>
                </a:solidFill>
                <a:effectLst/>
              </a:rPr>
              <a:t/>
            </a:r>
            <a:br>
              <a:rPr lang="sv-SE" sz="2000" i="1" dirty="0" smtClean="0">
                <a:solidFill>
                  <a:schemeClr val="tx1"/>
                </a:solidFill>
                <a:effectLst/>
              </a:rPr>
            </a:br>
            <a:r>
              <a:rPr lang="sv-SE" sz="2000" i="1" dirty="0" smtClean="0">
                <a:solidFill>
                  <a:schemeClr val="tx1"/>
                </a:solidFill>
                <a:effectLst/>
              </a:rPr>
              <a:t/>
            </a:r>
            <a:br>
              <a:rPr lang="sv-SE" sz="2000" i="1" dirty="0" smtClean="0">
                <a:solidFill>
                  <a:schemeClr val="tx1"/>
                </a:solidFill>
                <a:effectLst/>
              </a:rPr>
            </a:br>
            <a:r>
              <a:rPr lang="sv-SE" sz="2000" i="1" dirty="0" smtClean="0">
                <a:solidFill>
                  <a:schemeClr val="tx1"/>
                </a:solidFill>
                <a:effectLst/>
              </a:rPr>
              <a:t/>
            </a:r>
            <a:br>
              <a:rPr lang="sv-SE" sz="2000" i="1" dirty="0" smtClean="0">
                <a:solidFill>
                  <a:schemeClr val="tx1"/>
                </a:solidFill>
                <a:effectLst/>
              </a:rPr>
            </a:br>
            <a:r>
              <a:rPr lang="sv-SE" sz="2000" i="1" dirty="0" smtClean="0">
                <a:solidFill>
                  <a:schemeClr val="tx1"/>
                </a:solidFill>
                <a:effectLst/>
              </a:rPr>
              <a:t/>
            </a:r>
            <a:br>
              <a:rPr lang="sv-SE" sz="2000" i="1" dirty="0" smtClean="0">
                <a:solidFill>
                  <a:schemeClr val="tx1"/>
                </a:solidFill>
                <a:effectLst/>
              </a:rPr>
            </a:br>
            <a:r>
              <a:rPr lang="sv-SE" sz="2000" i="1" dirty="0" smtClean="0">
                <a:solidFill>
                  <a:schemeClr val="tx1"/>
                </a:solidFill>
                <a:effectLst/>
              </a:rPr>
              <a:t/>
            </a:r>
            <a:br>
              <a:rPr lang="sv-SE" sz="2000" i="1" dirty="0" smtClean="0">
                <a:solidFill>
                  <a:schemeClr val="tx1"/>
                </a:solidFill>
                <a:effectLst/>
              </a:rPr>
            </a:br>
            <a:r>
              <a:rPr lang="sv-SE" sz="2000" i="1" dirty="0" smtClean="0">
                <a:solidFill>
                  <a:schemeClr val="tx1"/>
                </a:solidFill>
                <a:effectLst/>
              </a:rPr>
              <a:t/>
            </a:r>
            <a:br>
              <a:rPr lang="sv-SE" sz="2000" i="1" dirty="0" smtClean="0">
                <a:solidFill>
                  <a:schemeClr val="tx1"/>
                </a:solidFill>
                <a:effectLst/>
              </a:rPr>
            </a:br>
            <a:endParaRPr lang="sv-SE" sz="2000" i="1" dirty="0" smtClean="0">
              <a:solidFill>
                <a:schemeClr val="tx1"/>
              </a:solidFill>
              <a:effectLst/>
            </a:endParaRPr>
          </a:p>
          <a:p>
            <a:pPr>
              <a:spcBef>
                <a:spcPts val="0"/>
              </a:spcBef>
              <a:spcAft>
                <a:spcPts val="0"/>
              </a:spcAft>
              <a:buFont typeface="Arial" panose="020B0604020202020204" pitchFamily="34" charset="0"/>
              <a:buChar char="•"/>
              <a:defRPr/>
            </a:pPr>
            <a:endParaRPr lang="sv-SE" sz="2000" dirty="0">
              <a:effectLst/>
            </a:endParaRPr>
          </a:p>
          <a:p>
            <a:pPr>
              <a:spcBef>
                <a:spcPts val="0"/>
              </a:spcBef>
              <a:spcAft>
                <a:spcPts val="0"/>
              </a:spcAft>
              <a:buFont typeface="Arial" panose="020B0604020202020204" pitchFamily="34" charset="0"/>
              <a:buChar char="•"/>
              <a:defRPr/>
            </a:pPr>
            <a:r>
              <a:rPr lang="sv-SE" sz="2000" dirty="0" smtClean="0">
                <a:effectLst/>
              </a:rPr>
              <a:t>Om termerna </a:t>
            </a:r>
            <a:r>
              <a:rPr lang="sv-SE" sz="2000" i="1" dirty="0" smtClean="0">
                <a:effectLst/>
              </a:rPr>
              <a:t>i</a:t>
            </a:r>
            <a:r>
              <a:rPr lang="sv-SE" sz="2000" i="1" baseline="-25000" dirty="0" smtClean="0">
                <a:effectLst/>
              </a:rPr>
              <a:t>t</a:t>
            </a:r>
            <a:r>
              <a:rPr lang="sv-SE" sz="2000" dirty="0" smtClean="0">
                <a:effectLst/>
              </a:rPr>
              <a:t> och            </a:t>
            </a:r>
            <a:r>
              <a:rPr lang="sv-SE" sz="2000" dirty="0" smtClean="0">
                <a:solidFill>
                  <a:schemeClr val="tx1"/>
                </a:solidFill>
                <a:effectLst/>
              </a:rPr>
              <a:t>är små (typ mindre än 10%), kan vi bortse från den sista termen.  Då får vi villkoret för </a:t>
            </a:r>
            <a:r>
              <a:rPr lang="sv-SE" sz="2000" b="1" dirty="0" smtClean="0">
                <a:solidFill>
                  <a:schemeClr val="tx1"/>
                </a:solidFill>
                <a:effectLst/>
              </a:rPr>
              <a:t>ränteparitet</a:t>
            </a:r>
            <a:r>
              <a:rPr lang="sv-SE" sz="2000" dirty="0" smtClean="0">
                <a:solidFill>
                  <a:schemeClr val="tx1"/>
                </a:solidFill>
                <a:effectLst/>
              </a:rPr>
              <a:t>:</a:t>
            </a:r>
          </a:p>
        </p:txBody>
      </p:sp>
      <p:sp>
        <p:nvSpPr>
          <p:cNvPr id="5" name="Slide Number Placeholder 3"/>
          <p:cNvSpPr>
            <a:spLocks noGrp="1"/>
          </p:cNvSpPr>
          <p:nvPr>
            <p:ph type="sldNum" sz="quarter" idx="10"/>
          </p:nvPr>
        </p:nvSpPr>
        <p:spPr>
          <a:xfrm>
            <a:off x="0" y="6516688"/>
            <a:ext cx="1900238" cy="336550"/>
          </a:xfrm>
        </p:spPr>
        <p:txBody>
          <a:bodyPr/>
          <a:lstStyle/>
          <a:p>
            <a:pPr>
              <a:defRPr/>
            </a:pPr>
            <a:r>
              <a:rPr lang="sv-SE" dirty="0" smtClean="0"/>
              <a:t>K5: </a:t>
            </a:r>
            <a:r>
              <a:rPr lang="sv-SE" dirty="0"/>
              <a:t>sid. </a:t>
            </a:r>
            <a:fld id="{71B7D319-3509-4EF6-A7CA-BA2351681FF6}" type="slidenum">
              <a:rPr lang="en-GB"/>
              <a:pPr>
                <a:defRPr/>
              </a:pPr>
              <a:t>18</a:t>
            </a:fld>
            <a:endParaRPr lang="en-GB" dirty="0"/>
          </a:p>
        </p:txBody>
      </p:sp>
      <p:graphicFrame>
        <p:nvGraphicFramePr>
          <p:cNvPr id="2" name="Object 1"/>
          <p:cNvGraphicFramePr>
            <a:graphicFrameLocks noGrp="1" noChangeAspect="1"/>
          </p:cNvGraphicFramePr>
          <p:nvPr>
            <p:extLst>
              <p:ext uri="{D42A27DB-BD31-4B8C-83A1-F6EECF244321}">
                <p14:modId xmlns:p14="http://schemas.microsoft.com/office/powerpoint/2010/main" val="236196179"/>
              </p:ext>
            </p:extLst>
          </p:nvPr>
        </p:nvGraphicFramePr>
        <p:xfrm>
          <a:off x="2267744" y="2132856"/>
          <a:ext cx="4311650" cy="2195512"/>
        </p:xfrm>
        <a:graphic>
          <a:graphicData uri="http://schemas.openxmlformats.org/presentationml/2006/ole">
            <mc:AlternateContent xmlns:mc="http://schemas.openxmlformats.org/markup-compatibility/2006">
              <mc:Choice xmlns:v="urn:schemas-microsoft-com:vml" Requires="v">
                <p:oleObj spid="_x0000_s15434" name="Equation" r:id="rId4" imgW="2793960" imgH="1422360" progId="Equation.3">
                  <p:embed/>
                </p:oleObj>
              </mc:Choice>
              <mc:Fallback>
                <p:oleObj name="Equation" r:id="rId4" imgW="2793960" imgH="1422360" progId="Equation.3">
                  <p:embed/>
                  <p:pic>
                    <p:nvPicPr>
                      <p:cNvPr id="0" name="Object 20"/>
                      <p:cNvPicPr>
                        <a:picLocks noGrp="1" noChangeAspect="1" noChangeArrowheads="1"/>
                      </p:cNvPicPr>
                      <p:nvPr/>
                    </p:nvPicPr>
                    <p:blipFill>
                      <a:blip r:embed="rId5"/>
                      <a:srcRect/>
                      <a:stretch>
                        <a:fillRect/>
                      </a:stretch>
                    </p:blipFill>
                    <p:spPr bwMode="auto">
                      <a:xfrm>
                        <a:off x="2267744" y="2132856"/>
                        <a:ext cx="4311650" cy="2195512"/>
                      </a:xfrm>
                      <a:prstGeom prst="rect">
                        <a:avLst/>
                      </a:prstGeom>
                      <a:noFill/>
                      <a:ln>
                        <a:noFill/>
                      </a:ln>
                      <a:effectLst/>
                    </p:spPr>
                  </p:pic>
                </p:oleObj>
              </mc:Fallback>
            </mc:AlternateContent>
          </a:graphicData>
        </a:graphic>
      </p:graphicFrame>
      <p:graphicFrame>
        <p:nvGraphicFramePr>
          <p:cNvPr id="6" name="Object 5"/>
          <p:cNvGraphicFramePr>
            <a:graphicFrameLocks noGrp="1" noChangeAspect="1"/>
          </p:cNvGraphicFramePr>
          <p:nvPr>
            <p:extLst>
              <p:ext uri="{D42A27DB-BD31-4B8C-83A1-F6EECF244321}">
                <p14:modId xmlns:p14="http://schemas.microsoft.com/office/powerpoint/2010/main" val="3258550413"/>
              </p:ext>
            </p:extLst>
          </p:nvPr>
        </p:nvGraphicFramePr>
        <p:xfrm>
          <a:off x="3203848" y="1652588"/>
          <a:ext cx="741362" cy="334962"/>
        </p:xfrm>
        <a:graphic>
          <a:graphicData uri="http://schemas.openxmlformats.org/presentationml/2006/ole">
            <mc:AlternateContent xmlns:mc="http://schemas.openxmlformats.org/markup-compatibility/2006">
              <mc:Choice xmlns:v="urn:schemas-microsoft-com:vml" Requires="v">
                <p:oleObj spid="_x0000_s15435" name="Equation" r:id="rId6" imgW="533160" imgH="241200" progId="Equation.3">
                  <p:embed/>
                </p:oleObj>
              </mc:Choice>
              <mc:Fallback>
                <p:oleObj name="Equation" r:id="rId6" imgW="533160" imgH="241200" progId="Equation.3">
                  <p:embed/>
                  <p:pic>
                    <p:nvPicPr>
                      <p:cNvPr id="0" name=""/>
                      <p:cNvPicPr>
                        <a:picLocks noGrp="1" noChangeAspect="1" noChangeArrowheads="1"/>
                      </p:cNvPicPr>
                      <p:nvPr/>
                    </p:nvPicPr>
                    <p:blipFill>
                      <a:blip r:embed="rId7"/>
                      <a:srcRect/>
                      <a:stretch>
                        <a:fillRect/>
                      </a:stretch>
                    </p:blipFill>
                    <p:spPr bwMode="auto">
                      <a:xfrm>
                        <a:off x="3203848" y="1652588"/>
                        <a:ext cx="741362" cy="334962"/>
                      </a:xfrm>
                      <a:prstGeom prst="rect">
                        <a:avLst/>
                      </a:prstGeom>
                      <a:noFill/>
                      <a:ln>
                        <a:noFill/>
                      </a:ln>
                      <a:effectLst/>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3440489932"/>
              </p:ext>
            </p:extLst>
          </p:nvPr>
        </p:nvGraphicFramePr>
        <p:xfrm>
          <a:off x="3292103" y="4465687"/>
          <a:ext cx="686076" cy="504056"/>
        </p:xfrm>
        <a:graphic>
          <a:graphicData uri="http://schemas.openxmlformats.org/presentationml/2006/ole">
            <mc:AlternateContent xmlns:mc="http://schemas.openxmlformats.org/markup-compatibility/2006">
              <mc:Choice xmlns:v="urn:schemas-microsoft-com:vml" Requires="v">
                <p:oleObj spid="_x0000_s15436" name="Equation" r:id="rId8" imgW="622080" imgH="457200" progId="Equation.3">
                  <p:embed/>
                </p:oleObj>
              </mc:Choice>
              <mc:Fallback>
                <p:oleObj name="Equation" r:id="rId8" imgW="622080" imgH="457200" progId="Equation.3">
                  <p:embed/>
                  <p:pic>
                    <p:nvPicPr>
                      <p:cNvPr id="0" name=""/>
                      <p:cNvPicPr/>
                      <p:nvPr/>
                    </p:nvPicPr>
                    <p:blipFill>
                      <a:blip r:embed="rId9"/>
                      <a:stretch>
                        <a:fillRect/>
                      </a:stretch>
                    </p:blipFill>
                    <p:spPr>
                      <a:xfrm>
                        <a:off x="3292103" y="4465687"/>
                        <a:ext cx="686076" cy="504056"/>
                      </a:xfrm>
                      <a:prstGeom prst="rect">
                        <a:avLst/>
                      </a:prstGeom>
                    </p:spPr>
                  </p:pic>
                </p:oleObj>
              </mc:Fallback>
            </mc:AlternateContent>
          </a:graphicData>
        </a:graphic>
      </p:graphicFrame>
      <p:graphicFrame>
        <p:nvGraphicFramePr>
          <p:cNvPr id="8" name="Object 7"/>
          <p:cNvGraphicFramePr>
            <a:graphicFrameLocks noGrp="1" noChangeAspect="1"/>
          </p:cNvGraphicFramePr>
          <p:nvPr>
            <p:extLst>
              <p:ext uri="{D42A27DB-BD31-4B8C-83A1-F6EECF244321}">
                <p14:modId xmlns:p14="http://schemas.microsoft.com/office/powerpoint/2010/main" val="188634770"/>
              </p:ext>
            </p:extLst>
          </p:nvPr>
        </p:nvGraphicFramePr>
        <p:xfrm>
          <a:off x="3203848" y="5301208"/>
          <a:ext cx="2312987" cy="1411287"/>
        </p:xfrm>
        <a:graphic>
          <a:graphicData uri="http://schemas.openxmlformats.org/presentationml/2006/ole">
            <mc:AlternateContent xmlns:mc="http://schemas.openxmlformats.org/markup-compatibility/2006">
              <mc:Choice xmlns:v="urn:schemas-microsoft-com:vml" Requires="v">
                <p:oleObj spid="_x0000_s15437" name="Equation" r:id="rId10" imgW="1498320" imgH="914400" progId="Equation.3">
                  <p:embed/>
                </p:oleObj>
              </mc:Choice>
              <mc:Fallback>
                <p:oleObj name="Equation" r:id="rId10" imgW="1498320" imgH="914400" progId="Equation.3">
                  <p:embed/>
                  <p:pic>
                    <p:nvPicPr>
                      <p:cNvPr id="0" name=""/>
                      <p:cNvPicPr>
                        <a:picLocks noGrp="1" noChangeAspect="1" noChangeArrowheads="1"/>
                      </p:cNvPicPr>
                      <p:nvPr/>
                    </p:nvPicPr>
                    <p:blipFill>
                      <a:blip r:embed="rId11"/>
                      <a:srcRect/>
                      <a:stretch>
                        <a:fillRect/>
                      </a:stretch>
                    </p:blipFill>
                    <p:spPr bwMode="auto">
                      <a:xfrm>
                        <a:off x="3203848" y="5301208"/>
                        <a:ext cx="2312987" cy="1411287"/>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27404019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997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39971">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971"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Rectangle 2"/>
          <p:cNvSpPr>
            <a:spLocks noGrp="1" noChangeArrowheads="1"/>
          </p:cNvSpPr>
          <p:nvPr>
            <p:ph type="title"/>
          </p:nvPr>
        </p:nvSpPr>
        <p:spPr>
          <a:xfrm>
            <a:off x="611560" y="0"/>
            <a:ext cx="8072438" cy="1138238"/>
          </a:xfrm>
        </p:spPr>
        <p:txBody>
          <a:bodyPr/>
          <a:lstStyle/>
          <a:p>
            <a:pPr eaLnBrk="1" hangingPunct="1">
              <a:defRPr/>
            </a:pPr>
            <a:r>
              <a:rPr lang="sv-SE" dirty="0" smtClean="0"/>
              <a:t>Tolkning </a:t>
            </a:r>
            <a:r>
              <a:rPr lang="sv-SE" dirty="0"/>
              <a:t>r</a:t>
            </a:r>
            <a:r>
              <a:rPr lang="sv-SE" dirty="0" smtClean="0"/>
              <a:t>änteparitet</a:t>
            </a:r>
          </a:p>
        </p:txBody>
      </p:sp>
      <p:sp>
        <p:nvSpPr>
          <p:cNvPr id="339971" name="Rectangle 3"/>
          <p:cNvSpPr>
            <a:spLocks noGrp="1" noChangeArrowheads="1"/>
          </p:cNvSpPr>
          <p:nvPr>
            <p:ph type="body" idx="1"/>
          </p:nvPr>
        </p:nvSpPr>
        <p:spPr>
          <a:xfrm>
            <a:off x="683568" y="1556792"/>
            <a:ext cx="7848872" cy="5112568"/>
          </a:xfrm>
        </p:spPr>
        <p:txBody>
          <a:bodyPr/>
          <a:lstStyle/>
          <a:p>
            <a:pPr>
              <a:lnSpc>
                <a:spcPts val="3500"/>
              </a:lnSpc>
              <a:spcBef>
                <a:spcPts val="0"/>
              </a:spcBef>
              <a:spcAft>
                <a:spcPts val="1200"/>
              </a:spcAft>
              <a:buFont typeface="Arial" panose="020B0604020202020204" pitchFamily="34" charset="0"/>
              <a:buChar char="•"/>
              <a:defRPr/>
            </a:pPr>
            <a:r>
              <a:rPr lang="sv-SE" sz="2000" dirty="0" smtClean="0">
                <a:effectLst/>
              </a:rPr>
              <a:t>Villkoret för </a:t>
            </a:r>
            <a:r>
              <a:rPr lang="sv-SE" sz="2000" b="1" dirty="0" smtClean="0">
                <a:solidFill>
                  <a:schemeClr val="tx1"/>
                </a:solidFill>
                <a:effectLst/>
              </a:rPr>
              <a:t>ränteparitet                           </a:t>
            </a:r>
            <a:r>
              <a:rPr lang="sv-SE" sz="2000" dirty="0" smtClean="0">
                <a:solidFill>
                  <a:schemeClr val="tx1"/>
                </a:solidFill>
                <a:effectLst/>
              </a:rPr>
              <a:t>säger att växelkursförändringar kompenserar för ränteskillnader så att förväntad avkastning blir densamma. </a:t>
            </a:r>
          </a:p>
          <a:p>
            <a:pPr lvl="1">
              <a:spcBef>
                <a:spcPts val="0"/>
              </a:spcBef>
              <a:spcAft>
                <a:spcPts val="1200"/>
              </a:spcAft>
              <a:buFont typeface="Arial" panose="020B0604020202020204" pitchFamily="34" charset="0"/>
              <a:buChar char="•"/>
              <a:defRPr/>
            </a:pPr>
            <a:r>
              <a:rPr lang="sv-SE" sz="1800" dirty="0" smtClean="0">
                <a:solidFill>
                  <a:schemeClr val="tx1"/>
                </a:solidFill>
                <a:effectLst/>
              </a:rPr>
              <a:t>Om räntan är </a:t>
            </a:r>
            <a:r>
              <a:rPr lang="sv-SE" sz="1800" b="1" dirty="0" smtClean="0">
                <a:solidFill>
                  <a:schemeClr val="tx1"/>
                </a:solidFill>
                <a:effectLst/>
              </a:rPr>
              <a:t>högre</a:t>
            </a:r>
            <a:r>
              <a:rPr lang="sv-SE" sz="1800" dirty="0" smtClean="0">
                <a:solidFill>
                  <a:schemeClr val="tx1"/>
                </a:solidFill>
                <a:effectLst/>
              </a:rPr>
              <a:t> hemma än i omvärlden,        , måste             vara negativ (växelkursen förväntas </a:t>
            </a:r>
            <a:r>
              <a:rPr lang="sv-SE" sz="1800" b="1" dirty="0" smtClean="0">
                <a:solidFill>
                  <a:schemeClr val="tx1"/>
                </a:solidFill>
                <a:effectLst/>
              </a:rPr>
              <a:t>falla</a:t>
            </a:r>
            <a:r>
              <a:rPr lang="sv-SE" sz="1800" dirty="0" smtClean="0">
                <a:solidFill>
                  <a:schemeClr val="tx1"/>
                </a:solidFill>
                <a:effectLst/>
              </a:rPr>
              <a:t> så utländsk valuta stiger i värde jämfört med den inhemska).</a:t>
            </a:r>
          </a:p>
          <a:p>
            <a:pPr lvl="1">
              <a:spcBef>
                <a:spcPts val="0"/>
              </a:spcBef>
              <a:spcAft>
                <a:spcPts val="1200"/>
              </a:spcAft>
              <a:buFont typeface="Arial" panose="020B0604020202020204" pitchFamily="34" charset="0"/>
              <a:buChar char="•"/>
              <a:defRPr/>
            </a:pPr>
            <a:r>
              <a:rPr lang="sv-SE" sz="1800" dirty="0">
                <a:solidFill>
                  <a:schemeClr val="tx1"/>
                </a:solidFill>
                <a:effectLst/>
              </a:rPr>
              <a:t>Om räntan är </a:t>
            </a:r>
            <a:r>
              <a:rPr lang="sv-SE" sz="1800" b="1" dirty="0" smtClean="0">
                <a:solidFill>
                  <a:schemeClr val="tx1"/>
                </a:solidFill>
                <a:effectLst/>
              </a:rPr>
              <a:t>lägre </a:t>
            </a:r>
            <a:r>
              <a:rPr lang="sv-SE" sz="1800" dirty="0" smtClean="0">
                <a:solidFill>
                  <a:schemeClr val="tx1"/>
                </a:solidFill>
                <a:effectLst/>
              </a:rPr>
              <a:t>hemma </a:t>
            </a:r>
            <a:r>
              <a:rPr lang="sv-SE" sz="1800" dirty="0">
                <a:solidFill>
                  <a:schemeClr val="tx1"/>
                </a:solidFill>
                <a:effectLst/>
              </a:rPr>
              <a:t>än i </a:t>
            </a:r>
            <a:r>
              <a:rPr lang="sv-SE" sz="1800" dirty="0" smtClean="0">
                <a:solidFill>
                  <a:schemeClr val="tx1"/>
                </a:solidFill>
                <a:effectLst/>
              </a:rPr>
              <a:t>omvärlden,        ,måste           vara positiv (växelkursen </a:t>
            </a:r>
            <a:r>
              <a:rPr lang="sv-SE" sz="1800" dirty="0">
                <a:solidFill>
                  <a:schemeClr val="tx1"/>
                </a:solidFill>
                <a:effectLst/>
              </a:rPr>
              <a:t>förväntas </a:t>
            </a:r>
            <a:r>
              <a:rPr lang="sv-SE" sz="1800" b="1" dirty="0" smtClean="0">
                <a:solidFill>
                  <a:schemeClr val="tx1"/>
                </a:solidFill>
                <a:effectLst/>
              </a:rPr>
              <a:t>stärkas </a:t>
            </a:r>
            <a:r>
              <a:rPr lang="sv-SE" sz="1800" dirty="0" smtClean="0">
                <a:solidFill>
                  <a:schemeClr val="tx1"/>
                </a:solidFill>
                <a:effectLst/>
              </a:rPr>
              <a:t>så inhemsk valuta </a:t>
            </a:r>
            <a:r>
              <a:rPr lang="sv-SE" sz="1800" dirty="0">
                <a:solidFill>
                  <a:schemeClr val="tx1"/>
                </a:solidFill>
                <a:effectLst/>
              </a:rPr>
              <a:t>stiger i värde jämfört med den </a:t>
            </a:r>
            <a:r>
              <a:rPr lang="sv-SE" sz="1800" dirty="0" smtClean="0">
                <a:solidFill>
                  <a:schemeClr val="tx1"/>
                </a:solidFill>
                <a:effectLst/>
              </a:rPr>
              <a:t>utländska).</a:t>
            </a:r>
          </a:p>
          <a:p>
            <a:pPr>
              <a:spcBef>
                <a:spcPts val="0"/>
              </a:spcBef>
              <a:spcAft>
                <a:spcPts val="1200"/>
              </a:spcAft>
              <a:buFont typeface="Arial" panose="020B0604020202020204" pitchFamily="34" charset="0"/>
              <a:buChar char="•"/>
              <a:defRPr/>
            </a:pPr>
            <a:r>
              <a:rPr lang="sv-SE" sz="2200" b="1" dirty="0" smtClean="0">
                <a:solidFill>
                  <a:schemeClr val="tx1"/>
                </a:solidFill>
                <a:effectLst/>
              </a:rPr>
              <a:t>Givet framtida förväntad växelkurs</a:t>
            </a:r>
            <a:r>
              <a:rPr lang="sv-SE" sz="2200" dirty="0" smtClean="0">
                <a:solidFill>
                  <a:schemeClr val="tx1"/>
                </a:solidFill>
                <a:effectLst/>
              </a:rPr>
              <a:t> kommer dagens växelkurs enligt teorin att ställa in sig så att ränteparitet blir uppfyllt. Om räntan hemma stiger stärks därmed växelkursen och tvärtom.</a:t>
            </a:r>
            <a:endParaRPr lang="sv-SE" sz="2200" dirty="0">
              <a:solidFill>
                <a:schemeClr val="tx1"/>
              </a:solidFill>
              <a:effectLst/>
            </a:endParaRPr>
          </a:p>
          <a:p>
            <a:pPr>
              <a:spcBef>
                <a:spcPts val="0"/>
              </a:spcBef>
              <a:spcAft>
                <a:spcPts val="0"/>
              </a:spcAft>
              <a:buFont typeface="Arial" panose="020B0604020202020204" pitchFamily="34" charset="0"/>
              <a:buChar char="•"/>
              <a:defRPr/>
            </a:pPr>
            <a:endParaRPr lang="sv-SE" sz="2000" i="1" dirty="0" smtClean="0">
              <a:solidFill>
                <a:schemeClr val="tx1"/>
              </a:solidFill>
              <a:effectLst/>
            </a:endParaRPr>
          </a:p>
          <a:p>
            <a:pPr marL="0" indent="0">
              <a:spcAft>
                <a:spcPts val="1200"/>
              </a:spcAft>
              <a:defRPr/>
            </a:pPr>
            <a:endParaRPr lang="sv-SE" sz="2000" dirty="0">
              <a:solidFill>
                <a:schemeClr val="tx1"/>
              </a:solidFill>
              <a:effectLst/>
            </a:endParaRPr>
          </a:p>
          <a:p>
            <a:pPr marL="0" indent="0">
              <a:spcAft>
                <a:spcPts val="1200"/>
              </a:spcAft>
              <a:defRPr/>
            </a:pPr>
            <a:endParaRPr lang="sv-SE" sz="2000" dirty="0" smtClean="0">
              <a:solidFill>
                <a:schemeClr val="tx1"/>
              </a:solidFill>
              <a:effectLst/>
            </a:endParaRPr>
          </a:p>
          <a:p>
            <a:pPr marL="0" indent="0">
              <a:spcAft>
                <a:spcPts val="1200"/>
              </a:spcAft>
              <a:defRPr/>
            </a:pPr>
            <a:endParaRPr lang="sv-SE" sz="2000" dirty="0">
              <a:solidFill>
                <a:schemeClr val="tx1"/>
              </a:solidFill>
              <a:effectLst/>
            </a:endParaRPr>
          </a:p>
          <a:p>
            <a:pPr>
              <a:spcAft>
                <a:spcPts val="1200"/>
              </a:spcAft>
              <a:buFont typeface="Arial" panose="020B0604020202020204" pitchFamily="34" charset="0"/>
              <a:buChar char="•"/>
              <a:defRPr/>
            </a:pPr>
            <a:endParaRPr lang="sv-SE" sz="2000" dirty="0" smtClean="0">
              <a:effectLst/>
            </a:endParaRPr>
          </a:p>
        </p:txBody>
      </p:sp>
      <p:sp>
        <p:nvSpPr>
          <p:cNvPr id="5" name="Slide Number Placeholder 3"/>
          <p:cNvSpPr>
            <a:spLocks noGrp="1"/>
          </p:cNvSpPr>
          <p:nvPr>
            <p:ph type="sldNum" sz="quarter" idx="10"/>
          </p:nvPr>
        </p:nvSpPr>
        <p:spPr>
          <a:xfrm>
            <a:off x="0" y="6516688"/>
            <a:ext cx="1900238" cy="336550"/>
          </a:xfrm>
        </p:spPr>
        <p:txBody>
          <a:bodyPr/>
          <a:lstStyle/>
          <a:p>
            <a:pPr>
              <a:defRPr/>
            </a:pPr>
            <a:r>
              <a:rPr lang="sv-SE" dirty="0" smtClean="0"/>
              <a:t>K5: </a:t>
            </a:r>
            <a:r>
              <a:rPr lang="sv-SE" dirty="0"/>
              <a:t>sid. </a:t>
            </a:r>
            <a:fld id="{71B7D319-3509-4EF6-A7CA-BA2351681FF6}" type="slidenum">
              <a:rPr lang="en-GB"/>
              <a:pPr>
                <a:defRPr/>
              </a:pPr>
              <a:t>19</a:t>
            </a:fld>
            <a:endParaRPr lang="en-GB" dirty="0"/>
          </a:p>
        </p:txBody>
      </p:sp>
      <p:graphicFrame>
        <p:nvGraphicFramePr>
          <p:cNvPr id="2" name="Object 1"/>
          <p:cNvGraphicFramePr>
            <a:graphicFrameLocks noChangeAspect="1"/>
          </p:cNvGraphicFramePr>
          <p:nvPr>
            <p:extLst>
              <p:ext uri="{D42A27DB-BD31-4B8C-83A1-F6EECF244321}">
                <p14:modId xmlns:p14="http://schemas.microsoft.com/office/powerpoint/2010/main" val="2592794688"/>
              </p:ext>
            </p:extLst>
          </p:nvPr>
        </p:nvGraphicFramePr>
        <p:xfrm>
          <a:off x="3909070" y="1532409"/>
          <a:ext cx="1664360" cy="673224"/>
        </p:xfrm>
        <a:graphic>
          <a:graphicData uri="http://schemas.openxmlformats.org/presentationml/2006/ole">
            <mc:AlternateContent xmlns:mc="http://schemas.openxmlformats.org/markup-compatibility/2006">
              <mc:Choice xmlns:v="urn:schemas-microsoft-com:vml" Requires="v">
                <p:oleObj spid="_x0000_s16471" name="Equation" r:id="rId3" imgW="1130040" imgH="457200" progId="Equation.3">
                  <p:embed/>
                </p:oleObj>
              </mc:Choice>
              <mc:Fallback>
                <p:oleObj name="Equation" r:id="rId3" imgW="1130040" imgH="457200" progId="Equation.3">
                  <p:embed/>
                  <p:pic>
                    <p:nvPicPr>
                      <p:cNvPr id="0" name=""/>
                      <p:cNvPicPr/>
                      <p:nvPr/>
                    </p:nvPicPr>
                    <p:blipFill>
                      <a:blip r:embed="rId4"/>
                      <a:stretch>
                        <a:fillRect/>
                      </a:stretch>
                    </p:blipFill>
                    <p:spPr>
                      <a:xfrm>
                        <a:off x="3909070" y="1532409"/>
                        <a:ext cx="1664360" cy="673224"/>
                      </a:xfrm>
                      <a:prstGeom prst="rect">
                        <a:avLst/>
                      </a:prstGeom>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1002856943"/>
              </p:ext>
            </p:extLst>
          </p:nvPr>
        </p:nvGraphicFramePr>
        <p:xfrm>
          <a:off x="6044927" y="3082677"/>
          <a:ext cx="491232" cy="291669"/>
        </p:xfrm>
        <a:graphic>
          <a:graphicData uri="http://schemas.openxmlformats.org/presentationml/2006/ole">
            <mc:AlternateContent xmlns:mc="http://schemas.openxmlformats.org/markup-compatibility/2006">
              <mc:Choice xmlns:v="urn:schemas-microsoft-com:vml" Requires="v">
                <p:oleObj spid="_x0000_s16472" name="Equation" r:id="rId5" imgW="406080" imgH="241200" progId="Equation.3">
                  <p:embed/>
                </p:oleObj>
              </mc:Choice>
              <mc:Fallback>
                <p:oleObj name="Equation" r:id="rId5" imgW="406080" imgH="241200" progId="Equation.3">
                  <p:embed/>
                  <p:pic>
                    <p:nvPicPr>
                      <p:cNvPr id="0" name=""/>
                      <p:cNvPicPr/>
                      <p:nvPr/>
                    </p:nvPicPr>
                    <p:blipFill>
                      <a:blip r:embed="rId6"/>
                      <a:stretch>
                        <a:fillRect/>
                      </a:stretch>
                    </p:blipFill>
                    <p:spPr>
                      <a:xfrm>
                        <a:off x="6044927" y="3082677"/>
                        <a:ext cx="491232" cy="291669"/>
                      </a:xfrm>
                      <a:prstGeom prst="rect">
                        <a:avLst/>
                      </a:prstGeom>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817702889"/>
              </p:ext>
            </p:extLst>
          </p:nvPr>
        </p:nvGraphicFramePr>
        <p:xfrm>
          <a:off x="7281118" y="2984954"/>
          <a:ext cx="684783" cy="503106"/>
        </p:xfrm>
        <a:graphic>
          <a:graphicData uri="http://schemas.openxmlformats.org/presentationml/2006/ole">
            <mc:AlternateContent xmlns:mc="http://schemas.openxmlformats.org/markup-compatibility/2006">
              <mc:Choice xmlns:v="urn:schemas-microsoft-com:vml" Requires="v">
                <p:oleObj spid="_x0000_s16473" name="Equation" r:id="rId7" imgW="622080" imgH="457200" progId="Equation.3">
                  <p:embed/>
                </p:oleObj>
              </mc:Choice>
              <mc:Fallback>
                <p:oleObj name="Equation" r:id="rId7" imgW="622080" imgH="457200" progId="Equation.3">
                  <p:embed/>
                  <p:pic>
                    <p:nvPicPr>
                      <p:cNvPr id="0" name=""/>
                      <p:cNvPicPr/>
                      <p:nvPr/>
                    </p:nvPicPr>
                    <p:blipFill>
                      <a:blip r:embed="rId8"/>
                      <a:stretch>
                        <a:fillRect/>
                      </a:stretch>
                    </p:blipFill>
                    <p:spPr>
                      <a:xfrm>
                        <a:off x="7281118" y="2984954"/>
                        <a:ext cx="684783" cy="503106"/>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156903019"/>
              </p:ext>
            </p:extLst>
          </p:nvPr>
        </p:nvGraphicFramePr>
        <p:xfrm>
          <a:off x="5921102" y="4081264"/>
          <a:ext cx="491232" cy="291669"/>
        </p:xfrm>
        <a:graphic>
          <a:graphicData uri="http://schemas.openxmlformats.org/presentationml/2006/ole">
            <mc:AlternateContent xmlns:mc="http://schemas.openxmlformats.org/markup-compatibility/2006">
              <mc:Choice xmlns:v="urn:schemas-microsoft-com:vml" Requires="v">
                <p:oleObj spid="_x0000_s16474" name="Equation" r:id="rId9" imgW="406080" imgH="241200" progId="Equation.3">
                  <p:embed/>
                </p:oleObj>
              </mc:Choice>
              <mc:Fallback>
                <p:oleObj name="Equation" r:id="rId9" imgW="406080" imgH="241200" progId="Equation.3">
                  <p:embed/>
                  <p:pic>
                    <p:nvPicPr>
                      <p:cNvPr id="0" name=""/>
                      <p:cNvPicPr/>
                      <p:nvPr/>
                    </p:nvPicPr>
                    <p:blipFill>
                      <a:blip r:embed="rId10"/>
                      <a:stretch>
                        <a:fillRect/>
                      </a:stretch>
                    </p:blipFill>
                    <p:spPr>
                      <a:xfrm>
                        <a:off x="5921102" y="4081264"/>
                        <a:ext cx="491232" cy="291669"/>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255893754"/>
              </p:ext>
            </p:extLst>
          </p:nvPr>
        </p:nvGraphicFramePr>
        <p:xfrm>
          <a:off x="7127577" y="3943531"/>
          <a:ext cx="684783" cy="503106"/>
        </p:xfrm>
        <a:graphic>
          <a:graphicData uri="http://schemas.openxmlformats.org/presentationml/2006/ole">
            <mc:AlternateContent xmlns:mc="http://schemas.openxmlformats.org/markup-compatibility/2006">
              <mc:Choice xmlns:v="urn:schemas-microsoft-com:vml" Requires="v">
                <p:oleObj spid="_x0000_s16475" name="Equation" r:id="rId11" imgW="622080" imgH="457200" progId="Equation.3">
                  <p:embed/>
                </p:oleObj>
              </mc:Choice>
              <mc:Fallback>
                <p:oleObj name="Equation" r:id="rId11" imgW="622080" imgH="457200" progId="Equation.3">
                  <p:embed/>
                  <p:pic>
                    <p:nvPicPr>
                      <p:cNvPr id="0" name=""/>
                      <p:cNvPicPr/>
                      <p:nvPr/>
                    </p:nvPicPr>
                    <p:blipFill>
                      <a:blip r:embed="rId8"/>
                      <a:stretch>
                        <a:fillRect/>
                      </a:stretch>
                    </p:blipFill>
                    <p:spPr>
                      <a:xfrm>
                        <a:off x="7127577" y="3943531"/>
                        <a:ext cx="684783" cy="503106"/>
                      </a:xfrm>
                      <a:prstGeom prst="rect">
                        <a:avLst/>
                      </a:prstGeom>
                    </p:spPr>
                  </p:pic>
                </p:oleObj>
              </mc:Fallback>
            </mc:AlternateContent>
          </a:graphicData>
        </a:graphic>
      </p:graphicFrame>
    </p:spTree>
    <p:extLst>
      <p:ext uri="{BB962C8B-B14F-4D97-AF65-F5344CB8AC3E}">
        <p14:creationId xmlns:p14="http://schemas.microsoft.com/office/powerpoint/2010/main" val="28771549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997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39971">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39971">
                                            <p:txEl>
                                              <p:pRg st="2" end="2"/>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3997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971"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r>
              <a:rPr lang="sv-SE" dirty="0" smtClean="0"/>
              <a:t>K5: </a:t>
            </a:r>
            <a:r>
              <a:rPr lang="sv-SE" dirty="0"/>
              <a:t>sid. </a:t>
            </a:r>
            <a:fld id="{71B7D319-3509-4EF6-A7CA-BA2351681FF6}" type="slidenum">
              <a:rPr lang="en-GB"/>
              <a:pPr>
                <a:defRPr/>
              </a:pPr>
              <a:t>2</a:t>
            </a:fld>
            <a:endParaRPr lang="en-GB" dirty="0"/>
          </a:p>
        </p:txBody>
      </p:sp>
      <p:sp>
        <p:nvSpPr>
          <p:cNvPr id="5121" name="Rectangle 1"/>
          <p:cNvSpPr>
            <a:spLocks noGrp="1" noChangeArrowheads="1"/>
          </p:cNvSpPr>
          <p:nvPr>
            <p:ph type="title"/>
          </p:nvPr>
        </p:nvSpPr>
        <p:spPr>
          <a:xfrm>
            <a:off x="979984" y="76200"/>
            <a:ext cx="7336432" cy="1143000"/>
          </a:xfrm>
        </p:spPr>
        <p:txBody>
          <a:body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sv-SE" dirty="0"/>
              <a:t>Öppenhet på olika marknader</a:t>
            </a:r>
            <a:endParaRPr lang="sv-SE" dirty="0" smtClean="0"/>
          </a:p>
        </p:txBody>
      </p:sp>
      <p:sp>
        <p:nvSpPr>
          <p:cNvPr id="2" name="Content Placeholder 1"/>
          <p:cNvSpPr>
            <a:spLocks noGrp="1"/>
          </p:cNvSpPr>
          <p:nvPr>
            <p:ph idx="1"/>
          </p:nvPr>
        </p:nvSpPr>
        <p:spPr>
          <a:xfrm>
            <a:off x="609600" y="1752600"/>
            <a:ext cx="7573963" cy="2540496"/>
          </a:xfrm>
        </p:spPr>
        <p:txBody>
          <a:bodyPr/>
          <a:lstStyle/>
          <a:p>
            <a:pPr>
              <a:buFont typeface="Arial" panose="020B0604020202020204" pitchFamily="34" charset="0"/>
              <a:buChar char="•"/>
            </a:pPr>
            <a:r>
              <a:rPr lang="sv-SE" sz="2000" dirty="0">
                <a:effectLst/>
              </a:rPr>
              <a:t>Öppenheten är ofta olika stor vad gäller olika marknader:</a:t>
            </a:r>
          </a:p>
          <a:p>
            <a:pPr>
              <a:buFont typeface="Arial" panose="020B0604020202020204" pitchFamily="34" charset="0"/>
              <a:buChar char="•"/>
            </a:pPr>
            <a:r>
              <a:rPr lang="sv-SE" sz="2000" b="1" dirty="0">
                <a:effectLst/>
              </a:rPr>
              <a:t>Varumarknader</a:t>
            </a:r>
            <a:r>
              <a:rPr lang="sv-SE" sz="2000" dirty="0">
                <a:effectLst/>
              </a:rPr>
              <a:t>. Restriktioner i form av tullar och import- eller exportkvoter. </a:t>
            </a:r>
          </a:p>
          <a:p>
            <a:pPr>
              <a:buFont typeface="Arial" panose="020B0604020202020204" pitchFamily="34" charset="0"/>
              <a:buChar char="•"/>
            </a:pPr>
            <a:r>
              <a:rPr lang="sv-SE" sz="2000" b="1" dirty="0">
                <a:effectLst/>
              </a:rPr>
              <a:t>Finansiella marknade</a:t>
            </a:r>
            <a:r>
              <a:rPr lang="sv-SE" sz="2000" dirty="0">
                <a:effectLst/>
              </a:rPr>
              <a:t>r. Regler för kapitalflöden reglerar i vilken grad individer i ett land kan äga finansiella tillgånger, t.ex. aktier eller obligationer i andra länder.</a:t>
            </a:r>
          </a:p>
          <a:p>
            <a:pPr>
              <a:buFont typeface="Arial" panose="020B0604020202020204" pitchFamily="34" charset="0"/>
              <a:buChar char="•"/>
            </a:pPr>
            <a:r>
              <a:rPr lang="sv-SE" sz="2000" b="1" dirty="0">
                <a:effectLst/>
              </a:rPr>
              <a:t>Faktormarknader</a:t>
            </a:r>
            <a:r>
              <a:rPr lang="sv-SE" sz="2000" dirty="0">
                <a:effectLst/>
              </a:rPr>
              <a:t>. En uppsjö av regler påverkar möjligheterna för arbetskraft och fysiskt kapital att välja var det ska sättas i arbete. </a:t>
            </a:r>
          </a:p>
          <a:p>
            <a:endParaRPr lang="sv-SE" sz="2400" dirty="0"/>
          </a:p>
        </p:txBody>
      </p:sp>
    </p:spTree>
    <p:extLst>
      <p:ext uri="{BB962C8B-B14F-4D97-AF65-F5344CB8AC3E}">
        <p14:creationId xmlns:p14="http://schemas.microsoft.com/office/powerpoint/2010/main" val="60449667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Rectangle 2"/>
          <p:cNvSpPr>
            <a:spLocks noGrp="1" noChangeArrowheads="1"/>
          </p:cNvSpPr>
          <p:nvPr>
            <p:ph type="title"/>
          </p:nvPr>
        </p:nvSpPr>
        <p:spPr>
          <a:xfrm>
            <a:off x="611560" y="0"/>
            <a:ext cx="8072438" cy="1138238"/>
          </a:xfrm>
        </p:spPr>
        <p:txBody>
          <a:bodyPr/>
          <a:lstStyle/>
          <a:p>
            <a:pPr eaLnBrk="1" hangingPunct="1">
              <a:defRPr/>
            </a:pPr>
            <a:r>
              <a:rPr lang="sv-SE" dirty="0" smtClean="0"/>
              <a:t>Sammanfattning</a:t>
            </a:r>
          </a:p>
        </p:txBody>
      </p:sp>
      <p:sp>
        <p:nvSpPr>
          <p:cNvPr id="339971" name="Rectangle 3"/>
          <p:cNvSpPr>
            <a:spLocks noGrp="1" noChangeArrowheads="1"/>
          </p:cNvSpPr>
          <p:nvPr>
            <p:ph type="body" idx="1"/>
          </p:nvPr>
        </p:nvSpPr>
        <p:spPr>
          <a:xfrm>
            <a:off x="611560" y="1556792"/>
            <a:ext cx="7848872" cy="5112568"/>
          </a:xfrm>
        </p:spPr>
        <p:txBody>
          <a:bodyPr/>
          <a:lstStyle/>
          <a:p>
            <a:pPr>
              <a:spcBef>
                <a:spcPts val="0"/>
              </a:spcBef>
              <a:spcAft>
                <a:spcPts val="0"/>
              </a:spcAft>
              <a:buFont typeface="Arial" panose="020B0604020202020204" pitchFamily="34" charset="0"/>
              <a:buChar char="•"/>
              <a:defRPr/>
            </a:pPr>
            <a:r>
              <a:rPr lang="sv-SE" sz="2000" dirty="0">
                <a:solidFill>
                  <a:schemeClr val="tx1"/>
                </a:solidFill>
                <a:effectLst/>
              </a:rPr>
              <a:t>Valet mellan produkter tillverkade utomlands och hemma styrs av den </a:t>
            </a:r>
            <a:r>
              <a:rPr lang="sv-SE" sz="2000" b="1" dirty="0">
                <a:solidFill>
                  <a:schemeClr val="tx1"/>
                </a:solidFill>
                <a:effectLst/>
              </a:rPr>
              <a:t>reala</a:t>
            </a:r>
            <a:r>
              <a:rPr lang="sv-SE" sz="2000" dirty="0">
                <a:solidFill>
                  <a:schemeClr val="tx1"/>
                </a:solidFill>
                <a:effectLst/>
              </a:rPr>
              <a:t> växelkursen. </a:t>
            </a:r>
            <a:endParaRPr lang="sv-SE" sz="2000" dirty="0" smtClean="0">
              <a:solidFill>
                <a:schemeClr val="tx1"/>
              </a:solidFill>
              <a:effectLst/>
            </a:endParaRPr>
          </a:p>
          <a:p>
            <a:pPr marL="0" indent="0">
              <a:spcBef>
                <a:spcPts val="0"/>
              </a:spcBef>
              <a:spcAft>
                <a:spcPts val="0"/>
              </a:spcAft>
              <a:defRPr/>
            </a:pPr>
            <a:endParaRPr lang="sv-SE" sz="2000" dirty="0">
              <a:solidFill>
                <a:schemeClr val="tx1"/>
              </a:solidFill>
              <a:effectLst/>
            </a:endParaRPr>
          </a:p>
          <a:p>
            <a:pPr>
              <a:spcBef>
                <a:spcPts val="0"/>
              </a:spcBef>
              <a:spcAft>
                <a:spcPts val="0"/>
              </a:spcAft>
              <a:buFont typeface="Arial" panose="020B0604020202020204" pitchFamily="34" charset="0"/>
              <a:buChar char="•"/>
              <a:defRPr/>
            </a:pPr>
            <a:r>
              <a:rPr lang="sv-SE" sz="2000" dirty="0">
                <a:solidFill>
                  <a:schemeClr val="tx1"/>
                </a:solidFill>
                <a:effectLst/>
              </a:rPr>
              <a:t>Valet mellan inhemska och utländska finansiella tillgångar styrs, givet ränta och avkastning, av förväntningar om förändringar i den </a:t>
            </a:r>
            <a:r>
              <a:rPr lang="sv-SE" sz="2000" b="1" dirty="0">
                <a:solidFill>
                  <a:schemeClr val="tx1"/>
                </a:solidFill>
                <a:effectLst/>
              </a:rPr>
              <a:t>nominella</a:t>
            </a:r>
            <a:r>
              <a:rPr lang="sv-SE" sz="2000" dirty="0">
                <a:solidFill>
                  <a:schemeClr val="tx1"/>
                </a:solidFill>
                <a:effectLst/>
              </a:rPr>
              <a:t> växelkursen</a:t>
            </a:r>
            <a:endParaRPr lang="sv-SE" sz="2000" dirty="0" smtClean="0">
              <a:solidFill>
                <a:schemeClr val="tx1"/>
              </a:solidFill>
              <a:effectLst/>
            </a:endParaRPr>
          </a:p>
          <a:p>
            <a:pPr marL="0" indent="0">
              <a:spcAft>
                <a:spcPts val="1200"/>
              </a:spcAft>
              <a:defRPr/>
            </a:pPr>
            <a:endParaRPr lang="sv-SE" sz="2000" dirty="0">
              <a:solidFill>
                <a:schemeClr val="tx1"/>
              </a:solidFill>
              <a:effectLst/>
            </a:endParaRPr>
          </a:p>
          <a:p>
            <a:pPr marL="0" indent="0">
              <a:spcAft>
                <a:spcPts val="1200"/>
              </a:spcAft>
              <a:defRPr/>
            </a:pPr>
            <a:endParaRPr lang="sv-SE" sz="2000" dirty="0" smtClean="0">
              <a:solidFill>
                <a:schemeClr val="tx1"/>
              </a:solidFill>
              <a:effectLst/>
            </a:endParaRPr>
          </a:p>
          <a:p>
            <a:pPr marL="0" indent="0">
              <a:spcAft>
                <a:spcPts val="1200"/>
              </a:spcAft>
              <a:defRPr/>
            </a:pPr>
            <a:endParaRPr lang="sv-SE" sz="2000" dirty="0">
              <a:solidFill>
                <a:schemeClr val="tx1"/>
              </a:solidFill>
              <a:effectLst/>
            </a:endParaRPr>
          </a:p>
          <a:p>
            <a:pPr>
              <a:spcAft>
                <a:spcPts val="1200"/>
              </a:spcAft>
              <a:buFont typeface="Arial" panose="020B0604020202020204" pitchFamily="34" charset="0"/>
              <a:buChar char="•"/>
              <a:defRPr/>
            </a:pPr>
            <a:endParaRPr lang="sv-SE" sz="2000" dirty="0" smtClean="0">
              <a:effectLst/>
            </a:endParaRPr>
          </a:p>
        </p:txBody>
      </p:sp>
      <p:sp>
        <p:nvSpPr>
          <p:cNvPr id="5" name="Slide Number Placeholder 3"/>
          <p:cNvSpPr>
            <a:spLocks noGrp="1"/>
          </p:cNvSpPr>
          <p:nvPr>
            <p:ph type="sldNum" sz="quarter" idx="10"/>
          </p:nvPr>
        </p:nvSpPr>
        <p:spPr>
          <a:xfrm>
            <a:off x="0" y="6516688"/>
            <a:ext cx="1900238" cy="336550"/>
          </a:xfrm>
        </p:spPr>
        <p:txBody>
          <a:bodyPr/>
          <a:lstStyle/>
          <a:p>
            <a:pPr>
              <a:defRPr/>
            </a:pPr>
            <a:r>
              <a:rPr lang="sv-SE" dirty="0" smtClean="0"/>
              <a:t>K5: </a:t>
            </a:r>
            <a:r>
              <a:rPr lang="sv-SE" dirty="0"/>
              <a:t>sid. </a:t>
            </a:r>
            <a:fld id="{71B7D319-3509-4EF6-A7CA-BA2351681FF6}" type="slidenum">
              <a:rPr lang="en-GB"/>
              <a:pPr>
                <a:defRPr/>
              </a:pPr>
              <a:t>20</a:t>
            </a:fld>
            <a:endParaRPr lang="en-GB" dirty="0"/>
          </a:p>
        </p:txBody>
      </p:sp>
    </p:spTree>
    <p:extLst>
      <p:ext uri="{BB962C8B-B14F-4D97-AF65-F5344CB8AC3E}">
        <p14:creationId xmlns:p14="http://schemas.microsoft.com/office/powerpoint/2010/main" val="27706509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997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Rectangle 2"/>
          <p:cNvSpPr>
            <a:spLocks noGrp="1" noChangeArrowheads="1"/>
          </p:cNvSpPr>
          <p:nvPr>
            <p:ph type="title"/>
          </p:nvPr>
        </p:nvSpPr>
        <p:spPr>
          <a:xfrm>
            <a:off x="611560" y="0"/>
            <a:ext cx="8072438" cy="1138238"/>
          </a:xfrm>
        </p:spPr>
        <p:txBody>
          <a:bodyPr/>
          <a:lstStyle/>
          <a:p>
            <a:pPr eaLnBrk="1" hangingPunct="1">
              <a:defRPr/>
            </a:pPr>
            <a:r>
              <a:rPr lang="sv-SE" dirty="0" smtClean="0"/>
              <a:t>IS-sambandet </a:t>
            </a:r>
            <a:r>
              <a:rPr lang="sv-SE" dirty="0"/>
              <a:t>i </a:t>
            </a:r>
            <a:r>
              <a:rPr lang="sv-SE" dirty="0" smtClean="0"/>
              <a:t>en öppen </a:t>
            </a:r>
            <a:r>
              <a:rPr lang="sv-SE" dirty="0"/>
              <a:t>ekonomi</a:t>
            </a:r>
            <a:endParaRPr lang="sv-SE" dirty="0" smtClean="0"/>
          </a:p>
        </p:txBody>
      </p:sp>
      <mc:AlternateContent xmlns:mc="http://schemas.openxmlformats.org/markup-compatibility/2006" xmlns:a14="http://schemas.microsoft.com/office/drawing/2010/main">
        <mc:Choice Requires="a14">
          <p:sp>
            <p:nvSpPr>
              <p:cNvPr id="339971" name="Rectangle 3"/>
              <p:cNvSpPr>
                <a:spLocks noGrp="1" noChangeArrowheads="1"/>
              </p:cNvSpPr>
              <p:nvPr>
                <p:ph type="body" idx="1"/>
              </p:nvPr>
            </p:nvSpPr>
            <p:spPr>
              <a:xfrm>
                <a:off x="611560" y="1556792"/>
                <a:ext cx="7848872" cy="5112568"/>
              </a:xfrm>
            </p:spPr>
            <p:txBody>
              <a:bodyPr/>
              <a:lstStyle/>
              <a:p>
                <a:pPr>
                  <a:spcBef>
                    <a:spcPts val="0"/>
                  </a:spcBef>
                  <a:spcAft>
                    <a:spcPts val="0"/>
                  </a:spcAft>
                  <a:buFont typeface="Arial" panose="020B0604020202020204" pitchFamily="34" charset="0"/>
                  <a:buChar char="•"/>
                  <a:defRPr/>
                </a:pPr>
                <a:r>
                  <a:rPr lang="sv-SE" sz="2000" dirty="0" smtClean="0">
                    <a:solidFill>
                      <a:schemeClr val="tx1"/>
                    </a:solidFill>
                    <a:effectLst/>
                  </a:rPr>
                  <a:t>Efterfrågan på inhemskt producerade varor (och tjänster) i en </a:t>
                </a:r>
                <a:r>
                  <a:rPr lang="sv-SE" sz="2000" b="1" dirty="0">
                    <a:solidFill>
                      <a:schemeClr val="tx1"/>
                    </a:solidFill>
                    <a:effectLst/>
                  </a:rPr>
                  <a:t>öppen</a:t>
                </a:r>
                <a:r>
                  <a:rPr lang="sv-SE" sz="2000" dirty="0">
                    <a:solidFill>
                      <a:schemeClr val="tx1"/>
                    </a:solidFill>
                    <a:effectLst/>
                  </a:rPr>
                  <a:t> ekonomi ges </a:t>
                </a:r>
                <a:r>
                  <a:rPr lang="sv-SE" sz="2000" dirty="0" smtClean="0">
                    <a:solidFill>
                      <a:schemeClr val="tx1"/>
                    </a:solidFill>
                    <a:effectLst/>
                  </a:rPr>
                  <a:t>av:</a:t>
                </a:r>
              </a:p>
              <a:p>
                <a:pPr marL="0" indent="0" algn="ctr">
                  <a:spcBef>
                    <a:spcPts val="0"/>
                  </a:spcBef>
                  <a:spcAft>
                    <a:spcPts val="0"/>
                  </a:spcAft>
                  <a:defRPr/>
                </a:pPr>
                <a14:m>
                  <m:oMathPara xmlns:m="http://schemas.openxmlformats.org/officeDocument/2006/math">
                    <m:oMathParaPr>
                      <m:jc m:val="centerGroup"/>
                    </m:oMathParaPr>
                    <m:oMath xmlns:m="http://schemas.openxmlformats.org/officeDocument/2006/math">
                      <m:r>
                        <m:rPr>
                          <m:nor/>
                        </m:rPr>
                        <a:rPr lang="sv-SE" sz="2000" b="0" i="1" smtClean="0">
                          <a:solidFill>
                            <a:schemeClr val="tx1"/>
                          </a:solidFill>
                          <a:effectLst/>
                        </a:rPr>
                        <m:t>Z</m:t>
                      </m:r>
                      <m:r>
                        <m:rPr>
                          <m:nor/>
                        </m:rPr>
                        <a:rPr lang="sv-SE" sz="2000" b="0" i="1" smtClean="0">
                          <a:solidFill>
                            <a:schemeClr val="tx1"/>
                          </a:solidFill>
                          <a:effectLst/>
                        </a:rPr>
                        <m:t>=</m:t>
                      </m:r>
                      <m:r>
                        <m:rPr>
                          <m:nor/>
                        </m:rPr>
                        <a:rPr lang="sv-SE" sz="2000" b="0" i="1" smtClean="0">
                          <a:solidFill>
                            <a:schemeClr val="tx1"/>
                          </a:solidFill>
                          <a:effectLst/>
                        </a:rPr>
                        <m:t>C</m:t>
                      </m:r>
                      <m:r>
                        <m:rPr>
                          <m:nor/>
                        </m:rPr>
                        <a:rPr lang="sv-SE" sz="2000" b="0" i="1" smtClean="0">
                          <a:solidFill>
                            <a:schemeClr val="tx1"/>
                          </a:solidFill>
                          <a:effectLst/>
                        </a:rPr>
                        <m:t>+</m:t>
                      </m:r>
                      <m:r>
                        <m:rPr>
                          <m:nor/>
                        </m:rPr>
                        <a:rPr lang="sv-SE" sz="2000" b="0" i="1" smtClean="0">
                          <a:solidFill>
                            <a:schemeClr val="tx1"/>
                          </a:solidFill>
                          <a:effectLst/>
                        </a:rPr>
                        <m:t>I</m:t>
                      </m:r>
                      <m:r>
                        <m:rPr>
                          <m:nor/>
                        </m:rPr>
                        <a:rPr lang="sv-SE" sz="2000" b="0" i="1" smtClean="0">
                          <a:solidFill>
                            <a:schemeClr val="tx1"/>
                          </a:solidFill>
                          <a:effectLst/>
                        </a:rPr>
                        <m:t>+</m:t>
                      </m:r>
                      <m:r>
                        <m:rPr>
                          <m:nor/>
                        </m:rPr>
                        <a:rPr lang="sv-SE" sz="2000" b="0" i="1" smtClean="0">
                          <a:solidFill>
                            <a:schemeClr val="tx1"/>
                          </a:solidFill>
                          <a:effectLst/>
                        </a:rPr>
                        <m:t>G</m:t>
                      </m:r>
                      <m:r>
                        <m:rPr>
                          <m:nor/>
                        </m:rPr>
                        <a:rPr lang="sv-SE" sz="2000" b="0" i="1" smtClean="0">
                          <a:solidFill>
                            <a:schemeClr val="tx1"/>
                          </a:solidFill>
                          <a:effectLst/>
                        </a:rPr>
                        <m:t>−</m:t>
                      </m:r>
                      <m:f>
                        <m:fPr>
                          <m:ctrlPr>
                            <a:rPr lang="sv-SE" sz="2000" i="1" smtClean="0">
                              <a:solidFill>
                                <a:schemeClr val="tx1"/>
                              </a:solidFill>
                              <a:effectLst/>
                              <a:latin typeface="Cambria Math"/>
                            </a:rPr>
                          </m:ctrlPr>
                        </m:fPr>
                        <m:num>
                          <m:r>
                            <m:rPr>
                              <m:nor/>
                            </m:rPr>
                            <a:rPr lang="sv-SE" sz="2000" b="0" i="1" smtClean="0">
                              <a:solidFill>
                                <a:schemeClr val="tx1"/>
                              </a:solidFill>
                              <a:effectLst/>
                            </a:rPr>
                            <m:t>IM</m:t>
                          </m:r>
                        </m:num>
                        <m:den>
                          <m:r>
                            <m:rPr>
                              <m:nor/>
                            </m:rPr>
                            <a:rPr lang="sv-SE" sz="2000" i="1" smtClean="0">
                              <a:solidFill>
                                <a:schemeClr val="tx1"/>
                              </a:solidFill>
                              <a:effectLst/>
                              <a:ea typeface="Cambria Math"/>
                            </a:rPr>
                            <m:t>ε</m:t>
                          </m:r>
                        </m:den>
                      </m:f>
                      <m:r>
                        <m:rPr>
                          <m:nor/>
                        </m:rPr>
                        <a:rPr lang="sv-SE" sz="2000" b="0" i="1" smtClean="0">
                          <a:solidFill>
                            <a:schemeClr val="tx1"/>
                          </a:solidFill>
                          <a:effectLst/>
                        </a:rPr>
                        <m:t>+</m:t>
                      </m:r>
                      <m:r>
                        <m:rPr>
                          <m:nor/>
                        </m:rPr>
                        <a:rPr lang="sv-SE" sz="2000" b="0" i="1" smtClean="0">
                          <a:solidFill>
                            <a:schemeClr val="tx1"/>
                          </a:solidFill>
                          <a:effectLst/>
                        </a:rPr>
                        <m:t>X</m:t>
                      </m:r>
                    </m:oMath>
                  </m:oMathPara>
                </a14:m>
                <a:endParaRPr lang="sv-SE" sz="1800" i="1" dirty="0">
                  <a:solidFill>
                    <a:schemeClr val="tx1"/>
                  </a:solidFill>
                  <a:effectLst/>
                </a:endParaRPr>
              </a:p>
              <a:p>
                <a:pPr>
                  <a:spcBef>
                    <a:spcPts val="0"/>
                  </a:spcBef>
                  <a:spcAft>
                    <a:spcPts val="1200"/>
                  </a:spcAft>
                  <a:buFont typeface="Arial" panose="020B0604020202020204" pitchFamily="34" charset="0"/>
                  <a:buChar char="•"/>
                  <a:defRPr/>
                </a:pPr>
                <a:r>
                  <a:rPr lang="sv-SE" sz="2000" dirty="0">
                    <a:effectLst/>
                  </a:rPr>
                  <a:t>Notera att i en öppen ekonomi är ”inhemsk efterfrågan på varor” </a:t>
                </a:r>
                <a:r>
                  <a:rPr lang="sv-SE" sz="2000" b="1" i="1" dirty="0">
                    <a:effectLst/>
                  </a:rPr>
                  <a:t>inte </a:t>
                </a:r>
                <a:r>
                  <a:rPr lang="sv-SE" sz="2000" dirty="0">
                    <a:effectLst/>
                  </a:rPr>
                  <a:t>lika med ”efterfrågan på inhemska varor”. Båda två kommer att spela viktiga separata roller i </a:t>
                </a:r>
                <a:r>
                  <a:rPr lang="sv-SE" sz="2000" dirty="0" smtClean="0">
                    <a:effectLst/>
                  </a:rPr>
                  <a:t>analysen.</a:t>
                </a:r>
              </a:p>
              <a:p>
                <a:pPr>
                  <a:spcBef>
                    <a:spcPts val="0"/>
                  </a:spcBef>
                  <a:spcAft>
                    <a:spcPts val="1200"/>
                  </a:spcAft>
                  <a:buFont typeface="Arial" panose="020B0604020202020204" pitchFamily="34" charset="0"/>
                  <a:buChar char="•"/>
                  <a:defRPr/>
                </a:pPr>
                <a:r>
                  <a:rPr lang="sv-SE" sz="2000" dirty="0" smtClean="0">
                    <a:effectLst/>
                  </a:rPr>
                  <a:t>Varför dela med </a:t>
                </a:r>
                <a:r>
                  <a:rPr lang="sv-SE" sz="2000" i="1" dirty="0" smtClean="0">
                    <a:effectLst/>
                    <a:sym typeface="Symbol"/>
                  </a:rPr>
                  <a:t> </a:t>
                </a:r>
                <a:r>
                  <a:rPr lang="sv-SE" sz="2000" dirty="0" smtClean="0">
                    <a:effectLst/>
                    <a:sym typeface="Symbol"/>
                  </a:rPr>
                  <a:t>?</a:t>
                </a:r>
              </a:p>
              <a:p>
                <a:pPr>
                  <a:spcBef>
                    <a:spcPts val="0"/>
                  </a:spcBef>
                  <a:spcAft>
                    <a:spcPts val="1200"/>
                  </a:spcAft>
                  <a:buFont typeface="Arial" panose="020B0604020202020204" pitchFamily="34" charset="0"/>
                  <a:buChar char="•"/>
                  <a:defRPr/>
                </a:pPr>
                <a:r>
                  <a:rPr lang="sv-SE" sz="2000" dirty="0" smtClean="0">
                    <a:effectLst/>
                    <a:sym typeface="Symbol"/>
                  </a:rPr>
                  <a:t>Vi räknar allt i termer av inhemska varor. Kom ihåg exemplet där en Volvo motsvarade en halv BMW. Detta relativpris måste vi ta hänsyn till. Om vi tex importerar 1000 BMW och exporterar 1000 Volvo är då in handelsbalansen 0 om relativpriset  är 0,5 BMW/Volvo? </a:t>
                </a:r>
              </a:p>
              <a:p>
                <a:pPr>
                  <a:spcBef>
                    <a:spcPts val="0"/>
                  </a:spcBef>
                  <a:spcAft>
                    <a:spcPts val="1200"/>
                  </a:spcAft>
                  <a:buFont typeface="Arial" panose="020B0604020202020204" pitchFamily="34" charset="0"/>
                  <a:buChar char="•"/>
                  <a:defRPr/>
                </a:pPr>
                <a:r>
                  <a:rPr lang="sv-SE" sz="2000" dirty="0" smtClean="0">
                    <a:effectLst/>
                    <a:sym typeface="Symbol"/>
                  </a:rPr>
                  <a:t>Nej, för noll i handelsbalans krävs att vi exporterar 2000 Volvo (</a:t>
                </a:r>
                <a:r>
                  <a:rPr lang="sv-SE" sz="2000" i="1" dirty="0" smtClean="0">
                    <a:effectLst/>
                    <a:sym typeface="Symbol"/>
                  </a:rPr>
                  <a:t>IM</a:t>
                </a:r>
                <a:r>
                  <a:rPr lang="sv-SE" sz="2000" dirty="0" smtClean="0">
                    <a:effectLst/>
                    <a:sym typeface="Symbol"/>
                  </a:rPr>
                  <a:t>=1000/0,5=2000). </a:t>
                </a:r>
                <a:endParaRPr lang="sv-SE" sz="2000" dirty="0" smtClean="0">
                  <a:effectLst/>
                </a:endParaRPr>
              </a:p>
              <a:p>
                <a:pPr>
                  <a:spcBef>
                    <a:spcPts val="0"/>
                  </a:spcBef>
                  <a:spcAft>
                    <a:spcPts val="0"/>
                  </a:spcAft>
                  <a:buFont typeface="Arial" panose="020B0604020202020204" pitchFamily="34" charset="0"/>
                  <a:buChar char="•"/>
                  <a:defRPr/>
                </a:pPr>
                <a:endParaRPr lang="sv-SE" sz="2000" dirty="0">
                  <a:solidFill>
                    <a:schemeClr val="tx1"/>
                  </a:solidFill>
                  <a:effectLst/>
                </a:endParaRPr>
              </a:p>
              <a:p>
                <a:pPr marL="0" indent="0">
                  <a:spcAft>
                    <a:spcPts val="1200"/>
                  </a:spcAft>
                  <a:defRPr/>
                </a:pPr>
                <a:endParaRPr lang="sv-SE" sz="2000" dirty="0" smtClean="0">
                  <a:solidFill>
                    <a:schemeClr val="tx1"/>
                  </a:solidFill>
                  <a:effectLst/>
                </a:endParaRPr>
              </a:p>
              <a:p>
                <a:pPr marL="0" indent="0">
                  <a:spcAft>
                    <a:spcPts val="1200"/>
                  </a:spcAft>
                  <a:defRPr/>
                </a:pPr>
                <a:endParaRPr lang="sv-SE" sz="2000" dirty="0">
                  <a:solidFill>
                    <a:schemeClr val="tx1"/>
                  </a:solidFill>
                  <a:effectLst/>
                </a:endParaRPr>
              </a:p>
              <a:p>
                <a:pPr>
                  <a:spcAft>
                    <a:spcPts val="1200"/>
                  </a:spcAft>
                  <a:buFont typeface="Arial" panose="020B0604020202020204" pitchFamily="34" charset="0"/>
                  <a:buChar char="•"/>
                  <a:defRPr/>
                </a:pPr>
                <a:endParaRPr lang="sv-SE" sz="2000" dirty="0" smtClean="0">
                  <a:effectLst/>
                </a:endParaRPr>
              </a:p>
            </p:txBody>
          </p:sp>
        </mc:Choice>
        <mc:Fallback xmlns="">
          <p:sp>
            <p:nvSpPr>
              <p:cNvPr id="339971" name="Rectangle 3"/>
              <p:cNvSpPr>
                <a:spLocks noGrp="1" noRot="1" noChangeAspect="1" noMove="1" noResize="1" noEditPoints="1" noAdjustHandles="1" noChangeArrowheads="1" noChangeShapeType="1" noTextEdit="1"/>
              </p:cNvSpPr>
              <p:nvPr>
                <p:ph type="body" idx="1"/>
              </p:nvPr>
            </p:nvSpPr>
            <p:spPr>
              <a:xfrm>
                <a:off x="611560" y="1556792"/>
                <a:ext cx="7848872" cy="5112568"/>
              </a:xfrm>
              <a:blipFill rotWithShape="1">
                <a:blip r:embed="rId2"/>
                <a:stretch>
                  <a:fillRect l="-621" t="-358" r="-543" b="-1907"/>
                </a:stretch>
              </a:blipFill>
            </p:spPr>
            <p:txBody>
              <a:bodyPr/>
              <a:lstStyle/>
              <a:p>
                <a:r>
                  <a:rPr lang="sv-SE">
                    <a:noFill/>
                  </a:rPr>
                  <a:t> </a:t>
                </a:r>
              </a:p>
            </p:txBody>
          </p:sp>
        </mc:Fallback>
      </mc:AlternateContent>
      <p:sp>
        <p:nvSpPr>
          <p:cNvPr id="5" name="Slide Number Placeholder 3"/>
          <p:cNvSpPr>
            <a:spLocks noGrp="1"/>
          </p:cNvSpPr>
          <p:nvPr>
            <p:ph type="sldNum" sz="quarter" idx="10"/>
          </p:nvPr>
        </p:nvSpPr>
        <p:spPr>
          <a:xfrm>
            <a:off x="0" y="6516688"/>
            <a:ext cx="1900238" cy="336550"/>
          </a:xfrm>
        </p:spPr>
        <p:txBody>
          <a:bodyPr/>
          <a:lstStyle/>
          <a:p>
            <a:pPr>
              <a:defRPr/>
            </a:pPr>
            <a:r>
              <a:rPr lang="sv-SE" dirty="0" smtClean="0"/>
              <a:t>K5: </a:t>
            </a:r>
            <a:r>
              <a:rPr lang="sv-SE" dirty="0"/>
              <a:t>sid. </a:t>
            </a:r>
            <a:fld id="{71B7D319-3509-4EF6-A7CA-BA2351681FF6}" type="slidenum">
              <a:rPr lang="en-GB"/>
              <a:pPr>
                <a:defRPr/>
              </a:pPr>
              <a:t>21</a:t>
            </a:fld>
            <a:endParaRPr lang="en-GB" dirty="0"/>
          </a:p>
        </p:txBody>
      </p:sp>
    </p:spTree>
    <p:extLst>
      <p:ext uri="{BB962C8B-B14F-4D97-AF65-F5344CB8AC3E}">
        <p14:creationId xmlns:p14="http://schemas.microsoft.com/office/powerpoint/2010/main" val="1012380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99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99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99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99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399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3997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971"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Rectangle 2"/>
          <p:cNvSpPr>
            <a:spLocks noGrp="1" noChangeArrowheads="1"/>
          </p:cNvSpPr>
          <p:nvPr>
            <p:ph type="title"/>
          </p:nvPr>
        </p:nvSpPr>
        <p:spPr>
          <a:xfrm>
            <a:off x="611560" y="0"/>
            <a:ext cx="8072438" cy="1138238"/>
          </a:xfrm>
        </p:spPr>
        <p:txBody>
          <a:bodyPr/>
          <a:lstStyle/>
          <a:p>
            <a:pPr eaLnBrk="1" hangingPunct="1">
              <a:defRPr/>
            </a:pPr>
            <a:r>
              <a:rPr lang="sv-SE" dirty="0"/>
              <a:t>Ett räkneexempel</a:t>
            </a:r>
            <a:endParaRPr lang="sv-SE" dirty="0" smtClean="0"/>
          </a:p>
        </p:txBody>
      </p:sp>
      <p:sp>
        <p:nvSpPr>
          <p:cNvPr id="339971" name="Rectangle 3"/>
          <p:cNvSpPr>
            <a:spLocks noGrp="1" noChangeArrowheads="1"/>
          </p:cNvSpPr>
          <p:nvPr>
            <p:ph type="body" idx="1"/>
          </p:nvPr>
        </p:nvSpPr>
        <p:spPr>
          <a:xfrm>
            <a:off x="611560" y="1412776"/>
            <a:ext cx="7848872" cy="5112568"/>
          </a:xfrm>
        </p:spPr>
        <p:txBody>
          <a:bodyPr/>
          <a:lstStyle/>
          <a:p>
            <a:pPr>
              <a:spcBef>
                <a:spcPts val="0"/>
              </a:spcBef>
              <a:spcAft>
                <a:spcPts val="0"/>
              </a:spcAft>
              <a:buFont typeface="Arial" panose="020B0604020202020204" pitchFamily="34" charset="0"/>
              <a:buChar char="•"/>
              <a:defRPr/>
            </a:pPr>
            <a:r>
              <a:rPr lang="sv-SE" sz="2000" dirty="0">
                <a:solidFill>
                  <a:schemeClr val="tx1"/>
                </a:solidFill>
                <a:effectLst/>
              </a:rPr>
              <a:t>Antag att;</a:t>
            </a:r>
          </a:p>
          <a:p>
            <a:pPr lvl="1">
              <a:spcBef>
                <a:spcPts val="0"/>
              </a:spcBef>
              <a:spcAft>
                <a:spcPts val="0"/>
              </a:spcAft>
              <a:buFont typeface="Arial" panose="020B0604020202020204" pitchFamily="34" charset="0"/>
              <a:buChar char="•"/>
              <a:defRPr/>
            </a:pPr>
            <a:r>
              <a:rPr lang="sv-SE" sz="1700" dirty="0">
                <a:solidFill>
                  <a:schemeClr val="tx1"/>
                </a:solidFill>
                <a:effectLst/>
              </a:rPr>
              <a:t>Sverige bara tillverkar </a:t>
            </a:r>
            <a:r>
              <a:rPr lang="sv-SE" sz="1700" dirty="0" smtClean="0">
                <a:solidFill>
                  <a:schemeClr val="tx1"/>
                </a:solidFill>
                <a:effectLst/>
              </a:rPr>
              <a:t>Ericsson </a:t>
            </a:r>
            <a:r>
              <a:rPr lang="sv-SE" sz="1700" dirty="0">
                <a:solidFill>
                  <a:schemeClr val="tx1"/>
                </a:solidFill>
                <a:effectLst/>
              </a:rPr>
              <a:t>telefoner. </a:t>
            </a:r>
          </a:p>
          <a:p>
            <a:pPr lvl="1">
              <a:spcBef>
                <a:spcPts val="0"/>
              </a:spcBef>
              <a:spcAft>
                <a:spcPts val="0"/>
              </a:spcAft>
              <a:buFont typeface="Arial" panose="020B0604020202020204" pitchFamily="34" charset="0"/>
              <a:buChar char="•"/>
              <a:defRPr/>
            </a:pPr>
            <a:r>
              <a:rPr lang="sv-SE" sz="1700" dirty="0">
                <a:solidFill>
                  <a:schemeClr val="tx1"/>
                </a:solidFill>
                <a:effectLst/>
              </a:rPr>
              <a:t>Vi handlar bara med Finland och importerar Nokia telefoner.</a:t>
            </a:r>
          </a:p>
          <a:p>
            <a:pPr lvl="1">
              <a:spcBef>
                <a:spcPts val="0"/>
              </a:spcBef>
              <a:spcAft>
                <a:spcPts val="0"/>
              </a:spcAft>
              <a:buFont typeface="Arial" panose="020B0604020202020204" pitchFamily="34" charset="0"/>
              <a:buChar char="•"/>
              <a:defRPr/>
            </a:pPr>
            <a:r>
              <a:rPr lang="sv-SE" sz="1700" i="1" dirty="0">
                <a:solidFill>
                  <a:schemeClr val="tx1"/>
                </a:solidFill>
                <a:effectLst/>
              </a:rPr>
              <a:t>I</a:t>
            </a:r>
            <a:r>
              <a:rPr lang="sv-SE" sz="1700" dirty="0">
                <a:solidFill>
                  <a:schemeClr val="tx1"/>
                </a:solidFill>
                <a:effectLst/>
              </a:rPr>
              <a:t> och </a:t>
            </a:r>
            <a:r>
              <a:rPr lang="sv-SE" sz="1700" i="1" dirty="0">
                <a:solidFill>
                  <a:schemeClr val="tx1"/>
                </a:solidFill>
                <a:effectLst/>
              </a:rPr>
              <a:t>G</a:t>
            </a:r>
            <a:r>
              <a:rPr lang="sv-SE" sz="1700" dirty="0">
                <a:solidFill>
                  <a:schemeClr val="tx1"/>
                </a:solidFill>
                <a:effectLst/>
              </a:rPr>
              <a:t> är </a:t>
            </a:r>
            <a:r>
              <a:rPr lang="sv-SE" sz="1700" dirty="0" smtClean="0">
                <a:solidFill>
                  <a:schemeClr val="tx1"/>
                </a:solidFill>
                <a:effectLst/>
              </a:rPr>
              <a:t>båda 0.</a:t>
            </a:r>
            <a:endParaRPr lang="sv-SE" sz="1700" dirty="0">
              <a:solidFill>
                <a:schemeClr val="tx1"/>
              </a:solidFill>
              <a:effectLst/>
            </a:endParaRPr>
          </a:p>
          <a:p>
            <a:pPr lvl="1">
              <a:spcBef>
                <a:spcPts val="0"/>
              </a:spcBef>
              <a:spcAft>
                <a:spcPts val="0"/>
              </a:spcAft>
              <a:buFont typeface="Arial" panose="020B0604020202020204" pitchFamily="34" charset="0"/>
              <a:buChar char="•"/>
              <a:defRPr/>
            </a:pPr>
            <a:r>
              <a:rPr lang="sv-SE" sz="1700" dirty="0">
                <a:solidFill>
                  <a:schemeClr val="tx1"/>
                </a:solidFill>
                <a:effectLst/>
              </a:rPr>
              <a:t>Vi konsumerar 900 Ericsson telefoner och 100 Nokia telefoner och exporterar 100 Ericsson telefoner. </a:t>
            </a:r>
          </a:p>
          <a:p>
            <a:pPr lvl="1">
              <a:spcBef>
                <a:spcPts val="0"/>
              </a:spcBef>
              <a:spcAft>
                <a:spcPts val="1200"/>
              </a:spcAft>
              <a:buFont typeface="Arial" panose="020B0604020202020204" pitchFamily="34" charset="0"/>
              <a:buChar char="•"/>
              <a:defRPr/>
            </a:pPr>
            <a:r>
              <a:rPr lang="sv-SE" sz="1700" dirty="0" smtClean="0">
                <a:solidFill>
                  <a:schemeClr val="tx1"/>
                </a:solidFill>
                <a:effectLst/>
              </a:rPr>
              <a:t>Ericssons </a:t>
            </a:r>
            <a:r>
              <a:rPr lang="sv-SE" sz="1700" dirty="0">
                <a:solidFill>
                  <a:schemeClr val="tx1"/>
                </a:solidFill>
                <a:effectLst/>
              </a:rPr>
              <a:t>telefoner kostar 1000 kronor och Nokias €50 och växelkursen är 1/10 €/SEK.</a:t>
            </a:r>
          </a:p>
          <a:p>
            <a:pPr>
              <a:spcBef>
                <a:spcPts val="0"/>
              </a:spcBef>
              <a:spcAft>
                <a:spcPts val="1200"/>
              </a:spcAft>
              <a:buFont typeface="Arial" panose="020B0604020202020204" pitchFamily="34" charset="0"/>
              <a:buChar char="•"/>
              <a:defRPr/>
            </a:pPr>
            <a:r>
              <a:rPr lang="sv-SE" sz="2000" dirty="0">
                <a:solidFill>
                  <a:schemeClr val="tx1"/>
                </a:solidFill>
                <a:effectLst/>
              </a:rPr>
              <a:t>Vi räknar först ut </a:t>
            </a:r>
            <a:r>
              <a:rPr lang="sv-SE" sz="2000" i="1" dirty="0" smtClean="0">
                <a:solidFill>
                  <a:schemeClr val="tx1"/>
                </a:solidFill>
                <a:effectLst/>
                <a:sym typeface="Symbol"/>
              </a:rPr>
              <a:t></a:t>
            </a:r>
            <a:r>
              <a:rPr lang="sv-SE" sz="2000" dirty="0" smtClean="0">
                <a:solidFill>
                  <a:schemeClr val="tx1"/>
                </a:solidFill>
                <a:effectLst/>
              </a:rPr>
              <a:t>, </a:t>
            </a:r>
            <a:r>
              <a:rPr lang="sv-SE" sz="2000" dirty="0">
                <a:solidFill>
                  <a:schemeClr val="tx1"/>
                </a:solidFill>
                <a:effectLst/>
              </a:rPr>
              <a:t>vilket  blir 1000*(1/10)/50=2. Dvs, det går två Nokia telefoner på varje </a:t>
            </a:r>
            <a:r>
              <a:rPr lang="sv-SE" sz="2000" dirty="0" smtClean="0">
                <a:solidFill>
                  <a:schemeClr val="tx1"/>
                </a:solidFill>
                <a:effectLst/>
              </a:rPr>
              <a:t>Ericsson</a:t>
            </a:r>
            <a:r>
              <a:rPr lang="sv-SE" sz="2000" dirty="0">
                <a:solidFill>
                  <a:schemeClr val="tx1"/>
                </a:solidFill>
                <a:effectLst/>
              </a:rPr>
              <a:t>. </a:t>
            </a:r>
          </a:p>
          <a:p>
            <a:pPr>
              <a:spcBef>
                <a:spcPts val="0"/>
              </a:spcBef>
              <a:spcAft>
                <a:spcPts val="1200"/>
              </a:spcAft>
              <a:buFont typeface="Arial" panose="020B0604020202020204" pitchFamily="34" charset="0"/>
              <a:buChar char="•"/>
              <a:defRPr/>
            </a:pPr>
            <a:r>
              <a:rPr lang="sv-SE" sz="2000" dirty="0">
                <a:solidFill>
                  <a:schemeClr val="tx1"/>
                </a:solidFill>
                <a:effectLst/>
              </a:rPr>
              <a:t>Notera att vi inte bara kan summera ”äpplen” och ”päron”. Att konsumera 100 Nokia telefoner är därför ”lika” med att konsumera 50 Ericsson telefoner. Uttryckt i Ericsson telefoner är därför </a:t>
            </a:r>
            <a:r>
              <a:rPr lang="sv-SE" sz="2000" i="1" dirty="0">
                <a:solidFill>
                  <a:schemeClr val="tx1"/>
                </a:solidFill>
                <a:effectLst/>
              </a:rPr>
              <a:t>C</a:t>
            </a:r>
            <a:r>
              <a:rPr lang="sv-SE" sz="2000" dirty="0">
                <a:solidFill>
                  <a:schemeClr val="tx1"/>
                </a:solidFill>
                <a:effectLst/>
              </a:rPr>
              <a:t>=950, </a:t>
            </a:r>
            <a:r>
              <a:rPr lang="sv-SE" sz="2000" i="1" dirty="0">
                <a:solidFill>
                  <a:schemeClr val="tx1"/>
                </a:solidFill>
                <a:effectLst/>
              </a:rPr>
              <a:t>X</a:t>
            </a:r>
            <a:r>
              <a:rPr lang="sv-SE" sz="2000" dirty="0">
                <a:solidFill>
                  <a:schemeClr val="tx1"/>
                </a:solidFill>
                <a:effectLst/>
              </a:rPr>
              <a:t>=100, IM</a:t>
            </a:r>
            <a:r>
              <a:rPr lang="sv-SE" sz="2000" dirty="0" smtClean="0">
                <a:solidFill>
                  <a:schemeClr val="tx1"/>
                </a:solidFill>
                <a:effectLst/>
              </a:rPr>
              <a:t>/</a:t>
            </a:r>
            <a:r>
              <a:rPr lang="sv-SE" sz="2000" i="1" dirty="0" smtClean="0">
                <a:solidFill>
                  <a:schemeClr val="tx1"/>
                </a:solidFill>
                <a:effectLst/>
                <a:sym typeface="Symbol"/>
              </a:rPr>
              <a:t> </a:t>
            </a:r>
            <a:r>
              <a:rPr lang="sv-SE" sz="2000" dirty="0" smtClean="0">
                <a:solidFill>
                  <a:schemeClr val="tx1"/>
                </a:solidFill>
                <a:effectLst/>
              </a:rPr>
              <a:t>=</a:t>
            </a:r>
            <a:r>
              <a:rPr lang="sv-SE" sz="2000" dirty="0">
                <a:solidFill>
                  <a:schemeClr val="tx1"/>
                </a:solidFill>
                <a:effectLst/>
              </a:rPr>
              <a:t>50 och därmed får vi</a:t>
            </a:r>
          </a:p>
          <a:p>
            <a:pPr>
              <a:spcBef>
                <a:spcPts val="0"/>
              </a:spcBef>
              <a:spcAft>
                <a:spcPts val="0"/>
              </a:spcAft>
              <a:buFont typeface="Arial" panose="020B0604020202020204" pitchFamily="34" charset="0"/>
              <a:buChar char="•"/>
              <a:defRPr/>
            </a:pPr>
            <a:r>
              <a:rPr lang="sv-SE" sz="2000" dirty="0">
                <a:solidFill>
                  <a:schemeClr val="tx1"/>
                </a:solidFill>
                <a:effectLst/>
              </a:rPr>
              <a:t>		</a:t>
            </a:r>
            <a:r>
              <a:rPr lang="sv-SE" sz="2000" i="1" dirty="0">
                <a:solidFill>
                  <a:schemeClr val="tx1"/>
                </a:solidFill>
                <a:effectLst/>
              </a:rPr>
              <a:t>Z=C+X-M</a:t>
            </a:r>
            <a:r>
              <a:rPr lang="sv-SE" sz="2000" i="1" dirty="0" smtClean="0">
                <a:solidFill>
                  <a:schemeClr val="tx1"/>
                </a:solidFill>
                <a:effectLst/>
              </a:rPr>
              <a:t>/</a:t>
            </a:r>
            <a:r>
              <a:rPr lang="sv-SE" sz="2000" i="1" dirty="0" smtClean="0">
                <a:solidFill>
                  <a:schemeClr val="tx1"/>
                </a:solidFill>
                <a:effectLst/>
                <a:sym typeface="Symbol"/>
              </a:rPr>
              <a:t> </a:t>
            </a:r>
            <a:r>
              <a:rPr lang="sv-SE" sz="2000" dirty="0" smtClean="0">
                <a:solidFill>
                  <a:schemeClr val="tx1"/>
                </a:solidFill>
                <a:effectLst/>
              </a:rPr>
              <a:t>=</a:t>
            </a:r>
            <a:r>
              <a:rPr lang="sv-SE" sz="2000" dirty="0">
                <a:solidFill>
                  <a:schemeClr val="tx1"/>
                </a:solidFill>
                <a:effectLst/>
              </a:rPr>
              <a:t>950+100-50.</a:t>
            </a:r>
          </a:p>
          <a:p>
            <a:pPr>
              <a:spcBef>
                <a:spcPts val="0"/>
              </a:spcBef>
              <a:spcAft>
                <a:spcPts val="0"/>
              </a:spcAft>
              <a:buFont typeface="Arial" panose="020B0604020202020204" pitchFamily="34" charset="0"/>
              <a:buChar char="•"/>
              <a:defRPr/>
            </a:pPr>
            <a:r>
              <a:rPr lang="sv-SE" sz="2000" dirty="0">
                <a:solidFill>
                  <a:schemeClr val="tx1"/>
                </a:solidFill>
                <a:effectLst/>
              </a:rPr>
              <a:t>		</a:t>
            </a:r>
            <a:r>
              <a:rPr lang="sv-SE" sz="2000" dirty="0" smtClean="0">
                <a:solidFill>
                  <a:schemeClr val="tx1"/>
                </a:solidFill>
                <a:effectLst/>
              </a:rPr>
              <a:t>NX=</a:t>
            </a:r>
            <a:r>
              <a:rPr lang="sv-SE" sz="2000" i="1" dirty="0">
                <a:solidFill>
                  <a:schemeClr val="tx1"/>
                </a:solidFill>
                <a:effectLst/>
              </a:rPr>
              <a:t>X-M/</a:t>
            </a:r>
            <a:r>
              <a:rPr lang="sv-SE" sz="2000" i="1" dirty="0">
                <a:solidFill>
                  <a:schemeClr val="tx1"/>
                </a:solidFill>
                <a:effectLst/>
                <a:sym typeface="Symbol"/>
              </a:rPr>
              <a:t> </a:t>
            </a:r>
            <a:r>
              <a:rPr lang="sv-SE" sz="2000" dirty="0" smtClean="0">
                <a:solidFill>
                  <a:schemeClr val="tx1"/>
                </a:solidFill>
                <a:effectLst/>
              </a:rPr>
              <a:t>=</a:t>
            </a:r>
            <a:r>
              <a:rPr lang="sv-SE" sz="2000" dirty="0">
                <a:solidFill>
                  <a:schemeClr val="tx1"/>
                </a:solidFill>
                <a:effectLst/>
              </a:rPr>
              <a:t>50</a:t>
            </a:r>
          </a:p>
          <a:p>
            <a:pPr>
              <a:spcBef>
                <a:spcPts val="0"/>
              </a:spcBef>
              <a:spcAft>
                <a:spcPts val="0"/>
              </a:spcAft>
              <a:buFont typeface="Arial" panose="020B0604020202020204" pitchFamily="34" charset="0"/>
              <a:buChar char="•"/>
              <a:defRPr/>
            </a:pPr>
            <a:endParaRPr lang="sv-SE" sz="2000" dirty="0">
              <a:solidFill>
                <a:schemeClr val="tx1"/>
              </a:solidFill>
              <a:effectLst/>
            </a:endParaRPr>
          </a:p>
          <a:p>
            <a:pPr marL="0" indent="0">
              <a:spcAft>
                <a:spcPts val="1200"/>
              </a:spcAft>
              <a:defRPr/>
            </a:pPr>
            <a:endParaRPr lang="sv-SE" sz="2000" dirty="0" smtClean="0">
              <a:solidFill>
                <a:schemeClr val="tx1"/>
              </a:solidFill>
              <a:effectLst/>
            </a:endParaRPr>
          </a:p>
          <a:p>
            <a:pPr marL="0" indent="0">
              <a:spcAft>
                <a:spcPts val="1200"/>
              </a:spcAft>
              <a:defRPr/>
            </a:pPr>
            <a:endParaRPr lang="sv-SE" sz="2000" dirty="0">
              <a:solidFill>
                <a:schemeClr val="tx1"/>
              </a:solidFill>
              <a:effectLst/>
            </a:endParaRPr>
          </a:p>
          <a:p>
            <a:pPr>
              <a:spcAft>
                <a:spcPts val="1200"/>
              </a:spcAft>
              <a:buFont typeface="Arial" panose="020B0604020202020204" pitchFamily="34" charset="0"/>
              <a:buChar char="•"/>
              <a:defRPr/>
            </a:pPr>
            <a:endParaRPr lang="sv-SE" sz="2000" dirty="0" smtClean="0">
              <a:effectLst/>
            </a:endParaRPr>
          </a:p>
        </p:txBody>
      </p:sp>
      <p:sp>
        <p:nvSpPr>
          <p:cNvPr id="5" name="Slide Number Placeholder 3"/>
          <p:cNvSpPr>
            <a:spLocks noGrp="1"/>
          </p:cNvSpPr>
          <p:nvPr>
            <p:ph type="sldNum" sz="quarter" idx="10"/>
          </p:nvPr>
        </p:nvSpPr>
        <p:spPr>
          <a:xfrm>
            <a:off x="0" y="6516688"/>
            <a:ext cx="1900238" cy="336550"/>
          </a:xfrm>
        </p:spPr>
        <p:txBody>
          <a:bodyPr/>
          <a:lstStyle/>
          <a:p>
            <a:pPr>
              <a:defRPr/>
            </a:pPr>
            <a:r>
              <a:rPr lang="sv-SE" dirty="0" smtClean="0"/>
              <a:t>K5: </a:t>
            </a:r>
            <a:r>
              <a:rPr lang="sv-SE" dirty="0"/>
              <a:t>sid. </a:t>
            </a:r>
            <a:fld id="{71B7D319-3509-4EF6-A7CA-BA2351681FF6}" type="slidenum">
              <a:rPr lang="en-GB"/>
              <a:pPr>
                <a:defRPr/>
              </a:pPr>
              <a:t>22</a:t>
            </a:fld>
            <a:endParaRPr lang="en-GB" dirty="0"/>
          </a:p>
        </p:txBody>
      </p:sp>
    </p:spTree>
    <p:extLst>
      <p:ext uri="{BB962C8B-B14F-4D97-AF65-F5344CB8AC3E}">
        <p14:creationId xmlns:p14="http://schemas.microsoft.com/office/powerpoint/2010/main" val="19901729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997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3997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39971">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39971">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39971">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39971">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39971">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39971">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39971">
                                            <p:txEl>
                                              <p:pRg st="8" end="8"/>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3997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971"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Rectangle 2"/>
          <p:cNvSpPr>
            <a:spLocks noGrp="1" noChangeArrowheads="1"/>
          </p:cNvSpPr>
          <p:nvPr>
            <p:ph type="title"/>
          </p:nvPr>
        </p:nvSpPr>
        <p:spPr>
          <a:xfrm>
            <a:off x="611560" y="0"/>
            <a:ext cx="8072438" cy="1138238"/>
          </a:xfrm>
        </p:spPr>
        <p:txBody>
          <a:bodyPr/>
          <a:lstStyle/>
          <a:p>
            <a:pPr eaLnBrk="1" hangingPunct="1">
              <a:defRPr/>
            </a:pPr>
            <a:r>
              <a:rPr lang="sv-SE" dirty="0"/>
              <a:t>Vad bestämmer </a:t>
            </a:r>
            <a:r>
              <a:rPr lang="sv-SE" i="1" dirty="0" smtClean="0"/>
              <a:t>C</a:t>
            </a:r>
            <a:r>
              <a:rPr lang="sv-SE" i="1" dirty="0"/>
              <a:t>, </a:t>
            </a:r>
            <a:r>
              <a:rPr lang="sv-SE" i="1" dirty="0" smtClean="0"/>
              <a:t>I, X</a:t>
            </a:r>
            <a:r>
              <a:rPr lang="sv-SE" dirty="0" smtClean="0"/>
              <a:t> och </a:t>
            </a:r>
            <a:r>
              <a:rPr lang="sv-SE" i="1" dirty="0" smtClean="0"/>
              <a:t>IM</a:t>
            </a:r>
            <a:r>
              <a:rPr lang="sv-SE" dirty="0" smtClean="0"/>
              <a:t>?</a:t>
            </a:r>
          </a:p>
        </p:txBody>
      </p:sp>
      <p:sp>
        <p:nvSpPr>
          <p:cNvPr id="339971" name="Rectangle 3"/>
          <p:cNvSpPr>
            <a:spLocks noGrp="1" noChangeArrowheads="1"/>
          </p:cNvSpPr>
          <p:nvPr>
            <p:ph type="body" idx="1"/>
          </p:nvPr>
        </p:nvSpPr>
        <p:spPr>
          <a:xfrm>
            <a:off x="611560" y="1412776"/>
            <a:ext cx="7848872" cy="1296144"/>
          </a:xfrm>
        </p:spPr>
        <p:txBody>
          <a:bodyPr/>
          <a:lstStyle/>
          <a:p>
            <a:pPr eaLnBrk="1" hangingPunct="1">
              <a:spcBef>
                <a:spcPct val="10000"/>
              </a:spcBef>
              <a:spcAft>
                <a:spcPct val="10000"/>
              </a:spcAft>
              <a:buClr>
                <a:srgbClr val="003300"/>
              </a:buClr>
              <a:buFont typeface="Arial" panose="020B0604020202020204" pitchFamily="34" charset="0"/>
              <a:buChar char="•"/>
              <a:defRPr/>
            </a:pPr>
            <a:r>
              <a:rPr lang="sv-SE" sz="2000" dirty="0" smtClean="0">
                <a:effectLst/>
              </a:rPr>
              <a:t>Vi fortsätter anta att </a:t>
            </a:r>
            <a:r>
              <a:rPr lang="sv-SE" sz="2000" dirty="0">
                <a:effectLst/>
              </a:rPr>
              <a:t>konsumtion beror på disponibel </a:t>
            </a:r>
            <a:r>
              <a:rPr lang="sv-SE" sz="2000" dirty="0" smtClean="0">
                <a:effectLst/>
              </a:rPr>
              <a:t>inkomster  och </a:t>
            </a:r>
            <a:r>
              <a:rPr lang="sv-SE" sz="2000" dirty="0">
                <a:effectLst/>
              </a:rPr>
              <a:t>att investeringar beror på produktion och </a:t>
            </a:r>
            <a:r>
              <a:rPr lang="sv-SE" sz="2000" dirty="0" smtClean="0">
                <a:effectLst/>
              </a:rPr>
              <a:t>räntor. </a:t>
            </a:r>
          </a:p>
          <a:p>
            <a:pPr marL="0" indent="0" algn="ctr" eaLnBrk="1" hangingPunct="1">
              <a:spcBef>
                <a:spcPct val="10000"/>
              </a:spcBef>
              <a:spcAft>
                <a:spcPct val="10000"/>
              </a:spcAft>
              <a:buClr>
                <a:srgbClr val="003300"/>
              </a:buClr>
              <a:defRPr/>
            </a:pPr>
            <a:r>
              <a:rPr lang="sv-SE" sz="2000" i="1" dirty="0" smtClean="0">
                <a:effectLst/>
              </a:rPr>
              <a:t>C+I+G=C</a:t>
            </a:r>
            <a:r>
              <a:rPr lang="sv-SE" sz="2000" dirty="0" smtClean="0">
                <a:effectLst/>
              </a:rPr>
              <a:t>(</a:t>
            </a:r>
            <a:r>
              <a:rPr lang="sv-SE" sz="2000" i="1" dirty="0" smtClean="0">
                <a:effectLst/>
              </a:rPr>
              <a:t>Y-T</a:t>
            </a:r>
            <a:r>
              <a:rPr lang="sv-SE" sz="2000" dirty="0" smtClean="0">
                <a:effectLst/>
              </a:rPr>
              <a:t>)+</a:t>
            </a:r>
            <a:r>
              <a:rPr lang="sv-SE" sz="2000" i="1" dirty="0" smtClean="0">
                <a:effectLst/>
              </a:rPr>
              <a:t>I</a:t>
            </a:r>
            <a:r>
              <a:rPr lang="sv-SE" sz="2000" dirty="0" smtClean="0">
                <a:effectLst/>
              </a:rPr>
              <a:t>(</a:t>
            </a:r>
            <a:r>
              <a:rPr lang="sv-SE" sz="2000" i="1" dirty="0" err="1" smtClean="0">
                <a:effectLst/>
              </a:rPr>
              <a:t>Y,i</a:t>
            </a:r>
            <a:r>
              <a:rPr lang="sv-SE" sz="2000" dirty="0" smtClean="0">
                <a:effectLst/>
              </a:rPr>
              <a:t>)+G</a:t>
            </a:r>
          </a:p>
          <a:p>
            <a:pPr marL="339725" indent="-339725" eaLnBrk="1" hangingPunct="1">
              <a:spcBef>
                <a:spcPct val="10000"/>
              </a:spcBef>
              <a:spcAft>
                <a:spcPct val="10000"/>
              </a:spcAft>
              <a:buClr>
                <a:srgbClr val="003300"/>
              </a:buClr>
              <a:buFont typeface="Wingdings" pitchFamily="2" charset="2"/>
              <a:buChar char="§"/>
              <a:defRPr/>
            </a:pPr>
            <a:endParaRPr lang="sv-SE" sz="2000" dirty="0">
              <a:effectLst/>
            </a:endParaRPr>
          </a:p>
          <a:p>
            <a:pPr eaLnBrk="1" hangingPunct="1">
              <a:spcBef>
                <a:spcPct val="10000"/>
              </a:spcBef>
              <a:spcAft>
                <a:spcPct val="10000"/>
              </a:spcAft>
              <a:buClr>
                <a:srgbClr val="003300"/>
              </a:buClr>
              <a:buFont typeface="Arial" panose="020B0604020202020204" pitchFamily="34" charset="0"/>
              <a:buChar char="•"/>
              <a:defRPr/>
            </a:pPr>
            <a:r>
              <a:rPr lang="sv-SE" sz="2000" dirty="0">
                <a:effectLst/>
              </a:rPr>
              <a:t>Vi antar också att den reala växelkursen (relativpriset mellan utländska och inhemska varor) påverkar </a:t>
            </a:r>
            <a:r>
              <a:rPr lang="sv-SE" sz="2000" i="1" dirty="0">
                <a:effectLst/>
              </a:rPr>
              <a:t>kompositionen </a:t>
            </a:r>
            <a:r>
              <a:rPr lang="sv-SE" sz="2000" dirty="0">
                <a:effectLst/>
              </a:rPr>
              <a:t> av konsumtion och investeringar (dvs andelen utländskt producerat), men </a:t>
            </a:r>
            <a:r>
              <a:rPr lang="sv-SE" sz="2000" i="1" dirty="0">
                <a:effectLst/>
              </a:rPr>
              <a:t>inte</a:t>
            </a:r>
            <a:r>
              <a:rPr lang="sv-SE" sz="2000" dirty="0">
                <a:effectLst/>
              </a:rPr>
              <a:t> den totala nivån (en förenkling</a:t>
            </a:r>
            <a:r>
              <a:rPr lang="sv-SE" sz="2000" dirty="0" smtClean="0">
                <a:effectLst/>
              </a:rPr>
              <a:t>).</a:t>
            </a:r>
          </a:p>
          <a:p>
            <a:pPr lvl="1" eaLnBrk="1" hangingPunct="1">
              <a:spcBef>
                <a:spcPct val="10000"/>
              </a:spcBef>
              <a:spcAft>
                <a:spcPct val="10000"/>
              </a:spcAft>
              <a:buClr>
                <a:srgbClr val="003300"/>
              </a:buClr>
              <a:buFont typeface="Arial" panose="020B0604020202020204" pitchFamily="34" charset="0"/>
              <a:buChar char="•"/>
              <a:defRPr/>
            </a:pPr>
            <a:r>
              <a:rPr lang="sv-SE" sz="1700" b="1" dirty="0" smtClean="0">
                <a:effectLst/>
              </a:rPr>
              <a:t>Högre real växelkurs </a:t>
            </a:r>
            <a:r>
              <a:rPr lang="sv-SE" sz="1700" dirty="0" smtClean="0">
                <a:effectLst/>
              </a:rPr>
              <a:t>(</a:t>
            </a:r>
            <a:r>
              <a:rPr lang="sv-SE" sz="1700" i="1" dirty="0" smtClean="0">
                <a:effectLst/>
                <a:sym typeface="Symbol"/>
              </a:rPr>
              <a:t></a:t>
            </a:r>
            <a:r>
              <a:rPr lang="sv-SE" sz="1700" dirty="0" smtClean="0">
                <a:effectLst/>
                <a:sym typeface="Symbol"/>
              </a:rPr>
              <a:t>, dvs </a:t>
            </a:r>
            <a:r>
              <a:rPr lang="sv-SE" sz="1700" dirty="0" smtClean="0">
                <a:effectLst/>
              </a:rPr>
              <a:t>inhemska varor relativt dyrare) leder till </a:t>
            </a:r>
            <a:r>
              <a:rPr lang="sv-SE" sz="1700" b="1" dirty="0" smtClean="0">
                <a:effectLst/>
              </a:rPr>
              <a:t>större import </a:t>
            </a:r>
            <a:r>
              <a:rPr lang="sv-SE" sz="1700" dirty="0" smtClean="0">
                <a:effectLst/>
              </a:rPr>
              <a:t>och </a:t>
            </a:r>
            <a:r>
              <a:rPr lang="sv-SE" sz="1700" b="1" dirty="0" smtClean="0">
                <a:effectLst/>
              </a:rPr>
              <a:t>mindre export </a:t>
            </a:r>
            <a:r>
              <a:rPr lang="sv-SE" sz="1700" dirty="0" smtClean="0">
                <a:effectLst/>
              </a:rPr>
              <a:t>och tvärtom.</a:t>
            </a:r>
          </a:p>
          <a:p>
            <a:pPr eaLnBrk="1" hangingPunct="1">
              <a:spcBef>
                <a:spcPct val="10000"/>
              </a:spcBef>
              <a:spcAft>
                <a:spcPct val="10000"/>
              </a:spcAft>
              <a:buClr>
                <a:srgbClr val="003300"/>
              </a:buClr>
              <a:buFont typeface="Arial" panose="020B0604020202020204" pitchFamily="34" charset="0"/>
              <a:buChar char="•"/>
              <a:defRPr/>
            </a:pPr>
            <a:r>
              <a:rPr lang="sv-SE" sz="2200" dirty="0">
                <a:effectLst/>
              </a:rPr>
              <a:t>Vi antar också att </a:t>
            </a:r>
            <a:r>
              <a:rPr lang="sv-SE" sz="2100" dirty="0">
                <a:effectLst/>
              </a:rPr>
              <a:t>h</a:t>
            </a:r>
            <a:r>
              <a:rPr lang="sv-SE" sz="2100" dirty="0" smtClean="0">
                <a:effectLst/>
              </a:rPr>
              <a:t>ögre </a:t>
            </a:r>
            <a:r>
              <a:rPr lang="sv-SE" sz="2100" b="1" dirty="0" smtClean="0">
                <a:effectLst/>
              </a:rPr>
              <a:t>inhemsk </a:t>
            </a:r>
            <a:r>
              <a:rPr lang="sv-SE" sz="2100" dirty="0" smtClean="0">
                <a:effectLst/>
              </a:rPr>
              <a:t>inkomst (</a:t>
            </a:r>
            <a:r>
              <a:rPr lang="sv-SE" sz="2100" i="1" dirty="0" smtClean="0">
                <a:effectLst/>
              </a:rPr>
              <a:t>Y</a:t>
            </a:r>
            <a:r>
              <a:rPr lang="sv-SE" sz="2100" dirty="0">
                <a:effectLst/>
                <a:sym typeface="Symbol"/>
              </a:rPr>
              <a:t></a:t>
            </a:r>
            <a:r>
              <a:rPr lang="sv-SE" sz="2100" dirty="0" smtClean="0">
                <a:effectLst/>
              </a:rPr>
              <a:t>) leder till större import och att h</a:t>
            </a:r>
            <a:r>
              <a:rPr lang="sv-SE" sz="2000" dirty="0" smtClean="0">
                <a:effectLst/>
              </a:rPr>
              <a:t>ögre </a:t>
            </a:r>
            <a:r>
              <a:rPr lang="sv-SE" sz="2000" b="1" dirty="0" smtClean="0">
                <a:effectLst/>
              </a:rPr>
              <a:t>utländsk </a:t>
            </a:r>
            <a:r>
              <a:rPr lang="sv-SE" sz="2000" dirty="0" smtClean="0">
                <a:effectLst/>
              </a:rPr>
              <a:t>inkomst (</a:t>
            </a:r>
            <a:r>
              <a:rPr lang="sv-SE" sz="2000" i="1" dirty="0" smtClean="0">
                <a:effectLst/>
              </a:rPr>
              <a:t>Y*</a:t>
            </a:r>
            <a:r>
              <a:rPr lang="sv-SE" sz="2000" dirty="0" smtClean="0">
                <a:effectLst/>
                <a:sym typeface="Symbol"/>
              </a:rPr>
              <a:t></a:t>
            </a:r>
            <a:r>
              <a:rPr lang="sv-SE" sz="2000" dirty="0">
                <a:effectLst/>
              </a:rPr>
              <a:t>) leder till större </a:t>
            </a:r>
            <a:r>
              <a:rPr lang="sv-SE" sz="2000" dirty="0" smtClean="0">
                <a:effectLst/>
              </a:rPr>
              <a:t>export.</a:t>
            </a:r>
          </a:p>
          <a:p>
            <a:pPr eaLnBrk="1" hangingPunct="1">
              <a:spcBef>
                <a:spcPct val="10000"/>
              </a:spcBef>
              <a:spcAft>
                <a:spcPct val="10000"/>
              </a:spcAft>
              <a:buClr>
                <a:srgbClr val="003300"/>
              </a:buClr>
              <a:buFont typeface="Arial" panose="020B0604020202020204" pitchFamily="34" charset="0"/>
              <a:buChar char="•"/>
              <a:defRPr/>
            </a:pPr>
            <a:r>
              <a:rPr lang="sv-SE" sz="2000" i="1" dirty="0" smtClean="0">
                <a:effectLst/>
              </a:rPr>
              <a:t>IM</a:t>
            </a:r>
            <a:r>
              <a:rPr lang="sv-SE" sz="2000" dirty="0" smtClean="0">
                <a:effectLst/>
              </a:rPr>
              <a:t> = </a:t>
            </a:r>
            <a:r>
              <a:rPr lang="sv-SE" sz="2000" i="1" dirty="0" smtClean="0">
                <a:effectLst/>
              </a:rPr>
              <a:t>IM</a:t>
            </a:r>
            <a:r>
              <a:rPr lang="sv-SE" sz="2000" dirty="0" smtClean="0">
                <a:effectLst/>
              </a:rPr>
              <a:t>(</a:t>
            </a:r>
            <a:r>
              <a:rPr lang="sv-SE" sz="2000" i="1" dirty="0" smtClean="0">
                <a:effectLst/>
              </a:rPr>
              <a:t>Y</a:t>
            </a:r>
            <a:r>
              <a:rPr lang="sv-SE" sz="2000" dirty="0" smtClean="0">
                <a:effectLst/>
              </a:rPr>
              <a:t>,</a:t>
            </a:r>
            <a:r>
              <a:rPr lang="sv-SE" sz="2000" i="1" dirty="0" smtClean="0">
                <a:effectLst/>
                <a:sym typeface="Symbol"/>
              </a:rPr>
              <a:t></a:t>
            </a:r>
            <a:r>
              <a:rPr lang="sv-SE" sz="2000" dirty="0" smtClean="0">
                <a:effectLst/>
                <a:sym typeface="Symbol"/>
              </a:rPr>
              <a:t>)	och </a:t>
            </a:r>
            <a:r>
              <a:rPr lang="sv-SE" sz="2000" i="1" dirty="0" smtClean="0">
                <a:effectLst/>
                <a:sym typeface="Symbol"/>
              </a:rPr>
              <a:t>X </a:t>
            </a:r>
            <a:r>
              <a:rPr lang="sv-SE" sz="2000" dirty="0" smtClean="0">
                <a:effectLst/>
                <a:sym typeface="Symbol"/>
              </a:rPr>
              <a:t>= </a:t>
            </a:r>
            <a:r>
              <a:rPr lang="sv-SE" sz="2000" i="1" dirty="0" smtClean="0">
                <a:effectLst/>
                <a:sym typeface="Symbol"/>
              </a:rPr>
              <a:t>X</a:t>
            </a:r>
            <a:r>
              <a:rPr lang="sv-SE" sz="2000" dirty="0" smtClean="0">
                <a:effectLst/>
                <a:sym typeface="Symbol"/>
              </a:rPr>
              <a:t>(</a:t>
            </a:r>
            <a:r>
              <a:rPr lang="sv-SE" sz="2000" i="1" dirty="0" smtClean="0">
                <a:effectLst/>
              </a:rPr>
              <a:t>Y*</a:t>
            </a:r>
            <a:r>
              <a:rPr lang="sv-SE" sz="2000" dirty="0" smtClean="0">
                <a:effectLst/>
              </a:rPr>
              <a:t>,</a:t>
            </a:r>
            <a:r>
              <a:rPr lang="sv-SE" sz="2000" i="1" dirty="0">
                <a:effectLst/>
                <a:sym typeface="Symbol"/>
              </a:rPr>
              <a:t></a:t>
            </a:r>
            <a:r>
              <a:rPr lang="sv-SE" sz="2000" dirty="0" smtClean="0">
                <a:effectLst/>
                <a:sym typeface="Symbol"/>
              </a:rPr>
              <a:t>)</a:t>
            </a:r>
            <a:endParaRPr lang="sv-SE" sz="2000" dirty="0" smtClean="0">
              <a:effectLst/>
            </a:endParaRPr>
          </a:p>
          <a:p>
            <a:pPr eaLnBrk="1" hangingPunct="1">
              <a:spcBef>
                <a:spcPct val="10000"/>
              </a:spcBef>
              <a:spcAft>
                <a:spcPct val="10000"/>
              </a:spcAft>
              <a:buClr>
                <a:srgbClr val="003300"/>
              </a:buClr>
              <a:buFont typeface="Arial" panose="020B0604020202020204" pitchFamily="34" charset="0"/>
              <a:buChar char="•"/>
              <a:defRPr/>
            </a:pPr>
            <a:endParaRPr lang="sv-SE" sz="2000" dirty="0" smtClean="0">
              <a:effectLst/>
            </a:endParaRPr>
          </a:p>
          <a:p>
            <a:pPr marL="339725" indent="-339725" eaLnBrk="1" hangingPunct="1">
              <a:spcBef>
                <a:spcPct val="10000"/>
              </a:spcBef>
              <a:spcAft>
                <a:spcPct val="10000"/>
              </a:spcAft>
              <a:buClr>
                <a:srgbClr val="003300"/>
              </a:buClr>
              <a:buFont typeface="Wingdings" pitchFamily="2" charset="2"/>
              <a:buChar char="§"/>
              <a:defRPr/>
            </a:pPr>
            <a:endParaRPr lang="sv-SE" sz="2000" dirty="0">
              <a:effectLst/>
            </a:endParaRPr>
          </a:p>
          <a:p>
            <a:pPr>
              <a:spcBef>
                <a:spcPts val="0"/>
              </a:spcBef>
              <a:spcAft>
                <a:spcPts val="0"/>
              </a:spcAft>
              <a:buFont typeface="Arial" panose="020B0604020202020204" pitchFamily="34" charset="0"/>
              <a:buChar char="•"/>
              <a:defRPr/>
            </a:pPr>
            <a:endParaRPr lang="sv-SE" sz="2000" dirty="0">
              <a:solidFill>
                <a:schemeClr val="tx1"/>
              </a:solidFill>
              <a:effectLst/>
            </a:endParaRPr>
          </a:p>
          <a:p>
            <a:pPr>
              <a:spcAft>
                <a:spcPts val="1200"/>
              </a:spcAft>
              <a:buFont typeface="Arial" panose="020B0604020202020204" pitchFamily="34" charset="0"/>
              <a:buChar char="•"/>
              <a:defRPr/>
            </a:pPr>
            <a:endParaRPr lang="sv-SE" sz="2000" dirty="0" smtClean="0">
              <a:effectLst/>
            </a:endParaRPr>
          </a:p>
        </p:txBody>
      </p:sp>
      <p:sp>
        <p:nvSpPr>
          <p:cNvPr id="5" name="Slide Number Placeholder 3"/>
          <p:cNvSpPr>
            <a:spLocks noGrp="1"/>
          </p:cNvSpPr>
          <p:nvPr>
            <p:ph type="sldNum" sz="quarter" idx="10"/>
          </p:nvPr>
        </p:nvSpPr>
        <p:spPr>
          <a:xfrm>
            <a:off x="0" y="6516688"/>
            <a:ext cx="1900238" cy="336550"/>
          </a:xfrm>
        </p:spPr>
        <p:txBody>
          <a:bodyPr/>
          <a:lstStyle/>
          <a:p>
            <a:pPr>
              <a:defRPr/>
            </a:pPr>
            <a:r>
              <a:rPr lang="sv-SE" dirty="0" smtClean="0"/>
              <a:t>K5: </a:t>
            </a:r>
            <a:r>
              <a:rPr lang="sv-SE" dirty="0"/>
              <a:t>sid. </a:t>
            </a:r>
            <a:fld id="{71B7D319-3509-4EF6-A7CA-BA2351681FF6}" type="slidenum">
              <a:rPr lang="en-GB"/>
              <a:pPr>
                <a:defRPr/>
              </a:pPr>
              <a:t>23</a:t>
            </a:fld>
            <a:endParaRPr lang="en-GB" dirty="0"/>
          </a:p>
        </p:txBody>
      </p:sp>
      <p:sp>
        <p:nvSpPr>
          <p:cNvPr id="2" name="Rectangle 1"/>
          <p:cNvSpPr/>
          <p:nvPr/>
        </p:nvSpPr>
        <p:spPr>
          <a:xfrm>
            <a:off x="5009274" y="2339588"/>
            <a:ext cx="569387" cy="338554"/>
          </a:xfrm>
          <a:prstGeom prst="rect">
            <a:avLst/>
          </a:prstGeom>
        </p:spPr>
        <p:txBody>
          <a:bodyPr wrap="none">
            <a:spAutoFit/>
          </a:bodyPr>
          <a:lstStyle/>
          <a:p>
            <a:r>
              <a:rPr lang="en-US" sz="1600" dirty="0">
                <a:solidFill>
                  <a:schemeClr val="tx1"/>
                </a:solidFill>
                <a:latin typeface="+mn-lt"/>
              </a:rPr>
              <a:t>(+,-)</a:t>
            </a:r>
          </a:p>
        </p:txBody>
      </p:sp>
      <p:sp>
        <p:nvSpPr>
          <p:cNvPr id="3" name="Rectangle 2"/>
          <p:cNvSpPr/>
          <p:nvPr/>
        </p:nvSpPr>
        <p:spPr>
          <a:xfrm>
            <a:off x="4367776" y="2329830"/>
            <a:ext cx="442750" cy="338554"/>
          </a:xfrm>
          <a:prstGeom prst="rect">
            <a:avLst/>
          </a:prstGeom>
        </p:spPr>
        <p:txBody>
          <a:bodyPr wrap="none">
            <a:spAutoFit/>
          </a:bodyPr>
          <a:lstStyle/>
          <a:p>
            <a:r>
              <a:rPr lang="en-US" sz="1600" dirty="0">
                <a:solidFill>
                  <a:schemeClr val="tx1"/>
                </a:solidFill>
                <a:latin typeface="+mn-lt"/>
              </a:rPr>
              <a:t>(+)</a:t>
            </a:r>
          </a:p>
        </p:txBody>
      </p:sp>
      <p:sp>
        <p:nvSpPr>
          <p:cNvPr id="7" name="Rectangle 6"/>
          <p:cNvSpPr/>
          <p:nvPr/>
        </p:nvSpPr>
        <p:spPr>
          <a:xfrm>
            <a:off x="3619331" y="5945088"/>
            <a:ext cx="627095" cy="338554"/>
          </a:xfrm>
          <a:prstGeom prst="rect">
            <a:avLst/>
          </a:prstGeom>
        </p:spPr>
        <p:txBody>
          <a:bodyPr wrap="none">
            <a:spAutoFit/>
          </a:bodyPr>
          <a:lstStyle/>
          <a:p>
            <a:r>
              <a:rPr lang="en-US" sz="1600" dirty="0" smtClean="0">
                <a:solidFill>
                  <a:schemeClr val="tx1"/>
                </a:solidFill>
                <a:latin typeface="+mn-lt"/>
              </a:rPr>
              <a:t>(+, -)</a:t>
            </a:r>
            <a:endParaRPr lang="en-US" sz="1600" dirty="0">
              <a:solidFill>
                <a:schemeClr val="tx1"/>
              </a:solidFill>
              <a:latin typeface="+mn-lt"/>
            </a:endParaRPr>
          </a:p>
        </p:txBody>
      </p:sp>
      <p:sp>
        <p:nvSpPr>
          <p:cNvPr id="8" name="Rectangle 7"/>
          <p:cNvSpPr/>
          <p:nvPr/>
        </p:nvSpPr>
        <p:spPr>
          <a:xfrm>
            <a:off x="1835696" y="5949280"/>
            <a:ext cx="620683" cy="338554"/>
          </a:xfrm>
          <a:prstGeom prst="rect">
            <a:avLst/>
          </a:prstGeom>
        </p:spPr>
        <p:txBody>
          <a:bodyPr wrap="none">
            <a:spAutoFit/>
          </a:bodyPr>
          <a:lstStyle/>
          <a:p>
            <a:r>
              <a:rPr lang="en-US" sz="1600" dirty="0" smtClean="0">
                <a:solidFill>
                  <a:schemeClr val="tx1"/>
                </a:solidFill>
                <a:latin typeface="+mn-lt"/>
              </a:rPr>
              <a:t>(+,+)</a:t>
            </a:r>
            <a:endParaRPr lang="en-US" sz="1600" dirty="0">
              <a:solidFill>
                <a:schemeClr val="tx1"/>
              </a:solidFill>
              <a:latin typeface="+mn-lt"/>
            </a:endParaRPr>
          </a:p>
        </p:txBody>
      </p:sp>
    </p:spTree>
    <p:extLst>
      <p:ext uri="{BB962C8B-B14F-4D97-AF65-F5344CB8AC3E}">
        <p14:creationId xmlns:p14="http://schemas.microsoft.com/office/powerpoint/2010/main" val="39328697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99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99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39971">
                                            <p:txEl>
                                              <p:pRg st="3" end="3"/>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399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3997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3997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971" grpId="0" uiExpand="1" build="p"/>
      <p:bldP spid="2" grpId="0"/>
      <p:bldP spid="3" grpId="0"/>
      <p:bldP spid="7" grpId="0"/>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8338" name="Rectangle 2"/>
          <p:cNvSpPr>
            <a:spLocks noGrp="1" noChangeArrowheads="1"/>
          </p:cNvSpPr>
          <p:nvPr>
            <p:ph type="title"/>
          </p:nvPr>
        </p:nvSpPr>
        <p:spPr/>
        <p:txBody>
          <a:bodyPr/>
          <a:lstStyle/>
          <a:p>
            <a:pPr eaLnBrk="1" hangingPunct="1">
              <a:defRPr/>
            </a:pPr>
            <a:r>
              <a:rPr lang="sv-SE" dirty="0" smtClean="0"/>
              <a:t>Efterfrågan på inhemska varor:1</a:t>
            </a:r>
          </a:p>
        </p:txBody>
      </p:sp>
      <p:sp>
        <p:nvSpPr>
          <p:cNvPr id="398340" name="Rectangle 4"/>
          <p:cNvSpPr>
            <a:spLocks noChangeArrowheads="1"/>
          </p:cNvSpPr>
          <p:nvPr/>
        </p:nvSpPr>
        <p:spPr bwMode="auto">
          <a:xfrm>
            <a:off x="323527" y="1604963"/>
            <a:ext cx="3881759" cy="2446337"/>
          </a:xfrm>
          <a:prstGeom prst="rect">
            <a:avLst/>
          </a:prstGeom>
          <a:noFill/>
          <a:ln>
            <a:noFill/>
          </a:ln>
          <a:effec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marL="285750" indent="-285750" algn="l" eaLnBrk="1" hangingPunct="1">
              <a:spcBef>
                <a:spcPts val="0"/>
              </a:spcBef>
              <a:spcAft>
                <a:spcPts val="1200"/>
              </a:spcAft>
              <a:buClrTx/>
              <a:buFont typeface="Arial" panose="020B0604020202020204" pitchFamily="34" charset="0"/>
              <a:buChar char="•"/>
            </a:pPr>
            <a:r>
              <a:rPr lang="sv-SE" altLang="en-US" sz="1700" dirty="0"/>
              <a:t>Inhemsk efterfrågan, </a:t>
            </a:r>
            <a:r>
              <a:rPr lang="sv-SE" altLang="en-US" sz="1700" i="1" dirty="0"/>
              <a:t>DD</a:t>
            </a:r>
            <a:r>
              <a:rPr lang="sv-SE" altLang="en-US" sz="1700" dirty="0"/>
              <a:t>, ökar med </a:t>
            </a:r>
            <a:r>
              <a:rPr lang="sv-SE" altLang="en-US" sz="1700" i="1" dirty="0"/>
              <a:t>Y </a:t>
            </a:r>
            <a:r>
              <a:rPr lang="sv-SE" altLang="en-US" sz="1700" dirty="0"/>
              <a:t>(inhemsk produktion/inkomst</a:t>
            </a:r>
            <a:r>
              <a:rPr lang="sv-SE" altLang="en-US" sz="1700" dirty="0" smtClean="0"/>
              <a:t>).</a:t>
            </a:r>
          </a:p>
          <a:p>
            <a:pPr marL="285750" indent="-285750" eaLnBrk="1" hangingPunct="1">
              <a:spcBef>
                <a:spcPts val="0"/>
              </a:spcBef>
              <a:spcAft>
                <a:spcPts val="0"/>
              </a:spcAft>
              <a:buClrTx/>
              <a:buFont typeface="Arial" panose="020B0604020202020204" pitchFamily="34" charset="0"/>
              <a:buChar char="•"/>
            </a:pPr>
            <a:r>
              <a:rPr lang="sv-SE" altLang="en-US" sz="1700" dirty="0"/>
              <a:t>Genom att subtrahera importen, får vi den del av </a:t>
            </a:r>
            <a:r>
              <a:rPr lang="sv-SE" altLang="en-US" sz="1700" i="1" dirty="0"/>
              <a:t>DD </a:t>
            </a:r>
            <a:r>
              <a:rPr lang="sv-SE" altLang="en-US" sz="1700" dirty="0"/>
              <a:t>som avser inhemskt producerade varor. Vi kallar den kurvan </a:t>
            </a:r>
            <a:r>
              <a:rPr lang="sv-SE" altLang="en-US" sz="1700" i="1" dirty="0"/>
              <a:t>AA. </a:t>
            </a:r>
            <a:r>
              <a:rPr lang="sv-SE" altLang="en-US" sz="1700" dirty="0"/>
              <a:t>Notera </a:t>
            </a:r>
            <a:r>
              <a:rPr lang="sv-SE" altLang="en-US" sz="1700" dirty="0" smtClean="0"/>
              <a:t>i) att </a:t>
            </a:r>
            <a:r>
              <a:rPr lang="sv-SE" altLang="en-US" sz="1700" dirty="0"/>
              <a:t>importen </a:t>
            </a:r>
            <a:r>
              <a:rPr lang="sv-SE" altLang="en-US" sz="1700" dirty="0" smtClean="0"/>
              <a:t>ökar med inkomsten, ii) att den måste </a:t>
            </a:r>
            <a:r>
              <a:rPr lang="sv-SE" altLang="en-US" sz="1700" dirty="0"/>
              <a:t>mätas i samma enheter som produktionen och därför är </a:t>
            </a:r>
            <a:r>
              <a:rPr lang="sv-SE" altLang="en-US" sz="1700" i="1" dirty="0">
                <a:sym typeface="Symbol" pitchFamily="18" charset="2"/>
              </a:rPr>
              <a:t>IM</a:t>
            </a:r>
            <a:r>
              <a:rPr lang="sv-SE" altLang="en-US" sz="1700" dirty="0">
                <a:sym typeface="Symbol" pitchFamily="18" charset="2"/>
              </a:rPr>
              <a:t>(</a:t>
            </a:r>
            <a:r>
              <a:rPr lang="sv-SE" altLang="en-US" sz="1700" i="1" dirty="0">
                <a:sym typeface="Symbol" pitchFamily="18" charset="2"/>
              </a:rPr>
              <a:t>Y, </a:t>
            </a:r>
            <a:r>
              <a:rPr lang="sv-SE" altLang="en-US" sz="1700" dirty="0" smtClean="0">
                <a:sym typeface="Symbol" pitchFamily="18" charset="2"/>
              </a:rPr>
              <a:t>)/</a:t>
            </a:r>
            <a:r>
              <a:rPr lang="sv-SE" altLang="en-US" sz="1700" i="1" dirty="0" smtClean="0">
                <a:sym typeface="Symbol" pitchFamily="18" charset="2"/>
              </a:rPr>
              <a:t></a:t>
            </a:r>
            <a:r>
              <a:rPr lang="sv-SE" altLang="en-US" sz="1700" dirty="0">
                <a:sym typeface="Symbol" pitchFamily="18" charset="2"/>
              </a:rPr>
              <a:t>.</a:t>
            </a:r>
          </a:p>
          <a:p>
            <a:pPr algn="l" eaLnBrk="1" hangingPunct="1">
              <a:spcBef>
                <a:spcPts val="0"/>
              </a:spcBef>
              <a:spcAft>
                <a:spcPts val="0"/>
              </a:spcAft>
              <a:buClrTx/>
              <a:buFont typeface="Wingdings" pitchFamily="2" charset="2"/>
              <a:buNone/>
            </a:pPr>
            <a:endParaRPr lang="sv-SE" altLang="en-US" sz="1600" dirty="0" smtClean="0"/>
          </a:p>
          <a:p>
            <a:pPr algn="l" eaLnBrk="1" hangingPunct="1">
              <a:spcBef>
                <a:spcPts val="0"/>
              </a:spcBef>
              <a:spcAft>
                <a:spcPts val="0"/>
              </a:spcAft>
              <a:buClrTx/>
              <a:buFont typeface="Wingdings" pitchFamily="2" charset="2"/>
              <a:buNone/>
            </a:pPr>
            <a:r>
              <a:rPr lang="sv-SE" altLang="en-US" sz="1600" dirty="0" smtClean="0"/>
              <a:t> </a:t>
            </a:r>
          </a:p>
          <a:p>
            <a:pPr algn="l" eaLnBrk="1" hangingPunct="1">
              <a:spcBef>
                <a:spcPts val="0"/>
              </a:spcBef>
              <a:spcAft>
                <a:spcPts val="0"/>
              </a:spcAft>
              <a:buClrTx/>
              <a:buFont typeface="Wingdings" pitchFamily="2" charset="2"/>
              <a:buNone/>
            </a:pPr>
            <a:endParaRPr lang="sv-SE" altLang="en-US" sz="1600" i="1" dirty="0">
              <a:sym typeface="Symbol" pitchFamily="18" charset="2"/>
            </a:endParaRPr>
          </a:p>
        </p:txBody>
      </p:sp>
      <p:sp>
        <p:nvSpPr>
          <p:cNvPr id="27654" name="Line 10"/>
          <p:cNvSpPr>
            <a:spLocks noChangeShapeType="1"/>
          </p:cNvSpPr>
          <p:nvPr/>
        </p:nvSpPr>
        <p:spPr bwMode="auto">
          <a:xfrm>
            <a:off x="4797425" y="2109788"/>
            <a:ext cx="0" cy="30575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55" name="Line 11"/>
          <p:cNvSpPr>
            <a:spLocks noChangeShapeType="1"/>
          </p:cNvSpPr>
          <p:nvPr/>
        </p:nvSpPr>
        <p:spPr bwMode="auto">
          <a:xfrm>
            <a:off x="4781550" y="5184775"/>
            <a:ext cx="310515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56" name="Text Box 12"/>
          <p:cNvSpPr txBox="1">
            <a:spLocks noChangeArrowheads="1"/>
          </p:cNvSpPr>
          <p:nvPr/>
        </p:nvSpPr>
        <p:spPr bwMode="auto">
          <a:xfrm rot="-5400000">
            <a:off x="3778250" y="3433763"/>
            <a:ext cx="1190625" cy="3365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1600"/>
              <a:t>Efterfrågan</a:t>
            </a:r>
          </a:p>
        </p:txBody>
      </p:sp>
      <p:sp>
        <p:nvSpPr>
          <p:cNvPr id="27657" name="Text Box 13"/>
          <p:cNvSpPr txBox="1">
            <a:spLocks noChangeArrowheads="1"/>
          </p:cNvSpPr>
          <p:nvPr/>
        </p:nvSpPr>
        <p:spPr bwMode="auto">
          <a:xfrm>
            <a:off x="5184775" y="5453063"/>
            <a:ext cx="2160588" cy="3365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1600"/>
              <a:t>Produktion/inkomst, </a:t>
            </a:r>
            <a:r>
              <a:rPr lang="sv-SE" altLang="en-US" sz="1600" i="1"/>
              <a:t>Y</a:t>
            </a:r>
            <a:endParaRPr lang="sv-SE" altLang="en-US" sz="1600"/>
          </a:p>
        </p:txBody>
      </p:sp>
      <p:grpSp>
        <p:nvGrpSpPr>
          <p:cNvPr id="398366" name="Group 30"/>
          <p:cNvGrpSpPr>
            <a:grpSpLocks/>
          </p:cNvGrpSpPr>
          <p:nvPr/>
        </p:nvGrpSpPr>
        <p:grpSpPr bwMode="auto">
          <a:xfrm>
            <a:off x="4797425" y="1901825"/>
            <a:ext cx="3533775" cy="2757488"/>
            <a:chOff x="3022" y="1198"/>
            <a:chExt cx="2226" cy="1737"/>
          </a:xfrm>
        </p:grpSpPr>
        <p:sp>
          <p:nvSpPr>
            <p:cNvPr id="27671" name="Text Box 8"/>
            <p:cNvSpPr txBox="1">
              <a:spLocks noChangeArrowheads="1"/>
            </p:cNvSpPr>
            <p:nvPr/>
          </p:nvSpPr>
          <p:spPr bwMode="auto">
            <a:xfrm>
              <a:off x="4829" y="1454"/>
              <a:ext cx="419" cy="212"/>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lgn="l">
                <a:spcBef>
                  <a:spcPct val="0"/>
                </a:spcBef>
                <a:buFontTx/>
                <a:buNone/>
              </a:pPr>
              <a:r>
                <a:rPr lang="sv-SE" altLang="en-US" sz="1600" i="1"/>
                <a:t>DD</a:t>
              </a:r>
            </a:p>
          </p:txBody>
        </p:sp>
        <p:sp>
          <p:nvSpPr>
            <p:cNvPr id="27672" name="Line 14"/>
            <p:cNvSpPr>
              <a:spLocks noChangeShapeType="1"/>
            </p:cNvSpPr>
            <p:nvPr/>
          </p:nvSpPr>
          <p:spPr bwMode="auto">
            <a:xfrm flipV="1">
              <a:off x="3022" y="1693"/>
              <a:ext cx="1851" cy="1242"/>
            </a:xfrm>
            <a:prstGeom prst="line">
              <a:avLst/>
            </a:prstGeom>
            <a:noFill/>
            <a:ln w="2857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73" name="Text Box 15"/>
            <p:cNvSpPr txBox="1">
              <a:spLocks noChangeArrowheads="1"/>
            </p:cNvSpPr>
            <p:nvPr/>
          </p:nvSpPr>
          <p:spPr bwMode="auto">
            <a:xfrm>
              <a:off x="3322" y="1198"/>
              <a:ext cx="1632" cy="366"/>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lgn="l">
                <a:spcBef>
                  <a:spcPct val="0"/>
                </a:spcBef>
                <a:buFontTx/>
                <a:buNone/>
              </a:pPr>
              <a:r>
                <a:rPr lang="sv-SE" altLang="en-US" sz="1600"/>
                <a:t>Inhemsk efterfrågan</a:t>
              </a:r>
            </a:p>
            <a:p>
              <a:pPr algn="l">
                <a:spcBef>
                  <a:spcPct val="0"/>
                </a:spcBef>
                <a:buFontTx/>
                <a:buNone/>
              </a:pPr>
              <a:r>
                <a:rPr lang="sv-SE" altLang="en-US" sz="1600"/>
                <a:t>(</a:t>
              </a:r>
              <a:r>
                <a:rPr lang="sv-SE" altLang="en-US" sz="1600" i="1"/>
                <a:t>C+I+G</a:t>
              </a:r>
              <a:r>
                <a:rPr lang="sv-SE" altLang="en-US" sz="1600"/>
                <a:t>)</a:t>
              </a:r>
            </a:p>
          </p:txBody>
        </p:sp>
        <p:sp>
          <p:nvSpPr>
            <p:cNvPr id="27674" name="Line 16"/>
            <p:cNvSpPr>
              <a:spLocks noChangeShapeType="1"/>
            </p:cNvSpPr>
            <p:nvPr/>
          </p:nvSpPr>
          <p:spPr bwMode="auto">
            <a:xfrm>
              <a:off x="3971" y="1543"/>
              <a:ext cx="259" cy="49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98353" name="Group 17"/>
          <p:cNvGrpSpPr>
            <a:grpSpLocks/>
          </p:cNvGrpSpPr>
          <p:nvPr/>
        </p:nvGrpSpPr>
        <p:grpSpPr bwMode="auto">
          <a:xfrm>
            <a:off x="4802188" y="3194050"/>
            <a:ext cx="3751262" cy="1601788"/>
            <a:chOff x="304" y="1534"/>
            <a:chExt cx="1972" cy="754"/>
          </a:xfrm>
        </p:grpSpPr>
        <p:sp>
          <p:nvSpPr>
            <p:cNvPr id="27669" name="Line 18"/>
            <p:cNvSpPr>
              <a:spLocks noChangeShapeType="1"/>
            </p:cNvSpPr>
            <p:nvPr/>
          </p:nvSpPr>
          <p:spPr bwMode="auto">
            <a:xfrm flipV="1">
              <a:off x="304" y="1648"/>
              <a:ext cx="1640" cy="640"/>
            </a:xfrm>
            <a:prstGeom prst="line">
              <a:avLst/>
            </a:prstGeom>
            <a:noFill/>
            <a:ln w="28575">
              <a:solidFill>
                <a:srgbClr val="9933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70" name="Text Box 19"/>
            <p:cNvSpPr txBox="1">
              <a:spLocks noChangeArrowheads="1"/>
            </p:cNvSpPr>
            <p:nvPr/>
          </p:nvSpPr>
          <p:spPr bwMode="auto">
            <a:xfrm>
              <a:off x="1947" y="1534"/>
              <a:ext cx="329" cy="158"/>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lgn="l">
                <a:spcBef>
                  <a:spcPct val="0"/>
                </a:spcBef>
                <a:buFontTx/>
                <a:buNone/>
              </a:pPr>
              <a:r>
                <a:rPr lang="sv-SE" altLang="en-US" sz="1600" i="1"/>
                <a:t>AA</a:t>
              </a:r>
            </a:p>
          </p:txBody>
        </p:sp>
      </p:grpSp>
      <p:grpSp>
        <p:nvGrpSpPr>
          <p:cNvPr id="398362" name="Group 26"/>
          <p:cNvGrpSpPr>
            <a:grpSpLocks/>
          </p:cNvGrpSpPr>
          <p:nvPr/>
        </p:nvGrpSpPr>
        <p:grpSpPr bwMode="auto">
          <a:xfrm>
            <a:off x="6030913" y="2943225"/>
            <a:ext cx="3113087" cy="1814513"/>
            <a:chOff x="3799" y="1854"/>
            <a:chExt cx="1961" cy="1143"/>
          </a:xfrm>
        </p:grpSpPr>
        <p:sp>
          <p:nvSpPr>
            <p:cNvPr id="27664" name="Text Box 9"/>
            <p:cNvSpPr txBox="1">
              <a:spLocks noChangeArrowheads="1"/>
            </p:cNvSpPr>
            <p:nvPr/>
          </p:nvSpPr>
          <p:spPr bwMode="auto">
            <a:xfrm>
              <a:off x="4129" y="2784"/>
              <a:ext cx="1631" cy="213"/>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lgn="l">
                <a:spcBef>
                  <a:spcPct val="0"/>
                </a:spcBef>
                <a:buFontTx/>
                <a:buNone/>
              </a:pPr>
              <a:r>
                <a:rPr lang="sv-SE" altLang="en-US" sz="1600" dirty="0"/>
                <a:t>Import, </a:t>
              </a:r>
              <a:r>
                <a:rPr lang="sv-SE" altLang="en-US" sz="1600" i="1" dirty="0"/>
                <a:t>IM</a:t>
              </a:r>
              <a:r>
                <a:rPr lang="sv-SE" altLang="en-US" sz="1600" dirty="0"/>
                <a:t>/</a:t>
              </a:r>
              <a:r>
                <a:rPr lang="sv-SE" altLang="en-US" sz="1600" i="1" dirty="0">
                  <a:latin typeface="Symbol" pitchFamily="18" charset="2"/>
                </a:rPr>
                <a:t>e</a:t>
              </a:r>
              <a:endParaRPr lang="sv-SE" altLang="en-US" sz="1600" i="1" dirty="0">
                <a:latin typeface="Symbol" pitchFamily="18" charset="2"/>
                <a:sym typeface="MT Symbol" pitchFamily="82" charset="2"/>
              </a:endParaRPr>
            </a:p>
          </p:txBody>
        </p:sp>
        <p:sp>
          <p:nvSpPr>
            <p:cNvPr id="27665" name="Line 20"/>
            <p:cNvSpPr>
              <a:spLocks noChangeShapeType="1"/>
            </p:cNvSpPr>
            <p:nvPr/>
          </p:nvSpPr>
          <p:spPr bwMode="auto">
            <a:xfrm>
              <a:off x="4649" y="1854"/>
              <a:ext cx="0" cy="46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66" name="Line 21"/>
            <p:cNvSpPr>
              <a:spLocks noChangeShapeType="1"/>
            </p:cNvSpPr>
            <p:nvPr/>
          </p:nvSpPr>
          <p:spPr bwMode="auto">
            <a:xfrm>
              <a:off x="3799" y="2389"/>
              <a:ext cx="0" cy="289"/>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67" name="Line 24"/>
            <p:cNvSpPr>
              <a:spLocks noChangeShapeType="1"/>
            </p:cNvSpPr>
            <p:nvPr/>
          </p:nvSpPr>
          <p:spPr bwMode="auto">
            <a:xfrm flipH="1" flipV="1">
              <a:off x="3832" y="2552"/>
              <a:ext cx="496" cy="26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68" name="Line 25"/>
            <p:cNvSpPr>
              <a:spLocks noChangeShapeType="1"/>
            </p:cNvSpPr>
            <p:nvPr/>
          </p:nvSpPr>
          <p:spPr bwMode="auto">
            <a:xfrm flipV="1">
              <a:off x="4344" y="2200"/>
              <a:ext cx="208" cy="60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98363" name="Rectangle 27"/>
          <p:cNvSpPr>
            <a:spLocks noChangeArrowheads="1"/>
          </p:cNvSpPr>
          <p:nvPr/>
        </p:nvSpPr>
        <p:spPr bwMode="auto">
          <a:xfrm>
            <a:off x="353244" y="5422901"/>
            <a:ext cx="4020318" cy="663575"/>
          </a:xfrm>
          <a:prstGeom prst="rect">
            <a:avLst/>
          </a:prstGeom>
          <a:noFill/>
          <a:ln>
            <a:noFill/>
          </a:ln>
          <a:effec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marL="285750" indent="-285750" algn="l" eaLnBrk="1" hangingPunct="1">
              <a:spcBef>
                <a:spcPct val="10000"/>
              </a:spcBef>
              <a:spcAft>
                <a:spcPct val="10000"/>
              </a:spcAft>
              <a:buClrTx/>
              <a:buFont typeface="Arial" panose="020B0604020202020204" pitchFamily="34" charset="0"/>
              <a:buChar char="•"/>
            </a:pPr>
            <a:r>
              <a:rPr lang="sv-SE" altLang="en-US" sz="1700" dirty="0"/>
              <a:t>Nästa steg blir att lägga till exporten.</a:t>
            </a:r>
          </a:p>
        </p:txBody>
      </p:sp>
      <p:graphicFrame>
        <p:nvGraphicFramePr>
          <p:cNvPr id="398367" name="Object 31"/>
          <p:cNvGraphicFramePr>
            <a:graphicFrameLocks noGrp="1" noChangeAspect="1"/>
          </p:cNvGraphicFramePr>
          <p:nvPr>
            <p:ph sz="half" idx="2"/>
            <p:extLst>
              <p:ext uri="{D42A27DB-BD31-4B8C-83A1-F6EECF244321}">
                <p14:modId xmlns:p14="http://schemas.microsoft.com/office/powerpoint/2010/main" val="2092600521"/>
              </p:ext>
            </p:extLst>
          </p:nvPr>
        </p:nvGraphicFramePr>
        <p:xfrm>
          <a:off x="684213" y="4551363"/>
          <a:ext cx="2430462" cy="620712"/>
        </p:xfrm>
        <a:graphic>
          <a:graphicData uri="http://schemas.openxmlformats.org/presentationml/2006/ole">
            <mc:AlternateContent xmlns:mc="http://schemas.openxmlformats.org/markup-compatibility/2006">
              <mc:Choice xmlns:v="urn:schemas-microsoft-com:vml" Requires="v">
                <p:oleObj spid="_x0000_s8230" name="Equation" r:id="rId3" imgW="1688760" imgH="431640" progId="Equation.3">
                  <p:embed/>
                </p:oleObj>
              </mc:Choice>
              <mc:Fallback>
                <p:oleObj name="Equation" r:id="rId3" imgW="1688760" imgH="431640" progId="Equation.3">
                  <p:embed/>
                  <p:pic>
                    <p:nvPicPr>
                      <p:cNvPr id="0" name=""/>
                      <p:cNvPicPr>
                        <a:picLocks noChangeAspect="1" noChangeArrowheads="1"/>
                      </p:cNvPicPr>
                      <p:nvPr/>
                    </p:nvPicPr>
                    <p:blipFill>
                      <a:blip r:embed="rId4"/>
                      <a:srcRect/>
                      <a:stretch>
                        <a:fillRect/>
                      </a:stretch>
                    </p:blipFill>
                    <p:spPr bwMode="auto">
                      <a:xfrm>
                        <a:off x="684213" y="4551363"/>
                        <a:ext cx="2430462" cy="620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7" name="Slide Number Placeholder 3"/>
          <p:cNvSpPr>
            <a:spLocks noGrp="1"/>
          </p:cNvSpPr>
          <p:nvPr>
            <p:ph type="sldNum" sz="quarter" idx="10"/>
          </p:nvPr>
        </p:nvSpPr>
        <p:spPr>
          <a:xfrm>
            <a:off x="0" y="6516688"/>
            <a:ext cx="1900238" cy="336550"/>
          </a:xfrm>
        </p:spPr>
        <p:txBody>
          <a:bodyPr/>
          <a:lstStyle/>
          <a:p>
            <a:pPr>
              <a:defRPr/>
            </a:pPr>
            <a:r>
              <a:rPr lang="sv-SE" dirty="0" smtClean="0"/>
              <a:t>K5: </a:t>
            </a:r>
            <a:r>
              <a:rPr lang="sv-SE" dirty="0"/>
              <a:t>sid. </a:t>
            </a:r>
            <a:fld id="{71B7D319-3509-4EF6-A7CA-BA2351681FF6}" type="slidenum">
              <a:rPr lang="en-GB"/>
              <a:pPr>
                <a:defRPr/>
              </a:pPr>
              <a:t>24</a:t>
            </a:fld>
            <a:endParaRPr lang="en-GB" dirty="0"/>
          </a:p>
        </p:txBody>
      </p:sp>
    </p:spTree>
    <p:extLst>
      <p:ext uri="{BB962C8B-B14F-4D97-AF65-F5344CB8AC3E}">
        <p14:creationId xmlns:p14="http://schemas.microsoft.com/office/powerpoint/2010/main" val="3960834260"/>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834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8340">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398366"/>
                                        </p:tgtEl>
                                        <p:attrNameLst>
                                          <p:attrName>style.visibility</p:attrName>
                                        </p:attrNameLst>
                                      </p:cBhvr>
                                      <p:to>
                                        <p:strVal val="visible"/>
                                      </p:to>
                                    </p:set>
                                    <p:animEffect transition="in" filter="wipe(left)">
                                      <p:cBhvr>
                                        <p:cTn id="15" dur="500"/>
                                        <p:tgtEl>
                                          <p:spTgt spid="398366"/>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98340">
                                            <p:txEl>
                                              <p:pRg st="1" end="1"/>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398353"/>
                                        </p:tgtEl>
                                        <p:attrNameLst>
                                          <p:attrName>style.visibility</p:attrName>
                                        </p:attrNameLst>
                                      </p:cBhvr>
                                      <p:to>
                                        <p:strVal val="visible"/>
                                      </p:to>
                                    </p:set>
                                    <p:animEffect transition="in" filter="wipe(left)">
                                      <p:cBhvr>
                                        <p:cTn id="24" dur="500"/>
                                        <p:tgtEl>
                                          <p:spTgt spid="398353"/>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9" presetClass="entr" presetSubtype="0" fill="hold" nodeType="clickEffect">
                                  <p:stCondLst>
                                    <p:cond delay="0"/>
                                  </p:stCondLst>
                                  <p:childTnLst>
                                    <p:set>
                                      <p:cBhvr>
                                        <p:cTn id="28" dur="1" fill="hold">
                                          <p:stCondLst>
                                            <p:cond delay="0"/>
                                          </p:stCondLst>
                                        </p:cTn>
                                        <p:tgtEl>
                                          <p:spTgt spid="398362"/>
                                        </p:tgtEl>
                                        <p:attrNameLst>
                                          <p:attrName>style.visibility</p:attrName>
                                        </p:attrNameLst>
                                      </p:cBhvr>
                                      <p:to>
                                        <p:strVal val="visible"/>
                                      </p:to>
                                    </p:set>
                                    <p:animEffect transition="in" filter="dissolve">
                                      <p:cBhvr>
                                        <p:cTn id="29" dur="500"/>
                                        <p:tgtEl>
                                          <p:spTgt spid="398362"/>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nodeType="clickEffect">
                                  <p:stCondLst>
                                    <p:cond delay="0"/>
                                  </p:stCondLst>
                                  <p:childTnLst>
                                    <p:set>
                                      <p:cBhvr>
                                        <p:cTn id="33" dur="1" fill="hold">
                                          <p:stCondLst>
                                            <p:cond delay="0"/>
                                          </p:stCondLst>
                                        </p:cTn>
                                        <p:tgtEl>
                                          <p:spTgt spid="398367"/>
                                        </p:tgtEl>
                                        <p:attrNameLst>
                                          <p:attrName>style.visibility</p:attrName>
                                        </p:attrNameLst>
                                      </p:cBhvr>
                                      <p:to>
                                        <p:strVal val="visible"/>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398363">
                                            <p:txEl>
                                              <p:pRg st="0" end="0"/>
                                            </p:txEl>
                                          </p:spTgt>
                                        </p:tgtEl>
                                        <p:attrNameLst>
                                          <p:attrName>style.visibility</p:attrName>
                                        </p:attrNameLst>
                                      </p:cBhvr>
                                      <p:to>
                                        <p:strVal val="visible"/>
                                      </p:to>
                                    </p:set>
                                    <p:animEffect transition="in" filter="wipe(left)">
                                      <p:cBhvr>
                                        <p:cTn id="38" dur="500"/>
                                        <p:tgtEl>
                                          <p:spTgt spid="39836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8340" grpId="0" uiExpand="1" build="p"/>
      <p:bldP spid="398363" grpId="0" build="p" bldLvl="2"/>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62" name="Rectangle 2"/>
          <p:cNvSpPr>
            <a:spLocks noGrp="1" noChangeArrowheads="1"/>
          </p:cNvSpPr>
          <p:nvPr>
            <p:ph type="title"/>
          </p:nvPr>
        </p:nvSpPr>
        <p:spPr/>
        <p:txBody>
          <a:bodyPr/>
          <a:lstStyle/>
          <a:p>
            <a:pPr eaLnBrk="1" hangingPunct="1">
              <a:defRPr/>
            </a:pPr>
            <a:r>
              <a:rPr lang="sv-SE" dirty="0" smtClean="0"/>
              <a:t>Efterfrågan på inhemska varor:2</a:t>
            </a:r>
          </a:p>
        </p:txBody>
      </p:sp>
      <p:sp>
        <p:nvSpPr>
          <p:cNvPr id="28678" name="Text Box 15"/>
          <p:cNvSpPr txBox="1">
            <a:spLocks noChangeArrowheads="1"/>
          </p:cNvSpPr>
          <p:nvPr/>
        </p:nvSpPr>
        <p:spPr bwMode="auto">
          <a:xfrm>
            <a:off x="7635875" y="1689100"/>
            <a:ext cx="592138" cy="3365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lgn="l">
              <a:spcBef>
                <a:spcPct val="0"/>
              </a:spcBef>
              <a:buFontTx/>
              <a:buNone/>
            </a:pPr>
            <a:r>
              <a:rPr lang="sv-SE" altLang="en-US" sz="1600" i="1"/>
              <a:t>DD</a:t>
            </a:r>
          </a:p>
        </p:txBody>
      </p:sp>
      <p:sp>
        <p:nvSpPr>
          <p:cNvPr id="28679" name="Line 16"/>
          <p:cNvSpPr>
            <a:spLocks noChangeShapeType="1"/>
          </p:cNvSpPr>
          <p:nvPr/>
        </p:nvSpPr>
        <p:spPr bwMode="auto">
          <a:xfrm>
            <a:off x="5076825" y="1519238"/>
            <a:ext cx="0" cy="259873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80" name="Line 17"/>
          <p:cNvSpPr>
            <a:spLocks noChangeShapeType="1"/>
          </p:cNvSpPr>
          <p:nvPr/>
        </p:nvSpPr>
        <p:spPr bwMode="auto">
          <a:xfrm>
            <a:off x="5062538" y="4132263"/>
            <a:ext cx="277018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81" name="Text Box 18"/>
          <p:cNvSpPr txBox="1">
            <a:spLocks noChangeArrowheads="1"/>
          </p:cNvSpPr>
          <p:nvPr/>
        </p:nvSpPr>
        <p:spPr bwMode="auto">
          <a:xfrm rot="-5400000">
            <a:off x="4097337" y="2717801"/>
            <a:ext cx="1190625" cy="3365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1600"/>
              <a:t>Efterfrågan</a:t>
            </a:r>
          </a:p>
        </p:txBody>
      </p:sp>
      <p:sp>
        <p:nvSpPr>
          <p:cNvPr id="28682" name="Line 20"/>
          <p:cNvSpPr>
            <a:spLocks noChangeShapeType="1"/>
          </p:cNvSpPr>
          <p:nvPr/>
        </p:nvSpPr>
        <p:spPr bwMode="auto">
          <a:xfrm flipV="1">
            <a:off x="5076825" y="2011363"/>
            <a:ext cx="2620963" cy="1674812"/>
          </a:xfrm>
          <a:prstGeom prst="line">
            <a:avLst/>
          </a:prstGeom>
          <a:noFill/>
          <a:ln w="2857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83" name="Text Box 21"/>
          <p:cNvSpPr txBox="1">
            <a:spLocks noChangeArrowheads="1"/>
          </p:cNvSpPr>
          <p:nvPr/>
        </p:nvSpPr>
        <p:spPr bwMode="auto">
          <a:xfrm>
            <a:off x="5500688" y="1343025"/>
            <a:ext cx="2311400" cy="581025"/>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lgn="l">
              <a:spcBef>
                <a:spcPct val="0"/>
              </a:spcBef>
              <a:buFontTx/>
              <a:buNone/>
            </a:pPr>
            <a:r>
              <a:rPr lang="sv-SE" altLang="en-US" sz="1600"/>
              <a:t>Inhemsk efterfrågan</a:t>
            </a:r>
          </a:p>
          <a:p>
            <a:pPr algn="l">
              <a:spcBef>
                <a:spcPct val="0"/>
              </a:spcBef>
              <a:buFontTx/>
              <a:buNone/>
            </a:pPr>
            <a:r>
              <a:rPr lang="sv-SE" altLang="en-US" sz="1600"/>
              <a:t>(</a:t>
            </a:r>
            <a:r>
              <a:rPr lang="sv-SE" altLang="en-US" sz="1600" i="1"/>
              <a:t>C+I+G</a:t>
            </a:r>
            <a:r>
              <a:rPr lang="sv-SE" altLang="en-US" sz="1600"/>
              <a:t>)</a:t>
            </a:r>
          </a:p>
        </p:txBody>
      </p:sp>
      <p:sp>
        <p:nvSpPr>
          <p:cNvPr id="28684" name="Line 22"/>
          <p:cNvSpPr>
            <a:spLocks noChangeShapeType="1"/>
          </p:cNvSpPr>
          <p:nvPr/>
        </p:nvSpPr>
        <p:spPr bwMode="auto">
          <a:xfrm>
            <a:off x="6419850" y="1808163"/>
            <a:ext cx="366713" cy="6651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8685" name="Group 23"/>
          <p:cNvGrpSpPr>
            <a:grpSpLocks/>
          </p:cNvGrpSpPr>
          <p:nvPr/>
        </p:nvGrpSpPr>
        <p:grpSpPr bwMode="auto">
          <a:xfrm>
            <a:off x="5080000" y="2441575"/>
            <a:ext cx="3346450" cy="1360488"/>
            <a:chOff x="304" y="1534"/>
            <a:chExt cx="1972" cy="754"/>
          </a:xfrm>
        </p:grpSpPr>
        <p:sp>
          <p:nvSpPr>
            <p:cNvPr id="28716" name="Line 24"/>
            <p:cNvSpPr>
              <a:spLocks noChangeShapeType="1"/>
            </p:cNvSpPr>
            <p:nvPr/>
          </p:nvSpPr>
          <p:spPr bwMode="auto">
            <a:xfrm flipV="1">
              <a:off x="304" y="1648"/>
              <a:ext cx="1640" cy="640"/>
            </a:xfrm>
            <a:prstGeom prst="line">
              <a:avLst/>
            </a:prstGeom>
            <a:noFill/>
            <a:ln w="28575">
              <a:solidFill>
                <a:srgbClr val="9933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17" name="Text Box 25"/>
            <p:cNvSpPr txBox="1">
              <a:spLocks noChangeArrowheads="1"/>
            </p:cNvSpPr>
            <p:nvPr/>
          </p:nvSpPr>
          <p:spPr bwMode="auto">
            <a:xfrm>
              <a:off x="1946" y="1534"/>
              <a:ext cx="330" cy="187"/>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lgn="l">
                <a:spcBef>
                  <a:spcPct val="0"/>
                </a:spcBef>
                <a:buFontTx/>
                <a:buNone/>
              </a:pPr>
              <a:r>
                <a:rPr lang="sv-SE" altLang="en-US" sz="1600" i="1"/>
                <a:t>AA</a:t>
              </a:r>
            </a:p>
          </p:txBody>
        </p:sp>
      </p:grpSp>
      <p:grpSp>
        <p:nvGrpSpPr>
          <p:cNvPr id="399393" name="Group 33"/>
          <p:cNvGrpSpPr>
            <a:grpSpLocks/>
          </p:cNvGrpSpPr>
          <p:nvPr/>
        </p:nvGrpSpPr>
        <p:grpSpPr bwMode="auto">
          <a:xfrm>
            <a:off x="5080000" y="2022475"/>
            <a:ext cx="3346450" cy="1360488"/>
            <a:chOff x="304" y="1534"/>
            <a:chExt cx="1972" cy="754"/>
          </a:xfrm>
        </p:grpSpPr>
        <p:sp>
          <p:nvSpPr>
            <p:cNvPr id="28714" name="Line 34"/>
            <p:cNvSpPr>
              <a:spLocks noChangeShapeType="1"/>
            </p:cNvSpPr>
            <p:nvPr/>
          </p:nvSpPr>
          <p:spPr bwMode="auto">
            <a:xfrm flipV="1">
              <a:off x="304" y="1648"/>
              <a:ext cx="1640" cy="640"/>
            </a:xfrm>
            <a:prstGeom prst="line">
              <a:avLst/>
            </a:prstGeom>
            <a:noFill/>
            <a:ln w="28575">
              <a:solidFill>
                <a:srgbClr val="9933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15" name="Text Box 35"/>
            <p:cNvSpPr txBox="1">
              <a:spLocks noChangeArrowheads="1"/>
            </p:cNvSpPr>
            <p:nvPr/>
          </p:nvSpPr>
          <p:spPr bwMode="auto">
            <a:xfrm>
              <a:off x="1946" y="1534"/>
              <a:ext cx="330" cy="187"/>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lgn="l">
                <a:spcBef>
                  <a:spcPct val="0"/>
                </a:spcBef>
                <a:buFontTx/>
                <a:buNone/>
              </a:pPr>
              <a:r>
                <a:rPr lang="sv-SE" altLang="en-US" sz="1600" i="1"/>
                <a:t>ZZ</a:t>
              </a:r>
            </a:p>
          </p:txBody>
        </p:sp>
      </p:grpSp>
      <p:grpSp>
        <p:nvGrpSpPr>
          <p:cNvPr id="399413" name="Group 53"/>
          <p:cNvGrpSpPr>
            <a:grpSpLocks/>
          </p:cNvGrpSpPr>
          <p:nvPr/>
        </p:nvGrpSpPr>
        <p:grpSpPr bwMode="auto">
          <a:xfrm>
            <a:off x="3900488" y="3390900"/>
            <a:ext cx="1052512" cy="835025"/>
            <a:chOff x="2249" y="2128"/>
            <a:chExt cx="663" cy="526"/>
          </a:xfrm>
        </p:grpSpPr>
        <p:sp>
          <p:nvSpPr>
            <p:cNvPr id="28711" name="Text Box 27"/>
            <p:cNvSpPr txBox="1">
              <a:spLocks noChangeArrowheads="1"/>
            </p:cNvSpPr>
            <p:nvPr/>
          </p:nvSpPr>
          <p:spPr bwMode="auto">
            <a:xfrm>
              <a:off x="2249" y="2442"/>
              <a:ext cx="527" cy="212"/>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lgn="l">
                <a:spcBef>
                  <a:spcPct val="0"/>
                </a:spcBef>
                <a:buFontTx/>
                <a:buNone/>
              </a:pPr>
              <a:r>
                <a:rPr lang="sv-SE" altLang="en-US" sz="1600" dirty="0"/>
                <a:t>Export</a:t>
              </a:r>
            </a:p>
          </p:txBody>
        </p:sp>
        <p:sp>
          <p:nvSpPr>
            <p:cNvPr id="28712" name="Line 36"/>
            <p:cNvSpPr>
              <a:spLocks noChangeShapeType="1"/>
            </p:cNvSpPr>
            <p:nvPr/>
          </p:nvSpPr>
          <p:spPr bwMode="auto">
            <a:xfrm>
              <a:off x="2912" y="2128"/>
              <a:ext cx="0" cy="272"/>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13" name="Line 37"/>
            <p:cNvSpPr>
              <a:spLocks noChangeShapeType="1"/>
            </p:cNvSpPr>
            <p:nvPr/>
          </p:nvSpPr>
          <p:spPr bwMode="auto">
            <a:xfrm flipV="1">
              <a:off x="2688" y="2296"/>
              <a:ext cx="184" cy="25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99417" name="Group 57"/>
          <p:cNvGrpSpPr>
            <a:grpSpLocks/>
          </p:cNvGrpSpPr>
          <p:nvPr/>
        </p:nvGrpSpPr>
        <p:grpSpPr bwMode="auto">
          <a:xfrm>
            <a:off x="5080000" y="2794000"/>
            <a:ext cx="2743200" cy="3594100"/>
            <a:chOff x="2984" y="1760"/>
            <a:chExt cx="1728" cy="2264"/>
          </a:xfrm>
        </p:grpSpPr>
        <p:sp>
          <p:nvSpPr>
            <p:cNvPr id="28709" name="Line 41"/>
            <p:cNvSpPr>
              <a:spLocks noChangeShapeType="1"/>
            </p:cNvSpPr>
            <p:nvPr/>
          </p:nvSpPr>
          <p:spPr bwMode="auto">
            <a:xfrm>
              <a:off x="3864" y="1760"/>
              <a:ext cx="0" cy="2264"/>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10" name="Line 43"/>
            <p:cNvSpPr>
              <a:spLocks noChangeShapeType="1"/>
            </p:cNvSpPr>
            <p:nvPr/>
          </p:nvSpPr>
          <p:spPr bwMode="auto">
            <a:xfrm>
              <a:off x="2984" y="3418"/>
              <a:ext cx="1728"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99414" name="Group 54"/>
          <p:cNvGrpSpPr>
            <a:grpSpLocks/>
          </p:cNvGrpSpPr>
          <p:nvPr/>
        </p:nvGrpSpPr>
        <p:grpSpPr bwMode="auto">
          <a:xfrm>
            <a:off x="4537075" y="4262438"/>
            <a:ext cx="3608388" cy="2532062"/>
            <a:chOff x="2642" y="2685"/>
            <a:chExt cx="2273" cy="1595"/>
          </a:xfrm>
        </p:grpSpPr>
        <p:sp>
          <p:nvSpPr>
            <p:cNvPr id="28703" name="Text Box 19"/>
            <p:cNvSpPr txBox="1">
              <a:spLocks noChangeArrowheads="1"/>
            </p:cNvSpPr>
            <p:nvPr/>
          </p:nvSpPr>
          <p:spPr bwMode="auto">
            <a:xfrm>
              <a:off x="4714" y="3932"/>
              <a:ext cx="201" cy="212"/>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1600" i="1"/>
                <a:t>Y</a:t>
              </a:r>
              <a:endParaRPr lang="sv-SE" altLang="en-US" sz="1600"/>
            </a:p>
          </p:txBody>
        </p:sp>
        <p:sp>
          <p:nvSpPr>
            <p:cNvPr id="28704" name="Line 38"/>
            <p:cNvSpPr>
              <a:spLocks noChangeShapeType="1"/>
            </p:cNvSpPr>
            <p:nvPr/>
          </p:nvSpPr>
          <p:spPr bwMode="auto">
            <a:xfrm>
              <a:off x="2982" y="2685"/>
              <a:ext cx="0" cy="134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05" name="Line 39"/>
            <p:cNvSpPr>
              <a:spLocks noChangeShapeType="1"/>
            </p:cNvSpPr>
            <p:nvPr/>
          </p:nvSpPr>
          <p:spPr bwMode="auto">
            <a:xfrm>
              <a:off x="2973" y="4035"/>
              <a:ext cx="174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06" name="Text Box 40"/>
            <p:cNvSpPr txBox="1">
              <a:spLocks noChangeArrowheads="1"/>
            </p:cNvSpPr>
            <p:nvPr/>
          </p:nvSpPr>
          <p:spPr bwMode="auto">
            <a:xfrm rot="-5400000">
              <a:off x="2234" y="3316"/>
              <a:ext cx="1027" cy="212"/>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1600"/>
                <a:t>Nettoexport, </a:t>
              </a:r>
              <a:r>
                <a:rPr lang="sv-SE" altLang="en-US" sz="1600" i="1"/>
                <a:t>NX</a:t>
              </a:r>
              <a:endParaRPr lang="sv-SE" altLang="en-US" sz="1600"/>
            </a:p>
          </p:txBody>
        </p:sp>
        <p:sp>
          <p:nvSpPr>
            <p:cNvPr id="28707" name="Text Box 42"/>
            <p:cNvSpPr txBox="1">
              <a:spLocks noChangeArrowheads="1"/>
            </p:cNvSpPr>
            <p:nvPr/>
          </p:nvSpPr>
          <p:spPr bwMode="auto">
            <a:xfrm>
              <a:off x="3714" y="4068"/>
              <a:ext cx="378" cy="212"/>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1600" i="1"/>
                <a:t>Y</a:t>
              </a:r>
              <a:r>
                <a:rPr lang="sv-SE" altLang="en-US" sz="1600" i="1" baseline="-25000"/>
                <a:t>TB</a:t>
              </a:r>
              <a:endParaRPr lang="sv-SE" altLang="en-US" sz="1600" baseline="-25000"/>
            </a:p>
          </p:txBody>
        </p:sp>
        <p:sp>
          <p:nvSpPr>
            <p:cNvPr id="28708" name="Text Box 44"/>
            <p:cNvSpPr txBox="1">
              <a:spLocks noChangeArrowheads="1"/>
            </p:cNvSpPr>
            <p:nvPr/>
          </p:nvSpPr>
          <p:spPr bwMode="auto">
            <a:xfrm>
              <a:off x="2809" y="3308"/>
              <a:ext cx="187" cy="212"/>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1600"/>
                <a:t>0</a:t>
              </a:r>
            </a:p>
          </p:txBody>
        </p:sp>
      </p:grpSp>
      <p:grpSp>
        <p:nvGrpSpPr>
          <p:cNvPr id="399415" name="Group 55"/>
          <p:cNvGrpSpPr>
            <a:grpSpLocks/>
          </p:cNvGrpSpPr>
          <p:nvPr/>
        </p:nvGrpSpPr>
        <p:grpSpPr bwMode="auto">
          <a:xfrm>
            <a:off x="5208588" y="4625975"/>
            <a:ext cx="4025900" cy="1609725"/>
            <a:chOff x="3065" y="2898"/>
            <a:chExt cx="2536" cy="1014"/>
          </a:xfrm>
        </p:grpSpPr>
        <p:sp>
          <p:nvSpPr>
            <p:cNvPr id="28698" name="Line 46"/>
            <p:cNvSpPr>
              <a:spLocks noChangeShapeType="1"/>
            </p:cNvSpPr>
            <p:nvPr/>
          </p:nvSpPr>
          <p:spPr bwMode="auto">
            <a:xfrm rot="1972076" flipV="1">
              <a:off x="3120" y="2898"/>
              <a:ext cx="1587" cy="1014"/>
            </a:xfrm>
            <a:prstGeom prst="line">
              <a:avLst/>
            </a:prstGeom>
            <a:noFill/>
            <a:ln w="2857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8699" name="Group 47"/>
            <p:cNvGrpSpPr>
              <a:grpSpLocks/>
            </p:cNvGrpSpPr>
            <p:nvPr/>
          </p:nvGrpSpPr>
          <p:grpSpPr bwMode="auto">
            <a:xfrm rot="1972076">
              <a:off x="3065" y="3025"/>
              <a:ext cx="2108" cy="857"/>
              <a:chOff x="304" y="1534"/>
              <a:chExt cx="1972" cy="754"/>
            </a:xfrm>
          </p:grpSpPr>
          <p:sp>
            <p:nvSpPr>
              <p:cNvPr id="28701" name="Line 48"/>
              <p:cNvSpPr>
                <a:spLocks noChangeShapeType="1"/>
              </p:cNvSpPr>
              <p:nvPr/>
            </p:nvSpPr>
            <p:spPr bwMode="auto">
              <a:xfrm flipV="1">
                <a:off x="304" y="1648"/>
                <a:ext cx="1640" cy="640"/>
              </a:xfrm>
              <a:prstGeom prst="line">
                <a:avLst/>
              </a:prstGeom>
              <a:noFill/>
              <a:ln w="28575">
                <a:solidFill>
                  <a:srgbClr val="9933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02" name="Text Box 49"/>
              <p:cNvSpPr txBox="1">
                <a:spLocks noChangeArrowheads="1"/>
              </p:cNvSpPr>
              <p:nvPr/>
            </p:nvSpPr>
            <p:spPr bwMode="auto">
              <a:xfrm>
                <a:off x="1946" y="1534"/>
                <a:ext cx="330" cy="187"/>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lgn="l">
                  <a:spcBef>
                    <a:spcPct val="0"/>
                  </a:spcBef>
                  <a:buFontTx/>
                  <a:buNone/>
                </a:pPr>
                <a:endParaRPr lang="sv-SE" altLang="en-US" sz="1600" i="1"/>
              </a:p>
            </p:txBody>
          </p:sp>
        </p:grpSp>
        <p:sp>
          <p:nvSpPr>
            <p:cNvPr id="28700" name="Rectangle 51"/>
            <p:cNvSpPr>
              <a:spLocks noChangeArrowheads="1"/>
            </p:cNvSpPr>
            <p:nvPr/>
          </p:nvSpPr>
          <p:spPr bwMode="auto">
            <a:xfrm>
              <a:off x="4802" y="3478"/>
              <a:ext cx="799" cy="212"/>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spcBef>
                  <a:spcPct val="0"/>
                </a:spcBef>
                <a:buFontTx/>
                <a:buNone/>
              </a:pPr>
              <a:r>
                <a:rPr lang="sv-SE" altLang="en-US" sz="1600" i="1"/>
                <a:t>Z-D=NX</a:t>
              </a:r>
            </a:p>
          </p:txBody>
        </p:sp>
      </p:grpSp>
      <p:grpSp>
        <p:nvGrpSpPr>
          <p:cNvPr id="399422" name="Group 62"/>
          <p:cNvGrpSpPr>
            <a:grpSpLocks/>
          </p:cNvGrpSpPr>
          <p:nvPr/>
        </p:nvGrpSpPr>
        <p:grpSpPr bwMode="auto">
          <a:xfrm>
            <a:off x="5260975" y="4467225"/>
            <a:ext cx="3505200" cy="1119188"/>
            <a:chOff x="3314" y="2814"/>
            <a:chExt cx="2208" cy="705"/>
          </a:xfrm>
        </p:grpSpPr>
        <p:sp>
          <p:nvSpPr>
            <p:cNvPr id="28694" name="Text Box 58"/>
            <p:cNvSpPr txBox="1">
              <a:spLocks noChangeArrowheads="1"/>
            </p:cNvSpPr>
            <p:nvPr/>
          </p:nvSpPr>
          <p:spPr bwMode="auto">
            <a:xfrm>
              <a:off x="3314" y="2814"/>
              <a:ext cx="1308" cy="192"/>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1400"/>
                <a:t>Handelsbalansöverskott</a:t>
              </a:r>
            </a:p>
          </p:txBody>
        </p:sp>
        <p:sp>
          <p:nvSpPr>
            <p:cNvPr id="28695" name="Text Box 59"/>
            <p:cNvSpPr txBox="1">
              <a:spLocks noChangeArrowheads="1"/>
            </p:cNvSpPr>
            <p:nvPr/>
          </p:nvSpPr>
          <p:spPr bwMode="auto">
            <a:xfrm>
              <a:off x="4146" y="2992"/>
              <a:ext cx="1376" cy="192"/>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1400"/>
                <a:t>Handelsbalansunderskott</a:t>
              </a:r>
            </a:p>
          </p:txBody>
        </p:sp>
        <p:sp>
          <p:nvSpPr>
            <p:cNvPr id="28696" name="Line 60"/>
            <p:cNvSpPr>
              <a:spLocks noChangeShapeType="1"/>
            </p:cNvSpPr>
            <p:nvPr/>
          </p:nvSpPr>
          <p:spPr bwMode="auto">
            <a:xfrm flipH="1">
              <a:off x="4877" y="3193"/>
              <a:ext cx="6" cy="32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97" name="Line 61"/>
            <p:cNvSpPr>
              <a:spLocks noChangeShapeType="1"/>
            </p:cNvSpPr>
            <p:nvPr/>
          </p:nvSpPr>
          <p:spPr bwMode="auto">
            <a:xfrm flipH="1">
              <a:off x="3424" y="3002"/>
              <a:ext cx="454" cy="37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aphicFrame>
        <p:nvGraphicFramePr>
          <p:cNvPr id="399423" name="Object 63"/>
          <p:cNvGraphicFramePr>
            <a:graphicFrameLocks noGrp="1" noChangeAspect="1"/>
          </p:cNvGraphicFramePr>
          <p:nvPr>
            <p:ph sz="half" idx="2"/>
            <p:extLst>
              <p:ext uri="{D42A27DB-BD31-4B8C-83A1-F6EECF244321}">
                <p14:modId xmlns:p14="http://schemas.microsoft.com/office/powerpoint/2010/main" val="237665421"/>
              </p:ext>
            </p:extLst>
          </p:nvPr>
        </p:nvGraphicFramePr>
        <p:xfrm>
          <a:off x="755650" y="3716338"/>
          <a:ext cx="2740025" cy="588962"/>
        </p:xfrm>
        <a:graphic>
          <a:graphicData uri="http://schemas.openxmlformats.org/presentationml/2006/ole">
            <mc:AlternateContent xmlns:mc="http://schemas.openxmlformats.org/markup-compatibility/2006">
              <mc:Choice xmlns:v="urn:schemas-microsoft-com:vml" Requires="v">
                <p:oleObj spid="_x0000_s9255" name="Equation" r:id="rId3" imgW="2006280" imgH="431640" progId="Equation.3">
                  <p:embed/>
                </p:oleObj>
              </mc:Choice>
              <mc:Fallback>
                <p:oleObj name="Equation" r:id="rId3" imgW="2006280" imgH="431640" progId="Equation.3">
                  <p:embed/>
                  <p:pic>
                    <p:nvPicPr>
                      <p:cNvPr id="0" name=""/>
                      <p:cNvPicPr>
                        <a:picLocks noChangeAspect="1" noChangeArrowheads="1"/>
                      </p:cNvPicPr>
                      <p:nvPr/>
                    </p:nvPicPr>
                    <p:blipFill>
                      <a:blip r:embed="rId4"/>
                      <a:srcRect/>
                      <a:stretch>
                        <a:fillRect/>
                      </a:stretch>
                    </p:blipFill>
                    <p:spPr bwMode="auto">
                      <a:xfrm>
                        <a:off x="755650" y="3716338"/>
                        <a:ext cx="2740025" cy="588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 name="Rectangle 3"/>
          <p:cNvSpPr/>
          <p:nvPr/>
        </p:nvSpPr>
        <p:spPr>
          <a:xfrm>
            <a:off x="378620" y="1382822"/>
            <a:ext cx="4314030" cy="1920526"/>
          </a:xfrm>
          <a:prstGeom prst="rect">
            <a:avLst/>
          </a:prstGeom>
        </p:spPr>
        <p:txBody>
          <a:bodyPr wrap="square">
            <a:spAutoFit/>
          </a:bodyPr>
          <a:lstStyle/>
          <a:p>
            <a:pPr marL="285750" lvl="0" indent="-285750" eaLnBrk="1" hangingPunct="1">
              <a:spcBef>
                <a:spcPts val="0"/>
              </a:spcBef>
              <a:spcAft>
                <a:spcPts val="1200"/>
              </a:spcAft>
              <a:buClrTx/>
              <a:buFont typeface="Arial" panose="020B0604020202020204" pitchFamily="34" charset="0"/>
              <a:buChar char="•"/>
            </a:pPr>
            <a:r>
              <a:rPr lang="sv-SE" altLang="en-US" sz="1700" dirty="0" smtClean="0">
                <a:solidFill>
                  <a:schemeClr val="tx1"/>
                </a:solidFill>
                <a:latin typeface="+mn-lt"/>
              </a:rPr>
              <a:t>Nu inkluderar vi exporten</a:t>
            </a:r>
            <a:endParaRPr lang="sv-SE" altLang="en-US" sz="1700" dirty="0">
              <a:solidFill>
                <a:schemeClr val="tx1"/>
              </a:solidFill>
              <a:latin typeface="+mn-lt"/>
            </a:endParaRPr>
          </a:p>
          <a:p>
            <a:pPr marL="285750" indent="-285750" eaLnBrk="1" hangingPunct="1">
              <a:spcBef>
                <a:spcPct val="10000"/>
              </a:spcBef>
              <a:spcAft>
                <a:spcPct val="10000"/>
              </a:spcAft>
              <a:buClrTx/>
              <a:buFont typeface="Arial" panose="020B0604020202020204" pitchFamily="34" charset="0"/>
              <a:buChar char="•"/>
            </a:pPr>
            <a:r>
              <a:rPr lang="sv-SE" altLang="en-US" sz="1800" dirty="0">
                <a:solidFill>
                  <a:schemeClr val="tx1"/>
                </a:solidFill>
                <a:latin typeface="+mn-lt"/>
              </a:rPr>
              <a:t>När vi adderar exporten får vi total efterfrågan på inhemskt producerade produkter, </a:t>
            </a:r>
            <a:r>
              <a:rPr lang="sv-SE" altLang="en-US" sz="1800" i="1" dirty="0">
                <a:solidFill>
                  <a:schemeClr val="tx1"/>
                </a:solidFill>
                <a:latin typeface="+mn-lt"/>
              </a:rPr>
              <a:t>ZZ. </a:t>
            </a:r>
            <a:r>
              <a:rPr lang="sv-SE" altLang="en-US" sz="1800" dirty="0">
                <a:solidFill>
                  <a:schemeClr val="tx1"/>
                </a:solidFill>
                <a:latin typeface="+mn-lt"/>
              </a:rPr>
              <a:t>Notera att exporten inte beror på </a:t>
            </a:r>
            <a:r>
              <a:rPr lang="sv-SE" altLang="en-US" sz="1800" i="1" dirty="0">
                <a:solidFill>
                  <a:schemeClr val="tx1"/>
                </a:solidFill>
                <a:latin typeface="+mn-lt"/>
              </a:rPr>
              <a:t>Y.</a:t>
            </a:r>
            <a:r>
              <a:rPr lang="sv-SE" altLang="en-US" sz="1800" dirty="0">
                <a:solidFill>
                  <a:schemeClr val="tx1"/>
                </a:solidFill>
                <a:latin typeface="+mn-lt"/>
              </a:rPr>
              <a:t> Notera också att</a:t>
            </a:r>
            <a:r>
              <a:rPr lang="sv-SE" altLang="en-US" sz="1800" i="1" dirty="0">
                <a:solidFill>
                  <a:schemeClr val="tx1"/>
                </a:solidFill>
                <a:latin typeface="+mn-lt"/>
              </a:rPr>
              <a:t> ZZ </a:t>
            </a:r>
            <a:r>
              <a:rPr lang="sv-SE" altLang="en-US" sz="1800" dirty="0">
                <a:solidFill>
                  <a:schemeClr val="tx1"/>
                </a:solidFill>
                <a:latin typeface="+mn-lt"/>
              </a:rPr>
              <a:t>är flackare än </a:t>
            </a:r>
            <a:r>
              <a:rPr lang="sv-SE" altLang="en-US" sz="1800" i="1" dirty="0">
                <a:solidFill>
                  <a:schemeClr val="tx1"/>
                </a:solidFill>
                <a:latin typeface="+mn-lt"/>
              </a:rPr>
              <a:t>DD</a:t>
            </a:r>
            <a:r>
              <a:rPr lang="sv-SE" altLang="en-US" sz="1800" i="1" dirty="0">
                <a:solidFill>
                  <a:schemeClr val="tx1"/>
                </a:solidFill>
              </a:rPr>
              <a:t>.</a:t>
            </a:r>
            <a:endParaRPr lang="sv-SE" altLang="en-US" sz="1800" dirty="0">
              <a:solidFill>
                <a:schemeClr val="tx1"/>
              </a:solidFill>
            </a:endParaRPr>
          </a:p>
        </p:txBody>
      </p:sp>
      <p:sp>
        <p:nvSpPr>
          <p:cNvPr id="49" name="Rectangle 52"/>
          <p:cNvSpPr>
            <a:spLocks noChangeArrowheads="1"/>
          </p:cNvSpPr>
          <p:nvPr/>
        </p:nvSpPr>
        <p:spPr bwMode="auto">
          <a:xfrm>
            <a:off x="408758" y="4569078"/>
            <a:ext cx="3497263" cy="1943100"/>
          </a:xfrm>
          <a:prstGeom prst="rect">
            <a:avLst/>
          </a:prstGeom>
          <a:noFill/>
          <a:ln>
            <a:noFill/>
          </a:ln>
          <a:effec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marL="285750" indent="-285750" algn="l" eaLnBrk="1" hangingPunct="1">
              <a:spcBef>
                <a:spcPct val="10000"/>
              </a:spcBef>
              <a:spcAft>
                <a:spcPct val="10000"/>
              </a:spcAft>
              <a:buClrTx/>
              <a:buFont typeface="Arial" panose="020B0604020202020204" pitchFamily="34" charset="0"/>
              <a:buChar char="•"/>
            </a:pPr>
            <a:r>
              <a:rPr lang="sv-SE" altLang="en-US" sz="1700" dirty="0"/>
              <a:t>Nettoexporten, </a:t>
            </a:r>
            <a:r>
              <a:rPr lang="sv-SE" altLang="en-US" sz="1700" i="1" dirty="0"/>
              <a:t>NX, </a:t>
            </a:r>
            <a:r>
              <a:rPr lang="sv-SE" altLang="en-US" sz="1700" dirty="0"/>
              <a:t>(handelsbalansen) är </a:t>
            </a:r>
            <a:r>
              <a:rPr lang="sv-SE" altLang="en-US" sz="1700" i="1" dirty="0"/>
              <a:t>X-</a:t>
            </a:r>
            <a:r>
              <a:rPr lang="sv-SE" altLang="en-US" sz="1700" i="1" dirty="0">
                <a:sym typeface="MT Symbol" pitchFamily="82" charset="2"/>
              </a:rPr>
              <a:t>IM/</a:t>
            </a:r>
            <a:r>
              <a:rPr lang="sv-SE" altLang="en-US" sz="1700" i="1" dirty="0">
                <a:latin typeface="Symbol" pitchFamily="18" charset="2"/>
                <a:sym typeface="MT Symbol" pitchFamily="82" charset="2"/>
              </a:rPr>
              <a:t>e</a:t>
            </a:r>
            <a:r>
              <a:rPr lang="sv-SE" altLang="en-US" sz="1700" i="1" dirty="0">
                <a:sym typeface="MT Symbol" pitchFamily="82" charset="2"/>
              </a:rPr>
              <a:t>, </a:t>
            </a:r>
            <a:r>
              <a:rPr lang="sv-SE" altLang="en-US" sz="1700" dirty="0">
                <a:sym typeface="MT Symbol" pitchFamily="82" charset="2"/>
              </a:rPr>
              <a:t>vilket är lika med</a:t>
            </a:r>
            <a:r>
              <a:rPr lang="sv-SE" altLang="en-US" sz="1700" dirty="0"/>
              <a:t> </a:t>
            </a:r>
            <a:r>
              <a:rPr lang="sv-SE" altLang="en-US" sz="1700" i="1" dirty="0"/>
              <a:t> </a:t>
            </a:r>
            <a:r>
              <a:rPr lang="sv-SE" altLang="en-US" sz="1700" i="1" dirty="0" smtClean="0"/>
              <a:t>Z-D </a:t>
            </a:r>
            <a:r>
              <a:rPr lang="sv-SE" altLang="en-US" sz="1700" dirty="0" smtClean="0"/>
              <a:t>(dvs avståndet mellan </a:t>
            </a:r>
            <a:r>
              <a:rPr lang="sv-SE" altLang="en-US" sz="1700" i="1" dirty="0" smtClean="0"/>
              <a:t>ZZ</a:t>
            </a:r>
            <a:r>
              <a:rPr lang="sv-SE" altLang="en-US" sz="1700" dirty="0" smtClean="0"/>
              <a:t> och </a:t>
            </a:r>
            <a:r>
              <a:rPr lang="sv-SE" altLang="en-US" sz="1700" i="1" dirty="0" smtClean="0"/>
              <a:t>DD. </a:t>
            </a:r>
            <a:r>
              <a:rPr lang="sv-SE" altLang="en-US" sz="1700" dirty="0"/>
              <a:t>Vid </a:t>
            </a:r>
            <a:r>
              <a:rPr lang="sv-SE" altLang="en-US" sz="1700" i="1" dirty="0"/>
              <a:t>Y</a:t>
            </a:r>
            <a:r>
              <a:rPr lang="sv-SE" altLang="en-US" sz="1700" i="1" baseline="-25000" dirty="0"/>
              <a:t>TB</a:t>
            </a:r>
            <a:r>
              <a:rPr lang="sv-SE" altLang="en-US" sz="1700" i="1" dirty="0"/>
              <a:t> </a:t>
            </a:r>
            <a:r>
              <a:rPr lang="sv-SE" altLang="en-US" sz="1700" dirty="0"/>
              <a:t>är </a:t>
            </a:r>
            <a:r>
              <a:rPr lang="sv-SE" altLang="en-US" sz="1700" i="1" dirty="0"/>
              <a:t>NX=</a:t>
            </a:r>
            <a:r>
              <a:rPr lang="sv-SE" altLang="en-US" sz="1700" dirty="0"/>
              <a:t>0</a:t>
            </a:r>
            <a:r>
              <a:rPr lang="sv-SE" altLang="en-US" sz="1700" i="1" dirty="0"/>
              <a:t>. </a:t>
            </a:r>
            <a:r>
              <a:rPr lang="sv-SE" altLang="en-US" sz="1700" dirty="0"/>
              <a:t>Vid lägre (högre) </a:t>
            </a:r>
            <a:r>
              <a:rPr lang="sv-SE" altLang="en-US" sz="1700" i="1" dirty="0"/>
              <a:t>Y </a:t>
            </a:r>
            <a:r>
              <a:rPr lang="sv-SE" altLang="en-US" sz="1700" dirty="0"/>
              <a:t>är den positiv (negativ). </a:t>
            </a:r>
            <a:endParaRPr lang="sv-SE" altLang="en-US" sz="1700" i="1" dirty="0"/>
          </a:p>
        </p:txBody>
      </p:sp>
      <p:sp>
        <p:nvSpPr>
          <p:cNvPr id="45" name="Slide Number Placeholder 3"/>
          <p:cNvSpPr>
            <a:spLocks noGrp="1"/>
          </p:cNvSpPr>
          <p:nvPr>
            <p:ph type="sldNum" sz="quarter" idx="10"/>
          </p:nvPr>
        </p:nvSpPr>
        <p:spPr>
          <a:xfrm>
            <a:off x="0" y="6516688"/>
            <a:ext cx="1900238" cy="336550"/>
          </a:xfrm>
        </p:spPr>
        <p:txBody>
          <a:bodyPr/>
          <a:lstStyle/>
          <a:p>
            <a:pPr>
              <a:defRPr/>
            </a:pPr>
            <a:r>
              <a:rPr lang="sv-SE" dirty="0" smtClean="0"/>
              <a:t>K5: </a:t>
            </a:r>
            <a:r>
              <a:rPr lang="sv-SE" dirty="0"/>
              <a:t>sid. </a:t>
            </a:r>
            <a:fld id="{71B7D319-3509-4EF6-A7CA-BA2351681FF6}" type="slidenum">
              <a:rPr lang="en-GB"/>
              <a:pPr>
                <a:defRPr/>
              </a:pPr>
              <a:t>25</a:t>
            </a:fld>
            <a:endParaRPr lang="en-GB" dirty="0"/>
          </a:p>
        </p:txBody>
      </p:sp>
    </p:spTree>
    <p:extLst>
      <p:ext uri="{BB962C8B-B14F-4D97-AF65-F5344CB8AC3E}">
        <p14:creationId xmlns:p14="http://schemas.microsoft.com/office/powerpoint/2010/main" val="525152194"/>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99413"/>
                                        </p:tgtEl>
                                        <p:attrNameLst>
                                          <p:attrName>style.visibility</p:attrName>
                                        </p:attrNameLst>
                                      </p:cBhvr>
                                      <p:to>
                                        <p:strVal val="visible"/>
                                      </p:to>
                                    </p:set>
                                    <p:animEffect transition="in" filter="wipe(left)">
                                      <p:cBhvr>
                                        <p:cTn id="7" dur="500"/>
                                        <p:tgtEl>
                                          <p:spTgt spid="39941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99393"/>
                                        </p:tgtEl>
                                        <p:attrNameLst>
                                          <p:attrName>style.visibility</p:attrName>
                                        </p:attrNameLst>
                                      </p:cBhvr>
                                      <p:to>
                                        <p:strVal val="visible"/>
                                      </p:to>
                                    </p:set>
                                    <p:animEffect transition="in" filter="wipe(left)">
                                      <p:cBhvr>
                                        <p:cTn id="12" dur="500"/>
                                        <p:tgtEl>
                                          <p:spTgt spid="39939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99423"/>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nodeType="clickEffect">
                                  <p:stCondLst>
                                    <p:cond delay="0"/>
                                  </p:stCondLst>
                                  <p:childTnLst>
                                    <p:set>
                                      <p:cBhvr>
                                        <p:cTn id="20" dur="1" fill="hold">
                                          <p:stCondLst>
                                            <p:cond delay="0"/>
                                          </p:stCondLst>
                                        </p:cTn>
                                        <p:tgtEl>
                                          <p:spTgt spid="399414"/>
                                        </p:tgtEl>
                                        <p:attrNameLst>
                                          <p:attrName>style.visibility</p:attrName>
                                        </p:attrNameLst>
                                      </p:cBhvr>
                                      <p:to>
                                        <p:strVal val="visible"/>
                                      </p:to>
                                    </p:set>
                                    <p:animEffect transition="in" filter="wipe(left)">
                                      <p:cBhvr>
                                        <p:cTn id="21" dur="500"/>
                                        <p:tgtEl>
                                          <p:spTgt spid="399414"/>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1" fill="hold" nodeType="clickEffect">
                                  <p:stCondLst>
                                    <p:cond delay="0"/>
                                  </p:stCondLst>
                                  <p:childTnLst>
                                    <p:set>
                                      <p:cBhvr>
                                        <p:cTn id="25" dur="1" fill="hold">
                                          <p:stCondLst>
                                            <p:cond delay="0"/>
                                          </p:stCondLst>
                                        </p:cTn>
                                        <p:tgtEl>
                                          <p:spTgt spid="399417"/>
                                        </p:tgtEl>
                                        <p:attrNameLst>
                                          <p:attrName>style.visibility</p:attrName>
                                        </p:attrNameLst>
                                      </p:cBhvr>
                                      <p:to>
                                        <p:strVal val="visible"/>
                                      </p:to>
                                    </p:set>
                                    <p:animEffect transition="in" filter="wipe(up)">
                                      <p:cBhvr>
                                        <p:cTn id="26" dur="500"/>
                                        <p:tgtEl>
                                          <p:spTgt spid="399417"/>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nodeType="clickEffect">
                                  <p:stCondLst>
                                    <p:cond delay="0"/>
                                  </p:stCondLst>
                                  <p:childTnLst>
                                    <p:set>
                                      <p:cBhvr>
                                        <p:cTn id="30" dur="1" fill="hold">
                                          <p:stCondLst>
                                            <p:cond delay="0"/>
                                          </p:stCondLst>
                                        </p:cTn>
                                        <p:tgtEl>
                                          <p:spTgt spid="399415"/>
                                        </p:tgtEl>
                                        <p:attrNameLst>
                                          <p:attrName>style.visibility</p:attrName>
                                        </p:attrNameLst>
                                      </p:cBhvr>
                                      <p:to>
                                        <p:strVal val="visible"/>
                                      </p:to>
                                    </p:set>
                                    <p:animEffect transition="in" filter="wipe(left)">
                                      <p:cBhvr>
                                        <p:cTn id="31" dur="500"/>
                                        <p:tgtEl>
                                          <p:spTgt spid="399415"/>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9" presetClass="entr" presetSubtype="0" fill="hold" nodeType="clickEffect">
                                  <p:stCondLst>
                                    <p:cond delay="0"/>
                                  </p:stCondLst>
                                  <p:childTnLst>
                                    <p:set>
                                      <p:cBhvr>
                                        <p:cTn id="35" dur="1" fill="hold">
                                          <p:stCondLst>
                                            <p:cond delay="0"/>
                                          </p:stCondLst>
                                        </p:cTn>
                                        <p:tgtEl>
                                          <p:spTgt spid="399422"/>
                                        </p:tgtEl>
                                        <p:attrNameLst>
                                          <p:attrName>style.visibility</p:attrName>
                                        </p:attrNameLst>
                                      </p:cBhvr>
                                      <p:to>
                                        <p:strVal val="visible"/>
                                      </p:to>
                                    </p:set>
                                    <p:animEffect transition="in" filter="dissolve">
                                      <p:cBhvr>
                                        <p:cTn id="36" dur="500"/>
                                        <p:tgtEl>
                                          <p:spTgt spid="399422"/>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49">
                                            <p:txEl>
                                              <p:pRg st="0" end="0"/>
                                            </p:txEl>
                                          </p:spTgt>
                                        </p:tgtEl>
                                        <p:attrNameLst>
                                          <p:attrName>style.visibility</p:attrName>
                                        </p:attrNameLst>
                                      </p:cBhvr>
                                      <p:to>
                                        <p:strVal val="visible"/>
                                      </p:to>
                                    </p:set>
                                    <p:animEffect transition="in" filter="wipe(left)">
                                      <p:cBhvr>
                                        <p:cTn id="41" dur="500"/>
                                        <p:tgtEl>
                                          <p:spTgt spid="4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build="p" bldLvl="2"/>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0386" name="Rectangle 2"/>
          <p:cNvSpPr>
            <a:spLocks noGrp="1" noChangeArrowheads="1"/>
          </p:cNvSpPr>
          <p:nvPr>
            <p:ph type="title"/>
          </p:nvPr>
        </p:nvSpPr>
        <p:spPr/>
        <p:txBody>
          <a:bodyPr/>
          <a:lstStyle/>
          <a:p>
            <a:pPr eaLnBrk="1" hangingPunct="1">
              <a:defRPr/>
            </a:pPr>
            <a:r>
              <a:rPr lang="sv-SE" dirty="0" smtClean="0"/>
              <a:t>Jämvikt på varumarknaden och nettoexport</a:t>
            </a:r>
          </a:p>
        </p:txBody>
      </p:sp>
      <p:sp>
        <p:nvSpPr>
          <p:cNvPr id="400388" name="Rectangle 4"/>
          <p:cNvSpPr>
            <a:spLocks noChangeArrowheads="1"/>
          </p:cNvSpPr>
          <p:nvPr/>
        </p:nvSpPr>
        <p:spPr bwMode="auto">
          <a:xfrm>
            <a:off x="412750" y="1768474"/>
            <a:ext cx="3223146" cy="4252813"/>
          </a:xfrm>
          <a:prstGeom prst="rect">
            <a:avLst/>
          </a:prstGeom>
          <a:solidFill>
            <a:schemeClr val="bg1"/>
          </a:solidFill>
          <a:ln>
            <a:noFill/>
          </a:ln>
          <a:effec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marL="285750" indent="-285750" algn="l" eaLnBrk="1" hangingPunct="1">
              <a:spcBef>
                <a:spcPct val="10000"/>
              </a:spcBef>
              <a:spcAft>
                <a:spcPct val="10000"/>
              </a:spcAft>
              <a:buClrTx/>
              <a:buFont typeface="Arial" panose="020B0604020202020204" pitchFamily="34" charset="0"/>
              <a:buChar char="•"/>
            </a:pPr>
            <a:r>
              <a:rPr lang="sv-SE" altLang="en-US" sz="1700" dirty="0"/>
              <a:t>Jämvikt på varumarknaden uppstår när efterfrågan på inhemska varor (</a:t>
            </a:r>
            <a:r>
              <a:rPr lang="sv-SE" altLang="en-US" sz="1700" dirty="0">
                <a:solidFill>
                  <a:srgbClr val="FF0000"/>
                </a:solidFill>
              </a:rPr>
              <a:t>högerledet</a:t>
            </a:r>
            <a:r>
              <a:rPr lang="sv-SE" altLang="en-US" sz="1700" dirty="0"/>
              <a:t>  i ekvationen ovan) är lika med produktionen </a:t>
            </a:r>
            <a:r>
              <a:rPr lang="sv-SE" altLang="en-US" sz="1700" i="1" dirty="0"/>
              <a:t>Y, </a:t>
            </a:r>
            <a:r>
              <a:rPr lang="sv-SE" altLang="en-US" sz="1700" dirty="0"/>
              <a:t>dvs</a:t>
            </a:r>
            <a:r>
              <a:rPr lang="sv-SE" altLang="en-US" sz="1700" i="1" dirty="0"/>
              <a:t> </a:t>
            </a:r>
            <a:r>
              <a:rPr lang="sv-SE" altLang="en-US" sz="1700" dirty="0"/>
              <a:t>där </a:t>
            </a:r>
            <a:r>
              <a:rPr lang="sv-SE" altLang="en-US" sz="1700" i="1" dirty="0"/>
              <a:t>ZZ </a:t>
            </a:r>
            <a:r>
              <a:rPr lang="sv-SE" altLang="en-US" sz="1700" dirty="0"/>
              <a:t>skär 45 graders linjen</a:t>
            </a:r>
            <a:r>
              <a:rPr lang="sv-SE" altLang="en-US" sz="1700" dirty="0" smtClean="0"/>
              <a:t>.</a:t>
            </a:r>
          </a:p>
          <a:p>
            <a:pPr marL="285750" indent="-285750" algn="l" eaLnBrk="1" hangingPunct="1">
              <a:spcBef>
                <a:spcPct val="10000"/>
              </a:spcBef>
              <a:spcAft>
                <a:spcPct val="10000"/>
              </a:spcAft>
              <a:buClrTx/>
              <a:buFont typeface="Arial" panose="020B0604020202020204" pitchFamily="34" charset="0"/>
              <a:buChar char="•"/>
            </a:pPr>
            <a:r>
              <a:rPr lang="sv-SE" altLang="en-US" sz="1700" dirty="0" smtClean="0"/>
              <a:t>Handelsbalansen behöver inte vara noll vid jämvikt.</a:t>
            </a:r>
          </a:p>
          <a:p>
            <a:pPr marL="285750" indent="-285750" algn="l" eaLnBrk="1" hangingPunct="1">
              <a:spcBef>
                <a:spcPct val="10000"/>
              </a:spcBef>
              <a:spcAft>
                <a:spcPct val="10000"/>
              </a:spcAft>
              <a:buClrTx/>
              <a:buFont typeface="Arial" panose="020B0604020202020204" pitchFamily="34" charset="0"/>
              <a:buChar char="•"/>
            </a:pPr>
            <a:r>
              <a:rPr lang="sv-SE" altLang="en-US" sz="1700" dirty="0" smtClean="0"/>
              <a:t>Ju större jämvikts-produktionen är desto mindre blir handelsbalansen (</a:t>
            </a:r>
            <a:r>
              <a:rPr lang="sv-SE" altLang="en-US" sz="1700" i="1" dirty="0" smtClean="0"/>
              <a:t>nettoexporten, NX</a:t>
            </a:r>
            <a:r>
              <a:rPr lang="sv-SE" altLang="en-US" sz="1700" dirty="0" smtClean="0"/>
              <a:t>) </a:t>
            </a:r>
          </a:p>
          <a:p>
            <a:pPr marL="285750" indent="-285750" algn="l" eaLnBrk="1" hangingPunct="1">
              <a:spcBef>
                <a:spcPct val="10000"/>
              </a:spcBef>
              <a:spcAft>
                <a:spcPct val="10000"/>
              </a:spcAft>
              <a:buClrTx/>
              <a:buFont typeface="Arial" panose="020B0604020202020204" pitchFamily="34" charset="0"/>
              <a:buChar char="•"/>
            </a:pPr>
            <a:r>
              <a:rPr lang="sv-SE" altLang="en-US" sz="1700" dirty="0" smtClean="0"/>
              <a:t>I exemplet är handelsbalansen positiv – jämviktsproduktionen är lägre än den som ger </a:t>
            </a:r>
            <a:r>
              <a:rPr lang="sv-SE" altLang="en-US" sz="1700" i="1" dirty="0" smtClean="0"/>
              <a:t>NX=0</a:t>
            </a:r>
            <a:r>
              <a:rPr lang="sv-SE" altLang="en-US" sz="1700" dirty="0" smtClean="0"/>
              <a:t>. </a:t>
            </a:r>
          </a:p>
          <a:p>
            <a:pPr marL="285750" indent="-285750" algn="l" eaLnBrk="1" hangingPunct="1">
              <a:spcBef>
                <a:spcPct val="10000"/>
              </a:spcBef>
              <a:spcAft>
                <a:spcPct val="10000"/>
              </a:spcAft>
              <a:buClrTx/>
              <a:buFont typeface="Arial" panose="020B0604020202020204" pitchFamily="34" charset="0"/>
              <a:buChar char="•"/>
            </a:pPr>
            <a:endParaRPr lang="sv-SE" altLang="en-US" sz="1700" dirty="0"/>
          </a:p>
        </p:txBody>
      </p:sp>
      <p:sp>
        <p:nvSpPr>
          <p:cNvPr id="29702" name="Line 11"/>
          <p:cNvSpPr>
            <a:spLocks noChangeShapeType="1"/>
          </p:cNvSpPr>
          <p:nvPr/>
        </p:nvSpPr>
        <p:spPr bwMode="auto">
          <a:xfrm>
            <a:off x="4721225" y="1878013"/>
            <a:ext cx="0" cy="23907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03" name="Line 12"/>
          <p:cNvSpPr>
            <a:spLocks noChangeShapeType="1"/>
          </p:cNvSpPr>
          <p:nvPr/>
        </p:nvSpPr>
        <p:spPr bwMode="auto">
          <a:xfrm>
            <a:off x="4706938" y="4283075"/>
            <a:ext cx="277018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04" name="Text Box 13"/>
          <p:cNvSpPr txBox="1">
            <a:spLocks noChangeArrowheads="1"/>
          </p:cNvSpPr>
          <p:nvPr/>
        </p:nvSpPr>
        <p:spPr bwMode="auto">
          <a:xfrm rot="-5400000">
            <a:off x="3542506" y="2685257"/>
            <a:ext cx="1589087" cy="3365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1600"/>
              <a:t>Efterfr./Prod., </a:t>
            </a:r>
            <a:r>
              <a:rPr lang="sv-SE" altLang="en-US" sz="1600" i="1"/>
              <a:t>Y</a:t>
            </a:r>
            <a:endParaRPr lang="sv-SE" altLang="en-US" sz="1600"/>
          </a:p>
        </p:txBody>
      </p:sp>
      <p:sp>
        <p:nvSpPr>
          <p:cNvPr id="29705" name="Line 29"/>
          <p:cNvSpPr>
            <a:spLocks noChangeShapeType="1"/>
          </p:cNvSpPr>
          <p:nvPr/>
        </p:nvSpPr>
        <p:spPr bwMode="auto">
          <a:xfrm>
            <a:off x="5829300" y="3163888"/>
            <a:ext cx="0" cy="3222625"/>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06" name="Text Box 30"/>
          <p:cNvSpPr txBox="1">
            <a:spLocks noChangeArrowheads="1"/>
          </p:cNvSpPr>
          <p:nvPr/>
        </p:nvSpPr>
        <p:spPr bwMode="auto">
          <a:xfrm>
            <a:off x="5934075" y="6421438"/>
            <a:ext cx="600075" cy="3365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1600" i="1"/>
              <a:t>Y</a:t>
            </a:r>
            <a:r>
              <a:rPr lang="sv-SE" altLang="en-US" sz="1600" i="1" baseline="-25000"/>
              <a:t>TB</a:t>
            </a:r>
            <a:endParaRPr lang="sv-SE" altLang="en-US" sz="1600" baseline="-25000"/>
          </a:p>
        </p:txBody>
      </p:sp>
      <p:sp>
        <p:nvSpPr>
          <p:cNvPr id="29707" name="Arc 41"/>
          <p:cNvSpPr>
            <a:spLocks/>
          </p:cNvSpPr>
          <p:nvPr/>
        </p:nvSpPr>
        <p:spPr bwMode="auto">
          <a:xfrm>
            <a:off x="5060950" y="3930650"/>
            <a:ext cx="222250" cy="354013"/>
          </a:xfrm>
          <a:custGeom>
            <a:avLst/>
            <a:gdLst>
              <a:gd name="T0" fmla="*/ 358059 w 21600"/>
              <a:gd name="T1" fmla="*/ 0 h 35192"/>
              <a:gd name="T2" fmla="*/ 1754170 w 21600"/>
              <a:gd name="T3" fmla="*/ 3561184 h 35192"/>
              <a:gd name="T4" fmla="*/ 0 w 21600"/>
              <a:gd name="T5" fmla="*/ 2158854 h 35192"/>
              <a:gd name="T6" fmla="*/ 0 60000 65536"/>
              <a:gd name="T7" fmla="*/ 0 60000 65536"/>
              <a:gd name="T8" fmla="*/ 0 60000 65536"/>
            </a:gdLst>
            <a:ahLst/>
            <a:cxnLst>
              <a:cxn ang="T6">
                <a:pos x="T0" y="T1"/>
              </a:cxn>
              <a:cxn ang="T7">
                <a:pos x="T2" y="T3"/>
              </a:cxn>
              <a:cxn ang="T8">
                <a:pos x="T4" y="T5"/>
              </a:cxn>
            </a:cxnLst>
            <a:rect l="0" t="0" r="r" b="b"/>
            <a:pathLst>
              <a:path w="21600" h="35192" fill="none" extrusionOk="0">
                <a:moveTo>
                  <a:pt x="3381" y="0"/>
                </a:moveTo>
                <a:cubicBezTo>
                  <a:pt x="13874" y="1663"/>
                  <a:pt x="21600" y="10710"/>
                  <a:pt x="21600" y="21334"/>
                </a:cubicBezTo>
                <a:cubicBezTo>
                  <a:pt x="21600" y="26400"/>
                  <a:pt x="19819" y="31305"/>
                  <a:pt x="16568" y="35191"/>
                </a:cubicBezTo>
              </a:path>
              <a:path w="21600" h="35192" stroke="0" extrusionOk="0">
                <a:moveTo>
                  <a:pt x="3381" y="0"/>
                </a:moveTo>
                <a:cubicBezTo>
                  <a:pt x="13874" y="1663"/>
                  <a:pt x="21600" y="10710"/>
                  <a:pt x="21600" y="21334"/>
                </a:cubicBezTo>
                <a:cubicBezTo>
                  <a:pt x="21600" y="26400"/>
                  <a:pt x="19819" y="31305"/>
                  <a:pt x="16568" y="35191"/>
                </a:cubicBezTo>
                <a:lnTo>
                  <a:pt x="0" y="21334"/>
                </a:lnTo>
                <a:lnTo>
                  <a:pt x="3381" y="0"/>
                </a:lnTo>
                <a:close/>
              </a:path>
            </a:pathLst>
          </a:custGeom>
          <a:noFill/>
          <a:ln w="9525">
            <a:solidFill>
              <a:schemeClr val="tx1"/>
            </a:solidFill>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08" name="Line 48"/>
          <p:cNvSpPr>
            <a:spLocks noChangeShapeType="1"/>
          </p:cNvSpPr>
          <p:nvPr/>
        </p:nvSpPr>
        <p:spPr bwMode="auto">
          <a:xfrm>
            <a:off x="6210300" y="3009900"/>
            <a:ext cx="0" cy="335280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9709" name="Group 76"/>
          <p:cNvGrpSpPr>
            <a:grpSpLocks/>
          </p:cNvGrpSpPr>
          <p:nvPr/>
        </p:nvGrpSpPr>
        <p:grpSpPr bwMode="auto">
          <a:xfrm>
            <a:off x="6832600" y="2616200"/>
            <a:ext cx="2311400" cy="1252538"/>
            <a:chOff x="4304" y="1648"/>
            <a:chExt cx="1456" cy="789"/>
          </a:xfrm>
        </p:grpSpPr>
        <p:sp>
          <p:nvSpPr>
            <p:cNvPr id="29735" name="Line 51"/>
            <p:cNvSpPr>
              <a:spLocks noChangeShapeType="1"/>
            </p:cNvSpPr>
            <p:nvPr/>
          </p:nvSpPr>
          <p:spPr bwMode="auto">
            <a:xfrm flipH="1" flipV="1">
              <a:off x="4611" y="1648"/>
              <a:ext cx="89" cy="19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36" name="Text Box 54"/>
            <p:cNvSpPr txBox="1">
              <a:spLocks noChangeArrowheads="1"/>
            </p:cNvSpPr>
            <p:nvPr/>
          </p:nvSpPr>
          <p:spPr bwMode="auto">
            <a:xfrm>
              <a:off x="4304" y="1921"/>
              <a:ext cx="1456" cy="516"/>
            </a:xfrm>
            <a:prstGeom prst="rect">
              <a:avLst/>
            </a:prstGeom>
            <a:noFill/>
            <a:ln>
              <a:noFill/>
            </a:ln>
            <a:effectLst/>
            <a:extLst>
              <a:ext uri="{909E8E84-426E-40DD-AFC4-6F175D3DCCD1}">
                <a14:hiddenFill xmlns:a14="http://schemas.microsoft.com/office/drawing/2010/main">
                  <a:solidFill>
                    <a:srgbClr val="CC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lgn="l" eaLnBrk="1" hangingPunct="1">
                <a:spcBef>
                  <a:spcPct val="10000"/>
                </a:spcBef>
                <a:spcAft>
                  <a:spcPct val="10000"/>
                </a:spcAft>
                <a:buClrTx/>
                <a:buFont typeface="Wingdings" pitchFamily="2" charset="2"/>
                <a:buNone/>
              </a:pPr>
              <a:r>
                <a:rPr lang="sv-SE" altLang="en-US" sz="1400"/>
                <a:t>Inhemsk och utländsk efterfrågan på inhemska varor</a:t>
              </a:r>
            </a:p>
          </p:txBody>
        </p:sp>
      </p:grpSp>
      <p:grpSp>
        <p:nvGrpSpPr>
          <p:cNvPr id="29710" name="Group 55"/>
          <p:cNvGrpSpPr>
            <a:grpSpLocks/>
          </p:cNvGrpSpPr>
          <p:nvPr/>
        </p:nvGrpSpPr>
        <p:grpSpPr bwMode="auto">
          <a:xfrm>
            <a:off x="4724400" y="2341563"/>
            <a:ext cx="3346450" cy="1250950"/>
            <a:chOff x="304" y="1534"/>
            <a:chExt cx="1972" cy="754"/>
          </a:xfrm>
        </p:grpSpPr>
        <p:sp>
          <p:nvSpPr>
            <p:cNvPr id="29733" name="Line 56"/>
            <p:cNvSpPr>
              <a:spLocks noChangeShapeType="1"/>
            </p:cNvSpPr>
            <p:nvPr/>
          </p:nvSpPr>
          <p:spPr bwMode="auto">
            <a:xfrm flipV="1">
              <a:off x="304" y="1648"/>
              <a:ext cx="1640" cy="640"/>
            </a:xfrm>
            <a:prstGeom prst="line">
              <a:avLst/>
            </a:prstGeom>
            <a:noFill/>
            <a:ln w="28575">
              <a:solidFill>
                <a:srgbClr val="9933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34" name="Text Box 57"/>
            <p:cNvSpPr txBox="1">
              <a:spLocks noChangeArrowheads="1"/>
            </p:cNvSpPr>
            <p:nvPr/>
          </p:nvSpPr>
          <p:spPr bwMode="auto">
            <a:xfrm>
              <a:off x="1946" y="1534"/>
              <a:ext cx="330" cy="203"/>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lgn="l">
                <a:spcBef>
                  <a:spcPct val="0"/>
                </a:spcBef>
                <a:buFontTx/>
                <a:buNone/>
              </a:pPr>
              <a:r>
                <a:rPr lang="sv-SE" altLang="en-US" sz="1600" i="1"/>
                <a:t>ZZ</a:t>
              </a:r>
            </a:p>
          </p:txBody>
        </p:sp>
      </p:grpSp>
      <p:sp>
        <p:nvSpPr>
          <p:cNvPr id="29711" name="Line 58"/>
          <p:cNvSpPr>
            <a:spLocks noChangeShapeType="1"/>
          </p:cNvSpPr>
          <p:nvPr/>
        </p:nvSpPr>
        <p:spPr bwMode="auto">
          <a:xfrm flipV="1">
            <a:off x="4737100" y="1943100"/>
            <a:ext cx="2324100" cy="23241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12" name="Text Box 59"/>
          <p:cNvSpPr txBox="1">
            <a:spLocks noChangeArrowheads="1"/>
          </p:cNvSpPr>
          <p:nvPr/>
        </p:nvSpPr>
        <p:spPr bwMode="auto">
          <a:xfrm>
            <a:off x="5211763" y="3802063"/>
            <a:ext cx="450764" cy="307777"/>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1400" dirty="0"/>
              <a:t>45</a:t>
            </a:r>
            <a:r>
              <a:rPr lang="sv-SE" altLang="en-US" sz="1400" baseline="30000" dirty="0"/>
              <a:t>o</a:t>
            </a:r>
          </a:p>
        </p:txBody>
      </p:sp>
      <p:grpSp>
        <p:nvGrpSpPr>
          <p:cNvPr id="29713" name="Group 61"/>
          <p:cNvGrpSpPr>
            <a:grpSpLocks/>
          </p:cNvGrpSpPr>
          <p:nvPr/>
        </p:nvGrpSpPr>
        <p:grpSpPr bwMode="auto">
          <a:xfrm>
            <a:off x="4181475" y="4402138"/>
            <a:ext cx="4697413" cy="2157412"/>
            <a:chOff x="2634" y="2773"/>
            <a:chExt cx="2959" cy="1359"/>
          </a:xfrm>
        </p:grpSpPr>
        <p:sp>
          <p:nvSpPr>
            <p:cNvPr id="29723" name="Text Box 62"/>
            <p:cNvSpPr txBox="1">
              <a:spLocks noChangeArrowheads="1"/>
            </p:cNvSpPr>
            <p:nvPr/>
          </p:nvSpPr>
          <p:spPr bwMode="auto">
            <a:xfrm>
              <a:off x="4706" y="3920"/>
              <a:ext cx="201" cy="212"/>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1600" i="1"/>
                <a:t>Y</a:t>
              </a:r>
              <a:endParaRPr lang="sv-SE" altLang="en-US" sz="1600"/>
            </a:p>
          </p:txBody>
        </p:sp>
        <p:sp>
          <p:nvSpPr>
            <p:cNvPr id="29724" name="Line 63"/>
            <p:cNvSpPr>
              <a:spLocks noChangeShapeType="1"/>
            </p:cNvSpPr>
            <p:nvPr/>
          </p:nvSpPr>
          <p:spPr bwMode="auto">
            <a:xfrm>
              <a:off x="2974" y="2773"/>
              <a:ext cx="0" cy="1241"/>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25" name="Line 64"/>
            <p:cNvSpPr>
              <a:spLocks noChangeShapeType="1"/>
            </p:cNvSpPr>
            <p:nvPr/>
          </p:nvSpPr>
          <p:spPr bwMode="auto">
            <a:xfrm>
              <a:off x="2965" y="4015"/>
              <a:ext cx="174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26" name="Text Box 65"/>
            <p:cNvSpPr txBox="1">
              <a:spLocks noChangeArrowheads="1"/>
            </p:cNvSpPr>
            <p:nvPr/>
          </p:nvSpPr>
          <p:spPr bwMode="auto">
            <a:xfrm rot="-5400000">
              <a:off x="2226" y="3344"/>
              <a:ext cx="1027" cy="212"/>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1600"/>
                <a:t>Nettoexport, </a:t>
              </a:r>
              <a:r>
                <a:rPr lang="sv-SE" altLang="en-US" sz="1600" i="1"/>
                <a:t>NX</a:t>
              </a:r>
              <a:endParaRPr lang="sv-SE" altLang="en-US" sz="1600"/>
            </a:p>
          </p:txBody>
        </p:sp>
        <p:sp>
          <p:nvSpPr>
            <p:cNvPr id="29727" name="Text Box 66"/>
            <p:cNvSpPr txBox="1">
              <a:spLocks noChangeArrowheads="1"/>
            </p:cNvSpPr>
            <p:nvPr/>
          </p:nvSpPr>
          <p:spPr bwMode="auto">
            <a:xfrm>
              <a:off x="2801" y="3346"/>
              <a:ext cx="187" cy="213"/>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1600"/>
                <a:t>0</a:t>
              </a:r>
            </a:p>
          </p:txBody>
        </p:sp>
        <p:sp>
          <p:nvSpPr>
            <p:cNvPr id="29728" name="Line 67"/>
            <p:cNvSpPr>
              <a:spLocks noChangeShapeType="1"/>
            </p:cNvSpPr>
            <p:nvPr/>
          </p:nvSpPr>
          <p:spPr bwMode="auto">
            <a:xfrm rot="1849718" flipV="1">
              <a:off x="3112" y="2969"/>
              <a:ext cx="1587" cy="933"/>
            </a:xfrm>
            <a:prstGeom prst="line">
              <a:avLst/>
            </a:prstGeom>
            <a:noFill/>
            <a:ln w="2857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9729" name="Group 68"/>
            <p:cNvGrpSpPr>
              <a:grpSpLocks/>
            </p:cNvGrpSpPr>
            <p:nvPr/>
          </p:nvGrpSpPr>
          <p:grpSpPr bwMode="auto">
            <a:xfrm rot="1972076">
              <a:off x="3047" y="3117"/>
              <a:ext cx="2094" cy="751"/>
              <a:chOff x="294" y="1563"/>
              <a:chExt cx="1959" cy="718"/>
            </a:xfrm>
          </p:grpSpPr>
          <p:sp>
            <p:nvSpPr>
              <p:cNvPr id="29731" name="Line 69"/>
              <p:cNvSpPr>
                <a:spLocks noChangeShapeType="1"/>
              </p:cNvSpPr>
              <p:nvPr/>
            </p:nvSpPr>
            <p:spPr bwMode="auto">
              <a:xfrm flipV="1">
                <a:off x="294" y="1641"/>
                <a:ext cx="1640" cy="640"/>
              </a:xfrm>
              <a:prstGeom prst="line">
                <a:avLst/>
              </a:prstGeom>
              <a:noFill/>
              <a:ln w="28575">
                <a:solidFill>
                  <a:srgbClr val="9933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32" name="Text Box 70"/>
              <p:cNvSpPr txBox="1">
                <a:spLocks noChangeArrowheads="1"/>
              </p:cNvSpPr>
              <p:nvPr/>
            </p:nvSpPr>
            <p:spPr bwMode="auto">
              <a:xfrm>
                <a:off x="1923" y="1563"/>
                <a:ext cx="330" cy="202"/>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lgn="l">
                  <a:spcBef>
                    <a:spcPct val="0"/>
                  </a:spcBef>
                  <a:buFontTx/>
                  <a:buNone/>
                </a:pPr>
                <a:endParaRPr lang="sv-SE" altLang="en-US" sz="1600" i="1"/>
              </a:p>
            </p:txBody>
          </p:sp>
        </p:grpSp>
        <p:sp>
          <p:nvSpPr>
            <p:cNvPr id="29730" name="Rectangle 71"/>
            <p:cNvSpPr>
              <a:spLocks noChangeArrowheads="1"/>
            </p:cNvSpPr>
            <p:nvPr/>
          </p:nvSpPr>
          <p:spPr bwMode="auto">
            <a:xfrm>
              <a:off x="4794" y="3503"/>
              <a:ext cx="799" cy="211"/>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spcBef>
                  <a:spcPct val="0"/>
                </a:spcBef>
                <a:buFontTx/>
                <a:buNone/>
              </a:pPr>
              <a:r>
                <a:rPr lang="sv-SE" altLang="en-US" sz="1600" i="1"/>
                <a:t>NX</a:t>
              </a:r>
            </a:p>
          </p:txBody>
        </p:sp>
      </p:grpSp>
      <p:sp>
        <p:nvSpPr>
          <p:cNvPr id="29721" name="Line 73"/>
          <p:cNvSpPr>
            <a:spLocks noChangeShapeType="1"/>
          </p:cNvSpPr>
          <p:nvPr/>
        </p:nvSpPr>
        <p:spPr bwMode="auto">
          <a:xfrm>
            <a:off x="6551611" y="2279656"/>
            <a:ext cx="463550" cy="1920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18" name="Text Box 81"/>
          <p:cNvSpPr txBox="1">
            <a:spLocks noChangeArrowheads="1"/>
          </p:cNvSpPr>
          <p:nvPr/>
        </p:nvSpPr>
        <p:spPr bwMode="auto">
          <a:xfrm>
            <a:off x="5521325" y="6429375"/>
            <a:ext cx="600075" cy="3365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1600" i="1"/>
              <a:t>Y</a:t>
            </a:r>
            <a:endParaRPr lang="sv-SE" altLang="en-US" sz="1600" baseline="-25000"/>
          </a:p>
        </p:txBody>
      </p:sp>
      <p:graphicFrame>
        <p:nvGraphicFramePr>
          <p:cNvPr id="3" name="Object 2"/>
          <p:cNvGraphicFramePr>
            <a:graphicFrameLocks noChangeAspect="1"/>
          </p:cNvGraphicFramePr>
          <p:nvPr>
            <p:extLst>
              <p:ext uri="{D42A27DB-BD31-4B8C-83A1-F6EECF244321}">
                <p14:modId xmlns:p14="http://schemas.microsoft.com/office/powerpoint/2010/main" val="1871109348"/>
              </p:ext>
            </p:extLst>
          </p:nvPr>
        </p:nvGraphicFramePr>
        <p:xfrm>
          <a:off x="2973388" y="1341438"/>
          <a:ext cx="4256087" cy="358775"/>
        </p:xfrm>
        <a:graphic>
          <a:graphicData uri="http://schemas.openxmlformats.org/presentationml/2006/ole">
            <mc:AlternateContent xmlns:mc="http://schemas.openxmlformats.org/markup-compatibility/2006">
              <mc:Choice xmlns:v="urn:schemas-microsoft-com:vml" Requires="v">
                <p:oleObj spid="_x0000_s10280" name="Equation" r:id="rId3" imgW="2400120" imgH="203040" progId="Equation.3">
                  <p:embed/>
                </p:oleObj>
              </mc:Choice>
              <mc:Fallback>
                <p:oleObj name="Equation" r:id="rId3" imgW="2400120" imgH="203040" progId="Equation.3">
                  <p:embed/>
                  <p:pic>
                    <p:nvPicPr>
                      <p:cNvPr id="0" name="Object 82"/>
                      <p:cNvPicPr>
                        <a:picLocks noChangeAspect="1" noChangeArrowheads="1"/>
                      </p:cNvPicPr>
                      <p:nvPr/>
                    </p:nvPicPr>
                    <p:blipFill>
                      <a:blip r:embed="rId4"/>
                      <a:srcRect/>
                      <a:stretch>
                        <a:fillRect/>
                      </a:stretch>
                    </p:blipFill>
                    <p:spPr bwMode="auto">
                      <a:xfrm>
                        <a:off x="2973388" y="1341438"/>
                        <a:ext cx="4256087" cy="358775"/>
                      </a:xfrm>
                      <a:prstGeom prst="rect">
                        <a:avLst/>
                      </a:prstGeom>
                      <a:noFill/>
                      <a:ln>
                        <a:noFill/>
                      </a:ln>
                      <a:effectLst/>
                    </p:spPr>
                  </p:pic>
                </p:oleObj>
              </mc:Fallback>
            </mc:AlternateContent>
          </a:graphicData>
        </a:graphic>
      </p:graphicFrame>
      <p:sp>
        <p:nvSpPr>
          <p:cNvPr id="37" name="Text Box 15"/>
          <p:cNvSpPr txBox="1">
            <a:spLocks noChangeArrowheads="1"/>
          </p:cNvSpPr>
          <p:nvPr/>
        </p:nvSpPr>
        <p:spPr bwMode="auto">
          <a:xfrm>
            <a:off x="7275066" y="1988939"/>
            <a:ext cx="592138" cy="3365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lgn="l">
              <a:spcBef>
                <a:spcPct val="0"/>
              </a:spcBef>
              <a:buFontTx/>
              <a:buNone/>
            </a:pPr>
            <a:r>
              <a:rPr lang="sv-SE" altLang="en-US" sz="1600" i="1"/>
              <a:t>DD</a:t>
            </a:r>
          </a:p>
        </p:txBody>
      </p:sp>
      <p:sp>
        <p:nvSpPr>
          <p:cNvPr id="38" name="Line 20"/>
          <p:cNvSpPr>
            <a:spLocks noChangeShapeType="1"/>
          </p:cNvSpPr>
          <p:nvPr/>
        </p:nvSpPr>
        <p:spPr bwMode="auto">
          <a:xfrm flipV="1">
            <a:off x="4716016" y="2311202"/>
            <a:ext cx="2620963" cy="1674812"/>
          </a:xfrm>
          <a:prstGeom prst="line">
            <a:avLst/>
          </a:prstGeom>
          <a:noFill/>
          <a:ln w="2857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 name="Slide Number Placeholder 3"/>
          <p:cNvSpPr>
            <a:spLocks noGrp="1"/>
          </p:cNvSpPr>
          <p:nvPr>
            <p:ph type="sldNum" sz="quarter" idx="10"/>
          </p:nvPr>
        </p:nvSpPr>
        <p:spPr>
          <a:xfrm>
            <a:off x="0" y="6516688"/>
            <a:ext cx="1900238" cy="336550"/>
          </a:xfrm>
        </p:spPr>
        <p:txBody>
          <a:bodyPr/>
          <a:lstStyle/>
          <a:p>
            <a:pPr>
              <a:defRPr/>
            </a:pPr>
            <a:r>
              <a:rPr lang="sv-SE" dirty="0" smtClean="0"/>
              <a:t>K5: </a:t>
            </a:r>
            <a:r>
              <a:rPr lang="sv-SE" dirty="0"/>
              <a:t>sid. </a:t>
            </a:r>
            <a:fld id="{71B7D319-3509-4EF6-A7CA-BA2351681FF6}" type="slidenum">
              <a:rPr lang="en-GB"/>
              <a:pPr>
                <a:defRPr/>
              </a:pPr>
              <a:t>26</a:t>
            </a:fld>
            <a:endParaRPr lang="en-GB" dirty="0"/>
          </a:p>
        </p:txBody>
      </p:sp>
    </p:spTree>
    <p:extLst>
      <p:ext uri="{BB962C8B-B14F-4D97-AF65-F5344CB8AC3E}">
        <p14:creationId xmlns:p14="http://schemas.microsoft.com/office/powerpoint/2010/main" val="1286330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0388">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038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0388">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0388">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038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0388" grpId="0" build="p" animBg="1"/>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0386" name="Rectangle 2"/>
          <p:cNvSpPr>
            <a:spLocks noGrp="1" noChangeArrowheads="1"/>
          </p:cNvSpPr>
          <p:nvPr>
            <p:ph type="title"/>
          </p:nvPr>
        </p:nvSpPr>
        <p:spPr>
          <a:xfrm>
            <a:off x="1225550" y="76200"/>
            <a:ext cx="6845300" cy="1143000"/>
          </a:xfrm>
        </p:spPr>
        <p:txBody>
          <a:bodyPr/>
          <a:lstStyle/>
          <a:p>
            <a:pPr eaLnBrk="1" hangingPunct="1">
              <a:defRPr/>
            </a:pPr>
            <a:r>
              <a:rPr lang="sv-SE" dirty="0" smtClean="0"/>
              <a:t>Jämvikt på varumarknaden i ord och formler</a:t>
            </a:r>
          </a:p>
        </p:txBody>
      </p:sp>
      <p:sp>
        <p:nvSpPr>
          <p:cNvPr id="400388" name="Rectangle 4"/>
          <p:cNvSpPr>
            <a:spLocks noChangeArrowheads="1"/>
          </p:cNvSpPr>
          <p:nvPr/>
        </p:nvSpPr>
        <p:spPr bwMode="auto">
          <a:xfrm>
            <a:off x="871017" y="1646337"/>
            <a:ext cx="7543626" cy="781050"/>
          </a:xfrm>
          <a:prstGeom prst="rect">
            <a:avLst/>
          </a:prstGeom>
          <a:solidFill>
            <a:schemeClr val="bg1"/>
          </a:solidFill>
          <a:ln>
            <a:noFill/>
          </a:ln>
          <a:effec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marL="285750" indent="-285750" algn="l" eaLnBrk="1" hangingPunct="1">
              <a:spcBef>
                <a:spcPct val="10000"/>
              </a:spcBef>
              <a:spcAft>
                <a:spcPct val="10000"/>
              </a:spcAft>
              <a:buClrTx/>
              <a:buFont typeface="Arial" panose="020B0604020202020204" pitchFamily="34" charset="0"/>
              <a:buChar char="•"/>
            </a:pPr>
            <a:endParaRPr lang="sv-SE" altLang="en-US" sz="1700" dirty="0"/>
          </a:p>
        </p:txBody>
      </p:sp>
      <mc:AlternateContent xmlns:mc="http://schemas.openxmlformats.org/markup-compatibility/2006" xmlns:a14="http://schemas.microsoft.com/office/drawing/2010/main">
        <mc:Choice Requires="a14">
          <p:sp>
            <p:nvSpPr>
              <p:cNvPr id="2" name="Rectangle 1"/>
              <p:cNvSpPr/>
              <p:nvPr/>
            </p:nvSpPr>
            <p:spPr>
              <a:xfrm>
                <a:off x="757162" y="1340768"/>
                <a:ext cx="7991302" cy="5093702"/>
              </a:xfrm>
              <a:prstGeom prst="rect">
                <a:avLst/>
              </a:prstGeom>
            </p:spPr>
            <p:txBody>
              <a:bodyPr wrap="square">
                <a:spAutoFit/>
              </a:bodyPr>
              <a:lstStyle/>
              <a:p>
                <a:pPr marL="342900" lvl="0" indent="-342900">
                  <a:spcBef>
                    <a:spcPts val="0"/>
                  </a:spcBef>
                  <a:spcAft>
                    <a:spcPts val="0"/>
                  </a:spcAft>
                  <a:buFont typeface="Arial" panose="020B0604020202020204" pitchFamily="34" charset="0"/>
                  <a:buChar char="•"/>
                  <a:defRPr/>
                </a:pPr>
                <a:r>
                  <a:rPr lang="sv-SE" sz="2000" kern="0" dirty="0" smtClean="0">
                    <a:solidFill>
                      <a:srgbClr val="000000"/>
                    </a:solidFill>
                    <a:latin typeface="Arial"/>
                    <a:ea typeface="MS Gothic"/>
                  </a:rPr>
                  <a:t>Låt oss skriva nettoexporten som </a:t>
                </a:r>
              </a:p>
              <a:p>
                <a:pPr algn="ctr">
                  <a:spcBef>
                    <a:spcPts val="0"/>
                  </a:spcBef>
                  <a:spcAft>
                    <a:spcPts val="1200"/>
                  </a:spcAft>
                  <a:defRPr/>
                </a:pPr>
                <a:r>
                  <a:rPr lang="sv-SE" sz="2000" i="1" kern="0" dirty="0" smtClean="0">
                    <a:solidFill>
                      <a:srgbClr val="000000"/>
                    </a:solidFill>
                    <a:latin typeface="Arial"/>
                    <a:ea typeface="MS Gothic"/>
                    <a:sym typeface="Symbol"/>
                  </a:rPr>
                  <a:t>NX</a:t>
                </a:r>
                <a:r>
                  <a:rPr lang="sv-SE" sz="2000" kern="0" dirty="0" smtClean="0">
                    <a:solidFill>
                      <a:srgbClr val="000000"/>
                    </a:solidFill>
                    <a:latin typeface="Arial"/>
                    <a:ea typeface="MS Gothic"/>
                    <a:sym typeface="Symbol"/>
                  </a:rPr>
                  <a:t>( </a:t>
                </a:r>
                <a:r>
                  <a:rPr lang="sv-SE" sz="2000" i="1" kern="0" dirty="0" smtClean="0">
                    <a:solidFill>
                      <a:srgbClr val="000000"/>
                    </a:solidFill>
                    <a:latin typeface="Arial"/>
                    <a:ea typeface="MS Gothic"/>
                    <a:sym typeface="Symbol"/>
                  </a:rPr>
                  <a:t>Y,Y*,</a:t>
                </a:r>
                <a14:m>
                  <m:oMath xmlns:m="http://schemas.openxmlformats.org/officeDocument/2006/math">
                    <m:r>
                      <a:rPr lang="sv-SE" sz="2000" i="1" kern="0" dirty="0" smtClean="0">
                        <a:solidFill>
                          <a:srgbClr val="000000"/>
                        </a:solidFill>
                        <a:latin typeface="Cambria Math"/>
                        <a:ea typeface="MS Gothic"/>
                        <a:sym typeface="Symbol"/>
                      </a:rPr>
                      <m:t></m:t>
                    </m:r>
                  </m:oMath>
                </a14:m>
                <a:r>
                  <a:rPr lang="sv-SE" sz="2000" kern="0" dirty="0" smtClean="0">
                    <a:solidFill>
                      <a:srgbClr val="000000"/>
                    </a:solidFill>
                    <a:latin typeface="Arial"/>
                    <a:ea typeface="MS Gothic"/>
                    <a:sym typeface="Symbol"/>
                  </a:rPr>
                  <a:t>)  </a:t>
                </a:r>
                <a:r>
                  <a:rPr lang="sv-SE" sz="2000" i="1" dirty="0" smtClean="0">
                    <a:solidFill>
                      <a:schemeClr val="tx1"/>
                    </a:solidFill>
                    <a:latin typeface="+mn-lt"/>
                    <a:sym typeface="Symbol"/>
                  </a:rPr>
                  <a:t>X</a:t>
                </a:r>
                <a:r>
                  <a:rPr lang="sv-SE" sz="2000" dirty="0" smtClean="0">
                    <a:solidFill>
                      <a:schemeClr val="tx1"/>
                    </a:solidFill>
                    <a:latin typeface="+mn-lt"/>
                    <a:sym typeface="Symbol"/>
                  </a:rPr>
                  <a:t>(</a:t>
                </a:r>
                <a:r>
                  <a:rPr lang="sv-SE" sz="2000" i="1" dirty="0" smtClean="0">
                    <a:solidFill>
                      <a:schemeClr val="tx1"/>
                    </a:solidFill>
                    <a:latin typeface="+mn-lt"/>
                  </a:rPr>
                  <a:t>Y*</a:t>
                </a:r>
                <a:r>
                  <a:rPr lang="sv-SE" sz="2000" dirty="0" smtClean="0">
                    <a:solidFill>
                      <a:schemeClr val="tx1"/>
                    </a:solidFill>
                    <a:latin typeface="+mn-lt"/>
                  </a:rPr>
                  <a:t>,</a:t>
                </a:r>
                <a:r>
                  <a:rPr lang="sv-SE" sz="2000" i="1" dirty="0">
                    <a:solidFill>
                      <a:schemeClr val="tx1"/>
                    </a:solidFill>
                    <a:latin typeface="+mn-lt"/>
                    <a:sym typeface="Symbol"/>
                  </a:rPr>
                  <a:t></a:t>
                </a:r>
                <a:r>
                  <a:rPr lang="sv-SE" sz="2000" dirty="0" smtClean="0">
                    <a:solidFill>
                      <a:schemeClr val="tx1"/>
                    </a:solidFill>
                    <a:latin typeface="+mn-lt"/>
                    <a:sym typeface="Symbol"/>
                  </a:rPr>
                  <a:t>) -</a:t>
                </a:r>
                <a:r>
                  <a:rPr lang="sv-SE" sz="2000" dirty="0" smtClean="0">
                    <a:solidFill>
                      <a:schemeClr val="tx1"/>
                    </a:solidFill>
                    <a:latin typeface="+mn-lt"/>
                  </a:rPr>
                  <a:t> </a:t>
                </a:r>
                <a:r>
                  <a:rPr lang="sv-SE" sz="2000" i="1" dirty="0">
                    <a:solidFill>
                      <a:schemeClr val="tx1"/>
                    </a:solidFill>
                    <a:latin typeface="+mn-lt"/>
                  </a:rPr>
                  <a:t>IM</a:t>
                </a:r>
                <a:r>
                  <a:rPr lang="sv-SE" sz="2000" dirty="0">
                    <a:solidFill>
                      <a:schemeClr val="tx1"/>
                    </a:solidFill>
                    <a:latin typeface="+mn-lt"/>
                  </a:rPr>
                  <a:t>(</a:t>
                </a:r>
                <a:r>
                  <a:rPr lang="sv-SE" sz="2000" i="1" dirty="0">
                    <a:solidFill>
                      <a:schemeClr val="tx1"/>
                    </a:solidFill>
                    <a:latin typeface="+mn-lt"/>
                  </a:rPr>
                  <a:t>Y</a:t>
                </a:r>
                <a:r>
                  <a:rPr lang="sv-SE" sz="2000" dirty="0">
                    <a:solidFill>
                      <a:schemeClr val="tx1"/>
                    </a:solidFill>
                    <a:latin typeface="+mn-lt"/>
                  </a:rPr>
                  <a:t>,</a:t>
                </a:r>
                <a:r>
                  <a:rPr lang="sv-SE" sz="2000" i="1" dirty="0">
                    <a:solidFill>
                      <a:schemeClr val="tx1"/>
                    </a:solidFill>
                    <a:latin typeface="+mn-lt"/>
                    <a:sym typeface="Symbol"/>
                  </a:rPr>
                  <a:t></a:t>
                </a:r>
                <a:r>
                  <a:rPr lang="sv-SE" sz="2000" dirty="0" smtClean="0">
                    <a:solidFill>
                      <a:schemeClr val="tx1"/>
                    </a:solidFill>
                    <a:latin typeface="+mn-lt"/>
                    <a:sym typeface="Symbol"/>
                  </a:rPr>
                  <a:t>)/</a:t>
                </a:r>
                <a:r>
                  <a:rPr lang="sv-SE" sz="2000" i="1" dirty="0" smtClean="0">
                    <a:solidFill>
                      <a:schemeClr val="tx1"/>
                    </a:solidFill>
                    <a:sym typeface="Symbol"/>
                  </a:rPr>
                  <a:t></a:t>
                </a:r>
              </a:p>
              <a:p>
                <a:pPr marL="342900" lvl="0" indent="-342900">
                  <a:spcBef>
                    <a:spcPts val="0"/>
                  </a:spcBef>
                  <a:spcAft>
                    <a:spcPts val="1200"/>
                  </a:spcAft>
                  <a:buFont typeface="Arial" panose="020B0604020202020204" pitchFamily="34" charset="0"/>
                  <a:buChar char="•"/>
                  <a:defRPr/>
                </a:pPr>
                <a:r>
                  <a:rPr lang="sv-SE" sz="2000" kern="0" dirty="0" smtClean="0">
                    <a:solidFill>
                      <a:srgbClr val="000000"/>
                    </a:solidFill>
                    <a:latin typeface="Arial"/>
                    <a:ea typeface="MS Gothic"/>
                  </a:rPr>
                  <a:t>Nettoexporten faller i inhemsk inkomst eftersom importen ökar.</a:t>
                </a:r>
              </a:p>
              <a:p>
                <a:pPr marL="342900" lvl="0" indent="-342900">
                  <a:spcBef>
                    <a:spcPts val="0"/>
                  </a:spcBef>
                  <a:spcAft>
                    <a:spcPts val="1200"/>
                  </a:spcAft>
                  <a:buFont typeface="Arial" panose="020B0604020202020204" pitchFamily="34" charset="0"/>
                  <a:buChar char="•"/>
                  <a:defRPr/>
                </a:pPr>
                <a:r>
                  <a:rPr lang="sv-SE" sz="2000" kern="0" dirty="0" smtClean="0">
                    <a:solidFill>
                      <a:srgbClr val="000000"/>
                    </a:solidFill>
                    <a:latin typeface="Arial"/>
                    <a:ea typeface="MS Gothic"/>
                  </a:rPr>
                  <a:t>Nettoexporten stiger i utländsk inkomst eftersom exporten ökar.</a:t>
                </a:r>
              </a:p>
              <a:p>
                <a:pPr marL="342900" lvl="0" indent="-342900">
                  <a:spcBef>
                    <a:spcPts val="0"/>
                  </a:spcBef>
                  <a:spcAft>
                    <a:spcPts val="1200"/>
                  </a:spcAft>
                  <a:buFont typeface="Arial" panose="020B0604020202020204" pitchFamily="34" charset="0"/>
                  <a:buChar char="•"/>
                  <a:defRPr/>
                </a:pPr>
                <a:r>
                  <a:rPr lang="sv-SE" sz="2000" kern="0" dirty="0" smtClean="0">
                    <a:solidFill>
                      <a:srgbClr val="000000"/>
                    </a:solidFill>
                    <a:latin typeface="Arial"/>
                    <a:ea typeface="MS Gothic"/>
                  </a:rPr>
                  <a:t>Vad händer om realväxelkurs stiger?</a:t>
                </a:r>
              </a:p>
              <a:p>
                <a:pPr marL="835025" lvl="1" indent="-381000" eaLnBrk="1" hangingPunct="1">
                  <a:buFont typeface="Wingdings" pitchFamily="2" charset="2"/>
                  <a:buAutoNum type="arabicPeriod"/>
                  <a:defRPr/>
                </a:pPr>
                <a:r>
                  <a:rPr lang="sv-SE" sz="1700" dirty="0" smtClean="0">
                    <a:solidFill>
                      <a:schemeClr val="tx1"/>
                    </a:solidFill>
                    <a:latin typeface="+mn-lt"/>
                    <a:sym typeface="Symbol" pitchFamily="18" charset="2"/>
                  </a:rPr>
                  <a:t>exporten minskar eftersom </a:t>
                </a:r>
                <a:r>
                  <a:rPr lang="sv-SE" sz="1700" dirty="0">
                    <a:solidFill>
                      <a:schemeClr val="tx1"/>
                    </a:solidFill>
                    <a:latin typeface="+mn-lt"/>
                    <a:sym typeface="Symbol" pitchFamily="18" charset="2"/>
                  </a:rPr>
                  <a:t>de inhemska produkterna blivit </a:t>
                </a:r>
                <a:r>
                  <a:rPr lang="sv-SE" sz="1700" dirty="0" smtClean="0">
                    <a:solidFill>
                      <a:schemeClr val="tx1"/>
                    </a:solidFill>
                    <a:latin typeface="+mn-lt"/>
                    <a:sym typeface="Symbol" pitchFamily="18" charset="2"/>
                  </a:rPr>
                  <a:t>dyrare.</a:t>
                </a:r>
                <a:endParaRPr lang="sv-SE" sz="1700" dirty="0">
                  <a:solidFill>
                    <a:schemeClr val="tx1"/>
                  </a:solidFill>
                  <a:latin typeface="+mn-lt"/>
                  <a:sym typeface="Symbol" pitchFamily="18" charset="2"/>
                </a:endParaRPr>
              </a:p>
              <a:p>
                <a:pPr marL="835025" lvl="1" indent="-381000" eaLnBrk="1" hangingPunct="1">
                  <a:buFont typeface="Wingdings" pitchFamily="2" charset="2"/>
                  <a:buAutoNum type="arabicPeriod"/>
                  <a:defRPr/>
                </a:pPr>
                <a:r>
                  <a:rPr lang="sv-SE" sz="1700" dirty="0" smtClean="0">
                    <a:solidFill>
                      <a:schemeClr val="tx1"/>
                    </a:solidFill>
                    <a:latin typeface="+mn-lt"/>
                    <a:sym typeface="Symbol" pitchFamily="18" charset="2"/>
                  </a:rPr>
                  <a:t>Import(</a:t>
                </a:r>
                <a:r>
                  <a:rPr lang="sv-SE" sz="1700" i="1" dirty="0" smtClean="0">
                    <a:solidFill>
                      <a:schemeClr val="tx1"/>
                    </a:solidFill>
                    <a:latin typeface="+mn-lt"/>
                    <a:sym typeface="Symbol" pitchFamily="18" charset="2"/>
                  </a:rPr>
                  <a:t>volymen</a:t>
                </a:r>
                <a:r>
                  <a:rPr lang="sv-SE" sz="1700" dirty="0" smtClean="0">
                    <a:solidFill>
                      <a:schemeClr val="tx1"/>
                    </a:solidFill>
                    <a:latin typeface="+mn-lt"/>
                    <a:sym typeface="Symbol" pitchFamily="18" charset="2"/>
                  </a:rPr>
                  <a:t>)</a:t>
                </a:r>
                <a:r>
                  <a:rPr lang="sv-SE" sz="1700" i="1" dirty="0" smtClean="0">
                    <a:solidFill>
                      <a:schemeClr val="tx1"/>
                    </a:solidFill>
                    <a:latin typeface="+mn-lt"/>
                    <a:sym typeface="Symbol" pitchFamily="18" charset="2"/>
                  </a:rPr>
                  <a:t> </a:t>
                </a:r>
                <a:r>
                  <a:rPr lang="sv-SE" sz="1700" dirty="0" smtClean="0">
                    <a:solidFill>
                      <a:schemeClr val="tx1"/>
                    </a:solidFill>
                    <a:latin typeface="+mn-lt"/>
                    <a:sym typeface="Symbol" pitchFamily="18" charset="2"/>
                  </a:rPr>
                  <a:t>ökar eftersom </a:t>
                </a:r>
                <a:r>
                  <a:rPr lang="sv-SE" sz="1700" dirty="0">
                    <a:solidFill>
                      <a:schemeClr val="tx1"/>
                    </a:solidFill>
                    <a:latin typeface="+mn-lt"/>
                    <a:sym typeface="Symbol" pitchFamily="18" charset="2"/>
                  </a:rPr>
                  <a:t>utländska varor blivit </a:t>
                </a:r>
                <a:r>
                  <a:rPr lang="sv-SE" sz="1700" dirty="0" smtClean="0">
                    <a:solidFill>
                      <a:schemeClr val="tx1"/>
                    </a:solidFill>
                    <a:latin typeface="+mn-lt"/>
                    <a:sym typeface="Symbol" pitchFamily="18" charset="2"/>
                  </a:rPr>
                  <a:t>billigare.</a:t>
                </a:r>
                <a:endParaRPr lang="sv-SE" sz="1700" dirty="0">
                  <a:solidFill>
                    <a:schemeClr val="tx1"/>
                  </a:solidFill>
                  <a:latin typeface="+mn-lt"/>
                  <a:sym typeface="Symbol" pitchFamily="18" charset="2"/>
                </a:endParaRPr>
              </a:p>
              <a:p>
                <a:pPr marL="835025" lvl="1" indent="-381000" eaLnBrk="1" hangingPunct="1">
                  <a:buFont typeface="Wingdings" pitchFamily="2" charset="2"/>
                  <a:buAutoNum type="arabicPeriod"/>
                  <a:defRPr/>
                </a:pPr>
                <a:r>
                  <a:rPr lang="sv-SE" sz="1700" dirty="0">
                    <a:solidFill>
                      <a:schemeClr val="tx1"/>
                    </a:solidFill>
                    <a:latin typeface="+mn-lt"/>
                    <a:sym typeface="Symbol" pitchFamily="18" charset="2"/>
                  </a:rPr>
                  <a:t>priset på en given importvolym </a:t>
                </a:r>
                <a:r>
                  <a:rPr lang="sv-SE" sz="1700" i="1" dirty="0" smtClean="0">
                    <a:solidFill>
                      <a:schemeClr val="tx1"/>
                    </a:solidFill>
                    <a:latin typeface="+mn-lt"/>
                    <a:sym typeface="Symbol" pitchFamily="18" charset="2"/>
                  </a:rPr>
                  <a:t>minskar. </a:t>
                </a:r>
                <a:endParaRPr lang="sv-SE" sz="1700" dirty="0">
                  <a:solidFill>
                    <a:schemeClr val="tx1"/>
                  </a:solidFill>
                  <a:latin typeface="+mn-lt"/>
                  <a:sym typeface="Symbol" pitchFamily="18" charset="2"/>
                </a:endParaRPr>
              </a:p>
              <a:p>
                <a:pPr marL="342900" lvl="0" indent="-342900">
                  <a:spcBef>
                    <a:spcPts val="600"/>
                  </a:spcBef>
                  <a:spcAft>
                    <a:spcPts val="1200"/>
                  </a:spcAft>
                  <a:buFont typeface="Arial" panose="020B0604020202020204" pitchFamily="34" charset="0"/>
                  <a:buChar char="•"/>
                  <a:defRPr/>
                </a:pPr>
                <a:r>
                  <a:rPr lang="sv-SE" sz="1700" kern="0" dirty="0">
                    <a:solidFill>
                      <a:schemeClr val="tx1"/>
                    </a:solidFill>
                    <a:latin typeface="+mn-lt"/>
                    <a:ea typeface="MS Gothic"/>
                  </a:rPr>
                  <a:t>De två första effekterna tenderar att </a:t>
                </a:r>
                <a:r>
                  <a:rPr lang="sv-SE" sz="1700" kern="0" dirty="0" smtClean="0">
                    <a:solidFill>
                      <a:schemeClr val="tx1"/>
                    </a:solidFill>
                    <a:latin typeface="+mn-lt"/>
                    <a:ea typeface="MS Gothic"/>
                  </a:rPr>
                  <a:t>försämra handelsbalansen </a:t>
                </a:r>
                <a:r>
                  <a:rPr lang="sv-SE" sz="1700" kern="0" smtClean="0">
                    <a:solidFill>
                      <a:schemeClr val="tx1"/>
                    </a:solidFill>
                    <a:latin typeface="+mn-lt"/>
                    <a:ea typeface="MS Gothic"/>
                  </a:rPr>
                  <a:t>(minska nettoexporten</a:t>
                </a:r>
                <a:r>
                  <a:rPr lang="sv-SE" sz="1700" kern="0" dirty="0">
                    <a:solidFill>
                      <a:schemeClr val="tx1"/>
                    </a:solidFill>
                    <a:latin typeface="+mn-lt"/>
                    <a:ea typeface="MS Gothic"/>
                  </a:rPr>
                  <a:t>) om </a:t>
                </a:r>
                <a:r>
                  <a:rPr lang="sv-SE" sz="1700" i="1" kern="0" dirty="0" smtClean="0">
                    <a:solidFill>
                      <a:schemeClr val="tx1"/>
                    </a:solidFill>
                    <a:latin typeface="+mn-lt"/>
                    <a:ea typeface="MS Gothic"/>
                    <a:sym typeface="Symbol"/>
                  </a:rPr>
                  <a:t></a:t>
                </a:r>
                <a:r>
                  <a:rPr lang="sv-SE" sz="1700" kern="0" dirty="0" smtClean="0">
                    <a:solidFill>
                      <a:schemeClr val="tx1"/>
                    </a:solidFill>
                    <a:latin typeface="+mn-lt"/>
                    <a:ea typeface="MS Gothic"/>
                  </a:rPr>
                  <a:t> ökar. </a:t>
                </a:r>
                <a:r>
                  <a:rPr lang="sv-SE" sz="1700" kern="0" dirty="0">
                    <a:solidFill>
                      <a:schemeClr val="tx1"/>
                    </a:solidFill>
                    <a:latin typeface="+mn-lt"/>
                    <a:ea typeface="MS Gothic"/>
                  </a:rPr>
                  <a:t>Men den sista effekten drar åt motsatt håll. För att </a:t>
                </a:r>
                <a:r>
                  <a:rPr lang="sv-SE" sz="1700" kern="0" dirty="0" smtClean="0">
                    <a:solidFill>
                      <a:schemeClr val="tx1"/>
                    </a:solidFill>
                    <a:latin typeface="+mn-lt"/>
                    <a:ea typeface="MS Gothic"/>
                  </a:rPr>
                  <a:t>en högre </a:t>
                </a:r>
                <a:r>
                  <a:rPr lang="sv-SE" sz="1700" i="1" kern="0" dirty="0">
                    <a:solidFill>
                      <a:schemeClr val="tx1"/>
                    </a:solidFill>
                    <a:ea typeface="MS Gothic"/>
                    <a:sym typeface="Symbol"/>
                  </a:rPr>
                  <a:t> </a:t>
                </a:r>
                <a:r>
                  <a:rPr lang="sv-SE" sz="1700" i="1" kern="0" dirty="0" smtClean="0">
                    <a:solidFill>
                      <a:schemeClr val="tx1"/>
                    </a:solidFill>
                    <a:ea typeface="MS Gothic"/>
                    <a:sym typeface="Symbol"/>
                  </a:rPr>
                  <a:t> </a:t>
                </a:r>
                <a:r>
                  <a:rPr lang="sv-SE" sz="1700" kern="0" dirty="0" smtClean="0">
                    <a:solidFill>
                      <a:schemeClr val="tx1"/>
                    </a:solidFill>
                    <a:latin typeface="+mn-lt"/>
                    <a:ea typeface="MS Gothic"/>
                  </a:rPr>
                  <a:t>ska försämra handelsbalansen </a:t>
                </a:r>
                <a:r>
                  <a:rPr lang="sv-SE" sz="1700" kern="0" dirty="0">
                    <a:solidFill>
                      <a:schemeClr val="tx1"/>
                    </a:solidFill>
                    <a:latin typeface="+mn-lt"/>
                    <a:ea typeface="MS Gothic"/>
                  </a:rPr>
                  <a:t>måste export och importvolymerna vara tillräckligt känsliga för förändringar i relativpriset mellan inhemska och utländska varor.</a:t>
                </a:r>
              </a:p>
              <a:p>
                <a:pPr marL="342900" lvl="0" indent="-342900">
                  <a:spcBef>
                    <a:spcPts val="0"/>
                  </a:spcBef>
                  <a:spcAft>
                    <a:spcPts val="1200"/>
                  </a:spcAft>
                  <a:buFont typeface="Arial" panose="020B0604020202020204" pitchFamily="34" charset="0"/>
                  <a:buChar char="•"/>
                  <a:defRPr/>
                </a:pPr>
                <a:r>
                  <a:rPr lang="sv-SE" sz="1700" kern="0" dirty="0">
                    <a:solidFill>
                      <a:schemeClr val="tx1"/>
                    </a:solidFill>
                    <a:latin typeface="+mn-lt"/>
                    <a:ea typeface="MS Gothic"/>
                  </a:rPr>
                  <a:t>Om så är fallet, säger vi att det </a:t>
                </a:r>
                <a:r>
                  <a:rPr lang="sv-SE" sz="1700" kern="0" dirty="0" err="1">
                    <a:solidFill>
                      <a:schemeClr val="tx1"/>
                    </a:solidFill>
                    <a:latin typeface="+mn-lt"/>
                    <a:ea typeface="MS Gothic"/>
                  </a:rPr>
                  <a:t>sk</a:t>
                </a:r>
                <a:r>
                  <a:rPr lang="sv-SE" sz="1700" kern="0" dirty="0">
                    <a:solidFill>
                      <a:schemeClr val="tx1"/>
                    </a:solidFill>
                    <a:latin typeface="+mn-lt"/>
                    <a:ea typeface="MS Gothic"/>
                  </a:rPr>
                  <a:t> </a:t>
                </a:r>
                <a:r>
                  <a:rPr lang="sv-SE" sz="1700" b="1" kern="0" dirty="0" err="1">
                    <a:solidFill>
                      <a:schemeClr val="tx1"/>
                    </a:solidFill>
                    <a:latin typeface="+mn-lt"/>
                    <a:ea typeface="MS Gothic"/>
                  </a:rPr>
                  <a:t>Marshall-Lerne</a:t>
                </a:r>
                <a:r>
                  <a:rPr lang="sv-SE" sz="1700" kern="0" dirty="0" err="1">
                    <a:solidFill>
                      <a:schemeClr val="tx1"/>
                    </a:solidFill>
                    <a:latin typeface="+mn-lt"/>
                    <a:ea typeface="MS Gothic"/>
                  </a:rPr>
                  <a:t>r</a:t>
                </a:r>
                <a:r>
                  <a:rPr lang="sv-SE" sz="1700" kern="0" dirty="0">
                    <a:solidFill>
                      <a:schemeClr val="tx1"/>
                    </a:solidFill>
                    <a:latin typeface="+mn-lt"/>
                    <a:ea typeface="MS Gothic"/>
                  </a:rPr>
                  <a:t> villkoret är tillfredsställt. I praktiken är detta villkor (alltid?) </a:t>
                </a:r>
                <a:r>
                  <a:rPr lang="sv-SE" sz="1700" kern="0" dirty="0" smtClean="0">
                    <a:solidFill>
                      <a:schemeClr val="tx1"/>
                    </a:solidFill>
                    <a:latin typeface="+mn-lt"/>
                    <a:ea typeface="MS Gothic"/>
                  </a:rPr>
                  <a:t>tillfredsställt.0</a:t>
                </a:r>
                <a:endParaRPr lang="sv-SE" sz="1700" kern="0" dirty="0">
                  <a:solidFill>
                    <a:schemeClr val="tx1"/>
                  </a:solidFill>
                  <a:latin typeface="+mn-lt"/>
                  <a:ea typeface="MS Gothic"/>
                </a:endParaRPr>
              </a:p>
            </p:txBody>
          </p:sp>
        </mc:Choice>
        <mc:Fallback xmlns="">
          <p:sp>
            <p:nvSpPr>
              <p:cNvPr id="2" name="Rectangle 1"/>
              <p:cNvSpPr>
                <a:spLocks noRot="1" noChangeAspect="1" noMove="1" noResize="1" noEditPoints="1" noAdjustHandles="1" noChangeArrowheads="1" noChangeShapeType="1" noTextEdit="1"/>
              </p:cNvSpPr>
              <p:nvPr/>
            </p:nvSpPr>
            <p:spPr>
              <a:xfrm>
                <a:off x="757162" y="1340768"/>
                <a:ext cx="7991302" cy="5093702"/>
              </a:xfrm>
              <a:prstGeom prst="rect">
                <a:avLst/>
              </a:prstGeom>
              <a:blipFill rotWithShape="1">
                <a:blip r:embed="rId2"/>
                <a:stretch>
                  <a:fillRect l="-610" t="-478" r="-992" b="-598"/>
                </a:stretch>
              </a:blipFill>
            </p:spPr>
            <p:txBody>
              <a:bodyPr/>
              <a:lstStyle/>
              <a:p>
                <a:r>
                  <a:rPr lang="en-US">
                    <a:noFill/>
                  </a:rPr>
                  <a:t> </a:t>
                </a:r>
              </a:p>
            </p:txBody>
          </p:sp>
        </mc:Fallback>
      </mc:AlternateContent>
      <p:sp>
        <p:nvSpPr>
          <p:cNvPr id="35" name="Rectangle 34"/>
          <p:cNvSpPr/>
          <p:nvPr/>
        </p:nvSpPr>
        <p:spPr>
          <a:xfrm>
            <a:off x="5822355" y="1877740"/>
            <a:ext cx="620683" cy="338554"/>
          </a:xfrm>
          <a:prstGeom prst="rect">
            <a:avLst/>
          </a:prstGeom>
        </p:spPr>
        <p:txBody>
          <a:bodyPr wrap="none">
            <a:spAutoFit/>
          </a:bodyPr>
          <a:lstStyle/>
          <a:p>
            <a:r>
              <a:rPr lang="en-US" sz="1600" dirty="0" smtClean="0">
                <a:solidFill>
                  <a:schemeClr val="tx1"/>
                </a:solidFill>
                <a:latin typeface="+mn-lt"/>
              </a:rPr>
              <a:t>(+,+)</a:t>
            </a:r>
            <a:endParaRPr lang="en-US" sz="1600" dirty="0">
              <a:solidFill>
                <a:schemeClr val="tx1"/>
              </a:solidFill>
              <a:latin typeface="+mn-lt"/>
            </a:endParaRPr>
          </a:p>
        </p:txBody>
      </p:sp>
      <p:sp>
        <p:nvSpPr>
          <p:cNvPr id="36" name="Rectangle 35"/>
          <p:cNvSpPr/>
          <p:nvPr/>
        </p:nvSpPr>
        <p:spPr>
          <a:xfrm>
            <a:off x="4769624" y="1877740"/>
            <a:ext cx="569387" cy="338554"/>
          </a:xfrm>
          <a:prstGeom prst="rect">
            <a:avLst/>
          </a:prstGeom>
        </p:spPr>
        <p:txBody>
          <a:bodyPr wrap="none">
            <a:spAutoFit/>
          </a:bodyPr>
          <a:lstStyle/>
          <a:p>
            <a:r>
              <a:rPr lang="en-US" sz="1600" dirty="0" smtClean="0">
                <a:solidFill>
                  <a:schemeClr val="tx1"/>
                </a:solidFill>
                <a:latin typeface="+mn-lt"/>
              </a:rPr>
              <a:t>(+,-)</a:t>
            </a:r>
            <a:endParaRPr lang="en-US" sz="1600" dirty="0">
              <a:solidFill>
                <a:schemeClr val="tx1"/>
              </a:solidFill>
              <a:latin typeface="+mn-lt"/>
            </a:endParaRPr>
          </a:p>
        </p:txBody>
      </p:sp>
      <p:sp>
        <p:nvSpPr>
          <p:cNvPr id="4" name="Rectangle 3"/>
          <p:cNvSpPr/>
          <p:nvPr/>
        </p:nvSpPr>
        <p:spPr>
          <a:xfrm>
            <a:off x="3374083" y="1877740"/>
            <a:ext cx="971741" cy="338554"/>
          </a:xfrm>
          <a:prstGeom prst="rect">
            <a:avLst/>
          </a:prstGeom>
        </p:spPr>
        <p:txBody>
          <a:bodyPr wrap="none">
            <a:spAutoFit/>
          </a:bodyPr>
          <a:lstStyle/>
          <a:p>
            <a:r>
              <a:rPr lang="en-US" sz="1600" dirty="0" smtClean="0">
                <a:solidFill>
                  <a:schemeClr val="tx1"/>
                </a:solidFill>
                <a:latin typeface="+mn-lt"/>
              </a:rPr>
              <a:t>(-,  +,  ?)</a:t>
            </a:r>
            <a:endParaRPr lang="en-US" sz="1600" dirty="0">
              <a:solidFill>
                <a:schemeClr val="tx1"/>
              </a:solidFill>
              <a:latin typeface="+mn-lt"/>
            </a:endParaRPr>
          </a:p>
        </p:txBody>
      </p:sp>
      <p:sp>
        <p:nvSpPr>
          <p:cNvPr id="9" name="Slide Number Placeholder 3"/>
          <p:cNvSpPr>
            <a:spLocks noGrp="1"/>
          </p:cNvSpPr>
          <p:nvPr>
            <p:ph type="sldNum" sz="quarter" idx="10"/>
          </p:nvPr>
        </p:nvSpPr>
        <p:spPr>
          <a:xfrm>
            <a:off x="0" y="6516688"/>
            <a:ext cx="1900238" cy="336550"/>
          </a:xfrm>
        </p:spPr>
        <p:txBody>
          <a:bodyPr/>
          <a:lstStyle/>
          <a:p>
            <a:pPr>
              <a:defRPr/>
            </a:pPr>
            <a:r>
              <a:rPr lang="sv-SE" dirty="0" smtClean="0"/>
              <a:t>K5: </a:t>
            </a:r>
            <a:r>
              <a:rPr lang="sv-SE" dirty="0"/>
              <a:t>sid. </a:t>
            </a:r>
            <a:fld id="{71B7D319-3509-4EF6-A7CA-BA2351681FF6}" type="slidenum">
              <a:rPr lang="en-GB"/>
              <a:pPr>
                <a:defRPr/>
              </a:pPr>
              <a:t>27</a:t>
            </a:fld>
            <a:endParaRPr lang="en-GB" dirty="0"/>
          </a:p>
        </p:txBody>
      </p:sp>
    </p:spTree>
    <p:extLst>
      <p:ext uri="{BB962C8B-B14F-4D97-AF65-F5344CB8AC3E}">
        <p14:creationId xmlns:p14="http://schemas.microsoft.com/office/powerpoint/2010/main" val="80305935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35" grpId="0"/>
      <p:bldP spid="36" grpId="0"/>
      <p:bldP spid="4" grpId="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0386" name="Rectangle 2"/>
          <p:cNvSpPr>
            <a:spLocks noGrp="1" noChangeArrowheads="1"/>
          </p:cNvSpPr>
          <p:nvPr>
            <p:ph type="title"/>
          </p:nvPr>
        </p:nvSpPr>
        <p:spPr>
          <a:xfrm>
            <a:off x="1225550" y="76200"/>
            <a:ext cx="6845300" cy="1143000"/>
          </a:xfrm>
        </p:spPr>
        <p:txBody>
          <a:bodyPr/>
          <a:lstStyle/>
          <a:p>
            <a:pPr eaLnBrk="1" hangingPunct="1">
              <a:defRPr/>
            </a:pPr>
            <a:r>
              <a:rPr lang="sv-SE" dirty="0" smtClean="0"/>
              <a:t>Jämvikt på varumarknaden i ord och formler:2</a:t>
            </a:r>
          </a:p>
        </p:txBody>
      </p:sp>
      <p:sp>
        <p:nvSpPr>
          <p:cNvPr id="400388" name="Rectangle 4"/>
          <p:cNvSpPr>
            <a:spLocks noChangeArrowheads="1"/>
          </p:cNvSpPr>
          <p:nvPr/>
        </p:nvSpPr>
        <p:spPr bwMode="auto">
          <a:xfrm>
            <a:off x="871017" y="1646337"/>
            <a:ext cx="7543626" cy="781050"/>
          </a:xfrm>
          <a:prstGeom prst="rect">
            <a:avLst/>
          </a:prstGeom>
          <a:solidFill>
            <a:schemeClr val="bg1"/>
          </a:solidFill>
          <a:ln>
            <a:noFill/>
          </a:ln>
          <a:effec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marL="285750" indent="-285750" algn="l" eaLnBrk="1" hangingPunct="1">
              <a:spcBef>
                <a:spcPct val="10000"/>
              </a:spcBef>
              <a:spcAft>
                <a:spcPct val="10000"/>
              </a:spcAft>
              <a:buClrTx/>
              <a:buFont typeface="Arial" panose="020B0604020202020204" pitchFamily="34" charset="0"/>
              <a:buChar char="•"/>
            </a:pPr>
            <a:endParaRPr lang="sv-SE" altLang="en-US" sz="1700" dirty="0"/>
          </a:p>
        </p:txBody>
      </p:sp>
      <mc:AlternateContent xmlns:mc="http://schemas.openxmlformats.org/markup-compatibility/2006" xmlns:a14="http://schemas.microsoft.com/office/drawing/2010/main">
        <mc:Choice Requires="a14">
          <p:sp>
            <p:nvSpPr>
              <p:cNvPr id="2" name="Rectangle 1"/>
              <p:cNvSpPr/>
              <p:nvPr/>
            </p:nvSpPr>
            <p:spPr>
              <a:xfrm>
                <a:off x="757162" y="1340768"/>
                <a:ext cx="7991302" cy="5601533"/>
              </a:xfrm>
              <a:prstGeom prst="rect">
                <a:avLst/>
              </a:prstGeom>
            </p:spPr>
            <p:txBody>
              <a:bodyPr wrap="square">
                <a:spAutoFit/>
              </a:bodyPr>
              <a:lstStyle/>
              <a:p>
                <a:pPr marL="342900" lvl="0" indent="-342900">
                  <a:spcBef>
                    <a:spcPts val="0"/>
                  </a:spcBef>
                  <a:spcAft>
                    <a:spcPts val="0"/>
                  </a:spcAft>
                  <a:buFont typeface="Arial" panose="020B0604020202020204" pitchFamily="34" charset="0"/>
                  <a:buChar char="•"/>
                  <a:defRPr/>
                </a:pPr>
                <a:r>
                  <a:rPr lang="sv-SE" sz="2000" kern="0" dirty="0" smtClean="0">
                    <a:solidFill>
                      <a:srgbClr val="000000"/>
                    </a:solidFill>
                    <a:latin typeface="Arial"/>
                    <a:ea typeface="MS Gothic"/>
                  </a:rPr>
                  <a:t>Nu kan vi skriva jämviktsvillkoret på varumarknaden (produktion = efterfrågan</a:t>
                </a:r>
              </a:p>
              <a:p>
                <a:pPr lvl="0" algn="ctr">
                  <a:spcBef>
                    <a:spcPts val="0"/>
                  </a:spcBef>
                  <a:spcAft>
                    <a:spcPts val="0"/>
                  </a:spcAft>
                  <a:defRPr/>
                </a:pPr>
                <a:r>
                  <a:rPr lang="sv-SE" sz="2000" i="1" kern="0" dirty="0" smtClean="0">
                    <a:solidFill>
                      <a:srgbClr val="000000"/>
                    </a:solidFill>
                    <a:latin typeface="Arial"/>
                    <a:ea typeface="MS Gothic"/>
                  </a:rPr>
                  <a:t>Y = C</a:t>
                </a:r>
                <a:r>
                  <a:rPr lang="sv-SE" sz="2000" kern="0" dirty="0" smtClean="0">
                    <a:solidFill>
                      <a:srgbClr val="000000"/>
                    </a:solidFill>
                    <a:latin typeface="Arial"/>
                    <a:ea typeface="MS Gothic"/>
                  </a:rPr>
                  <a:t>(</a:t>
                </a:r>
                <a:r>
                  <a:rPr lang="sv-SE" sz="2000" i="1" kern="0" dirty="0" smtClean="0">
                    <a:solidFill>
                      <a:srgbClr val="000000"/>
                    </a:solidFill>
                    <a:latin typeface="Arial"/>
                    <a:ea typeface="MS Gothic"/>
                  </a:rPr>
                  <a:t>Y-T</a:t>
                </a:r>
                <a:r>
                  <a:rPr lang="sv-SE" sz="2000" kern="0" dirty="0" smtClean="0">
                    <a:solidFill>
                      <a:srgbClr val="000000"/>
                    </a:solidFill>
                    <a:latin typeface="Arial"/>
                    <a:ea typeface="MS Gothic"/>
                  </a:rPr>
                  <a:t>)+</a:t>
                </a:r>
                <a:r>
                  <a:rPr lang="sv-SE" sz="2000" i="1" kern="0" dirty="0" smtClean="0">
                    <a:solidFill>
                      <a:srgbClr val="000000"/>
                    </a:solidFill>
                    <a:latin typeface="Arial"/>
                    <a:ea typeface="MS Gothic"/>
                  </a:rPr>
                  <a:t>I</a:t>
                </a:r>
                <a:r>
                  <a:rPr lang="sv-SE" sz="2000" kern="0" dirty="0" smtClean="0">
                    <a:solidFill>
                      <a:srgbClr val="000000"/>
                    </a:solidFill>
                    <a:latin typeface="Arial"/>
                    <a:ea typeface="MS Gothic"/>
                  </a:rPr>
                  <a:t>(</a:t>
                </a:r>
                <a:r>
                  <a:rPr lang="sv-SE" sz="2000" i="1" kern="0" dirty="0" smtClean="0">
                    <a:solidFill>
                      <a:srgbClr val="000000"/>
                    </a:solidFill>
                    <a:latin typeface="Arial"/>
                    <a:ea typeface="MS Gothic"/>
                  </a:rPr>
                  <a:t>Y,i</a:t>
                </a:r>
                <a:r>
                  <a:rPr lang="sv-SE" sz="2000" kern="0" dirty="0" smtClean="0">
                    <a:solidFill>
                      <a:srgbClr val="000000"/>
                    </a:solidFill>
                    <a:latin typeface="Arial"/>
                    <a:ea typeface="MS Gothic"/>
                  </a:rPr>
                  <a:t>) +</a:t>
                </a:r>
                <a:r>
                  <a:rPr lang="sv-SE" sz="2000" i="1" kern="0" dirty="0" smtClean="0">
                    <a:solidFill>
                      <a:srgbClr val="000000"/>
                    </a:solidFill>
                    <a:latin typeface="Arial"/>
                    <a:ea typeface="MS Gothic"/>
                  </a:rPr>
                  <a:t>G</a:t>
                </a:r>
                <a:r>
                  <a:rPr lang="sv-SE" sz="2000" kern="0" dirty="0" smtClean="0">
                    <a:solidFill>
                      <a:srgbClr val="000000"/>
                    </a:solidFill>
                    <a:latin typeface="Arial"/>
                    <a:ea typeface="MS Gothic"/>
                  </a:rPr>
                  <a:t>+ </a:t>
                </a:r>
                <a:r>
                  <a:rPr lang="sv-SE" sz="2000" i="1" kern="0" dirty="0" smtClean="0">
                    <a:solidFill>
                      <a:srgbClr val="000000"/>
                    </a:solidFill>
                    <a:latin typeface="Arial"/>
                    <a:ea typeface="MS Gothic"/>
                    <a:sym typeface="Symbol"/>
                  </a:rPr>
                  <a:t>NX</a:t>
                </a:r>
                <a:r>
                  <a:rPr lang="sv-SE" sz="2000" kern="0" dirty="0">
                    <a:solidFill>
                      <a:srgbClr val="000000"/>
                    </a:solidFill>
                    <a:latin typeface="Arial"/>
                    <a:ea typeface="MS Gothic"/>
                    <a:sym typeface="Symbol"/>
                  </a:rPr>
                  <a:t>( </a:t>
                </a:r>
                <a:r>
                  <a:rPr lang="sv-SE" sz="2000" i="1" kern="0" dirty="0">
                    <a:solidFill>
                      <a:srgbClr val="000000"/>
                    </a:solidFill>
                    <a:latin typeface="Arial"/>
                    <a:ea typeface="MS Gothic"/>
                    <a:sym typeface="Symbol"/>
                  </a:rPr>
                  <a:t>Y,Y*,</a:t>
                </a:r>
                <a14:m>
                  <m:oMath xmlns:m="http://schemas.openxmlformats.org/officeDocument/2006/math">
                    <m:r>
                      <a:rPr lang="sv-SE" sz="2000" i="1" kern="0" dirty="0">
                        <a:solidFill>
                          <a:srgbClr val="000000"/>
                        </a:solidFill>
                        <a:latin typeface="Cambria Math"/>
                        <a:ea typeface="MS Gothic"/>
                        <a:sym typeface="Symbol"/>
                      </a:rPr>
                      <m:t></m:t>
                    </m:r>
                  </m:oMath>
                </a14:m>
                <a:r>
                  <a:rPr lang="sv-SE" sz="2000" kern="0" dirty="0">
                    <a:solidFill>
                      <a:srgbClr val="000000"/>
                    </a:solidFill>
                    <a:latin typeface="Arial"/>
                    <a:ea typeface="MS Gothic"/>
                    <a:sym typeface="Symbol"/>
                  </a:rPr>
                  <a:t>) </a:t>
                </a:r>
                <a:endParaRPr lang="sv-SE" sz="2000" i="1" kern="0" dirty="0" smtClean="0">
                  <a:solidFill>
                    <a:srgbClr val="000000"/>
                  </a:solidFill>
                  <a:latin typeface="Arial"/>
                  <a:ea typeface="MS Gothic"/>
                </a:endParaRPr>
              </a:p>
              <a:p>
                <a:pPr marL="342900" lvl="0" indent="-342900">
                  <a:spcBef>
                    <a:spcPts val="0"/>
                  </a:spcBef>
                  <a:spcAft>
                    <a:spcPts val="0"/>
                  </a:spcAft>
                  <a:buFont typeface="Arial" panose="020B0604020202020204" pitchFamily="34" charset="0"/>
                  <a:buChar char="•"/>
                  <a:defRPr/>
                </a:pPr>
                <a:endParaRPr lang="sv-SE" sz="2000" kern="0" dirty="0" smtClean="0">
                  <a:solidFill>
                    <a:srgbClr val="000000"/>
                  </a:solidFill>
                  <a:latin typeface="Arial"/>
                  <a:ea typeface="MS Gothic"/>
                </a:endParaRPr>
              </a:p>
              <a:p>
                <a:pPr marL="342900" lvl="0" indent="-342900">
                  <a:spcBef>
                    <a:spcPts val="0"/>
                  </a:spcBef>
                  <a:spcAft>
                    <a:spcPts val="0"/>
                  </a:spcAft>
                  <a:buFont typeface="Arial" panose="020B0604020202020204" pitchFamily="34" charset="0"/>
                  <a:buChar char="•"/>
                  <a:defRPr/>
                </a:pPr>
                <a:r>
                  <a:rPr lang="sv-SE" sz="2000" kern="0" dirty="0" smtClean="0">
                    <a:solidFill>
                      <a:srgbClr val="000000"/>
                    </a:solidFill>
                    <a:latin typeface="Arial"/>
                    <a:ea typeface="MS Gothic"/>
                  </a:rPr>
                  <a:t>Här kan vi se att båda ränta och real växelkurs påverkar efterfrågan och därmed produktionen i jämvikt. </a:t>
                </a:r>
              </a:p>
              <a:p>
                <a:pPr marL="1085850" lvl="1" indent="-342900">
                  <a:spcBef>
                    <a:spcPts val="0"/>
                  </a:spcBef>
                  <a:spcAft>
                    <a:spcPts val="0"/>
                  </a:spcAft>
                  <a:buFont typeface="Arial" panose="020B0604020202020204" pitchFamily="34" charset="0"/>
                  <a:buChar char="•"/>
                  <a:defRPr/>
                </a:pPr>
                <a:r>
                  <a:rPr lang="sv-SE" sz="1700" kern="0" dirty="0" smtClean="0">
                    <a:solidFill>
                      <a:srgbClr val="000000"/>
                    </a:solidFill>
                    <a:latin typeface="Arial"/>
                    <a:ea typeface="MS Gothic"/>
                  </a:rPr>
                  <a:t>Högre ränta minskar efterfrågan via lägre räntor och minskar därmed produktionen.</a:t>
                </a:r>
              </a:p>
              <a:p>
                <a:pPr marL="1085850" lvl="1" indent="-342900">
                  <a:spcBef>
                    <a:spcPts val="0"/>
                  </a:spcBef>
                  <a:spcAft>
                    <a:spcPts val="0"/>
                  </a:spcAft>
                  <a:buFont typeface="Arial" panose="020B0604020202020204" pitchFamily="34" charset="0"/>
                  <a:buChar char="•"/>
                  <a:defRPr/>
                </a:pPr>
                <a:r>
                  <a:rPr lang="sv-SE" sz="1700" kern="0" dirty="0" smtClean="0">
                    <a:solidFill>
                      <a:srgbClr val="000000"/>
                    </a:solidFill>
                    <a:latin typeface="Arial"/>
                    <a:ea typeface="MS Gothic"/>
                  </a:rPr>
                  <a:t>Högre real växelkurs minskar efterfrågan via lägre nettoexport och minskar därmed produktionen.</a:t>
                </a:r>
              </a:p>
              <a:p>
                <a:pPr marL="342900" indent="-342900">
                  <a:spcBef>
                    <a:spcPts val="1200"/>
                  </a:spcBef>
                  <a:spcAft>
                    <a:spcPts val="0"/>
                  </a:spcAft>
                  <a:buFont typeface="Arial" panose="020B0604020202020204" pitchFamily="34" charset="0"/>
                  <a:buChar char="•"/>
                  <a:defRPr/>
                </a:pPr>
                <a:r>
                  <a:rPr lang="sv-SE" sz="2000" kern="0" dirty="0" smtClean="0">
                    <a:solidFill>
                      <a:srgbClr val="000000"/>
                    </a:solidFill>
                    <a:latin typeface="Arial"/>
                    <a:ea typeface="MS Gothic"/>
                  </a:rPr>
                  <a:t>Kom ihåg att real växelkurs definierades som </a:t>
                </a:r>
                <a:r>
                  <a:rPr lang="sv-SE" sz="2000" kern="0" dirty="0" smtClean="0">
                    <a:solidFill>
                      <a:srgbClr val="000000"/>
                    </a:solidFill>
                    <a:latin typeface="Arial"/>
                    <a:ea typeface="MS Gothic"/>
                    <a:sym typeface="Symbol"/>
                  </a:rPr>
                  <a:t>  </a:t>
                </a:r>
                <a:r>
                  <a:rPr lang="sv-SE" sz="2000" i="1" kern="0" dirty="0" smtClean="0">
                    <a:solidFill>
                      <a:srgbClr val="000000"/>
                    </a:solidFill>
                    <a:latin typeface="Arial"/>
                    <a:ea typeface="MS Gothic"/>
                    <a:sym typeface="Symbol"/>
                  </a:rPr>
                  <a:t>E</a:t>
                </a:r>
                <a:r>
                  <a:rPr lang="sv-SE" sz="2000" kern="0" baseline="10000" dirty="0" smtClean="0">
                    <a:solidFill>
                      <a:srgbClr val="000000"/>
                    </a:solidFill>
                    <a:latin typeface="Arial"/>
                    <a:ea typeface="MS Gothic"/>
                    <a:sym typeface="Symbol"/>
                  </a:rPr>
                  <a:t></a:t>
                </a:r>
                <a:r>
                  <a:rPr lang="sv-SE" sz="2000" i="1" kern="0" dirty="0">
                    <a:solidFill>
                      <a:srgbClr val="000000"/>
                    </a:solidFill>
                    <a:latin typeface="Arial"/>
                    <a:ea typeface="MS Gothic"/>
                    <a:sym typeface="Symbol"/>
                  </a:rPr>
                  <a:t> </a:t>
                </a:r>
                <a:r>
                  <a:rPr lang="sv-SE" sz="2000" i="1" kern="0" dirty="0" smtClean="0">
                    <a:solidFill>
                      <a:srgbClr val="000000"/>
                    </a:solidFill>
                    <a:latin typeface="Arial"/>
                    <a:ea typeface="MS Gothic"/>
                    <a:sym typeface="Symbol"/>
                  </a:rPr>
                  <a:t>P/P*. </a:t>
                </a:r>
              </a:p>
              <a:p>
                <a:pPr marL="342900" indent="-342900">
                  <a:spcBef>
                    <a:spcPts val="1200"/>
                  </a:spcBef>
                  <a:spcAft>
                    <a:spcPts val="0"/>
                  </a:spcAft>
                  <a:buFont typeface="Arial" panose="020B0604020202020204" pitchFamily="34" charset="0"/>
                  <a:buChar char="•"/>
                  <a:defRPr/>
                </a:pPr>
                <a:r>
                  <a:rPr lang="sv-SE" sz="2000" kern="0" dirty="0" smtClean="0">
                    <a:solidFill>
                      <a:srgbClr val="000000"/>
                    </a:solidFill>
                    <a:latin typeface="Arial"/>
                    <a:ea typeface="MS Gothic"/>
                    <a:sym typeface="Symbol"/>
                  </a:rPr>
                  <a:t>Antag tillsvidare att priserna (både hemma och i utlandet är konstanta). Eftersom båda är indexvärden kan vi då sätta </a:t>
                </a:r>
                <a:r>
                  <a:rPr lang="sv-SE" sz="2000" i="1" kern="0" dirty="0">
                    <a:solidFill>
                      <a:srgbClr val="000000"/>
                    </a:solidFill>
                    <a:latin typeface="Arial"/>
                    <a:ea typeface="MS Gothic"/>
                    <a:sym typeface="Symbol"/>
                  </a:rPr>
                  <a:t>P/P</a:t>
                </a:r>
                <a:r>
                  <a:rPr lang="sv-SE" sz="2000" i="1" kern="0" dirty="0" smtClean="0">
                    <a:solidFill>
                      <a:srgbClr val="000000"/>
                    </a:solidFill>
                    <a:latin typeface="Arial"/>
                    <a:ea typeface="MS Gothic"/>
                    <a:sym typeface="Symbol"/>
                  </a:rPr>
                  <a:t>*=</a:t>
                </a:r>
                <a:r>
                  <a:rPr lang="sv-SE" sz="2000" kern="0" dirty="0" smtClean="0">
                    <a:solidFill>
                      <a:srgbClr val="000000"/>
                    </a:solidFill>
                    <a:latin typeface="Arial"/>
                    <a:ea typeface="MS Gothic"/>
                    <a:sym typeface="Symbol"/>
                  </a:rPr>
                  <a:t>1 vilket innebär att </a:t>
                </a:r>
                <a:r>
                  <a:rPr lang="sv-SE" sz="2000" i="1" kern="0" dirty="0" smtClean="0">
                    <a:solidFill>
                      <a:srgbClr val="000000"/>
                    </a:solidFill>
                    <a:latin typeface="Arial"/>
                    <a:ea typeface="MS Gothic"/>
                    <a:sym typeface="Symbol"/>
                  </a:rPr>
                  <a:t>=E.</a:t>
                </a:r>
              </a:p>
              <a:p>
                <a:pPr marL="342900" indent="-342900">
                  <a:spcBef>
                    <a:spcPts val="1200"/>
                  </a:spcBef>
                  <a:spcAft>
                    <a:spcPts val="0"/>
                  </a:spcAft>
                  <a:buFont typeface="Arial" panose="020B0604020202020204" pitchFamily="34" charset="0"/>
                  <a:buChar char="•"/>
                  <a:defRPr/>
                </a:pPr>
                <a:r>
                  <a:rPr lang="sv-SE" sz="2000" kern="0" dirty="0" smtClean="0">
                    <a:solidFill>
                      <a:srgbClr val="000000"/>
                    </a:solidFill>
                    <a:latin typeface="Arial"/>
                    <a:ea typeface="MS Gothic"/>
                    <a:sym typeface="Symbol"/>
                  </a:rPr>
                  <a:t>Realistiskt på kort sikt – nominell växelkurs varierar mycket mer än prisnivån på kort sikt.</a:t>
                </a:r>
                <a:endParaRPr lang="sv-SE" sz="2000" kern="0" dirty="0">
                  <a:solidFill>
                    <a:srgbClr val="000000"/>
                  </a:solidFill>
                  <a:latin typeface="+mn-lt"/>
                  <a:ea typeface="MS Gothic"/>
                </a:endParaRPr>
              </a:p>
              <a:p>
                <a:pPr marL="342900" lvl="0" indent="-342900">
                  <a:spcBef>
                    <a:spcPts val="0"/>
                  </a:spcBef>
                  <a:spcAft>
                    <a:spcPts val="0"/>
                  </a:spcAft>
                  <a:buFont typeface="Arial" panose="020B0604020202020204" pitchFamily="34" charset="0"/>
                  <a:buChar char="•"/>
                  <a:defRPr/>
                </a:pPr>
                <a:endParaRPr lang="sv-SE" sz="2000" kern="0" dirty="0" smtClean="0">
                  <a:solidFill>
                    <a:srgbClr val="000000"/>
                  </a:solidFill>
                  <a:latin typeface="Arial"/>
                  <a:ea typeface="MS Gothic"/>
                </a:endParaRPr>
              </a:p>
            </p:txBody>
          </p:sp>
        </mc:Choice>
        <mc:Fallback xmlns="">
          <p:sp>
            <p:nvSpPr>
              <p:cNvPr id="2" name="Rectangle 1"/>
              <p:cNvSpPr>
                <a:spLocks noRot="1" noChangeAspect="1" noMove="1" noResize="1" noEditPoints="1" noAdjustHandles="1" noChangeArrowheads="1" noChangeShapeType="1" noTextEdit="1"/>
              </p:cNvSpPr>
              <p:nvPr/>
            </p:nvSpPr>
            <p:spPr>
              <a:xfrm>
                <a:off x="757162" y="1340768"/>
                <a:ext cx="7991302" cy="5601533"/>
              </a:xfrm>
              <a:prstGeom prst="rect">
                <a:avLst/>
              </a:prstGeom>
              <a:blipFill rotWithShape="1">
                <a:blip r:embed="rId2"/>
                <a:stretch>
                  <a:fillRect l="-610" t="-435" r="-686"/>
                </a:stretch>
              </a:blipFill>
            </p:spPr>
            <p:txBody>
              <a:bodyPr/>
              <a:lstStyle/>
              <a:p>
                <a:r>
                  <a:rPr lang="en-US">
                    <a:noFill/>
                  </a:rPr>
                  <a:t> </a:t>
                </a:r>
              </a:p>
            </p:txBody>
          </p:sp>
        </mc:Fallback>
      </mc:AlternateContent>
      <p:sp>
        <p:nvSpPr>
          <p:cNvPr id="35" name="Rectangle 34"/>
          <p:cNvSpPr/>
          <p:nvPr/>
        </p:nvSpPr>
        <p:spPr>
          <a:xfrm>
            <a:off x="3501405" y="2180442"/>
            <a:ext cx="442750" cy="338554"/>
          </a:xfrm>
          <a:prstGeom prst="rect">
            <a:avLst/>
          </a:prstGeom>
        </p:spPr>
        <p:txBody>
          <a:bodyPr wrap="none">
            <a:spAutoFit/>
          </a:bodyPr>
          <a:lstStyle/>
          <a:p>
            <a:r>
              <a:rPr lang="en-US" sz="1600" dirty="0" smtClean="0">
                <a:solidFill>
                  <a:schemeClr val="tx1"/>
                </a:solidFill>
                <a:latin typeface="+mn-lt"/>
              </a:rPr>
              <a:t>(+)</a:t>
            </a:r>
            <a:endParaRPr lang="en-US" sz="1600" dirty="0">
              <a:solidFill>
                <a:schemeClr val="tx1"/>
              </a:solidFill>
              <a:latin typeface="+mn-lt"/>
            </a:endParaRPr>
          </a:p>
        </p:txBody>
      </p:sp>
      <p:sp>
        <p:nvSpPr>
          <p:cNvPr id="36" name="Rectangle 35"/>
          <p:cNvSpPr/>
          <p:nvPr/>
        </p:nvSpPr>
        <p:spPr>
          <a:xfrm>
            <a:off x="4209762" y="2189282"/>
            <a:ext cx="569387" cy="338554"/>
          </a:xfrm>
          <a:prstGeom prst="rect">
            <a:avLst/>
          </a:prstGeom>
        </p:spPr>
        <p:txBody>
          <a:bodyPr wrap="none">
            <a:spAutoFit/>
          </a:bodyPr>
          <a:lstStyle/>
          <a:p>
            <a:r>
              <a:rPr lang="en-US" sz="1600" dirty="0" smtClean="0">
                <a:solidFill>
                  <a:schemeClr val="tx1"/>
                </a:solidFill>
                <a:latin typeface="+mn-lt"/>
              </a:rPr>
              <a:t>(+,-)</a:t>
            </a:r>
            <a:endParaRPr lang="en-US" sz="1600" dirty="0">
              <a:solidFill>
                <a:schemeClr val="tx1"/>
              </a:solidFill>
              <a:latin typeface="+mn-lt"/>
            </a:endParaRPr>
          </a:p>
        </p:txBody>
      </p:sp>
      <p:sp>
        <p:nvSpPr>
          <p:cNvPr id="4" name="Rectangle 3"/>
          <p:cNvSpPr/>
          <p:nvPr/>
        </p:nvSpPr>
        <p:spPr>
          <a:xfrm>
            <a:off x="5733653" y="2181910"/>
            <a:ext cx="926857" cy="338554"/>
          </a:xfrm>
          <a:prstGeom prst="rect">
            <a:avLst/>
          </a:prstGeom>
        </p:spPr>
        <p:txBody>
          <a:bodyPr wrap="none">
            <a:spAutoFit/>
          </a:bodyPr>
          <a:lstStyle/>
          <a:p>
            <a:r>
              <a:rPr lang="en-US" sz="1600" dirty="0" smtClean="0">
                <a:solidFill>
                  <a:schemeClr val="tx1"/>
                </a:solidFill>
                <a:latin typeface="+mn-lt"/>
              </a:rPr>
              <a:t>(-,  +,  -)</a:t>
            </a:r>
            <a:endParaRPr lang="en-US" sz="1600" dirty="0">
              <a:solidFill>
                <a:schemeClr val="tx1"/>
              </a:solidFill>
              <a:latin typeface="+mn-lt"/>
            </a:endParaRPr>
          </a:p>
        </p:txBody>
      </p:sp>
      <p:sp>
        <p:nvSpPr>
          <p:cNvPr id="9" name="Slide Number Placeholder 3"/>
          <p:cNvSpPr>
            <a:spLocks noGrp="1"/>
          </p:cNvSpPr>
          <p:nvPr>
            <p:ph type="sldNum" sz="quarter" idx="10"/>
          </p:nvPr>
        </p:nvSpPr>
        <p:spPr>
          <a:xfrm>
            <a:off x="0" y="6516688"/>
            <a:ext cx="1900238" cy="336550"/>
          </a:xfrm>
        </p:spPr>
        <p:txBody>
          <a:bodyPr/>
          <a:lstStyle/>
          <a:p>
            <a:pPr>
              <a:defRPr/>
            </a:pPr>
            <a:r>
              <a:rPr lang="sv-SE" dirty="0" smtClean="0"/>
              <a:t>K5: </a:t>
            </a:r>
            <a:r>
              <a:rPr lang="sv-SE" dirty="0"/>
              <a:t>sid. </a:t>
            </a:r>
            <a:fld id="{71B7D319-3509-4EF6-A7CA-BA2351681FF6}" type="slidenum">
              <a:rPr lang="en-GB"/>
              <a:pPr>
                <a:defRPr/>
              </a:pPr>
              <a:t>28</a:t>
            </a:fld>
            <a:endParaRPr lang="en-GB" dirty="0"/>
          </a:p>
        </p:txBody>
      </p:sp>
    </p:spTree>
    <p:extLst>
      <p:ext uri="{BB962C8B-B14F-4D97-AF65-F5344CB8AC3E}">
        <p14:creationId xmlns:p14="http://schemas.microsoft.com/office/powerpoint/2010/main" val="365781886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0038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0388" grpId="0" animBg="1" autoUpdateAnimBg="0"/>
      <p:bldP spid="2" grpId="0" uiExpand="1" build="p"/>
      <p:bldP spid="35" grpId="0"/>
      <p:bldP spid="36" grpId="0"/>
      <p:bldP spid="4" grpId="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7970" name="Rectangle 2"/>
          <p:cNvSpPr>
            <a:spLocks noGrp="1" noChangeArrowheads="1"/>
          </p:cNvSpPr>
          <p:nvPr>
            <p:ph type="title"/>
          </p:nvPr>
        </p:nvSpPr>
        <p:spPr/>
        <p:txBody>
          <a:bodyPr/>
          <a:lstStyle/>
          <a:p>
            <a:pPr eaLnBrk="1" hangingPunct="1">
              <a:defRPr/>
            </a:pPr>
            <a:r>
              <a:rPr lang="sv-SE" dirty="0" smtClean="0">
                <a:effectLst>
                  <a:outerShdw blurRad="38100" dist="38100" dir="2700000" algn="tl">
                    <a:srgbClr val="000000">
                      <a:alpha val="43137"/>
                    </a:srgbClr>
                  </a:outerShdw>
                </a:effectLst>
              </a:rPr>
              <a:t>Jämvikt på de finansiella marknaderna</a:t>
            </a:r>
          </a:p>
        </p:txBody>
      </p:sp>
      <p:sp>
        <p:nvSpPr>
          <p:cNvPr id="467971" name="Rectangle 3"/>
          <p:cNvSpPr>
            <a:spLocks noGrp="1" noChangeArrowheads="1"/>
          </p:cNvSpPr>
          <p:nvPr>
            <p:ph type="body" sz="half" idx="1"/>
          </p:nvPr>
        </p:nvSpPr>
        <p:spPr>
          <a:xfrm>
            <a:off x="695325" y="2708920"/>
            <a:ext cx="7772400" cy="1079500"/>
          </a:xfrm>
        </p:spPr>
        <p:txBody>
          <a:bodyPr/>
          <a:lstStyle/>
          <a:p>
            <a:pPr eaLnBrk="1" hangingPunct="1">
              <a:buFont typeface="Arial" panose="020B0604020202020204" pitchFamily="34" charset="0"/>
              <a:buChar char="•"/>
              <a:defRPr/>
            </a:pPr>
            <a:r>
              <a:rPr lang="sv-SE" sz="1800" dirty="0" smtClean="0">
                <a:effectLst/>
              </a:rPr>
              <a:t>Låt oss fixera den förväntade växelkursen i nästa period till </a:t>
            </a:r>
          </a:p>
        </p:txBody>
      </p:sp>
      <p:sp>
        <p:nvSpPr>
          <p:cNvPr id="467973" name="Rectangle 5"/>
          <p:cNvSpPr>
            <a:spLocks noChangeArrowheads="1"/>
          </p:cNvSpPr>
          <p:nvPr/>
        </p:nvSpPr>
        <p:spPr bwMode="auto">
          <a:xfrm>
            <a:off x="682625" y="1430338"/>
            <a:ext cx="8128000" cy="12785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285750" indent="-285750" algn="l" eaLnBrk="1" hangingPunct="1">
              <a:spcBef>
                <a:spcPct val="10000"/>
              </a:spcBef>
              <a:spcAft>
                <a:spcPct val="10000"/>
              </a:spcAft>
              <a:buClr>
                <a:srgbClr val="003300"/>
              </a:buClr>
              <a:buFont typeface="Arial" panose="020B0604020202020204" pitchFamily="34" charset="0"/>
              <a:buChar char="•"/>
              <a:defRPr/>
            </a:pPr>
            <a:r>
              <a:rPr lang="sv-SE" sz="1800" dirty="0" smtClean="0">
                <a:solidFill>
                  <a:schemeClr val="tx1"/>
                </a:solidFill>
                <a:latin typeface="+mj-lt"/>
              </a:rPr>
              <a:t>Vad gäller penningmarknaden är inget förändrat – </a:t>
            </a:r>
            <a:r>
              <a:rPr lang="sv-SE" sz="1800" i="1" dirty="0" smtClean="0">
                <a:solidFill>
                  <a:schemeClr val="tx1"/>
                </a:solidFill>
                <a:latin typeface="+mj-lt"/>
              </a:rPr>
              <a:t>LM-</a:t>
            </a:r>
            <a:r>
              <a:rPr lang="sv-SE" sz="1800" dirty="0" smtClean="0">
                <a:solidFill>
                  <a:schemeClr val="tx1"/>
                </a:solidFill>
                <a:latin typeface="+mj-lt"/>
              </a:rPr>
              <a:t>sambandet är oför-ändrat.</a:t>
            </a:r>
          </a:p>
          <a:p>
            <a:pPr marL="285750" indent="-285750" algn="l" eaLnBrk="1" hangingPunct="1">
              <a:spcBef>
                <a:spcPct val="10000"/>
              </a:spcBef>
              <a:spcAft>
                <a:spcPct val="10000"/>
              </a:spcAft>
              <a:buClr>
                <a:srgbClr val="003300"/>
              </a:buClr>
              <a:buFont typeface="Arial" panose="020B0604020202020204" pitchFamily="34" charset="0"/>
              <a:buChar char="•"/>
              <a:defRPr/>
            </a:pPr>
            <a:r>
              <a:rPr lang="sv-SE" sz="1800" dirty="0" smtClean="0">
                <a:solidFill>
                  <a:schemeClr val="tx1"/>
                </a:solidFill>
                <a:latin typeface="+mj-lt"/>
              </a:rPr>
              <a:t>Ränteparitetsvillkoret</a:t>
            </a:r>
            <a:r>
              <a:rPr lang="sv-SE" sz="1800" dirty="0" smtClean="0">
                <a:solidFill>
                  <a:schemeClr val="tx1"/>
                </a:solidFill>
                <a:latin typeface="+mn-lt"/>
              </a:rPr>
              <a:t> sa:</a:t>
            </a:r>
            <a:endParaRPr lang="sv-SE" sz="1800" dirty="0">
              <a:solidFill>
                <a:schemeClr val="tx1"/>
              </a:solidFill>
              <a:latin typeface="+mn-lt"/>
            </a:endParaRPr>
          </a:p>
        </p:txBody>
      </p:sp>
      <p:sp>
        <p:nvSpPr>
          <p:cNvPr id="467975" name="Rectangle 7"/>
          <p:cNvSpPr>
            <a:spLocks noChangeArrowheads="1"/>
          </p:cNvSpPr>
          <p:nvPr/>
        </p:nvSpPr>
        <p:spPr bwMode="auto">
          <a:xfrm>
            <a:off x="695325" y="4221088"/>
            <a:ext cx="80645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285750" indent="-285750" algn="l" eaLnBrk="1" hangingPunct="1">
              <a:spcBef>
                <a:spcPct val="10000"/>
              </a:spcBef>
              <a:spcAft>
                <a:spcPct val="10000"/>
              </a:spcAft>
              <a:buClr>
                <a:srgbClr val="003300"/>
              </a:buClr>
              <a:buFont typeface="Arial" panose="020B0604020202020204" pitchFamily="34" charset="0"/>
              <a:buChar char="•"/>
              <a:defRPr/>
            </a:pPr>
            <a:r>
              <a:rPr lang="sv-SE" sz="1800" dirty="0">
                <a:solidFill>
                  <a:schemeClr val="tx1"/>
                </a:solidFill>
                <a:latin typeface="+mn-lt"/>
              </a:rPr>
              <a:t>Genom att höja den inhemska räntan stiger </a:t>
            </a:r>
            <a:r>
              <a:rPr lang="sv-SE" sz="1800" i="1" dirty="0">
                <a:solidFill>
                  <a:schemeClr val="tx1"/>
                </a:solidFill>
                <a:latin typeface="+mn-lt"/>
              </a:rPr>
              <a:t>E</a:t>
            </a:r>
            <a:r>
              <a:rPr lang="sv-SE" sz="1800" i="1" baseline="-25000" dirty="0">
                <a:solidFill>
                  <a:schemeClr val="tx1"/>
                </a:solidFill>
                <a:latin typeface="+mn-lt"/>
              </a:rPr>
              <a:t>t</a:t>
            </a:r>
            <a:r>
              <a:rPr lang="sv-SE" sz="1800" i="1" dirty="0">
                <a:solidFill>
                  <a:schemeClr val="tx1"/>
                </a:solidFill>
                <a:latin typeface="+mn-lt"/>
              </a:rPr>
              <a:t>.</a:t>
            </a:r>
            <a:r>
              <a:rPr lang="sv-SE" sz="1800" dirty="0">
                <a:solidFill>
                  <a:schemeClr val="tx1"/>
                </a:solidFill>
                <a:latin typeface="+mn-lt"/>
              </a:rPr>
              <a:t> Varför?</a:t>
            </a:r>
          </a:p>
          <a:p>
            <a:pPr marL="285750" indent="-285750" eaLnBrk="1" hangingPunct="1">
              <a:spcBef>
                <a:spcPct val="10000"/>
              </a:spcBef>
              <a:spcAft>
                <a:spcPct val="10000"/>
              </a:spcAft>
              <a:buClr>
                <a:srgbClr val="003300"/>
              </a:buClr>
              <a:buFont typeface="Arial" panose="020B0604020202020204" pitchFamily="34" charset="0"/>
              <a:buChar char="•"/>
              <a:defRPr/>
            </a:pPr>
            <a:r>
              <a:rPr lang="sv-SE" sz="1800" dirty="0">
                <a:solidFill>
                  <a:schemeClr val="tx1"/>
                </a:solidFill>
                <a:latin typeface="+mn-lt"/>
              </a:rPr>
              <a:t>Högre </a:t>
            </a:r>
            <a:r>
              <a:rPr lang="sv-SE" sz="1800" i="1" dirty="0" smtClean="0">
                <a:solidFill>
                  <a:schemeClr val="tx1"/>
                </a:solidFill>
                <a:latin typeface="+mn-lt"/>
              </a:rPr>
              <a:t>E</a:t>
            </a:r>
            <a:r>
              <a:rPr lang="sv-SE" sz="1800" i="1" baseline="-25000" dirty="0">
                <a:solidFill>
                  <a:schemeClr val="tx1"/>
                </a:solidFill>
                <a:latin typeface="+mn-lt"/>
              </a:rPr>
              <a:t>t</a:t>
            </a:r>
            <a:r>
              <a:rPr lang="sv-SE" sz="1800" dirty="0" smtClean="0">
                <a:solidFill>
                  <a:schemeClr val="tx1"/>
                </a:solidFill>
                <a:latin typeface="+mn-lt"/>
              </a:rPr>
              <a:t> </a:t>
            </a:r>
            <a:r>
              <a:rPr lang="sv-SE" sz="1800" dirty="0">
                <a:solidFill>
                  <a:schemeClr val="tx1"/>
                </a:solidFill>
                <a:latin typeface="+mn-lt"/>
              </a:rPr>
              <a:t>innebär en apprecierad valuta. Givet växelkursen i framtiden, innebär dagens appreciering att växelkursen förväntas falla (mer). </a:t>
            </a:r>
            <a:endParaRPr lang="sv-SE" sz="1800" dirty="0" smtClean="0">
              <a:solidFill>
                <a:schemeClr val="tx1"/>
              </a:solidFill>
              <a:latin typeface="+mn-lt"/>
            </a:endParaRPr>
          </a:p>
          <a:p>
            <a:pPr marL="285750" indent="-285750" eaLnBrk="1" hangingPunct="1">
              <a:spcBef>
                <a:spcPct val="10000"/>
              </a:spcBef>
              <a:spcAft>
                <a:spcPct val="10000"/>
              </a:spcAft>
              <a:buClr>
                <a:srgbClr val="003300"/>
              </a:buClr>
              <a:buFont typeface="Arial" panose="020B0604020202020204" pitchFamily="34" charset="0"/>
              <a:buChar char="•"/>
              <a:defRPr/>
            </a:pPr>
            <a:r>
              <a:rPr lang="sv-SE" sz="1800" dirty="0" smtClean="0">
                <a:solidFill>
                  <a:schemeClr val="tx1"/>
                </a:solidFill>
                <a:latin typeface="+mn-lt"/>
              </a:rPr>
              <a:t>Fallet kompenserar </a:t>
            </a:r>
            <a:r>
              <a:rPr lang="sv-SE" sz="1800" dirty="0">
                <a:solidFill>
                  <a:schemeClr val="tx1"/>
                </a:solidFill>
                <a:latin typeface="+mn-lt"/>
              </a:rPr>
              <a:t>för den högre räntan hemma så både utländska och inhemska obligationer ger samma avkastning mätt i gemensam valuta.</a:t>
            </a:r>
            <a:endParaRPr lang="sv-SE" sz="1800" baseline="-25000" dirty="0">
              <a:solidFill>
                <a:schemeClr val="tx1"/>
              </a:solidFill>
              <a:latin typeface="+mn-lt"/>
            </a:endParaRPr>
          </a:p>
        </p:txBody>
      </p:sp>
      <p:graphicFrame>
        <p:nvGraphicFramePr>
          <p:cNvPr id="32777" name="Object 8"/>
          <p:cNvGraphicFramePr>
            <a:graphicFrameLocks noGrp="1" noChangeAspect="1"/>
          </p:cNvGraphicFramePr>
          <p:nvPr>
            <p:ph sz="half" idx="2"/>
            <p:extLst>
              <p:ext uri="{D42A27DB-BD31-4B8C-83A1-F6EECF244321}">
                <p14:modId xmlns:p14="http://schemas.microsoft.com/office/powerpoint/2010/main" val="3497989164"/>
              </p:ext>
            </p:extLst>
          </p:nvPr>
        </p:nvGraphicFramePr>
        <p:xfrm>
          <a:off x="3592512" y="1829966"/>
          <a:ext cx="2308225" cy="782638"/>
        </p:xfrm>
        <a:graphic>
          <a:graphicData uri="http://schemas.openxmlformats.org/presentationml/2006/ole">
            <mc:AlternateContent xmlns:mc="http://schemas.openxmlformats.org/markup-compatibility/2006">
              <mc:Choice xmlns:v="urn:schemas-microsoft-com:vml" Requires="v">
                <p:oleObj spid="_x0000_s12392" name="Equation" r:id="rId3" imgW="1422360" imgH="482400" progId="Equation.3">
                  <p:embed/>
                </p:oleObj>
              </mc:Choice>
              <mc:Fallback>
                <p:oleObj name="Equation" r:id="rId3" imgW="1422360" imgH="482400" progId="Equation.3">
                  <p:embed/>
                  <p:pic>
                    <p:nvPicPr>
                      <p:cNvPr id="0" name=""/>
                      <p:cNvPicPr>
                        <a:picLocks noChangeAspect="1" noChangeArrowheads="1"/>
                      </p:cNvPicPr>
                      <p:nvPr/>
                    </p:nvPicPr>
                    <p:blipFill>
                      <a:blip r:embed="rId4"/>
                      <a:srcRect/>
                      <a:stretch>
                        <a:fillRect/>
                      </a:stretch>
                    </p:blipFill>
                    <p:spPr bwMode="auto">
                      <a:xfrm>
                        <a:off x="3592512" y="1829966"/>
                        <a:ext cx="2308225" cy="782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67977" name="Rectangle 9"/>
          <p:cNvSpPr>
            <a:spLocks noChangeArrowheads="1"/>
          </p:cNvSpPr>
          <p:nvPr/>
        </p:nvSpPr>
        <p:spPr bwMode="auto">
          <a:xfrm>
            <a:off x="682625" y="3491483"/>
            <a:ext cx="7772400"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285750" indent="-285750" algn="l" eaLnBrk="1" hangingPunct="1">
              <a:spcBef>
                <a:spcPct val="10000"/>
              </a:spcBef>
              <a:spcAft>
                <a:spcPct val="10000"/>
              </a:spcAft>
              <a:buClr>
                <a:srgbClr val="003300"/>
              </a:buClr>
              <a:buFont typeface="Arial" panose="020B0604020202020204" pitchFamily="34" charset="0"/>
              <a:buChar char="•"/>
              <a:defRPr/>
            </a:pPr>
            <a:r>
              <a:rPr lang="sv-SE" sz="1800" dirty="0" smtClean="0">
                <a:solidFill>
                  <a:schemeClr val="tx1"/>
                </a:solidFill>
                <a:latin typeface="+mn-lt"/>
              </a:rPr>
              <a:t>Vi får då </a:t>
            </a:r>
            <a:endParaRPr lang="sv-SE" sz="1800" dirty="0">
              <a:solidFill>
                <a:schemeClr val="tx1"/>
              </a:solidFill>
              <a:latin typeface="+mn-lt"/>
            </a:endParaRPr>
          </a:p>
        </p:txBody>
      </p:sp>
      <p:graphicFrame>
        <p:nvGraphicFramePr>
          <p:cNvPr id="32779" name="Object 10"/>
          <p:cNvGraphicFramePr>
            <a:graphicFrameLocks noChangeAspect="1"/>
          </p:cNvGraphicFramePr>
          <p:nvPr>
            <p:extLst>
              <p:ext uri="{D42A27DB-BD31-4B8C-83A1-F6EECF244321}">
                <p14:modId xmlns:p14="http://schemas.microsoft.com/office/powerpoint/2010/main" val="3927017525"/>
              </p:ext>
            </p:extLst>
          </p:nvPr>
        </p:nvGraphicFramePr>
        <p:xfrm>
          <a:off x="1907704" y="3341687"/>
          <a:ext cx="1552575" cy="733425"/>
        </p:xfrm>
        <a:graphic>
          <a:graphicData uri="http://schemas.openxmlformats.org/presentationml/2006/ole">
            <mc:AlternateContent xmlns:mc="http://schemas.openxmlformats.org/markup-compatibility/2006">
              <mc:Choice xmlns:v="urn:schemas-microsoft-com:vml" Requires="v">
                <p:oleObj spid="_x0000_s12393" name="Equation" r:id="rId5" imgW="914400" imgH="431640" progId="Equation.3">
                  <p:embed/>
                </p:oleObj>
              </mc:Choice>
              <mc:Fallback>
                <p:oleObj name="Equation" r:id="rId5" imgW="914400" imgH="431640" progId="Equation.3">
                  <p:embed/>
                  <p:pic>
                    <p:nvPicPr>
                      <p:cNvPr id="0" name=""/>
                      <p:cNvPicPr>
                        <a:picLocks noChangeAspect="1" noChangeArrowheads="1"/>
                      </p:cNvPicPr>
                      <p:nvPr/>
                    </p:nvPicPr>
                    <p:blipFill>
                      <a:blip r:embed="rId6"/>
                      <a:srcRect/>
                      <a:stretch>
                        <a:fillRect/>
                      </a:stretch>
                    </p:blipFill>
                    <p:spPr bwMode="auto">
                      <a:xfrm>
                        <a:off x="1907704" y="3341687"/>
                        <a:ext cx="1552575" cy="733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3061033645"/>
              </p:ext>
            </p:extLst>
          </p:nvPr>
        </p:nvGraphicFramePr>
        <p:xfrm>
          <a:off x="7070725" y="2737495"/>
          <a:ext cx="863600" cy="346075"/>
        </p:xfrm>
        <a:graphic>
          <a:graphicData uri="http://schemas.openxmlformats.org/presentationml/2006/ole">
            <mc:AlternateContent xmlns:mc="http://schemas.openxmlformats.org/markup-compatibility/2006">
              <mc:Choice xmlns:v="urn:schemas-microsoft-com:vml" Requires="v">
                <p:oleObj spid="_x0000_s12394" name="Equation" r:id="rId7" imgW="660240" imgH="241200" progId="Equation.3">
                  <p:embed/>
                </p:oleObj>
              </mc:Choice>
              <mc:Fallback>
                <p:oleObj name="Equation" r:id="rId7" imgW="660240" imgH="241200" progId="Equation.3">
                  <p:embed/>
                  <p:pic>
                    <p:nvPicPr>
                      <p:cNvPr id="0" name=""/>
                      <p:cNvPicPr/>
                      <p:nvPr/>
                    </p:nvPicPr>
                    <p:blipFill>
                      <a:blip r:embed="rId8"/>
                      <a:stretch>
                        <a:fillRect/>
                      </a:stretch>
                    </p:blipFill>
                    <p:spPr>
                      <a:xfrm>
                        <a:off x="7070725" y="2737495"/>
                        <a:ext cx="863600" cy="346075"/>
                      </a:xfrm>
                      <a:prstGeom prst="rect">
                        <a:avLst/>
                      </a:prstGeom>
                    </p:spPr>
                  </p:pic>
                </p:oleObj>
              </mc:Fallback>
            </mc:AlternateContent>
          </a:graphicData>
        </a:graphic>
      </p:graphicFrame>
      <p:sp>
        <p:nvSpPr>
          <p:cNvPr id="11" name="Slide Number Placeholder 3"/>
          <p:cNvSpPr>
            <a:spLocks noGrp="1"/>
          </p:cNvSpPr>
          <p:nvPr>
            <p:ph type="sldNum" sz="quarter" idx="10"/>
          </p:nvPr>
        </p:nvSpPr>
        <p:spPr>
          <a:xfrm>
            <a:off x="0" y="6516688"/>
            <a:ext cx="1900238" cy="336550"/>
          </a:xfrm>
        </p:spPr>
        <p:txBody>
          <a:bodyPr/>
          <a:lstStyle/>
          <a:p>
            <a:pPr>
              <a:defRPr/>
            </a:pPr>
            <a:r>
              <a:rPr lang="sv-SE" dirty="0" smtClean="0"/>
              <a:t>K5: </a:t>
            </a:r>
            <a:r>
              <a:rPr lang="sv-SE" dirty="0"/>
              <a:t>sid. </a:t>
            </a:r>
            <a:fld id="{71B7D319-3509-4EF6-A7CA-BA2351681FF6}" type="slidenum">
              <a:rPr lang="en-GB"/>
              <a:pPr>
                <a:defRPr/>
              </a:pPr>
              <a:t>29</a:t>
            </a:fld>
            <a:endParaRPr lang="en-GB" dirty="0"/>
          </a:p>
        </p:txBody>
      </p:sp>
    </p:spTree>
    <p:extLst>
      <p:ext uri="{BB962C8B-B14F-4D97-AF65-F5344CB8AC3E}">
        <p14:creationId xmlns:p14="http://schemas.microsoft.com/office/powerpoint/2010/main" val="3884698562"/>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79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797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277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67971">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6797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277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467975">
                                            <p:txEl>
                                              <p:pRg st="0" end="0"/>
                                            </p:txEl>
                                          </p:spTgt>
                                        </p:tgtEl>
                                        <p:attrNameLst>
                                          <p:attrName>style.visibility</p:attrName>
                                        </p:attrNameLst>
                                      </p:cBhvr>
                                      <p:to>
                                        <p:strVal val="visible"/>
                                      </p:to>
                                    </p:set>
                                    <p:animEffect transition="in" filter="wipe(left)">
                                      <p:cBhvr>
                                        <p:cTn id="29" dur="500"/>
                                        <p:tgtEl>
                                          <p:spTgt spid="467975">
                                            <p:txEl>
                                              <p:pRg st="0" end="0"/>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467975">
                                            <p:txEl>
                                              <p:pRg st="1" end="1"/>
                                            </p:txEl>
                                          </p:spTgt>
                                        </p:tgtEl>
                                        <p:attrNameLst>
                                          <p:attrName>style.visibility</p:attrName>
                                        </p:attrNameLst>
                                      </p:cBhvr>
                                      <p:to>
                                        <p:strVal val="visible"/>
                                      </p:to>
                                    </p:set>
                                    <p:animEffect transition="in" filter="wipe(left)">
                                      <p:cBhvr>
                                        <p:cTn id="34" dur="500"/>
                                        <p:tgtEl>
                                          <p:spTgt spid="467975">
                                            <p:txEl>
                                              <p:pRg st="1" end="1"/>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467975">
                                            <p:txEl>
                                              <p:pRg st="2" end="2"/>
                                            </p:txEl>
                                          </p:spTgt>
                                        </p:tgtEl>
                                        <p:attrNameLst>
                                          <p:attrName>style.visibility</p:attrName>
                                        </p:attrNameLst>
                                      </p:cBhvr>
                                      <p:to>
                                        <p:strVal val="visible"/>
                                      </p:to>
                                    </p:set>
                                    <p:animEffect transition="in" filter="wipe(left)">
                                      <p:cBhvr>
                                        <p:cTn id="39" dur="500"/>
                                        <p:tgtEl>
                                          <p:spTgt spid="4679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7971" grpId="0" build="p"/>
      <p:bldP spid="467973" grpId="0" build="p"/>
      <p:bldP spid="467975" grpId="0" build="p" bldLvl="2" autoUpdateAnimBg="0"/>
      <p:bldP spid="46797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r>
              <a:rPr lang="sv-SE" dirty="0" smtClean="0"/>
              <a:t>K5: sid. </a:t>
            </a:r>
            <a:fld id="{71B7D319-3509-4EF6-A7CA-BA2351681FF6}" type="slidenum">
              <a:rPr lang="sv-SE" smtClean="0"/>
              <a:pPr>
                <a:defRPr/>
              </a:pPr>
              <a:t>3</a:t>
            </a:fld>
            <a:endParaRPr lang="sv-SE" dirty="0"/>
          </a:p>
        </p:txBody>
      </p:sp>
      <p:sp>
        <p:nvSpPr>
          <p:cNvPr id="5121" name="Rectangle 1"/>
          <p:cNvSpPr>
            <a:spLocks noGrp="1" noChangeArrowheads="1"/>
          </p:cNvSpPr>
          <p:nvPr>
            <p:ph type="title"/>
          </p:nvPr>
        </p:nvSpPr>
        <p:spPr>
          <a:xfrm>
            <a:off x="979984" y="76200"/>
            <a:ext cx="7336432" cy="1143000"/>
          </a:xfrm>
        </p:spPr>
        <p:txBody>
          <a:body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sv-SE" dirty="0"/>
              <a:t>Öppenhet på </a:t>
            </a:r>
            <a:r>
              <a:rPr lang="sv-SE" dirty="0" smtClean="0"/>
              <a:t>varumarknaden</a:t>
            </a:r>
          </a:p>
        </p:txBody>
      </p:sp>
      <p:sp>
        <p:nvSpPr>
          <p:cNvPr id="2" name="Content Placeholder 1"/>
          <p:cNvSpPr>
            <a:spLocks noGrp="1"/>
          </p:cNvSpPr>
          <p:nvPr>
            <p:ph idx="1"/>
          </p:nvPr>
        </p:nvSpPr>
        <p:spPr>
          <a:xfrm>
            <a:off x="611560" y="4427215"/>
            <a:ext cx="7490792" cy="596280"/>
          </a:xfrm>
        </p:spPr>
        <p:txBody>
          <a:bodyPr/>
          <a:lstStyle/>
          <a:p>
            <a:pPr>
              <a:buFont typeface="Arial" panose="020B0604020202020204" pitchFamily="34" charset="0"/>
              <a:buChar char="•"/>
            </a:pPr>
            <a:r>
              <a:rPr lang="sv-SE" sz="2000" dirty="0" smtClean="0">
                <a:effectLst/>
              </a:rPr>
              <a:t>Sveriges export och import är nästan hälften så stor som BNP</a:t>
            </a:r>
          </a:p>
          <a:p>
            <a:pPr>
              <a:buFont typeface="Arial" panose="020B0604020202020204" pitchFamily="34" charset="0"/>
              <a:buChar char="•"/>
            </a:pPr>
            <a:r>
              <a:rPr lang="sv-SE" sz="2000" dirty="0" smtClean="0">
                <a:effectLst/>
              </a:rPr>
              <a:t>Andelarna har ökat stadigt sedan 1970-talet. Under 100-år innan dess ingen tydlig trend. </a:t>
            </a:r>
          </a:p>
          <a:p>
            <a:pPr>
              <a:buFont typeface="Arial" panose="020B0604020202020204" pitchFamily="34" charset="0"/>
              <a:buChar char="•"/>
            </a:pPr>
            <a:r>
              <a:rPr lang="sv-SE" sz="2000" dirty="0" smtClean="0">
                <a:effectLst/>
              </a:rPr>
              <a:t>Underskott under 70-talet, överskott sedan mitten av 90-talet.</a:t>
            </a:r>
            <a:endParaRPr lang="sv-SE" sz="2000" dirty="0">
              <a:effectLst/>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1680" y="1556792"/>
            <a:ext cx="5143500" cy="2867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2771800" y="1484784"/>
            <a:ext cx="2787943" cy="369332"/>
          </a:xfrm>
          <a:prstGeom prst="rect">
            <a:avLst/>
          </a:prstGeom>
        </p:spPr>
        <p:txBody>
          <a:bodyPr wrap="none">
            <a:spAutoFit/>
          </a:bodyPr>
          <a:lstStyle/>
          <a:p>
            <a:r>
              <a:rPr lang="sv-SE" sz="1800" dirty="0" smtClean="0">
                <a:solidFill>
                  <a:schemeClr val="tx1"/>
                </a:solidFill>
                <a:latin typeface="+mn-lt"/>
              </a:rPr>
              <a:t>Svensk export och import</a:t>
            </a:r>
            <a:endParaRPr lang="sv-SE" sz="1800" dirty="0">
              <a:solidFill>
                <a:schemeClr val="tx1"/>
              </a:solidFill>
              <a:latin typeface="+mn-lt"/>
            </a:endParaRPr>
          </a:p>
        </p:txBody>
      </p:sp>
    </p:spTree>
    <p:extLst>
      <p:ext uri="{BB962C8B-B14F-4D97-AF65-F5344CB8AC3E}">
        <p14:creationId xmlns:p14="http://schemas.microsoft.com/office/powerpoint/2010/main" val="123778363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Slide Number Placeholder 4"/>
          <p:cNvSpPr>
            <a:spLocks noGrp="1"/>
          </p:cNvSpPr>
          <p:nvPr>
            <p:ph type="sldNum" sz="quarter" idx="10"/>
          </p:nvPr>
        </p:nvSpPr>
        <p:spPr>
          <a:noFill/>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r>
              <a:rPr lang="sv-SE" altLang="en-US" sz="1600" smtClean="0"/>
              <a:t>B kap 6 sid. </a:t>
            </a:r>
            <a:fld id="{3F858AE7-6322-481A-970F-AF6F27E77640}" type="slidenum">
              <a:rPr lang="en-GB" altLang="en-US" sz="1600" smtClean="0"/>
              <a:pPr/>
              <a:t>30</a:t>
            </a:fld>
            <a:endParaRPr lang="en-GB" altLang="en-US" sz="1600" smtClean="0"/>
          </a:p>
        </p:txBody>
      </p:sp>
      <p:sp>
        <p:nvSpPr>
          <p:cNvPr id="468994" name="Rectangle 2"/>
          <p:cNvSpPr>
            <a:spLocks noGrp="1" noChangeArrowheads="1"/>
          </p:cNvSpPr>
          <p:nvPr>
            <p:ph type="title"/>
          </p:nvPr>
        </p:nvSpPr>
        <p:spPr/>
        <p:txBody>
          <a:bodyPr/>
          <a:lstStyle/>
          <a:p>
            <a:pPr eaLnBrk="1" hangingPunct="1">
              <a:defRPr/>
            </a:pPr>
            <a:r>
              <a:rPr lang="sv-SE" dirty="0" smtClean="0"/>
              <a:t>Jämvikt på valutamarknaden</a:t>
            </a:r>
          </a:p>
        </p:txBody>
      </p:sp>
      <p:sp>
        <p:nvSpPr>
          <p:cNvPr id="468996" name="Rectangle 4"/>
          <p:cNvSpPr>
            <a:spLocks noChangeArrowheads="1"/>
          </p:cNvSpPr>
          <p:nvPr/>
        </p:nvSpPr>
        <p:spPr bwMode="auto">
          <a:xfrm>
            <a:off x="467544" y="1903413"/>
            <a:ext cx="2925763" cy="2317750"/>
          </a:xfrm>
          <a:prstGeom prst="rect">
            <a:avLst/>
          </a:prstGeom>
          <a:noFill/>
          <a:ln>
            <a:noFill/>
          </a:ln>
          <a:effectLst/>
          <a:extLst/>
        </p:spPr>
        <p:txBody>
          <a:bodyPr/>
          <a:lstStyle/>
          <a:p>
            <a:pPr marL="285750" indent="-285750" algn="l" eaLnBrk="1" hangingPunct="1">
              <a:spcBef>
                <a:spcPct val="10000"/>
              </a:spcBef>
              <a:spcAft>
                <a:spcPct val="10000"/>
              </a:spcAft>
              <a:buClrTx/>
              <a:buFont typeface="Arial" panose="020B0604020202020204" pitchFamily="34" charset="0"/>
              <a:buChar char="•"/>
              <a:defRPr/>
            </a:pPr>
            <a:r>
              <a:rPr lang="sv-SE" sz="1600" dirty="0" smtClean="0">
                <a:solidFill>
                  <a:schemeClr val="tx1"/>
                </a:solidFill>
                <a:latin typeface="+mn-lt"/>
              </a:rPr>
              <a:t>En högre ränta måste enligt ränteparitet motsvaras av en större förväntad depreciering.</a:t>
            </a:r>
          </a:p>
          <a:p>
            <a:pPr marL="285750" indent="-285750" algn="l" eaLnBrk="1" hangingPunct="1">
              <a:spcBef>
                <a:spcPct val="10000"/>
              </a:spcBef>
              <a:spcAft>
                <a:spcPct val="10000"/>
              </a:spcAft>
              <a:buClrTx/>
              <a:buFont typeface="Arial" panose="020B0604020202020204" pitchFamily="34" charset="0"/>
              <a:buChar char="•"/>
              <a:defRPr/>
            </a:pPr>
            <a:r>
              <a:rPr lang="sv-SE" sz="1600" dirty="0" smtClean="0">
                <a:solidFill>
                  <a:schemeClr val="tx1"/>
                </a:solidFill>
                <a:latin typeface="+mn-lt"/>
              </a:rPr>
              <a:t>Givet en förväntad framtida växelkurs måste växelkursen idag vara </a:t>
            </a:r>
            <a:r>
              <a:rPr lang="sv-SE" sz="1600" b="1" dirty="0" smtClean="0">
                <a:solidFill>
                  <a:schemeClr val="tx1"/>
                </a:solidFill>
                <a:latin typeface="+mn-lt"/>
              </a:rPr>
              <a:t>högre </a:t>
            </a:r>
            <a:r>
              <a:rPr lang="sv-SE" sz="1600" dirty="0" smtClean="0">
                <a:solidFill>
                  <a:schemeClr val="tx1"/>
                </a:solidFill>
                <a:latin typeface="+mn-lt"/>
              </a:rPr>
              <a:t>för att möjliggöra en större depreciering.</a:t>
            </a:r>
            <a:endParaRPr lang="sv-SE" sz="1600" dirty="0">
              <a:solidFill>
                <a:schemeClr val="tx1"/>
              </a:solidFill>
              <a:latin typeface="+mn-lt"/>
            </a:endParaRPr>
          </a:p>
          <a:p>
            <a:pPr algn="l" eaLnBrk="1" hangingPunct="1">
              <a:spcBef>
                <a:spcPct val="10000"/>
              </a:spcBef>
              <a:spcAft>
                <a:spcPct val="10000"/>
              </a:spcAft>
              <a:buClrTx/>
              <a:buFont typeface="Wingdings" pitchFamily="2" charset="2"/>
              <a:buNone/>
              <a:defRPr/>
            </a:pPr>
            <a:r>
              <a:rPr lang="sv-SE" sz="1600" b="1" dirty="0">
                <a:solidFill>
                  <a:schemeClr val="tx1"/>
                </a:solidFill>
                <a:latin typeface="+mn-lt"/>
              </a:rPr>
              <a:t>Slutsats</a:t>
            </a:r>
            <a:r>
              <a:rPr lang="sv-SE" sz="1600" dirty="0">
                <a:solidFill>
                  <a:schemeClr val="tx1"/>
                </a:solidFill>
                <a:latin typeface="+mn-lt"/>
              </a:rPr>
              <a:t>:</a:t>
            </a:r>
          </a:p>
          <a:p>
            <a:pPr algn="l" eaLnBrk="1" hangingPunct="1">
              <a:spcBef>
                <a:spcPct val="10000"/>
              </a:spcBef>
              <a:spcAft>
                <a:spcPct val="10000"/>
              </a:spcAft>
              <a:buClrTx/>
              <a:buFont typeface="Wingdings" pitchFamily="2" charset="2"/>
              <a:buNone/>
              <a:defRPr/>
            </a:pPr>
            <a:r>
              <a:rPr lang="sv-SE" sz="1600" dirty="0">
                <a:solidFill>
                  <a:schemeClr val="tx1"/>
                </a:solidFill>
                <a:latin typeface="+mn-lt"/>
              </a:rPr>
              <a:t>Ränteparitetsvillkoret ger en positiv relation mellan växelkurs och ränta.</a:t>
            </a:r>
          </a:p>
        </p:txBody>
      </p:sp>
      <p:grpSp>
        <p:nvGrpSpPr>
          <p:cNvPr id="33798" name="Group 5"/>
          <p:cNvGrpSpPr>
            <a:grpSpLocks/>
          </p:cNvGrpSpPr>
          <p:nvPr/>
        </p:nvGrpSpPr>
        <p:grpSpPr bwMode="auto">
          <a:xfrm>
            <a:off x="4241800" y="1968500"/>
            <a:ext cx="3886200" cy="3365500"/>
            <a:chOff x="2672" y="1240"/>
            <a:chExt cx="2448" cy="2120"/>
          </a:xfrm>
        </p:grpSpPr>
        <p:sp>
          <p:nvSpPr>
            <p:cNvPr id="33810" name="Line 6"/>
            <p:cNvSpPr>
              <a:spLocks noChangeShapeType="1"/>
            </p:cNvSpPr>
            <p:nvPr/>
          </p:nvSpPr>
          <p:spPr bwMode="auto">
            <a:xfrm>
              <a:off x="2672" y="1240"/>
              <a:ext cx="0" cy="212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11" name="Line 7"/>
            <p:cNvSpPr>
              <a:spLocks noChangeShapeType="1"/>
            </p:cNvSpPr>
            <p:nvPr/>
          </p:nvSpPr>
          <p:spPr bwMode="auto">
            <a:xfrm>
              <a:off x="2680" y="3344"/>
              <a:ext cx="244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3799" name="Text Box 8"/>
          <p:cNvSpPr txBox="1">
            <a:spLocks noChangeArrowheads="1"/>
          </p:cNvSpPr>
          <p:nvPr/>
        </p:nvSpPr>
        <p:spPr bwMode="auto">
          <a:xfrm>
            <a:off x="5327650" y="5662613"/>
            <a:ext cx="1655763" cy="396875"/>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2000"/>
              <a:t>Växelkurs, </a:t>
            </a:r>
            <a:r>
              <a:rPr lang="sv-SE" altLang="en-US" sz="2000" i="1"/>
              <a:t>E</a:t>
            </a:r>
            <a:r>
              <a:rPr lang="sv-SE" altLang="en-US" sz="2000" i="1" baseline="-25000"/>
              <a:t>t</a:t>
            </a:r>
          </a:p>
        </p:txBody>
      </p:sp>
      <p:sp>
        <p:nvSpPr>
          <p:cNvPr id="33800" name="Text Box 9"/>
          <p:cNvSpPr txBox="1">
            <a:spLocks noChangeArrowheads="1"/>
          </p:cNvSpPr>
          <p:nvPr/>
        </p:nvSpPr>
        <p:spPr bwMode="auto">
          <a:xfrm rot="-5400000">
            <a:off x="2761457" y="3274219"/>
            <a:ext cx="2103437" cy="396875"/>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2000"/>
              <a:t>Inhemsk ränta, </a:t>
            </a:r>
            <a:r>
              <a:rPr lang="sv-SE" altLang="en-US" sz="2000" i="1"/>
              <a:t>i</a:t>
            </a:r>
            <a:r>
              <a:rPr lang="sv-SE" altLang="en-US" sz="2000" i="1" baseline="-25000"/>
              <a:t>t</a:t>
            </a:r>
            <a:r>
              <a:rPr lang="sv-SE" altLang="en-US" sz="2000"/>
              <a:t> </a:t>
            </a:r>
          </a:p>
        </p:txBody>
      </p:sp>
      <p:sp>
        <p:nvSpPr>
          <p:cNvPr id="33801" name="Freeform 10"/>
          <p:cNvSpPr>
            <a:spLocks/>
          </p:cNvSpPr>
          <p:nvPr/>
        </p:nvSpPr>
        <p:spPr bwMode="auto">
          <a:xfrm flipV="1">
            <a:off x="4457700" y="2197100"/>
            <a:ext cx="2578100" cy="2590800"/>
          </a:xfrm>
          <a:custGeom>
            <a:avLst/>
            <a:gdLst>
              <a:gd name="T0" fmla="*/ 0 w 1808"/>
              <a:gd name="T1" fmla="*/ 0 h 1680"/>
              <a:gd name="T2" fmla="*/ 2147483647 w 1808"/>
              <a:gd name="T3" fmla="*/ 2147483647 h 1680"/>
              <a:gd name="T4" fmla="*/ 0 60000 65536"/>
              <a:gd name="T5" fmla="*/ 0 60000 65536"/>
            </a:gdLst>
            <a:ahLst/>
            <a:cxnLst>
              <a:cxn ang="T4">
                <a:pos x="T0" y="T1"/>
              </a:cxn>
              <a:cxn ang="T5">
                <a:pos x="T2" y="T3"/>
              </a:cxn>
            </a:cxnLst>
            <a:rect l="0" t="0" r="r" b="b"/>
            <a:pathLst>
              <a:path w="1808" h="1680">
                <a:moveTo>
                  <a:pt x="0" y="0"/>
                </a:moveTo>
                <a:cubicBezTo>
                  <a:pt x="301" y="280"/>
                  <a:pt x="1507" y="1400"/>
                  <a:pt x="1808" y="1680"/>
                </a:cubicBezTo>
              </a:path>
            </a:pathLst>
          </a:custGeom>
          <a:noFill/>
          <a:ln w="38100" cap="flat" cmpd="sng">
            <a:solidFill>
              <a:srgbClr val="0070C0"/>
            </a:solidFill>
            <a:prstDash val="solid"/>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02" name="Text Box 11"/>
          <p:cNvSpPr txBox="1">
            <a:spLocks noChangeArrowheads="1"/>
          </p:cNvSpPr>
          <p:nvPr/>
        </p:nvSpPr>
        <p:spPr bwMode="auto">
          <a:xfrm>
            <a:off x="5186363" y="1430338"/>
            <a:ext cx="2973387" cy="366712"/>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1800" dirty="0"/>
              <a:t>Ränteparitet, givet </a:t>
            </a:r>
            <a:r>
              <a:rPr lang="sv-SE" altLang="en-US" sz="1800" i="1" dirty="0"/>
              <a:t>i* </a:t>
            </a:r>
            <a:r>
              <a:rPr lang="sv-SE" altLang="en-US" sz="1800" dirty="0"/>
              <a:t>och </a:t>
            </a:r>
            <a:r>
              <a:rPr lang="sv-SE" altLang="en-US" sz="1800" i="1" dirty="0" err="1"/>
              <a:t>E</a:t>
            </a:r>
            <a:r>
              <a:rPr lang="sv-SE" altLang="en-US" sz="1800" i="1" baseline="30000" dirty="0" err="1"/>
              <a:t>e</a:t>
            </a:r>
            <a:endParaRPr lang="sv-SE" altLang="en-US" sz="1800" i="1" baseline="30000" dirty="0"/>
          </a:p>
        </p:txBody>
      </p:sp>
      <p:sp>
        <p:nvSpPr>
          <p:cNvPr id="33803" name="Line 12"/>
          <p:cNvSpPr>
            <a:spLocks noChangeShapeType="1"/>
          </p:cNvSpPr>
          <p:nvPr/>
        </p:nvSpPr>
        <p:spPr bwMode="auto">
          <a:xfrm flipH="1">
            <a:off x="6983412" y="1778000"/>
            <a:ext cx="52387" cy="4191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04" name="Line 13"/>
          <p:cNvSpPr>
            <a:spLocks noChangeShapeType="1"/>
          </p:cNvSpPr>
          <p:nvPr/>
        </p:nvSpPr>
        <p:spPr bwMode="auto">
          <a:xfrm>
            <a:off x="4229100" y="3594100"/>
            <a:ext cx="1423020"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05" name="Line 14"/>
          <p:cNvSpPr>
            <a:spLocks noChangeShapeType="1"/>
          </p:cNvSpPr>
          <p:nvPr/>
        </p:nvSpPr>
        <p:spPr bwMode="auto">
          <a:xfrm>
            <a:off x="5652120" y="3651250"/>
            <a:ext cx="0" cy="165735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06" name="Rectangle 15"/>
          <p:cNvSpPr>
            <a:spLocks noChangeArrowheads="1"/>
          </p:cNvSpPr>
          <p:nvPr/>
        </p:nvSpPr>
        <p:spPr bwMode="auto">
          <a:xfrm>
            <a:off x="3932238" y="3382963"/>
            <a:ext cx="287337" cy="396875"/>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2000" i="1"/>
              <a:t>i</a:t>
            </a:r>
            <a:r>
              <a:rPr lang="sv-SE" altLang="en-US" sz="2000" i="1" baseline="-25000"/>
              <a:t>t</a:t>
            </a:r>
          </a:p>
        </p:txBody>
      </p:sp>
      <p:sp>
        <p:nvSpPr>
          <p:cNvPr id="33807" name="Rectangle 16"/>
          <p:cNvSpPr>
            <a:spLocks noChangeArrowheads="1"/>
          </p:cNvSpPr>
          <p:nvPr/>
        </p:nvSpPr>
        <p:spPr bwMode="auto">
          <a:xfrm>
            <a:off x="5168900" y="5351463"/>
            <a:ext cx="354013" cy="396875"/>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2000" i="1"/>
              <a:t>E</a:t>
            </a:r>
          </a:p>
        </p:txBody>
      </p:sp>
      <p:sp>
        <p:nvSpPr>
          <p:cNvPr id="33808" name="Line 17"/>
          <p:cNvSpPr>
            <a:spLocks noChangeShapeType="1"/>
          </p:cNvSpPr>
          <p:nvPr/>
        </p:nvSpPr>
        <p:spPr bwMode="auto">
          <a:xfrm>
            <a:off x="7899400" y="1493838"/>
            <a:ext cx="141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33809" name="Object 20"/>
          <p:cNvGraphicFramePr>
            <a:graphicFrameLocks noGrp="1" noChangeAspect="1"/>
          </p:cNvGraphicFramePr>
          <p:nvPr>
            <p:ph sz="half" idx="2"/>
            <p:extLst>
              <p:ext uri="{D42A27DB-BD31-4B8C-83A1-F6EECF244321}">
                <p14:modId xmlns:p14="http://schemas.microsoft.com/office/powerpoint/2010/main" val="1818447357"/>
              </p:ext>
            </p:extLst>
          </p:nvPr>
        </p:nvGraphicFramePr>
        <p:xfrm>
          <a:off x="6165850" y="3522663"/>
          <a:ext cx="1727200" cy="815975"/>
        </p:xfrm>
        <a:graphic>
          <a:graphicData uri="http://schemas.openxmlformats.org/presentationml/2006/ole">
            <mc:AlternateContent xmlns:mc="http://schemas.openxmlformats.org/markup-compatibility/2006">
              <mc:Choice xmlns:v="urn:schemas-microsoft-com:vml" Requires="v">
                <p:oleObj spid="_x0000_s13350" name="Equation" r:id="rId3" imgW="914400" imgH="431640" progId="Equation.3">
                  <p:embed/>
                </p:oleObj>
              </mc:Choice>
              <mc:Fallback>
                <p:oleObj name="Equation" r:id="rId3" imgW="914400" imgH="431640" progId="Equation.3">
                  <p:embed/>
                  <p:pic>
                    <p:nvPicPr>
                      <p:cNvPr id="0" name=""/>
                      <p:cNvPicPr>
                        <a:picLocks noChangeAspect="1" noChangeArrowheads="1"/>
                      </p:cNvPicPr>
                      <p:nvPr/>
                    </p:nvPicPr>
                    <p:blipFill>
                      <a:blip r:embed="rId4"/>
                      <a:srcRect/>
                      <a:stretch>
                        <a:fillRect/>
                      </a:stretch>
                    </p:blipFill>
                    <p:spPr bwMode="auto">
                      <a:xfrm>
                        <a:off x="6165850" y="3522663"/>
                        <a:ext cx="1727200" cy="815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99113152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899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899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6899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6899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899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2"/>
          <p:cNvSpPr>
            <a:spLocks noGrp="1" noChangeArrowheads="1"/>
          </p:cNvSpPr>
          <p:nvPr>
            <p:ph type="title"/>
          </p:nvPr>
        </p:nvSpPr>
        <p:spPr/>
        <p:txBody>
          <a:bodyPr/>
          <a:lstStyle/>
          <a:p>
            <a:pPr eaLnBrk="1" hangingPunct="1">
              <a:defRPr/>
            </a:pPr>
            <a:r>
              <a:rPr lang="sv-SE" smtClean="0">
                <a:latin typeface="Arial Black" pitchFamily="34" charset="0"/>
              </a:rPr>
              <a:t>Varu och finansmark-</a:t>
            </a:r>
            <a:br>
              <a:rPr lang="sv-SE" smtClean="0">
                <a:latin typeface="Arial Black" pitchFamily="34" charset="0"/>
              </a:rPr>
            </a:br>
            <a:r>
              <a:rPr lang="sv-SE" smtClean="0">
                <a:latin typeface="Arial Black" pitchFamily="34" charset="0"/>
              </a:rPr>
              <a:t>naderna tillsammans</a:t>
            </a:r>
          </a:p>
        </p:txBody>
      </p:sp>
      <p:sp>
        <p:nvSpPr>
          <p:cNvPr id="472067" name="Rectangle 3"/>
          <p:cNvSpPr>
            <a:spLocks noGrp="1" noChangeArrowheads="1"/>
          </p:cNvSpPr>
          <p:nvPr>
            <p:ph type="body" sz="half" idx="1"/>
          </p:nvPr>
        </p:nvSpPr>
        <p:spPr>
          <a:xfrm>
            <a:off x="609600" y="1628800"/>
            <a:ext cx="8343900" cy="1257300"/>
          </a:xfrm>
        </p:spPr>
        <p:txBody>
          <a:bodyPr/>
          <a:lstStyle/>
          <a:p>
            <a:pPr marL="0" indent="0" eaLnBrk="1" hangingPunct="1">
              <a:lnSpc>
                <a:spcPct val="90000"/>
              </a:lnSpc>
              <a:buFont typeface="Wingdings" pitchFamily="2" charset="2"/>
              <a:buNone/>
              <a:defRPr/>
            </a:pPr>
            <a:r>
              <a:rPr lang="sv-SE" sz="1800" dirty="0" smtClean="0">
                <a:effectLst/>
              </a:rPr>
              <a:t>Vi har nu tre jämviktsvillkor. De tre villkoren bestämmer tillsammans de tre endogena variablerna </a:t>
            </a:r>
            <a:r>
              <a:rPr lang="sv-SE" sz="1800" i="1" dirty="0" smtClean="0">
                <a:effectLst/>
              </a:rPr>
              <a:t>Y, i</a:t>
            </a:r>
            <a:r>
              <a:rPr lang="sv-SE" sz="1800" dirty="0" smtClean="0">
                <a:effectLst/>
              </a:rPr>
              <a:t> och </a:t>
            </a:r>
            <a:r>
              <a:rPr lang="sv-SE" sz="1800" i="1" dirty="0" smtClean="0">
                <a:effectLst/>
              </a:rPr>
              <a:t>E</a:t>
            </a:r>
            <a:r>
              <a:rPr lang="sv-SE" sz="1800" dirty="0" smtClean="0">
                <a:effectLst/>
              </a:rPr>
              <a:t>. Villkoren är: </a:t>
            </a:r>
          </a:p>
          <a:p>
            <a:pPr marL="533400" indent="-533400" eaLnBrk="1" hangingPunct="1">
              <a:lnSpc>
                <a:spcPct val="90000"/>
              </a:lnSpc>
              <a:buFont typeface="Wingdings" pitchFamily="2" charset="2"/>
              <a:buAutoNum type="arabicPeriod"/>
              <a:defRPr/>
            </a:pPr>
            <a:r>
              <a:rPr lang="sv-SE" sz="1800" dirty="0" smtClean="0">
                <a:effectLst/>
              </a:rPr>
              <a:t>Varumarknadsjämvikt (IS-kurvan) i den öppna ekonomin, som ger en relation mellan </a:t>
            </a:r>
            <a:r>
              <a:rPr lang="sv-SE" sz="1800" i="1" dirty="0" smtClean="0">
                <a:effectLst/>
              </a:rPr>
              <a:t>Y</a:t>
            </a:r>
            <a:r>
              <a:rPr lang="sv-SE" sz="1800" dirty="0" smtClean="0">
                <a:effectLst/>
              </a:rPr>
              <a:t> och </a:t>
            </a:r>
            <a:r>
              <a:rPr lang="sv-SE" sz="1800" i="1" dirty="0" smtClean="0">
                <a:effectLst/>
              </a:rPr>
              <a:t>i</a:t>
            </a:r>
            <a:r>
              <a:rPr lang="sv-SE" sz="1800" dirty="0" smtClean="0">
                <a:effectLst/>
              </a:rPr>
              <a:t> som beror på växelkurs och finanspolitik </a:t>
            </a:r>
            <a:r>
              <a:rPr lang="sv-SE" sz="1800" i="1" dirty="0" smtClean="0">
                <a:effectLst/>
              </a:rPr>
              <a:t>(T </a:t>
            </a:r>
            <a:r>
              <a:rPr lang="sv-SE" sz="1800" dirty="0" smtClean="0">
                <a:effectLst/>
              </a:rPr>
              <a:t>och </a:t>
            </a:r>
            <a:r>
              <a:rPr lang="sv-SE" sz="1800" i="1" dirty="0" smtClean="0">
                <a:effectLst/>
              </a:rPr>
              <a:t>G</a:t>
            </a:r>
            <a:r>
              <a:rPr lang="sv-SE" sz="1800" dirty="0" smtClean="0">
                <a:effectLst/>
              </a:rPr>
              <a:t>) och utländsk produktion, </a:t>
            </a:r>
            <a:r>
              <a:rPr lang="sv-SE" sz="1800" i="1" dirty="0" smtClean="0">
                <a:effectLst/>
              </a:rPr>
              <a:t>Y*.</a:t>
            </a:r>
            <a:br>
              <a:rPr lang="sv-SE" sz="1800" i="1" dirty="0" smtClean="0">
                <a:effectLst/>
              </a:rPr>
            </a:br>
            <a:r>
              <a:rPr lang="sv-SE" sz="1800" i="1" dirty="0" smtClean="0">
                <a:effectLst/>
              </a:rPr>
              <a:t>		</a:t>
            </a:r>
            <a:br>
              <a:rPr lang="sv-SE" sz="1800" i="1" dirty="0" smtClean="0">
                <a:effectLst/>
              </a:rPr>
            </a:br>
            <a:r>
              <a:rPr lang="sv-SE" sz="1800" i="1" dirty="0" smtClean="0">
                <a:effectLst/>
              </a:rPr>
              <a:t>		Y = C</a:t>
            </a:r>
            <a:r>
              <a:rPr lang="sv-SE" sz="1800" dirty="0" smtClean="0">
                <a:effectLst/>
              </a:rPr>
              <a:t>( </a:t>
            </a:r>
            <a:r>
              <a:rPr lang="sv-SE" sz="1800" i="1" dirty="0">
                <a:effectLst/>
              </a:rPr>
              <a:t>Y</a:t>
            </a:r>
            <a:r>
              <a:rPr lang="sv-SE" sz="1800" i="1" dirty="0" smtClean="0">
                <a:effectLst/>
              </a:rPr>
              <a:t>-T</a:t>
            </a:r>
            <a:r>
              <a:rPr lang="sv-SE" sz="1800" dirty="0" smtClean="0">
                <a:effectLst/>
              </a:rPr>
              <a:t>) + </a:t>
            </a:r>
            <a:r>
              <a:rPr lang="sv-SE" sz="1800" i="1" dirty="0" smtClean="0">
                <a:effectLst/>
              </a:rPr>
              <a:t>I</a:t>
            </a:r>
            <a:r>
              <a:rPr lang="sv-SE" sz="1800" dirty="0" smtClean="0">
                <a:effectLst/>
              </a:rPr>
              <a:t>(</a:t>
            </a:r>
            <a:r>
              <a:rPr lang="sv-SE" sz="1800" i="1" dirty="0" err="1" smtClean="0">
                <a:effectLst/>
              </a:rPr>
              <a:t>Y,i</a:t>
            </a:r>
            <a:r>
              <a:rPr lang="sv-SE" sz="1800" dirty="0" smtClean="0">
                <a:effectLst/>
              </a:rPr>
              <a:t>) + </a:t>
            </a:r>
            <a:r>
              <a:rPr lang="sv-SE" sz="1800" i="1" dirty="0" smtClean="0">
                <a:effectLst/>
              </a:rPr>
              <a:t>G + NX</a:t>
            </a:r>
            <a:r>
              <a:rPr lang="sv-SE" sz="1800" dirty="0" smtClean="0">
                <a:effectLst/>
              </a:rPr>
              <a:t>(</a:t>
            </a:r>
            <a:r>
              <a:rPr lang="sv-SE" sz="1800" i="1" dirty="0" smtClean="0">
                <a:effectLst/>
              </a:rPr>
              <a:t>Y,Y*,E</a:t>
            </a:r>
            <a:r>
              <a:rPr lang="sv-SE" sz="1800" dirty="0">
                <a:effectLst/>
              </a:rPr>
              <a:t>) </a:t>
            </a:r>
            <a:endParaRPr lang="sv-SE" sz="1800" dirty="0" smtClean="0">
              <a:effectLst/>
            </a:endParaRPr>
          </a:p>
          <a:p>
            <a:pPr marL="533400" indent="-533400" eaLnBrk="1" hangingPunct="1">
              <a:lnSpc>
                <a:spcPct val="90000"/>
              </a:lnSpc>
              <a:buFont typeface="Wingdings" pitchFamily="2" charset="2"/>
              <a:buAutoNum type="arabicPeriod"/>
              <a:defRPr/>
            </a:pPr>
            <a:r>
              <a:rPr lang="sv-SE" sz="1800" dirty="0" smtClean="0">
                <a:effectLst/>
              </a:rPr>
              <a:t>Penningmarknads </a:t>
            </a:r>
            <a:r>
              <a:rPr lang="sv-SE" sz="1800" dirty="0">
                <a:effectLst/>
              </a:rPr>
              <a:t>jämvikt (LM-kurvan), som också ger en relation mellan Y och i som beror på real penningmängd M/P. </a:t>
            </a:r>
            <a:r>
              <a:rPr lang="sv-SE" sz="1800" dirty="0" smtClean="0">
                <a:effectLst/>
              </a:rPr>
              <a:t/>
            </a:r>
            <a:br>
              <a:rPr lang="sv-SE" sz="1800" dirty="0" smtClean="0">
                <a:effectLst/>
              </a:rPr>
            </a:br>
            <a:r>
              <a:rPr lang="sv-SE" sz="1800" dirty="0" smtClean="0">
                <a:effectLst/>
              </a:rPr>
              <a:t>		</a:t>
            </a:r>
            <a:br>
              <a:rPr lang="sv-SE" sz="1800" dirty="0" smtClean="0">
                <a:effectLst/>
              </a:rPr>
            </a:br>
            <a:r>
              <a:rPr lang="sv-SE" sz="1800" dirty="0">
                <a:effectLst/>
              </a:rPr>
              <a:t>	</a:t>
            </a:r>
            <a:r>
              <a:rPr lang="sv-SE" sz="1800" dirty="0" smtClean="0">
                <a:effectLst/>
              </a:rPr>
              <a:t>	</a:t>
            </a:r>
            <a:r>
              <a:rPr lang="sv-SE" sz="1800" i="1" dirty="0" smtClean="0">
                <a:effectLst/>
              </a:rPr>
              <a:t>M/P =Y</a:t>
            </a:r>
            <a:r>
              <a:rPr lang="sv-SE" sz="1800" dirty="0" smtClean="0">
                <a:effectLst/>
              </a:rPr>
              <a:t>×</a:t>
            </a:r>
            <a:r>
              <a:rPr lang="sv-SE" sz="1800" i="1" dirty="0" smtClean="0">
                <a:effectLst/>
              </a:rPr>
              <a:t>L</a:t>
            </a:r>
            <a:r>
              <a:rPr lang="sv-SE" sz="1800" dirty="0" smtClean="0">
                <a:effectLst/>
              </a:rPr>
              <a:t>(</a:t>
            </a:r>
            <a:r>
              <a:rPr lang="sv-SE" sz="1800" i="1" dirty="0" smtClean="0">
                <a:effectLst/>
              </a:rPr>
              <a:t>i</a:t>
            </a:r>
            <a:r>
              <a:rPr lang="sv-SE" sz="1800" dirty="0">
                <a:effectLst/>
              </a:rPr>
              <a:t>) </a:t>
            </a:r>
            <a:endParaRPr lang="sv-SE" sz="1800" dirty="0" smtClean="0">
              <a:effectLst/>
            </a:endParaRPr>
          </a:p>
          <a:p>
            <a:pPr marL="533400" indent="-533400" eaLnBrk="1" hangingPunct="1">
              <a:lnSpc>
                <a:spcPct val="90000"/>
              </a:lnSpc>
              <a:buFont typeface="Wingdings" pitchFamily="2" charset="2"/>
              <a:buAutoNum type="arabicPeriod"/>
              <a:defRPr/>
            </a:pPr>
            <a:r>
              <a:rPr lang="sv-SE" sz="1800" dirty="0" smtClean="0">
                <a:effectLst/>
              </a:rPr>
              <a:t>Ränteparitet</a:t>
            </a:r>
            <a:r>
              <a:rPr lang="sv-SE" sz="1800" dirty="0">
                <a:effectLst/>
              </a:rPr>
              <a:t>, som ger en relation mellan </a:t>
            </a:r>
            <a:r>
              <a:rPr lang="sv-SE" sz="1800" i="1" dirty="0">
                <a:effectLst/>
              </a:rPr>
              <a:t>E</a:t>
            </a:r>
            <a:r>
              <a:rPr lang="sv-SE" sz="1800" dirty="0">
                <a:effectLst/>
              </a:rPr>
              <a:t> och </a:t>
            </a:r>
            <a:r>
              <a:rPr lang="sv-SE" sz="1800" i="1" dirty="0">
                <a:effectLst/>
              </a:rPr>
              <a:t>i</a:t>
            </a:r>
            <a:r>
              <a:rPr lang="sv-SE" sz="1800" dirty="0">
                <a:effectLst/>
              </a:rPr>
              <a:t>, som beror på utländsk ränta i* och förväntad växelkurs </a:t>
            </a:r>
          </a:p>
          <a:p>
            <a:pPr marL="0" indent="0" eaLnBrk="1" hangingPunct="1">
              <a:lnSpc>
                <a:spcPct val="90000"/>
              </a:lnSpc>
              <a:spcBef>
                <a:spcPts val="2400"/>
              </a:spcBef>
              <a:defRPr/>
            </a:pPr>
            <a:endParaRPr lang="sv-SE" sz="1800" dirty="0">
              <a:effectLst/>
            </a:endParaRPr>
          </a:p>
          <a:p>
            <a:pPr marL="533400" indent="-533400" eaLnBrk="1" hangingPunct="1">
              <a:lnSpc>
                <a:spcPct val="90000"/>
              </a:lnSpc>
              <a:buFont typeface="Wingdings" pitchFamily="2" charset="2"/>
              <a:buAutoNum type="arabicPeriod"/>
              <a:defRPr/>
            </a:pPr>
            <a:endParaRPr lang="sv-SE" sz="1800" dirty="0" smtClean="0">
              <a:effectLst/>
            </a:endParaRPr>
          </a:p>
          <a:p>
            <a:pPr marL="533400" indent="-533400" eaLnBrk="1" hangingPunct="1">
              <a:lnSpc>
                <a:spcPct val="90000"/>
              </a:lnSpc>
              <a:buFont typeface="Wingdings" pitchFamily="2" charset="2"/>
              <a:buAutoNum type="arabicPeriod"/>
              <a:defRPr/>
            </a:pPr>
            <a:endParaRPr lang="sv-SE" sz="1800" dirty="0" smtClean="0">
              <a:effectLst/>
            </a:endParaRPr>
          </a:p>
          <a:p>
            <a:pPr marL="0" indent="0" eaLnBrk="1" hangingPunct="1">
              <a:lnSpc>
                <a:spcPct val="90000"/>
              </a:lnSpc>
              <a:defRPr/>
            </a:pPr>
            <a:endParaRPr lang="sv-SE" sz="1800" i="1" dirty="0" smtClean="0">
              <a:effectLst/>
            </a:endParaRPr>
          </a:p>
        </p:txBody>
      </p:sp>
      <p:sp>
        <p:nvSpPr>
          <p:cNvPr id="472070" name="Rectangle 6"/>
          <p:cNvSpPr>
            <a:spLocks noChangeArrowheads="1"/>
          </p:cNvSpPr>
          <p:nvPr/>
        </p:nvSpPr>
        <p:spPr bwMode="auto">
          <a:xfrm>
            <a:off x="403225" y="3602038"/>
            <a:ext cx="7924800" cy="142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457200" indent="-457200" algn="l" eaLnBrk="1" hangingPunct="1">
              <a:spcBef>
                <a:spcPct val="10000"/>
              </a:spcBef>
              <a:spcAft>
                <a:spcPct val="10000"/>
              </a:spcAft>
              <a:buClr>
                <a:srgbClr val="003300"/>
              </a:buClr>
              <a:buFont typeface="Wingdings" pitchFamily="2" charset="2"/>
              <a:buAutoNum type="arabicPeriod" startAt="2"/>
              <a:defRPr/>
            </a:pPr>
            <a:endParaRPr lang="sv-SE" sz="1800" dirty="0">
              <a:effectLst>
                <a:outerShdw blurRad="38100" dist="38100" dir="2700000" algn="tl">
                  <a:srgbClr val="C0C0C0"/>
                </a:outerShdw>
              </a:effectLst>
            </a:endParaRPr>
          </a:p>
        </p:txBody>
      </p:sp>
      <p:graphicFrame>
        <p:nvGraphicFramePr>
          <p:cNvPr id="2" name="Object 1"/>
          <p:cNvGraphicFramePr>
            <a:graphicFrameLocks noGrp="1" noChangeAspect="1"/>
          </p:cNvGraphicFramePr>
          <p:nvPr>
            <p:extLst>
              <p:ext uri="{D42A27DB-BD31-4B8C-83A1-F6EECF244321}">
                <p14:modId xmlns:p14="http://schemas.microsoft.com/office/powerpoint/2010/main" val="2051149161"/>
              </p:ext>
            </p:extLst>
          </p:nvPr>
        </p:nvGraphicFramePr>
        <p:xfrm>
          <a:off x="2051050" y="5373688"/>
          <a:ext cx="1512888" cy="714375"/>
        </p:xfrm>
        <a:graphic>
          <a:graphicData uri="http://schemas.openxmlformats.org/presentationml/2006/ole">
            <mc:AlternateContent xmlns:mc="http://schemas.openxmlformats.org/markup-compatibility/2006">
              <mc:Choice xmlns:v="urn:schemas-microsoft-com:vml" Requires="v">
                <p:oleObj spid="_x0000_s14373" name="Equation" r:id="rId3" imgW="914400" imgH="431640" progId="Equation.3">
                  <p:embed/>
                </p:oleObj>
              </mc:Choice>
              <mc:Fallback>
                <p:oleObj name="Equation" r:id="rId3" imgW="914400" imgH="431640" progId="Equation.3">
                  <p:embed/>
                  <p:pic>
                    <p:nvPicPr>
                      <p:cNvPr id="0" name="Object 20"/>
                      <p:cNvPicPr>
                        <a:picLocks noGrp="1" noChangeAspect="1" noChangeArrowheads="1"/>
                      </p:cNvPicPr>
                      <p:nvPr/>
                    </p:nvPicPr>
                    <p:blipFill>
                      <a:blip r:embed="rId4"/>
                      <a:srcRect/>
                      <a:stretch>
                        <a:fillRect/>
                      </a:stretch>
                    </p:blipFill>
                    <p:spPr bwMode="auto">
                      <a:xfrm>
                        <a:off x="2051050" y="5373688"/>
                        <a:ext cx="1512888" cy="714375"/>
                      </a:xfrm>
                      <a:prstGeom prst="rect">
                        <a:avLst/>
                      </a:prstGeom>
                      <a:noFill/>
                      <a:ln>
                        <a:noFill/>
                      </a:ln>
                      <a:effectLst/>
                    </p:spPr>
                  </p:pic>
                </p:oleObj>
              </mc:Fallback>
            </mc:AlternateContent>
          </a:graphicData>
        </a:graphic>
      </p:graphicFrame>
      <p:sp>
        <p:nvSpPr>
          <p:cNvPr id="7" name="Slide Number Placeholder 3"/>
          <p:cNvSpPr>
            <a:spLocks noGrp="1"/>
          </p:cNvSpPr>
          <p:nvPr>
            <p:ph type="sldNum" sz="quarter" idx="10"/>
          </p:nvPr>
        </p:nvSpPr>
        <p:spPr>
          <a:xfrm>
            <a:off x="0" y="6516688"/>
            <a:ext cx="1900238" cy="336550"/>
          </a:xfrm>
        </p:spPr>
        <p:txBody>
          <a:bodyPr/>
          <a:lstStyle/>
          <a:p>
            <a:pPr>
              <a:defRPr/>
            </a:pPr>
            <a:r>
              <a:rPr lang="sv-SE" dirty="0" smtClean="0"/>
              <a:t>K5: </a:t>
            </a:r>
            <a:r>
              <a:rPr lang="sv-SE" dirty="0"/>
              <a:t>sid. </a:t>
            </a:r>
            <a:fld id="{71B7D319-3509-4EF6-A7CA-BA2351681FF6}" type="slidenum">
              <a:rPr lang="en-GB"/>
              <a:pPr>
                <a:defRPr/>
              </a:pPr>
              <a:t>31</a:t>
            </a:fld>
            <a:endParaRPr lang="en-GB" dirty="0"/>
          </a:p>
        </p:txBody>
      </p:sp>
    </p:spTree>
    <p:extLst>
      <p:ext uri="{BB962C8B-B14F-4D97-AF65-F5344CB8AC3E}">
        <p14:creationId xmlns:p14="http://schemas.microsoft.com/office/powerpoint/2010/main" val="26852155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20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20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20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720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2067" grpId="0" build="p"/>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3090" name="Rectangle 2"/>
          <p:cNvSpPr>
            <a:spLocks noGrp="1" noChangeArrowheads="1"/>
          </p:cNvSpPr>
          <p:nvPr>
            <p:ph type="title"/>
          </p:nvPr>
        </p:nvSpPr>
        <p:spPr/>
        <p:txBody>
          <a:bodyPr/>
          <a:lstStyle/>
          <a:p>
            <a:pPr eaLnBrk="1" hangingPunct="1">
              <a:defRPr/>
            </a:pPr>
            <a:r>
              <a:rPr lang="sv-SE" smtClean="0"/>
              <a:t>IS-LM i den öppna ekonomin</a:t>
            </a:r>
          </a:p>
        </p:txBody>
      </p:sp>
      <p:sp>
        <p:nvSpPr>
          <p:cNvPr id="473092" name="Rectangle 4"/>
          <p:cNvSpPr>
            <a:spLocks noChangeArrowheads="1"/>
          </p:cNvSpPr>
          <p:nvPr/>
        </p:nvSpPr>
        <p:spPr bwMode="auto">
          <a:xfrm>
            <a:off x="638175" y="1430338"/>
            <a:ext cx="8340725" cy="812800"/>
          </a:xfrm>
          <a:prstGeom prst="rect">
            <a:avLst/>
          </a:prstGeom>
          <a:noFill/>
          <a:ln>
            <a:noFill/>
          </a:ln>
          <a:effectLst/>
          <a:extLst/>
        </p:spPr>
        <p:txBody>
          <a:bodyPr/>
          <a:lstStyle/>
          <a:p>
            <a:pPr marL="285750" indent="-285750" eaLnBrk="1" hangingPunct="1">
              <a:spcBef>
                <a:spcPct val="10000"/>
              </a:spcBef>
              <a:spcAft>
                <a:spcPct val="10000"/>
              </a:spcAft>
              <a:buClrTx/>
              <a:buFont typeface="Arial" panose="020B0604020202020204" pitchFamily="34" charset="0"/>
              <a:buChar char="•"/>
              <a:defRPr/>
            </a:pPr>
            <a:r>
              <a:rPr lang="sv-SE" sz="1600" dirty="0" smtClean="0">
                <a:solidFill>
                  <a:schemeClr val="tx1"/>
                </a:solidFill>
                <a:latin typeface="+mn-lt"/>
              </a:rPr>
              <a:t>Liksom för den slutna ekonomin innebär högre ränta lägre produktion – </a:t>
            </a:r>
            <a:r>
              <a:rPr lang="sv-SE" sz="1600" i="1" dirty="0" smtClean="0">
                <a:solidFill>
                  <a:schemeClr val="tx1"/>
                </a:solidFill>
                <a:latin typeface="+mn-lt"/>
              </a:rPr>
              <a:t>IS</a:t>
            </a:r>
            <a:r>
              <a:rPr lang="sv-SE" sz="1600" dirty="0" smtClean="0">
                <a:solidFill>
                  <a:schemeClr val="tx1"/>
                </a:solidFill>
                <a:latin typeface="+mn-lt"/>
              </a:rPr>
              <a:t>-kurvan lutar nedåt. Nu är det dock två orsaker; i) liksom i den slutna ekonomin leder en högre ränta till lägre investeringar och ii) högre ränta leder till högre växelkurs via räntepariteten vilket minskar nettoexporten. </a:t>
            </a:r>
          </a:p>
          <a:p>
            <a:pPr marL="285750" indent="-285750" eaLnBrk="1" hangingPunct="1">
              <a:spcBef>
                <a:spcPct val="10000"/>
              </a:spcBef>
              <a:spcAft>
                <a:spcPct val="10000"/>
              </a:spcAft>
              <a:buClrTx/>
              <a:buFont typeface="Arial" panose="020B0604020202020204" pitchFamily="34" charset="0"/>
              <a:buChar char="•"/>
              <a:defRPr/>
            </a:pPr>
            <a:r>
              <a:rPr lang="sv-SE" sz="1600" dirty="0" smtClean="0">
                <a:solidFill>
                  <a:schemeClr val="tx1"/>
                </a:solidFill>
                <a:effectLst>
                  <a:outerShdw blurRad="38100" dist="38100" dir="2700000" algn="tl">
                    <a:srgbClr val="FFFFFF"/>
                  </a:outerShdw>
                </a:effectLst>
                <a:latin typeface="+mn-lt"/>
              </a:rPr>
              <a:t>Givet </a:t>
            </a:r>
            <a:r>
              <a:rPr lang="sv-SE" sz="1600" dirty="0">
                <a:solidFill>
                  <a:schemeClr val="tx1"/>
                </a:solidFill>
                <a:effectLst>
                  <a:outerShdw blurRad="38100" dist="38100" dir="2700000" algn="tl">
                    <a:srgbClr val="FFFFFF"/>
                  </a:outerShdw>
                </a:effectLst>
                <a:latin typeface="+mn-lt"/>
              </a:rPr>
              <a:t>den reala </a:t>
            </a:r>
            <a:r>
              <a:rPr lang="sv-SE" sz="1600" dirty="0" smtClean="0">
                <a:solidFill>
                  <a:schemeClr val="tx1"/>
                </a:solidFill>
                <a:effectLst>
                  <a:outerShdw blurRad="38100" dist="38100" dir="2700000" algn="tl">
                    <a:srgbClr val="FFFFFF"/>
                  </a:outerShdw>
                </a:effectLst>
                <a:latin typeface="+mn-lt"/>
              </a:rPr>
              <a:t>penningmängden leder högre </a:t>
            </a:r>
            <a:r>
              <a:rPr lang="sv-SE" sz="1600">
                <a:solidFill>
                  <a:schemeClr val="tx1"/>
                </a:solidFill>
                <a:effectLst>
                  <a:outerShdw blurRad="38100" dist="38100" dir="2700000" algn="tl">
                    <a:srgbClr val="FFFFFF"/>
                  </a:outerShdw>
                </a:effectLst>
                <a:latin typeface="+mn-lt"/>
              </a:rPr>
              <a:t>inkomst </a:t>
            </a:r>
            <a:r>
              <a:rPr lang="sv-SE" sz="1600" smtClean="0">
                <a:solidFill>
                  <a:schemeClr val="tx1"/>
                </a:solidFill>
                <a:effectLst>
                  <a:outerShdw blurRad="38100" dist="38100" dir="2700000" algn="tl">
                    <a:srgbClr val="FFFFFF"/>
                  </a:outerShdw>
                </a:effectLst>
                <a:latin typeface="+mn-lt"/>
              </a:rPr>
              <a:t>till </a:t>
            </a:r>
            <a:r>
              <a:rPr lang="sv-SE" sz="1600" dirty="0">
                <a:solidFill>
                  <a:schemeClr val="tx1"/>
                </a:solidFill>
                <a:effectLst>
                  <a:outerShdw blurRad="38100" dist="38100" dir="2700000" algn="tl">
                    <a:srgbClr val="FFFFFF"/>
                  </a:outerShdw>
                </a:effectLst>
                <a:latin typeface="+mn-lt"/>
              </a:rPr>
              <a:t>högre efterfrågan på pengar vilket ökar räntan. </a:t>
            </a:r>
            <a:r>
              <a:rPr lang="sv-SE" sz="1600" i="1" dirty="0">
                <a:solidFill>
                  <a:schemeClr val="tx1"/>
                </a:solidFill>
                <a:effectLst>
                  <a:outerShdw blurRad="38100" dist="38100" dir="2700000" algn="tl">
                    <a:srgbClr val="FFFFFF"/>
                  </a:outerShdw>
                </a:effectLst>
                <a:latin typeface="+mn-lt"/>
              </a:rPr>
              <a:t>LM</a:t>
            </a:r>
            <a:r>
              <a:rPr lang="sv-SE" sz="1600" dirty="0">
                <a:solidFill>
                  <a:schemeClr val="tx1"/>
                </a:solidFill>
                <a:effectLst>
                  <a:outerShdw blurRad="38100" dist="38100" dir="2700000" algn="tl">
                    <a:srgbClr val="FFFFFF"/>
                  </a:outerShdw>
                </a:effectLst>
                <a:latin typeface="+mn-lt"/>
              </a:rPr>
              <a:t>-kurvan </a:t>
            </a:r>
            <a:r>
              <a:rPr lang="sv-SE" sz="1600" dirty="0" smtClean="0">
                <a:solidFill>
                  <a:schemeClr val="tx1"/>
                </a:solidFill>
                <a:effectLst>
                  <a:outerShdw blurRad="38100" dist="38100" dir="2700000" algn="tl">
                    <a:srgbClr val="FFFFFF"/>
                  </a:outerShdw>
                </a:effectLst>
                <a:latin typeface="+mn-lt"/>
              </a:rPr>
              <a:t>lutar därför som i den slutna ekonomin uppåt.</a:t>
            </a:r>
            <a:endParaRPr lang="sv-SE" sz="1600" dirty="0">
              <a:solidFill>
                <a:schemeClr val="tx1"/>
              </a:solidFill>
              <a:effectLst>
                <a:outerShdw blurRad="38100" dist="38100" dir="2700000" algn="tl">
                  <a:srgbClr val="FFFFFF"/>
                </a:outerShdw>
              </a:effectLst>
              <a:latin typeface="+mn-lt"/>
            </a:endParaRPr>
          </a:p>
          <a:p>
            <a:pPr marL="285750" indent="-285750" algn="l" eaLnBrk="1" hangingPunct="1">
              <a:spcBef>
                <a:spcPct val="10000"/>
              </a:spcBef>
              <a:spcAft>
                <a:spcPct val="10000"/>
              </a:spcAft>
              <a:buClrTx/>
              <a:buFont typeface="Arial" panose="020B0604020202020204" pitchFamily="34" charset="0"/>
              <a:buChar char="•"/>
              <a:defRPr/>
            </a:pPr>
            <a:endParaRPr lang="sv-SE" sz="1600" dirty="0" smtClean="0">
              <a:solidFill>
                <a:schemeClr val="tx1"/>
              </a:solidFill>
              <a:latin typeface="+mn-lt"/>
            </a:endParaRPr>
          </a:p>
          <a:p>
            <a:pPr marL="285750" indent="-285750" algn="l" eaLnBrk="1" hangingPunct="1">
              <a:spcBef>
                <a:spcPct val="10000"/>
              </a:spcBef>
              <a:spcAft>
                <a:spcPct val="10000"/>
              </a:spcAft>
              <a:buClrTx/>
              <a:buFont typeface="Arial" panose="020B0604020202020204" pitchFamily="34" charset="0"/>
              <a:buChar char="•"/>
              <a:defRPr/>
            </a:pPr>
            <a:endParaRPr lang="sv-SE" sz="1600" dirty="0">
              <a:solidFill>
                <a:schemeClr val="tx1"/>
              </a:solidFill>
              <a:latin typeface="+mn-lt"/>
            </a:endParaRPr>
          </a:p>
        </p:txBody>
      </p:sp>
      <p:sp>
        <p:nvSpPr>
          <p:cNvPr id="473093" name="Line 5"/>
          <p:cNvSpPr>
            <a:spLocks noChangeShapeType="1"/>
          </p:cNvSpPr>
          <p:nvPr/>
        </p:nvSpPr>
        <p:spPr bwMode="auto">
          <a:xfrm>
            <a:off x="2443163" y="4881563"/>
            <a:ext cx="3725862"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35847" name="Text Box 6"/>
          <p:cNvSpPr txBox="1">
            <a:spLocks noChangeArrowheads="1"/>
          </p:cNvSpPr>
          <p:nvPr/>
        </p:nvSpPr>
        <p:spPr bwMode="auto">
          <a:xfrm>
            <a:off x="1403350" y="6346825"/>
            <a:ext cx="1403350" cy="3365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lgn="l">
              <a:buFontTx/>
              <a:buNone/>
            </a:pPr>
            <a:r>
              <a:rPr lang="sv-SE" altLang="sv-SE" sz="1600"/>
              <a:t>Produktion, </a:t>
            </a:r>
            <a:r>
              <a:rPr lang="sv-SE" altLang="sv-SE" sz="1600" i="1"/>
              <a:t>Y</a:t>
            </a:r>
            <a:endParaRPr lang="en-GB" altLang="sv-SE" sz="1600" i="1"/>
          </a:p>
        </p:txBody>
      </p:sp>
      <p:sp>
        <p:nvSpPr>
          <p:cNvPr id="35848" name="Line 7"/>
          <p:cNvSpPr>
            <a:spLocks noChangeShapeType="1"/>
          </p:cNvSpPr>
          <p:nvPr/>
        </p:nvSpPr>
        <p:spPr bwMode="auto">
          <a:xfrm>
            <a:off x="658813" y="3421063"/>
            <a:ext cx="1587" cy="27400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35849" name="Line 8"/>
          <p:cNvSpPr>
            <a:spLocks noChangeShapeType="1"/>
          </p:cNvSpPr>
          <p:nvPr/>
        </p:nvSpPr>
        <p:spPr bwMode="auto">
          <a:xfrm>
            <a:off x="658813" y="6159500"/>
            <a:ext cx="3386137" cy="31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35850" name="Text Box 9"/>
          <p:cNvSpPr txBox="1">
            <a:spLocks noChangeArrowheads="1"/>
          </p:cNvSpPr>
          <p:nvPr/>
        </p:nvSpPr>
        <p:spPr bwMode="auto">
          <a:xfrm rot="-5400000">
            <a:off x="-76994" y="4101307"/>
            <a:ext cx="884237" cy="3365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lgn="l">
              <a:buFontTx/>
              <a:buNone/>
            </a:pPr>
            <a:r>
              <a:rPr lang="sv-SE" altLang="sv-SE" sz="1600"/>
              <a:t>Ränta, </a:t>
            </a:r>
            <a:r>
              <a:rPr lang="sv-SE" altLang="sv-SE" sz="1600" i="1"/>
              <a:t>i</a:t>
            </a:r>
            <a:endParaRPr lang="en-GB" altLang="sv-SE" sz="1600" i="1"/>
          </a:p>
        </p:txBody>
      </p:sp>
      <p:sp>
        <p:nvSpPr>
          <p:cNvPr id="473098" name="Line 10"/>
          <p:cNvSpPr>
            <a:spLocks noChangeShapeType="1"/>
          </p:cNvSpPr>
          <p:nvPr/>
        </p:nvSpPr>
        <p:spPr bwMode="auto">
          <a:xfrm flipV="1">
            <a:off x="2393950" y="4835525"/>
            <a:ext cx="0" cy="1293813"/>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35852" name="Rectangle 11"/>
          <p:cNvSpPr>
            <a:spLocks noChangeArrowheads="1"/>
          </p:cNvSpPr>
          <p:nvPr/>
        </p:nvSpPr>
        <p:spPr bwMode="auto">
          <a:xfrm>
            <a:off x="2238375" y="6145213"/>
            <a:ext cx="319088" cy="3365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lgn="l">
              <a:buFontTx/>
              <a:buNone/>
            </a:pPr>
            <a:r>
              <a:rPr lang="sv-SE" altLang="sv-SE" sz="1600" i="1"/>
              <a:t>Y</a:t>
            </a:r>
            <a:endParaRPr lang="en-US" altLang="sv-SE" sz="1600" i="1"/>
          </a:p>
        </p:txBody>
      </p:sp>
      <p:sp>
        <p:nvSpPr>
          <p:cNvPr id="35853" name="Text Box 12"/>
          <p:cNvSpPr txBox="1">
            <a:spLocks noChangeArrowheads="1"/>
          </p:cNvSpPr>
          <p:nvPr/>
        </p:nvSpPr>
        <p:spPr bwMode="auto">
          <a:xfrm>
            <a:off x="403225" y="4697413"/>
            <a:ext cx="234950" cy="366712"/>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lgn="l">
              <a:buFontTx/>
              <a:buNone/>
            </a:pPr>
            <a:r>
              <a:rPr lang="sv-SE" altLang="sv-SE" sz="1800" i="1"/>
              <a:t>i</a:t>
            </a:r>
            <a:endParaRPr lang="en-US" altLang="sv-SE" sz="1800" i="1"/>
          </a:p>
        </p:txBody>
      </p:sp>
      <p:grpSp>
        <p:nvGrpSpPr>
          <p:cNvPr id="473101" name="Group 13"/>
          <p:cNvGrpSpPr>
            <a:grpSpLocks/>
          </p:cNvGrpSpPr>
          <p:nvPr/>
        </p:nvGrpSpPr>
        <p:grpSpPr bwMode="auto">
          <a:xfrm>
            <a:off x="1058863" y="3886200"/>
            <a:ext cx="3319462" cy="1782763"/>
            <a:chOff x="3435" y="2232"/>
            <a:chExt cx="2029" cy="1120"/>
          </a:xfrm>
        </p:grpSpPr>
        <p:sp>
          <p:nvSpPr>
            <p:cNvPr id="35870" name="Freeform 14"/>
            <p:cNvSpPr>
              <a:spLocks/>
            </p:cNvSpPr>
            <p:nvPr/>
          </p:nvSpPr>
          <p:spPr bwMode="auto">
            <a:xfrm>
              <a:off x="3435" y="2232"/>
              <a:ext cx="1834" cy="1002"/>
            </a:xfrm>
            <a:custGeom>
              <a:avLst/>
              <a:gdLst>
                <a:gd name="T0" fmla="*/ 0 w 1414"/>
                <a:gd name="T1" fmla="*/ 0 h 811"/>
                <a:gd name="T2" fmla="*/ 1484 w 1414"/>
                <a:gd name="T3" fmla="*/ 1038 h 811"/>
                <a:gd name="T4" fmla="*/ 4003 w 1414"/>
                <a:gd name="T5" fmla="*/ 1890 h 811"/>
                <a:gd name="T6" fmla="*/ 0 60000 65536"/>
                <a:gd name="T7" fmla="*/ 0 60000 65536"/>
                <a:gd name="T8" fmla="*/ 0 60000 65536"/>
              </a:gdLst>
              <a:ahLst/>
              <a:cxnLst>
                <a:cxn ang="T6">
                  <a:pos x="T0" y="T1"/>
                </a:cxn>
                <a:cxn ang="T7">
                  <a:pos x="T2" y="T3"/>
                </a:cxn>
                <a:cxn ang="T8">
                  <a:pos x="T4" y="T5"/>
                </a:cxn>
              </a:cxnLst>
              <a:rect l="0" t="0" r="r" b="b"/>
              <a:pathLst>
                <a:path w="1414" h="811">
                  <a:moveTo>
                    <a:pt x="0" y="0"/>
                  </a:moveTo>
                  <a:cubicBezTo>
                    <a:pt x="144" y="155"/>
                    <a:pt x="288" y="310"/>
                    <a:pt x="524" y="445"/>
                  </a:cubicBezTo>
                  <a:cubicBezTo>
                    <a:pt x="760" y="580"/>
                    <a:pt x="1087" y="695"/>
                    <a:pt x="1414" y="811"/>
                  </a:cubicBezTo>
                </a:path>
              </a:pathLst>
            </a:custGeom>
            <a:noFill/>
            <a:ln w="28575" cap="flat" cmpd="sng">
              <a:solidFill>
                <a:srgbClr val="7030A0"/>
              </a:solidFill>
              <a:prstDash val="solid"/>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35871" name="Rectangle 15"/>
            <p:cNvSpPr>
              <a:spLocks noChangeArrowheads="1"/>
            </p:cNvSpPr>
            <p:nvPr/>
          </p:nvSpPr>
          <p:spPr bwMode="auto">
            <a:xfrm>
              <a:off x="5220" y="3122"/>
              <a:ext cx="244" cy="23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lgn="l">
                <a:buFontTx/>
                <a:buNone/>
              </a:pPr>
              <a:r>
                <a:rPr lang="sv-SE" altLang="sv-SE" sz="1800" i="1"/>
                <a:t>IS</a:t>
              </a:r>
              <a:endParaRPr lang="en-GB" altLang="sv-SE" sz="2400" i="1"/>
            </a:p>
          </p:txBody>
        </p:sp>
      </p:grpSp>
      <p:sp>
        <p:nvSpPr>
          <p:cNvPr id="473105" name="Line 17"/>
          <p:cNvSpPr>
            <a:spLocks noChangeShapeType="1"/>
          </p:cNvSpPr>
          <p:nvPr/>
        </p:nvSpPr>
        <p:spPr bwMode="auto">
          <a:xfrm>
            <a:off x="6173788" y="4906963"/>
            <a:ext cx="0" cy="1287462"/>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grpSp>
        <p:nvGrpSpPr>
          <p:cNvPr id="35857" name="Group 18"/>
          <p:cNvGrpSpPr>
            <a:grpSpLocks/>
          </p:cNvGrpSpPr>
          <p:nvPr/>
        </p:nvGrpSpPr>
        <p:grpSpPr bwMode="auto">
          <a:xfrm>
            <a:off x="5041900" y="3432175"/>
            <a:ext cx="2476500" cy="2724150"/>
            <a:chOff x="2672" y="1240"/>
            <a:chExt cx="2448" cy="2120"/>
          </a:xfrm>
        </p:grpSpPr>
        <p:sp>
          <p:nvSpPr>
            <p:cNvPr id="35868" name="Line 19"/>
            <p:cNvSpPr>
              <a:spLocks noChangeShapeType="1"/>
            </p:cNvSpPr>
            <p:nvPr/>
          </p:nvSpPr>
          <p:spPr bwMode="auto">
            <a:xfrm>
              <a:off x="2672" y="1240"/>
              <a:ext cx="0" cy="212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35869" name="Line 20"/>
            <p:cNvSpPr>
              <a:spLocks noChangeShapeType="1"/>
            </p:cNvSpPr>
            <p:nvPr/>
          </p:nvSpPr>
          <p:spPr bwMode="auto">
            <a:xfrm>
              <a:off x="2680" y="3344"/>
              <a:ext cx="24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grpSp>
      <p:sp>
        <p:nvSpPr>
          <p:cNvPr id="35858" name="Text Box 21"/>
          <p:cNvSpPr txBox="1">
            <a:spLocks noChangeArrowheads="1"/>
          </p:cNvSpPr>
          <p:nvPr/>
        </p:nvSpPr>
        <p:spPr bwMode="auto">
          <a:xfrm>
            <a:off x="5626100" y="6319838"/>
            <a:ext cx="1323975" cy="3365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sv-SE" sz="1600"/>
              <a:t>Växelkurs, </a:t>
            </a:r>
            <a:r>
              <a:rPr lang="sv-SE" altLang="sv-SE" sz="1600" i="1"/>
              <a:t>E</a:t>
            </a:r>
            <a:endParaRPr lang="sv-SE" altLang="sv-SE" sz="1600"/>
          </a:p>
        </p:txBody>
      </p:sp>
      <p:sp>
        <p:nvSpPr>
          <p:cNvPr id="35859" name="Freeform 22"/>
          <p:cNvSpPr>
            <a:spLocks/>
          </p:cNvSpPr>
          <p:nvPr/>
        </p:nvSpPr>
        <p:spPr bwMode="auto">
          <a:xfrm>
            <a:off x="5176838" y="3900264"/>
            <a:ext cx="2125662" cy="1905000"/>
          </a:xfrm>
          <a:custGeom>
            <a:avLst/>
            <a:gdLst>
              <a:gd name="T0" fmla="*/ 0 w 1339"/>
              <a:gd name="T1" fmla="*/ 2147483647 h 1200"/>
              <a:gd name="T2" fmla="*/ 2147483647 w 1339"/>
              <a:gd name="T3" fmla="*/ 0 h 1200"/>
              <a:gd name="T4" fmla="*/ 0 60000 65536"/>
              <a:gd name="T5" fmla="*/ 0 60000 65536"/>
            </a:gdLst>
            <a:ahLst/>
            <a:cxnLst>
              <a:cxn ang="T4">
                <a:pos x="T0" y="T1"/>
              </a:cxn>
              <a:cxn ang="T5">
                <a:pos x="T2" y="T3"/>
              </a:cxn>
            </a:cxnLst>
            <a:rect l="0" t="0" r="r" b="b"/>
            <a:pathLst>
              <a:path w="1339" h="1200">
                <a:moveTo>
                  <a:pt x="0" y="1200"/>
                </a:moveTo>
                <a:cubicBezTo>
                  <a:pt x="223" y="1000"/>
                  <a:pt x="1060" y="250"/>
                  <a:pt x="1339" y="0"/>
                </a:cubicBezTo>
              </a:path>
            </a:pathLst>
          </a:custGeom>
          <a:noFill/>
          <a:ln w="38100" cap="flat" cmpd="sng">
            <a:solidFill>
              <a:srgbClr val="0070C0"/>
            </a:solidFill>
            <a:prstDash val="solid"/>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35860" name="Text Box 23"/>
          <p:cNvSpPr txBox="1">
            <a:spLocks noChangeArrowheads="1"/>
          </p:cNvSpPr>
          <p:nvPr/>
        </p:nvSpPr>
        <p:spPr bwMode="auto">
          <a:xfrm>
            <a:off x="6722854" y="3592487"/>
            <a:ext cx="1159292" cy="307777"/>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sv-SE" sz="1400" dirty="0" smtClean="0">
                <a:solidFill>
                  <a:srgbClr val="0070C0"/>
                </a:solidFill>
              </a:rPr>
              <a:t>Ränteparitet</a:t>
            </a:r>
            <a:endParaRPr lang="sv-SE" altLang="sv-SE" sz="1400" i="1" baseline="30000" dirty="0">
              <a:solidFill>
                <a:srgbClr val="0070C0"/>
              </a:solidFill>
            </a:endParaRPr>
          </a:p>
        </p:txBody>
      </p:sp>
      <p:sp>
        <p:nvSpPr>
          <p:cNvPr id="35861" name="Text Box 24"/>
          <p:cNvSpPr txBox="1">
            <a:spLocks noChangeArrowheads="1"/>
          </p:cNvSpPr>
          <p:nvPr/>
        </p:nvSpPr>
        <p:spPr bwMode="auto">
          <a:xfrm rot="-5400000">
            <a:off x="4326731" y="4075907"/>
            <a:ext cx="884237" cy="3365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lgn="l">
              <a:buFontTx/>
              <a:buNone/>
            </a:pPr>
            <a:r>
              <a:rPr lang="sv-SE" altLang="sv-SE" sz="1600"/>
              <a:t>Ränta, </a:t>
            </a:r>
            <a:r>
              <a:rPr lang="sv-SE" altLang="sv-SE" sz="1600" i="1"/>
              <a:t>i</a:t>
            </a:r>
            <a:endParaRPr lang="en-GB" altLang="sv-SE" sz="1600" i="1"/>
          </a:p>
        </p:txBody>
      </p:sp>
      <p:grpSp>
        <p:nvGrpSpPr>
          <p:cNvPr id="473113" name="Group 25"/>
          <p:cNvGrpSpPr>
            <a:grpSpLocks/>
          </p:cNvGrpSpPr>
          <p:nvPr/>
        </p:nvGrpSpPr>
        <p:grpSpPr bwMode="auto">
          <a:xfrm>
            <a:off x="628650" y="3798888"/>
            <a:ext cx="3497263" cy="1716087"/>
            <a:chOff x="2390" y="1198"/>
            <a:chExt cx="2140" cy="1078"/>
          </a:xfrm>
        </p:grpSpPr>
        <p:grpSp>
          <p:nvGrpSpPr>
            <p:cNvPr id="35864" name="Group 26"/>
            <p:cNvGrpSpPr>
              <a:grpSpLocks/>
            </p:cNvGrpSpPr>
            <p:nvPr/>
          </p:nvGrpSpPr>
          <p:grpSpPr bwMode="auto">
            <a:xfrm>
              <a:off x="2528" y="1198"/>
              <a:ext cx="2002" cy="1078"/>
              <a:chOff x="2528" y="1198"/>
              <a:chExt cx="2002" cy="1078"/>
            </a:xfrm>
          </p:grpSpPr>
          <p:sp>
            <p:nvSpPr>
              <p:cNvPr id="35866" name="Freeform 27"/>
              <p:cNvSpPr>
                <a:spLocks/>
              </p:cNvSpPr>
              <p:nvPr/>
            </p:nvSpPr>
            <p:spPr bwMode="auto">
              <a:xfrm>
                <a:off x="2528" y="1351"/>
                <a:ext cx="1614" cy="925"/>
              </a:xfrm>
              <a:custGeom>
                <a:avLst/>
                <a:gdLst>
                  <a:gd name="T0" fmla="*/ 0 w 1177"/>
                  <a:gd name="T1" fmla="*/ 479 h 1152"/>
                  <a:gd name="T2" fmla="*/ 2125 w 1177"/>
                  <a:gd name="T3" fmla="*/ 313 h 1152"/>
                  <a:gd name="T4" fmla="*/ 4162 w 1177"/>
                  <a:gd name="T5" fmla="*/ 0 h 1152"/>
                  <a:gd name="T6" fmla="*/ 0 60000 65536"/>
                  <a:gd name="T7" fmla="*/ 0 60000 65536"/>
                  <a:gd name="T8" fmla="*/ 0 60000 65536"/>
                </a:gdLst>
                <a:ahLst/>
                <a:cxnLst>
                  <a:cxn ang="T6">
                    <a:pos x="T0" y="T1"/>
                  </a:cxn>
                  <a:cxn ang="T7">
                    <a:pos x="T2" y="T3"/>
                  </a:cxn>
                  <a:cxn ang="T8">
                    <a:pos x="T4" y="T5"/>
                  </a:cxn>
                </a:cxnLst>
                <a:rect l="0" t="0" r="r" b="b"/>
                <a:pathLst>
                  <a:path w="1177" h="1152">
                    <a:moveTo>
                      <a:pt x="0" y="1152"/>
                    </a:moveTo>
                    <a:cubicBezTo>
                      <a:pt x="100" y="1086"/>
                      <a:pt x="405" y="946"/>
                      <a:pt x="601" y="754"/>
                    </a:cubicBezTo>
                    <a:cubicBezTo>
                      <a:pt x="797" y="562"/>
                      <a:pt x="1057" y="157"/>
                      <a:pt x="1177" y="0"/>
                    </a:cubicBezTo>
                  </a:path>
                </a:pathLst>
              </a:custGeom>
              <a:noFill/>
              <a:ln w="38100" cap="flat" cmpd="sng">
                <a:solidFill>
                  <a:srgbClr val="FF0000"/>
                </a:solidFill>
                <a:prstDash val="solid"/>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35867" name="Text Box 28"/>
              <p:cNvSpPr txBox="1">
                <a:spLocks noChangeArrowheads="1"/>
              </p:cNvSpPr>
              <p:nvPr/>
            </p:nvSpPr>
            <p:spPr bwMode="auto">
              <a:xfrm>
                <a:off x="4159" y="1198"/>
                <a:ext cx="371" cy="249"/>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lgn="l">
                  <a:buFontTx/>
                  <a:buNone/>
                </a:pPr>
                <a:r>
                  <a:rPr lang="sv-SE" altLang="sv-SE" sz="2000" i="1">
                    <a:solidFill>
                      <a:srgbClr val="9933FF"/>
                    </a:solidFill>
                  </a:rPr>
                  <a:t>LM </a:t>
                </a:r>
                <a:endParaRPr lang="en-US" altLang="sv-SE" sz="2000">
                  <a:solidFill>
                    <a:srgbClr val="9933FF"/>
                  </a:solidFill>
                </a:endParaRPr>
              </a:p>
            </p:txBody>
          </p:sp>
        </p:grpSp>
        <p:sp>
          <p:nvSpPr>
            <p:cNvPr id="35865" name="Line 29"/>
            <p:cNvSpPr>
              <a:spLocks noChangeShapeType="1"/>
            </p:cNvSpPr>
            <p:nvPr/>
          </p:nvSpPr>
          <p:spPr bwMode="auto">
            <a:xfrm flipH="1">
              <a:off x="2390" y="1875"/>
              <a:ext cx="1066"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grpSp>
      <p:sp>
        <p:nvSpPr>
          <p:cNvPr id="35863" name="Rectangle 30"/>
          <p:cNvSpPr>
            <a:spLocks noChangeArrowheads="1"/>
          </p:cNvSpPr>
          <p:nvPr/>
        </p:nvSpPr>
        <p:spPr bwMode="auto">
          <a:xfrm>
            <a:off x="6010275" y="6132513"/>
            <a:ext cx="319088" cy="3365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lgn="l">
              <a:buFontTx/>
              <a:buNone/>
            </a:pPr>
            <a:r>
              <a:rPr lang="sv-SE" altLang="sv-SE" sz="1600" i="1"/>
              <a:t>E</a:t>
            </a:r>
            <a:endParaRPr lang="en-US" altLang="sv-SE" sz="1600" i="1"/>
          </a:p>
        </p:txBody>
      </p:sp>
      <p:sp>
        <p:nvSpPr>
          <p:cNvPr id="30" name="Slide Number Placeholder 3"/>
          <p:cNvSpPr>
            <a:spLocks noGrp="1"/>
          </p:cNvSpPr>
          <p:nvPr>
            <p:ph type="sldNum" sz="quarter" idx="10"/>
          </p:nvPr>
        </p:nvSpPr>
        <p:spPr>
          <a:xfrm>
            <a:off x="0" y="6516688"/>
            <a:ext cx="1900238" cy="336550"/>
          </a:xfrm>
        </p:spPr>
        <p:txBody>
          <a:bodyPr/>
          <a:lstStyle/>
          <a:p>
            <a:pPr>
              <a:defRPr/>
            </a:pPr>
            <a:r>
              <a:rPr lang="sv-SE" dirty="0" smtClean="0"/>
              <a:t>K5: </a:t>
            </a:r>
            <a:r>
              <a:rPr lang="sv-SE" dirty="0"/>
              <a:t>sid. </a:t>
            </a:r>
            <a:fld id="{71B7D319-3509-4EF6-A7CA-BA2351681FF6}" type="slidenum">
              <a:rPr lang="en-GB"/>
              <a:pPr>
                <a:defRPr/>
              </a:pPr>
              <a:t>32</a:t>
            </a:fld>
            <a:endParaRPr lang="en-GB" dirty="0"/>
          </a:p>
        </p:txBody>
      </p:sp>
    </p:spTree>
    <p:extLst>
      <p:ext uri="{BB962C8B-B14F-4D97-AF65-F5344CB8AC3E}">
        <p14:creationId xmlns:p14="http://schemas.microsoft.com/office/powerpoint/2010/main" val="11951022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73092">
                                            <p:txEl>
                                              <p:pRg st="0" end="0"/>
                                            </p:txEl>
                                          </p:spTgt>
                                        </p:tgtEl>
                                        <p:attrNameLst>
                                          <p:attrName>style.visibility</p:attrName>
                                        </p:attrNameLst>
                                      </p:cBhvr>
                                      <p:to>
                                        <p:strVal val="visible"/>
                                      </p:to>
                                    </p:set>
                                    <p:animEffect transition="in" filter="wipe(left)">
                                      <p:cBhvr>
                                        <p:cTn id="7" dur="500"/>
                                        <p:tgtEl>
                                          <p:spTgt spid="47309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73092">
                                            <p:txEl>
                                              <p:pRg st="1" end="1"/>
                                            </p:txEl>
                                          </p:spTgt>
                                        </p:tgtEl>
                                        <p:attrNameLst>
                                          <p:attrName>style.visibility</p:attrName>
                                        </p:attrNameLst>
                                      </p:cBhvr>
                                      <p:to>
                                        <p:strVal val="visible"/>
                                      </p:to>
                                    </p:set>
                                    <p:animEffect transition="in" filter="wipe(left)">
                                      <p:cBhvr>
                                        <p:cTn id="12" dur="500"/>
                                        <p:tgtEl>
                                          <p:spTgt spid="47309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473101"/>
                                        </p:tgtEl>
                                        <p:attrNameLst>
                                          <p:attrName>style.visibility</p:attrName>
                                        </p:attrNameLst>
                                      </p:cBhvr>
                                      <p:to>
                                        <p:strVal val="visible"/>
                                      </p:to>
                                    </p:set>
                                    <p:animEffect transition="in" filter="wipe(left)">
                                      <p:cBhvr>
                                        <p:cTn id="17" dur="500"/>
                                        <p:tgtEl>
                                          <p:spTgt spid="47310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2" fill="hold" nodeType="clickEffect">
                                  <p:stCondLst>
                                    <p:cond delay="0"/>
                                  </p:stCondLst>
                                  <p:childTnLst>
                                    <p:set>
                                      <p:cBhvr>
                                        <p:cTn id="21" dur="1" fill="hold">
                                          <p:stCondLst>
                                            <p:cond delay="0"/>
                                          </p:stCondLst>
                                        </p:cTn>
                                        <p:tgtEl>
                                          <p:spTgt spid="473113"/>
                                        </p:tgtEl>
                                        <p:attrNameLst>
                                          <p:attrName>style.visibility</p:attrName>
                                        </p:attrNameLst>
                                      </p:cBhvr>
                                      <p:to>
                                        <p:strVal val="visible"/>
                                      </p:to>
                                    </p:set>
                                    <p:animEffect transition="in" filter="wipe(right)">
                                      <p:cBhvr>
                                        <p:cTn id="22" dur="500"/>
                                        <p:tgtEl>
                                          <p:spTgt spid="47311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473098"/>
                                        </p:tgtEl>
                                        <p:attrNameLst>
                                          <p:attrName>style.visibility</p:attrName>
                                        </p:attrNameLst>
                                      </p:cBhvr>
                                      <p:to>
                                        <p:strVal val="visible"/>
                                      </p:to>
                                    </p:set>
                                    <p:animEffect transition="in" filter="wipe(up)">
                                      <p:cBhvr>
                                        <p:cTn id="27" dur="500"/>
                                        <p:tgtEl>
                                          <p:spTgt spid="47309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73093"/>
                                        </p:tgtEl>
                                        <p:attrNameLst>
                                          <p:attrName>style.visibility</p:attrName>
                                        </p:attrNameLst>
                                      </p:cBhvr>
                                      <p:to>
                                        <p:strVal val="visible"/>
                                      </p:to>
                                    </p:set>
                                    <p:animEffect transition="in" filter="wipe(left)">
                                      <p:cBhvr>
                                        <p:cTn id="32" dur="500"/>
                                        <p:tgtEl>
                                          <p:spTgt spid="473093"/>
                                        </p:tgtEl>
                                      </p:cBhvr>
                                    </p:animEffect>
                                  </p:childTnLst>
                                </p:cTn>
                              </p:par>
                            </p:childTnLst>
                          </p:cTn>
                        </p:par>
                        <p:par>
                          <p:cTn id="33" fill="hold" nodeType="afterGroup">
                            <p:stCondLst>
                              <p:cond delay="500"/>
                            </p:stCondLst>
                            <p:childTnLst>
                              <p:par>
                                <p:cTn id="34" presetID="22" presetClass="entr" presetSubtype="8" fill="hold" grpId="0" nodeType="afterEffect">
                                  <p:stCondLst>
                                    <p:cond delay="0"/>
                                  </p:stCondLst>
                                  <p:childTnLst>
                                    <p:set>
                                      <p:cBhvr>
                                        <p:cTn id="35" dur="1" fill="hold">
                                          <p:stCondLst>
                                            <p:cond delay="0"/>
                                          </p:stCondLst>
                                        </p:cTn>
                                        <p:tgtEl>
                                          <p:spTgt spid="473105"/>
                                        </p:tgtEl>
                                        <p:attrNameLst>
                                          <p:attrName>style.visibility</p:attrName>
                                        </p:attrNameLst>
                                      </p:cBhvr>
                                      <p:to>
                                        <p:strVal val="visible"/>
                                      </p:to>
                                    </p:set>
                                    <p:animEffect transition="in" filter="wipe(left)">
                                      <p:cBhvr>
                                        <p:cTn id="36" dur="500"/>
                                        <p:tgtEl>
                                          <p:spTgt spid="473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3092" grpId="0" build="p" autoUpdateAnimBg="0"/>
      <p:bldP spid="473093" grpId="0" animBg="1"/>
      <p:bldP spid="473098" grpId="0" animBg="1"/>
      <p:bldP spid="473105"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z="3200" dirty="0" smtClean="0"/>
              <a:t>Lite doktrinhistoria</a:t>
            </a:r>
            <a:endParaRPr lang="sv-SE" sz="3200" dirty="0"/>
          </a:p>
        </p:txBody>
      </p:sp>
      <p:sp>
        <p:nvSpPr>
          <p:cNvPr id="3" name="Content Placeholder 2"/>
          <p:cNvSpPr>
            <a:spLocks noGrp="1"/>
          </p:cNvSpPr>
          <p:nvPr>
            <p:ph idx="1"/>
          </p:nvPr>
        </p:nvSpPr>
        <p:spPr>
          <a:xfrm>
            <a:off x="611560" y="1268760"/>
            <a:ext cx="7573963" cy="4344988"/>
          </a:xfrm>
        </p:spPr>
        <p:txBody>
          <a:bodyPr/>
          <a:lstStyle/>
          <a:p>
            <a:pPr marL="457200" indent="-457200">
              <a:buFont typeface="Arial" panose="020B0604020202020204" pitchFamily="34" charset="0"/>
              <a:buChar char="•"/>
            </a:pPr>
            <a:r>
              <a:rPr lang="sv-SE" sz="1800" dirty="0" smtClean="0">
                <a:effectLst/>
              </a:rPr>
              <a:t>Merkantilisterna (15- och 16-hundratalen) menade att ett mål för den ekonomiska politiken är att generera handelbalansöverskott.  Som vi noterat är det samma sak som att investeringarna är lägre än sparandet, något som inte självklart är bra. </a:t>
            </a:r>
          </a:p>
          <a:p>
            <a:pPr marL="457200" indent="-457200">
              <a:buFont typeface="Arial" panose="020B0604020202020204" pitchFamily="34" charset="0"/>
              <a:buChar char="•"/>
            </a:pPr>
            <a:r>
              <a:rPr lang="sv-SE" sz="1800" dirty="0" smtClean="0">
                <a:effectLst/>
              </a:rPr>
              <a:t>Ricardo (1772-1823) analyserade bland annat utrikeshandel och frågan om vilka varor olika länder exporterar. Han visade att detta beror på vad som brukar kallas </a:t>
            </a:r>
            <a:r>
              <a:rPr lang="sv-SE" sz="1800" i="1" dirty="0" smtClean="0">
                <a:effectLst/>
              </a:rPr>
              <a:t>komparativa fördelar. </a:t>
            </a:r>
          </a:p>
          <a:p>
            <a:pPr marL="457200" indent="-457200">
              <a:buFont typeface="Arial" panose="020B0604020202020204" pitchFamily="34" charset="0"/>
              <a:buChar char="•"/>
            </a:pPr>
            <a:r>
              <a:rPr lang="sv-SE" sz="1800" dirty="0" smtClean="0">
                <a:effectLst/>
              </a:rPr>
              <a:t>Om två länder båda kan tillverka både mat och maskiner som båda kan exporteras finns förutsättningar för ekonomiskt värdefull handel även om ett land är mindre produktivt vad gäller båda varorna. Det som krävs är att den relativa produktiviteten mellan de två varorna är olika i de olika länderna.</a:t>
            </a:r>
          </a:p>
          <a:p>
            <a:pPr marL="457200" indent="-457200">
              <a:buFont typeface="Arial" panose="020B0604020202020204" pitchFamily="34" charset="0"/>
              <a:buChar char="•"/>
            </a:pPr>
            <a:r>
              <a:rPr lang="sv-SE" sz="1800" dirty="0" smtClean="0">
                <a:effectLst/>
              </a:rPr>
              <a:t>Antag att mat och maskiner produceras med enbart arbetskraft. I land A går det åt en enhet arbetskraft för att producera en maskin och lika mycket för att producera en enhet mat.</a:t>
            </a:r>
          </a:p>
          <a:p>
            <a:pPr marL="457200" indent="-457200">
              <a:buFont typeface="Arial" panose="020B0604020202020204" pitchFamily="34" charset="0"/>
              <a:buChar char="•"/>
            </a:pPr>
            <a:r>
              <a:rPr lang="sv-SE" sz="1800" dirty="0" smtClean="0">
                <a:effectLst/>
              </a:rPr>
              <a:t>I land B går det åt 4 enheter arbetskraft för en maskin och 2 för en enhet mat.</a:t>
            </a:r>
          </a:p>
        </p:txBody>
      </p:sp>
      <p:sp>
        <p:nvSpPr>
          <p:cNvPr id="4" name="Slide Number Placeholder 3"/>
          <p:cNvSpPr>
            <a:spLocks noGrp="1"/>
          </p:cNvSpPr>
          <p:nvPr>
            <p:ph type="sldNum" sz="quarter" idx="10"/>
          </p:nvPr>
        </p:nvSpPr>
        <p:spPr>
          <a:xfrm>
            <a:off x="0" y="6516688"/>
            <a:ext cx="1900238" cy="336550"/>
          </a:xfrm>
        </p:spPr>
        <p:txBody>
          <a:bodyPr/>
          <a:lstStyle/>
          <a:p>
            <a:pPr>
              <a:defRPr/>
            </a:pPr>
            <a:r>
              <a:rPr lang="sv-SE" dirty="0" smtClean="0"/>
              <a:t>K2: </a:t>
            </a:r>
            <a:r>
              <a:rPr lang="sv-SE" dirty="0"/>
              <a:t>sid. </a:t>
            </a:r>
            <a:fld id="{71B7D319-3509-4EF6-A7CA-BA2351681FF6}" type="slidenum">
              <a:rPr lang="en-GB"/>
              <a:pPr>
                <a:defRPr/>
              </a:pPr>
              <a:t>33</a:t>
            </a:fld>
            <a:endParaRPr lang="en-GB" dirty="0"/>
          </a:p>
        </p:txBody>
      </p:sp>
    </p:spTree>
    <p:extLst>
      <p:ext uri="{BB962C8B-B14F-4D97-AF65-F5344CB8AC3E}">
        <p14:creationId xmlns:p14="http://schemas.microsoft.com/office/powerpoint/2010/main" val="533685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z="3200" dirty="0" smtClean="0"/>
              <a:t>Lite doktrinhistoria:2</a:t>
            </a:r>
            <a:endParaRPr lang="sv-SE" sz="3200" dirty="0"/>
          </a:p>
        </p:txBody>
      </p:sp>
      <p:sp>
        <p:nvSpPr>
          <p:cNvPr id="3" name="Content Placeholder 2"/>
          <p:cNvSpPr>
            <a:spLocks noGrp="1"/>
          </p:cNvSpPr>
          <p:nvPr>
            <p:ph idx="1"/>
          </p:nvPr>
        </p:nvSpPr>
        <p:spPr>
          <a:xfrm>
            <a:off x="611560" y="1268760"/>
            <a:ext cx="7573963" cy="4344988"/>
          </a:xfrm>
        </p:spPr>
        <p:txBody>
          <a:bodyPr/>
          <a:lstStyle/>
          <a:p>
            <a:pPr marL="457200" indent="-457200">
              <a:buFont typeface="Arial" panose="020B0604020202020204" pitchFamily="34" charset="0"/>
              <a:buChar char="•"/>
            </a:pPr>
            <a:r>
              <a:rPr lang="sv-SE" sz="1800" dirty="0" smtClean="0">
                <a:effectLst/>
              </a:rPr>
              <a:t>Antag att det finns 100 enheter arbetskraft i vardera landet. Låt oss anta att utan handel ägnas hälften av arbetskraften till vardera varan. Land A producerar 50 maskiner och 50 enheter mat medan produktionen i land B är 12,5 respektive 25. </a:t>
            </a:r>
          </a:p>
          <a:p>
            <a:pPr marL="457200" indent="-457200">
              <a:buFont typeface="Arial" panose="020B0604020202020204" pitchFamily="34" charset="0"/>
              <a:buChar char="•"/>
            </a:pPr>
            <a:r>
              <a:rPr lang="sv-SE" sz="1800" dirty="0" smtClean="0">
                <a:effectLst/>
              </a:rPr>
              <a:t>Ricardo menade att om handel tillåts kommer Land A att exportera maskiner medan B att exportera mat (trots att A är mer produktivt också vad gäller mat). Detta kommer att generera mer produktion totalt sett.</a:t>
            </a:r>
          </a:p>
          <a:p>
            <a:pPr marL="457200" indent="-457200">
              <a:buFont typeface="Arial" panose="020B0604020202020204" pitchFamily="34" charset="0"/>
              <a:buChar char="•"/>
            </a:pPr>
            <a:r>
              <a:rPr lang="sv-SE" sz="1800" dirty="0" smtClean="0">
                <a:effectLst/>
              </a:rPr>
              <a:t>För att se detta. Antag att land B helt specialiserar sig på matproduktion. De kan då producera 50 enheter mat. Låt oss säga att de konsumerar 25 och exporterar de övriga 25. I land A kan då 25 enheter arbetskraft göra något annat än att producera mat utan att land </a:t>
            </a:r>
            <a:r>
              <a:rPr lang="sv-SE" sz="1800" dirty="0" err="1" smtClean="0">
                <a:effectLst/>
              </a:rPr>
              <a:t>A’s</a:t>
            </a:r>
            <a:r>
              <a:rPr lang="sv-SE" sz="1800" dirty="0" smtClean="0">
                <a:effectLst/>
              </a:rPr>
              <a:t> matkonsumtion behöver minska. Hälften av denna arbetskraft  kan producera 12,5 maskiner som exporteras till land B</a:t>
            </a:r>
          </a:p>
          <a:p>
            <a:pPr marL="457200" indent="-457200">
              <a:buFont typeface="Arial" panose="020B0604020202020204" pitchFamily="34" charset="0"/>
              <a:buChar char="•"/>
            </a:pPr>
            <a:r>
              <a:rPr lang="sv-SE" sz="1800" dirty="0" smtClean="0">
                <a:effectLst/>
              </a:rPr>
              <a:t>Nu har båda länderna samma konsumtion som innan handeln började men 12,5 enheter arbetskraft kan användas för att öka konsumtionen än mer. Länderna har specialiserat sig i linje med sina komparativa fördelar.</a:t>
            </a:r>
          </a:p>
          <a:p>
            <a:pPr marL="457200" indent="-457200">
              <a:buFont typeface="Arial" panose="020B0604020202020204" pitchFamily="34" charset="0"/>
              <a:buChar char="•"/>
            </a:pPr>
            <a:endParaRPr lang="sv-SE" sz="1800" dirty="0" smtClean="0">
              <a:effectLst/>
            </a:endParaRPr>
          </a:p>
          <a:p>
            <a:pPr marL="457200" indent="-457200">
              <a:buFont typeface="Arial" panose="020B0604020202020204" pitchFamily="34" charset="0"/>
              <a:buChar char="•"/>
            </a:pPr>
            <a:endParaRPr lang="sv-SE" sz="1800" dirty="0" smtClean="0">
              <a:effectLst/>
            </a:endParaRPr>
          </a:p>
          <a:p>
            <a:pPr marL="457200" indent="-457200">
              <a:buFont typeface="Arial" panose="020B0604020202020204" pitchFamily="34" charset="0"/>
              <a:buChar char="•"/>
            </a:pPr>
            <a:endParaRPr lang="sv-SE" sz="1800" dirty="0" smtClean="0">
              <a:effectLst/>
            </a:endParaRPr>
          </a:p>
        </p:txBody>
      </p:sp>
      <p:sp>
        <p:nvSpPr>
          <p:cNvPr id="4" name="Slide Number Placeholder 3"/>
          <p:cNvSpPr>
            <a:spLocks noGrp="1"/>
          </p:cNvSpPr>
          <p:nvPr>
            <p:ph type="sldNum" sz="quarter" idx="10"/>
          </p:nvPr>
        </p:nvSpPr>
        <p:spPr>
          <a:xfrm>
            <a:off x="0" y="6516688"/>
            <a:ext cx="1900238" cy="336550"/>
          </a:xfrm>
        </p:spPr>
        <p:txBody>
          <a:bodyPr/>
          <a:lstStyle/>
          <a:p>
            <a:pPr>
              <a:defRPr/>
            </a:pPr>
            <a:r>
              <a:rPr lang="sv-SE" dirty="0" smtClean="0"/>
              <a:t>K2: </a:t>
            </a:r>
            <a:r>
              <a:rPr lang="sv-SE" dirty="0"/>
              <a:t>sid. </a:t>
            </a:r>
            <a:fld id="{71B7D319-3509-4EF6-A7CA-BA2351681FF6}" type="slidenum">
              <a:rPr lang="en-GB"/>
              <a:pPr>
                <a:defRPr/>
              </a:pPr>
              <a:t>34</a:t>
            </a:fld>
            <a:endParaRPr lang="en-GB" dirty="0"/>
          </a:p>
        </p:txBody>
      </p:sp>
    </p:spTree>
    <p:extLst>
      <p:ext uri="{BB962C8B-B14F-4D97-AF65-F5344CB8AC3E}">
        <p14:creationId xmlns:p14="http://schemas.microsoft.com/office/powerpoint/2010/main" val="3647018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z="3200" dirty="0" smtClean="0"/>
              <a:t>Lite doktrinhistoria:3</a:t>
            </a:r>
            <a:endParaRPr lang="sv-SE" sz="3200" dirty="0"/>
          </a:p>
        </p:txBody>
      </p:sp>
      <p:sp>
        <p:nvSpPr>
          <p:cNvPr id="3" name="Content Placeholder 2"/>
          <p:cNvSpPr>
            <a:spLocks noGrp="1"/>
          </p:cNvSpPr>
          <p:nvPr>
            <p:ph idx="1"/>
          </p:nvPr>
        </p:nvSpPr>
        <p:spPr>
          <a:xfrm>
            <a:off x="611560" y="1268760"/>
            <a:ext cx="7573963" cy="4344988"/>
          </a:xfrm>
        </p:spPr>
        <p:txBody>
          <a:bodyPr/>
          <a:lstStyle/>
          <a:p>
            <a:pPr marL="457200" indent="-457200">
              <a:buFont typeface="Arial" panose="020B0604020202020204" pitchFamily="34" charset="0"/>
              <a:buChar char="•"/>
            </a:pPr>
            <a:r>
              <a:rPr lang="sv-SE" sz="1800" dirty="0" smtClean="0">
                <a:effectLst/>
              </a:rPr>
              <a:t>I exemplet ovan leder handel till en </a:t>
            </a:r>
            <a:r>
              <a:rPr lang="sv-SE" sz="1800" dirty="0" err="1" smtClean="0">
                <a:effectLst/>
              </a:rPr>
              <a:t>Pareto</a:t>
            </a:r>
            <a:r>
              <a:rPr lang="sv-SE" sz="1800" dirty="0" smtClean="0">
                <a:effectLst/>
              </a:rPr>
              <a:t>-förbättring (uppkallad efter </a:t>
            </a:r>
            <a:r>
              <a:rPr lang="sv-SE" sz="1800" dirty="0" err="1" smtClean="0">
                <a:effectLst/>
              </a:rPr>
              <a:t>Vilfredo</a:t>
            </a:r>
            <a:r>
              <a:rPr lang="sv-SE" sz="1800" dirty="0" smtClean="0">
                <a:effectLst/>
              </a:rPr>
              <a:t> </a:t>
            </a:r>
            <a:r>
              <a:rPr lang="sv-SE" sz="1800" dirty="0" err="1" smtClean="0">
                <a:effectLst/>
              </a:rPr>
              <a:t>Pareto</a:t>
            </a:r>
            <a:r>
              <a:rPr lang="sv-SE" sz="1800" dirty="0">
                <a:effectLst/>
              </a:rPr>
              <a:t> </a:t>
            </a:r>
            <a:r>
              <a:rPr lang="sv-SE" sz="1800" dirty="0" smtClean="0">
                <a:effectLst/>
              </a:rPr>
              <a:t>(1848-1923). En sådan innebär att man kan genomföra en förbättring för minst en individ utan att någon annan får det sämre.</a:t>
            </a:r>
          </a:p>
          <a:p>
            <a:pPr marL="457200" indent="-457200">
              <a:buFont typeface="Arial" panose="020B0604020202020204" pitchFamily="34" charset="0"/>
              <a:buChar char="•"/>
            </a:pPr>
            <a:r>
              <a:rPr lang="sv-SE" sz="1800" dirty="0" smtClean="0">
                <a:effectLst/>
              </a:rPr>
              <a:t>Eli Heckscher (1879-1952) och Bertil Ohlin (1899-1979) utvecklade den </a:t>
            </a:r>
            <a:r>
              <a:rPr lang="sv-SE" sz="1800" dirty="0" err="1" smtClean="0">
                <a:effectLst/>
              </a:rPr>
              <a:t>Ricardianska</a:t>
            </a:r>
            <a:r>
              <a:rPr lang="sv-SE" sz="1800" dirty="0" smtClean="0">
                <a:effectLst/>
              </a:rPr>
              <a:t> handelsteorin genom att analysera vad det är som avgör de komparativa fördelarna. Enligt Heckscher-Ohlin modellen är skillnader i den relativa förekomsten av produktionsfaktorer den centrala förklaringen. </a:t>
            </a:r>
          </a:p>
          <a:p>
            <a:pPr marL="457200" indent="-457200">
              <a:buFont typeface="Arial" panose="020B0604020202020204" pitchFamily="34" charset="0"/>
              <a:buChar char="•"/>
            </a:pPr>
            <a:r>
              <a:rPr lang="sv-SE" sz="1800" dirty="0" smtClean="0">
                <a:effectLst/>
              </a:rPr>
              <a:t>Anta att det finns två sorters arbetskraft, högutbildad och lågutbildad. Båda behövs i produktionen men maskinproduktion kräver en större andel högutbildad arbetskraft. Om land A också har en större andel högutbildad arbetskraft har land A en komparativ fördel i produktion av maskiner och bör alltså exportera sådana. </a:t>
            </a:r>
          </a:p>
          <a:p>
            <a:pPr marL="457200" indent="-457200">
              <a:buFont typeface="Arial" panose="020B0604020202020204" pitchFamily="34" charset="0"/>
              <a:buChar char="•"/>
            </a:pPr>
            <a:r>
              <a:rPr lang="sv-SE" sz="1800" dirty="0" smtClean="0">
                <a:effectLst/>
              </a:rPr>
              <a:t>Bertil Ohlin fick ekonomipriset 1977.</a:t>
            </a:r>
          </a:p>
          <a:p>
            <a:pPr marL="457200" indent="-457200">
              <a:buFont typeface="Arial" panose="020B0604020202020204" pitchFamily="34" charset="0"/>
              <a:buChar char="•"/>
            </a:pPr>
            <a:endParaRPr lang="sv-SE" sz="1800" dirty="0" smtClean="0">
              <a:effectLst/>
            </a:endParaRPr>
          </a:p>
          <a:p>
            <a:pPr marL="457200" indent="-457200">
              <a:buFont typeface="Arial" panose="020B0604020202020204" pitchFamily="34" charset="0"/>
              <a:buChar char="•"/>
            </a:pPr>
            <a:endParaRPr lang="sv-SE" sz="1800" dirty="0" smtClean="0">
              <a:effectLst/>
            </a:endParaRPr>
          </a:p>
          <a:p>
            <a:pPr marL="457200" indent="-457200">
              <a:buFont typeface="Arial" panose="020B0604020202020204" pitchFamily="34" charset="0"/>
              <a:buChar char="•"/>
            </a:pPr>
            <a:endParaRPr lang="sv-SE" sz="1800" dirty="0" smtClean="0">
              <a:effectLst/>
            </a:endParaRPr>
          </a:p>
        </p:txBody>
      </p:sp>
      <p:sp>
        <p:nvSpPr>
          <p:cNvPr id="4" name="Slide Number Placeholder 3"/>
          <p:cNvSpPr>
            <a:spLocks noGrp="1"/>
          </p:cNvSpPr>
          <p:nvPr>
            <p:ph type="sldNum" sz="quarter" idx="10"/>
          </p:nvPr>
        </p:nvSpPr>
        <p:spPr>
          <a:xfrm>
            <a:off x="0" y="6516688"/>
            <a:ext cx="1900238" cy="336550"/>
          </a:xfrm>
        </p:spPr>
        <p:txBody>
          <a:bodyPr/>
          <a:lstStyle/>
          <a:p>
            <a:pPr>
              <a:defRPr/>
            </a:pPr>
            <a:r>
              <a:rPr lang="sv-SE" dirty="0" smtClean="0"/>
              <a:t>K2: </a:t>
            </a:r>
            <a:r>
              <a:rPr lang="sv-SE" dirty="0"/>
              <a:t>sid. </a:t>
            </a:r>
            <a:fld id="{71B7D319-3509-4EF6-A7CA-BA2351681FF6}" type="slidenum">
              <a:rPr lang="en-GB"/>
              <a:pPr>
                <a:defRPr/>
              </a:pPr>
              <a:t>35</a:t>
            </a:fld>
            <a:endParaRPr lang="en-GB" dirty="0"/>
          </a:p>
        </p:txBody>
      </p:sp>
    </p:spTree>
    <p:extLst>
      <p:ext uri="{BB962C8B-B14F-4D97-AF65-F5344CB8AC3E}">
        <p14:creationId xmlns:p14="http://schemas.microsoft.com/office/powerpoint/2010/main" val="4259884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5896" y="1412776"/>
            <a:ext cx="5371876" cy="39883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0"/>
          </p:nvPr>
        </p:nvSpPr>
        <p:spPr/>
        <p:txBody>
          <a:bodyPr/>
          <a:lstStyle/>
          <a:p>
            <a:pPr>
              <a:defRPr/>
            </a:pPr>
            <a:r>
              <a:rPr lang="sv-SE" dirty="0" smtClean="0"/>
              <a:t>K5: </a:t>
            </a:r>
            <a:r>
              <a:rPr lang="sv-SE" dirty="0"/>
              <a:t>sid. </a:t>
            </a:r>
            <a:fld id="{71B7D319-3509-4EF6-A7CA-BA2351681FF6}" type="slidenum">
              <a:rPr lang="en-GB"/>
              <a:pPr>
                <a:defRPr/>
              </a:pPr>
              <a:t>4</a:t>
            </a:fld>
            <a:endParaRPr lang="en-GB" dirty="0"/>
          </a:p>
        </p:txBody>
      </p:sp>
      <p:sp>
        <p:nvSpPr>
          <p:cNvPr id="5121" name="Rectangle 1"/>
          <p:cNvSpPr>
            <a:spLocks noGrp="1" noChangeArrowheads="1"/>
          </p:cNvSpPr>
          <p:nvPr>
            <p:ph type="title"/>
          </p:nvPr>
        </p:nvSpPr>
        <p:spPr>
          <a:xfrm>
            <a:off x="979984" y="76200"/>
            <a:ext cx="7336432" cy="1143000"/>
          </a:xfrm>
        </p:spPr>
        <p:txBody>
          <a:body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sv-SE" dirty="0"/>
              <a:t>Öppenhet på </a:t>
            </a:r>
            <a:r>
              <a:rPr lang="sv-SE" dirty="0" smtClean="0"/>
              <a:t>varumarknaden</a:t>
            </a:r>
          </a:p>
        </p:txBody>
      </p:sp>
      <p:sp>
        <p:nvSpPr>
          <p:cNvPr id="2" name="Content Placeholder 1"/>
          <p:cNvSpPr>
            <a:spLocks noGrp="1"/>
          </p:cNvSpPr>
          <p:nvPr>
            <p:ph idx="1"/>
          </p:nvPr>
        </p:nvSpPr>
        <p:spPr>
          <a:xfrm>
            <a:off x="467544" y="1628800"/>
            <a:ext cx="2952328" cy="4464496"/>
          </a:xfrm>
        </p:spPr>
        <p:txBody>
          <a:bodyPr/>
          <a:lstStyle/>
          <a:p>
            <a:pPr>
              <a:buFont typeface="Arial" panose="020B0604020202020204" pitchFamily="34" charset="0"/>
              <a:buChar char="•"/>
            </a:pPr>
            <a:r>
              <a:rPr lang="sv-SE" sz="2000" dirty="0" smtClean="0">
                <a:effectLst/>
              </a:rPr>
              <a:t>Stor variation mellan länder.</a:t>
            </a:r>
          </a:p>
          <a:p>
            <a:pPr>
              <a:buFont typeface="Arial" panose="020B0604020202020204" pitchFamily="34" charset="0"/>
              <a:buChar char="•"/>
            </a:pPr>
            <a:r>
              <a:rPr lang="sv-SE" sz="2000" dirty="0" smtClean="0">
                <a:effectLst/>
              </a:rPr>
              <a:t>Exportandel kan vara över 100% -- hur?</a:t>
            </a:r>
          </a:p>
          <a:p>
            <a:pPr>
              <a:buFont typeface="Arial" panose="020B0604020202020204" pitchFamily="34" charset="0"/>
              <a:buChar char="•"/>
            </a:pPr>
            <a:r>
              <a:rPr lang="sv-SE" sz="2000" dirty="0" smtClean="0">
                <a:effectLst/>
              </a:rPr>
              <a:t>Många små länder har stor exportandel medan stora har liten. </a:t>
            </a:r>
          </a:p>
          <a:p>
            <a:pPr>
              <a:buFont typeface="Arial" panose="020B0604020202020204" pitchFamily="34" charset="0"/>
              <a:buChar char="•"/>
            </a:pPr>
            <a:r>
              <a:rPr lang="sv-SE" sz="2000" dirty="0" smtClean="0">
                <a:effectLst/>
              </a:rPr>
              <a:t>Betyder inte att öppenheten för utländsk konkurrens nödvändigtvis skiljer sig.</a:t>
            </a:r>
            <a:endParaRPr lang="sv-SE" sz="2000" dirty="0">
              <a:effectLst/>
            </a:endParaRPr>
          </a:p>
        </p:txBody>
      </p:sp>
      <p:sp>
        <p:nvSpPr>
          <p:cNvPr id="3" name="Rectangle 2"/>
          <p:cNvSpPr/>
          <p:nvPr/>
        </p:nvSpPr>
        <p:spPr>
          <a:xfrm>
            <a:off x="5292080" y="1390353"/>
            <a:ext cx="2198038" cy="369332"/>
          </a:xfrm>
          <a:prstGeom prst="rect">
            <a:avLst/>
          </a:prstGeom>
        </p:spPr>
        <p:txBody>
          <a:bodyPr wrap="none">
            <a:spAutoFit/>
          </a:bodyPr>
          <a:lstStyle/>
          <a:p>
            <a:r>
              <a:rPr lang="en-US" sz="1800" dirty="0" err="1" smtClean="0">
                <a:solidFill>
                  <a:schemeClr val="tx1"/>
                </a:solidFill>
                <a:latin typeface="+mn-lt"/>
              </a:rPr>
              <a:t>Exportandelar</a:t>
            </a:r>
            <a:r>
              <a:rPr lang="en-US" sz="1800" dirty="0" smtClean="0">
                <a:solidFill>
                  <a:schemeClr val="tx1"/>
                </a:solidFill>
                <a:latin typeface="+mn-lt"/>
              </a:rPr>
              <a:t> 2013</a:t>
            </a:r>
            <a:endParaRPr lang="en-US" sz="1800" dirty="0">
              <a:solidFill>
                <a:schemeClr val="tx1"/>
              </a:solidFill>
              <a:latin typeface="+mn-lt"/>
            </a:endParaRPr>
          </a:p>
        </p:txBody>
      </p:sp>
    </p:spTree>
    <p:extLst>
      <p:ext uri="{BB962C8B-B14F-4D97-AF65-F5344CB8AC3E}">
        <p14:creationId xmlns:p14="http://schemas.microsoft.com/office/powerpoint/2010/main" val="105880992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Rectangle 2"/>
          <p:cNvSpPr>
            <a:spLocks noGrp="1" noChangeArrowheads="1"/>
          </p:cNvSpPr>
          <p:nvPr>
            <p:ph type="title"/>
          </p:nvPr>
        </p:nvSpPr>
        <p:spPr/>
        <p:txBody>
          <a:bodyPr/>
          <a:lstStyle/>
          <a:p>
            <a:pPr eaLnBrk="1" hangingPunct="1">
              <a:defRPr/>
            </a:pPr>
            <a:r>
              <a:rPr lang="sv-SE" smtClean="0"/>
              <a:t>Graden av öppenhet</a:t>
            </a:r>
          </a:p>
        </p:txBody>
      </p:sp>
      <p:sp>
        <p:nvSpPr>
          <p:cNvPr id="339971" name="Rectangle 3"/>
          <p:cNvSpPr>
            <a:spLocks noGrp="1" noChangeArrowheads="1"/>
          </p:cNvSpPr>
          <p:nvPr>
            <p:ph type="body" idx="1"/>
          </p:nvPr>
        </p:nvSpPr>
        <p:spPr>
          <a:xfrm>
            <a:off x="611560" y="1340768"/>
            <a:ext cx="7920880" cy="5112568"/>
          </a:xfrm>
        </p:spPr>
        <p:txBody>
          <a:bodyPr/>
          <a:lstStyle/>
          <a:p>
            <a:pPr>
              <a:buFont typeface="Arial" panose="020B0604020202020204" pitchFamily="34" charset="0"/>
              <a:buChar char="•"/>
              <a:defRPr/>
            </a:pPr>
            <a:r>
              <a:rPr lang="sv-SE" sz="2000" dirty="0">
                <a:effectLst/>
              </a:rPr>
              <a:t>Graden av öppenhet mäts inte så bra av </a:t>
            </a:r>
            <a:r>
              <a:rPr lang="sv-SE" sz="2000" dirty="0" smtClean="0">
                <a:effectLst/>
              </a:rPr>
              <a:t>export- resp. importandelar</a:t>
            </a:r>
            <a:r>
              <a:rPr lang="sv-SE" sz="2000" dirty="0">
                <a:effectLst/>
              </a:rPr>
              <a:t>. </a:t>
            </a:r>
          </a:p>
          <a:p>
            <a:pPr>
              <a:buFont typeface="Arial" panose="020B0604020202020204" pitchFamily="34" charset="0"/>
              <a:buChar char="•"/>
              <a:defRPr/>
            </a:pPr>
            <a:r>
              <a:rPr lang="sv-SE" sz="2000" dirty="0">
                <a:effectLst/>
              </a:rPr>
              <a:t>Bättre </a:t>
            </a:r>
            <a:r>
              <a:rPr lang="sv-SE" sz="2000" dirty="0" smtClean="0">
                <a:effectLst/>
              </a:rPr>
              <a:t>mått – andelen </a:t>
            </a:r>
            <a:r>
              <a:rPr lang="sv-SE" sz="2000" dirty="0">
                <a:effectLst/>
              </a:rPr>
              <a:t>av </a:t>
            </a:r>
            <a:r>
              <a:rPr lang="sv-SE" sz="2000" dirty="0" smtClean="0">
                <a:effectLst/>
              </a:rPr>
              <a:t>produktion utsatt </a:t>
            </a:r>
            <a:r>
              <a:rPr lang="sv-SE" sz="2000" dirty="0">
                <a:effectLst/>
              </a:rPr>
              <a:t>för utländsk konkurrens genom att den kan </a:t>
            </a:r>
            <a:r>
              <a:rPr lang="sv-SE" sz="2000" dirty="0" smtClean="0">
                <a:effectLst/>
              </a:rPr>
              <a:t>exporteras/importeras.</a:t>
            </a:r>
          </a:p>
          <a:p>
            <a:pPr>
              <a:buFont typeface="Arial" panose="020B0604020202020204" pitchFamily="34" charset="0"/>
              <a:buChar char="•"/>
              <a:defRPr/>
            </a:pPr>
            <a:r>
              <a:rPr lang="sv-SE" sz="2000" dirty="0" smtClean="0">
                <a:effectLst/>
              </a:rPr>
              <a:t>Den </a:t>
            </a:r>
            <a:r>
              <a:rPr lang="sv-SE" sz="2000" dirty="0">
                <a:effectLst/>
              </a:rPr>
              <a:t>branscher som producerar sådana varor kallas konkurrensutsatta sektorn.</a:t>
            </a:r>
          </a:p>
          <a:p>
            <a:pPr>
              <a:buFont typeface="Arial" panose="020B0604020202020204" pitchFamily="34" charset="0"/>
              <a:buChar char="•"/>
              <a:defRPr/>
            </a:pPr>
            <a:r>
              <a:rPr lang="sv-SE" sz="2000" dirty="0">
                <a:effectLst/>
              </a:rPr>
              <a:t>Styrs båda av fysiska och legala hinder.</a:t>
            </a:r>
          </a:p>
          <a:p>
            <a:pPr>
              <a:buFont typeface="Arial" panose="020B0604020202020204" pitchFamily="34" charset="0"/>
              <a:buChar char="•"/>
              <a:defRPr/>
            </a:pPr>
            <a:r>
              <a:rPr lang="sv-SE" sz="2000" dirty="0" smtClean="0">
                <a:effectLst/>
              </a:rPr>
              <a:t>För </a:t>
            </a:r>
            <a:r>
              <a:rPr lang="sv-SE" sz="2000" dirty="0">
                <a:effectLst/>
              </a:rPr>
              <a:t>USA beräknas att den konkurrensutsatta sektorn står för ca 60% av BNP i USA</a:t>
            </a:r>
            <a:r>
              <a:rPr lang="sv-SE" sz="2000" dirty="0" smtClean="0">
                <a:effectLst/>
              </a:rPr>
              <a:t>. Stor andel!</a:t>
            </a:r>
          </a:p>
          <a:p>
            <a:pPr>
              <a:buFont typeface="Arial" panose="020B0604020202020204" pitchFamily="34" charset="0"/>
              <a:buChar char="•"/>
              <a:defRPr/>
            </a:pPr>
            <a:r>
              <a:rPr lang="sv-SE" sz="2000" dirty="0" smtClean="0">
                <a:effectLst/>
              </a:rPr>
              <a:t>Konsumenternas val mellan utländskt och utländskt producerade varor styrs av relativpriset. Kvoten mellan priserna </a:t>
            </a:r>
            <a:r>
              <a:rPr lang="sv-SE" sz="2000" b="1" dirty="0" smtClean="0">
                <a:effectLst/>
              </a:rPr>
              <a:t>uttryckt i gemensam valuta.</a:t>
            </a:r>
          </a:p>
          <a:p>
            <a:pPr>
              <a:buFont typeface="Arial" panose="020B0604020202020204" pitchFamily="34" charset="0"/>
              <a:buChar char="•"/>
              <a:defRPr/>
            </a:pPr>
            <a:r>
              <a:rPr lang="sv-SE" sz="2000" dirty="0" smtClean="0">
                <a:effectLst/>
              </a:rPr>
              <a:t>Kvoten mellan allmän prisnivå i två länder i </a:t>
            </a:r>
            <a:r>
              <a:rPr lang="sv-SE" sz="2000" i="1" dirty="0" smtClean="0">
                <a:effectLst/>
              </a:rPr>
              <a:t>gemensam</a:t>
            </a:r>
            <a:r>
              <a:rPr lang="sv-SE" sz="2000" dirty="0" smtClean="0">
                <a:effectLst/>
              </a:rPr>
              <a:t> valuta kallas </a:t>
            </a:r>
            <a:r>
              <a:rPr lang="sv-SE" sz="2000" b="1" dirty="0" smtClean="0">
                <a:effectLst/>
              </a:rPr>
              <a:t>real växelkurs</a:t>
            </a:r>
            <a:r>
              <a:rPr lang="sv-SE" sz="2000" dirty="0" smtClean="0">
                <a:effectLst/>
              </a:rPr>
              <a:t>. Är det dyrt (tex Schweiz) eller billigt (tex Thailand) att konsumera.  </a:t>
            </a:r>
          </a:p>
          <a:p>
            <a:pPr>
              <a:buFont typeface="Arial" panose="020B0604020202020204" pitchFamily="34" charset="0"/>
              <a:buChar char="•"/>
              <a:defRPr/>
            </a:pPr>
            <a:endParaRPr lang="sv-SE" sz="2000" dirty="0">
              <a:effectLst/>
            </a:endParaRPr>
          </a:p>
          <a:p>
            <a:pPr eaLnBrk="1" hangingPunct="1">
              <a:defRPr/>
            </a:pPr>
            <a:endParaRPr lang="sv-SE" dirty="0" smtClean="0"/>
          </a:p>
        </p:txBody>
      </p:sp>
      <p:sp>
        <p:nvSpPr>
          <p:cNvPr id="5" name="Slide Number Placeholder 3"/>
          <p:cNvSpPr>
            <a:spLocks noGrp="1"/>
          </p:cNvSpPr>
          <p:nvPr>
            <p:ph type="sldNum" sz="quarter" idx="10"/>
          </p:nvPr>
        </p:nvSpPr>
        <p:spPr>
          <a:xfrm>
            <a:off x="0" y="6516688"/>
            <a:ext cx="1900238" cy="336550"/>
          </a:xfrm>
        </p:spPr>
        <p:txBody>
          <a:bodyPr/>
          <a:lstStyle/>
          <a:p>
            <a:pPr>
              <a:defRPr/>
            </a:pPr>
            <a:r>
              <a:rPr lang="sv-SE" dirty="0" smtClean="0"/>
              <a:t>K5: </a:t>
            </a:r>
            <a:r>
              <a:rPr lang="sv-SE" dirty="0"/>
              <a:t>sid. </a:t>
            </a:r>
            <a:fld id="{71B7D319-3509-4EF6-A7CA-BA2351681FF6}" type="slidenum">
              <a:rPr lang="en-GB"/>
              <a:pPr>
                <a:defRPr/>
              </a:pPr>
              <a:t>5</a:t>
            </a:fld>
            <a:endParaRPr lang="en-GB" dirty="0"/>
          </a:p>
        </p:txBody>
      </p:sp>
    </p:spTree>
    <p:extLst>
      <p:ext uri="{BB962C8B-B14F-4D97-AF65-F5344CB8AC3E}">
        <p14:creationId xmlns:p14="http://schemas.microsoft.com/office/powerpoint/2010/main" val="4309584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99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99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99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99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399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3997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3997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97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Rectangle 2"/>
          <p:cNvSpPr>
            <a:spLocks noGrp="1" noChangeArrowheads="1"/>
          </p:cNvSpPr>
          <p:nvPr>
            <p:ph type="title"/>
          </p:nvPr>
        </p:nvSpPr>
        <p:spPr/>
        <p:txBody>
          <a:bodyPr/>
          <a:lstStyle/>
          <a:p>
            <a:pPr eaLnBrk="1" hangingPunct="1">
              <a:defRPr/>
            </a:pPr>
            <a:r>
              <a:rPr lang="sv-SE" dirty="0"/>
              <a:t>Nominell växelkurs</a:t>
            </a:r>
            <a:endParaRPr lang="sv-SE" dirty="0" smtClean="0"/>
          </a:p>
        </p:txBody>
      </p:sp>
      <p:sp>
        <p:nvSpPr>
          <p:cNvPr id="339971" name="Rectangle 3"/>
          <p:cNvSpPr>
            <a:spLocks noGrp="1" noChangeArrowheads="1"/>
          </p:cNvSpPr>
          <p:nvPr>
            <p:ph type="body" idx="1"/>
          </p:nvPr>
        </p:nvSpPr>
        <p:spPr>
          <a:xfrm>
            <a:off x="611560" y="1628800"/>
            <a:ext cx="7344816" cy="4800600"/>
          </a:xfrm>
        </p:spPr>
        <p:txBody>
          <a:bodyPr/>
          <a:lstStyle/>
          <a:p>
            <a:pPr>
              <a:buFont typeface="Arial" panose="020B0604020202020204" pitchFamily="34" charset="0"/>
              <a:buChar char="•"/>
              <a:defRPr/>
            </a:pPr>
            <a:r>
              <a:rPr lang="sv-SE" sz="2000" dirty="0">
                <a:effectLst/>
              </a:rPr>
              <a:t>Den </a:t>
            </a:r>
            <a:r>
              <a:rPr lang="sv-SE" sz="2000" b="1" dirty="0">
                <a:effectLst/>
              </a:rPr>
              <a:t>nominella</a:t>
            </a:r>
            <a:r>
              <a:rPr lang="sv-SE" sz="2000" dirty="0">
                <a:effectLst/>
              </a:rPr>
              <a:t> </a:t>
            </a:r>
            <a:r>
              <a:rPr lang="sv-SE" sz="2000" b="1" dirty="0">
                <a:effectLst/>
              </a:rPr>
              <a:t>växelkursen</a:t>
            </a:r>
            <a:r>
              <a:rPr lang="sv-SE" sz="2000" dirty="0">
                <a:effectLst/>
              </a:rPr>
              <a:t> är relativpriset på valutor (inte varor).</a:t>
            </a:r>
          </a:p>
          <a:p>
            <a:pPr>
              <a:buFont typeface="Arial" panose="020B0604020202020204" pitchFamily="34" charset="0"/>
              <a:buChar char="•"/>
              <a:defRPr/>
            </a:pPr>
            <a:r>
              <a:rPr lang="sv-SE" sz="2000" dirty="0">
                <a:effectLst/>
              </a:rPr>
              <a:t>Det kan </a:t>
            </a:r>
            <a:r>
              <a:rPr lang="sv-SE" sz="2000" dirty="0" smtClean="0">
                <a:effectLst/>
              </a:rPr>
              <a:t>antingen definieras </a:t>
            </a:r>
            <a:r>
              <a:rPr lang="sv-SE" sz="2000" dirty="0">
                <a:effectLst/>
              </a:rPr>
              <a:t>som priset på utländsk valuta i termer av den inhemska (</a:t>
            </a:r>
            <a:r>
              <a:rPr lang="sv-SE" sz="2000" dirty="0" err="1">
                <a:effectLst/>
              </a:rPr>
              <a:t>t.ex</a:t>
            </a:r>
            <a:r>
              <a:rPr lang="sv-SE" sz="2000" dirty="0">
                <a:effectLst/>
              </a:rPr>
              <a:t>; hur många kronor </a:t>
            </a:r>
            <a:r>
              <a:rPr lang="sv-SE" sz="2000" dirty="0" smtClean="0">
                <a:effectLst/>
              </a:rPr>
              <a:t>en euro kostar, nu ca 10 SEK/EUR.) </a:t>
            </a:r>
            <a:endParaRPr lang="sv-SE" sz="2000" dirty="0">
              <a:effectLst/>
            </a:endParaRPr>
          </a:p>
          <a:p>
            <a:pPr>
              <a:buFont typeface="Arial" panose="020B0604020202020204" pitchFamily="34" charset="0"/>
              <a:buChar char="•"/>
              <a:defRPr/>
            </a:pPr>
            <a:r>
              <a:rPr lang="sv-SE" sz="2000" dirty="0">
                <a:effectLst/>
              </a:rPr>
              <a:t>Eller </a:t>
            </a:r>
            <a:r>
              <a:rPr lang="sv-SE" sz="2000" dirty="0" smtClean="0">
                <a:effectLst/>
              </a:rPr>
              <a:t>som värdet på </a:t>
            </a:r>
            <a:r>
              <a:rPr lang="sv-SE" sz="2000" dirty="0">
                <a:effectLst/>
              </a:rPr>
              <a:t>inhemsk valuta i termer av den utländska (</a:t>
            </a:r>
            <a:r>
              <a:rPr lang="sv-SE" sz="2000" dirty="0" err="1">
                <a:effectLst/>
              </a:rPr>
              <a:t>t.ex</a:t>
            </a:r>
            <a:r>
              <a:rPr lang="sv-SE" sz="2000" dirty="0">
                <a:effectLst/>
              </a:rPr>
              <a:t>; hur många </a:t>
            </a:r>
            <a:r>
              <a:rPr lang="sv-SE" sz="2000" dirty="0" smtClean="0">
                <a:effectLst/>
              </a:rPr>
              <a:t>euro man får för </a:t>
            </a:r>
            <a:r>
              <a:rPr lang="sv-SE" sz="2000" dirty="0">
                <a:effectLst/>
              </a:rPr>
              <a:t>en </a:t>
            </a:r>
            <a:r>
              <a:rPr lang="sv-SE" sz="2000" dirty="0" smtClean="0">
                <a:effectLst/>
              </a:rPr>
              <a:t>krona, nu ca 0,10 EUR/SEK).</a:t>
            </a:r>
          </a:p>
          <a:p>
            <a:pPr>
              <a:buFont typeface="Arial" panose="020B0604020202020204" pitchFamily="34" charset="0"/>
              <a:buChar char="•"/>
              <a:defRPr/>
            </a:pPr>
            <a:r>
              <a:rPr lang="sv-SE" sz="2000" dirty="0" smtClean="0">
                <a:effectLst/>
              </a:rPr>
              <a:t>Vi kommer använda den senare definitionen (men det är godtyckligt).  Växelkursen </a:t>
            </a:r>
            <a:r>
              <a:rPr lang="sv-SE" sz="2000" i="1" dirty="0" smtClean="0">
                <a:effectLst/>
              </a:rPr>
              <a:t>E </a:t>
            </a:r>
            <a:r>
              <a:rPr lang="sv-SE" sz="2000" dirty="0" smtClean="0">
                <a:effectLst/>
              </a:rPr>
              <a:t>definieras som mängden utländsk valuta per enhet inhemska. </a:t>
            </a:r>
          </a:p>
          <a:p>
            <a:pPr>
              <a:buFont typeface="Arial" panose="020B0604020202020204" pitchFamily="34" charset="0"/>
              <a:buChar char="•"/>
              <a:defRPr/>
            </a:pPr>
            <a:endParaRPr lang="sv-SE" sz="2000" dirty="0">
              <a:effectLst/>
            </a:endParaRPr>
          </a:p>
        </p:txBody>
      </p:sp>
      <p:sp>
        <p:nvSpPr>
          <p:cNvPr id="5" name="Slide Number Placeholder 3"/>
          <p:cNvSpPr>
            <a:spLocks noGrp="1"/>
          </p:cNvSpPr>
          <p:nvPr>
            <p:ph type="sldNum" sz="quarter" idx="10"/>
          </p:nvPr>
        </p:nvSpPr>
        <p:spPr>
          <a:xfrm>
            <a:off x="0" y="6516688"/>
            <a:ext cx="1900238" cy="336550"/>
          </a:xfrm>
        </p:spPr>
        <p:txBody>
          <a:bodyPr/>
          <a:lstStyle/>
          <a:p>
            <a:pPr>
              <a:defRPr/>
            </a:pPr>
            <a:r>
              <a:rPr lang="sv-SE" dirty="0" smtClean="0"/>
              <a:t>K5: </a:t>
            </a:r>
            <a:r>
              <a:rPr lang="sv-SE" dirty="0"/>
              <a:t>sid. </a:t>
            </a:r>
            <a:fld id="{71B7D319-3509-4EF6-A7CA-BA2351681FF6}" type="slidenum">
              <a:rPr lang="en-GB"/>
              <a:pPr>
                <a:defRPr/>
              </a:pPr>
              <a:t>6</a:t>
            </a:fld>
            <a:endParaRPr lang="en-GB" dirty="0"/>
          </a:p>
        </p:txBody>
      </p:sp>
    </p:spTree>
    <p:extLst>
      <p:ext uri="{BB962C8B-B14F-4D97-AF65-F5344CB8AC3E}">
        <p14:creationId xmlns:p14="http://schemas.microsoft.com/office/powerpoint/2010/main" val="31226907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99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99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99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997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971"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Rectangle 2"/>
          <p:cNvSpPr>
            <a:spLocks noGrp="1" noChangeArrowheads="1"/>
          </p:cNvSpPr>
          <p:nvPr>
            <p:ph type="title"/>
          </p:nvPr>
        </p:nvSpPr>
        <p:spPr/>
        <p:txBody>
          <a:bodyPr/>
          <a:lstStyle/>
          <a:p>
            <a:pPr eaLnBrk="1" hangingPunct="1">
              <a:defRPr/>
            </a:pPr>
            <a:r>
              <a:rPr lang="sv-SE" dirty="0"/>
              <a:t>Nominell </a:t>
            </a:r>
            <a:r>
              <a:rPr lang="sv-SE" dirty="0" smtClean="0"/>
              <a:t>växelkurs:2</a:t>
            </a:r>
          </a:p>
        </p:txBody>
      </p:sp>
      <p:sp>
        <p:nvSpPr>
          <p:cNvPr id="339971" name="Rectangle 3"/>
          <p:cNvSpPr>
            <a:spLocks noGrp="1" noChangeArrowheads="1"/>
          </p:cNvSpPr>
          <p:nvPr>
            <p:ph type="body" idx="1"/>
          </p:nvPr>
        </p:nvSpPr>
        <p:spPr>
          <a:xfrm>
            <a:off x="611560" y="1628800"/>
            <a:ext cx="7632848" cy="4800600"/>
          </a:xfrm>
        </p:spPr>
        <p:txBody>
          <a:bodyPr/>
          <a:lstStyle/>
          <a:p>
            <a:pPr>
              <a:buFont typeface="Arial" panose="020B0604020202020204" pitchFamily="34" charset="0"/>
              <a:buChar char="•"/>
              <a:defRPr/>
            </a:pPr>
            <a:r>
              <a:rPr lang="sv-SE" sz="2000" dirty="0">
                <a:effectLst/>
              </a:rPr>
              <a:t>Genom att uttrycka växelkursen som utländsk valuta per inhemsk (</a:t>
            </a:r>
            <a:r>
              <a:rPr lang="sv-SE" sz="2000" dirty="0" smtClean="0">
                <a:effectLst/>
              </a:rPr>
              <a:t>t.ex. EUR/SEK </a:t>
            </a:r>
            <a:r>
              <a:rPr lang="sv-SE" sz="2000" dirty="0">
                <a:effectLst/>
              </a:rPr>
              <a:t>för Sverige) innebär en </a:t>
            </a:r>
            <a:r>
              <a:rPr lang="sv-SE" sz="2000" dirty="0" smtClean="0">
                <a:effectLst/>
              </a:rPr>
              <a:t>nominell </a:t>
            </a:r>
            <a:r>
              <a:rPr lang="sv-SE" sz="2000" b="1" dirty="0" smtClean="0">
                <a:effectLst/>
              </a:rPr>
              <a:t>appreciering, </a:t>
            </a:r>
            <a:r>
              <a:rPr lang="sv-SE" sz="2000" dirty="0" smtClean="0">
                <a:effectLst/>
              </a:rPr>
              <a:t>dvs att inhemsk valuta blir starkare/mera värd, att </a:t>
            </a:r>
            <a:r>
              <a:rPr lang="sv-SE" sz="2000" i="1" dirty="0">
                <a:effectLst/>
              </a:rPr>
              <a:t>E</a:t>
            </a:r>
            <a:r>
              <a:rPr lang="sv-SE" sz="2000" dirty="0">
                <a:effectLst/>
              </a:rPr>
              <a:t> </a:t>
            </a:r>
            <a:r>
              <a:rPr lang="sv-SE" sz="2000" b="1" dirty="0">
                <a:effectLst/>
              </a:rPr>
              <a:t>ökar</a:t>
            </a:r>
            <a:r>
              <a:rPr lang="sv-SE" sz="2000" dirty="0">
                <a:effectLst/>
              </a:rPr>
              <a:t>. </a:t>
            </a:r>
          </a:p>
          <a:p>
            <a:pPr>
              <a:buFont typeface="Arial" panose="020B0604020202020204" pitchFamily="34" charset="0"/>
              <a:buChar char="•"/>
              <a:defRPr/>
            </a:pPr>
            <a:r>
              <a:rPr lang="sv-SE" sz="2000" dirty="0">
                <a:effectLst/>
              </a:rPr>
              <a:t>En </a:t>
            </a:r>
            <a:r>
              <a:rPr lang="sv-SE" sz="2000" b="1" dirty="0">
                <a:effectLst/>
              </a:rPr>
              <a:t>depreciering</a:t>
            </a:r>
            <a:r>
              <a:rPr lang="sv-SE" sz="2000" dirty="0">
                <a:effectLst/>
              </a:rPr>
              <a:t> </a:t>
            </a:r>
            <a:r>
              <a:rPr lang="sv-SE" sz="2000" dirty="0" smtClean="0">
                <a:effectLst/>
              </a:rPr>
              <a:t>av </a:t>
            </a:r>
            <a:r>
              <a:rPr lang="sv-SE" sz="2000" dirty="0">
                <a:effectLst/>
              </a:rPr>
              <a:t>valutan </a:t>
            </a:r>
            <a:r>
              <a:rPr lang="sv-SE" sz="2000" dirty="0" smtClean="0">
                <a:effectLst/>
              </a:rPr>
              <a:t>innebär att värdet på inhemsk valuta faller, </a:t>
            </a:r>
            <a:r>
              <a:rPr lang="sv-SE" sz="2000" dirty="0">
                <a:effectLst/>
              </a:rPr>
              <a:t>dvs </a:t>
            </a:r>
            <a:r>
              <a:rPr lang="sv-SE" sz="2000" i="1" dirty="0">
                <a:effectLst/>
              </a:rPr>
              <a:t>E</a:t>
            </a:r>
            <a:r>
              <a:rPr lang="sv-SE" sz="2000" dirty="0">
                <a:effectLst/>
              </a:rPr>
              <a:t> minskar. </a:t>
            </a:r>
            <a:r>
              <a:rPr lang="sv-SE" sz="2000" dirty="0" smtClean="0">
                <a:effectLst/>
              </a:rPr>
              <a:t>Utländsk valuta blir dyrare.</a:t>
            </a:r>
            <a:endParaRPr lang="sv-SE" sz="2000" dirty="0">
              <a:effectLst/>
            </a:endParaRPr>
          </a:p>
          <a:p>
            <a:pPr>
              <a:buFont typeface="Arial" panose="020B0604020202020204" pitchFamily="34" charset="0"/>
              <a:buChar char="•"/>
              <a:defRPr/>
            </a:pPr>
            <a:r>
              <a:rPr lang="sv-SE" sz="2000" dirty="0">
                <a:effectLst/>
              </a:rPr>
              <a:t>I tidningarna brukar växelkursen definieras på motsatt sätt, som </a:t>
            </a:r>
            <a:r>
              <a:rPr lang="sv-SE" sz="2000" dirty="0" smtClean="0">
                <a:effectLst/>
              </a:rPr>
              <a:t>priset på utländsk valuta </a:t>
            </a:r>
            <a:r>
              <a:rPr lang="sv-SE" sz="2000" dirty="0">
                <a:effectLst/>
              </a:rPr>
              <a:t>man får för </a:t>
            </a:r>
            <a:r>
              <a:rPr lang="sv-SE" sz="2000" dirty="0" smtClean="0">
                <a:effectLst/>
              </a:rPr>
              <a:t>betala, </a:t>
            </a:r>
            <a:r>
              <a:rPr lang="sv-SE" sz="2000" dirty="0">
                <a:effectLst/>
              </a:rPr>
              <a:t>t.ex. </a:t>
            </a:r>
            <a:r>
              <a:rPr lang="sv-SE" sz="2000" dirty="0" smtClean="0">
                <a:effectLst/>
              </a:rPr>
              <a:t>9,00 </a:t>
            </a:r>
            <a:r>
              <a:rPr lang="sv-SE" sz="2000" dirty="0">
                <a:effectLst/>
              </a:rPr>
              <a:t>SEK/US$. </a:t>
            </a:r>
          </a:p>
          <a:p>
            <a:pPr>
              <a:buFont typeface="Arial" panose="020B0604020202020204" pitchFamily="34" charset="0"/>
              <a:buChar char="•"/>
              <a:defRPr/>
            </a:pPr>
            <a:r>
              <a:rPr lang="sv-SE" sz="2000" dirty="0">
                <a:effectLst/>
              </a:rPr>
              <a:t>Under fasta växelkurser talar man om </a:t>
            </a:r>
            <a:r>
              <a:rPr lang="sv-SE" sz="2000" b="1" dirty="0" smtClean="0">
                <a:effectLst/>
              </a:rPr>
              <a:t>revalveringar</a:t>
            </a:r>
            <a:r>
              <a:rPr lang="sv-SE" sz="2000" dirty="0" smtClean="0">
                <a:effectLst/>
              </a:rPr>
              <a:t> och </a:t>
            </a:r>
            <a:r>
              <a:rPr lang="sv-SE" sz="2000" b="1" dirty="0" smtClean="0">
                <a:effectLst/>
              </a:rPr>
              <a:t>devalveringar</a:t>
            </a:r>
            <a:r>
              <a:rPr lang="sv-SE" sz="2000" dirty="0" smtClean="0">
                <a:effectLst/>
              </a:rPr>
              <a:t> istället </a:t>
            </a:r>
            <a:r>
              <a:rPr lang="sv-SE" sz="2000" dirty="0">
                <a:effectLst/>
              </a:rPr>
              <a:t>för </a:t>
            </a:r>
            <a:r>
              <a:rPr lang="sv-SE" sz="2000" dirty="0" smtClean="0">
                <a:effectLst/>
              </a:rPr>
              <a:t>apprecieringar respektive deprecieringar</a:t>
            </a:r>
            <a:r>
              <a:rPr lang="sv-SE" sz="2000" dirty="0">
                <a:effectLst/>
              </a:rPr>
              <a:t>. </a:t>
            </a:r>
          </a:p>
          <a:p>
            <a:pPr>
              <a:buFont typeface="Arial" panose="020B0604020202020204" pitchFamily="34" charset="0"/>
              <a:buChar char="•"/>
              <a:defRPr/>
            </a:pPr>
            <a:endParaRPr lang="sv-SE" sz="2000" dirty="0">
              <a:effectLst/>
            </a:endParaRPr>
          </a:p>
        </p:txBody>
      </p:sp>
      <p:sp>
        <p:nvSpPr>
          <p:cNvPr id="5" name="Slide Number Placeholder 3"/>
          <p:cNvSpPr>
            <a:spLocks noGrp="1"/>
          </p:cNvSpPr>
          <p:nvPr>
            <p:ph type="sldNum" sz="quarter" idx="10"/>
          </p:nvPr>
        </p:nvSpPr>
        <p:spPr>
          <a:xfrm>
            <a:off x="0" y="6516688"/>
            <a:ext cx="1900238" cy="336550"/>
          </a:xfrm>
        </p:spPr>
        <p:txBody>
          <a:bodyPr/>
          <a:lstStyle/>
          <a:p>
            <a:pPr>
              <a:defRPr/>
            </a:pPr>
            <a:r>
              <a:rPr lang="sv-SE" dirty="0" smtClean="0"/>
              <a:t>K5: </a:t>
            </a:r>
            <a:r>
              <a:rPr lang="sv-SE" dirty="0"/>
              <a:t>sid. </a:t>
            </a:r>
            <a:fld id="{71B7D319-3509-4EF6-A7CA-BA2351681FF6}" type="slidenum">
              <a:rPr lang="en-GB"/>
              <a:pPr>
                <a:defRPr/>
              </a:pPr>
              <a:t>7</a:t>
            </a:fld>
            <a:endParaRPr lang="en-GB" dirty="0"/>
          </a:p>
        </p:txBody>
      </p:sp>
    </p:spTree>
    <p:extLst>
      <p:ext uri="{BB962C8B-B14F-4D97-AF65-F5344CB8AC3E}">
        <p14:creationId xmlns:p14="http://schemas.microsoft.com/office/powerpoint/2010/main" val="26708431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99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99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99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997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97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Nominella flytande växelkurser </a:t>
            </a:r>
            <a:br>
              <a:rPr lang="sv-SE" dirty="0"/>
            </a:br>
            <a:r>
              <a:rPr lang="sv-SE" dirty="0"/>
              <a:t>svänger mycket</a:t>
            </a:r>
            <a:endParaRPr lang="en-US" dirty="0"/>
          </a:p>
        </p:txBody>
      </p:sp>
      <p:sp>
        <p:nvSpPr>
          <p:cNvPr id="4" name="Slide Number Placeholder 3"/>
          <p:cNvSpPr>
            <a:spLocks noGrp="1"/>
          </p:cNvSpPr>
          <p:nvPr>
            <p:ph type="sldNum" sz="quarter" idx="10"/>
          </p:nvPr>
        </p:nvSpPr>
        <p:spPr>
          <a:xfrm>
            <a:off x="0" y="6516688"/>
            <a:ext cx="1900238" cy="336550"/>
          </a:xfrm>
        </p:spPr>
        <p:txBody>
          <a:bodyPr/>
          <a:lstStyle/>
          <a:p>
            <a:pPr>
              <a:defRPr/>
            </a:pPr>
            <a:r>
              <a:rPr lang="sv-SE" dirty="0" smtClean="0"/>
              <a:t>K5: </a:t>
            </a:r>
            <a:r>
              <a:rPr lang="sv-SE" dirty="0"/>
              <a:t>sid. </a:t>
            </a:r>
            <a:fld id="{71B7D319-3509-4EF6-A7CA-BA2351681FF6}" type="slidenum">
              <a:rPr lang="en-GB"/>
              <a:pPr>
                <a:defRPr/>
              </a:pPr>
              <a:t>8</a:t>
            </a:fld>
            <a:endParaRPr lang="en-GB" dirty="0"/>
          </a:p>
        </p:txBody>
      </p:sp>
      <p:sp>
        <p:nvSpPr>
          <p:cNvPr id="3" name="TextBox 2"/>
          <p:cNvSpPr txBox="1"/>
          <p:nvPr/>
        </p:nvSpPr>
        <p:spPr>
          <a:xfrm>
            <a:off x="323528" y="6020790"/>
            <a:ext cx="1619354" cy="307777"/>
          </a:xfrm>
          <a:prstGeom prst="rect">
            <a:avLst/>
          </a:prstGeom>
          <a:noFill/>
        </p:spPr>
        <p:txBody>
          <a:bodyPr wrap="none" rtlCol="0">
            <a:spAutoFit/>
          </a:bodyPr>
          <a:lstStyle/>
          <a:p>
            <a:r>
              <a:rPr lang="en-US" sz="1400" dirty="0" err="1" smtClean="0">
                <a:solidFill>
                  <a:schemeClr val="tx1"/>
                </a:solidFill>
                <a:latin typeface="+mn-lt"/>
              </a:rPr>
              <a:t>Källa</a:t>
            </a:r>
            <a:r>
              <a:rPr lang="en-US" sz="1400" dirty="0" smtClean="0">
                <a:solidFill>
                  <a:schemeClr val="tx1"/>
                </a:solidFill>
                <a:latin typeface="+mn-lt"/>
              </a:rPr>
              <a:t>: </a:t>
            </a:r>
            <a:r>
              <a:rPr lang="en-US" sz="1400" dirty="0" err="1" smtClean="0">
                <a:solidFill>
                  <a:schemeClr val="tx1"/>
                </a:solidFill>
                <a:latin typeface="+mn-lt"/>
              </a:rPr>
              <a:t>Riksbanken</a:t>
            </a:r>
            <a:endParaRPr lang="en-US" sz="1400" dirty="0">
              <a:solidFill>
                <a:schemeClr val="tx1"/>
              </a:solidFill>
              <a:latin typeface="+mn-lt"/>
            </a:endParaRPr>
          </a:p>
        </p:txBody>
      </p:sp>
      <p:graphicFrame>
        <p:nvGraphicFramePr>
          <p:cNvPr id="6" name="Chart 5"/>
          <p:cNvGraphicFramePr>
            <a:graphicFrameLocks/>
          </p:cNvGraphicFramePr>
          <p:nvPr>
            <p:extLst>
              <p:ext uri="{D42A27DB-BD31-4B8C-83A1-F6EECF244321}">
                <p14:modId xmlns:p14="http://schemas.microsoft.com/office/powerpoint/2010/main" val="3116809578"/>
              </p:ext>
            </p:extLst>
          </p:nvPr>
        </p:nvGraphicFramePr>
        <p:xfrm>
          <a:off x="323528" y="1769268"/>
          <a:ext cx="8496622" cy="3963988"/>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3547266" y="1340768"/>
            <a:ext cx="2111476" cy="584775"/>
          </a:xfrm>
          <a:prstGeom prst="rect">
            <a:avLst/>
          </a:prstGeom>
          <a:noFill/>
        </p:spPr>
        <p:txBody>
          <a:bodyPr wrap="none" rtlCol="0">
            <a:spAutoFit/>
          </a:bodyPr>
          <a:lstStyle/>
          <a:p>
            <a:pPr algn="ctr"/>
            <a:r>
              <a:rPr lang="en-US" sz="1600" dirty="0" smtClean="0">
                <a:solidFill>
                  <a:schemeClr val="tx1"/>
                </a:solidFill>
                <a:latin typeface="+mn-lt"/>
              </a:rPr>
              <a:t>Kronor per US dollar </a:t>
            </a:r>
            <a:br>
              <a:rPr lang="en-US" sz="1600" dirty="0" smtClean="0">
                <a:solidFill>
                  <a:schemeClr val="tx1"/>
                </a:solidFill>
                <a:latin typeface="+mn-lt"/>
              </a:rPr>
            </a:br>
            <a:r>
              <a:rPr lang="en-US" sz="1600" dirty="0" err="1" smtClean="0">
                <a:solidFill>
                  <a:schemeClr val="tx1"/>
                </a:solidFill>
                <a:latin typeface="+mn-lt"/>
              </a:rPr>
              <a:t>årsgenomsnitt</a:t>
            </a:r>
            <a:endParaRPr lang="en-US" sz="1600" dirty="0">
              <a:solidFill>
                <a:schemeClr val="tx1"/>
              </a:solidFill>
              <a:latin typeface="+mn-lt"/>
            </a:endParaRPr>
          </a:p>
        </p:txBody>
      </p:sp>
      <p:sp>
        <p:nvSpPr>
          <p:cNvPr id="9" name="TextBox 8"/>
          <p:cNvSpPr txBox="1"/>
          <p:nvPr/>
        </p:nvSpPr>
        <p:spPr>
          <a:xfrm>
            <a:off x="3731697" y="6363293"/>
            <a:ext cx="5378395" cy="307777"/>
          </a:xfrm>
          <a:prstGeom prst="rect">
            <a:avLst/>
          </a:prstGeom>
          <a:noFill/>
        </p:spPr>
        <p:txBody>
          <a:bodyPr wrap="none" rtlCol="0">
            <a:spAutoFit/>
          </a:bodyPr>
          <a:lstStyle/>
          <a:p>
            <a:r>
              <a:rPr lang="en-US" sz="1400" dirty="0" err="1" smtClean="0">
                <a:solidFill>
                  <a:schemeClr val="tx1"/>
                </a:solidFill>
                <a:latin typeface="+mn-lt"/>
              </a:rPr>
              <a:t>Notera</a:t>
            </a:r>
            <a:r>
              <a:rPr lang="en-US" sz="1400" dirty="0" smtClean="0">
                <a:solidFill>
                  <a:schemeClr val="tx1"/>
                </a:solidFill>
                <a:latin typeface="+mn-lt"/>
              </a:rPr>
              <a:t> </a:t>
            </a:r>
            <a:r>
              <a:rPr lang="en-US" sz="1400" dirty="0" err="1" smtClean="0">
                <a:solidFill>
                  <a:schemeClr val="tx1"/>
                </a:solidFill>
                <a:latin typeface="+mn-lt"/>
              </a:rPr>
              <a:t>att</a:t>
            </a:r>
            <a:r>
              <a:rPr lang="en-US" sz="1400" dirty="0" smtClean="0">
                <a:solidFill>
                  <a:schemeClr val="tx1"/>
                </a:solidFill>
                <a:latin typeface="+mn-lt"/>
              </a:rPr>
              <a:t> </a:t>
            </a:r>
            <a:r>
              <a:rPr lang="en-US" sz="1400" dirty="0" err="1" smtClean="0">
                <a:solidFill>
                  <a:schemeClr val="tx1"/>
                </a:solidFill>
                <a:latin typeface="+mn-lt"/>
              </a:rPr>
              <a:t>växelkursen</a:t>
            </a:r>
            <a:r>
              <a:rPr lang="en-US" sz="1400" dirty="0" smtClean="0">
                <a:solidFill>
                  <a:schemeClr val="tx1"/>
                </a:solidFill>
                <a:latin typeface="+mn-lt"/>
              </a:rPr>
              <a:t> </a:t>
            </a:r>
            <a:r>
              <a:rPr lang="en-US" sz="1400" dirty="0" err="1" smtClean="0">
                <a:solidFill>
                  <a:schemeClr val="tx1"/>
                </a:solidFill>
                <a:latin typeface="+mn-lt"/>
              </a:rPr>
              <a:t>här</a:t>
            </a:r>
            <a:r>
              <a:rPr lang="en-US" sz="1400" dirty="0" smtClean="0">
                <a:solidFill>
                  <a:schemeClr val="tx1"/>
                </a:solidFill>
                <a:latin typeface="+mn-lt"/>
              </a:rPr>
              <a:t> </a:t>
            </a:r>
            <a:r>
              <a:rPr lang="en-US" sz="1400" dirty="0" err="1" smtClean="0">
                <a:solidFill>
                  <a:schemeClr val="tx1"/>
                </a:solidFill>
                <a:latin typeface="+mn-lt"/>
              </a:rPr>
              <a:t>är</a:t>
            </a:r>
            <a:r>
              <a:rPr lang="en-US" sz="1400" dirty="0" smtClean="0">
                <a:solidFill>
                  <a:schemeClr val="tx1"/>
                </a:solidFill>
                <a:latin typeface="+mn-lt"/>
              </a:rPr>
              <a:t> </a:t>
            </a:r>
            <a:r>
              <a:rPr lang="en-US" sz="1400" dirty="0" err="1" smtClean="0">
                <a:solidFill>
                  <a:schemeClr val="tx1"/>
                </a:solidFill>
                <a:latin typeface="+mn-lt"/>
              </a:rPr>
              <a:t>definierad</a:t>
            </a:r>
            <a:r>
              <a:rPr lang="en-US" sz="1400" dirty="0" smtClean="0">
                <a:solidFill>
                  <a:schemeClr val="tx1"/>
                </a:solidFill>
                <a:latin typeface="+mn-lt"/>
              </a:rPr>
              <a:t> </a:t>
            </a:r>
            <a:r>
              <a:rPr lang="en-US" sz="1400" dirty="0" err="1" smtClean="0">
                <a:solidFill>
                  <a:schemeClr val="tx1"/>
                </a:solidFill>
                <a:latin typeface="+mn-lt"/>
              </a:rPr>
              <a:t>som</a:t>
            </a:r>
            <a:r>
              <a:rPr lang="en-US" sz="1400" dirty="0" smtClean="0">
                <a:solidFill>
                  <a:schemeClr val="tx1"/>
                </a:solidFill>
                <a:latin typeface="+mn-lt"/>
              </a:rPr>
              <a:t> SEK/</a:t>
            </a:r>
            <a:r>
              <a:rPr lang="en-US" sz="1400" dirty="0" err="1" smtClean="0">
                <a:solidFill>
                  <a:schemeClr val="tx1"/>
                </a:solidFill>
                <a:latin typeface="+mn-lt"/>
              </a:rPr>
              <a:t>utländsk</a:t>
            </a:r>
            <a:r>
              <a:rPr lang="en-US" sz="1400" dirty="0" smtClean="0">
                <a:solidFill>
                  <a:schemeClr val="tx1"/>
                </a:solidFill>
                <a:latin typeface="+mn-lt"/>
              </a:rPr>
              <a:t> </a:t>
            </a:r>
            <a:r>
              <a:rPr lang="en-US" sz="1400" dirty="0" err="1" smtClean="0">
                <a:solidFill>
                  <a:schemeClr val="tx1"/>
                </a:solidFill>
                <a:latin typeface="+mn-lt"/>
              </a:rPr>
              <a:t>valuta</a:t>
            </a:r>
            <a:r>
              <a:rPr lang="en-US" sz="1400" dirty="0" smtClean="0">
                <a:solidFill>
                  <a:schemeClr val="tx1"/>
                </a:solidFill>
                <a:latin typeface="+mn-lt"/>
              </a:rPr>
              <a:t> </a:t>
            </a:r>
            <a:endParaRPr lang="en-US" sz="1400" dirty="0">
              <a:solidFill>
                <a:schemeClr val="tx1"/>
              </a:solidFill>
              <a:latin typeface="+mn-lt"/>
            </a:endParaRPr>
          </a:p>
        </p:txBody>
      </p:sp>
    </p:spTree>
    <p:extLst>
      <p:ext uri="{BB962C8B-B14F-4D97-AF65-F5344CB8AC3E}">
        <p14:creationId xmlns:p14="http://schemas.microsoft.com/office/powerpoint/2010/main" val="17343857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Flytande</a:t>
            </a:r>
            <a:r>
              <a:rPr lang="en-US" dirty="0" smtClean="0"/>
              <a:t> </a:t>
            </a:r>
            <a:r>
              <a:rPr lang="en-US" dirty="0" err="1" smtClean="0"/>
              <a:t>växelkurser</a:t>
            </a:r>
            <a:endParaRPr lang="en-US" dirty="0"/>
          </a:p>
        </p:txBody>
      </p:sp>
      <p:graphicFrame>
        <p:nvGraphicFramePr>
          <p:cNvPr id="4" name="Chart 3"/>
          <p:cNvGraphicFramePr>
            <a:graphicFrameLocks/>
          </p:cNvGraphicFramePr>
          <p:nvPr>
            <p:extLst>
              <p:ext uri="{D42A27DB-BD31-4B8C-83A1-F6EECF244321}">
                <p14:modId xmlns:p14="http://schemas.microsoft.com/office/powerpoint/2010/main" val="1126893967"/>
              </p:ext>
            </p:extLst>
          </p:nvPr>
        </p:nvGraphicFramePr>
        <p:xfrm>
          <a:off x="323528" y="1484784"/>
          <a:ext cx="8712968" cy="5040560"/>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3"/>
          <p:cNvSpPr>
            <a:spLocks noGrp="1"/>
          </p:cNvSpPr>
          <p:nvPr>
            <p:ph type="sldNum" sz="quarter" idx="10"/>
          </p:nvPr>
        </p:nvSpPr>
        <p:spPr>
          <a:xfrm>
            <a:off x="0" y="6516688"/>
            <a:ext cx="1900238" cy="336550"/>
          </a:xfrm>
        </p:spPr>
        <p:txBody>
          <a:bodyPr/>
          <a:lstStyle/>
          <a:p>
            <a:pPr>
              <a:defRPr/>
            </a:pPr>
            <a:r>
              <a:rPr lang="sv-SE" dirty="0" smtClean="0"/>
              <a:t>K5: </a:t>
            </a:r>
            <a:r>
              <a:rPr lang="sv-SE" dirty="0"/>
              <a:t>sid. </a:t>
            </a:r>
            <a:fld id="{71B7D319-3509-4EF6-A7CA-BA2351681FF6}" type="slidenum">
              <a:rPr lang="en-GB"/>
              <a:pPr>
                <a:defRPr/>
              </a:pPr>
              <a:t>9</a:t>
            </a:fld>
            <a:endParaRPr lang="en-GB" dirty="0"/>
          </a:p>
        </p:txBody>
      </p:sp>
      <p:sp>
        <p:nvSpPr>
          <p:cNvPr id="6" name="TextBox 5"/>
          <p:cNvSpPr txBox="1"/>
          <p:nvPr/>
        </p:nvSpPr>
        <p:spPr>
          <a:xfrm>
            <a:off x="3731697" y="6363293"/>
            <a:ext cx="5378395" cy="307777"/>
          </a:xfrm>
          <a:prstGeom prst="rect">
            <a:avLst/>
          </a:prstGeom>
          <a:noFill/>
        </p:spPr>
        <p:txBody>
          <a:bodyPr wrap="none" rtlCol="0">
            <a:spAutoFit/>
          </a:bodyPr>
          <a:lstStyle/>
          <a:p>
            <a:r>
              <a:rPr lang="en-US" sz="1400" dirty="0" err="1" smtClean="0">
                <a:solidFill>
                  <a:schemeClr val="tx1"/>
                </a:solidFill>
                <a:latin typeface="+mn-lt"/>
              </a:rPr>
              <a:t>Notera</a:t>
            </a:r>
            <a:r>
              <a:rPr lang="en-US" sz="1400" dirty="0" smtClean="0">
                <a:solidFill>
                  <a:schemeClr val="tx1"/>
                </a:solidFill>
                <a:latin typeface="+mn-lt"/>
              </a:rPr>
              <a:t> </a:t>
            </a:r>
            <a:r>
              <a:rPr lang="en-US" sz="1400" dirty="0" err="1" smtClean="0">
                <a:solidFill>
                  <a:schemeClr val="tx1"/>
                </a:solidFill>
                <a:latin typeface="+mn-lt"/>
              </a:rPr>
              <a:t>att</a:t>
            </a:r>
            <a:r>
              <a:rPr lang="en-US" sz="1400" dirty="0" smtClean="0">
                <a:solidFill>
                  <a:schemeClr val="tx1"/>
                </a:solidFill>
                <a:latin typeface="+mn-lt"/>
              </a:rPr>
              <a:t> </a:t>
            </a:r>
            <a:r>
              <a:rPr lang="en-US" sz="1400" dirty="0" err="1" smtClean="0">
                <a:solidFill>
                  <a:schemeClr val="tx1"/>
                </a:solidFill>
                <a:latin typeface="+mn-lt"/>
              </a:rPr>
              <a:t>växelkursen</a:t>
            </a:r>
            <a:r>
              <a:rPr lang="en-US" sz="1400" dirty="0" smtClean="0">
                <a:solidFill>
                  <a:schemeClr val="tx1"/>
                </a:solidFill>
                <a:latin typeface="+mn-lt"/>
              </a:rPr>
              <a:t> </a:t>
            </a:r>
            <a:r>
              <a:rPr lang="en-US" sz="1400" dirty="0" err="1" smtClean="0">
                <a:solidFill>
                  <a:schemeClr val="tx1"/>
                </a:solidFill>
                <a:latin typeface="+mn-lt"/>
              </a:rPr>
              <a:t>här</a:t>
            </a:r>
            <a:r>
              <a:rPr lang="en-US" sz="1400" dirty="0" smtClean="0">
                <a:solidFill>
                  <a:schemeClr val="tx1"/>
                </a:solidFill>
                <a:latin typeface="+mn-lt"/>
              </a:rPr>
              <a:t> </a:t>
            </a:r>
            <a:r>
              <a:rPr lang="en-US" sz="1400" dirty="0" err="1" smtClean="0">
                <a:solidFill>
                  <a:schemeClr val="tx1"/>
                </a:solidFill>
                <a:latin typeface="+mn-lt"/>
              </a:rPr>
              <a:t>är</a:t>
            </a:r>
            <a:r>
              <a:rPr lang="en-US" sz="1400" dirty="0" smtClean="0">
                <a:solidFill>
                  <a:schemeClr val="tx1"/>
                </a:solidFill>
                <a:latin typeface="+mn-lt"/>
              </a:rPr>
              <a:t> </a:t>
            </a:r>
            <a:r>
              <a:rPr lang="en-US" sz="1400" dirty="0" err="1" smtClean="0">
                <a:solidFill>
                  <a:schemeClr val="tx1"/>
                </a:solidFill>
                <a:latin typeface="+mn-lt"/>
              </a:rPr>
              <a:t>definierad</a:t>
            </a:r>
            <a:r>
              <a:rPr lang="en-US" sz="1400" dirty="0" smtClean="0">
                <a:solidFill>
                  <a:schemeClr val="tx1"/>
                </a:solidFill>
                <a:latin typeface="+mn-lt"/>
              </a:rPr>
              <a:t> </a:t>
            </a:r>
            <a:r>
              <a:rPr lang="en-US" sz="1400" dirty="0" err="1" smtClean="0">
                <a:solidFill>
                  <a:schemeClr val="tx1"/>
                </a:solidFill>
                <a:latin typeface="+mn-lt"/>
              </a:rPr>
              <a:t>som</a:t>
            </a:r>
            <a:r>
              <a:rPr lang="en-US" sz="1400" dirty="0" smtClean="0">
                <a:solidFill>
                  <a:schemeClr val="tx1"/>
                </a:solidFill>
                <a:latin typeface="+mn-lt"/>
              </a:rPr>
              <a:t> SEK/</a:t>
            </a:r>
            <a:r>
              <a:rPr lang="en-US" sz="1400" dirty="0" err="1" smtClean="0">
                <a:solidFill>
                  <a:schemeClr val="tx1"/>
                </a:solidFill>
                <a:latin typeface="+mn-lt"/>
              </a:rPr>
              <a:t>utländsk</a:t>
            </a:r>
            <a:r>
              <a:rPr lang="en-US" sz="1400" dirty="0" smtClean="0">
                <a:solidFill>
                  <a:schemeClr val="tx1"/>
                </a:solidFill>
                <a:latin typeface="+mn-lt"/>
              </a:rPr>
              <a:t> </a:t>
            </a:r>
            <a:r>
              <a:rPr lang="en-US" sz="1400" dirty="0" err="1" smtClean="0">
                <a:solidFill>
                  <a:schemeClr val="tx1"/>
                </a:solidFill>
                <a:latin typeface="+mn-lt"/>
              </a:rPr>
              <a:t>valuta</a:t>
            </a:r>
            <a:r>
              <a:rPr lang="en-US" sz="1400" dirty="0" smtClean="0">
                <a:solidFill>
                  <a:schemeClr val="tx1"/>
                </a:solidFill>
                <a:latin typeface="+mn-lt"/>
              </a:rPr>
              <a:t> </a:t>
            </a:r>
            <a:endParaRPr lang="en-US" sz="1400" dirty="0">
              <a:solidFill>
                <a:schemeClr val="tx1"/>
              </a:solidFill>
              <a:latin typeface="+mn-lt"/>
            </a:endParaRPr>
          </a:p>
        </p:txBody>
      </p:sp>
      <p:sp>
        <p:nvSpPr>
          <p:cNvPr id="3" name="Rectangle 2"/>
          <p:cNvSpPr/>
          <p:nvPr/>
        </p:nvSpPr>
        <p:spPr>
          <a:xfrm>
            <a:off x="3275856" y="1340767"/>
            <a:ext cx="2530501" cy="461665"/>
          </a:xfrm>
          <a:prstGeom prst="rect">
            <a:avLst/>
          </a:prstGeom>
        </p:spPr>
        <p:txBody>
          <a:bodyPr wrap="none">
            <a:spAutoFit/>
          </a:bodyPr>
          <a:lstStyle/>
          <a:p>
            <a:r>
              <a:rPr lang="en-US" dirty="0" err="1" smtClean="0">
                <a:solidFill>
                  <a:schemeClr val="tx1"/>
                </a:solidFill>
                <a:latin typeface="+mn-lt"/>
              </a:rPr>
              <a:t>Veckogenomsnitt</a:t>
            </a:r>
            <a:endParaRPr lang="en-US" dirty="0">
              <a:solidFill>
                <a:schemeClr val="tx1"/>
              </a:solidFill>
              <a:latin typeface="+mn-lt"/>
            </a:endParaRPr>
          </a:p>
        </p:txBody>
      </p:sp>
    </p:spTree>
    <p:extLst>
      <p:ext uri="{BB962C8B-B14F-4D97-AF65-F5344CB8AC3E}">
        <p14:creationId xmlns:p14="http://schemas.microsoft.com/office/powerpoint/2010/main" val="58415420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MS Gothic"/>
        <a:cs typeface=""/>
      </a:majorFont>
      <a:minorFont>
        <a:latin typeface="Arial"/>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MS Gothic"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MS Gothic" pitchFamily="49" charset="-128"/>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MS Gothic"/>
        <a:cs typeface=""/>
      </a:majorFont>
      <a:minorFont>
        <a:latin typeface="Arial"/>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MS Gothic"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MS Gothic" pitchFamily="49" charset="-128"/>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21275</TotalTime>
  <Words>3375</Words>
  <Application>Microsoft Office PowerPoint</Application>
  <PresentationFormat>On-screen Show (4:3)</PresentationFormat>
  <Paragraphs>329</Paragraphs>
  <Slides>35</Slides>
  <Notes>5</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35</vt:i4>
      </vt:variant>
    </vt:vector>
  </HeadingPairs>
  <TitlesOfParts>
    <vt:vector size="38" baseType="lpstr">
      <vt:lpstr>Default Design</vt:lpstr>
      <vt:lpstr>1_Default Design</vt:lpstr>
      <vt:lpstr>Equation</vt:lpstr>
      <vt:lpstr>Kapitel 5 IS-LM-modellen i en öppen ekonomi</vt:lpstr>
      <vt:lpstr>Öppenhet på olika marknader</vt:lpstr>
      <vt:lpstr>Öppenhet på varumarknaden</vt:lpstr>
      <vt:lpstr>Öppenhet på varumarknaden</vt:lpstr>
      <vt:lpstr>Graden av öppenhet</vt:lpstr>
      <vt:lpstr>Nominell växelkurs</vt:lpstr>
      <vt:lpstr>Nominell växelkurs:2</vt:lpstr>
      <vt:lpstr>Nominella flytande växelkurser  svänger mycket</vt:lpstr>
      <vt:lpstr>Flytande växelkurser</vt:lpstr>
      <vt:lpstr>Valet mellan inhemskt och utländskt producerade varor</vt:lpstr>
      <vt:lpstr>Real växelkurs</vt:lpstr>
      <vt:lpstr>Bilaterala vs Multilaterala växelkurser</vt:lpstr>
      <vt:lpstr>Öppenhet på finansiella marknader</vt:lpstr>
      <vt:lpstr>Betalningsbalansen</vt:lpstr>
      <vt:lpstr>Finansiell balans</vt:lpstr>
      <vt:lpstr>Sveriges Betalningsbalans 2014</vt:lpstr>
      <vt:lpstr>Valet mellan utländska och inhemska finansiella tillgångar</vt:lpstr>
      <vt:lpstr>Ränteparitet</vt:lpstr>
      <vt:lpstr>Tolkning ränteparitet</vt:lpstr>
      <vt:lpstr>Sammanfattning</vt:lpstr>
      <vt:lpstr>IS-sambandet i en öppen ekonomi</vt:lpstr>
      <vt:lpstr>Ett räkneexempel</vt:lpstr>
      <vt:lpstr>Vad bestämmer C, I, X och IM?</vt:lpstr>
      <vt:lpstr>Efterfrågan på inhemska varor:1</vt:lpstr>
      <vt:lpstr>Efterfrågan på inhemska varor:2</vt:lpstr>
      <vt:lpstr>Jämvikt på varumarknaden och nettoexport</vt:lpstr>
      <vt:lpstr>Jämvikt på varumarknaden i ord och formler</vt:lpstr>
      <vt:lpstr>Jämvikt på varumarknaden i ord och formler:2</vt:lpstr>
      <vt:lpstr>Jämvikt på de finansiella marknaderna</vt:lpstr>
      <vt:lpstr>Jämvikt på valutamarknaden</vt:lpstr>
      <vt:lpstr>Varu och finansmark- naderna tillsammans</vt:lpstr>
      <vt:lpstr>IS-LM i den öppna ekonomin</vt:lpstr>
      <vt:lpstr>Lite doktrinhistoria</vt:lpstr>
      <vt:lpstr>Lite doktrinhistoria:2</vt:lpstr>
      <vt:lpstr>Lite doktrinhistoria:3</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Kapitel 2</dc:title>
  <dc:subject>Macroeconomics, 3/e, Blanchard</dc:subject>
  <dc:creator>John Hassler</dc:creator>
  <cp:lastModifiedBy>hasslerj</cp:lastModifiedBy>
  <cp:revision>411</cp:revision>
  <cp:lastPrinted>2021-11-08T07:57:07Z</cp:lastPrinted>
  <dcterms:created xsi:type="dcterms:W3CDTF">2001-01-09T19:01:00Z</dcterms:created>
  <dcterms:modified xsi:type="dcterms:W3CDTF">2021-11-08T12:42:45Z</dcterms:modified>
</cp:coreProperties>
</file>