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8"/>
  </p:notesMasterIdLst>
  <p:handoutMasterIdLst>
    <p:handoutMasterId r:id="rId19"/>
  </p:handoutMasterIdLst>
  <p:sldIdLst>
    <p:sldId id="262" r:id="rId3"/>
    <p:sldId id="259" r:id="rId4"/>
    <p:sldId id="260" r:id="rId5"/>
    <p:sldId id="263" r:id="rId6"/>
    <p:sldId id="264" r:id="rId7"/>
    <p:sldId id="275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4910C"/>
    <a:srgbClr val="346976"/>
    <a:srgbClr val="316977"/>
    <a:srgbClr val="375263"/>
    <a:srgbClr val="00CCFF"/>
    <a:srgbClr val="FF6600"/>
    <a:srgbClr val="CC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07" autoAdjust="0"/>
    <p:restoredTop sz="94652" autoAdjust="0"/>
  </p:normalViewPr>
  <p:slideViewPr>
    <p:cSldViewPr showGuides="1">
      <p:cViewPr>
        <p:scale>
          <a:sx n="100" d="100"/>
          <a:sy n="100" d="100"/>
        </p:scale>
        <p:origin x="-156" y="534"/>
      </p:cViewPr>
      <p:guideLst>
        <p:guide orient="horz" pos="1933"/>
        <p:guide pos="476"/>
      </p:guideLst>
    </p:cSldViewPr>
  </p:slideViewPr>
  <p:outlineViewPr>
    <p:cViewPr varScale="1">
      <p:scale>
        <a:sx n="170" d="200"/>
        <a:sy n="170" d="200"/>
      </p:scale>
      <p:origin x="0" y="42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978"/>
        <p:guide pos="20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45" y="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3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45" y="9430830"/>
            <a:ext cx="2945955" cy="49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D3ED561-495B-4DE9-A846-B4C6ED9FD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42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5299" name="AutoShape 2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5300" name="AutoShape 3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2941529" cy="4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1722" y="1"/>
            <a:ext cx="2941529" cy="4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53000" cy="37163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7242" y="4714594"/>
            <a:ext cx="4978765" cy="446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30830"/>
            <a:ext cx="2941529" cy="49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51722" y="9430830"/>
            <a:ext cx="2941529" cy="49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FF5111F-4AD0-4493-821E-1CDE6579D3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9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1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4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5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7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8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11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12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 smtClean="0">
                <a:solidFill>
                  <a:srgbClr val="000000"/>
                </a:solidFill>
              </a:rPr>
              <a:pPr/>
              <a:t>14</a:t>
            </a:fld>
            <a:endParaRPr lang="en-US" altLang="en-US" sz="1200" dirty="0" smtClean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1" y="746916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2" y="4714594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8B1BB85-D0C2-4B28-AB9E-53D60B685E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112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30DD38C7-3663-4232-AEB9-623058B964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03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"/>
            <a:ext cx="2017713" cy="6021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902325" cy="6021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35E83199-A7F5-4179-BD56-83324D5D11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09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2438" cy="1138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3709988" cy="4344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71988" y="1752600"/>
            <a:ext cx="3711575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71988" y="4000500"/>
            <a:ext cx="3711575" cy="2097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DFD680DA-FB57-4DF0-8D1C-CD7780993F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305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38862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862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B kap 6 sid. </a:t>
            </a:r>
            <a:fld id="{B0700105-CC67-4EDE-84C6-544D4DF4DB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93352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3089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927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170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462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5589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44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sid. </a:t>
            </a:r>
            <a:fld id="{90A7D973-48A0-446A-9019-5C51161FB6A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026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290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660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171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08585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97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EAA78279-6DD1-45E4-A773-64684E42CD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242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709988" cy="4344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1988" y="1752600"/>
            <a:ext cx="3711575" cy="4344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CF7090F2-AB0F-4F0D-9F7D-FDD2F1F355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2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BA2F83A3-0C79-422A-91B0-AF98E95FFD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1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5904523-22A4-4E55-9DBA-8D9DED4E4B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7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191316B-6C74-4157-AB5B-F7EBD3177B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9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976320D-E8C9-4484-85CB-34ACEF0666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3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A9F16046-584C-4D2A-8B45-3B76B76966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1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072438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573963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609600" y="1219200"/>
            <a:ext cx="8077200" cy="1588"/>
          </a:xfrm>
          <a:prstGeom prst="line">
            <a:avLst/>
          </a:prstGeom>
          <a:noFill/>
          <a:ln w="5724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0" y="6516688"/>
            <a:ext cx="1900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7A1C7ACD-009E-42B6-9C9E-574C7025B9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73" r:id="rId13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35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ts val="30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35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ts val="30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79984" y="76200"/>
            <a:ext cx="7336432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/>
              <a:t>Kapitel </a:t>
            </a:r>
            <a:r>
              <a:rPr lang="sv-SE" dirty="0" smtClean="0"/>
              <a:t>6 Produktion, ränta och växelkurs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7573963" cy="43406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>
                <a:effectLst/>
              </a:rPr>
              <a:t>Vad </a:t>
            </a:r>
            <a:r>
              <a:rPr lang="sv-SE" sz="2400" dirty="0" smtClean="0">
                <a:effectLst/>
              </a:rPr>
              <a:t>händer med jämvikten om inhemsk eller utländsk efterfrågan förändras? Vi börjar med 45 graders diagrammet där ränta och därmed växelkurs är exogena.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>
                <a:effectLst/>
              </a:rPr>
              <a:t>Vad händer om växelkursen förändras?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>
                <a:effectLst/>
              </a:rPr>
              <a:t>Vad är skillnaden mellan fast och flytande växelkurs?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>
                <a:effectLst/>
              </a:rPr>
              <a:t>Hur påverkas ekonomin av finans- och penningpolitik under fast respektive flytande växelkurs?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79907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/>
              <a:t>Effekter av en </a:t>
            </a:r>
            <a:r>
              <a:rPr lang="sv-SE" dirty="0" smtClean="0"/>
              <a:t>åtstramande penningpolitik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5626100" y="6357938"/>
            <a:ext cx="1323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sv-SE" sz="1600"/>
              <a:t>Växelkurs, </a:t>
            </a:r>
            <a:r>
              <a:rPr lang="sv-SE" altLang="sv-SE" sz="1600" i="1"/>
              <a:t>E</a:t>
            </a:r>
            <a:endParaRPr lang="sv-SE" altLang="sv-SE" sz="1600"/>
          </a:p>
        </p:txBody>
      </p:sp>
      <p:sp>
        <p:nvSpPr>
          <p:cNvPr id="37895" name="Line 6"/>
          <p:cNvSpPr>
            <a:spLocks noChangeShapeType="1"/>
          </p:cNvSpPr>
          <p:nvPr/>
        </p:nvSpPr>
        <p:spPr bwMode="auto">
          <a:xfrm>
            <a:off x="2443163" y="4881563"/>
            <a:ext cx="3763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1403350" y="6346825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/>
              <a:t>Produktion, </a:t>
            </a:r>
            <a:r>
              <a:rPr lang="sv-SE" altLang="sv-SE" sz="1600" i="1"/>
              <a:t>Y</a:t>
            </a:r>
            <a:endParaRPr lang="en-GB" altLang="sv-SE" sz="1600" i="1"/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658813" y="3421063"/>
            <a:ext cx="1587" cy="2740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7898" name="Line 9"/>
          <p:cNvSpPr>
            <a:spLocks noChangeShapeType="1"/>
          </p:cNvSpPr>
          <p:nvPr/>
        </p:nvSpPr>
        <p:spPr bwMode="auto">
          <a:xfrm>
            <a:off x="658813" y="6159500"/>
            <a:ext cx="338613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 rot="-5400000">
            <a:off x="-38894" y="3453607"/>
            <a:ext cx="884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/>
              <a:t>Ränta, </a:t>
            </a:r>
            <a:r>
              <a:rPr lang="sv-SE" altLang="sv-SE" sz="1600" i="1"/>
              <a:t>i</a:t>
            </a:r>
            <a:endParaRPr lang="en-GB" altLang="sv-SE" sz="1600" i="1"/>
          </a:p>
        </p:txBody>
      </p:sp>
      <p:grpSp>
        <p:nvGrpSpPr>
          <p:cNvPr id="37900" name="Group 11"/>
          <p:cNvGrpSpPr>
            <a:grpSpLocks/>
          </p:cNvGrpSpPr>
          <p:nvPr/>
        </p:nvGrpSpPr>
        <p:grpSpPr bwMode="auto">
          <a:xfrm>
            <a:off x="2238375" y="4835525"/>
            <a:ext cx="319088" cy="1646238"/>
            <a:chOff x="1410" y="3046"/>
            <a:chExt cx="201" cy="1037"/>
          </a:xfrm>
        </p:grpSpPr>
        <p:sp>
          <p:nvSpPr>
            <p:cNvPr id="37933" name="Line 12"/>
            <p:cNvSpPr>
              <a:spLocks noChangeShapeType="1"/>
            </p:cNvSpPr>
            <p:nvPr/>
          </p:nvSpPr>
          <p:spPr bwMode="auto">
            <a:xfrm flipV="1">
              <a:off x="1508" y="3046"/>
              <a:ext cx="0" cy="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34" name="Rectangle 13"/>
            <p:cNvSpPr>
              <a:spLocks noChangeArrowheads="1"/>
            </p:cNvSpPr>
            <p:nvPr/>
          </p:nvSpPr>
          <p:spPr bwMode="auto">
            <a:xfrm>
              <a:off x="1410" y="3871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buFontTx/>
                <a:buNone/>
              </a:pPr>
              <a:r>
                <a:rPr lang="sv-SE" altLang="sv-SE" sz="1600" i="1"/>
                <a:t>Y</a:t>
              </a:r>
              <a:endParaRPr lang="en-US" altLang="sv-SE" sz="1600" i="1"/>
            </a:p>
          </p:txBody>
        </p:sp>
      </p:grpSp>
      <p:grpSp>
        <p:nvGrpSpPr>
          <p:cNvPr id="37901" name="Group 14"/>
          <p:cNvGrpSpPr>
            <a:grpSpLocks/>
          </p:cNvGrpSpPr>
          <p:nvPr/>
        </p:nvGrpSpPr>
        <p:grpSpPr bwMode="auto">
          <a:xfrm>
            <a:off x="628650" y="3798888"/>
            <a:ext cx="3497263" cy="1716087"/>
            <a:chOff x="2390" y="1198"/>
            <a:chExt cx="2140" cy="1078"/>
          </a:xfrm>
        </p:grpSpPr>
        <p:grpSp>
          <p:nvGrpSpPr>
            <p:cNvPr id="37929" name="Group 15"/>
            <p:cNvGrpSpPr>
              <a:grpSpLocks/>
            </p:cNvGrpSpPr>
            <p:nvPr/>
          </p:nvGrpSpPr>
          <p:grpSpPr bwMode="auto">
            <a:xfrm>
              <a:off x="2528" y="1198"/>
              <a:ext cx="2002" cy="1078"/>
              <a:chOff x="2528" y="1198"/>
              <a:chExt cx="2002" cy="1078"/>
            </a:xfrm>
          </p:grpSpPr>
          <p:sp>
            <p:nvSpPr>
              <p:cNvPr id="37931" name="Freeform 16"/>
              <p:cNvSpPr>
                <a:spLocks/>
              </p:cNvSpPr>
              <p:nvPr/>
            </p:nvSpPr>
            <p:spPr bwMode="auto">
              <a:xfrm>
                <a:off x="2528" y="1351"/>
                <a:ext cx="1614" cy="925"/>
              </a:xfrm>
              <a:custGeom>
                <a:avLst/>
                <a:gdLst>
                  <a:gd name="T0" fmla="*/ 0 w 1177"/>
                  <a:gd name="T1" fmla="*/ 479 h 1152"/>
                  <a:gd name="T2" fmla="*/ 2125 w 1177"/>
                  <a:gd name="T3" fmla="*/ 313 h 1152"/>
                  <a:gd name="T4" fmla="*/ 4162 w 1177"/>
                  <a:gd name="T5" fmla="*/ 0 h 1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77" h="1152">
                    <a:moveTo>
                      <a:pt x="0" y="1152"/>
                    </a:moveTo>
                    <a:cubicBezTo>
                      <a:pt x="100" y="1086"/>
                      <a:pt x="405" y="946"/>
                      <a:pt x="601" y="754"/>
                    </a:cubicBezTo>
                    <a:cubicBezTo>
                      <a:pt x="797" y="562"/>
                      <a:pt x="1057" y="157"/>
                      <a:pt x="1177" y="0"/>
                    </a:cubicBezTo>
                  </a:path>
                </a:pathLst>
              </a:custGeom>
              <a:noFill/>
              <a:ln w="38100" cap="flat" cmpd="sng">
                <a:solidFill>
                  <a:srgbClr val="9933FF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003300"/>
                        </a:gs>
                        <a:gs pos="100000">
                          <a:srgbClr val="66FF66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932" name="Text Box 17"/>
              <p:cNvSpPr txBox="1">
                <a:spLocks noChangeArrowheads="1"/>
              </p:cNvSpPr>
              <p:nvPr/>
            </p:nvSpPr>
            <p:spPr bwMode="auto">
              <a:xfrm>
                <a:off x="4159" y="1198"/>
                <a:ext cx="37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003300"/>
                        </a:gs>
                        <a:gs pos="100000">
                          <a:srgbClr val="66FF66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3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buFontTx/>
                  <a:buNone/>
                </a:pPr>
                <a:r>
                  <a:rPr lang="sv-SE" altLang="sv-SE" sz="2000" i="1">
                    <a:solidFill>
                      <a:srgbClr val="9933FF"/>
                    </a:solidFill>
                  </a:rPr>
                  <a:t>LM </a:t>
                </a:r>
                <a:endParaRPr lang="en-US" altLang="sv-SE" sz="2000">
                  <a:solidFill>
                    <a:srgbClr val="9933FF"/>
                  </a:solidFill>
                </a:endParaRPr>
              </a:p>
            </p:txBody>
          </p:sp>
        </p:grpSp>
        <p:sp>
          <p:nvSpPr>
            <p:cNvPr id="37930" name="Line 18"/>
            <p:cNvSpPr>
              <a:spLocks noChangeShapeType="1"/>
            </p:cNvSpPr>
            <p:nvPr/>
          </p:nvSpPr>
          <p:spPr bwMode="auto">
            <a:xfrm flipH="1">
              <a:off x="2390" y="1875"/>
              <a:ext cx="10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7902" name="Text Box 19"/>
          <p:cNvSpPr txBox="1">
            <a:spLocks noChangeArrowheads="1"/>
          </p:cNvSpPr>
          <p:nvPr/>
        </p:nvSpPr>
        <p:spPr bwMode="auto">
          <a:xfrm>
            <a:off x="365125" y="4697413"/>
            <a:ext cx="23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800" i="1"/>
              <a:t>i</a:t>
            </a:r>
            <a:endParaRPr lang="en-US" altLang="sv-SE" sz="1800" i="1"/>
          </a:p>
        </p:txBody>
      </p:sp>
      <p:sp>
        <p:nvSpPr>
          <p:cNvPr id="37903" name="Rectangle 20"/>
          <p:cNvSpPr>
            <a:spLocks noChangeArrowheads="1"/>
          </p:cNvSpPr>
          <p:nvPr/>
        </p:nvSpPr>
        <p:spPr bwMode="auto">
          <a:xfrm>
            <a:off x="3979863" y="5302250"/>
            <a:ext cx="3984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800" i="1"/>
              <a:t>IS</a:t>
            </a:r>
            <a:endParaRPr lang="en-GB" altLang="sv-SE" sz="2400" i="1"/>
          </a:p>
        </p:txBody>
      </p:sp>
      <p:sp>
        <p:nvSpPr>
          <p:cNvPr id="37905" name="Freeform 22"/>
          <p:cNvSpPr>
            <a:spLocks/>
          </p:cNvSpPr>
          <p:nvPr/>
        </p:nvSpPr>
        <p:spPr bwMode="auto">
          <a:xfrm>
            <a:off x="1058863" y="3886200"/>
            <a:ext cx="3000375" cy="1595438"/>
          </a:xfrm>
          <a:custGeom>
            <a:avLst/>
            <a:gdLst>
              <a:gd name="T0" fmla="*/ 0 w 1414"/>
              <a:gd name="T1" fmla="*/ 0 h 811"/>
              <a:gd name="T2" fmla="*/ 2147483647 w 1414"/>
              <a:gd name="T3" fmla="*/ 2147483647 h 811"/>
              <a:gd name="T4" fmla="*/ 2147483647 w 1414"/>
              <a:gd name="T5" fmla="*/ 2147483647 h 8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14" h="811">
                <a:moveTo>
                  <a:pt x="0" y="0"/>
                </a:moveTo>
                <a:cubicBezTo>
                  <a:pt x="144" y="155"/>
                  <a:pt x="288" y="310"/>
                  <a:pt x="524" y="445"/>
                </a:cubicBezTo>
                <a:cubicBezTo>
                  <a:pt x="760" y="580"/>
                  <a:pt x="1087" y="695"/>
                  <a:pt x="1414" y="811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475159" name="Group 23"/>
          <p:cNvGrpSpPr>
            <a:grpSpLocks/>
          </p:cNvGrpSpPr>
          <p:nvPr/>
        </p:nvGrpSpPr>
        <p:grpSpPr bwMode="auto">
          <a:xfrm>
            <a:off x="1768475" y="4592638"/>
            <a:ext cx="363538" cy="1889125"/>
            <a:chOff x="1114" y="2893"/>
            <a:chExt cx="229" cy="1190"/>
          </a:xfrm>
        </p:grpSpPr>
        <p:sp>
          <p:nvSpPr>
            <p:cNvPr id="37927" name="Line 24"/>
            <p:cNvSpPr>
              <a:spLocks noChangeShapeType="1"/>
            </p:cNvSpPr>
            <p:nvPr/>
          </p:nvSpPr>
          <p:spPr bwMode="auto">
            <a:xfrm flipV="1">
              <a:off x="1196" y="2893"/>
              <a:ext cx="0" cy="9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8" name="Rectangle 25"/>
            <p:cNvSpPr>
              <a:spLocks noChangeArrowheads="1"/>
            </p:cNvSpPr>
            <p:nvPr/>
          </p:nvSpPr>
          <p:spPr bwMode="auto">
            <a:xfrm>
              <a:off x="1114" y="3871"/>
              <a:ext cx="2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buFontTx/>
                <a:buNone/>
              </a:pPr>
              <a:r>
                <a:rPr lang="sv-SE" altLang="sv-SE" sz="1600" i="1"/>
                <a:t>Y’</a:t>
              </a:r>
              <a:endParaRPr lang="en-US" altLang="sv-SE" sz="1600" i="1"/>
            </a:p>
          </p:txBody>
        </p:sp>
      </p:grpSp>
      <p:grpSp>
        <p:nvGrpSpPr>
          <p:cNvPr id="475162" name="Group 26"/>
          <p:cNvGrpSpPr>
            <a:grpSpLocks/>
          </p:cNvGrpSpPr>
          <p:nvPr/>
        </p:nvGrpSpPr>
        <p:grpSpPr bwMode="auto">
          <a:xfrm>
            <a:off x="377825" y="4418013"/>
            <a:ext cx="6061075" cy="366712"/>
            <a:chOff x="238" y="2783"/>
            <a:chExt cx="3210" cy="231"/>
          </a:xfrm>
        </p:grpSpPr>
        <p:sp>
          <p:nvSpPr>
            <p:cNvPr id="37925" name="Line 27"/>
            <p:cNvSpPr>
              <a:spLocks noChangeShapeType="1"/>
            </p:cNvSpPr>
            <p:nvPr/>
          </p:nvSpPr>
          <p:spPr bwMode="auto">
            <a:xfrm>
              <a:off x="424" y="2904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6" name="Text Box 28"/>
            <p:cNvSpPr txBox="1">
              <a:spLocks noChangeArrowheads="1"/>
            </p:cNvSpPr>
            <p:nvPr/>
          </p:nvSpPr>
          <p:spPr bwMode="auto">
            <a:xfrm>
              <a:off x="238" y="2783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buFontTx/>
                <a:buNone/>
              </a:pPr>
              <a:r>
                <a:rPr lang="sv-SE" altLang="sv-SE" sz="1800" i="1"/>
                <a:t>i’</a:t>
              </a:r>
              <a:endParaRPr lang="en-US" altLang="sv-SE" sz="1800" i="1"/>
            </a:p>
          </p:txBody>
        </p:sp>
      </p:grpSp>
      <p:grpSp>
        <p:nvGrpSpPr>
          <p:cNvPr id="475167" name="Group 31"/>
          <p:cNvGrpSpPr>
            <a:grpSpLocks/>
          </p:cNvGrpSpPr>
          <p:nvPr/>
        </p:nvGrpSpPr>
        <p:grpSpPr bwMode="auto">
          <a:xfrm>
            <a:off x="841375" y="3265488"/>
            <a:ext cx="3379788" cy="2249487"/>
            <a:chOff x="530" y="2057"/>
            <a:chExt cx="2129" cy="1417"/>
          </a:xfrm>
        </p:grpSpPr>
        <p:sp>
          <p:nvSpPr>
            <p:cNvPr id="37922" name="Freeform 32"/>
            <p:cNvSpPr>
              <a:spLocks/>
            </p:cNvSpPr>
            <p:nvPr/>
          </p:nvSpPr>
          <p:spPr bwMode="auto">
            <a:xfrm>
              <a:off x="562" y="2210"/>
              <a:ext cx="1662" cy="928"/>
            </a:xfrm>
            <a:custGeom>
              <a:avLst/>
              <a:gdLst>
                <a:gd name="T0" fmla="*/ 0 w 1177"/>
                <a:gd name="T1" fmla="*/ 486 h 1152"/>
                <a:gd name="T2" fmla="*/ 2391 w 1177"/>
                <a:gd name="T3" fmla="*/ 317 h 1152"/>
                <a:gd name="T4" fmla="*/ 4680 w 1177"/>
                <a:gd name="T5" fmla="*/ 0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7" h="1152">
                  <a:moveTo>
                    <a:pt x="0" y="1152"/>
                  </a:moveTo>
                  <a:cubicBezTo>
                    <a:pt x="100" y="1086"/>
                    <a:pt x="405" y="946"/>
                    <a:pt x="601" y="754"/>
                  </a:cubicBezTo>
                  <a:cubicBezTo>
                    <a:pt x="797" y="562"/>
                    <a:pt x="1057" y="157"/>
                    <a:pt x="1177" y="0"/>
                  </a:cubicBezTo>
                </a:path>
              </a:pathLst>
            </a:custGeom>
            <a:noFill/>
            <a:ln w="38100" cap="flat" cmpd="sng">
              <a:solidFill>
                <a:srgbClr val="9933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3" name="Text Box 33"/>
            <p:cNvSpPr txBox="1">
              <a:spLocks noChangeArrowheads="1"/>
            </p:cNvSpPr>
            <p:nvPr/>
          </p:nvSpPr>
          <p:spPr bwMode="auto">
            <a:xfrm>
              <a:off x="2241" y="2057"/>
              <a:ext cx="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buFontTx/>
                <a:buNone/>
              </a:pPr>
              <a:r>
                <a:rPr lang="sv-SE" altLang="sv-SE" sz="2000" i="1">
                  <a:solidFill>
                    <a:srgbClr val="9933FF"/>
                  </a:solidFill>
                </a:rPr>
                <a:t>LM’ </a:t>
              </a:r>
              <a:endParaRPr lang="en-US" altLang="sv-SE" sz="2000">
                <a:solidFill>
                  <a:srgbClr val="9933FF"/>
                </a:solidFill>
              </a:endParaRPr>
            </a:p>
          </p:txBody>
        </p:sp>
        <p:sp>
          <p:nvSpPr>
            <p:cNvPr id="37924" name="Freeform 34"/>
            <p:cNvSpPr>
              <a:spLocks/>
            </p:cNvSpPr>
            <p:nvPr/>
          </p:nvSpPr>
          <p:spPr bwMode="auto">
            <a:xfrm>
              <a:off x="530" y="2546"/>
              <a:ext cx="1662" cy="928"/>
            </a:xfrm>
            <a:custGeom>
              <a:avLst/>
              <a:gdLst>
                <a:gd name="T0" fmla="*/ 0 w 1177"/>
                <a:gd name="T1" fmla="*/ 486 h 1152"/>
                <a:gd name="T2" fmla="*/ 2391 w 1177"/>
                <a:gd name="T3" fmla="*/ 317 h 1152"/>
                <a:gd name="T4" fmla="*/ 4680 w 1177"/>
                <a:gd name="T5" fmla="*/ 0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7" h="1152">
                  <a:moveTo>
                    <a:pt x="0" y="1152"/>
                  </a:moveTo>
                  <a:cubicBezTo>
                    <a:pt x="100" y="1086"/>
                    <a:pt x="405" y="946"/>
                    <a:pt x="601" y="754"/>
                  </a:cubicBezTo>
                  <a:cubicBezTo>
                    <a:pt x="797" y="562"/>
                    <a:pt x="1057" y="157"/>
                    <a:pt x="1177" y="0"/>
                  </a:cubicBezTo>
                </a:path>
              </a:pathLst>
            </a:custGeom>
            <a:noFill/>
            <a:ln w="38100" cap="flat" cmpd="sng">
              <a:solidFill>
                <a:schemeClr val="bg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75171" name="Line 35"/>
          <p:cNvSpPr>
            <a:spLocks noChangeShapeType="1"/>
          </p:cNvSpPr>
          <p:nvPr/>
        </p:nvSpPr>
        <p:spPr bwMode="auto">
          <a:xfrm>
            <a:off x="6173788" y="4906963"/>
            <a:ext cx="0" cy="12874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37912" name="Group 36"/>
          <p:cNvGrpSpPr>
            <a:grpSpLocks/>
          </p:cNvGrpSpPr>
          <p:nvPr/>
        </p:nvGrpSpPr>
        <p:grpSpPr bwMode="auto">
          <a:xfrm>
            <a:off x="5041900" y="3432175"/>
            <a:ext cx="2476500" cy="2724150"/>
            <a:chOff x="2672" y="1240"/>
            <a:chExt cx="2448" cy="2120"/>
          </a:xfrm>
        </p:grpSpPr>
        <p:sp>
          <p:nvSpPr>
            <p:cNvPr id="37920" name="Line 37"/>
            <p:cNvSpPr>
              <a:spLocks noChangeShapeType="1"/>
            </p:cNvSpPr>
            <p:nvPr/>
          </p:nvSpPr>
          <p:spPr bwMode="auto">
            <a:xfrm>
              <a:off x="2672" y="1240"/>
              <a:ext cx="0" cy="21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7921" name="Line 38"/>
            <p:cNvSpPr>
              <a:spLocks noChangeShapeType="1"/>
            </p:cNvSpPr>
            <p:nvPr/>
          </p:nvSpPr>
          <p:spPr bwMode="auto">
            <a:xfrm>
              <a:off x="2680" y="3344"/>
              <a:ext cx="2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7913" name="Freeform 39"/>
          <p:cNvSpPr>
            <a:spLocks/>
          </p:cNvSpPr>
          <p:nvPr/>
        </p:nvSpPr>
        <p:spPr bwMode="auto">
          <a:xfrm>
            <a:off x="5176838" y="3873500"/>
            <a:ext cx="2125662" cy="1905000"/>
          </a:xfrm>
          <a:custGeom>
            <a:avLst/>
            <a:gdLst>
              <a:gd name="T0" fmla="*/ 0 w 1339"/>
              <a:gd name="T1" fmla="*/ 2147483647 h 1200"/>
              <a:gd name="T2" fmla="*/ 2147483647 w 1339"/>
              <a:gd name="T3" fmla="*/ 0 h 12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39" h="1200">
                <a:moveTo>
                  <a:pt x="0" y="1200"/>
                </a:moveTo>
                <a:cubicBezTo>
                  <a:pt x="223" y="1000"/>
                  <a:pt x="1060" y="250"/>
                  <a:pt x="1339" y="0"/>
                </a:cubicBez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7915" name="Text Box 41"/>
          <p:cNvSpPr txBox="1">
            <a:spLocks noChangeArrowheads="1"/>
          </p:cNvSpPr>
          <p:nvPr/>
        </p:nvSpPr>
        <p:spPr bwMode="auto">
          <a:xfrm rot="-5400000">
            <a:off x="4326731" y="4075907"/>
            <a:ext cx="884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/>
              <a:t>Ränta, </a:t>
            </a:r>
            <a:r>
              <a:rPr lang="sv-SE" altLang="sv-SE" sz="1600" i="1"/>
              <a:t>i</a:t>
            </a:r>
            <a:endParaRPr lang="en-GB" altLang="sv-SE" sz="1600" i="1"/>
          </a:p>
        </p:txBody>
      </p:sp>
      <p:sp>
        <p:nvSpPr>
          <p:cNvPr id="37916" name="Rectangle 42"/>
          <p:cNvSpPr>
            <a:spLocks noChangeArrowheads="1"/>
          </p:cNvSpPr>
          <p:nvPr/>
        </p:nvSpPr>
        <p:spPr bwMode="auto">
          <a:xfrm>
            <a:off x="6010275" y="6132513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 i="1"/>
              <a:t>E</a:t>
            </a:r>
            <a:endParaRPr lang="en-US" altLang="sv-SE" sz="1600" i="1"/>
          </a:p>
        </p:txBody>
      </p:sp>
      <p:sp>
        <p:nvSpPr>
          <p:cNvPr id="475179" name="Line 43"/>
          <p:cNvSpPr>
            <a:spLocks noChangeShapeType="1"/>
          </p:cNvSpPr>
          <p:nvPr/>
        </p:nvSpPr>
        <p:spPr bwMode="auto">
          <a:xfrm>
            <a:off x="6453188" y="4640263"/>
            <a:ext cx="0" cy="14906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7918" name="Rectangle 44"/>
          <p:cNvSpPr>
            <a:spLocks noChangeArrowheads="1"/>
          </p:cNvSpPr>
          <p:nvPr/>
        </p:nvSpPr>
        <p:spPr bwMode="auto">
          <a:xfrm>
            <a:off x="6302375" y="6132513"/>
            <a:ext cx="363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 i="1"/>
              <a:t>E’</a:t>
            </a:r>
            <a:endParaRPr lang="en-US" altLang="sv-SE" sz="1600" i="1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733332"/>
              </p:ext>
            </p:extLst>
          </p:nvPr>
        </p:nvGraphicFramePr>
        <p:xfrm>
          <a:off x="1103313" y="3212976"/>
          <a:ext cx="2774688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3" name="Equation" r:id="rId3" imgW="2692080" imgH="203040" progId="Equation.3">
                  <p:embed/>
                </p:oleObj>
              </mc:Choice>
              <mc:Fallback>
                <p:oleObj name="Equation" r:id="rId3" imgW="2692080" imgH="2030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3212976"/>
                        <a:ext cx="2774688" cy="20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559967"/>
              </p:ext>
            </p:extLst>
          </p:nvPr>
        </p:nvGraphicFramePr>
        <p:xfrm>
          <a:off x="3206174" y="4383089"/>
          <a:ext cx="926089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4" name="Ekvation" r:id="rId5" imgW="825480" imgH="393480" progId="Equation.3">
                  <p:embed/>
                </p:oleObj>
              </mc:Choice>
              <mc:Fallback>
                <p:oleObj name="Ekvation" r:id="rId5" imgW="8254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174" y="4383089"/>
                        <a:ext cx="926089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511986"/>
              </p:ext>
            </p:extLst>
          </p:nvPr>
        </p:nvGraphicFramePr>
        <p:xfrm>
          <a:off x="6746875" y="3344069"/>
          <a:ext cx="11112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75" name="Ekvation" r:id="rId7" imgW="863280" imgH="431640" progId="Equation.3">
                  <p:embed/>
                </p:oleObj>
              </mc:Choice>
              <mc:Fallback>
                <p:oleObj name="Ekvation" r:id="rId7" imgW="863280" imgH="4316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75" y="3344069"/>
                        <a:ext cx="111125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749460" y="1268760"/>
            <a:ext cx="8270875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350"/>
              </a:spcBef>
              <a:spcAft>
                <a:spcPts val="350"/>
              </a:spcAft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defTabSz="449263" rtl="0" fontAlgn="base">
              <a:spcBef>
                <a:spcPts val="250"/>
              </a:spcBef>
              <a:spcAft>
                <a:spcPts val="25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85750" indent="-2857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800" kern="0" dirty="0">
                <a:effectLst/>
              </a:rPr>
              <a:t>Vad händer om riksbanken minskar </a:t>
            </a:r>
            <a:r>
              <a:rPr lang="sv-SE" sz="1800" i="1" kern="0" dirty="0" smtClean="0">
                <a:effectLst/>
              </a:rPr>
              <a:t>M</a:t>
            </a:r>
            <a:r>
              <a:rPr lang="sv-SE" sz="1800" kern="0" dirty="0" smtClean="0">
                <a:effectLst/>
              </a:rPr>
              <a:t>?</a:t>
            </a:r>
          </a:p>
          <a:p>
            <a:pPr marL="285750" indent="-28575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En minskning av </a:t>
            </a:r>
            <a:r>
              <a:rPr lang="sv-SE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</a:t>
            </a:r>
            <a:r>
              <a:rPr lang="sv-SE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förskjuter </a:t>
            </a:r>
            <a:r>
              <a:rPr lang="sv-SE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LM </a:t>
            </a:r>
            <a:r>
              <a:rPr lang="sv-SE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kurvan uppåt till </a:t>
            </a:r>
            <a:r>
              <a:rPr lang="sv-SE" sz="18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LM</a:t>
            </a:r>
            <a:r>
              <a:rPr lang="sv-SE" sz="18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’ </a:t>
            </a:r>
            <a:r>
              <a:rPr lang="sv-SE" sz="1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eftersom räntan blir högre för given produktion.</a:t>
            </a:r>
            <a:endParaRPr lang="sv-SE" sz="18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sv-SE" sz="1700" b="1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Slutsats</a:t>
            </a:r>
            <a:r>
              <a:rPr lang="sv-SE" sz="1700" b="1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 </a:t>
            </a:r>
            <a:r>
              <a:rPr lang="sv-SE" sz="1700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Produktionen faller till </a:t>
            </a:r>
            <a:r>
              <a:rPr lang="sv-SE" sz="1700" i="1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Y</a:t>
            </a:r>
            <a:r>
              <a:rPr lang="sv-SE" sz="1700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’, räntan ökar till </a:t>
            </a:r>
            <a:r>
              <a:rPr lang="sv-SE" sz="1700" i="1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i’</a:t>
            </a:r>
            <a:r>
              <a:rPr lang="sv-SE" sz="1700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och </a:t>
            </a:r>
            <a:r>
              <a:rPr lang="sv-SE" sz="1700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växelkursen ökar </a:t>
            </a:r>
            <a:r>
              <a:rPr lang="sv-SE" sz="1700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till </a:t>
            </a:r>
            <a:r>
              <a:rPr lang="sv-SE" sz="1700" i="1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E’</a:t>
            </a:r>
            <a:r>
              <a:rPr lang="sv-SE" sz="1700" kern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(valutan apprecierar</a:t>
            </a:r>
            <a:r>
              <a:rPr lang="sv-SE" sz="1700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). Den starkare växelkursen förstärker den negativa effekten på </a:t>
            </a:r>
            <a:r>
              <a:rPr lang="sv-SE" sz="1700" i="1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Y. </a:t>
            </a:r>
            <a:r>
              <a:rPr lang="sv-SE" sz="1700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Lägre </a:t>
            </a:r>
            <a:r>
              <a:rPr lang="sv-SE" sz="1700" i="1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 </a:t>
            </a:r>
            <a:r>
              <a:rPr lang="sv-SE" sz="1700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och högre </a:t>
            </a:r>
            <a:r>
              <a:rPr lang="sv-SE" sz="1700" i="1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 </a:t>
            </a:r>
            <a:r>
              <a:rPr lang="sv-SE" sz="1700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drar åt motsatta håll på </a:t>
            </a:r>
            <a:r>
              <a:rPr lang="sv-SE" sz="1700" i="1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NX </a:t>
            </a:r>
            <a:r>
              <a:rPr lang="sv-SE" sz="1700" kern="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så den sammanlagda effekten är oklar.</a:t>
            </a:r>
            <a:endParaRPr lang="sv-SE" sz="1700" kern="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" name="Down Arrow 6"/>
          <p:cNvSpPr/>
          <p:nvPr/>
        </p:nvSpPr>
        <p:spPr bwMode="auto">
          <a:xfrm rot="10800000">
            <a:off x="2806700" y="4064001"/>
            <a:ext cx="181124" cy="354012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5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042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7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7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71" grpId="0" animBg="1"/>
      <p:bldP spid="475179" grpId="0" animBg="1"/>
      <p:bldP spid="51" grpId="0" uiExpand="1" build="p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79984" y="76200"/>
            <a:ext cx="6904384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 smtClean="0"/>
              <a:t>Fast växelkurs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56792"/>
            <a:ext cx="757396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Hittills har vi antagit att centralbanken inte reagerar på förändringar i penningefterfrågan. Därmed kan räntan ändras och vi ränteparitetsvillkoret också växelkursen.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Men många länder har fast växelkurs. Då har centralbanken i </a:t>
            </a:r>
            <a:r>
              <a:rPr lang="sv-SE" sz="2000" dirty="0">
                <a:effectLst/>
              </a:rPr>
              <a:t>u</a:t>
            </a:r>
            <a:r>
              <a:rPr lang="sv-SE" sz="2000" dirty="0" smtClean="0">
                <a:effectLst/>
              </a:rPr>
              <a:t>ppgift att se till att växelkursen hålls konstant mot någon annan valuta (eller en korg av andra valutor).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En fast växelkurs kan åstadkommas genom att (försöka) ge centralbanken monopol på att växla. I praktiken är det svårt och numera har de flesta utvecklade länder relativt fria valutamarknader. Hur kan då centralbanken hålla kurserna konstanta?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För att svara på den frågan använder vi ränteparitetsvillkoret.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610983"/>
              </p:ext>
            </p:extLst>
          </p:nvPr>
        </p:nvGraphicFramePr>
        <p:xfrm>
          <a:off x="3491880" y="5661248"/>
          <a:ext cx="11112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kvation" r:id="rId4" imgW="863280" imgH="431640" progId="Equation.3">
                  <p:embed/>
                </p:oleObj>
              </mc:Choice>
              <mc:Fallback>
                <p:oleObj name="Ekvation" r:id="rId4" imgW="8632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661248"/>
                        <a:ext cx="111125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030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79984" y="76200"/>
            <a:ext cx="6904384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 smtClean="0"/>
              <a:t>Fast växelkurs med öppna valutamarknader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56792"/>
            <a:ext cx="7573963" cy="4896544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Från ränteparitetsvillkoret                  ser vi att för att växelkursen ska vara konstant så måste          , dvs        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Det betyder i sin tur att centralbanken måste anpassa penningpolitiken om förändringar uppstår som annars skulle göra att räntan ökar.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Om t.ex. produktionen ökar p.g.a. expansiv finanspolitik skulle räntan öka om inte centralbanken ”svarar” med en ökning av penningmängden.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Vi kan formulera detta som att centralbanken har en reaktionsfunktion som innebär att räntan hålls konstant, eller egentligen lika med omvärldens. (CB’ i kapitel 4).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sv-SE" sz="2000" dirty="0" smtClean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340996"/>
              </p:ext>
            </p:extLst>
          </p:nvPr>
        </p:nvGraphicFramePr>
        <p:xfrm>
          <a:off x="3995936" y="1627284"/>
          <a:ext cx="11112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5" name="Ekvation" r:id="rId4" imgW="863280" imgH="431640" progId="Equation.3">
                  <p:embed/>
                </p:oleObj>
              </mc:Choice>
              <mc:Fallback>
                <p:oleObj name="Ekvation" r:id="rId4" imgW="863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627284"/>
                        <a:ext cx="111125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315275"/>
              </p:ext>
            </p:extLst>
          </p:nvPr>
        </p:nvGraphicFramePr>
        <p:xfrm>
          <a:off x="5567479" y="2081213"/>
          <a:ext cx="71913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6" name="Ekvation" r:id="rId6" imgW="558720" imgH="431640" progId="Equation.3">
                  <p:embed/>
                </p:oleObj>
              </mc:Choice>
              <mc:Fallback>
                <p:oleObj name="Ekvation" r:id="rId6" imgW="55872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7479" y="2081213"/>
                        <a:ext cx="719138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701116"/>
              </p:ext>
            </p:extLst>
          </p:nvPr>
        </p:nvGraphicFramePr>
        <p:xfrm>
          <a:off x="6876253" y="2157996"/>
          <a:ext cx="514188" cy="325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" name="Ekvation" r:id="rId8" imgW="380880" imgH="241200" progId="Equation.3">
                  <p:embed/>
                </p:oleObj>
              </mc:Choice>
              <mc:Fallback>
                <p:oleObj name="Ekvation" r:id="rId8" imgW="38088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3" y="2157996"/>
                        <a:ext cx="514188" cy="325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4935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Effekt av expansiv finanspolitik med fast växelkurs</a:t>
            </a:r>
            <a:endParaRPr lang="sv-SE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>
            <a:off x="3372249" y="6021288"/>
            <a:ext cx="5519353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 rot="16200000">
            <a:off x="2716771" y="2982895"/>
            <a:ext cx="88868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600" dirty="0" smtClean="0">
                <a:solidFill>
                  <a:srgbClr val="000000"/>
                </a:solidFill>
                <a:latin typeface="Arial" charset="0"/>
              </a:rPr>
              <a:t>Ränta, </a:t>
            </a:r>
            <a:r>
              <a:rPr lang="sv-SE" altLang="en-US" sz="1600" i="1" dirty="0" smtClean="0">
                <a:solidFill>
                  <a:srgbClr val="000000"/>
                </a:solidFill>
                <a:latin typeface="Arial" charset="0"/>
              </a:rPr>
              <a:t>i</a:t>
            </a:r>
            <a:endParaRPr lang="sv-SE" altLang="en-US" sz="1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V="1">
            <a:off x="3389253" y="2130525"/>
            <a:ext cx="5444" cy="389235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4" name="Rectangle 33"/>
          <p:cNvSpPr/>
          <p:nvPr/>
        </p:nvSpPr>
        <p:spPr>
          <a:xfrm>
            <a:off x="4716016" y="1268760"/>
            <a:ext cx="3168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IS: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 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Y = C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sym typeface="Symbol"/>
              </a:rPr>
              <a:t>(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  <a:sym typeface="Symbol"/>
              </a:rPr>
              <a:t>Y-T</a:t>
            </a:r>
            <a:r>
              <a:rPr lang="sv-SE" sz="1800" dirty="0" smtClean="0">
                <a:solidFill>
                  <a:schemeClr val="tx1"/>
                </a:solidFill>
                <a:latin typeface="+mn-lt"/>
                <a:sym typeface="Symbol"/>
              </a:rPr>
              <a:t>)+</a:t>
            </a:r>
            <a:r>
              <a:rPr lang="sv-SE" sz="1800" i="1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sv-SE" sz="1800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sv-SE" sz="1800" i="1" dirty="0" err="1" smtClean="0">
                <a:solidFill>
                  <a:schemeClr val="tx1"/>
                </a:solidFill>
                <a:latin typeface="+mn-lt"/>
              </a:rPr>
              <a:t>Y,i</a:t>
            </a:r>
            <a:r>
              <a:rPr lang="sv-SE" sz="1800" smtClean="0">
                <a:solidFill>
                  <a:schemeClr val="tx1"/>
                </a:solidFill>
                <a:latin typeface="+mn-lt"/>
              </a:rPr>
              <a:t>)+</a:t>
            </a:r>
            <a:r>
              <a:rPr lang="sv-SE" sz="1800" i="1" smtClean="0">
                <a:solidFill>
                  <a:schemeClr val="tx1"/>
                </a:solidFill>
                <a:latin typeface="+mn-lt"/>
              </a:rPr>
              <a:t>G+NX</a:t>
            </a:r>
            <a:endParaRPr lang="sv-SE" sz="1800" i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291296" y="1290532"/>
            <a:ext cx="2853377" cy="4614144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44000" indent="-144000" eaLnBrk="1" hangingPunct="1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altLang="en-US" sz="1500" dirty="0" smtClean="0"/>
              <a:t>Vad händer om skatten sänks eller offentlig konsumtion höjs?</a:t>
            </a:r>
          </a:p>
          <a:p>
            <a:pPr marL="144000" indent="-144000" eaLnBrk="1" hangingPunct="1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altLang="en-US" sz="1500" dirty="0" smtClean="0"/>
              <a:t>1. Efterfrågan ökar och förskjuter </a:t>
            </a:r>
            <a:r>
              <a:rPr lang="sv-SE" altLang="en-US" sz="1500" i="1" dirty="0" smtClean="0"/>
              <a:t>IS</a:t>
            </a:r>
            <a:r>
              <a:rPr lang="sv-SE" altLang="en-US" sz="1500" dirty="0" smtClean="0"/>
              <a:t>-kurvan åt höger.</a:t>
            </a:r>
          </a:p>
          <a:p>
            <a:pPr marL="144000" indent="-144000" eaLnBrk="1" hangingPunct="1">
              <a:lnSpc>
                <a:spcPct val="9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v-SE" altLang="en-US" sz="1500" dirty="0" smtClean="0"/>
              <a:t>2. Centralbanken måste öka </a:t>
            </a:r>
            <a:r>
              <a:rPr lang="sv-SE" altLang="en-US" sz="1500" i="1" dirty="0" smtClean="0"/>
              <a:t>M </a:t>
            </a:r>
            <a:r>
              <a:rPr lang="sv-SE" altLang="en-US" sz="1500" dirty="0" smtClean="0"/>
              <a:t>för att inte räntan och därmed växelkursen ska stiga. </a:t>
            </a:r>
            <a:r>
              <a:rPr lang="sv-SE" altLang="en-US" sz="1500" i="1" dirty="0" smtClean="0"/>
              <a:t>LM</a:t>
            </a:r>
            <a:r>
              <a:rPr lang="sv-SE" altLang="en-US" sz="1500" dirty="0" smtClean="0"/>
              <a:t>-kurvan förskjuts nedåt.</a:t>
            </a:r>
            <a:endParaRPr lang="sv-SE" altLang="en-US" sz="1500" dirty="0"/>
          </a:p>
          <a:p>
            <a:pPr eaLnBrk="1" hangingPunct="1">
              <a:spcBef>
                <a:spcPct val="10000"/>
              </a:spcBef>
              <a:spcAft>
                <a:spcPts val="1200"/>
              </a:spcAft>
              <a:buClrTx/>
            </a:pPr>
            <a:r>
              <a:rPr lang="sv-SE" altLang="en-US" sz="1500" b="1" dirty="0" smtClean="0"/>
              <a:t>Slutsats: </a:t>
            </a:r>
            <a:r>
              <a:rPr lang="sv-SE" altLang="en-US" sz="1500" dirty="0" smtClean="0"/>
              <a:t>Produktionen ökar från </a:t>
            </a:r>
            <a:r>
              <a:rPr lang="sv-SE" altLang="en-US" sz="1500" i="1" dirty="0" smtClean="0"/>
              <a:t>Y</a:t>
            </a:r>
            <a:r>
              <a:rPr lang="sv-SE" altLang="en-US" sz="1500" i="1" baseline="-25000" dirty="0" smtClean="0"/>
              <a:t>A</a:t>
            </a:r>
            <a:r>
              <a:rPr lang="sv-SE" altLang="en-US" sz="1500" i="1" dirty="0" smtClean="0"/>
              <a:t> </a:t>
            </a:r>
            <a:r>
              <a:rPr lang="sv-SE" altLang="en-US" sz="1500" dirty="0" smtClean="0"/>
              <a:t>till </a:t>
            </a:r>
            <a:r>
              <a:rPr lang="sv-SE" altLang="en-US" sz="1500" i="1" dirty="0" smtClean="0"/>
              <a:t>Y</a:t>
            </a:r>
            <a:r>
              <a:rPr lang="sv-SE" altLang="en-US" sz="1500" i="1" baseline="-25000" dirty="0" smtClean="0"/>
              <a:t>C.</a:t>
            </a:r>
            <a:r>
              <a:rPr lang="sv-SE" altLang="en-US" sz="1500" i="1" dirty="0" smtClean="0"/>
              <a:t>. </a:t>
            </a:r>
            <a:r>
              <a:rPr lang="sv-SE" altLang="en-US" sz="1500" dirty="0" smtClean="0"/>
              <a:t>Att centralbanken håller räntan och därmed växelkursen konstant </a:t>
            </a:r>
            <a:r>
              <a:rPr lang="sv-SE" altLang="en-US" sz="1500" b="1" dirty="0" smtClean="0"/>
              <a:t>förstärker </a:t>
            </a:r>
            <a:r>
              <a:rPr lang="sv-SE" altLang="en-US" sz="1500" dirty="0" smtClean="0"/>
              <a:t>effekten av den </a:t>
            </a:r>
            <a:r>
              <a:rPr lang="sv-SE" altLang="en-US" sz="1500" smtClean="0"/>
              <a:t>expansiva finanspolitiken.</a:t>
            </a:r>
            <a:endParaRPr lang="sv-SE" altLang="en-US" sz="1500" b="1" dirty="0"/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5607408" y="6309320"/>
            <a:ext cx="1412864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spcBef>
                <a:spcPts val="2250"/>
              </a:spcBef>
            </a:pPr>
            <a:r>
              <a:rPr lang="sv-SE" altLang="en-US" sz="1600" dirty="0" smtClean="0">
                <a:solidFill>
                  <a:srgbClr val="000000"/>
                </a:solidFill>
                <a:latin typeface="+mn-lt"/>
              </a:rPr>
              <a:t>Produktion, </a:t>
            </a:r>
            <a:r>
              <a:rPr lang="sv-SE" altLang="en-US" sz="1600" i="1" dirty="0" smtClean="0">
                <a:solidFill>
                  <a:srgbClr val="000000"/>
                </a:solidFill>
                <a:latin typeface="+mn-lt"/>
              </a:rPr>
              <a:t>Y</a:t>
            </a:r>
            <a:endParaRPr lang="sv-SE" altLang="en-US" sz="1600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44208" y="3585649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75070" y="6021288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en-US" sz="1800" i="1" dirty="0" smtClean="0">
                <a:solidFill>
                  <a:srgbClr val="000000"/>
                </a:solidFill>
                <a:latin typeface="Arial" charset="0"/>
              </a:rPr>
              <a:t>Y</a:t>
            </a:r>
            <a:r>
              <a:rPr lang="sv-SE" altLang="en-US" sz="1800" i="1" baseline="-25000" dirty="0" smtClean="0">
                <a:solidFill>
                  <a:srgbClr val="000000"/>
                </a:solidFill>
                <a:latin typeface="Arial" charset="0"/>
              </a:rPr>
              <a:t>B</a:t>
            </a:r>
            <a:endParaRPr lang="sv-SE" sz="1800" baseline="-25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7421422" y="4189730"/>
            <a:ext cx="7148" cy="18521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34"/>
          <p:cNvSpPr txBox="1"/>
          <p:nvPr/>
        </p:nvSpPr>
        <p:spPr>
          <a:xfrm>
            <a:off x="5655972" y="4000427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>
                <a:solidFill>
                  <a:schemeClr val="tx1"/>
                </a:solidFill>
                <a:latin typeface="+mn-lt"/>
              </a:rPr>
              <a:t>A</a:t>
            </a:r>
            <a:endParaRPr lang="sv-SE" sz="20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71707" y="4005064"/>
            <a:ext cx="2604411" cy="2384341"/>
            <a:chOff x="3071707" y="4005064"/>
            <a:chExt cx="2604411" cy="2384341"/>
          </a:xfrm>
        </p:grpSpPr>
        <p:sp>
          <p:nvSpPr>
            <p:cNvPr id="39" name="Rectangle 38"/>
            <p:cNvSpPr/>
            <p:nvPr/>
          </p:nvSpPr>
          <p:spPr>
            <a:xfrm>
              <a:off x="5247731" y="6020073"/>
              <a:ext cx="42838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altLang="en-US" sz="1800" i="1" dirty="0" smtClean="0">
                  <a:solidFill>
                    <a:srgbClr val="000000"/>
                  </a:solidFill>
                  <a:latin typeface="Arial" charset="0"/>
                </a:rPr>
                <a:t>Y</a:t>
              </a:r>
              <a:r>
                <a:rPr lang="sv-SE" altLang="en-US" sz="1800" i="1" baseline="-25000" dirty="0" smtClean="0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sv-SE" sz="1800" baseline="-25000" dirty="0"/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>
              <a:off x="5448222" y="4221163"/>
              <a:ext cx="1" cy="18195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Connector 43"/>
            <p:cNvCxnSpPr/>
            <p:nvPr/>
          </p:nvCxnSpPr>
          <p:spPr bwMode="auto">
            <a:xfrm flipH="1">
              <a:off x="3394697" y="4205316"/>
              <a:ext cx="2024173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Box 45"/>
            <p:cNvSpPr txBox="1"/>
            <p:nvPr/>
          </p:nvSpPr>
          <p:spPr>
            <a:xfrm>
              <a:off x="3071707" y="400506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chemeClr val="tx1"/>
                  </a:solidFill>
                  <a:latin typeface="+mn-lt"/>
                </a:rPr>
                <a:t>i</a:t>
              </a:r>
              <a:r>
                <a:rPr lang="sv-SE" sz="1800" i="1" dirty="0">
                  <a:solidFill>
                    <a:schemeClr val="tx1"/>
                  </a:solidFill>
                  <a:latin typeface="+mn-lt"/>
                </a:rPr>
                <a:t>*</a:t>
              </a:r>
            </a:p>
          </p:txBody>
        </p:sp>
      </p:grpSp>
      <p:sp>
        <p:nvSpPr>
          <p:cNvPr id="33" name="Freeform 32"/>
          <p:cNvSpPr/>
          <p:nvPr/>
        </p:nvSpPr>
        <p:spPr bwMode="auto">
          <a:xfrm rot="4055503">
            <a:off x="4421881" y="1772411"/>
            <a:ext cx="3568566" cy="2998484"/>
          </a:xfrm>
          <a:custGeom>
            <a:avLst/>
            <a:gdLst>
              <a:gd name="connsiteX0" fmla="*/ 0 w 4705350"/>
              <a:gd name="connsiteY0" fmla="*/ 2895600 h 2895600"/>
              <a:gd name="connsiteX1" fmla="*/ 2600325 w 4705350"/>
              <a:gd name="connsiteY1" fmla="*/ 1857375 h 2895600"/>
              <a:gd name="connsiteX2" fmla="*/ 4705350 w 4705350"/>
              <a:gd name="connsiteY2" fmla="*/ 0 h 2895600"/>
              <a:gd name="connsiteX0" fmla="*/ 0 w 4705350"/>
              <a:gd name="connsiteY0" fmla="*/ 2895600 h 2895600"/>
              <a:gd name="connsiteX1" fmla="*/ 3019425 w 4705350"/>
              <a:gd name="connsiteY1" fmla="*/ 1866900 h 2895600"/>
              <a:gd name="connsiteX2" fmla="*/ 4705350 w 4705350"/>
              <a:gd name="connsiteY2" fmla="*/ 0 h 2895600"/>
              <a:gd name="connsiteX0" fmla="*/ 0 w 5095875"/>
              <a:gd name="connsiteY0" fmla="*/ 2705100 h 2705100"/>
              <a:gd name="connsiteX1" fmla="*/ 3019425 w 5095875"/>
              <a:gd name="connsiteY1" fmla="*/ 1676400 h 2705100"/>
              <a:gd name="connsiteX2" fmla="*/ 5095875 w 5095875"/>
              <a:gd name="connsiteY2" fmla="*/ 0 h 270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875" h="2705100">
                <a:moveTo>
                  <a:pt x="0" y="2705100"/>
                </a:moveTo>
                <a:cubicBezTo>
                  <a:pt x="908050" y="2427287"/>
                  <a:pt x="2170113" y="2127250"/>
                  <a:pt x="3019425" y="1676400"/>
                </a:cubicBezTo>
                <a:cubicBezTo>
                  <a:pt x="3868737" y="1225550"/>
                  <a:pt x="4435475" y="687387"/>
                  <a:pt x="5095875" y="0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393752" y="410901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i="1" dirty="0" smtClean="0">
                <a:solidFill>
                  <a:srgbClr val="0070C0"/>
                </a:solidFill>
                <a:latin typeface="+mn-lt"/>
              </a:rPr>
              <a:t>IS’</a:t>
            </a:r>
            <a:endParaRPr lang="sv-SE" sz="2000" i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351947" y="1740688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i="1" dirty="0" smtClean="0">
                <a:solidFill>
                  <a:srgbClr val="FF6600"/>
                </a:solidFill>
                <a:latin typeface="+mn-lt"/>
              </a:rPr>
              <a:t>LM</a:t>
            </a:r>
            <a:endParaRPr lang="sv-SE" i="1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3580581" y="2092052"/>
            <a:ext cx="4735835" cy="2705100"/>
          </a:xfrm>
          <a:custGeom>
            <a:avLst/>
            <a:gdLst>
              <a:gd name="connsiteX0" fmla="*/ 0 w 4705350"/>
              <a:gd name="connsiteY0" fmla="*/ 2895600 h 2895600"/>
              <a:gd name="connsiteX1" fmla="*/ 2600325 w 4705350"/>
              <a:gd name="connsiteY1" fmla="*/ 1857375 h 2895600"/>
              <a:gd name="connsiteX2" fmla="*/ 4705350 w 4705350"/>
              <a:gd name="connsiteY2" fmla="*/ 0 h 2895600"/>
              <a:gd name="connsiteX0" fmla="*/ 0 w 4705350"/>
              <a:gd name="connsiteY0" fmla="*/ 2895600 h 2895600"/>
              <a:gd name="connsiteX1" fmla="*/ 3019425 w 4705350"/>
              <a:gd name="connsiteY1" fmla="*/ 1866900 h 2895600"/>
              <a:gd name="connsiteX2" fmla="*/ 4705350 w 4705350"/>
              <a:gd name="connsiteY2" fmla="*/ 0 h 2895600"/>
              <a:gd name="connsiteX0" fmla="*/ 0 w 5095875"/>
              <a:gd name="connsiteY0" fmla="*/ 2705100 h 2705100"/>
              <a:gd name="connsiteX1" fmla="*/ 3019425 w 5095875"/>
              <a:gd name="connsiteY1" fmla="*/ 1676400 h 2705100"/>
              <a:gd name="connsiteX2" fmla="*/ 5095875 w 5095875"/>
              <a:gd name="connsiteY2" fmla="*/ 0 h 270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875" h="2705100">
                <a:moveTo>
                  <a:pt x="0" y="2705100"/>
                </a:moveTo>
                <a:cubicBezTo>
                  <a:pt x="908050" y="2427287"/>
                  <a:pt x="2170113" y="2127250"/>
                  <a:pt x="3019425" y="1676400"/>
                </a:cubicBezTo>
                <a:cubicBezTo>
                  <a:pt x="3868737" y="1225550"/>
                  <a:pt x="4435475" y="687387"/>
                  <a:pt x="5095875" y="0"/>
                </a:cubicBezTo>
              </a:path>
            </a:pathLst>
          </a:cu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716016" y="1556792"/>
                <a:ext cx="3168352" cy="622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v-SE" sz="1800" i="1" dirty="0" smtClean="0">
                    <a:solidFill>
                      <a:schemeClr val="tx1"/>
                    </a:solidFill>
                    <a:latin typeface="+mn-lt"/>
                  </a:rPr>
                  <a:t>LM: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v-SE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</m:t>
                        </m:r>
                      </m:num>
                      <m:den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den>
                    </m:f>
                    <m:r>
                      <a:rPr lang="sv-SE" i="1">
                        <a:solidFill>
                          <a:schemeClr val="tx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sv-SE" sz="1800" i="1" dirty="0">
                    <a:solidFill>
                      <a:schemeClr val="tx1"/>
                    </a:solidFill>
                    <a:latin typeface="+mn-lt"/>
                  </a:rPr>
                  <a:t>Y </a:t>
                </a:r>
                <a:r>
                  <a:rPr lang="sv-SE" sz="1800" baseline="15000" dirty="0">
                    <a:solidFill>
                      <a:schemeClr val="tx1"/>
                    </a:solidFill>
                    <a:latin typeface="+mn-lt"/>
                    <a:sym typeface="Symbol"/>
                  </a:rPr>
                  <a:t></a:t>
                </a:r>
                <a:r>
                  <a:rPr lang="sv-SE" sz="1800" i="1" dirty="0">
                    <a:solidFill>
                      <a:schemeClr val="tx1"/>
                    </a:solidFill>
                    <a:latin typeface="+mn-lt"/>
                    <a:sym typeface="Symbol"/>
                  </a:rPr>
                  <a:t> L</a:t>
                </a:r>
                <a:r>
                  <a:rPr lang="sv-SE" sz="1800" dirty="0">
                    <a:solidFill>
                      <a:schemeClr val="tx1"/>
                    </a:solidFill>
                    <a:latin typeface="+mn-lt"/>
                    <a:sym typeface="Symbol"/>
                  </a:rPr>
                  <a:t>(</a:t>
                </a:r>
                <a:r>
                  <a:rPr lang="sv-SE" sz="1800" i="1" dirty="0">
                    <a:solidFill>
                      <a:schemeClr val="tx1"/>
                    </a:solidFill>
                    <a:latin typeface="+mn-lt"/>
                    <a:sym typeface="Symbol"/>
                  </a:rPr>
                  <a:t>i</a:t>
                </a:r>
                <a:r>
                  <a:rPr lang="sv-SE" sz="1800" dirty="0" smtClean="0">
                    <a:solidFill>
                      <a:schemeClr val="tx1"/>
                    </a:solidFill>
                    <a:latin typeface="+mn-lt"/>
                    <a:sym typeface="Symbol"/>
                  </a:rPr>
                  <a:t>)</a:t>
                </a:r>
                <a:endParaRPr lang="sv-SE" sz="1800" dirty="0">
                  <a:solidFill>
                    <a:schemeClr val="tx1"/>
                  </a:solidFill>
                  <a:latin typeface="+mn-lt"/>
                  <a:sym typeface="Symbol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556792"/>
                <a:ext cx="3168352" cy="622286"/>
              </a:xfrm>
              <a:prstGeom prst="rect">
                <a:avLst/>
              </a:prstGeom>
              <a:blipFill rotWithShape="1">
                <a:blip r:embed="rId2"/>
                <a:stretch>
                  <a:fillRect l="-173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4057581" y="1919466"/>
            <a:ext cx="3480306" cy="3568566"/>
            <a:chOff x="4894978" y="1430777"/>
            <a:chExt cx="3480306" cy="3568566"/>
          </a:xfrm>
        </p:grpSpPr>
        <p:sp>
          <p:nvSpPr>
            <p:cNvPr id="29" name="Freeform 28"/>
            <p:cNvSpPr/>
            <p:nvPr/>
          </p:nvSpPr>
          <p:spPr bwMode="auto">
            <a:xfrm rot="4055503">
              <a:off x="4609937" y="1715818"/>
              <a:ext cx="3568566" cy="2998484"/>
            </a:xfrm>
            <a:custGeom>
              <a:avLst/>
              <a:gdLst>
                <a:gd name="connsiteX0" fmla="*/ 0 w 4705350"/>
                <a:gd name="connsiteY0" fmla="*/ 2895600 h 2895600"/>
                <a:gd name="connsiteX1" fmla="*/ 2600325 w 4705350"/>
                <a:gd name="connsiteY1" fmla="*/ 1857375 h 2895600"/>
                <a:gd name="connsiteX2" fmla="*/ 4705350 w 4705350"/>
                <a:gd name="connsiteY2" fmla="*/ 0 h 2895600"/>
                <a:gd name="connsiteX0" fmla="*/ 0 w 4705350"/>
                <a:gd name="connsiteY0" fmla="*/ 2895600 h 2895600"/>
                <a:gd name="connsiteX1" fmla="*/ 3019425 w 4705350"/>
                <a:gd name="connsiteY1" fmla="*/ 1866900 h 2895600"/>
                <a:gd name="connsiteX2" fmla="*/ 4705350 w 4705350"/>
                <a:gd name="connsiteY2" fmla="*/ 0 h 2895600"/>
                <a:gd name="connsiteX0" fmla="*/ 0 w 5095875"/>
                <a:gd name="connsiteY0" fmla="*/ 2705100 h 2705100"/>
                <a:gd name="connsiteX1" fmla="*/ 3019425 w 5095875"/>
                <a:gd name="connsiteY1" fmla="*/ 1676400 h 2705100"/>
                <a:gd name="connsiteX2" fmla="*/ 5095875 w 5095875"/>
                <a:gd name="connsiteY2" fmla="*/ 0 h 270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5875" h="2705100">
                  <a:moveTo>
                    <a:pt x="0" y="2705100"/>
                  </a:moveTo>
                  <a:cubicBezTo>
                    <a:pt x="908050" y="2427287"/>
                    <a:pt x="2170113" y="2127250"/>
                    <a:pt x="3019425" y="1676400"/>
                  </a:cubicBezTo>
                  <a:cubicBezTo>
                    <a:pt x="3868737" y="1225550"/>
                    <a:pt x="4435475" y="687387"/>
                    <a:pt x="5095875" y="0"/>
                  </a:cubicBezTo>
                </a:path>
              </a:pathLst>
            </a:cu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sv-SE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72610" y="4293676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800" i="1" dirty="0" smtClean="0">
                  <a:solidFill>
                    <a:srgbClr val="0070C0"/>
                  </a:solidFill>
                  <a:latin typeface="+mn-lt"/>
                </a:rPr>
                <a:t>IS</a:t>
              </a:r>
              <a:endParaRPr lang="sv-SE" sz="1800" dirty="0" smtClean="0">
                <a:solidFill>
                  <a:srgbClr val="0070C0"/>
                </a:solidFill>
                <a:latin typeface="+mn-lt"/>
              </a:endParaRPr>
            </a:p>
          </p:txBody>
        </p:sp>
      </p:grpSp>
      <p:sp>
        <p:nvSpPr>
          <p:cNvPr id="7" name="Right Arrow 6"/>
          <p:cNvSpPr/>
          <p:nvPr/>
        </p:nvSpPr>
        <p:spPr bwMode="auto">
          <a:xfrm>
            <a:off x="4067944" y="2852936"/>
            <a:ext cx="720080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8" name="Right Arrow 47"/>
          <p:cNvSpPr/>
          <p:nvPr/>
        </p:nvSpPr>
        <p:spPr bwMode="auto">
          <a:xfrm rot="5400000">
            <a:off x="7625454" y="2852936"/>
            <a:ext cx="720080" cy="21602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1" name="Freeform 40"/>
          <p:cNvSpPr/>
          <p:nvPr/>
        </p:nvSpPr>
        <p:spPr bwMode="auto">
          <a:xfrm>
            <a:off x="3732981" y="3146952"/>
            <a:ext cx="4735835" cy="2705100"/>
          </a:xfrm>
          <a:custGeom>
            <a:avLst/>
            <a:gdLst>
              <a:gd name="connsiteX0" fmla="*/ 0 w 4705350"/>
              <a:gd name="connsiteY0" fmla="*/ 2895600 h 2895600"/>
              <a:gd name="connsiteX1" fmla="*/ 2600325 w 4705350"/>
              <a:gd name="connsiteY1" fmla="*/ 1857375 h 2895600"/>
              <a:gd name="connsiteX2" fmla="*/ 4705350 w 4705350"/>
              <a:gd name="connsiteY2" fmla="*/ 0 h 2895600"/>
              <a:gd name="connsiteX0" fmla="*/ 0 w 4705350"/>
              <a:gd name="connsiteY0" fmla="*/ 2895600 h 2895600"/>
              <a:gd name="connsiteX1" fmla="*/ 3019425 w 4705350"/>
              <a:gd name="connsiteY1" fmla="*/ 1866900 h 2895600"/>
              <a:gd name="connsiteX2" fmla="*/ 4705350 w 4705350"/>
              <a:gd name="connsiteY2" fmla="*/ 0 h 2895600"/>
              <a:gd name="connsiteX0" fmla="*/ 0 w 5095875"/>
              <a:gd name="connsiteY0" fmla="*/ 2705100 h 2705100"/>
              <a:gd name="connsiteX1" fmla="*/ 3019425 w 5095875"/>
              <a:gd name="connsiteY1" fmla="*/ 1676400 h 2705100"/>
              <a:gd name="connsiteX2" fmla="*/ 5095875 w 5095875"/>
              <a:gd name="connsiteY2" fmla="*/ 0 h 270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5875" h="2705100">
                <a:moveTo>
                  <a:pt x="0" y="2705100"/>
                </a:moveTo>
                <a:cubicBezTo>
                  <a:pt x="908050" y="2427287"/>
                  <a:pt x="2170113" y="2127250"/>
                  <a:pt x="3019425" y="1676400"/>
                </a:cubicBezTo>
                <a:cubicBezTo>
                  <a:pt x="3868737" y="1225550"/>
                  <a:pt x="4435475" y="687387"/>
                  <a:pt x="5095875" y="0"/>
                </a:cubicBezTo>
              </a:path>
            </a:pathLst>
          </a:custGeom>
          <a:noFill/>
          <a:ln w="2540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25454" y="3892986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246196" y="6021288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altLang="en-US" sz="1800" i="1" dirty="0" smtClean="0">
                <a:solidFill>
                  <a:srgbClr val="000000"/>
                </a:solidFill>
                <a:latin typeface="Arial" charset="0"/>
              </a:rPr>
              <a:t>Y</a:t>
            </a:r>
            <a:r>
              <a:rPr lang="sv-SE" altLang="en-US" sz="1800" i="1" baseline="-25000" dirty="0" smtClean="0">
                <a:solidFill>
                  <a:srgbClr val="000000"/>
                </a:solidFill>
                <a:latin typeface="Arial" charset="0"/>
              </a:rPr>
              <a:t>C</a:t>
            </a:r>
            <a:endParaRPr lang="sv-SE" sz="1800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8340166" y="2759963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i="1" dirty="0" smtClean="0">
                <a:solidFill>
                  <a:srgbClr val="FF6600"/>
                </a:solidFill>
                <a:latin typeface="+mn-lt"/>
              </a:rPr>
              <a:t>LM’</a:t>
            </a:r>
            <a:endParaRPr lang="sv-SE" i="1" dirty="0">
              <a:solidFill>
                <a:srgbClr val="FF6600"/>
              </a:solidFill>
              <a:latin typeface="+mn-lt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H="1">
            <a:off x="6245544" y="3885556"/>
            <a:ext cx="7148" cy="21345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>
            <a:off x="5461924" y="4200482"/>
            <a:ext cx="1966646" cy="206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10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uiExpand="1" build="p"/>
      <p:bldP spid="27" grpId="0"/>
      <p:bldP spid="28" grpId="0"/>
      <p:bldP spid="33" grpId="0" animBg="1"/>
      <p:bldP spid="38" grpId="0"/>
      <p:bldP spid="7" grpId="0" animBg="1"/>
      <p:bldP spid="48" grpId="0" animBg="1"/>
      <p:bldP spid="41" grpId="0" animBg="1"/>
      <p:bldP spid="45" grpId="0"/>
      <p:bldP spid="47" grpId="0"/>
      <p:bldP spid="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79984" y="76200"/>
            <a:ext cx="6904384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 smtClean="0"/>
              <a:t>Fast växelkurs med öppna valutamarknader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56792"/>
            <a:ext cx="757396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Notera att med fast växelkurs måste penningpolitiken inriktas mot att hålla växelkursen konstant. I vår modell betyder det att räntan måste hållas lika med den i omvärlden.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Även om ränteparitetsvillkoret i viss mån är en förenkling av verkligheten gäller att penningpolitiken inte kan användas för andra syften, t.ex. påverka produktion.  </a:t>
            </a:r>
          </a:p>
        </p:txBody>
      </p:sp>
    </p:spTree>
    <p:extLst>
      <p:ext uri="{BB962C8B-B14F-4D97-AF65-F5344CB8AC3E}">
        <p14:creationId xmlns:p14="http://schemas.microsoft.com/office/powerpoint/2010/main" val="38776938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 smtClean="0"/>
              <a:t>Lite doktrinhistoria</a:t>
            </a:r>
            <a:endParaRPr lang="sv-S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573963" cy="43449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i="1" dirty="0" smtClean="0">
                <a:effectLst/>
              </a:rPr>
              <a:t>IS-LM</a:t>
            </a:r>
            <a:r>
              <a:rPr lang="sv-SE" sz="2000" dirty="0" smtClean="0">
                <a:effectLst/>
              </a:rPr>
              <a:t>-modellen för en öppen ekonomi utvecklades av Robert Mundell (1963) och Marcus Fleming (oberoende) (1962). Den brukar därför ofta kallas </a:t>
            </a:r>
            <a:r>
              <a:rPr lang="sv-SE" sz="2000" dirty="0" err="1" smtClean="0">
                <a:effectLst/>
              </a:rPr>
              <a:t>Mundell</a:t>
            </a:r>
            <a:r>
              <a:rPr lang="sv-SE" sz="2000" dirty="0" smtClean="0">
                <a:effectLst/>
              </a:rPr>
              <a:t>-Fleming modellen.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 err="1" smtClean="0">
                <a:effectLst/>
              </a:rPr>
              <a:t>Mundell</a:t>
            </a:r>
            <a:r>
              <a:rPr lang="sv-SE" sz="2000" dirty="0" smtClean="0">
                <a:effectLst/>
              </a:rPr>
              <a:t> utvecklade också teorin för optimala valutaområden, dvs vilka faktorer som avgör om regioner eller länder bör ha samma valuta (eller fast växelkurs mot varandra).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Han betonade att om en grupp länder tenderar att </a:t>
            </a:r>
          </a:p>
          <a:p>
            <a:pPr marL="857250" lvl="1" indent="-457200">
              <a:buFont typeface="+mj-lt"/>
              <a:buAutoNum type="arabicPeriod"/>
            </a:pPr>
            <a:r>
              <a:rPr lang="sv-SE" sz="1600" dirty="0" smtClean="0">
                <a:effectLst/>
              </a:rPr>
              <a:t>drabbas av synkroniserade störningar, dvs deras konjunkturer tenderar att vara </a:t>
            </a:r>
            <a:r>
              <a:rPr lang="sv-SE" sz="1600" dirty="0" err="1" smtClean="0">
                <a:effectLst/>
              </a:rPr>
              <a:t>välkorrelerade</a:t>
            </a:r>
            <a:r>
              <a:rPr lang="sv-SE" sz="1600" dirty="0" smtClean="0">
                <a:effectLst/>
              </a:rPr>
              <a:t>,</a:t>
            </a:r>
          </a:p>
          <a:p>
            <a:pPr marL="857250" lvl="1" indent="-457200">
              <a:buFont typeface="+mj-lt"/>
              <a:buAutoNum type="arabicPeriod"/>
            </a:pPr>
            <a:r>
              <a:rPr lang="sv-SE" sz="1600" dirty="0" smtClean="0">
                <a:effectLst/>
              </a:rPr>
              <a:t>och/eller om de har hög rörlighet av arbetskraften mellan sig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så är det fördelaktigt med en gemensam valuta, annars inte.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err="1" smtClean="0">
                <a:effectLst/>
              </a:rPr>
              <a:t>Mundell</a:t>
            </a:r>
            <a:r>
              <a:rPr lang="sv-SE" sz="2000" dirty="0" smtClean="0">
                <a:effectLst/>
              </a:rPr>
              <a:t> fick ekonomipriset 1999.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65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/>
              <a:t>Ökad inhemsk efterfrågan</a:t>
            </a:r>
            <a:endParaRPr lang="sv-SE" dirty="0" smtClean="0"/>
          </a:p>
        </p:txBody>
      </p:sp>
      <p:sp>
        <p:nvSpPr>
          <p:cNvPr id="400388" name="Rectangle 4"/>
          <p:cNvSpPr>
            <a:spLocks noChangeArrowheads="1"/>
          </p:cNvSpPr>
          <p:nvPr/>
        </p:nvSpPr>
        <p:spPr bwMode="auto">
          <a:xfrm>
            <a:off x="412749" y="1484784"/>
            <a:ext cx="3767931" cy="49298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/>
              <a:t>Anta att inhemsk efterfrågan ökar via en ökning i offentlig konsumtion, </a:t>
            </a:r>
            <a:r>
              <a:rPr lang="sv-SE" altLang="en-US" sz="1700" i="1" dirty="0"/>
              <a:t>G. </a:t>
            </a:r>
            <a:r>
              <a:rPr lang="sv-SE" altLang="en-US" sz="1700" dirty="0"/>
              <a:t>Vad händer</a:t>
            </a:r>
            <a:r>
              <a:rPr lang="sv-SE" altLang="en-US" sz="1700" dirty="0" smtClean="0"/>
              <a:t>?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 smtClean="0"/>
              <a:t>De två efterfrågekurvorna </a:t>
            </a:r>
            <a:r>
              <a:rPr lang="sv-SE" altLang="en-US" sz="1700" i="1" dirty="0" smtClean="0"/>
              <a:t>ZZ</a:t>
            </a:r>
            <a:r>
              <a:rPr lang="sv-SE" altLang="en-US" sz="1700" dirty="0" smtClean="0"/>
              <a:t> och </a:t>
            </a:r>
            <a:r>
              <a:rPr lang="sv-SE" altLang="en-US" sz="1700" i="1" dirty="0" smtClean="0"/>
              <a:t>DD </a:t>
            </a:r>
            <a:r>
              <a:rPr lang="sv-SE" altLang="en-US" sz="1700" dirty="0" smtClean="0"/>
              <a:t>förskjuts lika mycket uppåt. 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 smtClean="0"/>
              <a:t>Händer något med </a:t>
            </a:r>
            <a:r>
              <a:rPr lang="sv-SE" altLang="en-US" sz="1700" i="1" dirty="0" smtClean="0"/>
              <a:t>Y</a:t>
            </a:r>
            <a:r>
              <a:rPr lang="sv-SE" altLang="en-US" sz="1700" i="1" baseline="-25000" dirty="0" smtClean="0"/>
              <a:t>TB</a:t>
            </a:r>
            <a:r>
              <a:rPr lang="sv-SE" altLang="en-US" sz="1700" i="1" dirty="0" smtClean="0"/>
              <a:t>? 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 smtClean="0"/>
              <a:t>Nej, </a:t>
            </a:r>
            <a:r>
              <a:rPr lang="sv-SE" altLang="en-US" sz="1700" i="1" dirty="0" smtClean="0"/>
              <a:t>DD </a:t>
            </a:r>
            <a:r>
              <a:rPr lang="sv-SE" altLang="en-US" sz="1700" dirty="0" smtClean="0"/>
              <a:t>och</a:t>
            </a:r>
            <a:r>
              <a:rPr lang="sv-SE" altLang="en-US" sz="1700" i="1" dirty="0" smtClean="0"/>
              <a:t> ZZ </a:t>
            </a:r>
            <a:r>
              <a:rPr lang="sv-SE" altLang="en-US" sz="1700" dirty="0" smtClean="0"/>
              <a:t>korsar varandra vid samma </a:t>
            </a:r>
            <a:r>
              <a:rPr lang="sv-SE" altLang="en-US" sz="1700" i="1" dirty="0" smtClean="0"/>
              <a:t>Y, </a:t>
            </a:r>
            <a:r>
              <a:rPr lang="sv-SE" altLang="en-US" sz="1700" dirty="0" smtClean="0"/>
              <a:t>givet att inget annat händer (vi håller tillsvidare växelkursen konstant).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 smtClean="0"/>
              <a:t>Om </a:t>
            </a:r>
            <a:r>
              <a:rPr lang="sv-SE" altLang="en-US" sz="1700" i="1" dirty="0" smtClean="0"/>
              <a:t>Y=Y</a:t>
            </a:r>
            <a:r>
              <a:rPr lang="sv-SE" altLang="en-US" sz="1700" i="1" baseline="-25000" dirty="0" smtClean="0"/>
              <a:t>TB</a:t>
            </a:r>
            <a:r>
              <a:rPr lang="sv-SE" altLang="en-US" sz="1700" i="1" dirty="0" smtClean="0"/>
              <a:t> </a:t>
            </a:r>
            <a:r>
              <a:rPr lang="sv-SE" altLang="en-US" sz="1700" dirty="0" smtClean="0"/>
              <a:t>i utgångsläget, blir </a:t>
            </a:r>
            <a:r>
              <a:rPr lang="sv-SE" altLang="en-US" sz="1700" i="1" dirty="0" smtClean="0"/>
              <a:t>Y’&gt;Y</a:t>
            </a:r>
            <a:r>
              <a:rPr lang="sv-SE" altLang="en-US" sz="1700" i="1" baseline="-25000" dirty="0" smtClean="0"/>
              <a:t>TB </a:t>
            </a:r>
            <a:r>
              <a:rPr lang="sv-SE" altLang="en-US" sz="1700" dirty="0" smtClean="0"/>
              <a:t>efter ökningen av offentlig konsumtion.</a:t>
            </a:r>
          </a:p>
          <a:p>
            <a:pPr lvl="0" eaLnBrk="1" hangingPunct="1">
              <a:spcBef>
                <a:spcPts val="0"/>
              </a:spcBef>
              <a:spcAft>
                <a:spcPts val="1200"/>
              </a:spcAft>
              <a:buClrTx/>
            </a:pPr>
            <a:r>
              <a:rPr lang="sv-SE" altLang="en-US" sz="1700" b="1" dirty="0" smtClean="0"/>
              <a:t>Slutsats</a:t>
            </a:r>
            <a:r>
              <a:rPr lang="sv-SE" altLang="en-US" sz="1700" dirty="0" smtClean="0"/>
              <a:t>: Högre </a:t>
            </a:r>
            <a:r>
              <a:rPr lang="sv-SE" altLang="en-US" sz="1700" i="1" dirty="0" smtClean="0"/>
              <a:t>G </a:t>
            </a:r>
            <a:r>
              <a:rPr lang="sv-SE" altLang="en-US" sz="1700" dirty="0" smtClean="0"/>
              <a:t>leder till högre produktion och att handelsbalansen (</a:t>
            </a:r>
            <a:r>
              <a:rPr lang="sv-SE" altLang="en-US" sz="1700" i="1" dirty="0" smtClean="0"/>
              <a:t>NX</a:t>
            </a:r>
            <a:r>
              <a:rPr lang="sv-SE" altLang="en-US" sz="1700" dirty="0" smtClean="0"/>
              <a:t>) försämras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sv-SE" altLang="en-US" sz="1700" dirty="0" smtClean="0"/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sv-SE" altLang="en-US" sz="1700" dirty="0" smtClean="0"/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sv-SE" altLang="en-US" sz="1700" dirty="0"/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endParaRPr lang="sv-SE" altLang="en-US" sz="1700" dirty="0"/>
          </a:p>
        </p:txBody>
      </p:sp>
      <p:sp>
        <p:nvSpPr>
          <p:cNvPr id="29702" name="Line 11"/>
          <p:cNvSpPr>
            <a:spLocks noChangeShapeType="1"/>
          </p:cNvSpPr>
          <p:nvPr/>
        </p:nvSpPr>
        <p:spPr bwMode="auto">
          <a:xfrm>
            <a:off x="4721225" y="1878013"/>
            <a:ext cx="0" cy="2390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12"/>
          <p:cNvSpPr>
            <a:spLocks noChangeShapeType="1"/>
          </p:cNvSpPr>
          <p:nvPr/>
        </p:nvSpPr>
        <p:spPr bwMode="auto">
          <a:xfrm>
            <a:off x="4706938" y="4283075"/>
            <a:ext cx="2770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Text Box 13"/>
          <p:cNvSpPr txBox="1">
            <a:spLocks noChangeArrowheads="1"/>
          </p:cNvSpPr>
          <p:nvPr/>
        </p:nvSpPr>
        <p:spPr bwMode="auto">
          <a:xfrm rot="-5400000">
            <a:off x="3542506" y="2685257"/>
            <a:ext cx="158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600"/>
              <a:t>Efterfr./Prod., </a:t>
            </a:r>
            <a:r>
              <a:rPr lang="sv-SE" altLang="en-US" sz="1600" i="1"/>
              <a:t>Y</a:t>
            </a:r>
            <a:endParaRPr lang="sv-SE" altLang="en-US" sz="1600"/>
          </a:p>
        </p:txBody>
      </p:sp>
      <p:sp>
        <p:nvSpPr>
          <p:cNvPr id="29705" name="Line 29"/>
          <p:cNvSpPr>
            <a:spLocks noChangeShapeType="1"/>
          </p:cNvSpPr>
          <p:nvPr/>
        </p:nvSpPr>
        <p:spPr bwMode="auto">
          <a:xfrm>
            <a:off x="5829300" y="3140138"/>
            <a:ext cx="0" cy="32226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Text Box 30"/>
          <p:cNvSpPr txBox="1">
            <a:spLocks noChangeArrowheads="1"/>
          </p:cNvSpPr>
          <p:nvPr/>
        </p:nvSpPr>
        <p:spPr bwMode="auto">
          <a:xfrm>
            <a:off x="5652120" y="6421438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600" i="1" dirty="0"/>
              <a:t>Y</a:t>
            </a:r>
            <a:r>
              <a:rPr lang="sv-SE" altLang="en-US" sz="1600" i="1" baseline="-25000" dirty="0"/>
              <a:t>TB</a:t>
            </a:r>
            <a:endParaRPr lang="sv-SE" altLang="en-US" sz="1600" baseline="-25000" dirty="0"/>
          </a:p>
        </p:txBody>
      </p:sp>
      <p:sp>
        <p:nvSpPr>
          <p:cNvPr id="29707" name="Arc 41"/>
          <p:cNvSpPr>
            <a:spLocks/>
          </p:cNvSpPr>
          <p:nvPr/>
        </p:nvSpPr>
        <p:spPr bwMode="auto">
          <a:xfrm>
            <a:off x="5060950" y="3930650"/>
            <a:ext cx="222250" cy="354013"/>
          </a:xfrm>
          <a:custGeom>
            <a:avLst/>
            <a:gdLst>
              <a:gd name="T0" fmla="*/ 358059 w 21600"/>
              <a:gd name="T1" fmla="*/ 0 h 35192"/>
              <a:gd name="T2" fmla="*/ 1754170 w 21600"/>
              <a:gd name="T3" fmla="*/ 3561184 h 35192"/>
              <a:gd name="T4" fmla="*/ 0 w 21600"/>
              <a:gd name="T5" fmla="*/ 2158854 h 35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5192" fill="none" extrusionOk="0">
                <a:moveTo>
                  <a:pt x="3381" y="0"/>
                </a:moveTo>
                <a:cubicBezTo>
                  <a:pt x="13874" y="1663"/>
                  <a:pt x="21600" y="10710"/>
                  <a:pt x="21600" y="21334"/>
                </a:cubicBezTo>
                <a:cubicBezTo>
                  <a:pt x="21600" y="26400"/>
                  <a:pt x="19819" y="31305"/>
                  <a:pt x="16568" y="35191"/>
                </a:cubicBezTo>
              </a:path>
              <a:path w="21600" h="35192" stroke="0" extrusionOk="0">
                <a:moveTo>
                  <a:pt x="3381" y="0"/>
                </a:moveTo>
                <a:cubicBezTo>
                  <a:pt x="13874" y="1663"/>
                  <a:pt x="21600" y="10710"/>
                  <a:pt x="21600" y="21334"/>
                </a:cubicBezTo>
                <a:cubicBezTo>
                  <a:pt x="21600" y="26400"/>
                  <a:pt x="19819" y="31305"/>
                  <a:pt x="16568" y="35191"/>
                </a:cubicBezTo>
                <a:lnTo>
                  <a:pt x="0" y="21334"/>
                </a:lnTo>
                <a:lnTo>
                  <a:pt x="338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09" name="Group 76"/>
          <p:cNvGrpSpPr>
            <a:grpSpLocks/>
          </p:cNvGrpSpPr>
          <p:nvPr/>
        </p:nvGrpSpPr>
        <p:grpSpPr bwMode="auto">
          <a:xfrm>
            <a:off x="6660232" y="2680516"/>
            <a:ext cx="2491913" cy="1252540"/>
            <a:chOff x="4304" y="1648"/>
            <a:chExt cx="1879" cy="789"/>
          </a:xfrm>
        </p:grpSpPr>
        <p:sp>
          <p:nvSpPr>
            <p:cNvPr id="29735" name="Line 51"/>
            <p:cNvSpPr>
              <a:spLocks noChangeShapeType="1"/>
            </p:cNvSpPr>
            <p:nvPr/>
          </p:nvSpPr>
          <p:spPr bwMode="auto">
            <a:xfrm flipH="1" flipV="1">
              <a:off x="4611" y="1648"/>
              <a:ext cx="89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6" name="Text Box 54"/>
            <p:cNvSpPr txBox="1">
              <a:spLocks noChangeArrowheads="1"/>
            </p:cNvSpPr>
            <p:nvPr/>
          </p:nvSpPr>
          <p:spPr bwMode="auto">
            <a:xfrm>
              <a:off x="4304" y="1921"/>
              <a:ext cx="1879" cy="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10000"/>
                </a:spcBef>
                <a:spcAft>
                  <a:spcPct val="10000"/>
                </a:spcAft>
                <a:buClrTx/>
                <a:buFont typeface="Wingdings" pitchFamily="2" charset="2"/>
                <a:buNone/>
              </a:pPr>
              <a:r>
                <a:rPr lang="sv-SE" altLang="en-US" sz="1400" i="1" dirty="0" smtClean="0"/>
                <a:t>ZZ </a:t>
              </a:r>
              <a:r>
                <a:rPr lang="sv-SE" altLang="en-US" sz="1400" dirty="0" smtClean="0"/>
                <a:t>-- Efterfrågan </a:t>
              </a:r>
              <a:r>
                <a:rPr lang="sv-SE" altLang="en-US" sz="1400" dirty="0"/>
                <a:t>på inhemska </a:t>
              </a:r>
              <a:r>
                <a:rPr lang="sv-SE" altLang="en-US" sz="1400" dirty="0" smtClean="0"/>
                <a:t>varor </a:t>
              </a:r>
              <a:r>
                <a:rPr lang="sv-SE" altLang="en-US" sz="1400" i="1" dirty="0" smtClean="0"/>
                <a:t>C+I+G+NX</a:t>
              </a:r>
              <a:endParaRPr lang="sv-SE" altLang="en-US" sz="1400" dirty="0"/>
            </a:p>
          </p:txBody>
        </p:sp>
      </p:grpSp>
      <p:grpSp>
        <p:nvGrpSpPr>
          <p:cNvPr id="29710" name="Group 55"/>
          <p:cNvGrpSpPr>
            <a:grpSpLocks/>
          </p:cNvGrpSpPr>
          <p:nvPr/>
        </p:nvGrpSpPr>
        <p:grpSpPr bwMode="auto">
          <a:xfrm>
            <a:off x="4724400" y="2341563"/>
            <a:ext cx="3346450" cy="1250950"/>
            <a:chOff x="304" y="1534"/>
            <a:chExt cx="1972" cy="754"/>
          </a:xfrm>
        </p:grpSpPr>
        <p:sp>
          <p:nvSpPr>
            <p:cNvPr id="29733" name="Line 56"/>
            <p:cNvSpPr>
              <a:spLocks noChangeShapeType="1"/>
            </p:cNvSpPr>
            <p:nvPr/>
          </p:nvSpPr>
          <p:spPr bwMode="auto">
            <a:xfrm flipV="1">
              <a:off x="304" y="1648"/>
              <a:ext cx="1640" cy="640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Text Box 57"/>
            <p:cNvSpPr txBox="1">
              <a:spLocks noChangeArrowheads="1"/>
            </p:cNvSpPr>
            <p:nvPr/>
          </p:nvSpPr>
          <p:spPr bwMode="auto">
            <a:xfrm>
              <a:off x="1946" y="1534"/>
              <a:ext cx="330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sv-SE" altLang="en-US" sz="1600" i="1"/>
                <a:t>ZZ</a:t>
              </a:r>
            </a:p>
          </p:txBody>
        </p:sp>
      </p:grpSp>
      <p:sp>
        <p:nvSpPr>
          <p:cNvPr id="29711" name="Line 58"/>
          <p:cNvSpPr>
            <a:spLocks noChangeShapeType="1"/>
          </p:cNvSpPr>
          <p:nvPr/>
        </p:nvSpPr>
        <p:spPr bwMode="auto">
          <a:xfrm flipV="1">
            <a:off x="4737100" y="1943100"/>
            <a:ext cx="2324100" cy="232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Text Box 59"/>
          <p:cNvSpPr txBox="1">
            <a:spLocks noChangeArrowheads="1"/>
          </p:cNvSpPr>
          <p:nvPr/>
        </p:nvSpPr>
        <p:spPr bwMode="auto">
          <a:xfrm>
            <a:off x="5211763" y="3802063"/>
            <a:ext cx="4507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400" dirty="0"/>
              <a:t>45</a:t>
            </a:r>
            <a:r>
              <a:rPr lang="sv-SE" altLang="en-US" sz="1400" baseline="30000" dirty="0"/>
              <a:t>o</a:t>
            </a:r>
          </a:p>
        </p:txBody>
      </p:sp>
      <p:grpSp>
        <p:nvGrpSpPr>
          <p:cNvPr id="29713" name="Group 61"/>
          <p:cNvGrpSpPr>
            <a:grpSpLocks/>
          </p:cNvGrpSpPr>
          <p:nvPr/>
        </p:nvGrpSpPr>
        <p:grpSpPr bwMode="auto">
          <a:xfrm>
            <a:off x="4181475" y="4365104"/>
            <a:ext cx="4697413" cy="2157412"/>
            <a:chOff x="2634" y="2773"/>
            <a:chExt cx="2959" cy="1359"/>
          </a:xfrm>
        </p:grpSpPr>
        <p:sp>
          <p:nvSpPr>
            <p:cNvPr id="29723" name="Text Box 62"/>
            <p:cNvSpPr txBox="1">
              <a:spLocks noChangeArrowheads="1"/>
            </p:cNvSpPr>
            <p:nvPr/>
          </p:nvSpPr>
          <p:spPr bwMode="auto">
            <a:xfrm>
              <a:off x="4706" y="3920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 i="1"/>
                <a:t>Y</a:t>
              </a:r>
              <a:endParaRPr lang="sv-SE" altLang="en-US" sz="1600"/>
            </a:p>
          </p:txBody>
        </p:sp>
        <p:sp>
          <p:nvSpPr>
            <p:cNvPr id="29724" name="Line 63"/>
            <p:cNvSpPr>
              <a:spLocks noChangeShapeType="1"/>
            </p:cNvSpPr>
            <p:nvPr/>
          </p:nvSpPr>
          <p:spPr bwMode="auto">
            <a:xfrm>
              <a:off x="2974" y="2773"/>
              <a:ext cx="0" cy="12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Line 64"/>
            <p:cNvSpPr>
              <a:spLocks noChangeShapeType="1"/>
            </p:cNvSpPr>
            <p:nvPr/>
          </p:nvSpPr>
          <p:spPr bwMode="auto">
            <a:xfrm>
              <a:off x="2965" y="4015"/>
              <a:ext cx="17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Text Box 65"/>
            <p:cNvSpPr txBox="1">
              <a:spLocks noChangeArrowheads="1"/>
            </p:cNvSpPr>
            <p:nvPr/>
          </p:nvSpPr>
          <p:spPr bwMode="auto">
            <a:xfrm rot="-5400000">
              <a:off x="2226" y="3344"/>
              <a:ext cx="10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/>
                <a:t>Nettoexport, </a:t>
              </a:r>
              <a:r>
                <a:rPr lang="sv-SE" altLang="en-US" sz="1600" i="1"/>
                <a:t>NX</a:t>
              </a:r>
              <a:endParaRPr lang="sv-SE" altLang="en-US" sz="1600"/>
            </a:p>
          </p:txBody>
        </p:sp>
        <p:sp>
          <p:nvSpPr>
            <p:cNvPr id="29727" name="Text Box 66"/>
            <p:cNvSpPr txBox="1">
              <a:spLocks noChangeArrowheads="1"/>
            </p:cNvSpPr>
            <p:nvPr/>
          </p:nvSpPr>
          <p:spPr bwMode="auto">
            <a:xfrm>
              <a:off x="2801" y="3346"/>
              <a:ext cx="18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/>
                <a:t>0</a:t>
              </a:r>
            </a:p>
          </p:txBody>
        </p:sp>
        <p:sp>
          <p:nvSpPr>
            <p:cNvPr id="29728" name="Line 67"/>
            <p:cNvSpPr>
              <a:spLocks noChangeShapeType="1"/>
            </p:cNvSpPr>
            <p:nvPr/>
          </p:nvSpPr>
          <p:spPr bwMode="auto">
            <a:xfrm rot="1849718" flipV="1">
              <a:off x="3112" y="2969"/>
              <a:ext cx="1587" cy="933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29" name="Group 68"/>
            <p:cNvGrpSpPr>
              <a:grpSpLocks/>
            </p:cNvGrpSpPr>
            <p:nvPr/>
          </p:nvGrpSpPr>
          <p:grpSpPr bwMode="auto">
            <a:xfrm rot="1972076">
              <a:off x="3062" y="3123"/>
              <a:ext cx="2059" cy="806"/>
              <a:chOff x="326" y="1563"/>
              <a:chExt cx="1927" cy="770"/>
            </a:xfrm>
          </p:grpSpPr>
          <p:sp>
            <p:nvSpPr>
              <p:cNvPr id="29731" name="Line 69"/>
              <p:cNvSpPr>
                <a:spLocks noChangeShapeType="1"/>
              </p:cNvSpPr>
              <p:nvPr/>
            </p:nvSpPr>
            <p:spPr bwMode="auto">
              <a:xfrm flipV="1">
                <a:off x="326" y="1693"/>
                <a:ext cx="1640" cy="640"/>
              </a:xfrm>
              <a:prstGeom prst="line">
                <a:avLst/>
              </a:prstGeom>
              <a:noFill/>
              <a:ln w="28575">
                <a:solidFill>
                  <a:srgbClr val="99336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2" name="Text Box 70"/>
              <p:cNvSpPr txBox="1">
                <a:spLocks noChangeArrowheads="1"/>
              </p:cNvSpPr>
              <p:nvPr/>
            </p:nvSpPr>
            <p:spPr bwMode="auto">
              <a:xfrm>
                <a:off x="1923" y="1563"/>
                <a:ext cx="330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003300"/>
                        </a:gs>
                        <a:gs pos="100000">
                          <a:srgbClr val="66FF66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3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spcBef>
                    <a:spcPct val="0"/>
                  </a:spcBef>
                  <a:buFontTx/>
                  <a:buNone/>
                </a:pPr>
                <a:endParaRPr lang="sv-SE" altLang="en-US" sz="1600" i="1"/>
              </a:p>
            </p:txBody>
          </p:sp>
        </p:grpSp>
        <p:sp>
          <p:nvSpPr>
            <p:cNvPr id="29730" name="Rectangle 71"/>
            <p:cNvSpPr>
              <a:spLocks noChangeArrowheads="1"/>
            </p:cNvSpPr>
            <p:nvPr/>
          </p:nvSpPr>
          <p:spPr bwMode="auto">
            <a:xfrm>
              <a:off x="4794" y="3503"/>
              <a:ext cx="799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sv-SE" altLang="en-US" sz="1600" i="1"/>
                <a:t>NX</a:t>
              </a:r>
            </a:p>
          </p:txBody>
        </p:sp>
      </p:grpSp>
      <p:sp>
        <p:nvSpPr>
          <p:cNvPr id="29721" name="Line 73"/>
          <p:cNvSpPr>
            <a:spLocks noChangeShapeType="1"/>
          </p:cNvSpPr>
          <p:nvPr/>
        </p:nvSpPr>
        <p:spPr bwMode="auto">
          <a:xfrm flipH="1" flipV="1">
            <a:off x="5283200" y="3592513"/>
            <a:ext cx="1488473" cy="1855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" name="Group 55"/>
          <p:cNvGrpSpPr>
            <a:grpSpLocks/>
          </p:cNvGrpSpPr>
          <p:nvPr/>
        </p:nvGrpSpPr>
        <p:grpSpPr bwMode="auto">
          <a:xfrm>
            <a:off x="4716016" y="1916832"/>
            <a:ext cx="3346450" cy="1250950"/>
            <a:chOff x="304" y="1534"/>
            <a:chExt cx="1972" cy="754"/>
          </a:xfrm>
        </p:grpSpPr>
        <p:sp>
          <p:nvSpPr>
            <p:cNvPr id="35" name="Line 56"/>
            <p:cNvSpPr>
              <a:spLocks noChangeShapeType="1"/>
            </p:cNvSpPr>
            <p:nvPr/>
          </p:nvSpPr>
          <p:spPr bwMode="auto">
            <a:xfrm flipV="1">
              <a:off x="304" y="1648"/>
              <a:ext cx="1640" cy="640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1946" y="1534"/>
              <a:ext cx="330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sv-SE" altLang="en-US" sz="1600" i="1" dirty="0" smtClean="0"/>
                <a:t>ZZ’</a:t>
              </a:r>
              <a:endParaRPr lang="sv-SE" altLang="en-US" sz="1600" i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86395" y="2472050"/>
            <a:ext cx="600075" cy="4295332"/>
            <a:chOff x="6410145" y="2483925"/>
            <a:chExt cx="600075" cy="4295332"/>
          </a:xfrm>
        </p:grpSpPr>
        <p:sp>
          <p:nvSpPr>
            <p:cNvPr id="29708" name="Line 48"/>
            <p:cNvSpPr>
              <a:spLocks noChangeShapeType="1"/>
            </p:cNvSpPr>
            <p:nvPr/>
          </p:nvSpPr>
          <p:spPr bwMode="auto">
            <a:xfrm>
              <a:off x="6551841" y="2483925"/>
              <a:ext cx="0" cy="3902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30"/>
            <p:cNvSpPr txBox="1">
              <a:spLocks noChangeArrowheads="1"/>
            </p:cNvSpPr>
            <p:nvPr/>
          </p:nvSpPr>
          <p:spPr bwMode="auto">
            <a:xfrm>
              <a:off x="6410145" y="6440703"/>
              <a:ext cx="60007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 i="1" dirty="0" smtClean="0"/>
                <a:t>Y’</a:t>
              </a:r>
              <a:endParaRPr lang="sv-SE" altLang="en-US" sz="1600" baseline="-25000" dirty="0"/>
            </a:p>
          </p:txBody>
        </p:sp>
      </p:grpSp>
      <p:sp>
        <p:nvSpPr>
          <p:cNvPr id="42" name="Line 20"/>
          <p:cNvSpPr>
            <a:spLocks noChangeShapeType="1"/>
          </p:cNvSpPr>
          <p:nvPr/>
        </p:nvSpPr>
        <p:spPr bwMode="auto">
          <a:xfrm flipV="1">
            <a:off x="4716016" y="2209986"/>
            <a:ext cx="2620963" cy="167481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6771673" y="3658735"/>
            <a:ext cx="2107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sv-SE" altLang="en-US" sz="1400" i="1" dirty="0" smtClean="0"/>
              <a:t>DD -- </a:t>
            </a:r>
            <a:r>
              <a:rPr lang="sv-SE" altLang="en-US" sz="1400" dirty="0" smtClean="0"/>
              <a:t>Inhemsk efterfrågan (</a:t>
            </a:r>
            <a:r>
              <a:rPr lang="sv-SE" altLang="en-US" sz="1400" i="1" dirty="0" smtClean="0"/>
              <a:t>C+I+G</a:t>
            </a:r>
            <a:r>
              <a:rPr lang="sv-SE" altLang="en-US" sz="1400" dirty="0"/>
              <a:t>)</a:t>
            </a:r>
          </a:p>
        </p:txBody>
      </p:sp>
      <p:sp>
        <p:nvSpPr>
          <p:cNvPr id="45" name="Line 20"/>
          <p:cNvSpPr>
            <a:spLocks noChangeShapeType="1"/>
          </p:cNvSpPr>
          <p:nvPr/>
        </p:nvSpPr>
        <p:spPr bwMode="auto">
          <a:xfrm flipV="1">
            <a:off x="4868416" y="1680664"/>
            <a:ext cx="2620963" cy="167481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52320" y="1434262"/>
            <a:ext cx="524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i="1" dirty="0" smtClean="0">
                <a:solidFill>
                  <a:schemeClr val="tx1"/>
                </a:solidFill>
                <a:latin typeface="+mn-lt"/>
              </a:rPr>
              <a:t>DD’</a:t>
            </a:r>
            <a:endParaRPr lang="sv-SE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Down Arrow 5"/>
          <p:cNvSpPr/>
          <p:nvPr/>
        </p:nvSpPr>
        <p:spPr bwMode="auto">
          <a:xfrm rot="10800000">
            <a:off x="5508104" y="2883665"/>
            <a:ext cx="177180" cy="32931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568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 uiExpand="1" build="p"/>
      <p:bldP spid="45" grpId="0" animBg="1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/>
              <a:t>Ökad </a:t>
            </a:r>
            <a:r>
              <a:rPr lang="sv-SE" dirty="0" smtClean="0"/>
              <a:t>utländsk inkomst</a:t>
            </a:r>
          </a:p>
        </p:txBody>
      </p:sp>
      <p:sp>
        <p:nvSpPr>
          <p:cNvPr id="400388" name="Rectangle 4"/>
          <p:cNvSpPr>
            <a:spLocks noChangeArrowheads="1"/>
          </p:cNvSpPr>
          <p:nvPr/>
        </p:nvSpPr>
        <p:spPr bwMode="auto">
          <a:xfrm>
            <a:off x="412749" y="1484784"/>
            <a:ext cx="3767931" cy="49298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/>
              <a:t>Anta att </a:t>
            </a:r>
            <a:r>
              <a:rPr lang="sv-SE" altLang="en-US" sz="1700" dirty="0" smtClean="0"/>
              <a:t>utländsk inkomst, </a:t>
            </a:r>
            <a:r>
              <a:rPr lang="sv-SE" altLang="en-US" sz="1700" i="1" dirty="0" smtClean="0"/>
              <a:t>Y*, </a:t>
            </a:r>
            <a:r>
              <a:rPr lang="sv-SE" altLang="en-US" sz="1700" dirty="0" smtClean="0"/>
              <a:t>ökar</a:t>
            </a:r>
            <a:r>
              <a:rPr lang="sv-SE" altLang="en-US" sz="1700" i="1" dirty="0" smtClean="0"/>
              <a:t>. </a:t>
            </a:r>
            <a:r>
              <a:rPr lang="sv-SE" altLang="en-US" sz="1700" dirty="0"/>
              <a:t>Vad händer</a:t>
            </a:r>
            <a:r>
              <a:rPr lang="sv-SE" altLang="en-US" sz="1700" dirty="0" smtClean="0"/>
              <a:t>?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i="1" dirty="0"/>
              <a:t>Y* </a:t>
            </a:r>
            <a:r>
              <a:rPr lang="sv-SE" altLang="en-US" sz="1700" dirty="0" smtClean="0"/>
              <a:t> ingår i </a:t>
            </a:r>
            <a:r>
              <a:rPr lang="sv-SE" altLang="en-US" sz="1700" i="1" dirty="0" smtClean="0"/>
              <a:t>ZZ </a:t>
            </a:r>
            <a:r>
              <a:rPr lang="sv-SE" altLang="en-US" sz="1700" dirty="0" smtClean="0"/>
              <a:t>(i NX(</a:t>
            </a:r>
            <a:r>
              <a:rPr lang="sv-SE" altLang="en-US" sz="1700" i="1" dirty="0" smtClean="0"/>
              <a:t>Y,Y*,</a:t>
            </a:r>
            <a:r>
              <a:rPr lang="el-GR" altLang="en-US" sz="1700" i="1" dirty="0" smtClean="0"/>
              <a:t>ε</a:t>
            </a:r>
            <a:r>
              <a:rPr lang="sv-SE" altLang="en-US" sz="1700" dirty="0" smtClean="0"/>
              <a:t>)) men inte </a:t>
            </a:r>
            <a:r>
              <a:rPr lang="sv-SE" altLang="en-US" sz="1700" i="1" dirty="0" smtClean="0"/>
              <a:t>DD.  </a:t>
            </a:r>
            <a:r>
              <a:rPr lang="sv-SE" altLang="en-US" sz="1700" dirty="0" smtClean="0"/>
              <a:t>Högre förskjuter </a:t>
            </a:r>
            <a:r>
              <a:rPr lang="sv-SE" altLang="en-US" sz="1700" i="1" dirty="0" smtClean="0"/>
              <a:t>ZZ </a:t>
            </a:r>
            <a:r>
              <a:rPr lang="sv-SE" altLang="en-US" sz="1700" dirty="0" smtClean="0"/>
              <a:t>men inte </a:t>
            </a:r>
            <a:r>
              <a:rPr lang="sv-SE" altLang="en-US" sz="1700" i="1" dirty="0" smtClean="0"/>
              <a:t>DD </a:t>
            </a:r>
            <a:r>
              <a:rPr lang="sv-SE" altLang="en-US" sz="1700" dirty="0" smtClean="0"/>
              <a:t>uppåt. 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 smtClean="0"/>
              <a:t>Händer något med </a:t>
            </a:r>
            <a:r>
              <a:rPr lang="sv-SE" altLang="en-US" sz="1700" i="1" dirty="0" smtClean="0"/>
              <a:t>Y</a:t>
            </a:r>
            <a:r>
              <a:rPr lang="sv-SE" altLang="en-US" sz="1700" i="1" baseline="-25000" dirty="0" smtClean="0"/>
              <a:t>TB</a:t>
            </a:r>
            <a:r>
              <a:rPr lang="sv-SE" altLang="en-US" sz="1700" i="1" dirty="0" smtClean="0"/>
              <a:t>? 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 smtClean="0"/>
              <a:t>Ja, </a:t>
            </a:r>
            <a:r>
              <a:rPr lang="sv-SE" altLang="en-US" sz="1700" i="1" dirty="0" smtClean="0"/>
              <a:t>DD </a:t>
            </a:r>
            <a:r>
              <a:rPr lang="sv-SE" altLang="en-US" sz="1700" dirty="0" smtClean="0"/>
              <a:t>och</a:t>
            </a:r>
            <a:r>
              <a:rPr lang="sv-SE" altLang="en-US" sz="1700" i="1" dirty="0" smtClean="0"/>
              <a:t> ZZ </a:t>
            </a:r>
            <a:r>
              <a:rPr lang="sv-SE" altLang="en-US" sz="1700" dirty="0" smtClean="0"/>
              <a:t>korsar nu varandra vid ett högre </a:t>
            </a:r>
            <a:r>
              <a:rPr lang="sv-SE" altLang="en-US" sz="1700" i="1" dirty="0" smtClean="0"/>
              <a:t>Y</a:t>
            </a:r>
            <a:r>
              <a:rPr lang="sv-SE" altLang="en-US" sz="1700" dirty="0" smtClean="0"/>
              <a:t>.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i="1" dirty="0" smtClean="0"/>
              <a:t>Y </a:t>
            </a:r>
            <a:r>
              <a:rPr lang="sv-SE" altLang="en-US" sz="1700" dirty="0" smtClean="0"/>
              <a:t>ökar (där nya </a:t>
            </a:r>
            <a:r>
              <a:rPr lang="sv-SE" altLang="en-US" sz="1700" i="1" dirty="0" smtClean="0"/>
              <a:t>ZZ’</a:t>
            </a:r>
            <a:r>
              <a:rPr lang="sv-SE" altLang="en-US" sz="1700" dirty="0" smtClean="0"/>
              <a:t> skär 45° linjen), men </a:t>
            </a:r>
            <a:r>
              <a:rPr lang="sv-SE" altLang="en-US" sz="1700" i="1" dirty="0" smtClean="0"/>
              <a:t>Y</a:t>
            </a:r>
            <a:r>
              <a:rPr lang="sv-SE" altLang="en-US" sz="1700" i="1" baseline="-25000" dirty="0" smtClean="0"/>
              <a:t>TB</a:t>
            </a:r>
            <a:r>
              <a:rPr lang="sv-SE" altLang="en-US" sz="1700" i="1" dirty="0" smtClean="0"/>
              <a:t> </a:t>
            </a:r>
            <a:r>
              <a:rPr lang="sv-SE" altLang="en-US" sz="1700" dirty="0" smtClean="0"/>
              <a:t>ökar mer.</a:t>
            </a:r>
            <a:endParaRPr lang="sv-SE" altLang="en-US" sz="1700" i="1" dirty="0" smtClean="0"/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700" dirty="0" smtClean="0"/>
              <a:t>Om </a:t>
            </a:r>
            <a:r>
              <a:rPr lang="sv-SE" altLang="en-US" sz="1700" i="1" dirty="0" smtClean="0"/>
              <a:t>Y=Y</a:t>
            </a:r>
            <a:r>
              <a:rPr lang="sv-SE" altLang="en-US" sz="1700" i="1" baseline="-25000" dirty="0" smtClean="0"/>
              <a:t>TB</a:t>
            </a:r>
            <a:r>
              <a:rPr lang="sv-SE" altLang="en-US" sz="1700" i="1" dirty="0" smtClean="0"/>
              <a:t> </a:t>
            </a:r>
            <a:r>
              <a:rPr lang="sv-SE" altLang="en-US" sz="1700" dirty="0" smtClean="0"/>
              <a:t>i utgångsläget, blir </a:t>
            </a:r>
            <a:r>
              <a:rPr lang="sv-SE" altLang="en-US" sz="1700" i="1" dirty="0" smtClean="0"/>
              <a:t>Y’&lt;Y’</a:t>
            </a:r>
            <a:r>
              <a:rPr lang="sv-SE" altLang="en-US" sz="1700" i="1" baseline="-25000" dirty="0" smtClean="0"/>
              <a:t>TB </a:t>
            </a:r>
            <a:r>
              <a:rPr lang="sv-SE" altLang="en-US" sz="1700" dirty="0" smtClean="0"/>
              <a:t>efter ökningen av utländsk inkomst.</a:t>
            </a:r>
          </a:p>
          <a:p>
            <a:pPr lvl="0" eaLnBrk="1" hangingPunct="1">
              <a:spcBef>
                <a:spcPts val="0"/>
              </a:spcBef>
              <a:spcAft>
                <a:spcPts val="1200"/>
              </a:spcAft>
              <a:buClrTx/>
            </a:pPr>
            <a:r>
              <a:rPr lang="sv-SE" altLang="en-US" sz="1700" b="1" dirty="0" smtClean="0"/>
              <a:t>Slutsats</a:t>
            </a:r>
            <a:r>
              <a:rPr lang="sv-SE" altLang="en-US" sz="1700" dirty="0" smtClean="0"/>
              <a:t>: Högre </a:t>
            </a:r>
            <a:r>
              <a:rPr lang="sv-SE" altLang="en-US" sz="1700" i="1" dirty="0"/>
              <a:t>Y*</a:t>
            </a:r>
            <a:r>
              <a:rPr lang="sv-SE" altLang="en-US" sz="1700" i="1" dirty="0" smtClean="0"/>
              <a:t> </a:t>
            </a:r>
            <a:r>
              <a:rPr lang="sv-SE" altLang="en-US" sz="1700" dirty="0" smtClean="0"/>
              <a:t>leder till högre produktion och handelsbalansen (</a:t>
            </a:r>
            <a:r>
              <a:rPr lang="sv-SE" altLang="en-US" sz="1700" i="1" dirty="0" smtClean="0"/>
              <a:t>NX</a:t>
            </a:r>
            <a:r>
              <a:rPr lang="sv-SE" altLang="en-US" sz="1700" dirty="0" smtClean="0"/>
              <a:t>) förbättras.</a:t>
            </a:r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sv-SE" altLang="en-US" sz="1700" dirty="0" smtClean="0"/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sv-SE" altLang="en-US" sz="1700" dirty="0" smtClean="0"/>
          </a:p>
          <a:p>
            <a:pPr marL="285750" lvl="0" indent="-285750" eaLnBrk="1" hangingPunct="1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sv-SE" altLang="en-US" sz="1700" dirty="0"/>
          </a:p>
          <a:p>
            <a:pPr marL="285750" indent="-28575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endParaRPr lang="sv-SE" altLang="en-US" sz="1700" dirty="0"/>
          </a:p>
        </p:txBody>
      </p:sp>
      <p:sp>
        <p:nvSpPr>
          <p:cNvPr id="29702" name="Line 11"/>
          <p:cNvSpPr>
            <a:spLocks noChangeShapeType="1"/>
          </p:cNvSpPr>
          <p:nvPr/>
        </p:nvSpPr>
        <p:spPr bwMode="auto">
          <a:xfrm>
            <a:off x="4721225" y="1878013"/>
            <a:ext cx="0" cy="2390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12"/>
          <p:cNvSpPr>
            <a:spLocks noChangeShapeType="1"/>
          </p:cNvSpPr>
          <p:nvPr/>
        </p:nvSpPr>
        <p:spPr bwMode="auto">
          <a:xfrm>
            <a:off x="4706938" y="4283075"/>
            <a:ext cx="2770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Text Box 13"/>
          <p:cNvSpPr txBox="1">
            <a:spLocks noChangeArrowheads="1"/>
          </p:cNvSpPr>
          <p:nvPr/>
        </p:nvSpPr>
        <p:spPr bwMode="auto">
          <a:xfrm rot="-5400000">
            <a:off x="3542506" y="2685257"/>
            <a:ext cx="158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600"/>
              <a:t>Efterfr./Prod., </a:t>
            </a:r>
            <a:r>
              <a:rPr lang="sv-SE" altLang="en-US" sz="1600" i="1"/>
              <a:t>Y</a:t>
            </a:r>
            <a:endParaRPr lang="sv-SE" altLang="en-US" sz="1600"/>
          </a:p>
        </p:txBody>
      </p:sp>
      <p:sp>
        <p:nvSpPr>
          <p:cNvPr id="29705" name="Line 29"/>
          <p:cNvSpPr>
            <a:spLocks noChangeShapeType="1"/>
          </p:cNvSpPr>
          <p:nvPr/>
        </p:nvSpPr>
        <p:spPr bwMode="auto">
          <a:xfrm>
            <a:off x="5829300" y="3140138"/>
            <a:ext cx="0" cy="32226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Text Box 30"/>
          <p:cNvSpPr txBox="1">
            <a:spLocks noChangeArrowheads="1"/>
          </p:cNvSpPr>
          <p:nvPr/>
        </p:nvSpPr>
        <p:spPr bwMode="auto">
          <a:xfrm>
            <a:off x="5652120" y="6345238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600" i="1" dirty="0"/>
              <a:t>Y</a:t>
            </a:r>
            <a:r>
              <a:rPr lang="sv-SE" altLang="en-US" sz="1600" i="1" baseline="-25000" dirty="0"/>
              <a:t>TB</a:t>
            </a:r>
            <a:endParaRPr lang="sv-SE" altLang="en-US" sz="1600" baseline="-25000" dirty="0"/>
          </a:p>
        </p:txBody>
      </p:sp>
      <p:sp>
        <p:nvSpPr>
          <p:cNvPr id="29707" name="Arc 41"/>
          <p:cNvSpPr>
            <a:spLocks/>
          </p:cNvSpPr>
          <p:nvPr/>
        </p:nvSpPr>
        <p:spPr bwMode="auto">
          <a:xfrm>
            <a:off x="5060950" y="3930650"/>
            <a:ext cx="222250" cy="354013"/>
          </a:xfrm>
          <a:custGeom>
            <a:avLst/>
            <a:gdLst>
              <a:gd name="T0" fmla="*/ 358059 w 21600"/>
              <a:gd name="T1" fmla="*/ 0 h 35192"/>
              <a:gd name="T2" fmla="*/ 1754170 w 21600"/>
              <a:gd name="T3" fmla="*/ 3561184 h 35192"/>
              <a:gd name="T4" fmla="*/ 0 w 21600"/>
              <a:gd name="T5" fmla="*/ 2158854 h 35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5192" fill="none" extrusionOk="0">
                <a:moveTo>
                  <a:pt x="3381" y="0"/>
                </a:moveTo>
                <a:cubicBezTo>
                  <a:pt x="13874" y="1663"/>
                  <a:pt x="21600" y="10710"/>
                  <a:pt x="21600" y="21334"/>
                </a:cubicBezTo>
                <a:cubicBezTo>
                  <a:pt x="21600" y="26400"/>
                  <a:pt x="19819" y="31305"/>
                  <a:pt x="16568" y="35191"/>
                </a:cubicBezTo>
              </a:path>
              <a:path w="21600" h="35192" stroke="0" extrusionOk="0">
                <a:moveTo>
                  <a:pt x="3381" y="0"/>
                </a:moveTo>
                <a:cubicBezTo>
                  <a:pt x="13874" y="1663"/>
                  <a:pt x="21600" y="10710"/>
                  <a:pt x="21600" y="21334"/>
                </a:cubicBezTo>
                <a:cubicBezTo>
                  <a:pt x="21600" y="26400"/>
                  <a:pt x="19819" y="31305"/>
                  <a:pt x="16568" y="35191"/>
                </a:cubicBezTo>
                <a:lnTo>
                  <a:pt x="0" y="21334"/>
                </a:lnTo>
                <a:lnTo>
                  <a:pt x="338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09" name="Group 76"/>
          <p:cNvGrpSpPr>
            <a:grpSpLocks/>
          </p:cNvGrpSpPr>
          <p:nvPr/>
        </p:nvGrpSpPr>
        <p:grpSpPr bwMode="auto">
          <a:xfrm>
            <a:off x="6660232" y="2728141"/>
            <a:ext cx="2491913" cy="1204915"/>
            <a:chOff x="4304" y="1678"/>
            <a:chExt cx="1879" cy="759"/>
          </a:xfrm>
        </p:grpSpPr>
        <p:sp>
          <p:nvSpPr>
            <p:cNvPr id="29735" name="Line 51"/>
            <p:cNvSpPr>
              <a:spLocks noChangeShapeType="1"/>
            </p:cNvSpPr>
            <p:nvPr/>
          </p:nvSpPr>
          <p:spPr bwMode="auto">
            <a:xfrm flipH="1" flipV="1">
              <a:off x="4618" y="1678"/>
              <a:ext cx="89" cy="1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6" name="Text Box 54"/>
            <p:cNvSpPr txBox="1">
              <a:spLocks noChangeArrowheads="1"/>
            </p:cNvSpPr>
            <p:nvPr/>
          </p:nvSpPr>
          <p:spPr bwMode="auto">
            <a:xfrm>
              <a:off x="4304" y="1921"/>
              <a:ext cx="1879" cy="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spcBef>
                  <a:spcPct val="10000"/>
                </a:spcBef>
                <a:spcAft>
                  <a:spcPct val="10000"/>
                </a:spcAft>
                <a:buClrTx/>
                <a:buFont typeface="Wingdings" pitchFamily="2" charset="2"/>
                <a:buNone/>
              </a:pPr>
              <a:r>
                <a:rPr lang="sv-SE" altLang="en-US" sz="1400" i="1" dirty="0" smtClean="0"/>
                <a:t>ZZ </a:t>
              </a:r>
              <a:r>
                <a:rPr lang="sv-SE" altLang="en-US" sz="1400" dirty="0" smtClean="0"/>
                <a:t>-- Efterfrågan </a:t>
              </a:r>
              <a:r>
                <a:rPr lang="sv-SE" altLang="en-US" sz="1400" dirty="0"/>
                <a:t>på inhemska </a:t>
              </a:r>
              <a:r>
                <a:rPr lang="sv-SE" altLang="en-US" sz="1400" dirty="0" smtClean="0"/>
                <a:t>varor </a:t>
              </a:r>
              <a:r>
                <a:rPr lang="sv-SE" altLang="en-US" sz="1400" i="1" dirty="0" smtClean="0"/>
                <a:t>C+I+G+NX</a:t>
              </a:r>
              <a:endParaRPr lang="sv-SE" altLang="en-US" sz="1400" dirty="0"/>
            </a:p>
          </p:txBody>
        </p:sp>
      </p:grpSp>
      <p:grpSp>
        <p:nvGrpSpPr>
          <p:cNvPr id="29710" name="Group 55"/>
          <p:cNvGrpSpPr>
            <a:grpSpLocks/>
          </p:cNvGrpSpPr>
          <p:nvPr/>
        </p:nvGrpSpPr>
        <p:grpSpPr bwMode="auto">
          <a:xfrm>
            <a:off x="4724400" y="2341563"/>
            <a:ext cx="3346450" cy="1250950"/>
            <a:chOff x="304" y="1534"/>
            <a:chExt cx="1972" cy="754"/>
          </a:xfrm>
        </p:grpSpPr>
        <p:sp>
          <p:nvSpPr>
            <p:cNvPr id="29733" name="Line 56"/>
            <p:cNvSpPr>
              <a:spLocks noChangeShapeType="1"/>
            </p:cNvSpPr>
            <p:nvPr/>
          </p:nvSpPr>
          <p:spPr bwMode="auto">
            <a:xfrm flipV="1">
              <a:off x="304" y="1648"/>
              <a:ext cx="1640" cy="640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Text Box 57"/>
            <p:cNvSpPr txBox="1">
              <a:spLocks noChangeArrowheads="1"/>
            </p:cNvSpPr>
            <p:nvPr/>
          </p:nvSpPr>
          <p:spPr bwMode="auto">
            <a:xfrm>
              <a:off x="1946" y="1534"/>
              <a:ext cx="330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sv-SE" altLang="en-US" sz="1600" i="1"/>
                <a:t>ZZ</a:t>
              </a:r>
            </a:p>
          </p:txBody>
        </p:sp>
      </p:grpSp>
      <p:sp>
        <p:nvSpPr>
          <p:cNvPr id="29711" name="Line 58"/>
          <p:cNvSpPr>
            <a:spLocks noChangeShapeType="1"/>
          </p:cNvSpPr>
          <p:nvPr/>
        </p:nvSpPr>
        <p:spPr bwMode="auto">
          <a:xfrm flipV="1">
            <a:off x="4737100" y="1943100"/>
            <a:ext cx="2324100" cy="232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Text Box 59"/>
          <p:cNvSpPr txBox="1">
            <a:spLocks noChangeArrowheads="1"/>
          </p:cNvSpPr>
          <p:nvPr/>
        </p:nvSpPr>
        <p:spPr bwMode="auto">
          <a:xfrm>
            <a:off x="5211763" y="3802063"/>
            <a:ext cx="4507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400" dirty="0"/>
              <a:t>45</a:t>
            </a:r>
            <a:r>
              <a:rPr lang="sv-SE" altLang="en-US" sz="1400" baseline="30000" dirty="0"/>
              <a:t>o</a:t>
            </a:r>
          </a:p>
        </p:txBody>
      </p:sp>
      <p:sp>
        <p:nvSpPr>
          <p:cNvPr id="29723" name="Text Box 62"/>
          <p:cNvSpPr txBox="1">
            <a:spLocks noChangeArrowheads="1"/>
          </p:cNvSpPr>
          <p:nvPr/>
        </p:nvSpPr>
        <p:spPr bwMode="auto">
          <a:xfrm>
            <a:off x="7470775" y="6185966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600" i="1"/>
              <a:t>Y</a:t>
            </a:r>
            <a:endParaRPr lang="sv-SE" altLang="en-US" sz="1600"/>
          </a:p>
        </p:txBody>
      </p:sp>
      <p:sp>
        <p:nvSpPr>
          <p:cNvPr id="29724" name="Line 63"/>
          <p:cNvSpPr>
            <a:spLocks noChangeShapeType="1"/>
          </p:cNvSpPr>
          <p:nvPr/>
        </p:nvSpPr>
        <p:spPr bwMode="auto">
          <a:xfrm>
            <a:off x="4721225" y="4365104"/>
            <a:ext cx="0" cy="1970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Line 64"/>
          <p:cNvSpPr>
            <a:spLocks noChangeShapeType="1"/>
          </p:cNvSpPr>
          <p:nvPr/>
        </p:nvSpPr>
        <p:spPr bwMode="auto">
          <a:xfrm>
            <a:off x="4706938" y="6336779"/>
            <a:ext cx="2770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6" name="Text Box 65"/>
          <p:cNvSpPr txBox="1">
            <a:spLocks noChangeArrowheads="1"/>
          </p:cNvSpPr>
          <p:nvPr/>
        </p:nvSpPr>
        <p:spPr bwMode="auto">
          <a:xfrm rot="16200000">
            <a:off x="3533775" y="5271566"/>
            <a:ext cx="16303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600"/>
              <a:t>Nettoexport, </a:t>
            </a:r>
            <a:r>
              <a:rPr lang="sv-SE" altLang="en-US" sz="1600" i="1"/>
              <a:t>NX</a:t>
            </a:r>
            <a:endParaRPr lang="sv-SE" altLang="en-US" sz="1600"/>
          </a:p>
        </p:txBody>
      </p:sp>
      <p:sp>
        <p:nvSpPr>
          <p:cNvPr id="29727" name="Text Box 66"/>
          <p:cNvSpPr txBox="1">
            <a:spLocks noChangeArrowheads="1"/>
          </p:cNvSpPr>
          <p:nvPr/>
        </p:nvSpPr>
        <p:spPr bwMode="auto">
          <a:xfrm>
            <a:off x="4446588" y="5274741"/>
            <a:ext cx="29686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600"/>
              <a:t>0</a:t>
            </a:r>
          </a:p>
        </p:txBody>
      </p:sp>
      <p:sp>
        <p:nvSpPr>
          <p:cNvPr id="29728" name="Line 67"/>
          <p:cNvSpPr>
            <a:spLocks noChangeShapeType="1"/>
          </p:cNvSpPr>
          <p:nvPr/>
        </p:nvSpPr>
        <p:spPr bwMode="auto">
          <a:xfrm rot="1849718" flipV="1">
            <a:off x="4940300" y="4676254"/>
            <a:ext cx="2519363" cy="1481137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29" name="Group 68"/>
          <p:cNvGrpSpPr>
            <a:grpSpLocks/>
          </p:cNvGrpSpPr>
          <p:nvPr/>
        </p:nvGrpSpPr>
        <p:grpSpPr bwMode="auto">
          <a:xfrm rot="1972076">
            <a:off x="4860925" y="4609214"/>
            <a:ext cx="3268663" cy="1279525"/>
            <a:chOff x="326" y="1563"/>
            <a:chExt cx="1927" cy="770"/>
          </a:xfrm>
        </p:grpSpPr>
        <p:sp>
          <p:nvSpPr>
            <p:cNvPr id="29731" name="Line 69"/>
            <p:cNvSpPr>
              <a:spLocks noChangeShapeType="1"/>
            </p:cNvSpPr>
            <p:nvPr/>
          </p:nvSpPr>
          <p:spPr bwMode="auto">
            <a:xfrm flipV="1">
              <a:off x="326" y="1693"/>
              <a:ext cx="1640" cy="640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Text Box 70"/>
            <p:cNvSpPr txBox="1">
              <a:spLocks noChangeArrowheads="1"/>
            </p:cNvSpPr>
            <p:nvPr/>
          </p:nvSpPr>
          <p:spPr bwMode="auto">
            <a:xfrm>
              <a:off x="1923" y="1563"/>
              <a:ext cx="33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endParaRPr lang="sv-SE" altLang="en-US" sz="1600" i="1"/>
            </a:p>
          </p:txBody>
        </p:sp>
      </p:grpSp>
      <p:sp>
        <p:nvSpPr>
          <p:cNvPr id="29730" name="Rectangle 71"/>
          <p:cNvSpPr>
            <a:spLocks noChangeArrowheads="1"/>
          </p:cNvSpPr>
          <p:nvPr/>
        </p:nvSpPr>
        <p:spPr bwMode="auto">
          <a:xfrm>
            <a:off x="7610475" y="5523979"/>
            <a:ext cx="1268413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en-US" sz="1600" i="1"/>
              <a:t>NX</a:t>
            </a:r>
          </a:p>
        </p:txBody>
      </p:sp>
      <p:sp>
        <p:nvSpPr>
          <p:cNvPr id="29721" name="Line 73"/>
          <p:cNvSpPr>
            <a:spLocks noChangeShapeType="1"/>
          </p:cNvSpPr>
          <p:nvPr/>
        </p:nvSpPr>
        <p:spPr bwMode="auto">
          <a:xfrm flipH="1" flipV="1">
            <a:off x="5235575" y="3592513"/>
            <a:ext cx="1488473" cy="1855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" name="Group 55"/>
          <p:cNvGrpSpPr>
            <a:grpSpLocks/>
          </p:cNvGrpSpPr>
          <p:nvPr/>
        </p:nvGrpSpPr>
        <p:grpSpPr bwMode="auto">
          <a:xfrm>
            <a:off x="4716016" y="1999957"/>
            <a:ext cx="3346450" cy="1250950"/>
            <a:chOff x="304" y="1534"/>
            <a:chExt cx="1972" cy="754"/>
          </a:xfrm>
        </p:grpSpPr>
        <p:sp>
          <p:nvSpPr>
            <p:cNvPr id="35" name="Line 56"/>
            <p:cNvSpPr>
              <a:spLocks noChangeShapeType="1"/>
            </p:cNvSpPr>
            <p:nvPr/>
          </p:nvSpPr>
          <p:spPr bwMode="auto">
            <a:xfrm flipV="1">
              <a:off x="304" y="1648"/>
              <a:ext cx="1640" cy="640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1946" y="1534"/>
              <a:ext cx="330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lang="sv-SE" altLang="en-US" sz="1600" i="1" dirty="0" smtClean="0"/>
                <a:t>ZZ’</a:t>
              </a:r>
              <a:endParaRPr lang="sv-SE" altLang="en-US" sz="1600" i="1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263051" y="2590800"/>
            <a:ext cx="600075" cy="3997358"/>
            <a:chOff x="6410145" y="2483925"/>
            <a:chExt cx="600075" cy="4023710"/>
          </a:xfrm>
        </p:grpSpPr>
        <p:sp>
          <p:nvSpPr>
            <p:cNvPr id="29708" name="Line 48"/>
            <p:cNvSpPr>
              <a:spLocks noChangeShapeType="1"/>
            </p:cNvSpPr>
            <p:nvPr/>
          </p:nvSpPr>
          <p:spPr bwMode="auto">
            <a:xfrm>
              <a:off x="6551841" y="2483925"/>
              <a:ext cx="0" cy="3770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30"/>
            <p:cNvSpPr txBox="1">
              <a:spLocks noChangeArrowheads="1"/>
            </p:cNvSpPr>
            <p:nvPr/>
          </p:nvSpPr>
          <p:spPr bwMode="auto">
            <a:xfrm>
              <a:off x="6410145" y="6276398"/>
              <a:ext cx="600075" cy="231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 i="1" dirty="0" smtClean="0"/>
                <a:t>Y’</a:t>
              </a:r>
              <a:endParaRPr lang="sv-SE" altLang="en-US" sz="1600" baseline="-25000" dirty="0"/>
            </a:p>
          </p:txBody>
        </p:sp>
      </p:grpSp>
      <p:sp>
        <p:nvSpPr>
          <p:cNvPr id="42" name="Line 20"/>
          <p:cNvSpPr>
            <a:spLocks noChangeShapeType="1"/>
          </p:cNvSpPr>
          <p:nvPr/>
        </p:nvSpPr>
        <p:spPr bwMode="auto">
          <a:xfrm flipV="1">
            <a:off x="4716016" y="2209986"/>
            <a:ext cx="2620963" cy="1674812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Text Box 21"/>
          <p:cNvSpPr txBox="1">
            <a:spLocks noChangeArrowheads="1"/>
          </p:cNvSpPr>
          <p:nvPr/>
        </p:nvSpPr>
        <p:spPr bwMode="auto">
          <a:xfrm>
            <a:off x="6771673" y="3658735"/>
            <a:ext cx="2107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lang="sv-SE" altLang="en-US" sz="1400" i="1" dirty="0" smtClean="0"/>
              <a:t>DD -- </a:t>
            </a:r>
            <a:r>
              <a:rPr lang="sv-SE" altLang="en-US" sz="1400" dirty="0" smtClean="0"/>
              <a:t>Inhemsk efterfrågan (</a:t>
            </a:r>
            <a:r>
              <a:rPr lang="sv-SE" altLang="en-US" sz="1400" i="1" dirty="0" smtClean="0"/>
              <a:t>C+I+G</a:t>
            </a:r>
            <a:r>
              <a:rPr lang="sv-SE" altLang="en-US" sz="1400" dirty="0"/>
              <a:t>)</a:t>
            </a:r>
          </a:p>
        </p:txBody>
      </p:sp>
      <p:sp>
        <p:nvSpPr>
          <p:cNvPr id="6" name="Down Arrow 5"/>
          <p:cNvSpPr/>
          <p:nvPr/>
        </p:nvSpPr>
        <p:spPr bwMode="auto">
          <a:xfrm rot="10800000">
            <a:off x="5436096" y="2961208"/>
            <a:ext cx="166773" cy="31425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7020272" y="6352628"/>
            <a:ext cx="600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600" i="1" dirty="0" smtClean="0"/>
              <a:t>Y’ </a:t>
            </a:r>
            <a:r>
              <a:rPr lang="sv-SE" altLang="en-US" sz="1600" i="1" baseline="-25000" dirty="0" smtClean="0"/>
              <a:t>TB</a:t>
            </a:r>
            <a:endParaRPr lang="sv-SE" altLang="en-US" sz="1600" baseline="-25000" dirty="0"/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>
            <a:off x="7236296" y="2301379"/>
            <a:ext cx="0" cy="405286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0" name="Group 68"/>
          <p:cNvGrpSpPr>
            <a:grpSpLocks/>
          </p:cNvGrpSpPr>
          <p:nvPr/>
        </p:nvGrpSpPr>
        <p:grpSpPr bwMode="auto">
          <a:xfrm rot="1972076">
            <a:off x="4873609" y="4909879"/>
            <a:ext cx="3268663" cy="1279525"/>
            <a:chOff x="326" y="1563"/>
            <a:chExt cx="1927" cy="770"/>
          </a:xfrm>
        </p:grpSpPr>
        <p:sp>
          <p:nvSpPr>
            <p:cNvPr id="61" name="Line 69"/>
            <p:cNvSpPr>
              <a:spLocks noChangeShapeType="1"/>
            </p:cNvSpPr>
            <p:nvPr/>
          </p:nvSpPr>
          <p:spPr bwMode="auto">
            <a:xfrm flipV="1">
              <a:off x="326" y="1693"/>
              <a:ext cx="1640" cy="640"/>
            </a:xfrm>
            <a:prstGeom prst="line">
              <a:avLst/>
            </a:prstGeom>
            <a:noFill/>
            <a:ln w="28575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Text Box 70"/>
            <p:cNvSpPr txBox="1">
              <a:spLocks noChangeArrowheads="1"/>
            </p:cNvSpPr>
            <p:nvPr/>
          </p:nvSpPr>
          <p:spPr bwMode="auto">
            <a:xfrm>
              <a:off x="1923" y="1563"/>
              <a:ext cx="330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endParaRPr lang="sv-SE" altLang="en-US" sz="1600" i="1"/>
            </a:p>
          </p:txBody>
        </p:sp>
      </p:grpSp>
      <p:sp>
        <p:nvSpPr>
          <p:cNvPr id="4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03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8" grpId="0" uiExpand="1" build="p"/>
      <p:bldP spid="6" grpId="0" uiExpand="1" animBg="1"/>
      <p:bldP spid="44" grpId="0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79984" y="76200"/>
            <a:ext cx="7336432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 smtClean="0"/>
              <a:t>Multiplikatorer i en öppen ekonomi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52600"/>
            <a:ext cx="7573963" cy="2540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Kom ihåg att den finanspolitiska multiplikatorn i den slutna ekonomin (med exogena investeringar) var 1/(1-</a:t>
            </a:r>
            <a:r>
              <a:rPr lang="sv-SE" sz="2000" i="1" dirty="0" smtClean="0">
                <a:effectLst/>
              </a:rPr>
              <a:t>c</a:t>
            </a:r>
            <a:r>
              <a:rPr lang="sv-SE" sz="2000" baseline="-25000" dirty="0" smtClean="0">
                <a:effectLst/>
              </a:rPr>
              <a:t>1</a:t>
            </a:r>
            <a:r>
              <a:rPr lang="sv-SE" sz="2000" dirty="0" smtClean="0">
                <a:effectLst/>
              </a:rPr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Om </a:t>
            </a:r>
            <a:r>
              <a:rPr lang="sv-SE" sz="2000" i="1" dirty="0" smtClean="0">
                <a:effectLst/>
              </a:rPr>
              <a:t>c</a:t>
            </a:r>
            <a:r>
              <a:rPr lang="sv-SE" sz="2000" baseline="-25000" dirty="0" smtClean="0">
                <a:effectLst/>
              </a:rPr>
              <a:t>1 </a:t>
            </a:r>
            <a:r>
              <a:rPr lang="sv-SE" sz="2000" dirty="0" smtClean="0">
                <a:effectLst/>
              </a:rPr>
              <a:t>är nära 1 blir den stor. Varför: en inkomstökning ger stor konsumtionsökning vilken ökar efterfråga och produktion och därmed ytterligare stärker inkomst. Stark återkoppling!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I den öppna ekonomin kommer en inkomstökning att leda till högre konsumtion men en del riktas mot utländska producenter och hjälper därmed inte till att öka produktionen hemma. Återkopplingen blir svagare!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Vi kan se detta genom att notera att </a:t>
            </a:r>
            <a:r>
              <a:rPr lang="sv-SE" sz="2000" i="1" dirty="0" smtClean="0">
                <a:effectLst/>
              </a:rPr>
              <a:t>ZZ </a:t>
            </a:r>
            <a:r>
              <a:rPr lang="sv-SE" sz="2000" dirty="0" smtClean="0">
                <a:effectLst/>
              </a:rPr>
              <a:t>lutar mindre brant än </a:t>
            </a:r>
            <a:r>
              <a:rPr lang="sv-SE" sz="2000" i="1" dirty="0" smtClean="0">
                <a:effectLst/>
              </a:rPr>
              <a:t>DD.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Detta betyder att multiplikatorn blir lägre i den öppna ekonomin.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7400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79984" y="76200"/>
            <a:ext cx="7336432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 smtClean="0"/>
              <a:t>Multiplikatorer och importandel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687" y="1484784"/>
            <a:ext cx="695222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2793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Regeringens</a:t>
            </a:r>
            <a:r>
              <a:rPr lang="en-US" dirty="0" smtClean="0"/>
              <a:t> </a:t>
            </a:r>
            <a:r>
              <a:rPr lang="en-US" dirty="0" err="1" smtClean="0"/>
              <a:t>bedömning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effekter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finanspolitisk</a:t>
            </a:r>
            <a:r>
              <a:rPr lang="en-US" dirty="0" smtClean="0"/>
              <a:t> expansion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06" y="1484784"/>
            <a:ext cx="8969649" cy="4293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58168" y="6482367"/>
            <a:ext cx="4871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/>
                </a:solidFill>
                <a:latin typeface="+mn-lt"/>
              </a:rPr>
              <a:t>Presentationsbilder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 Magdalena </a:t>
            </a:r>
            <a:r>
              <a:rPr lang="en-US" sz="1600" dirty="0" err="1" smtClean="0">
                <a:solidFill>
                  <a:schemeClr val="tx1"/>
                </a:solidFill>
                <a:latin typeface="+mn-lt"/>
              </a:rPr>
              <a:t>Andersson</a:t>
            </a:r>
            <a:r>
              <a:rPr lang="en-US" sz="1600" dirty="0" smtClean="0">
                <a:solidFill>
                  <a:schemeClr val="tx1"/>
                </a:solidFill>
                <a:latin typeface="+mn-lt"/>
              </a:rPr>
              <a:t> BP2021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344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79984" y="76200"/>
            <a:ext cx="7336432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 smtClean="0"/>
              <a:t>Sparande, investeringar och handelsbalans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56792"/>
            <a:ext cx="757396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Vi visade i kapitel två att jämvikt på varumarknaden är samma sak som att sparandet (privat plus offentligt) är lika med investeringarna. Det gäller inte längre i den öppna ekonomin. Ett land kan låna till sina investeringar eller finansiera utländska investeringar.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Vi gör samma typ av kalkyl som tidigare men lägger till nettoexporten.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Privat</a:t>
            </a:r>
            <a:r>
              <a:rPr lang="sv-SE" sz="2000" dirty="0" smtClean="0">
                <a:effectLst/>
                <a:sym typeface="Symbol"/>
              </a:rPr>
              <a:t> </a:t>
            </a:r>
            <a:r>
              <a:rPr lang="sv-SE" sz="2000" i="1" dirty="0">
                <a:effectLst/>
                <a:sym typeface="Symbol"/>
              </a:rPr>
              <a:t>Y</a:t>
            </a:r>
            <a:r>
              <a:rPr lang="sv-SE" sz="2000" i="1" baseline="-25000" dirty="0">
                <a:effectLst/>
                <a:sym typeface="Symbol"/>
              </a:rPr>
              <a:t>D</a:t>
            </a:r>
            <a:r>
              <a:rPr lang="sv-SE" sz="2000" i="1" dirty="0">
                <a:effectLst/>
                <a:sym typeface="Symbol"/>
              </a:rPr>
              <a:t>-C = </a:t>
            </a:r>
            <a:r>
              <a:rPr lang="sv-SE" sz="2000" i="1" dirty="0" smtClean="0">
                <a:effectLst/>
                <a:sym typeface="Symbol"/>
              </a:rPr>
              <a:t>Y-T-C </a:t>
            </a:r>
            <a:r>
              <a:rPr lang="sv-SE" sz="2000" dirty="0" smtClean="0">
                <a:effectLst/>
                <a:sym typeface="Symbol"/>
              </a:rPr>
              <a:t>och </a:t>
            </a:r>
            <a:r>
              <a:rPr lang="sv-SE" sz="2000" dirty="0" smtClean="0">
                <a:effectLst/>
              </a:rPr>
              <a:t>offentligt </a:t>
            </a:r>
            <a:r>
              <a:rPr lang="sv-SE" sz="2000" dirty="0">
                <a:effectLst/>
              </a:rPr>
              <a:t>sparande </a:t>
            </a:r>
            <a:r>
              <a:rPr lang="sv-SE" sz="2000" dirty="0" smtClean="0">
                <a:effectLst/>
              </a:rPr>
              <a:t>= </a:t>
            </a:r>
            <a:r>
              <a:rPr lang="sv-SE" sz="2000" i="1" dirty="0" smtClean="0">
                <a:effectLst/>
              </a:rPr>
              <a:t>T-G</a:t>
            </a:r>
            <a:r>
              <a:rPr lang="sv-SE" sz="2000" i="1" dirty="0">
                <a:effectLst/>
              </a:rPr>
              <a:t>.</a:t>
            </a:r>
            <a:endParaRPr lang="sv-SE" sz="20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</a:rPr>
              <a:t>Summan av privat och offentligt sparande är då </a:t>
            </a:r>
            <a:r>
              <a:rPr lang="sv-SE" sz="2000" i="1" dirty="0" smtClean="0">
                <a:effectLst/>
                <a:sym typeface="Symbol"/>
              </a:rPr>
              <a:t>Y-T-C+</a:t>
            </a:r>
            <a:r>
              <a:rPr lang="sv-SE" sz="2000" i="1" dirty="0" smtClean="0">
                <a:effectLst/>
              </a:rPr>
              <a:t>T-G </a:t>
            </a:r>
            <a:r>
              <a:rPr lang="sv-SE" sz="2000" i="1" dirty="0">
                <a:effectLst/>
              </a:rPr>
              <a:t>= </a:t>
            </a:r>
            <a:r>
              <a:rPr lang="sv-SE" sz="2000" i="1" dirty="0" smtClean="0">
                <a:effectLst/>
                <a:sym typeface="Symbol"/>
              </a:rPr>
              <a:t>Y-C</a:t>
            </a:r>
            <a:r>
              <a:rPr lang="sv-SE" sz="2000" i="1" dirty="0" smtClean="0">
                <a:effectLst/>
              </a:rPr>
              <a:t>-G </a:t>
            </a:r>
            <a:r>
              <a:rPr lang="sv-SE" sz="2000" dirty="0" smtClean="0">
                <a:effectLst/>
              </a:rPr>
              <a:t>precis som i den slutna ekonomin.</a:t>
            </a:r>
            <a:endParaRPr lang="sv-SE" sz="2000" i="1" dirty="0" smtClean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I den öppna ekonomin är jämviktsvillkoret för varumarknaden att </a:t>
            </a:r>
            <a:r>
              <a:rPr lang="sv-SE" sz="2000" i="1" dirty="0">
                <a:effectLst/>
              </a:rPr>
              <a:t>Y = </a:t>
            </a:r>
            <a:r>
              <a:rPr lang="sv-SE" sz="2000" i="1" dirty="0" smtClean="0">
                <a:effectLst/>
              </a:rPr>
              <a:t>C+I+G</a:t>
            </a:r>
            <a:r>
              <a:rPr lang="sv-SE" sz="2000" dirty="0" smtClean="0">
                <a:effectLst/>
              </a:rPr>
              <a:t>+</a:t>
            </a:r>
            <a:r>
              <a:rPr lang="sv-SE" sz="2000" i="1" dirty="0" smtClean="0">
                <a:effectLst/>
              </a:rPr>
              <a:t>NX</a:t>
            </a:r>
            <a:r>
              <a:rPr lang="sv-SE" sz="2000" dirty="0" smtClean="0">
                <a:effectLst/>
              </a:rPr>
              <a:t>,</a:t>
            </a:r>
            <a:r>
              <a:rPr lang="sv-SE" sz="2000" i="1" dirty="0" smtClean="0">
                <a:effectLst/>
              </a:rPr>
              <a:t> </a:t>
            </a:r>
            <a:r>
              <a:rPr lang="sv-SE" sz="2000" dirty="0">
                <a:effectLst/>
              </a:rPr>
              <a:t>vilket betyder att </a:t>
            </a:r>
            <a:r>
              <a:rPr lang="sv-SE" sz="2000" i="1" dirty="0" smtClean="0">
                <a:effectLst/>
              </a:rPr>
              <a:t>Y-C-G-I = NX.</a:t>
            </a:r>
            <a:endParaRPr lang="sv-SE" sz="2000" i="1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Vi får alltså att summan av sparandet (</a:t>
            </a:r>
            <a:r>
              <a:rPr lang="sv-SE" sz="2000" i="1" dirty="0" smtClean="0">
                <a:effectLst/>
                <a:sym typeface="Symbol"/>
              </a:rPr>
              <a:t>Y-C</a:t>
            </a:r>
            <a:r>
              <a:rPr lang="sv-SE" sz="2000" i="1" dirty="0" smtClean="0">
                <a:effectLst/>
              </a:rPr>
              <a:t>-G</a:t>
            </a:r>
            <a:r>
              <a:rPr lang="sv-SE" sz="2000" dirty="0" smtClean="0">
                <a:effectLst/>
              </a:rPr>
              <a:t>) minus investeringarna (</a:t>
            </a:r>
            <a:r>
              <a:rPr lang="sv-SE" sz="2000" i="1" dirty="0" smtClean="0">
                <a:effectLst/>
              </a:rPr>
              <a:t>I</a:t>
            </a:r>
            <a:r>
              <a:rPr lang="sv-SE" sz="2000" dirty="0" smtClean="0">
                <a:effectLst/>
              </a:rPr>
              <a:t>) är lika med nettoexporten/handelsbalansen.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6022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79984" y="76200"/>
            <a:ext cx="6904384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 smtClean="0"/>
              <a:t>Ekonomisk politik i en öppen ekonomi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56792"/>
            <a:ext cx="757396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Hittills har vi bara studerat varumarknaden. Vi har gjort det i vårt 45-graders diagram.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Vi har alltså bortsett från att förändringar i produktionen faktiskt påverkar räntan som i sin tur påverkar växelkursen. </a:t>
            </a:r>
            <a:endParaRPr lang="sv-SE" sz="200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Både ränta och växelkurs påverkar ju också produktionen – vi har </a:t>
            </a:r>
            <a:r>
              <a:rPr lang="sv-SE" sz="2000" b="1" dirty="0" smtClean="0">
                <a:effectLst/>
              </a:rPr>
              <a:t>dubbelriktade samband.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Låt oss nu gå tillbaks till </a:t>
            </a:r>
            <a:r>
              <a:rPr lang="sv-SE" sz="2000" i="1" dirty="0" smtClean="0">
                <a:effectLst/>
              </a:rPr>
              <a:t>IS-LM-</a:t>
            </a:r>
            <a:r>
              <a:rPr lang="sv-SE" sz="2000" dirty="0" smtClean="0">
                <a:effectLst/>
              </a:rPr>
              <a:t>modellen för den öppna ekonomin för att se hur ekonomisk politik påverkar ekonomin när vi tar hänsyn till dessa dubbelriktade samband.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 smtClean="0">
                <a:effectLst/>
              </a:rPr>
              <a:t>Som tidigare antar vi att priserna är oförändrade så att reala och nominella växelkursförändringar sammanfaller.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 dirty="0" smtClean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05959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58900" y="76200"/>
            <a:ext cx="6578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dirty="0" smtClean="0"/>
              <a:t>Effekter av en expansiv finanspolitik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9460" y="1268760"/>
            <a:ext cx="8270875" cy="1066800"/>
          </a:xfrm>
          <a:noFill/>
        </p:spPr>
        <p:txBody>
          <a:bodyPr/>
          <a:lstStyle/>
          <a:p>
            <a:pPr marL="285750" indent="-285750" eaLnBrk="1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effectLst/>
              </a:rPr>
              <a:t>Vad händer om regeringen ökar G (eller minskar T)?</a:t>
            </a:r>
          </a:p>
          <a:p>
            <a:pPr marL="285750" indent="-28575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800" i="1" dirty="0" smtClean="0">
                <a:effectLst/>
              </a:rPr>
              <a:t>G </a:t>
            </a:r>
            <a:r>
              <a:rPr lang="sv-SE" sz="1800" dirty="0" smtClean="0">
                <a:effectLst/>
              </a:rPr>
              <a:t>ingår i </a:t>
            </a:r>
            <a:r>
              <a:rPr lang="sv-SE" sz="1800" i="1" dirty="0" smtClean="0">
                <a:effectLst/>
              </a:rPr>
              <a:t>IS </a:t>
            </a:r>
            <a:r>
              <a:rPr lang="sv-SE" sz="1800" dirty="0" smtClean="0">
                <a:effectLst/>
              </a:rPr>
              <a:t>och förskjuter den åt höger eftersom efterfrågan, och därmed produktionen i jämvikt, blir större för varje räntenivå.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sv-SE" sz="17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Slutsats</a:t>
            </a:r>
            <a:r>
              <a:rPr lang="sv-SE" sz="17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sv-SE" sz="17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Produktionen ökar till </a:t>
            </a:r>
            <a:r>
              <a:rPr lang="sv-SE" sz="17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Y’</a:t>
            </a:r>
            <a:r>
              <a:rPr lang="sv-SE" sz="17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, räntan ökar till </a:t>
            </a:r>
            <a:r>
              <a:rPr lang="sv-SE" sz="17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i’ </a:t>
            </a:r>
            <a:r>
              <a:rPr lang="sv-SE" sz="17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och </a:t>
            </a:r>
            <a:r>
              <a:rPr lang="sv-SE" sz="17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växelkursen</a:t>
            </a:r>
            <a:r>
              <a:rPr lang="sv-SE" sz="17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sv-SE" sz="17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ökar till </a:t>
            </a:r>
            <a:r>
              <a:rPr lang="sv-SE" sz="17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E’ </a:t>
            </a:r>
            <a:r>
              <a:rPr lang="sv-SE" sz="17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(valutan apprecierar</a:t>
            </a:r>
            <a:r>
              <a:rPr lang="sv-SE" sz="17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). Både den högre räntan och den därpå följande apprecieringen motverkar uppgången i produktion som inte blir lika stor som annars. Nettoexporten faller eftersom </a:t>
            </a:r>
            <a:r>
              <a:rPr lang="sv-SE" sz="17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 </a:t>
            </a:r>
            <a:r>
              <a:rPr lang="sv-SE" sz="17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och </a:t>
            </a:r>
            <a:r>
              <a:rPr lang="sv-SE" sz="17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 </a:t>
            </a:r>
            <a:r>
              <a:rPr lang="sv-SE" sz="17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båda ökar</a:t>
            </a:r>
            <a:r>
              <a:rPr lang="sv-SE" sz="1700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sv-SE" sz="1700" dirty="0" smtClean="0">
              <a:effectLst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626100" y="6319838"/>
            <a:ext cx="1323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sv-SE" sz="1600"/>
              <a:t>Växelkurs, </a:t>
            </a:r>
            <a:r>
              <a:rPr lang="sv-SE" altLang="sv-SE" sz="1600" i="1"/>
              <a:t>E</a:t>
            </a:r>
            <a:endParaRPr lang="sv-SE" altLang="sv-SE" sz="1600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2443163" y="4881563"/>
            <a:ext cx="37004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403350" y="6346825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/>
              <a:t>Produktion, </a:t>
            </a:r>
            <a:r>
              <a:rPr lang="sv-SE" altLang="sv-SE" sz="1600" i="1"/>
              <a:t>Y</a:t>
            </a:r>
            <a:endParaRPr lang="en-GB" altLang="sv-SE" sz="1600" i="1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58813" y="3421063"/>
            <a:ext cx="1587" cy="2740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658813" y="6159500"/>
            <a:ext cx="338613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 rot="-5400000">
            <a:off x="-38894" y="3453607"/>
            <a:ext cx="884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/>
              <a:t>Ränta, </a:t>
            </a:r>
            <a:r>
              <a:rPr lang="sv-SE" altLang="sv-SE" sz="1600" i="1"/>
              <a:t>i</a:t>
            </a:r>
            <a:endParaRPr lang="en-GB" altLang="sv-SE" sz="1600" i="1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V="1">
            <a:off x="2393950" y="4835525"/>
            <a:ext cx="0" cy="129381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238375" y="6145213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 i="1"/>
              <a:t>Y</a:t>
            </a:r>
            <a:endParaRPr lang="en-US" altLang="sv-SE" sz="1600" i="1"/>
          </a:p>
        </p:txBody>
      </p:sp>
      <p:grpSp>
        <p:nvGrpSpPr>
          <p:cNvPr id="36878" name="Group 14"/>
          <p:cNvGrpSpPr>
            <a:grpSpLocks/>
          </p:cNvGrpSpPr>
          <p:nvPr/>
        </p:nvGrpSpPr>
        <p:grpSpPr bwMode="auto">
          <a:xfrm>
            <a:off x="628650" y="3798888"/>
            <a:ext cx="3497263" cy="1716087"/>
            <a:chOff x="2390" y="1198"/>
            <a:chExt cx="2140" cy="1078"/>
          </a:xfrm>
        </p:grpSpPr>
        <p:grpSp>
          <p:nvGrpSpPr>
            <p:cNvPr id="36907" name="Group 15"/>
            <p:cNvGrpSpPr>
              <a:grpSpLocks/>
            </p:cNvGrpSpPr>
            <p:nvPr/>
          </p:nvGrpSpPr>
          <p:grpSpPr bwMode="auto">
            <a:xfrm>
              <a:off x="2528" y="1198"/>
              <a:ext cx="2002" cy="1078"/>
              <a:chOff x="2528" y="1198"/>
              <a:chExt cx="2002" cy="1078"/>
            </a:xfrm>
          </p:grpSpPr>
          <p:sp>
            <p:nvSpPr>
              <p:cNvPr id="36909" name="Freeform 16"/>
              <p:cNvSpPr>
                <a:spLocks/>
              </p:cNvSpPr>
              <p:nvPr/>
            </p:nvSpPr>
            <p:spPr bwMode="auto">
              <a:xfrm>
                <a:off x="2528" y="1351"/>
                <a:ext cx="1614" cy="925"/>
              </a:xfrm>
              <a:custGeom>
                <a:avLst/>
                <a:gdLst>
                  <a:gd name="T0" fmla="*/ 0 w 1177"/>
                  <a:gd name="T1" fmla="*/ 479 h 1152"/>
                  <a:gd name="T2" fmla="*/ 2125 w 1177"/>
                  <a:gd name="T3" fmla="*/ 313 h 1152"/>
                  <a:gd name="T4" fmla="*/ 4162 w 1177"/>
                  <a:gd name="T5" fmla="*/ 0 h 11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77" h="1152">
                    <a:moveTo>
                      <a:pt x="0" y="1152"/>
                    </a:moveTo>
                    <a:cubicBezTo>
                      <a:pt x="100" y="1086"/>
                      <a:pt x="405" y="946"/>
                      <a:pt x="601" y="754"/>
                    </a:cubicBezTo>
                    <a:cubicBezTo>
                      <a:pt x="797" y="562"/>
                      <a:pt x="1057" y="157"/>
                      <a:pt x="1177" y="0"/>
                    </a:cubicBezTo>
                  </a:path>
                </a:pathLst>
              </a:custGeom>
              <a:noFill/>
              <a:ln w="38100" cap="flat" cmpd="sng">
                <a:solidFill>
                  <a:srgbClr val="9933FF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003300"/>
                        </a:gs>
                        <a:gs pos="100000">
                          <a:srgbClr val="66FF66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6910" name="Text Box 17"/>
              <p:cNvSpPr txBox="1">
                <a:spLocks noChangeArrowheads="1"/>
              </p:cNvSpPr>
              <p:nvPr/>
            </p:nvSpPr>
            <p:spPr bwMode="auto">
              <a:xfrm>
                <a:off x="4159" y="1198"/>
                <a:ext cx="37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003300"/>
                        </a:gs>
                        <a:gs pos="100000">
                          <a:srgbClr val="66FF66"/>
                        </a:gs>
                      </a:gsLst>
                      <a:lin ang="0" scaled="1"/>
                    </a:gra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36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3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75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3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>
                  <a:buFontTx/>
                  <a:buNone/>
                </a:pPr>
                <a:r>
                  <a:rPr lang="sv-SE" altLang="sv-SE" sz="2000" i="1">
                    <a:solidFill>
                      <a:srgbClr val="9933FF"/>
                    </a:solidFill>
                  </a:rPr>
                  <a:t>LM </a:t>
                </a:r>
                <a:endParaRPr lang="en-US" altLang="sv-SE" sz="2000">
                  <a:solidFill>
                    <a:srgbClr val="9933FF"/>
                  </a:solidFill>
                </a:endParaRPr>
              </a:p>
            </p:txBody>
          </p:sp>
        </p:grpSp>
        <p:sp>
          <p:nvSpPr>
            <p:cNvPr id="36908" name="Line 18"/>
            <p:cNvSpPr>
              <a:spLocks noChangeShapeType="1"/>
            </p:cNvSpPr>
            <p:nvPr/>
          </p:nvSpPr>
          <p:spPr bwMode="auto">
            <a:xfrm flipH="1">
              <a:off x="2390" y="1875"/>
              <a:ext cx="10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6879" name="Text Box 19"/>
          <p:cNvSpPr txBox="1">
            <a:spLocks noChangeArrowheads="1"/>
          </p:cNvSpPr>
          <p:nvPr/>
        </p:nvSpPr>
        <p:spPr bwMode="auto">
          <a:xfrm>
            <a:off x="365125" y="4697413"/>
            <a:ext cx="23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800" i="1"/>
              <a:t>i</a:t>
            </a:r>
            <a:endParaRPr lang="en-US" altLang="sv-SE" sz="1800" i="1"/>
          </a:p>
        </p:txBody>
      </p:sp>
      <p:sp>
        <p:nvSpPr>
          <p:cNvPr id="36880" name="Rectangle 20"/>
          <p:cNvSpPr>
            <a:spLocks noChangeArrowheads="1"/>
          </p:cNvSpPr>
          <p:nvPr/>
        </p:nvSpPr>
        <p:spPr bwMode="auto">
          <a:xfrm>
            <a:off x="3979863" y="5302250"/>
            <a:ext cx="3984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800" i="1"/>
              <a:t>IS</a:t>
            </a:r>
            <a:endParaRPr lang="en-GB" altLang="sv-SE" sz="2400" i="1"/>
          </a:p>
        </p:txBody>
      </p:sp>
      <p:sp>
        <p:nvSpPr>
          <p:cNvPr id="36882" name="Freeform 22"/>
          <p:cNvSpPr>
            <a:spLocks/>
          </p:cNvSpPr>
          <p:nvPr/>
        </p:nvSpPr>
        <p:spPr bwMode="auto">
          <a:xfrm>
            <a:off x="1058863" y="3886200"/>
            <a:ext cx="3000375" cy="1595438"/>
          </a:xfrm>
          <a:custGeom>
            <a:avLst/>
            <a:gdLst>
              <a:gd name="T0" fmla="*/ 0 w 1414"/>
              <a:gd name="T1" fmla="*/ 0 h 811"/>
              <a:gd name="T2" fmla="*/ 2147483647 w 1414"/>
              <a:gd name="T3" fmla="*/ 2147483647 h 811"/>
              <a:gd name="T4" fmla="*/ 2147483647 w 1414"/>
              <a:gd name="T5" fmla="*/ 2147483647 h 8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14" h="811">
                <a:moveTo>
                  <a:pt x="0" y="0"/>
                </a:moveTo>
                <a:cubicBezTo>
                  <a:pt x="144" y="155"/>
                  <a:pt x="288" y="310"/>
                  <a:pt x="524" y="445"/>
                </a:cubicBezTo>
                <a:cubicBezTo>
                  <a:pt x="760" y="580"/>
                  <a:pt x="1087" y="695"/>
                  <a:pt x="1414" y="811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474135" name="Group 23"/>
          <p:cNvGrpSpPr>
            <a:grpSpLocks/>
          </p:cNvGrpSpPr>
          <p:nvPr/>
        </p:nvGrpSpPr>
        <p:grpSpPr bwMode="auto">
          <a:xfrm>
            <a:off x="2606675" y="4605338"/>
            <a:ext cx="363538" cy="1889125"/>
            <a:chOff x="1626" y="2901"/>
            <a:chExt cx="229" cy="1190"/>
          </a:xfrm>
        </p:grpSpPr>
        <p:sp>
          <p:nvSpPr>
            <p:cNvPr id="36905" name="Line 24"/>
            <p:cNvSpPr>
              <a:spLocks noChangeShapeType="1"/>
            </p:cNvSpPr>
            <p:nvPr/>
          </p:nvSpPr>
          <p:spPr bwMode="auto">
            <a:xfrm flipV="1">
              <a:off x="1708" y="2901"/>
              <a:ext cx="0" cy="9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6906" name="Rectangle 25"/>
            <p:cNvSpPr>
              <a:spLocks noChangeArrowheads="1"/>
            </p:cNvSpPr>
            <p:nvPr/>
          </p:nvSpPr>
          <p:spPr bwMode="auto">
            <a:xfrm>
              <a:off x="1626" y="3879"/>
              <a:ext cx="2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buFontTx/>
                <a:buNone/>
              </a:pPr>
              <a:r>
                <a:rPr lang="sv-SE" altLang="sv-SE" sz="1600" i="1"/>
                <a:t>Y’</a:t>
              </a:r>
              <a:endParaRPr lang="en-US" altLang="sv-SE" sz="1600" i="1"/>
            </a:p>
          </p:txBody>
        </p:sp>
      </p:grpSp>
      <p:grpSp>
        <p:nvGrpSpPr>
          <p:cNvPr id="474138" name="Group 26"/>
          <p:cNvGrpSpPr>
            <a:grpSpLocks/>
          </p:cNvGrpSpPr>
          <p:nvPr/>
        </p:nvGrpSpPr>
        <p:grpSpPr bwMode="auto">
          <a:xfrm>
            <a:off x="377825" y="4430713"/>
            <a:ext cx="6086475" cy="366712"/>
            <a:chOff x="238" y="2783"/>
            <a:chExt cx="3210" cy="231"/>
          </a:xfrm>
        </p:grpSpPr>
        <p:sp>
          <p:nvSpPr>
            <p:cNvPr id="36903" name="Line 27"/>
            <p:cNvSpPr>
              <a:spLocks noChangeShapeType="1"/>
            </p:cNvSpPr>
            <p:nvPr/>
          </p:nvSpPr>
          <p:spPr bwMode="auto">
            <a:xfrm>
              <a:off x="424" y="2904"/>
              <a:ext cx="30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6904" name="Text Box 28"/>
            <p:cNvSpPr txBox="1">
              <a:spLocks noChangeArrowheads="1"/>
            </p:cNvSpPr>
            <p:nvPr/>
          </p:nvSpPr>
          <p:spPr bwMode="auto">
            <a:xfrm>
              <a:off x="238" y="2783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buFontTx/>
                <a:buNone/>
              </a:pPr>
              <a:r>
                <a:rPr lang="sv-SE" altLang="sv-SE" sz="1800" i="1"/>
                <a:t>i’</a:t>
              </a:r>
              <a:endParaRPr lang="en-US" altLang="sv-SE" sz="1800" i="1"/>
            </a:p>
          </p:txBody>
        </p:sp>
      </p:grpSp>
      <p:grpSp>
        <p:nvGrpSpPr>
          <p:cNvPr id="474143" name="Group 31"/>
          <p:cNvGrpSpPr>
            <a:grpSpLocks/>
          </p:cNvGrpSpPr>
          <p:nvPr/>
        </p:nvGrpSpPr>
        <p:grpSpPr bwMode="auto">
          <a:xfrm>
            <a:off x="1084263" y="3530600"/>
            <a:ext cx="3498850" cy="1963738"/>
            <a:chOff x="683" y="2224"/>
            <a:chExt cx="2204" cy="1237"/>
          </a:xfrm>
        </p:grpSpPr>
        <p:grpSp>
          <p:nvGrpSpPr>
            <p:cNvPr id="36899" name="Group 32"/>
            <p:cNvGrpSpPr>
              <a:grpSpLocks/>
            </p:cNvGrpSpPr>
            <p:nvPr/>
          </p:nvGrpSpPr>
          <p:grpSpPr bwMode="auto">
            <a:xfrm>
              <a:off x="683" y="2224"/>
              <a:ext cx="1922" cy="1237"/>
              <a:chOff x="683" y="2224"/>
              <a:chExt cx="1922" cy="1237"/>
            </a:xfrm>
          </p:grpSpPr>
          <p:sp>
            <p:nvSpPr>
              <p:cNvPr id="36901" name="Freeform 33"/>
              <p:cNvSpPr>
                <a:spLocks/>
              </p:cNvSpPr>
              <p:nvPr/>
            </p:nvSpPr>
            <p:spPr bwMode="auto">
              <a:xfrm>
                <a:off x="715" y="2224"/>
                <a:ext cx="1890" cy="1005"/>
              </a:xfrm>
              <a:custGeom>
                <a:avLst/>
                <a:gdLst>
                  <a:gd name="T0" fmla="*/ 0 w 1414"/>
                  <a:gd name="T1" fmla="*/ 0 h 811"/>
                  <a:gd name="T2" fmla="*/ 1672 w 1414"/>
                  <a:gd name="T3" fmla="*/ 1048 h 811"/>
                  <a:gd name="T4" fmla="*/ 4512 w 1414"/>
                  <a:gd name="T5" fmla="*/ 1912 h 8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14" h="811">
                    <a:moveTo>
                      <a:pt x="0" y="0"/>
                    </a:moveTo>
                    <a:cubicBezTo>
                      <a:pt x="144" y="155"/>
                      <a:pt x="288" y="310"/>
                      <a:pt x="524" y="445"/>
                    </a:cubicBezTo>
                    <a:cubicBezTo>
                      <a:pt x="760" y="580"/>
                      <a:pt x="1087" y="695"/>
                      <a:pt x="1414" y="811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003300"/>
                        </a:gs>
                        <a:gs pos="100000">
                          <a:srgbClr val="66FF66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6902" name="Freeform 34"/>
              <p:cNvSpPr>
                <a:spLocks/>
              </p:cNvSpPr>
              <p:nvPr/>
            </p:nvSpPr>
            <p:spPr bwMode="auto">
              <a:xfrm>
                <a:off x="683" y="2456"/>
                <a:ext cx="1890" cy="1005"/>
              </a:xfrm>
              <a:custGeom>
                <a:avLst/>
                <a:gdLst>
                  <a:gd name="T0" fmla="*/ 0 w 1414"/>
                  <a:gd name="T1" fmla="*/ 0 h 811"/>
                  <a:gd name="T2" fmla="*/ 1672 w 1414"/>
                  <a:gd name="T3" fmla="*/ 1048 h 811"/>
                  <a:gd name="T4" fmla="*/ 4512 w 1414"/>
                  <a:gd name="T5" fmla="*/ 1912 h 8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14" h="811">
                    <a:moveTo>
                      <a:pt x="0" y="0"/>
                    </a:moveTo>
                    <a:cubicBezTo>
                      <a:pt x="144" y="155"/>
                      <a:pt x="288" y="310"/>
                      <a:pt x="524" y="445"/>
                    </a:cubicBezTo>
                    <a:cubicBezTo>
                      <a:pt x="760" y="580"/>
                      <a:pt x="1087" y="695"/>
                      <a:pt x="1414" y="811"/>
                    </a:cubicBezTo>
                  </a:path>
                </a:pathLst>
              </a:custGeom>
              <a:noFill/>
              <a:ln w="28575" cap="flat" cmpd="sng">
                <a:solidFill>
                  <a:schemeClr val="bg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003300"/>
                        </a:gs>
                        <a:gs pos="100000">
                          <a:srgbClr val="66FF66"/>
                        </a:gs>
                      </a:gsLst>
                      <a:lin ang="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36900" name="Rectangle 35"/>
            <p:cNvSpPr>
              <a:spLocks noChangeArrowheads="1"/>
            </p:cNvSpPr>
            <p:nvPr/>
          </p:nvSpPr>
          <p:spPr bwMode="auto">
            <a:xfrm>
              <a:off x="2603" y="3108"/>
              <a:ext cx="2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3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>
                <a:buFontTx/>
                <a:buNone/>
              </a:pPr>
              <a:r>
                <a:rPr lang="sv-SE" altLang="sv-SE" sz="1800" i="1"/>
                <a:t>IS’</a:t>
              </a:r>
              <a:endParaRPr lang="en-GB" altLang="sv-SE" sz="2400" i="1"/>
            </a:p>
          </p:txBody>
        </p:sp>
      </p:grpSp>
      <p:sp>
        <p:nvSpPr>
          <p:cNvPr id="474148" name="Line 36"/>
          <p:cNvSpPr>
            <a:spLocks noChangeShapeType="1"/>
          </p:cNvSpPr>
          <p:nvPr/>
        </p:nvSpPr>
        <p:spPr bwMode="auto">
          <a:xfrm>
            <a:off x="6173788" y="4906963"/>
            <a:ext cx="0" cy="12874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36889" name="Group 37"/>
          <p:cNvGrpSpPr>
            <a:grpSpLocks/>
          </p:cNvGrpSpPr>
          <p:nvPr/>
        </p:nvGrpSpPr>
        <p:grpSpPr bwMode="auto">
          <a:xfrm>
            <a:off x="5041900" y="3432175"/>
            <a:ext cx="2476500" cy="2724150"/>
            <a:chOff x="2672" y="1240"/>
            <a:chExt cx="2448" cy="2120"/>
          </a:xfrm>
        </p:grpSpPr>
        <p:sp>
          <p:nvSpPr>
            <p:cNvPr id="36897" name="Line 38"/>
            <p:cNvSpPr>
              <a:spLocks noChangeShapeType="1"/>
            </p:cNvSpPr>
            <p:nvPr/>
          </p:nvSpPr>
          <p:spPr bwMode="auto">
            <a:xfrm>
              <a:off x="2672" y="1240"/>
              <a:ext cx="0" cy="21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36898" name="Line 39"/>
            <p:cNvSpPr>
              <a:spLocks noChangeShapeType="1"/>
            </p:cNvSpPr>
            <p:nvPr/>
          </p:nvSpPr>
          <p:spPr bwMode="auto">
            <a:xfrm>
              <a:off x="2680" y="3344"/>
              <a:ext cx="2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6890" name="Freeform 40"/>
          <p:cNvSpPr>
            <a:spLocks/>
          </p:cNvSpPr>
          <p:nvPr/>
        </p:nvSpPr>
        <p:spPr bwMode="auto">
          <a:xfrm>
            <a:off x="5176838" y="3873500"/>
            <a:ext cx="2125662" cy="1905000"/>
          </a:xfrm>
          <a:custGeom>
            <a:avLst/>
            <a:gdLst>
              <a:gd name="T0" fmla="*/ 0 w 1339"/>
              <a:gd name="T1" fmla="*/ 2147483647 h 1200"/>
              <a:gd name="T2" fmla="*/ 2147483647 w 1339"/>
              <a:gd name="T3" fmla="*/ 0 h 120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339" h="1200">
                <a:moveTo>
                  <a:pt x="0" y="1200"/>
                </a:moveTo>
                <a:cubicBezTo>
                  <a:pt x="223" y="1000"/>
                  <a:pt x="1060" y="250"/>
                  <a:pt x="1339" y="0"/>
                </a:cubicBez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6892" name="Text Box 42"/>
          <p:cNvSpPr txBox="1">
            <a:spLocks noChangeArrowheads="1"/>
          </p:cNvSpPr>
          <p:nvPr/>
        </p:nvSpPr>
        <p:spPr bwMode="auto">
          <a:xfrm rot="-5400000">
            <a:off x="4326731" y="4075907"/>
            <a:ext cx="884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/>
              <a:t>Ränta, </a:t>
            </a:r>
            <a:r>
              <a:rPr lang="sv-SE" altLang="sv-SE" sz="1600" i="1"/>
              <a:t>i</a:t>
            </a:r>
            <a:endParaRPr lang="en-GB" altLang="sv-SE" sz="1600" i="1"/>
          </a:p>
        </p:txBody>
      </p:sp>
      <p:sp>
        <p:nvSpPr>
          <p:cNvPr id="36893" name="Rectangle 43"/>
          <p:cNvSpPr>
            <a:spLocks noChangeArrowheads="1"/>
          </p:cNvSpPr>
          <p:nvPr/>
        </p:nvSpPr>
        <p:spPr bwMode="auto">
          <a:xfrm>
            <a:off x="6010275" y="6132513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 i="1"/>
              <a:t>E</a:t>
            </a:r>
            <a:endParaRPr lang="en-US" altLang="sv-SE" sz="1600" i="1"/>
          </a:p>
        </p:txBody>
      </p:sp>
      <p:sp>
        <p:nvSpPr>
          <p:cNvPr id="474156" name="Line 44"/>
          <p:cNvSpPr>
            <a:spLocks noChangeShapeType="1"/>
          </p:cNvSpPr>
          <p:nvPr/>
        </p:nvSpPr>
        <p:spPr bwMode="auto">
          <a:xfrm>
            <a:off x="6453188" y="4640263"/>
            <a:ext cx="0" cy="14906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6895" name="Rectangle 45"/>
          <p:cNvSpPr>
            <a:spLocks noChangeArrowheads="1"/>
          </p:cNvSpPr>
          <p:nvPr/>
        </p:nvSpPr>
        <p:spPr bwMode="auto">
          <a:xfrm>
            <a:off x="6302375" y="6132513"/>
            <a:ext cx="363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FontTx/>
              <a:buNone/>
            </a:pPr>
            <a:r>
              <a:rPr lang="sv-SE" altLang="sv-SE" sz="1600" i="1"/>
              <a:t>E’</a:t>
            </a:r>
            <a:endParaRPr lang="en-US" altLang="sv-SE" sz="1600" i="1"/>
          </a:p>
        </p:txBody>
      </p:sp>
      <p:graphicFrame>
        <p:nvGraphicFramePr>
          <p:cNvPr id="36896" name="Object 4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4386884"/>
              </p:ext>
            </p:extLst>
          </p:nvPr>
        </p:nvGraphicFramePr>
        <p:xfrm>
          <a:off x="6950075" y="3252787"/>
          <a:ext cx="11112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3" name="Ekvation" r:id="rId3" imgW="863280" imgH="431640" progId="Equation.3">
                  <p:embed/>
                </p:oleObj>
              </mc:Choice>
              <mc:Fallback>
                <p:oleObj name="Ekvation" r:id="rId3" imgW="863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0075" y="3252787"/>
                        <a:ext cx="1111250" cy="555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1909903"/>
              </p:ext>
            </p:extLst>
          </p:nvPr>
        </p:nvGraphicFramePr>
        <p:xfrm>
          <a:off x="827584" y="3329813"/>
          <a:ext cx="34226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4" name="Ekvation" r:id="rId5" imgW="2577960" imgH="203040" progId="Equation.3">
                  <p:embed/>
                </p:oleObj>
              </mc:Choice>
              <mc:Fallback>
                <p:oleObj name="Ekvation" r:id="rId5" imgW="257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3329813"/>
                        <a:ext cx="3422650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240561"/>
              </p:ext>
            </p:extLst>
          </p:nvPr>
        </p:nvGraphicFramePr>
        <p:xfrm>
          <a:off x="3260601" y="4149080"/>
          <a:ext cx="10953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5" name="Ekvation" r:id="rId7" imgW="825480" imgH="393480" progId="Equation.3">
                  <p:embed/>
                </p:oleObj>
              </mc:Choice>
              <mc:Fallback>
                <p:oleObj name="Ekvation" r:id="rId7" imgW="825480" imgH="39348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601" y="4149080"/>
                        <a:ext cx="109537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Arrow 2"/>
          <p:cNvSpPr/>
          <p:nvPr/>
        </p:nvSpPr>
        <p:spPr bwMode="auto">
          <a:xfrm>
            <a:off x="1403350" y="4064001"/>
            <a:ext cx="288330" cy="13127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16688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K6: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38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7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7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7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5" grpId="0" uiExpand="1" build="p"/>
      <p:bldP spid="474148" grpId="0" animBg="1"/>
      <p:bldP spid="474156" grpId="0" animBg="1"/>
      <p:bldP spid="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32312</TotalTime>
  <Words>1468</Words>
  <Application>Microsoft Office PowerPoint</Application>
  <PresentationFormat>On-screen Show (4:3)</PresentationFormat>
  <Paragraphs>170</Paragraphs>
  <Slides>15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Default Design</vt:lpstr>
      <vt:lpstr>1_Default Design</vt:lpstr>
      <vt:lpstr>Ekvation</vt:lpstr>
      <vt:lpstr>Equation</vt:lpstr>
      <vt:lpstr>Kapitel 6 Produktion, ränta och växelkurs</vt:lpstr>
      <vt:lpstr>Ökad inhemsk efterfrågan</vt:lpstr>
      <vt:lpstr>Ökad utländsk inkomst</vt:lpstr>
      <vt:lpstr>Multiplikatorer i en öppen ekonomi</vt:lpstr>
      <vt:lpstr>Multiplikatorer och importandel</vt:lpstr>
      <vt:lpstr>Regeringens bedömning av effekter av finanspolitisk expansion</vt:lpstr>
      <vt:lpstr>Sparande, investeringar och handelsbalans</vt:lpstr>
      <vt:lpstr>Ekonomisk politik i en öppen ekonomi</vt:lpstr>
      <vt:lpstr>Effekter av en expansiv finanspolitik</vt:lpstr>
      <vt:lpstr>Effekter av en åtstramande penningpolitik</vt:lpstr>
      <vt:lpstr>Fast växelkurs</vt:lpstr>
      <vt:lpstr>Fast växelkurs med öppna valutamarknader</vt:lpstr>
      <vt:lpstr>Effekt av expansiv finanspolitik med fast växelkurs</vt:lpstr>
      <vt:lpstr>Fast växelkurs med öppna valutamarknader</vt:lpstr>
      <vt:lpstr>Lite doktrinhistoria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2</dc:title>
  <dc:subject>Macroeconomics, 3/e, Blanchard</dc:subject>
  <dc:creator>John Hassler</dc:creator>
  <cp:lastModifiedBy>hasslerj</cp:lastModifiedBy>
  <cp:revision>428</cp:revision>
  <cp:lastPrinted>2022-03-28T06:48:47Z</cp:lastPrinted>
  <dcterms:created xsi:type="dcterms:W3CDTF">2001-01-09T19:01:00Z</dcterms:created>
  <dcterms:modified xsi:type="dcterms:W3CDTF">2022-03-29T13:40:41Z</dcterms:modified>
</cp:coreProperties>
</file>