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29"/>
  </p:notesMasterIdLst>
  <p:handoutMasterIdLst>
    <p:handoutMasterId r:id="rId30"/>
  </p:handoutMasterIdLst>
  <p:sldIdLst>
    <p:sldId id="262" r:id="rId3"/>
    <p:sldId id="263" r:id="rId4"/>
    <p:sldId id="264" r:id="rId5"/>
    <p:sldId id="265" r:id="rId6"/>
    <p:sldId id="267" r:id="rId7"/>
    <p:sldId id="266" r:id="rId8"/>
    <p:sldId id="292" r:id="rId9"/>
    <p:sldId id="293" r:id="rId10"/>
    <p:sldId id="270" r:id="rId11"/>
    <p:sldId id="272" r:id="rId12"/>
    <p:sldId id="273" r:id="rId13"/>
    <p:sldId id="269" r:id="rId14"/>
    <p:sldId id="278" r:id="rId15"/>
    <p:sldId id="277" r:id="rId16"/>
    <p:sldId id="279" r:id="rId17"/>
    <p:sldId id="280" r:id="rId18"/>
    <p:sldId id="281" r:id="rId19"/>
    <p:sldId id="282" r:id="rId20"/>
    <p:sldId id="283" r:id="rId21"/>
    <p:sldId id="284" r:id="rId22"/>
    <p:sldId id="285" r:id="rId23"/>
    <p:sldId id="286" r:id="rId24"/>
    <p:sldId id="287" r:id="rId25"/>
    <p:sldId id="289" r:id="rId26"/>
    <p:sldId id="290" r:id="rId27"/>
    <p:sldId id="291" r:id="rId28"/>
  </p:sldIdLst>
  <p:sldSz cx="9144000" cy="6858000" type="screen4x3"/>
  <p:notesSz cx="6797675" cy="9928225"/>
  <p:defaultTextStyle>
    <a:defPPr>
      <a:defRPr lang="en-GB"/>
    </a:defPPr>
    <a:lvl1pPr algn="l" defTabSz="449263"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S Gothic" pitchFamily="49"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S Gothic" pitchFamily="49"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S Gothic" pitchFamily="49"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S Gothic" pitchFamily="49"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S Gothic" pitchFamily="49" charset="-128"/>
        <a:cs typeface="+mn-cs"/>
      </a:defRPr>
    </a:lvl5pPr>
    <a:lvl6pPr marL="2286000" algn="l" defTabSz="914400" rtl="0" eaLnBrk="1" latinLnBrk="0" hangingPunct="1">
      <a:defRPr sz="2400" kern="1200">
        <a:solidFill>
          <a:schemeClr val="bg1"/>
        </a:solidFill>
        <a:latin typeface="Times New Roman" pitchFamily="18" charset="0"/>
        <a:ea typeface="MS Gothic" pitchFamily="49" charset="-128"/>
        <a:cs typeface="+mn-cs"/>
      </a:defRPr>
    </a:lvl6pPr>
    <a:lvl7pPr marL="2743200" algn="l" defTabSz="914400" rtl="0" eaLnBrk="1" latinLnBrk="0" hangingPunct="1">
      <a:defRPr sz="2400" kern="1200">
        <a:solidFill>
          <a:schemeClr val="bg1"/>
        </a:solidFill>
        <a:latin typeface="Times New Roman" pitchFamily="18" charset="0"/>
        <a:ea typeface="MS Gothic" pitchFamily="49" charset="-128"/>
        <a:cs typeface="+mn-cs"/>
      </a:defRPr>
    </a:lvl7pPr>
    <a:lvl8pPr marL="3200400" algn="l" defTabSz="914400" rtl="0" eaLnBrk="1" latinLnBrk="0" hangingPunct="1">
      <a:defRPr sz="2400" kern="1200">
        <a:solidFill>
          <a:schemeClr val="bg1"/>
        </a:solidFill>
        <a:latin typeface="Times New Roman" pitchFamily="18" charset="0"/>
        <a:ea typeface="MS Gothic" pitchFamily="49" charset="-128"/>
        <a:cs typeface="+mn-cs"/>
      </a:defRPr>
    </a:lvl8pPr>
    <a:lvl9pPr marL="3657600" algn="l" defTabSz="914400" rtl="0" eaLnBrk="1" latinLnBrk="0" hangingPunct="1">
      <a:defRPr sz="2400" kern="1200">
        <a:solidFill>
          <a:schemeClr val="bg1"/>
        </a:solidFill>
        <a:latin typeface="Times New Roman" pitchFamily="18" charset="0"/>
        <a:ea typeface="MS Gothic" pitchFamily="49"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33"/>
    <a:srgbClr val="FF6600"/>
    <a:srgbClr val="027FA6"/>
    <a:srgbClr val="316977"/>
    <a:srgbClr val="3E536C"/>
    <a:srgbClr val="346976"/>
    <a:srgbClr val="F4910C"/>
    <a:srgbClr val="375263"/>
    <a:srgbClr val="00CC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37" autoAdjust="0"/>
    <p:restoredTop sz="94652" autoAdjust="0"/>
  </p:normalViewPr>
  <p:slideViewPr>
    <p:cSldViewPr showGuides="1">
      <p:cViewPr>
        <p:scale>
          <a:sx n="70" d="100"/>
          <a:sy n="70" d="100"/>
        </p:scale>
        <p:origin x="-1038" y="384"/>
      </p:cViewPr>
      <p:guideLst>
        <p:guide orient="horz" pos="2659"/>
        <p:guide pos="476"/>
      </p:guideLst>
    </p:cSldViewPr>
  </p:slideViewPr>
  <p:outlineViewPr>
    <p:cViewPr varScale="1">
      <p:scale>
        <a:sx n="170" d="200"/>
        <a:sy n="170" d="200"/>
      </p:scale>
      <p:origin x="0" y="42402"/>
    </p:cViewPr>
    <p:sldLst>
      <p:sld r:id="rId1" collapse="1"/>
      <p:sld r:id="rId2" collapse="1"/>
    </p:sldLst>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59" d="100"/>
          <a:sy n="59" d="100"/>
        </p:scale>
        <p:origin x="-1752" y="-72"/>
      </p:cViewPr>
      <p:guideLst>
        <p:guide orient="horz" pos="2978"/>
        <p:guide pos="200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asslerj\Downloads\000001C9_20201110-172717.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hasslerj\My%20Documents\Downloads\am01.xls"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file:///C:\Documents%20and%20Settings\hasslerj\My%20Documents\Downloads\am01.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139461000059823E-2"/>
          <c:y val="7.4979143938907783E-2"/>
          <c:w val="0.92272680172288546"/>
          <c:h val="0.73520400436372968"/>
        </c:manualLayout>
      </c:layout>
      <c:lineChart>
        <c:grouping val="standard"/>
        <c:varyColors val="0"/>
        <c:ser>
          <c:idx val="1"/>
          <c:order val="0"/>
          <c:marker>
            <c:symbol val="none"/>
          </c:marker>
          <c:cat>
            <c:strRef>
              <c:f>'[000001C9_20201110-172717.xlsx]000001C9'!$D$3:$WN$3</c:f>
              <c:strCache>
                <c:ptCount val="609"/>
                <c:pt idx="0">
                  <c:v>1970M01</c:v>
                </c:pt>
                <c:pt idx="1">
                  <c:v>1970M02</c:v>
                </c:pt>
                <c:pt idx="2">
                  <c:v>1970M03</c:v>
                </c:pt>
                <c:pt idx="3">
                  <c:v>1970M04</c:v>
                </c:pt>
                <c:pt idx="4">
                  <c:v>1970M05</c:v>
                </c:pt>
                <c:pt idx="5">
                  <c:v>1970M06</c:v>
                </c:pt>
                <c:pt idx="6">
                  <c:v>1970M07</c:v>
                </c:pt>
                <c:pt idx="7">
                  <c:v>1970M08</c:v>
                </c:pt>
                <c:pt idx="8">
                  <c:v>1970M09</c:v>
                </c:pt>
                <c:pt idx="9">
                  <c:v>1970M10</c:v>
                </c:pt>
                <c:pt idx="10">
                  <c:v>1970M11</c:v>
                </c:pt>
                <c:pt idx="11">
                  <c:v>1970M12</c:v>
                </c:pt>
                <c:pt idx="12">
                  <c:v>1971M01</c:v>
                </c:pt>
                <c:pt idx="13">
                  <c:v>1971M02</c:v>
                </c:pt>
                <c:pt idx="14">
                  <c:v>1971M03</c:v>
                </c:pt>
                <c:pt idx="15">
                  <c:v>1971M04</c:v>
                </c:pt>
                <c:pt idx="16">
                  <c:v>1971M05</c:v>
                </c:pt>
                <c:pt idx="17">
                  <c:v>1971M06</c:v>
                </c:pt>
                <c:pt idx="18">
                  <c:v>1971M07</c:v>
                </c:pt>
                <c:pt idx="19">
                  <c:v>1971M08</c:v>
                </c:pt>
                <c:pt idx="20">
                  <c:v>1971M09</c:v>
                </c:pt>
                <c:pt idx="21">
                  <c:v>1971M10</c:v>
                </c:pt>
                <c:pt idx="22">
                  <c:v>1971M11</c:v>
                </c:pt>
                <c:pt idx="23">
                  <c:v>1971M12</c:v>
                </c:pt>
                <c:pt idx="24">
                  <c:v>1972M01</c:v>
                </c:pt>
                <c:pt idx="25">
                  <c:v>1972M02</c:v>
                </c:pt>
                <c:pt idx="26">
                  <c:v>1972M03</c:v>
                </c:pt>
                <c:pt idx="27">
                  <c:v>1972M04</c:v>
                </c:pt>
                <c:pt idx="28">
                  <c:v>1972M05</c:v>
                </c:pt>
                <c:pt idx="29">
                  <c:v>1972M06</c:v>
                </c:pt>
                <c:pt idx="30">
                  <c:v>1972M07</c:v>
                </c:pt>
                <c:pt idx="31">
                  <c:v>1972M08</c:v>
                </c:pt>
                <c:pt idx="32">
                  <c:v>1972M09</c:v>
                </c:pt>
                <c:pt idx="33">
                  <c:v>1972M10</c:v>
                </c:pt>
                <c:pt idx="34">
                  <c:v>1972M11</c:v>
                </c:pt>
                <c:pt idx="35">
                  <c:v>1972M12</c:v>
                </c:pt>
                <c:pt idx="36">
                  <c:v>1973M01</c:v>
                </c:pt>
                <c:pt idx="37">
                  <c:v>1973M02</c:v>
                </c:pt>
                <c:pt idx="38">
                  <c:v>1973M03</c:v>
                </c:pt>
                <c:pt idx="39">
                  <c:v>1973M04</c:v>
                </c:pt>
                <c:pt idx="40">
                  <c:v>1973M05</c:v>
                </c:pt>
                <c:pt idx="41">
                  <c:v>1973M06</c:v>
                </c:pt>
                <c:pt idx="42">
                  <c:v>1973M07</c:v>
                </c:pt>
                <c:pt idx="43">
                  <c:v>1973M08</c:v>
                </c:pt>
                <c:pt idx="44">
                  <c:v>1973M09</c:v>
                </c:pt>
                <c:pt idx="45">
                  <c:v>1973M10</c:v>
                </c:pt>
                <c:pt idx="46">
                  <c:v>1973M11</c:v>
                </c:pt>
                <c:pt idx="47">
                  <c:v>1973M12</c:v>
                </c:pt>
                <c:pt idx="48">
                  <c:v>1974M01</c:v>
                </c:pt>
                <c:pt idx="49">
                  <c:v>1974M02</c:v>
                </c:pt>
                <c:pt idx="50">
                  <c:v>1974M03</c:v>
                </c:pt>
                <c:pt idx="51">
                  <c:v>1974M04</c:v>
                </c:pt>
                <c:pt idx="52">
                  <c:v>1974M05</c:v>
                </c:pt>
                <c:pt idx="53">
                  <c:v>1974M06</c:v>
                </c:pt>
                <c:pt idx="54">
                  <c:v>1974M07</c:v>
                </c:pt>
                <c:pt idx="55">
                  <c:v>1974M08</c:v>
                </c:pt>
                <c:pt idx="56">
                  <c:v>1974M09</c:v>
                </c:pt>
                <c:pt idx="57">
                  <c:v>1974M10</c:v>
                </c:pt>
                <c:pt idx="58">
                  <c:v>1974M11</c:v>
                </c:pt>
                <c:pt idx="59">
                  <c:v>1974M12</c:v>
                </c:pt>
                <c:pt idx="60">
                  <c:v>1975M01</c:v>
                </c:pt>
                <c:pt idx="61">
                  <c:v>1975M02</c:v>
                </c:pt>
                <c:pt idx="62">
                  <c:v>1975M03</c:v>
                </c:pt>
                <c:pt idx="63">
                  <c:v>1975M04</c:v>
                </c:pt>
                <c:pt idx="64">
                  <c:v>1975M05</c:v>
                </c:pt>
                <c:pt idx="65">
                  <c:v>1975M06</c:v>
                </c:pt>
                <c:pt idx="66">
                  <c:v>1975M07</c:v>
                </c:pt>
                <c:pt idx="67">
                  <c:v>1975M08</c:v>
                </c:pt>
                <c:pt idx="68">
                  <c:v>1975M09</c:v>
                </c:pt>
                <c:pt idx="69">
                  <c:v>1975M10</c:v>
                </c:pt>
                <c:pt idx="70">
                  <c:v>1975M11</c:v>
                </c:pt>
                <c:pt idx="71">
                  <c:v>1975M12</c:v>
                </c:pt>
                <c:pt idx="72">
                  <c:v>1976M01</c:v>
                </c:pt>
                <c:pt idx="73">
                  <c:v>1976M02</c:v>
                </c:pt>
                <c:pt idx="74">
                  <c:v>1976M03</c:v>
                </c:pt>
                <c:pt idx="75">
                  <c:v>1976M04</c:v>
                </c:pt>
                <c:pt idx="76">
                  <c:v>1976M05</c:v>
                </c:pt>
                <c:pt idx="77">
                  <c:v>1976M06</c:v>
                </c:pt>
                <c:pt idx="78">
                  <c:v>1976M07</c:v>
                </c:pt>
                <c:pt idx="79">
                  <c:v>1976M08</c:v>
                </c:pt>
                <c:pt idx="80">
                  <c:v>1976M09</c:v>
                </c:pt>
                <c:pt idx="81">
                  <c:v>1976M10</c:v>
                </c:pt>
                <c:pt idx="82">
                  <c:v>1976M11</c:v>
                </c:pt>
                <c:pt idx="83">
                  <c:v>1976M12</c:v>
                </c:pt>
                <c:pt idx="84">
                  <c:v>1977M01</c:v>
                </c:pt>
                <c:pt idx="85">
                  <c:v>1977M02</c:v>
                </c:pt>
                <c:pt idx="86">
                  <c:v>1977M03</c:v>
                </c:pt>
                <c:pt idx="87">
                  <c:v>1977M04</c:v>
                </c:pt>
                <c:pt idx="88">
                  <c:v>1977M05</c:v>
                </c:pt>
                <c:pt idx="89">
                  <c:v>1977M06</c:v>
                </c:pt>
                <c:pt idx="90">
                  <c:v>1977M07</c:v>
                </c:pt>
                <c:pt idx="91">
                  <c:v>1977M08</c:v>
                </c:pt>
                <c:pt idx="92">
                  <c:v>1977M09</c:v>
                </c:pt>
                <c:pt idx="93">
                  <c:v>1977M10</c:v>
                </c:pt>
                <c:pt idx="94">
                  <c:v>1977M11</c:v>
                </c:pt>
                <c:pt idx="95">
                  <c:v>1977M12</c:v>
                </c:pt>
                <c:pt idx="96">
                  <c:v>1978M01</c:v>
                </c:pt>
                <c:pt idx="97">
                  <c:v>1978M02</c:v>
                </c:pt>
                <c:pt idx="98">
                  <c:v>1978M03</c:v>
                </c:pt>
                <c:pt idx="99">
                  <c:v>1978M04</c:v>
                </c:pt>
                <c:pt idx="100">
                  <c:v>1978M05</c:v>
                </c:pt>
                <c:pt idx="101">
                  <c:v>1978M06</c:v>
                </c:pt>
                <c:pt idx="102">
                  <c:v>1978M07</c:v>
                </c:pt>
                <c:pt idx="103">
                  <c:v>1978M08</c:v>
                </c:pt>
                <c:pt idx="104">
                  <c:v>1978M09</c:v>
                </c:pt>
                <c:pt idx="105">
                  <c:v>1978M10</c:v>
                </c:pt>
                <c:pt idx="106">
                  <c:v>1978M11</c:v>
                </c:pt>
                <c:pt idx="107">
                  <c:v>1978M12</c:v>
                </c:pt>
                <c:pt idx="108">
                  <c:v>1979M01</c:v>
                </c:pt>
                <c:pt idx="109">
                  <c:v>1979M02</c:v>
                </c:pt>
                <c:pt idx="110">
                  <c:v>1979M03</c:v>
                </c:pt>
                <c:pt idx="111">
                  <c:v>1979M04</c:v>
                </c:pt>
                <c:pt idx="112">
                  <c:v>1979M05</c:v>
                </c:pt>
                <c:pt idx="113">
                  <c:v>1979M06</c:v>
                </c:pt>
                <c:pt idx="114">
                  <c:v>1979M07</c:v>
                </c:pt>
                <c:pt idx="115">
                  <c:v>1979M08</c:v>
                </c:pt>
                <c:pt idx="116">
                  <c:v>1979M09</c:v>
                </c:pt>
                <c:pt idx="117">
                  <c:v>1979M10</c:v>
                </c:pt>
                <c:pt idx="118">
                  <c:v>1979M11</c:v>
                </c:pt>
                <c:pt idx="119">
                  <c:v>1979M12</c:v>
                </c:pt>
                <c:pt idx="120">
                  <c:v>1980M01</c:v>
                </c:pt>
                <c:pt idx="121">
                  <c:v>1980M02</c:v>
                </c:pt>
                <c:pt idx="122">
                  <c:v>1980M03</c:v>
                </c:pt>
                <c:pt idx="123">
                  <c:v>1980M04</c:v>
                </c:pt>
                <c:pt idx="124">
                  <c:v>1980M05</c:v>
                </c:pt>
                <c:pt idx="125">
                  <c:v>1980M06</c:v>
                </c:pt>
                <c:pt idx="126">
                  <c:v>1980M07</c:v>
                </c:pt>
                <c:pt idx="127">
                  <c:v>1980M08</c:v>
                </c:pt>
                <c:pt idx="128">
                  <c:v>1980M09</c:v>
                </c:pt>
                <c:pt idx="129">
                  <c:v>1980M10</c:v>
                </c:pt>
                <c:pt idx="130">
                  <c:v>1980M11</c:v>
                </c:pt>
                <c:pt idx="131">
                  <c:v>1980M12</c:v>
                </c:pt>
                <c:pt idx="132">
                  <c:v>1981M01</c:v>
                </c:pt>
                <c:pt idx="133">
                  <c:v>1981M02</c:v>
                </c:pt>
                <c:pt idx="134">
                  <c:v>1981M03</c:v>
                </c:pt>
                <c:pt idx="135">
                  <c:v>1981M04</c:v>
                </c:pt>
                <c:pt idx="136">
                  <c:v>1981M05</c:v>
                </c:pt>
                <c:pt idx="137">
                  <c:v>1981M06</c:v>
                </c:pt>
                <c:pt idx="138">
                  <c:v>1981M07</c:v>
                </c:pt>
                <c:pt idx="139">
                  <c:v>1981M08</c:v>
                </c:pt>
                <c:pt idx="140">
                  <c:v>1981M09</c:v>
                </c:pt>
                <c:pt idx="141">
                  <c:v>1981M10</c:v>
                </c:pt>
                <c:pt idx="142">
                  <c:v>1981M11</c:v>
                </c:pt>
                <c:pt idx="143">
                  <c:v>1981M12</c:v>
                </c:pt>
                <c:pt idx="144">
                  <c:v>1982M01</c:v>
                </c:pt>
                <c:pt idx="145">
                  <c:v>1982M02</c:v>
                </c:pt>
                <c:pt idx="146">
                  <c:v>1982M03</c:v>
                </c:pt>
                <c:pt idx="147">
                  <c:v>1982M04</c:v>
                </c:pt>
                <c:pt idx="148">
                  <c:v>1982M05</c:v>
                </c:pt>
                <c:pt idx="149">
                  <c:v>1982M06</c:v>
                </c:pt>
                <c:pt idx="150">
                  <c:v>1982M07</c:v>
                </c:pt>
                <c:pt idx="151">
                  <c:v>1982M08</c:v>
                </c:pt>
                <c:pt idx="152">
                  <c:v>1982M09</c:v>
                </c:pt>
                <c:pt idx="153">
                  <c:v>1982M10</c:v>
                </c:pt>
                <c:pt idx="154">
                  <c:v>1982M11</c:v>
                </c:pt>
                <c:pt idx="155">
                  <c:v>1982M12</c:v>
                </c:pt>
                <c:pt idx="156">
                  <c:v>1983M01</c:v>
                </c:pt>
                <c:pt idx="157">
                  <c:v>1983M02</c:v>
                </c:pt>
                <c:pt idx="158">
                  <c:v>1983M03</c:v>
                </c:pt>
                <c:pt idx="159">
                  <c:v>1983M04</c:v>
                </c:pt>
                <c:pt idx="160">
                  <c:v>1983M05</c:v>
                </c:pt>
                <c:pt idx="161">
                  <c:v>1983M06</c:v>
                </c:pt>
                <c:pt idx="162">
                  <c:v>1983M07</c:v>
                </c:pt>
                <c:pt idx="163">
                  <c:v>1983M08</c:v>
                </c:pt>
                <c:pt idx="164">
                  <c:v>1983M09</c:v>
                </c:pt>
                <c:pt idx="165">
                  <c:v>1983M10</c:v>
                </c:pt>
                <c:pt idx="166">
                  <c:v>1983M11</c:v>
                </c:pt>
                <c:pt idx="167">
                  <c:v>1983M12</c:v>
                </c:pt>
                <c:pt idx="168">
                  <c:v>1984M01</c:v>
                </c:pt>
                <c:pt idx="169">
                  <c:v>1984M02</c:v>
                </c:pt>
                <c:pt idx="170">
                  <c:v>1984M03</c:v>
                </c:pt>
                <c:pt idx="171">
                  <c:v>1984M04</c:v>
                </c:pt>
                <c:pt idx="172">
                  <c:v>1984M05</c:v>
                </c:pt>
                <c:pt idx="173">
                  <c:v>1984M06</c:v>
                </c:pt>
                <c:pt idx="174">
                  <c:v>1984M07</c:v>
                </c:pt>
                <c:pt idx="175">
                  <c:v>1984M08</c:v>
                </c:pt>
                <c:pt idx="176">
                  <c:v>1984M09</c:v>
                </c:pt>
                <c:pt idx="177">
                  <c:v>1984M10</c:v>
                </c:pt>
                <c:pt idx="178">
                  <c:v>1984M11</c:v>
                </c:pt>
                <c:pt idx="179">
                  <c:v>1984M12</c:v>
                </c:pt>
                <c:pt idx="180">
                  <c:v>1985M01</c:v>
                </c:pt>
                <c:pt idx="181">
                  <c:v>1985M02</c:v>
                </c:pt>
                <c:pt idx="182">
                  <c:v>1985M03</c:v>
                </c:pt>
                <c:pt idx="183">
                  <c:v>1985M04</c:v>
                </c:pt>
                <c:pt idx="184">
                  <c:v>1985M05</c:v>
                </c:pt>
                <c:pt idx="185">
                  <c:v>1985M06</c:v>
                </c:pt>
                <c:pt idx="186">
                  <c:v>1985M07</c:v>
                </c:pt>
                <c:pt idx="187">
                  <c:v>1985M08</c:v>
                </c:pt>
                <c:pt idx="188">
                  <c:v>1985M09</c:v>
                </c:pt>
                <c:pt idx="189">
                  <c:v>1985M10</c:v>
                </c:pt>
                <c:pt idx="190">
                  <c:v>1985M11</c:v>
                </c:pt>
                <c:pt idx="191">
                  <c:v>1985M12</c:v>
                </c:pt>
                <c:pt idx="192">
                  <c:v>1986M01</c:v>
                </c:pt>
                <c:pt idx="193">
                  <c:v>1986M02</c:v>
                </c:pt>
                <c:pt idx="194">
                  <c:v>1986M03</c:v>
                </c:pt>
                <c:pt idx="195">
                  <c:v>1986M04</c:v>
                </c:pt>
                <c:pt idx="196">
                  <c:v>1986M05</c:v>
                </c:pt>
                <c:pt idx="197">
                  <c:v>1986M06</c:v>
                </c:pt>
                <c:pt idx="198">
                  <c:v>1986M07</c:v>
                </c:pt>
                <c:pt idx="199">
                  <c:v>1986M08</c:v>
                </c:pt>
                <c:pt idx="200">
                  <c:v>1986M09</c:v>
                </c:pt>
                <c:pt idx="201">
                  <c:v>1986M10</c:v>
                </c:pt>
                <c:pt idx="202">
                  <c:v>1986M11</c:v>
                </c:pt>
                <c:pt idx="203">
                  <c:v>1986M12</c:v>
                </c:pt>
                <c:pt idx="204">
                  <c:v>1987M01</c:v>
                </c:pt>
                <c:pt idx="205">
                  <c:v>1987M02</c:v>
                </c:pt>
                <c:pt idx="206">
                  <c:v>1987M03</c:v>
                </c:pt>
                <c:pt idx="207">
                  <c:v>1987M04</c:v>
                </c:pt>
                <c:pt idx="208">
                  <c:v>1987M05</c:v>
                </c:pt>
                <c:pt idx="209">
                  <c:v>1987M06</c:v>
                </c:pt>
                <c:pt idx="210">
                  <c:v>1987M07</c:v>
                </c:pt>
                <c:pt idx="211">
                  <c:v>1987M08</c:v>
                </c:pt>
                <c:pt idx="212">
                  <c:v>1987M09</c:v>
                </c:pt>
                <c:pt idx="213">
                  <c:v>1987M10</c:v>
                </c:pt>
                <c:pt idx="214">
                  <c:v>1987M11</c:v>
                </c:pt>
                <c:pt idx="215">
                  <c:v>1987M12</c:v>
                </c:pt>
                <c:pt idx="216">
                  <c:v>1988M01</c:v>
                </c:pt>
                <c:pt idx="217">
                  <c:v>1988M02</c:v>
                </c:pt>
                <c:pt idx="218">
                  <c:v>1988M03</c:v>
                </c:pt>
                <c:pt idx="219">
                  <c:v>1988M04</c:v>
                </c:pt>
                <c:pt idx="220">
                  <c:v>1988M05</c:v>
                </c:pt>
                <c:pt idx="221">
                  <c:v>1988M06</c:v>
                </c:pt>
                <c:pt idx="222">
                  <c:v>1988M07</c:v>
                </c:pt>
                <c:pt idx="223">
                  <c:v>1988M08</c:v>
                </c:pt>
                <c:pt idx="224">
                  <c:v>1988M09</c:v>
                </c:pt>
                <c:pt idx="225">
                  <c:v>1988M10</c:v>
                </c:pt>
                <c:pt idx="226">
                  <c:v>1988M11</c:v>
                </c:pt>
                <c:pt idx="227">
                  <c:v>1988M12</c:v>
                </c:pt>
                <c:pt idx="228">
                  <c:v>1989M01</c:v>
                </c:pt>
                <c:pt idx="229">
                  <c:v>1989M02</c:v>
                </c:pt>
                <c:pt idx="230">
                  <c:v>1989M03</c:v>
                </c:pt>
                <c:pt idx="231">
                  <c:v>1989M04</c:v>
                </c:pt>
                <c:pt idx="232">
                  <c:v>1989M05</c:v>
                </c:pt>
                <c:pt idx="233">
                  <c:v>1989M06</c:v>
                </c:pt>
                <c:pt idx="234">
                  <c:v>1989M07</c:v>
                </c:pt>
                <c:pt idx="235">
                  <c:v>1989M08</c:v>
                </c:pt>
                <c:pt idx="236">
                  <c:v>1989M09</c:v>
                </c:pt>
                <c:pt idx="237">
                  <c:v>1989M10</c:v>
                </c:pt>
                <c:pt idx="238">
                  <c:v>1989M11</c:v>
                </c:pt>
                <c:pt idx="239">
                  <c:v>1989M12</c:v>
                </c:pt>
                <c:pt idx="240">
                  <c:v>1990M01</c:v>
                </c:pt>
                <c:pt idx="241">
                  <c:v>1990M02</c:v>
                </c:pt>
                <c:pt idx="242">
                  <c:v>1990M03</c:v>
                </c:pt>
                <c:pt idx="243">
                  <c:v>1990M04</c:v>
                </c:pt>
                <c:pt idx="244">
                  <c:v>1990M05</c:v>
                </c:pt>
                <c:pt idx="245">
                  <c:v>1990M06</c:v>
                </c:pt>
                <c:pt idx="246">
                  <c:v>1990M07</c:v>
                </c:pt>
                <c:pt idx="247">
                  <c:v>1990M08</c:v>
                </c:pt>
                <c:pt idx="248">
                  <c:v>1990M09</c:v>
                </c:pt>
                <c:pt idx="249">
                  <c:v>1990M10</c:v>
                </c:pt>
                <c:pt idx="250">
                  <c:v>1990M11</c:v>
                </c:pt>
                <c:pt idx="251">
                  <c:v>1990M12</c:v>
                </c:pt>
                <c:pt idx="252">
                  <c:v>1991M01</c:v>
                </c:pt>
                <c:pt idx="253">
                  <c:v>1991M02</c:v>
                </c:pt>
                <c:pt idx="254">
                  <c:v>1991M03</c:v>
                </c:pt>
                <c:pt idx="255">
                  <c:v>1991M04</c:v>
                </c:pt>
                <c:pt idx="256">
                  <c:v>1991M05</c:v>
                </c:pt>
                <c:pt idx="257">
                  <c:v>1991M06</c:v>
                </c:pt>
                <c:pt idx="258">
                  <c:v>1991M07</c:v>
                </c:pt>
                <c:pt idx="259">
                  <c:v>1991M08</c:v>
                </c:pt>
                <c:pt idx="260">
                  <c:v>1991M09</c:v>
                </c:pt>
                <c:pt idx="261">
                  <c:v>1991M10</c:v>
                </c:pt>
                <c:pt idx="262">
                  <c:v>1991M11</c:v>
                </c:pt>
                <c:pt idx="263">
                  <c:v>1991M12</c:v>
                </c:pt>
                <c:pt idx="264">
                  <c:v>1992M01</c:v>
                </c:pt>
                <c:pt idx="265">
                  <c:v>1992M02</c:v>
                </c:pt>
                <c:pt idx="266">
                  <c:v>1992M03</c:v>
                </c:pt>
                <c:pt idx="267">
                  <c:v>1992M04</c:v>
                </c:pt>
                <c:pt idx="268">
                  <c:v>1992M05</c:v>
                </c:pt>
                <c:pt idx="269">
                  <c:v>1992M06</c:v>
                </c:pt>
                <c:pt idx="270">
                  <c:v>1992M07</c:v>
                </c:pt>
                <c:pt idx="271">
                  <c:v>1992M08</c:v>
                </c:pt>
                <c:pt idx="272">
                  <c:v>1992M09</c:v>
                </c:pt>
                <c:pt idx="273">
                  <c:v>1992M10</c:v>
                </c:pt>
                <c:pt idx="274">
                  <c:v>1992M11</c:v>
                </c:pt>
                <c:pt idx="275">
                  <c:v>1992M12</c:v>
                </c:pt>
                <c:pt idx="276">
                  <c:v>1993M01</c:v>
                </c:pt>
                <c:pt idx="277">
                  <c:v>1993M02</c:v>
                </c:pt>
                <c:pt idx="278">
                  <c:v>1993M03</c:v>
                </c:pt>
                <c:pt idx="279">
                  <c:v>1993M04</c:v>
                </c:pt>
                <c:pt idx="280">
                  <c:v>1993M05</c:v>
                </c:pt>
                <c:pt idx="281">
                  <c:v>1993M06</c:v>
                </c:pt>
                <c:pt idx="282">
                  <c:v>1993M07</c:v>
                </c:pt>
                <c:pt idx="283">
                  <c:v>1993M08</c:v>
                </c:pt>
                <c:pt idx="284">
                  <c:v>1993M09</c:v>
                </c:pt>
                <c:pt idx="285">
                  <c:v>1993M10</c:v>
                </c:pt>
                <c:pt idx="286">
                  <c:v>1993M11</c:v>
                </c:pt>
                <c:pt idx="287">
                  <c:v>1993M12</c:v>
                </c:pt>
                <c:pt idx="288">
                  <c:v>1994M01</c:v>
                </c:pt>
                <c:pt idx="289">
                  <c:v>1994M02</c:v>
                </c:pt>
                <c:pt idx="290">
                  <c:v>1994M03</c:v>
                </c:pt>
                <c:pt idx="291">
                  <c:v>1994M04</c:v>
                </c:pt>
                <c:pt idx="292">
                  <c:v>1994M05</c:v>
                </c:pt>
                <c:pt idx="293">
                  <c:v>1994M06</c:v>
                </c:pt>
                <c:pt idx="294">
                  <c:v>1994M07</c:v>
                </c:pt>
                <c:pt idx="295">
                  <c:v>1994M08</c:v>
                </c:pt>
                <c:pt idx="296">
                  <c:v>1994M09</c:v>
                </c:pt>
                <c:pt idx="297">
                  <c:v>1994M10</c:v>
                </c:pt>
                <c:pt idx="298">
                  <c:v>1994M11</c:v>
                </c:pt>
                <c:pt idx="299">
                  <c:v>1994M12</c:v>
                </c:pt>
                <c:pt idx="300">
                  <c:v>1995M01</c:v>
                </c:pt>
                <c:pt idx="301">
                  <c:v>1995M02</c:v>
                </c:pt>
                <c:pt idx="302">
                  <c:v>1995M03</c:v>
                </c:pt>
                <c:pt idx="303">
                  <c:v>1995M04</c:v>
                </c:pt>
                <c:pt idx="304">
                  <c:v>1995M05</c:v>
                </c:pt>
                <c:pt idx="305">
                  <c:v>1995M06</c:v>
                </c:pt>
                <c:pt idx="306">
                  <c:v>1995M07</c:v>
                </c:pt>
                <c:pt idx="307">
                  <c:v>1995M08</c:v>
                </c:pt>
                <c:pt idx="308">
                  <c:v>1995M09</c:v>
                </c:pt>
                <c:pt idx="309">
                  <c:v>1995M10</c:v>
                </c:pt>
                <c:pt idx="310">
                  <c:v>1995M11</c:v>
                </c:pt>
                <c:pt idx="311">
                  <c:v>1995M12</c:v>
                </c:pt>
                <c:pt idx="312">
                  <c:v>1996M01</c:v>
                </c:pt>
                <c:pt idx="313">
                  <c:v>1996M02</c:v>
                </c:pt>
                <c:pt idx="314">
                  <c:v>1996M03</c:v>
                </c:pt>
                <c:pt idx="315">
                  <c:v>1996M04</c:v>
                </c:pt>
                <c:pt idx="316">
                  <c:v>1996M05</c:v>
                </c:pt>
                <c:pt idx="317">
                  <c:v>1996M06</c:v>
                </c:pt>
                <c:pt idx="318">
                  <c:v>1996M07</c:v>
                </c:pt>
                <c:pt idx="319">
                  <c:v>1996M08</c:v>
                </c:pt>
                <c:pt idx="320">
                  <c:v>1996M09</c:v>
                </c:pt>
                <c:pt idx="321">
                  <c:v>1996M10</c:v>
                </c:pt>
                <c:pt idx="322">
                  <c:v>1996M11</c:v>
                </c:pt>
                <c:pt idx="323">
                  <c:v>1996M12</c:v>
                </c:pt>
                <c:pt idx="324">
                  <c:v>1997M01</c:v>
                </c:pt>
                <c:pt idx="325">
                  <c:v>1997M02</c:v>
                </c:pt>
                <c:pt idx="326">
                  <c:v>1997M03</c:v>
                </c:pt>
                <c:pt idx="327">
                  <c:v>1997M04</c:v>
                </c:pt>
                <c:pt idx="328">
                  <c:v>1997M05</c:v>
                </c:pt>
                <c:pt idx="329">
                  <c:v>1997M06</c:v>
                </c:pt>
                <c:pt idx="330">
                  <c:v>1997M07</c:v>
                </c:pt>
                <c:pt idx="331">
                  <c:v>1997M08</c:v>
                </c:pt>
                <c:pt idx="332">
                  <c:v>1997M09</c:v>
                </c:pt>
                <c:pt idx="333">
                  <c:v>1997M10</c:v>
                </c:pt>
                <c:pt idx="334">
                  <c:v>1997M11</c:v>
                </c:pt>
                <c:pt idx="335">
                  <c:v>1997M12</c:v>
                </c:pt>
                <c:pt idx="336">
                  <c:v>1998M01</c:v>
                </c:pt>
                <c:pt idx="337">
                  <c:v>1998M02</c:v>
                </c:pt>
                <c:pt idx="338">
                  <c:v>1998M03</c:v>
                </c:pt>
                <c:pt idx="339">
                  <c:v>1998M04</c:v>
                </c:pt>
                <c:pt idx="340">
                  <c:v>1998M05</c:v>
                </c:pt>
                <c:pt idx="341">
                  <c:v>1998M06</c:v>
                </c:pt>
                <c:pt idx="342">
                  <c:v>1998M07</c:v>
                </c:pt>
                <c:pt idx="343">
                  <c:v>1998M08</c:v>
                </c:pt>
                <c:pt idx="344">
                  <c:v>1998M09</c:v>
                </c:pt>
                <c:pt idx="345">
                  <c:v>1998M10</c:v>
                </c:pt>
                <c:pt idx="346">
                  <c:v>1998M11</c:v>
                </c:pt>
                <c:pt idx="347">
                  <c:v>1998M12</c:v>
                </c:pt>
                <c:pt idx="348">
                  <c:v>1999M01</c:v>
                </c:pt>
                <c:pt idx="349">
                  <c:v>1999M02</c:v>
                </c:pt>
                <c:pt idx="350">
                  <c:v>1999M03</c:v>
                </c:pt>
                <c:pt idx="351">
                  <c:v>1999M04</c:v>
                </c:pt>
                <c:pt idx="352">
                  <c:v>1999M05</c:v>
                </c:pt>
                <c:pt idx="353">
                  <c:v>1999M06</c:v>
                </c:pt>
                <c:pt idx="354">
                  <c:v>1999M07</c:v>
                </c:pt>
                <c:pt idx="355">
                  <c:v>1999M08</c:v>
                </c:pt>
                <c:pt idx="356">
                  <c:v>1999M09</c:v>
                </c:pt>
                <c:pt idx="357">
                  <c:v>1999M10</c:v>
                </c:pt>
                <c:pt idx="358">
                  <c:v>1999M11</c:v>
                </c:pt>
                <c:pt idx="359">
                  <c:v>1999M12</c:v>
                </c:pt>
                <c:pt idx="360">
                  <c:v>2000M01</c:v>
                </c:pt>
                <c:pt idx="361">
                  <c:v>2000M02</c:v>
                </c:pt>
                <c:pt idx="362">
                  <c:v>2000M03</c:v>
                </c:pt>
                <c:pt idx="363">
                  <c:v>2000M04</c:v>
                </c:pt>
                <c:pt idx="364">
                  <c:v>2000M05</c:v>
                </c:pt>
                <c:pt idx="365">
                  <c:v>2000M06</c:v>
                </c:pt>
                <c:pt idx="366">
                  <c:v>2000M07</c:v>
                </c:pt>
                <c:pt idx="367">
                  <c:v>2000M08</c:v>
                </c:pt>
                <c:pt idx="368">
                  <c:v>2000M09</c:v>
                </c:pt>
                <c:pt idx="369">
                  <c:v>2000M10</c:v>
                </c:pt>
                <c:pt idx="370">
                  <c:v>2000M11</c:v>
                </c:pt>
                <c:pt idx="371">
                  <c:v>2000M12</c:v>
                </c:pt>
                <c:pt idx="372">
                  <c:v>2001M01</c:v>
                </c:pt>
                <c:pt idx="373">
                  <c:v>2001M02</c:v>
                </c:pt>
                <c:pt idx="374">
                  <c:v>2001M03</c:v>
                </c:pt>
                <c:pt idx="375">
                  <c:v>2001M04</c:v>
                </c:pt>
                <c:pt idx="376">
                  <c:v>2001M05</c:v>
                </c:pt>
                <c:pt idx="377">
                  <c:v>2001M06</c:v>
                </c:pt>
                <c:pt idx="378">
                  <c:v>2001M07</c:v>
                </c:pt>
                <c:pt idx="379">
                  <c:v>2001M08</c:v>
                </c:pt>
                <c:pt idx="380">
                  <c:v>2001M09</c:v>
                </c:pt>
                <c:pt idx="381">
                  <c:v>2001M10</c:v>
                </c:pt>
                <c:pt idx="382">
                  <c:v>2001M11</c:v>
                </c:pt>
                <c:pt idx="383">
                  <c:v>2001M12</c:v>
                </c:pt>
                <c:pt idx="384">
                  <c:v>2002M01</c:v>
                </c:pt>
                <c:pt idx="385">
                  <c:v>2002M02</c:v>
                </c:pt>
                <c:pt idx="386">
                  <c:v>2002M03</c:v>
                </c:pt>
                <c:pt idx="387">
                  <c:v>2002M04</c:v>
                </c:pt>
                <c:pt idx="388">
                  <c:v>2002M05</c:v>
                </c:pt>
                <c:pt idx="389">
                  <c:v>2002M06</c:v>
                </c:pt>
                <c:pt idx="390">
                  <c:v>2002M07</c:v>
                </c:pt>
                <c:pt idx="391">
                  <c:v>2002M08</c:v>
                </c:pt>
                <c:pt idx="392">
                  <c:v>2002M09</c:v>
                </c:pt>
                <c:pt idx="393">
                  <c:v>2002M10</c:v>
                </c:pt>
                <c:pt idx="394">
                  <c:v>2002M11</c:v>
                </c:pt>
                <c:pt idx="395">
                  <c:v>2002M12</c:v>
                </c:pt>
                <c:pt idx="396">
                  <c:v>2003M01</c:v>
                </c:pt>
                <c:pt idx="397">
                  <c:v>2003M02</c:v>
                </c:pt>
                <c:pt idx="398">
                  <c:v>2003M03</c:v>
                </c:pt>
                <c:pt idx="399">
                  <c:v>2003M04</c:v>
                </c:pt>
                <c:pt idx="400">
                  <c:v>2003M05</c:v>
                </c:pt>
                <c:pt idx="401">
                  <c:v>2003M06</c:v>
                </c:pt>
                <c:pt idx="402">
                  <c:v>2003M07</c:v>
                </c:pt>
                <c:pt idx="403">
                  <c:v>2003M08</c:v>
                </c:pt>
                <c:pt idx="404">
                  <c:v>2003M09</c:v>
                </c:pt>
                <c:pt idx="405">
                  <c:v>2003M10</c:v>
                </c:pt>
                <c:pt idx="406">
                  <c:v>2003M11</c:v>
                </c:pt>
                <c:pt idx="407">
                  <c:v>2003M12</c:v>
                </c:pt>
                <c:pt idx="408">
                  <c:v>2004M01</c:v>
                </c:pt>
                <c:pt idx="409">
                  <c:v>2004M02</c:v>
                </c:pt>
                <c:pt idx="410">
                  <c:v>2004M03</c:v>
                </c:pt>
                <c:pt idx="411">
                  <c:v>2004M04</c:v>
                </c:pt>
                <c:pt idx="412">
                  <c:v>2004M05</c:v>
                </c:pt>
                <c:pt idx="413">
                  <c:v>2004M06</c:v>
                </c:pt>
                <c:pt idx="414">
                  <c:v>2004M07</c:v>
                </c:pt>
                <c:pt idx="415">
                  <c:v>2004M08</c:v>
                </c:pt>
                <c:pt idx="416">
                  <c:v>2004M09</c:v>
                </c:pt>
                <c:pt idx="417">
                  <c:v>2004M10</c:v>
                </c:pt>
                <c:pt idx="418">
                  <c:v>2004M11</c:v>
                </c:pt>
                <c:pt idx="419">
                  <c:v>2004M12</c:v>
                </c:pt>
                <c:pt idx="420">
                  <c:v>2005M01</c:v>
                </c:pt>
                <c:pt idx="421">
                  <c:v>2005M02</c:v>
                </c:pt>
                <c:pt idx="422">
                  <c:v>2005M03</c:v>
                </c:pt>
                <c:pt idx="423">
                  <c:v>2005M04</c:v>
                </c:pt>
                <c:pt idx="424">
                  <c:v>2005M05</c:v>
                </c:pt>
                <c:pt idx="425">
                  <c:v>2005M06</c:v>
                </c:pt>
                <c:pt idx="426">
                  <c:v>2005M07</c:v>
                </c:pt>
                <c:pt idx="427">
                  <c:v>2005M08</c:v>
                </c:pt>
                <c:pt idx="428">
                  <c:v>2005M09</c:v>
                </c:pt>
                <c:pt idx="429">
                  <c:v>2005M10</c:v>
                </c:pt>
                <c:pt idx="430">
                  <c:v>2005M11</c:v>
                </c:pt>
                <c:pt idx="431">
                  <c:v>2005M12</c:v>
                </c:pt>
                <c:pt idx="432">
                  <c:v>2006M01</c:v>
                </c:pt>
                <c:pt idx="433">
                  <c:v>2006M02</c:v>
                </c:pt>
                <c:pt idx="434">
                  <c:v>2006M03</c:v>
                </c:pt>
                <c:pt idx="435">
                  <c:v>2006M04</c:v>
                </c:pt>
                <c:pt idx="436">
                  <c:v>2006M05</c:v>
                </c:pt>
                <c:pt idx="437">
                  <c:v>2006M06</c:v>
                </c:pt>
                <c:pt idx="438">
                  <c:v>2006M07</c:v>
                </c:pt>
                <c:pt idx="439">
                  <c:v>2006M08</c:v>
                </c:pt>
                <c:pt idx="440">
                  <c:v>2006M09</c:v>
                </c:pt>
                <c:pt idx="441">
                  <c:v>2006M10</c:v>
                </c:pt>
                <c:pt idx="442">
                  <c:v>2006M11</c:v>
                </c:pt>
                <c:pt idx="443">
                  <c:v>2006M12</c:v>
                </c:pt>
                <c:pt idx="444">
                  <c:v>2007M01</c:v>
                </c:pt>
                <c:pt idx="445">
                  <c:v>2007M02</c:v>
                </c:pt>
                <c:pt idx="446">
                  <c:v>2007M03</c:v>
                </c:pt>
                <c:pt idx="447">
                  <c:v>2007M04</c:v>
                </c:pt>
                <c:pt idx="448">
                  <c:v>2007M05</c:v>
                </c:pt>
                <c:pt idx="449">
                  <c:v>2007M06</c:v>
                </c:pt>
                <c:pt idx="450">
                  <c:v>2007M07</c:v>
                </c:pt>
                <c:pt idx="451">
                  <c:v>2007M08</c:v>
                </c:pt>
                <c:pt idx="452">
                  <c:v>2007M09</c:v>
                </c:pt>
                <c:pt idx="453">
                  <c:v>2007M10</c:v>
                </c:pt>
                <c:pt idx="454">
                  <c:v>2007M11</c:v>
                </c:pt>
                <c:pt idx="455">
                  <c:v>2007M12</c:v>
                </c:pt>
                <c:pt idx="456">
                  <c:v>2008M01</c:v>
                </c:pt>
                <c:pt idx="457">
                  <c:v>2008M02</c:v>
                </c:pt>
                <c:pt idx="458">
                  <c:v>2008M03</c:v>
                </c:pt>
                <c:pt idx="459">
                  <c:v>2008M04</c:v>
                </c:pt>
                <c:pt idx="460">
                  <c:v>2008M05</c:v>
                </c:pt>
                <c:pt idx="461">
                  <c:v>2008M06</c:v>
                </c:pt>
                <c:pt idx="462">
                  <c:v>2008M07</c:v>
                </c:pt>
                <c:pt idx="463">
                  <c:v>2008M08</c:v>
                </c:pt>
                <c:pt idx="464">
                  <c:v>2008M09</c:v>
                </c:pt>
                <c:pt idx="465">
                  <c:v>2008M10</c:v>
                </c:pt>
                <c:pt idx="466">
                  <c:v>2008M11</c:v>
                </c:pt>
                <c:pt idx="467">
                  <c:v>2008M12</c:v>
                </c:pt>
                <c:pt idx="468">
                  <c:v>2009M01</c:v>
                </c:pt>
                <c:pt idx="469">
                  <c:v>2009M02</c:v>
                </c:pt>
                <c:pt idx="470">
                  <c:v>2009M03</c:v>
                </c:pt>
                <c:pt idx="471">
                  <c:v>2009M04</c:v>
                </c:pt>
                <c:pt idx="472">
                  <c:v>2009M05</c:v>
                </c:pt>
                <c:pt idx="473">
                  <c:v>2009M06</c:v>
                </c:pt>
                <c:pt idx="474">
                  <c:v>2009M07</c:v>
                </c:pt>
                <c:pt idx="475">
                  <c:v>2009M08</c:v>
                </c:pt>
                <c:pt idx="476">
                  <c:v>2009M09</c:v>
                </c:pt>
                <c:pt idx="477">
                  <c:v>2009M10</c:v>
                </c:pt>
                <c:pt idx="478">
                  <c:v>2009M11</c:v>
                </c:pt>
                <c:pt idx="479">
                  <c:v>2009M12</c:v>
                </c:pt>
                <c:pt idx="480">
                  <c:v>2010M01</c:v>
                </c:pt>
                <c:pt idx="481">
                  <c:v>2010M02</c:v>
                </c:pt>
                <c:pt idx="482">
                  <c:v>2010M03</c:v>
                </c:pt>
                <c:pt idx="483">
                  <c:v>2010M04</c:v>
                </c:pt>
                <c:pt idx="484">
                  <c:v>2010M05</c:v>
                </c:pt>
                <c:pt idx="485">
                  <c:v>2010M06</c:v>
                </c:pt>
                <c:pt idx="486">
                  <c:v>2010M07</c:v>
                </c:pt>
                <c:pt idx="487">
                  <c:v>2010M08</c:v>
                </c:pt>
                <c:pt idx="488">
                  <c:v>2010M09</c:v>
                </c:pt>
                <c:pt idx="489">
                  <c:v>2010M10</c:v>
                </c:pt>
                <c:pt idx="490">
                  <c:v>2010M11</c:v>
                </c:pt>
                <c:pt idx="491">
                  <c:v>2010M12</c:v>
                </c:pt>
                <c:pt idx="492">
                  <c:v>2011M01</c:v>
                </c:pt>
                <c:pt idx="493">
                  <c:v>2011M02</c:v>
                </c:pt>
                <c:pt idx="494">
                  <c:v>2011M03</c:v>
                </c:pt>
                <c:pt idx="495">
                  <c:v>2011M04</c:v>
                </c:pt>
                <c:pt idx="496">
                  <c:v>2011M05</c:v>
                </c:pt>
                <c:pt idx="497">
                  <c:v>2011M06</c:v>
                </c:pt>
                <c:pt idx="498">
                  <c:v>2011M07</c:v>
                </c:pt>
                <c:pt idx="499">
                  <c:v>2011M08</c:v>
                </c:pt>
                <c:pt idx="500">
                  <c:v>2011M09</c:v>
                </c:pt>
                <c:pt idx="501">
                  <c:v>2011M10</c:v>
                </c:pt>
                <c:pt idx="502">
                  <c:v>2011M11</c:v>
                </c:pt>
                <c:pt idx="503">
                  <c:v>2011M12</c:v>
                </c:pt>
                <c:pt idx="504">
                  <c:v>2012M01</c:v>
                </c:pt>
                <c:pt idx="505">
                  <c:v>2012M02</c:v>
                </c:pt>
                <c:pt idx="506">
                  <c:v>2012M03</c:v>
                </c:pt>
                <c:pt idx="507">
                  <c:v>2012M04</c:v>
                </c:pt>
                <c:pt idx="508">
                  <c:v>2012M05</c:v>
                </c:pt>
                <c:pt idx="509">
                  <c:v>2012M06</c:v>
                </c:pt>
                <c:pt idx="510">
                  <c:v>2012M07</c:v>
                </c:pt>
                <c:pt idx="511">
                  <c:v>2012M08</c:v>
                </c:pt>
                <c:pt idx="512">
                  <c:v>2012M09</c:v>
                </c:pt>
                <c:pt idx="513">
                  <c:v>2012M10</c:v>
                </c:pt>
                <c:pt idx="514">
                  <c:v>2012M11</c:v>
                </c:pt>
                <c:pt idx="515">
                  <c:v>2012M12</c:v>
                </c:pt>
                <c:pt idx="516">
                  <c:v>2013M01</c:v>
                </c:pt>
                <c:pt idx="517">
                  <c:v>2013M02</c:v>
                </c:pt>
                <c:pt idx="518">
                  <c:v>2013M03</c:v>
                </c:pt>
                <c:pt idx="519">
                  <c:v>2013M04</c:v>
                </c:pt>
                <c:pt idx="520">
                  <c:v>2013M05</c:v>
                </c:pt>
                <c:pt idx="521">
                  <c:v>2013M06</c:v>
                </c:pt>
                <c:pt idx="522">
                  <c:v>2013M07</c:v>
                </c:pt>
                <c:pt idx="523">
                  <c:v>2013M08</c:v>
                </c:pt>
                <c:pt idx="524">
                  <c:v>2013M09</c:v>
                </c:pt>
                <c:pt idx="525">
                  <c:v>2013M10</c:v>
                </c:pt>
                <c:pt idx="526">
                  <c:v>2013M11</c:v>
                </c:pt>
                <c:pt idx="527">
                  <c:v>2013M12</c:v>
                </c:pt>
                <c:pt idx="528">
                  <c:v>2014M01</c:v>
                </c:pt>
                <c:pt idx="529">
                  <c:v>2014M02</c:v>
                </c:pt>
                <c:pt idx="530">
                  <c:v>2014M03</c:v>
                </c:pt>
                <c:pt idx="531">
                  <c:v>2014M04</c:v>
                </c:pt>
                <c:pt idx="532">
                  <c:v>2014M05</c:v>
                </c:pt>
                <c:pt idx="533">
                  <c:v>2014M06</c:v>
                </c:pt>
                <c:pt idx="534">
                  <c:v>2014M07</c:v>
                </c:pt>
                <c:pt idx="535">
                  <c:v>2014M08</c:v>
                </c:pt>
                <c:pt idx="536">
                  <c:v>2014M09</c:v>
                </c:pt>
                <c:pt idx="537">
                  <c:v>2014M10</c:v>
                </c:pt>
                <c:pt idx="538">
                  <c:v>2014M11</c:v>
                </c:pt>
                <c:pt idx="539">
                  <c:v>2014M12</c:v>
                </c:pt>
                <c:pt idx="540">
                  <c:v>2015M01</c:v>
                </c:pt>
                <c:pt idx="541">
                  <c:v>2015M02</c:v>
                </c:pt>
                <c:pt idx="542">
                  <c:v>2015M03</c:v>
                </c:pt>
                <c:pt idx="543">
                  <c:v>2015M04</c:v>
                </c:pt>
                <c:pt idx="544">
                  <c:v>2015M05</c:v>
                </c:pt>
                <c:pt idx="545">
                  <c:v>2015M06</c:v>
                </c:pt>
                <c:pt idx="546">
                  <c:v>2015M07</c:v>
                </c:pt>
                <c:pt idx="547">
                  <c:v>2015M08</c:v>
                </c:pt>
                <c:pt idx="548">
                  <c:v>2015M09</c:v>
                </c:pt>
                <c:pt idx="549">
                  <c:v>2015M10</c:v>
                </c:pt>
                <c:pt idx="550">
                  <c:v>2015M11</c:v>
                </c:pt>
                <c:pt idx="551">
                  <c:v>2015M12</c:v>
                </c:pt>
                <c:pt idx="552">
                  <c:v>2016M01</c:v>
                </c:pt>
                <c:pt idx="553">
                  <c:v>2016M02</c:v>
                </c:pt>
                <c:pt idx="554">
                  <c:v>2016M03</c:v>
                </c:pt>
                <c:pt idx="555">
                  <c:v>2016M04</c:v>
                </c:pt>
                <c:pt idx="556">
                  <c:v>2016M05</c:v>
                </c:pt>
                <c:pt idx="557">
                  <c:v>2016M06</c:v>
                </c:pt>
                <c:pt idx="558">
                  <c:v>2016M07</c:v>
                </c:pt>
                <c:pt idx="559">
                  <c:v>2016M08</c:v>
                </c:pt>
                <c:pt idx="560">
                  <c:v>2016M09</c:v>
                </c:pt>
                <c:pt idx="561">
                  <c:v>2016M10</c:v>
                </c:pt>
                <c:pt idx="562">
                  <c:v>2016M11</c:v>
                </c:pt>
                <c:pt idx="563">
                  <c:v>2016M12</c:v>
                </c:pt>
                <c:pt idx="564">
                  <c:v>2017M01</c:v>
                </c:pt>
                <c:pt idx="565">
                  <c:v>2017M02</c:v>
                </c:pt>
                <c:pt idx="566">
                  <c:v>2017M03</c:v>
                </c:pt>
                <c:pt idx="567">
                  <c:v>2017M04</c:v>
                </c:pt>
                <c:pt idx="568">
                  <c:v>2017M05</c:v>
                </c:pt>
                <c:pt idx="569">
                  <c:v>2017M06</c:v>
                </c:pt>
                <c:pt idx="570">
                  <c:v>2017M07</c:v>
                </c:pt>
                <c:pt idx="571">
                  <c:v>2017M08</c:v>
                </c:pt>
                <c:pt idx="572">
                  <c:v>2017M09</c:v>
                </c:pt>
                <c:pt idx="573">
                  <c:v>2017M10</c:v>
                </c:pt>
                <c:pt idx="574">
                  <c:v>2017M11</c:v>
                </c:pt>
                <c:pt idx="575">
                  <c:v>2017M12</c:v>
                </c:pt>
                <c:pt idx="576">
                  <c:v>2018M01</c:v>
                </c:pt>
                <c:pt idx="577">
                  <c:v>2018M02</c:v>
                </c:pt>
                <c:pt idx="578">
                  <c:v>2018M03</c:v>
                </c:pt>
                <c:pt idx="579">
                  <c:v>2018M04</c:v>
                </c:pt>
                <c:pt idx="580">
                  <c:v>2018M05</c:v>
                </c:pt>
                <c:pt idx="581">
                  <c:v>2018M06</c:v>
                </c:pt>
                <c:pt idx="582">
                  <c:v>2018M07</c:v>
                </c:pt>
                <c:pt idx="583">
                  <c:v>2018M08</c:v>
                </c:pt>
                <c:pt idx="584">
                  <c:v>2018M09</c:v>
                </c:pt>
                <c:pt idx="585">
                  <c:v>2018M10</c:v>
                </c:pt>
                <c:pt idx="586">
                  <c:v>2018M11</c:v>
                </c:pt>
                <c:pt idx="587">
                  <c:v>2018M12</c:v>
                </c:pt>
                <c:pt idx="588">
                  <c:v>2019M01</c:v>
                </c:pt>
                <c:pt idx="589">
                  <c:v>2019M02</c:v>
                </c:pt>
                <c:pt idx="590">
                  <c:v>2019M03</c:v>
                </c:pt>
                <c:pt idx="591">
                  <c:v>2019M04</c:v>
                </c:pt>
                <c:pt idx="592">
                  <c:v>2019M05</c:v>
                </c:pt>
                <c:pt idx="593">
                  <c:v>2019M06</c:v>
                </c:pt>
                <c:pt idx="594">
                  <c:v>2019M07</c:v>
                </c:pt>
                <c:pt idx="595">
                  <c:v>2019M08</c:v>
                </c:pt>
                <c:pt idx="596">
                  <c:v>2019M09</c:v>
                </c:pt>
                <c:pt idx="597">
                  <c:v>2019M10</c:v>
                </c:pt>
                <c:pt idx="598">
                  <c:v>2019M11</c:v>
                </c:pt>
                <c:pt idx="599">
                  <c:v>2019M12</c:v>
                </c:pt>
                <c:pt idx="600">
                  <c:v>2020M01</c:v>
                </c:pt>
                <c:pt idx="601">
                  <c:v>2020M02</c:v>
                </c:pt>
                <c:pt idx="602">
                  <c:v>2020M03</c:v>
                </c:pt>
                <c:pt idx="603">
                  <c:v>2020M04</c:v>
                </c:pt>
                <c:pt idx="604">
                  <c:v>2020M05</c:v>
                </c:pt>
                <c:pt idx="605">
                  <c:v>2020M06</c:v>
                </c:pt>
                <c:pt idx="606">
                  <c:v>2020M07</c:v>
                </c:pt>
                <c:pt idx="607">
                  <c:v>2020M08</c:v>
                </c:pt>
                <c:pt idx="608">
                  <c:v>2020M09</c:v>
                </c:pt>
              </c:strCache>
            </c:strRef>
          </c:cat>
          <c:val>
            <c:numRef>
              <c:f>'[000001C9_20201110-172717.xlsx]000001C9'!$D$5:$WN$5</c:f>
              <c:numCache>
                <c:formatCode>0.0</c:formatCode>
                <c:ptCount val="609"/>
                <c:pt idx="0">
                  <c:v>2.2999999999999998</c:v>
                </c:pt>
                <c:pt idx="1">
                  <c:v>2.1</c:v>
                </c:pt>
                <c:pt idx="2">
                  <c:v>2.1</c:v>
                </c:pt>
                <c:pt idx="3">
                  <c:v>1.9</c:v>
                </c:pt>
                <c:pt idx="4">
                  <c:v>2</c:v>
                </c:pt>
                <c:pt idx="5">
                  <c:v>1.9</c:v>
                </c:pt>
                <c:pt idx="6">
                  <c:v>1.3</c:v>
                </c:pt>
                <c:pt idx="7">
                  <c:v>1.6</c:v>
                </c:pt>
                <c:pt idx="8">
                  <c:v>1.8</c:v>
                </c:pt>
                <c:pt idx="9">
                  <c:v>1.7</c:v>
                </c:pt>
                <c:pt idx="10">
                  <c:v>1.8</c:v>
                </c:pt>
                <c:pt idx="11">
                  <c:v>1.8</c:v>
                </c:pt>
                <c:pt idx="12">
                  <c:v>3.3</c:v>
                </c:pt>
                <c:pt idx="13">
                  <c:v>2.9</c:v>
                </c:pt>
                <c:pt idx="14">
                  <c:v>3</c:v>
                </c:pt>
                <c:pt idx="15">
                  <c:v>2.8</c:v>
                </c:pt>
                <c:pt idx="16">
                  <c:v>3.1</c:v>
                </c:pt>
                <c:pt idx="17">
                  <c:v>3</c:v>
                </c:pt>
                <c:pt idx="18">
                  <c:v>2.5</c:v>
                </c:pt>
                <c:pt idx="19">
                  <c:v>3</c:v>
                </c:pt>
                <c:pt idx="20">
                  <c:v>3.1</c:v>
                </c:pt>
                <c:pt idx="21">
                  <c:v>3.4</c:v>
                </c:pt>
                <c:pt idx="22">
                  <c:v>3.6</c:v>
                </c:pt>
                <c:pt idx="23">
                  <c:v>3.3</c:v>
                </c:pt>
                <c:pt idx="24">
                  <c:v>4.3</c:v>
                </c:pt>
                <c:pt idx="25">
                  <c:v>3.8</c:v>
                </c:pt>
                <c:pt idx="26">
                  <c:v>3.4</c:v>
                </c:pt>
                <c:pt idx="27">
                  <c:v>3.5</c:v>
                </c:pt>
                <c:pt idx="28">
                  <c:v>3.4</c:v>
                </c:pt>
                <c:pt idx="29">
                  <c:v>3</c:v>
                </c:pt>
                <c:pt idx="30">
                  <c:v>2.2999999999999998</c:v>
                </c:pt>
                <c:pt idx="31">
                  <c:v>3.4</c:v>
                </c:pt>
                <c:pt idx="32">
                  <c:v>3.3</c:v>
                </c:pt>
                <c:pt idx="33">
                  <c:v>3.2</c:v>
                </c:pt>
                <c:pt idx="34">
                  <c:v>3.3</c:v>
                </c:pt>
                <c:pt idx="35">
                  <c:v>3.1</c:v>
                </c:pt>
                <c:pt idx="36">
                  <c:v>4</c:v>
                </c:pt>
                <c:pt idx="37">
                  <c:v>3.9</c:v>
                </c:pt>
                <c:pt idx="38">
                  <c:v>3.3</c:v>
                </c:pt>
                <c:pt idx="39">
                  <c:v>3.3</c:v>
                </c:pt>
                <c:pt idx="40">
                  <c:v>3.1</c:v>
                </c:pt>
                <c:pt idx="41">
                  <c:v>3</c:v>
                </c:pt>
                <c:pt idx="42">
                  <c:v>2.4</c:v>
                </c:pt>
                <c:pt idx="43">
                  <c:v>2.9</c:v>
                </c:pt>
                <c:pt idx="44">
                  <c:v>2.7</c:v>
                </c:pt>
                <c:pt idx="45">
                  <c:v>2.7</c:v>
                </c:pt>
                <c:pt idx="46">
                  <c:v>2.9</c:v>
                </c:pt>
                <c:pt idx="47">
                  <c:v>2.7</c:v>
                </c:pt>
                <c:pt idx="48">
                  <c:v>3.6</c:v>
                </c:pt>
                <c:pt idx="49">
                  <c:v>3.1</c:v>
                </c:pt>
                <c:pt idx="50">
                  <c:v>2.8</c:v>
                </c:pt>
                <c:pt idx="51">
                  <c:v>2.6</c:v>
                </c:pt>
                <c:pt idx="52">
                  <c:v>2.2000000000000002</c:v>
                </c:pt>
                <c:pt idx="53">
                  <c:v>2.4</c:v>
                </c:pt>
                <c:pt idx="54">
                  <c:v>2.1</c:v>
                </c:pt>
                <c:pt idx="55">
                  <c:v>2.2000000000000002</c:v>
                </c:pt>
                <c:pt idx="56">
                  <c:v>2.2999999999999998</c:v>
                </c:pt>
                <c:pt idx="57">
                  <c:v>2.2000000000000002</c:v>
                </c:pt>
                <c:pt idx="58">
                  <c:v>2</c:v>
                </c:pt>
                <c:pt idx="59">
                  <c:v>1.8</c:v>
                </c:pt>
                <c:pt idx="60">
                  <c:v>2.2999999999999998</c:v>
                </c:pt>
                <c:pt idx="61">
                  <c:v>2.2000000000000002</c:v>
                </c:pt>
                <c:pt idx="62">
                  <c:v>1.8</c:v>
                </c:pt>
                <c:pt idx="63">
                  <c:v>1.9</c:v>
                </c:pt>
                <c:pt idx="64">
                  <c:v>2.2000000000000002</c:v>
                </c:pt>
                <c:pt idx="65">
                  <c:v>2.2999999999999998</c:v>
                </c:pt>
                <c:pt idx="66">
                  <c:v>1.5</c:v>
                </c:pt>
                <c:pt idx="67">
                  <c:v>1.8</c:v>
                </c:pt>
                <c:pt idx="68">
                  <c:v>2</c:v>
                </c:pt>
                <c:pt idx="69">
                  <c:v>2</c:v>
                </c:pt>
                <c:pt idx="70">
                  <c:v>2.1</c:v>
                </c:pt>
                <c:pt idx="71">
                  <c:v>1.9</c:v>
                </c:pt>
                <c:pt idx="72">
                  <c:v>2.8</c:v>
                </c:pt>
                <c:pt idx="73">
                  <c:v>2.1</c:v>
                </c:pt>
                <c:pt idx="74">
                  <c:v>1.9</c:v>
                </c:pt>
                <c:pt idx="75">
                  <c:v>2.1</c:v>
                </c:pt>
                <c:pt idx="76">
                  <c:v>1.7</c:v>
                </c:pt>
                <c:pt idx="77">
                  <c:v>1.7</c:v>
                </c:pt>
                <c:pt idx="78">
                  <c:v>1.5</c:v>
                </c:pt>
                <c:pt idx="79">
                  <c:v>1.8</c:v>
                </c:pt>
                <c:pt idx="80">
                  <c:v>1.9</c:v>
                </c:pt>
                <c:pt idx="81">
                  <c:v>2.1</c:v>
                </c:pt>
                <c:pt idx="82">
                  <c:v>1.8</c:v>
                </c:pt>
                <c:pt idx="83">
                  <c:v>1.9</c:v>
                </c:pt>
                <c:pt idx="84">
                  <c:v>2.9</c:v>
                </c:pt>
                <c:pt idx="85">
                  <c:v>2.2000000000000002</c:v>
                </c:pt>
                <c:pt idx="86">
                  <c:v>2</c:v>
                </c:pt>
                <c:pt idx="87">
                  <c:v>2.1</c:v>
                </c:pt>
                <c:pt idx="88">
                  <c:v>1.9</c:v>
                </c:pt>
                <c:pt idx="89">
                  <c:v>1.9</c:v>
                </c:pt>
                <c:pt idx="90">
                  <c:v>2</c:v>
                </c:pt>
                <c:pt idx="91">
                  <c:v>2.4</c:v>
                </c:pt>
                <c:pt idx="92">
                  <c:v>2.2999999999999998</c:v>
                </c:pt>
                <c:pt idx="93">
                  <c:v>2.5</c:v>
                </c:pt>
                <c:pt idx="94">
                  <c:v>2.2999999999999998</c:v>
                </c:pt>
                <c:pt idx="95">
                  <c:v>2.2999999999999998</c:v>
                </c:pt>
                <c:pt idx="96">
                  <c:v>3.4</c:v>
                </c:pt>
                <c:pt idx="97">
                  <c:v>2.7</c:v>
                </c:pt>
                <c:pt idx="98">
                  <c:v>3</c:v>
                </c:pt>
                <c:pt idx="99">
                  <c:v>2.8</c:v>
                </c:pt>
                <c:pt idx="100">
                  <c:v>2.8</c:v>
                </c:pt>
                <c:pt idx="101">
                  <c:v>3</c:v>
                </c:pt>
                <c:pt idx="102">
                  <c:v>2.7</c:v>
                </c:pt>
                <c:pt idx="103">
                  <c:v>3</c:v>
                </c:pt>
                <c:pt idx="104">
                  <c:v>2.9</c:v>
                </c:pt>
                <c:pt idx="105">
                  <c:v>2.5</c:v>
                </c:pt>
                <c:pt idx="106">
                  <c:v>2.2999999999999998</c:v>
                </c:pt>
                <c:pt idx="107">
                  <c:v>2.6</c:v>
                </c:pt>
                <c:pt idx="108">
                  <c:v>3.6</c:v>
                </c:pt>
                <c:pt idx="109">
                  <c:v>2.8</c:v>
                </c:pt>
                <c:pt idx="110">
                  <c:v>2.7</c:v>
                </c:pt>
                <c:pt idx="111">
                  <c:v>2.7</c:v>
                </c:pt>
                <c:pt idx="112">
                  <c:v>2.6</c:v>
                </c:pt>
                <c:pt idx="113">
                  <c:v>2.9</c:v>
                </c:pt>
                <c:pt idx="114">
                  <c:v>2.4</c:v>
                </c:pt>
                <c:pt idx="115">
                  <c:v>2.7</c:v>
                </c:pt>
                <c:pt idx="116">
                  <c:v>2.4</c:v>
                </c:pt>
                <c:pt idx="117">
                  <c:v>2.2000000000000002</c:v>
                </c:pt>
                <c:pt idx="118">
                  <c:v>2.2000000000000002</c:v>
                </c:pt>
                <c:pt idx="119">
                  <c:v>2.2000000000000002</c:v>
                </c:pt>
                <c:pt idx="120">
                  <c:v>2.8</c:v>
                </c:pt>
                <c:pt idx="121">
                  <c:v>2.4</c:v>
                </c:pt>
                <c:pt idx="122">
                  <c:v>2.2999999999999998</c:v>
                </c:pt>
                <c:pt idx="123">
                  <c:v>2.7</c:v>
                </c:pt>
                <c:pt idx="124">
                  <c:v>2.5</c:v>
                </c:pt>
                <c:pt idx="125">
                  <c:v>2.7</c:v>
                </c:pt>
                <c:pt idx="126">
                  <c:v>2.2000000000000002</c:v>
                </c:pt>
                <c:pt idx="127">
                  <c:v>2.2999999999999998</c:v>
                </c:pt>
                <c:pt idx="128">
                  <c:v>2.4</c:v>
                </c:pt>
                <c:pt idx="129">
                  <c:v>2.6</c:v>
                </c:pt>
                <c:pt idx="130">
                  <c:v>2.7</c:v>
                </c:pt>
                <c:pt idx="131">
                  <c:v>2.6</c:v>
                </c:pt>
                <c:pt idx="132">
                  <c:v>3.2</c:v>
                </c:pt>
                <c:pt idx="133">
                  <c:v>3</c:v>
                </c:pt>
                <c:pt idx="134">
                  <c:v>2.7</c:v>
                </c:pt>
                <c:pt idx="135">
                  <c:v>2.7</c:v>
                </c:pt>
                <c:pt idx="136">
                  <c:v>2.8</c:v>
                </c:pt>
                <c:pt idx="137">
                  <c:v>3.4</c:v>
                </c:pt>
                <c:pt idx="138">
                  <c:v>2.8</c:v>
                </c:pt>
                <c:pt idx="139">
                  <c:v>3</c:v>
                </c:pt>
                <c:pt idx="140">
                  <c:v>3.3</c:v>
                </c:pt>
                <c:pt idx="141">
                  <c:v>3.7</c:v>
                </c:pt>
                <c:pt idx="142">
                  <c:v>3.6</c:v>
                </c:pt>
                <c:pt idx="143">
                  <c:v>3.7</c:v>
                </c:pt>
                <c:pt idx="144">
                  <c:v>4.5</c:v>
                </c:pt>
                <c:pt idx="145">
                  <c:v>3.9</c:v>
                </c:pt>
                <c:pt idx="146">
                  <c:v>3.7</c:v>
                </c:pt>
                <c:pt idx="147">
                  <c:v>3.4</c:v>
                </c:pt>
                <c:pt idx="148">
                  <c:v>4</c:v>
                </c:pt>
                <c:pt idx="149">
                  <c:v>4.0999999999999996</c:v>
                </c:pt>
                <c:pt idx="150">
                  <c:v>3.6</c:v>
                </c:pt>
                <c:pt idx="151">
                  <c:v>4.3</c:v>
                </c:pt>
                <c:pt idx="152">
                  <c:v>4.5999999999999996</c:v>
                </c:pt>
                <c:pt idx="153">
                  <c:v>3.5</c:v>
                </c:pt>
                <c:pt idx="154">
                  <c:v>3.7</c:v>
                </c:pt>
                <c:pt idx="155">
                  <c:v>4.0999999999999996</c:v>
                </c:pt>
                <c:pt idx="156">
                  <c:v>4.4000000000000004</c:v>
                </c:pt>
                <c:pt idx="157">
                  <c:v>4.4000000000000004</c:v>
                </c:pt>
                <c:pt idx="158">
                  <c:v>4.4000000000000004</c:v>
                </c:pt>
                <c:pt idx="159">
                  <c:v>3.7</c:v>
                </c:pt>
                <c:pt idx="160">
                  <c:v>4.5999999999999996</c:v>
                </c:pt>
                <c:pt idx="161">
                  <c:v>5.0999999999999996</c:v>
                </c:pt>
                <c:pt idx="162">
                  <c:v>4.0999999999999996</c:v>
                </c:pt>
                <c:pt idx="163">
                  <c:v>4.5999999999999996</c:v>
                </c:pt>
                <c:pt idx="164">
                  <c:v>4.5999999999999996</c:v>
                </c:pt>
                <c:pt idx="165">
                  <c:v>4.0999999999999996</c:v>
                </c:pt>
                <c:pt idx="166">
                  <c:v>4</c:v>
                </c:pt>
                <c:pt idx="167">
                  <c:v>4.3</c:v>
                </c:pt>
                <c:pt idx="168">
                  <c:v>4.7</c:v>
                </c:pt>
                <c:pt idx="169">
                  <c:v>3.9</c:v>
                </c:pt>
                <c:pt idx="170">
                  <c:v>4</c:v>
                </c:pt>
                <c:pt idx="171">
                  <c:v>4.0999999999999996</c:v>
                </c:pt>
                <c:pt idx="172">
                  <c:v>4</c:v>
                </c:pt>
                <c:pt idx="173">
                  <c:v>4.2</c:v>
                </c:pt>
                <c:pt idx="174">
                  <c:v>3.9</c:v>
                </c:pt>
                <c:pt idx="175">
                  <c:v>3.9</c:v>
                </c:pt>
                <c:pt idx="176">
                  <c:v>3.6</c:v>
                </c:pt>
                <c:pt idx="177">
                  <c:v>3.7</c:v>
                </c:pt>
                <c:pt idx="178">
                  <c:v>3.5</c:v>
                </c:pt>
                <c:pt idx="179">
                  <c:v>3.6</c:v>
                </c:pt>
                <c:pt idx="180">
                  <c:v>4.3</c:v>
                </c:pt>
                <c:pt idx="181">
                  <c:v>3.7</c:v>
                </c:pt>
                <c:pt idx="182">
                  <c:v>3.8</c:v>
                </c:pt>
                <c:pt idx="183">
                  <c:v>3.5</c:v>
                </c:pt>
                <c:pt idx="184">
                  <c:v>3.8</c:v>
                </c:pt>
                <c:pt idx="185">
                  <c:v>4</c:v>
                </c:pt>
                <c:pt idx="186">
                  <c:v>3.2</c:v>
                </c:pt>
                <c:pt idx="187">
                  <c:v>3.4</c:v>
                </c:pt>
                <c:pt idx="188">
                  <c:v>3.6</c:v>
                </c:pt>
                <c:pt idx="189">
                  <c:v>3</c:v>
                </c:pt>
                <c:pt idx="190">
                  <c:v>3.1</c:v>
                </c:pt>
                <c:pt idx="191">
                  <c:v>3.4</c:v>
                </c:pt>
                <c:pt idx="192">
                  <c:v>3.7</c:v>
                </c:pt>
                <c:pt idx="193">
                  <c:v>3.4</c:v>
                </c:pt>
                <c:pt idx="194">
                  <c:v>3.8</c:v>
                </c:pt>
                <c:pt idx="195">
                  <c:v>3.3</c:v>
                </c:pt>
                <c:pt idx="196">
                  <c:v>3.4</c:v>
                </c:pt>
                <c:pt idx="197">
                  <c:v>3.7</c:v>
                </c:pt>
                <c:pt idx="198">
                  <c:v>2.8</c:v>
                </c:pt>
                <c:pt idx="199">
                  <c:v>3.2</c:v>
                </c:pt>
                <c:pt idx="200">
                  <c:v>3.6</c:v>
                </c:pt>
                <c:pt idx="201">
                  <c:v>2.8</c:v>
                </c:pt>
                <c:pt idx="202">
                  <c:v>3.1</c:v>
                </c:pt>
                <c:pt idx="203">
                  <c:v>3.4</c:v>
                </c:pt>
                <c:pt idx="204">
                  <c:v>3.2</c:v>
                </c:pt>
                <c:pt idx="205">
                  <c:v>3.1</c:v>
                </c:pt>
                <c:pt idx="206">
                  <c:v>3.3</c:v>
                </c:pt>
                <c:pt idx="207">
                  <c:v>2.9</c:v>
                </c:pt>
                <c:pt idx="208">
                  <c:v>3</c:v>
                </c:pt>
                <c:pt idx="209">
                  <c:v>3.4</c:v>
                </c:pt>
                <c:pt idx="210">
                  <c:v>2.5</c:v>
                </c:pt>
                <c:pt idx="211">
                  <c:v>3.2</c:v>
                </c:pt>
                <c:pt idx="212">
                  <c:v>2.6</c:v>
                </c:pt>
                <c:pt idx="213">
                  <c:v>2.4</c:v>
                </c:pt>
                <c:pt idx="214">
                  <c:v>2.5</c:v>
                </c:pt>
                <c:pt idx="215">
                  <c:v>2.4</c:v>
                </c:pt>
                <c:pt idx="216">
                  <c:v>3</c:v>
                </c:pt>
                <c:pt idx="217">
                  <c:v>2.5</c:v>
                </c:pt>
                <c:pt idx="218">
                  <c:v>2.7</c:v>
                </c:pt>
                <c:pt idx="219">
                  <c:v>2.4</c:v>
                </c:pt>
                <c:pt idx="220">
                  <c:v>2.6</c:v>
                </c:pt>
                <c:pt idx="221">
                  <c:v>2.8</c:v>
                </c:pt>
                <c:pt idx="222">
                  <c:v>2.2000000000000002</c:v>
                </c:pt>
                <c:pt idx="223">
                  <c:v>2.4</c:v>
                </c:pt>
                <c:pt idx="224">
                  <c:v>2.5</c:v>
                </c:pt>
                <c:pt idx="225">
                  <c:v>2.2999999999999998</c:v>
                </c:pt>
                <c:pt idx="226">
                  <c:v>2.2000000000000002</c:v>
                </c:pt>
                <c:pt idx="227">
                  <c:v>1.9</c:v>
                </c:pt>
                <c:pt idx="228">
                  <c:v>2.5</c:v>
                </c:pt>
                <c:pt idx="229">
                  <c:v>2.4</c:v>
                </c:pt>
                <c:pt idx="230">
                  <c:v>2.2000000000000002</c:v>
                </c:pt>
                <c:pt idx="231">
                  <c:v>2.2999999999999998</c:v>
                </c:pt>
                <c:pt idx="232">
                  <c:v>2.2000000000000002</c:v>
                </c:pt>
                <c:pt idx="233">
                  <c:v>2.5</c:v>
                </c:pt>
                <c:pt idx="234">
                  <c:v>1.7</c:v>
                </c:pt>
                <c:pt idx="235">
                  <c:v>2.1</c:v>
                </c:pt>
                <c:pt idx="236">
                  <c:v>2.1</c:v>
                </c:pt>
                <c:pt idx="237">
                  <c:v>2.2000000000000002</c:v>
                </c:pt>
                <c:pt idx="238">
                  <c:v>1.9</c:v>
                </c:pt>
                <c:pt idx="239">
                  <c:v>2</c:v>
                </c:pt>
                <c:pt idx="240">
                  <c:v>2.4</c:v>
                </c:pt>
                <c:pt idx="241">
                  <c:v>2.2000000000000002</c:v>
                </c:pt>
                <c:pt idx="242">
                  <c:v>2.1</c:v>
                </c:pt>
                <c:pt idx="243">
                  <c:v>2</c:v>
                </c:pt>
                <c:pt idx="244">
                  <c:v>2.2999999999999998</c:v>
                </c:pt>
                <c:pt idx="245">
                  <c:v>2.7</c:v>
                </c:pt>
                <c:pt idx="246">
                  <c:v>2.2000000000000002</c:v>
                </c:pt>
                <c:pt idx="247">
                  <c:v>2.2999999999999998</c:v>
                </c:pt>
                <c:pt idx="248">
                  <c:v>2.5</c:v>
                </c:pt>
                <c:pt idx="249">
                  <c:v>2.5</c:v>
                </c:pt>
                <c:pt idx="250">
                  <c:v>2.7</c:v>
                </c:pt>
                <c:pt idx="251">
                  <c:v>2.8</c:v>
                </c:pt>
                <c:pt idx="252">
                  <c:v>3.2</c:v>
                </c:pt>
                <c:pt idx="253">
                  <c:v>3.3</c:v>
                </c:pt>
                <c:pt idx="254">
                  <c:v>3.4</c:v>
                </c:pt>
                <c:pt idx="255">
                  <c:v>3.4</c:v>
                </c:pt>
                <c:pt idx="256">
                  <c:v>3.4</c:v>
                </c:pt>
                <c:pt idx="257">
                  <c:v>4.2</c:v>
                </c:pt>
                <c:pt idx="258">
                  <c:v>3.9</c:v>
                </c:pt>
                <c:pt idx="259">
                  <c:v>4.0999999999999996</c:v>
                </c:pt>
                <c:pt idx="260">
                  <c:v>4.0999999999999996</c:v>
                </c:pt>
                <c:pt idx="261">
                  <c:v>4.2</c:v>
                </c:pt>
                <c:pt idx="262">
                  <c:v>4.3</c:v>
                </c:pt>
                <c:pt idx="263">
                  <c:v>4.8</c:v>
                </c:pt>
                <c:pt idx="264">
                  <c:v>5.4</c:v>
                </c:pt>
                <c:pt idx="265">
                  <c:v>5.6</c:v>
                </c:pt>
                <c:pt idx="266">
                  <c:v>5.8</c:v>
                </c:pt>
                <c:pt idx="267">
                  <c:v>5.8</c:v>
                </c:pt>
                <c:pt idx="268">
                  <c:v>6.4</c:v>
                </c:pt>
                <c:pt idx="269">
                  <c:v>7.2</c:v>
                </c:pt>
                <c:pt idx="270">
                  <c:v>6.8</c:v>
                </c:pt>
                <c:pt idx="271">
                  <c:v>7.2</c:v>
                </c:pt>
                <c:pt idx="272">
                  <c:v>6.7</c:v>
                </c:pt>
                <c:pt idx="273">
                  <c:v>6.9</c:v>
                </c:pt>
                <c:pt idx="274">
                  <c:v>7.3</c:v>
                </c:pt>
                <c:pt idx="275">
                  <c:v>7.3</c:v>
                </c:pt>
                <c:pt idx="276">
                  <c:v>9</c:v>
                </c:pt>
                <c:pt idx="277">
                  <c:v>9</c:v>
                </c:pt>
                <c:pt idx="278">
                  <c:v>9</c:v>
                </c:pt>
                <c:pt idx="279">
                  <c:v>9.8000000000000007</c:v>
                </c:pt>
                <c:pt idx="280">
                  <c:v>9.9</c:v>
                </c:pt>
                <c:pt idx="281">
                  <c:v>11.5</c:v>
                </c:pt>
                <c:pt idx="282">
                  <c:v>10.8</c:v>
                </c:pt>
                <c:pt idx="283">
                  <c:v>10.8</c:v>
                </c:pt>
                <c:pt idx="284">
                  <c:v>10.4</c:v>
                </c:pt>
                <c:pt idx="285">
                  <c:v>10.7</c:v>
                </c:pt>
                <c:pt idx="286">
                  <c:v>10.7</c:v>
                </c:pt>
                <c:pt idx="287">
                  <c:v>10.6</c:v>
                </c:pt>
                <c:pt idx="288">
                  <c:v>11.6</c:v>
                </c:pt>
                <c:pt idx="289">
                  <c:v>11.3</c:v>
                </c:pt>
                <c:pt idx="290">
                  <c:v>10.8</c:v>
                </c:pt>
                <c:pt idx="291">
                  <c:v>10.4</c:v>
                </c:pt>
                <c:pt idx="292">
                  <c:v>10.5</c:v>
                </c:pt>
                <c:pt idx="293">
                  <c:v>11.5</c:v>
                </c:pt>
                <c:pt idx="294">
                  <c:v>10.5</c:v>
                </c:pt>
                <c:pt idx="295">
                  <c:v>10.5</c:v>
                </c:pt>
                <c:pt idx="296">
                  <c:v>9.9</c:v>
                </c:pt>
                <c:pt idx="297">
                  <c:v>9.6999999999999993</c:v>
                </c:pt>
                <c:pt idx="298">
                  <c:v>9.8000000000000007</c:v>
                </c:pt>
                <c:pt idx="299">
                  <c:v>10.199999999999999</c:v>
                </c:pt>
                <c:pt idx="300">
                  <c:v>10.7</c:v>
                </c:pt>
                <c:pt idx="301">
                  <c:v>10.1</c:v>
                </c:pt>
                <c:pt idx="302">
                  <c:v>10</c:v>
                </c:pt>
                <c:pt idx="303">
                  <c:v>9.8000000000000007</c:v>
                </c:pt>
                <c:pt idx="304">
                  <c:v>9.6</c:v>
                </c:pt>
                <c:pt idx="305">
                  <c:v>11</c:v>
                </c:pt>
                <c:pt idx="306">
                  <c:v>9.6</c:v>
                </c:pt>
                <c:pt idx="307">
                  <c:v>9.5</c:v>
                </c:pt>
                <c:pt idx="308">
                  <c:v>9.6999999999999993</c:v>
                </c:pt>
                <c:pt idx="309">
                  <c:v>9.6</c:v>
                </c:pt>
                <c:pt idx="310">
                  <c:v>9.6</c:v>
                </c:pt>
                <c:pt idx="311">
                  <c:v>10.199999999999999</c:v>
                </c:pt>
                <c:pt idx="312">
                  <c:v>10.3</c:v>
                </c:pt>
                <c:pt idx="313">
                  <c:v>10.6</c:v>
                </c:pt>
                <c:pt idx="314">
                  <c:v>10.4</c:v>
                </c:pt>
                <c:pt idx="315">
                  <c:v>10.8</c:v>
                </c:pt>
                <c:pt idx="316">
                  <c:v>10.8</c:v>
                </c:pt>
                <c:pt idx="317">
                  <c:v>12</c:v>
                </c:pt>
                <c:pt idx="318">
                  <c:v>10.5</c:v>
                </c:pt>
                <c:pt idx="319">
                  <c:v>10.9</c:v>
                </c:pt>
                <c:pt idx="320">
                  <c:v>10.5</c:v>
                </c:pt>
                <c:pt idx="321">
                  <c:v>10.199999999999999</c:v>
                </c:pt>
                <c:pt idx="322">
                  <c:v>10.5</c:v>
                </c:pt>
                <c:pt idx="323">
                  <c:v>11.2</c:v>
                </c:pt>
                <c:pt idx="324">
                  <c:v>11.5</c:v>
                </c:pt>
                <c:pt idx="325">
                  <c:v>11.9</c:v>
                </c:pt>
                <c:pt idx="326">
                  <c:v>11.7</c:v>
                </c:pt>
                <c:pt idx="327">
                  <c:v>11.6</c:v>
                </c:pt>
                <c:pt idx="328">
                  <c:v>11.4</c:v>
                </c:pt>
                <c:pt idx="329">
                  <c:v>12.9</c:v>
                </c:pt>
                <c:pt idx="330">
                  <c:v>11.1</c:v>
                </c:pt>
                <c:pt idx="331">
                  <c:v>10.5</c:v>
                </c:pt>
                <c:pt idx="332">
                  <c:v>10.1</c:v>
                </c:pt>
                <c:pt idx="333">
                  <c:v>10</c:v>
                </c:pt>
                <c:pt idx="334">
                  <c:v>9.5</c:v>
                </c:pt>
                <c:pt idx="335">
                  <c:v>9.6</c:v>
                </c:pt>
                <c:pt idx="336">
                  <c:v>10.4</c:v>
                </c:pt>
                <c:pt idx="337">
                  <c:v>10</c:v>
                </c:pt>
                <c:pt idx="338">
                  <c:v>9.5</c:v>
                </c:pt>
                <c:pt idx="339">
                  <c:v>10</c:v>
                </c:pt>
                <c:pt idx="340">
                  <c:v>10.1</c:v>
                </c:pt>
                <c:pt idx="341">
                  <c:v>10.5</c:v>
                </c:pt>
                <c:pt idx="342">
                  <c:v>9.5</c:v>
                </c:pt>
                <c:pt idx="343">
                  <c:v>9.1</c:v>
                </c:pt>
                <c:pt idx="344">
                  <c:v>8.1999999999999993</c:v>
                </c:pt>
                <c:pt idx="345">
                  <c:v>8</c:v>
                </c:pt>
                <c:pt idx="346">
                  <c:v>8.1999999999999993</c:v>
                </c:pt>
                <c:pt idx="347">
                  <c:v>8.3000000000000007</c:v>
                </c:pt>
                <c:pt idx="348">
                  <c:v>8.9</c:v>
                </c:pt>
                <c:pt idx="349">
                  <c:v>8.6</c:v>
                </c:pt>
                <c:pt idx="350">
                  <c:v>8.4</c:v>
                </c:pt>
                <c:pt idx="351">
                  <c:v>8.4</c:v>
                </c:pt>
                <c:pt idx="352">
                  <c:v>8</c:v>
                </c:pt>
                <c:pt idx="353">
                  <c:v>8.9</c:v>
                </c:pt>
                <c:pt idx="354">
                  <c:v>7.7</c:v>
                </c:pt>
                <c:pt idx="355">
                  <c:v>7.9</c:v>
                </c:pt>
                <c:pt idx="356">
                  <c:v>7.4</c:v>
                </c:pt>
                <c:pt idx="357">
                  <c:v>6.9</c:v>
                </c:pt>
                <c:pt idx="358">
                  <c:v>7</c:v>
                </c:pt>
                <c:pt idx="359">
                  <c:v>7.2</c:v>
                </c:pt>
                <c:pt idx="360">
                  <c:v>7.5</c:v>
                </c:pt>
                <c:pt idx="361">
                  <c:v>7.5</c:v>
                </c:pt>
                <c:pt idx="362">
                  <c:v>7.3</c:v>
                </c:pt>
                <c:pt idx="363">
                  <c:v>7.1</c:v>
                </c:pt>
                <c:pt idx="364">
                  <c:v>6.9</c:v>
                </c:pt>
                <c:pt idx="365">
                  <c:v>7.7</c:v>
                </c:pt>
                <c:pt idx="366">
                  <c:v>6.4</c:v>
                </c:pt>
                <c:pt idx="367">
                  <c:v>6.6</c:v>
                </c:pt>
                <c:pt idx="368">
                  <c:v>5.8</c:v>
                </c:pt>
                <c:pt idx="369">
                  <c:v>5.8</c:v>
                </c:pt>
                <c:pt idx="370">
                  <c:v>5.8</c:v>
                </c:pt>
                <c:pt idx="371">
                  <c:v>5.7</c:v>
                </c:pt>
                <c:pt idx="372">
                  <c:v>6.4</c:v>
                </c:pt>
                <c:pt idx="373">
                  <c:v>6.1</c:v>
                </c:pt>
                <c:pt idx="374">
                  <c:v>6.2</c:v>
                </c:pt>
                <c:pt idx="375">
                  <c:v>5.7</c:v>
                </c:pt>
                <c:pt idx="376">
                  <c:v>5.9</c:v>
                </c:pt>
                <c:pt idx="377">
                  <c:v>6.8</c:v>
                </c:pt>
                <c:pt idx="378">
                  <c:v>5.5</c:v>
                </c:pt>
                <c:pt idx="379">
                  <c:v>5.5</c:v>
                </c:pt>
                <c:pt idx="380">
                  <c:v>5.4</c:v>
                </c:pt>
                <c:pt idx="381">
                  <c:v>5.7</c:v>
                </c:pt>
                <c:pt idx="382">
                  <c:v>5.3</c:v>
                </c:pt>
                <c:pt idx="383">
                  <c:v>5.6</c:v>
                </c:pt>
                <c:pt idx="384">
                  <c:v>6.3</c:v>
                </c:pt>
                <c:pt idx="385">
                  <c:v>6.2</c:v>
                </c:pt>
                <c:pt idx="386">
                  <c:v>6.2</c:v>
                </c:pt>
                <c:pt idx="387">
                  <c:v>6.1</c:v>
                </c:pt>
                <c:pt idx="388">
                  <c:v>6</c:v>
                </c:pt>
                <c:pt idx="389">
                  <c:v>6.8</c:v>
                </c:pt>
                <c:pt idx="390">
                  <c:v>5.6</c:v>
                </c:pt>
                <c:pt idx="391">
                  <c:v>5.5</c:v>
                </c:pt>
                <c:pt idx="392">
                  <c:v>5.8</c:v>
                </c:pt>
                <c:pt idx="393">
                  <c:v>5.5</c:v>
                </c:pt>
                <c:pt idx="394">
                  <c:v>5.6</c:v>
                </c:pt>
                <c:pt idx="395">
                  <c:v>6</c:v>
                </c:pt>
                <c:pt idx="396">
                  <c:v>6.9</c:v>
                </c:pt>
                <c:pt idx="397">
                  <c:v>6.4</c:v>
                </c:pt>
                <c:pt idx="398">
                  <c:v>6.7</c:v>
                </c:pt>
                <c:pt idx="399">
                  <c:v>6.6</c:v>
                </c:pt>
                <c:pt idx="400">
                  <c:v>6.6</c:v>
                </c:pt>
                <c:pt idx="401">
                  <c:v>7.5</c:v>
                </c:pt>
                <c:pt idx="402">
                  <c:v>6.1</c:v>
                </c:pt>
                <c:pt idx="403">
                  <c:v>6.4</c:v>
                </c:pt>
                <c:pt idx="404">
                  <c:v>6.2</c:v>
                </c:pt>
                <c:pt idx="405">
                  <c:v>6.4</c:v>
                </c:pt>
                <c:pt idx="406">
                  <c:v>6.8</c:v>
                </c:pt>
                <c:pt idx="407">
                  <c:v>6.8</c:v>
                </c:pt>
                <c:pt idx="408">
                  <c:v>7.5</c:v>
                </c:pt>
                <c:pt idx="409">
                  <c:v>7.8</c:v>
                </c:pt>
                <c:pt idx="410">
                  <c:v>7.8</c:v>
                </c:pt>
                <c:pt idx="411">
                  <c:v>7.5</c:v>
                </c:pt>
                <c:pt idx="412">
                  <c:v>7.9</c:v>
                </c:pt>
                <c:pt idx="413">
                  <c:v>8.6999999999999993</c:v>
                </c:pt>
                <c:pt idx="414">
                  <c:v>6.8</c:v>
                </c:pt>
                <c:pt idx="415">
                  <c:v>6.9</c:v>
                </c:pt>
                <c:pt idx="416">
                  <c:v>7.4</c:v>
                </c:pt>
                <c:pt idx="417">
                  <c:v>6.7</c:v>
                </c:pt>
                <c:pt idx="418">
                  <c:v>6.9</c:v>
                </c:pt>
                <c:pt idx="419">
                  <c:v>7.2</c:v>
                </c:pt>
                <c:pt idx="420">
                  <c:v>7.4</c:v>
                </c:pt>
                <c:pt idx="421">
                  <c:v>8.1</c:v>
                </c:pt>
                <c:pt idx="422">
                  <c:v>7.7</c:v>
                </c:pt>
                <c:pt idx="423">
                  <c:v>7.9</c:v>
                </c:pt>
                <c:pt idx="424">
                  <c:v>8.1</c:v>
                </c:pt>
                <c:pt idx="425">
                  <c:v>9.4</c:v>
                </c:pt>
                <c:pt idx="426">
                  <c:v>7.4</c:v>
                </c:pt>
                <c:pt idx="427">
                  <c:v>7.4</c:v>
                </c:pt>
                <c:pt idx="428">
                  <c:v>6.9</c:v>
                </c:pt>
                <c:pt idx="429">
                  <c:v>7.4</c:v>
                </c:pt>
                <c:pt idx="430">
                  <c:v>6.6</c:v>
                </c:pt>
                <c:pt idx="431">
                  <c:v>7.2</c:v>
                </c:pt>
                <c:pt idx="432">
                  <c:v>8.1999999999999993</c:v>
                </c:pt>
                <c:pt idx="433">
                  <c:v>7.5</c:v>
                </c:pt>
                <c:pt idx="434">
                  <c:v>7.8</c:v>
                </c:pt>
                <c:pt idx="435">
                  <c:v>8.1999999999999993</c:v>
                </c:pt>
                <c:pt idx="436">
                  <c:v>7.2</c:v>
                </c:pt>
                <c:pt idx="437">
                  <c:v>8.5</c:v>
                </c:pt>
                <c:pt idx="438">
                  <c:v>6.5</c:v>
                </c:pt>
                <c:pt idx="439">
                  <c:v>6.5</c:v>
                </c:pt>
                <c:pt idx="440">
                  <c:v>6.2</c:v>
                </c:pt>
                <c:pt idx="441">
                  <c:v>6.1</c:v>
                </c:pt>
                <c:pt idx="442">
                  <c:v>5.9</c:v>
                </c:pt>
                <c:pt idx="443">
                  <c:v>6.1</c:v>
                </c:pt>
                <c:pt idx="444">
                  <c:v>7</c:v>
                </c:pt>
                <c:pt idx="445">
                  <c:v>6.5</c:v>
                </c:pt>
                <c:pt idx="446">
                  <c:v>6.8</c:v>
                </c:pt>
                <c:pt idx="447">
                  <c:v>6.6</c:v>
                </c:pt>
                <c:pt idx="448">
                  <c:v>6</c:v>
                </c:pt>
                <c:pt idx="449">
                  <c:v>7.7</c:v>
                </c:pt>
                <c:pt idx="450">
                  <c:v>5.5</c:v>
                </c:pt>
                <c:pt idx="451">
                  <c:v>5.3</c:v>
                </c:pt>
                <c:pt idx="452">
                  <c:v>5.7</c:v>
                </c:pt>
                <c:pt idx="453">
                  <c:v>5.7</c:v>
                </c:pt>
                <c:pt idx="454">
                  <c:v>5.3</c:v>
                </c:pt>
                <c:pt idx="455">
                  <c:v>5.5</c:v>
                </c:pt>
                <c:pt idx="456">
                  <c:v>6.5</c:v>
                </c:pt>
                <c:pt idx="457">
                  <c:v>6</c:v>
                </c:pt>
                <c:pt idx="458">
                  <c:v>6.1</c:v>
                </c:pt>
                <c:pt idx="459">
                  <c:v>6</c:v>
                </c:pt>
                <c:pt idx="460">
                  <c:v>5.7</c:v>
                </c:pt>
                <c:pt idx="461">
                  <c:v>7.7</c:v>
                </c:pt>
                <c:pt idx="462">
                  <c:v>5.7</c:v>
                </c:pt>
                <c:pt idx="463">
                  <c:v>5.3</c:v>
                </c:pt>
                <c:pt idx="464">
                  <c:v>5.9</c:v>
                </c:pt>
                <c:pt idx="465">
                  <c:v>5.9</c:v>
                </c:pt>
                <c:pt idx="466">
                  <c:v>6.2</c:v>
                </c:pt>
                <c:pt idx="467">
                  <c:v>6.4</c:v>
                </c:pt>
                <c:pt idx="468">
                  <c:v>7.3</c:v>
                </c:pt>
                <c:pt idx="469">
                  <c:v>8.1</c:v>
                </c:pt>
                <c:pt idx="470">
                  <c:v>8.4</c:v>
                </c:pt>
                <c:pt idx="471">
                  <c:v>8.5</c:v>
                </c:pt>
                <c:pt idx="472">
                  <c:v>9</c:v>
                </c:pt>
                <c:pt idx="473">
                  <c:v>9.8000000000000007</c:v>
                </c:pt>
                <c:pt idx="474">
                  <c:v>8</c:v>
                </c:pt>
                <c:pt idx="475">
                  <c:v>8</c:v>
                </c:pt>
                <c:pt idx="476">
                  <c:v>8.3000000000000007</c:v>
                </c:pt>
                <c:pt idx="477">
                  <c:v>8.3000000000000007</c:v>
                </c:pt>
                <c:pt idx="478">
                  <c:v>8.1</c:v>
                </c:pt>
                <c:pt idx="479">
                  <c:v>8.6</c:v>
                </c:pt>
                <c:pt idx="480">
                  <c:v>9.6</c:v>
                </c:pt>
                <c:pt idx="481">
                  <c:v>9.4</c:v>
                </c:pt>
                <c:pt idx="482">
                  <c:v>9.4</c:v>
                </c:pt>
                <c:pt idx="483">
                  <c:v>9.8000000000000007</c:v>
                </c:pt>
                <c:pt idx="484">
                  <c:v>9.1</c:v>
                </c:pt>
                <c:pt idx="485">
                  <c:v>9.6999999999999993</c:v>
                </c:pt>
                <c:pt idx="486">
                  <c:v>8.1999999999999993</c:v>
                </c:pt>
                <c:pt idx="487">
                  <c:v>7.8</c:v>
                </c:pt>
                <c:pt idx="488">
                  <c:v>8</c:v>
                </c:pt>
                <c:pt idx="489">
                  <c:v>7.8</c:v>
                </c:pt>
                <c:pt idx="490">
                  <c:v>7.5</c:v>
                </c:pt>
                <c:pt idx="491">
                  <c:v>7.7</c:v>
                </c:pt>
                <c:pt idx="492">
                  <c:v>8.6</c:v>
                </c:pt>
                <c:pt idx="493">
                  <c:v>8.3000000000000007</c:v>
                </c:pt>
                <c:pt idx="494">
                  <c:v>8.5</c:v>
                </c:pt>
                <c:pt idx="495">
                  <c:v>8.3000000000000007</c:v>
                </c:pt>
                <c:pt idx="496">
                  <c:v>8.1999999999999993</c:v>
                </c:pt>
                <c:pt idx="497">
                  <c:v>9.1</c:v>
                </c:pt>
                <c:pt idx="498">
                  <c:v>7.3</c:v>
                </c:pt>
                <c:pt idx="499">
                  <c:v>7</c:v>
                </c:pt>
                <c:pt idx="500">
                  <c:v>7.1</c:v>
                </c:pt>
                <c:pt idx="501">
                  <c:v>7.4</c:v>
                </c:pt>
                <c:pt idx="502">
                  <c:v>7.1</c:v>
                </c:pt>
                <c:pt idx="503">
                  <c:v>7.3</c:v>
                </c:pt>
                <c:pt idx="504">
                  <c:v>8.6</c:v>
                </c:pt>
                <c:pt idx="505">
                  <c:v>8.1999999999999993</c:v>
                </c:pt>
                <c:pt idx="506">
                  <c:v>8.1</c:v>
                </c:pt>
                <c:pt idx="507">
                  <c:v>8.1</c:v>
                </c:pt>
                <c:pt idx="508">
                  <c:v>8.5</c:v>
                </c:pt>
                <c:pt idx="509">
                  <c:v>8.9</c:v>
                </c:pt>
                <c:pt idx="510">
                  <c:v>7.5</c:v>
                </c:pt>
                <c:pt idx="511">
                  <c:v>7.5</c:v>
                </c:pt>
                <c:pt idx="512">
                  <c:v>7.7</c:v>
                </c:pt>
                <c:pt idx="513">
                  <c:v>7.7</c:v>
                </c:pt>
                <c:pt idx="514">
                  <c:v>7.9</c:v>
                </c:pt>
                <c:pt idx="515">
                  <c:v>7.7</c:v>
                </c:pt>
                <c:pt idx="516">
                  <c:v>8.6</c:v>
                </c:pt>
                <c:pt idx="517">
                  <c:v>8.6</c:v>
                </c:pt>
                <c:pt idx="518">
                  <c:v>8.9</c:v>
                </c:pt>
                <c:pt idx="519">
                  <c:v>8.8000000000000007</c:v>
                </c:pt>
                <c:pt idx="520">
                  <c:v>8.3000000000000007</c:v>
                </c:pt>
                <c:pt idx="521">
                  <c:v>9.1999999999999993</c:v>
                </c:pt>
                <c:pt idx="522">
                  <c:v>7.3</c:v>
                </c:pt>
                <c:pt idx="523">
                  <c:v>7.4</c:v>
                </c:pt>
                <c:pt idx="524">
                  <c:v>7.6</c:v>
                </c:pt>
                <c:pt idx="525">
                  <c:v>7.5</c:v>
                </c:pt>
                <c:pt idx="526">
                  <c:v>7.6</c:v>
                </c:pt>
                <c:pt idx="527">
                  <c:v>7.7</c:v>
                </c:pt>
                <c:pt idx="528">
                  <c:v>8.8000000000000007</c:v>
                </c:pt>
                <c:pt idx="529">
                  <c:v>8.6</c:v>
                </c:pt>
                <c:pt idx="530">
                  <c:v>8.6</c:v>
                </c:pt>
                <c:pt idx="531">
                  <c:v>8.6999999999999993</c:v>
                </c:pt>
                <c:pt idx="532">
                  <c:v>8.1</c:v>
                </c:pt>
                <c:pt idx="533">
                  <c:v>9.1</c:v>
                </c:pt>
                <c:pt idx="534">
                  <c:v>7.2</c:v>
                </c:pt>
                <c:pt idx="535">
                  <c:v>7.5</c:v>
                </c:pt>
                <c:pt idx="536">
                  <c:v>7.3</c:v>
                </c:pt>
                <c:pt idx="537">
                  <c:v>7.7</c:v>
                </c:pt>
                <c:pt idx="538">
                  <c:v>7.5</c:v>
                </c:pt>
                <c:pt idx="539">
                  <c:v>7.1</c:v>
                </c:pt>
                <c:pt idx="540">
                  <c:v>8.5</c:v>
                </c:pt>
                <c:pt idx="541">
                  <c:v>8.5</c:v>
                </c:pt>
                <c:pt idx="542">
                  <c:v>8.1</c:v>
                </c:pt>
                <c:pt idx="543">
                  <c:v>8.4</c:v>
                </c:pt>
                <c:pt idx="544">
                  <c:v>8.1</c:v>
                </c:pt>
                <c:pt idx="545">
                  <c:v>8.6</c:v>
                </c:pt>
                <c:pt idx="546">
                  <c:v>6.5</c:v>
                </c:pt>
                <c:pt idx="547">
                  <c:v>6.5</c:v>
                </c:pt>
                <c:pt idx="548">
                  <c:v>6.8</c:v>
                </c:pt>
                <c:pt idx="549">
                  <c:v>6.9</c:v>
                </c:pt>
                <c:pt idx="550">
                  <c:v>6.4</c:v>
                </c:pt>
                <c:pt idx="551">
                  <c:v>6.8</c:v>
                </c:pt>
                <c:pt idx="552">
                  <c:v>7.5</c:v>
                </c:pt>
                <c:pt idx="553">
                  <c:v>7.7</c:v>
                </c:pt>
                <c:pt idx="554">
                  <c:v>7.7</c:v>
                </c:pt>
                <c:pt idx="555">
                  <c:v>7.2</c:v>
                </c:pt>
                <c:pt idx="556">
                  <c:v>7.7</c:v>
                </c:pt>
                <c:pt idx="557">
                  <c:v>7.6</c:v>
                </c:pt>
                <c:pt idx="558">
                  <c:v>6.3</c:v>
                </c:pt>
                <c:pt idx="559">
                  <c:v>6.6</c:v>
                </c:pt>
                <c:pt idx="560">
                  <c:v>6.2</c:v>
                </c:pt>
                <c:pt idx="561">
                  <c:v>6.5</c:v>
                </c:pt>
                <c:pt idx="562">
                  <c:v>6.4</c:v>
                </c:pt>
                <c:pt idx="563">
                  <c:v>6.6</c:v>
                </c:pt>
                <c:pt idx="564">
                  <c:v>7.4</c:v>
                </c:pt>
                <c:pt idx="565">
                  <c:v>7.5</c:v>
                </c:pt>
                <c:pt idx="566">
                  <c:v>6.9</c:v>
                </c:pt>
                <c:pt idx="567">
                  <c:v>7.3</c:v>
                </c:pt>
                <c:pt idx="568">
                  <c:v>7.2</c:v>
                </c:pt>
                <c:pt idx="569">
                  <c:v>7.3</c:v>
                </c:pt>
                <c:pt idx="570">
                  <c:v>6.6</c:v>
                </c:pt>
                <c:pt idx="571">
                  <c:v>6</c:v>
                </c:pt>
                <c:pt idx="572">
                  <c:v>6.2</c:v>
                </c:pt>
                <c:pt idx="573">
                  <c:v>6.3</c:v>
                </c:pt>
                <c:pt idx="574">
                  <c:v>5.8</c:v>
                </c:pt>
                <c:pt idx="575">
                  <c:v>6.1</c:v>
                </c:pt>
                <c:pt idx="576">
                  <c:v>7.2</c:v>
                </c:pt>
                <c:pt idx="577">
                  <c:v>6.3</c:v>
                </c:pt>
                <c:pt idx="578">
                  <c:v>6.5</c:v>
                </c:pt>
                <c:pt idx="579">
                  <c:v>6.9</c:v>
                </c:pt>
                <c:pt idx="580">
                  <c:v>6.6</c:v>
                </c:pt>
                <c:pt idx="581">
                  <c:v>7.1</c:v>
                </c:pt>
                <c:pt idx="582">
                  <c:v>6</c:v>
                </c:pt>
                <c:pt idx="583">
                  <c:v>5.9</c:v>
                </c:pt>
                <c:pt idx="584">
                  <c:v>6</c:v>
                </c:pt>
                <c:pt idx="585">
                  <c:v>5.8</c:v>
                </c:pt>
                <c:pt idx="586">
                  <c:v>6</c:v>
                </c:pt>
                <c:pt idx="587">
                  <c:v>6.1</c:v>
                </c:pt>
                <c:pt idx="588">
                  <c:v>6.5</c:v>
                </c:pt>
                <c:pt idx="589">
                  <c:v>7.4</c:v>
                </c:pt>
                <c:pt idx="590">
                  <c:v>7.7</c:v>
                </c:pt>
                <c:pt idx="591">
                  <c:v>6.9</c:v>
                </c:pt>
                <c:pt idx="592">
                  <c:v>7.2</c:v>
                </c:pt>
                <c:pt idx="593">
                  <c:v>7.1</c:v>
                </c:pt>
                <c:pt idx="594">
                  <c:v>6.8</c:v>
                </c:pt>
                <c:pt idx="595">
                  <c:v>7</c:v>
                </c:pt>
                <c:pt idx="596">
                  <c:v>6.3</c:v>
                </c:pt>
                <c:pt idx="597">
                  <c:v>6.1</c:v>
                </c:pt>
                <c:pt idx="598">
                  <c:v>6.9</c:v>
                </c:pt>
                <c:pt idx="599">
                  <c:v>6.2</c:v>
                </c:pt>
                <c:pt idx="600">
                  <c:v>7.6</c:v>
                </c:pt>
                <c:pt idx="601">
                  <c:v>8.4</c:v>
                </c:pt>
                <c:pt idx="602">
                  <c:v>7.3</c:v>
                </c:pt>
                <c:pt idx="603">
                  <c:v>8.4</c:v>
                </c:pt>
                <c:pt idx="604">
                  <c:v>9.1999999999999993</c:v>
                </c:pt>
                <c:pt idx="605">
                  <c:v>9.8000000000000007</c:v>
                </c:pt>
                <c:pt idx="606">
                  <c:v>9</c:v>
                </c:pt>
                <c:pt idx="607">
                  <c:v>8.9</c:v>
                </c:pt>
                <c:pt idx="608">
                  <c:v>8.5</c:v>
                </c:pt>
              </c:numCache>
            </c:numRef>
          </c:val>
          <c:smooth val="0"/>
        </c:ser>
        <c:dLbls>
          <c:showLegendKey val="0"/>
          <c:showVal val="0"/>
          <c:showCatName val="0"/>
          <c:showSerName val="0"/>
          <c:showPercent val="0"/>
          <c:showBubbleSize val="0"/>
        </c:dLbls>
        <c:marker val="1"/>
        <c:smooth val="0"/>
        <c:axId val="171410176"/>
        <c:axId val="171412096"/>
      </c:lineChart>
      <c:catAx>
        <c:axId val="171410176"/>
        <c:scaling>
          <c:orientation val="minMax"/>
        </c:scaling>
        <c:delete val="0"/>
        <c:axPos val="b"/>
        <c:majorTickMark val="out"/>
        <c:minorTickMark val="none"/>
        <c:tickLblPos val="nextTo"/>
        <c:crossAx val="171412096"/>
        <c:crosses val="autoZero"/>
        <c:auto val="1"/>
        <c:lblAlgn val="ctr"/>
        <c:lblOffset val="100"/>
        <c:tickLblSkip val="24"/>
        <c:noMultiLvlLbl val="0"/>
      </c:catAx>
      <c:valAx>
        <c:axId val="171412096"/>
        <c:scaling>
          <c:orientation val="minMax"/>
        </c:scaling>
        <c:delete val="0"/>
        <c:axPos val="l"/>
        <c:majorGridlines/>
        <c:numFmt formatCode="0.0" sourceLinked="1"/>
        <c:majorTickMark val="out"/>
        <c:minorTickMark val="none"/>
        <c:tickLblPos val="nextTo"/>
        <c:txPr>
          <a:bodyPr/>
          <a:lstStyle/>
          <a:p>
            <a:pPr>
              <a:defRPr sz="1400"/>
            </a:pPr>
            <a:endParaRPr lang="en-US"/>
          </a:p>
        </c:txPr>
        <c:crossAx val="17141017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v>Frånvarande</c:v>
          </c:tx>
          <c:spPr>
            <a:ln w="63500"/>
          </c:spPr>
          <c:marker>
            <c:symbol val="none"/>
          </c:marker>
          <c:cat>
            <c:numRef>
              <c:f>[am01.xls]Sheet1!$B$5:$W$5</c:f>
              <c:numCache>
                <c:formatCode>yyyy</c:formatCode>
                <c:ptCount val="22"/>
                <c:pt idx="0">
                  <c:v>33604</c:v>
                </c:pt>
                <c:pt idx="1">
                  <c:v>33970</c:v>
                </c:pt>
                <c:pt idx="2">
                  <c:v>34335</c:v>
                </c:pt>
                <c:pt idx="3">
                  <c:v>34700</c:v>
                </c:pt>
                <c:pt idx="4">
                  <c:v>35065</c:v>
                </c:pt>
                <c:pt idx="5">
                  <c:v>35431</c:v>
                </c:pt>
                <c:pt idx="6">
                  <c:v>35796</c:v>
                </c:pt>
                <c:pt idx="7">
                  <c:v>36161</c:v>
                </c:pt>
                <c:pt idx="8">
                  <c:v>36526</c:v>
                </c:pt>
                <c:pt idx="9">
                  <c:v>36892</c:v>
                </c:pt>
                <c:pt idx="10">
                  <c:v>37257</c:v>
                </c:pt>
                <c:pt idx="11">
                  <c:v>37622</c:v>
                </c:pt>
                <c:pt idx="12">
                  <c:v>37987</c:v>
                </c:pt>
                <c:pt idx="13">
                  <c:v>38353</c:v>
                </c:pt>
                <c:pt idx="14">
                  <c:v>38718</c:v>
                </c:pt>
                <c:pt idx="15">
                  <c:v>39083</c:v>
                </c:pt>
                <c:pt idx="16">
                  <c:v>39448</c:v>
                </c:pt>
                <c:pt idx="17">
                  <c:v>39814</c:v>
                </c:pt>
                <c:pt idx="18">
                  <c:v>40179</c:v>
                </c:pt>
                <c:pt idx="19">
                  <c:v>40544</c:v>
                </c:pt>
                <c:pt idx="20">
                  <c:v>40909</c:v>
                </c:pt>
                <c:pt idx="21">
                  <c:v>41275</c:v>
                </c:pt>
              </c:numCache>
            </c:numRef>
          </c:cat>
          <c:val>
            <c:numRef>
              <c:f>[am01.xls]Sheet1!$B$33:$W$33</c:f>
              <c:numCache>
                <c:formatCode>General</c:formatCode>
                <c:ptCount val="22"/>
                <c:pt idx="0">
                  <c:v>0.16039139453307413</c:v>
                </c:pt>
                <c:pt idx="1">
                  <c:v>0.1478036255851202</c:v>
                </c:pt>
                <c:pt idx="2">
                  <c:v>0.13746731997083253</c:v>
                </c:pt>
                <c:pt idx="3">
                  <c:v>0.1346979717813051</c:v>
                </c:pt>
                <c:pt idx="4">
                  <c:v>0.13089574943284737</c:v>
                </c:pt>
                <c:pt idx="5">
                  <c:v>0.13041802950145159</c:v>
                </c:pt>
                <c:pt idx="6">
                  <c:v>0.14000257717071088</c:v>
                </c:pt>
                <c:pt idx="7">
                  <c:v>0.13843599366706208</c:v>
                </c:pt>
                <c:pt idx="8">
                  <c:v>0.14873297971236399</c:v>
                </c:pt>
                <c:pt idx="9">
                  <c:v>0.15593657888980569</c:v>
                </c:pt>
                <c:pt idx="10">
                  <c:v>0.16060298343994633</c:v>
                </c:pt>
                <c:pt idx="11">
                  <c:v>0.15933439414534842</c:v>
                </c:pt>
                <c:pt idx="12">
                  <c:v>0.15552111501833069</c:v>
                </c:pt>
                <c:pt idx="13">
                  <c:v>0.15039389787078791</c:v>
                </c:pt>
                <c:pt idx="14">
                  <c:v>0.15016041479131387</c:v>
                </c:pt>
                <c:pt idx="15">
                  <c:v>0.14686629972655177</c:v>
                </c:pt>
                <c:pt idx="16">
                  <c:v>0.14637164202569794</c:v>
                </c:pt>
                <c:pt idx="17">
                  <c:v>0.14845209976828877</c:v>
                </c:pt>
                <c:pt idx="18">
                  <c:v>0.13957542692106925</c:v>
                </c:pt>
                <c:pt idx="19">
                  <c:v>0.13863975934816822</c:v>
                </c:pt>
                <c:pt idx="20">
                  <c:v>0.13624277019469222</c:v>
                </c:pt>
                <c:pt idx="21">
                  <c:v>0.13588491555314519</c:v>
                </c:pt>
              </c:numCache>
            </c:numRef>
          </c:val>
          <c:smooth val="0"/>
        </c:ser>
        <c:ser>
          <c:idx val="1"/>
          <c:order val="1"/>
          <c:tx>
            <c:v>Arbetslösa</c:v>
          </c:tx>
          <c:marker>
            <c:symbol val="none"/>
          </c:marker>
          <c:cat>
            <c:numRef>
              <c:f>[am01.xls]Sheet1!$B$5:$W$5</c:f>
              <c:numCache>
                <c:formatCode>yyyy</c:formatCode>
                <c:ptCount val="22"/>
                <c:pt idx="0">
                  <c:v>33604</c:v>
                </c:pt>
                <c:pt idx="1">
                  <c:v>33970</c:v>
                </c:pt>
                <c:pt idx="2">
                  <c:v>34335</c:v>
                </c:pt>
                <c:pt idx="3">
                  <c:v>34700</c:v>
                </c:pt>
                <c:pt idx="4">
                  <c:v>35065</c:v>
                </c:pt>
                <c:pt idx="5">
                  <c:v>35431</c:v>
                </c:pt>
                <c:pt idx="6">
                  <c:v>35796</c:v>
                </c:pt>
                <c:pt idx="7">
                  <c:v>36161</c:v>
                </c:pt>
                <c:pt idx="8">
                  <c:v>36526</c:v>
                </c:pt>
                <c:pt idx="9">
                  <c:v>36892</c:v>
                </c:pt>
                <c:pt idx="10">
                  <c:v>37257</c:v>
                </c:pt>
                <c:pt idx="11">
                  <c:v>37622</c:v>
                </c:pt>
                <c:pt idx="12">
                  <c:v>37987</c:v>
                </c:pt>
                <c:pt idx="13">
                  <c:v>38353</c:v>
                </c:pt>
                <c:pt idx="14">
                  <c:v>38718</c:v>
                </c:pt>
                <c:pt idx="15">
                  <c:v>39083</c:v>
                </c:pt>
                <c:pt idx="16">
                  <c:v>39448</c:v>
                </c:pt>
                <c:pt idx="17">
                  <c:v>39814</c:v>
                </c:pt>
                <c:pt idx="18">
                  <c:v>40179</c:v>
                </c:pt>
                <c:pt idx="19">
                  <c:v>40544</c:v>
                </c:pt>
                <c:pt idx="20">
                  <c:v>40909</c:v>
                </c:pt>
                <c:pt idx="21">
                  <c:v>41275</c:v>
                </c:pt>
              </c:numCache>
            </c:numRef>
          </c:cat>
          <c:val>
            <c:numRef>
              <c:f>[am01.xls]Sheet1!$B$34:$W$34</c:f>
              <c:numCache>
                <c:formatCode>General</c:formatCode>
                <c:ptCount val="22"/>
                <c:pt idx="0">
                  <c:v>6.4530141940248267E-2</c:v>
                </c:pt>
                <c:pt idx="1">
                  <c:v>0.10104053362516423</c:v>
                </c:pt>
                <c:pt idx="2">
                  <c:v>0.10460054777953652</c:v>
                </c:pt>
                <c:pt idx="3">
                  <c:v>9.9166666666666667E-2</c:v>
                </c:pt>
                <c:pt idx="4">
                  <c:v>0.10680715051967009</c:v>
                </c:pt>
                <c:pt idx="5">
                  <c:v>0.10918548799635051</c:v>
                </c:pt>
                <c:pt idx="6">
                  <c:v>9.2031654765766274E-2</c:v>
                </c:pt>
                <c:pt idx="7">
                  <c:v>7.899193388342278E-2</c:v>
                </c:pt>
                <c:pt idx="8">
                  <c:v>6.6331273582326239E-2</c:v>
                </c:pt>
                <c:pt idx="9">
                  <c:v>5.8463764161138645E-2</c:v>
                </c:pt>
                <c:pt idx="10">
                  <c:v>5.9677422832219766E-2</c:v>
                </c:pt>
                <c:pt idx="11">
                  <c:v>6.5781081899411814E-2</c:v>
                </c:pt>
                <c:pt idx="12">
                  <c:v>7.3812246817516233E-2</c:v>
                </c:pt>
                <c:pt idx="13">
                  <c:v>7.7814450133844679E-2</c:v>
                </c:pt>
                <c:pt idx="14">
                  <c:v>7.057201669404943E-2</c:v>
                </c:pt>
                <c:pt idx="15">
                  <c:v>6.1497950688374423E-2</c:v>
                </c:pt>
                <c:pt idx="16">
                  <c:v>6.2215298294903493E-2</c:v>
                </c:pt>
                <c:pt idx="17">
                  <c:v>8.3200019564007924E-2</c:v>
                </c:pt>
                <c:pt idx="18">
                  <c:v>8.3765813664295849E-2</c:v>
                </c:pt>
                <c:pt idx="19">
                  <c:v>7.5213658186744234E-2</c:v>
                </c:pt>
                <c:pt idx="20">
                  <c:v>7.7429075261626401E-2</c:v>
                </c:pt>
                <c:pt idx="21">
                  <c:v>7.7452006911717261E-2</c:v>
                </c:pt>
              </c:numCache>
            </c:numRef>
          </c:val>
          <c:smooth val="0"/>
        </c:ser>
        <c:ser>
          <c:idx val="4"/>
          <c:order val="2"/>
          <c:tx>
            <c:v>Sjuka</c:v>
          </c:tx>
          <c:spPr>
            <a:ln w="50800">
              <a:solidFill>
                <a:schemeClr val="tx1"/>
              </a:solidFill>
              <a:prstDash val="sysDash"/>
            </a:ln>
          </c:spPr>
          <c:marker>
            <c:symbol val="none"/>
          </c:marker>
          <c:cat>
            <c:numRef>
              <c:f>[am01.xls]Sheet1!$B$5:$W$5</c:f>
              <c:numCache>
                <c:formatCode>yyyy</c:formatCode>
                <c:ptCount val="22"/>
                <c:pt idx="0">
                  <c:v>33604</c:v>
                </c:pt>
                <c:pt idx="1">
                  <c:v>33970</c:v>
                </c:pt>
                <c:pt idx="2">
                  <c:v>34335</c:v>
                </c:pt>
                <c:pt idx="3">
                  <c:v>34700</c:v>
                </c:pt>
                <c:pt idx="4">
                  <c:v>35065</c:v>
                </c:pt>
                <c:pt idx="5">
                  <c:v>35431</c:v>
                </c:pt>
                <c:pt idx="6">
                  <c:v>35796</c:v>
                </c:pt>
                <c:pt idx="7">
                  <c:v>36161</c:v>
                </c:pt>
                <c:pt idx="8">
                  <c:v>36526</c:v>
                </c:pt>
                <c:pt idx="9">
                  <c:v>36892</c:v>
                </c:pt>
                <c:pt idx="10">
                  <c:v>37257</c:v>
                </c:pt>
                <c:pt idx="11">
                  <c:v>37622</c:v>
                </c:pt>
                <c:pt idx="12">
                  <c:v>37987</c:v>
                </c:pt>
                <c:pt idx="13">
                  <c:v>38353</c:v>
                </c:pt>
                <c:pt idx="14">
                  <c:v>38718</c:v>
                </c:pt>
                <c:pt idx="15">
                  <c:v>39083</c:v>
                </c:pt>
                <c:pt idx="16">
                  <c:v>39448</c:v>
                </c:pt>
                <c:pt idx="17">
                  <c:v>39814</c:v>
                </c:pt>
                <c:pt idx="18">
                  <c:v>40179</c:v>
                </c:pt>
                <c:pt idx="19">
                  <c:v>40544</c:v>
                </c:pt>
                <c:pt idx="20">
                  <c:v>40909</c:v>
                </c:pt>
                <c:pt idx="21">
                  <c:v>41275</c:v>
                </c:pt>
              </c:numCache>
            </c:numRef>
          </c:cat>
          <c:val>
            <c:numRef>
              <c:f>[am01.xls]Sheet1!$B$37:$W$37</c:f>
              <c:numCache>
                <c:formatCode>General</c:formatCode>
                <c:ptCount val="22"/>
                <c:pt idx="0">
                  <c:v>5.5637970916910112E-2</c:v>
                </c:pt>
                <c:pt idx="1">
                  <c:v>6.5229960811071255E-2</c:v>
                </c:pt>
                <c:pt idx="2">
                  <c:v>7.1760453163071128E-2</c:v>
                </c:pt>
                <c:pt idx="3">
                  <c:v>7.2515432098765431E-2</c:v>
                </c:pt>
                <c:pt idx="4">
                  <c:v>7.2039375340731224E-2</c:v>
                </c:pt>
                <c:pt idx="5">
                  <c:v>7.5598300156564519E-2</c:v>
                </c:pt>
                <c:pt idx="6">
                  <c:v>7.6875224947012474E-2</c:v>
                </c:pt>
                <c:pt idx="7">
                  <c:v>7.6248836829826541E-2</c:v>
                </c:pt>
                <c:pt idx="8">
                  <c:v>7.5555312517088649E-2</c:v>
                </c:pt>
                <c:pt idx="9">
                  <c:v>7.9958591325402437E-2</c:v>
                </c:pt>
                <c:pt idx="10">
                  <c:v>8.532060444950379E-2</c:v>
                </c:pt>
                <c:pt idx="11">
                  <c:v>8.8781805570766245E-2</c:v>
                </c:pt>
                <c:pt idx="12">
                  <c:v>9.1095458480744768E-2</c:v>
                </c:pt>
                <c:pt idx="13">
                  <c:v>9.1037709834931979E-2</c:v>
                </c:pt>
                <c:pt idx="14">
                  <c:v>9.4245001332418463E-2</c:v>
                </c:pt>
                <c:pt idx="15">
                  <c:v>9.5070284258021054E-2</c:v>
                </c:pt>
                <c:pt idx="16">
                  <c:v>9.3421974122388812E-2</c:v>
                </c:pt>
                <c:pt idx="17">
                  <c:v>8.909163903590199E-2</c:v>
                </c:pt>
                <c:pt idx="18">
                  <c:v>7.5695982618825444E-2</c:v>
                </c:pt>
                <c:pt idx="19">
                  <c:v>7.0745263661174979E-2</c:v>
                </c:pt>
                <c:pt idx="20">
                  <c:v>6.6406732028485321E-2</c:v>
                </c:pt>
                <c:pt idx="21">
                  <c:v>6.3193126285308238E-2</c:v>
                </c:pt>
              </c:numCache>
            </c:numRef>
          </c:val>
          <c:smooth val="0"/>
        </c:ser>
        <c:dLbls>
          <c:showLegendKey val="0"/>
          <c:showVal val="0"/>
          <c:showCatName val="0"/>
          <c:showSerName val="0"/>
          <c:showPercent val="0"/>
          <c:showBubbleSize val="0"/>
        </c:dLbls>
        <c:marker val="1"/>
        <c:smooth val="0"/>
        <c:axId val="187484800"/>
        <c:axId val="187946112"/>
      </c:lineChart>
      <c:dateAx>
        <c:axId val="187484800"/>
        <c:scaling>
          <c:orientation val="minMax"/>
        </c:scaling>
        <c:delete val="0"/>
        <c:axPos val="b"/>
        <c:numFmt formatCode="yyyy" sourceLinked="1"/>
        <c:majorTickMark val="out"/>
        <c:minorTickMark val="none"/>
        <c:tickLblPos val="nextTo"/>
        <c:crossAx val="187946112"/>
        <c:crosses val="autoZero"/>
        <c:auto val="1"/>
        <c:lblOffset val="100"/>
        <c:baseTimeUnit val="years"/>
      </c:dateAx>
      <c:valAx>
        <c:axId val="187946112"/>
        <c:scaling>
          <c:orientation val="minMax"/>
        </c:scaling>
        <c:delete val="0"/>
        <c:axPos val="l"/>
        <c:majorGridlines/>
        <c:numFmt formatCode="General" sourceLinked="1"/>
        <c:majorTickMark val="out"/>
        <c:minorTickMark val="none"/>
        <c:tickLblPos val="nextTo"/>
        <c:crossAx val="187484800"/>
        <c:crosses val="autoZero"/>
        <c:crossBetween val="between"/>
      </c:valAx>
    </c:plotArea>
    <c:legend>
      <c:legendPos val="r"/>
      <c:layout/>
      <c:overlay val="0"/>
    </c:legend>
    <c:plotVisOnly val="1"/>
    <c:dispBlanksAs val="gap"/>
    <c:showDLblsOverMax val="0"/>
  </c:chart>
  <c:txPr>
    <a:bodyPr/>
    <a:lstStyle/>
    <a:p>
      <a:pPr>
        <a:defRPr sz="14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4"/>
          <c:order val="0"/>
          <c:spPr>
            <a:ln w="63500">
              <a:solidFill>
                <a:schemeClr val="tx1"/>
              </a:solidFill>
            </a:ln>
          </c:spPr>
          <c:marker>
            <c:symbol val="none"/>
          </c:marker>
          <c:cat>
            <c:numRef>
              <c:f>[am01.xls]Sheet1!$C$5:$W$5</c:f>
              <c:numCache>
                <c:formatCode>yyyy</c:formatCode>
                <c:ptCount val="21"/>
                <c:pt idx="0">
                  <c:v>33970</c:v>
                </c:pt>
                <c:pt idx="1">
                  <c:v>34335</c:v>
                </c:pt>
                <c:pt idx="2">
                  <c:v>34700</c:v>
                </c:pt>
                <c:pt idx="3">
                  <c:v>35065</c:v>
                </c:pt>
                <c:pt idx="4">
                  <c:v>35431</c:v>
                </c:pt>
                <c:pt idx="5">
                  <c:v>35796</c:v>
                </c:pt>
                <c:pt idx="6">
                  <c:v>36161</c:v>
                </c:pt>
                <c:pt idx="7">
                  <c:v>36526</c:v>
                </c:pt>
                <c:pt idx="8">
                  <c:v>36892</c:v>
                </c:pt>
                <c:pt idx="9">
                  <c:v>37257</c:v>
                </c:pt>
                <c:pt idx="10">
                  <c:v>37622</c:v>
                </c:pt>
                <c:pt idx="11">
                  <c:v>37987</c:v>
                </c:pt>
                <c:pt idx="12">
                  <c:v>38353</c:v>
                </c:pt>
                <c:pt idx="13">
                  <c:v>38718</c:v>
                </c:pt>
                <c:pt idx="14">
                  <c:v>39083</c:v>
                </c:pt>
                <c:pt idx="15">
                  <c:v>39448</c:v>
                </c:pt>
                <c:pt idx="16">
                  <c:v>39814</c:v>
                </c:pt>
                <c:pt idx="17">
                  <c:v>40179</c:v>
                </c:pt>
                <c:pt idx="18">
                  <c:v>40544</c:v>
                </c:pt>
                <c:pt idx="19">
                  <c:v>40909</c:v>
                </c:pt>
                <c:pt idx="20">
                  <c:v>41275</c:v>
                </c:pt>
              </c:numCache>
            </c:numRef>
          </c:cat>
          <c:val>
            <c:numRef>
              <c:f>[am01.xls]Sheet1!$C$24:$W$24</c:f>
              <c:numCache>
                <c:formatCode>General</c:formatCode>
                <c:ptCount val="21"/>
                <c:pt idx="0">
                  <c:v>0.29305905752274752</c:v>
                </c:pt>
                <c:pt idx="1">
                  <c:v>0.29897874422787113</c:v>
                </c:pt>
                <c:pt idx="2">
                  <c:v>0.29504573810389684</c:v>
                </c:pt>
                <c:pt idx="3">
                  <c:v>0.29256959444644015</c:v>
                </c:pt>
                <c:pt idx="4">
                  <c:v>0.2974191179445051</c:v>
                </c:pt>
                <c:pt idx="5">
                  <c:v>0.29986514001639469</c:v>
                </c:pt>
                <c:pt idx="6">
                  <c:v>0.29524104052800315</c:v>
                </c:pt>
                <c:pt idx="7">
                  <c:v>0.29134444129259074</c:v>
                </c:pt>
                <c:pt idx="8">
                  <c:v>0.28764407582426571</c:v>
                </c:pt>
                <c:pt idx="9">
                  <c:v>0.28850740979925049</c:v>
                </c:pt>
                <c:pt idx="10">
                  <c:v>0.2903897758320394</c:v>
                </c:pt>
                <c:pt idx="11">
                  <c:v>0.29227743443497206</c:v>
                </c:pt>
                <c:pt idx="12">
                  <c:v>0.29244678440159749</c:v>
                </c:pt>
                <c:pt idx="13">
                  <c:v>0.29206167649549164</c:v>
                </c:pt>
                <c:pt idx="14">
                  <c:v>0.28882587867643278</c:v>
                </c:pt>
                <c:pt idx="15">
                  <c:v>0.28807348251170878</c:v>
                </c:pt>
                <c:pt idx="16">
                  <c:v>0.29447177079034886</c:v>
                </c:pt>
                <c:pt idx="17">
                  <c:v>0.29336819708272449</c:v>
                </c:pt>
                <c:pt idx="18">
                  <c:v>0.29036435323871901</c:v>
                </c:pt>
                <c:pt idx="19">
                  <c:v>0.2935241885022884</c:v>
                </c:pt>
                <c:pt idx="20">
                  <c:v>0.29256182377511142</c:v>
                </c:pt>
              </c:numCache>
            </c:numRef>
          </c:val>
          <c:smooth val="0"/>
        </c:ser>
        <c:dLbls>
          <c:showLegendKey val="0"/>
          <c:showVal val="0"/>
          <c:showCatName val="0"/>
          <c:showSerName val="0"/>
          <c:showPercent val="0"/>
          <c:showBubbleSize val="0"/>
        </c:dLbls>
        <c:marker val="1"/>
        <c:smooth val="0"/>
        <c:axId val="225884032"/>
        <c:axId val="225885568"/>
      </c:lineChart>
      <c:dateAx>
        <c:axId val="225884032"/>
        <c:scaling>
          <c:orientation val="minMax"/>
        </c:scaling>
        <c:delete val="0"/>
        <c:axPos val="b"/>
        <c:numFmt formatCode="yyyy" sourceLinked="1"/>
        <c:majorTickMark val="out"/>
        <c:minorTickMark val="none"/>
        <c:tickLblPos val="nextTo"/>
        <c:crossAx val="225885568"/>
        <c:crosses val="autoZero"/>
        <c:auto val="1"/>
        <c:lblOffset val="100"/>
        <c:baseTimeUnit val="years"/>
      </c:dateAx>
      <c:valAx>
        <c:axId val="225885568"/>
        <c:scaling>
          <c:orientation val="minMax"/>
          <c:min val="0"/>
        </c:scaling>
        <c:delete val="0"/>
        <c:axPos val="l"/>
        <c:majorGridlines/>
        <c:numFmt formatCode="General" sourceLinked="1"/>
        <c:majorTickMark val="out"/>
        <c:minorTickMark val="none"/>
        <c:tickLblPos val="nextTo"/>
        <c:crossAx val="22588403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000000"/>
                </a:solidFill>
              </a:defRPr>
            </a:lvl1pPr>
          </a:lstStyle>
          <a:p>
            <a:pPr>
              <a:defRPr/>
            </a:pPr>
            <a:endParaRPr lang="en-US" dirty="0"/>
          </a:p>
        </p:txBody>
      </p:sp>
      <p:sp>
        <p:nvSpPr>
          <p:cNvPr id="126979" name="Rectangle 3"/>
          <p:cNvSpPr>
            <a:spLocks noGrp="1" noChangeArrowheads="1"/>
          </p:cNvSpPr>
          <p:nvPr>
            <p:ph type="dt" sz="quarter" idx="1"/>
          </p:nvPr>
        </p:nvSpPr>
        <p:spPr bwMode="auto">
          <a:xfrm>
            <a:off x="3850245" y="0"/>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000000"/>
                </a:solidFill>
              </a:defRPr>
            </a:lvl1pPr>
          </a:lstStyle>
          <a:p>
            <a:pPr>
              <a:defRPr/>
            </a:pPr>
            <a:endParaRPr lang="en-US" dirty="0"/>
          </a:p>
        </p:txBody>
      </p:sp>
      <p:sp>
        <p:nvSpPr>
          <p:cNvPr id="126980" name="Rectangle 4"/>
          <p:cNvSpPr>
            <a:spLocks noGrp="1" noChangeArrowheads="1"/>
          </p:cNvSpPr>
          <p:nvPr>
            <p:ph type="ftr" sz="quarter" idx="2"/>
          </p:nvPr>
        </p:nvSpPr>
        <p:spPr bwMode="auto">
          <a:xfrm>
            <a:off x="0" y="9430830"/>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000000"/>
                </a:solidFill>
              </a:defRPr>
            </a:lvl1pPr>
          </a:lstStyle>
          <a:p>
            <a:pPr>
              <a:defRPr/>
            </a:pPr>
            <a:endParaRPr lang="en-US" dirty="0"/>
          </a:p>
        </p:txBody>
      </p:sp>
      <p:sp>
        <p:nvSpPr>
          <p:cNvPr id="126981" name="Rectangle 5"/>
          <p:cNvSpPr>
            <a:spLocks noGrp="1" noChangeArrowheads="1"/>
          </p:cNvSpPr>
          <p:nvPr>
            <p:ph type="sldNum" sz="quarter" idx="3"/>
          </p:nvPr>
        </p:nvSpPr>
        <p:spPr bwMode="auto">
          <a:xfrm>
            <a:off x="3850245" y="9430830"/>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000000"/>
                </a:solidFill>
              </a:defRPr>
            </a:lvl1pPr>
          </a:lstStyle>
          <a:p>
            <a:pPr>
              <a:defRPr/>
            </a:pPr>
            <a:fld id="{5D3ED561-495B-4DE9-A846-B4C6ED9FDFB8}" type="slidenum">
              <a:rPr lang="en-US"/>
              <a:pPr>
                <a:defRPr/>
              </a:pPr>
              <a:t>‹#›</a:t>
            </a:fld>
            <a:endParaRPr lang="en-US" dirty="0"/>
          </a:p>
        </p:txBody>
      </p:sp>
    </p:spTree>
    <p:extLst>
      <p:ext uri="{BB962C8B-B14F-4D97-AF65-F5344CB8AC3E}">
        <p14:creationId xmlns:p14="http://schemas.microsoft.com/office/powerpoint/2010/main" val="1793642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AutoShape 1"/>
          <p:cNvSpPr>
            <a:spLocks noChangeArrowheads="1"/>
          </p:cNvSpPr>
          <p:nvPr/>
        </p:nvSpPr>
        <p:spPr bwMode="auto">
          <a:xfrm>
            <a:off x="0" y="0"/>
            <a:ext cx="6797675" cy="9928225"/>
          </a:xfrm>
          <a:prstGeom prst="roundRect">
            <a:avLst>
              <a:gd name="adj" fmla="val 19"/>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en-US" dirty="0"/>
          </a:p>
        </p:txBody>
      </p:sp>
      <p:sp>
        <p:nvSpPr>
          <p:cNvPr id="55299" name="AutoShape 2"/>
          <p:cNvSpPr>
            <a:spLocks noChangeArrowheads="1"/>
          </p:cNvSpPr>
          <p:nvPr/>
        </p:nvSpPr>
        <p:spPr bwMode="auto">
          <a:xfrm>
            <a:off x="0" y="0"/>
            <a:ext cx="6797675" cy="9928225"/>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en-US" dirty="0"/>
          </a:p>
        </p:txBody>
      </p:sp>
      <p:sp>
        <p:nvSpPr>
          <p:cNvPr id="55300" name="AutoShape 3"/>
          <p:cNvSpPr>
            <a:spLocks noChangeArrowheads="1"/>
          </p:cNvSpPr>
          <p:nvPr/>
        </p:nvSpPr>
        <p:spPr bwMode="auto">
          <a:xfrm>
            <a:off x="0" y="0"/>
            <a:ext cx="6797675" cy="9928225"/>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en-US" dirty="0"/>
          </a:p>
        </p:txBody>
      </p:sp>
      <p:sp>
        <p:nvSpPr>
          <p:cNvPr id="3076" name="Rectangle 4"/>
          <p:cNvSpPr>
            <a:spLocks noGrp="1" noChangeArrowheads="1"/>
          </p:cNvSpPr>
          <p:nvPr>
            <p:ph type="hdr"/>
          </p:nvPr>
        </p:nvSpPr>
        <p:spPr bwMode="auto">
          <a:xfrm>
            <a:off x="0" y="1"/>
            <a:ext cx="2941529" cy="4908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120" tIns="47880" rIns="96120" bIns="47880" numCol="1" anchor="t" anchorCtr="0" compatLnSpc="1">
            <a:prstTxWarp prst="textNoShape">
              <a:avLst/>
            </a:prstTxWarp>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pPr>
              <a:defRPr/>
            </a:pPr>
            <a:endParaRPr lang="en-US" dirty="0"/>
          </a:p>
        </p:txBody>
      </p:sp>
      <p:sp>
        <p:nvSpPr>
          <p:cNvPr id="3077" name="Rectangle 5"/>
          <p:cNvSpPr>
            <a:spLocks noGrp="1" noChangeArrowheads="1"/>
          </p:cNvSpPr>
          <p:nvPr>
            <p:ph type="dt"/>
          </p:nvPr>
        </p:nvSpPr>
        <p:spPr bwMode="auto">
          <a:xfrm>
            <a:off x="3851722" y="1"/>
            <a:ext cx="2941529" cy="4908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120" tIns="47880" rIns="96120" bIns="47880" numCol="1" anchor="t" anchorCtr="0" compatLnSpc="1">
            <a:prstTxWarp prst="textNoShape">
              <a:avLst/>
            </a:prstTxWarp>
          </a:bodyPr>
          <a:lstStyle>
            <a:lvl1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pPr>
              <a:defRPr/>
            </a:pPr>
            <a:endParaRPr lang="en-US" dirty="0"/>
          </a:p>
        </p:txBody>
      </p:sp>
      <p:sp>
        <p:nvSpPr>
          <p:cNvPr id="55303" name="Rectangle 6"/>
          <p:cNvSpPr>
            <a:spLocks noGrp="1" noRot="1" noChangeAspect="1" noChangeArrowheads="1"/>
          </p:cNvSpPr>
          <p:nvPr>
            <p:ph type="sldImg"/>
          </p:nvPr>
        </p:nvSpPr>
        <p:spPr bwMode="auto">
          <a:xfrm>
            <a:off x="920750" y="746125"/>
            <a:ext cx="4953000" cy="37163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9" name="Rectangle 7"/>
          <p:cNvSpPr>
            <a:spLocks noGrp="1" noChangeArrowheads="1"/>
          </p:cNvSpPr>
          <p:nvPr>
            <p:ph type="body"/>
          </p:nvPr>
        </p:nvSpPr>
        <p:spPr bwMode="auto">
          <a:xfrm>
            <a:off x="907242" y="4714594"/>
            <a:ext cx="4978765" cy="44617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120" tIns="47880" rIns="96120" bIns="47880" numCol="1" anchor="t" anchorCtr="0" compatLnSpc="1">
            <a:prstTxWarp prst="textNoShape">
              <a:avLst/>
            </a:prstTxWarp>
          </a:bodyPr>
          <a:lstStyle/>
          <a:p>
            <a:pPr lvl="0"/>
            <a:endParaRPr lang="en-US" noProof="0" smtClean="0"/>
          </a:p>
        </p:txBody>
      </p:sp>
      <p:sp>
        <p:nvSpPr>
          <p:cNvPr id="3080" name="Rectangle 8"/>
          <p:cNvSpPr>
            <a:spLocks noGrp="1" noChangeArrowheads="1"/>
          </p:cNvSpPr>
          <p:nvPr>
            <p:ph type="ftr"/>
          </p:nvPr>
        </p:nvSpPr>
        <p:spPr bwMode="auto">
          <a:xfrm>
            <a:off x="0" y="9430830"/>
            <a:ext cx="2941529" cy="4908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120" tIns="47880" rIns="96120" bIns="47880" numCol="1" anchor="b" anchorCtr="0" compatLnSpc="1">
            <a:prstTxWarp prst="textNoShape">
              <a:avLst/>
            </a:prstTxWarp>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pPr>
              <a:defRPr/>
            </a:pPr>
            <a:endParaRPr lang="en-US" dirty="0"/>
          </a:p>
        </p:txBody>
      </p:sp>
      <p:sp>
        <p:nvSpPr>
          <p:cNvPr id="3081" name="Rectangle 9"/>
          <p:cNvSpPr>
            <a:spLocks noGrp="1" noChangeArrowheads="1"/>
          </p:cNvSpPr>
          <p:nvPr>
            <p:ph type="sldNum"/>
          </p:nvPr>
        </p:nvSpPr>
        <p:spPr bwMode="auto">
          <a:xfrm>
            <a:off x="3851722" y="9430830"/>
            <a:ext cx="2941529" cy="4908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120" tIns="47880" rIns="96120" bIns="47880" numCol="1" anchor="b" anchorCtr="0" compatLnSpc="1">
            <a:prstTxWarp prst="textNoShape">
              <a:avLst/>
            </a:prstTxWarp>
          </a:bodyPr>
          <a:lstStyle>
            <a:lvl1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pPr>
              <a:defRPr/>
            </a:pPr>
            <a:fld id="{0FF5111F-4AD0-4493-821E-1CDE6579D378}" type="slidenum">
              <a:rPr lang="en-US"/>
              <a:pPr>
                <a:defRPr/>
              </a:pPr>
              <a:t>‹#›</a:t>
            </a:fld>
            <a:endParaRPr lang="en-US" dirty="0"/>
          </a:p>
        </p:txBody>
      </p:sp>
    </p:spTree>
    <p:extLst>
      <p:ext uri="{BB962C8B-B14F-4D97-AF65-F5344CB8AC3E}">
        <p14:creationId xmlns:p14="http://schemas.microsoft.com/office/powerpoint/2010/main" val="2178898998"/>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9"/>
          <p:cNvSpPr>
            <a:spLocks noGrp="1" noChangeArrowheads="1"/>
          </p:cNvSpPr>
          <p:nvPr>
            <p:ph type="sldNum" sz="quarter"/>
          </p:nvPr>
        </p:nvSpPr>
        <p:spPr>
          <a:noFill/>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fld id="{612B3FE0-0FFE-441A-8FF5-3F01412ED92F}" type="slidenum">
              <a:rPr lang="en-US" altLang="en-US" sz="1200" smtClean="0">
                <a:solidFill>
                  <a:srgbClr val="000000"/>
                </a:solidFill>
              </a:rPr>
              <a:pPr/>
              <a:t>1</a:t>
            </a:fld>
            <a:endParaRPr lang="en-US" altLang="en-US" sz="1200" dirty="0" smtClean="0">
              <a:solidFill>
                <a:srgbClr val="000000"/>
              </a:solidFill>
            </a:endParaRPr>
          </a:p>
        </p:txBody>
      </p:sp>
      <p:sp>
        <p:nvSpPr>
          <p:cNvPr id="56323" name="Text Box 1"/>
          <p:cNvSpPr txBox="1">
            <a:spLocks noChangeArrowheads="1"/>
          </p:cNvSpPr>
          <p:nvPr/>
        </p:nvSpPr>
        <p:spPr bwMode="auto">
          <a:xfrm>
            <a:off x="1171301" y="746916"/>
            <a:ext cx="4456549" cy="3719801"/>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en-US" dirty="0"/>
          </a:p>
        </p:txBody>
      </p:sp>
      <p:sp>
        <p:nvSpPr>
          <p:cNvPr id="56324" name="Rectangle 2"/>
          <p:cNvSpPr>
            <a:spLocks noGrp="1" noChangeArrowheads="1"/>
          </p:cNvSpPr>
          <p:nvPr>
            <p:ph type="body"/>
          </p:nvPr>
        </p:nvSpPr>
        <p:spPr>
          <a:xfrm>
            <a:off x="907242" y="4714594"/>
            <a:ext cx="4980241" cy="446343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0FF5111F-4AD0-4493-821E-1CDE6579D378}" type="slidenum">
              <a:rPr lang="en-US" smtClean="0"/>
              <a:pPr>
                <a:defRPr/>
              </a:pPr>
              <a:t>6</a:t>
            </a:fld>
            <a:endParaRPr lang="en-US" dirty="0"/>
          </a:p>
        </p:txBody>
      </p:sp>
    </p:spTree>
    <p:extLst>
      <p:ext uri="{BB962C8B-B14F-4D97-AF65-F5344CB8AC3E}">
        <p14:creationId xmlns:p14="http://schemas.microsoft.com/office/powerpoint/2010/main" val="326484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v-SE"/>
          </a:p>
        </p:txBody>
      </p:sp>
      <p:sp>
        <p:nvSpPr>
          <p:cNvPr id="4" name="Rectangle 4"/>
          <p:cNvSpPr>
            <a:spLocks noGrp="1" noChangeArrowheads="1"/>
          </p:cNvSpPr>
          <p:nvPr>
            <p:ph type="sldNum" idx="10"/>
          </p:nvPr>
        </p:nvSpPr>
        <p:spPr>
          <a:ln/>
        </p:spPr>
        <p:txBody>
          <a:bodyPr/>
          <a:lstStyle>
            <a:lvl1pPr>
              <a:defRPr/>
            </a:lvl1pPr>
          </a:lstStyle>
          <a:p>
            <a:pPr>
              <a:defRPr/>
            </a:pPr>
            <a:r>
              <a:rPr lang="sv-SE" dirty="0" smtClean="0"/>
              <a:t>K1: </a:t>
            </a:r>
            <a:r>
              <a:rPr lang="sv-SE" dirty="0"/>
              <a:t>sid. </a:t>
            </a:r>
            <a:fld id="{68B1BB85-D0C2-4B28-AB9E-53D60B685EAD}" type="slidenum">
              <a:rPr lang="en-GB"/>
              <a:pPr>
                <a:defRPr/>
              </a:pPr>
              <a:t>‹#›</a:t>
            </a:fld>
            <a:endParaRPr lang="en-GB" dirty="0"/>
          </a:p>
        </p:txBody>
      </p:sp>
    </p:spTree>
    <p:extLst>
      <p:ext uri="{BB962C8B-B14F-4D97-AF65-F5344CB8AC3E}">
        <p14:creationId xmlns:p14="http://schemas.microsoft.com/office/powerpoint/2010/main" val="38991128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Rectangle 4"/>
          <p:cNvSpPr>
            <a:spLocks noGrp="1" noChangeArrowheads="1"/>
          </p:cNvSpPr>
          <p:nvPr>
            <p:ph type="sldNum" idx="10"/>
          </p:nvPr>
        </p:nvSpPr>
        <p:spPr>
          <a:ln/>
        </p:spPr>
        <p:txBody>
          <a:bodyPr/>
          <a:lstStyle>
            <a:lvl1pPr>
              <a:defRPr/>
            </a:lvl1pPr>
          </a:lstStyle>
          <a:p>
            <a:pPr>
              <a:defRPr/>
            </a:pPr>
            <a:r>
              <a:rPr lang="sv-SE" dirty="0" smtClean="0"/>
              <a:t>K1: </a:t>
            </a:r>
            <a:r>
              <a:rPr lang="sv-SE" dirty="0"/>
              <a:t>sid. </a:t>
            </a:r>
            <a:fld id="{30DD38C7-3663-4232-AEB9-623058B964AF}" type="slidenum">
              <a:rPr lang="en-GB"/>
              <a:pPr>
                <a:defRPr/>
              </a:pPr>
              <a:t>‹#›</a:t>
            </a:fld>
            <a:endParaRPr lang="en-GB" dirty="0"/>
          </a:p>
        </p:txBody>
      </p:sp>
    </p:spTree>
    <p:extLst>
      <p:ext uri="{BB962C8B-B14F-4D97-AF65-F5344CB8AC3E}">
        <p14:creationId xmlns:p14="http://schemas.microsoft.com/office/powerpoint/2010/main" val="4096031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
            <a:ext cx="2017713" cy="6021388"/>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609600" y="76200"/>
            <a:ext cx="5902325" cy="6021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Rectangle 4"/>
          <p:cNvSpPr>
            <a:spLocks noGrp="1" noChangeArrowheads="1"/>
          </p:cNvSpPr>
          <p:nvPr>
            <p:ph type="sldNum" idx="10"/>
          </p:nvPr>
        </p:nvSpPr>
        <p:spPr>
          <a:ln/>
        </p:spPr>
        <p:txBody>
          <a:bodyPr/>
          <a:lstStyle>
            <a:lvl1pPr>
              <a:defRPr/>
            </a:lvl1pPr>
          </a:lstStyle>
          <a:p>
            <a:pPr>
              <a:defRPr/>
            </a:pPr>
            <a:r>
              <a:rPr lang="sv-SE" dirty="0" smtClean="0"/>
              <a:t>K1: </a:t>
            </a:r>
            <a:r>
              <a:rPr lang="sv-SE" dirty="0"/>
              <a:t>sid. </a:t>
            </a:r>
            <a:fld id="{35E83199-A7F5-4179-BD56-83324D5D1185}" type="slidenum">
              <a:rPr lang="en-GB"/>
              <a:pPr>
                <a:defRPr/>
              </a:pPr>
              <a:t>‹#›</a:t>
            </a:fld>
            <a:endParaRPr lang="en-GB" dirty="0"/>
          </a:p>
        </p:txBody>
      </p:sp>
    </p:spTree>
    <p:extLst>
      <p:ext uri="{BB962C8B-B14F-4D97-AF65-F5344CB8AC3E}">
        <p14:creationId xmlns:p14="http://schemas.microsoft.com/office/powerpoint/2010/main" val="772094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072438" cy="1138238"/>
          </a:xfrm>
        </p:spPr>
        <p:txBody>
          <a:bodyPr/>
          <a:lstStyle/>
          <a:p>
            <a:r>
              <a:rPr lang="en-US" smtClean="0"/>
              <a:t>Click to edit Master title style</a:t>
            </a:r>
            <a:endParaRPr lang="sv-SE"/>
          </a:p>
        </p:txBody>
      </p:sp>
      <p:sp>
        <p:nvSpPr>
          <p:cNvPr id="3" name="Text Placeholder 2"/>
          <p:cNvSpPr>
            <a:spLocks noGrp="1"/>
          </p:cNvSpPr>
          <p:nvPr>
            <p:ph type="body" sz="half" idx="1"/>
          </p:nvPr>
        </p:nvSpPr>
        <p:spPr>
          <a:xfrm>
            <a:off x="609600" y="1752600"/>
            <a:ext cx="3709988" cy="4344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quarter" idx="2"/>
          </p:nvPr>
        </p:nvSpPr>
        <p:spPr>
          <a:xfrm>
            <a:off x="4471988" y="1752600"/>
            <a:ext cx="3711575"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Content Placeholder 4"/>
          <p:cNvSpPr>
            <a:spLocks noGrp="1"/>
          </p:cNvSpPr>
          <p:nvPr>
            <p:ph sz="quarter" idx="3"/>
          </p:nvPr>
        </p:nvSpPr>
        <p:spPr>
          <a:xfrm>
            <a:off x="4471988" y="4000500"/>
            <a:ext cx="3711575" cy="2097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Rectangle 4"/>
          <p:cNvSpPr>
            <a:spLocks noGrp="1" noChangeArrowheads="1"/>
          </p:cNvSpPr>
          <p:nvPr>
            <p:ph type="sldNum" idx="10"/>
          </p:nvPr>
        </p:nvSpPr>
        <p:spPr>
          <a:ln/>
        </p:spPr>
        <p:txBody>
          <a:bodyPr/>
          <a:lstStyle>
            <a:lvl1pPr>
              <a:defRPr/>
            </a:lvl1pPr>
          </a:lstStyle>
          <a:p>
            <a:pPr>
              <a:defRPr/>
            </a:pPr>
            <a:r>
              <a:rPr lang="sv-SE" dirty="0" smtClean="0"/>
              <a:t>K1: </a:t>
            </a:r>
            <a:r>
              <a:rPr lang="sv-SE" dirty="0"/>
              <a:t>sid. </a:t>
            </a:r>
            <a:fld id="{DFD680DA-FB57-4DF0-8D1C-CD7780993F5B}" type="slidenum">
              <a:rPr lang="en-GB"/>
              <a:pPr>
                <a:defRPr/>
              </a:pPr>
              <a:t>‹#›</a:t>
            </a:fld>
            <a:endParaRPr lang="en-GB" dirty="0"/>
          </a:p>
        </p:txBody>
      </p:sp>
    </p:spTree>
    <p:extLst>
      <p:ext uri="{BB962C8B-B14F-4D97-AF65-F5344CB8AC3E}">
        <p14:creationId xmlns:p14="http://schemas.microsoft.com/office/powerpoint/2010/main" val="4035305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077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752600"/>
            <a:ext cx="38862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862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656742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v-SE"/>
          </a:p>
        </p:txBody>
      </p:sp>
    </p:spTree>
    <p:extLst>
      <p:ext uri="{BB962C8B-B14F-4D97-AF65-F5344CB8AC3E}">
        <p14:creationId xmlns:p14="http://schemas.microsoft.com/office/powerpoint/2010/main" val="3833089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sv-S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4094927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14170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42364626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775589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sv-SE"/>
          </a:p>
        </p:txBody>
      </p:sp>
    </p:spTree>
    <p:extLst>
      <p:ext uri="{BB962C8B-B14F-4D97-AF65-F5344CB8AC3E}">
        <p14:creationId xmlns:p14="http://schemas.microsoft.com/office/powerpoint/2010/main" val="2802444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4" name="Rectangle 4"/>
          <p:cNvSpPr>
            <a:spLocks noGrp="1" noChangeArrowheads="1"/>
          </p:cNvSpPr>
          <p:nvPr>
            <p:ph type="sldNum" idx="10"/>
          </p:nvPr>
        </p:nvSpPr>
        <p:spPr>
          <a:ln/>
        </p:spPr>
        <p:txBody>
          <a:bodyPr/>
          <a:lstStyle>
            <a:lvl1pPr>
              <a:defRPr/>
            </a:lvl1pPr>
          </a:lstStyle>
          <a:p>
            <a:pPr>
              <a:defRPr/>
            </a:pPr>
            <a:r>
              <a:rPr lang="sv-SE" dirty="0" smtClean="0"/>
              <a:t>K1: sid. </a:t>
            </a:r>
            <a:fld id="{90A7D973-48A0-446A-9019-5C51161FB6A8}" type="slidenum">
              <a:rPr lang="en-GB" smtClean="0"/>
              <a:pPr>
                <a:defRPr/>
              </a:pPr>
              <a:t>‹#›</a:t>
            </a:fld>
            <a:endParaRPr lang="en-GB" dirty="0"/>
          </a:p>
        </p:txBody>
      </p:sp>
    </p:spTree>
    <p:extLst>
      <p:ext uri="{BB962C8B-B14F-4D97-AF65-F5344CB8AC3E}">
        <p14:creationId xmlns:p14="http://schemas.microsoft.com/office/powerpoint/2010/main" val="170702622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290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456602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041711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1130858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2426977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idx="10"/>
          </p:nvPr>
        </p:nvSpPr>
        <p:spPr>
          <a:ln/>
        </p:spPr>
        <p:txBody>
          <a:bodyPr/>
          <a:lstStyle>
            <a:lvl1pPr>
              <a:defRPr/>
            </a:lvl1pPr>
          </a:lstStyle>
          <a:p>
            <a:pPr>
              <a:defRPr/>
            </a:pPr>
            <a:r>
              <a:rPr lang="sv-SE" dirty="0" smtClean="0"/>
              <a:t>K1: </a:t>
            </a:r>
            <a:r>
              <a:rPr lang="sv-SE" dirty="0"/>
              <a:t>sid. </a:t>
            </a:r>
            <a:fld id="{EAA78279-6DD1-45E4-A773-64684E42CD4C}" type="slidenum">
              <a:rPr lang="en-GB"/>
              <a:pPr>
                <a:defRPr/>
              </a:pPr>
              <a:t>‹#›</a:t>
            </a:fld>
            <a:endParaRPr lang="en-GB" dirty="0"/>
          </a:p>
        </p:txBody>
      </p:sp>
    </p:spTree>
    <p:extLst>
      <p:ext uri="{BB962C8B-B14F-4D97-AF65-F5344CB8AC3E}">
        <p14:creationId xmlns:p14="http://schemas.microsoft.com/office/powerpoint/2010/main" val="37502422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609600" y="1752600"/>
            <a:ext cx="3709988" cy="4344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471988" y="1752600"/>
            <a:ext cx="3711575" cy="4344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Rectangle 4"/>
          <p:cNvSpPr>
            <a:spLocks noGrp="1" noChangeArrowheads="1"/>
          </p:cNvSpPr>
          <p:nvPr>
            <p:ph type="sldNum" idx="10"/>
          </p:nvPr>
        </p:nvSpPr>
        <p:spPr>
          <a:ln/>
        </p:spPr>
        <p:txBody>
          <a:bodyPr/>
          <a:lstStyle>
            <a:lvl1pPr>
              <a:defRPr/>
            </a:lvl1pPr>
          </a:lstStyle>
          <a:p>
            <a:pPr>
              <a:defRPr/>
            </a:pPr>
            <a:r>
              <a:rPr lang="sv-SE" dirty="0" smtClean="0"/>
              <a:t>K1: </a:t>
            </a:r>
            <a:r>
              <a:rPr lang="sv-SE" dirty="0"/>
              <a:t>sid. </a:t>
            </a:r>
            <a:fld id="{CF7090F2-AB0F-4F0D-9F7D-FDD2F1F3556E}" type="slidenum">
              <a:rPr lang="en-GB"/>
              <a:pPr>
                <a:defRPr/>
              </a:pPr>
              <a:t>‹#›</a:t>
            </a:fld>
            <a:endParaRPr lang="en-GB" dirty="0"/>
          </a:p>
        </p:txBody>
      </p:sp>
    </p:spTree>
    <p:extLst>
      <p:ext uri="{BB962C8B-B14F-4D97-AF65-F5344CB8AC3E}">
        <p14:creationId xmlns:p14="http://schemas.microsoft.com/office/powerpoint/2010/main" val="21081270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Rectangle 4"/>
          <p:cNvSpPr>
            <a:spLocks noGrp="1" noChangeArrowheads="1"/>
          </p:cNvSpPr>
          <p:nvPr>
            <p:ph type="sldNum" idx="10"/>
          </p:nvPr>
        </p:nvSpPr>
        <p:spPr>
          <a:ln/>
        </p:spPr>
        <p:txBody>
          <a:bodyPr/>
          <a:lstStyle>
            <a:lvl1pPr>
              <a:defRPr/>
            </a:lvl1pPr>
          </a:lstStyle>
          <a:p>
            <a:pPr>
              <a:defRPr/>
            </a:pPr>
            <a:r>
              <a:rPr lang="sv-SE" dirty="0" smtClean="0"/>
              <a:t>K1: </a:t>
            </a:r>
            <a:r>
              <a:rPr lang="sv-SE" dirty="0"/>
              <a:t>sid. </a:t>
            </a:r>
            <a:fld id="{BA2F83A3-0C79-422A-91B0-AF98E95FFD8D}" type="slidenum">
              <a:rPr lang="en-GB"/>
              <a:pPr>
                <a:defRPr/>
              </a:pPr>
              <a:t>‹#›</a:t>
            </a:fld>
            <a:endParaRPr lang="en-GB" dirty="0"/>
          </a:p>
        </p:txBody>
      </p:sp>
    </p:spTree>
    <p:extLst>
      <p:ext uri="{BB962C8B-B14F-4D97-AF65-F5344CB8AC3E}">
        <p14:creationId xmlns:p14="http://schemas.microsoft.com/office/powerpoint/2010/main" val="42305118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Rectangle 4"/>
          <p:cNvSpPr>
            <a:spLocks noGrp="1" noChangeArrowheads="1"/>
          </p:cNvSpPr>
          <p:nvPr>
            <p:ph type="sldNum" idx="10"/>
          </p:nvPr>
        </p:nvSpPr>
        <p:spPr>
          <a:ln/>
        </p:spPr>
        <p:txBody>
          <a:bodyPr/>
          <a:lstStyle>
            <a:lvl1pPr>
              <a:defRPr/>
            </a:lvl1pPr>
          </a:lstStyle>
          <a:p>
            <a:pPr>
              <a:defRPr/>
            </a:pPr>
            <a:r>
              <a:rPr lang="sv-SE" dirty="0" smtClean="0"/>
              <a:t>K1: </a:t>
            </a:r>
            <a:r>
              <a:rPr lang="sv-SE" dirty="0"/>
              <a:t>sid. </a:t>
            </a:r>
            <a:fld id="{65904523-22A4-4E55-9DBA-8D9DED4E4BE1}" type="slidenum">
              <a:rPr lang="en-GB"/>
              <a:pPr>
                <a:defRPr/>
              </a:pPr>
              <a:t>‹#›</a:t>
            </a:fld>
            <a:endParaRPr lang="en-GB" dirty="0"/>
          </a:p>
        </p:txBody>
      </p:sp>
    </p:spTree>
    <p:extLst>
      <p:ext uri="{BB962C8B-B14F-4D97-AF65-F5344CB8AC3E}">
        <p14:creationId xmlns:p14="http://schemas.microsoft.com/office/powerpoint/2010/main" val="803753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idx="10"/>
          </p:nvPr>
        </p:nvSpPr>
        <p:spPr>
          <a:ln/>
        </p:spPr>
        <p:txBody>
          <a:bodyPr/>
          <a:lstStyle>
            <a:lvl1pPr>
              <a:defRPr/>
            </a:lvl1pPr>
          </a:lstStyle>
          <a:p>
            <a:pPr>
              <a:defRPr/>
            </a:pPr>
            <a:r>
              <a:rPr lang="sv-SE" dirty="0" smtClean="0"/>
              <a:t>K1: </a:t>
            </a:r>
            <a:r>
              <a:rPr lang="sv-SE" dirty="0"/>
              <a:t>sid. </a:t>
            </a:r>
            <a:fld id="{6191316B-6C74-4157-AB5B-F7EBD3177B8B}" type="slidenum">
              <a:rPr lang="en-GB"/>
              <a:pPr>
                <a:defRPr/>
              </a:pPr>
              <a:t>‹#›</a:t>
            </a:fld>
            <a:endParaRPr lang="en-GB" dirty="0"/>
          </a:p>
        </p:txBody>
      </p:sp>
    </p:spTree>
    <p:extLst>
      <p:ext uri="{BB962C8B-B14F-4D97-AF65-F5344CB8AC3E}">
        <p14:creationId xmlns:p14="http://schemas.microsoft.com/office/powerpoint/2010/main" val="294393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idx="10"/>
          </p:nvPr>
        </p:nvSpPr>
        <p:spPr>
          <a:ln/>
        </p:spPr>
        <p:txBody>
          <a:bodyPr/>
          <a:lstStyle>
            <a:lvl1pPr>
              <a:defRPr/>
            </a:lvl1pPr>
          </a:lstStyle>
          <a:p>
            <a:pPr>
              <a:defRPr/>
            </a:pPr>
            <a:r>
              <a:rPr lang="sv-SE" dirty="0" smtClean="0"/>
              <a:t>K1: </a:t>
            </a:r>
            <a:r>
              <a:rPr lang="sv-SE" dirty="0"/>
              <a:t>sid. </a:t>
            </a:r>
            <a:fld id="{6976320D-E8C9-4484-85CB-34ACEF06667E}" type="slidenum">
              <a:rPr lang="en-GB"/>
              <a:pPr>
                <a:defRPr/>
              </a:pPr>
              <a:t>‹#›</a:t>
            </a:fld>
            <a:endParaRPr lang="en-GB" dirty="0"/>
          </a:p>
        </p:txBody>
      </p:sp>
    </p:spTree>
    <p:extLst>
      <p:ext uri="{BB962C8B-B14F-4D97-AF65-F5344CB8AC3E}">
        <p14:creationId xmlns:p14="http://schemas.microsoft.com/office/powerpoint/2010/main" val="1890134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idx="10"/>
          </p:nvPr>
        </p:nvSpPr>
        <p:spPr>
          <a:ln/>
        </p:spPr>
        <p:txBody>
          <a:bodyPr/>
          <a:lstStyle>
            <a:lvl1pPr>
              <a:defRPr/>
            </a:lvl1pPr>
          </a:lstStyle>
          <a:p>
            <a:pPr>
              <a:defRPr/>
            </a:pPr>
            <a:r>
              <a:rPr lang="sv-SE" dirty="0" smtClean="0"/>
              <a:t>K1: </a:t>
            </a:r>
            <a:r>
              <a:rPr lang="sv-SE" dirty="0"/>
              <a:t>sid. </a:t>
            </a:r>
            <a:fld id="{A9F16046-584C-4D2A-8B45-3B76B76966B4}" type="slidenum">
              <a:rPr lang="en-GB"/>
              <a:pPr>
                <a:defRPr/>
              </a:pPr>
              <a:t>‹#›</a:t>
            </a:fld>
            <a:endParaRPr lang="en-GB" dirty="0"/>
          </a:p>
        </p:txBody>
      </p:sp>
    </p:spTree>
    <p:extLst>
      <p:ext uri="{BB962C8B-B14F-4D97-AF65-F5344CB8AC3E}">
        <p14:creationId xmlns:p14="http://schemas.microsoft.com/office/powerpoint/2010/main" val="3236102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09600" y="76200"/>
            <a:ext cx="8072438" cy="1138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09600" y="1752600"/>
            <a:ext cx="7573963" cy="434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8" name="Line 3"/>
          <p:cNvSpPr>
            <a:spLocks noChangeShapeType="1"/>
          </p:cNvSpPr>
          <p:nvPr/>
        </p:nvSpPr>
        <p:spPr bwMode="auto">
          <a:xfrm>
            <a:off x="609600" y="1219200"/>
            <a:ext cx="8077200" cy="1588"/>
          </a:xfrm>
          <a:prstGeom prst="line">
            <a:avLst/>
          </a:prstGeom>
          <a:noFill/>
          <a:ln w="57240">
            <a:solidFill>
              <a:srgbClr val="00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2" name="Rectangle 4"/>
          <p:cNvSpPr>
            <a:spLocks noGrp="1" noChangeArrowheads="1"/>
          </p:cNvSpPr>
          <p:nvPr>
            <p:ph type="sldNum"/>
          </p:nvPr>
        </p:nvSpPr>
        <p:spPr bwMode="auto">
          <a:xfrm>
            <a:off x="0" y="6516688"/>
            <a:ext cx="19002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spcBef>
                <a:spcPts val="1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mn-lt"/>
              </a:defRPr>
            </a:lvl1pPr>
          </a:lstStyle>
          <a:p>
            <a:pPr>
              <a:defRPr/>
            </a:pPr>
            <a:r>
              <a:rPr lang="sv-SE" dirty="0" smtClean="0"/>
              <a:t>K1: </a:t>
            </a:r>
            <a:r>
              <a:rPr lang="sv-SE" dirty="0"/>
              <a:t>sid. </a:t>
            </a:r>
            <a:fld id="{7A1C7ACD-009E-42B6-9C9E-574C7025B99F}"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73" r:id="rId13"/>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2pPr>
      <a:lvl3pPr algn="ctr" defTabSz="449263" rtl="0" eaLnBrk="0" fontAlgn="base" hangingPunct="0">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3pPr>
      <a:lvl4pPr algn="ctr" defTabSz="449263" rtl="0" eaLnBrk="0" fontAlgn="base" hangingPunct="0">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4pPr>
      <a:lvl5pPr algn="ctr" defTabSz="449263" rtl="0" eaLnBrk="0" fontAlgn="base" hangingPunct="0">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5pPr>
      <a:lvl6pPr marL="2514600" indent="-228600" algn="ctr" defTabSz="449263" rtl="0" fontAlgn="base">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6pPr>
      <a:lvl7pPr marL="2971800" indent="-228600" algn="ctr" defTabSz="449263" rtl="0" fontAlgn="base">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7pPr>
      <a:lvl8pPr marL="3429000" indent="-228600" algn="ctr" defTabSz="449263" rtl="0" fontAlgn="base">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8pPr>
      <a:lvl9pPr marL="3886200" indent="-228600" algn="ctr" defTabSz="449263" rtl="0" fontAlgn="base">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9pPr>
    </p:titleStyle>
    <p:bodyStyle>
      <a:lvl1pPr marL="342900" indent="-342900" algn="l" defTabSz="449263" rtl="0" eaLnBrk="0" fontAlgn="base" hangingPunct="0">
        <a:spcBef>
          <a:spcPts val="350"/>
        </a:spcBef>
        <a:spcAft>
          <a:spcPts val="350"/>
        </a:spcAft>
        <a:buClr>
          <a:srgbClr val="000000"/>
        </a:buClr>
        <a:buSzPct val="100000"/>
        <a:buFont typeface="Times New Roman" pitchFamily="18" charset="0"/>
        <a:defRPr sz="2800">
          <a:solidFill>
            <a:srgbClr val="000000"/>
          </a:solidFill>
          <a:effectLst>
            <a:outerShdw blurRad="38100" dist="38100" dir="2700000" algn="tl">
              <a:srgbClr val="C0C0C0"/>
            </a:outerShdw>
          </a:effectLst>
          <a:latin typeface="+mn-lt"/>
          <a:ea typeface="+mn-ea"/>
          <a:cs typeface="+mn-cs"/>
        </a:defRPr>
      </a:lvl1pPr>
      <a:lvl2pPr marL="742950" indent="-285750" algn="l" defTabSz="449263" rtl="0" eaLnBrk="0" fontAlgn="base" hangingPunct="0">
        <a:spcBef>
          <a:spcPts val="300"/>
        </a:spcBef>
        <a:spcAft>
          <a:spcPts val="300"/>
        </a:spcAft>
        <a:buClr>
          <a:srgbClr val="000000"/>
        </a:buClr>
        <a:buSzPct val="100000"/>
        <a:buFont typeface="Times New Roman" pitchFamily="18" charset="0"/>
        <a:defRPr sz="2400">
          <a:solidFill>
            <a:srgbClr val="000000"/>
          </a:solidFill>
          <a:effectLst>
            <a:outerShdw blurRad="38100" dist="38100" dir="2700000" algn="tl">
              <a:srgbClr val="C0C0C0"/>
            </a:outerShdw>
          </a:effectLst>
          <a:latin typeface="+mn-lt"/>
          <a:ea typeface="+mn-ea"/>
        </a:defRPr>
      </a:lvl2pPr>
      <a:lvl3pPr marL="1143000" indent="-228600" algn="l" defTabSz="449263" rtl="0" eaLnBrk="0" fontAlgn="base" hangingPunct="0">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3pPr>
      <a:lvl4pPr marL="1600200" indent="-228600" algn="l" defTabSz="449263" rtl="0" eaLnBrk="0" fontAlgn="base" hangingPunct="0">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4pPr>
      <a:lvl5pPr marL="2057400" indent="-228600" algn="l" defTabSz="449263" rtl="0" eaLnBrk="0" fontAlgn="base" hangingPunct="0">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5pPr>
      <a:lvl6pPr marL="2514600" indent="-228600" algn="l" defTabSz="449263" rtl="0" fontAlgn="base">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6pPr>
      <a:lvl7pPr marL="2971800" indent="-228600" algn="l" defTabSz="449263" rtl="0" fontAlgn="base">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7pPr>
      <a:lvl8pPr marL="3429000" indent="-228600" algn="l" defTabSz="449263" rtl="0" fontAlgn="base">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8pPr>
      <a:lvl9pPr marL="3886200" indent="-228600" algn="l" defTabSz="449263" rtl="0" fontAlgn="base">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2pPr>
      <a:lvl3pPr algn="ctr" defTabSz="449263" rtl="0" eaLnBrk="0" fontAlgn="base" hangingPunct="0">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3pPr>
      <a:lvl4pPr algn="ctr" defTabSz="449263" rtl="0" eaLnBrk="0" fontAlgn="base" hangingPunct="0">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4pPr>
      <a:lvl5pPr algn="ctr" defTabSz="449263" rtl="0" eaLnBrk="0" fontAlgn="base" hangingPunct="0">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5pPr>
      <a:lvl6pPr marL="2514600" indent="-228600" algn="ctr" defTabSz="449263" rtl="0" fontAlgn="base">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6pPr>
      <a:lvl7pPr marL="2971800" indent="-228600" algn="ctr" defTabSz="449263" rtl="0" fontAlgn="base">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7pPr>
      <a:lvl8pPr marL="3429000" indent="-228600" algn="ctr" defTabSz="449263" rtl="0" fontAlgn="base">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8pPr>
      <a:lvl9pPr marL="3886200" indent="-228600" algn="ctr" defTabSz="449263" rtl="0" fontAlgn="base">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9pPr>
    </p:titleStyle>
    <p:bodyStyle>
      <a:lvl1pPr marL="342900" indent="-342900" algn="l" defTabSz="449263" rtl="0" eaLnBrk="0" fontAlgn="base" hangingPunct="0">
        <a:spcBef>
          <a:spcPts val="350"/>
        </a:spcBef>
        <a:spcAft>
          <a:spcPts val="350"/>
        </a:spcAft>
        <a:buClr>
          <a:srgbClr val="000000"/>
        </a:buClr>
        <a:buSzPct val="100000"/>
        <a:buFont typeface="Times New Roman" pitchFamily="18" charset="0"/>
        <a:defRPr sz="2800">
          <a:solidFill>
            <a:srgbClr val="000000"/>
          </a:solidFill>
          <a:effectLst>
            <a:outerShdw blurRad="38100" dist="38100" dir="2700000" algn="tl">
              <a:srgbClr val="C0C0C0"/>
            </a:outerShdw>
          </a:effectLst>
          <a:latin typeface="+mn-lt"/>
          <a:ea typeface="+mn-ea"/>
          <a:cs typeface="+mn-cs"/>
        </a:defRPr>
      </a:lvl1pPr>
      <a:lvl2pPr marL="742950" indent="-285750" algn="l" defTabSz="449263" rtl="0" eaLnBrk="0" fontAlgn="base" hangingPunct="0">
        <a:spcBef>
          <a:spcPts val="300"/>
        </a:spcBef>
        <a:spcAft>
          <a:spcPts val="300"/>
        </a:spcAft>
        <a:buClr>
          <a:srgbClr val="000000"/>
        </a:buClr>
        <a:buSzPct val="100000"/>
        <a:buFont typeface="Times New Roman" pitchFamily="18" charset="0"/>
        <a:defRPr sz="2400">
          <a:solidFill>
            <a:srgbClr val="000000"/>
          </a:solidFill>
          <a:effectLst>
            <a:outerShdw blurRad="38100" dist="38100" dir="2700000" algn="tl">
              <a:srgbClr val="C0C0C0"/>
            </a:outerShdw>
          </a:effectLst>
          <a:latin typeface="+mn-lt"/>
          <a:ea typeface="+mn-ea"/>
        </a:defRPr>
      </a:lvl2pPr>
      <a:lvl3pPr marL="1143000" indent="-228600" algn="l" defTabSz="449263" rtl="0" eaLnBrk="0" fontAlgn="base" hangingPunct="0">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3pPr>
      <a:lvl4pPr marL="1600200" indent="-228600" algn="l" defTabSz="449263" rtl="0" eaLnBrk="0" fontAlgn="base" hangingPunct="0">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4pPr>
      <a:lvl5pPr marL="2057400" indent="-228600" algn="l" defTabSz="449263" rtl="0" eaLnBrk="0" fontAlgn="base" hangingPunct="0">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5pPr>
      <a:lvl6pPr marL="2514600" indent="-228600" algn="l" defTabSz="449263" rtl="0" fontAlgn="base">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6pPr>
      <a:lvl7pPr marL="2971800" indent="-228600" algn="l" defTabSz="449263" rtl="0" fontAlgn="base">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7pPr>
      <a:lvl8pPr marL="3429000" indent="-228600" algn="l" defTabSz="449263" rtl="0" fontAlgn="base">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8pPr>
      <a:lvl9pPr marL="3886200" indent="-228600" algn="l" defTabSz="449263" rtl="0" fontAlgn="base">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3.bin"/><Relationship Id="rId4" Type="http://schemas.openxmlformats.org/officeDocument/2006/relationships/image" Target="../media/image9.wmf"/></Relationships>
</file>

<file path=ppt/slides/_rels/slide21.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2.wmf"/><Relationship Id="rId5" Type="http://schemas.openxmlformats.org/officeDocument/2006/relationships/oleObject" Target="../embeddings/oleObject5.bin"/><Relationship Id="rId4" Type="http://schemas.openxmlformats.org/officeDocument/2006/relationships/image" Target="../media/image11.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4.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3.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5.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6.wmf"/></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0" y="6548834"/>
            <a:ext cx="1900238" cy="336550"/>
          </a:xfrm>
        </p:spPr>
        <p:txBody>
          <a:bodyPr/>
          <a:lstStyle/>
          <a:p>
            <a:pPr>
              <a:defRPr/>
            </a:pPr>
            <a:r>
              <a:rPr lang="sv-SE" dirty="0" smtClean="0"/>
              <a:t>K7: </a:t>
            </a:r>
            <a:r>
              <a:rPr lang="sv-SE" dirty="0"/>
              <a:t>sid. </a:t>
            </a:r>
            <a:fld id="{71B7D319-3509-4EF6-A7CA-BA2351681FF6}" type="slidenum">
              <a:rPr lang="en-GB"/>
              <a:pPr>
                <a:defRPr/>
              </a:pPr>
              <a:t>1</a:t>
            </a:fld>
            <a:endParaRPr lang="en-GB" dirty="0"/>
          </a:p>
        </p:txBody>
      </p:sp>
      <p:sp>
        <p:nvSpPr>
          <p:cNvPr id="5121" name="Rectangle 1"/>
          <p:cNvSpPr>
            <a:spLocks noGrp="1" noChangeArrowheads="1"/>
          </p:cNvSpPr>
          <p:nvPr>
            <p:ph type="title"/>
          </p:nvPr>
        </p:nvSpPr>
        <p:spPr>
          <a:xfrm>
            <a:off x="979984" y="76200"/>
            <a:ext cx="7336432"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dirty="0"/>
              <a:t>Kapitel 7</a:t>
            </a:r>
            <a:r>
              <a:rPr lang="sv-SE" dirty="0" smtClean="0"/>
              <a:t> Arbetsmarknaden</a:t>
            </a:r>
          </a:p>
        </p:txBody>
      </p:sp>
      <p:sp>
        <p:nvSpPr>
          <p:cNvPr id="2" name="Content Placeholder 1"/>
          <p:cNvSpPr>
            <a:spLocks noGrp="1"/>
          </p:cNvSpPr>
          <p:nvPr>
            <p:ph idx="1"/>
          </p:nvPr>
        </p:nvSpPr>
        <p:spPr>
          <a:xfrm>
            <a:off x="609600" y="1752600"/>
            <a:ext cx="7573963" cy="4340696"/>
          </a:xfrm>
        </p:spPr>
        <p:txBody>
          <a:bodyPr/>
          <a:lstStyle/>
          <a:p>
            <a:pPr>
              <a:buFont typeface="Arial" panose="020B0604020202020204" pitchFamily="34" charset="0"/>
              <a:buChar char="•"/>
            </a:pPr>
            <a:r>
              <a:rPr lang="sv-SE" sz="2400" dirty="0" smtClean="0">
                <a:effectLst/>
              </a:rPr>
              <a:t>Inkludera arbetsmarknaden.</a:t>
            </a:r>
          </a:p>
          <a:p>
            <a:pPr>
              <a:buFont typeface="Arial" panose="020B0604020202020204" pitchFamily="34" charset="0"/>
              <a:buChar char="•"/>
            </a:pPr>
            <a:r>
              <a:rPr lang="sv-SE" sz="2400" dirty="0" smtClean="0">
                <a:effectLst/>
              </a:rPr>
              <a:t>Diskutera flödena på arbetsmarknaden. </a:t>
            </a:r>
          </a:p>
          <a:p>
            <a:pPr>
              <a:buFont typeface="Arial" panose="020B0604020202020204" pitchFamily="34" charset="0"/>
              <a:buChar char="•"/>
            </a:pPr>
            <a:r>
              <a:rPr lang="sv-SE" sz="2400" dirty="0" smtClean="0">
                <a:effectLst/>
              </a:rPr>
              <a:t>Hur bestäms löner och </a:t>
            </a:r>
            <a:r>
              <a:rPr lang="sv-SE" sz="2400" dirty="0">
                <a:effectLst/>
              </a:rPr>
              <a:t>priser? </a:t>
            </a:r>
            <a:endParaRPr lang="sv-SE" sz="2400" dirty="0" smtClean="0">
              <a:effectLst/>
            </a:endParaRPr>
          </a:p>
          <a:p>
            <a:pPr>
              <a:buFont typeface="Arial" panose="020B0604020202020204" pitchFamily="34" charset="0"/>
              <a:buChar char="•"/>
            </a:pPr>
            <a:r>
              <a:rPr lang="sv-SE" sz="2400" dirty="0" smtClean="0">
                <a:effectLst/>
              </a:rPr>
              <a:t>Hur påverkas löne-</a:t>
            </a:r>
            <a:r>
              <a:rPr lang="sv-SE" sz="2400" dirty="0">
                <a:effectLst/>
              </a:rPr>
              <a:t> </a:t>
            </a:r>
            <a:r>
              <a:rPr lang="sv-SE" sz="2400" dirty="0" smtClean="0">
                <a:effectLst/>
              </a:rPr>
              <a:t>och prisbildningen arbetslösheten i jämvikt?</a:t>
            </a:r>
          </a:p>
          <a:p>
            <a:pPr>
              <a:buFont typeface="Arial" panose="020B0604020202020204" pitchFamily="34" charset="0"/>
              <a:buChar char="•"/>
            </a:pPr>
            <a:r>
              <a:rPr lang="sv-SE" sz="2400" dirty="0">
                <a:effectLst/>
              </a:rPr>
              <a:t>Hur påverkas arbetslösheten av faktorer som arbetslöshetsersättning och konkurrenstryck</a:t>
            </a:r>
            <a:r>
              <a:rPr lang="sv-SE" sz="2400" dirty="0" smtClean="0">
                <a:effectLst/>
              </a:rPr>
              <a:t>?</a:t>
            </a:r>
            <a:endParaRPr lang="sv-SE" dirty="0"/>
          </a:p>
        </p:txBody>
      </p:sp>
    </p:spTree>
    <p:extLst>
      <p:ext uri="{BB962C8B-B14F-4D97-AF65-F5344CB8AC3E}">
        <p14:creationId xmlns:p14="http://schemas.microsoft.com/office/powerpoint/2010/main" val="40079907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p:txBody>
          <a:bodyPr/>
          <a:lstStyle/>
          <a:p>
            <a:pPr eaLnBrk="1" hangingPunct="1"/>
            <a:r>
              <a:rPr lang="en-US" altLang="en-US" sz="3400" smtClean="0">
                <a:solidFill>
                  <a:srgbClr val="000000"/>
                </a:solidFill>
                <a:effectLst/>
              </a:rPr>
              <a:t>Individer 16-64 utanför arbetskraften som andel av befolkningen</a:t>
            </a:r>
          </a:p>
        </p:txBody>
      </p:sp>
      <p:sp>
        <p:nvSpPr>
          <p:cNvPr id="10243" name="Rectangle 1167"/>
          <p:cNvSpPr>
            <a:spLocks noChangeArrowheads="1"/>
          </p:cNvSpPr>
          <p:nvPr/>
        </p:nvSpPr>
        <p:spPr bwMode="auto">
          <a:xfrm>
            <a:off x="1525588" y="990600"/>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600">
                <a:solidFill>
                  <a:schemeClr val="tx1"/>
                </a:solidFill>
                <a:latin typeface="Arial" charset="0"/>
              </a:defRPr>
            </a:lvl1pPr>
            <a:lvl2pPr marL="742950" indent="-285750">
              <a:defRPr sz="3600">
                <a:solidFill>
                  <a:schemeClr val="tx1"/>
                </a:solidFill>
                <a:latin typeface="Arial" charset="0"/>
              </a:defRPr>
            </a:lvl2pPr>
            <a:lvl3pPr marL="1143000" indent="-228600">
              <a:defRPr sz="3600">
                <a:solidFill>
                  <a:schemeClr val="tx1"/>
                </a:solidFill>
                <a:latin typeface="Arial" charset="0"/>
              </a:defRPr>
            </a:lvl3pPr>
            <a:lvl4pPr marL="1600200" indent="-228600">
              <a:defRPr sz="3600">
                <a:solidFill>
                  <a:schemeClr val="tx1"/>
                </a:solidFill>
                <a:latin typeface="Arial" charset="0"/>
              </a:defRPr>
            </a:lvl4pPr>
            <a:lvl5pPr marL="2057400" indent="-228600">
              <a:defRPr sz="3600">
                <a:solidFill>
                  <a:schemeClr val="tx1"/>
                </a:solidFill>
                <a:latin typeface="Arial" charset="0"/>
              </a:defRPr>
            </a:lvl5pPr>
            <a:lvl6pPr marL="2514600" indent="-228600" eaLnBrk="0" fontAlgn="base" hangingPunct="0">
              <a:spcBef>
                <a:spcPct val="75000"/>
              </a:spcBef>
              <a:spcAft>
                <a:spcPct val="0"/>
              </a:spcAft>
              <a:buClr>
                <a:schemeClr val="tx1"/>
              </a:buClr>
              <a:buChar char="•"/>
              <a:defRPr sz="3600">
                <a:solidFill>
                  <a:schemeClr val="tx1"/>
                </a:solidFill>
                <a:latin typeface="Arial" charset="0"/>
              </a:defRPr>
            </a:lvl6pPr>
            <a:lvl7pPr marL="2971800" indent="-228600" eaLnBrk="0" fontAlgn="base" hangingPunct="0">
              <a:spcBef>
                <a:spcPct val="75000"/>
              </a:spcBef>
              <a:spcAft>
                <a:spcPct val="0"/>
              </a:spcAft>
              <a:buClr>
                <a:schemeClr val="tx1"/>
              </a:buClr>
              <a:buChar char="•"/>
              <a:defRPr sz="3600">
                <a:solidFill>
                  <a:schemeClr val="tx1"/>
                </a:solidFill>
                <a:latin typeface="Arial" charset="0"/>
              </a:defRPr>
            </a:lvl7pPr>
            <a:lvl8pPr marL="3429000" indent="-228600" eaLnBrk="0" fontAlgn="base" hangingPunct="0">
              <a:spcBef>
                <a:spcPct val="75000"/>
              </a:spcBef>
              <a:spcAft>
                <a:spcPct val="0"/>
              </a:spcAft>
              <a:buClr>
                <a:schemeClr val="tx1"/>
              </a:buClr>
              <a:buChar char="•"/>
              <a:defRPr sz="3600">
                <a:solidFill>
                  <a:schemeClr val="tx1"/>
                </a:solidFill>
                <a:latin typeface="Arial" charset="0"/>
              </a:defRPr>
            </a:lvl8pPr>
            <a:lvl9pPr marL="3886200" indent="-228600" eaLnBrk="0" fontAlgn="base" hangingPunct="0">
              <a:spcBef>
                <a:spcPct val="75000"/>
              </a:spcBef>
              <a:spcAft>
                <a:spcPct val="0"/>
              </a:spcAft>
              <a:buClr>
                <a:schemeClr val="tx1"/>
              </a:buClr>
              <a:buChar char="•"/>
              <a:defRPr sz="3600">
                <a:solidFill>
                  <a:schemeClr val="tx1"/>
                </a:solidFill>
                <a:latin typeface="Arial" charset="0"/>
              </a:defRPr>
            </a:lvl9pPr>
          </a:lstStyle>
          <a:p>
            <a:pPr>
              <a:spcBef>
                <a:spcPct val="0"/>
              </a:spcBef>
              <a:buClrTx/>
              <a:buFontTx/>
              <a:buNone/>
            </a:pPr>
            <a:endParaRPr lang="en-US" altLang="en-US" sz="2400">
              <a:latin typeface="Times New Roman" pitchFamily="18" charset="0"/>
            </a:endParaRPr>
          </a:p>
        </p:txBody>
      </p:sp>
      <p:sp>
        <p:nvSpPr>
          <p:cNvPr id="10244" name="Text Box 1169"/>
          <p:cNvSpPr txBox="1">
            <a:spLocks noChangeArrowheads="1"/>
          </p:cNvSpPr>
          <p:nvPr/>
        </p:nvSpPr>
        <p:spPr bwMode="auto">
          <a:xfrm>
            <a:off x="3821113" y="6521450"/>
            <a:ext cx="240982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Arial" charset="0"/>
              </a:defRPr>
            </a:lvl1pPr>
            <a:lvl2pPr marL="742950" indent="-285750">
              <a:defRPr sz="3600">
                <a:solidFill>
                  <a:schemeClr val="tx1"/>
                </a:solidFill>
                <a:latin typeface="Arial" charset="0"/>
              </a:defRPr>
            </a:lvl2pPr>
            <a:lvl3pPr marL="1143000" indent="-228600">
              <a:defRPr sz="3600">
                <a:solidFill>
                  <a:schemeClr val="tx1"/>
                </a:solidFill>
                <a:latin typeface="Arial" charset="0"/>
              </a:defRPr>
            </a:lvl3pPr>
            <a:lvl4pPr marL="1600200" indent="-228600">
              <a:defRPr sz="3600">
                <a:solidFill>
                  <a:schemeClr val="tx1"/>
                </a:solidFill>
                <a:latin typeface="Arial" charset="0"/>
              </a:defRPr>
            </a:lvl4pPr>
            <a:lvl5pPr marL="2057400" indent="-228600">
              <a:defRPr sz="3600">
                <a:solidFill>
                  <a:schemeClr val="tx1"/>
                </a:solidFill>
                <a:latin typeface="Arial" charset="0"/>
              </a:defRPr>
            </a:lvl5pPr>
            <a:lvl6pPr marL="2514600" indent="-228600" eaLnBrk="0" fontAlgn="base" hangingPunct="0">
              <a:spcBef>
                <a:spcPct val="75000"/>
              </a:spcBef>
              <a:spcAft>
                <a:spcPct val="0"/>
              </a:spcAft>
              <a:buClr>
                <a:schemeClr val="tx1"/>
              </a:buClr>
              <a:buChar char="•"/>
              <a:defRPr sz="3600">
                <a:solidFill>
                  <a:schemeClr val="tx1"/>
                </a:solidFill>
                <a:latin typeface="Arial" charset="0"/>
              </a:defRPr>
            </a:lvl6pPr>
            <a:lvl7pPr marL="2971800" indent="-228600" eaLnBrk="0" fontAlgn="base" hangingPunct="0">
              <a:spcBef>
                <a:spcPct val="75000"/>
              </a:spcBef>
              <a:spcAft>
                <a:spcPct val="0"/>
              </a:spcAft>
              <a:buClr>
                <a:schemeClr val="tx1"/>
              </a:buClr>
              <a:buChar char="•"/>
              <a:defRPr sz="3600">
                <a:solidFill>
                  <a:schemeClr val="tx1"/>
                </a:solidFill>
                <a:latin typeface="Arial" charset="0"/>
              </a:defRPr>
            </a:lvl7pPr>
            <a:lvl8pPr marL="3429000" indent="-228600" eaLnBrk="0" fontAlgn="base" hangingPunct="0">
              <a:spcBef>
                <a:spcPct val="75000"/>
              </a:spcBef>
              <a:spcAft>
                <a:spcPct val="0"/>
              </a:spcAft>
              <a:buClr>
                <a:schemeClr val="tx1"/>
              </a:buClr>
              <a:buChar char="•"/>
              <a:defRPr sz="3600">
                <a:solidFill>
                  <a:schemeClr val="tx1"/>
                </a:solidFill>
                <a:latin typeface="Arial" charset="0"/>
              </a:defRPr>
            </a:lvl8pPr>
            <a:lvl9pPr marL="3886200" indent="-228600" eaLnBrk="0" fontAlgn="base" hangingPunct="0">
              <a:spcBef>
                <a:spcPct val="75000"/>
              </a:spcBef>
              <a:spcAft>
                <a:spcPct val="0"/>
              </a:spcAft>
              <a:buClr>
                <a:schemeClr val="tx1"/>
              </a:buClr>
              <a:buChar char="•"/>
              <a:defRPr sz="3600">
                <a:solidFill>
                  <a:schemeClr val="tx1"/>
                </a:solidFill>
                <a:latin typeface="Arial" charset="0"/>
              </a:defRPr>
            </a:lvl9pPr>
          </a:lstStyle>
          <a:p>
            <a:pPr>
              <a:spcBef>
                <a:spcPct val="0"/>
              </a:spcBef>
              <a:buClrTx/>
              <a:buFontTx/>
              <a:buNone/>
            </a:pPr>
            <a:r>
              <a:rPr lang="en-US" altLang="en-US" sz="1600">
                <a:latin typeface="Times New Roman" pitchFamily="18" charset="0"/>
              </a:rPr>
              <a:t>Källa: Konjunkturinstitutet</a:t>
            </a:r>
          </a:p>
        </p:txBody>
      </p:sp>
      <p:graphicFrame>
        <p:nvGraphicFramePr>
          <p:cNvPr id="6" name="Chart 5"/>
          <p:cNvGraphicFramePr>
            <a:graphicFrameLocks/>
          </p:cNvGraphicFramePr>
          <p:nvPr/>
        </p:nvGraphicFramePr>
        <p:xfrm>
          <a:off x="395536" y="1628800"/>
          <a:ext cx="8136904" cy="4536503"/>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3"/>
          <p:cNvSpPr>
            <a:spLocks noGrp="1"/>
          </p:cNvSpPr>
          <p:nvPr>
            <p:ph type="sldNum" sz="quarter" idx="10"/>
          </p:nvPr>
        </p:nvSpPr>
        <p:spPr>
          <a:xfrm>
            <a:off x="0" y="6516688"/>
            <a:ext cx="1900238" cy="336550"/>
          </a:xfrm>
        </p:spPr>
        <p:txBody>
          <a:bodyPr/>
          <a:lstStyle/>
          <a:p>
            <a:pPr>
              <a:defRPr/>
            </a:pPr>
            <a:r>
              <a:rPr lang="sv-SE" dirty="0" smtClean="0"/>
              <a:t>K7: </a:t>
            </a:r>
            <a:r>
              <a:rPr lang="sv-SE" dirty="0"/>
              <a:t>sid. </a:t>
            </a:r>
            <a:fld id="{71B7D319-3509-4EF6-A7CA-BA2351681FF6}" type="slidenum">
              <a:rPr lang="en-GB"/>
              <a:pPr>
                <a:defRPr/>
              </a:pPr>
              <a:t>10</a:t>
            </a:fld>
            <a:endParaRPr lang="en-GB" dirty="0"/>
          </a:p>
        </p:txBody>
      </p:sp>
    </p:spTree>
    <p:extLst>
      <p:ext uri="{BB962C8B-B14F-4D97-AF65-F5344CB8AC3E}">
        <p14:creationId xmlns:p14="http://schemas.microsoft.com/office/powerpoint/2010/main" val="2570471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left)">
                                      <p:cBhvr>
                                        <p:cTn id="7" dur="500"/>
                                        <p:tgtEl>
                                          <p:spTgt spid="6">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12" dur="500"/>
                                        <p:tgtEl>
                                          <p:spTgt spid="6">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defRPr/>
            </a:pPr>
            <a:r>
              <a:rPr lang="sv-SE" smtClean="0"/>
              <a:t>Flöden mellan olika arbetsmarknadsstatus</a:t>
            </a:r>
            <a:endParaRPr lang="en-US" smtClean="0"/>
          </a:p>
        </p:txBody>
      </p:sp>
      <p:sp>
        <p:nvSpPr>
          <p:cNvPr id="135171" name="Rectangle 3"/>
          <p:cNvSpPr>
            <a:spLocks noGrp="1" noChangeArrowheads="1"/>
          </p:cNvSpPr>
          <p:nvPr>
            <p:ph type="body" idx="1"/>
          </p:nvPr>
        </p:nvSpPr>
        <p:spPr>
          <a:xfrm>
            <a:off x="609600" y="1752600"/>
            <a:ext cx="7924800" cy="4343400"/>
          </a:xfrm>
        </p:spPr>
        <p:txBody>
          <a:bodyPr/>
          <a:lstStyle/>
          <a:p>
            <a:pPr eaLnBrk="1" hangingPunct="1">
              <a:buFont typeface="Arial" panose="020B0604020202020204" pitchFamily="34" charset="0"/>
              <a:buChar char="•"/>
              <a:defRPr/>
            </a:pPr>
            <a:r>
              <a:rPr lang="sv-SE" sz="2400" dirty="0" smtClean="0">
                <a:effectLst/>
              </a:rPr>
              <a:t>Bakom samma arbetslöshetsnivå kan två olika situationer gömma sig:</a:t>
            </a:r>
            <a:endParaRPr lang="en-US" sz="2400" dirty="0" smtClean="0">
              <a:effectLst/>
            </a:endParaRPr>
          </a:p>
          <a:p>
            <a:pPr marL="800100" lvl="1" indent="-342900" eaLnBrk="1" hangingPunct="1">
              <a:buFont typeface="Arial" panose="020B0604020202020204" pitchFamily="34" charset="0"/>
              <a:buChar char="•"/>
              <a:defRPr/>
            </a:pPr>
            <a:r>
              <a:rPr lang="sv-SE" sz="2000" dirty="0" smtClean="0">
                <a:effectLst/>
              </a:rPr>
              <a:t>Stora flöden, många förlorar jobbet men de flesta hittar också snabbt ett nytt jobb, eller</a:t>
            </a:r>
            <a:endParaRPr lang="en-US" sz="2000" dirty="0" smtClean="0">
              <a:effectLst/>
            </a:endParaRPr>
          </a:p>
          <a:p>
            <a:pPr marL="800100" lvl="1" indent="-342900" eaLnBrk="1" hangingPunct="1">
              <a:buFont typeface="Arial" panose="020B0604020202020204" pitchFamily="34" charset="0"/>
              <a:buChar char="•"/>
              <a:defRPr/>
            </a:pPr>
            <a:r>
              <a:rPr lang="sv-SE" sz="2000" dirty="0" smtClean="0">
                <a:effectLst/>
              </a:rPr>
              <a:t>Få som förlorar jobbet men de som förlorar jobbet har svårt att hitta ett nytt.</a:t>
            </a:r>
          </a:p>
          <a:p>
            <a:pPr eaLnBrk="1" hangingPunct="1">
              <a:buFont typeface="Arial" panose="020B0604020202020204" pitchFamily="34" charset="0"/>
              <a:buChar char="•"/>
              <a:defRPr/>
            </a:pPr>
            <a:r>
              <a:rPr lang="sv-SE" sz="2400" dirty="0" smtClean="0">
                <a:effectLst/>
              </a:rPr>
              <a:t>Stora skillnader mellan (inom) Europa och USA i detta avseende.</a:t>
            </a:r>
          </a:p>
          <a:p>
            <a:pPr eaLnBrk="1" hangingPunct="1">
              <a:buFont typeface="Arial" panose="020B0604020202020204" pitchFamily="34" charset="0"/>
              <a:buChar char="•"/>
              <a:defRPr/>
            </a:pPr>
            <a:r>
              <a:rPr lang="sv-SE" sz="2400" dirty="0" smtClean="0">
                <a:effectLst/>
              </a:rPr>
              <a:t>Stora skillnader mellan olika grupper av individer.</a:t>
            </a:r>
            <a:endParaRPr lang="en-US" sz="2400" dirty="0" smtClean="0">
              <a:effectLst/>
            </a:endParaRPr>
          </a:p>
        </p:txBody>
      </p:sp>
      <p:sp>
        <p:nvSpPr>
          <p:cNvPr id="4" name="Slide Number Placeholder 3"/>
          <p:cNvSpPr>
            <a:spLocks noGrp="1"/>
          </p:cNvSpPr>
          <p:nvPr>
            <p:ph type="sldNum" sz="quarter" idx="10"/>
          </p:nvPr>
        </p:nvSpPr>
        <p:spPr>
          <a:xfrm>
            <a:off x="0" y="6516688"/>
            <a:ext cx="1900238" cy="336550"/>
          </a:xfrm>
        </p:spPr>
        <p:txBody>
          <a:bodyPr/>
          <a:lstStyle/>
          <a:p>
            <a:pPr>
              <a:defRPr/>
            </a:pPr>
            <a:r>
              <a:rPr lang="sv-SE" dirty="0" smtClean="0"/>
              <a:t>K7: </a:t>
            </a:r>
            <a:r>
              <a:rPr lang="sv-SE" dirty="0"/>
              <a:t>sid. </a:t>
            </a:r>
            <a:fld id="{71B7D319-3509-4EF6-A7CA-BA2351681FF6}" type="slidenum">
              <a:rPr lang="en-GB"/>
              <a:pPr>
                <a:defRPr/>
              </a:pPr>
              <a:t>11</a:t>
            </a:fld>
            <a:endParaRPr lang="en-GB" dirty="0"/>
          </a:p>
        </p:txBody>
      </p:sp>
    </p:spTree>
    <p:extLst>
      <p:ext uri="{BB962C8B-B14F-4D97-AF65-F5344CB8AC3E}">
        <p14:creationId xmlns:p14="http://schemas.microsoft.com/office/powerpoint/2010/main" val="2438118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wipe(left)">
                                      <p:cBhvr>
                                        <p:cTn id="7" dur="500"/>
                                        <p:tgtEl>
                                          <p:spTgt spid="135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5171">
                                            <p:txEl>
                                              <p:pRg st="1" end="1"/>
                                            </p:txEl>
                                          </p:spTgt>
                                        </p:tgtEl>
                                        <p:attrNameLst>
                                          <p:attrName>style.visibility</p:attrName>
                                        </p:attrNameLst>
                                      </p:cBhvr>
                                      <p:to>
                                        <p:strVal val="visible"/>
                                      </p:to>
                                    </p:set>
                                    <p:animEffect transition="in" filter="wipe(left)">
                                      <p:cBhvr>
                                        <p:cTn id="12" dur="500"/>
                                        <p:tgtEl>
                                          <p:spTgt spid="135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5171">
                                            <p:txEl>
                                              <p:pRg st="2" end="2"/>
                                            </p:txEl>
                                          </p:spTgt>
                                        </p:tgtEl>
                                        <p:attrNameLst>
                                          <p:attrName>style.visibility</p:attrName>
                                        </p:attrNameLst>
                                      </p:cBhvr>
                                      <p:to>
                                        <p:strVal val="visible"/>
                                      </p:to>
                                    </p:set>
                                    <p:animEffect transition="in" filter="wipe(left)">
                                      <p:cBhvr>
                                        <p:cTn id="17" dur="500"/>
                                        <p:tgtEl>
                                          <p:spTgt spid="1351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5171">
                                            <p:txEl>
                                              <p:pRg st="3" end="3"/>
                                            </p:txEl>
                                          </p:spTgt>
                                        </p:tgtEl>
                                        <p:attrNameLst>
                                          <p:attrName>style.visibility</p:attrName>
                                        </p:attrNameLst>
                                      </p:cBhvr>
                                      <p:to>
                                        <p:strVal val="visible"/>
                                      </p:to>
                                    </p:set>
                                    <p:animEffect transition="in" filter="wipe(left)">
                                      <p:cBhvr>
                                        <p:cTn id="22" dur="500"/>
                                        <p:tgtEl>
                                          <p:spTgt spid="1351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5171">
                                            <p:txEl>
                                              <p:pRg st="4" end="4"/>
                                            </p:txEl>
                                          </p:spTgt>
                                        </p:tgtEl>
                                        <p:attrNameLst>
                                          <p:attrName>style.visibility</p:attrName>
                                        </p:attrNameLst>
                                      </p:cBhvr>
                                      <p:to>
                                        <p:strVal val="visible"/>
                                      </p:to>
                                    </p:set>
                                    <p:animEffect transition="in" filter="wipe(left)">
                                      <p:cBhvr>
                                        <p:cTn id="27" dur="500"/>
                                        <p:tgtEl>
                                          <p:spTgt spid="135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bldLvl="2"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Flöden på arbetsmarknaden under 1 kvartal (Kv3, 2014)</a:t>
            </a:r>
            <a:endParaRPr lang="sv-SE" dirty="0"/>
          </a:p>
        </p:txBody>
      </p:sp>
      <p:sp>
        <p:nvSpPr>
          <p:cNvPr id="6" name="Slide Number Placeholder 3"/>
          <p:cNvSpPr>
            <a:spLocks noGrp="1"/>
          </p:cNvSpPr>
          <p:nvPr>
            <p:ph type="sldNum" sz="quarter" idx="10"/>
          </p:nvPr>
        </p:nvSpPr>
        <p:spPr>
          <a:xfrm>
            <a:off x="0" y="6516688"/>
            <a:ext cx="1900238" cy="336550"/>
          </a:xfrm>
        </p:spPr>
        <p:txBody>
          <a:bodyPr/>
          <a:lstStyle/>
          <a:p>
            <a:pPr>
              <a:defRPr/>
            </a:pPr>
            <a:r>
              <a:rPr lang="sv-SE" dirty="0" smtClean="0"/>
              <a:t>K7: </a:t>
            </a:r>
            <a:r>
              <a:rPr lang="sv-SE" dirty="0"/>
              <a:t>sid. </a:t>
            </a:r>
            <a:fld id="{71B7D319-3509-4EF6-A7CA-BA2351681FF6}" type="slidenum">
              <a:rPr lang="en-GB"/>
              <a:pPr>
                <a:defRPr/>
              </a:pPr>
              <a:t>12</a:t>
            </a:fld>
            <a:endParaRPr lang="en-GB" dirty="0"/>
          </a:p>
        </p:txBody>
      </p:sp>
      <p:pic>
        <p:nvPicPr>
          <p:cNvPr id="276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2851" y="1628800"/>
            <a:ext cx="6085494"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41648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defRPr/>
            </a:pPr>
            <a:r>
              <a:rPr lang="sv-SE" smtClean="0">
                <a:latin typeface="Arial Black" pitchFamily="34" charset="0"/>
              </a:rPr>
              <a:t>Lönebildningen</a:t>
            </a:r>
            <a:endParaRPr lang="en-US" smtClean="0">
              <a:latin typeface="Arial Black" pitchFamily="34" charset="0"/>
            </a:endParaRPr>
          </a:p>
        </p:txBody>
      </p:sp>
      <p:sp>
        <p:nvSpPr>
          <p:cNvPr id="145411" name="Rectangle 3"/>
          <p:cNvSpPr>
            <a:spLocks noGrp="1" noChangeArrowheads="1"/>
          </p:cNvSpPr>
          <p:nvPr>
            <p:ph type="body" idx="1"/>
          </p:nvPr>
        </p:nvSpPr>
        <p:spPr>
          <a:xfrm>
            <a:off x="683568" y="1268760"/>
            <a:ext cx="8139113" cy="1152128"/>
          </a:xfrm>
        </p:spPr>
        <p:txBody>
          <a:bodyPr/>
          <a:lstStyle/>
          <a:p>
            <a:pPr eaLnBrk="1" hangingPunct="1">
              <a:lnSpc>
                <a:spcPct val="90000"/>
              </a:lnSpc>
              <a:buFont typeface="Arial" panose="020B0604020202020204" pitchFamily="34" charset="0"/>
              <a:buChar char="•"/>
              <a:defRPr/>
            </a:pPr>
            <a:r>
              <a:rPr lang="sv-SE" sz="2000" b="1" i="1" dirty="0" smtClean="0">
                <a:effectLst/>
              </a:rPr>
              <a:t>Kollektiva löneförhandlingar</a:t>
            </a:r>
            <a:r>
              <a:rPr lang="sv-SE" sz="2000" dirty="0" smtClean="0">
                <a:effectLst/>
              </a:rPr>
              <a:t> mellan företag och anställda regel snarare än undantag i Europa. </a:t>
            </a:r>
          </a:p>
          <a:p>
            <a:pPr eaLnBrk="1" hangingPunct="1">
              <a:lnSpc>
                <a:spcPct val="90000"/>
              </a:lnSpc>
              <a:buFont typeface="Arial" panose="020B0604020202020204" pitchFamily="34" charset="0"/>
              <a:buChar char="•"/>
              <a:defRPr/>
            </a:pPr>
            <a:r>
              <a:rPr lang="sv-SE" sz="2000" dirty="0" smtClean="0">
                <a:effectLst/>
              </a:rPr>
              <a:t>I USA och UK är det inte alls lika vanligt.</a:t>
            </a:r>
          </a:p>
        </p:txBody>
      </p:sp>
      <p:sp>
        <p:nvSpPr>
          <p:cNvPr id="5" name="Slide Number Placeholder 3"/>
          <p:cNvSpPr>
            <a:spLocks noGrp="1"/>
          </p:cNvSpPr>
          <p:nvPr>
            <p:ph type="sldNum" sz="quarter" idx="10"/>
          </p:nvPr>
        </p:nvSpPr>
        <p:spPr>
          <a:xfrm>
            <a:off x="0" y="6516688"/>
            <a:ext cx="1900238" cy="336550"/>
          </a:xfrm>
        </p:spPr>
        <p:txBody>
          <a:bodyPr/>
          <a:lstStyle/>
          <a:p>
            <a:pPr>
              <a:defRPr/>
            </a:pPr>
            <a:r>
              <a:rPr lang="sv-SE" dirty="0" smtClean="0"/>
              <a:t>K7: </a:t>
            </a:r>
            <a:r>
              <a:rPr lang="sv-SE" dirty="0"/>
              <a:t>sid. </a:t>
            </a:r>
            <a:fld id="{71B7D319-3509-4EF6-A7CA-BA2351681FF6}" type="slidenum">
              <a:rPr lang="en-GB"/>
              <a:pPr>
                <a:defRPr/>
              </a:pPr>
              <a:t>13</a:t>
            </a:fld>
            <a:endParaRPr lang="en-GB"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598762"/>
            <a:ext cx="6035904" cy="4214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a:spLocks noChangeArrowheads="1"/>
          </p:cNvSpPr>
          <p:nvPr/>
        </p:nvSpPr>
        <p:spPr bwMode="auto">
          <a:xfrm>
            <a:off x="1979637" y="2276872"/>
            <a:ext cx="5400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charset="0"/>
              </a:defRPr>
            </a:lvl1pPr>
            <a:lvl2pPr marL="742950" indent="-285750">
              <a:defRPr sz="3600">
                <a:solidFill>
                  <a:schemeClr val="tx1"/>
                </a:solidFill>
                <a:latin typeface="Arial" charset="0"/>
              </a:defRPr>
            </a:lvl2pPr>
            <a:lvl3pPr marL="1143000" indent="-228600">
              <a:defRPr sz="3600">
                <a:solidFill>
                  <a:schemeClr val="tx1"/>
                </a:solidFill>
                <a:latin typeface="Arial" charset="0"/>
              </a:defRPr>
            </a:lvl3pPr>
            <a:lvl4pPr marL="1600200" indent="-228600">
              <a:defRPr sz="3600">
                <a:solidFill>
                  <a:schemeClr val="tx1"/>
                </a:solidFill>
                <a:latin typeface="Arial" charset="0"/>
              </a:defRPr>
            </a:lvl4pPr>
            <a:lvl5pPr marL="2057400" indent="-228600">
              <a:defRPr sz="3600">
                <a:solidFill>
                  <a:schemeClr val="tx1"/>
                </a:solidFill>
                <a:latin typeface="Arial" charset="0"/>
              </a:defRPr>
            </a:lvl5pPr>
            <a:lvl6pPr marL="2514600" indent="-228600" eaLnBrk="0" fontAlgn="base" hangingPunct="0">
              <a:spcBef>
                <a:spcPct val="75000"/>
              </a:spcBef>
              <a:spcAft>
                <a:spcPct val="0"/>
              </a:spcAft>
              <a:buClr>
                <a:schemeClr val="tx1"/>
              </a:buClr>
              <a:buChar char="•"/>
              <a:defRPr sz="3600">
                <a:solidFill>
                  <a:schemeClr val="tx1"/>
                </a:solidFill>
                <a:latin typeface="Arial" charset="0"/>
              </a:defRPr>
            </a:lvl6pPr>
            <a:lvl7pPr marL="2971800" indent="-228600" eaLnBrk="0" fontAlgn="base" hangingPunct="0">
              <a:spcBef>
                <a:spcPct val="75000"/>
              </a:spcBef>
              <a:spcAft>
                <a:spcPct val="0"/>
              </a:spcAft>
              <a:buClr>
                <a:schemeClr val="tx1"/>
              </a:buClr>
              <a:buChar char="•"/>
              <a:defRPr sz="3600">
                <a:solidFill>
                  <a:schemeClr val="tx1"/>
                </a:solidFill>
                <a:latin typeface="Arial" charset="0"/>
              </a:defRPr>
            </a:lvl7pPr>
            <a:lvl8pPr marL="3429000" indent="-228600" eaLnBrk="0" fontAlgn="base" hangingPunct="0">
              <a:spcBef>
                <a:spcPct val="75000"/>
              </a:spcBef>
              <a:spcAft>
                <a:spcPct val="0"/>
              </a:spcAft>
              <a:buClr>
                <a:schemeClr val="tx1"/>
              </a:buClr>
              <a:buChar char="•"/>
              <a:defRPr sz="3600">
                <a:solidFill>
                  <a:schemeClr val="tx1"/>
                </a:solidFill>
                <a:latin typeface="Arial" charset="0"/>
              </a:defRPr>
            </a:lvl8pPr>
            <a:lvl9pPr marL="3886200" indent="-228600" eaLnBrk="0" fontAlgn="base" hangingPunct="0">
              <a:spcBef>
                <a:spcPct val="75000"/>
              </a:spcBef>
              <a:spcAft>
                <a:spcPct val="0"/>
              </a:spcAft>
              <a:buClr>
                <a:schemeClr val="tx1"/>
              </a:buClr>
              <a:buChar char="•"/>
              <a:defRPr sz="3600">
                <a:solidFill>
                  <a:schemeClr val="tx1"/>
                </a:solidFill>
                <a:latin typeface="Arial" charset="0"/>
              </a:defRPr>
            </a:lvl9pPr>
          </a:lstStyle>
          <a:p>
            <a:pPr>
              <a:buFontTx/>
              <a:buNone/>
            </a:pPr>
            <a:r>
              <a:rPr lang="sv-SE" altLang="sv-SE" sz="1800" dirty="0" smtClean="0"/>
              <a:t>Andel av anställda som omfattas av kollektivavtal</a:t>
            </a:r>
            <a:endParaRPr lang="en-US" altLang="sv-SE" sz="1800" dirty="0"/>
          </a:p>
        </p:txBody>
      </p:sp>
    </p:spTree>
    <p:extLst>
      <p:ext uri="{BB962C8B-B14F-4D97-AF65-F5344CB8AC3E}">
        <p14:creationId xmlns:p14="http://schemas.microsoft.com/office/powerpoint/2010/main" val="1899052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5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defRPr/>
            </a:pPr>
            <a:r>
              <a:rPr lang="sv-SE" dirty="0" smtClean="0"/>
              <a:t>Lönebildningen:2</a:t>
            </a:r>
            <a:endParaRPr lang="en-US" dirty="0" smtClean="0"/>
          </a:p>
        </p:txBody>
      </p:sp>
      <p:sp>
        <p:nvSpPr>
          <p:cNvPr id="145411" name="Rectangle 3"/>
          <p:cNvSpPr>
            <a:spLocks noGrp="1" noChangeArrowheads="1"/>
          </p:cNvSpPr>
          <p:nvPr>
            <p:ph type="body" idx="1"/>
          </p:nvPr>
        </p:nvSpPr>
        <p:spPr>
          <a:xfrm>
            <a:off x="609600" y="1412776"/>
            <a:ext cx="8282880" cy="4700588"/>
          </a:xfrm>
        </p:spPr>
        <p:txBody>
          <a:bodyPr/>
          <a:lstStyle/>
          <a:p>
            <a:pPr eaLnBrk="1" hangingPunct="1">
              <a:lnSpc>
                <a:spcPct val="90000"/>
              </a:lnSpc>
              <a:buFont typeface="Arial" panose="020B0604020202020204" pitchFamily="34" charset="0"/>
              <a:buChar char="•"/>
              <a:defRPr/>
            </a:pPr>
            <a:r>
              <a:rPr lang="sv-SE" sz="2400" dirty="0" smtClean="0">
                <a:effectLst/>
              </a:rPr>
              <a:t>Lönen oftast högre än </a:t>
            </a:r>
            <a:r>
              <a:rPr lang="sv-SE" sz="2400" b="1" dirty="0" smtClean="0">
                <a:effectLst/>
              </a:rPr>
              <a:t>reservationslönen</a:t>
            </a:r>
            <a:r>
              <a:rPr lang="sv-SE" sz="2400" i="1" dirty="0" smtClean="0">
                <a:effectLst/>
              </a:rPr>
              <a:t> </a:t>
            </a:r>
            <a:r>
              <a:rPr lang="sv-SE" sz="2400" dirty="0" smtClean="0">
                <a:effectLst/>
              </a:rPr>
              <a:t>både i Europa och USA.</a:t>
            </a:r>
          </a:p>
          <a:p>
            <a:pPr eaLnBrk="1" hangingPunct="1">
              <a:lnSpc>
                <a:spcPct val="90000"/>
              </a:lnSpc>
              <a:buFont typeface="Arial" panose="020B0604020202020204" pitchFamily="34" charset="0"/>
              <a:buChar char="•"/>
              <a:defRPr/>
            </a:pPr>
            <a:r>
              <a:rPr lang="sv-SE" sz="2400" dirty="0" smtClean="0">
                <a:effectLst/>
              </a:rPr>
              <a:t>Oavsett förhandlingsform så gäller att löntagarnas förhandlingsstyrka är:</a:t>
            </a:r>
          </a:p>
          <a:p>
            <a:pPr lvl="1" eaLnBrk="1" hangingPunct="1">
              <a:lnSpc>
                <a:spcPct val="90000"/>
              </a:lnSpc>
              <a:buFont typeface="Arial" panose="020B0604020202020204" pitchFamily="34" charset="0"/>
              <a:buChar char="•"/>
              <a:defRPr/>
            </a:pPr>
            <a:r>
              <a:rPr lang="sv-SE" sz="2000" dirty="0" smtClean="0">
                <a:effectLst/>
              </a:rPr>
              <a:t>högre, ju svårare det är att ersätta dem med andra,</a:t>
            </a:r>
          </a:p>
          <a:p>
            <a:pPr lvl="1" eaLnBrk="1" hangingPunct="1">
              <a:lnSpc>
                <a:spcPct val="90000"/>
              </a:lnSpc>
              <a:buFont typeface="Arial" panose="020B0604020202020204" pitchFamily="34" charset="0"/>
              <a:buChar char="•"/>
              <a:defRPr/>
            </a:pPr>
            <a:r>
              <a:rPr lang="sv-SE" sz="2000" dirty="0" smtClean="0">
                <a:effectLst/>
              </a:rPr>
              <a:t>lägre, ju svårare det är för dem att hitta alternativ sysselsättning.</a:t>
            </a:r>
          </a:p>
          <a:p>
            <a:pPr eaLnBrk="1" hangingPunct="1">
              <a:lnSpc>
                <a:spcPct val="90000"/>
              </a:lnSpc>
              <a:buFont typeface="Arial" panose="020B0604020202020204" pitchFamily="34" charset="0"/>
              <a:buChar char="•"/>
              <a:defRPr/>
            </a:pPr>
            <a:r>
              <a:rPr lang="sv-SE" sz="2400" dirty="0" smtClean="0">
                <a:effectLst/>
              </a:rPr>
              <a:t>Dessa faktorer påverkas av arbetslöshetsnivån, men också av institutionella faktorer som arbetslöshetsersättning och lagstiftning.</a:t>
            </a:r>
            <a:r>
              <a:rPr lang="sv-SE" sz="2400" b="1" i="1" dirty="0">
                <a:effectLst/>
              </a:rPr>
              <a:t> </a:t>
            </a:r>
            <a:endParaRPr lang="sv-SE" sz="2400" b="1" i="1" dirty="0" smtClean="0">
              <a:effectLst/>
            </a:endParaRPr>
          </a:p>
          <a:p>
            <a:pPr eaLnBrk="1" hangingPunct="1">
              <a:lnSpc>
                <a:spcPct val="90000"/>
              </a:lnSpc>
              <a:buFont typeface="Arial" panose="020B0604020202020204" pitchFamily="34" charset="0"/>
              <a:buChar char="•"/>
              <a:defRPr/>
            </a:pPr>
            <a:r>
              <a:rPr lang="sv-SE" sz="2000" b="1" dirty="0" smtClean="0">
                <a:effectLst/>
              </a:rPr>
              <a:t>Effektivitetslöneteorin:</a:t>
            </a:r>
            <a:r>
              <a:rPr lang="sv-SE" sz="2000" b="1" i="1" dirty="0" smtClean="0">
                <a:effectLst/>
              </a:rPr>
              <a:t>  </a:t>
            </a:r>
            <a:r>
              <a:rPr lang="sv-SE" sz="2000" dirty="0" smtClean="0">
                <a:effectLst/>
              </a:rPr>
              <a:t>inte lönsamt sätta så låg lön som möjligt. Då ingen förlust att förlora jobbet. Förlusten av att förlora jobbet ska vara ”lagom” stor. Denna förlust beror på lönen och arbetslösheten. Lägre arbetslöshet skapar då ett tryck uppåt på lönerna. Ytterligare ett argument för att lönerna beror negativt på arbetslösheten.</a:t>
            </a:r>
            <a:endParaRPr lang="en-US" sz="2000" dirty="0">
              <a:effectLst/>
            </a:endParaRPr>
          </a:p>
          <a:p>
            <a:pPr eaLnBrk="1" hangingPunct="1">
              <a:lnSpc>
                <a:spcPct val="90000"/>
              </a:lnSpc>
              <a:buFont typeface="Arial" panose="020B0604020202020204" pitchFamily="34" charset="0"/>
              <a:buChar char="•"/>
              <a:defRPr/>
            </a:pPr>
            <a:endParaRPr lang="sv-SE" sz="2000" dirty="0" smtClean="0">
              <a:effectLst/>
            </a:endParaRPr>
          </a:p>
        </p:txBody>
      </p:sp>
      <p:sp>
        <p:nvSpPr>
          <p:cNvPr id="5" name="Slide Number Placeholder 3"/>
          <p:cNvSpPr>
            <a:spLocks noGrp="1"/>
          </p:cNvSpPr>
          <p:nvPr>
            <p:ph type="sldNum" sz="quarter" idx="10"/>
          </p:nvPr>
        </p:nvSpPr>
        <p:spPr>
          <a:xfrm>
            <a:off x="0" y="6516688"/>
            <a:ext cx="1900238" cy="336550"/>
          </a:xfrm>
        </p:spPr>
        <p:txBody>
          <a:bodyPr/>
          <a:lstStyle/>
          <a:p>
            <a:pPr>
              <a:defRPr/>
            </a:pPr>
            <a:r>
              <a:rPr lang="sv-SE" dirty="0" smtClean="0"/>
              <a:t>K7: </a:t>
            </a:r>
            <a:r>
              <a:rPr lang="sv-SE" dirty="0"/>
              <a:t>sid. </a:t>
            </a:r>
            <a:fld id="{71B7D319-3509-4EF6-A7CA-BA2351681FF6}" type="slidenum">
              <a:rPr lang="en-GB"/>
              <a:pPr>
                <a:defRPr/>
              </a:pPr>
              <a:t>14</a:t>
            </a:fld>
            <a:endParaRPr lang="en-GB" dirty="0"/>
          </a:p>
        </p:txBody>
      </p:sp>
    </p:spTree>
    <p:extLst>
      <p:ext uri="{BB962C8B-B14F-4D97-AF65-F5344CB8AC3E}">
        <p14:creationId xmlns:p14="http://schemas.microsoft.com/office/powerpoint/2010/main" val="2801372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541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54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54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54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54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eaLnBrk="1" hangingPunct="1">
              <a:defRPr/>
            </a:pPr>
            <a:r>
              <a:rPr lang="sv-SE" smtClean="0"/>
              <a:t>Löner, priser och arbetslöshet</a:t>
            </a:r>
            <a:endParaRPr lang="en-US" smtClean="0"/>
          </a:p>
        </p:txBody>
      </p:sp>
      <p:sp>
        <p:nvSpPr>
          <p:cNvPr id="149507" name="Rectangle 3"/>
          <p:cNvSpPr>
            <a:spLocks noGrp="1" noChangeArrowheads="1"/>
          </p:cNvSpPr>
          <p:nvPr>
            <p:ph type="body" idx="1"/>
          </p:nvPr>
        </p:nvSpPr>
        <p:spPr>
          <a:xfrm>
            <a:off x="762000" y="1752600"/>
            <a:ext cx="7924800" cy="4724400"/>
          </a:xfrm>
        </p:spPr>
        <p:txBody>
          <a:bodyPr/>
          <a:lstStyle/>
          <a:p>
            <a:pPr marL="461963" lvl="1" indent="-347663" defTabSz="911225" eaLnBrk="1" hangingPunct="1">
              <a:buFont typeface="Wingdings" pitchFamily="2" charset="2"/>
              <a:buAutoNum type="arabicPeriod"/>
              <a:defRPr/>
            </a:pPr>
            <a:r>
              <a:rPr lang="sv-SE" dirty="0" smtClean="0">
                <a:effectLst/>
              </a:rPr>
              <a:t>Anställda och företag bryr sig (rimligen) om den reala lönen </a:t>
            </a:r>
            <a:r>
              <a:rPr lang="en-US" dirty="0" smtClean="0">
                <a:effectLst/>
              </a:rPr>
              <a:t>(</a:t>
            </a:r>
            <a:r>
              <a:rPr lang="en-US" i="1" dirty="0" smtClean="0">
                <a:effectLst/>
              </a:rPr>
              <a:t>W</a:t>
            </a:r>
            <a:r>
              <a:rPr lang="en-US" dirty="0" smtClean="0">
                <a:effectLst/>
              </a:rPr>
              <a:t>/</a:t>
            </a:r>
            <a:r>
              <a:rPr lang="en-US" i="1" dirty="0" smtClean="0">
                <a:effectLst/>
              </a:rPr>
              <a:t>P</a:t>
            </a:r>
            <a:r>
              <a:rPr lang="en-US" dirty="0" smtClean="0">
                <a:effectLst/>
              </a:rPr>
              <a:t>), </a:t>
            </a:r>
            <a:r>
              <a:rPr lang="sv-SE" dirty="0" smtClean="0">
                <a:effectLst/>
              </a:rPr>
              <a:t>inte den nominella</a:t>
            </a:r>
            <a:r>
              <a:rPr lang="en-US" dirty="0" smtClean="0">
                <a:effectLst/>
              </a:rPr>
              <a:t> (</a:t>
            </a:r>
            <a:r>
              <a:rPr lang="en-US" i="1" dirty="0" smtClean="0">
                <a:effectLst/>
              </a:rPr>
              <a:t>W</a:t>
            </a:r>
            <a:r>
              <a:rPr lang="en-US" dirty="0" smtClean="0">
                <a:effectLst/>
              </a:rPr>
              <a:t>).</a:t>
            </a:r>
            <a:br>
              <a:rPr lang="en-US" dirty="0" smtClean="0">
                <a:effectLst/>
              </a:rPr>
            </a:br>
            <a:endParaRPr lang="en-US" i="1" baseline="30000" dirty="0" smtClean="0">
              <a:effectLst/>
            </a:endParaRPr>
          </a:p>
          <a:p>
            <a:pPr marL="461963" lvl="1" indent="-347663" defTabSz="911225" eaLnBrk="1" hangingPunct="1">
              <a:buFont typeface="Wingdings" pitchFamily="2" charset="2"/>
              <a:buAutoNum type="arabicPeriod"/>
              <a:defRPr/>
            </a:pPr>
            <a:r>
              <a:rPr lang="sv-SE" dirty="0" smtClean="0">
                <a:effectLst/>
              </a:rPr>
              <a:t>Högre arbetslöshet försvagar löntagarnas förhandlingsposition.</a:t>
            </a:r>
            <a:r>
              <a:rPr lang="en-US" dirty="0" smtClean="0">
                <a:effectLst/>
              </a:rPr>
              <a:t/>
            </a:r>
            <a:br>
              <a:rPr lang="en-US" dirty="0" smtClean="0">
                <a:effectLst/>
              </a:rPr>
            </a:br>
            <a:endParaRPr lang="sv-SE" dirty="0" smtClean="0">
              <a:effectLst/>
            </a:endParaRPr>
          </a:p>
          <a:p>
            <a:pPr marL="461963" lvl="1" indent="-347663" defTabSz="911225" eaLnBrk="1" hangingPunct="1">
              <a:buFont typeface="Wingdings" pitchFamily="2" charset="2"/>
              <a:buAutoNum type="arabicPeriod"/>
              <a:defRPr/>
            </a:pPr>
            <a:r>
              <a:rPr lang="sv-SE" dirty="0" smtClean="0">
                <a:effectLst/>
              </a:rPr>
              <a:t>Bland andra faktorer som påverkar lönen är </a:t>
            </a:r>
            <a:r>
              <a:rPr lang="sv-SE" b="1" dirty="0" smtClean="0">
                <a:effectLst/>
              </a:rPr>
              <a:t>arbetslöshetsersättningen</a:t>
            </a:r>
            <a:r>
              <a:rPr lang="sv-SE" dirty="0" smtClean="0">
                <a:effectLst/>
              </a:rPr>
              <a:t>. Högre ersättningar ger mindre press på lägre löner för att minska arbetslösheten. Även andra institutionella faktorer som anställningsskydd, vilka som förhandlar m.m. är betydelsefulla</a:t>
            </a:r>
            <a:r>
              <a:rPr lang="en-US" dirty="0" smtClean="0">
                <a:effectLst/>
              </a:rPr>
              <a:t>.</a:t>
            </a:r>
            <a:endParaRPr lang="en-US" i="1" dirty="0" smtClean="0">
              <a:effectLst/>
            </a:endParaRPr>
          </a:p>
        </p:txBody>
      </p:sp>
      <p:sp>
        <p:nvSpPr>
          <p:cNvPr id="4" name="Slide Number Placeholder 3"/>
          <p:cNvSpPr>
            <a:spLocks noGrp="1"/>
          </p:cNvSpPr>
          <p:nvPr>
            <p:ph type="sldNum" sz="quarter" idx="10"/>
          </p:nvPr>
        </p:nvSpPr>
        <p:spPr>
          <a:xfrm>
            <a:off x="0" y="6516688"/>
            <a:ext cx="1900238" cy="336550"/>
          </a:xfrm>
        </p:spPr>
        <p:txBody>
          <a:bodyPr/>
          <a:lstStyle/>
          <a:p>
            <a:pPr>
              <a:defRPr/>
            </a:pPr>
            <a:r>
              <a:rPr lang="sv-SE" dirty="0" smtClean="0"/>
              <a:t>K7: </a:t>
            </a:r>
            <a:r>
              <a:rPr lang="sv-SE" dirty="0"/>
              <a:t>sid. </a:t>
            </a:r>
            <a:fld id="{71B7D319-3509-4EF6-A7CA-BA2351681FF6}" type="slidenum">
              <a:rPr lang="en-GB"/>
              <a:pPr>
                <a:defRPr/>
              </a:pPr>
              <a:t>15</a:t>
            </a:fld>
            <a:endParaRPr lang="en-GB" dirty="0"/>
          </a:p>
        </p:txBody>
      </p:sp>
    </p:spTree>
    <p:extLst>
      <p:ext uri="{BB962C8B-B14F-4D97-AF65-F5344CB8AC3E}">
        <p14:creationId xmlns:p14="http://schemas.microsoft.com/office/powerpoint/2010/main" val="985704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9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95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09600" y="304800"/>
            <a:ext cx="8077200" cy="1143000"/>
          </a:xfrm>
        </p:spPr>
        <p:txBody>
          <a:bodyPr/>
          <a:lstStyle/>
          <a:p>
            <a:pPr eaLnBrk="1" hangingPunct="1">
              <a:defRPr/>
            </a:pPr>
            <a:r>
              <a:rPr lang="sv-SE" dirty="0" smtClean="0"/>
              <a:t>Löner, priser och arbetslöshet</a:t>
            </a:r>
            <a:br>
              <a:rPr lang="sv-SE" dirty="0" smtClean="0"/>
            </a:br>
            <a:r>
              <a:rPr lang="sv-SE" dirty="0" smtClean="0"/>
              <a:t>- en formalisering</a:t>
            </a:r>
            <a:br>
              <a:rPr lang="sv-SE" dirty="0" smtClean="0"/>
            </a:br>
            <a:endParaRPr lang="en-US" dirty="0" smtClean="0"/>
          </a:p>
        </p:txBody>
      </p:sp>
      <p:sp>
        <p:nvSpPr>
          <p:cNvPr id="148483" name="Rectangle 3"/>
          <p:cNvSpPr>
            <a:spLocks noGrp="1" noChangeArrowheads="1"/>
          </p:cNvSpPr>
          <p:nvPr>
            <p:ph type="body" idx="1"/>
          </p:nvPr>
        </p:nvSpPr>
        <p:spPr>
          <a:xfrm>
            <a:off x="609600" y="1752600"/>
            <a:ext cx="7924800" cy="3657600"/>
          </a:xfrm>
        </p:spPr>
        <p:txBody>
          <a:bodyPr/>
          <a:lstStyle/>
          <a:p>
            <a:pPr marL="533400" indent="-533400" eaLnBrk="1" hangingPunct="1">
              <a:buFont typeface="Arial" panose="020B0604020202020204" pitchFamily="34" charset="0"/>
              <a:buChar char="•"/>
              <a:defRPr/>
            </a:pPr>
            <a:r>
              <a:rPr lang="sv-SE" sz="2400" dirty="0" smtClean="0">
                <a:effectLst/>
              </a:rPr>
              <a:t>Vi antar att den nominella lönen</a:t>
            </a:r>
            <a:r>
              <a:rPr lang="en-US" sz="2400" dirty="0" smtClean="0">
                <a:effectLst/>
              </a:rPr>
              <a:t>, </a:t>
            </a:r>
            <a:r>
              <a:rPr lang="en-US" sz="2400" i="1" dirty="0" smtClean="0">
                <a:effectLst/>
              </a:rPr>
              <a:t>W</a:t>
            </a:r>
            <a:r>
              <a:rPr lang="en-US" sz="2400" dirty="0" smtClean="0">
                <a:effectLst/>
              </a:rPr>
              <a:t>, </a:t>
            </a:r>
            <a:r>
              <a:rPr lang="sv-SE" sz="2400" dirty="0" smtClean="0">
                <a:effectLst/>
              </a:rPr>
              <a:t>beror på tre faktorer</a:t>
            </a:r>
            <a:r>
              <a:rPr lang="en-US" sz="2400" dirty="0" smtClean="0">
                <a:effectLst/>
              </a:rPr>
              <a:t>:</a:t>
            </a:r>
          </a:p>
          <a:p>
            <a:pPr marL="911225" lvl="1" indent="-457200" eaLnBrk="1" hangingPunct="1">
              <a:buFont typeface="Arial" panose="020B0604020202020204" pitchFamily="34" charset="0"/>
              <a:buChar char="•"/>
              <a:defRPr/>
            </a:pPr>
            <a:r>
              <a:rPr lang="sv-SE" sz="2000" dirty="0" smtClean="0">
                <a:effectLst/>
              </a:rPr>
              <a:t>Förväntad prisnivå,</a:t>
            </a:r>
            <a:r>
              <a:rPr lang="en-US" sz="2000" dirty="0" smtClean="0">
                <a:effectLst/>
              </a:rPr>
              <a:t> </a:t>
            </a:r>
            <a:r>
              <a:rPr lang="en-US" sz="2000" i="1" dirty="0" smtClean="0">
                <a:effectLst/>
              </a:rPr>
              <a:t>P</a:t>
            </a:r>
            <a:r>
              <a:rPr lang="en-US" sz="2000" i="1" baseline="30000" dirty="0" smtClean="0">
                <a:effectLst/>
              </a:rPr>
              <a:t>e</a:t>
            </a:r>
            <a:r>
              <a:rPr lang="sv-SE" sz="2000" i="1" baseline="30000" dirty="0" smtClean="0">
                <a:effectLst/>
              </a:rPr>
              <a:t> </a:t>
            </a:r>
            <a:r>
              <a:rPr lang="sv-SE" sz="2000" dirty="0" smtClean="0">
                <a:effectLst/>
              </a:rPr>
              <a:t>(positivt).</a:t>
            </a:r>
            <a:endParaRPr lang="en-US" sz="2000" dirty="0" smtClean="0">
              <a:effectLst/>
            </a:endParaRPr>
          </a:p>
          <a:p>
            <a:pPr marL="911225" lvl="1" indent="-457200" eaLnBrk="1" hangingPunct="1">
              <a:buFont typeface="Arial" panose="020B0604020202020204" pitchFamily="34" charset="0"/>
              <a:buChar char="•"/>
              <a:defRPr/>
            </a:pPr>
            <a:r>
              <a:rPr lang="sv-SE" sz="2000" dirty="0" smtClean="0">
                <a:effectLst/>
              </a:rPr>
              <a:t>Arbetslösheten</a:t>
            </a:r>
            <a:r>
              <a:rPr lang="en-US" sz="2000" dirty="0" smtClean="0">
                <a:effectLst/>
              </a:rPr>
              <a:t>,</a:t>
            </a:r>
            <a:r>
              <a:rPr lang="en-US" sz="2000" i="1" dirty="0" smtClean="0">
                <a:effectLst/>
              </a:rPr>
              <a:t> u</a:t>
            </a:r>
            <a:r>
              <a:rPr lang="sv-SE" sz="2000" i="1" dirty="0" smtClean="0">
                <a:effectLst/>
              </a:rPr>
              <a:t> </a:t>
            </a:r>
            <a:r>
              <a:rPr lang="sv-SE" sz="2000" dirty="0" smtClean="0">
                <a:effectLst/>
              </a:rPr>
              <a:t>(negativt).</a:t>
            </a:r>
            <a:endParaRPr lang="en-US" sz="2000" dirty="0" smtClean="0">
              <a:effectLst/>
            </a:endParaRPr>
          </a:p>
          <a:p>
            <a:pPr marL="911225" lvl="1" indent="-457200" eaLnBrk="1" hangingPunct="1">
              <a:buFont typeface="Arial" panose="020B0604020202020204" pitchFamily="34" charset="0"/>
              <a:buChar char="•"/>
              <a:defRPr/>
            </a:pPr>
            <a:r>
              <a:rPr lang="sv-SE" sz="2000" dirty="0" smtClean="0">
                <a:effectLst/>
              </a:rPr>
              <a:t>En variabel,</a:t>
            </a:r>
            <a:r>
              <a:rPr lang="en-US" sz="2000" dirty="0" smtClean="0">
                <a:effectLst/>
              </a:rPr>
              <a:t> </a:t>
            </a:r>
            <a:r>
              <a:rPr lang="en-US" sz="2000" i="1" dirty="0" smtClean="0">
                <a:effectLst/>
              </a:rPr>
              <a:t>z</a:t>
            </a:r>
            <a:r>
              <a:rPr lang="en-US" sz="2000" dirty="0" smtClean="0">
                <a:effectLst/>
              </a:rPr>
              <a:t>, </a:t>
            </a:r>
            <a:r>
              <a:rPr lang="sv-SE" sz="2000" dirty="0" smtClean="0">
                <a:effectLst/>
              </a:rPr>
              <a:t>som fångar allt annat som kan påverka lönebildningen (arbetslöshetsersättning, arbetsrätt, m.m.)</a:t>
            </a:r>
            <a:r>
              <a:rPr lang="en-US" sz="2000" dirty="0" smtClean="0">
                <a:effectLst/>
              </a:rPr>
              <a:t>.</a:t>
            </a:r>
            <a:endParaRPr lang="sv-SE" sz="2000" dirty="0" smtClean="0">
              <a:effectLst/>
            </a:endParaRPr>
          </a:p>
          <a:p>
            <a:pPr marL="533400" indent="-533400" eaLnBrk="1" hangingPunct="1">
              <a:buFont typeface="Arial" panose="020B0604020202020204" pitchFamily="34" charset="0"/>
              <a:buChar char="•"/>
              <a:defRPr/>
            </a:pPr>
            <a:r>
              <a:rPr lang="sv-SE" sz="2400" dirty="0" smtClean="0">
                <a:effectLst/>
              </a:rPr>
              <a:t>Detta kan vi skriva formellt:</a:t>
            </a:r>
            <a:endParaRPr lang="en-US" sz="2400" dirty="0" smtClean="0">
              <a:effectLst/>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516454"/>
              </p:ext>
            </p:extLst>
          </p:nvPr>
        </p:nvGraphicFramePr>
        <p:xfrm>
          <a:off x="3762380" y="4509120"/>
          <a:ext cx="2537812" cy="480877"/>
        </p:xfrm>
        <a:graphic>
          <a:graphicData uri="http://schemas.openxmlformats.org/presentationml/2006/ole">
            <mc:AlternateContent xmlns:mc="http://schemas.openxmlformats.org/markup-compatibility/2006">
              <mc:Choice xmlns:v="urn:schemas-microsoft-com:vml" Requires="v">
                <p:oleObj spid="_x0000_s30770" name="Ekvation" r:id="rId3" imgW="1091880" imgH="228600" progId="Equation.3">
                  <p:embed/>
                </p:oleObj>
              </mc:Choice>
              <mc:Fallback>
                <p:oleObj name="Ekvation" r:id="rId3" imgW="1091880" imgH="228600" progId="Equation.3">
                  <p:embed/>
                  <p:pic>
                    <p:nvPicPr>
                      <p:cNvPr id="0" name="Object 46"/>
                      <p:cNvPicPr>
                        <a:picLocks noChangeAspect="1" noChangeArrowheads="1"/>
                      </p:cNvPicPr>
                      <p:nvPr/>
                    </p:nvPicPr>
                    <p:blipFill>
                      <a:blip r:embed="rId4"/>
                      <a:srcRect/>
                      <a:stretch>
                        <a:fillRect/>
                      </a:stretch>
                    </p:blipFill>
                    <p:spPr bwMode="auto">
                      <a:xfrm>
                        <a:off x="3762380" y="4509120"/>
                        <a:ext cx="2537812" cy="480877"/>
                      </a:xfrm>
                      <a:prstGeom prst="rect">
                        <a:avLst/>
                      </a:prstGeom>
                      <a:noFill/>
                      <a:ln>
                        <a:noFill/>
                      </a:ln>
                    </p:spPr>
                  </p:pic>
                </p:oleObj>
              </mc:Fallback>
            </mc:AlternateContent>
          </a:graphicData>
        </a:graphic>
      </p:graphicFrame>
      <p:sp>
        <p:nvSpPr>
          <p:cNvPr id="3" name="TextBox 2"/>
          <p:cNvSpPr txBox="1"/>
          <p:nvPr/>
        </p:nvSpPr>
        <p:spPr>
          <a:xfrm>
            <a:off x="5543254" y="4829090"/>
            <a:ext cx="659155" cy="400110"/>
          </a:xfrm>
          <a:prstGeom prst="rect">
            <a:avLst/>
          </a:prstGeom>
          <a:noFill/>
        </p:spPr>
        <p:txBody>
          <a:bodyPr wrap="none" rtlCol="0">
            <a:spAutoFit/>
          </a:bodyPr>
          <a:lstStyle/>
          <a:p>
            <a:r>
              <a:rPr lang="sv-SE" sz="2000" dirty="0" smtClean="0">
                <a:solidFill>
                  <a:schemeClr val="tx1"/>
                </a:solidFill>
                <a:latin typeface="+mn-lt"/>
              </a:rPr>
              <a:t>(-,+)</a:t>
            </a:r>
            <a:endParaRPr lang="sv-SE" sz="2000" dirty="0">
              <a:solidFill>
                <a:schemeClr val="tx1"/>
              </a:solidFill>
              <a:latin typeface="+mn-lt"/>
            </a:endParaRPr>
          </a:p>
        </p:txBody>
      </p:sp>
      <p:sp>
        <p:nvSpPr>
          <p:cNvPr id="6" name="Slide Number Placeholder 3"/>
          <p:cNvSpPr>
            <a:spLocks noGrp="1"/>
          </p:cNvSpPr>
          <p:nvPr>
            <p:ph type="sldNum" sz="quarter" idx="10"/>
          </p:nvPr>
        </p:nvSpPr>
        <p:spPr>
          <a:xfrm>
            <a:off x="0" y="6516688"/>
            <a:ext cx="1900238" cy="336550"/>
          </a:xfrm>
        </p:spPr>
        <p:txBody>
          <a:bodyPr/>
          <a:lstStyle/>
          <a:p>
            <a:pPr>
              <a:defRPr/>
            </a:pPr>
            <a:r>
              <a:rPr lang="sv-SE" dirty="0" smtClean="0"/>
              <a:t>K7: </a:t>
            </a:r>
            <a:r>
              <a:rPr lang="sv-SE" dirty="0"/>
              <a:t>sid. </a:t>
            </a:r>
            <a:fld id="{71B7D319-3509-4EF6-A7CA-BA2351681FF6}" type="slidenum">
              <a:rPr lang="en-GB"/>
              <a:pPr>
                <a:defRPr/>
              </a:pPr>
              <a:t>16</a:t>
            </a:fld>
            <a:endParaRPr lang="en-GB" dirty="0"/>
          </a:p>
        </p:txBody>
      </p:sp>
    </p:spTree>
    <p:extLst>
      <p:ext uri="{BB962C8B-B14F-4D97-AF65-F5344CB8AC3E}">
        <p14:creationId xmlns:p14="http://schemas.microsoft.com/office/powerpoint/2010/main" val="4290337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animEffect transition="in" filter="wipe(left)">
                                      <p:cBhvr>
                                        <p:cTn id="7" dur="500"/>
                                        <p:tgtEl>
                                          <p:spTgt spid="148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8483">
                                            <p:txEl>
                                              <p:pRg st="1" end="1"/>
                                            </p:txEl>
                                          </p:spTgt>
                                        </p:tgtEl>
                                        <p:attrNameLst>
                                          <p:attrName>style.visibility</p:attrName>
                                        </p:attrNameLst>
                                      </p:cBhvr>
                                      <p:to>
                                        <p:strVal val="visible"/>
                                      </p:to>
                                    </p:set>
                                    <p:animEffect transition="in" filter="wipe(left)">
                                      <p:cBhvr>
                                        <p:cTn id="12" dur="500"/>
                                        <p:tgtEl>
                                          <p:spTgt spid="1484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8483">
                                            <p:txEl>
                                              <p:pRg st="2" end="2"/>
                                            </p:txEl>
                                          </p:spTgt>
                                        </p:tgtEl>
                                        <p:attrNameLst>
                                          <p:attrName>style.visibility</p:attrName>
                                        </p:attrNameLst>
                                      </p:cBhvr>
                                      <p:to>
                                        <p:strVal val="visible"/>
                                      </p:to>
                                    </p:set>
                                    <p:animEffect transition="in" filter="wipe(left)">
                                      <p:cBhvr>
                                        <p:cTn id="17" dur="500"/>
                                        <p:tgtEl>
                                          <p:spTgt spid="1484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8483">
                                            <p:txEl>
                                              <p:pRg st="3" end="3"/>
                                            </p:txEl>
                                          </p:spTgt>
                                        </p:tgtEl>
                                        <p:attrNameLst>
                                          <p:attrName>style.visibility</p:attrName>
                                        </p:attrNameLst>
                                      </p:cBhvr>
                                      <p:to>
                                        <p:strVal val="visible"/>
                                      </p:to>
                                    </p:set>
                                    <p:animEffect transition="in" filter="wipe(left)">
                                      <p:cBhvr>
                                        <p:cTn id="22" dur="500"/>
                                        <p:tgtEl>
                                          <p:spTgt spid="14848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8483">
                                            <p:txEl>
                                              <p:pRg st="4" end="4"/>
                                            </p:txEl>
                                          </p:spTgt>
                                        </p:tgtEl>
                                        <p:attrNameLst>
                                          <p:attrName>style.visibility</p:attrName>
                                        </p:attrNameLst>
                                      </p:cBhvr>
                                      <p:to>
                                        <p:strVal val="visible"/>
                                      </p:to>
                                    </p:set>
                                    <p:animEffect transition="in" filter="wipe(left)">
                                      <p:cBhvr>
                                        <p:cTn id="27" dur="500"/>
                                        <p:tgtEl>
                                          <p:spTgt spid="1484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bldLvl="2" autoUpdateAnimBg="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defRPr/>
            </a:pPr>
            <a:r>
              <a:rPr lang="en-US" dirty="0" err="1" smtClean="0">
                <a:latin typeface="+mn-lt"/>
              </a:rPr>
              <a:t>Pr</a:t>
            </a:r>
            <a:r>
              <a:rPr lang="sv-SE" dirty="0" smtClean="0">
                <a:latin typeface="+mn-lt"/>
              </a:rPr>
              <a:t>isbildning</a:t>
            </a:r>
            <a:endParaRPr lang="en-US" dirty="0" smtClean="0">
              <a:latin typeface="+mn-lt"/>
            </a:endParaRPr>
          </a:p>
        </p:txBody>
      </p:sp>
      <p:sp>
        <p:nvSpPr>
          <p:cNvPr id="150531" name="Rectangle 3"/>
          <p:cNvSpPr>
            <a:spLocks noGrp="1" noChangeArrowheads="1"/>
          </p:cNvSpPr>
          <p:nvPr>
            <p:ph type="body" idx="1"/>
          </p:nvPr>
        </p:nvSpPr>
        <p:spPr>
          <a:xfrm>
            <a:off x="609600" y="1447800"/>
            <a:ext cx="8001000" cy="2438400"/>
          </a:xfrm>
        </p:spPr>
        <p:txBody>
          <a:bodyPr/>
          <a:lstStyle/>
          <a:p>
            <a:pPr eaLnBrk="1" hangingPunct="1">
              <a:buFont typeface="Arial" panose="020B0604020202020204" pitchFamily="34" charset="0"/>
              <a:buChar char="•"/>
              <a:defRPr/>
            </a:pPr>
            <a:r>
              <a:rPr lang="sv-SE" sz="2200" dirty="0" smtClean="0">
                <a:effectLst/>
              </a:rPr>
              <a:t>De priser företagen sätter beror </a:t>
            </a:r>
            <a:r>
              <a:rPr lang="sv-SE" sz="2200" dirty="0" err="1" smtClean="0">
                <a:effectLst/>
              </a:rPr>
              <a:t>bla</a:t>
            </a:r>
            <a:r>
              <a:rPr lang="sv-SE" sz="2200" dirty="0" smtClean="0">
                <a:effectLst/>
              </a:rPr>
              <a:t> på deras kostnader. För att beskriva dessa definierar vi en </a:t>
            </a:r>
            <a:r>
              <a:rPr lang="sv-SE" sz="2200" b="1" dirty="0" smtClean="0">
                <a:effectLst/>
              </a:rPr>
              <a:t>produktionsfunktion. </a:t>
            </a:r>
            <a:r>
              <a:rPr lang="sv-SE" sz="2200" dirty="0" smtClean="0">
                <a:effectLst/>
              </a:rPr>
              <a:t>Anger en relation mellan mängden och kvaliteten på produktionsfaktorer och produktion</a:t>
            </a:r>
            <a:r>
              <a:rPr lang="en-US" sz="2200" dirty="0" smtClean="0">
                <a:effectLst/>
              </a:rPr>
              <a:t>. </a:t>
            </a:r>
          </a:p>
          <a:p>
            <a:pPr eaLnBrk="1" hangingPunct="1">
              <a:buFont typeface="Arial" panose="020B0604020202020204" pitchFamily="34" charset="0"/>
              <a:buChar char="•"/>
              <a:defRPr/>
            </a:pPr>
            <a:r>
              <a:rPr lang="sv-SE" sz="2200" dirty="0" smtClean="0">
                <a:effectLst/>
              </a:rPr>
              <a:t>Vi bortser tillsvidare från kapital och fokuserar på </a:t>
            </a:r>
            <a:r>
              <a:rPr lang="sv-SE" sz="2200" dirty="0" err="1" smtClean="0">
                <a:effectLst/>
              </a:rPr>
              <a:t>produk-tionsfaktorn</a:t>
            </a:r>
            <a:r>
              <a:rPr lang="sv-SE" sz="2200" dirty="0" smtClean="0">
                <a:effectLst/>
              </a:rPr>
              <a:t> arbetskraft. En enkel produktionsfunktionen kan då skrivas</a:t>
            </a:r>
            <a:r>
              <a:rPr lang="en-US" sz="2200" dirty="0" smtClean="0">
                <a:effectLst/>
              </a:rPr>
              <a:t>: </a:t>
            </a:r>
            <a:r>
              <a:rPr lang="en-US" sz="2200" i="1" dirty="0" smtClean="0">
                <a:effectLst/>
              </a:rPr>
              <a:t>Y = A</a:t>
            </a:r>
            <a:r>
              <a:rPr lang="en-US" sz="2200" dirty="0" smtClean="0">
                <a:effectLst/>
              </a:rPr>
              <a:t>×</a:t>
            </a:r>
            <a:r>
              <a:rPr lang="en-US" sz="2200" i="1" dirty="0" smtClean="0">
                <a:effectLst/>
              </a:rPr>
              <a:t>N </a:t>
            </a:r>
            <a:br>
              <a:rPr lang="en-US" sz="2200" i="1" dirty="0" smtClean="0">
                <a:effectLst/>
              </a:rPr>
            </a:br>
            <a:r>
              <a:rPr lang="en-US" sz="2200" i="1" dirty="0" smtClean="0">
                <a:effectLst/>
              </a:rPr>
              <a:t>		</a:t>
            </a:r>
            <a:r>
              <a:rPr lang="sv-SE" sz="2000" i="1" dirty="0" smtClean="0">
                <a:effectLst/>
              </a:rPr>
              <a:t>Y </a:t>
            </a:r>
            <a:r>
              <a:rPr lang="sv-SE" sz="2000" i="1" dirty="0">
                <a:effectLst/>
              </a:rPr>
              <a:t>= </a:t>
            </a:r>
            <a:r>
              <a:rPr lang="sv-SE" sz="2000" dirty="0">
                <a:effectLst/>
              </a:rPr>
              <a:t>produktion</a:t>
            </a:r>
            <a:r>
              <a:rPr lang="sv-SE" sz="2000" i="1" dirty="0">
                <a:effectLst/>
              </a:rPr>
              <a:t/>
            </a:r>
            <a:br>
              <a:rPr lang="sv-SE" sz="2000" i="1" dirty="0">
                <a:effectLst/>
              </a:rPr>
            </a:br>
            <a:r>
              <a:rPr lang="sv-SE" sz="2000" i="1" dirty="0" smtClean="0">
                <a:effectLst/>
              </a:rPr>
              <a:t>		N </a:t>
            </a:r>
            <a:r>
              <a:rPr lang="sv-SE" sz="2000" i="1" dirty="0">
                <a:effectLst/>
              </a:rPr>
              <a:t>= </a:t>
            </a:r>
            <a:r>
              <a:rPr lang="sv-SE" sz="2000" dirty="0" smtClean="0">
                <a:effectLst/>
              </a:rPr>
              <a:t>sysselsättning (ett uppskalat representativt företag) 	</a:t>
            </a:r>
            <a:r>
              <a:rPr lang="sv-SE" sz="2000" i="1" dirty="0">
                <a:effectLst/>
              </a:rPr>
              <a:t/>
            </a:r>
            <a:br>
              <a:rPr lang="sv-SE" sz="2000" i="1" dirty="0">
                <a:effectLst/>
              </a:rPr>
            </a:br>
            <a:r>
              <a:rPr lang="sv-SE" sz="2000" i="1" dirty="0" smtClean="0">
                <a:effectLst/>
              </a:rPr>
              <a:t>		A </a:t>
            </a:r>
            <a:r>
              <a:rPr lang="sv-SE" sz="2000" i="1" dirty="0">
                <a:effectLst/>
              </a:rPr>
              <a:t>= </a:t>
            </a:r>
            <a:r>
              <a:rPr lang="sv-SE" sz="2000" dirty="0" smtClean="0">
                <a:effectLst/>
              </a:rPr>
              <a:t>arbetskraftsproduktivitet (produktion </a:t>
            </a:r>
            <a:r>
              <a:rPr lang="sv-SE" sz="2000" dirty="0">
                <a:effectLst/>
              </a:rPr>
              <a:t>per arbetare</a:t>
            </a:r>
            <a:r>
              <a:rPr lang="sv-SE" sz="2000" dirty="0" smtClean="0">
                <a:effectLst/>
              </a:rPr>
              <a:t>)</a:t>
            </a:r>
          </a:p>
          <a:p>
            <a:pPr eaLnBrk="1" hangingPunct="1">
              <a:buFont typeface="Arial" panose="020B0604020202020204" pitchFamily="34" charset="0"/>
              <a:buChar char="•"/>
              <a:defRPr/>
            </a:pPr>
            <a:r>
              <a:rPr lang="sv-SE" sz="2000" dirty="0" smtClean="0">
                <a:effectLst/>
              </a:rPr>
              <a:t>Antag tillsvidare </a:t>
            </a:r>
            <a:r>
              <a:rPr lang="sv-SE" sz="2000" i="1" dirty="0" smtClean="0">
                <a:effectLst/>
              </a:rPr>
              <a:t>A = </a:t>
            </a:r>
            <a:r>
              <a:rPr lang="sv-SE" sz="2000" dirty="0" smtClean="0">
                <a:effectLst/>
              </a:rPr>
              <a:t>1.</a:t>
            </a:r>
          </a:p>
          <a:p>
            <a:pPr eaLnBrk="1" hangingPunct="1">
              <a:buFont typeface="Arial" panose="020B0604020202020204" pitchFamily="34" charset="0"/>
              <a:buChar char="•"/>
              <a:defRPr/>
            </a:pPr>
            <a:r>
              <a:rPr lang="sv-SE" sz="2000" dirty="0" smtClean="0">
                <a:effectLst/>
              </a:rPr>
              <a:t>Företagets kostnader bestäms av lönen – en enhet </a:t>
            </a:r>
            <a:r>
              <a:rPr lang="sv-SE" sz="2000" i="1" dirty="0" smtClean="0">
                <a:effectLst/>
              </a:rPr>
              <a:t>Y </a:t>
            </a:r>
            <a:r>
              <a:rPr lang="sv-SE" sz="2000" dirty="0" smtClean="0">
                <a:effectLst/>
              </a:rPr>
              <a:t>kräver en enhet arbetskraft som kostar </a:t>
            </a:r>
            <a:r>
              <a:rPr lang="sv-SE" sz="2000" i="1" dirty="0" smtClean="0">
                <a:effectLst/>
              </a:rPr>
              <a:t>W. </a:t>
            </a:r>
            <a:r>
              <a:rPr lang="sv-SE" sz="2000" b="1" dirty="0" smtClean="0">
                <a:effectLst/>
              </a:rPr>
              <a:t>Marginalkostnaden </a:t>
            </a:r>
            <a:r>
              <a:rPr lang="sv-SE" sz="2000" dirty="0" smtClean="0">
                <a:effectLst/>
              </a:rPr>
              <a:t>=</a:t>
            </a:r>
            <a:r>
              <a:rPr lang="sv-SE" sz="2000" i="1" dirty="0" smtClean="0">
                <a:effectLst/>
              </a:rPr>
              <a:t> W.</a:t>
            </a:r>
            <a:endParaRPr lang="en-US" sz="2200" i="1" dirty="0" smtClean="0">
              <a:effectLst/>
            </a:endParaRPr>
          </a:p>
        </p:txBody>
      </p:sp>
      <p:sp>
        <p:nvSpPr>
          <p:cNvPr id="4" name="Slide Number Placeholder 3"/>
          <p:cNvSpPr>
            <a:spLocks noGrp="1"/>
          </p:cNvSpPr>
          <p:nvPr>
            <p:ph type="sldNum" sz="quarter" idx="10"/>
          </p:nvPr>
        </p:nvSpPr>
        <p:spPr>
          <a:xfrm>
            <a:off x="0" y="6516688"/>
            <a:ext cx="1900238" cy="336550"/>
          </a:xfrm>
        </p:spPr>
        <p:txBody>
          <a:bodyPr/>
          <a:lstStyle/>
          <a:p>
            <a:pPr>
              <a:defRPr/>
            </a:pPr>
            <a:r>
              <a:rPr lang="sv-SE" dirty="0" smtClean="0"/>
              <a:t>K7: </a:t>
            </a:r>
            <a:r>
              <a:rPr lang="sv-SE" dirty="0"/>
              <a:t>sid. </a:t>
            </a:r>
            <a:fld id="{71B7D319-3509-4EF6-A7CA-BA2351681FF6}" type="slidenum">
              <a:rPr lang="en-GB"/>
              <a:pPr>
                <a:defRPr/>
              </a:pPr>
              <a:t>17</a:t>
            </a:fld>
            <a:endParaRPr lang="en-GB" dirty="0"/>
          </a:p>
        </p:txBody>
      </p:sp>
    </p:spTree>
    <p:extLst>
      <p:ext uri="{BB962C8B-B14F-4D97-AF65-F5344CB8AC3E}">
        <p14:creationId xmlns:p14="http://schemas.microsoft.com/office/powerpoint/2010/main" val="4023737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animEffect transition="in" filter="wipe(left)">
                                      <p:cBhvr>
                                        <p:cTn id="7" dur="500"/>
                                        <p:tgtEl>
                                          <p:spTgt spid="150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0531">
                                            <p:txEl>
                                              <p:pRg st="1" end="1"/>
                                            </p:txEl>
                                          </p:spTgt>
                                        </p:tgtEl>
                                        <p:attrNameLst>
                                          <p:attrName>style.visibility</p:attrName>
                                        </p:attrNameLst>
                                      </p:cBhvr>
                                      <p:to>
                                        <p:strVal val="visible"/>
                                      </p:to>
                                    </p:set>
                                    <p:animEffect transition="in" filter="wipe(left)">
                                      <p:cBhvr>
                                        <p:cTn id="12" dur="500"/>
                                        <p:tgtEl>
                                          <p:spTgt spid="150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0531">
                                            <p:txEl>
                                              <p:pRg st="2" end="2"/>
                                            </p:txEl>
                                          </p:spTgt>
                                        </p:tgtEl>
                                        <p:attrNameLst>
                                          <p:attrName>style.visibility</p:attrName>
                                        </p:attrNameLst>
                                      </p:cBhvr>
                                      <p:to>
                                        <p:strVal val="visible"/>
                                      </p:to>
                                    </p:set>
                                    <p:animEffect transition="in" filter="wipe(left)">
                                      <p:cBhvr>
                                        <p:cTn id="17" dur="500"/>
                                        <p:tgtEl>
                                          <p:spTgt spid="150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0531">
                                            <p:txEl>
                                              <p:pRg st="3" end="3"/>
                                            </p:txEl>
                                          </p:spTgt>
                                        </p:tgtEl>
                                        <p:attrNameLst>
                                          <p:attrName>style.visibility</p:attrName>
                                        </p:attrNameLst>
                                      </p:cBhvr>
                                      <p:to>
                                        <p:strVal val="visible"/>
                                      </p:to>
                                    </p:set>
                                    <p:animEffect transition="in" filter="wipe(left)">
                                      <p:cBhvr>
                                        <p:cTn id="22" dur="500"/>
                                        <p:tgtEl>
                                          <p:spTgt spid="1505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defRPr/>
            </a:pPr>
            <a:r>
              <a:rPr lang="en-US" dirty="0" err="1" smtClean="0"/>
              <a:t>Pri</a:t>
            </a:r>
            <a:r>
              <a:rPr lang="sv-SE" dirty="0" err="1" smtClean="0"/>
              <a:t>spåslag</a:t>
            </a:r>
            <a:endParaRPr lang="en-US" dirty="0" smtClean="0"/>
          </a:p>
        </p:txBody>
      </p:sp>
      <p:sp>
        <p:nvSpPr>
          <p:cNvPr id="151555" name="Rectangle 3"/>
          <p:cNvSpPr>
            <a:spLocks noGrp="1" noChangeArrowheads="1"/>
          </p:cNvSpPr>
          <p:nvPr>
            <p:ph type="body" sz="half" idx="1"/>
          </p:nvPr>
        </p:nvSpPr>
        <p:spPr>
          <a:xfrm>
            <a:off x="609600" y="1752600"/>
            <a:ext cx="7850188" cy="4800600"/>
          </a:xfrm>
        </p:spPr>
        <p:txBody>
          <a:bodyPr/>
          <a:lstStyle/>
          <a:p>
            <a:pPr eaLnBrk="1" hangingPunct="1">
              <a:lnSpc>
                <a:spcPct val="90000"/>
              </a:lnSpc>
              <a:buFont typeface="Arial" panose="020B0604020202020204" pitchFamily="34" charset="0"/>
              <a:buChar char="•"/>
              <a:defRPr/>
            </a:pPr>
            <a:r>
              <a:rPr lang="sv-SE" sz="2400" dirty="0" smtClean="0">
                <a:effectLst/>
              </a:rPr>
              <a:t>Vi tillåter att perfekt konkurrens inte råder. Priset &gt; marginalkostnaden. Därför antar vi:</a:t>
            </a:r>
          </a:p>
          <a:p>
            <a:pPr marL="457200" lvl="1" indent="0" algn="ctr" eaLnBrk="1" hangingPunct="1">
              <a:lnSpc>
                <a:spcPct val="90000"/>
              </a:lnSpc>
              <a:defRPr/>
            </a:pPr>
            <a:r>
              <a:rPr lang="sv-SE" i="1" dirty="0" smtClean="0">
                <a:effectLst/>
              </a:rPr>
              <a:t>P = </a:t>
            </a:r>
            <a:r>
              <a:rPr lang="sv-SE" dirty="0" smtClean="0">
                <a:effectLst/>
              </a:rPr>
              <a:t>(1+</a:t>
            </a:r>
            <a:r>
              <a:rPr lang="en-US" i="1" dirty="0" smtClean="0">
                <a:effectLst/>
                <a:sym typeface="Symbol" pitchFamily="18" charset="2"/>
              </a:rPr>
              <a:t></a:t>
            </a:r>
            <a:r>
              <a:rPr lang="sv-SE" dirty="0" smtClean="0">
                <a:effectLst/>
                <a:sym typeface="Symbol" pitchFamily="18" charset="2"/>
              </a:rPr>
              <a:t>)×</a:t>
            </a:r>
            <a:r>
              <a:rPr lang="sv-SE" i="1" dirty="0" smtClean="0">
                <a:effectLst/>
                <a:sym typeface="Symbol" pitchFamily="18" charset="2"/>
              </a:rPr>
              <a:t>W</a:t>
            </a:r>
            <a:endParaRPr lang="sv-SE" sz="2800" i="1" dirty="0" smtClean="0">
              <a:effectLst/>
              <a:sym typeface="Symbol" pitchFamily="18" charset="2"/>
            </a:endParaRPr>
          </a:p>
          <a:p>
            <a:pPr eaLnBrk="1" hangingPunct="1">
              <a:lnSpc>
                <a:spcPct val="90000"/>
              </a:lnSpc>
              <a:buClrTx/>
              <a:buFont typeface="Arial" panose="020B0604020202020204" pitchFamily="34" charset="0"/>
              <a:buChar char="•"/>
              <a:defRPr/>
            </a:pPr>
            <a:r>
              <a:rPr lang="en-US" sz="2400" i="1" dirty="0" smtClean="0">
                <a:effectLst/>
                <a:sym typeface="Symbol" pitchFamily="18" charset="2"/>
              </a:rPr>
              <a:t></a:t>
            </a:r>
            <a:r>
              <a:rPr lang="en-US" sz="2400" dirty="0" smtClean="0">
                <a:effectLst/>
                <a:sym typeface="Symbol" pitchFamily="18" charset="2"/>
              </a:rPr>
              <a:t> </a:t>
            </a:r>
            <a:r>
              <a:rPr lang="sv-SE" sz="2400" dirty="0" smtClean="0">
                <a:effectLst/>
                <a:sym typeface="Symbol" pitchFamily="18" charset="2"/>
              </a:rPr>
              <a:t> </a:t>
            </a:r>
            <a:r>
              <a:rPr lang="sv-SE" sz="2400" b="1" dirty="0" smtClean="0">
                <a:effectLst/>
                <a:sym typeface="Symbol" pitchFamily="18" charset="2"/>
              </a:rPr>
              <a:t>prispåslag</a:t>
            </a:r>
            <a:r>
              <a:rPr lang="sv-SE" sz="2400" dirty="0" smtClean="0">
                <a:effectLst/>
                <a:sym typeface="Symbol" pitchFamily="18" charset="2"/>
              </a:rPr>
              <a:t> på marginalkostnaden</a:t>
            </a:r>
            <a:r>
              <a:rPr lang="en-US" sz="2400" dirty="0" smtClean="0">
                <a:effectLst/>
                <a:sym typeface="Symbol" pitchFamily="18" charset="2"/>
              </a:rPr>
              <a:t>. </a:t>
            </a:r>
            <a:r>
              <a:rPr lang="sv-SE" sz="2400" dirty="0" smtClean="0">
                <a:effectLst/>
                <a:sym typeface="Symbol" pitchFamily="18" charset="2"/>
              </a:rPr>
              <a:t>Under perfekt konkurrens gäller att</a:t>
            </a:r>
            <a:r>
              <a:rPr lang="en-US" sz="2400" dirty="0" smtClean="0">
                <a:effectLst/>
                <a:sym typeface="Symbol" pitchFamily="18" charset="2"/>
              </a:rPr>
              <a:t> </a:t>
            </a:r>
            <a:r>
              <a:rPr lang="en-US" sz="2400" i="1" dirty="0" smtClean="0">
                <a:effectLst/>
                <a:sym typeface="Symbol" pitchFamily="18" charset="2"/>
              </a:rPr>
              <a:t></a:t>
            </a:r>
            <a:r>
              <a:rPr lang="en-US" sz="2400" dirty="0" smtClean="0">
                <a:effectLst/>
                <a:sym typeface="Symbol" pitchFamily="18" charset="2"/>
              </a:rPr>
              <a:t> = 0, </a:t>
            </a:r>
            <a:r>
              <a:rPr lang="sv-SE" sz="2400" dirty="0" smtClean="0">
                <a:effectLst/>
                <a:sym typeface="Symbol" pitchFamily="18" charset="2"/>
              </a:rPr>
              <a:t>och</a:t>
            </a:r>
            <a:r>
              <a:rPr lang="en-US" sz="2400" dirty="0" smtClean="0">
                <a:effectLst/>
                <a:sym typeface="Symbol" pitchFamily="18" charset="2"/>
              </a:rPr>
              <a:t> </a:t>
            </a:r>
            <a:r>
              <a:rPr lang="en-US" sz="2400" i="1" dirty="0" smtClean="0">
                <a:effectLst/>
                <a:sym typeface="Symbol" pitchFamily="18" charset="2"/>
              </a:rPr>
              <a:t>P</a:t>
            </a:r>
            <a:r>
              <a:rPr lang="en-US" sz="2400" dirty="0" smtClean="0">
                <a:effectLst/>
                <a:sym typeface="Symbol" pitchFamily="18" charset="2"/>
              </a:rPr>
              <a:t> = </a:t>
            </a:r>
            <a:r>
              <a:rPr lang="en-US" sz="2400" i="1" dirty="0" smtClean="0">
                <a:effectLst/>
                <a:sym typeface="Symbol" pitchFamily="18" charset="2"/>
              </a:rPr>
              <a:t>W</a:t>
            </a:r>
            <a:r>
              <a:rPr lang="en-US" sz="2400" dirty="0" smtClean="0">
                <a:effectLst/>
                <a:sym typeface="Symbol" pitchFamily="18" charset="2"/>
              </a:rPr>
              <a:t>.</a:t>
            </a:r>
            <a:endParaRPr lang="sv-SE" sz="2400" dirty="0" smtClean="0">
              <a:effectLst/>
              <a:sym typeface="Symbol" pitchFamily="18" charset="2"/>
            </a:endParaRPr>
          </a:p>
          <a:p>
            <a:pPr eaLnBrk="1" hangingPunct="1">
              <a:lnSpc>
                <a:spcPct val="90000"/>
              </a:lnSpc>
              <a:buClrTx/>
              <a:buFont typeface="Arial" panose="020B0604020202020204" pitchFamily="34" charset="0"/>
              <a:buChar char="•"/>
              <a:defRPr/>
            </a:pPr>
            <a:r>
              <a:rPr lang="sv-SE" sz="2400" i="1" dirty="0" smtClean="0">
                <a:effectLst/>
              </a:rPr>
              <a:t>P = </a:t>
            </a:r>
            <a:r>
              <a:rPr lang="sv-SE" sz="2400" dirty="0" smtClean="0">
                <a:effectLst/>
              </a:rPr>
              <a:t>(1+ </a:t>
            </a:r>
            <a:r>
              <a:rPr lang="en-US" sz="2400" i="1" dirty="0" smtClean="0">
                <a:effectLst/>
                <a:sym typeface="Symbol" pitchFamily="18" charset="2"/>
              </a:rPr>
              <a:t></a:t>
            </a:r>
            <a:r>
              <a:rPr lang="en-US" sz="2400" dirty="0" smtClean="0">
                <a:effectLst/>
                <a:sym typeface="Symbol" pitchFamily="18" charset="2"/>
              </a:rPr>
              <a:t> </a:t>
            </a:r>
            <a:r>
              <a:rPr lang="sv-SE" sz="2400" dirty="0" smtClean="0">
                <a:effectLst/>
                <a:sym typeface="Symbol" pitchFamily="18" charset="2"/>
              </a:rPr>
              <a:t>)×</a:t>
            </a:r>
            <a:r>
              <a:rPr lang="sv-SE" sz="2400" i="1" dirty="0" smtClean="0">
                <a:effectLst/>
                <a:sym typeface="Symbol" pitchFamily="18" charset="2"/>
              </a:rPr>
              <a:t>W </a:t>
            </a:r>
            <a:r>
              <a:rPr lang="sv-SE" sz="2400" dirty="0" smtClean="0">
                <a:effectLst/>
                <a:sym typeface="Symbol" pitchFamily="18" charset="2"/>
              </a:rPr>
              <a:t>kommer att ge oss en prissättningsrelation. </a:t>
            </a:r>
          </a:p>
          <a:p>
            <a:pPr eaLnBrk="1" hangingPunct="1">
              <a:lnSpc>
                <a:spcPct val="90000"/>
              </a:lnSpc>
              <a:buClrTx/>
              <a:buFont typeface="Arial" panose="020B0604020202020204" pitchFamily="34" charset="0"/>
              <a:buChar char="•"/>
              <a:defRPr/>
            </a:pPr>
            <a:r>
              <a:rPr lang="sv-SE" sz="2400" b="1" i="1" dirty="0" smtClean="0">
                <a:effectLst/>
                <a:sym typeface="Symbol" pitchFamily="18" charset="2"/>
              </a:rPr>
              <a:t>Överkurs</a:t>
            </a:r>
            <a:r>
              <a:rPr lang="sv-SE" sz="2400" dirty="0" smtClean="0">
                <a:effectLst/>
                <a:sym typeface="Symbol" pitchFamily="18" charset="2"/>
              </a:rPr>
              <a:t>; </a:t>
            </a:r>
          </a:p>
          <a:p>
            <a:pPr marL="800100" lvl="1" indent="-342900" eaLnBrk="1" hangingPunct="1">
              <a:lnSpc>
                <a:spcPct val="90000"/>
              </a:lnSpc>
              <a:buClrTx/>
              <a:buFont typeface="Arial" panose="020B0604020202020204" pitchFamily="34" charset="0"/>
              <a:buChar char="•"/>
              <a:defRPr/>
            </a:pPr>
            <a:r>
              <a:rPr lang="sv-SE" sz="2000" dirty="0" smtClean="0">
                <a:effectLst/>
                <a:sym typeface="Symbol" pitchFamily="18" charset="2"/>
              </a:rPr>
              <a:t>Företagens vinst är (</a:t>
            </a:r>
            <a:r>
              <a:rPr lang="sv-SE" sz="2000" i="1" dirty="0" smtClean="0">
                <a:effectLst/>
                <a:sym typeface="Symbol" pitchFamily="18" charset="2"/>
              </a:rPr>
              <a:t>P-W</a:t>
            </a:r>
            <a:r>
              <a:rPr lang="sv-SE" sz="2000" dirty="0" smtClean="0">
                <a:effectLst/>
                <a:sym typeface="Symbol" pitchFamily="18" charset="2"/>
              </a:rPr>
              <a:t>)×</a:t>
            </a:r>
            <a:r>
              <a:rPr lang="sv-SE" sz="2000" i="1" dirty="0" smtClean="0">
                <a:effectLst/>
                <a:sym typeface="Symbol" pitchFamily="18" charset="2"/>
              </a:rPr>
              <a:t>Q</a:t>
            </a:r>
            <a:r>
              <a:rPr lang="sv-SE" sz="2000" dirty="0" smtClean="0">
                <a:effectLst/>
                <a:sym typeface="Symbol" pitchFamily="18" charset="2"/>
              </a:rPr>
              <a:t> där </a:t>
            </a:r>
            <a:r>
              <a:rPr lang="sv-SE" sz="2000" i="1" dirty="0" smtClean="0">
                <a:effectLst/>
                <a:sym typeface="Symbol" pitchFamily="18" charset="2"/>
              </a:rPr>
              <a:t>Q </a:t>
            </a:r>
            <a:r>
              <a:rPr lang="sv-SE" sz="2000" dirty="0" smtClean="0">
                <a:effectLst/>
                <a:sym typeface="Symbol" pitchFamily="18" charset="2"/>
              </a:rPr>
              <a:t>är såld kvantitet. Om ett företag möter en efterfråga </a:t>
            </a:r>
            <a:r>
              <a:rPr lang="sv-SE" sz="2000" i="1" dirty="0" smtClean="0">
                <a:effectLst/>
                <a:sym typeface="Symbol" pitchFamily="18" charset="2"/>
              </a:rPr>
              <a:t>Q = P </a:t>
            </a:r>
            <a:r>
              <a:rPr lang="sv-SE" sz="2000" i="1" baseline="30000" dirty="0" smtClean="0">
                <a:effectLst/>
                <a:cs typeface="Arial" charset="0"/>
                <a:sym typeface="Symbol" pitchFamily="18" charset="2"/>
              </a:rPr>
              <a:t>-</a:t>
            </a:r>
            <a:r>
              <a:rPr lang="sv-SE" sz="2000" baseline="30000" dirty="0" smtClean="0">
                <a:effectLst/>
                <a:cs typeface="Arial" charset="0"/>
                <a:sym typeface="Symbol" pitchFamily="18" charset="2"/>
              </a:rPr>
              <a:t>(1+</a:t>
            </a:r>
            <a:r>
              <a:rPr lang="sv-SE" sz="2000" i="1" baseline="30000" dirty="0" smtClean="0">
                <a:effectLst/>
                <a:cs typeface="Arial" charset="0"/>
                <a:sym typeface="Symbol" pitchFamily="18" charset="2"/>
              </a:rPr>
              <a:t>µ</a:t>
            </a:r>
            <a:r>
              <a:rPr lang="sv-SE" sz="2000" baseline="30000" dirty="0" smtClean="0">
                <a:effectLst/>
                <a:cs typeface="Arial" charset="0"/>
                <a:sym typeface="Symbol" pitchFamily="18" charset="2"/>
              </a:rPr>
              <a:t>)/</a:t>
            </a:r>
            <a:r>
              <a:rPr lang="sv-SE" sz="2000" i="1" baseline="30000" dirty="0" smtClean="0">
                <a:effectLst/>
                <a:cs typeface="Arial" charset="0"/>
                <a:sym typeface="Symbol" pitchFamily="18" charset="2"/>
              </a:rPr>
              <a:t>µ</a:t>
            </a:r>
            <a:r>
              <a:rPr lang="sv-SE" sz="2000" dirty="0" smtClean="0">
                <a:effectLst/>
                <a:cs typeface="Arial" charset="0"/>
                <a:sym typeface="Symbol" pitchFamily="18" charset="2"/>
              </a:rPr>
              <a:t>  där  </a:t>
            </a:r>
            <a:r>
              <a:rPr lang="sv-SE" sz="2000" i="1" dirty="0" smtClean="0">
                <a:effectLst/>
                <a:cs typeface="Arial" charset="0"/>
                <a:sym typeface="Symbol" pitchFamily="18" charset="2"/>
              </a:rPr>
              <a:t>µ</a:t>
            </a:r>
            <a:r>
              <a:rPr lang="sv-SE" sz="2000" dirty="0" smtClean="0">
                <a:effectLst/>
                <a:cs typeface="Arial" charset="0"/>
                <a:sym typeface="Symbol" pitchFamily="18" charset="2"/>
              </a:rPr>
              <a:t>&gt;0</a:t>
            </a:r>
            <a:r>
              <a:rPr lang="sv-SE" sz="2000" i="1" dirty="0" smtClean="0">
                <a:effectLst/>
                <a:cs typeface="Arial" charset="0"/>
                <a:sym typeface="Symbol" pitchFamily="18" charset="2"/>
              </a:rPr>
              <a:t>, </a:t>
            </a:r>
            <a:r>
              <a:rPr lang="sv-SE" sz="2000" dirty="0" smtClean="0">
                <a:effectLst/>
                <a:cs typeface="Arial" charset="0"/>
                <a:sym typeface="Symbol" pitchFamily="18" charset="2"/>
              </a:rPr>
              <a:t>så maximeras vinsten om </a:t>
            </a:r>
            <a:r>
              <a:rPr lang="sv-SE" sz="2000" i="1" dirty="0" smtClean="0">
                <a:effectLst/>
                <a:cs typeface="Arial" charset="0"/>
                <a:sym typeface="Symbol" pitchFamily="18" charset="2"/>
              </a:rPr>
              <a:t>P =</a:t>
            </a:r>
            <a:r>
              <a:rPr lang="sv-SE" sz="2000" dirty="0" smtClean="0">
                <a:effectLst/>
                <a:cs typeface="Arial" charset="0"/>
                <a:sym typeface="Symbol" pitchFamily="18" charset="2"/>
              </a:rPr>
              <a:t>(1+</a:t>
            </a:r>
            <a:r>
              <a:rPr lang="sv-SE" sz="2000" i="1" dirty="0" smtClean="0">
                <a:effectLst/>
                <a:cs typeface="Arial" charset="0"/>
                <a:sym typeface="Symbol" pitchFamily="18" charset="2"/>
              </a:rPr>
              <a:t>µ</a:t>
            </a:r>
            <a:r>
              <a:rPr lang="sv-SE" sz="2000" dirty="0" smtClean="0">
                <a:effectLst/>
                <a:cs typeface="Arial" charset="0"/>
                <a:sym typeface="Symbol" pitchFamily="18" charset="2"/>
              </a:rPr>
              <a:t>)</a:t>
            </a:r>
            <a:r>
              <a:rPr lang="sv-SE" sz="2000" dirty="0" smtClean="0">
                <a:effectLst/>
                <a:sym typeface="Symbol" pitchFamily="18" charset="2"/>
              </a:rPr>
              <a:t>×</a:t>
            </a:r>
            <a:r>
              <a:rPr lang="sv-SE" sz="2000" i="1" dirty="0" smtClean="0">
                <a:effectLst/>
                <a:cs typeface="Arial" charset="0"/>
                <a:sym typeface="Symbol" pitchFamily="18" charset="2"/>
              </a:rPr>
              <a:t>W.</a:t>
            </a:r>
          </a:p>
          <a:p>
            <a:pPr marL="800100" lvl="1" indent="-342900" eaLnBrk="1" hangingPunct="1">
              <a:lnSpc>
                <a:spcPct val="90000"/>
              </a:lnSpc>
              <a:buClrTx/>
              <a:buFont typeface="Arial" panose="020B0604020202020204" pitchFamily="34" charset="0"/>
              <a:buChar char="•"/>
              <a:defRPr/>
            </a:pPr>
            <a:r>
              <a:rPr lang="sv-SE" sz="2000" dirty="0" smtClean="0">
                <a:effectLst/>
                <a:sym typeface="Symbol" pitchFamily="18" charset="2"/>
              </a:rPr>
              <a:t>Lös max</a:t>
            </a:r>
            <a:r>
              <a:rPr lang="sv-SE" sz="2000" i="1" baseline="-25000" dirty="0" smtClean="0">
                <a:effectLst/>
                <a:sym typeface="Symbol" pitchFamily="18" charset="2"/>
              </a:rPr>
              <a:t>P</a:t>
            </a:r>
            <a:r>
              <a:rPr lang="sv-SE" sz="2000" dirty="0">
                <a:effectLst/>
                <a:sym typeface="Symbol" pitchFamily="18" charset="2"/>
              </a:rPr>
              <a:t>(</a:t>
            </a:r>
            <a:r>
              <a:rPr lang="sv-SE" sz="2000" i="1" dirty="0">
                <a:effectLst/>
                <a:sym typeface="Symbol" pitchFamily="18" charset="2"/>
              </a:rPr>
              <a:t>P-W</a:t>
            </a:r>
            <a:r>
              <a:rPr lang="sv-SE" sz="2000" dirty="0" smtClean="0">
                <a:effectLst/>
                <a:sym typeface="Symbol" pitchFamily="18" charset="2"/>
              </a:rPr>
              <a:t>)</a:t>
            </a:r>
            <a:r>
              <a:rPr lang="sv-SE" sz="2000" dirty="0">
                <a:effectLst/>
                <a:sym typeface="Symbol" pitchFamily="18" charset="2"/>
              </a:rPr>
              <a:t> ×</a:t>
            </a:r>
            <a:r>
              <a:rPr lang="sv-SE" sz="2000" i="1" dirty="0" smtClean="0">
                <a:effectLst/>
                <a:sym typeface="Symbol" pitchFamily="18" charset="2"/>
              </a:rPr>
              <a:t> </a:t>
            </a:r>
            <a:r>
              <a:rPr lang="sv-SE" sz="2000" i="1" dirty="0">
                <a:effectLst/>
                <a:sym typeface="Symbol" pitchFamily="18" charset="2"/>
              </a:rPr>
              <a:t>P </a:t>
            </a:r>
            <a:r>
              <a:rPr lang="sv-SE" sz="2000" i="1" baseline="30000" dirty="0">
                <a:effectLst/>
                <a:cs typeface="Arial" charset="0"/>
                <a:sym typeface="Symbol" pitchFamily="18" charset="2"/>
              </a:rPr>
              <a:t>-</a:t>
            </a:r>
            <a:r>
              <a:rPr lang="sv-SE" sz="2000" baseline="30000" dirty="0">
                <a:effectLst/>
                <a:cs typeface="Arial" charset="0"/>
                <a:sym typeface="Symbol" pitchFamily="18" charset="2"/>
              </a:rPr>
              <a:t>(1+</a:t>
            </a:r>
            <a:r>
              <a:rPr lang="sv-SE" sz="2000" i="1" baseline="30000" dirty="0">
                <a:effectLst/>
                <a:cs typeface="Arial" charset="0"/>
                <a:sym typeface="Symbol" pitchFamily="18" charset="2"/>
              </a:rPr>
              <a:t>µ</a:t>
            </a:r>
            <a:r>
              <a:rPr lang="sv-SE" sz="2000" baseline="30000" dirty="0">
                <a:effectLst/>
                <a:cs typeface="Arial" charset="0"/>
                <a:sym typeface="Symbol" pitchFamily="18" charset="2"/>
              </a:rPr>
              <a:t>)/</a:t>
            </a:r>
            <a:r>
              <a:rPr lang="sv-SE" sz="2000" i="1" baseline="30000" dirty="0" smtClean="0">
                <a:effectLst/>
                <a:cs typeface="Arial" charset="0"/>
                <a:sym typeface="Symbol" pitchFamily="18" charset="2"/>
              </a:rPr>
              <a:t>µ</a:t>
            </a:r>
            <a:r>
              <a:rPr lang="sv-SE" sz="2000" i="1" dirty="0" smtClean="0">
                <a:effectLst/>
                <a:cs typeface="Arial" charset="0"/>
                <a:sym typeface="Symbol" pitchFamily="18" charset="2"/>
              </a:rPr>
              <a:t> -&gt; </a:t>
            </a:r>
            <a:r>
              <a:rPr lang="sv-SE" sz="2000" i="1" dirty="0">
                <a:effectLst/>
                <a:cs typeface="Arial" charset="0"/>
                <a:sym typeface="Symbol" pitchFamily="18" charset="2"/>
              </a:rPr>
              <a:t>P =</a:t>
            </a:r>
            <a:r>
              <a:rPr lang="sv-SE" sz="2000" dirty="0">
                <a:effectLst/>
                <a:cs typeface="Arial" charset="0"/>
                <a:sym typeface="Symbol" pitchFamily="18" charset="2"/>
              </a:rPr>
              <a:t>(1+</a:t>
            </a:r>
            <a:r>
              <a:rPr lang="sv-SE" sz="2000" i="1" dirty="0">
                <a:effectLst/>
                <a:cs typeface="Arial" charset="0"/>
                <a:sym typeface="Symbol" pitchFamily="18" charset="2"/>
              </a:rPr>
              <a:t>µ</a:t>
            </a:r>
            <a:r>
              <a:rPr lang="sv-SE" sz="2000" dirty="0" smtClean="0">
                <a:effectLst/>
                <a:cs typeface="Arial" charset="0"/>
                <a:sym typeface="Symbol" pitchFamily="18" charset="2"/>
              </a:rPr>
              <a:t>)</a:t>
            </a:r>
            <a:r>
              <a:rPr lang="sv-SE" sz="2000" dirty="0" smtClean="0">
                <a:effectLst/>
                <a:sym typeface="Symbol" pitchFamily="18" charset="2"/>
              </a:rPr>
              <a:t>×</a:t>
            </a:r>
            <a:r>
              <a:rPr lang="sv-SE" sz="2000" i="1" dirty="0" smtClean="0">
                <a:effectLst/>
                <a:cs typeface="Arial" charset="0"/>
                <a:sym typeface="Symbol" pitchFamily="18" charset="2"/>
              </a:rPr>
              <a:t>W</a:t>
            </a:r>
            <a:endParaRPr lang="en-US" sz="2000" baseline="-25000" dirty="0" smtClean="0">
              <a:effectLst/>
              <a:sym typeface="Symbol" pitchFamily="18" charset="2"/>
            </a:endParaRPr>
          </a:p>
        </p:txBody>
      </p:sp>
      <p:sp>
        <p:nvSpPr>
          <p:cNvPr id="151558" name="Rectangle 6"/>
          <p:cNvSpPr>
            <a:spLocks noChangeArrowheads="1"/>
          </p:cNvSpPr>
          <p:nvPr/>
        </p:nvSpPr>
        <p:spPr bwMode="auto">
          <a:xfrm>
            <a:off x="990600" y="3124200"/>
            <a:ext cx="76200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10000"/>
              </a:spcBef>
              <a:spcAft>
                <a:spcPct val="10000"/>
              </a:spcAft>
              <a:buClrTx/>
              <a:buFont typeface="Wingdings" pitchFamily="2" charset="2"/>
              <a:buNone/>
              <a:defRPr/>
            </a:pPr>
            <a:endParaRPr lang="sv-SE" sz="2400" b="1">
              <a:effectLst>
                <a:outerShdw blurRad="38100" dist="38100" dir="2700000" algn="tl">
                  <a:srgbClr val="C0C0C0"/>
                </a:outerShdw>
              </a:effectLst>
            </a:endParaRPr>
          </a:p>
        </p:txBody>
      </p:sp>
      <p:sp>
        <p:nvSpPr>
          <p:cNvPr id="8" name="Slide Number Placeholder 3"/>
          <p:cNvSpPr txBox="1">
            <a:spLocks/>
          </p:cNvSpPr>
          <p:nvPr/>
        </p:nvSpPr>
        <p:spPr>
          <a:xfrm>
            <a:off x="0" y="6516688"/>
            <a:ext cx="1900238" cy="3365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S Gothic" pitchFamily="49"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S Gothic" pitchFamily="49"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S Gothic" pitchFamily="49"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S Gothic" pitchFamily="49"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S Gothic" pitchFamily="49" charset="-128"/>
                <a:cs typeface="+mn-cs"/>
              </a:defRPr>
            </a:lvl5pPr>
            <a:lvl6pPr marL="2286000" algn="l" defTabSz="914400" rtl="0" eaLnBrk="1" latinLnBrk="0" hangingPunct="1">
              <a:defRPr sz="2400" kern="1200">
                <a:solidFill>
                  <a:schemeClr val="bg1"/>
                </a:solidFill>
                <a:latin typeface="Times New Roman" pitchFamily="18" charset="0"/>
                <a:ea typeface="MS Gothic" pitchFamily="49" charset="-128"/>
                <a:cs typeface="+mn-cs"/>
              </a:defRPr>
            </a:lvl6pPr>
            <a:lvl7pPr marL="2743200" algn="l" defTabSz="914400" rtl="0" eaLnBrk="1" latinLnBrk="0" hangingPunct="1">
              <a:defRPr sz="2400" kern="1200">
                <a:solidFill>
                  <a:schemeClr val="bg1"/>
                </a:solidFill>
                <a:latin typeface="Times New Roman" pitchFamily="18" charset="0"/>
                <a:ea typeface="MS Gothic" pitchFamily="49" charset="-128"/>
                <a:cs typeface="+mn-cs"/>
              </a:defRPr>
            </a:lvl7pPr>
            <a:lvl8pPr marL="3200400" algn="l" defTabSz="914400" rtl="0" eaLnBrk="1" latinLnBrk="0" hangingPunct="1">
              <a:defRPr sz="2400" kern="1200">
                <a:solidFill>
                  <a:schemeClr val="bg1"/>
                </a:solidFill>
                <a:latin typeface="Times New Roman" pitchFamily="18" charset="0"/>
                <a:ea typeface="MS Gothic" pitchFamily="49" charset="-128"/>
                <a:cs typeface="+mn-cs"/>
              </a:defRPr>
            </a:lvl8pPr>
            <a:lvl9pPr marL="3657600" algn="l" defTabSz="914400" rtl="0" eaLnBrk="1" latinLnBrk="0" hangingPunct="1">
              <a:defRPr sz="2400" kern="1200">
                <a:solidFill>
                  <a:schemeClr val="bg1"/>
                </a:solidFill>
                <a:latin typeface="Times New Roman" pitchFamily="18" charset="0"/>
                <a:ea typeface="MS Gothic" pitchFamily="49" charset="-128"/>
                <a:cs typeface="+mn-cs"/>
              </a:defRPr>
            </a:lvl9pPr>
          </a:lstStyle>
          <a:p>
            <a:pPr>
              <a:defRPr/>
            </a:pPr>
            <a:r>
              <a:rPr lang="sv-SE" sz="1600" dirty="0" smtClean="0">
                <a:solidFill>
                  <a:schemeClr val="tx1"/>
                </a:solidFill>
                <a:latin typeface="+mn-lt"/>
              </a:rPr>
              <a:t>K7: sid. </a:t>
            </a:r>
            <a:fld id="{71B7D319-3509-4EF6-A7CA-BA2351681FF6}" type="slidenum">
              <a:rPr lang="en-GB" sz="1600" smtClean="0">
                <a:solidFill>
                  <a:schemeClr val="tx1"/>
                </a:solidFill>
                <a:latin typeface="+mn-lt"/>
              </a:rPr>
              <a:pPr>
                <a:defRPr/>
              </a:pPr>
              <a:t>18</a:t>
            </a:fld>
            <a:endParaRPr lang="en-GB" sz="1600" dirty="0">
              <a:solidFill>
                <a:schemeClr val="tx1"/>
              </a:solidFill>
              <a:latin typeface="+mn-lt"/>
            </a:endParaRPr>
          </a:p>
        </p:txBody>
      </p:sp>
    </p:spTree>
    <p:extLst>
      <p:ext uri="{BB962C8B-B14F-4D97-AF65-F5344CB8AC3E}">
        <p14:creationId xmlns:p14="http://schemas.microsoft.com/office/powerpoint/2010/main" val="315142571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animEffect transition="in" filter="wipe(left)">
                                      <p:cBhvr>
                                        <p:cTn id="7" dur="500"/>
                                        <p:tgtEl>
                                          <p:spTgt spid="151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1555">
                                            <p:txEl>
                                              <p:pRg st="1" end="1"/>
                                            </p:txEl>
                                          </p:spTgt>
                                        </p:tgtEl>
                                        <p:attrNameLst>
                                          <p:attrName>style.visibility</p:attrName>
                                        </p:attrNameLst>
                                      </p:cBhvr>
                                      <p:to>
                                        <p:strVal val="visible"/>
                                      </p:to>
                                    </p:set>
                                    <p:animEffect transition="in" filter="wipe(left)">
                                      <p:cBhvr>
                                        <p:cTn id="12" dur="500"/>
                                        <p:tgtEl>
                                          <p:spTgt spid="1515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1555">
                                            <p:txEl>
                                              <p:pRg st="2" end="2"/>
                                            </p:txEl>
                                          </p:spTgt>
                                        </p:tgtEl>
                                        <p:attrNameLst>
                                          <p:attrName>style.visibility</p:attrName>
                                        </p:attrNameLst>
                                      </p:cBhvr>
                                      <p:to>
                                        <p:strVal val="visible"/>
                                      </p:to>
                                    </p:set>
                                    <p:animEffect transition="in" filter="wipe(left)">
                                      <p:cBhvr>
                                        <p:cTn id="17" dur="500"/>
                                        <p:tgtEl>
                                          <p:spTgt spid="1515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1555">
                                            <p:txEl>
                                              <p:pRg st="3" end="3"/>
                                            </p:txEl>
                                          </p:spTgt>
                                        </p:tgtEl>
                                        <p:attrNameLst>
                                          <p:attrName>style.visibility</p:attrName>
                                        </p:attrNameLst>
                                      </p:cBhvr>
                                      <p:to>
                                        <p:strVal val="visible"/>
                                      </p:to>
                                    </p:set>
                                    <p:animEffect transition="in" filter="wipe(left)">
                                      <p:cBhvr>
                                        <p:cTn id="22" dur="500"/>
                                        <p:tgtEl>
                                          <p:spTgt spid="15155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1555">
                                            <p:txEl>
                                              <p:pRg st="4" end="4"/>
                                            </p:txEl>
                                          </p:spTgt>
                                        </p:tgtEl>
                                        <p:attrNameLst>
                                          <p:attrName>style.visibility</p:attrName>
                                        </p:attrNameLst>
                                      </p:cBhvr>
                                      <p:to>
                                        <p:strVal val="visible"/>
                                      </p:to>
                                    </p:set>
                                    <p:animEffect transition="in" filter="wipe(left)">
                                      <p:cBhvr>
                                        <p:cTn id="27" dur="500"/>
                                        <p:tgtEl>
                                          <p:spTgt spid="15155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1555">
                                            <p:txEl>
                                              <p:pRg st="5" end="5"/>
                                            </p:txEl>
                                          </p:spTgt>
                                        </p:tgtEl>
                                        <p:attrNameLst>
                                          <p:attrName>style.visibility</p:attrName>
                                        </p:attrNameLst>
                                      </p:cBhvr>
                                      <p:to>
                                        <p:strVal val="visible"/>
                                      </p:to>
                                    </p:set>
                                    <p:animEffect transition="in" filter="wipe(left)">
                                      <p:cBhvr>
                                        <p:cTn id="32" dur="500"/>
                                        <p:tgtEl>
                                          <p:spTgt spid="15155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1555">
                                            <p:txEl>
                                              <p:pRg st="6" end="6"/>
                                            </p:txEl>
                                          </p:spTgt>
                                        </p:tgtEl>
                                        <p:attrNameLst>
                                          <p:attrName>style.visibility</p:attrName>
                                        </p:attrNameLst>
                                      </p:cBhvr>
                                      <p:to>
                                        <p:strVal val="visible"/>
                                      </p:to>
                                    </p:set>
                                    <p:animEffect transition="in" filter="wipe(left)">
                                      <p:cBhvr>
                                        <p:cTn id="37" dur="500"/>
                                        <p:tgtEl>
                                          <p:spTgt spid="1515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bldLvl="2"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defRPr/>
            </a:pPr>
            <a:r>
              <a:rPr lang="sv-SE" sz="3200" dirty="0" smtClean="0">
                <a:latin typeface="+mn-lt"/>
              </a:rPr>
              <a:t>Hur bestäms arbets-</a:t>
            </a:r>
            <a:br>
              <a:rPr lang="sv-SE" sz="3200" dirty="0" smtClean="0">
                <a:latin typeface="+mn-lt"/>
              </a:rPr>
            </a:br>
            <a:r>
              <a:rPr lang="sv-SE" sz="3200" dirty="0" smtClean="0">
                <a:latin typeface="+mn-lt"/>
              </a:rPr>
              <a:t>löshetens nivå?</a:t>
            </a:r>
            <a:endParaRPr lang="en-US" sz="3200" dirty="0" smtClean="0">
              <a:latin typeface="+mn-lt"/>
            </a:endParaRPr>
          </a:p>
        </p:txBody>
      </p:sp>
      <p:sp>
        <p:nvSpPr>
          <p:cNvPr id="152579"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defRPr/>
            </a:pPr>
            <a:r>
              <a:rPr lang="sv-SE" sz="2400" dirty="0" smtClean="0">
                <a:effectLst/>
              </a:rPr>
              <a:t>I denna sektion studerar vi hur lönesättning och prissättning bestämmer arbetslösheten</a:t>
            </a:r>
            <a:r>
              <a:rPr lang="en-US" sz="2400" dirty="0" smtClean="0">
                <a:effectLst/>
              </a:rPr>
              <a:t>.</a:t>
            </a:r>
          </a:p>
          <a:p>
            <a:pPr marL="457200" indent="-457200" eaLnBrk="1" hangingPunct="1">
              <a:buFont typeface="Arial" panose="020B0604020202020204" pitchFamily="34" charset="0"/>
              <a:buChar char="•"/>
              <a:defRPr/>
            </a:pPr>
            <a:r>
              <a:rPr lang="sv-SE" sz="2400" dirty="0" smtClean="0">
                <a:effectLst/>
              </a:rPr>
              <a:t>Vi kommer att anta om </a:t>
            </a:r>
            <a:r>
              <a:rPr lang="en-US" sz="2400" dirty="0" smtClean="0">
                <a:effectLst/>
              </a:rPr>
              <a:t> </a:t>
            </a:r>
            <a:r>
              <a:rPr lang="en-US" sz="2400" i="1" dirty="0" smtClean="0">
                <a:effectLst/>
              </a:rPr>
              <a:t>P</a:t>
            </a:r>
            <a:r>
              <a:rPr lang="en-US" sz="2400" i="1" baseline="30000" dirty="0" smtClean="0">
                <a:effectLst/>
              </a:rPr>
              <a:t>e</a:t>
            </a:r>
            <a:r>
              <a:rPr lang="en-US" sz="2400" dirty="0" smtClean="0">
                <a:effectLst/>
              </a:rPr>
              <a:t> = </a:t>
            </a:r>
            <a:r>
              <a:rPr lang="en-US" sz="2400" i="1" dirty="0" smtClean="0">
                <a:effectLst/>
              </a:rPr>
              <a:t>P</a:t>
            </a:r>
            <a:r>
              <a:rPr lang="en-US" sz="2400" dirty="0" smtClean="0">
                <a:effectLst/>
              </a:rPr>
              <a:t>, </a:t>
            </a:r>
            <a:r>
              <a:rPr lang="sv-SE" sz="2400" dirty="0" smtClean="0">
                <a:effectLst/>
              </a:rPr>
              <a:t>så är arbetsmarknaden i jämvikt. Vi kommer att se att det sker vid en viss nivå på arbetslösheten. Denna kommer vi att kalla </a:t>
            </a:r>
            <a:r>
              <a:rPr lang="sv-SE" sz="2400" b="1" dirty="0" smtClean="0">
                <a:effectLst/>
              </a:rPr>
              <a:t>jämviktsarbetslöshet.</a:t>
            </a:r>
          </a:p>
          <a:p>
            <a:pPr marL="457200" indent="-457200" eaLnBrk="1" hangingPunct="1">
              <a:buFont typeface="Arial" panose="020B0604020202020204" pitchFamily="34" charset="0"/>
              <a:buChar char="•"/>
              <a:defRPr/>
            </a:pPr>
            <a:r>
              <a:rPr lang="sv-SE" sz="2400" dirty="0" smtClean="0">
                <a:effectLst/>
              </a:rPr>
              <a:t>Senare kommer vi att tillåta avvikelser från en sådan jämvikt. </a:t>
            </a:r>
            <a:endParaRPr lang="en-US" sz="2400" dirty="0" smtClean="0">
              <a:effectLst/>
            </a:endParaRPr>
          </a:p>
        </p:txBody>
      </p:sp>
      <p:sp>
        <p:nvSpPr>
          <p:cNvPr id="4" name="Slide Number Placeholder 3"/>
          <p:cNvSpPr>
            <a:spLocks noGrp="1"/>
          </p:cNvSpPr>
          <p:nvPr>
            <p:ph type="sldNum" sz="quarter" idx="10"/>
          </p:nvPr>
        </p:nvSpPr>
        <p:spPr>
          <a:xfrm>
            <a:off x="0" y="6516688"/>
            <a:ext cx="1900238" cy="336550"/>
          </a:xfrm>
        </p:spPr>
        <p:txBody>
          <a:bodyPr/>
          <a:lstStyle/>
          <a:p>
            <a:pPr>
              <a:defRPr/>
            </a:pPr>
            <a:r>
              <a:rPr lang="sv-SE" dirty="0" smtClean="0"/>
              <a:t>K7: </a:t>
            </a:r>
            <a:r>
              <a:rPr lang="sv-SE" dirty="0"/>
              <a:t>sid. </a:t>
            </a:r>
            <a:fld id="{71B7D319-3509-4EF6-A7CA-BA2351681FF6}" type="slidenum">
              <a:rPr lang="en-GB"/>
              <a:pPr>
                <a:defRPr/>
              </a:pPr>
              <a:t>19</a:t>
            </a:fld>
            <a:endParaRPr lang="en-GB" dirty="0"/>
          </a:p>
        </p:txBody>
      </p:sp>
    </p:spTree>
    <p:extLst>
      <p:ext uri="{BB962C8B-B14F-4D97-AF65-F5344CB8AC3E}">
        <p14:creationId xmlns:p14="http://schemas.microsoft.com/office/powerpoint/2010/main" val="2219642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2579">
                                            <p:txEl>
                                              <p:pRg st="0" end="0"/>
                                            </p:txEl>
                                          </p:spTgt>
                                        </p:tgtEl>
                                        <p:attrNameLst>
                                          <p:attrName>style.visibility</p:attrName>
                                        </p:attrNameLst>
                                      </p:cBhvr>
                                      <p:to>
                                        <p:strVal val="visible"/>
                                      </p:to>
                                    </p:set>
                                    <p:animEffect transition="in" filter="wipe(left)">
                                      <p:cBhvr>
                                        <p:cTn id="7" dur="500"/>
                                        <p:tgtEl>
                                          <p:spTgt spid="152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2579">
                                            <p:txEl>
                                              <p:pRg st="1" end="1"/>
                                            </p:txEl>
                                          </p:spTgt>
                                        </p:tgtEl>
                                        <p:attrNameLst>
                                          <p:attrName>style.visibility</p:attrName>
                                        </p:attrNameLst>
                                      </p:cBhvr>
                                      <p:to>
                                        <p:strVal val="visible"/>
                                      </p:to>
                                    </p:set>
                                    <p:animEffect transition="in" filter="wipe(left)">
                                      <p:cBhvr>
                                        <p:cTn id="12" dur="500"/>
                                        <p:tgtEl>
                                          <p:spTgt spid="152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2579">
                                            <p:txEl>
                                              <p:pRg st="2" end="2"/>
                                            </p:txEl>
                                          </p:spTgt>
                                        </p:tgtEl>
                                        <p:attrNameLst>
                                          <p:attrName>style.visibility</p:attrName>
                                        </p:attrNameLst>
                                      </p:cBhvr>
                                      <p:to>
                                        <p:strVal val="visible"/>
                                      </p:to>
                                    </p:set>
                                    <p:animEffect transition="in" filter="wipe(left)">
                                      <p:cBhvr>
                                        <p:cTn id="17" dur="500"/>
                                        <p:tgtEl>
                                          <p:spTgt spid="152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defRPr/>
            </a:pPr>
            <a:r>
              <a:rPr lang="en-US" dirty="0" smtClean="0">
                <a:latin typeface="Arial Black" pitchFamily="34" charset="0"/>
              </a:rPr>
              <a:t>    </a:t>
            </a:r>
            <a:r>
              <a:rPr lang="en-US" dirty="0" err="1" smtClean="0">
                <a:effectLst>
                  <a:outerShdw blurRad="38100" dist="38100" dir="2700000" algn="tl">
                    <a:srgbClr val="000000">
                      <a:alpha val="43137"/>
                    </a:srgbClr>
                  </a:outerShdw>
                </a:effectLst>
              </a:rPr>
              <a:t>Arbetskraften</a:t>
            </a:r>
            <a:endParaRPr lang="en-US" dirty="0" smtClean="0">
              <a:effectLst>
                <a:outerShdw blurRad="38100" dist="38100" dir="2700000" algn="tl">
                  <a:srgbClr val="000000">
                    <a:alpha val="43137"/>
                  </a:srgbClr>
                </a:outerShdw>
              </a:effectLst>
            </a:endParaRPr>
          </a:p>
        </p:txBody>
      </p:sp>
      <p:sp>
        <p:nvSpPr>
          <p:cNvPr id="79878" name="Rectangle 6"/>
          <p:cNvSpPr>
            <a:spLocks noGrp="1" noChangeArrowheads="1"/>
          </p:cNvSpPr>
          <p:nvPr>
            <p:ph type="body" idx="1"/>
          </p:nvPr>
        </p:nvSpPr>
        <p:spPr>
          <a:xfrm>
            <a:off x="609600" y="1412776"/>
            <a:ext cx="8139113" cy="5221288"/>
          </a:xfrm>
        </p:spPr>
        <p:txBody>
          <a:bodyPr/>
          <a:lstStyle/>
          <a:p>
            <a:pPr eaLnBrk="1" hangingPunct="1">
              <a:lnSpc>
                <a:spcPct val="80000"/>
              </a:lnSpc>
              <a:buFont typeface="Arial" panose="020B0604020202020204" pitchFamily="34" charset="0"/>
              <a:buChar char="•"/>
              <a:defRPr/>
            </a:pPr>
            <a:r>
              <a:rPr lang="sv-SE" sz="2200" dirty="0" smtClean="0">
                <a:effectLst/>
              </a:rPr>
              <a:t>I </a:t>
            </a:r>
            <a:r>
              <a:rPr lang="sv-SE" sz="2200" b="1" dirty="0" smtClean="0">
                <a:effectLst/>
              </a:rPr>
              <a:t>arbetskraften</a:t>
            </a:r>
            <a:r>
              <a:rPr lang="sv-SE" sz="2200" dirty="0" smtClean="0">
                <a:effectLst/>
              </a:rPr>
              <a:t> är de som har jobb eller söker jobb.</a:t>
            </a:r>
          </a:p>
          <a:p>
            <a:pPr eaLnBrk="1" hangingPunct="1">
              <a:lnSpc>
                <a:spcPct val="80000"/>
              </a:lnSpc>
              <a:buFont typeface="Arial" panose="020B0604020202020204" pitchFamily="34" charset="0"/>
              <a:buChar char="•"/>
              <a:defRPr/>
            </a:pPr>
            <a:r>
              <a:rPr lang="sv-SE" sz="2200" dirty="0" smtClean="0">
                <a:effectLst/>
              </a:rPr>
              <a:t>Individer mellan 16-64 som </a:t>
            </a:r>
            <a:r>
              <a:rPr lang="sv-SE" sz="2200" b="1" dirty="0" smtClean="0">
                <a:effectLst/>
              </a:rPr>
              <a:t>ej är i arbetskraften</a:t>
            </a:r>
            <a:r>
              <a:rPr lang="sv-SE" sz="2200" dirty="0" smtClean="0">
                <a:effectLst/>
              </a:rPr>
              <a:t> kan vara: </a:t>
            </a:r>
          </a:p>
          <a:p>
            <a:pPr lvl="1" eaLnBrk="1" hangingPunct="1">
              <a:lnSpc>
                <a:spcPct val="80000"/>
              </a:lnSpc>
              <a:buFont typeface="Arial" panose="020B0604020202020204" pitchFamily="34" charset="0"/>
              <a:buChar char="•"/>
              <a:defRPr/>
            </a:pPr>
            <a:r>
              <a:rPr lang="sv-SE" sz="2000" dirty="0">
                <a:effectLst/>
              </a:rPr>
              <a:t>s</a:t>
            </a:r>
            <a:r>
              <a:rPr lang="sv-SE" sz="2000" dirty="0" smtClean="0">
                <a:effectLst/>
              </a:rPr>
              <a:t>tuderande, pensionerade, på sabbatsår, i hemarbete eller annat (</a:t>
            </a:r>
            <a:r>
              <a:rPr lang="sv-SE" sz="2000" b="1" dirty="0" smtClean="0">
                <a:effectLst/>
              </a:rPr>
              <a:t>NEET</a:t>
            </a:r>
            <a:r>
              <a:rPr lang="sv-SE" sz="2000" dirty="0" smtClean="0">
                <a:effectLst/>
              </a:rPr>
              <a:t> -- </a:t>
            </a:r>
            <a:r>
              <a:rPr lang="sv-SE" sz="2000" i="1" dirty="0" smtClean="0">
                <a:effectLst/>
              </a:rPr>
              <a:t>Not in </a:t>
            </a:r>
            <a:r>
              <a:rPr lang="sv-SE" sz="2000" i="1" dirty="0" err="1" smtClean="0">
                <a:effectLst/>
              </a:rPr>
              <a:t>Employment</a:t>
            </a:r>
            <a:r>
              <a:rPr lang="sv-SE" sz="2000" i="1" dirty="0" smtClean="0">
                <a:effectLst/>
              </a:rPr>
              <a:t>, </a:t>
            </a:r>
            <a:r>
              <a:rPr lang="sv-SE" sz="2000" i="1" dirty="0" err="1" smtClean="0">
                <a:effectLst/>
              </a:rPr>
              <a:t>Education</a:t>
            </a:r>
            <a:r>
              <a:rPr lang="sv-SE" sz="2000" i="1" dirty="0" smtClean="0">
                <a:effectLst/>
              </a:rPr>
              <a:t> or </a:t>
            </a:r>
            <a:r>
              <a:rPr lang="sv-SE" sz="2000" i="1" dirty="0" err="1" smtClean="0">
                <a:effectLst/>
              </a:rPr>
              <a:t>Training</a:t>
            </a:r>
            <a:r>
              <a:rPr lang="sv-SE" sz="2000" dirty="0" smtClean="0">
                <a:effectLst/>
              </a:rPr>
              <a:t>)</a:t>
            </a:r>
            <a:r>
              <a:rPr lang="sv-SE" sz="2000" i="1" dirty="0" smtClean="0">
                <a:effectLst/>
              </a:rPr>
              <a:t> </a:t>
            </a:r>
            <a:r>
              <a:rPr lang="sv-SE" sz="2000" dirty="0" smtClean="0">
                <a:effectLst/>
              </a:rPr>
              <a:t>.</a:t>
            </a:r>
            <a:endParaRPr lang="sv-SE" sz="1800" dirty="0" smtClean="0">
              <a:effectLst/>
            </a:endParaRPr>
          </a:p>
          <a:p>
            <a:pPr eaLnBrk="1" hangingPunct="1">
              <a:lnSpc>
                <a:spcPct val="80000"/>
              </a:lnSpc>
              <a:buFont typeface="Arial" panose="020B0604020202020204" pitchFamily="34" charset="0"/>
              <a:buChar char="•"/>
              <a:defRPr/>
            </a:pPr>
            <a:r>
              <a:rPr lang="sv-SE" sz="2200" b="1" dirty="0" smtClean="0">
                <a:effectLst/>
              </a:rPr>
              <a:t>Sysselsatta </a:t>
            </a:r>
            <a:r>
              <a:rPr lang="sv-SE" sz="2200" dirty="0" smtClean="0">
                <a:effectLst/>
              </a:rPr>
              <a:t>är de i arbetskraften som har ett arbete. En person är sysselsatt enligt Arbetskraftsundersökningarna (AKU) om:</a:t>
            </a:r>
          </a:p>
          <a:p>
            <a:pPr marL="800100" lvl="1" eaLnBrk="1" hangingPunct="1">
              <a:lnSpc>
                <a:spcPct val="80000"/>
              </a:lnSpc>
              <a:buFont typeface="Arial" panose="020B0604020202020204" pitchFamily="34" charset="0"/>
              <a:buChar char="•"/>
              <a:defRPr/>
            </a:pPr>
            <a:r>
              <a:rPr lang="sv-SE" sz="1800" dirty="0" smtClean="0">
                <a:effectLst/>
              </a:rPr>
              <a:t>han/hon</a:t>
            </a:r>
            <a:r>
              <a:rPr lang="sv-SE" sz="1800" b="1" i="1" dirty="0" smtClean="0">
                <a:effectLst/>
              </a:rPr>
              <a:t> </a:t>
            </a:r>
            <a:r>
              <a:rPr lang="sv-SE" sz="1800" dirty="0" smtClean="0">
                <a:effectLst/>
              </a:rPr>
              <a:t>under mätveckan utför minst </a:t>
            </a:r>
            <a:r>
              <a:rPr lang="sv-SE" sz="1800" i="1" dirty="0" smtClean="0">
                <a:effectLst/>
              </a:rPr>
              <a:t>en</a:t>
            </a:r>
            <a:r>
              <a:rPr lang="sv-SE" sz="1800" dirty="0" smtClean="0">
                <a:effectLst/>
              </a:rPr>
              <a:t> timmes arbete som avlönad arbetstagare, som egen företagare (inklusive fri yrkesutövare) eller som oavlönad medhjälpare i företag som tillhör familjemedlem i samma hushåll (personen är </a:t>
            </a:r>
            <a:r>
              <a:rPr lang="sv-SE" sz="1800" b="1" i="1" dirty="0" smtClean="0">
                <a:effectLst/>
              </a:rPr>
              <a:t>i arbete</a:t>
            </a:r>
            <a:r>
              <a:rPr lang="sv-SE" sz="1800" dirty="0" smtClean="0">
                <a:effectLst/>
              </a:rPr>
              <a:t>). </a:t>
            </a:r>
          </a:p>
          <a:p>
            <a:pPr marL="800100" lvl="1" eaLnBrk="1" hangingPunct="1">
              <a:lnSpc>
                <a:spcPct val="80000"/>
              </a:lnSpc>
              <a:buFont typeface="Arial" panose="020B0604020202020204" pitchFamily="34" charset="0"/>
              <a:buChar char="•"/>
              <a:defRPr/>
            </a:pPr>
            <a:r>
              <a:rPr lang="sv-SE" sz="1800" dirty="0" smtClean="0">
                <a:effectLst/>
              </a:rPr>
              <a:t>han/hon normalt är sysselsatt enligt ovan, men tillfälligt är frånvarande från arbetet under hela mätveckan (personen är </a:t>
            </a:r>
            <a:r>
              <a:rPr lang="sv-SE" sz="1800" b="1" i="1" dirty="0" smtClean="0">
                <a:effectLst/>
              </a:rPr>
              <a:t>tillfälligt frånvarande</a:t>
            </a:r>
            <a:r>
              <a:rPr lang="sv-SE" sz="1800" dirty="0" smtClean="0">
                <a:effectLst/>
              </a:rPr>
              <a:t>).</a:t>
            </a:r>
          </a:p>
          <a:p>
            <a:pPr lvl="1" eaLnBrk="1" hangingPunct="1">
              <a:lnSpc>
                <a:spcPct val="80000"/>
              </a:lnSpc>
              <a:buFont typeface="Arial" panose="020B0604020202020204" pitchFamily="34" charset="0"/>
              <a:buChar char="•"/>
              <a:defRPr/>
            </a:pPr>
            <a:r>
              <a:rPr lang="sv-SE" sz="1800" dirty="0" smtClean="0">
                <a:effectLst/>
              </a:rPr>
              <a:t>Personer som deltar i vissa arbetsmarknadspolitiska program räknas som sysselsatta.</a:t>
            </a:r>
          </a:p>
          <a:p>
            <a:pPr eaLnBrk="1" hangingPunct="1">
              <a:lnSpc>
                <a:spcPct val="80000"/>
              </a:lnSpc>
              <a:buFont typeface="Arial" panose="020B0604020202020204" pitchFamily="34" charset="0"/>
              <a:buChar char="•"/>
              <a:defRPr/>
            </a:pPr>
            <a:r>
              <a:rPr lang="sv-SE" sz="2200" dirty="0" smtClean="0">
                <a:effectLst/>
              </a:rPr>
              <a:t>För </a:t>
            </a:r>
            <a:r>
              <a:rPr lang="sv-SE" sz="2200" dirty="0">
                <a:effectLst/>
              </a:rPr>
              <a:t>att räknas som </a:t>
            </a:r>
            <a:r>
              <a:rPr lang="sv-SE" sz="2200" b="1" dirty="0" smtClean="0">
                <a:effectLst/>
              </a:rPr>
              <a:t>arbetslös</a:t>
            </a:r>
            <a:r>
              <a:rPr lang="sv-SE" sz="2200" dirty="0" smtClean="0">
                <a:effectLst/>
              </a:rPr>
              <a:t> ska </a:t>
            </a:r>
            <a:r>
              <a:rPr lang="sv-SE" sz="2200" dirty="0">
                <a:effectLst/>
              </a:rPr>
              <a:t>en person vara utan arbete och aktivt söka efter </a:t>
            </a:r>
            <a:r>
              <a:rPr lang="sv-SE" sz="2200" dirty="0" smtClean="0">
                <a:effectLst/>
              </a:rPr>
              <a:t>ett. Men det går att studera och vara arbetslös.</a:t>
            </a:r>
          </a:p>
        </p:txBody>
      </p:sp>
      <p:sp>
        <p:nvSpPr>
          <p:cNvPr id="5" name="Slide Number Placeholder 3"/>
          <p:cNvSpPr>
            <a:spLocks noGrp="1"/>
          </p:cNvSpPr>
          <p:nvPr>
            <p:ph type="sldNum" sz="quarter" idx="10"/>
          </p:nvPr>
        </p:nvSpPr>
        <p:spPr>
          <a:xfrm>
            <a:off x="0" y="6516688"/>
            <a:ext cx="1900238" cy="336550"/>
          </a:xfrm>
        </p:spPr>
        <p:txBody>
          <a:bodyPr/>
          <a:lstStyle/>
          <a:p>
            <a:pPr>
              <a:defRPr/>
            </a:pPr>
            <a:r>
              <a:rPr lang="sv-SE" dirty="0" smtClean="0"/>
              <a:t>K7: </a:t>
            </a:r>
            <a:r>
              <a:rPr lang="sv-SE" dirty="0"/>
              <a:t>sid. </a:t>
            </a:r>
            <a:fld id="{71B7D319-3509-4EF6-A7CA-BA2351681FF6}" type="slidenum">
              <a:rPr lang="en-GB"/>
              <a:pPr>
                <a:defRPr/>
              </a:pPr>
              <a:t>2</a:t>
            </a:fld>
            <a:endParaRPr lang="en-GB" dirty="0"/>
          </a:p>
        </p:txBody>
      </p:sp>
    </p:spTree>
    <p:extLst>
      <p:ext uri="{BB962C8B-B14F-4D97-AF65-F5344CB8AC3E}">
        <p14:creationId xmlns:p14="http://schemas.microsoft.com/office/powerpoint/2010/main" val="2657055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8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87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987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987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987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9878">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87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987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8"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defRPr/>
            </a:pPr>
            <a:r>
              <a:rPr lang="sv-SE" dirty="0" smtClean="0"/>
              <a:t>Lönesättningsrelationen och prisbildningsrelationen</a:t>
            </a:r>
            <a:endParaRPr lang="en-US" dirty="0" smtClean="0"/>
          </a:p>
        </p:txBody>
      </p:sp>
      <p:sp>
        <p:nvSpPr>
          <p:cNvPr id="153603" name="Rectangle 3"/>
          <p:cNvSpPr>
            <a:spLocks noGrp="1" noChangeArrowheads="1"/>
          </p:cNvSpPr>
          <p:nvPr>
            <p:ph type="body" idx="1"/>
          </p:nvPr>
        </p:nvSpPr>
        <p:spPr>
          <a:xfrm>
            <a:off x="611560" y="1484784"/>
            <a:ext cx="7924800" cy="1892424"/>
          </a:xfrm>
        </p:spPr>
        <p:txBody>
          <a:bodyPr/>
          <a:lstStyle/>
          <a:p>
            <a:pPr eaLnBrk="1" hangingPunct="1">
              <a:buFont typeface="Arial" panose="020B0604020202020204" pitchFamily="34" charset="0"/>
              <a:buChar char="•"/>
              <a:defRPr/>
            </a:pPr>
            <a:r>
              <a:rPr lang="sv-SE" sz="2400" dirty="0" smtClean="0">
                <a:effectLst/>
              </a:rPr>
              <a:t>Ovan antog vi att den nominella lönen beror på prisnivån, arbetslösheten och z</a:t>
            </a:r>
            <a:r>
              <a:rPr lang="en-US" sz="2400" dirty="0" smtClean="0">
                <a:effectLst/>
              </a:rPr>
              <a:t>: </a:t>
            </a:r>
            <a:r>
              <a:rPr lang="en-US" sz="2400" i="1" dirty="0" smtClean="0">
                <a:effectLst/>
              </a:rPr>
              <a:t>W = P</a:t>
            </a:r>
            <a:r>
              <a:rPr lang="en-US" sz="2400" i="1" baseline="30000" dirty="0" smtClean="0">
                <a:effectLst/>
              </a:rPr>
              <a:t>e</a:t>
            </a:r>
            <a:r>
              <a:rPr lang="en-US" sz="2000" baseline="18000" dirty="0" smtClean="0">
                <a:effectLst/>
              </a:rPr>
              <a:t>×</a:t>
            </a:r>
            <a:r>
              <a:rPr lang="en-US" sz="2400" i="1" dirty="0" smtClean="0">
                <a:effectLst/>
              </a:rPr>
              <a:t>F</a:t>
            </a:r>
            <a:r>
              <a:rPr lang="en-US" sz="2400" dirty="0" smtClean="0">
                <a:effectLst/>
              </a:rPr>
              <a:t>(</a:t>
            </a:r>
            <a:r>
              <a:rPr lang="en-US" sz="2400" i="1" dirty="0" err="1" smtClean="0">
                <a:effectLst/>
              </a:rPr>
              <a:t>u,z</a:t>
            </a:r>
            <a:r>
              <a:rPr lang="en-US" sz="2400" dirty="0" smtClean="0">
                <a:effectLst/>
              </a:rPr>
              <a:t>)</a:t>
            </a:r>
          </a:p>
          <a:p>
            <a:pPr eaLnBrk="1" hangingPunct="1">
              <a:buFont typeface="Arial" panose="020B0604020202020204" pitchFamily="34" charset="0"/>
              <a:buChar char="•"/>
              <a:defRPr/>
            </a:pPr>
            <a:r>
              <a:rPr lang="en-US" sz="2400" dirty="0" err="1" smtClean="0">
                <a:effectLst/>
              </a:rPr>
              <a:t>Dela</a:t>
            </a:r>
            <a:r>
              <a:rPr lang="en-US" sz="2400" dirty="0" smtClean="0">
                <a:effectLst/>
              </a:rPr>
              <a:t> </a:t>
            </a:r>
            <a:r>
              <a:rPr lang="en-US" sz="2400" dirty="0" err="1" smtClean="0">
                <a:effectLst/>
              </a:rPr>
              <a:t>båda</a:t>
            </a:r>
            <a:r>
              <a:rPr lang="en-US" sz="2400" dirty="0" smtClean="0">
                <a:effectLst/>
              </a:rPr>
              <a:t> </a:t>
            </a:r>
            <a:r>
              <a:rPr lang="en-US" sz="2400" dirty="0" err="1" smtClean="0">
                <a:effectLst/>
              </a:rPr>
              <a:t>sidor</a:t>
            </a:r>
            <a:r>
              <a:rPr lang="en-US" sz="2400" dirty="0" smtClean="0">
                <a:effectLst/>
              </a:rPr>
              <a:t> med </a:t>
            </a:r>
            <a:r>
              <a:rPr lang="en-US" sz="2400" i="1" dirty="0" err="1">
                <a:effectLst/>
              </a:rPr>
              <a:t>P</a:t>
            </a:r>
            <a:r>
              <a:rPr lang="en-US" sz="2400" i="1" baseline="30000" dirty="0" err="1">
                <a:effectLst/>
              </a:rPr>
              <a:t>e</a:t>
            </a:r>
            <a:r>
              <a:rPr lang="en-US" sz="2400" i="1" dirty="0" smtClean="0">
                <a:effectLst/>
              </a:rPr>
              <a:t>, </a:t>
            </a:r>
            <a:r>
              <a:rPr lang="en-US" sz="2400" dirty="0" err="1" smtClean="0">
                <a:effectLst/>
              </a:rPr>
              <a:t>då</a:t>
            </a:r>
            <a:r>
              <a:rPr lang="en-US" sz="2400" dirty="0" smtClean="0">
                <a:effectLst/>
              </a:rPr>
              <a:t> </a:t>
            </a:r>
            <a:r>
              <a:rPr lang="en-US" sz="2400" dirty="0" err="1" smtClean="0">
                <a:effectLst/>
              </a:rPr>
              <a:t>får</a:t>
            </a:r>
            <a:r>
              <a:rPr lang="en-US" sz="2400" dirty="0" smtClean="0">
                <a:effectLst/>
              </a:rPr>
              <a:t> vi </a:t>
            </a:r>
            <a:r>
              <a:rPr lang="en-US" sz="2400" dirty="0" err="1" smtClean="0">
                <a:effectLst/>
              </a:rPr>
              <a:t>lönesättnings-sambandet</a:t>
            </a:r>
            <a:r>
              <a:rPr lang="en-US" sz="2400" dirty="0" smtClean="0">
                <a:effectLst/>
              </a:rPr>
              <a:t> </a:t>
            </a:r>
            <a:r>
              <a:rPr lang="en-US" sz="2400" dirty="0" err="1" smtClean="0">
                <a:effectLst/>
              </a:rPr>
              <a:t>och</a:t>
            </a:r>
            <a:r>
              <a:rPr lang="en-US" sz="2400" dirty="0" smtClean="0">
                <a:effectLst/>
              </a:rPr>
              <a:t> </a:t>
            </a:r>
            <a:r>
              <a:rPr lang="en-US" sz="2400" dirty="0" err="1" smtClean="0">
                <a:effectLst/>
              </a:rPr>
              <a:t>antag</a:t>
            </a:r>
            <a:r>
              <a:rPr lang="en-US" sz="2400" dirty="0" smtClean="0">
                <a:effectLst/>
              </a:rPr>
              <a:t> </a:t>
            </a:r>
            <a:r>
              <a:rPr lang="en-US" sz="2400" dirty="0" err="1" smtClean="0">
                <a:effectLst/>
              </a:rPr>
              <a:t>att</a:t>
            </a:r>
            <a:r>
              <a:rPr lang="en-US" sz="2400" dirty="0" smtClean="0">
                <a:effectLst/>
              </a:rPr>
              <a:t> </a:t>
            </a:r>
            <a:r>
              <a:rPr lang="en-US" sz="2400" i="1" dirty="0" err="1" smtClean="0">
                <a:effectLst/>
              </a:rPr>
              <a:t>P</a:t>
            </a:r>
            <a:r>
              <a:rPr lang="en-US" sz="2400" i="1" baseline="30000" dirty="0" err="1" smtClean="0">
                <a:effectLst/>
              </a:rPr>
              <a:t>e</a:t>
            </a:r>
            <a:r>
              <a:rPr lang="en-US" sz="2400" dirty="0" smtClean="0">
                <a:effectLst/>
              </a:rPr>
              <a:t> =</a:t>
            </a:r>
            <a:r>
              <a:rPr lang="en-US" sz="2400" i="1" dirty="0" smtClean="0">
                <a:effectLst/>
              </a:rPr>
              <a:t>P</a:t>
            </a:r>
            <a:r>
              <a:rPr lang="en-US" sz="2400" dirty="0" smtClean="0">
                <a:effectLst/>
              </a:rPr>
              <a:t>. </a:t>
            </a:r>
            <a:r>
              <a:rPr lang="en-US" sz="2400" dirty="0" err="1" smtClean="0">
                <a:effectLst/>
              </a:rPr>
              <a:t>Det</a:t>
            </a:r>
            <a:r>
              <a:rPr lang="en-US" sz="2400" dirty="0" smtClean="0">
                <a:effectLst/>
              </a:rPr>
              <a:t> </a:t>
            </a:r>
            <a:r>
              <a:rPr lang="en-US" sz="2400" dirty="0" err="1" smtClean="0">
                <a:effectLst/>
              </a:rPr>
              <a:t>ger</a:t>
            </a:r>
            <a:r>
              <a:rPr lang="en-US" sz="2400" dirty="0" smtClean="0">
                <a:effectLst/>
              </a:rPr>
              <a:t>:</a:t>
            </a:r>
          </a:p>
        </p:txBody>
      </p:sp>
      <p:graphicFrame>
        <p:nvGraphicFramePr>
          <p:cNvPr id="3" name="Object 2"/>
          <p:cNvGraphicFramePr>
            <a:graphicFrameLocks noChangeAspect="1"/>
          </p:cNvGraphicFramePr>
          <p:nvPr>
            <p:extLst>
              <p:ext uri="{D42A27DB-BD31-4B8C-83A1-F6EECF244321}">
                <p14:modId xmlns:p14="http://schemas.microsoft.com/office/powerpoint/2010/main" val="4149760927"/>
              </p:ext>
            </p:extLst>
          </p:nvPr>
        </p:nvGraphicFramePr>
        <p:xfrm>
          <a:off x="2843213" y="3171825"/>
          <a:ext cx="1944687" cy="854075"/>
        </p:xfrm>
        <a:graphic>
          <a:graphicData uri="http://schemas.openxmlformats.org/presentationml/2006/ole">
            <mc:AlternateContent xmlns:mc="http://schemas.openxmlformats.org/markup-compatibility/2006">
              <mc:Choice xmlns:v="urn:schemas-microsoft-com:vml" Requires="v">
                <p:oleObj spid="_x0000_s34911" name="Equation" r:id="rId3" imgW="812520" imgH="393480" progId="Equation.3">
                  <p:embed/>
                </p:oleObj>
              </mc:Choice>
              <mc:Fallback>
                <p:oleObj name="Equation" r:id="rId3" imgW="812520" imgH="393480" progId="Equation.3">
                  <p:embed/>
                  <p:pic>
                    <p:nvPicPr>
                      <p:cNvPr id="0" name="Object 1"/>
                      <p:cNvPicPr>
                        <a:picLocks noChangeAspect="1" noChangeArrowheads="1"/>
                      </p:cNvPicPr>
                      <p:nvPr/>
                    </p:nvPicPr>
                    <p:blipFill>
                      <a:blip r:embed="rId4"/>
                      <a:srcRect/>
                      <a:stretch>
                        <a:fillRect/>
                      </a:stretch>
                    </p:blipFill>
                    <p:spPr bwMode="auto">
                      <a:xfrm>
                        <a:off x="2843213" y="3171825"/>
                        <a:ext cx="1944687" cy="854075"/>
                      </a:xfrm>
                      <a:prstGeom prst="rect">
                        <a:avLst/>
                      </a:prstGeom>
                      <a:noFill/>
                      <a:ln>
                        <a:noFill/>
                      </a:ln>
                    </p:spPr>
                  </p:pic>
                </p:oleObj>
              </mc:Fallback>
            </mc:AlternateContent>
          </a:graphicData>
        </a:graphic>
      </p:graphicFrame>
      <p:sp>
        <p:nvSpPr>
          <p:cNvPr id="15" name="Rectangle 3"/>
          <p:cNvSpPr txBox="1">
            <a:spLocks noChangeArrowheads="1"/>
          </p:cNvSpPr>
          <p:nvPr/>
        </p:nvSpPr>
        <p:spPr bwMode="auto">
          <a:xfrm>
            <a:off x="611560" y="3946376"/>
            <a:ext cx="79248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342900" indent="-342900" algn="l" defTabSz="449263" rtl="0" eaLnBrk="0" fontAlgn="base" hangingPunct="0">
              <a:spcBef>
                <a:spcPts val="350"/>
              </a:spcBef>
              <a:spcAft>
                <a:spcPts val="350"/>
              </a:spcAft>
              <a:buClr>
                <a:srgbClr val="000000"/>
              </a:buClr>
              <a:buSzPct val="100000"/>
              <a:buFont typeface="Times New Roman" pitchFamily="18" charset="0"/>
              <a:defRPr sz="2800">
                <a:solidFill>
                  <a:srgbClr val="000000"/>
                </a:solidFill>
                <a:effectLst>
                  <a:outerShdw blurRad="38100" dist="38100" dir="2700000" algn="tl">
                    <a:srgbClr val="C0C0C0"/>
                  </a:outerShdw>
                </a:effectLst>
                <a:latin typeface="+mn-lt"/>
                <a:ea typeface="+mn-ea"/>
                <a:cs typeface="+mn-cs"/>
              </a:defRPr>
            </a:lvl1pPr>
            <a:lvl2pPr marL="742950" indent="-285750" algn="l" defTabSz="449263" rtl="0" eaLnBrk="0" fontAlgn="base" hangingPunct="0">
              <a:spcBef>
                <a:spcPts val="300"/>
              </a:spcBef>
              <a:spcAft>
                <a:spcPts val="300"/>
              </a:spcAft>
              <a:buClr>
                <a:srgbClr val="000000"/>
              </a:buClr>
              <a:buSzPct val="100000"/>
              <a:buFont typeface="Times New Roman" pitchFamily="18" charset="0"/>
              <a:defRPr sz="2400">
                <a:solidFill>
                  <a:srgbClr val="000000"/>
                </a:solidFill>
                <a:effectLst>
                  <a:outerShdw blurRad="38100" dist="38100" dir="2700000" algn="tl">
                    <a:srgbClr val="C0C0C0"/>
                  </a:outerShdw>
                </a:effectLst>
                <a:latin typeface="+mn-lt"/>
                <a:ea typeface="+mn-ea"/>
              </a:defRPr>
            </a:lvl2pPr>
            <a:lvl3pPr marL="1143000" indent="-228600" algn="l" defTabSz="449263" rtl="0" eaLnBrk="0" fontAlgn="base" hangingPunct="0">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3pPr>
            <a:lvl4pPr marL="1600200" indent="-228600" algn="l" defTabSz="449263" rtl="0" eaLnBrk="0" fontAlgn="base" hangingPunct="0">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4pPr>
            <a:lvl5pPr marL="2057400" indent="-228600" algn="l" defTabSz="449263" rtl="0" eaLnBrk="0" fontAlgn="base" hangingPunct="0">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5pPr>
            <a:lvl6pPr marL="2514600" indent="-228600" algn="l" defTabSz="449263" rtl="0" fontAlgn="base">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6pPr>
            <a:lvl7pPr marL="2971800" indent="-228600" algn="l" defTabSz="449263" rtl="0" fontAlgn="base">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7pPr>
            <a:lvl8pPr marL="3429000" indent="-228600" algn="l" defTabSz="449263" rtl="0" fontAlgn="base">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8pPr>
            <a:lvl9pPr marL="3886200" indent="-228600" algn="l" defTabSz="449263" rtl="0" fontAlgn="base">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9pPr>
          </a:lstStyle>
          <a:p>
            <a:pPr eaLnBrk="1" hangingPunct="1">
              <a:buFont typeface="Arial" panose="020B0604020202020204" pitchFamily="34" charset="0"/>
              <a:buChar char="•"/>
              <a:defRPr/>
            </a:pPr>
            <a:r>
              <a:rPr lang="sv-SE" sz="2400" kern="0" dirty="0" smtClean="0">
                <a:effectLst/>
              </a:rPr>
              <a:t>Dela båda sidor av </a:t>
            </a:r>
            <a:r>
              <a:rPr lang="sv-SE" sz="2400" i="1" dirty="0">
                <a:effectLst/>
              </a:rPr>
              <a:t>P = </a:t>
            </a:r>
            <a:r>
              <a:rPr lang="sv-SE" sz="2400" dirty="0">
                <a:effectLst/>
              </a:rPr>
              <a:t>(1+ </a:t>
            </a:r>
            <a:r>
              <a:rPr lang="en-US" sz="2400" i="1" dirty="0">
                <a:effectLst/>
                <a:sym typeface="Symbol" pitchFamily="18" charset="2"/>
              </a:rPr>
              <a:t></a:t>
            </a:r>
            <a:r>
              <a:rPr lang="en-US" sz="2400" dirty="0">
                <a:effectLst/>
                <a:sym typeface="Symbol" pitchFamily="18" charset="2"/>
              </a:rPr>
              <a:t> </a:t>
            </a:r>
            <a:r>
              <a:rPr lang="sv-SE" sz="2400" dirty="0">
                <a:effectLst/>
                <a:sym typeface="Symbol" pitchFamily="18" charset="2"/>
              </a:rPr>
              <a:t>)×</a:t>
            </a:r>
            <a:r>
              <a:rPr lang="sv-SE" sz="2400" i="1" dirty="0">
                <a:effectLst/>
                <a:sym typeface="Symbol" pitchFamily="18" charset="2"/>
              </a:rPr>
              <a:t>W </a:t>
            </a:r>
            <a:r>
              <a:rPr lang="sv-SE" sz="2400" dirty="0" smtClean="0">
                <a:effectLst/>
                <a:sym typeface="Symbol" pitchFamily="18" charset="2"/>
              </a:rPr>
              <a:t>med</a:t>
            </a:r>
            <a:r>
              <a:rPr lang="sv-SE" sz="2400" i="1" dirty="0" smtClean="0">
                <a:effectLst/>
                <a:sym typeface="Symbol" pitchFamily="18" charset="2"/>
              </a:rPr>
              <a:t> </a:t>
            </a:r>
            <a:r>
              <a:rPr lang="sv-SE" sz="2400" i="1" kern="0" dirty="0" smtClean="0">
                <a:effectLst/>
              </a:rPr>
              <a:t>P </a:t>
            </a:r>
            <a:r>
              <a:rPr lang="sv-SE" sz="2400" kern="0" dirty="0" smtClean="0">
                <a:effectLst/>
              </a:rPr>
              <a:t>och sedan med 1+</a:t>
            </a:r>
            <a:r>
              <a:rPr lang="sv-SE" sz="2400" i="1" kern="0" dirty="0" smtClean="0">
                <a:effectLst/>
                <a:sym typeface="Symbol"/>
              </a:rPr>
              <a:t>. </a:t>
            </a:r>
            <a:r>
              <a:rPr lang="sv-SE" sz="2400" kern="0" dirty="0" smtClean="0">
                <a:effectLst/>
                <a:sym typeface="Symbol"/>
              </a:rPr>
              <a:t>Det ger:</a:t>
            </a:r>
          </a:p>
          <a:p>
            <a:pPr eaLnBrk="1" hangingPunct="1">
              <a:buFont typeface="Arial" panose="020B0604020202020204" pitchFamily="34" charset="0"/>
              <a:buChar char="•"/>
              <a:defRPr/>
            </a:pPr>
            <a:endParaRPr lang="sv-SE" sz="2400" kern="0" dirty="0">
              <a:effectLst/>
              <a:sym typeface="Symbol"/>
            </a:endParaRPr>
          </a:p>
          <a:p>
            <a:pPr eaLnBrk="1" hangingPunct="1">
              <a:buFont typeface="Arial" panose="020B0604020202020204" pitchFamily="34" charset="0"/>
              <a:buChar char="•"/>
              <a:defRPr/>
            </a:pPr>
            <a:endParaRPr lang="sv-SE" sz="2400" kern="0" dirty="0" smtClean="0">
              <a:effectLst/>
              <a:sym typeface="Symbol"/>
            </a:endParaRPr>
          </a:p>
          <a:p>
            <a:pPr eaLnBrk="1" hangingPunct="1">
              <a:buFont typeface="Arial" panose="020B0604020202020204" pitchFamily="34" charset="0"/>
              <a:buChar char="•"/>
              <a:defRPr/>
            </a:pPr>
            <a:r>
              <a:rPr lang="sv-SE" sz="2400" kern="0" dirty="0" smtClean="0">
                <a:effectLst/>
                <a:sym typeface="Symbol"/>
              </a:rPr>
              <a:t>Vi ska nu rita dessa båda samband som kurvor med arbetslösheten på </a:t>
            </a:r>
            <a:r>
              <a:rPr lang="sv-SE" sz="2400" i="1" kern="0" dirty="0" smtClean="0">
                <a:effectLst/>
                <a:sym typeface="Symbol"/>
              </a:rPr>
              <a:t>x</a:t>
            </a:r>
            <a:r>
              <a:rPr lang="sv-SE" sz="2400" kern="0" dirty="0" smtClean="0">
                <a:effectLst/>
                <a:sym typeface="Symbol"/>
              </a:rPr>
              <a:t>-axeln.</a:t>
            </a:r>
            <a:endParaRPr lang="en-US" sz="2400" kern="0" dirty="0" smtClean="0">
              <a:effectLst/>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214296151"/>
              </p:ext>
            </p:extLst>
          </p:nvPr>
        </p:nvGraphicFramePr>
        <p:xfrm>
          <a:off x="2972371" y="4797152"/>
          <a:ext cx="1671637" cy="909637"/>
        </p:xfrm>
        <a:graphic>
          <a:graphicData uri="http://schemas.openxmlformats.org/presentationml/2006/ole">
            <mc:AlternateContent xmlns:mc="http://schemas.openxmlformats.org/markup-compatibility/2006">
              <mc:Choice xmlns:v="urn:schemas-microsoft-com:vml" Requires="v">
                <p:oleObj spid="_x0000_s34912" name="Ekvation" r:id="rId5" imgW="698400" imgH="419040" progId="Equation.3">
                  <p:embed/>
                </p:oleObj>
              </mc:Choice>
              <mc:Fallback>
                <p:oleObj name="Ekvation" r:id="rId5" imgW="698400" imgH="419040" progId="Equation.3">
                  <p:embed/>
                  <p:pic>
                    <p:nvPicPr>
                      <p:cNvPr id="0" name=""/>
                      <p:cNvPicPr>
                        <a:picLocks noChangeAspect="1" noChangeArrowheads="1"/>
                      </p:cNvPicPr>
                      <p:nvPr/>
                    </p:nvPicPr>
                    <p:blipFill>
                      <a:blip r:embed="rId6"/>
                      <a:srcRect/>
                      <a:stretch>
                        <a:fillRect/>
                      </a:stretch>
                    </p:blipFill>
                    <p:spPr bwMode="auto">
                      <a:xfrm>
                        <a:off x="2972371" y="4797152"/>
                        <a:ext cx="1671637" cy="909637"/>
                      </a:xfrm>
                      <a:prstGeom prst="rect">
                        <a:avLst/>
                      </a:prstGeom>
                      <a:noFill/>
                      <a:ln>
                        <a:noFill/>
                      </a:ln>
                    </p:spPr>
                  </p:pic>
                </p:oleObj>
              </mc:Fallback>
            </mc:AlternateContent>
          </a:graphicData>
        </a:graphic>
      </p:graphicFrame>
      <p:sp>
        <p:nvSpPr>
          <p:cNvPr id="17" name="TextBox 16"/>
          <p:cNvSpPr txBox="1"/>
          <p:nvPr/>
        </p:nvSpPr>
        <p:spPr>
          <a:xfrm>
            <a:off x="4003962" y="3645024"/>
            <a:ext cx="712054" cy="430887"/>
          </a:xfrm>
          <a:prstGeom prst="rect">
            <a:avLst/>
          </a:prstGeom>
          <a:noFill/>
        </p:spPr>
        <p:txBody>
          <a:bodyPr wrap="none" rtlCol="0">
            <a:spAutoFit/>
          </a:bodyPr>
          <a:lstStyle/>
          <a:p>
            <a:r>
              <a:rPr lang="sv-SE" sz="2200" dirty="0" smtClean="0">
                <a:solidFill>
                  <a:schemeClr val="tx1"/>
                </a:solidFill>
                <a:latin typeface="+mn-lt"/>
              </a:rPr>
              <a:t>(-,+)</a:t>
            </a:r>
            <a:endParaRPr lang="sv-SE" sz="2200" dirty="0">
              <a:solidFill>
                <a:schemeClr val="tx1"/>
              </a:solidFill>
              <a:latin typeface="+mn-lt"/>
            </a:endParaRPr>
          </a:p>
        </p:txBody>
      </p:sp>
      <p:sp>
        <p:nvSpPr>
          <p:cNvPr id="8" name="Slide Number Placeholder 3"/>
          <p:cNvSpPr>
            <a:spLocks noGrp="1"/>
          </p:cNvSpPr>
          <p:nvPr>
            <p:ph type="sldNum" sz="quarter" idx="10"/>
          </p:nvPr>
        </p:nvSpPr>
        <p:spPr>
          <a:xfrm>
            <a:off x="0" y="6516688"/>
            <a:ext cx="1900238" cy="336550"/>
          </a:xfrm>
        </p:spPr>
        <p:txBody>
          <a:bodyPr/>
          <a:lstStyle/>
          <a:p>
            <a:pPr>
              <a:defRPr/>
            </a:pPr>
            <a:r>
              <a:rPr lang="sv-SE" dirty="0" smtClean="0"/>
              <a:t>K7: </a:t>
            </a:r>
            <a:r>
              <a:rPr lang="sv-SE" dirty="0"/>
              <a:t>sid. </a:t>
            </a:r>
            <a:fld id="{71B7D319-3509-4EF6-A7CA-BA2351681FF6}" type="slidenum">
              <a:rPr lang="en-GB"/>
              <a:pPr>
                <a:defRPr/>
              </a:pPr>
              <a:t>20</a:t>
            </a:fld>
            <a:endParaRPr lang="en-GB" dirty="0"/>
          </a:p>
        </p:txBody>
      </p:sp>
    </p:spTree>
    <p:extLst>
      <p:ext uri="{BB962C8B-B14F-4D97-AF65-F5344CB8AC3E}">
        <p14:creationId xmlns:p14="http://schemas.microsoft.com/office/powerpoint/2010/main" val="3573184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wipe(left)">
                                      <p:cBhvr>
                                        <p:cTn id="7" dur="500"/>
                                        <p:tgtEl>
                                          <p:spTgt spid="153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3603">
                                            <p:txEl>
                                              <p:pRg st="1" end="1"/>
                                            </p:txEl>
                                          </p:spTgt>
                                        </p:tgtEl>
                                        <p:attrNameLst>
                                          <p:attrName>style.visibility</p:attrName>
                                        </p:attrNameLst>
                                      </p:cBhvr>
                                      <p:to>
                                        <p:strVal val="visible"/>
                                      </p:to>
                                    </p:set>
                                    <p:animEffect transition="in" filter="wipe(left)">
                                      <p:cBhvr>
                                        <p:cTn id="12" dur="500"/>
                                        <p:tgtEl>
                                          <p:spTgt spid="153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5">
                                            <p:txEl>
                                              <p:pRg st="0" end="0"/>
                                            </p:txEl>
                                          </p:spTgt>
                                        </p:tgtEl>
                                        <p:attrNameLst>
                                          <p:attrName>style.visibility</p:attrName>
                                        </p:attrNameLst>
                                      </p:cBhvr>
                                      <p:to>
                                        <p:strVal val="visible"/>
                                      </p:to>
                                    </p:set>
                                    <p:animEffect transition="in" filter="wipe(left)">
                                      <p:cBhvr>
                                        <p:cTn id="24" dur="500"/>
                                        <p:tgtEl>
                                          <p:spTgt spid="1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wipe(left)">
                                      <p:cBhvr>
                                        <p:cTn id="33"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bldLvl="2" autoUpdateAnimBg="0"/>
      <p:bldP spid="15" grpId="0" uiExpand="1" build="p" bldLvl="2" autoUpdateAnimBg="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defRPr/>
            </a:pPr>
            <a:r>
              <a:rPr lang="sv-SE" smtClean="0"/>
              <a:t>Jämviktsarbetslöshet</a:t>
            </a:r>
            <a:endParaRPr lang="en-US" smtClean="0"/>
          </a:p>
        </p:txBody>
      </p:sp>
      <p:sp>
        <p:nvSpPr>
          <p:cNvPr id="155661" name="Rectangle 13"/>
          <p:cNvSpPr>
            <a:spLocks noChangeArrowheads="1"/>
          </p:cNvSpPr>
          <p:nvPr/>
        </p:nvSpPr>
        <p:spPr bwMode="auto">
          <a:xfrm>
            <a:off x="323528" y="1340768"/>
            <a:ext cx="3856037" cy="1371600"/>
          </a:xfrm>
          <a:prstGeom prst="rect">
            <a:avLst/>
          </a:prstGeom>
          <a:noFill/>
          <a:ln>
            <a:noFill/>
          </a:ln>
          <a:effectLst/>
          <a:extLst/>
        </p:spPr>
        <p:txBody>
          <a:bodyPr/>
          <a:lstStyle/>
          <a:p>
            <a:pPr marL="342900" indent="-342900" eaLnBrk="1" hangingPunct="1">
              <a:buFont typeface="Arial" panose="020B0604020202020204" pitchFamily="34" charset="0"/>
              <a:buChar char="•"/>
            </a:pPr>
            <a:r>
              <a:rPr lang="sv-SE" altLang="en-US" sz="2000" dirty="0">
                <a:solidFill>
                  <a:schemeClr val="tx1"/>
                </a:solidFill>
                <a:latin typeface="+mn-lt"/>
              </a:rPr>
              <a:t>Enligt prissättningssam-bandet är reallönen </a:t>
            </a:r>
            <a:r>
              <a:rPr lang="sv-SE" altLang="en-US" sz="2000" dirty="0" err="1">
                <a:solidFill>
                  <a:schemeClr val="tx1"/>
                </a:solidFill>
                <a:latin typeface="+mn-lt"/>
              </a:rPr>
              <a:t>obe</a:t>
            </a:r>
            <a:r>
              <a:rPr lang="sv-SE" altLang="en-US" sz="2000" dirty="0">
                <a:solidFill>
                  <a:schemeClr val="tx1"/>
                </a:solidFill>
                <a:latin typeface="+mn-lt"/>
              </a:rPr>
              <a:t>-roende av arbetslösheten. </a:t>
            </a:r>
          </a:p>
          <a:p>
            <a:pPr marL="342900" indent="-342900" eaLnBrk="1" hangingPunct="1">
              <a:buFont typeface="Arial" panose="020B0604020202020204" pitchFamily="34" charset="0"/>
              <a:buChar char="•"/>
            </a:pPr>
            <a:r>
              <a:rPr lang="sv-SE" altLang="en-US" sz="2000" dirty="0" smtClean="0">
                <a:solidFill>
                  <a:schemeClr val="tx1"/>
                </a:solidFill>
                <a:latin typeface="+mn-lt"/>
              </a:rPr>
              <a:t>Lönesättningssambandet  </a:t>
            </a:r>
            <a:r>
              <a:rPr lang="sv-SE" altLang="en-US" sz="2000" i="1" dirty="0" smtClean="0">
                <a:solidFill>
                  <a:schemeClr val="tx1"/>
                </a:solidFill>
                <a:latin typeface="+mn-lt"/>
              </a:rPr>
              <a:t>W/P</a:t>
            </a:r>
            <a:r>
              <a:rPr lang="sv-SE" altLang="en-US" sz="2000" dirty="0" smtClean="0">
                <a:solidFill>
                  <a:schemeClr val="tx1"/>
                </a:solidFill>
                <a:latin typeface="+mn-lt"/>
              </a:rPr>
              <a:t> =</a:t>
            </a:r>
            <a:r>
              <a:rPr lang="sv-SE" altLang="en-US" sz="2000" i="1" dirty="0" smtClean="0">
                <a:solidFill>
                  <a:schemeClr val="tx1"/>
                </a:solidFill>
                <a:latin typeface="+mn-lt"/>
              </a:rPr>
              <a:t>F(</a:t>
            </a:r>
            <a:r>
              <a:rPr lang="sv-SE" altLang="en-US" sz="2000" i="1" dirty="0" err="1" smtClean="0">
                <a:solidFill>
                  <a:schemeClr val="tx1"/>
                </a:solidFill>
                <a:latin typeface="+mn-lt"/>
              </a:rPr>
              <a:t>u,z</a:t>
            </a:r>
            <a:r>
              <a:rPr lang="sv-SE" altLang="en-US" sz="2000" i="1" dirty="0" smtClean="0">
                <a:solidFill>
                  <a:schemeClr val="tx1"/>
                </a:solidFill>
                <a:latin typeface="+mn-lt"/>
              </a:rPr>
              <a:t>) </a:t>
            </a:r>
            <a:r>
              <a:rPr lang="sv-SE" altLang="en-US" sz="2000" dirty="0" smtClean="0">
                <a:solidFill>
                  <a:schemeClr val="tx1"/>
                </a:solidFill>
                <a:latin typeface="+mn-lt"/>
              </a:rPr>
              <a:t>innebär att reallönen är en fallande funktion av arbetslösheten. </a:t>
            </a:r>
          </a:p>
          <a:p>
            <a:pPr marL="342900" indent="-342900" eaLnBrk="1" hangingPunct="1">
              <a:buFont typeface="Arial" panose="020B0604020202020204" pitchFamily="34" charset="0"/>
              <a:buChar char="•"/>
            </a:pPr>
            <a:r>
              <a:rPr lang="sv-SE" altLang="en-US" sz="2000" dirty="0" smtClean="0">
                <a:solidFill>
                  <a:schemeClr val="tx1"/>
                </a:solidFill>
                <a:latin typeface="+mn-lt"/>
              </a:rPr>
              <a:t>I skärningspunkten är båda sambanden tillfredsställda.</a:t>
            </a:r>
          </a:p>
          <a:p>
            <a:pPr eaLnBrk="1" hangingPunct="1">
              <a:spcBef>
                <a:spcPts val="1200"/>
              </a:spcBef>
            </a:pPr>
            <a:r>
              <a:rPr lang="sv-SE" altLang="en-US" sz="2000" b="1" dirty="0" smtClean="0">
                <a:solidFill>
                  <a:schemeClr val="tx1"/>
                </a:solidFill>
                <a:latin typeface="+mn-lt"/>
              </a:rPr>
              <a:t>Slutsats</a:t>
            </a:r>
            <a:r>
              <a:rPr lang="sv-SE" altLang="en-US" sz="2000" dirty="0" smtClean="0">
                <a:solidFill>
                  <a:schemeClr val="tx1"/>
                </a:solidFill>
                <a:latin typeface="+mn-lt"/>
              </a:rPr>
              <a:t>:  Jämviktsarbetslösheten </a:t>
            </a:r>
            <a:r>
              <a:rPr lang="sv-SE" altLang="en-US" sz="2000" i="1" dirty="0" smtClean="0">
                <a:solidFill>
                  <a:schemeClr val="tx1"/>
                </a:solidFill>
                <a:latin typeface="+mn-lt"/>
              </a:rPr>
              <a:t>u</a:t>
            </a:r>
            <a:r>
              <a:rPr lang="sv-SE" altLang="en-US" sz="2000" i="1" baseline="-25000" dirty="0" smtClean="0">
                <a:solidFill>
                  <a:schemeClr val="tx1"/>
                </a:solidFill>
                <a:latin typeface="+mn-lt"/>
              </a:rPr>
              <a:t>n</a:t>
            </a:r>
            <a:r>
              <a:rPr lang="sv-SE" altLang="en-US" sz="2000" dirty="0" smtClean="0">
                <a:solidFill>
                  <a:schemeClr val="tx1"/>
                </a:solidFill>
                <a:latin typeface="+mn-lt"/>
              </a:rPr>
              <a:t> är sådan att lönesättarna </a:t>
            </a:r>
            <a:r>
              <a:rPr lang="sv-SE" altLang="en-US" sz="2000" dirty="0">
                <a:solidFill>
                  <a:schemeClr val="tx1"/>
                </a:solidFill>
                <a:latin typeface="+mn-lt"/>
              </a:rPr>
              <a:t>väljer den lön som ges av </a:t>
            </a:r>
            <a:r>
              <a:rPr lang="sv-SE" altLang="en-US" sz="2000" dirty="0" smtClean="0">
                <a:solidFill>
                  <a:schemeClr val="tx1"/>
                </a:solidFill>
                <a:latin typeface="+mn-lt"/>
              </a:rPr>
              <a:t>pris-sättningsrelationen</a:t>
            </a:r>
            <a:r>
              <a:rPr lang="sv-SE" altLang="en-US" sz="2000" dirty="0">
                <a:solidFill>
                  <a:schemeClr val="tx1"/>
                </a:solidFill>
                <a:latin typeface="+mn-lt"/>
              </a:rPr>
              <a:t>. </a:t>
            </a:r>
            <a:r>
              <a:rPr lang="sv-SE" altLang="en-US" sz="2000" dirty="0" smtClean="0">
                <a:solidFill>
                  <a:schemeClr val="tx1"/>
                </a:solidFill>
                <a:latin typeface="+mn-lt"/>
              </a:rPr>
              <a:t>För</a:t>
            </a:r>
            <a:r>
              <a:rPr lang="sv-SE" altLang="en-US" sz="2000" i="1" dirty="0" smtClean="0">
                <a:solidFill>
                  <a:schemeClr val="tx1"/>
                </a:solidFill>
              </a:rPr>
              <a:t> </a:t>
            </a:r>
            <a:r>
              <a:rPr lang="sv-SE" altLang="en-US" sz="2000" i="1" dirty="0">
                <a:solidFill>
                  <a:schemeClr val="tx1"/>
                </a:solidFill>
                <a:latin typeface="+mn-lt"/>
              </a:rPr>
              <a:t>u</a:t>
            </a:r>
            <a:r>
              <a:rPr lang="sv-SE" altLang="en-US" sz="2000" i="1" baseline="-25000" dirty="0">
                <a:solidFill>
                  <a:schemeClr val="tx1"/>
                </a:solidFill>
                <a:latin typeface="+mn-lt"/>
              </a:rPr>
              <a:t>n</a:t>
            </a:r>
            <a:r>
              <a:rPr lang="sv-SE" altLang="en-US" sz="2000" dirty="0" smtClean="0">
                <a:solidFill>
                  <a:schemeClr val="tx1"/>
                </a:solidFill>
                <a:latin typeface="+mn-lt"/>
              </a:rPr>
              <a:t> gäller </a:t>
            </a:r>
            <a:r>
              <a:rPr lang="sv-SE" altLang="en-US" sz="2000" i="1" dirty="0" smtClean="0">
                <a:solidFill>
                  <a:schemeClr val="tx1"/>
                </a:solidFill>
                <a:latin typeface="+mn-lt"/>
              </a:rPr>
              <a:t>F</a:t>
            </a:r>
            <a:r>
              <a:rPr lang="sv-SE" altLang="en-US" sz="2000" dirty="0" smtClean="0">
                <a:solidFill>
                  <a:schemeClr val="tx1"/>
                </a:solidFill>
                <a:latin typeface="+mn-lt"/>
              </a:rPr>
              <a:t>(</a:t>
            </a:r>
            <a:r>
              <a:rPr lang="sv-SE" altLang="en-US" sz="2000" i="1" dirty="0" smtClean="0">
                <a:solidFill>
                  <a:schemeClr val="tx1"/>
                </a:solidFill>
                <a:latin typeface="+mn-lt"/>
              </a:rPr>
              <a:t>u</a:t>
            </a:r>
            <a:r>
              <a:rPr lang="sv-SE" altLang="en-US" sz="2000" i="1" baseline="-25000" dirty="0" smtClean="0">
                <a:solidFill>
                  <a:schemeClr val="tx1"/>
                </a:solidFill>
                <a:latin typeface="+mn-lt"/>
              </a:rPr>
              <a:t>n</a:t>
            </a:r>
            <a:r>
              <a:rPr lang="sv-SE" altLang="en-US" sz="2000" i="1" dirty="0" smtClean="0">
                <a:solidFill>
                  <a:schemeClr val="tx1"/>
                </a:solidFill>
                <a:latin typeface="+mn-lt"/>
              </a:rPr>
              <a:t>,z</a:t>
            </a:r>
            <a:r>
              <a:rPr lang="sv-SE" altLang="en-US" sz="2000" dirty="0" smtClean="0">
                <a:solidFill>
                  <a:schemeClr val="tx1"/>
                </a:solidFill>
                <a:latin typeface="+mn-lt"/>
              </a:rPr>
              <a:t>)=1/(1+</a:t>
            </a:r>
            <a:r>
              <a:rPr lang="sv-SE" altLang="en-US" sz="2000" i="1" dirty="0" smtClean="0">
                <a:solidFill>
                  <a:schemeClr val="tx1"/>
                </a:solidFill>
                <a:latin typeface="+mn-lt"/>
                <a:sym typeface="Symbol"/>
              </a:rPr>
              <a:t></a:t>
            </a:r>
            <a:r>
              <a:rPr lang="sv-SE" altLang="en-US" sz="2000" dirty="0" smtClean="0">
                <a:solidFill>
                  <a:schemeClr val="tx1"/>
                </a:solidFill>
                <a:latin typeface="+mn-lt"/>
                <a:sym typeface="Symbol"/>
              </a:rPr>
              <a:t>).</a:t>
            </a:r>
            <a:r>
              <a:rPr lang="sv-SE" altLang="en-US" sz="2000" dirty="0" smtClean="0">
                <a:solidFill>
                  <a:schemeClr val="tx1"/>
                </a:solidFill>
                <a:latin typeface="+mn-lt"/>
              </a:rPr>
              <a:t> </a:t>
            </a:r>
            <a:endParaRPr lang="en-US" altLang="en-US" sz="2000" dirty="0">
              <a:solidFill>
                <a:schemeClr val="tx1"/>
              </a:solidFill>
              <a:latin typeface="+mn-lt"/>
            </a:endParaRPr>
          </a:p>
        </p:txBody>
      </p:sp>
      <p:grpSp>
        <p:nvGrpSpPr>
          <p:cNvPr id="27653" name="Group 31"/>
          <p:cNvGrpSpPr>
            <a:grpSpLocks/>
          </p:cNvGrpSpPr>
          <p:nvPr/>
        </p:nvGrpSpPr>
        <p:grpSpPr bwMode="auto">
          <a:xfrm>
            <a:off x="4114800" y="2438400"/>
            <a:ext cx="4359275" cy="4375150"/>
            <a:chOff x="2726" y="1536"/>
            <a:chExt cx="2746" cy="2756"/>
          </a:xfrm>
        </p:grpSpPr>
        <p:sp>
          <p:nvSpPr>
            <p:cNvPr id="27666" name="Line 14"/>
            <p:cNvSpPr>
              <a:spLocks noChangeShapeType="1"/>
            </p:cNvSpPr>
            <p:nvPr/>
          </p:nvSpPr>
          <p:spPr bwMode="auto">
            <a:xfrm>
              <a:off x="3024" y="1536"/>
              <a:ext cx="0" cy="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27667" name="Line 15"/>
            <p:cNvSpPr>
              <a:spLocks noChangeShapeType="1"/>
            </p:cNvSpPr>
            <p:nvPr/>
          </p:nvSpPr>
          <p:spPr bwMode="auto">
            <a:xfrm>
              <a:off x="3024" y="3936"/>
              <a:ext cx="24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27668" name="Text Box 16"/>
            <p:cNvSpPr txBox="1">
              <a:spLocks noChangeArrowheads="1"/>
            </p:cNvSpPr>
            <p:nvPr/>
          </p:nvSpPr>
          <p:spPr bwMode="auto">
            <a:xfrm>
              <a:off x="4145" y="4042"/>
              <a:ext cx="1182" cy="250"/>
            </a:xfrm>
            <a:prstGeom prst="rect">
              <a:avLst/>
            </a:prstGeom>
            <a:noFill/>
            <a:ln>
              <a:noFill/>
            </a:ln>
            <a:effectLst/>
            <a:extLst>
              <a:ext uri="{909E8E84-426E-40DD-AFC4-6F175D3DCCD1}">
                <a14:hiddenFill xmlns:a14="http://schemas.microsoft.com/office/drawing/2010/main">
                  <a:gradFill rotWithShape="0">
                    <a:gsLst>
                      <a:gs pos="0">
                        <a:srgbClr val="003300"/>
                      </a:gs>
                      <a:gs pos="100000">
                        <a:srgbClr val="66FF66"/>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Arial" charset="0"/>
                </a:defRPr>
              </a:lvl1pPr>
              <a:lvl2pPr marL="742950" indent="-285750">
                <a:defRPr sz="3600">
                  <a:solidFill>
                    <a:schemeClr val="tx1"/>
                  </a:solidFill>
                  <a:latin typeface="Arial" charset="0"/>
                </a:defRPr>
              </a:lvl2pPr>
              <a:lvl3pPr marL="1143000" indent="-228600">
                <a:defRPr sz="3600">
                  <a:solidFill>
                    <a:schemeClr val="tx1"/>
                  </a:solidFill>
                  <a:latin typeface="Arial" charset="0"/>
                </a:defRPr>
              </a:lvl3pPr>
              <a:lvl4pPr marL="1600200" indent="-228600">
                <a:defRPr sz="3600">
                  <a:solidFill>
                    <a:schemeClr val="tx1"/>
                  </a:solidFill>
                  <a:latin typeface="Arial" charset="0"/>
                </a:defRPr>
              </a:lvl4pPr>
              <a:lvl5pPr marL="2057400" indent="-228600">
                <a:defRPr sz="3600">
                  <a:solidFill>
                    <a:schemeClr val="tx1"/>
                  </a:solidFill>
                  <a:latin typeface="Arial" charset="0"/>
                </a:defRPr>
              </a:lvl5pPr>
              <a:lvl6pPr marL="2514600" indent="-228600" eaLnBrk="0" fontAlgn="base" hangingPunct="0">
                <a:spcBef>
                  <a:spcPct val="75000"/>
                </a:spcBef>
                <a:spcAft>
                  <a:spcPct val="0"/>
                </a:spcAft>
                <a:buClr>
                  <a:schemeClr val="tx1"/>
                </a:buClr>
                <a:buChar char="•"/>
                <a:defRPr sz="3600">
                  <a:solidFill>
                    <a:schemeClr val="tx1"/>
                  </a:solidFill>
                  <a:latin typeface="Arial" charset="0"/>
                </a:defRPr>
              </a:lvl6pPr>
              <a:lvl7pPr marL="2971800" indent="-228600" eaLnBrk="0" fontAlgn="base" hangingPunct="0">
                <a:spcBef>
                  <a:spcPct val="75000"/>
                </a:spcBef>
                <a:spcAft>
                  <a:spcPct val="0"/>
                </a:spcAft>
                <a:buClr>
                  <a:schemeClr val="tx1"/>
                </a:buClr>
                <a:buChar char="•"/>
                <a:defRPr sz="3600">
                  <a:solidFill>
                    <a:schemeClr val="tx1"/>
                  </a:solidFill>
                  <a:latin typeface="Arial" charset="0"/>
                </a:defRPr>
              </a:lvl7pPr>
              <a:lvl8pPr marL="3429000" indent="-228600" eaLnBrk="0" fontAlgn="base" hangingPunct="0">
                <a:spcBef>
                  <a:spcPct val="75000"/>
                </a:spcBef>
                <a:spcAft>
                  <a:spcPct val="0"/>
                </a:spcAft>
                <a:buClr>
                  <a:schemeClr val="tx1"/>
                </a:buClr>
                <a:buChar char="•"/>
                <a:defRPr sz="3600">
                  <a:solidFill>
                    <a:schemeClr val="tx1"/>
                  </a:solidFill>
                  <a:latin typeface="Arial" charset="0"/>
                </a:defRPr>
              </a:lvl8pPr>
              <a:lvl9pPr marL="3886200" indent="-228600" eaLnBrk="0" fontAlgn="base" hangingPunct="0">
                <a:spcBef>
                  <a:spcPct val="75000"/>
                </a:spcBef>
                <a:spcAft>
                  <a:spcPct val="0"/>
                </a:spcAft>
                <a:buClr>
                  <a:schemeClr val="tx1"/>
                </a:buClr>
                <a:buChar char="•"/>
                <a:defRPr sz="3600">
                  <a:solidFill>
                    <a:schemeClr val="tx1"/>
                  </a:solidFill>
                  <a:latin typeface="Arial" charset="0"/>
                </a:defRPr>
              </a:lvl9pPr>
            </a:lstStyle>
            <a:p>
              <a:pPr>
                <a:buFontTx/>
                <a:buNone/>
              </a:pPr>
              <a:r>
                <a:rPr lang="sv-SE" altLang="en-US" sz="2000" dirty="0"/>
                <a:t>Arbetslöshet, </a:t>
              </a:r>
              <a:r>
                <a:rPr lang="sv-SE" altLang="en-US" sz="2000" i="1" dirty="0"/>
                <a:t>u</a:t>
              </a:r>
              <a:endParaRPr lang="en-US" altLang="en-US" sz="2000" dirty="0"/>
            </a:p>
          </p:txBody>
        </p:sp>
        <p:sp>
          <p:nvSpPr>
            <p:cNvPr id="27669" name="Text Box 17"/>
            <p:cNvSpPr txBox="1">
              <a:spLocks noChangeArrowheads="1"/>
            </p:cNvSpPr>
            <p:nvPr/>
          </p:nvSpPr>
          <p:spPr bwMode="auto">
            <a:xfrm rot="-5400000">
              <a:off x="2326" y="2416"/>
              <a:ext cx="1050" cy="250"/>
            </a:xfrm>
            <a:prstGeom prst="rect">
              <a:avLst/>
            </a:prstGeom>
            <a:noFill/>
            <a:ln>
              <a:noFill/>
            </a:ln>
            <a:effectLst/>
            <a:extLst>
              <a:ext uri="{909E8E84-426E-40DD-AFC4-6F175D3DCCD1}">
                <a14:hiddenFill xmlns:a14="http://schemas.microsoft.com/office/drawing/2010/main">
                  <a:gradFill rotWithShape="0">
                    <a:gsLst>
                      <a:gs pos="0">
                        <a:srgbClr val="003300"/>
                      </a:gs>
                      <a:gs pos="100000">
                        <a:srgbClr val="66FF66"/>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Arial" charset="0"/>
                </a:defRPr>
              </a:lvl1pPr>
              <a:lvl2pPr marL="742950" indent="-285750">
                <a:defRPr sz="3600">
                  <a:solidFill>
                    <a:schemeClr val="tx1"/>
                  </a:solidFill>
                  <a:latin typeface="Arial" charset="0"/>
                </a:defRPr>
              </a:lvl2pPr>
              <a:lvl3pPr marL="1143000" indent="-228600">
                <a:defRPr sz="3600">
                  <a:solidFill>
                    <a:schemeClr val="tx1"/>
                  </a:solidFill>
                  <a:latin typeface="Arial" charset="0"/>
                </a:defRPr>
              </a:lvl3pPr>
              <a:lvl4pPr marL="1600200" indent="-228600">
                <a:defRPr sz="3600">
                  <a:solidFill>
                    <a:schemeClr val="tx1"/>
                  </a:solidFill>
                  <a:latin typeface="Arial" charset="0"/>
                </a:defRPr>
              </a:lvl4pPr>
              <a:lvl5pPr marL="2057400" indent="-228600">
                <a:defRPr sz="3600">
                  <a:solidFill>
                    <a:schemeClr val="tx1"/>
                  </a:solidFill>
                  <a:latin typeface="Arial" charset="0"/>
                </a:defRPr>
              </a:lvl5pPr>
              <a:lvl6pPr marL="2514600" indent="-228600" eaLnBrk="0" fontAlgn="base" hangingPunct="0">
                <a:spcBef>
                  <a:spcPct val="75000"/>
                </a:spcBef>
                <a:spcAft>
                  <a:spcPct val="0"/>
                </a:spcAft>
                <a:buClr>
                  <a:schemeClr val="tx1"/>
                </a:buClr>
                <a:buChar char="•"/>
                <a:defRPr sz="3600">
                  <a:solidFill>
                    <a:schemeClr val="tx1"/>
                  </a:solidFill>
                  <a:latin typeface="Arial" charset="0"/>
                </a:defRPr>
              </a:lvl6pPr>
              <a:lvl7pPr marL="2971800" indent="-228600" eaLnBrk="0" fontAlgn="base" hangingPunct="0">
                <a:spcBef>
                  <a:spcPct val="75000"/>
                </a:spcBef>
                <a:spcAft>
                  <a:spcPct val="0"/>
                </a:spcAft>
                <a:buClr>
                  <a:schemeClr val="tx1"/>
                </a:buClr>
                <a:buChar char="•"/>
                <a:defRPr sz="3600">
                  <a:solidFill>
                    <a:schemeClr val="tx1"/>
                  </a:solidFill>
                  <a:latin typeface="Arial" charset="0"/>
                </a:defRPr>
              </a:lvl7pPr>
              <a:lvl8pPr marL="3429000" indent="-228600" eaLnBrk="0" fontAlgn="base" hangingPunct="0">
                <a:spcBef>
                  <a:spcPct val="75000"/>
                </a:spcBef>
                <a:spcAft>
                  <a:spcPct val="0"/>
                </a:spcAft>
                <a:buClr>
                  <a:schemeClr val="tx1"/>
                </a:buClr>
                <a:buChar char="•"/>
                <a:defRPr sz="3600">
                  <a:solidFill>
                    <a:schemeClr val="tx1"/>
                  </a:solidFill>
                  <a:latin typeface="Arial" charset="0"/>
                </a:defRPr>
              </a:lvl8pPr>
              <a:lvl9pPr marL="3886200" indent="-228600" eaLnBrk="0" fontAlgn="base" hangingPunct="0">
                <a:spcBef>
                  <a:spcPct val="75000"/>
                </a:spcBef>
                <a:spcAft>
                  <a:spcPct val="0"/>
                </a:spcAft>
                <a:buClr>
                  <a:schemeClr val="tx1"/>
                </a:buClr>
                <a:buChar char="•"/>
                <a:defRPr sz="3600">
                  <a:solidFill>
                    <a:schemeClr val="tx1"/>
                  </a:solidFill>
                  <a:latin typeface="Arial" charset="0"/>
                </a:defRPr>
              </a:lvl9pPr>
            </a:lstStyle>
            <a:p>
              <a:pPr>
                <a:buFontTx/>
                <a:buNone/>
              </a:pPr>
              <a:r>
                <a:rPr lang="sv-SE" altLang="en-US" sz="2000"/>
                <a:t>Reallön, W/</a:t>
              </a:r>
              <a:r>
                <a:rPr lang="sv-SE" altLang="en-US" sz="2000" i="1"/>
                <a:t>P</a:t>
              </a:r>
              <a:endParaRPr lang="en-US" altLang="en-US" sz="2000" i="1"/>
            </a:p>
          </p:txBody>
        </p:sp>
      </p:grpSp>
      <p:grpSp>
        <p:nvGrpSpPr>
          <p:cNvPr id="155677" name="Group 29"/>
          <p:cNvGrpSpPr>
            <a:grpSpLocks/>
          </p:cNvGrpSpPr>
          <p:nvPr/>
        </p:nvGrpSpPr>
        <p:grpSpPr bwMode="auto">
          <a:xfrm>
            <a:off x="4587875" y="3581400"/>
            <a:ext cx="4505325" cy="396875"/>
            <a:chOff x="3024" y="2256"/>
            <a:chExt cx="2838" cy="250"/>
          </a:xfrm>
        </p:grpSpPr>
        <p:sp>
          <p:nvSpPr>
            <p:cNvPr id="27664" name="Line 22"/>
            <p:cNvSpPr>
              <a:spLocks noChangeShapeType="1"/>
            </p:cNvSpPr>
            <p:nvPr/>
          </p:nvSpPr>
          <p:spPr bwMode="auto">
            <a:xfrm>
              <a:off x="3024" y="2496"/>
              <a:ext cx="235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27665" name="Text Box 23"/>
            <p:cNvSpPr txBox="1">
              <a:spLocks noChangeArrowheads="1"/>
            </p:cNvSpPr>
            <p:nvPr/>
          </p:nvSpPr>
          <p:spPr bwMode="auto">
            <a:xfrm>
              <a:off x="4608" y="2256"/>
              <a:ext cx="1254" cy="250"/>
            </a:xfrm>
            <a:prstGeom prst="rect">
              <a:avLst/>
            </a:prstGeom>
            <a:noFill/>
            <a:ln>
              <a:noFill/>
            </a:ln>
            <a:effectLst/>
            <a:extLst>
              <a:ext uri="{909E8E84-426E-40DD-AFC4-6F175D3DCCD1}">
                <a14:hiddenFill xmlns:a14="http://schemas.microsoft.com/office/drawing/2010/main">
                  <a:gradFill rotWithShape="0">
                    <a:gsLst>
                      <a:gs pos="0">
                        <a:srgbClr val="003300"/>
                      </a:gs>
                      <a:gs pos="100000">
                        <a:srgbClr val="66FF66"/>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Arial" charset="0"/>
                </a:defRPr>
              </a:lvl1pPr>
              <a:lvl2pPr marL="742950" indent="-285750">
                <a:defRPr sz="3600">
                  <a:solidFill>
                    <a:schemeClr val="tx1"/>
                  </a:solidFill>
                  <a:latin typeface="Arial" charset="0"/>
                </a:defRPr>
              </a:lvl2pPr>
              <a:lvl3pPr marL="1143000" indent="-228600">
                <a:defRPr sz="3600">
                  <a:solidFill>
                    <a:schemeClr val="tx1"/>
                  </a:solidFill>
                  <a:latin typeface="Arial" charset="0"/>
                </a:defRPr>
              </a:lvl3pPr>
              <a:lvl4pPr marL="1600200" indent="-228600">
                <a:defRPr sz="3600">
                  <a:solidFill>
                    <a:schemeClr val="tx1"/>
                  </a:solidFill>
                  <a:latin typeface="Arial" charset="0"/>
                </a:defRPr>
              </a:lvl4pPr>
              <a:lvl5pPr marL="2057400" indent="-228600">
                <a:defRPr sz="3600">
                  <a:solidFill>
                    <a:schemeClr val="tx1"/>
                  </a:solidFill>
                  <a:latin typeface="Arial" charset="0"/>
                </a:defRPr>
              </a:lvl5pPr>
              <a:lvl6pPr marL="2514600" indent="-228600" eaLnBrk="0" fontAlgn="base" hangingPunct="0">
                <a:spcBef>
                  <a:spcPct val="75000"/>
                </a:spcBef>
                <a:spcAft>
                  <a:spcPct val="0"/>
                </a:spcAft>
                <a:buClr>
                  <a:schemeClr val="tx1"/>
                </a:buClr>
                <a:buChar char="•"/>
                <a:defRPr sz="3600">
                  <a:solidFill>
                    <a:schemeClr val="tx1"/>
                  </a:solidFill>
                  <a:latin typeface="Arial" charset="0"/>
                </a:defRPr>
              </a:lvl6pPr>
              <a:lvl7pPr marL="2971800" indent="-228600" eaLnBrk="0" fontAlgn="base" hangingPunct="0">
                <a:spcBef>
                  <a:spcPct val="75000"/>
                </a:spcBef>
                <a:spcAft>
                  <a:spcPct val="0"/>
                </a:spcAft>
                <a:buClr>
                  <a:schemeClr val="tx1"/>
                </a:buClr>
                <a:buChar char="•"/>
                <a:defRPr sz="3600">
                  <a:solidFill>
                    <a:schemeClr val="tx1"/>
                  </a:solidFill>
                  <a:latin typeface="Arial" charset="0"/>
                </a:defRPr>
              </a:lvl7pPr>
              <a:lvl8pPr marL="3429000" indent="-228600" eaLnBrk="0" fontAlgn="base" hangingPunct="0">
                <a:spcBef>
                  <a:spcPct val="75000"/>
                </a:spcBef>
                <a:spcAft>
                  <a:spcPct val="0"/>
                </a:spcAft>
                <a:buClr>
                  <a:schemeClr val="tx1"/>
                </a:buClr>
                <a:buChar char="•"/>
                <a:defRPr sz="3600">
                  <a:solidFill>
                    <a:schemeClr val="tx1"/>
                  </a:solidFill>
                  <a:latin typeface="Arial" charset="0"/>
                </a:defRPr>
              </a:lvl8pPr>
              <a:lvl9pPr marL="3886200" indent="-228600" eaLnBrk="0" fontAlgn="base" hangingPunct="0">
                <a:spcBef>
                  <a:spcPct val="75000"/>
                </a:spcBef>
                <a:spcAft>
                  <a:spcPct val="0"/>
                </a:spcAft>
                <a:buClr>
                  <a:schemeClr val="tx1"/>
                </a:buClr>
                <a:buChar char="•"/>
                <a:defRPr sz="3600">
                  <a:solidFill>
                    <a:schemeClr val="tx1"/>
                  </a:solidFill>
                  <a:latin typeface="Arial" charset="0"/>
                </a:defRPr>
              </a:lvl9pPr>
            </a:lstStyle>
            <a:p>
              <a:pPr>
                <a:buFontTx/>
                <a:buNone/>
              </a:pPr>
              <a:r>
                <a:rPr lang="sv-SE" altLang="en-US" sz="2000"/>
                <a:t>Prissättning, </a:t>
              </a:r>
              <a:r>
                <a:rPr lang="sv-SE" altLang="en-US" sz="2000" i="1"/>
                <a:t>PS</a:t>
              </a:r>
              <a:endParaRPr lang="en-US" altLang="en-US" sz="2000" i="1"/>
            </a:p>
          </p:txBody>
        </p:sp>
      </p:grpSp>
      <p:sp>
        <p:nvSpPr>
          <p:cNvPr id="27655" name="Line 25"/>
          <p:cNvSpPr>
            <a:spLocks noChangeShapeType="1"/>
          </p:cNvSpPr>
          <p:nvPr/>
        </p:nvSpPr>
        <p:spPr bwMode="auto">
          <a:xfrm>
            <a:off x="4664075" y="2590800"/>
            <a:ext cx="1295400" cy="21336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grpSp>
        <p:nvGrpSpPr>
          <p:cNvPr id="155676" name="Group 28"/>
          <p:cNvGrpSpPr>
            <a:grpSpLocks/>
          </p:cNvGrpSpPr>
          <p:nvPr/>
        </p:nvGrpSpPr>
        <p:grpSpPr bwMode="auto">
          <a:xfrm>
            <a:off x="5197475" y="2214563"/>
            <a:ext cx="3455988" cy="3084513"/>
            <a:chOff x="3408" y="1395"/>
            <a:chExt cx="2177" cy="1943"/>
          </a:xfrm>
        </p:grpSpPr>
        <p:graphicFrame>
          <p:nvGraphicFramePr>
            <p:cNvPr id="27662" name="Object 21"/>
            <p:cNvGraphicFramePr>
              <a:graphicFrameLocks noChangeAspect="1"/>
            </p:cNvGraphicFramePr>
            <p:nvPr/>
          </p:nvGraphicFramePr>
          <p:xfrm>
            <a:off x="3617" y="1395"/>
            <a:ext cx="296" cy="136"/>
          </p:xfrm>
          <a:graphic>
            <a:graphicData uri="http://schemas.openxmlformats.org/presentationml/2006/ole">
              <mc:AlternateContent xmlns:mc="http://schemas.openxmlformats.org/markup-compatibility/2006">
                <mc:Choice xmlns:v="urn:schemas-microsoft-com:vml" Requires="v">
                  <p:oleObj spid="_x0000_s35981" name="Equation" r:id="rId3" imgW="368300" imgH="190500" progId="Equation.COEE2">
                    <p:embed/>
                  </p:oleObj>
                </mc:Choice>
                <mc:Fallback>
                  <p:oleObj name="Equation" r:id="rId3" imgW="368300" imgH="190500" progId="Equation.COEE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7" y="1395"/>
                          <a:ext cx="296" cy="1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59" name="Freeform 26"/>
            <p:cNvSpPr>
              <a:spLocks/>
            </p:cNvSpPr>
            <p:nvPr/>
          </p:nvSpPr>
          <p:spPr bwMode="auto">
            <a:xfrm>
              <a:off x="3408" y="1488"/>
              <a:ext cx="1824" cy="1776"/>
            </a:xfrm>
            <a:custGeom>
              <a:avLst/>
              <a:gdLst>
                <a:gd name="T0" fmla="*/ 0 w 1824"/>
                <a:gd name="T1" fmla="*/ 0 h 1776"/>
                <a:gd name="T2" fmla="*/ 432 w 1824"/>
                <a:gd name="T3" fmla="*/ 1056 h 1776"/>
                <a:gd name="T4" fmla="*/ 1824 w 1824"/>
                <a:gd name="T5" fmla="*/ 1776 h 1776"/>
                <a:gd name="T6" fmla="*/ 0 60000 65536"/>
                <a:gd name="T7" fmla="*/ 0 60000 65536"/>
                <a:gd name="T8" fmla="*/ 0 60000 65536"/>
              </a:gdLst>
              <a:ahLst/>
              <a:cxnLst>
                <a:cxn ang="T6">
                  <a:pos x="T0" y="T1"/>
                </a:cxn>
                <a:cxn ang="T7">
                  <a:pos x="T2" y="T3"/>
                </a:cxn>
                <a:cxn ang="T8">
                  <a:pos x="T4" y="T5"/>
                </a:cxn>
              </a:cxnLst>
              <a:rect l="0" t="0" r="r" b="b"/>
              <a:pathLst>
                <a:path w="1824" h="1776">
                  <a:moveTo>
                    <a:pt x="0" y="0"/>
                  </a:moveTo>
                  <a:cubicBezTo>
                    <a:pt x="64" y="380"/>
                    <a:pt x="128" y="760"/>
                    <a:pt x="432" y="1056"/>
                  </a:cubicBezTo>
                  <a:cubicBezTo>
                    <a:pt x="736" y="1352"/>
                    <a:pt x="1592" y="1656"/>
                    <a:pt x="1824" y="1776"/>
                  </a:cubicBezTo>
                </a:path>
              </a:pathLst>
            </a:custGeom>
            <a:noFill/>
            <a:ln w="38100" cap="flat" cmpd="sng">
              <a:solidFill>
                <a:srgbClr val="FFCC00"/>
              </a:solidFill>
              <a:prstDash val="solid"/>
              <a:round/>
              <a:headEnd/>
              <a:tailEnd/>
            </a:ln>
            <a:effectLst/>
            <a:extLst>
              <a:ext uri="{909E8E84-426E-40DD-AFC4-6F175D3DCCD1}">
                <a14:hiddenFill xmlns:a14="http://schemas.microsoft.com/office/drawing/2010/main">
                  <a:gradFill rotWithShape="0">
                    <a:gsLst>
                      <a:gs pos="0">
                        <a:srgbClr val="003300"/>
                      </a:gs>
                      <a:gs pos="100000">
                        <a:srgbClr val="66FF66"/>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27660" name="Text Box 27"/>
            <p:cNvSpPr txBox="1">
              <a:spLocks noChangeArrowheads="1"/>
            </p:cNvSpPr>
            <p:nvPr/>
          </p:nvSpPr>
          <p:spPr bwMode="auto">
            <a:xfrm rot="1522352">
              <a:off x="4207" y="3088"/>
              <a:ext cx="1378" cy="250"/>
            </a:xfrm>
            <a:prstGeom prst="rect">
              <a:avLst/>
            </a:prstGeom>
            <a:noFill/>
            <a:ln>
              <a:noFill/>
            </a:ln>
            <a:effectLst/>
            <a:extLst>
              <a:ext uri="{909E8E84-426E-40DD-AFC4-6F175D3DCCD1}">
                <a14:hiddenFill xmlns:a14="http://schemas.microsoft.com/office/drawing/2010/main">
                  <a:gradFill rotWithShape="0">
                    <a:gsLst>
                      <a:gs pos="0">
                        <a:srgbClr val="003300"/>
                      </a:gs>
                      <a:gs pos="100000">
                        <a:srgbClr val="66FF66"/>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Arial" charset="0"/>
                </a:defRPr>
              </a:lvl1pPr>
              <a:lvl2pPr marL="742950" indent="-285750">
                <a:defRPr sz="3600">
                  <a:solidFill>
                    <a:schemeClr val="tx1"/>
                  </a:solidFill>
                  <a:latin typeface="Arial" charset="0"/>
                </a:defRPr>
              </a:lvl2pPr>
              <a:lvl3pPr marL="1143000" indent="-228600">
                <a:defRPr sz="3600">
                  <a:solidFill>
                    <a:schemeClr val="tx1"/>
                  </a:solidFill>
                  <a:latin typeface="Arial" charset="0"/>
                </a:defRPr>
              </a:lvl3pPr>
              <a:lvl4pPr marL="1600200" indent="-228600">
                <a:defRPr sz="3600">
                  <a:solidFill>
                    <a:schemeClr val="tx1"/>
                  </a:solidFill>
                  <a:latin typeface="Arial" charset="0"/>
                </a:defRPr>
              </a:lvl4pPr>
              <a:lvl5pPr marL="2057400" indent="-228600">
                <a:defRPr sz="3600">
                  <a:solidFill>
                    <a:schemeClr val="tx1"/>
                  </a:solidFill>
                  <a:latin typeface="Arial" charset="0"/>
                </a:defRPr>
              </a:lvl5pPr>
              <a:lvl6pPr marL="2514600" indent="-228600" eaLnBrk="0" fontAlgn="base" hangingPunct="0">
                <a:spcBef>
                  <a:spcPct val="75000"/>
                </a:spcBef>
                <a:spcAft>
                  <a:spcPct val="0"/>
                </a:spcAft>
                <a:buClr>
                  <a:schemeClr val="tx1"/>
                </a:buClr>
                <a:buChar char="•"/>
                <a:defRPr sz="3600">
                  <a:solidFill>
                    <a:schemeClr val="tx1"/>
                  </a:solidFill>
                  <a:latin typeface="Arial" charset="0"/>
                </a:defRPr>
              </a:lvl6pPr>
              <a:lvl7pPr marL="2971800" indent="-228600" eaLnBrk="0" fontAlgn="base" hangingPunct="0">
                <a:spcBef>
                  <a:spcPct val="75000"/>
                </a:spcBef>
                <a:spcAft>
                  <a:spcPct val="0"/>
                </a:spcAft>
                <a:buClr>
                  <a:schemeClr val="tx1"/>
                </a:buClr>
                <a:buChar char="•"/>
                <a:defRPr sz="3600">
                  <a:solidFill>
                    <a:schemeClr val="tx1"/>
                  </a:solidFill>
                  <a:latin typeface="Arial" charset="0"/>
                </a:defRPr>
              </a:lvl7pPr>
              <a:lvl8pPr marL="3429000" indent="-228600" eaLnBrk="0" fontAlgn="base" hangingPunct="0">
                <a:spcBef>
                  <a:spcPct val="75000"/>
                </a:spcBef>
                <a:spcAft>
                  <a:spcPct val="0"/>
                </a:spcAft>
                <a:buClr>
                  <a:schemeClr val="tx1"/>
                </a:buClr>
                <a:buChar char="•"/>
                <a:defRPr sz="3600">
                  <a:solidFill>
                    <a:schemeClr val="tx1"/>
                  </a:solidFill>
                  <a:latin typeface="Arial" charset="0"/>
                </a:defRPr>
              </a:lvl8pPr>
              <a:lvl9pPr marL="3886200" indent="-228600" eaLnBrk="0" fontAlgn="base" hangingPunct="0">
                <a:spcBef>
                  <a:spcPct val="75000"/>
                </a:spcBef>
                <a:spcAft>
                  <a:spcPct val="0"/>
                </a:spcAft>
                <a:buClr>
                  <a:schemeClr val="tx1"/>
                </a:buClr>
                <a:buChar char="•"/>
                <a:defRPr sz="3600">
                  <a:solidFill>
                    <a:schemeClr val="tx1"/>
                  </a:solidFill>
                  <a:latin typeface="Arial" charset="0"/>
                </a:defRPr>
              </a:lvl9pPr>
            </a:lstStyle>
            <a:p>
              <a:pPr>
                <a:buFontTx/>
                <a:buNone/>
              </a:pPr>
              <a:r>
                <a:rPr lang="sv-SE" altLang="en-US" sz="2000">
                  <a:solidFill>
                    <a:srgbClr val="FFCC00"/>
                  </a:solidFill>
                </a:rPr>
                <a:t>Lönesättning, </a:t>
              </a:r>
              <a:r>
                <a:rPr lang="sv-SE" altLang="en-US" sz="2000" i="1">
                  <a:solidFill>
                    <a:srgbClr val="FFCC00"/>
                  </a:solidFill>
                </a:rPr>
                <a:t>WS</a:t>
              </a:r>
              <a:endParaRPr lang="en-US" altLang="en-US" sz="2000" i="1">
                <a:solidFill>
                  <a:srgbClr val="FFCC00"/>
                </a:solidFill>
              </a:endParaRPr>
            </a:p>
          </p:txBody>
        </p:sp>
      </p:grpSp>
      <p:graphicFrame>
        <p:nvGraphicFramePr>
          <p:cNvPr id="2" name="Object 1"/>
          <p:cNvGraphicFramePr>
            <a:graphicFrameLocks noChangeAspect="1"/>
          </p:cNvGraphicFramePr>
          <p:nvPr>
            <p:extLst>
              <p:ext uri="{D42A27DB-BD31-4B8C-83A1-F6EECF244321}">
                <p14:modId xmlns:p14="http://schemas.microsoft.com/office/powerpoint/2010/main" val="302399931"/>
              </p:ext>
            </p:extLst>
          </p:nvPr>
        </p:nvGraphicFramePr>
        <p:xfrm>
          <a:off x="4729163" y="1772816"/>
          <a:ext cx="1244600" cy="687387"/>
        </p:xfrm>
        <a:graphic>
          <a:graphicData uri="http://schemas.openxmlformats.org/presentationml/2006/ole">
            <mc:AlternateContent xmlns:mc="http://schemas.openxmlformats.org/markup-compatibility/2006">
              <mc:Choice xmlns:v="urn:schemas-microsoft-com:vml" Requires="v">
                <p:oleObj spid="_x0000_s35982" name="Equation" r:id="rId5" imgW="711000" imgH="393480" progId="Equation.3">
                  <p:embed/>
                </p:oleObj>
              </mc:Choice>
              <mc:Fallback>
                <p:oleObj name="Equation" r:id="rId5" imgW="711000" imgH="393480" progId="Equation.3">
                  <p:embed/>
                  <p:pic>
                    <p:nvPicPr>
                      <p:cNvPr id="0" name="Object 2"/>
                      <p:cNvPicPr>
                        <a:picLocks noChangeAspect="1" noChangeArrowheads="1"/>
                      </p:cNvPicPr>
                      <p:nvPr/>
                    </p:nvPicPr>
                    <p:blipFill>
                      <a:blip r:embed="rId6"/>
                      <a:srcRect/>
                      <a:stretch>
                        <a:fillRect/>
                      </a:stretch>
                    </p:blipFill>
                    <p:spPr bwMode="auto">
                      <a:xfrm>
                        <a:off x="4729163" y="1772816"/>
                        <a:ext cx="12446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627102490"/>
              </p:ext>
            </p:extLst>
          </p:nvPr>
        </p:nvGraphicFramePr>
        <p:xfrm>
          <a:off x="7742288" y="3991824"/>
          <a:ext cx="1222200" cy="733320"/>
        </p:xfrm>
        <a:graphic>
          <a:graphicData uri="http://schemas.openxmlformats.org/presentationml/2006/ole">
            <mc:AlternateContent xmlns:mc="http://schemas.openxmlformats.org/markup-compatibility/2006">
              <mc:Choice xmlns:v="urn:schemas-microsoft-com:vml" Requires="v">
                <p:oleObj spid="_x0000_s35983" name="Ekvation" r:id="rId7" imgW="698400" imgH="419040" progId="Equation.3">
                  <p:embed/>
                </p:oleObj>
              </mc:Choice>
              <mc:Fallback>
                <p:oleObj name="Ekvation" r:id="rId7" imgW="698400" imgH="419040" progId="Equation.3">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42288" y="3991824"/>
                        <a:ext cx="1222200" cy="73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3"/>
          <p:cNvSpPr/>
          <p:nvPr/>
        </p:nvSpPr>
        <p:spPr>
          <a:xfrm>
            <a:off x="5787038" y="6135687"/>
            <a:ext cx="470000" cy="461665"/>
          </a:xfrm>
          <a:prstGeom prst="rect">
            <a:avLst/>
          </a:prstGeom>
        </p:spPr>
        <p:txBody>
          <a:bodyPr wrap="none">
            <a:spAutoFit/>
          </a:bodyPr>
          <a:lstStyle/>
          <a:p>
            <a:r>
              <a:rPr lang="sv-SE" altLang="en-US" i="1" dirty="0">
                <a:solidFill>
                  <a:schemeClr val="tx1"/>
                </a:solidFill>
                <a:latin typeface="+mn-lt"/>
              </a:rPr>
              <a:t>u</a:t>
            </a:r>
            <a:r>
              <a:rPr lang="sv-SE" altLang="en-US" i="1" baseline="-25000" dirty="0">
                <a:solidFill>
                  <a:schemeClr val="tx1"/>
                </a:solidFill>
                <a:latin typeface="+mn-lt"/>
              </a:rPr>
              <a:t>n</a:t>
            </a:r>
            <a:endParaRPr lang="sv-SE" dirty="0">
              <a:latin typeface="+mn-lt"/>
            </a:endParaRPr>
          </a:p>
        </p:txBody>
      </p:sp>
      <p:cxnSp>
        <p:nvCxnSpPr>
          <p:cNvPr id="6" name="Straight Connector 5"/>
          <p:cNvCxnSpPr/>
          <p:nvPr/>
        </p:nvCxnSpPr>
        <p:spPr bwMode="auto">
          <a:xfrm>
            <a:off x="5787038" y="3962400"/>
            <a:ext cx="0" cy="2286000"/>
          </a:xfrm>
          <a:prstGeom prst="line">
            <a:avLst/>
          </a:prstGeom>
          <a:solidFill>
            <a:srgbClr val="00B8FF"/>
          </a:solidFill>
          <a:ln w="9525"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Slide Number Placeholder 3"/>
          <p:cNvSpPr>
            <a:spLocks noGrp="1"/>
          </p:cNvSpPr>
          <p:nvPr>
            <p:ph type="sldNum" sz="quarter" idx="10"/>
          </p:nvPr>
        </p:nvSpPr>
        <p:spPr>
          <a:xfrm>
            <a:off x="0" y="6516688"/>
            <a:ext cx="1900238" cy="336550"/>
          </a:xfrm>
        </p:spPr>
        <p:txBody>
          <a:bodyPr/>
          <a:lstStyle/>
          <a:p>
            <a:pPr>
              <a:defRPr/>
            </a:pPr>
            <a:r>
              <a:rPr lang="sv-SE" dirty="0" smtClean="0"/>
              <a:t>K7: </a:t>
            </a:r>
            <a:r>
              <a:rPr lang="sv-SE" dirty="0"/>
              <a:t>sid. </a:t>
            </a:r>
            <a:fld id="{71B7D319-3509-4EF6-A7CA-BA2351681FF6}" type="slidenum">
              <a:rPr lang="en-GB"/>
              <a:pPr>
                <a:defRPr/>
              </a:pPr>
              <a:t>21</a:t>
            </a:fld>
            <a:endParaRPr lang="en-GB" dirty="0"/>
          </a:p>
        </p:txBody>
      </p:sp>
    </p:spTree>
    <p:extLst>
      <p:ext uri="{BB962C8B-B14F-4D97-AF65-F5344CB8AC3E}">
        <p14:creationId xmlns:p14="http://schemas.microsoft.com/office/powerpoint/2010/main" val="1098854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6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55677"/>
                                        </p:tgtEl>
                                        <p:attrNameLst>
                                          <p:attrName>style.visibility</p:attrName>
                                        </p:attrNameLst>
                                      </p:cBhvr>
                                      <p:to>
                                        <p:strVal val="visible"/>
                                      </p:to>
                                    </p:set>
                                    <p:animEffect transition="in" filter="wipe(left)">
                                      <p:cBhvr>
                                        <p:cTn id="11" dur="500"/>
                                        <p:tgtEl>
                                          <p:spTgt spid="155677"/>
                                        </p:tgtEl>
                                      </p:cBhvr>
                                    </p:animEffect>
                                  </p:childTnLst>
                                </p:cTn>
                              </p:par>
                              <p:par>
                                <p:cTn id="12" presetID="1"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55661">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5676"/>
                                        </p:tgtEl>
                                        <p:attrNameLst>
                                          <p:attrName>style.visibility</p:attrName>
                                        </p:attrNameLst>
                                      </p:cBhvr>
                                      <p:to>
                                        <p:strVal val="visible"/>
                                      </p:to>
                                    </p:set>
                                    <p:animEffect transition="in" filter="wipe(left)">
                                      <p:cBhvr>
                                        <p:cTn id="22" dur="500"/>
                                        <p:tgtEl>
                                          <p:spTgt spid="155676"/>
                                        </p:tgtEl>
                                      </p:cBhvr>
                                    </p:animEffec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5661">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566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61" grpId="0" uiExpand="1" build="p"/>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defRPr/>
            </a:pPr>
            <a:r>
              <a:rPr lang="sv-SE" smtClean="0"/>
              <a:t>Arbetslöshetsersättning och arbetslöshet</a:t>
            </a:r>
            <a:endParaRPr lang="en-US" smtClean="0"/>
          </a:p>
        </p:txBody>
      </p:sp>
      <p:sp>
        <p:nvSpPr>
          <p:cNvPr id="159757" name="Rectangle 13"/>
          <p:cNvSpPr>
            <a:spLocks noChangeArrowheads="1"/>
          </p:cNvSpPr>
          <p:nvPr/>
        </p:nvSpPr>
        <p:spPr bwMode="auto">
          <a:xfrm>
            <a:off x="301824" y="1752600"/>
            <a:ext cx="3406080" cy="1066800"/>
          </a:xfrm>
          <a:prstGeom prst="rect">
            <a:avLst/>
          </a:prstGeom>
          <a:noFill/>
          <a:ln>
            <a:noFill/>
          </a:ln>
          <a:effectLst/>
          <a:extLst/>
        </p:spPr>
        <p:txBody>
          <a:bodyPr/>
          <a:lstStyle/>
          <a:p>
            <a:pPr marL="342900" indent="-342900" eaLnBrk="1" hangingPunct="1">
              <a:spcBef>
                <a:spcPct val="10000"/>
              </a:spcBef>
              <a:spcAft>
                <a:spcPct val="10000"/>
              </a:spcAft>
              <a:buClr>
                <a:srgbClr val="003300"/>
              </a:buClr>
              <a:buFont typeface="Arial" panose="020B0604020202020204" pitchFamily="34" charset="0"/>
              <a:buChar char="•"/>
              <a:defRPr/>
            </a:pPr>
            <a:r>
              <a:rPr lang="sv-SE" sz="2000" dirty="0" smtClean="0">
                <a:solidFill>
                  <a:schemeClr val="tx1"/>
                </a:solidFill>
                <a:latin typeface="+mn-lt"/>
              </a:rPr>
              <a:t>Hur påverkas arbetslösheten av högre arbetslöshetsersättning? </a:t>
            </a:r>
          </a:p>
          <a:p>
            <a:pPr marL="342900" indent="-342900" eaLnBrk="1" hangingPunct="1">
              <a:spcBef>
                <a:spcPct val="10000"/>
              </a:spcBef>
              <a:spcAft>
                <a:spcPct val="10000"/>
              </a:spcAft>
              <a:buClr>
                <a:srgbClr val="003300"/>
              </a:buClr>
              <a:buFont typeface="Arial" panose="020B0604020202020204" pitchFamily="34" charset="0"/>
              <a:buChar char="•"/>
              <a:defRPr/>
            </a:pPr>
            <a:r>
              <a:rPr lang="sv-SE" sz="2000" dirty="0" smtClean="0">
                <a:solidFill>
                  <a:schemeClr val="tx1"/>
                </a:solidFill>
                <a:latin typeface="+mn-lt"/>
              </a:rPr>
              <a:t>Högre </a:t>
            </a:r>
            <a:r>
              <a:rPr lang="sv-SE" sz="2000" dirty="0" err="1" smtClean="0">
                <a:solidFill>
                  <a:schemeClr val="tx1"/>
                </a:solidFill>
                <a:latin typeface="+mn-lt"/>
              </a:rPr>
              <a:t>arbetslöshets-ersättning</a:t>
            </a:r>
            <a:r>
              <a:rPr lang="sv-SE" sz="2000" dirty="0" smtClean="0">
                <a:solidFill>
                  <a:schemeClr val="tx1"/>
                </a:solidFill>
                <a:latin typeface="+mn-lt"/>
              </a:rPr>
              <a:t> </a:t>
            </a:r>
            <a:r>
              <a:rPr lang="sv-SE" sz="2000" dirty="0">
                <a:solidFill>
                  <a:schemeClr val="tx1"/>
                </a:solidFill>
                <a:latin typeface="+mn-lt"/>
              </a:rPr>
              <a:t>stärker löntagarnas </a:t>
            </a:r>
            <a:r>
              <a:rPr lang="sv-SE" sz="2000" dirty="0" smtClean="0">
                <a:solidFill>
                  <a:schemeClr val="tx1"/>
                </a:solidFill>
                <a:latin typeface="+mn-lt"/>
              </a:rPr>
              <a:t>förhand-</a:t>
            </a:r>
            <a:r>
              <a:rPr lang="sv-SE" sz="2000" dirty="0" err="1" smtClean="0">
                <a:solidFill>
                  <a:schemeClr val="tx1"/>
                </a:solidFill>
                <a:latin typeface="+mn-lt"/>
              </a:rPr>
              <a:t>lingskraft</a:t>
            </a:r>
            <a:r>
              <a:rPr lang="sv-SE" sz="2000" dirty="0">
                <a:solidFill>
                  <a:schemeClr val="tx1"/>
                </a:solidFill>
                <a:latin typeface="+mn-lt"/>
              </a:rPr>
              <a:t>, </a:t>
            </a:r>
            <a:r>
              <a:rPr lang="sv-SE" sz="2000" i="1" dirty="0">
                <a:solidFill>
                  <a:schemeClr val="tx1"/>
                </a:solidFill>
                <a:latin typeface="+mn-lt"/>
              </a:rPr>
              <a:t>WS</a:t>
            </a:r>
            <a:r>
              <a:rPr lang="sv-SE" sz="2000" dirty="0">
                <a:solidFill>
                  <a:schemeClr val="tx1"/>
                </a:solidFill>
                <a:latin typeface="+mn-lt"/>
              </a:rPr>
              <a:t>-kurvan skiftar uppåt (</a:t>
            </a:r>
            <a:r>
              <a:rPr lang="sv-SE" sz="2000" i="1" dirty="0" smtClean="0">
                <a:solidFill>
                  <a:schemeClr val="tx1"/>
                </a:solidFill>
                <a:latin typeface="+mn-lt"/>
              </a:rPr>
              <a:t>z</a:t>
            </a:r>
            <a:r>
              <a:rPr lang="sv-SE" sz="2000" dirty="0" smtClean="0">
                <a:solidFill>
                  <a:schemeClr val="tx1"/>
                </a:solidFill>
                <a:latin typeface="+mn-lt"/>
              </a:rPr>
              <a:t>-variabeln ökar).</a:t>
            </a:r>
          </a:p>
          <a:p>
            <a:pPr eaLnBrk="1" hangingPunct="1">
              <a:spcBef>
                <a:spcPct val="10000"/>
              </a:spcBef>
              <a:spcAft>
                <a:spcPct val="10000"/>
              </a:spcAft>
              <a:buClr>
                <a:srgbClr val="003300"/>
              </a:buClr>
              <a:defRPr/>
            </a:pPr>
            <a:r>
              <a:rPr lang="sv-SE" sz="2000" b="1" dirty="0" smtClean="0">
                <a:solidFill>
                  <a:schemeClr val="tx1"/>
                </a:solidFill>
                <a:latin typeface="+mn-lt"/>
              </a:rPr>
              <a:t>Slutsats</a:t>
            </a:r>
            <a:r>
              <a:rPr lang="sv-SE" sz="2000" dirty="0" smtClean="0">
                <a:solidFill>
                  <a:schemeClr val="tx1"/>
                </a:solidFill>
                <a:latin typeface="+mn-lt"/>
              </a:rPr>
              <a:t>: Jämviktsarbetslösheten </a:t>
            </a:r>
            <a:r>
              <a:rPr lang="sv-SE" sz="2000" dirty="0">
                <a:solidFill>
                  <a:schemeClr val="tx1"/>
                </a:solidFill>
                <a:latin typeface="+mn-lt"/>
              </a:rPr>
              <a:t>ökar från </a:t>
            </a:r>
            <a:r>
              <a:rPr lang="sv-SE" sz="2000" i="1" dirty="0" err="1" smtClean="0">
                <a:solidFill>
                  <a:schemeClr val="tx1"/>
                </a:solidFill>
                <a:latin typeface="+mn-lt"/>
              </a:rPr>
              <a:t>u</a:t>
            </a:r>
            <a:r>
              <a:rPr lang="sv-SE" sz="2000" i="1" baseline="-25000" dirty="0" err="1" smtClean="0">
                <a:solidFill>
                  <a:schemeClr val="tx1"/>
                </a:solidFill>
                <a:latin typeface="+mn-lt"/>
              </a:rPr>
              <a:t>n</a:t>
            </a:r>
            <a:r>
              <a:rPr lang="sv-SE" sz="2000" dirty="0" smtClean="0">
                <a:solidFill>
                  <a:schemeClr val="tx1"/>
                </a:solidFill>
                <a:latin typeface="+mn-lt"/>
              </a:rPr>
              <a:t> till </a:t>
            </a:r>
            <a:r>
              <a:rPr lang="sv-SE" sz="2000" i="1" dirty="0" smtClean="0">
                <a:solidFill>
                  <a:schemeClr val="tx1"/>
                </a:solidFill>
                <a:latin typeface="+mn-lt"/>
              </a:rPr>
              <a:t>u</a:t>
            </a:r>
            <a:r>
              <a:rPr lang="sv-SE" sz="2000" i="1" spc="-600" dirty="0" smtClean="0">
                <a:solidFill>
                  <a:schemeClr val="tx1"/>
                </a:solidFill>
                <a:latin typeface="+mn-lt"/>
              </a:rPr>
              <a:t>’</a:t>
            </a:r>
            <a:r>
              <a:rPr lang="sv-SE" sz="2000" i="1" baseline="-25000" dirty="0" smtClean="0">
                <a:solidFill>
                  <a:schemeClr val="tx1"/>
                </a:solidFill>
                <a:latin typeface="+mn-lt"/>
              </a:rPr>
              <a:t>n</a:t>
            </a:r>
            <a:endParaRPr lang="en-US" sz="2000" baseline="-25000" dirty="0">
              <a:solidFill>
                <a:schemeClr val="tx1"/>
              </a:solidFill>
              <a:latin typeface="+mn-lt"/>
            </a:endParaRPr>
          </a:p>
        </p:txBody>
      </p:sp>
      <p:grpSp>
        <p:nvGrpSpPr>
          <p:cNvPr id="159775" name="Group 31"/>
          <p:cNvGrpSpPr>
            <a:grpSpLocks/>
          </p:cNvGrpSpPr>
          <p:nvPr/>
        </p:nvGrpSpPr>
        <p:grpSpPr bwMode="auto">
          <a:xfrm>
            <a:off x="4968875" y="2133600"/>
            <a:ext cx="3467100" cy="3136900"/>
            <a:chOff x="3034" y="1344"/>
            <a:chExt cx="2184" cy="1976"/>
          </a:xfrm>
        </p:grpSpPr>
        <p:sp>
          <p:nvSpPr>
            <p:cNvPr id="28699" name="Freeform 32"/>
            <p:cNvSpPr>
              <a:spLocks/>
            </p:cNvSpPr>
            <p:nvPr/>
          </p:nvSpPr>
          <p:spPr bwMode="auto">
            <a:xfrm>
              <a:off x="3034" y="1344"/>
              <a:ext cx="1824" cy="1776"/>
            </a:xfrm>
            <a:custGeom>
              <a:avLst/>
              <a:gdLst>
                <a:gd name="T0" fmla="*/ 0 w 1824"/>
                <a:gd name="T1" fmla="*/ 0 h 1776"/>
                <a:gd name="T2" fmla="*/ 432 w 1824"/>
                <a:gd name="T3" fmla="*/ 1056 h 1776"/>
                <a:gd name="T4" fmla="*/ 1824 w 1824"/>
                <a:gd name="T5" fmla="*/ 1776 h 1776"/>
                <a:gd name="T6" fmla="*/ 0 60000 65536"/>
                <a:gd name="T7" fmla="*/ 0 60000 65536"/>
                <a:gd name="T8" fmla="*/ 0 60000 65536"/>
              </a:gdLst>
              <a:ahLst/>
              <a:cxnLst>
                <a:cxn ang="T6">
                  <a:pos x="T0" y="T1"/>
                </a:cxn>
                <a:cxn ang="T7">
                  <a:pos x="T2" y="T3"/>
                </a:cxn>
                <a:cxn ang="T8">
                  <a:pos x="T4" y="T5"/>
                </a:cxn>
              </a:cxnLst>
              <a:rect l="0" t="0" r="r" b="b"/>
              <a:pathLst>
                <a:path w="1824" h="1776">
                  <a:moveTo>
                    <a:pt x="0" y="0"/>
                  </a:moveTo>
                  <a:cubicBezTo>
                    <a:pt x="64" y="380"/>
                    <a:pt x="128" y="760"/>
                    <a:pt x="432" y="1056"/>
                  </a:cubicBezTo>
                  <a:cubicBezTo>
                    <a:pt x="736" y="1352"/>
                    <a:pt x="1592" y="1656"/>
                    <a:pt x="1824" y="1776"/>
                  </a:cubicBezTo>
                </a:path>
              </a:pathLst>
            </a:custGeom>
            <a:noFill/>
            <a:ln w="38100" cap="flat" cmpd="sng">
              <a:solidFill>
                <a:srgbClr val="FFCC00"/>
              </a:solidFill>
              <a:prstDash val="solid"/>
              <a:round/>
              <a:headEnd/>
              <a:tailEnd/>
            </a:ln>
            <a:effectLst/>
            <a:extLst>
              <a:ext uri="{909E8E84-426E-40DD-AFC4-6F175D3DCCD1}">
                <a14:hiddenFill xmlns:a14="http://schemas.microsoft.com/office/drawing/2010/main">
                  <a:gradFill rotWithShape="0">
                    <a:gsLst>
                      <a:gs pos="0">
                        <a:srgbClr val="003300"/>
                      </a:gs>
                      <a:gs pos="100000">
                        <a:srgbClr val="66FF66"/>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28700" name="Text Box 33"/>
            <p:cNvSpPr txBox="1">
              <a:spLocks noChangeArrowheads="1"/>
            </p:cNvSpPr>
            <p:nvPr/>
          </p:nvSpPr>
          <p:spPr bwMode="auto">
            <a:xfrm rot="1522352">
              <a:off x="4808" y="3070"/>
              <a:ext cx="410" cy="250"/>
            </a:xfrm>
            <a:prstGeom prst="rect">
              <a:avLst/>
            </a:prstGeom>
            <a:noFill/>
            <a:ln>
              <a:noFill/>
            </a:ln>
            <a:effectLst/>
            <a:extLst>
              <a:ext uri="{909E8E84-426E-40DD-AFC4-6F175D3DCCD1}">
                <a14:hiddenFill xmlns:a14="http://schemas.microsoft.com/office/drawing/2010/main">
                  <a:gradFill rotWithShape="0">
                    <a:gsLst>
                      <a:gs pos="0">
                        <a:srgbClr val="003300"/>
                      </a:gs>
                      <a:gs pos="100000">
                        <a:srgbClr val="66FF66"/>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Arial" charset="0"/>
                </a:defRPr>
              </a:lvl1pPr>
              <a:lvl2pPr marL="742950" indent="-285750">
                <a:defRPr sz="3600">
                  <a:solidFill>
                    <a:schemeClr val="tx1"/>
                  </a:solidFill>
                  <a:latin typeface="Arial" charset="0"/>
                </a:defRPr>
              </a:lvl2pPr>
              <a:lvl3pPr marL="1143000" indent="-228600">
                <a:defRPr sz="3600">
                  <a:solidFill>
                    <a:schemeClr val="tx1"/>
                  </a:solidFill>
                  <a:latin typeface="Arial" charset="0"/>
                </a:defRPr>
              </a:lvl3pPr>
              <a:lvl4pPr marL="1600200" indent="-228600">
                <a:defRPr sz="3600">
                  <a:solidFill>
                    <a:schemeClr val="tx1"/>
                  </a:solidFill>
                  <a:latin typeface="Arial" charset="0"/>
                </a:defRPr>
              </a:lvl4pPr>
              <a:lvl5pPr marL="2057400" indent="-228600">
                <a:defRPr sz="3600">
                  <a:solidFill>
                    <a:schemeClr val="tx1"/>
                  </a:solidFill>
                  <a:latin typeface="Arial" charset="0"/>
                </a:defRPr>
              </a:lvl5pPr>
              <a:lvl6pPr marL="2514600" indent="-228600" eaLnBrk="0" fontAlgn="base" hangingPunct="0">
                <a:spcBef>
                  <a:spcPct val="75000"/>
                </a:spcBef>
                <a:spcAft>
                  <a:spcPct val="0"/>
                </a:spcAft>
                <a:buClr>
                  <a:schemeClr val="tx1"/>
                </a:buClr>
                <a:buChar char="•"/>
                <a:defRPr sz="3600">
                  <a:solidFill>
                    <a:schemeClr val="tx1"/>
                  </a:solidFill>
                  <a:latin typeface="Arial" charset="0"/>
                </a:defRPr>
              </a:lvl6pPr>
              <a:lvl7pPr marL="2971800" indent="-228600" eaLnBrk="0" fontAlgn="base" hangingPunct="0">
                <a:spcBef>
                  <a:spcPct val="75000"/>
                </a:spcBef>
                <a:spcAft>
                  <a:spcPct val="0"/>
                </a:spcAft>
                <a:buClr>
                  <a:schemeClr val="tx1"/>
                </a:buClr>
                <a:buChar char="•"/>
                <a:defRPr sz="3600">
                  <a:solidFill>
                    <a:schemeClr val="tx1"/>
                  </a:solidFill>
                  <a:latin typeface="Arial" charset="0"/>
                </a:defRPr>
              </a:lvl7pPr>
              <a:lvl8pPr marL="3429000" indent="-228600" eaLnBrk="0" fontAlgn="base" hangingPunct="0">
                <a:spcBef>
                  <a:spcPct val="75000"/>
                </a:spcBef>
                <a:spcAft>
                  <a:spcPct val="0"/>
                </a:spcAft>
                <a:buClr>
                  <a:schemeClr val="tx1"/>
                </a:buClr>
                <a:buChar char="•"/>
                <a:defRPr sz="3600">
                  <a:solidFill>
                    <a:schemeClr val="tx1"/>
                  </a:solidFill>
                  <a:latin typeface="Arial" charset="0"/>
                </a:defRPr>
              </a:lvl8pPr>
              <a:lvl9pPr marL="3886200" indent="-228600" eaLnBrk="0" fontAlgn="base" hangingPunct="0">
                <a:spcBef>
                  <a:spcPct val="75000"/>
                </a:spcBef>
                <a:spcAft>
                  <a:spcPct val="0"/>
                </a:spcAft>
                <a:buClr>
                  <a:schemeClr val="tx1"/>
                </a:buClr>
                <a:buChar char="•"/>
                <a:defRPr sz="3600">
                  <a:solidFill>
                    <a:schemeClr val="tx1"/>
                  </a:solidFill>
                  <a:latin typeface="Arial" charset="0"/>
                </a:defRPr>
              </a:lvl9pPr>
            </a:lstStyle>
            <a:p>
              <a:pPr>
                <a:buFontTx/>
                <a:buNone/>
              </a:pPr>
              <a:r>
                <a:rPr lang="sv-SE" altLang="en-US" sz="2000" i="1">
                  <a:solidFill>
                    <a:srgbClr val="FFCC00"/>
                  </a:solidFill>
                </a:rPr>
                <a:t>WS’</a:t>
              </a:r>
              <a:endParaRPr lang="en-US" altLang="en-US" sz="2000" i="1">
                <a:solidFill>
                  <a:srgbClr val="FFCC00"/>
                </a:solidFill>
              </a:endParaRPr>
            </a:p>
          </p:txBody>
        </p:sp>
      </p:grpSp>
      <p:sp>
        <p:nvSpPr>
          <p:cNvPr id="28680" name="Line 37"/>
          <p:cNvSpPr>
            <a:spLocks noChangeShapeType="1"/>
          </p:cNvSpPr>
          <p:nvPr/>
        </p:nvSpPr>
        <p:spPr bwMode="auto">
          <a:xfrm>
            <a:off x="5257800" y="4419600"/>
            <a:ext cx="0" cy="16002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grpSp>
        <p:nvGrpSpPr>
          <p:cNvPr id="28681" name="Group 41"/>
          <p:cNvGrpSpPr>
            <a:grpSpLocks/>
          </p:cNvGrpSpPr>
          <p:nvPr/>
        </p:nvGrpSpPr>
        <p:grpSpPr bwMode="auto">
          <a:xfrm>
            <a:off x="3733800" y="2209800"/>
            <a:ext cx="4638675" cy="4532313"/>
            <a:chOff x="2352" y="1392"/>
            <a:chExt cx="2922" cy="2855"/>
          </a:xfrm>
        </p:grpSpPr>
        <p:grpSp>
          <p:nvGrpSpPr>
            <p:cNvPr id="28685" name="Group 34"/>
            <p:cNvGrpSpPr>
              <a:grpSpLocks/>
            </p:cNvGrpSpPr>
            <p:nvPr/>
          </p:nvGrpSpPr>
          <p:grpSpPr bwMode="auto">
            <a:xfrm>
              <a:off x="2352" y="1392"/>
              <a:ext cx="2922" cy="2855"/>
              <a:chOff x="2352" y="1392"/>
              <a:chExt cx="2922" cy="2855"/>
            </a:xfrm>
          </p:grpSpPr>
          <p:grpSp>
            <p:nvGrpSpPr>
              <p:cNvPr id="28688" name="Group 14"/>
              <p:cNvGrpSpPr>
                <a:grpSpLocks/>
              </p:cNvGrpSpPr>
              <p:nvPr/>
            </p:nvGrpSpPr>
            <p:grpSpPr bwMode="auto">
              <a:xfrm>
                <a:off x="2352" y="1392"/>
                <a:ext cx="2746" cy="2855"/>
                <a:chOff x="2726" y="1536"/>
                <a:chExt cx="2746" cy="2855"/>
              </a:xfrm>
            </p:grpSpPr>
            <p:sp>
              <p:nvSpPr>
                <p:cNvPr id="28695" name="Line 15"/>
                <p:cNvSpPr>
                  <a:spLocks noChangeShapeType="1"/>
                </p:cNvSpPr>
                <p:nvPr/>
              </p:nvSpPr>
              <p:spPr bwMode="auto">
                <a:xfrm>
                  <a:off x="3024" y="1536"/>
                  <a:ext cx="0" cy="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28696" name="Line 16"/>
                <p:cNvSpPr>
                  <a:spLocks noChangeShapeType="1"/>
                </p:cNvSpPr>
                <p:nvPr/>
              </p:nvSpPr>
              <p:spPr bwMode="auto">
                <a:xfrm>
                  <a:off x="3024" y="3936"/>
                  <a:ext cx="24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28697" name="Text Box 17"/>
                <p:cNvSpPr txBox="1">
                  <a:spLocks noChangeArrowheads="1"/>
                </p:cNvSpPr>
                <p:nvPr/>
              </p:nvSpPr>
              <p:spPr bwMode="auto">
                <a:xfrm>
                  <a:off x="3886" y="4141"/>
                  <a:ext cx="1182" cy="250"/>
                </a:xfrm>
                <a:prstGeom prst="rect">
                  <a:avLst/>
                </a:prstGeom>
                <a:noFill/>
                <a:ln>
                  <a:noFill/>
                </a:ln>
                <a:effectLst/>
                <a:extLst>
                  <a:ext uri="{909E8E84-426E-40DD-AFC4-6F175D3DCCD1}">
                    <a14:hiddenFill xmlns:a14="http://schemas.microsoft.com/office/drawing/2010/main">
                      <a:gradFill rotWithShape="0">
                        <a:gsLst>
                          <a:gs pos="0">
                            <a:srgbClr val="003300"/>
                          </a:gs>
                          <a:gs pos="100000">
                            <a:srgbClr val="66FF66"/>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Arial" charset="0"/>
                    </a:defRPr>
                  </a:lvl1pPr>
                  <a:lvl2pPr marL="742950" indent="-285750">
                    <a:defRPr sz="3600">
                      <a:solidFill>
                        <a:schemeClr val="tx1"/>
                      </a:solidFill>
                      <a:latin typeface="Arial" charset="0"/>
                    </a:defRPr>
                  </a:lvl2pPr>
                  <a:lvl3pPr marL="1143000" indent="-228600">
                    <a:defRPr sz="3600">
                      <a:solidFill>
                        <a:schemeClr val="tx1"/>
                      </a:solidFill>
                      <a:latin typeface="Arial" charset="0"/>
                    </a:defRPr>
                  </a:lvl3pPr>
                  <a:lvl4pPr marL="1600200" indent="-228600">
                    <a:defRPr sz="3600">
                      <a:solidFill>
                        <a:schemeClr val="tx1"/>
                      </a:solidFill>
                      <a:latin typeface="Arial" charset="0"/>
                    </a:defRPr>
                  </a:lvl4pPr>
                  <a:lvl5pPr marL="2057400" indent="-228600">
                    <a:defRPr sz="3600">
                      <a:solidFill>
                        <a:schemeClr val="tx1"/>
                      </a:solidFill>
                      <a:latin typeface="Arial" charset="0"/>
                    </a:defRPr>
                  </a:lvl5pPr>
                  <a:lvl6pPr marL="2514600" indent="-228600" eaLnBrk="0" fontAlgn="base" hangingPunct="0">
                    <a:spcBef>
                      <a:spcPct val="75000"/>
                    </a:spcBef>
                    <a:spcAft>
                      <a:spcPct val="0"/>
                    </a:spcAft>
                    <a:buClr>
                      <a:schemeClr val="tx1"/>
                    </a:buClr>
                    <a:buChar char="•"/>
                    <a:defRPr sz="3600">
                      <a:solidFill>
                        <a:schemeClr val="tx1"/>
                      </a:solidFill>
                      <a:latin typeface="Arial" charset="0"/>
                    </a:defRPr>
                  </a:lvl6pPr>
                  <a:lvl7pPr marL="2971800" indent="-228600" eaLnBrk="0" fontAlgn="base" hangingPunct="0">
                    <a:spcBef>
                      <a:spcPct val="75000"/>
                    </a:spcBef>
                    <a:spcAft>
                      <a:spcPct val="0"/>
                    </a:spcAft>
                    <a:buClr>
                      <a:schemeClr val="tx1"/>
                    </a:buClr>
                    <a:buChar char="•"/>
                    <a:defRPr sz="3600">
                      <a:solidFill>
                        <a:schemeClr val="tx1"/>
                      </a:solidFill>
                      <a:latin typeface="Arial" charset="0"/>
                    </a:defRPr>
                  </a:lvl7pPr>
                  <a:lvl8pPr marL="3429000" indent="-228600" eaLnBrk="0" fontAlgn="base" hangingPunct="0">
                    <a:spcBef>
                      <a:spcPct val="75000"/>
                    </a:spcBef>
                    <a:spcAft>
                      <a:spcPct val="0"/>
                    </a:spcAft>
                    <a:buClr>
                      <a:schemeClr val="tx1"/>
                    </a:buClr>
                    <a:buChar char="•"/>
                    <a:defRPr sz="3600">
                      <a:solidFill>
                        <a:schemeClr val="tx1"/>
                      </a:solidFill>
                      <a:latin typeface="Arial" charset="0"/>
                    </a:defRPr>
                  </a:lvl8pPr>
                  <a:lvl9pPr marL="3886200" indent="-228600" eaLnBrk="0" fontAlgn="base" hangingPunct="0">
                    <a:spcBef>
                      <a:spcPct val="75000"/>
                    </a:spcBef>
                    <a:spcAft>
                      <a:spcPct val="0"/>
                    </a:spcAft>
                    <a:buClr>
                      <a:schemeClr val="tx1"/>
                    </a:buClr>
                    <a:buChar char="•"/>
                    <a:defRPr sz="3600">
                      <a:solidFill>
                        <a:schemeClr val="tx1"/>
                      </a:solidFill>
                      <a:latin typeface="Arial" charset="0"/>
                    </a:defRPr>
                  </a:lvl9pPr>
                </a:lstStyle>
                <a:p>
                  <a:pPr>
                    <a:buFontTx/>
                    <a:buNone/>
                  </a:pPr>
                  <a:r>
                    <a:rPr lang="sv-SE" altLang="en-US" sz="2000" dirty="0"/>
                    <a:t>Arbetslöshet, </a:t>
                  </a:r>
                  <a:r>
                    <a:rPr lang="sv-SE" altLang="en-US" sz="2000" i="1" dirty="0"/>
                    <a:t>u</a:t>
                  </a:r>
                  <a:endParaRPr lang="en-US" altLang="en-US" sz="2000" dirty="0"/>
                </a:p>
              </p:txBody>
            </p:sp>
            <p:sp>
              <p:nvSpPr>
                <p:cNvPr id="28698" name="Text Box 18"/>
                <p:cNvSpPr txBox="1">
                  <a:spLocks noChangeArrowheads="1"/>
                </p:cNvSpPr>
                <p:nvPr/>
              </p:nvSpPr>
              <p:spPr bwMode="auto">
                <a:xfrm rot="-5400000">
                  <a:off x="2326" y="2416"/>
                  <a:ext cx="1050" cy="250"/>
                </a:xfrm>
                <a:prstGeom prst="rect">
                  <a:avLst/>
                </a:prstGeom>
                <a:noFill/>
                <a:ln>
                  <a:noFill/>
                </a:ln>
                <a:effectLst/>
                <a:extLst>
                  <a:ext uri="{909E8E84-426E-40DD-AFC4-6F175D3DCCD1}">
                    <a14:hiddenFill xmlns:a14="http://schemas.microsoft.com/office/drawing/2010/main">
                      <a:gradFill rotWithShape="0">
                        <a:gsLst>
                          <a:gs pos="0">
                            <a:srgbClr val="003300"/>
                          </a:gs>
                          <a:gs pos="100000">
                            <a:srgbClr val="66FF66"/>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Arial" charset="0"/>
                    </a:defRPr>
                  </a:lvl1pPr>
                  <a:lvl2pPr marL="742950" indent="-285750">
                    <a:defRPr sz="3600">
                      <a:solidFill>
                        <a:schemeClr val="tx1"/>
                      </a:solidFill>
                      <a:latin typeface="Arial" charset="0"/>
                    </a:defRPr>
                  </a:lvl2pPr>
                  <a:lvl3pPr marL="1143000" indent="-228600">
                    <a:defRPr sz="3600">
                      <a:solidFill>
                        <a:schemeClr val="tx1"/>
                      </a:solidFill>
                      <a:latin typeface="Arial" charset="0"/>
                    </a:defRPr>
                  </a:lvl3pPr>
                  <a:lvl4pPr marL="1600200" indent="-228600">
                    <a:defRPr sz="3600">
                      <a:solidFill>
                        <a:schemeClr val="tx1"/>
                      </a:solidFill>
                      <a:latin typeface="Arial" charset="0"/>
                    </a:defRPr>
                  </a:lvl4pPr>
                  <a:lvl5pPr marL="2057400" indent="-228600">
                    <a:defRPr sz="3600">
                      <a:solidFill>
                        <a:schemeClr val="tx1"/>
                      </a:solidFill>
                      <a:latin typeface="Arial" charset="0"/>
                    </a:defRPr>
                  </a:lvl5pPr>
                  <a:lvl6pPr marL="2514600" indent="-228600" eaLnBrk="0" fontAlgn="base" hangingPunct="0">
                    <a:spcBef>
                      <a:spcPct val="75000"/>
                    </a:spcBef>
                    <a:spcAft>
                      <a:spcPct val="0"/>
                    </a:spcAft>
                    <a:buClr>
                      <a:schemeClr val="tx1"/>
                    </a:buClr>
                    <a:buChar char="•"/>
                    <a:defRPr sz="3600">
                      <a:solidFill>
                        <a:schemeClr val="tx1"/>
                      </a:solidFill>
                      <a:latin typeface="Arial" charset="0"/>
                    </a:defRPr>
                  </a:lvl6pPr>
                  <a:lvl7pPr marL="2971800" indent="-228600" eaLnBrk="0" fontAlgn="base" hangingPunct="0">
                    <a:spcBef>
                      <a:spcPct val="75000"/>
                    </a:spcBef>
                    <a:spcAft>
                      <a:spcPct val="0"/>
                    </a:spcAft>
                    <a:buClr>
                      <a:schemeClr val="tx1"/>
                    </a:buClr>
                    <a:buChar char="•"/>
                    <a:defRPr sz="3600">
                      <a:solidFill>
                        <a:schemeClr val="tx1"/>
                      </a:solidFill>
                      <a:latin typeface="Arial" charset="0"/>
                    </a:defRPr>
                  </a:lvl7pPr>
                  <a:lvl8pPr marL="3429000" indent="-228600" eaLnBrk="0" fontAlgn="base" hangingPunct="0">
                    <a:spcBef>
                      <a:spcPct val="75000"/>
                    </a:spcBef>
                    <a:spcAft>
                      <a:spcPct val="0"/>
                    </a:spcAft>
                    <a:buClr>
                      <a:schemeClr val="tx1"/>
                    </a:buClr>
                    <a:buChar char="•"/>
                    <a:defRPr sz="3600">
                      <a:solidFill>
                        <a:schemeClr val="tx1"/>
                      </a:solidFill>
                      <a:latin typeface="Arial" charset="0"/>
                    </a:defRPr>
                  </a:lvl8pPr>
                  <a:lvl9pPr marL="3886200" indent="-228600" eaLnBrk="0" fontAlgn="base" hangingPunct="0">
                    <a:spcBef>
                      <a:spcPct val="75000"/>
                    </a:spcBef>
                    <a:spcAft>
                      <a:spcPct val="0"/>
                    </a:spcAft>
                    <a:buClr>
                      <a:schemeClr val="tx1"/>
                    </a:buClr>
                    <a:buChar char="•"/>
                    <a:defRPr sz="3600">
                      <a:solidFill>
                        <a:schemeClr val="tx1"/>
                      </a:solidFill>
                      <a:latin typeface="Arial" charset="0"/>
                    </a:defRPr>
                  </a:lvl9pPr>
                </a:lstStyle>
                <a:p>
                  <a:pPr>
                    <a:buFontTx/>
                    <a:buNone/>
                  </a:pPr>
                  <a:r>
                    <a:rPr lang="sv-SE" altLang="en-US" sz="2000"/>
                    <a:t>Reallön, W/</a:t>
                  </a:r>
                  <a:r>
                    <a:rPr lang="sv-SE" altLang="en-US" sz="2000" i="1"/>
                    <a:t>P</a:t>
                  </a:r>
                  <a:endParaRPr lang="en-US" altLang="en-US" sz="2000" i="1"/>
                </a:p>
              </p:txBody>
            </p:sp>
          </p:grpSp>
          <p:sp>
            <p:nvSpPr>
              <p:cNvPr id="28689" name="Line 21"/>
              <p:cNvSpPr>
                <a:spLocks noChangeShapeType="1"/>
              </p:cNvSpPr>
              <p:nvPr/>
            </p:nvSpPr>
            <p:spPr bwMode="auto">
              <a:xfrm>
                <a:off x="2640" y="2784"/>
                <a:ext cx="235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28690" name="Text Box 22"/>
              <p:cNvSpPr txBox="1">
                <a:spLocks noChangeArrowheads="1"/>
              </p:cNvSpPr>
              <p:nvPr/>
            </p:nvSpPr>
            <p:spPr bwMode="auto">
              <a:xfrm>
                <a:off x="4944" y="2640"/>
                <a:ext cx="330" cy="250"/>
              </a:xfrm>
              <a:prstGeom prst="rect">
                <a:avLst/>
              </a:prstGeom>
              <a:noFill/>
              <a:ln>
                <a:noFill/>
              </a:ln>
              <a:effectLst/>
              <a:extLst>
                <a:ext uri="{909E8E84-426E-40DD-AFC4-6F175D3DCCD1}">
                  <a14:hiddenFill xmlns:a14="http://schemas.microsoft.com/office/drawing/2010/main">
                    <a:gradFill rotWithShape="0">
                      <a:gsLst>
                        <a:gs pos="0">
                          <a:srgbClr val="003300"/>
                        </a:gs>
                        <a:gs pos="100000">
                          <a:srgbClr val="66FF66"/>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Arial" charset="0"/>
                  </a:defRPr>
                </a:lvl1pPr>
                <a:lvl2pPr marL="742950" indent="-285750">
                  <a:defRPr sz="3600">
                    <a:solidFill>
                      <a:schemeClr val="tx1"/>
                    </a:solidFill>
                    <a:latin typeface="Arial" charset="0"/>
                  </a:defRPr>
                </a:lvl2pPr>
                <a:lvl3pPr marL="1143000" indent="-228600">
                  <a:defRPr sz="3600">
                    <a:solidFill>
                      <a:schemeClr val="tx1"/>
                    </a:solidFill>
                    <a:latin typeface="Arial" charset="0"/>
                  </a:defRPr>
                </a:lvl3pPr>
                <a:lvl4pPr marL="1600200" indent="-228600">
                  <a:defRPr sz="3600">
                    <a:solidFill>
                      <a:schemeClr val="tx1"/>
                    </a:solidFill>
                    <a:latin typeface="Arial" charset="0"/>
                  </a:defRPr>
                </a:lvl4pPr>
                <a:lvl5pPr marL="2057400" indent="-228600">
                  <a:defRPr sz="3600">
                    <a:solidFill>
                      <a:schemeClr val="tx1"/>
                    </a:solidFill>
                    <a:latin typeface="Arial" charset="0"/>
                  </a:defRPr>
                </a:lvl5pPr>
                <a:lvl6pPr marL="2514600" indent="-228600" eaLnBrk="0" fontAlgn="base" hangingPunct="0">
                  <a:spcBef>
                    <a:spcPct val="75000"/>
                  </a:spcBef>
                  <a:spcAft>
                    <a:spcPct val="0"/>
                  </a:spcAft>
                  <a:buClr>
                    <a:schemeClr val="tx1"/>
                  </a:buClr>
                  <a:buChar char="•"/>
                  <a:defRPr sz="3600">
                    <a:solidFill>
                      <a:schemeClr val="tx1"/>
                    </a:solidFill>
                    <a:latin typeface="Arial" charset="0"/>
                  </a:defRPr>
                </a:lvl6pPr>
                <a:lvl7pPr marL="2971800" indent="-228600" eaLnBrk="0" fontAlgn="base" hangingPunct="0">
                  <a:spcBef>
                    <a:spcPct val="75000"/>
                  </a:spcBef>
                  <a:spcAft>
                    <a:spcPct val="0"/>
                  </a:spcAft>
                  <a:buClr>
                    <a:schemeClr val="tx1"/>
                  </a:buClr>
                  <a:buChar char="•"/>
                  <a:defRPr sz="3600">
                    <a:solidFill>
                      <a:schemeClr val="tx1"/>
                    </a:solidFill>
                    <a:latin typeface="Arial" charset="0"/>
                  </a:defRPr>
                </a:lvl7pPr>
                <a:lvl8pPr marL="3429000" indent="-228600" eaLnBrk="0" fontAlgn="base" hangingPunct="0">
                  <a:spcBef>
                    <a:spcPct val="75000"/>
                  </a:spcBef>
                  <a:spcAft>
                    <a:spcPct val="0"/>
                  </a:spcAft>
                  <a:buClr>
                    <a:schemeClr val="tx1"/>
                  </a:buClr>
                  <a:buChar char="•"/>
                  <a:defRPr sz="3600">
                    <a:solidFill>
                      <a:schemeClr val="tx1"/>
                    </a:solidFill>
                    <a:latin typeface="Arial" charset="0"/>
                  </a:defRPr>
                </a:lvl8pPr>
                <a:lvl9pPr marL="3886200" indent="-228600" eaLnBrk="0" fontAlgn="base" hangingPunct="0">
                  <a:spcBef>
                    <a:spcPct val="75000"/>
                  </a:spcBef>
                  <a:spcAft>
                    <a:spcPct val="0"/>
                  </a:spcAft>
                  <a:buClr>
                    <a:schemeClr val="tx1"/>
                  </a:buClr>
                  <a:buChar char="•"/>
                  <a:defRPr sz="3600">
                    <a:solidFill>
                      <a:schemeClr val="tx1"/>
                    </a:solidFill>
                    <a:latin typeface="Arial" charset="0"/>
                  </a:defRPr>
                </a:lvl9pPr>
              </a:lstStyle>
              <a:p>
                <a:pPr>
                  <a:buFontTx/>
                  <a:buNone/>
                </a:pPr>
                <a:r>
                  <a:rPr lang="sv-SE" altLang="en-US" sz="2000" i="1"/>
                  <a:t>PS</a:t>
                </a:r>
                <a:endParaRPr lang="en-US" altLang="en-US" sz="2000" i="1"/>
              </a:p>
            </p:txBody>
          </p:sp>
          <p:sp>
            <p:nvSpPr>
              <p:cNvPr id="28691" name="Line 23"/>
              <p:cNvSpPr>
                <a:spLocks noChangeShapeType="1"/>
              </p:cNvSpPr>
              <p:nvPr/>
            </p:nvSpPr>
            <p:spPr bwMode="auto">
              <a:xfrm>
                <a:off x="2698" y="1488"/>
                <a:ext cx="816" cy="1344"/>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grpSp>
            <p:nvGrpSpPr>
              <p:cNvPr id="28692" name="Group 30"/>
              <p:cNvGrpSpPr>
                <a:grpSpLocks/>
              </p:cNvGrpSpPr>
              <p:nvPr/>
            </p:nvGrpSpPr>
            <p:grpSpPr bwMode="auto">
              <a:xfrm>
                <a:off x="2938" y="1776"/>
                <a:ext cx="2150" cy="1968"/>
                <a:chOff x="3034" y="1344"/>
                <a:chExt cx="2150" cy="1968"/>
              </a:xfrm>
            </p:grpSpPr>
            <p:sp>
              <p:nvSpPr>
                <p:cNvPr id="28693" name="Freeform 28"/>
                <p:cNvSpPr>
                  <a:spLocks/>
                </p:cNvSpPr>
                <p:nvPr/>
              </p:nvSpPr>
              <p:spPr bwMode="auto">
                <a:xfrm>
                  <a:off x="3034" y="1344"/>
                  <a:ext cx="1824" cy="1776"/>
                </a:xfrm>
                <a:custGeom>
                  <a:avLst/>
                  <a:gdLst>
                    <a:gd name="T0" fmla="*/ 0 w 1824"/>
                    <a:gd name="T1" fmla="*/ 0 h 1776"/>
                    <a:gd name="T2" fmla="*/ 432 w 1824"/>
                    <a:gd name="T3" fmla="*/ 1056 h 1776"/>
                    <a:gd name="T4" fmla="*/ 1824 w 1824"/>
                    <a:gd name="T5" fmla="*/ 1776 h 1776"/>
                    <a:gd name="T6" fmla="*/ 0 60000 65536"/>
                    <a:gd name="T7" fmla="*/ 0 60000 65536"/>
                    <a:gd name="T8" fmla="*/ 0 60000 65536"/>
                  </a:gdLst>
                  <a:ahLst/>
                  <a:cxnLst>
                    <a:cxn ang="T6">
                      <a:pos x="T0" y="T1"/>
                    </a:cxn>
                    <a:cxn ang="T7">
                      <a:pos x="T2" y="T3"/>
                    </a:cxn>
                    <a:cxn ang="T8">
                      <a:pos x="T4" y="T5"/>
                    </a:cxn>
                  </a:cxnLst>
                  <a:rect l="0" t="0" r="r" b="b"/>
                  <a:pathLst>
                    <a:path w="1824" h="1776">
                      <a:moveTo>
                        <a:pt x="0" y="0"/>
                      </a:moveTo>
                      <a:cubicBezTo>
                        <a:pt x="64" y="380"/>
                        <a:pt x="128" y="760"/>
                        <a:pt x="432" y="1056"/>
                      </a:cubicBezTo>
                      <a:cubicBezTo>
                        <a:pt x="736" y="1352"/>
                        <a:pt x="1592" y="1656"/>
                        <a:pt x="1824" y="1776"/>
                      </a:cubicBezTo>
                    </a:path>
                  </a:pathLst>
                </a:custGeom>
                <a:noFill/>
                <a:ln w="38100" cap="flat" cmpd="sng">
                  <a:solidFill>
                    <a:srgbClr val="FFCC00"/>
                  </a:solidFill>
                  <a:prstDash val="solid"/>
                  <a:round/>
                  <a:headEnd/>
                  <a:tailEnd/>
                </a:ln>
                <a:effectLst/>
                <a:extLst>
                  <a:ext uri="{909E8E84-426E-40DD-AFC4-6F175D3DCCD1}">
                    <a14:hiddenFill xmlns:a14="http://schemas.microsoft.com/office/drawing/2010/main">
                      <a:gradFill rotWithShape="0">
                        <a:gsLst>
                          <a:gs pos="0">
                            <a:srgbClr val="003300"/>
                          </a:gs>
                          <a:gs pos="100000">
                            <a:srgbClr val="66FF66"/>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28694" name="Text Box 29"/>
                <p:cNvSpPr txBox="1">
                  <a:spLocks noChangeArrowheads="1"/>
                </p:cNvSpPr>
                <p:nvPr/>
              </p:nvSpPr>
              <p:spPr bwMode="auto">
                <a:xfrm rot="1522352">
                  <a:off x="4810" y="3062"/>
                  <a:ext cx="374" cy="250"/>
                </a:xfrm>
                <a:prstGeom prst="rect">
                  <a:avLst/>
                </a:prstGeom>
                <a:noFill/>
                <a:ln>
                  <a:noFill/>
                </a:ln>
                <a:effectLst/>
                <a:extLst>
                  <a:ext uri="{909E8E84-426E-40DD-AFC4-6F175D3DCCD1}">
                    <a14:hiddenFill xmlns:a14="http://schemas.microsoft.com/office/drawing/2010/main">
                      <a:gradFill rotWithShape="0">
                        <a:gsLst>
                          <a:gs pos="0">
                            <a:srgbClr val="003300"/>
                          </a:gs>
                          <a:gs pos="100000">
                            <a:srgbClr val="66FF66"/>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Arial" charset="0"/>
                    </a:defRPr>
                  </a:lvl1pPr>
                  <a:lvl2pPr marL="742950" indent="-285750">
                    <a:defRPr sz="3600">
                      <a:solidFill>
                        <a:schemeClr val="tx1"/>
                      </a:solidFill>
                      <a:latin typeface="Arial" charset="0"/>
                    </a:defRPr>
                  </a:lvl2pPr>
                  <a:lvl3pPr marL="1143000" indent="-228600">
                    <a:defRPr sz="3600">
                      <a:solidFill>
                        <a:schemeClr val="tx1"/>
                      </a:solidFill>
                      <a:latin typeface="Arial" charset="0"/>
                    </a:defRPr>
                  </a:lvl3pPr>
                  <a:lvl4pPr marL="1600200" indent="-228600">
                    <a:defRPr sz="3600">
                      <a:solidFill>
                        <a:schemeClr val="tx1"/>
                      </a:solidFill>
                      <a:latin typeface="Arial" charset="0"/>
                    </a:defRPr>
                  </a:lvl4pPr>
                  <a:lvl5pPr marL="2057400" indent="-228600">
                    <a:defRPr sz="3600">
                      <a:solidFill>
                        <a:schemeClr val="tx1"/>
                      </a:solidFill>
                      <a:latin typeface="Arial" charset="0"/>
                    </a:defRPr>
                  </a:lvl5pPr>
                  <a:lvl6pPr marL="2514600" indent="-228600" eaLnBrk="0" fontAlgn="base" hangingPunct="0">
                    <a:spcBef>
                      <a:spcPct val="75000"/>
                    </a:spcBef>
                    <a:spcAft>
                      <a:spcPct val="0"/>
                    </a:spcAft>
                    <a:buClr>
                      <a:schemeClr val="tx1"/>
                    </a:buClr>
                    <a:buChar char="•"/>
                    <a:defRPr sz="3600">
                      <a:solidFill>
                        <a:schemeClr val="tx1"/>
                      </a:solidFill>
                      <a:latin typeface="Arial" charset="0"/>
                    </a:defRPr>
                  </a:lvl6pPr>
                  <a:lvl7pPr marL="2971800" indent="-228600" eaLnBrk="0" fontAlgn="base" hangingPunct="0">
                    <a:spcBef>
                      <a:spcPct val="75000"/>
                    </a:spcBef>
                    <a:spcAft>
                      <a:spcPct val="0"/>
                    </a:spcAft>
                    <a:buClr>
                      <a:schemeClr val="tx1"/>
                    </a:buClr>
                    <a:buChar char="•"/>
                    <a:defRPr sz="3600">
                      <a:solidFill>
                        <a:schemeClr val="tx1"/>
                      </a:solidFill>
                      <a:latin typeface="Arial" charset="0"/>
                    </a:defRPr>
                  </a:lvl7pPr>
                  <a:lvl8pPr marL="3429000" indent="-228600" eaLnBrk="0" fontAlgn="base" hangingPunct="0">
                    <a:spcBef>
                      <a:spcPct val="75000"/>
                    </a:spcBef>
                    <a:spcAft>
                      <a:spcPct val="0"/>
                    </a:spcAft>
                    <a:buClr>
                      <a:schemeClr val="tx1"/>
                    </a:buClr>
                    <a:buChar char="•"/>
                    <a:defRPr sz="3600">
                      <a:solidFill>
                        <a:schemeClr val="tx1"/>
                      </a:solidFill>
                      <a:latin typeface="Arial" charset="0"/>
                    </a:defRPr>
                  </a:lvl8pPr>
                  <a:lvl9pPr marL="3886200" indent="-228600" eaLnBrk="0" fontAlgn="base" hangingPunct="0">
                    <a:spcBef>
                      <a:spcPct val="75000"/>
                    </a:spcBef>
                    <a:spcAft>
                      <a:spcPct val="0"/>
                    </a:spcAft>
                    <a:buClr>
                      <a:schemeClr val="tx1"/>
                    </a:buClr>
                    <a:buChar char="•"/>
                    <a:defRPr sz="3600">
                      <a:solidFill>
                        <a:schemeClr val="tx1"/>
                      </a:solidFill>
                      <a:latin typeface="Arial" charset="0"/>
                    </a:defRPr>
                  </a:lvl9pPr>
                </a:lstStyle>
                <a:p>
                  <a:pPr>
                    <a:buFontTx/>
                    <a:buNone/>
                  </a:pPr>
                  <a:r>
                    <a:rPr lang="sv-SE" altLang="en-US" sz="2000" i="1">
                      <a:solidFill>
                        <a:srgbClr val="FFCC00"/>
                      </a:solidFill>
                    </a:rPr>
                    <a:t>WS</a:t>
                  </a:r>
                  <a:endParaRPr lang="en-US" altLang="en-US" sz="2000" i="1">
                    <a:solidFill>
                      <a:srgbClr val="FFCC00"/>
                    </a:solidFill>
                  </a:endParaRPr>
                </a:p>
              </p:txBody>
            </p:sp>
          </p:grpSp>
        </p:grpSp>
        <p:sp>
          <p:nvSpPr>
            <p:cNvPr id="28686" name="Line 36"/>
            <p:cNvSpPr>
              <a:spLocks noChangeShapeType="1"/>
            </p:cNvSpPr>
            <p:nvPr/>
          </p:nvSpPr>
          <p:spPr bwMode="auto">
            <a:xfrm>
              <a:off x="3312" y="2784"/>
              <a:ext cx="0" cy="100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28687" name="Rectangle 39"/>
            <p:cNvSpPr>
              <a:spLocks noChangeArrowheads="1"/>
            </p:cNvSpPr>
            <p:nvPr/>
          </p:nvSpPr>
          <p:spPr bwMode="auto">
            <a:xfrm>
              <a:off x="3216" y="3744"/>
              <a:ext cx="266" cy="252"/>
            </a:xfrm>
            <a:prstGeom prst="rect">
              <a:avLst/>
            </a:prstGeom>
            <a:noFill/>
            <a:ln>
              <a:noFill/>
            </a:ln>
            <a:effectLst/>
            <a:extLst>
              <a:ext uri="{909E8E84-426E-40DD-AFC4-6F175D3DCCD1}">
                <a14:hiddenFill xmlns:a14="http://schemas.microsoft.com/office/drawing/2010/main">
                  <a:gradFill rotWithShape="0">
                    <a:gsLst>
                      <a:gs pos="0">
                        <a:srgbClr val="003300"/>
                      </a:gs>
                      <a:gs pos="100000">
                        <a:srgbClr val="66FF66"/>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Arial" charset="0"/>
                </a:defRPr>
              </a:lvl1pPr>
              <a:lvl2pPr marL="742950" indent="-285750">
                <a:defRPr sz="3600">
                  <a:solidFill>
                    <a:schemeClr val="tx1"/>
                  </a:solidFill>
                  <a:latin typeface="Arial" charset="0"/>
                </a:defRPr>
              </a:lvl2pPr>
              <a:lvl3pPr marL="1143000" indent="-228600">
                <a:defRPr sz="3600">
                  <a:solidFill>
                    <a:schemeClr val="tx1"/>
                  </a:solidFill>
                  <a:latin typeface="Arial" charset="0"/>
                </a:defRPr>
              </a:lvl3pPr>
              <a:lvl4pPr marL="1600200" indent="-228600">
                <a:defRPr sz="3600">
                  <a:solidFill>
                    <a:schemeClr val="tx1"/>
                  </a:solidFill>
                  <a:latin typeface="Arial" charset="0"/>
                </a:defRPr>
              </a:lvl4pPr>
              <a:lvl5pPr marL="2057400" indent="-228600">
                <a:defRPr sz="3600">
                  <a:solidFill>
                    <a:schemeClr val="tx1"/>
                  </a:solidFill>
                  <a:latin typeface="Arial" charset="0"/>
                </a:defRPr>
              </a:lvl5pPr>
              <a:lvl6pPr marL="2514600" indent="-228600" eaLnBrk="0" fontAlgn="base" hangingPunct="0">
                <a:spcBef>
                  <a:spcPct val="75000"/>
                </a:spcBef>
                <a:spcAft>
                  <a:spcPct val="0"/>
                </a:spcAft>
                <a:buClr>
                  <a:schemeClr val="tx1"/>
                </a:buClr>
                <a:buChar char="•"/>
                <a:defRPr sz="3600">
                  <a:solidFill>
                    <a:schemeClr val="tx1"/>
                  </a:solidFill>
                  <a:latin typeface="Arial" charset="0"/>
                </a:defRPr>
              </a:lvl6pPr>
              <a:lvl7pPr marL="2971800" indent="-228600" eaLnBrk="0" fontAlgn="base" hangingPunct="0">
                <a:spcBef>
                  <a:spcPct val="75000"/>
                </a:spcBef>
                <a:spcAft>
                  <a:spcPct val="0"/>
                </a:spcAft>
                <a:buClr>
                  <a:schemeClr val="tx1"/>
                </a:buClr>
                <a:buChar char="•"/>
                <a:defRPr sz="3600">
                  <a:solidFill>
                    <a:schemeClr val="tx1"/>
                  </a:solidFill>
                  <a:latin typeface="Arial" charset="0"/>
                </a:defRPr>
              </a:lvl7pPr>
              <a:lvl8pPr marL="3429000" indent="-228600" eaLnBrk="0" fontAlgn="base" hangingPunct="0">
                <a:spcBef>
                  <a:spcPct val="75000"/>
                </a:spcBef>
                <a:spcAft>
                  <a:spcPct val="0"/>
                </a:spcAft>
                <a:buClr>
                  <a:schemeClr val="tx1"/>
                </a:buClr>
                <a:buChar char="•"/>
                <a:defRPr sz="3600">
                  <a:solidFill>
                    <a:schemeClr val="tx1"/>
                  </a:solidFill>
                  <a:latin typeface="Arial" charset="0"/>
                </a:defRPr>
              </a:lvl8pPr>
              <a:lvl9pPr marL="3886200" indent="-228600" eaLnBrk="0" fontAlgn="base" hangingPunct="0">
                <a:spcBef>
                  <a:spcPct val="75000"/>
                </a:spcBef>
                <a:spcAft>
                  <a:spcPct val="0"/>
                </a:spcAft>
                <a:buClr>
                  <a:schemeClr val="tx1"/>
                </a:buClr>
                <a:buChar char="•"/>
                <a:defRPr sz="3600">
                  <a:solidFill>
                    <a:schemeClr val="tx1"/>
                  </a:solidFill>
                  <a:latin typeface="Arial" charset="0"/>
                </a:defRPr>
              </a:lvl9pPr>
            </a:lstStyle>
            <a:p>
              <a:pPr>
                <a:buFontTx/>
                <a:buNone/>
              </a:pPr>
              <a:r>
                <a:rPr lang="sv-SE" altLang="en-US" sz="2000" i="1" dirty="0" smtClean="0"/>
                <a:t>u</a:t>
              </a:r>
              <a:r>
                <a:rPr lang="sv-SE" altLang="en-US" sz="2000" i="1" baseline="-25000" dirty="0" smtClean="0"/>
                <a:t>n</a:t>
              </a:r>
              <a:endParaRPr lang="en-GB" altLang="en-US" sz="2000" i="1" baseline="-25000" dirty="0"/>
            </a:p>
          </p:txBody>
        </p:sp>
      </p:grpSp>
      <p:grpSp>
        <p:nvGrpSpPr>
          <p:cNvPr id="159786" name="Group 42"/>
          <p:cNvGrpSpPr>
            <a:grpSpLocks/>
          </p:cNvGrpSpPr>
          <p:nvPr/>
        </p:nvGrpSpPr>
        <p:grpSpPr bwMode="auto">
          <a:xfrm>
            <a:off x="6477000" y="4419600"/>
            <a:ext cx="533400" cy="1924050"/>
            <a:chOff x="4080" y="2784"/>
            <a:chExt cx="336" cy="1212"/>
          </a:xfrm>
        </p:grpSpPr>
        <p:sp>
          <p:nvSpPr>
            <p:cNvPr id="28683" name="Line 38"/>
            <p:cNvSpPr>
              <a:spLocks noChangeShapeType="1"/>
            </p:cNvSpPr>
            <p:nvPr/>
          </p:nvSpPr>
          <p:spPr bwMode="auto">
            <a:xfrm>
              <a:off x="4176" y="2784"/>
              <a:ext cx="0" cy="100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28684" name="Rectangle 40"/>
            <p:cNvSpPr>
              <a:spLocks noChangeArrowheads="1"/>
            </p:cNvSpPr>
            <p:nvPr/>
          </p:nvSpPr>
          <p:spPr bwMode="auto">
            <a:xfrm>
              <a:off x="4080" y="3744"/>
              <a:ext cx="336" cy="252"/>
            </a:xfrm>
            <a:prstGeom prst="rect">
              <a:avLst/>
            </a:prstGeom>
            <a:noFill/>
            <a:ln>
              <a:noFill/>
            </a:ln>
            <a:effectLst/>
            <a:extLst>
              <a:ext uri="{909E8E84-426E-40DD-AFC4-6F175D3DCCD1}">
                <a14:hiddenFill xmlns:a14="http://schemas.microsoft.com/office/drawing/2010/main">
                  <a:gradFill rotWithShape="0">
                    <a:gsLst>
                      <a:gs pos="0">
                        <a:srgbClr val="003300"/>
                      </a:gs>
                      <a:gs pos="100000">
                        <a:srgbClr val="66FF66"/>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charset="0"/>
                </a:defRPr>
              </a:lvl1pPr>
              <a:lvl2pPr marL="742950" indent="-285750">
                <a:defRPr sz="3600">
                  <a:solidFill>
                    <a:schemeClr val="tx1"/>
                  </a:solidFill>
                  <a:latin typeface="Arial" charset="0"/>
                </a:defRPr>
              </a:lvl2pPr>
              <a:lvl3pPr marL="1143000" indent="-228600">
                <a:defRPr sz="3600">
                  <a:solidFill>
                    <a:schemeClr val="tx1"/>
                  </a:solidFill>
                  <a:latin typeface="Arial" charset="0"/>
                </a:defRPr>
              </a:lvl3pPr>
              <a:lvl4pPr marL="1600200" indent="-228600">
                <a:defRPr sz="3600">
                  <a:solidFill>
                    <a:schemeClr val="tx1"/>
                  </a:solidFill>
                  <a:latin typeface="Arial" charset="0"/>
                </a:defRPr>
              </a:lvl4pPr>
              <a:lvl5pPr marL="2057400" indent="-228600">
                <a:defRPr sz="3600">
                  <a:solidFill>
                    <a:schemeClr val="tx1"/>
                  </a:solidFill>
                  <a:latin typeface="Arial" charset="0"/>
                </a:defRPr>
              </a:lvl5pPr>
              <a:lvl6pPr marL="2514600" indent="-228600" eaLnBrk="0" fontAlgn="base" hangingPunct="0">
                <a:spcBef>
                  <a:spcPct val="75000"/>
                </a:spcBef>
                <a:spcAft>
                  <a:spcPct val="0"/>
                </a:spcAft>
                <a:buClr>
                  <a:schemeClr val="tx1"/>
                </a:buClr>
                <a:buChar char="•"/>
                <a:defRPr sz="3600">
                  <a:solidFill>
                    <a:schemeClr val="tx1"/>
                  </a:solidFill>
                  <a:latin typeface="Arial" charset="0"/>
                </a:defRPr>
              </a:lvl6pPr>
              <a:lvl7pPr marL="2971800" indent="-228600" eaLnBrk="0" fontAlgn="base" hangingPunct="0">
                <a:spcBef>
                  <a:spcPct val="75000"/>
                </a:spcBef>
                <a:spcAft>
                  <a:spcPct val="0"/>
                </a:spcAft>
                <a:buClr>
                  <a:schemeClr val="tx1"/>
                </a:buClr>
                <a:buChar char="•"/>
                <a:defRPr sz="3600">
                  <a:solidFill>
                    <a:schemeClr val="tx1"/>
                  </a:solidFill>
                  <a:latin typeface="Arial" charset="0"/>
                </a:defRPr>
              </a:lvl7pPr>
              <a:lvl8pPr marL="3429000" indent="-228600" eaLnBrk="0" fontAlgn="base" hangingPunct="0">
                <a:spcBef>
                  <a:spcPct val="75000"/>
                </a:spcBef>
                <a:spcAft>
                  <a:spcPct val="0"/>
                </a:spcAft>
                <a:buClr>
                  <a:schemeClr val="tx1"/>
                </a:buClr>
                <a:buChar char="•"/>
                <a:defRPr sz="3600">
                  <a:solidFill>
                    <a:schemeClr val="tx1"/>
                  </a:solidFill>
                  <a:latin typeface="Arial" charset="0"/>
                </a:defRPr>
              </a:lvl8pPr>
              <a:lvl9pPr marL="3886200" indent="-228600" eaLnBrk="0" fontAlgn="base" hangingPunct="0">
                <a:spcBef>
                  <a:spcPct val="75000"/>
                </a:spcBef>
                <a:spcAft>
                  <a:spcPct val="0"/>
                </a:spcAft>
                <a:buClr>
                  <a:schemeClr val="tx1"/>
                </a:buClr>
                <a:buChar char="•"/>
                <a:defRPr sz="3600">
                  <a:solidFill>
                    <a:schemeClr val="tx1"/>
                  </a:solidFill>
                  <a:latin typeface="Arial" charset="0"/>
                </a:defRPr>
              </a:lvl9pPr>
            </a:lstStyle>
            <a:p>
              <a:r>
                <a:rPr lang="sv-SE" sz="2000" i="1" dirty="0" smtClean="0"/>
                <a:t>u</a:t>
              </a:r>
              <a:r>
                <a:rPr lang="sv-SE" sz="2000" i="1" spc="-600" dirty="0" smtClean="0"/>
                <a:t>’</a:t>
              </a:r>
              <a:r>
                <a:rPr lang="sv-SE" sz="2000" i="1" baseline="-25000" dirty="0" smtClean="0"/>
                <a:t>n</a:t>
              </a:r>
              <a:endParaRPr lang="en-US" sz="2000" baseline="-25000" dirty="0"/>
            </a:p>
          </p:txBody>
        </p:sp>
      </p:grpSp>
      <p:graphicFrame>
        <p:nvGraphicFramePr>
          <p:cNvPr id="2" name="Object 1"/>
          <p:cNvGraphicFramePr>
            <a:graphicFrameLocks noChangeAspect="1"/>
          </p:cNvGraphicFramePr>
          <p:nvPr>
            <p:extLst>
              <p:ext uri="{D42A27DB-BD31-4B8C-83A1-F6EECF244321}">
                <p14:modId xmlns:p14="http://schemas.microsoft.com/office/powerpoint/2010/main" val="3214283526"/>
              </p:ext>
            </p:extLst>
          </p:nvPr>
        </p:nvGraphicFramePr>
        <p:xfrm>
          <a:off x="4333875" y="1484784"/>
          <a:ext cx="1222375" cy="688975"/>
        </p:xfrm>
        <a:graphic>
          <a:graphicData uri="http://schemas.openxmlformats.org/presentationml/2006/ole">
            <mc:AlternateContent xmlns:mc="http://schemas.openxmlformats.org/markup-compatibility/2006">
              <mc:Choice xmlns:v="urn:schemas-microsoft-com:vml" Requires="v">
                <p:oleObj spid="_x0000_s36911" name="Equation" r:id="rId3" imgW="698400" imgH="393480" progId="Equation.3">
                  <p:embed/>
                </p:oleObj>
              </mc:Choice>
              <mc:Fallback>
                <p:oleObj name="Equation" r:id="rId3" imgW="698400" imgH="393480" progId="Equation.3">
                  <p:embed/>
                  <p:pic>
                    <p:nvPicPr>
                      <p:cNvPr id="0" name="Object 1"/>
                      <p:cNvPicPr>
                        <a:picLocks noChangeAspect="1" noChangeArrowheads="1"/>
                      </p:cNvPicPr>
                      <p:nvPr/>
                    </p:nvPicPr>
                    <p:blipFill>
                      <a:blip r:embed="rId4"/>
                      <a:srcRect/>
                      <a:stretch>
                        <a:fillRect/>
                      </a:stretch>
                    </p:blipFill>
                    <p:spPr bwMode="auto">
                      <a:xfrm>
                        <a:off x="4333875" y="1484784"/>
                        <a:ext cx="122237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Box 2"/>
          <p:cNvSpPr txBox="1"/>
          <p:nvPr/>
        </p:nvSpPr>
        <p:spPr>
          <a:xfrm>
            <a:off x="5031344" y="1817528"/>
            <a:ext cx="614271" cy="369332"/>
          </a:xfrm>
          <a:prstGeom prst="rect">
            <a:avLst/>
          </a:prstGeom>
          <a:noFill/>
        </p:spPr>
        <p:txBody>
          <a:bodyPr wrap="none" rtlCol="0">
            <a:spAutoFit/>
          </a:bodyPr>
          <a:lstStyle/>
          <a:p>
            <a:r>
              <a:rPr lang="sv-SE" sz="1800" dirty="0" smtClean="0">
                <a:solidFill>
                  <a:schemeClr val="tx1"/>
                </a:solidFill>
                <a:latin typeface="+mn-lt"/>
              </a:rPr>
              <a:t>(-,+)</a:t>
            </a:r>
            <a:endParaRPr lang="sv-SE" sz="1800" dirty="0">
              <a:solidFill>
                <a:schemeClr val="tx1"/>
              </a:solidFill>
              <a:latin typeface="+mn-lt"/>
            </a:endParaRPr>
          </a:p>
        </p:txBody>
      </p:sp>
      <p:sp>
        <p:nvSpPr>
          <p:cNvPr id="4" name="Down Arrow 3"/>
          <p:cNvSpPr/>
          <p:nvPr/>
        </p:nvSpPr>
        <p:spPr bwMode="auto">
          <a:xfrm rot="10800000">
            <a:off x="5031344" y="3284984"/>
            <a:ext cx="226456" cy="520253"/>
          </a:xfrm>
          <a:prstGeom prst="down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endParaRPr kumimoji="0" lang="sv-SE" sz="2400" b="0" i="0" u="none" strike="noStrike" cap="none" normalizeH="0" baseline="0" smtClean="0">
              <a:ln>
                <a:noFill/>
              </a:ln>
              <a:solidFill>
                <a:schemeClr val="bg1"/>
              </a:solidFill>
              <a:effectLst/>
              <a:latin typeface="Times New Roman" pitchFamily="18" charset="0"/>
              <a:ea typeface="MS Gothic" pitchFamily="49" charset="-128"/>
            </a:endParaRPr>
          </a:p>
        </p:txBody>
      </p:sp>
      <p:sp>
        <p:nvSpPr>
          <p:cNvPr id="29" name="Slide Number Placeholder 3"/>
          <p:cNvSpPr>
            <a:spLocks noGrp="1"/>
          </p:cNvSpPr>
          <p:nvPr>
            <p:ph type="sldNum" sz="quarter" idx="10"/>
          </p:nvPr>
        </p:nvSpPr>
        <p:spPr>
          <a:xfrm>
            <a:off x="0" y="6516688"/>
            <a:ext cx="1900238" cy="336550"/>
          </a:xfrm>
        </p:spPr>
        <p:txBody>
          <a:bodyPr/>
          <a:lstStyle/>
          <a:p>
            <a:pPr>
              <a:defRPr/>
            </a:pPr>
            <a:r>
              <a:rPr lang="sv-SE" dirty="0" smtClean="0"/>
              <a:t>K7: </a:t>
            </a:r>
            <a:r>
              <a:rPr lang="sv-SE" dirty="0"/>
              <a:t>sid. </a:t>
            </a:r>
            <a:fld id="{71B7D319-3509-4EF6-A7CA-BA2351681FF6}" type="slidenum">
              <a:rPr lang="en-GB"/>
              <a:pPr>
                <a:defRPr/>
              </a:pPr>
              <a:t>22</a:t>
            </a:fld>
            <a:endParaRPr lang="en-GB" dirty="0"/>
          </a:p>
        </p:txBody>
      </p:sp>
    </p:spTree>
    <p:extLst>
      <p:ext uri="{BB962C8B-B14F-4D97-AF65-F5344CB8AC3E}">
        <p14:creationId xmlns:p14="http://schemas.microsoft.com/office/powerpoint/2010/main" val="1513059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97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975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9775"/>
                                        </p:tgtEl>
                                        <p:attrNameLst>
                                          <p:attrName>style.visibility</p:attrName>
                                        </p:attrNameLst>
                                      </p:cBhvr>
                                      <p:to>
                                        <p:strVal val="visible"/>
                                      </p:to>
                                    </p:set>
                                    <p:animEffect transition="in" filter="fade">
                                      <p:cBhvr>
                                        <p:cTn id="19" dur="1000"/>
                                        <p:tgtEl>
                                          <p:spTgt spid="159775"/>
                                        </p:tgtEl>
                                      </p:cBhvr>
                                    </p:animEffect>
                                    <p:anim calcmode="lin" valueType="num">
                                      <p:cBhvr>
                                        <p:cTn id="20" dur="1000" fill="hold"/>
                                        <p:tgtEl>
                                          <p:spTgt spid="159775"/>
                                        </p:tgtEl>
                                        <p:attrNameLst>
                                          <p:attrName>ppt_x</p:attrName>
                                        </p:attrNameLst>
                                      </p:cBhvr>
                                      <p:tavLst>
                                        <p:tav tm="0">
                                          <p:val>
                                            <p:strVal val="#ppt_x"/>
                                          </p:val>
                                        </p:tav>
                                        <p:tav tm="100000">
                                          <p:val>
                                            <p:strVal val="#ppt_x"/>
                                          </p:val>
                                        </p:tav>
                                      </p:tavLst>
                                    </p:anim>
                                    <p:anim calcmode="lin" valueType="num">
                                      <p:cBhvr>
                                        <p:cTn id="21" dur="1000" fill="hold"/>
                                        <p:tgtEl>
                                          <p:spTgt spid="15977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59786"/>
                                        </p:tgtEl>
                                        <p:attrNameLst>
                                          <p:attrName>style.visibility</p:attrName>
                                        </p:attrNameLst>
                                      </p:cBhvr>
                                      <p:to>
                                        <p:strVal val="visible"/>
                                      </p:to>
                                    </p:set>
                                    <p:animEffect transition="in" filter="wipe(up)">
                                      <p:cBhvr>
                                        <p:cTn id="26" dur="500"/>
                                        <p:tgtEl>
                                          <p:spTgt spid="15978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975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7" grpId="0" uiExpand="1" build="p"/>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defRPr/>
            </a:pPr>
            <a:r>
              <a:rPr lang="en-US" smtClean="0"/>
              <a:t>Prisbildning och arbetslöshet</a:t>
            </a:r>
          </a:p>
        </p:txBody>
      </p:sp>
      <p:sp>
        <p:nvSpPr>
          <p:cNvPr id="160780" name="Rectangle 12"/>
          <p:cNvSpPr>
            <a:spLocks noChangeArrowheads="1"/>
          </p:cNvSpPr>
          <p:nvPr/>
        </p:nvSpPr>
        <p:spPr bwMode="auto">
          <a:xfrm>
            <a:off x="467544" y="1752600"/>
            <a:ext cx="3456384" cy="1524000"/>
          </a:xfrm>
          <a:prstGeom prst="rect">
            <a:avLst/>
          </a:prstGeom>
          <a:noFill/>
          <a:ln>
            <a:noFill/>
          </a:ln>
          <a:effectLst/>
          <a:extLst/>
        </p:spPr>
        <p:txBody>
          <a:bodyPr/>
          <a:lstStyle/>
          <a:p>
            <a:pPr marL="342900" indent="-342900" eaLnBrk="1" hangingPunct="1">
              <a:spcBef>
                <a:spcPct val="10000"/>
              </a:spcBef>
              <a:spcAft>
                <a:spcPct val="10000"/>
              </a:spcAft>
              <a:buClr>
                <a:srgbClr val="003300"/>
              </a:buClr>
              <a:buFont typeface="Arial" panose="020B0604020202020204" pitchFamily="34" charset="0"/>
              <a:buChar char="•"/>
              <a:defRPr/>
            </a:pPr>
            <a:r>
              <a:rPr lang="en-US" sz="2000" dirty="0" err="1">
                <a:solidFill>
                  <a:schemeClr val="tx1"/>
                </a:solidFill>
                <a:latin typeface="+mn-lt"/>
              </a:rPr>
              <a:t>Vad</a:t>
            </a:r>
            <a:r>
              <a:rPr lang="en-US" sz="2000" dirty="0">
                <a:solidFill>
                  <a:schemeClr val="tx1"/>
                </a:solidFill>
                <a:latin typeface="+mn-lt"/>
              </a:rPr>
              <a:t> </a:t>
            </a:r>
            <a:r>
              <a:rPr lang="en-US" sz="2000" dirty="0" err="1">
                <a:solidFill>
                  <a:schemeClr val="tx1"/>
                </a:solidFill>
                <a:latin typeface="+mn-lt"/>
              </a:rPr>
              <a:t>händer</a:t>
            </a:r>
            <a:r>
              <a:rPr lang="en-US" sz="2000" dirty="0">
                <a:solidFill>
                  <a:schemeClr val="tx1"/>
                </a:solidFill>
                <a:latin typeface="+mn-lt"/>
              </a:rPr>
              <a:t> om </a:t>
            </a:r>
            <a:r>
              <a:rPr lang="en-US" sz="2000" dirty="0" err="1" smtClean="0">
                <a:solidFill>
                  <a:schemeClr val="tx1"/>
                </a:solidFill>
                <a:latin typeface="+mn-lt"/>
              </a:rPr>
              <a:t>konkur-rensen</a:t>
            </a:r>
            <a:r>
              <a:rPr lang="en-US" sz="2000" dirty="0" smtClean="0">
                <a:solidFill>
                  <a:schemeClr val="tx1"/>
                </a:solidFill>
                <a:latin typeface="+mn-lt"/>
              </a:rPr>
              <a:t> </a:t>
            </a:r>
            <a:r>
              <a:rPr lang="en-US" sz="2000" dirty="0" err="1">
                <a:solidFill>
                  <a:schemeClr val="tx1"/>
                </a:solidFill>
                <a:latin typeface="+mn-lt"/>
              </a:rPr>
              <a:t>på</a:t>
            </a:r>
            <a:r>
              <a:rPr lang="en-US" sz="2000" dirty="0">
                <a:solidFill>
                  <a:schemeClr val="tx1"/>
                </a:solidFill>
                <a:latin typeface="+mn-lt"/>
              </a:rPr>
              <a:t> </a:t>
            </a:r>
            <a:r>
              <a:rPr lang="en-US" sz="2000" dirty="0" err="1" smtClean="0">
                <a:solidFill>
                  <a:schemeClr val="tx1"/>
                </a:solidFill>
                <a:latin typeface="+mn-lt"/>
              </a:rPr>
              <a:t>varumarkna</a:t>
            </a:r>
            <a:r>
              <a:rPr lang="en-US" sz="2000" dirty="0" smtClean="0">
                <a:solidFill>
                  <a:schemeClr val="tx1"/>
                </a:solidFill>
                <a:latin typeface="+mn-lt"/>
              </a:rPr>
              <a:t>-den </a:t>
            </a:r>
            <a:r>
              <a:rPr lang="en-US" sz="2000" dirty="0" err="1">
                <a:solidFill>
                  <a:schemeClr val="tx1"/>
                </a:solidFill>
                <a:latin typeface="+mn-lt"/>
              </a:rPr>
              <a:t>minskar</a:t>
            </a:r>
            <a:r>
              <a:rPr lang="en-US" sz="2000" dirty="0">
                <a:solidFill>
                  <a:schemeClr val="tx1"/>
                </a:solidFill>
                <a:latin typeface="+mn-lt"/>
              </a:rPr>
              <a:t> </a:t>
            </a:r>
            <a:r>
              <a:rPr lang="en-US" sz="2000" dirty="0" err="1">
                <a:solidFill>
                  <a:schemeClr val="tx1"/>
                </a:solidFill>
                <a:latin typeface="+mn-lt"/>
              </a:rPr>
              <a:t>så</a:t>
            </a:r>
            <a:r>
              <a:rPr lang="en-US" sz="2000" dirty="0">
                <a:solidFill>
                  <a:schemeClr val="tx1"/>
                </a:solidFill>
                <a:latin typeface="+mn-lt"/>
              </a:rPr>
              <a:t> </a:t>
            </a:r>
            <a:r>
              <a:rPr lang="en-US" sz="2000" dirty="0" err="1" smtClean="0">
                <a:solidFill>
                  <a:schemeClr val="tx1"/>
                </a:solidFill>
                <a:latin typeface="+mn-lt"/>
              </a:rPr>
              <a:t>prispå-slagen</a:t>
            </a:r>
            <a:r>
              <a:rPr lang="en-US" sz="2000" dirty="0" smtClean="0">
                <a:solidFill>
                  <a:schemeClr val="tx1"/>
                </a:solidFill>
                <a:latin typeface="+mn-lt"/>
              </a:rPr>
              <a:t> </a:t>
            </a:r>
            <a:r>
              <a:rPr lang="en-US" sz="2000" dirty="0" err="1">
                <a:solidFill>
                  <a:schemeClr val="tx1"/>
                </a:solidFill>
                <a:latin typeface="+mn-lt"/>
              </a:rPr>
              <a:t>ökar</a:t>
            </a:r>
            <a:r>
              <a:rPr lang="en-US" sz="2000" dirty="0" smtClean="0">
                <a:solidFill>
                  <a:schemeClr val="tx1"/>
                </a:solidFill>
                <a:latin typeface="+mn-lt"/>
              </a:rPr>
              <a:t>?</a:t>
            </a:r>
            <a:r>
              <a:rPr lang="sv-SE" sz="2000" dirty="0">
                <a:solidFill>
                  <a:schemeClr val="tx1"/>
                </a:solidFill>
                <a:latin typeface="+mn-lt"/>
              </a:rPr>
              <a:t> </a:t>
            </a:r>
            <a:endParaRPr lang="sv-SE" sz="2000" dirty="0" smtClean="0">
              <a:solidFill>
                <a:schemeClr val="tx1"/>
              </a:solidFill>
              <a:latin typeface="+mn-lt"/>
            </a:endParaRPr>
          </a:p>
          <a:p>
            <a:pPr marL="342900" indent="-342900" eaLnBrk="1" hangingPunct="1">
              <a:spcBef>
                <a:spcPct val="10000"/>
              </a:spcBef>
              <a:spcAft>
                <a:spcPct val="10000"/>
              </a:spcAft>
              <a:buClr>
                <a:srgbClr val="003300"/>
              </a:buClr>
              <a:buFont typeface="Arial" panose="020B0604020202020204" pitchFamily="34" charset="0"/>
              <a:buChar char="•"/>
              <a:defRPr/>
            </a:pPr>
            <a:r>
              <a:rPr lang="sv-SE" sz="2000" dirty="0" smtClean="0">
                <a:solidFill>
                  <a:schemeClr val="tx1"/>
                </a:solidFill>
                <a:latin typeface="+mn-lt"/>
              </a:rPr>
              <a:t>En </a:t>
            </a:r>
            <a:r>
              <a:rPr lang="sv-SE" sz="2000" dirty="0">
                <a:solidFill>
                  <a:schemeClr val="tx1"/>
                </a:solidFill>
                <a:latin typeface="+mn-lt"/>
              </a:rPr>
              <a:t>ökning av påslagen innebär att </a:t>
            </a:r>
            <a:r>
              <a:rPr lang="sv-SE" sz="2000" i="1" dirty="0">
                <a:solidFill>
                  <a:schemeClr val="tx1"/>
                </a:solidFill>
                <a:latin typeface="Symbol" panose="05050102010706020507" pitchFamily="18" charset="2"/>
              </a:rPr>
              <a:t> </a:t>
            </a:r>
            <a:r>
              <a:rPr lang="sv-SE" sz="2000" dirty="0">
                <a:solidFill>
                  <a:schemeClr val="tx1"/>
                </a:solidFill>
                <a:latin typeface="+mn-lt"/>
              </a:rPr>
              <a:t>går upp. PS kurvan </a:t>
            </a:r>
            <a:r>
              <a:rPr lang="sv-SE" sz="2000" dirty="0" smtClean="0">
                <a:solidFill>
                  <a:schemeClr val="tx1"/>
                </a:solidFill>
                <a:latin typeface="+mn-lt"/>
              </a:rPr>
              <a:t>förskjuts då </a:t>
            </a:r>
            <a:r>
              <a:rPr lang="sv-SE" sz="2000" dirty="0">
                <a:solidFill>
                  <a:schemeClr val="tx1"/>
                </a:solidFill>
                <a:latin typeface="+mn-lt"/>
              </a:rPr>
              <a:t>nedåt. </a:t>
            </a:r>
            <a:endParaRPr lang="sv-SE" sz="2000" dirty="0" smtClean="0">
              <a:solidFill>
                <a:schemeClr val="tx1"/>
              </a:solidFill>
              <a:latin typeface="+mn-lt"/>
            </a:endParaRPr>
          </a:p>
          <a:p>
            <a:pPr eaLnBrk="1" hangingPunct="1">
              <a:spcBef>
                <a:spcPts val="1200"/>
              </a:spcBef>
              <a:spcAft>
                <a:spcPts val="600"/>
              </a:spcAft>
              <a:buClr>
                <a:srgbClr val="003300"/>
              </a:buClr>
              <a:defRPr/>
            </a:pPr>
            <a:r>
              <a:rPr lang="sv-SE" sz="2000" b="1" dirty="0" smtClean="0">
                <a:solidFill>
                  <a:schemeClr val="tx1"/>
                </a:solidFill>
                <a:latin typeface="+mn-lt"/>
              </a:rPr>
              <a:t>Slutsats: </a:t>
            </a:r>
            <a:r>
              <a:rPr lang="sv-SE" sz="2000" dirty="0" smtClean="0">
                <a:solidFill>
                  <a:schemeClr val="tx1"/>
                </a:solidFill>
                <a:latin typeface="+mn-lt"/>
              </a:rPr>
              <a:t>Reallönen </a:t>
            </a:r>
            <a:r>
              <a:rPr lang="sv-SE" sz="2000" dirty="0">
                <a:solidFill>
                  <a:schemeClr val="tx1"/>
                </a:solidFill>
                <a:latin typeface="+mn-lt"/>
              </a:rPr>
              <a:t>faller och </a:t>
            </a:r>
            <a:r>
              <a:rPr lang="sv-SE" sz="2000" dirty="0" smtClean="0">
                <a:solidFill>
                  <a:schemeClr val="tx1"/>
                </a:solidFill>
                <a:latin typeface="+mn-lt"/>
              </a:rPr>
              <a:t>jämviktsarbetslösheten </a:t>
            </a:r>
            <a:r>
              <a:rPr lang="sv-SE" sz="2000" dirty="0">
                <a:solidFill>
                  <a:schemeClr val="tx1"/>
                </a:solidFill>
                <a:latin typeface="+mn-lt"/>
              </a:rPr>
              <a:t>ökar</a:t>
            </a:r>
            <a:r>
              <a:rPr lang="sv-SE" sz="2000" dirty="0" smtClean="0">
                <a:solidFill>
                  <a:schemeClr val="tx1"/>
                </a:solidFill>
                <a:latin typeface="+mn-lt"/>
              </a:rPr>
              <a:t>.</a:t>
            </a:r>
            <a:endParaRPr lang="sv-SE" sz="2000" dirty="0">
              <a:solidFill>
                <a:schemeClr val="tx1"/>
              </a:solidFill>
              <a:latin typeface="+mn-lt"/>
            </a:endParaRPr>
          </a:p>
        </p:txBody>
      </p:sp>
      <p:grpSp>
        <p:nvGrpSpPr>
          <p:cNvPr id="160831" name="Group 63"/>
          <p:cNvGrpSpPr>
            <a:grpSpLocks/>
          </p:cNvGrpSpPr>
          <p:nvPr/>
        </p:nvGrpSpPr>
        <p:grpSpPr bwMode="auto">
          <a:xfrm>
            <a:off x="4495800" y="3962400"/>
            <a:ext cx="4419600" cy="396875"/>
            <a:chOff x="2832" y="2496"/>
            <a:chExt cx="2784" cy="250"/>
          </a:xfrm>
        </p:grpSpPr>
        <p:sp>
          <p:nvSpPr>
            <p:cNvPr id="29721" name="Line 43"/>
            <p:cNvSpPr>
              <a:spLocks noChangeShapeType="1"/>
            </p:cNvSpPr>
            <p:nvPr/>
          </p:nvSpPr>
          <p:spPr bwMode="auto">
            <a:xfrm>
              <a:off x="2832" y="2640"/>
              <a:ext cx="235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29722" name="Rectangle 53"/>
            <p:cNvSpPr>
              <a:spLocks noChangeArrowheads="1"/>
            </p:cNvSpPr>
            <p:nvPr/>
          </p:nvSpPr>
          <p:spPr bwMode="auto">
            <a:xfrm>
              <a:off x="5184" y="2496"/>
              <a:ext cx="432" cy="250"/>
            </a:xfrm>
            <a:prstGeom prst="rect">
              <a:avLst/>
            </a:prstGeom>
            <a:noFill/>
            <a:ln>
              <a:noFill/>
            </a:ln>
            <a:effectLst/>
            <a:extLst>
              <a:ext uri="{909E8E84-426E-40DD-AFC4-6F175D3DCCD1}">
                <a14:hiddenFill xmlns:a14="http://schemas.microsoft.com/office/drawing/2010/main">
                  <a:gradFill rotWithShape="0">
                    <a:gsLst>
                      <a:gs pos="0">
                        <a:srgbClr val="003300"/>
                      </a:gs>
                      <a:gs pos="100000">
                        <a:srgbClr val="66FF66"/>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charset="0"/>
                </a:defRPr>
              </a:lvl1pPr>
              <a:lvl2pPr marL="742950" indent="-285750">
                <a:defRPr sz="3600">
                  <a:solidFill>
                    <a:schemeClr val="tx1"/>
                  </a:solidFill>
                  <a:latin typeface="Arial" charset="0"/>
                </a:defRPr>
              </a:lvl2pPr>
              <a:lvl3pPr marL="1143000" indent="-228600">
                <a:defRPr sz="3600">
                  <a:solidFill>
                    <a:schemeClr val="tx1"/>
                  </a:solidFill>
                  <a:latin typeface="Arial" charset="0"/>
                </a:defRPr>
              </a:lvl3pPr>
              <a:lvl4pPr marL="1600200" indent="-228600">
                <a:defRPr sz="3600">
                  <a:solidFill>
                    <a:schemeClr val="tx1"/>
                  </a:solidFill>
                  <a:latin typeface="Arial" charset="0"/>
                </a:defRPr>
              </a:lvl4pPr>
              <a:lvl5pPr marL="2057400" indent="-228600">
                <a:defRPr sz="3600">
                  <a:solidFill>
                    <a:schemeClr val="tx1"/>
                  </a:solidFill>
                  <a:latin typeface="Arial" charset="0"/>
                </a:defRPr>
              </a:lvl5pPr>
              <a:lvl6pPr marL="2514600" indent="-228600" eaLnBrk="0" fontAlgn="base" hangingPunct="0">
                <a:spcBef>
                  <a:spcPct val="75000"/>
                </a:spcBef>
                <a:spcAft>
                  <a:spcPct val="0"/>
                </a:spcAft>
                <a:buClr>
                  <a:schemeClr val="tx1"/>
                </a:buClr>
                <a:buChar char="•"/>
                <a:defRPr sz="3600">
                  <a:solidFill>
                    <a:schemeClr val="tx1"/>
                  </a:solidFill>
                  <a:latin typeface="Arial" charset="0"/>
                </a:defRPr>
              </a:lvl6pPr>
              <a:lvl7pPr marL="2971800" indent="-228600" eaLnBrk="0" fontAlgn="base" hangingPunct="0">
                <a:spcBef>
                  <a:spcPct val="75000"/>
                </a:spcBef>
                <a:spcAft>
                  <a:spcPct val="0"/>
                </a:spcAft>
                <a:buClr>
                  <a:schemeClr val="tx1"/>
                </a:buClr>
                <a:buChar char="•"/>
                <a:defRPr sz="3600">
                  <a:solidFill>
                    <a:schemeClr val="tx1"/>
                  </a:solidFill>
                  <a:latin typeface="Arial" charset="0"/>
                </a:defRPr>
              </a:lvl7pPr>
              <a:lvl8pPr marL="3429000" indent="-228600" eaLnBrk="0" fontAlgn="base" hangingPunct="0">
                <a:spcBef>
                  <a:spcPct val="75000"/>
                </a:spcBef>
                <a:spcAft>
                  <a:spcPct val="0"/>
                </a:spcAft>
                <a:buClr>
                  <a:schemeClr val="tx1"/>
                </a:buClr>
                <a:buChar char="•"/>
                <a:defRPr sz="3600">
                  <a:solidFill>
                    <a:schemeClr val="tx1"/>
                  </a:solidFill>
                  <a:latin typeface="Arial" charset="0"/>
                </a:defRPr>
              </a:lvl8pPr>
              <a:lvl9pPr marL="3886200" indent="-228600" eaLnBrk="0" fontAlgn="base" hangingPunct="0">
                <a:spcBef>
                  <a:spcPct val="75000"/>
                </a:spcBef>
                <a:spcAft>
                  <a:spcPct val="0"/>
                </a:spcAft>
                <a:buClr>
                  <a:schemeClr val="tx1"/>
                </a:buClr>
                <a:buChar char="•"/>
                <a:defRPr sz="3600">
                  <a:solidFill>
                    <a:schemeClr val="tx1"/>
                  </a:solidFill>
                  <a:latin typeface="Arial" charset="0"/>
                </a:defRPr>
              </a:lvl9pPr>
            </a:lstStyle>
            <a:p>
              <a:pPr>
                <a:buFontTx/>
                <a:buNone/>
              </a:pPr>
              <a:r>
                <a:rPr lang="sv-SE" altLang="en-US" sz="2000" i="1"/>
                <a:t>PS’</a:t>
              </a:r>
              <a:endParaRPr lang="en-GB" altLang="en-US" sz="2000" i="1"/>
            </a:p>
          </p:txBody>
        </p:sp>
      </p:grpSp>
      <p:grpSp>
        <p:nvGrpSpPr>
          <p:cNvPr id="29704" name="Group 38"/>
          <p:cNvGrpSpPr>
            <a:grpSpLocks/>
          </p:cNvGrpSpPr>
          <p:nvPr/>
        </p:nvGrpSpPr>
        <p:grpSpPr bwMode="auto">
          <a:xfrm>
            <a:off x="6172200" y="4191001"/>
            <a:ext cx="533400" cy="1924050"/>
            <a:chOff x="4080" y="2784"/>
            <a:chExt cx="336" cy="1212"/>
          </a:xfrm>
        </p:grpSpPr>
        <p:sp>
          <p:nvSpPr>
            <p:cNvPr id="29719" name="Line 39"/>
            <p:cNvSpPr>
              <a:spLocks noChangeShapeType="1"/>
            </p:cNvSpPr>
            <p:nvPr/>
          </p:nvSpPr>
          <p:spPr bwMode="auto">
            <a:xfrm>
              <a:off x="4176" y="2784"/>
              <a:ext cx="0" cy="100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29720" name="Rectangle 40"/>
            <p:cNvSpPr>
              <a:spLocks noChangeArrowheads="1"/>
            </p:cNvSpPr>
            <p:nvPr/>
          </p:nvSpPr>
          <p:spPr bwMode="auto">
            <a:xfrm>
              <a:off x="4080" y="3744"/>
              <a:ext cx="336" cy="252"/>
            </a:xfrm>
            <a:prstGeom prst="rect">
              <a:avLst/>
            </a:prstGeom>
            <a:noFill/>
            <a:ln>
              <a:noFill/>
            </a:ln>
            <a:effectLst/>
            <a:extLst>
              <a:ext uri="{909E8E84-426E-40DD-AFC4-6F175D3DCCD1}">
                <a14:hiddenFill xmlns:a14="http://schemas.microsoft.com/office/drawing/2010/main">
                  <a:gradFill rotWithShape="0">
                    <a:gsLst>
                      <a:gs pos="0">
                        <a:srgbClr val="003300"/>
                      </a:gs>
                      <a:gs pos="100000">
                        <a:srgbClr val="66FF66"/>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charset="0"/>
                </a:defRPr>
              </a:lvl1pPr>
              <a:lvl2pPr marL="742950" indent="-285750">
                <a:defRPr sz="3600">
                  <a:solidFill>
                    <a:schemeClr val="tx1"/>
                  </a:solidFill>
                  <a:latin typeface="Arial" charset="0"/>
                </a:defRPr>
              </a:lvl2pPr>
              <a:lvl3pPr marL="1143000" indent="-228600">
                <a:defRPr sz="3600">
                  <a:solidFill>
                    <a:schemeClr val="tx1"/>
                  </a:solidFill>
                  <a:latin typeface="Arial" charset="0"/>
                </a:defRPr>
              </a:lvl3pPr>
              <a:lvl4pPr marL="1600200" indent="-228600">
                <a:defRPr sz="3600">
                  <a:solidFill>
                    <a:schemeClr val="tx1"/>
                  </a:solidFill>
                  <a:latin typeface="Arial" charset="0"/>
                </a:defRPr>
              </a:lvl4pPr>
              <a:lvl5pPr marL="2057400" indent="-228600">
                <a:defRPr sz="3600">
                  <a:solidFill>
                    <a:schemeClr val="tx1"/>
                  </a:solidFill>
                  <a:latin typeface="Arial" charset="0"/>
                </a:defRPr>
              </a:lvl5pPr>
              <a:lvl6pPr marL="2514600" indent="-228600" eaLnBrk="0" fontAlgn="base" hangingPunct="0">
                <a:spcBef>
                  <a:spcPct val="75000"/>
                </a:spcBef>
                <a:spcAft>
                  <a:spcPct val="0"/>
                </a:spcAft>
                <a:buClr>
                  <a:schemeClr val="tx1"/>
                </a:buClr>
                <a:buChar char="•"/>
                <a:defRPr sz="3600">
                  <a:solidFill>
                    <a:schemeClr val="tx1"/>
                  </a:solidFill>
                  <a:latin typeface="Arial" charset="0"/>
                </a:defRPr>
              </a:lvl6pPr>
              <a:lvl7pPr marL="2971800" indent="-228600" eaLnBrk="0" fontAlgn="base" hangingPunct="0">
                <a:spcBef>
                  <a:spcPct val="75000"/>
                </a:spcBef>
                <a:spcAft>
                  <a:spcPct val="0"/>
                </a:spcAft>
                <a:buClr>
                  <a:schemeClr val="tx1"/>
                </a:buClr>
                <a:buChar char="•"/>
                <a:defRPr sz="3600">
                  <a:solidFill>
                    <a:schemeClr val="tx1"/>
                  </a:solidFill>
                  <a:latin typeface="Arial" charset="0"/>
                </a:defRPr>
              </a:lvl7pPr>
              <a:lvl8pPr marL="3429000" indent="-228600" eaLnBrk="0" fontAlgn="base" hangingPunct="0">
                <a:spcBef>
                  <a:spcPct val="75000"/>
                </a:spcBef>
                <a:spcAft>
                  <a:spcPct val="0"/>
                </a:spcAft>
                <a:buClr>
                  <a:schemeClr val="tx1"/>
                </a:buClr>
                <a:buChar char="•"/>
                <a:defRPr sz="3600">
                  <a:solidFill>
                    <a:schemeClr val="tx1"/>
                  </a:solidFill>
                  <a:latin typeface="Arial" charset="0"/>
                </a:defRPr>
              </a:lvl8pPr>
              <a:lvl9pPr marL="3886200" indent="-228600" eaLnBrk="0" fontAlgn="base" hangingPunct="0">
                <a:spcBef>
                  <a:spcPct val="75000"/>
                </a:spcBef>
                <a:spcAft>
                  <a:spcPct val="0"/>
                </a:spcAft>
                <a:buClr>
                  <a:schemeClr val="tx1"/>
                </a:buClr>
                <a:buChar char="•"/>
                <a:defRPr sz="3600">
                  <a:solidFill>
                    <a:schemeClr val="tx1"/>
                  </a:solidFill>
                  <a:latin typeface="Arial" charset="0"/>
                </a:defRPr>
              </a:lvl9pPr>
            </a:lstStyle>
            <a:p>
              <a:r>
                <a:rPr lang="sv-SE" sz="2000" i="1" dirty="0" smtClean="0"/>
                <a:t>u</a:t>
              </a:r>
              <a:r>
                <a:rPr lang="sv-SE" sz="2000" i="1" spc="-600" dirty="0" smtClean="0"/>
                <a:t>’</a:t>
              </a:r>
              <a:r>
                <a:rPr lang="sv-SE" sz="2000" i="1" baseline="-25000" dirty="0" smtClean="0"/>
                <a:t>n</a:t>
              </a:r>
              <a:endParaRPr lang="en-US" sz="2000" baseline="-25000" dirty="0"/>
            </a:p>
          </p:txBody>
        </p:sp>
      </p:grpSp>
      <p:sp>
        <p:nvSpPr>
          <p:cNvPr id="29705" name="Text Box 23"/>
          <p:cNvSpPr txBox="1">
            <a:spLocks noChangeArrowheads="1"/>
          </p:cNvSpPr>
          <p:nvPr/>
        </p:nvSpPr>
        <p:spPr bwMode="auto">
          <a:xfrm>
            <a:off x="8305800" y="3124201"/>
            <a:ext cx="523875" cy="396875"/>
          </a:xfrm>
          <a:prstGeom prst="rect">
            <a:avLst/>
          </a:prstGeom>
          <a:noFill/>
          <a:ln>
            <a:noFill/>
          </a:ln>
          <a:effectLst/>
          <a:extLst>
            <a:ext uri="{909E8E84-426E-40DD-AFC4-6F175D3DCCD1}">
              <a14:hiddenFill xmlns:a14="http://schemas.microsoft.com/office/drawing/2010/main">
                <a:gradFill rotWithShape="0">
                  <a:gsLst>
                    <a:gs pos="0">
                      <a:srgbClr val="003300"/>
                    </a:gs>
                    <a:gs pos="100000">
                      <a:srgbClr val="66FF66"/>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Arial" charset="0"/>
              </a:defRPr>
            </a:lvl1pPr>
            <a:lvl2pPr marL="742950" indent="-285750">
              <a:defRPr sz="3600">
                <a:solidFill>
                  <a:schemeClr val="tx1"/>
                </a:solidFill>
                <a:latin typeface="Arial" charset="0"/>
              </a:defRPr>
            </a:lvl2pPr>
            <a:lvl3pPr marL="1143000" indent="-228600">
              <a:defRPr sz="3600">
                <a:solidFill>
                  <a:schemeClr val="tx1"/>
                </a:solidFill>
                <a:latin typeface="Arial" charset="0"/>
              </a:defRPr>
            </a:lvl3pPr>
            <a:lvl4pPr marL="1600200" indent="-228600">
              <a:defRPr sz="3600">
                <a:solidFill>
                  <a:schemeClr val="tx1"/>
                </a:solidFill>
                <a:latin typeface="Arial" charset="0"/>
              </a:defRPr>
            </a:lvl4pPr>
            <a:lvl5pPr marL="2057400" indent="-228600">
              <a:defRPr sz="3600">
                <a:solidFill>
                  <a:schemeClr val="tx1"/>
                </a:solidFill>
                <a:latin typeface="Arial" charset="0"/>
              </a:defRPr>
            </a:lvl5pPr>
            <a:lvl6pPr marL="2514600" indent="-228600" eaLnBrk="0" fontAlgn="base" hangingPunct="0">
              <a:spcBef>
                <a:spcPct val="75000"/>
              </a:spcBef>
              <a:spcAft>
                <a:spcPct val="0"/>
              </a:spcAft>
              <a:buClr>
                <a:schemeClr val="tx1"/>
              </a:buClr>
              <a:buChar char="•"/>
              <a:defRPr sz="3600">
                <a:solidFill>
                  <a:schemeClr val="tx1"/>
                </a:solidFill>
                <a:latin typeface="Arial" charset="0"/>
              </a:defRPr>
            </a:lvl6pPr>
            <a:lvl7pPr marL="2971800" indent="-228600" eaLnBrk="0" fontAlgn="base" hangingPunct="0">
              <a:spcBef>
                <a:spcPct val="75000"/>
              </a:spcBef>
              <a:spcAft>
                <a:spcPct val="0"/>
              </a:spcAft>
              <a:buClr>
                <a:schemeClr val="tx1"/>
              </a:buClr>
              <a:buChar char="•"/>
              <a:defRPr sz="3600">
                <a:solidFill>
                  <a:schemeClr val="tx1"/>
                </a:solidFill>
                <a:latin typeface="Arial" charset="0"/>
              </a:defRPr>
            </a:lvl7pPr>
            <a:lvl8pPr marL="3429000" indent="-228600" eaLnBrk="0" fontAlgn="base" hangingPunct="0">
              <a:spcBef>
                <a:spcPct val="75000"/>
              </a:spcBef>
              <a:spcAft>
                <a:spcPct val="0"/>
              </a:spcAft>
              <a:buClr>
                <a:schemeClr val="tx1"/>
              </a:buClr>
              <a:buChar char="•"/>
              <a:defRPr sz="3600">
                <a:solidFill>
                  <a:schemeClr val="tx1"/>
                </a:solidFill>
                <a:latin typeface="Arial" charset="0"/>
              </a:defRPr>
            </a:lvl8pPr>
            <a:lvl9pPr marL="3886200" indent="-228600" eaLnBrk="0" fontAlgn="base" hangingPunct="0">
              <a:spcBef>
                <a:spcPct val="75000"/>
              </a:spcBef>
              <a:spcAft>
                <a:spcPct val="0"/>
              </a:spcAft>
              <a:buClr>
                <a:schemeClr val="tx1"/>
              </a:buClr>
              <a:buChar char="•"/>
              <a:defRPr sz="3600">
                <a:solidFill>
                  <a:schemeClr val="tx1"/>
                </a:solidFill>
                <a:latin typeface="Arial" charset="0"/>
              </a:defRPr>
            </a:lvl9pPr>
          </a:lstStyle>
          <a:p>
            <a:pPr>
              <a:buFontTx/>
              <a:buNone/>
            </a:pPr>
            <a:r>
              <a:rPr lang="sv-SE" altLang="en-US" sz="2000" i="1"/>
              <a:t>PS</a:t>
            </a:r>
            <a:endParaRPr lang="en-US" altLang="en-US" sz="2000" i="1"/>
          </a:p>
        </p:txBody>
      </p:sp>
      <p:sp>
        <p:nvSpPr>
          <p:cNvPr id="29706" name="Line 33"/>
          <p:cNvSpPr>
            <a:spLocks noChangeShapeType="1"/>
          </p:cNvSpPr>
          <p:nvPr/>
        </p:nvSpPr>
        <p:spPr bwMode="auto">
          <a:xfrm>
            <a:off x="4495800" y="3352801"/>
            <a:ext cx="3733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grpSp>
        <p:nvGrpSpPr>
          <p:cNvPr id="29707" name="Group 44"/>
          <p:cNvGrpSpPr>
            <a:grpSpLocks/>
          </p:cNvGrpSpPr>
          <p:nvPr/>
        </p:nvGrpSpPr>
        <p:grpSpPr bwMode="auto">
          <a:xfrm>
            <a:off x="4953000" y="2057401"/>
            <a:ext cx="3413125" cy="3124200"/>
            <a:chOff x="3034" y="1344"/>
            <a:chExt cx="2150" cy="1968"/>
          </a:xfrm>
        </p:grpSpPr>
        <p:sp>
          <p:nvSpPr>
            <p:cNvPr id="29717" name="Freeform 45"/>
            <p:cNvSpPr>
              <a:spLocks/>
            </p:cNvSpPr>
            <p:nvPr/>
          </p:nvSpPr>
          <p:spPr bwMode="auto">
            <a:xfrm>
              <a:off x="3034" y="1344"/>
              <a:ext cx="1824" cy="1776"/>
            </a:xfrm>
            <a:custGeom>
              <a:avLst/>
              <a:gdLst>
                <a:gd name="T0" fmla="*/ 0 w 1824"/>
                <a:gd name="T1" fmla="*/ 0 h 1776"/>
                <a:gd name="T2" fmla="*/ 432 w 1824"/>
                <a:gd name="T3" fmla="*/ 1056 h 1776"/>
                <a:gd name="T4" fmla="*/ 1824 w 1824"/>
                <a:gd name="T5" fmla="*/ 1776 h 1776"/>
                <a:gd name="T6" fmla="*/ 0 60000 65536"/>
                <a:gd name="T7" fmla="*/ 0 60000 65536"/>
                <a:gd name="T8" fmla="*/ 0 60000 65536"/>
              </a:gdLst>
              <a:ahLst/>
              <a:cxnLst>
                <a:cxn ang="T6">
                  <a:pos x="T0" y="T1"/>
                </a:cxn>
                <a:cxn ang="T7">
                  <a:pos x="T2" y="T3"/>
                </a:cxn>
                <a:cxn ang="T8">
                  <a:pos x="T4" y="T5"/>
                </a:cxn>
              </a:cxnLst>
              <a:rect l="0" t="0" r="r" b="b"/>
              <a:pathLst>
                <a:path w="1824" h="1776">
                  <a:moveTo>
                    <a:pt x="0" y="0"/>
                  </a:moveTo>
                  <a:cubicBezTo>
                    <a:pt x="64" y="380"/>
                    <a:pt x="128" y="760"/>
                    <a:pt x="432" y="1056"/>
                  </a:cubicBezTo>
                  <a:cubicBezTo>
                    <a:pt x="736" y="1352"/>
                    <a:pt x="1592" y="1656"/>
                    <a:pt x="1824" y="1776"/>
                  </a:cubicBezTo>
                </a:path>
              </a:pathLst>
            </a:custGeom>
            <a:noFill/>
            <a:ln w="38100" cap="flat" cmpd="sng">
              <a:solidFill>
                <a:srgbClr val="FFCC00"/>
              </a:solidFill>
              <a:prstDash val="solid"/>
              <a:round/>
              <a:headEnd/>
              <a:tailEnd/>
            </a:ln>
            <a:effectLst/>
            <a:extLst>
              <a:ext uri="{909E8E84-426E-40DD-AFC4-6F175D3DCCD1}">
                <a14:hiddenFill xmlns:a14="http://schemas.microsoft.com/office/drawing/2010/main">
                  <a:gradFill rotWithShape="0">
                    <a:gsLst>
                      <a:gs pos="0">
                        <a:srgbClr val="003300"/>
                      </a:gs>
                      <a:gs pos="100000">
                        <a:srgbClr val="66FF66"/>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29718" name="Text Box 46"/>
            <p:cNvSpPr txBox="1">
              <a:spLocks noChangeArrowheads="1"/>
            </p:cNvSpPr>
            <p:nvPr/>
          </p:nvSpPr>
          <p:spPr bwMode="auto">
            <a:xfrm rot="1522352">
              <a:off x="4810" y="3062"/>
              <a:ext cx="374" cy="250"/>
            </a:xfrm>
            <a:prstGeom prst="rect">
              <a:avLst/>
            </a:prstGeom>
            <a:noFill/>
            <a:ln>
              <a:noFill/>
            </a:ln>
            <a:effectLst/>
            <a:extLst>
              <a:ext uri="{909E8E84-426E-40DD-AFC4-6F175D3DCCD1}">
                <a14:hiddenFill xmlns:a14="http://schemas.microsoft.com/office/drawing/2010/main">
                  <a:gradFill rotWithShape="0">
                    <a:gsLst>
                      <a:gs pos="0">
                        <a:srgbClr val="003300"/>
                      </a:gs>
                      <a:gs pos="100000">
                        <a:srgbClr val="66FF66"/>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Arial" charset="0"/>
                </a:defRPr>
              </a:lvl1pPr>
              <a:lvl2pPr marL="742950" indent="-285750">
                <a:defRPr sz="3600">
                  <a:solidFill>
                    <a:schemeClr val="tx1"/>
                  </a:solidFill>
                  <a:latin typeface="Arial" charset="0"/>
                </a:defRPr>
              </a:lvl2pPr>
              <a:lvl3pPr marL="1143000" indent="-228600">
                <a:defRPr sz="3600">
                  <a:solidFill>
                    <a:schemeClr val="tx1"/>
                  </a:solidFill>
                  <a:latin typeface="Arial" charset="0"/>
                </a:defRPr>
              </a:lvl3pPr>
              <a:lvl4pPr marL="1600200" indent="-228600">
                <a:defRPr sz="3600">
                  <a:solidFill>
                    <a:schemeClr val="tx1"/>
                  </a:solidFill>
                  <a:latin typeface="Arial" charset="0"/>
                </a:defRPr>
              </a:lvl4pPr>
              <a:lvl5pPr marL="2057400" indent="-228600">
                <a:defRPr sz="3600">
                  <a:solidFill>
                    <a:schemeClr val="tx1"/>
                  </a:solidFill>
                  <a:latin typeface="Arial" charset="0"/>
                </a:defRPr>
              </a:lvl5pPr>
              <a:lvl6pPr marL="2514600" indent="-228600" eaLnBrk="0" fontAlgn="base" hangingPunct="0">
                <a:spcBef>
                  <a:spcPct val="75000"/>
                </a:spcBef>
                <a:spcAft>
                  <a:spcPct val="0"/>
                </a:spcAft>
                <a:buClr>
                  <a:schemeClr val="tx1"/>
                </a:buClr>
                <a:buChar char="•"/>
                <a:defRPr sz="3600">
                  <a:solidFill>
                    <a:schemeClr val="tx1"/>
                  </a:solidFill>
                  <a:latin typeface="Arial" charset="0"/>
                </a:defRPr>
              </a:lvl6pPr>
              <a:lvl7pPr marL="2971800" indent="-228600" eaLnBrk="0" fontAlgn="base" hangingPunct="0">
                <a:spcBef>
                  <a:spcPct val="75000"/>
                </a:spcBef>
                <a:spcAft>
                  <a:spcPct val="0"/>
                </a:spcAft>
                <a:buClr>
                  <a:schemeClr val="tx1"/>
                </a:buClr>
                <a:buChar char="•"/>
                <a:defRPr sz="3600">
                  <a:solidFill>
                    <a:schemeClr val="tx1"/>
                  </a:solidFill>
                  <a:latin typeface="Arial" charset="0"/>
                </a:defRPr>
              </a:lvl7pPr>
              <a:lvl8pPr marL="3429000" indent="-228600" eaLnBrk="0" fontAlgn="base" hangingPunct="0">
                <a:spcBef>
                  <a:spcPct val="75000"/>
                </a:spcBef>
                <a:spcAft>
                  <a:spcPct val="0"/>
                </a:spcAft>
                <a:buClr>
                  <a:schemeClr val="tx1"/>
                </a:buClr>
                <a:buChar char="•"/>
                <a:defRPr sz="3600">
                  <a:solidFill>
                    <a:schemeClr val="tx1"/>
                  </a:solidFill>
                  <a:latin typeface="Arial" charset="0"/>
                </a:defRPr>
              </a:lvl8pPr>
              <a:lvl9pPr marL="3886200" indent="-228600" eaLnBrk="0" fontAlgn="base" hangingPunct="0">
                <a:spcBef>
                  <a:spcPct val="75000"/>
                </a:spcBef>
                <a:spcAft>
                  <a:spcPct val="0"/>
                </a:spcAft>
                <a:buClr>
                  <a:schemeClr val="tx1"/>
                </a:buClr>
                <a:buChar char="•"/>
                <a:defRPr sz="3600">
                  <a:solidFill>
                    <a:schemeClr val="tx1"/>
                  </a:solidFill>
                  <a:latin typeface="Arial" charset="0"/>
                </a:defRPr>
              </a:lvl9pPr>
            </a:lstStyle>
            <a:p>
              <a:pPr>
                <a:buFontTx/>
                <a:buNone/>
              </a:pPr>
              <a:r>
                <a:rPr lang="sv-SE" altLang="en-US" sz="2000" i="1">
                  <a:solidFill>
                    <a:srgbClr val="FFCC00"/>
                  </a:solidFill>
                </a:rPr>
                <a:t>WS</a:t>
              </a:r>
              <a:endParaRPr lang="en-US" altLang="en-US" sz="2000" i="1">
                <a:solidFill>
                  <a:srgbClr val="FFCC00"/>
                </a:solidFill>
              </a:endParaRPr>
            </a:p>
          </p:txBody>
        </p:sp>
      </p:grpSp>
      <p:sp>
        <p:nvSpPr>
          <p:cNvPr id="29708" name="Line 47"/>
          <p:cNvSpPr>
            <a:spLocks noChangeShapeType="1"/>
          </p:cNvSpPr>
          <p:nvPr/>
        </p:nvSpPr>
        <p:spPr bwMode="auto">
          <a:xfrm>
            <a:off x="4511675" y="1905001"/>
            <a:ext cx="0" cy="3810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29709" name="Line 48"/>
          <p:cNvSpPr>
            <a:spLocks noChangeShapeType="1"/>
          </p:cNvSpPr>
          <p:nvPr/>
        </p:nvSpPr>
        <p:spPr bwMode="auto">
          <a:xfrm>
            <a:off x="4511675" y="5715001"/>
            <a:ext cx="388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29710" name="Text Box 49"/>
          <p:cNvSpPr txBox="1">
            <a:spLocks noChangeArrowheads="1"/>
          </p:cNvSpPr>
          <p:nvPr/>
        </p:nvSpPr>
        <p:spPr bwMode="auto">
          <a:xfrm>
            <a:off x="5607050" y="6200477"/>
            <a:ext cx="1876425" cy="396875"/>
          </a:xfrm>
          <a:prstGeom prst="rect">
            <a:avLst/>
          </a:prstGeom>
          <a:noFill/>
          <a:ln>
            <a:noFill/>
          </a:ln>
          <a:effectLst/>
          <a:extLst>
            <a:ext uri="{909E8E84-426E-40DD-AFC4-6F175D3DCCD1}">
              <a14:hiddenFill xmlns:a14="http://schemas.microsoft.com/office/drawing/2010/main">
                <a:gradFill rotWithShape="0">
                  <a:gsLst>
                    <a:gs pos="0">
                      <a:srgbClr val="003300"/>
                    </a:gs>
                    <a:gs pos="100000">
                      <a:srgbClr val="66FF66"/>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Arial" charset="0"/>
              </a:defRPr>
            </a:lvl1pPr>
            <a:lvl2pPr marL="742950" indent="-285750">
              <a:defRPr sz="3600">
                <a:solidFill>
                  <a:schemeClr val="tx1"/>
                </a:solidFill>
                <a:latin typeface="Arial" charset="0"/>
              </a:defRPr>
            </a:lvl2pPr>
            <a:lvl3pPr marL="1143000" indent="-228600">
              <a:defRPr sz="3600">
                <a:solidFill>
                  <a:schemeClr val="tx1"/>
                </a:solidFill>
                <a:latin typeface="Arial" charset="0"/>
              </a:defRPr>
            </a:lvl3pPr>
            <a:lvl4pPr marL="1600200" indent="-228600">
              <a:defRPr sz="3600">
                <a:solidFill>
                  <a:schemeClr val="tx1"/>
                </a:solidFill>
                <a:latin typeface="Arial" charset="0"/>
              </a:defRPr>
            </a:lvl4pPr>
            <a:lvl5pPr marL="2057400" indent="-228600">
              <a:defRPr sz="3600">
                <a:solidFill>
                  <a:schemeClr val="tx1"/>
                </a:solidFill>
                <a:latin typeface="Arial" charset="0"/>
              </a:defRPr>
            </a:lvl5pPr>
            <a:lvl6pPr marL="2514600" indent="-228600" eaLnBrk="0" fontAlgn="base" hangingPunct="0">
              <a:spcBef>
                <a:spcPct val="75000"/>
              </a:spcBef>
              <a:spcAft>
                <a:spcPct val="0"/>
              </a:spcAft>
              <a:buClr>
                <a:schemeClr val="tx1"/>
              </a:buClr>
              <a:buChar char="•"/>
              <a:defRPr sz="3600">
                <a:solidFill>
                  <a:schemeClr val="tx1"/>
                </a:solidFill>
                <a:latin typeface="Arial" charset="0"/>
              </a:defRPr>
            </a:lvl6pPr>
            <a:lvl7pPr marL="2971800" indent="-228600" eaLnBrk="0" fontAlgn="base" hangingPunct="0">
              <a:spcBef>
                <a:spcPct val="75000"/>
              </a:spcBef>
              <a:spcAft>
                <a:spcPct val="0"/>
              </a:spcAft>
              <a:buClr>
                <a:schemeClr val="tx1"/>
              </a:buClr>
              <a:buChar char="•"/>
              <a:defRPr sz="3600">
                <a:solidFill>
                  <a:schemeClr val="tx1"/>
                </a:solidFill>
                <a:latin typeface="Arial" charset="0"/>
              </a:defRPr>
            </a:lvl7pPr>
            <a:lvl8pPr marL="3429000" indent="-228600" eaLnBrk="0" fontAlgn="base" hangingPunct="0">
              <a:spcBef>
                <a:spcPct val="75000"/>
              </a:spcBef>
              <a:spcAft>
                <a:spcPct val="0"/>
              </a:spcAft>
              <a:buClr>
                <a:schemeClr val="tx1"/>
              </a:buClr>
              <a:buChar char="•"/>
              <a:defRPr sz="3600">
                <a:solidFill>
                  <a:schemeClr val="tx1"/>
                </a:solidFill>
                <a:latin typeface="Arial" charset="0"/>
              </a:defRPr>
            </a:lvl8pPr>
            <a:lvl9pPr marL="3886200" indent="-228600" eaLnBrk="0" fontAlgn="base" hangingPunct="0">
              <a:spcBef>
                <a:spcPct val="75000"/>
              </a:spcBef>
              <a:spcAft>
                <a:spcPct val="0"/>
              </a:spcAft>
              <a:buClr>
                <a:schemeClr val="tx1"/>
              </a:buClr>
              <a:buChar char="•"/>
              <a:defRPr sz="3600">
                <a:solidFill>
                  <a:schemeClr val="tx1"/>
                </a:solidFill>
                <a:latin typeface="Arial" charset="0"/>
              </a:defRPr>
            </a:lvl9pPr>
          </a:lstStyle>
          <a:p>
            <a:pPr>
              <a:buFontTx/>
              <a:buNone/>
            </a:pPr>
            <a:r>
              <a:rPr lang="sv-SE" altLang="en-US" sz="2000" dirty="0"/>
              <a:t>Arbetslöshet, </a:t>
            </a:r>
            <a:r>
              <a:rPr lang="sv-SE" altLang="en-US" sz="2000" i="1" dirty="0"/>
              <a:t>u</a:t>
            </a:r>
            <a:endParaRPr lang="en-US" altLang="en-US" sz="2000" dirty="0"/>
          </a:p>
        </p:txBody>
      </p:sp>
      <p:sp>
        <p:nvSpPr>
          <p:cNvPr id="29711" name="Text Box 50"/>
          <p:cNvSpPr txBox="1">
            <a:spLocks noChangeArrowheads="1"/>
          </p:cNvSpPr>
          <p:nvPr/>
        </p:nvSpPr>
        <p:spPr bwMode="auto">
          <a:xfrm rot="16200000">
            <a:off x="3403600" y="3302001"/>
            <a:ext cx="1666875" cy="396875"/>
          </a:xfrm>
          <a:prstGeom prst="rect">
            <a:avLst/>
          </a:prstGeom>
          <a:noFill/>
          <a:ln>
            <a:noFill/>
          </a:ln>
          <a:effectLst/>
          <a:extLst>
            <a:ext uri="{909E8E84-426E-40DD-AFC4-6F175D3DCCD1}">
              <a14:hiddenFill xmlns:a14="http://schemas.microsoft.com/office/drawing/2010/main">
                <a:gradFill rotWithShape="0">
                  <a:gsLst>
                    <a:gs pos="0">
                      <a:srgbClr val="003300"/>
                    </a:gs>
                    <a:gs pos="100000">
                      <a:srgbClr val="66FF66"/>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Arial" charset="0"/>
              </a:defRPr>
            </a:lvl1pPr>
            <a:lvl2pPr marL="742950" indent="-285750">
              <a:defRPr sz="3600">
                <a:solidFill>
                  <a:schemeClr val="tx1"/>
                </a:solidFill>
                <a:latin typeface="Arial" charset="0"/>
              </a:defRPr>
            </a:lvl2pPr>
            <a:lvl3pPr marL="1143000" indent="-228600">
              <a:defRPr sz="3600">
                <a:solidFill>
                  <a:schemeClr val="tx1"/>
                </a:solidFill>
                <a:latin typeface="Arial" charset="0"/>
              </a:defRPr>
            </a:lvl3pPr>
            <a:lvl4pPr marL="1600200" indent="-228600">
              <a:defRPr sz="3600">
                <a:solidFill>
                  <a:schemeClr val="tx1"/>
                </a:solidFill>
                <a:latin typeface="Arial" charset="0"/>
              </a:defRPr>
            </a:lvl4pPr>
            <a:lvl5pPr marL="2057400" indent="-228600">
              <a:defRPr sz="3600">
                <a:solidFill>
                  <a:schemeClr val="tx1"/>
                </a:solidFill>
                <a:latin typeface="Arial" charset="0"/>
              </a:defRPr>
            </a:lvl5pPr>
            <a:lvl6pPr marL="2514600" indent="-228600" eaLnBrk="0" fontAlgn="base" hangingPunct="0">
              <a:spcBef>
                <a:spcPct val="75000"/>
              </a:spcBef>
              <a:spcAft>
                <a:spcPct val="0"/>
              </a:spcAft>
              <a:buClr>
                <a:schemeClr val="tx1"/>
              </a:buClr>
              <a:buChar char="•"/>
              <a:defRPr sz="3600">
                <a:solidFill>
                  <a:schemeClr val="tx1"/>
                </a:solidFill>
                <a:latin typeface="Arial" charset="0"/>
              </a:defRPr>
            </a:lvl6pPr>
            <a:lvl7pPr marL="2971800" indent="-228600" eaLnBrk="0" fontAlgn="base" hangingPunct="0">
              <a:spcBef>
                <a:spcPct val="75000"/>
              </a:spcBef>
              <a:spcAft>
                <a:spcPct val="0"/>
              </a:spcAft>
              <a:buClr>
                <a:schemeClr val="tx1"/>
              </a:buClr>
              <a:buChar char="•"/>
              <a:defRPr sz="3600">
                <a:solidFill>
                  <a:schemeClr val="tx1"/>
                </a:solidFill>
                <a:latin typeface="Arial" charset="0"/>
              </a:defRPr>
            </a:lvl7pPr>
            <a:lvl8pPr marL="3429000" indent="-228600" eaLnBrk="0" fontAlgn="base" hangingPunct="0">
              <a:spcBef>
                <a:spcPct val="75000"/>
              </a:spcBef>
              <a:spcAft>
                <a:spcPct val="0"/>
              </a:spcAft>
              <a:buClr>
                <a:schemeClr val="tx1"/>
              </a:buClr>
              <a:buChar char="•"/>
              <a:defRPr sz="3600">
                <a:solidFill>
                  <a:schemeClr val="tx1"/>
                </a:solidFill>
                <a:latin typeface="Arial" charset="0"/>
              </a:defRPr>
            </a:lvl8pPr>
            <a:lvl9pPr marL="3886200" indent="-228600" eaLnBrk="0" fontAlgn="base" hangingPunct="0">
              <a:spcBef>
                <a:spcPct val="75000"/>
              </a:spcBef>
              <a:spcAft>
                <a:spcPct val="0"/>
              </a:spcAft>
              <a:buClr>
                <a:schemeClr val="tx1"/>
              </a:buClr>
              <a:buChar char="•"/>
              <a:defRPr sz="3600">
                <a:solidFill>
                  <a:schemeClr val="tx1"/>
                </a:solidFill>
                <a:latin typeface="Arial" charset="0"/>
              </a:defRPr>
            </a:lvl9pPr>
          </a:lstStyle>
          <a:p>
            <a:pPr>
              <a:buFontTx/>
              <a:buNone/>
            </a:pPr>
            <a:r>
              <a:rPr lang="sv-SE" altLang="en-US" sz="2000"/>
              <a:t>Reallön, W/</a:t>
            </a:r>
            <a:r>
              <a:rPr lang="sv-SE" altLang="en-US" sz="2000" i="1"/>
              <a:t>P</a:t>
            </a:r>
            <a:endParaRPr lang="en-US" altLang="en-US" sz="2000" i="1"/>
          </a:p>
        </p:txBody>
      </p:sp>
      <p:sp>
        <p:nvSpPr>
          <p:cNvPr id="29712" name="Line 51"/>
          <p:cNvSpPr>
            <a:spLocks noChangeShapeType="1"/>
          </p:cNvSpPr>
          <p:nvPr/>
        </p:nvSpPr>
        <p:spPr bwMode="auto">
          <a:xfrm>
            <a:off x="4587875" y="2057401"/>
            <a:ext cx="1295400" cy="21336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grpSp>
        <p:nvGrpSpPr>
          <p:cNvPr id="29714" name="Group 54"/>
          <p:cNvGrpSpPr>
            <a:grpSpLocks/>
          </p:cNvGrpSpPr>
          <p:nvPr/>
        </p:nvGrpSpPr>
        <p:grpSpPr bwMode="auto">
          <a:xfrm>
            <a:off x="5181600" y="3306764"/>
            <a:ext cx="533400" cy="2805113"/>
            <a:chOff x="4080" y="2784"/>
            <a:chExt cx="336" cy="1118"/>
          </a:xfrm>
        </p:grpSpPr>
        <p:sp>
          <p:nvSpPr>
            <p:cNvPr id="29715" name="Line 55"/>
            <p:cNvSpPr>
              <a:spLocks noChangeShapeType="1"/>
            </p:cNvSpPr>
            <p:nvPr/>
          </p:nvSpPr>
          <p:spPr bwMode="auto">
            <a:xfrm>
              <a:off x="4176" y="2784"/>
              <a:ext cx="0" cy="100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29716" name="Rectangle 56"/>
            <p:cNvSpPr>
              <a:spLocks noChangeArrowheads="1"/>
            </p:cNvSpPr>
            <p:nvPr/>
          </p:nvSpPr>
          <p:spPr bwMode="auto">
            <a:xfrm>
              <a:off x="4080" y="3744"/>
              <a:ext cx="336" cy="158"/>
            </a:xfrm>
            <a:prstGeom prst="rect">
              <a:avLst/>
            </a:prstGeom>
            <a:noFill/>
            <a:ln>
              <a:noFill/>
            </a:ln>
            <a:effectLst/>
            <a:extLst>
              <a:ext uri="{909E8E84-426E-40DD-AFC4-6F175D3DCCD1}">
                <a14:hiddenFill xmlns:a14="http://schemas.microsoft.com/office/drawing/2010/main">
                  <a:gradFill rotWithShape="0">
                    <a:gsLst>
                      <a:gs pos="0">
                        <a:srgbClr val="003300"/>
                      </a:gs>
                      <a:gs pos="100000">
                        <a:srgbClr val="66FF66"/>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charset="0"/>
                </a:defRPr>
              </a:lvl1pPr>
              <a:lvl2pPr marL="742950" indent="-285750">
                <a:defRPr sz="3600">
                  <a:solidFill>
                    <a:schemeClr val="tx1"/>
                  </a:solidFill>
                  <a:latin typeface="Arial" charset="0"/>
                </a:defRPr>
              </a:lvl2pPr>
              <a:lvl3pPr marL="1143000" indent="-228600">
                <a:defRPr sz="3600">
                  <a:solidFill>
                    <a:schemeClr val="tx1"/>
                  </a:solidFill>
                  <a:latin typeface="Arial" charset="0"/>
                </a:defRPr>
              </a:lvl3pPr>
              <a:lvl4pPr marL="1600200" indent="-228600">
                <a:defRPr sz="3600">
                  <a:solidFill>
                    <a:schemeClr val="tx1"/>
                  </a:solidFill>
                  <a:latin typeface="Arial" charset="0"/>
                </a:defRPr>
              </a:lvl4pPr>
              <a:lvl5pPr marL="2057400" indent="-228600">
                <a:defRPr sz="3600">
                  <a:solidFill>
                    <a:schemeClr val="tx1"/>
                  </a:solidFill>
                  <a:latin typeface="Arial" charset="0"/>
                </a:defRPr>
              </a:lvl5pPr>
              <a:lvl6pPr marL="2514600" indent="-228600" eaLnBrk="0" fontAlgn="base" hangingPunct="0">
                <a:spcBef>
                  <a:spcPct val="75000"/>
                </a:spcBef>
                <a:spcAft>
                  <a:spcPct val="0"/>
                </a:spcAft>
                <a:buClr>
                  <a:schemeClr val="tx1"/>
                </a:buClr>
                <a:buChar char="•"/>
                <a:defRPr sz="3600">
                  <a:solidFill>
                    <a:schemeClr val="tx1"/>
                  </a:solidFill>
                  <a:latin typeface="Arial" charset="0"/>
                </a:defRPr>
              </a:lvl6pPr>
              <a:lvl7pPr marL="2971800" indent="-228600" eaLnBrk="0" fontAlgn="base" hangingPunct="0">
                <a:spcBef>
                  <a:spcPct val="75000"/>
                </a:spcBef>
                <a:spcAft>
                  <a:spcPct val="0"/>
                </a:spcAft>
                <a:buClr>
                  <a:schemeClr val="tx1"/>
                </a:buClr>
                <a:buChar char="•"/>
                <a:defRPr sz="3600">
                  <a:solidFill>
                    <a:schemeClr val="tx1"/>
                  </a:solidFill>
                  <a:latin typeface="Arial" charset="0"/>
                </a:defRPr>
              </a:lvl7pPr>
              <a:lvl8pPr marL="3429000" indent="-228600" eaLnBrk="0" fontAlgn="base" hangingPunct="0">
                <a:spcBef>
                  <a:spcPct val="75000"/>
                </a:spcBef>
                <a:spcAft>
                  <a:spcPct val="0"/>
                </a:spcAft>
                <a:buClr>
                  <a:schemeClr val="tx1"/>
                </a:buClr>
                <a:buChar char="•"/>
                <a:defRPr sz="3600">
                  <a:solidFill>
                    <a:schemeClr val="tx1"/>
                  </a:solidFill>
                  <a:latin typeface="Arial" charset="0"/>
                </a:defRPr>
              </a:lvl8pPr>
              <a:lvl9pPr marL="3886200" indent="-228600" eaLnBrk="0" fontAlgn="base" hangingPunct="0">
                <a:spcBef>
                  <a:spcPct val="75000"/>
                </a:spcBef>
                <a:spcAft>
                  <a:spcPct val="0"/>
                </a:spcAft>
                <a:buClr>
                  <a:schemeClr val="tx1"/>
                </a:buClr>
                <a:buChar char="•"/>
                <a:defRPr sz="3600">
                  <a:solidFill>
                    <a:schemeClr val="tx1"/>
                  </a:solidFill>
                  <a:latin typeface="Arial" charset="0"/>
                </a:defRPr>
              </a:lvl9pPr>
            </a:lstStyle>
            <a:p>
              <a:pPr>
                <a:buFontTx/>
                <a:buNone/>
              </a:pPr>
              <a:r>
                <a:rPr lang="sv-SE" altLang="en-US" sz="2000" i="1" dirty="0" smtClean="0"/>
                <a:t>u</a:t>
              </a:r>
              <a:r>
                <a:rPr lang="sv-SE" altLang="en-US" sz="2000" i="1" baseline="-25000" dirty="0" smtClean="0"/>
                <a:t>n</a:t>
              </a:r>
              <a:endParaRPr lang="en-GB" altLang="en-US" sz="2000" i="1" baseline="-25000" dirty="0"/>
            </a:p>
          </p:txBody>
        </p:sp>
      </p:grpSp>
      <p:graphicFrame>
        <p:nvGraphicFramePr>
          <p:cNvPr id="3" name="Object 2"/>
          <p:cNvGraphicFramePr>
            <a:graphicFrameLocks noChangeAspect="1"/>
          </p:cNvGraphicFramePr>
          <p:nvPr>
            <p:extLst>
              <p:ext uri="{D42A27DB-BD31-4B8C-83A1-F6EECF244321}">
                <p14:modId xmlns:p14="http://schemas.microsoft.com/office/powerpoint/2010/main" val="1259987876"/>
              </p:ext>
            </p:extLst>
          </p:nvPr>
        </p:nvGraphicFramePr>
        <p:xfrm>
          <a:off x="7164288" y="2492896"/>
          <a:ext cx="1222375" cy="731837"/>
        </p:xfrm>
        <a:graphic>
          <a:graphicData uri="http://schemas.openxmlformats.org/presentationml/2006/ole">
            <mc:AlternateContent xmlns:mc="http://schemas.openxmlformats.org/markup-compatibility/2006">
              <mc:Choice xmlns:v="urn:schemas-microsoft-com:vml" Requires="v">
                <p:oleObj spid="_x0000_s37934" name="Ekvation" r:id="rId3" imgW="698500" imgH="419100" progId="Equation.3">
                  <p:embed/>
                </p:oleObj>
              </mc:Choice>
              <mc:Fallback>
                <p:oleObj name="Ekvation" r:id="rId3" imgW="698500" imgH="4191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2492896"/>
                        <a:ext cx="122237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Down Arrow 1"/>
          <p:cNvSpPr/>
          <p:nvPr/>
        </p:nvSpPr>
        <p:spPr bwMode="auto">
          <a:xfrm>
            <a:off x="6681564" y="3429000"/>
            <a:ext cx="266700" cy="576064"/>
          </a:xfrm>
          <a:prstGeom prst="down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endParaRPr kumimoji="0" lang="sv-SE" sz="2400" b="0" i="0" u="none" strike="noStrike" cap="none" normalizeH="0" baseline="0" smtClean="0">
              <a:ln>
                <a:noFill/>
              </a:ln>
              <a:solidFill>
                <a:schemeClr val="bg1"/>
              </a:solidFill>
              <a:effectLst/>
              <a:latin typeface="Times New Roman" pitchFamily="18" charset="0"/>
              <a:ea typeface="MS Gothic" pitchFamily="49" charset="-128"/>
            </a:endParaRPr>
          </a:p>
        </p:txBody>
      </p:sp>
      <p:sp>
        <p:nvSpPr>
          <p:cNvPr id="26" name="Slide Number Placeholder 3"/>
          <p:cNvSpPr>
            <a:spLocks noGrp="1"/>
          </p:cNvSpPr>
          <p:nvPr>
            <p:ph type="sldNum" sz="quarter" idx="10"/>
          </p:nvPr>
        </p:nvSpPr>
        <p:spPr>
          <a:xfrm>
            <a:off x="0" y="6516688"/>
            <a:ext cx="1900238" cy="336550"/>
          </a:xfrm>
        </p:spPr>
        <p:txBody>
          <a:bodyPr/>
          <a:lstStyle/>
          <a:p>
            <a:pPr>
              <a:defRPr/>
            </a:pPr>
            <a:r>
              <a:rPr lang="sv-SE" dirty="0" smtClean="0"/>
              <a:t>K7: </a:t>
            </a:r>
            <a:r>
              <a:rPr lang="sv-SE" dirty="0"/>
              <a:t>sid. </a:t>
            </a:r>
            <a:fld id="{71B7D319-3509-4EF6-A7CA-BA2351681FF6}" type="slidenum">
              <a:rPr lang="en-GB"/>
              <a:pPr>
                <a:defRPr/>
              </a:pPr>
              <a:t>23</a:t>
            </a:fld>
            <a:endParaRPr lang="en-GB" dirty="0"/>
          </a:p>
        </p:txBody>
      </p:sp>
    </p:spTree>
    <p:extLst>
      <p:ext uri="{BB962C8B-B14F-4D97-AF65-F5344CB8AC3E}">
        <p14:creationId xmlns:p14="http://schemas.microsoft.com/office/powerpoint/2010/main" val="733566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07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078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7" presetClass="entr" presetSubtype="1" fill="hold" nodeType="clickEffect">
                                  <p:stCondLst>
                                    <p:cond delay="0"/>
                                  </p:stCondLst>
                                  <p:childTnLst>
                                    <p:set>
                                      <p:cBhvr>
                                        <p:cTn id="18" dur="1" fill="hold">
                                          <p:stCondLst>
                                            <p:cond delay="0"/>
                                          </p:stCondLst>
                                        </p:cTn>
                                        <p:tgtEl>
                                          <p:spTgt spid="160831"/>
                                        </p:tgtEl>
                                        <p:attrNameLst>
                                          <p:attrName>style.visibility</p:attrName>
                                        </p:attrNameLst>
                                      </p:cBhvr>
                                      <p:to>
                                        <p:strVal val="visible"/>
                                      </p:to>
                                    </p:set>
                                    <p:anim calcmode="lin" valueType="num">
                                      <p:cBhvr>
                                        <p:cTn id="19" dur="500" fill="hold"/>
                                        <p:tgtEl>
                                          <p:spTgt spid="160831"/>
                                        </p:tgtEl>
                                        <p:attrNameLst>
                                          <p:attrName>ppt_x</p:attrName>
                                        </p:attrNameLst>
                                      </p:cBhvr>
                                      <p:tavLst>
                                        <p:tav tm="0">
                                          <p:val>
                                            <p:strVal val="#ppt_x"/>
                                          </p:val>
                                        </p:tav>
                                        <p:tav tm="100000">
                                          <p:val>
                                            <p:strVal val="#ppt_x"/>
                                          </p:val>
                                        </p:tav>
                                      </p:tavLst>
                                    </p:anim>
                                    <p:anim calcmode="lin" valueType="num">
                                      <p:cBhvr>
                                        <p:cTn id="20" dur="500" fill="hold"/>
                                        <p:tgtEl>
                                          <p:spTgt spid="160831"/>
                                        </p:tgtEl>
                                        <p:attrNameLst>
                                          <p:attrName>ppt_y</p:attrName>
                                        </p:attrNameLst>
                                      </p:cBhvr>
                                      <p:tavLst>
                                        <p:tav tm="0">
                                          <p:val>
                                            <p:strVal val="#ppt_y-#ppt_h/2"/>
                                          </p:val>
                                        </p:tav>
                                        <p:tav tm="100000">
                                          <p:val>
                                            <p:strVal val="#ppt_y"/>
                                          </p:val>
                                        </p:tav>
                                      </p:tavLst>
                                    </p:anim>
                                    <p:anim calcmode="lin" valueType="num">
                                      <p:cBhvr>
                                        <p:cTn id="21" dur="500" fill="hold"/>
                                        <p:tgtEl>
                                          <p:spTgt spid="160831"/>
                                        </p:tgtEl>
                                        <p:attrNameLst>
                                          <p:attrName>ppt_w</p:attrName>
                                        </p:attrNameLst>
                                      </p:cBhvr>
                                      <p:tavLst>
                                        <p:tav tm="0">
                                          <p:val>
                                            <p:strVal val="#ppt_w"/>
                                          </p:val>
                                        </p:tav>
                                        <p:tav tm="100000">
                                          <p:val>
                                            <p:strVal val="#ppt_w"/>
                                          </p:val>
                                        </p:tav>
                                      </p:tavLst>
                                    </p:anim>
                                    <p:anim calcmode="lin" valueType="num">
                                      <p:cBhvr>
                                        <p:cTn id="22" dur="500" fill="hold"/>
                                        <p:tgtEl>
                                          <p:spTgt spid="160831"/>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9704"/>
                                        </p:tgtEl>
                                        <p:attrNameLst>
                                          <p:attrName>style.visibility</p:attrName>
                                        </p:attrNameLst>
                                      </p:cBhvr>
                                      <p:to>
                                        <p:strVal val="visible"/>
                                      </p:to>
                                    </p:set>
                                    <p:animEffect transition="in" filter="wipe(up)">
                                      <p:cBhvr>
                                        <p:cTn id="27" dur="500"/>
                                        <p:tgtEl>
                                          <p:spTgt spid="2970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6078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80" grpId="0" uiExpand="1" build="p"/>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defRPr/>
            </a:pPr>
            <a:r>
              <a:rPr lang="sv-SE" dirty="0" smtClean="0"/>
              <a:t>Jämviktssysselsättning</a:t>
            </a:r>
          </a:p>
        </p:txBody>
      </p:sp>
      <p:sp>
        <p:nvSpPr>
          <p:cNvPr id="163843" name="Rectangle 3"/>
          <p:cNvSpPr>
            <a:spLocks noGrp="1" noChangeArrowheads="1"/>
          </p:cNvSpPr>
          <p:nvPr>
            <p:ph type="body" idx="1"/>
          </p:nvPr>
        </p:nvSpPr>
        <p:spPr>
          <a:xfrm>
            <a:off x="609600" y="1752600"/>
            <a:ext cx="7924800" cy="990600"/>
          </a:xfrm>
        </p:spPr>
        <p:txBody>
          <a:bodyPr/>
          <a:lstStyle/>
          <a:p>
            <a:pPr eaLnBrk="1" hangingPunct="1">
              <a:lnSpc>
                <a:spcPct val="90000"/>
              </a:lnSpc>
              <a:buFont typeface="Arial" panose="020B0604020202020204" pitchFamily="34" charset="0"/>
              <a:buChar char="•"/>
              <a:defRPr/>
            </a:pPr>
            <a:r>
              <a:rPr lang="sv-SE" sz="2400" dirty="0">
                <a:effectLst/>
              </a:rPr>
              <a:t>Kom ihåg att arbetslösheten </a:t>
            </a:r>
            <a:r>
              <a:rPr lang="sv-SE" sz="2400" i="1" dirty="0">
                <a:effectLst/>
              </a:rPr>
              <a:t>u </a:t>
            </a:r>
            <a:r>
              <a:rPr lang="sv-SE" sz="2400" dirty="0">
                <a:effectLst/>
              </a:rPr>
              <a:t>är lika med andelen av dem i arbetskraften om är arbetslösa (</a:t>
            </a:r>
            <a:r>
              <a:rPr lang="sv-SE" sz="2400" i="1" dirty="0">
                <a:effectLst/>
              </a:rPr>
              <a:t>u=U/L</a:t>
            </a:r>
            <a:r>
              <a:rPr lang="sv-SE" sz="2400" dirty="0">
                <a:effectLst/>
              </a:rPr>
              <a:t>). Det betyder att antalet arbetslösa </a:t>
            </a:r>
            <a:r>
              <a:rPr lang="sv-SE" sz="2400" i="1" dirty="0" smtClean="0">
                <a:effectLst/>
              </a:rPr>
              <a:t>U</a:t>
            </a:r>
            <a:r>
              <a:rPr lang="sv-SE" sz="2400" dirty="0" smtClean="0">
                <a:effectLst/>
              </a:rPr>
              <a:t> = </a:t>
            </a:r>
            <a:r>
              <a:rPr lang="sv-SE" sz="2400" i="1" dirty="0" smtClean="0">
                <a:effectLst/>
              </a:rPr>
              <a:t>L</a:t>
            </a:r>
            <a:r>
              <a:rPr lang="en-US" sz="2000" baseline="14000" dirty="0" smtClean="0">
                <a:effectLst/>
              </a:rPr>
              <a:t>×</a:t>
            </a:r>
            <a:r>
              <a:rPr lang="sv-SE" sz="2400" i="1" dirty="0" smtClean="0">
                <a:effectLst/>
              </a:rPr>
              <a:t>u. </a:t>
            </a:r>
          </a:p>
          <a:p>
            <a:pPr eaLnBrk="1" hangingPunct="1">
              <a:lnSpc>
                <a:spcPct val="90000"/>
              </a:lnSpc>
              <a:buFont typeface="Arial" panose="020B0604020202020204" pitchFamily="34" charset="0"/>
              <a:buChar char="•"/>
              <a:defRPr/>
            </a:pPr>
            <a:r>
              <a:rPr lang="sv-SE" sz="2400" dirty="0" smtClean="0">
                <a:effectLst/>
              </a:rPr>
              <a:t>Därmed följer att antalet sysselsatta är </a:t>
            </a:r>
            <a:r>
              <a:rPr lang="sv-SE" sz="2400" i="1" dirty="0" smtClean="0">
                <a:effectLst/>
              </a:rPr>
              <a:t>N = L</a:t>
            </a:r>
            <a:r>
              <a:rPr lang="en-US" sz="2400" baseline="14000" dirty="0" smtClean="0">
                <a:effectLst/>
              </a:rPr>
              <a:t>×</a:t>
            </a:r>
            <a:r>
              <a:rPr lang="sv-SE" sz="2400" dirty="0" smtClean="0">
                <a:effectLst/>
              </a:rPr>
              <a:t>(</a:t>
            </a:r>
            <a:r>
              <a:rPr lang="sv-SE" sz="2400" i="1" dirty="0" smtClean="0">
                <a:effectLst/>
              </a:rPr>
              <a:t>1-u</a:t>
            </a:r>
            <a:r>
              <a:rPr lang="sv-SE" sz="2400" dirty="0" smtClean="0">
                <a:effectLst/>
              </a:rPr>
              <a:t>) eftersom de i arbetskraften som inte är arbetslösa enligt definitionen är sysselsatta.</a:t>
            </a:r>
            <a:endParaRPr lang="sv-SE" sz="2400" dirty="0">
              <a:effectLst/>
            </a:endParaRPr>
          </a:p>
          <a:p>
            <a:pPr eaLnBrk="1" hangingPunct="1">
              <a:lnSpc>
                <a:spcPct val="90000"/>
              </a:lnSpc>
              <a:buFont typeface="Arial" panose="020B0604020202020204" pitchFamily="34" charset="0"/>
              <a:buChar char="•"/>
              <a:defRPr/>
            </a:pPr>
            <a:r>
              <a:rPr lang="sv-SE" sz="2400" dirty="0" smtClean="0">
                <a:effectLst/>
              </a:rPr>
              <a:t>Om vi ersätter </a:t>
            </a:r>
            <a:r>
              <a:rPr lang="sv-SE" sz="2400" i="1" dirty="0" smtClean="0">
                <a:effectLst/>
              </a:rPr>
              <a:t>u</a:t>
            </a:r>
            <a:r>
              <a:rPr lang="sv-SE" sz="2400" dirty="0" smtClean="0">
                <a:effectLst/>
              </a:rPr>
              <a:t> med </a:t>
            </a:r>
            <a:r>
              <a:rPr lang="sv-SE" sz="2400" i="1" dirty="0" smtClean="0">
                <a:effectLst/>
              </a:rPr>
              <a:t>u</a:t>
            </a:r>
            <a:r>
              <a:rPr lang="sv-SE" sz="2400" i="1" baseline="-25000" dirty="0" smtClean="0">
                <a:effectLst/>
              </a:rPr>
              <a:t>n</a:t>
            </a:r>
            <a:r>
              <a:rPr lang="sv-SE" sz="2400" i="1" dirty="0" smtClean="0">
                <a:effectLst/>
              </a:rPr>
              <a:t> </a:t>
            </a:r>
            <a:r>
              <a:rPr lang="sv-SE" sz="2400" dirty="0" smtClean="0">
                <a:effectLst/>
              </a:rPr>
              <a:t>får vi respektive antal i jämvikt.</a:t>
            </a:r>
            <a:r>
              <a:rPr lang="sv-SE" sz="2400" i="1" dirty="0" smtClean="0">
                <a:effectLst/>
              </a:rPr>
              <a:t> </a:t>
            </a:r>
          </a:p>
          <a:p>
            <a:pPr eaLnBrk="1" hangingPunct="1">
              <a:lnSpc>
                <a:spcPct val="90000"/>
              </a:lnSpc>
              <a:buFont typeface="Arial" panose="020B0604020202020204" pitchFamily="34" charset="0"/>
              <a:buChar char="•"/>
              <a:defRPr/>
            </a:pPr>
            <a:r>
              <a:rPr lang="sv-SE" sz="2400" i="1" dirty="0" smtClean="0">
                <a:effectLst/>
              </a:rPr>
              <a:t>U</a:t>
            </a:r>
            <a:r>
              <a:rPr lang="sv-SE" sz="2400" i="1" baseline="-25000" dirty="0" smtClean="0">
                <a:effectLst/>
              </a:rPr>
              <a:t>n</a:t>
            </a:r>
            <a:r>
              <a:rPr lang="sv-SE" sz="2400" i="1" dirty="0" smtClean="0">
                <a:effectLst/>
              </a:rPr>
              <a:t> = L</a:t>
            </a:r>
            <a:r>
              <a:rPr lang="en-US" sz="2400" baseline="14000" dirty="0" smtClean="0">
                <a:effectLst/>
              </a:rPr>
              <a:t>×</a:t>
            </a:r>
            <a:r>
              <a:rPr lang="sv-SE" sz="2400" i="1" dirty="0" smtClean="0">
                <a:effectLst/>
              </a:rPr>
              <a:t>u</a:t>
            </a:r>
            <a:r>
              <a:rPr lang="sv-SE" sz="2400" i="1" baseline="-25000" dirty="0" smtClean="0">
                <a:effectLst/>
              </a:rPr>
              <a:t>n</a:t>
            </a:r>
            <a:r>
              <a:rPr lang="sv-SE" sz="2400" i="1" dirty="0" smtClean="0">
                <a:effectLst/>
              </a:rPr>
              <a:t> </a:t>
            </a:r>
            <a:r>
              <a:rPr lang="sv-SE" sz="2400" dirty="0" smtClean="0">
                <a:effectLst/>
              </a:rPr>
              <a:t>är antalet arbetslösa i jämvikt och </a:t>
            </a:r>
            <a:br>
              <a:rPr lang="sv-SE" sz="2400" dirty="0" smtClean="0">
                <a:effectLst/>
              </a:rPr>
            </a:br>
            <a:r>
              <a:rPr lang="sv-SE" sz="2400" i="1" dirty="0" smtClean="0">
                <a:effectLst/>
              </a:rPr>
              <a:t>N</a:t>
            </a:r>
            <a:r>
              <a:rPr lang="sv-SE" sz="2400" i="1" baseline="-25000" dirty="0" smtClean="0">
                <a:effectLst/>
              </a:rPr>
              <a:t>n</a:t>
            </a:r>
            <a:r>
              <a:rPr lang="sv-SE" sz="2400" i="1" dirty="0" smtClean="0">
                <a:effectLst/>
              </a:rPr>
              <a:t> = L</a:t>
            </a:r>
            <a:r>
              <a:rPr lang="en-US" sz="2400" baseline="14000" dirty="0" smtClean="0">
                <a:effectLst/>
              </a:rPr>
              <a:t>×</a:t>
            </a:r>
            <a:r>
              <a:rPr lang="sv-SE" sz="2400" dirty="0" smtClean="0">
                <a:effectLst/>
              </a:rPr>
              <a:t>(</a:t>
            </a:r>
            <a:r>
              <a:rPr lang="sv-SE" sz="2400" i="1" dirty="0" smtClean="0">
                <a:effectLst/>
              </a:rPr>
              <a:t>1-u</a:t>
            </a:r>
            <a:r>
              <a:rPr lang="sv-SE" sz="2400" i="1" baseline="-25000" dirty="0" smtClean="0">
                <a:effectLst/>
              </a:rPr>
              <a:t>n</a:t>
            </a:r>
            <a:r>
              <a:rPr lang="sv-SE" sz="2400" dirty="0" smtClean="0">
                <a:effectLst/>
              </a:rPr>
              <a:t>) är antalet sysselsatta i jämvikt.</a:t>
            </a:r>
            <a:endParaRPr lang="sv-SE" dirty="0" smtClean="0">
              <a:effectLst/>
            </a:endParaRPr>
          </a:p>
        </p:txBody>
      </p:sp>
      <p:sp>
        <p:nvSpPr>
          <p:cNvPr id="4" name="Slide Number Placeholder 3"/>
          <p:cNvSpPr>
            <a:spLocks noGrp="1"/>
          </p:cNvSpPr>
          <p:nvPr>
            <p:ph type="sldNum" sz="quarter" idx="10"/>
          </p:nvPr>
        </p:nvSpPr>
        <p:spPr>
          <a:xfrm>
            <a:off x="0" y="6516688"/>
            <a:ext cx="1900238" cy="336550"/>
          </a:xfrm>
        </p:spPr>
        <p:txBody>
          <a:bodyPr/>
          <a:lstStyle/>
          <a:p>
            <a:pPr>
              <a:defRPr/>
            </a:pPr>
            <a:r>
              <a:rPr lang="sv-SE" dirty="0" smtClean="0"/>
              <a:t>K7: </a:t>
            </a:r>
            <a:r>
              <a:rPr lang="sv-SE" dirty="0"/>
              <a:t>sid. </a:t>
            </a:r>
            <a:fld id="{71B7D319-3509-4EF6-A7CA-BA2351681FF6}" type="slidenum">
              <a:rPr lang="en-GB"/>
              <a:pPr>
                <a:defRPr/>
              </a:pPr>
              <a:t>24</a:t>
            </a:fld>
            <a:endParaRPr lang="en-GB" dirty="0"/>
          </a:p>
        </p:txBody>
      </p:sp>
    </p:spTree>
    <p:extLst>
      <p:ext uri="{BB962C8B-B14F-4D97-AF65-F5344CB8AC3E}">
        <p14:creationId xmlns:p14="http://schemas.microsoft.com/office/powerpoint/2010/main" val="470764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43">
                                            <p:txEl>
                                              <p:pRg st="0" end="0"/>
                                            </p:txEl>
                                          </p:spTgt>
                                        </p:tgtEl>
                                        <p:attrNameLst>
                                          <p:attrName>style.visibility</p:attrName>
                                        </p:attrNameLst>
                                      </p:cBhvr>
                                      <p:to>
                                        <p:strVal val="visible"/>
                                      </p:to>
                                    </p:set>
                                    <p:animEffect transition="in" filter="wipe(left)">
                                      <p:cBhvr>
                                        <p:cTn id="7" dur="500"/>
                                        <p:tgtEl>
                                          <p:spTgt spid="163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3843">
                                            <p:txEl>
                                              <p:pRg st="1" end="1"/>
                                            </p:txEl>
                                          </p:spTgt>
                                        </p:tgtEl>
                                        <p:attrNameLst>
                                          <p:attrName>style.visibility</p:attrName>
                                        </p:attrNameLst>
                                      </p:cBhvr>
                                      <p:to>
                                        <p:strVal val="visible"/>
                                      </p:to>
                                    </p:set>
                                    <p:animEffect transition="in" filter="wipe(left)">
                                      <p:cBhvr>
                                        <p:cTn id="12" dur="500"/>
                                        <p:tgtEl>
                                          <p:spTgt spid="163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3843">
                                            <p:txEl>
                                              <p:pRg st="2" end="2"/>
                                            </p:txEl>
                                          </p:spTgt>
                                        </p:tgtEl>
                                        <p:attrNameLst>
                                          <p:attrName>style.visibility</p:attrName>
                                        </p:attrNameLst>
                                      </p:cBhvr>
                                      <p:to>
                                        <p:strVal val="visible"/>
                                      </p:to>
                                    </p:set>
                                    <p:animEffect transition="in" filter="wipe(left)">
                                      <p:cBhvr>
                                        <p:cTn id="17" dur="500"/>
                                        <p:tgtEl>
                                          <p:spTgt spid="163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3843">
                                            <p:txEl>
                                              <p:pRg st="3" end="3"/>
                                            </p:txEl>
                                          </p:spTgt>
                                        </p:tgtEl>
                                        <p:attrNameLst>
                                          <p:attrName>style.visibility</p:attrName>
                                        </p:attrNameLst>
                                      </p:cBhvr>
                                      <p:to>
                                        <p:strVal val="visible"/>
                                      </p:to>
                                    </p:set>
                                    <p:animEffect transition="in" filter="wipe(left)">
                                      <p:cBhvr>
                                        <p:cTn id="22" dur="500"/>
                                        <p:tgtEl>
                                          <p:spTgt spid="163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defRPr/>
            </a:pPr>
            <a:r>
              <a:rPr lang="sv-SE" dirty="0" smtClean="0"/>
              <a:t>Från sysselsättning till produktion</a:t>
            </a:r>
          </a:p>
        </p:txBody>
      </p:sp>
      <p:sp>
        <p:nvSpPr>
          <p:cNvPr id="163843" name="Rectangle 3"/>
          <p:cNvSpPr>
            <a:spLocks noGrp="1" noChangeArrowheads="1"/>
          </p:cNvSpPr>
          <p:nvPr>
            <p:ph type="body" idx="1"/>
          </p:nvPr>
        </p:nvSpPr>
        <p:spPr>
          <a:xfrm>
            <a:off x="488979" y="1412776"/>
            <a:ext cx="8547517" cy="5445224"/>
          </a:xfrm>
        </p:spPr>
        <p:txBody>
          <a:bodyPr/>
          <a:lstStyle/>
          <a:p>
            <a:pPr eaLnBrk="1" hangingPunct="1">
              <a:lnSpc>
                <a:spcPct val="90000"/>
              </a:lnSpc>
              <a:buFont typeface="Arial" panose="020B0604020202020204" pitchFamily="34" charset="0"/>
              <a:buChar char="•"/>
              <a:defRPr/>
            </a:pPr>
            <a:r>
              <a:rPr lang="sv-SE" sz="2200" dirty="0">
                <a:effectLst/>
              </a:rPr>
              <a:t>Vi kan också räkna ut produktionen vid </a:t>
            </a:r>
            <a:r>
              <a:rPr lang="sv-SE" sz="2200" dirty="0" smtClean="0">
                <a:effectLst/>
              </a:rPr>
              <a:t>jämviktssysselsätt-</a:t>
            </a:r>
            <a:r>
              <a:rPr lang="sv-SE" sz="2200" dirty="0" err="1" smtClean="0">
                <a:effectLst/>
              </a:rPr>
              <a:t>ningen</a:t>
            </a:r>
            <a:r>
              <a:rPr lang="sv-SE" sz="2200" dirty="0" smtClean="0">
                <a:effectLst/>
              </a:rPr>
              <a:t>.</a:t>
            </a:r>
          </a:p>
          <a:p>
            <a:pPr eaLnBrk="1" hangingPunct="1">
              <a:lnSpc>
                <a:spcPct val="90000"/>
              </a:lnSpc>
              <a:buFont typeface="Arial" panose="020B0604020202020204" pitchFamily="34" charset="0"/>
              <a:buChar char="•"/>
              <a:defRPr/>
            </a:pPr>
            <a:r>
              <a:rPr lang="sv-SE" sz="2200" dirty="0" smtClean="0">
                <a:solidFill>
                  <a:schemeClr val="tx1"/>
                </a:solidFill>
                <a:effectLst/>
              </a:rPr>
              <a:t>Hittills har vi förenklat och sagt att en arbetare producerar en enhet (</a:t>
            </a:r>
            <a:r>
              <a:rPr lang="sv-SE" sz="2200" i="1" dirty="0" smtClean="0">
                <a:solidFill>
                  <a:schemeClr val="tx1"/>
                </a:solidFill>
                <a:effectLst/>
              </a:rPr>
              <a:t>Y=N</a:t>
            </a:r>
            <a:r>
              <a:rPr lang="sv-SE" sz="2200" dirty="0" smtClean="0">
                <a:solidFill>
                  <a:schemeClr val="tx1"/>
                </a:solidFill>
                <a:effectLst/>
              </a:rPr>
              <a:t>). I jämvikt får vi då:</a:t>
            </a:r>
          </a:p>
          <a:p>
            <a:pPr marL="0" indent="0" algn="ctr" eaLnBrk="1" hangingPunct="1">
              <a:lnSpc>
                <a:spcPct val="90000"/>
              </a:lnSpc>
              <a:defRPr/>
            </a:pPr>
            <a:r>
              <a:rPr lang="sv-SE" sz="2000" i="1" dirty="0" smtClean="0">
                <a:solidFill>
                  <a:schemeClr val="tx1"/>
                </a:solidFill>
                <a:effectLst/>
              </a:rPr>
              <a:t>Y</a:t>
            </a:r>
            <a:r>
              <a:rPr lang="sv-SE" sz="2000" i="1" baseline="-25000" dirty="0" smtClean="0">
                <a:solidFill>
                  <a:schemeClr val="tx1"/>
                </a:solidFill>
                <a:effectLst/>
              </a:rPr>
              <a:t>n</a:t>
            </a:r>
            <a:r>
              <a:rPr lang="sv-SE" sz="2000" i="1" dirty="0" smtClean="0">
                <a:solidFill>
                  <a:schemeClr val="tx1"/>
                </a:solidFill>
                <a:effectLst/>
              </a:rPr>
              <a:t>=</a:t>
            </a:r>
            <a:r>
              <a:rPr lang="sv-SE" sz="2000" i="1" dirty="0">
                <a:effectLst/>
              </a:rPr>
              <a:t> N</a:t>
            </a:r>
            <a:r>
              <a:rPr lang="sv-SE" sz="2000" i="1" baseline="-25000" dirty="0">
                <a:effectLst/>
              </a:rPr>
              <a:t>n</a:t>
            </a:r>
            <a:r>
              <a:rPr lang="sv-SE" sz="2000" i="1" dirty="0">
                <a:effectLst/>
              </a:rPr>
              <a:t> = </a:t>
            </a:r>
            <a:r>
              <a:rPr lang="sv-SE" sz="2000" i="1" dirty="0" smtClean="0">
                <a:effectLst/>
              </a:rPr>
              <a:t>L</a:t>
            </a:r>
            <a:r>
              <a:rPr lang="en-US" sz="2000" baseline="14000" dirty="0" smtClean="0">
                <a:effectLst/>
              </a:rPr>
              <a:t>×</a:t>
            </a:r>
            <a:r>
              <a:rPr lang="sv-SE" sz="2000" dirty="0" smtClean="0">
                <a:effectLst/>
              </a:rPr>
              <a:t>(</a:t>
            </a:r>
            <a:r>
              <a:rPr lang="sv-SE" sz="2000" i="1" dirty="0">
                <a:effectLst/>
              </a:rPr>
              <a:t>1-u</a:t>
            </a:r>
            <a:r>
              <a:rPr lang="sv-SE" sz="2000" i="1" baseline="-25000" dirty="0">
                <a:effectLst/>
              </a:rPr>
              <a:t>n</a:t>
            </a:r>
            <a:r>
              <a:rPr lang="sv-SE" sz="2000" dirty="0" smtClean="0">
                <a:effectLst/>
              </a:rPr>
              <a:t>)</a:t>
            </a:r>
            <a:endParaRPr lang="sv-SE" sz="2400" dirty="0" smtClean="0">
              <a:effectLst/>
            </a:endParaRPr>
          </a:p>
          <a:p>
            <a:pPr eaLnBrk="1" hangingPunct="1">
              <a:lnSpc>
                <a:spcPct val="90000"/>
              </a:lnSpc>
              <a:buFont typeface="Arial" panose="020B0604020202020204" pitchFamily="34" charset="0"/>
              <a:buChar char="•"/>
              <a:defRPr/>
            </a:pPr>
            <a:r>
              <a:rPr lang="sv-SE" sz="2200" dirty="0" smtClean="0">
                <a:effectLst/>
              </a:rPr>
              <a:t>Denna produktionsnivå brukar kallas </a:t>
            </a:r>
            <a:r>
              <a:rPr lang="sv-SE" sz="2200" b="1" dirty="0" smtClean="0">
                <a:effectLst/>
              </a:rPr>
              <a:t>potentiell produktion.</a:t>
            </a:r>
          </a:p>
          <a:p>
            <a:pPr eaLnBrk="1" hangingPunct="1">
              <a:lnSpc>
                <a:spcPct val="90000"/>
              </a:lnSpc>
              <a:buFont typeface="Arial" panose="020B0604020202020204" pitchFamily="34" charset="0"/>
              <a:buChar char="•"/>
              <a:defRPr/>
            </a:pPr>
            <a:r>
              <a:rPr lang="sv-SE" sz="2200" dirty="0" smtClean="0">
                <a:effectLst/>
              </a:rPr>
              <a:t>Om vi tillåter att produktivitetsparameterns </a:t>
            </a:r>
            <a:r>
              <a:rPr lang="sv-SE" sz="2200" i="1" dirty="0" smtClean="0">
                <a:effectLst/>
              </a:rPr>
              <a:t>A </a:t>
            </a:r>
            <a:r>
              <a:rPr lang="sv-SE" sz="2200" dirty="0" smtClean="0">
                <a:effectLst/>
              </a:rPr>
              <a:t>avviker från 1 får vi </a:t>
            </a:r>
            <a:r>
              <a:rPr lang="sv-SE" sz="2200" i="1" dirty="0" smtClean="0">
                <a:solidFill>
                  <a:schemeClr val="tx1"/>
                </a:solidFill>
                <a:effectLst/>
              </a:rPr>
              <a:t>Y</a:t>
            </a:r>
            <a:r>
              <a:rPr lang="sv-SE" sz="2200" i="1" baseline="-25000" dirty="0" smtClean="0">
                <a:solidFill>
                  <a:schemeClr val="tx1"/>
                </a:solidFill>
                <a:effectLst/>
              </a:rPr>
              <a:t>n</a:t>
            </a:r>
            <a:r>
              <a:rPr lang="sv-SE" sz="2200" i="1" dirty="0" smtClean="0">
                <a:solidFill>
                  <a:schemeClr val="tx1"/>
                </a:solidFill>
                <a:effectLst/>
              </a:rPr>
              <a:t>= A</a:t>
            </a:r>
            <a:r>
              <a:rPr lang="en-US" sz="2000" baseline="14000" dirty="0">
                <a:effectLst/>
              </a:rPr>
              <a:t> × </a:t>
            </a:r>
            <a:r>
              <a:rPr lang="sv-SE" sz="2000" i="1" dirty="0" smtClean="0">
                <a:effectLst/>
              </a:rPr>
              <a:t>L</a:t>
            </a:r>
            <a:r>
              <a:rPr lang="en-US" sz="2000" baseline="14000" dirty="0" smtClean="0">
                <a:effectLst/>
              </a:rPr>
              <a:t>×</a:t>
            </a:r>
            <a:r>
              <a:rPr lang="sv-SE" sz="2000" dirty="0" smtClean="0">
                <a:effectLst/>
              </a:rPr>
              <a:t>(</a:t>
            </a:r>
            <a:r>
              <a:rPr lang="sv-SE" sz="2000" i="1" dirty="0">
                <a:effectLst/>
              </a:rPr>
              <a:t>1-u</a:t>
            </a:r>
            <a:r>
              <a:rPr lang="sv-SE" sz="2000" i="1" baseline="-25000" dirty="0">
                <a:effectLst/>
              </a:rPr>
              <a:t>n</a:t>
            </a:r>
            <a:r>
              <a:rPr lang="sv-SE" sz="2000" dirty="0" smtClean="0">
                <a:effectLst/>
              </a:rPr>
              <a:t>).</a:t>
            </a:r>
            <a:endParaRPr lang="sv-SE" sz="2200" dirty="0" smtClean="0">
              <a:effectLst/>
            </a:endParaRPr>
          </a:p>
          <a:p>
            <a:pPr marL="857250" lvl="1" indent="-457200" eaLnBrk="1" hangingPunct="1">
              <a:lnSpc>
                <a:spcPct val="90000"/>
              </a:lnSpc>
              <a:buFont typeface="+mj-lt"/>
              <a:buAutoNum type="arabicPeriod"/>
              <a:defRPr/>
            </a:pPr>
            <a:r>
              <a:rPr lang="sv-SE" sz="2000" dirty="0" smtClean="0">
                <a:effectLst/>
              </a:rPr>
              <a:t>Vi kan skriva om det som </a:t>
            </a:r>
            <a:r>
              <a:rPr lang="sv-SE" sz="2000" i="1" dirty="0">
                <a:solidFill>
                  <a:schemeClr val="tx1"/>
                </a:solidFill>
                <a:effectLst/>
              </a:rPr>
              <a:t>u</a:t>
            </a:r>
            <a:r>
              <a:rPr lang="sv-SE" sz="2000" i="1" baseline="-25000" dirty="0">
                <a:solidFill>
                  <a:schemeClr val="tx1"/>
                </a:solidFill>
                <a:effectLst/>
              </a:rPr>
              <a:t>n </a:t>
            </a:r>
            <a:r>
              <a:rPr lang="sv-SE" sz="2000" i="1" dirty="0" smtClean="0">
                <a:solidFill>
                  <a:schemeClr val="tx1"/>
                </a:solidFill>
                <a:effectLst/>
              </a:rPr>
              <a:t>= </a:t>
            </a:r>
            <a:r>
              <a:rPr lang="sv-SE" sz="2000" dirty="0" smtClean="0">
                <a:solidFill>
                  <a:schemeClr val="tx1"/>
                </a:solidFill>
                <a:effectLst/>
              </a:rPr>
              <a:t>1-</a:t>
            </a:r>
            <a:r>
              <a:rPr lang="sv-SE" sz="2000" i="1" dirty="0" smtClean="0">
                <a:solidFill>
                  <a:schemeClr val="tx1"/>
                </a:solidFill>
                <a:effectLst/>
              </a:rPr>
              <a:t> Y</a:t>
            </a:r>
            <a:r>
              <a:rPr lang="sv-SE" sz="2000" i="1" baseline="-25000" dirty="0" smtClean="0">
                <a:solidFill>
                  <a:schemeClr val="tx1"/>
                </a:solidFill>
                <a:effectLst/>
              </a:rPr>
              <a:t>n </a:t>
            </a:r>
            <a:r>
              <a:rPr lang="sv-SE" sz="2000" dirty="0" smtClean="0">
                <a:solidFill>
                  <a:schemeClr val="tx1"/>
                </a:solidFill>
                <a:effectLst/>
              </a:rPr>
              <a:t>/(</a:t>
            </a:r>
            <a:r>
              <a:rPr lang="sv-SE" sz="2000" i="1" dirty="0" smtClean="0">
                <a:solidFill>
                  <a:schemeClr val="tx1"/>
                </a:solidFill>
                <a:effectLst/>
              </a:rPr>
              <a:t>A</a:t>
            </a:r>
            <a:r>
              <a:rPr lang="en-US" sz="2000" baseline="14000" dirty="0" smtClean="0">
                <a:effectLst/>
              </a:rPr>
              <a:t>×</a:t>
            </a:r>
            <a:r>
              <a:rPr lang="sv-SE" sz="2000" i="1" dirty="0" smtClean="0">
                <a:solidFill>
                  <a:schemeClr val="tx1"/>
                </a:solidFill>
                <a:effectLst/>
              </a:rPr>
              <a:t>L</a:t>
            </a:r>
            <a:r>
              <a:rPr lang="sv-SE" sz="2000" dirty="0" smtClean="0">
                <a:solidFill>
                  <a:schemeClr val="tx1"/>
                </a:solidFill>
                <a:effectLst/>
              </a:rPr>
              <a:t>)</a:t>
            </a:r>
            <a:r>
              <a:rPr lang="sv-SE" sz="2000" i="1" dirty="0" smtClean="0">
                <a:solidFill>
                  <a:schemeClr val="tx1"/>
                </a:solidFill>
                <a:effectLst/>
              </a:rPr>
              <a:t>.</a:t>
            </a:r>
          </a:p>
          <a:p>
            <a:pPr marL="857250" lvl="1" indent="-457200" eaLnBrk="1" hangingPunct="1">
              <a:lnSpc>
                <a:spcPct val="90000"/>
              </a:lnSpc>
              <a:buFont typeface="+mj-lt"/>
              <a:buAutoNum type="arabicPeriod"/>
              <a:defRPr/>
            </a:pPr>
            <a:r>
              <a:rPr lang="sv-SE" sz="2000" dirty="0" smtClean="0">
                <a:effectLst/>
              </a:rPr>
              <a:t>Kom också ihåg att i jämvikt  är </a:t>
            </a:r>
            <a:r>
              <a:rPr lang="sv-SE" altLang="en-US" sz="2000" i="1" dirty="0" smtClean="0">
                <a:solidFill>
                  <a:schemeClr val="tx1"/>
                </a:solidFill>
                <a:effectLst/>
              </a:rPr>
              <a:t>F</a:t>
            </a:r>
            <a:r>
              <a:rPr lang="sv-SE" altLang="en-US" sz="2000" dirty="0" smtClean="0">
                <a:solidFill>
                  <a:schemeClr val="tx1"/>
                </a:solidFill>
                <a:effectLst/>
              </a:rPr>
              <a:t>(</a:t>
            </a:r>
            <a:r>
              <a:rPr lang="sv-SE" altLang="en-US" sz="2000" i="1" dirty="0" err="1" smtClean="0">
                <a:solidFill>
                  <a:schemeClr val="tx1"/>
                </a:solidFill>
                <a:effectLst/>
              </a:rPr>
              <a:t>u</a:t>
            </a:r>
            <a:r>
              <a:rPr lang="sv-SE" altLang="en-US" sz="2000" i="1" baseline="-25000" dirty="0" err="1" smtClean="0">
                <a:solidFill>
                  <a:schemeClr val="tx1"/>
                </a:solidFill>
                <a:effectLst/>
              </a:rPr>
              <a:t>n</a:t>
            </a:r>
            <a:r>
              <a:rPr lang="sv-SE" altLang="en-US" sz="2000" i="1" dirty="0" err="1" smtClean="0">
                <a:solidFill>
                  <a:schemeClr val="tx1"/>
                </a:solidFill>
                <a:effectLst/>
              </a:rPr>
              <a:t>,z</a:t>
            </a:r>
            <a:r>
              <a:rPr lang="sv-SE" altLang="en-US" sz="2000" dirty="0" smtClean="0">
                <a:solidFill>
                  <a:schemeClr val="tx1"/>
                </a:solidFill>
                <a:effectLst/>
              </a:rPr>
              <a:t>)=1/(1+</a:t>
            </a:r>
            <a:r>
              <a:rPr lang="sv-SE" altLang="en-US" sz="2000" i="1" dirty="0" smtClean="0">
                <a:solidFill>
                  <a:schemeClr val="tx1"/>
                </a:solidFill>
                <a:effectLst/>
                <a:sym typeface="Symbol"/>
              </a:rPr>
              <a:t></a:t>
            </a:r>
            <a:r>
              <a:rPr lang="sv-SE" altLang="en-US" sz="2000" dirty="0" smtClean="0">
                <a:solidFill>
                  <a:schemeClr val="tx1"/>
                </a:solidFill>
                <a:effectLst/>
                <a:sym typeface="Symbol"/>
              </a:rPr>
              <a:t>)</a:t>
            </a:r>
            <a:endParaRPr lang="sv-SE" altLang="en-US" sz="1800" dirty="0" smtClean="0">
              <a:solidFill>
                <a:schemeClr val="tx1"/>
              </a:solidFill>
              <a:effectLst/>
              <a:sym typeface="Symbol"/>
            </a:endParaRPr>
          </a:p>
          <a:p>
            <a:pPr eaLnBrk="1" hangingPunct="1">
              <a:lnSpc>
                <a:spcPct val="90000"/>
              </a:lnSpc>
              <a:buFont typeface="Arial" panose="020B0604020202020204" pitchFamily="34" charset="0"/>
              <a:buChar char="•"/>
              <a:defRPr/>
            </a:pPr>
            <a:r>
              <a:rPr lang="sv-SE" sz="2200" dirty="0" smtClean="0">
                <a:effectLst/>
              </a:rPr>
              <a:t>Ersätt </a:t>
            </a:r>
            <a:r>
              <a:rPr lang="sv-SE" sz="2400" i="1" dirty="0" err="1" smtClean="0">
                <a:solidFill>
                  <a:schemeClr val="tx1"/>
                </a:solidFill>
                <a:effectLst/>
              </a:rPr>
              <a:t>u</a:t>
            </a:r>
            <a:r>
              <a:rPr lang="sv-SE" sz="2400" i="1" baseline="-25000" dirty="0" err="1" smtClean="0">
                <a:solidFill>
                  <a:schemeClr val="tx1"/>
                </a:solidFill>
                <a:effectLst/>
              </a:rPr>
              <a:t>n</a:t>
            </a:r>
            <a:r>
              <a:rPr lang="sv-SE" sz="2200" dirty="0" smtClean="0">
                <a:effectLst/>
              </a:rPr>
              <a:t> i 2. med dess uttryck i 1. Då följer</a:t>
            </a:r>
            <a:endParaRPr lang="sv-SE" sz="2200" dirty="0" smtClean="0">
              <a:solidFill>
                <a:schemeClr val="tx1"/>
              </a:solidFill>
              <a:effectLst/>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282581794"/>
              </p:ext>
            </p:extLst>
          </p:nvPr>
        </p:nvGraphicFramePr>
        <p:xfrm>
          <a:off x="3062288" y="5516563"/>
          <a:ext cx="2000250" cy="647700"/>
        </p:xfrm>
        <a:graphic>
          <a:graphicData uri="http://schemas.openxmlformats.org/presentationml/2006/ole">
            <mc:AlternateContent xmlns:mc="http://schemas.openxmlformats.org/markup-compatibility/2006">
              <mc:Choice xmlns:v="urn:schemas-microsoft-com:vml" Requires="v">
                <p:oleObj spid="_x0000_s39980" name="Equation" r:id="rId3" imgW="1333440" imgH="431640" progId="Equation.3">
                  <p:embed/>
                </p:oleObj>
              </mc:Choice>
              <mc:Fallback>
                <p:oleObj name="Equation" r:id="rId3" imgW="1333440" imgH="431640" progId="Equation.3">
                  <p:embed/>
                  <p:pic>
                    <p:nvPicPr>
                      <p:cNvPr id="0" name="Object 2"/>
                      <p:cNvPicPr>
                        <a:picLocks noChangeAspect="1" noChangeArrowheads="1"/>
                      </p:cNvPicPr>
                      <p:nvPr/>
                    </p:nvPicPr>
                    <p:blipFill>
                      <a:blip r:embed="rId4"/>
                      <a:srcRect/>
                      <a:stretch>
                        <a:fillRect/>
                      </a:stretch>
                    </p:blipFill>
                    <p:spPr bwMode="auto">
                      <a:xfrm>
                        <a:off x="3062288" y="5516563"/>
                        <a:ext cx="2000250" cy="647700"/>
                      </a:xfrm>
                      <a:prstGeom prst="rect">
                        <a:avLst/>
                      </a:prstGeom>
                      <a:noFill/>
                      <a:ln>
                        <a:noFill/>
                      </a:ln>
                    </p:spPr>
                  </p:pic>
                </p:oleObj>
              </mc:Fallback>
            </mc:AlternateContent>
          </a:graphicData>
        </a:graphic>
      </p:graphicFrame>
      <p:sp>
        <p:nvSpPr>
          <p:cNvPr id="5" name="Slide Number Placeholder 3"/>
          <p:cNvSpPr>
            <a:spLocks noGrp="1"/>
          </p:cNvSpPr>
          <p:nvPr>
            <p:ph type="sldNum" sz="quarter" idx="10"/>
          </p:nvPr>
        </p:nvSpPr>
        <p:spPr>
          <a:xfrm>
            <a:off x="0" y="6516688"/>
            <a:ext cx="1900238" cy="336550"/>
          </a:xfrm>
        </p:spPr>
        <p:txBody>
          <a:bodyPr/>
          <a:lstStyle/>
          <a:p>
            <a:pPr>
              <a:defRPr/>
            </a:pPr>
            <a:r>
              <a:rPr lang="sv-SE" dirty="0" smtClean="0"/>
              <a:t>K7: </a:t>
            </a:r>
            <a:r>
              <a:rPr lang="sv-SE" dirty="0"/>
              <a:t>sid. </a:t>
            </a:r>
            <a:fld id="{71B7D319-3509-4EF6-A7CA-BA2351681FF6}" type="slidenum">
              <a:rPr lang="en-GB"/>
              <a:pPr>
                <a:defRPr/>
              </a:pPr>
              <a:t>25</a:t>
            </a:fld>
            <a:endParaRPr lang="en-GB" dirty="0"/>
          </a:p>
        </p:txBody>
      </p:sp>
    </p:spTree>
    <p:extLst>
      <p:ext uri="{BB962C8B-B14F-4D97-AF65-F5344CB8AC3E}">
        <p14:creationId xmlns:p14="http://schemas.microsoft.com/office/powerpoint/2010/main" val="595675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43">
                                            <p:txEl>
                                              <p:pRg st="0" end="0"/>
                                            </p:txEl>
                                          </p:spTgt>
                                        </p:tgtEl>
                                        <p:attrNameLst>
                                          <p:attrName>style.visibility</p:attrName>
                                        </p:attrNameLst>
                                      </p:cBhvr>
                                      <p:to>
                                        <p:strVal val="visible"/>
                                      </p:to>
                                    </p:set>
                                    <p:animEffect transition="in" filter="wipe(left)">
                                      <p:cBhvr>
                                        <p:cTn id="7" dur="500"/>
                                        <p:tgtEl>
                                          <p:spTgt spid="163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3843">
                                            <p:txEl>
                                              <p:pRg st="1" end="1"/>
                                            </p:txEl>
                                          </p:spTgt>
                                        </p:tgtEl>
                                        <p:attrNameLst>
                                          <p:attrName>style.visibility</p:attrName>
                                        </p:attrNameLst>
                                      </p:cBhvr>
                                      <p:to>
                                        <p:strVal val="visible"/>
                                      </p:to>
                                    </p:set>
                                    <p:animEffect transition="in" filter="wipe(left)">
                                      <p:cBhvr>
                                        <p:cTn id="12" dur="500"/>
                                        <p:tgtEl>
                                          <p:spTgt spid="163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3843">
                                            <p:txEl>
                                              <p:pRg st="2" end="2"/>
                                            </p:txEl>
                                          </p:spTgt>
                                        </p:tgtEl>
                                        <p:attrNameLst>
                                          <p:attrName>style.visibility</p:attrName>
                                        </p:attrNameLst>
                                      </p:cBhvr>
                                      <p:to>
                                        <p:strVal val="visible"/>
                                      </p:to>
                                    </p:set>
                                    <p:animEffect transition="in" filter="wipe(left)">
                                      <p:cBhvr>
                                        <p:cTn id="17" dur="500"/>
                                        <p:tgtEl>
                                          <p:spTgt spid="163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3843">
                                            <p:txEl>
                                              <p:pRg st="3" end="3"/>
                                            </p:txEl>
                                          </p:spTgt>
                                        </p:tgtEl>
                                        <p:attrNameLst>
                                          <p:attrName>style.visibility</p:attrName>
                                        </p:attrNameLst>
                                      </p:cBhvr>
                                      <p:to>
                                        <p:strVal val="visible"/>
                                      </p:to>
                                    </p:set>
                                    <p:animEffect transition="in" filter="wipe(left)">
                                      <p:cBhvr>
                                        <p:cTn id="22" dur="500"/>
                                        <p:tgtEl>
                                          <p:spTgt spid="163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3843">
                                            <p:txEl>
                                              <p:pRg st="4" end="4"/>
                                            </p:txEl>
                                          </p:spTgt>
                                        </p:tgtEl>
                                        <p:attrNameLst>
                                          <p:attrName>style.visibility</p:attrName>
                                        </p:attrNameLst>
                                      </p:cBhvr>
                                      <p:to>
                                        <p:strVal val="visible"/>
                                      </p:to>
                                    </p:set>
                                    <p:animEffect transition="in" filter="wipe(left)">
                                      <p:cBhvr>
                                        <p:cTn id="27" dur="500"/>
                                        <p:tgtEl>
                                          <p:spTgt spid="163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3843">
                                            <p:txEl>
                                              <p:pRg st="5" end="5"/>
                                            </p:txEl>
                                          </p:spTgt>
                                        </p:tgtEl>
                                        <p:attrNameLst>
                                          <p:attrName>style.visibility</p:attrName>
                                        </p:attrNameLst>
                                      </p:cBhvr>
                                      <p:to>
                                        <p:strVal val="visible"/>
                                      </p:to>
                                    </p:set>
                                    <p:animEffect transition="in" filter="wipe(left)">
                                      <p:cBhvr>
                                        <p:cTn id="32" dur="500"/>
                                        <p:tgtEl>
                                          <p:spTgt spid="1638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3843">
                                            <p:txEl>
                                              <p:pRg st="6" end="6"/>
                                            </p:txEl>
                                          </p:spTgt>
                                        </p:tgtEl>
                                        <p:attrNameLst>
                                          <p:attrName>style.visibility</p:attrName>
                                        </p:attrNameLst>
                                      </p:cBhvr>
                                      <p:to>
                                        <p:strVal val="visible"/>
                                      </p:to>
                                    </p:set>
                                    <p:animEffect transition="in" filter="wipe(left)">
                                      <p:cBhvr>
                                        <p:cTn id="37" dur="500"/>
                                        <p:tgtEl>
                                          <p:spTgt spid="1638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3843">
                                            <p:txEl>
                                              <p:pRg st="7" end="7"/>
                                            </p:txEl>
                                          </p:spTgt>
                                        </p:tgtEl>
                                        <p:attrNameLst>
                                          <p:attrName>style.visibility</p:attrName>
                                        </p:attrNameLst>
                                      </p:cBhvr>
                                      <p:to>
                                        <p:strVal val="visible"/>
                                      </p:to>
                                    </p:set>
                                    <p:animEffect transition="in" filter="wipe(left)">
                                      <p:cBhvr>
                                        <p:cTn id="42" dur="500"/>
                                        <p:tgtEl>
                                          <p:spTgt spid="16384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defRPr/>
            </a:pPr>
            <a:r>
              <a:rPr lang="sv-SE" dirty="0" smtClean="0"/>
              <a:t>Jämvikt på arbetsmarknaden</a:t>
            </a:r>
          </a:p>
        </p:txBody>
      </p:sp>
      <p:sp>
        <p:nvSpPr>
          <p:cNvPr id="163843" name="Rectangle 3"/>
          <p:cNvSpPr>
            <a:spLocks noGrp="1" noChangeArrowheads="1"/>
          </p:cNvSpPr>
          <p:nvPr>
            <p:ph type="body" idx="1"/>
          </p:nvPr>
        </p:nvSpPr>
        <p:spPr>
          <a:xfrm>
            <a:off x="488979" y="1412776"/>
            <a:ext cx="8547517" cy="5445224"/>
          </a:xfrm>
        </p:spPr>
        <p:txBody>
          <a:bodyPr/>
          <a:lstStyle/>
          <a:p>
            <a:pPr eaLnBrk="1" hangingPunct="1">
              <a:lnSpc>
                <a:spcPct val="90000"/>
              </a:lnSpc>
              <a:buFont typeface="Arial" panose="020B0604020202020204" pitchFamily="34" charset="0"/>
              <a:buChar char="•"/>
              <a:defRPr/>
            </a:pPr>
            <a:r>
              <a:rPr lang="sv-SE" sz="2200" dirty="0" smtClean="0">
                <a:effectLst/>
              </a:rPr>
              <a:t>I ord kan vi beskriva jämviktsvillkoret </a:t>
            </a:r>
          </a:p>
          <a:p>
            <a:pPr eaLnBrk="1" hangingPunct="1">
              <a:lnSpc>
                <a:spcPct val="90000"/>
              </a:lnSpc>
              <a:buFont typeface="Arial" panose="020B0604020202020204" pitchFamily="34" charset="0"/>
              <a:buChar char="•"/>
              <a:defRPr/>
            </a:pPr>
            <a:endParaRPr lang="sv-SE" sz="2200" dirty="0">
              <a:effectLst/>
            </a:endParaRPr>
          </a:p>
          <a:p>
            <a:pPr eaLnBrk="1" hangingPunct="1">
              <a:lnSpc>
                <a:spcPct val="90000"/>
              </a:lnSpc>
              <a:buFont typeface="Arial" panose="020B0604020202020204" pitchFamily="34" charset="0"/>
              <a:buChar char="•"/>
              <a:defRPr/>
            </a:pPr>
            <a:endParaRPr lang="sv-SE" sz="2200" dirty="0" smtClean="0">
              <a:effectLst/>
            </a:endParaRPr>
          </a:p>
          <a:p>
            <a:pPr eaLnBrk="1" hangingPunct="1">
              <a:lnSpc>
                <a:spcPct val="90000"/>
              </a:lnSpc>
              <a:buFont typeface="Arial" panose="020B0604020202020204" pitchFamily="34" charset="0"/>
              <a:buChar char="•"/>
              <a:defRPr/>
            </a:pPr>
            <a:r>
              <a:rPr lang="sv-SE" sz="2200" dirty="0">
                <a:effectLst/>
              </a:rPr>
              <a:t>p</a:t>
            </a:r>
            <a:r>
              <a:rPr lang="sv-SE" sz="2200" dirty="0" smtClean="0">
                <a:effectLst/>
              </a:rPr>
              <a:t>å följande sätt: </a:t>
            </a:r>
          </a:p>
          <a:p>
            <a:pPr lvl="1" eaLnBrk="1" hangingPunct="1">
              <a:lnSpc>
                <a:spcPct val="90000"/>
              </a:lnSpc>
              <a:buFont typeface="Arial" panose="020B0604020202020204" pitchFamily="34" charset="0"/>
              <a:buChar char="•"/>
              <a:defRPr/>
            </a:pPr>
            <a:r>
              <a:rPr lang="sv-SE" dirty="0" smtClean="0">
                <a:effectLst/>
              </a:rPr>
              <a:t>Vid den potentiella produktionen </a:t>
            </a:r>
            <a:r>
              <a:rPr lang="sv-SE" i="1" dirty="0" err="1" smtClean="0">
                <a:effectLst/>
              </a:rPr>
              <a:t>Y</a:t>
            </a:r>
            <a:r>
              <a:rPr lang="sv-SE" i="1" baseline="-25000" dirty="0" err="1" smtClean="0">
                <a:effectLst/>
              </a:rPr>
              <a:t>n</a:t>
            </a:r>
            <a:r>
              <a:rPr lang="sv-SE" i="1" dirty="0" smtClean="0">
                <a:effectLst/>
              </a:rPr>
              <a:t>,</a:t>
            </a:r>
          </a:p>
          <a:p>
            <a:pPr lvl="1" eaLnBrk="1" hangingPunct="1">
              <a:lnSpc>
                <a:spcPct val="90000"/>
              </a:lnSpc>
              <a:buFont typeface="Arial" panose="020B0604020202020204" pitchFamily="34" charset="0"/>
              <a:buChar char="•"/>
              <a:defRPr/>
            </a:pPr>
            <a:r>
              <a:rPr lang="sv-SE" dirty="0" smtClean="0">
                <a:effectLst/>
              </a:rPr>
              <a:t>är arbetslösheten</a:t>
            </a:r>
            <a:r>
              <a:rPr lang="sv-SE" sz="2000" dirty="0" smtClean="0">
                <a:effectLst/>
              </a:rPr>
              <a:t> </a:t>
            </a:r>
            <a:r>
              <a:rPr lang="sv-SE" sz="2000" dirty="0">
                <a:solidFill>
                  <a:schemeClr val="tx1"/>
                </a:solidFill>
                <a:effectLst/>
              </a:rPr>
              <a:t>(</a:t>
            </a:r>
            <a:r>
              <a:rPr lang="sv-SE" sz="2000" i="1" dirty="0">
                <a:solidFill>
                  <a:schemeClr val="tx1"/>
                </a:solidFill>
                <a:effectLst/>
              </a:rPr>
              <a:t>u</a:t>
            </a:r>
            <a:r>
              <a:rPr lang="sv-SE" sz="2000" i="1" baseline="-25000" dirty="0">
                <a:solidFill>
                  <a:schemeClr val="tx1"/>
                </a:solidFill>
                <a:effectLst/>
              </a:rPr>
              <a:t>n </a:t>
            </a:r>
            <a:r>
              <a:rPr lang="sv-SE" sz="2000" i="1" dirty="0">
                <a:solidFill>
                  <a:schemeClr val="tx1"/>
                </a:solidFill>
                <a:effectLst/>
              </a:rPr>
              <a:t>=</a:t>
            </a:r>
            <a:r>
              <a:rPr lang="sv-SE" sz="2000" dirty="0">
                <a:solidFill>
                  <a:schemeClr val="tx1"/>
                </a:solidFill>
                <a:effectLst/>
              </a:rPr>
              <a:t>1</a:t>
            </a:r>
            <a:r>
              <a:rPr lang="sv-SE" sz="2000" i="1" dirty="0">
                <a:solidFill>
                  <a:schemeClr val="tx1"/>
                </a:solidFill>
                <a:effectLst/>
              </a:rPr>
              <a:t>- </a:t>
            </a:r>
            <a:r>
              <a:rPr lang="sv-SE" sz="2000" i="1" dirty="0" smtClean="0">
                <a:solidFill>
                  <a:schemeClr val="tx1"/>
                </a:solidFill>
                <a:effectLst/>
              </a:rPr>
              <a:t>Y</a:t>
            </a:r>
            <a:r>
              <a:rPr lang="sv-SE" sz="2000" i="1" baseline="-25000" dirty="0" smtClean="0">
                <a:solidFill>
                  <a:schemeClr val="tx1"/>
                </a:solidFill>
                <a:effectLst/>
              </a:rPr>
              <a:t>n </a:t>
            </a:r>
            <a:r>
              <a:rPr lang="sv-SE" sz="2000" dirty="0" smtClean="0">
                <a:solidFill>
                  <a:schemeClr val="tx1"/>
                </a:solidFill>
                <a:effectLst/>
              </a:rPr>
              <a:t>/</a:t>
            </a:r>
            <a:r>
              <a:rPr lang="sv-SE" sz="2000" i="1" dirty="0">
                <a:solidFill>
                  <a:schemeClr val="tx1"/>
                </a:solidFill>
                <a:effectLst/>
              </a:rPr>
              <a:t>L</a:t>
            </a:r>
            <a:r>
              <a:rPr lang="sv-SE" sz="2000" dirty="0">
                <a:solidFill>
                  <a:schemeClr val="tx1"/>
                </a:solidFill>
                <a:effectLst/>
              </a:rPr>
              <a:t>)</a:t>
            </a:r>
            <a:r>
              <a:rPr lang="sv-SE" dirty="0" smtClean="0">
                <a:effectLst/>
              </a:rPr>
              <a:t> </a:t>
            </a:r>
          </a:p>
          <a:p>
            <a:pPr lvl="1" eaLnBrk="1" hangingPunct="1">
              <a:lnSpc>
                <a:spcPct val="90000"/>
              </a:lnSpc>
              <a:buFont typeface="Arial" panose="020B0604020202020204" pitchFamily="34" charset="0"/>
              <a:buChar char="•"/>
              <a:defRPr/>
            </a:pPr>
            <a:r>
              <a:rPr lang="sv-SE" dirty="0" smtClean="0">
                <a:effectLst/>
              </a:rPr>
              <a:t>sådan att den av lönesättarna valda reallönen </a:t>
            </a:r>
            <a:r>
              <a:rPr lang="sv-SE" sz="2000" dirty="0" smtClean="0">
                <a:solidFill>
                  <a:schemeClr val="tx1"/>
                </a:solidFill>
                <a:effectLst/>
              </a:rPr>
              <a:t>(</a:t>
            </a:r>
            <a:r>
              <a:rPr lang="sv-SE" sz="2000" i="1" dirty="0" smtClean="0">
                <a:solidFill>
                  <a:schemeClr val="tx1"/>
                </a:solidFill>
                <a:effectLst/>
              </a:rPr>
              <a:t>F</a:t>
            </a:r>
            <a:r>
              <a:rPr lang="sv-SE" sz="2000" dirty="0" smtClean="0">
                <a:solidFill>
                  <a:schemeClr val="tx1"/>
                </a:solidFill>
                <a:effectLst/>
              </a:rPr>
              <a:t>(</a:t>
            </a:r>
            <a:r>
              <a:rPr lang="sv-SE" sz="2000" i="1" dirty="0" err="1" smtClean="0">
                <a:solidFill>
                  <a:schemeClr val="tx1"/>
                </a:solidFill>
                <a:effectLst/>
              </a:rPr>
              <a:t>u</a:t>
            </a:r>
            <a:r>
              <a:rPr lang="sv-SE" sz="2000" i="1" baseline="-25000" dirty="0" err="1" smtClean="0">
                <a:solidFill>
                  <a:schemeClr val="tx1"/>
                </a:solidFill>
                <a:effectLst/>
              </a:rPr>
              <a:t>n</a:t>
            </a:r>
            <a:r>
              <a:rPr lang="sv-SE" sz="2000" dirty="0" err="1" smtClean="0">
                <a:solidFill>
                  <a:schemeClr val="tx1"/>
                </a:solidFill>
                <a:effectLst/>
              </a:rPr>
              <a:t>,</a:t>
            </a:r>
            <a:r>
              <a:rPr lang="sv-SE" sz="2000" i="1" dirty="0" err="1" smtClean="0">
                <a:solidFill>
                  <a:schemeClr val="tx1"/>
                </a:solidFill>
                <a:effectLst/>
              </a:rPr>
              <a:t>z</a:t>
            </a:r>
            <a:r>
              <a:rPr lang="sv-SE" sz="2000" dirty="0">
                <a:solidFill>
                  <a:schemeClr val="tx1"/>
                </a:solidFill>
                <a:effectLst/>
              </a:rPr>
              <a:t>))</a:t>
            </a:r>
            <a:r>
              <a:rPr lang="sv-SE" dirty="0" smtClean="0">
                <a:effectLst/>
              </a:rPr>
              <a:t> är lika med den som impliceras av företagens prissättningsbeteende (1/(1+</a:t>
            </a:r>
            <a:r>
              <a:rPr lang="sv-SE" i="1" dirty="0" smtClean="0">
                <a:effectLst/>
                <a:sym typeface="Symbol"/>
              </a:rPr>
              <a:t></a:t>
            </a:r>
            <a:r>
              <a:rPr lang="sv-SE" dirty="0" smtClean="0">
                <a:effectLst/>
                <a:sym typeface="Symbol"/>
              </a:rPr>
              <a:t>). </a:t>
            </a:r>
          </a:p>
          <a:p>
            <a:pPr eaLnBrk="1" hangingPunct="1">
              <a:lnSpc>
                <a:spcPct val="90000"/>
              </a:lnSpc>
              <a:spcBef>
                <a:spcPts val="1200"/>
              </a:spcBef>
              <a:buFont typeface="Arial" panose="020B0604020202020204" pitchFamily="34" charset="0"/>
              <a:buChar char="•"/>
              <a:defRPr/>
            </a:pPr>
            <a:r>
              <a:rPr lang="sv-SE" sz="2200" dirty="0" smtClean="0">
                <a:effectLst/>
                <a:sym typeface="Symbol"/>
              </a:rPr>
              <a:t>Vi kommer att titta mer på detta samband i nästa kapitel.</a:t>
            </a:r>
            <a:r>
              <a:rPr lang="sv-SE" sz="2200" dirty="0" smtClean="0">
                <a:effectLst/>
              </a:rPr>
              <a:t> </a:t>
            </a:r>
          </a:p>
        </p:txBody>
      </p:sp>
      <p:graphicFrame>
        <p:nvGraphicFramePr>
          <p:cNvPr id="2" name="Object 1"/>
          <p:cNvGraphicFramePr>
            <a:graphicFrameLocks noChangeAspect="1"/>
          </p:cNvGraphicFramePr>
          <p:nvPr>
            <p:extLst>
              <p:ext uri="{D42A27DB-BD31-4B8C-83A1-F6EECF244321}">
                <p14:modId xmlns:p14="http://schemas.microsoft.com/office/powerpoint/2010/main" val="3214251924"/>
              </p:ext>
            </p:extLst>
          </p:nvPr>
        </p:nvGraphicFramePr>
        <p:xfrm>
          <a:off x="3148013" y="1816100"/>
          <a:ext cx="2466975" cy="723900"/>
        </p:xfrm>
        <a:graphic>
          <a:graphicData uri="http://schemas.openxmlformats.org/presentationml/2006/ole">
            <mc:AlternateContent xmlns:mc="http://schemas.openxmlformats.org/markup-compatibility/2006">
              <mc:Choice xmlns:v="urn:schemas-microsoft-com:vml" Requires="v">
                <p:oleObj spid="_x0000_s41000" name="Equation" r:id="rId3" imgW="1333440" imgH="431640" progId="Equation.3">
                  <p:embed/>
                </p:oleObj>
              </mc:Choice>
              <mc:Fallback>
                <p:oleObj name="Equation" r:id="rId3" imgW="1333440" imgH="431640" progId="Equation.3">
                  <p:embed/>
                  <p:pic>
                    <p:nvPicPr>
                      <p:cNvPr id="0" name="Object 1"/>
                      <p:cNvPicPr>
                        <a:picLocks noChangeAspect="1" noChangeArrowheads="1"/>
                      </p:cNvPicPr>
                      <p:nvPr/>
                    </p:nvPicPr>
                    <p:blipFill>
                      <a:blip r:embed="rId4"/>
                      <a:srcRect/>
                      <a:stretch>
                        <a:fillRect/>
                      </a:stretch>
                    </p:blipFill>
                    <p:spPr bwMode="auto">
                      <a:xfrm>
                        <a:off x="3148013" y="1816100"/>
                        <a:ext cx="2466975" cy="723900"/>
                      </a:xfrm>
                      <a:prstGeom prst="rect">
                        <a:avLst/>
                      </a:prstGeom>
                      <a:noFill/>
                      <a:ln>
                        <a:noFill/>
                      </a:ln>
                    </p:spPr>
                  </p:pic>
                </p:oleObj>
              </mc:Fallback>
            </mc:AlternateContent>
          </a:graphicData>
        </a:graphic>
      </p:graphicFrame>
      <p:sp>
        <p:nvSpPr>
          <p:cNvPr id="7" name="Slide Number Placeholder 3"/>
          <p:cNvSpPr>
            <a:spLocks noGrp="1"/>
          </p:cNvSpPr>
          <p:nvPr>
            <p:ph type="sldNum" sz="quarter" idx="10"/>
          </p:nvPr>
        </p:nvSpPr>
        <p:spPr>
          <a:xfrm>
            <a:off x="0" y="6516688"/>
            <a:ext cx="1900238" cy="336550"/>
          </a:xfrm>
        </p:spPr>
        <p:txBody>
          <a:bodyPr/>
          <a:lstStyle/>
          <a:p>
            <a:pPr>
              <a:defRPr/>
            </a:pPr>
            <a:r>
              <a:rPr lang="sv-SE" dirty="0" smtClean="0"/>
              <a:t>K7: </a:t>
            </a:r>
            <a:r>
              <a:rPr lang="sv-SE" dirty="0"/>
              <a:t>sid. </a:t>
            </a:r>
            <a:fld id="{71B7D319-3509-4EF6-A7CA-BA2351681FF6}" type="slidenum">
              <a:rPr lang="en-GB"/>
              <a:pPr>
                <a:defRPr/>
              </a:pPr>
              <a:t>26</a:t>
            </a:fld>
            <a:endParaRPr lang="en-GB" dirty="0"/>
          </a:p>
        </p:txBody>
      </p:sp>
    </p:spTree>
    <p:extLst>
      <p:ext uri="{BB962C8B-B14F-4D97-AF65-F5344CB8AC3E}">
        <p14:creationId xmlns:p14="http://schemas.microsoft.com/office/powerpoint/2010/main" val="2749315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163843">
                                            <p:txEl>
                                              <p:pRg st="0" end="0"/>
                                            </p:txEl>
                                          </p:spTgt>
                                        </p:tgtEl>
                                        <p:attrNameLst>
                                          <p:attrName>style.visibility</p:attrName>
                                        </p:attrNameLst>
                                      </p:cBhvr>
                                      <p:to>
                                        <p:strVal val="visible"/>
                                      </p:to>
                                    </p:set>
                                    <p:animEffect transition="in" filter="wipe(left)">
                                      <p:cBhvr>
                                        <p:cTn id="9" dur="500"/>
                                        <p:tgtEl>
                                          <p:spTgt spid="163843">
                                            <p:txEl>
                                              <p:pRg st="0" end="0"/>
                                            </p:txEl>
                                          </p:spTgt>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163843">
                                            <p:txEl>
                                              <p:pRg st="3" end="3"/>
                                            </p:txEl>
                                          </p:spTgt>
                                        </p:tgtEl>
                                        <p:attrNameLst>
                                          <p:attrName>style.visibility</p:attrName>
                                        </p:attrNameLst>
                                      </p:cBhvr>
                                      <p:to>
                                        <p:strVal val="visible"/>
                                      </p:to>
                                    </p:set>
                                    <p:animEffect transition="in" filter="wipe(left)">
                                      <p:cBhvr>
                                        <p:cTn id="12" dur="500"/>
                                        <p:tgtEl>
                                          <p:spTgt spid="16384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3843">
                                            <p:txEl>
                                              <p:pRg st="4" end="4"/>
                                            </p:txEl>
                                          </p:spTgt>
                                        </p:tgtEl>
                                        <p:attrNameLst>
                                          <p:attrName>style.visibility</p:attrName>
                                        </p:attrNameLst>
                                      </p:cBhvr>
                                      <p:to>
                                        <p:strVal val="visible"/>
                                      </p:to>
                                    </p:set>
                                    <p:animEffect transition="in" filter="wipe(left)">
                                      <p:cBhvr>
                                        <p:cTn id="17" dur="500"/>
                                        <p:tgtEl>
                                          <p:spTgt spid="16384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3843">
                                            <p:txEl>
                                              <p:pRg st="5" end="5"/>
                                            </p:txEl>
                                          </p:spTgt>
                                        </p:tgtEl>
                                        <p:attrNameLst>
                                          <p:attrName>style.visibility</p:attrName>
                                        </p:attrNameLst>
                                      </p:cBhvr>
                                      <p:to>
                                        <p:strVal val="visible"/>
                                      </p:to>
                                    </p:set>
                                    <p:animEffect transition="in" filter="wipe(left)">
                                      <p:cBhvr>
                                        <p:cTn id="22" dur="500"/>
                                        <p:tgtEl>
                                          <p:spTgt spid="16384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3843">
                                            <p:txEl>
                                              <p:pRg st="6" end="6"/>
                                            </p:txEl>
                                          </p:spTgt>
                                        </p:tgtEl>
                                        <p:attrNameLst>
                                          <p:attrName>style.visibility</p:attrName>
                                        </p:attrNameLst>
                                      </p:cBhvr>
                                      <p:to>
                                        <p:strVal val="visible"/>
                                      </p:to>
                                    </p:set>
                                    <p:animEffect transition="in" filter="wipe(left)">
                                      <p:cBhvr>
                                        <p:cTn id="27" dur="500"/>
                                        <p:tgtEl>
                                          <p:spTgt spid="16384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3843">
                                            <p:txEl>
                                              <p:pRg st="7" end="7"/>
                                            </p:txEl>
                                          </p:spTgt>
                                        </p:tgtEl>
                                        <p:attrNameLst>
                                          <p:attrName>style.visibility</p:attrName>
                                        </p:attrNameLst>
                                      </p:cBhvr>
                                      <p:to>
                                        <p:strVal val="visible"/>
                                      </p:to>
                                    </p:set>
                                    <p:animEffect transition="in" filter="wipe(left)">
                                      <p:cBhvr>
                                        <p:cTn id="32" dur="500"/>
                                        <p:tgtEl>
                                          <p:spTgt spid="1638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uiExpand="1" build="p" bldLvl="2"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defRPr/>
            </a:pPr>
            <a:r>
              <a:rPr lang="en-US" dirty="0" smtClean="0">
                <a:latin typeface="Arial Black" pitchFamily="34" charset="0"/>
              </a:rPr>
              <a:t>    </a:t>
            </a:r>
            <a:r>
              <a:rPr lang="en-US" dirty="0" smtClean="0">
                <a:effectLst>
                  <a:outerShdw blurRad="38100" dist="38100" dir="2700000" algn="tl">
                    <a:srgbClr val="000000">
                      <a:alpha val="43137"/>
                    </a:srgbClr>
                  </a:outerShdw>
                </a:effectLst>
              </a:rPr>
              <a:t>Sveriges </a:t>
            </a:r>
            <a:r>
              <a:rPr lang="en-US" dirty="0" err="1" smtClean="0">
                <a:effectLst>
                  <a:outerShdw blurRad="38100" dist="38100" dir="2700000" algn="tl">
                    <a:srgbClr val="000000">
                      <a:alpha val="43137"/>
                    </a:srgbClr>
                  </a:outerShdw>
                </a:effectLst>
              </a:rPr>
              <a:t>befolkning</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arbetsför</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ålder</a:t>
            </a:r>
            <a:r>
              <a:rPr lang="en-US" dirty="0" smtClean="0">
                <a:effectLst>
                  <a:outerShdw blurRad="38100" dist="38100" dir="2700000" algn="tl">
                    <a:srgbClr val="000000">
                      <a:alpha val="43137"/>
                    </a:srgbClr>
                  </a:outerShdw>
                </a:effectLst>
              </a:rPr>
              <a:t> (15-74) Q2 2021</a:t>
            </a:r>
          </a:p>
        </p:txBody>
      </p:sp>
      <p:sp>
        <p:nvSpPr>
          <p:cNvPr id="5" name="Slide Number Placeholder 3"/>
          <p:cNvSpPr>
            <a:spLocks noGrp="1"/>
          </p:cNvSpPr>
          <p:nvPr>
            <p:ph type="sldNum" sz="quarter" idx="10"/>
          </p:nvPr>
        </p:nvSpPr>
        <p:spPr>
          <a:xfrm>
            <a:off x="0" y="6516688"/>
            <a:ext cx="1900238" cy="336550"/>
          </a:xfrm>
        </p:spPr>
        <p:txBody>
          <a:bodyPr/>
          <a:lstStyle/>
          <a:p>
            <a:pPr>
              <a:defRPr/>
            </a:pPr>
            <a:r>
              <a:rPr lang="sv-SE" dirty="0" smtClean="0"/>
              <a:t>K7: </a:t>
            </a:r>
            <a:r>
              <a:rPr lang="sv-SE" dirty="0"/>
              <a:t>sid. </a:t>
            </a:r>
            <a:fld id="{71B7D319-3509-4EF6-A7CA-BA2351681FF6}" type="slidenum">
              <a:rPr lang="en-GB"/>
              <a:pPr>
                <a:defRPr/>
              </a:pPr>
              <a:t>3</a:t>
            </a:fld>
            <a:endParaRPr lang="en-GB"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338" y="1885950"/>
            <a:ext cx="7453094" cy="3631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46680" y="4869160"/>
            <a:ext cx="1080120" cy="338554"/>
          </a:xfrm>
          <a:prstGeom prst="rect">
            <a:avLst/>
          </a:prstGeom>
          <a:solidFill>
            <a:srgbClr val="027FA6"/>
          </a:solidFill>
        </p:spPr>
        <p:txBody>
          <a:bodyPr wrap="square" rtlCol="0">
            <a:spAutoFit/>
          </a:bodyPr>
          <a:lstStyle/>
          <a:p>
            <a:r>
              <a:rPr lang="en-US" sz="1600" dirty="0" smtClean="0"/>
              <a:t>5 074000</a:t>
            </a:r>
            <a:endParaRPr lang="en-US" sz="1600" dirty="0"/>
          </a:p>
        </p:txBody>
      </p:sp>
      <p:sp>
        <p:nvSpPr>
          <p:cNvPr id="6" name="TextBox 5"/>
          <p:cNvSpPr txBox="1"/>
          <p:nvPr/>
        </p:nvSpPr>
        <p:spPr>
          <a:xfrm>
            <a:off x="1655676" y="3651706"/>
            <a:ext cx="1152128" cy="369332"/>
          </a:xfrm>
          <a:prstGeom prst="rect">
            <a:avLst/>
          </a:prstGeom>
          <a:solidFill>
            <a:srgbClr val="027FA6"/>
          </a:solidFill>
        </p:spPr>
        <p:txBody>
          <a:bodyPr wrap="square" rtlCol="0">
            <a:spAutoFit/>
          </a:bodyPr>
          <a:lstStyle/>
          <a:p>
            <a:r>
              <a:rPr lang="en-US" sz="1800" dirty="0" smtClean="0"/>
              <a:t>5 630 000</a:t>
            </a:r>
            <a:endParaRPr lang="en-US" sz="1800" dirty="0"/>
          </a:p>
        </p:txBody>
      </p:sp>
      <p:sp>
        <p:nvSpPr>
          <p:cNvPr id="7" name="TextBox 6"/>
          <p:cNvSpPr txBox="1"/>
          <p:nvPr/>
        </p:nvSpPr>
        <p:spPr>
          <a:xfrm>
            <a:off x="2267744" y="4869160"/>
            <a:ext cx="1080120" cy="338554"/>
          </a:xfrm>
          <a:prstGeom prst="rect">
            <a:avLst/>
          </a:prstGeom>
          <a:solidFill>
            <a:srgbClr val="027FA6"/>
          </a:solidFill>
        </p:spPr>
        <p:txBody>
          <a:bodyPr wrap="square" rtlCol="0">
            <a:spAutoFit/>
          </a:bodyPr>
          <a:lstStyle/>
          <a:p>
            <a:r>
              <a:rPr lang="en-US" sz="1600" dirty="0" smtClean="0"/>
              <a:t>556 000</a:t>
            </a:r>
            <a:endParaRPr lang="en-US" sz="1600" dirty="0"/>
          </a:p>
        </p:txBody>
      </p:sp>
      <p:sp>
        <p:nvSpPr>
          <p:cNvPr id="8" name="TextBox 7"/>
          <p:cNvSpPr txBox="1"/>
          <p:nvPr/>
        </p:nvSpPr>
        <p:spPr>
          <a:xfrm>
            <a:off x="5364088" y="3651706"/>
            <a:ext cx="1152128" cy="369332"/>
          </a:xfrm>
          <a:prstGeom prst="rect">
            <a:avLst/>
          </a:prstGeom>
          <a:solidFill>
            <a:srgbClr val="FF9933"/>
          </a:solidFill>
        </p:spPr>
        <p:txBody>
          <a:bodyPr wrap="square" rtlCol="0">
            <a:spAutoFit/>
          </a:bodyPr>
          <a:lstStyle/>
          <a:p>
            <a:r>
              <a:rPr lang="en-US" sz="1800" dirty="0" smtClean="0"/>
              <a:t>1 880 000</a:t>
            </a:r>
            <a:endParaRPr lang="en-US" sz="1800" dirty="0"/>
          </a:p>
        </p:txBody>
      </p:sp>
      <p:sp>
        <p:nvSpPr>
          <p:cNvPr id="9" name="TextBox 8"/>
          <p:cNvSpPr txBox="1"/>
          <p:nvPr/>
        </p:nvSpPr>
        <p:spPr>
          <a:xfrm>
            <a:off x="6084169" y="4853771"/>
            <a:ext cx="1068936" cy="369332"/>
          </a:xfrm>
          <a:prstGeom prst="rect">
            <a:avLst/>
          </a:prstGeom>
          <a:solidFill>
            <a:srgbClr val="FF9933"/>
          </a:solidFill>
        </p:spPr>
        <p:txBody>
          <a:bodyPr wrap="square" rtlCol="0">
            <a:spAutoFit/>
          </a:bodyPr>
          <a:lstStyle/>
          <a:p>
            <a:r>
              <a:rPr lang="en-US" sz="1800" dirty="0" smtClean="0"/>
              <a:t>901 000</a:t>
            </a:r>
            <a:endParaRPr lang="en-US" sz="1800" dirty="0"/>
          </a:p>
        </p:txBody>
      </p:sp>
      <p:sp>
        <p:nvSpPr>
          <p:cNvPr id="10" name="TextBox 9"/>
          <p:cNvSpPr txBox="1"/>
          <p:nvPr/>
        </p:nvSpPr>
        <p:spPr>
          <a:xfrm>
            <a:off x="4900976" y="4869160"/>
            <a:ext cx="1068936" cy="369332"/>
          </a:xfrm>
          <a:prstGeom prst="rect">
            <a:avLst/>
          </a:prstGeom>
          <a:solidFill>
            <a:srgbClr val="FF9933"/>
          </a:solidFill>
        </p:spPr>
        <p:txBody>
          <a:bodyPr wrap="square" rtlCol="0">
            <a:spAutoFit/>
          </a:bodyPr>
          <a:lstStyle/>
          <a:p>
            <a:r>
              <a:rPr lang="en-US" sz="1800" dirty="0" smtClean="0"/>
              <a:t>494 000</a:t>
            </a:r>
            <a:endParaRPr lang="en-US" sz="1800" dirty="0"/>
          </a:p>
        </p:txBody>
      </p:sp>
      <p:sp>
        <p:nvSpPr>
          <p:cNvPr id="11" name="TextBox 10"/>
          <p:cNvSpPr txBox="1"/>
          <p:nvPr/>
        </p:nvSpPr>
        <p:spPr>
          <a:xfrm>
            <a:off x="3791096" y="4869160"/>
            <a:ext cx="1068936" cy="369332"/>
          </a:xfrm>
          <a:prstGeom prst="rect">
            <a:avLst/>
          </a:prstGeom>
          <a:solidFill>
            <a:srgbClr val="FF9933"/>
          </a:solidFill>
        </p:spPr>
        <p:txBody>
          <a:bodyPr wrap="square" rtlCol="0">
            <a:spAutoFit/>
          </a:bodyPr>
          <a:lstStyle/>
          <a:p>
            <a:r>
              <a:rPr lang="en-US" sz="1800" dirty="0" smtClean="0"/>
              <a:t>241 000</a:t>
            </a:r>
            <a:endParaRPr lang="en-US" sz="1800" dirty="0"/>
          </a:p>
        </p:txBody>
      </p:sp>
      <p:sp>
        <p:nvSpPr>
          <p:cNvPr id="12" name="TextBox 11"/>
          <p:cNvSpPr txBox="1"/>
          <p:nvPr/>
        </p:nvSpPr>
        <p:spPr>
          <a:xfrm>
            <a:off x="7206392" y="4869160"/>
            <a:ext cx="1068936" cy="369332"/>
          </a:xfrm>
          <a:prstGeom prst="rect">
            <a:avLst/>
          </a:prstGeom>
          <a:solidFill>
            <a:srgbClr val="FF9933"/>
          </a:solidFill>
        </p:spPr>
        <p:txBody>
          <a:bodyPr wrap="square" rtlCol="0">
            <a:spAutoFit/>
          </a:bodyPr>
          <a:lstStyle/>
          <a:p>
            <a:r>
              <a:rPr lang="en-US" sz="1800" dirty="0" smtClean="0"/>
              <a:t>244 000</a:t>
            </a:r>
            <a:endParaRPr lang="en-US" sz="1800" dirty="0"/>
          </a:p>
        </p:txBody>
      </p:sp>
      <p:sp>
        <p:nvSpPr>
          <p:cNvPr id="13" name="TextBox 12"/>
          <p:cNvSpPr txBox="1"/>
          <p:nvPr/>
        </p:nvSpPr>
        <p:spPr>
          <a:xfrm>
            <a:off x="3563888" y="2592200"/>
            <a:ext cx="1152128" cy="369332"/>
          </a:xfrm>
          <a:prstGeom prst="rect">
            <a:avLst/>
          </a:prstGeom>
          <a:solidFill>
            <a:srgbClr val="027FA6"/>
          </a:solidFill>
        </p:spPr>
        <p:txBody>
          <a:bodyPr wrap="square" rtlCol="0">
            <a:spAutoFit/>
          </a:bodyPr>
          <a:lstStyle/>
          <a:p>
            <a:r>
              <a:rPr lang="en-US" sz="1800" dirty="0" smtClean="0"/>
              <a:t>7 510 000</a:t>
            </a:r>
            <a:endParaRPr lang="en-US" sz="1800" dirty="0"/>
          </a:p>
        </p:txBody>
      </p:sp>
    </p:spTree>
    <p:extLst>
      <p:ext uri="{BB962C8B-B14F-4D97-AF65-F5344CB8AC3E}">
        <p14:creationId xmlns:p14="http://schemas.microsoft.com/office/powerpoint/2010/main" val="175309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Sysselsättningsgrad</a:t>
            </a:r>
            <a:endParaRPr lang="sv-SE" dirty="0"/>
          </a:p>
        </p:txBody>
      </p:sp>
      <p:sp>
        <p:nvSpPr>
          <p:cNvPr id="6" name="Slide Number Placeholder 3"/>
          <p:cNvSpPr>
            <a:spLocks noGrp="1"/>
          </p:cNvSpPr>
          <p:nvPr>
            <p:ph type="sldNum" sz="quarter" idx="10"/>
          </p:nvPr>
        </p:nvSpPr>
        <p:spPr>
          <a:xfrm>
            <a:off x="0" y="6516688"/>
            <a:ext cx="1900238" cy="336550"/>
          </a:xfrm>
        </p:spPr>
        <p:txBody>
          <a:bodyPr/>
          <a:lstStyle/>
          <a:p>
            <a:pPr>
              <a:defRPr/>
            </a:pPr>
            <a:r>
              <a:rPr lang="sv-SE" dirty="0" smtClean="0"/>
              <a:t>K7: </a:t>
            </a:r>
            <a:r>
              <a:rPr lang="sv-SE" dirty="0"/>
              <a:t>sid. </a:t>
            </a:r>
            <a:fld id="{71B7D319-3509-4EF6-A7CA-BA2351681FF6}" type="slidenum">
              <a:rPr lang="en-GB"/>
              <a:pPr>
                <a:defRPr/>
              </a:pPr>
              <a:t>4</a:t>
            </a:fld>
            <a:endParaRPr lang="en-GB" dirty="0"/>
          </a:p>
        </p:txBody>
      </p:sp>
      <p:pic>
        <p:nvPicPr>
          <p:cNvPr id="419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051" b="3654"/>
          <a:stretch/>
        </p:blipFill>
        <p:spPr bwMode="auto">
          <a:xfrm>
            <a:off x="1956434" y="1356388"/>
            <a:ext cx="5431507" cy="55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99608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Arbetslöshet</a:t>
            </a:r>
            <a:endParaRPr lang="sv-SE" dirty="0"/>
          </a:p>
        </p:txBody>
      </p:sp>
      <p:sp>
        <p:nvSpPr>
          <p:cNvPr id="3" name="Content Placeholder 2"/>
          <p:cNvSpPr>
            <a:spLocks noGrp="1"/>
          </p:cNvSpPr>
          <p:nvPr>
            <p:ph idx="1"/>
          </p:nvPr>
        </p:nvSpPr>
        <p:spPr>
          <a:xfrm>
            <a:off x="454421" y="1412776"/>
            <a:ext cx="8078019" cy="720080"/>
          </a:xfrm>
        </p:spPr>
        <p:txBody>
          <a:bodyPr/>
          <a:lstStyle/>
          <a:p>
            <a:pPr>
              <a:lnSpc>
                <a:spcPts val="2800"/>
              </a:lnSpc>
              <a:buFont typeface="Arial" panose="020B0604020202020204" pitchFamily="34" charset="0"/>
              <a:buChar char="•"/>
            </a:pPr>
            <a:r>
              <a:rPr lang="sv-SE" sz="2000" dirty="0" smtClean="0">
                <a:effectLst/>
              </a:rPr>
              <a:t>Arbetslösheten definieras som antal arbetslösa i procent av antal i arbetskraften i procent  ökade kraftigt i samband med 90-talskrisen och inte kommit tillbaks ned till nivåerna innan krisen.</a:t>
            </a:r>
            <a:endParaRPr lang="sv-SE" sz="2000" dirty="0">
              <a:effectLst/>
            </a:endParaRPr>
          </a:p>
        </p:txBody>
      </p:sp>
      <p:sp>
        <p:nvSpPr>
          <p:cNvPr id="6" name="Slide Number Placeholder 3"/>
          <p:cNvSpPr>
            <a:spLocks noGrp="1"/>
          </p:cNvSpPr>
          <p:nvPr>
            <p:ph type="sldNum" sz="quarter" idx="10"/>
          </p:nvPr>
        </p:nvSpPr>
        <p:spPr>
          <a:xfrm>
            <a:off x="0" y="6516688"/>
            <a:ext cx="1900238" cy="336550"/>
          </a:xfrm>
        </p:spPr>
        <p:txBody>
          <a:bodyPr/>
          <a:lstStyle/>
          <a:p>
            <a:pPr>
              <a:defRPr/>
            </a:pPr>
            <a:r>
              <a:rPr lang="sv-SE" dirty="0" smtClean="0"/>
              <a:t>K7: </a:t>
            </a:r>
            <a:r>
              <a:rPr lang="sv-SE" dirty="0"/>
              <a:t>sid. </a:t>
            </a:r>
            <a:fld id="{71B7D319-3509-4EF6-A7CA-BA2351681FF6}" type="slidenum">
              <a:rPr lang="en-GB"/>
              <a:pPr>
                <a:defRPr/>
              </a:pPr>
              <a:t>5</a:t>
            </a:fld>
            <a:endParaRPr lang="en-GB" dirty="0"/>
          </a:p>
        </p:txBody>
      </p:sp>
      <p:sp>
        <p:nvSpPr>
          <p:cNvPr id="4" name="TextBox 3"/>
          <p:cNvSpPr txBox="1"/>
          <p:nvPr/>
        </p:nvSpPr>
        <p:spPr>
          <a:xfrm>
            <a:off x="3275856" y="2535287"/>
            <a:ext cx="3180679" cy="461665"/>
          </a:xfrm>
          <a:prstGeom prst="rect">
            <a:avLst/>
          </a:prstGeom>
          <a:noFill/>
        </p:spPr>
        <p:txBody>
          <a:bodyPr wrap="none" rtlCol="0">
            <a:spAutoFit/>
          </a:bodyPr>
          <a:lstStyle/>
          <a:p>
            <a:r>
              <a:rPr lang="sv-SE" dirty="0" smtClean="0">
                <a:solidFill>
                  <a:schemeClr val="tx1"/>
                </a:solidFill>
                <a:latin typeface="+mn-lt"/>
              </a:rPr>
              <a:t>Arbetslöshet i Sverige</a:t>
            </a:r>
            <a:endParaRPr lang="sv-SE" dirty="0">
              <a:solidFill>
                <a:schemeClr val="tx1"/>
              </a:solidFill>
              <a:latin typeface="+mn-lt"/>
            </a:endParaRPr>
          </a:p>
        </p:txBody>
      </p:sp>
      <p:graphicFrame>
        <p:nvGraphicFramePr>
          <p:cNvPr id="7" name="Chart 6"/>
          <p:cNvGraphicFramePr>
            <a:graphicFrameLocks/>
          </p:cNvGraphicFramePr>
          <p:nvPr>
            <p:extLst>
              <p:ext uri="{D42A27DB-BD31-4B8C-83A1-F6EECF244321}">
                <p14:modId xmlns:p14="http://schemas.microsoft.com/office/powerpoint/2010/main" val="1985979255"/>
              </p:ext>
            </p:extLst>
          </p:nvPr>
        </p:nvGraphicFramePr>
        <p:xfrm>
          <a:off x="768511" y="2721979"/>
          <a:ext cx="7488832" cy="389575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084168" y="6385046"/>
            <a:ext cx="2459969" cy="461665"/>
          </a:xfrm>
          <a:prstGeom prst="rect">
            <a:avLst/>
          </a:prstGeom>
          <a:noFill/>
        </p:spPr>
        <p:txBody>
          <a:bodyPr wrap="none" rtlCol="0">
            <a:spAutoFit/>
          </a:bodyPr>
          <a:lstStyle/>
          <a:p>
            <a:r>
              <a:rPr lang="en-US" dirty="0" err="1" smtClean="0">
                <a:solidFill>
                  <a:schemeClr val="tx1"/>
                </a:solidFill>
                <a:latin typeface="+mn-lt"/>
              </a:rPr>
              <a:t>Källa</a:t>
            </a:r>
            <a:r>
              <a:rPr lang="en-US" dirty="0" smtClean="0">
                <a:solidFill>
                  <a:schemeClr val="tx1"/>
                </a:solidFill>
                <a:latin typeface="+mn-lt"/>
              </a:rPr>
              <a:t>: SCB AKU </a:t>
            </a:r>
            <a:endParaRPr lang="en-US" dirty="0">
              <a:solidFill>
                <a:schemeClr val="tx1"/>
              </a:solidFill>
              <a:latin typeface="+mn-lt"/>
            </a:endParaRPr>
          </a:p>
        </p:txBody>
      </p:sp>
    </p:spTree>
    <p:extLst>
      <p:ext uri="{BB962C8B-B14F-4D97-AF65-F5344CB8AC3E}">
        <p14:creationId xmlns:p14="http://schemas.microsoft.com/office/powerpoint/2010/main" val="1266165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216" y="1412775"/>
            <a:ext cx="7537913" cy="4424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11560" y="0"/>
            <a:ext cx="8072438" cy="1138238"/>
          </a:xfrm>
        </p:spPr>
        <p:txBody>
          <a:bodyPr/>
          <a:lstStyle/>
          <a:p>
            <a:r>
              <a:rPr lang="sv-SE" dirty="0" smtClean="0"/>
              <a:t>Arbetslöshet i olika grupper</a:t>
            </a:r>
            <a:endParaRPr lang="sv-SE" dirty="0"/>
          </a:p>
        </p:txBody>
      </p:sp>
      <p:sp>
        <p:nvSpPr>
          <p:cNvPr id="4" name="Rectangle 3"/>
          <p:cNvSpPr/>
          <p:nvPr/>
        </p:nvSpPr>
        <p:spPr>
          <a:xfrm>
            <a:off x="1349854" y="5837202"/>
            <a:ext cx="6822546" cy="400110"/>
          </a:xfrm>
          <a:prstGeom prst="rect">
            <a:avLst/>
          </a:prstGeom>
        </p:spPr>
        <p:txBody>
          <a:bodyPr wrap="square">
            <a:spAutoFit/>
          </a:bodyPr>
          <a:lstStyle/>
          <a:p>
            <a:pPr marL="342900" indent="-342900">
              <a:buFont typeface="Arial" panose="020B0604020202020204" pitchFamily="34" charset="0"/>
              <a:buChar char="•"/>
            </a:pPr>
            <a:r>
              <a:rPr lang="sv-SE" sz="2000" dirty="0" smtClean="0">
                <a:solidFill>
                  <a:schemeClr val="tx1"/>
                </a:solidFill>
                <a:latin typeface="+mn-lt"/>
              </a:rPr>
              <a:t>Var 36% av de mellan 15 och 19 år arbetslösa?</a:t>
            </a:r>
            <a:endParaRPr lang="sv-SE" sz="2000" dirty="0">
              <a:solidFill>
                <a:schemeClr val="tx1"/>
              </a:solidFill>
              <a:latin typeface="+mn-lt"/>
            </a:endParaRPr>
          </a:p>
        </p:txBody>
      </p:sp>
      <p:sp>
        <p:nvSpPr>
          <p:cNvPr id="6" name="Slide Number Placeholder 3"/>
          <p:cNvSpPr>
            <a:spLocks noGrp="1"/>
          </p:cNvSpPr>
          <p:nvPr>
            <p:ph type="sldNum" sz="quarter" idx="10"/>
          </p:nvPr>
        </p:nvSpPr>
        <p:spPr>
          <a:xfrm>
            <a:off x="0" y="6516688"/>
            <a:ext cx="1900238" cy="336550"/>
          </a:xfrm>
        </p:spPr>
        <p:txBody>
          <a:bodyPr/>
          <a:lstStyle/>
          <a:p>
            <a:pPr>
              <a:defRPr/>
            </a:pPr>
            <a:r>
              <a:rPr lang="sv-SE" dirty="0" smtClean="0"/>
              <a:t>K7: </a:t>
            </a:r>
            <a:r>
              <a:rPr lang="sv-SE" dirty="0"/>
              <a:t>sid. </a:t>
            </a:r>
            <a:fld id="{71B7D319-3509-4EF6-A7CA-BA2351681FF6}" type="slidenum">
              <a:rPr lang="en-GB"/>
              <a:pPr>
                <a:defRPr/>
              </a:pPr>
              <a:t>6</a:t>
            </a:fld>
            <a:endParaRPr lang="en-GB" dirty="0"/>
          </a:p>
        </p:txBody>
      </p:sp>
      <p:sp>
        <p:nvSpPr>
          <p:cNvPr id="3" name="TextBox 2"/>
          <p:cNvSpPr txBox="1"/>
          <p:nvPr/>
        </p:nvSpPr>
        <p:spPr>
          <a:xfrm>
            <a:off x="6372200" y="1746703"/>
            <a:ext cx="1069524" cy="369332"/>
          </a:xfrm>
          <a:prstGeom prst="rect">
            <a:avLst/>
          </a:prstGeom>
          <a:noFill/>
        </p:spPr>
        <p:txBody>
          <a:bodyPr wrap="none" rtlCol="0">
            <a:spAutoFit/>
          </a:bodyPr>
          <a:lstStyle/>
          <a:p>
            <a:r>
              <a:rPr lang="en-US" sz="1800" dirty="0" smtClean="0">
                <a:solidFill>
                  <a:schemeClr val="tx1"/>
                </a:solidFill>
                <a:latin typeface="+mn-lt"/>
              </a:rPr>
              <a:t>Q3 2021</a:t>
            </a:r>
            <a:endParaRPr lang="en-US" sz="1800" dirty="0">
              <a:solidFill>
                <a:schemeClr val="tx1"/>
              </a:solidFill>
              <a:latin typeface="+mn-lt"/>
            </a:endParaRPr>
          </a:p>
        </p:txBody>
      </p:sp>
      <p:sp>
        <p:nvSpPr>
          <p:cNvPr id="5" name="TextBox 4"/>
          <p:cNvSpPr txBox="1"/>
          <p:nvPr/>
        </p:nvSpPr>
        <p:spPr>
          <a:xfrm>
            <a:off x="6543636" y="2205165"/>
            <a:ext cx="583814" cy="338554"/>
          </a:xfrm>
          <a:prstGeom prst="rect">
            <a:avLst/>
          </a:prstGeom>
          <a:noFill/>
        </p:spPr>
        <p:txBody>
          <a:bodyPr wrap="none" rtlCol="0">
            <a:spAutoFit/>
          </a:bodyPr>
          <a:lstStyle/>
          <a:p>
            <a:r>
              <a:rPr lang="en-US" sz="1600" dirty="0" smtClean="0">
                <a:solidFill>
                  <a:schemeClr val="tx1"/>
                </a:solidFill>
                <a:latin typeface="+mn-lt"/>
              </a:rPr>
              <a:t>20,9</a:t>
            </a:r>
            <a:endParaRPr lang="en-US" sz="1600" dirty="0">
              <a:solidFill>
                <a:schemeClr val="tx1"/>
              </a:solidFill>
              <a:latin typeface="+mn-lt"/>
            </a:endParaRPr>
          </a:p>
        </p:txBody>
      </p:sp>
      <p:sp>
        <p:nvSpPr>
          <p:cNvPr id="8" name="TextBox 7"/>
          <p:cNvSpPr txBox="1"/>
          <p:nvPr/>
        </p:nvSpPr>
        <p:spPr>
          <a:xfrm>
            <a:off x="6558249" y="2561136"/>
            <a:ext cx="470000" cy="338554"/>
          </a:xfrm>
          <a:prstGeom prst="rect">
            <a:avLst/>
          </a:prstGeom>
          <a:noFill/>
        </p:spPr>
        <p:txBody>
          <a:bodyPr wrap="none" rtlCol="0">
            <a:spAutoFit/>
          </a:bodyPr>
          <a:lstStyle/>
          <a:p>
            <a:r>
              <a:rPr lang="en-US" sz="1600" dirty="0" smtClean="0">
                <a:solidFill>
                  <a:schemeClr val="tx1"/>
                </a:solidFill>
                <a:latin typeface="+mn-lt"/>
              </a:rPr>
              <a:t>8,3</a:t>
            </a:r>
            <a:endParaRPr lang="en-US" sz="1600" dirty="0">
              <a:solidFill>
                <a:schemeClr val="tx1"/>
              </a:solidFill>
              <a:latin typeface="+mn-lt"/>
            </a:endParaRPr>
          </a:p>
        </p:txBody>
      </p:sp>
      <p:sp>
        <p:nvSpPr>
          <p:cNvPr id="9" name="TextBox 8"/>
          <p:cNvSpPr txBox="1"/>
          <p:nvPr/>
        </p:nvSpPr>
        <p:spPr>
          <a:xfrm>
            <a:off x="6559214" y="2821872"/>
            <a:ext cx="470000" cy="338554"/>
          </a:xfrm>
          <a:prstGeom prst="rect">
            <a:avLst/>
          </a:prstGeom>
          <a:noFill/>
        </p:spPr>
        <p:txBody>
          <a:bodyPr wrap="none" rtlCol="0">
            <a:spAutoFit/>
          </a:bodyPr>
          <a:lstStyle/>
          <a:p>
            <a:r>
              <a:rPr lang="en-US" sz="1600" dirty="0" smtClean="0">
                <a:solidFill>
                  <a:schemeClr val="tx1"/>
                </a:solidFill>
                <a:latin typeface="+mn-lt"/>
              </a:rPr>
              <a:t>6,6</a:t>
            </a:r>
            <a:endParaRPr lang="en-US" sz="1600" dirty="0">
              <a:solidFill>
                <a:schemeClr val="tx1"/>
              </a:solidFill>
              <a:latin typeface="+mn-lt"/>
            </a:endParaRPr>
          </a:p>
        </p:txBody>
      </p:sp>
      <p:sp>
        <p:nvSpPr>
          <p:cNvPr id="7" name="Right Brace 6"/>
          <p:cNvSpPr/>
          <p:nvPr/>
        </p:nvSpPr>
        <p:spPr bwMode="auto">
          <a:xfrm>
            <a:off x="6372201" y="2205165"/>
            <a:ext cx="161014" cy="342323"/>
          </a:xfrm>
          <a:prstGeom prst="righ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chemeClr val="bg1"/>
              </a:solidFill>
              <a:effectLst/>
              <a:latin typeface="+mn-lt"/>
              <a:ea typeface="MS Gothic" pitchFamily="49" charset="-128"/>
            </a:endParaRPr>
          </a:p>
        </p:txBody>
      </p:sp>
      <p:sp>
        <p:nvSpPr>
          <p:cNvPr id="11" name="TextBox 10"/>
          <p:cNvSpPr txBox="1"/>
          <p:nvPr/>
        </p:nvSpPr>
        <p:spPr>
          <a:xfrm>
            <a:off x="6570808" y="3037896"/>
            <a:ext cx="470000" cy="338554"/>
          </a:xfrm>
          <a:prstGeom prst="rect">
            <a:avLst/>
          </a:prstGeom>
          <a:noFill/>
        </p:spPr>
        <p:txBody>
          <a:bodyPr wrap="none" rtlCol="0">
            <a:spAutoFit/>
          </a:bodyPr>
          <a:lstStyle/>
          <a:p>
            <a:r>
              <a:rPr lang="en-US" sz="1600" dirty="0" smtClean="0">
                <a:solidFill>
                  <a:schemeClr val="tx1"/>
                </a:solidFill>
                <a:latin typeface="+mn-lt"/>
              </a:rPr>
              <a:t>5,4</a:t>
            </a:r>
            <a:endParaRPr lang="en-US" sz="1600" dirty="0">
              <a:solidFill>
                <a:schemeClr val="tx1"/>
              </a:solidFill>
              <a:latin typeface="+mn-lt"/>
            </a:endParaRPr>
          </a:p>
        </p:txBody>
      </p:sp>
      <p:sp>
        <p:nvSpPr>
          <p:cNvPr id="12" name="TextBox 11"/>
          <p:cNvSpPr txBox="1"/>
          <p:nvPr/>
        </p:nvSpPr>
        <p:spPr>
          <a:xfrm>
            <a:off x="6564696" y="3284984"/>
            <a:ext cx="470000" cy="338554"/>
          </a:xfrm>
          <a:prstGeom prst="rect">
            <a:avLst/>
          </a:prstGeom>
          <a:noFill/>
        </p:spPr>
        <p:txBody>
          <a:bodyPr wrap="none" rtlCol="0">
            <a:spAutoFit/>
          </a:bodyPr>
          <a:lstStyle/>
          <a:p>
            <a:r>
              <a:rPr lang="en-US" sz="1600" dirty="0" smtClean="0">
                <a:solidFill>
                  <a:schemeClr val="tx1"/>
                </a:solidFill>
                <a:latin typeface="+mn-lt"/>
              </a:rPr>
              <a:t>6,2</a:t>
            </a:r>
            <a:endParaRPr lang="en-US" sz="1600" dirty="0">
              <a:solidFill>
                <a:schemeClr val="tx1"/>
              </a:solidFill>
              <a:latin typeface="+mn-lt"/>
            </a:endParaRPr>
          </a:p>
        </p:txBody>
      </p:sp>
      <p:sp>
        <p:nvSpPr>
          <p:cNvPr id="13" name="TextBox 12"/>
          <p:cNvSpPr txBox="1"/>
          <p:nvPr/>
        </p:nvSpPr>
        <p:spPr>
          <a:xfrm>
            <a:off x="6444208" y="4921710"/>
            <a:ext cx="583814" cy="338554"/>
          </a:xfrm>
          <a:prstGeom prst="rect">
            <a:avLst/>
          </a:prstGeom>
          <a:noFill/>
        </p:spPr>
        <p:txBody>
          <a:bodyPr wrap="none" rtlCol="0">
            <a:spAutoFit/>
          </a:bodyPr>
          <a:lstStyle/>
          <a:p>
            <a:r>
              <a:rPr lang="en-US" sz="1600" dirty="0" smtClean="0">
                <a:solidFill>
                  <a:schemeClr val="tx1"/>
                </a:solidFill>
                <a:latin typeface="+mn-lt"/>
              </a:rPr>
              <a:t>18,3</a:t>
            </a:r>
            <a:endParaRPr lang="en-US" sz="1600" dirty="0">
              <a:solidFill>
                <a:schemeClr val="tx1"/>
              </a:solidFill>
              <a:latin typeface="+mn-lt"/>
            </a:endParaRPr>
          </a:p>
        </p:txBody>
      </p:sp>
      <p:sp>
        <p:nvSpPr>
          <p:cNvPr id="14" name="TextBox 13"/>
          <p:cNvSpPr txBox="1"/>
          <p:nvPr/>
        </p:nvSpPr>
        <p:spPr>
          <a:xfrm>
            <a:off x="6572938" y="5157192"/>
            <a:ext cx="470000" cy="338554"/>
          </a:xfrm>
          <a:prstGeom prst="rect">
            <a:avLst/>
          </a:prstGeom>
          <a:noFill/>
        </p:spPr>
        <p:txBody>
          <a:bodyPr wrap="none" rtlCol="0">
            <a:spAutoFit/>
          </a:bodyPr>
          <a:lstStyle/>
          <a:p>
            <a:r>
              <a:rPr lang="en-US" sz="1600" dirty="0" smtClean="0">
                <a:solidFill>
                  <a:schemeClr val="tx1"/>
                </a:solidFill>
                <a:latin typeface="+mn-lt"/>
              </a:rPr>
              <a:t>5,3</a:t>
            </a:r>
            <a:endParaRPr lang="en-US" sz="1600" dirty="0">
              <a:solidFill>
                <a:schemeClr val="tx1"/>
              </a:solidFill>
              <a:latin typeface="+mn-lt"/>
            </a:endParaRPr>
          </a:p>
        </p:txBody>
      </p:sp>
      <p:sp>
        <p:nvSpPr>
          <p:cNvPr id="15" name="TextBox 14"/>
          <p:cNvSpPr txBox="1"/>
          <p:nvPr/>
        </p:nvSpPr>
        <p:spPr>
          <a:xfrm>
            <a:off x="6396317" y="4579674"/>
            <a:ext cx="1069524" cy="369332"/>
          </a:xfrm>
          <a:prstGeom prst="rect">
            <a:avLst/>
          </a:prstGeom>
          <a:noFill/>
        </p:spPr>
        <p:txBody>
          <a:bodyPr wrap="none" rtlCol="0">
            <a:spAutoFit/>
          </a:bodyPr>
          <a:lstStyle/>
          <a:p>
            <a:r>
              <a:rPr lang="en-US" sz="1800" dirty="0" smtClean="0">
                <a:solidFill>
                  <a:schemeClr val="tx1"/>
                </a:solidFill>
                <a:latin typeface="+mn-lt"/>
              </a:rPr>
              <a:t>Q3 2021</a:t>
            </a:r>
            <a:endParaRPr lang="en-US" sz="1800" dirty="0">
              <a:solidFill>
                <a:schemeClr val="tx1"/>
              </a:solidFill>
              <a:latin typeface="+mn-lt"/>
            </a:endParaRPr>
          </a:p>
        </p:txBody>
      </p:sp>
      <p:sp>
        <p:nvSpPr>
          <p:cNvPr id="16" name="TextBox 15"/>
          <p:cNvSpPr txBox="1"/>
          <p:nvPr/>
        </p:nvSpPr>
        <p:spPr>
          <a:xfrm>
            <a:off x="6490503" y="3555298"/>
            <a:ext cx="697627" cy="369332"/>
          </a:xfrm>
          <a:prstGeom prst="rect">
            <a:avLst/>
          </a:prstGeom>
          <a:noFill/>
        </p:spPr>
        <p:txBody>
          <a:bodyPr wrap="none" rtlCol="0">
            <a:spAutoFit/>
          </a:bodyPr>
          <a:lstStyle/>
          <a:p>
            <a:r>
              <a:rPr lang="en-US" sz="1800" dirty="0" smtClean="0">
                <a:solidFill>
                  <a:schemeClr val="tx1"/>
                </a:solidFill>
                <a:latin typeface="+mn-lt"/>
              </a:rPr>
              <a:t>2020</a:t>
            </a:r>
            <a:endParaRPr lang="en-US" sz="1800" dirty="0">
              <a:solidFill>
                <a:schemeClr val="tx1"/>
              </a:solidFill>
              <a:latin typeface="+mn-lt"/>
            </a:endParaRPr>
          </a:p>
        </p:txBody>
      </p:sp>
      <p:sp>
        <p:nvSpPr>
          <p:cNvPr id="17" name="TextBox 16"/>
          <p:cNvSpPr txBox="1"/>
          <p:nvPr/>
        </p:nvSpPr>
        <p:spPr>
          <a:xfrm>
            <a:off x="6459048" y="3852455"/>
            <a:ext cx="583814" cy="338554"/>
          </a:xfrm>
          <a:prstGeom prst="rect">
            <a:avLst/>
          </a:prstGeom>
          <a:noFill/>
        </p:spPr>
        <p:txBody>
          <a:bodyPr wrap="none" rtlCol="0">
            <a:spAutoFit/>
          </a:bodyPr>
          <a:lstStyle/>
          <a:p>
            <a:r>
              <a:rPr lang="en-US" sz="1600" dirty="0" smtClean="0">
                <a:solidFill>
                  <a:schemeClr val="tx1"/>
                </a:solidFill>
                <a:latin typeface="+mn-lt"/>
              </a:rPr>
              <a:t>26,4</a:t>
            </a:r>
            <a:endParaRPr lang="en-US" sz="1600" dirty="0">
              <a:solidFill>
                <a:schemeClr val="tx1"/>
              </a:solidFill>
              <a:latin typeface="+mn-lt"/>
            </a:endParaRPr>
          </a:p>
        </p:txBody>
      </p:sp>
      <p:sp>
        <p:nvSpPr>
          <p:cNvPr id="18" name="TextBox 17"/>
          <p:cNvSpPr txBox="1"/>
          <p:nvPr/>
        </p:nvSpPr>
        <p:spPr>
          <a:xfrm>
            <a:off x="6533215" y="4084910"/>
            <a:ext cx="470000" cy="338554"/>
          </a:xfrm>
          <a:prstGeom prst="rect">
            <a:avLst/>
          </a:prstGeom>
          <a:noFill/>
        </p:spPr>
        <p:txBody>
          <a:bodyPr wrap="none" rtlCol="0">
            <a:spAutoFit/>
          </a:bodyPr>
          <a:lstStyle/>
          <a:p>
            <a:r>
              <a:rPr lang="en-US" sz="1600" dirty="0" smtClean="0">
                <a:solidFill>
                  <a:schemeClr val="tx1"/>
                </a:solidFill>
                <a:latin typeface="+mn-lt"/>
              </a:rPr>
              <a:t>7,3</a:t>
            </a:r>
            <a:endParaRPr lang="en-US" sz="1600" dirty="0">
              <a:solidFill>
                <a:schemeClr val="tx1"/>
              </a:solidFill>
              <a:latin typeface="+mn-lt"/>
            </a:endParaRPr>
          </a:p>
        </p:txBody>
      </p:sp>
      <p:sp>
        <p:nvSpPr>
          <p:cNvPr id="19" name="TextBox 18"/>
          <p:cNvSpPr txBox="1"/>
          <p:nvPr/>
        </p:nvSpPr>
        <p:spPr>
          <a:xfrm>
            <a:off x="6516216" y="4314582"/>
            <a:ext cx="470000" cy="338554"/>
          </a:xfrm>
          <a:prstGeom prst="rect">
            <a:avLst/>
          </a:prstGeom>
          <a:noFill/>
        </p:spPr>
        <p:txBody>
          <a:bodyPr wrap="none" rtlCol="0">
            <a:spAutoFit/>
          </a:bodyPr>
          <a:lstStyle/>
          <a:p>
            <a:r>
              <a:rPr lang="en-US" sz="1600" dirty="0" smtClean="0">
                <a:solidFill>
                  <a:schemeClr val="tx1"/>
                </a:solidFill>
                <a:latin typeface="+mn-lt"/>
              </a:rPr>
              <a:t>5,2</a:t>
            </a:r>
            <a:endParaRPr lang="en-US" sz="1600" dirty="0">
              <a:solidFill>
                <a:schemeClr val="tx1"/>
              </a:solidFill>
              <a:latin typeface="+mn-lt"/>
            </a:endParaRPr>
          </a:p>
        </p:txBody>
      </p:sp>
    </p:spTree>
    <p:extLst>
      <p:ext uri="{BB962C8B-B14F-4D97-AF65-F5344CB8AC3E}">
        <p14:creationId xmlns:p14="http://schemas.microsoft.com/office/powerpoint/2010/main" val="382644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File:Map - Unemployment rate 20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1332282"/>
            <a:ext cx="5228079" cy="552571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609600" y="76200"/>
            <a:ext cx="8072438" cy="1138238"/>
          </a:xfrm>
        </p:spPr>
        <p:txBody>
          <a:bodyPr/>
          <a:lstStyle/>
          <a:p>
            <a:r>
              <a:rPr lang="sv-SE" dirty="0" smtClean="0"/>
              <a:t>Arbetslöshet i olika länder o regioner</a:t>
            </a:r>
            <a:endParaRPr lang="sv-SE" dirty="0"/>
          </a:p>
        </p:txBody>
      </p:sp>
      <p:sp>
        <p:nvSpPr>
          <p:cNvPr id="4" name="Slide Number Placeholder 3"/>
          <p:cNvSpPr>
            <a:spLocks noGrp="1"/>
          </p:cNvSpPr>
          <p:nvPr>
            <p:ph type="sldNum" sz="quarter" idx="10"/>
          </p:nvPr>
        </p:nvSpPr>
        <p:spPr>
          <a:xfrm>
            <a:off x="0" y="6516688"/>
            <a:ext cx="1900238" cy="336550"/>
          </a:xfrm>
        </p:spPr>
        <p:txBody>
          <a:bodyPr/>
          <a:lstStyle/>
          <a:p>
            <a:pPr>
              <a:defRPr/>
            </a:pPr>
            <a:r>
              <a:rPr lang="sv-SE" dirty="0" smtClean="0"/>
              <a:t>K7: </a:t>
            </a:r>
            <a:r>
              <a:rPr lang="sv-SE" dirty="0"/>
              <a:t>sid. </a:t>
            </a:r>
            <a:fld id="{71B7D319-3509-4EF6-A7CA-BA2351681FF6}" type="slidenum">
              <a:rPr lang="en-GB"/>
              <a:pPr>
                <a:defRPr/>
              </a:pPr>
              <a:t>7</a:t>
            </a:fld>
            <a:endParaRPr lang="en-GB" dirty="0"/>
          </a:p>
        </p:txBody>
      </p:sp>
    </p:spTree>
    <p:extLst>
      <p:ext uri="{BB962C8B-B14F-4D97-AF65-F5344CB8AC3E}">
        <p14:creationId xmlns:p14="http://schemas.microsoft.com/office/powerpoint/2010/main" val="2596241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s://ec.europa.eu/eurostat/statistics-explained/images/b/b8/Unemployment_rates_EU-28%2C_EA-19%2C_seasonally_adjusted%2C_January_2000_-_September_20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620688"/>
            <a:ext cx="6441070" cy="611074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609600" y="76200"/>
            <a:ext cx="8072438" cy="1138238"/>
          </a:xfrm>
          <a:solidFill>
            <a:schemeClr val="bg1"/>
          </a:solidFill>
        </p:spPr>
        <p:txBody>
          <a:bodyPr/>
          <a:lstStyle/>
          <a:p>
            <a:r>
              <a:rPr lang="sv-SE" dirty="0" smtClean="0"/>
              <a:t>Arbetslöshet EU</a:t>
            </a:r>
            <a:endParaRPr lang="sv-SE" dirty="0"/>
          </a:p>
        </p:txBody>
      </p:sp>
      <p:sp>
        <p:nvSpPr>
          <p:cNvPr id="4" name="Slide Number Placeholder 3"/>
          <p:cNvSpPr>
            <a:spLocks noGrp="1"/>
          </p:cNvSpPr>
          <p:nvPr>
            <p:ph type="sldNum" sz="quarter" idx="10"/>
          </p:nvPr>
        </p:nvSpPr>
        <p:spPr>
          <a:xfrm>
            <a:off x="0" y="6516688"/>
            <a:ext cx="1900238" cy="336550"/>
          </a:xfrm>
        </p:spPr>
        <p:txBody>
          <a:bodyPr/>
          <a:lstStyle/>
          <a:p>
            <a:pPr>
              <a:defRPr/>
            </a:pPr>
            <a:r>
              <a:rPr lang="sv-SE" dirty="0" smtClean="0"/>
              <a:t>K7: </a:t>
            </a:r>
            <a:r>
              <a:rPr lang="sv-SE" dirty="0"/>
              <a:t>sid. </a:t>
            </a:r>
            <a:fld id="{71B7D319-3509-4EF6-A7CA-BA2351681FF6}" type="slidenum">
              <a:rPr lang="en-GB"/>
              <a:pPr>
                <a:defRPr/>
              </a:pPr>
              <a:t>8</a:t>
            </a:fld>
            <a:endParaRPr lang="en-GB" dirty="0"/>
          </a:p>
        </p:txBody>
      </p:sp>
    </p:spTree>
    <p:extLst>
      <p:ext uri="{BB962C8B-B14F-4D97-AF65-F5344CB8AC3E}">
        <p14:creationId xmlns:p14="http://schemas.microsoft.com/office/powerpoint/2010/main" val="3274850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p:txBody>
          <a:bodyPr/>
          <a:lstStyle/>
          <a:p>
            <a:pPr eaLnBrk="1" hangingPunct="1"/>
            <a:r>
              <a:rPr lang="en-US" altLang="en-US" sz="3400" dirty="0" err="1" smtClean="0">
                <a:solidFill>
                  <a:srgbClr val="000000"/>
                </a:solidFill>
                <a:effectLst/>
              </a:rPr>
              <a:t>Individer</a:t>
            </a:r>
            <a:r>
              <a:rPr lang="en-US" altLang="en-US" sz="3400" dirty="0" smtClean="0">
                <a:solidFill>
                  <a:srgbClr val="000000"/>
                </a:solidFill>
                <a:effectLst/>
              </a:rPr>
              <a:t> </a:t>
            </a:r>
            <a:r>
              <a:rPr lang="en-US" altLang="en-US" sz="3400" dirty="0">
                <a:effectLst/>
              </a:rPr>
              <a:t>i</a:t>
            </a:r>
            <a:r>
              <a:rPr lang="en-US" altLang="en-US" sz="3400" dirty="0" smtClean="0">
                <a:solidFill>
                  <a:srgbClr val="000000"/>
                </a:solidFill>
                <a:effectLst/>
              </a:rPr>
              <a:t> </a:t>
            </a:r>
            <a:r>
              <a:rPr lang="en-US" altLang="en-US" sz="3400" dirty="0" err="1" smtClean="0">
                <a:solidFill>
                  <a:srgbClr val="000000"/>
                </a:solidFill>
                <a:effectLst/>
              </a:rPr>
              <a:t>Sverige</a:t>
            </a:r>
            <a:r>
              <a:rPr lang="en-US" altLang="en-US" sz="3400" dirty="0" smtClean="0">
                <a:solidFill>
                  <a:srgbClr val="000000"/>
                </a:solidFill>
                <a:effectLst/>
              </a:rPr>
              <a:t> 16-64 </a:t>
            </a:r>
            <a:r>
              <a:rPr lang="en-US" altLang="en-US" sz="3400" dirty="0" err="1" smtClean="0">
                <a:solidFill>
                  <a:srgbClr val="000000"/>
                </a:solidFill>
                <a:effectLst/>
              </a:rPr>
              <a:t>ej</a:t>
            </a:r>
            <a:r>
              <a:rPr lang="en-US" altLang="en-US" sz="3400" dirty="0" smtClean="0">
                <a:solidFill>
                  <a:srgbClr val="000000"/>
                </a:solidFill>
                <a:effectLst/>
              </a:rPr>
              <a:t> </a:t>
            </a:r>
            <a:r>
              <a:rPr lang="en-US" altLang="en-US" sz="3400" dirty="0" err="1" smtClean="0">
                <a:solidFill>
                  <a:srgbClr val="000000"/>
                </a:solidFill>
                <a:effectLst/>
              </a:rPr>
              <a:t>i</a:t>
            </a:r>
            <a:r>
              <a:rPr lang="en-US" altLang="en-US" sz="3400" dirty="0" smtClean="0">
                <a:solidFill>
                  <a:srgbClr val="000000"/>
                </a:solidFill>
                <a:effectLst/>
              </a:rPr>
              <a:t> </a:t>
            </a:r>
            <a:r>
              <a:rPr lang="en-US" altLang="en-US" sz="3400" dirty="0" err="1" smtClean="0">
                <a:solidFill>
                  <a:srgbClr val="000000"/>
                </a:solidFill>
                <a:effectLst/>
              </a:rPr>
              <a:t>arbete</a:t>
            </a:r>
            <a:r>
              <a:rPr lang="en-US" altLang="en-US" sz="3400" dirty="0" smtClean="0">
                <a:solidFill>
                  <a:srgbClr val="000000"/>
                </a:solidFill>
                <a:effectLst/>
              </a:rPr>
              <a:t> </a:t>
            </a:r>
            <a:r>
              <a:rPr lang="en-US" altLang="en-US" sz="3400" dirty="0" err="1" smtClean="0">
                <a:solidFill>
                  <a:srgbClr val="000000"/>
                </a:solidFill>
                <a:effectLst/>
              </a:rPr>
              <a:t>som</a:t>
            </a:r>
            <a:r>
              <a:rPr lang="sv-SE" altLang="en-US" sz="3400" dirty="0" smtClean="0">
                <a:solidFill>
                  <a:srgbClr val="000000"/>
                </a:solidFill>
                <a:effectLst/>
              </a:rPr>
              <a:t/>
            </a:r>
            <a:br>
              <a:rPr lang="sv-SE" altLang="en-US" sz="3400" dirty="0" smtClean="0">
                <a:solidFill>
                  <a:srgbClr val="000000"/>
                </a:solidFill>
                <a:effectLst/>
              </a:rPr>
            </a:br>
            <a:r>
              <a:rPr lang="en-US" altLang="en-US" sz="3400" dirty="0" smtClean="0">
                <a:solidFill>
                  <a:srgbClr val="000000"/>
                </a:solidFill>
                <a:effectLst/>
              </a:rPr>
              <a:t> </a:t>
            </a:r>
            <a:r>
              <a:rPr lang="en-US" altLang="en-US" sz="3400" dirty="0" err="1" smtClean="0">
                <a:solidFill>
                  <a:srgbClr val="000000"/>
                </a:solidFill>
                <a:effectLst/>
              </a:rPr>
              <a:t>andel</a:t>
            </a:r>
            <a:r>
              <a:rPr lang="en-US" altLang="en-US" sz="3400" dirty="0" smtClean="0">
                <a:solidFill>
                  <a:srgbClr val="000000"/>
                </a:solidFill>
                <a:effectLst/>
              </a:rPr>
              <a:t> </a:t>
            </a:r>
            <a:r>
              <a:rPr lang="en-US" altLang="en-US" sz="3400" dirty="0" err="1" smtClean="0">
                <a:solidFill>
                  <a:srgbClr val="000000"/>
                </a:solidFill>
                <a:effectLst/>
              </a:rPr>
              <a:t>av</a:t>
            </a:r>
            <a:r>
              <a:rPr lang="en-US" altLang="en-US" sz="3400" dirty="0" smtClean="0">
                <a:solidFill>
                  <a:srgbClr val="000000"/>
                </a:solidFill>
                <a:effectLst/>
              </a:rPr>
              <a:t> </a:t>
            </a:r>
            <a:r>
              <a:rPr lang="en-US" altLang="en-US" sz="3400" dirty="0" err="1" smtClean="0">
                <a:solidFill>
                  <a:srgbClr val="000000"/>
                </a:solidFill>
                <a:effectLst/>
              </a:rPr>
              <a:t>arbetskraften</a:t>
            </a:r>
            <a:endParaRPr lang="en-US" altLang="en-US" sz="3400" dirty="0" smtClean="0">
              <a:solidFill>
                <a:srgbClr val="000000"/>
              </a:solidFill>
              <a:effectLst/>
            </a:endParaRPr>
          </a:p>
        </p:txBody>
      </p:sp>
      <p:sp>
        <p:nvSpPr>
          <p:cNvPr id="9219" name="Rectangle 1167"/>
          <p:cNvSpPr>
            <a:spLocks noChangeArrowheads="1"/>
          </p:cNvSpPr>
          <p:nvPr/>
        </p:nvSpPr>
        <p:spPr bwMode="auto">
          <a:xfrm>
            <a:off x="1525588" y="990600"/>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600">
                <a:solidFill>
                  <a:schemeClr val="tx1"/>
                </a:solidFill>
                <a:latin typeface="Arial" charset="0"/>
              </a:defRPr>
            </a:lvl1pPr>
            <a:lvl2pPr marL="742950" indent="-285750">
              <a:defRPr sz="3600">
                <a:solidFill>
                  <a:schemeClr val="tx1"/>
                </a:solidFill>
                <a:latin typeface="Arial" charset="0"/>
              </a:defRPr>
            </a:lvl2pPr>
            <a:lvl3pPr marL="1143000" indent="-228600">
              <a:defRPr sz="3600">
                <a:solidFill>
                  <a:schemeClr val="tx1"/>
                </a:solidFill>
                <a:latin typeface="Arial" charset="0"/>
              </a:defRPr>
            </a:lvl3pPr>
            <a:lvl4pPr marL="1600200" indent="-228600">
              <a:defRPr sz="3600">
                <a:solidFill>
                  <a:schemeClr val="tx1"/>
                </a:solidFill>
                <a:latin typeface="Arial" charset="0"/>
              </a:defRPr>
            </a:lvl4pPr>
            <a:lvl5pPr marL="2057400" indent="-228600">
              <a:defRPr sz="3600">
                <a:solidFill>
                  <a:schemeClr val="tx1"/>
                </a:solidFill>
                <a:latin typeface="Arial" charset="0"/>
              </a:defRPr>
            </a:lvl5pPr>
            <a:lvl6pPr marL="2514600" indent="-228600" eaLnBrk="0" fontAlgn="base" hangingPunct="0">
              <a:spcBef>
                <a:spcPct val="75000"/>
              </a:spcBef>
              <a:spcAft>
                <a:spcPct val="0"/>
              </a:spcAft>
              <a:buClr>
                <a:schemeClr val="tx1"/>
              </a:buClr>
              <a:buChar char="•"/>
              <a:defRPr sz="3600">
                <a:solidFill>
                  <a:schemeClr val="tx1"/>
                </a:solidFill>
                <a:latin typeface="Arial" charset="0"/>
              </a:defRPr>
            </a:lvl6pPr>
            <a:lvl7pPr marL="2971800" indent="-228600" eaLnBrk="0" fontAlgn="base" hangingPunct="0">
              <a:spcBef>
                <a:spcPct val="75000"/>
              </a:spcBef>
              <a:spcAft>
                <a:spcPct val="0"/>
              </a:spcAft>
              <a:buClr>
                <a:schemeClr val="tx1"/>
              </a:buClr>
              <a:buChar char="•"/>
              <a:defRPr sz="3600">
                <a:solidFill>
                  <a:schemeClr val="tx1"/>
                </a:solidFill>
                <a:latin typeface="Arial" charset="0"/>
              </a:defRPr>
            </a:lvl7pPr>
            <a:lvl8pPr marL="3429000" indent="-228600" eaLnBrk="0" fontAlgn="base" hangingPunct="0">
              <a:spcBef>
                <a:spcPct val="75000"/>
              </a:spcBef>
              <a:spcAft>
                <a:spcPct val="0"/>
              </a:spcAft>
              <a:buClr>
                <a:schemeClr val="tx1"/>
              </a:buClr>
              <a:buChar char="•"/>
              <a:defRPr sz="3600">
                <a:solidFill>
                  <a:schemeClr val="tx1"/>
                </a:solidFill>
                <a:latin typeface="Arial" charset="0"/>
              </a:defRPr>
            </a:lvl8pPr>
            <a:lvl9pPr marL="3886200" indent="-228600" eaLnBrk="0" fontAlgn="base" hangingPunct="0">
              <a:spcBef>
                <a:spcPct val="75000"/>
              </a:spcBef>
              <a:spcAft>
                <a:spcPct val="0"/>
              </a:spcAft>
              <a:buClr>
                <a:schemeClr val="tx1"/>
              </a:buClr>
              <a:buChar char="•"/>
              <a:defRPr sz="3600">
                <a:solidFill>
                  <a:schemeClr val="tx1"/>
                </a:solidFill>
                <a:latin typeface="Arial" charset="0"/>
              </a:defRPr>
            </a:lvl9pPr>
          </a:lstStyle>
          <a:p>
            <a:pPr>
              <a:spcBef>
                <a:spcPct val="0"/>
              </a:spcBef>
              <a:buClrTx/>
              <a:buFontTx/>
              <a:buNone/>
            </a:pPr>
            <a:endParaRPr lang="en-US" altLang="en-US" sz="2400">
              <a:latin typeface="Times New Roman" pitchFamily="18" charset="0"/>
            </a:endParaRPr>
          </a:p>
        </p:txBody>
      </p:sp>
      <p:sp>
        <p:nvSpPr>
          <p:cNvPr id="9220" name="Text Box 1169"/>
          <p:cNvSpPr txBox="1">
            <a:spLocks noChangeArrowheads="1"/>
          </p:cNvSpPr>
          <p:nvPr/>
        </p:nvSpPr>
        <p:spPr bwMode="auto">
          <a:xfrm>
            <a:off x="3821113" y="6521450"/>
            <a:ext cx="240982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Arial" charset="0"/>
              </a:defRPr>
            </a:lvl1pPr>
            <a:lvl2pPr marL="742950" indent="-285750">
              <a:defRPr sz="3600">
                <a:solidFill>
                  <a:schemeClr val="tx1"/>
                </a:solidFill>
                <a:latin typeface="Arial" charset="0"/>
              </a:defRPr>
            </a:lvl2pPr>
            <a:lvl3pPr marL="1143000" indent="-228600">
              <a:defRPr sz="3600">
                <a:solidFill>
                  <a:schemeClr val="tx1"/>
                </a:solidFill>
                <a:latin typeface="Arial" charset="0"/>
              </a:defRPr>
            </a:lvl3pPr>
            <a:lvl4pPr marL="1600200" indent="-228600">
              <a:defRPr sz="3600">
                <a:solidFill>
                  <a:schemeClr val="tx1"/>
                </a:solidFill>
                <a:latin typeface="Arial" charset="0"/>
              </a:defRPr>
            </a:lvl4pPr>
            <a:lvl5pPr marL="2057400" indent="-228600">
              <a:defRPr sz="3600">
                <a:solidFill>
                  <a:schemeClr val="tx1"/>
                </a:solidFill>
                <a:latin typeface="Arial" charset="0"/>
              </a:defRPr>
            </a:lvl5pPr>
            <a:lvl6pPr marL="2514600" indent="-228600" eaLnBrk="0" fontAlgn="base" hangingPunct="0">
              <a:spcBef>
                <a:spcPct val="75000"/>
              </a:spcBef>
              <a:spcAft>
                <a:spcPct val="0"/>
              </a:spcAft>
              <a:buClr>
                <a:schemeClr val="tx1"/>
              </a:buClr>
              <a:buChar char="•"/>
              <a:defRPr sz="3600">
                <a:solidFill>
                  <a:schemeClr val="tx1"/>
                </a:solidFill>
                <a:latin typeface="Arial" charset="0"/>
              </a:defRPr>
            </a:lvl6pPr>
            <a:lvl7pPr marL="2971800" indent="-228600" eaLnBrk="0" fontAlgn="base" hangingPunct="0">
              <a:spcBef>
                <a:spcPct val="75000"/>
              </a:spcBef>
              <a:spcAft>
                <a:spcPct val="0"/>
              </a:spcAft>
              <a:buClr>
                <a:schemeClr val="tx1"/>
              </a:buClr>
              <a:buChar char="•"/>
              <a:defRPr sz="3600">
                <a:solidFill>
                  <a:schemeClr val="tx1"/>
                </a:solidFill>
                <a:latin typeface="Arial" charset="0"/>
              </a:defRPr>
            </a:lvl7pPr>
            <a:lvl8pPr marL="3429000" indent="-228600" eaLnBrk="0" fontAlgn="base" hangingPunct="0">
              <a:spcBef>
                <a:spcPct val="75000"/>
              </a:spcBef>
              <a:spcAft>
                <a:spcPct val="0"/>
              </a:spcAft>
              <a:buClr>
                <a:schemeClr val="tx1"/>
              </a:buClr>
              <a:buChar char="•"/>
              <a:defRPr sz="3600">
                <a:solidFill>
                  <a:schemeClr val="tx1"/>
                </a:solidFill>
                <a:latin typeface="Arial" charset="0"/>
              </a:defRPr>
            </a:lvl8pPr>
            <a:lvl9pPr marL="3886200" indent="-228600" eaLnBrk="0" fontAlgn="base" hangingPunct="0">
              <a:spcBef>
                <a:spcPct val="75000"/>
              </a:spcBef>
              <a:spcAft>
                <a:spcPct val="0"/>
              </a:spcAft>
              <a:buClr>
                <a:schemeClr val="tx1"/>
              </a:buClr>
              <a:buChar char="•"/>
              <a:defRPr sz="3600">
                <a:solidFill>
                  <a:schemeClr val="tx1"/>
                </a:solidFill>
                <a:latin typeface="Arial" charset="0"/>
              </a:defRPr>
            </a:lvl9pPr>
          </a:lstStyle>
          <a:p>
            <a:pPr>
              <a:spcBef>
                <a:spcPct val="0"/>
              </a:spcBef>
              <a:buClrTx/>
              <a:buFontTx/>
              <a:buNone/>
            </a:pPr>
            <a:r>
              <a:rPr lang="en-US" altLang="en-US" sz="1600">
                <a:latin typeface="Times New Roman" pitchFamily="18" charset="0"/>
              </a:rPr>
              <a:t>Källa: Konjunkturinstitutet</a:t>
            </a:r>
          </a:p>
        </p:txBody>
      </p:sp>
      <p:graphicFrame>
        <p:nvGraphicFramePr>
          <p:cNvPr id="146" name="Chart 145"/>
          <p:cNvGraphicFramePr>
            <a:graphicFrameLocks/>
          </p:cNvGraphicFramePr>
          <p:nvPr>
            <p:extLst>
              <p:ext uri="{D42A27DB-BD31-4B8C-83A1-F6EECF244321}">
                <p14:modId xmlns:p14="http://schemas.microsoft.com/office/powerpoint/2010/main" val="3644398388"/>
              </p:ext>
            </p:extLst>
          </p:nvPr>
        </p:nvGraphicFramePr>
        <p:xfrm>
          <a:off x="539552" y="1931193"/>
          <a:ext cx="8424936" cy="4162103"/>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3"/>
          <p:cNvSpPr>
            <a:spLocks noGrp="1"/>
          </p:cNvSpPr>
          <p:nvPr>
            <p:ph type="sldNum" sz="quarter" idx="10"/>
          </p:nvPr>
        </p:nvSpPr>
        <p:spPr>
          <a:xfrm>
            <a:off x="0" y="6516688"/>
            <a:ext cx="1900238" cy="336550"/>
          </a:xfrm>
        </p:spPr>
        <p:txBody>
          <a:bodyPr/>
          <a:lstStyle/>
          <a:p>
            <a:pPr>
              <a:defRPr/>
            </a:pPr>
            <a:r>
              <a:rPr lang="sv-SE" dirty="0" smtClean="0"/>
              <a:t>K7: </a:t>
            </a:r>
            <a:r>
              <a:rPr lang="sv-SE" dirty="0"/>
              <a:t>sid. </a:t>
            </a:r>
            <a:fld id="{71B7D319-3509-4EF6-A7CA-BA2351681FF6}" type="slidenum">
              <a:rPr lang="en-GB"/>
              <a:pPr>
                <a:defRPr/>
              </a:pPr>
              <a:t>9</a:t>
            </a:fld>
            <a:endParaRPr lang="en-GB" dirty="0"/>
          </a:p>
        </p:txBody>
      </p:sp>
    </p:spTree>
    <p:extLst>
      <p:ext uri="{BB962C8B-B14F-4D97-AF65-F5344CB8AC3E}">
        <p14:creationId xmlns:p14="http://schemas.microsoft.com/office/powerpoint/2010/main" val="607528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6">
                                            <p:graphicEl>
                                              <a:chart seriesIdx="-3" categoryIdx="-3" bldStep="gridLegend"/>
                                            </p:graphicEl>
                                          </p:spTgt>
                                        </p:tgtEl>
                                        <p:attrNameLst>
                                          <p:attrName>style.visibility</p:attrName>
                                        </p:attrNameLst>
                                      </p:cBhvr>
                                      <p:to>
                                        <p:strVal val="visible"/>
                                      </p:to>
                                    </p:set>
                                    <p:animEffect transition="in" filter="wipe(left)">
                                      <p:cBhvr>
                                        <p:cTn id="7" dur="500"/>
                                        <p:tgtEl>
                                          <p:spTgt spid="146">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6">
                                            <p:graphicEl>
                                              <a:chart seriesIdx="0" categoryIdx="-4" bldStep="series"/>
                                            </p:graphicEl>
                                          </p:spTgt>
                                        </p:tgtEl>
                                        <p:attrNameLst>
                                          <p:attrName>style.visibility</p:attrName>
                                        </p:attrNameLst>
                                      </p:cBhvr>
                                      <p:to>
                                        <p:strVal val="visible"/>
                                      </p:to>
                                    </p:set>
                                    <p:animEffect transition="in" filter="wipe(left)">
                                      <p:cBhvr>
                                        <p:cTn id="12" dur="500"/>
                                        <p:tgtEl>
                                          <p:spTgt spid="146">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6">
                                            <p:graphicEl>
                                              <a:chart seriesIdx="1" categoryIdx="-4" bldStep="series"/>
                                            </p:graphicEl>
                                          </p:spTgt>
                                        </p:tgtEl>
                                        <p:attrNameLst>
                                          <p:attrName>style.visibility</p:attrName>
                                        </p:attrNameLst>
                                      </p:cBhvr>
                                      <p:to>
                                        <p:strVal val="visible"/>
                                      </p:to>
                                    </p:set>
                                    <p:animEffect transition="in" filter="wipe(left)">
                                      <p:cBhvr>
                                        <p:cTn id="17" dur="500"/>
                                        <p:tgtEl>
                                          <p:spTgt spid="146">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6">
                                            <p:graphicEl>
                                              <a:chart seriesIdx="2" categoryIdx="-4" bldStep="series"/>
                                            </p:graphicEl>
                                          </p:spTgt>
                                        </p:tgtEl>
                                        <p:attrNameLst>
                                          <p:attrName>style.visibility</p:attrName>
                                        </p:attrNameLst>
                                      </p:cBhvr>
                                      <p:to>
                                        <p:strVal val="visible"/>
                                      </p:to>
                                    </p:set>
                                    <p:animEffect transition="in" filter="wipe(left)">
                                      <p:cBhvr>
                                        <p:cTn id="22" dur="500"/>
                                        <p:tgtEl>
                                          <p:spTgt spid="146">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6" grpId="0">
        <p:bldSub>
          <a:bldChart bld="series"/>
        </p:bldSub>
      </p:bldGraphic>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MS Gothic"/>
        <a:cs typeface=""/>
      </a:majorFont>
      <a:minorFont>
        <a:latin typeface="Arial"/>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MS Gothic" pitchFamily="49"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MS Gothic" pitchFamily="49" charset="-12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MS Gothic"/>
        <a:cs typeface=""/>
      </a:majorFont>
      <a:minorFont>
        <a:latin typeface="Arial"/>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MS Gothic" pitchFamily="49"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MS Gothic" pitchFamily="49" charset="-12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30651</TotalTime>
  <Words>1520</Words>
  <Application>Microsoft Office PowerPoint</Application>
  <PresentationFormat>On-screen Show (4:3)</PresentationFormat>
  <Paragraphs>189</Paragraphs>
  <Slides>26</Slides>
  <Notes>2</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26</vt:i4>
      </vt:variant>
    </vt:vector>
  </HeadingPairs>
  <TitlesOfParts>
    <vt:vector size="30" baseType="lpstr">
      <vt:lpstr>Default Design</vt:lpstr>
      <vt:lpstr>1_Default Design</vt:lpstr>
      <vt:lpstr>Ekvation</vt:lpstr>
      <vt:lpstr>Equation</vt:lpstr>
      <vt:lpstr>Kapitel 7 Arbetsmarknaden</vt:lpstr>
      <vt:lpstr>    Arbetskraften</vt:lpstr>
      <vt:lpstr>    Sveriges befolkning arbetsför ålder (15-74) Q2 2021</vt:lpstr>
      <vt:lpstr>Sysselsättningsgrad</vt:lpstr>
      <vt:lpstr>Arbetslöshet</vt:lpstr>
      <vt:lpstr>Arbetslöshet i olika grupper</vt:lpstr>
      <vt:lpstr>Arbetslöshet i olika länder o regioner</vt:lpstr>
      <vt:lpstr>Arbetslöshet EU</vt:lpstr>
      <vt:lpstr>Individer i Sverige 16-64 ej i arbete som  andel av arbetskraften</vt:lpstr>
      <vt:lpstr>Individer 16-64 utanför arbetskraften som andel av befolkningen</vt:lpstr>
      <vt:lpstr>Flöden mellan olika arbetsmarknadsstatus</vt:lpstr>
      <vt:lpstr>Flöden på arbetsmarknaden under 1 kvartal (Kv3, 2014)</vt:lpstr>
      <vt:lpstr>Lönebildningen</vt:lpstr>
      <vt:lpstr>Lönebildningen:2</vt:lpstr>
      <vt:lpstr>Löner, priser och arbetslöshet</vt:lpstr>
      <vt:lpstr>Löner, priser och arbetslöshet - en formalisering </vt:lpstr>
      <vt:lpstr>Prisbildning</vt:lpstr>
      <vt:lpstr>Prispåslag</vt:lpstr>
      <vt:lpstr>Hur bestäms arbets- löshetens nivå?</vt:lpstr>
      <vt:lpstr>Lönesättningsrelationen och prisbildningsrelationen</vt:lpstr>
      <vt:lpstr>Jämviktsarbetslöshet</vt:lpstr>
      <vt:lpstr>Arbetslöshetsersättning och arbetslöshet</vt:lpstr>
      <vt:lpstr>Prisbildning och arbetslöshet</vt:lpstr>
      <vt:lpstr>Jämviktssysselsättning</vt:lpstr>
      <vt:lpstr>Från sysselsättning till produktion</vt:lpstr>
      <vt:lpstr>Jämvikt på arbetsmarknaden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Kapitel 2</dc:title>
  <dc:subject>Macroeconomics, 3/e, Blanchard</dc:subject>
  <dc:creator>John Hassler</dc:creator>
  <cp:lastModifiedBy>hasslerj</cp:lastModifiedBy>
  <cp:revision>463</cp:revision>
  <cp:lastPrinted>2016-11-10T08:43:53Z</cp:lastPrinted>
  <dcterms:created xsi:type="dcterms:W3CDTF">2001-01-09T19:01:00Z</dcterms:created>
  <dcterms:modified xsi:type="dcterms:W3CDTF">2022-03-27T13:30:52Z</dcterms:modified>
</cp:coreProperties>
</file>