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27"/>
  </p:notesMasterIdLst>
  <p:handoutMasterIdLst>
    <p:handoutMasterId r:id="rId28"/>
  </p:handoutMasterIdLst>
  <p:sldIdLst>
    <p:sldId id="262" r:id="rId3"/>
    <p:sldId id="263" r:id="rId4"/>
    <p:sldId id="265" r:id="rId5"/>
    <p:sldId id="267" r:id="rId6"/>
    <p:sldId id="268" r:id="rId7"/>
    <p:sldId id="269" r:id="rId8"/>
    <p:sldId id="270" r:id="rId9"/>
    <p:sldId id="271" r:id="rId10"/>
    <p:sldId id="272" r:id="rId11"/>
    <p:sldId id="273" r:id="rId12"/>
    <p:sldId id="275" r:id="rId13"/>
    <p:sldId id="276" r:id="rId14"/>
    <p:sldId id="278" r:id="rId15"/>
    <p:sldId id="279" r:id="rId16"/>
    <p:sldId id="280" r:id="rId17"/>
    <p:sldId id="281" r:id="rId18"/>
    <p:sldId id="283" r:id="rId19"/>
    <p:sldId id="284" r:id="rId20"/>
    <p:sldId id="286" r:id="rId21"/>
    <p:sldId id="287" r:id="rId22"/>
    <p:sldId id="289" r:id="rId23"/>
    <p:sldId id="288" r:id="rId24"/>
    <p:sldId id="292" r:id="rId25"/>
    <p:sldId id="290" r:id="rId26"/>
  </p:sldIdLst>
  <p:sldSz cx="9144000" cy="6858000" type="screen4x3"/>
  <p:notesSz cx="6797675" cy="9928225"/>
  <p:defaultTextStyle>
    <a:defPPr>
      <a:defRPr lang="en-GB"/>
    </a:defPPr>
    <a:lvl1pPr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5pPr>
    <a:lvl6pPr marL="2286000" algn="l" defTabSz="914400" rtl="0" eaLnBrk="1" latinLnBrk="0" hangingPunct="1">
      <a:defRPr sz="2400" kern="1200">
        <a:solidFill>
          <a:schemeClr val="bg1"/>
        </a:solidFill>
        <a:latin typeface="Times New Roman" pitchFamily="18" charset="0"/>
        <a:ea typeface="MS Gothic" pitchFamily="49" charset="-128"/>
        <a:cs typeface="+mn-cs"/>
      </a:defRPr>
    </a:lvl6pPr>
    <a:lvl7pPr marL="2743200" algn="l" defTabSz="914400" rtl="0" eaLnBrk="1" latinLnBrk="0" hangingPunct="1">
      <a:defRPr sz="2400" kern="1200">
        <a:solidFill>
          <a:schemeClr val="bg1"/>
        </a:solidFill>
        <a:latin typeface="Times New Roman" pitchFamily="18" charset="0"/>
        <a:ea typeface="MS Gothic" pitchFamily="49" charset="-128"/>
        <a:cs typeface="+mn-cs"/>
      </a:defRPr>
    </a:lvl7pPr>
    <a:lvl8pPr marL="3200400" algn="l" defTabSz="914400" rtl="0" eaLnBrk="1" latinLnBrk="0" hangingPunct="1">
      <a:defRPr sz="2400" kern="1200">
        <a:solidFill>
          <a:schemeClr val="bg1"/>
        </a:solidFill>
        <a:latin typeface="Times New Roman" pitchFamily="18" charset="0"/>
        <a:ea typeface="MS Gothic" pitchFamily="49" charset="-128"/>
        <a:cs typeface="+mn-cs"/>
      </a:defRPr>
    </a:lvl8pPr>
    <a:lvl9pPr marL="3657600" algn="l" defTabSz="914400" rtl="0" eaLnBrk="1" latinLnBrk="0" hangingPunct="1">
      <a:defRPr sz="2400" kern="1200">
        <a:solidFill>
          <a:schemeClr val="bg1"/>
        </a:solidFill>
        <a:latin typeface="Times New Roman" pitchFamily="18" charset="0"/>
        <a:ea typeface="MS Gothic" pitchFamily="49"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6600"/>
    <a:srgbClr val="F4910C"/>
    <a:srgbClr val="346976"/>
    <a:srgbClr val="316977"/>
    <a:srgbClr val="375263"/>
    <a:srgbClr val="00CCFF"/>
    <a:srgbClr val="CC3300"/>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37" autoAdjust="0"/>
    <p:restoredTop sz="94652" autoAdjust="0"/>
  </p:normalViewPr>
  <p:slideViewPr>
    <p:cSldViewPr showGuides="1">
      <p:cViewPr varScale="1">
        <p:scale>
          <a:sx n="101" d="100"/>
          <a:sy n="101" d="100"/>
        </p:scale>
        <p:origin x="-1110" y="-96"/>
      </p:cViewPr>
      <p:guideLst>
        <p:guide orient="horz" pos="935"/>
        <p:guide pos="476"/>
      </p:guideLst>
    </p:cSldViewPr>
  </p:slideViewPr>
  <p:outlineViewPr>
    <p:cViewPr varScale="1">
      <p:scale>
        <a:sx n="170" d="200"/>
        <a:sy n="170" d="200"/>
      </p:scale>
      <p:origin x="0" y="42402"/>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59" d="100"/>
          <a:sy n="59" d="100"/>
        </p:scale>
        <p:origin x="-1752" y="-72"/>
      </p:cViewPr>
      <p:guideLst>
        <p:guide orient="horz" pos="2978"/>
        <p:guide pos="200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6978" name="Rectangle 2"/>
          <p:cNvSpPr>
            <a:spLocks noGrp="1" noChangeArrowheads="1"/>
          </p:cNvSpPr>
          <p:nvPr>
            <p:ph type="hdr" sz="quarter"/>
          </p:nvPr>
        </p:nvSpPr>
        <p:spPr bwMode="auto">
          <a:xfrm>
            <a:off x="0" y="0"/>
            <a:ext cx="2945955" cy="495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rgbClr val="000000"/>
                </a:solidFill>
              </a:defRPr>
            </a:lvl1pPr>
          </a:lstStyle>
          <a:p>
            <a:pPr>
              <a:defRPr/>
            </a:pPr>
            <a:endParaRPr lang="en-US" dirty="0"/>
          </a:p>
        </p:txBody>
      </p:sp>
      <p:sp>
        <p:nvSpPr>
          <p:cNvPr id="126979" name="Rectangle 3"/>
          <p:cNvSpPr>
            <a:spLocks noGrp="1" noChangeArrowheads="1"/>
          </p:cNvSpPr>
          <p:nvPr>
            <p:ph type="dt" sz="quarter" idx="1"/>
          </p:nvPr>
        </p:nvSpPr>
        <p:spPr bwMode="auto">
          <a:xfrm>
            <a:off x="3850245" y="0"/>
            <a:ext cx="2945955" cy="495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solidFill>
                  <a:srgbClr val="000000"/>
                </a:solidFill>
              </a:defRPr>
            </a:lvl1pPr>
          </a:lstStyle>
          <a:p>
            <a:pPr>
              <a:defRPr/>
            </a:pPr>
            <a:endParaRPr lang="en-US" dirty="0"/>
          </a:p>
        </p:txBody>
      </p:sp>
      <p:sp>
        <p:nvSpPr>
          <p:cNvPr id="126980" name="Rectangle 4"/>
          <p:cNvSpPr>
            <a:spLocks noGrp="1" noChangeArrowheads="1"/>
          </p:cNvSpPr>
          <p:nvPr>
            <p:ph type="ftr" sz="quarter" idx="2"/>
          </p:nvPr>
        </p:nvSpPr>
        <p:spPr bwMode="auto">
          <a:xfrm>
            <a:off x="0" y="9430830"/>
            <a:ext cx="2945955" cy="495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000000"/>
                </a:solidFill>
              </a:defRPr>
            </a:lvl1pPr>
          </a:lstStyle>
          <a:p>
            <a:pPr>
              <a:defRPr/>
            </a:pPr>
            <a:endParaRPr lang="en-US" dirty="0"/>
          </a:p>
        </p:txBody>
      </p:sp>
      <p:sp>
        <p:nvSpPr>
          <p:cNvPr id="126981" name="Rectangle 5"/>
          <p:cNvSpPr>
            <a:spLocks noGrp="1" noChangeArrowheads="1"/>
          </p:cNvSpPr>
          <p:nvPr>
            <p:ph type="sldNum" sz="quarter" idx="3"/>
          </p:nvPr>
        </p:nvSpPr>
        <p:spPr bwMode="auto">
          <a:xfrm>
            <a:off x="3850245" y="9430830"/>
            <a:ext cx="2945955" cy="495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000000"/>
                </a:solidFill>
              </a:defRPr>
            </a:lvl1pPr>
          </a:lstStyle>
          <a:p>
            <a:pPr>
              <a:defRPr/>
            </a:pPr>
            <a:fld id="{5D3ED561-495B-4DE9-A846-B4C6ED9FDFB8}" type="slidenum">
              <a:rPr lang="en-US"/>
              <a:pPr>
                <a:defRPr/>
              </a:pPr>
              <a:t>‹#›</a:t>
            </a:fld>
            <a:endParaRPr lang="en-US" dirty="0"/>
          </a:p>
        </p:txBody>
      </p:sp>
    </p:spTree>
    <p:extLst>
      <p:ext uri="{BB962C8B-B14F-4D97-AF65-F5344CB8AC3E}">
        <p14:creationId xmlns:p14="http://schemas.microsoft.com/office/powerpoint/2010/main" val="17936429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AutoShape 1"/>
          <p:cNvSpPr>
            <a:spLocks noChangeArrowheads="1"/>
          </p:cNvSpPr>
          <p:nvPr/>
        </p:nvSpPr>
        <p:spPr bwMode="auto">
          <a:xfrm>
            <a:off x="0" y="0"/>
            <a:ext cx="6797675" cy="9928225"/>
          </a:xfrm>
          <a:prstGeom prst="roundRect">
            <a:avLst>
              <a:gd name="adj" fmla="val 19"/>
            </a:avLst>
          </a:prstGeom>
          <a:solidFill>
            <a:srgbClr val="FFFFFF"/>
          </a:solidFill>
          <a:ln>
            <a:noFill/>
          </a:ln>
          <a:effectLst/>
          <a:extLst>
            <a:ext uri="{91240B29-F687-4F45-9708-019B960494DF}">
              <a14:hiddenLine xmlns:a14="http://schemas.microsoft.com/office/drawing/2010/main" w="936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en-US" dirty="0"/>
          </a:p>
        </p:txBody>
      </p:sp>
      <p:sp>
        <p:nvSpPr>
          <p:cNvPr id="55299" name="AutoShape 2"/>
          <p:cNvSpPr>
            <a:spLocks noChangeArrowheads="1"/>
          </p:cNvSpPr>
          <p:nvPr/>
        </p:nvSpPr>
        <p:spPr bwMode="auto">
          <a:xfrm>
            <a:off x="0" y="0"/>
            <a:ext cx="6797675" cy="9928225"/>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en-US" dirty="0"/>
          </a:p>
        </p:txBody>
      </p:sp>
      <p:sp>
        <p:nvSpPr>
          <p:cNvPr id="55300" name="AutoShape 3"/>
          <p:cNvSpPr>
            <a:spLocks noChangeArrowheads="1"/>
          </p:cNvSpPr>
          <p:nvPr/>
        </p:nvSpPr>
        <p:spPr bwMode="auto">
          <a:xfrm>
            <a:off x="0" y="0"/>
            <a:ext cx="6797675" cy="9928225"/>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en-US" dirty="0"/>
          </a:p>
        </p:txBody>
      </p:sp>
      <p:sp>
        <p:nvSpPr>
          <p:cNvPr id="3076" name="Rectangle 4"/>
          <p:cNvSpPr>
            <a:spLocks noGrp="1" noChangeArrowheads="1"/>
          </p:cNvSpPr>
          <p:nvPr>
            <p:ph type="hdr"/>
          </p:nvPr>
        </p:nvSpPr>
        <p:spPr bwMode="auto">
          <a:xfrm>
            <a:off x="0" y="1"/>
            <a:ext cx="2941529" cy="4908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120" tIns="47880" rIns="96120" bIns="47880" numCol="1" anchor="t" anchorCtr="0" compatLnSpc="1">
            <a:prstTxWarp prst="textNoShape">
              <a:avLst/>
            </a:prstTxWarp>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pPr>
              <a:defRPr/>
            </a:pPr>
            <a:endParaRPr lang="en-US" dirty="0"/>
          </a:p>
        </p:txBody>
      </p:sp>
      <p:sp>
        <p:nvSpPr>
          <p:cNvPr id="3077" name="Rectangle 5"/>
          <p:cNvSpPr>
            <a:spLocks noGrp="1" noChangeArrowheads="1"/>
          </p:cNvSpPr>
          <p:nvPr>
            <p:ph type="dt"/>
          </p:nvPr>
        </p:nvSpPr>
        <p:spPr bwMode="auto">
          <a:xfrm>
            <a:off x="3851722" y="1"/>
            <a:ext cx="2941529" cy="4908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120" tIns="47880" rIns="96120" bIns="47880" numCol="1" anchor="t" anchorCtr="0" compatLnSpc="1">
            <a:prstTxWarp prst="textNoShape">
              <a:avLst/>
            </a:prstTxWarp>
          </a:bodyPr>
          <a:lstStyle>
            <a:lvl1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pPr>
              <a:defRPr/>
            </a:pPr>
            <a:endParaRPr lang="en-US" dirty="0"/>
          </a:p>
        </p:txBody>
      </p:sp>
      <p:sp>
        <p:nvSpPr>
          <p:cNvPr id="55303" name="Rectangle 6"/>
          <p:cNvSpPr>
            <a:spLocks noGrp="1" noRot="1" noChangeAspect="1" noChangeArrowheads="1"/>
          </p:cNvSpPr>
          <p:nvPr>
            <p:ph type="sldImg"/>
          </p:nvPr>
        </p:nvSpPr>
        <p:spPr bwMode="auto">
          <a:xfrm>
            <a:off x="920750" y="746125"/>
            <a:ext cx="4953000" cy="3716338"/>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079" name="Rectangle 7"/>
          <p:cNvSpPr>
            <a:spLocks noGrp="1" noChangeArrowheads="1"/>
          </p:cNvSpPr>
          <p:nvPr>
            <p:ph type="body"/>
          </p:nvPr>
        </p:nvSpPr>
        <p:spPr bwMode="auto">
          <a:xfrm>
            <a:off x="907242" y="4714594"/>
            <a:ext cx="4978765" cy="44617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120" tIns="47880" rIns="96120" bIns="47880" numCol="1" anchor="t" anchorCtr="0" compatLnSpc="1">
            <a:prstTxWarp prst="textNoShape">
              <a:avLst/>
            </a:prstTxWarp>
          </a:bodyPr>
          <a:lstStyle/>
          <a:p>
            <a:pPr lvl="0"/>
            <a:endParaRPr lang="en-US" noProof="0" smtClean="0"/>
          </a:p>
        </p:txBody>
      </p:sp>
      <p:sp>
        <p:nvSpPr>
          <p:cNvPr id="3080" name="Rectangle 8"/>
          <p:cNvSpPr>
            <a:spLocks noGrp="1" noChangeArrowheads="1"/>
          </p:cNvSpPr>
          <p:nvPr>
            <p:ph type="ftr"/>
          </p:nvPr>
        </p:nvSpPr>
        <p:spPr bwMode="auto">
          <a:xfrm>
            <a:off x="0" y="9430830"/>
            <a:ext cx="2941529" cy="4908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120" tIns="47880" rIns="96120" bIns="47880" numCol="1" anchor="b" anchorCtr="0" compatLnSpc="1">
            <a:prstTxWarp prst="textNoShape">
              <a:avLst/>
            </a:prstTxWarp>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pPr>
              <a:defRPr/>
            </a:pPr>
            <a:endParaRPr lang="en-US" dirty="0"/>
          </a:p>
        </p:txBody>
      </p:sp>
      <p:sp>
        <p:nvSpPr>
          <p:cNvPr id="3081" name="Rectangle 9"/>
          <p:cNvSpPr>
            <a:spLocks noGrp="1" noChangeArrowheads="1"/>
          </p:cNvSpPr>
          <p:nvPr>
            <p:ph type="sldNum"/>
          </p:nvPr>
        </p:nvSpPr>
        <p:spPr bwMode="auto">
          <a:xfrm>
            <a:off x="3851722" y="9430830"/>
            <a:ext cx="2941529" cy="4908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120" tIns="47880" rIns="96120" bIns="47880" numCol="1" anchor="b" anchorCtr="0" compatLnSpc="1">
            <a:prstTxWarp prst="textNoShape">
              <a:avLst/>
            </a:prstTxWarp>
          </a:bodyPr>
          <a:lstStyle>
            <a:lvl1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pPr>
              <a:defRPr/>
            </a:pPr>
            <a:fld id="{0FF5111F-4AD0-4493-821E-1CDE6579D378}" type="slidenum">
              <a:rPr lang="en-US"/>
              <a:pPr>
                <a:defRPr/>
              </a:pPr>
              <a:t>‹#›</a:t>
            </a:fld>
            <a:endParaRPr lang="en-US" dirty="0"/>
          </a:p>
        </p:txBody>
      </p:sp>
    </p:spTree>
    <p:extLst>
      <p:ext uri="{BB962C8B-B14F-4D97-AF65-F5344CB8AC3E}">
        <p14:creationId xmlns:p14="http://schemas.microsoft.com/office/powerpoint/2010/main" val="2178898998"/>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9"/>
          <p:cNvSpPr>
            <a:spLocks noGrp="1" noChangeArrowheads="1"/>
          </p:cNvSpPr>
          <p:nvPr>
            <p:ph type="sldNum" sz="quarter"/>
          </p:nvPr>
        </p:nvSpPr>
        <p:spPr>
          <a:noFill/>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9pPr>
          </a:lstStyle>
          <a:p>
            <a:fld id="{612B3FE0-0FFE-441A-8FF5-3F01412ED92F}" type="slidenum">
              <a:rPr lang="en-US" altLang="en-US" sz="1200" smtClean="0">
                <a:solidFill>
                  <a:srgbClr val="000000"/>
                </a:solidFill>
              </a:rPr>
              <a:pPr/>
              <a:t>1</a:t>
            </a:fld>
            <a:endParaRPr lang="en-US" altLang="en-US" sz="1200" dirty="0" smtClean="0">
              <a:solidFill>
                <a:srgbClr val="000000"/>
              </a:solidFill>
            </a:endParaRPr>
          </a:p>
        </p:txBody>
      </p:sp>
      <p:sp>
        <p:nvSpPr>
          <p:cNvPr id="56323" name="Text Box 1"/>
          <p:cNvSpPr txBox="1">
            <a:spLocks noChangeArrowheads="1"/>
          </p:cNvSpPr>
          <p:nvPr/>
        </p:nvSpPr>
        <p:spPr bwMode="auto">
          <a:xfrm>
            <a:off x="1171301" y="746916"/>
            <a:ext cx="4456549" cy="3719801"/>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en-US" dirty="0"/>
          </a:p>
        </p:txBody>
      </p:sp>
      <p:sp>
        <p:nvSpPr>
          <p:cNvPr id="56324" name="Rectangle 2"/>
          <p:cNvSpPr>
            <a:spLocks noGrp="1" noChangeArrowheads="1"/>
          </p:cNvSpPr>
          <p:nvPr>
            <p:ph type="body"/>
          </p:nvPr>
        </p:nvSpPr>
        <p:spPr>
          <a:xfrm>
            <a:off x="907242" y="4714594"/>
            <a:ext cx="4980241" cy="4463434"/>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7"/>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fld id="{AAE89C66-4B5B-4EA0-B602-AA8FA1285DA0}" type="slidenum">
              <a:rPr lang="en-US" altLang="en-US" sz="1400" smtClean="0">
                <a:solidFill>
                  <a:srgbClr val="000000"/>
                </a:solidFill>
              </a:rPr>
              <a:pPr/>
              <a:t>10</a:t>
            </a:fld>
            <a:endParaRPr lang="en-US" altLang="en-US" sz="1400" smtClean="0">
              <a:solidFill>
                <a:srgbClr val="000000"/>
              </a:solidFill>
            </a:endParaRPr>
          </a:p>
        </p:txBody>
      </p:sp>
      <p:sp>
        <p:nvSpPr>
          <p:cNvPr id="40963" name="Rectangle 1"/>
          <p:cNvSpPr>
            <a:spLocks noGrp="1" noRot="1" noChangeAspect="1" noChangeArrowheads="1" noTextEdit="1"/>
          </p:cNvSpPr>
          <p:nvPr>
            <p:ph type="sldImg"/>
          </p:nvPr>
        </p:nvSpPr>
        <p:spPr>
          <a:xfrm>
            <a:off x="919163" y="744538"/>
            <a:ext cx="4960937" cy="3722687"/>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64" name="Rectangle 2"/>
          <p:cNvSpPr>
            <a:spLocks noGrp="1" noChangeArrowheads="1"/>
          </p:cNvSpPr>
          <p:nvPr>
            <p:ph type="body" idx="1"/>
          </p:nvPr>
        </p:nvSpPr>
        <p:spPr>
          <a:xfrm>
            <a:off x="905767" y="4716236"/>
            <a:ext cx="4986142" cy="4466716"/>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7"/>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fld id="{31368409-1605-4DEB-807C-CA790D0C9E6F}" type="slidenum">
              <a:rPr lang="en-US" altLang="en-US" sz="1400" smtClean="0">
                <a:solidFill>
                  <a:srgbClr val="000000"/>
                </a:solidFill>
              </a:rPr>
              <a:pPr/>
              <a:t>11</a:t>
            </a:fld>
            <a:endParaRPr lang="en-US" altLang="en-US" sz="1400" smtClean="0">
              <a:solidFill>
                <a:srgbClr val="000000"/>
              </a:solidFill>
            </a:endParaRPr>
          </a:p>
        </p:txBody>
      </p:sp>
      <p:sp>
        <p:nvSpPr>
          <p:cNvPr id="41987" name="Rectangle 1"/>
          <p:cNvSpPr>
            <a:spLocks noGrp="1" noRot="1" noChangeAspect="1" noChangeArrowheads="1" noTextEdit="1"/>
          </p:cNvSpPr>
          <p:nvPr>
            <p:ph type="sldImg"/>
          </p:nvPr>
        </p:nvSpPr>
        <p:spPr>
          <a:xfrm>
            <a:off x="919163" y="744538"/>
            <a:ext cx="4960937" cy="3722687"/>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988" name="Rectangle 2"/>
          <p:cNvSpPr>
            <a:spLocks noGrp="1" noChangeArrowheads="1"/>
          </p:cNvSpPr>
          <p:nvPr>
            <p:ph type="body" idx="1"/>
          </p:nvPr>
        </p:nvSpPr>
        <p:spPr>
          <a:xfrm>
            <a:off x="905767" y="4716236"/>
            <a:ext cx="4986142" cy="4466716"/>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7"/>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fld id="{8F46FECD-B839-4165-BF24-E8F99A92F31C}" type="slidenum">
              <a:rPr lang="en-US" altLang="en-US" sz="1400" smtClean="0">
                <a:solidFill>
                  <a:srgbClr val="000000"/>
                </a:solidFill>
              </a:rPr>
              <a:pPr/>
              <a:t>12</a:t>
            </a:fld>
            <a:endParaRPr lang="en-US" altLang="en-US" sz="1400" smtClean="0">
              <a:solidFill>
                <a:srgbClr val="000000"/>
              </a:solidFill>
            </a:endParaRPr>
          </a:p>
        </p:txBody>
      </p:sp>
      <p:sp>
        <p:nvSpPr>
          <p:cNvPr id="43011" name="Rectangle 1"/>
          <p:cNvSpPr>
            <a:spLocks noGrp="1" noRot="1" noChangeAspect="1" noChangeArrowheads="1" noTextEdit="1"/>
          </p:cNvSpPr>
          <p:nvPr>
            <p:ph type="sldImg"/>
          </p:nvPr>
        </p:nvSpPr>
        <p:spPr>
          <a:xfrm>
            <a:off x="919163" y="744538"/>
            <a:ext cx="4960937" cy="3722687"/>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3012" name="Rectangle 2"/>
          <p:cNvSpPr>
            <a:spLocks noGrp="1" noChangeArrowheads="1"/>
          </p:cNvSpPr>
          <p:nvPr>
            <p:ph type="body" idx="1"/>
          </p:nvPr>
        </p:nvSpPr>
        <p:spPr>
          <a:xfrm>
            <a:off x="905767" y="4716236"/>
            <a:ext cx="4986142" cy="4466716"/>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7"/>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fld id="{C8376FD3-639D-47B1-B28F-7E44DDBF2B8A}" type="slidenum">
              <a:rPr lang="en-US" altLang="en-US" sz="1400" smtClean="0">
                <a:solidFill>
                  <a:srgbClr val="000000"/>
                </a:solidFill>
              </a:rPr>
              <a:pPr/>
              <a:t>13</a:t>
            </a:fld>
            <a:endParaRPr lang="en-US" altLang="en-US" sz="1400" smtClean="0">
              <a:solidFill>
                <a:srgbClr val="000000"/>
              </a:solidFill>
            </a:endParaRPr>
          </a:p>
        </p:txBody>
      </p:sp>
      <p:sp>
        <p:nvSpPr>
          <p:cNvPr id="45059" name="Rectangle 1"/>
          <p:cNvSpPr>
            <a:spLocks noGrp="1" noRot="1" noChangeAspect="1" noChangeArrowheads="1" noTextEdit="1"/>
          </p:cNvSpPr>
          <p:nvPr>
            <p:ph type="sldImg"/>
          </p:nvPr>
        </p:nvSpPr>
        <p:spPr>
          <a:xfrm>
            <a:off x="919163" y="744538"/>
            <a:ext cx="4960937" cy="3722687"/>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5060" name="Rectangle 2"/>
          <p:cNvSpPr>
            <a:spLocks noGrp="1" noChangeArrowheads="1"/>
          </p:cNvSpPr>
          <p:nvPr>
            <p:ph type="body" idx="1"/>
          </p:nvPr>
        </p:nvSpPr>
        <p:spPr>
          <a:xfrm>
            <a:off x="905767" y="4716236"/>
            <a:ext cx="4986142" cy="4466716"/>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7"/>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fld id="{BDA0F8F3-DF52-4665-99D1-E703CE3D846E}" type="slidenum">
              <a:rPr lang="en-US" altLang="en-US" sz="1400" smtClean="0">
                <a:solidFill>
                  <a:srgbClr val="000000"/>
                </a:solidFill>
              </a:rPr>
              <a:pPr/>
              <a:t>14</a:t>
            </a:fld>
            <a:endParaRPr lang="en-US" altLang="en-US" sz="1400" smtClean="0">
              <a:solidFill>
                <a:srgbClr val="000000"/>
              </a:solidFill>
            </a:endParaRPr>
          </a:p>
        </p:txBody>
      </p:sp>
      <p:sp>
        <p:nvSpPr>
          <p:cNvPr id="46083" name="Rectangle 1"/>
          <p:cNvSpPr>
            <a:spLocks noGrp="1" noRot="1" noChangeAspect="1" noChangeArrowheads="1" noTextEdit="1"/>
          </p:cNvSpPr>
          <p:nvPr>
            <p:ph type="sldImg"/>
          </p:nvPr>
        </p:nvSpPr>
        <p:spPr>
          <a:xfrm>
            <a:off x="919163" y="744538"/>
            <a:ext cx="4960937" cy="3722687"/>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6084" name="Rectangle 2"/>
          <p:cNvSpPr>
            <a:spLocks noGrp="1" noChangeArrowheads="1"/>
          </p:cNvSpPr>
          <p:nvPr>
            <p:ph type="body" idx="1"/>
          </p:nvPr>
        </p:nvSpPr>
        <p:spPr>
          <a:xfrm>
            <a:off x="905767" y="4716236"/>
            <a:ext cx="4986142" cy="4466716"/>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7"/>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fld id="{B7792CC0-5146-4669-BD9C-DF0518845C63}" type="slidenum">
              <a:rPr lang="en-US" altLang="en-US" sz="1400" smtClean="0">
                <a:solidFill>
                  <a:srgbClr val="000000"/>
                </a:solidFill>
              </a:rPr>
              <a:pPr/>
              <a:t>15</a:t>
            </a:fld>
            <a:endParaRPr lang="en-US" altLang="en-US" sz="1400" smtClean="0">
              <a:solidFill>
                <a:srgbClr val="000000"/>
              </a:solidFill>
            </a:endParaRPr>
          </a:p>
        </p:txBody>
      </p:sp>
      <p:sp>
        <p:nvSpPr>
          <p:cNvPr id="47107" name="Rectangle 1"/>
          <p:cNvSpPr>
            <a:spLocks noGrp="1" noRot="1" noChangeAspect="1" noChangeArrowheads="1" noTextEdit="1"/>
          </p:cNvSpPr>
          <p:nvPr>
            <p:ph type="sldImg"/>
          </p:nvPr>
        </p:nvSpPr>
        <p:spPr>
          <a:xfrm>
            <a:off x="919163" y="744538"/>
            <a:ext cx="4960937" cy="3722687"/>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7108" name="Rectangle 2"/>
          <p:cNvSpPr>
            <a:spLocks noGrp="1" noChangeArrowheads="1"/>
          </p:cNvSpPr>
          <p:nvPr>
            <p:ph type="body" idx="1"/>
          </p:nvPr>
        </p:nvSpPr>
        <p:spPr>
          <a:xfrm>
            <a:off x="905767" y="4716236"/>
            <a:ext cx="4986142" cy="4466716"/>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7"/>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fld id="{B84F61C6-A8A9-46EE-AAB4-4DC09A1122BC}" type="slidenum">
              <a:rPr lang="en-US" altLang="en-US" sz="1400" smtClean="0">
                <a:solidFill>
                  <a:srgbClr val="000000"/>
                </a:solidFill>
              </a:rPr>
              <a:pPr/>
              <a:t>16</a:t>
            </a:fld>
            <a:endParaRPr lang="en-US" altLang="en-US" sz="1400" smtClean="0">
              <a:solidFill>
                <a:srgbClr val="000000"/>
              </a:solidFill>
            </a:endParaRPr>
          </a:p>
        </p:txBody>
      </p:sp>
      <p:sp>
        <p:nvSpPr>
          <p:cNvPr id="48131" name="Rectangle 1"/>
          <p:cNvSpPr>
            <a:spLocks noGrp="1" noRot="1" noChangeAspect="1" noChangeArrowheads="1" noTextEdit="1"/>
          </p:cNvSpPr>
          <p:nvPr>
            <p:ph type="sldImg"/>
          </p:nvPr>
        </p:nvSpPr>
        <p:spPr>
          <a:xfrm>
            <a:off x="919163" y="744538"/>
            <a:ext cx="4960937" cy="3722687"/>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8132" name="Rectangle 2"/>
          <p:cNvSpPr>
            <a:spLocks noGrp="1" noChangeArrowheads="1"/>
          </p:cNvSpPr>
          <p:nvPr>
            <p:ph type="body" idx="1"/>
          </p:nvPr>
        </p:nvSpPr>
        <p:spPr>
          <a:xfrm>
            <a:off x="905767" y="4716236"/>
            <a:ext cx="4986142" cy="4466716"/>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Rectangle 7"/>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fld id="{8C7F7BCC-3B1B-4275-BD21-6F4DF98DAF32}" type="slidenum">
              <a:rPr lang="en-US" altLang="en-US" sz="1400" smtClean="0">
                <a:solidFill>
                  <a:srgbClr val="000000"/>
                </a:solidFill>
              </a:rPr>
              <a:pPr/>
              <a:t>17</a:t>
            </a:fld>
            <a:endParaRPr lang="en-US" altLang="en-US" sz="1400" smtClean="0">
              <a:solidFill>
                <a:srgbClr val="000000"/>
              </a:solidFill>
            </a:endParaRPr>
          </a:p>
        </p:txBody>
      </p:sp>
      <p:sp>
        <p:nvSpPr>
          <p:cNvPr id="49155" name="Rectangle 1"/>
          <p:cNvSpPr>
            <a:spLocks noGrp="1" noRot="1" noChangeAspect="1" noChangeArrowheads="1" noTextEdit="1"/>
          </p:cNvSpPr>
          <p:nvPr>
            <p:ph type="sldImg"/>
          </p:nvPr>
        </p:nvSpPr>
        <p:spPr>
          <a:xfrm>
            <a:off x="919163" y="744538"/>
            <a:ext cx="4960937" cy="3722687"/>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9156" name="Rectangle 2"/>
          <p:cNvSpPr>
            <a:spLocks noGrp="1" noChangeArrowheads="1"/>
          </p:cNvSpPr>
          <p:nvPr>
            <p:ph type="body" idx="1"/>
          </p:nvPr>
        </p:nvSpPr>
        <p:spPr>
          <a:xfrm>
            <a:off x="905767" y="4716236"/>
            <a:ext cx="4986142" cy="4466716"/>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7"/>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fld id="{E05F6F1B-5E6A-4441-ABC8-7C8485D3B779}" type="slidenum">
              <a:rPr lang="en-US" altLang="en-US" sz="1400" smtClean="0">
                <a:solidFill>
                  <a:srgbClr val="000000"/>
                </a:solidFill>
              </a:rPr>
              <a:pPr/>
              <a:t>18</a:t>
            </a:fld>
            <a:endParaRPr lang="en-US" altLang="en-US" sz="1400" smtClean="0">
              <a:solidFill>
                <a:srgbClr val="000000"/>
              </a:solidFill>
            </a:endParaRPr>
          </a:p>
        </p:txBody>
      </p:sp>
      <p:sp>
        <p:nvSpPr>
          <p:cNvPr id="50179" name="Rectangle 1"/>
          <p:cNvSpPr>
            <a:spLocks noGrp="1" noRot="1" noChangeAspect="1" noChangeArrowheads="1" noTextEdit="1"/>
          </p:cNvSpPr>
          <p:nvPr>
            <p:ph type="sldImg"/>
          </p:nvPr>
        </p:nvSpPr>
        <p:spPr>
          <a:xfrm>
            <a:off x="919163" y="744538"/>
            <a:ext cx="4960937" cy="3722687"/>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0180" name="Rectangle 2"/>
          <p:cNvSpPr>
            <a:spLocks noGrp="1" noChangeArrowheads="1"/>
          </p:cNvSpPr>
          <p:nvPr>
            <p:ph type="body" idx="1"/>
          </p:nvPr>
        </p:nvSpPr>
        <p:spPr>
          <a:xfrm>
            <a:off x="905767" y="4716236"/>
            <a:ext cx="4986142" cy="4466716"/>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7"/>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fld id="{8C1F24C6-48DB-44B5-9797-B6EDA81E1683}" type="slidenum">
              <a:rPr lang="en-US" altLang="en-US" sz="1400" smtClean="0">
                <a:solidFill>
                  <a:srgbClr val="000000"/>
                </a:solidFill>
              </a:rPr>
              <a:pPr/>
              <a:t>19</a:t>
            </a:fld>
            <a:endParaRPr lang="en-US" altLang="en-US" sz="1400" smtClean="0">
              <a:solidFill>
                <a:srgbClr val="000000"/>
              </a:solidFill>
            </a:endParaRPr>
          </a:p>
        </p:txBody>
      </p:sp>
      <p:sp>
        <p:nvSpPr>
          <p:cNvPr id="51203" name="Rectangle 1"/>
          <p:cNvSpPr>
            <a:spLocks noGrp="1" noRot="1" noChangeAspect="1" noChangeArrowheads="1" noTextEdit="1"/>
          </p:cNvSpPr>
          <p:nvPr>
            <p:ph type="sldImg"/>
          </p:nvPr>
        </p:nvSpPr>
        <p:spPr>
          <a:xfrm>
            <a:off x="919163" y="744538"/>
            <a:ext cx="4960937" cy="3722687"/>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04" name="Rectangle 2"/>
          <p:cNvSpPr>
            <a:spLocks noGrp="1" noChangeArrowheads="1"/>
          </p:cNvSpPr>
          <p:nvPr>
            <p:ph type="body" idx="1"/>
          </p:nvPr>
        </p:nvSpPr>
        <p:spPr>
          <a:xfrm>
            <a:off x="905767" y="4716236"/>
            <a:ext cx="4986142" cy="4466716"/>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9"/>
          <p:cNvSpPr>
            <a:spLocks noGrp="1" noChangeArrowheads="1"/>
          </p:cNvSpPr>
          <p:nvPr>
            <p:ph type="sldNum" sz="quarter"/>
          </p:nvPr>
        </p:nvSpPr>
        <p:spPr>
          <a:noFill/>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9pPr>
          </a:lstStyle>
          <a:p>
            <a:fld id="{612B3FE0-0FFE-441A-8FF5-3F01412ED92F}" type="slidenum">
              <a:rPr lang="en-US" altLang="en-US" sz="1200" smtClean="0">
                <a:solidFill>
                  <a:srgbClr val="000000"/>
                </a:solidFill>
              </a:rPr>
              <a:pPr/>
              <a:t>2</a:t>
            </a:fld>
            <a:endParaRPr lang="en-US" altLang="en-US" sz="1200" dirty="0" smtClean="0">
              <a:solidFill>
                <a:srgbClr val="000000"/>
              </a:solidFill>
            </a:endParaRPr>
          </a:p>
        </p:txBody>
      </p:sp>
      <p:sp>
        <p:nvSpPr>
          <p:cNvPr id="56323" name="Text Box 1"/>
          <p:cNvSpPr txBox="1">
            <a:spLocks noChangeArrowheads="1"/>
          </p:cNvSpPr>
          <p:nvPr/>
        </p:nvSpPr>
        <p:spPr bwMode="auto">
          <a:xfrm>
            <a:off x="1171301" y="746916"/>
            <a:ext cx="4456549" cy="3719801"/>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en-US" dirty="0"/>
          </a:p>
        </p:txBody>
      </p:sp>
      <p:sp>
        <p:nvSpPr>
          <p:cNvPr id="56324" name="Rectangle 2"/>
          <p:cNvSpPr>
            <a:spLocks noGrp="1" noChangeArrowheads="1"/>
          </p:cNvSpPr>
          <p:nvPr>
            <p:ph type="body"/>
          </p:nvPr>
        </p:nvSpPr>
        <p:spPr>
          <a:xfrm>
            <a:off x="907242" y="4714594"/>
            <a:ext cx="4980241" cy="4463434"/>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7"/>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fld id="{8C1F24C6-48DB-44B5-9797-B6EDA81E1683}" type="slidenum">
              <a:rPr lang="en-US" altLang="en-US" sz="1400" smtClean="0">
                <a:solidFill>
                  <a:srgbClr val="000000"/>
                </a:solidFill>
              </a:rPr>
              <a:pPr/>
              <a:t>20</a:t>
            </a:fld>
            <a:endParaRPr lang="en-US" altLang="en-US" sz="1400" smtClean="0">
              <a:solidFill>
                <a:srgbClr val="000000"/>
              </a:solidFill>
            </a:endParaRPr>
          </a:p>
        </p:txBody>
      </p:sp>
      <p:sp>
        <p:nvSpPr>
          <p:cNvPr id="51203" name="Rectangle 1"/>
          <p:cNvSpPr>
            <a:spLocks noGrp="1" noRot="1" noChangeAspect="1" noChangeArrowheads="1" noTextEdit="1"/>
          </p:cNvSpPr>
          <p:nvPr>
            <p:ph type="sldImg"/>
          </p:nvPr>
        </p:nvSpPr>
        <p:spPr>
          <a:xfrm>
            <a:off x="919163" y="744538"/>
            <a:ext cx="4960937" cy="3722687"/>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04" name="Rectangle 2"/>
          <p:cNvSpPr>
            <a:spLocks noGrp="1" noChangeArrowheads="1"/>
          </p:cNvSpPr>
          <p:nvPr>
            <p:ph type="body" idx="1"/>
          </p:nvPr>
        </p:nvSpPr>
        <p:spPr>
          <a:xfrm>
            <a:off x="905767" y="4716236"/>
            <a:ext cx="4986142" cy="4466716"/>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7"/>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fld id="{6CB0757D-23E5-46B7-BBA5-4B79C277D587}" type="slidenum">
              <a:rPr lang="en-US" altLang="en-US" sz="1400" smtClean="0">
                <a:solidFill>
                  <a:srgbClr val="000000"/>
                </a:solidFill>
              </a:rPr>
              <a:pPr/>
              <a:t>22</a:t>
            </a:fld>
            <a:endParaRPr lang="en-US" altLang="en-US" sz="1400" smtClean="0">
              <a:solidFill>
                <a:srgbClr val="000000"/>
              </a:solidFill>
            </a:endParaRPr>
          </a:p>
        </p:txBody>
      </p:sp>
      <p:sp>
        <p:nvSpPr>
          <p:cNvPr id="53251" name="Rectangle 1"/>
          <p:cNvSpPr>
            <a:spLocks noGrp="1" noRot="1" noChangeAspect="1" noChangeArrowheads="1" noTextEdit="1"/>
          </p:cNvSpPr>
          <p:nvPr>
            <p:ph type="sldImg"/>
          </p:nvPr>
        </p:nvSpPr>
        <p:spPr>
          <a:xfrm>
            <a:off x="919163" y="744538"/>
            <a:ext cx="4960937" cy="3722687"/>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3252" name="Rectangle 2"/>
          <p:cNvSpPr>
            <a:spLocks noGrp="1" noChangeArrowheads="1"/>
          </p:cNvSpPr>
          <p:nvPr>
            <p:ph type="body" idx="1"/>
          </p:nvPr>
        </p:nvSpPr>
        <p:spPr>
          <a:xfrm>
            <a:off x="905767" y="4716236"/>
            <a:ext cx="4986142" cy="4466716"/>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7"/>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fld id="{6CB0757D-23E5-46B7-BBA5-4B79C277D587}" type="slidenum">
              <a:rPr lang="en-US" altLang="en-US" sz="1400" smtClean="0">
                <a:solidFill>
                  <a:srgbClr val="000000"/>
                </a:solidFill>
              </a:rPr>
              <a:pPr/>
              <a:t>23</a:t>
            </a:fld>
            <a:endParaRPr lang="en-US" altLang="en-US" sz="1400" smtClean="0">
              <a:solidFill>
                <a:srgbClr val="000000"/>
              </a:solidFill>
            </a:endParaRPr>
          </a:p>
        </p:txBody>
      </p:sp>
      <p:sp>
        <p:nvSpPr>
          <p:cNvPr id="53251" name="Rectangle 1"/>
          <p:cNvSpPr>
            <a:spLocks noGrp="1" noRot="1" noChangeAspect="1" noChangeArrowheads="1" noTextEdit="1"/>
          </p:cNvSpPr>
          <p:nvPr>
            <p:ph type="sldImg"/>
          </p:nvPr>
        </p:nvSpPr>
        <p:spPr>
          <a:xfrm>
            <a:off x="919163" y="744538"/>
            <a:ext cx="4960937" cy="3722687"/>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3252" name="Rectangle 2"/>
          <p:cNvSpPr>
            <a:spLocks noGrp="1" noChangeArrowheads="1"/>
          </p:cNvSpPr>
          <p:nvPr>
            <p:ph type="body" idx="1"/>
          </p:nvPr>
        </p:nvSpPr>
        <p:spPr>
          <a:xfrm>
            <a:off x="905767" y="4716236"/>
            <a:ext cx="4986142" cy="4466716"/>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7"/>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fld id="{AD70A47E-FA46-4A0C-96B1-C77D81B5472C}" type="slidenum">
              <a:rPr lang="en-US" altLang="en-US" sz="1400" smtClean="0">
                <a:solidFill>
                  <a:srgbClr val="000000"/>
                </a:solidFill>
              </a:rPr>
              <a:pPr/>
              <a:t>3</a:t>
            </a:fld>
            <a:endParaRPr lang="en-US" altLang="en-US" sz="1400" smtClean="0">
              <a:solidFill>
                <a:srgbClr val="000000"/>
              </a:solidFill>
            </a:endParaRPr>
          </a:p>
        </p:txBody>
      </p:sp>
      <p:sp>
        <p:nvSpPr>
          <p:cNvPr id="31747" name="Rectangle 1"/>
          <p:cNvSpPr>
            <a:spLocks noGrp="1" noRot="1" noChangeAspect="1" noChangeArrowheads="1" noTextEdit="1"/>
          </p:cNvSpPr>
          <p:nvPr>
            <p:ph type="sldImg"/>
          </p:nvPr>
        </p:nvSpPr>
        <p:spPr>
          <a:xfrm>
            <a:off x="919163" y="744538"/>
            <a:ext cx="4960937" cy="3722687"/>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1748" name="Rectangle 2"/>
          <p:cNvSpPr>
            <a:spLocks noGrp="1" noChangeArrowheads="1"/>
          </p:cNvSpPr>
          <p:nvPr>
            <p:ph type="body" idx="1"/>
          </p:nvPr>
        </p:nvSpPr>
        <p:spPr>
          <a:xfrm>
            <a:off x="905767" y="4716236"/>
            <a:ext cx="4986142" cy="4466716"/>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7"/>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fld id="{12DFE3E1-649E-44BA-84CE-1001237107F3}" type="slidenum">
              <a:rPr lang="en-US" altLang="en-US" sz="1400" smtClean="0">
                <a:solidFill>
                  <a:srgbClr val="000000"/>
                </a:solidFill>
              </a:rPr>
              <a:pPr/>
              <a:t>4</a:t>
            </a:fld>
            <a:endParaRPr lang="en-US" altLang="en-US" sz="1400" smtClean="0">
              <a:solidFill>
                <a:srgbClr val="000000"/>
              </a:solidFill>
            </a:endParaRPr>
          </a:p>
        </p:txBody>
      </p:sp>
      <p:sp>
        <p:nvSpPr>
          <p:cNvPr id="33795" name="Rectangle 1"/>
          <p:cNvSpPr>
            <a:spLocks noGrp="1" noRot="1" noChangeAspect="1" noChangeArrowheads="1" noTextEdit="1"/>
          </p:cNvSpPr>
          <p:nvPr>
            <p:ph type="sldImg"/>
          </p:nvPr>
        </p:nvSpPr>
        <p:spPr>
          <a:xfrm>
            <a:off x="919163" y="744538"/>
            <a:ext cx="4960937" cy="3722687"/>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796" name="Rectangle 2"/>
          <p:cNvSpPr>
            <a:spLocks noGrp="1" noChangeArrowheads="1"/>
          </p:cNvSpPr>
          <p:nvPr>
            <p:ph type="body" idx="1"/>
          </p:nvPr>
        </p:nvSpPr>
        <p:spPr>
          <a:xfrm>
            <a:off x="905767" y="4716236"/>
            <a:ext cx="4986142" cy="4466716"/>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7"/>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fld id="{CD61EE6E-1428-40FD-A31F-E8EB1CFEBE7B}" type="slidenum">
              <a:rPr lang="en-US" altLang="en-US" sz="1400" smtClean="0">
                <a:solidFill>
                  <a:srgbClr val="000000"/>
                </a:solidFill>
              </a:rPr>
              <a:pPr/>
              <a:t>5</a:t>
            </a:fld>
            <a:endParaRPr lang="en-US" altLang="en-US" sz="1400" smtClean="0">
              <a:solidFill>
                <a:srgbClr val="000000"/>
              </a:solidFill>
            </a:endParaRPr>
          </a:p>
        </p:txBody>
      </p:sp>
      <p:sp>
        <p:nvSpPr>
          <p:cNvPr id="34819" name="Rectangle 1"/>
          <p:cNvSpPr>
            <a:spLocks noGrp="1" noRot="1" noChangeAspect="1" noChangeArrowheads="1" noTextEdit="1"/>
          </p:cNvSpPr>
          <p:nvPr>
            <p:ph type="sldImg"/>
          </p:nvPr>
        </p:nvSpPr>
        <p:spPr>
          <a:xfrm>
            <a:off x="919163" y="744538"/>
            <a:ext cx="4960937" cy="3722687"/>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820" name="Rectangle 2"/>
          <p:cNvSpPr>
            <a:spLocks noGrp="1" noChangeArrowheads="1"/>
          </p:cNvSpPr>
          <p:nvPr>
            <p:ph type="body" idx="1"/>
          </p:nvPr>
        </p:nvSpPr>
        <p:spPr>
          <a:xfrm>
            <a:off x="905767" y="4716236"/>
            <a:ext cx="4986142" cy="4466716"/>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7"/>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fld id="{B1235686-912A-4B6C-A1A3-464329AC050B}" type="slidenum">
              <a:rPr lang="en-US" altLang="en-US" sz="1400" smtClean="0">
                <a:solidFill>
                  <a:srgbClr val="000000"/>
                </a:solidFill>
              </a:rPr>
              <a:pPr/>
              <a:t>6</a:t>
            </a:fld>
            <a:endParaRPr lang="en-US" altLang="en-US" sz="1400" smtClean="0">
              <a:solidFill>
                <a:srgbClr val="000000"/>
              </a:solidFill>
            </a:endParaRPr>
          </a:p>
        </p:txBody>
      </p:sp>
      <p:sp>
        <p:nvSpPr>
          <p:cNvPr id="36867" name="Rectangle 1"/>
          <p:cNvSpPr>
            <a:spLocks noGrp="1" noRot="1" noChangeAspect="1" noChangeArrowheads="1" noTextEdit="1"/>
          </p:cNvSpPr>
          <p:nvPr>
            <p:ph type="sldImg"/>
          </p:nvPr>
        </p:nvSpPr>
        <p:spPr>
          <a:xfrm>
            <a:off x="919163" y="744538"/>
            <a:ext cx="4960937" cy="3722687"/>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6868" name="Rectangle 2"/>
          <p:cNvSpPr>
            <a:spLocks noGrp="1" noChangeArrowheads="1"/>
          </p:cNvSpPr>
          <p:nvPr>
            <p:ph type="body" idx="1"/>
          </p:nvPr>
        </p:nvSpPr>
        <p:spPr>
          <a:xfrm>
            <a:off x="905767" y="4716236"/>
            <a:ext cx="4986142" cy="4466716"/>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7"/>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fld id="{B1235686-912A-4B6C-A1A3-464329AC050B}" type="slidenum">
              <a:rPr lang="en-US" altLang="en-US" sz="1400" smtClean="0">
                <a:solidFill>
                  <a:srgbClr val="000000"/>
                </a:solidFill>
              </a:rPr>
              <a:pPr/>
              <a:t>7</a:t>
            </a:fld>
            <a:endParaRPr lang="en-US" altLang="en-US" sz="1400" smtClean="0">
              <a:solidFill>
                <a:srgbClr val="000000"/>
              </a:solidFill>
            </a:endParaRPr>
          </a:p>
        </p:txBody>
      </p:sp>
      <p:sp>
        <p:nvSpPr>
          <p:cNvPr id="36867" name="Rectangle 1"/>
          <p:cNvSpPr>
            <a:spLocks noGrp="1" noRot="1" noChangeAspect="1" noChangeArrowheads="1" noTextEdit="1"/>
          </p:cNvSpPr>
          <p:nvPr>
            <p:ph type="sldImg"/>
          </p:nvPr>
        </p:nvSpPr>
        <p:spPr>
          <a:xfrm>
            <a:off x="919163" y="744538"/>
            <a:ext cx="4960937" cy="3722687"/>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6868" name="Rectangle 2"/>
          <p:cNvSpPr>
            <a:spLocks noGrp="1" noChangeArrowheads="1"/>
          </p:cNvSpPr>
          <p:nvPr>
            <p:ph type="body" idx="1"/>
          </p:nvPr>
        </p:nvSpPr>
        <p:spPr>
          <a:xfrm>
            <a:off x="905767" y="4716236"/>
            <a:ext cx="4986142" cy="4466716"/>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7"/>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fld id="{38CEE34B-E2F7-4F92-8D34-18FDB2B6BA05}" type="slidenum">
              <a:rPr lang="en-US" altLang="en-US" sz="1400" smtClean="0">
                <a:solidFill>
                  <a:srgbClr val="000000"/>
                </a:solidFill>
              </a:rPr>
              <a:pPr/>
              <a:t>8</a:t>
            </a:fld>
            <a:endParaRPr lang="en-US" altLang="en-US" sz="1400" smtClean="0">
              <a:solidFill>
                <a:srgbClr val="000000"/>
              </a:solidFill>
            </a:endParaRPr>
          </a:p>
        </p:txBody>
      </p:sp>
      <p:sp>
        <p:nvSpPr>
          <p:cNvPr id="37891" name="Rectangle 1"/>
          <p:cNvSpPr>
            <a:spLocks noGrp="1" noRot="1" noChangeAspect="1" noChangeArrowheads="1" noTextEdit="1"/>
          </p:cNvSpPr>
          <p:nvPr>
            <p:ph type="sldImg"/>
          </p:nvPr>
        </p:nvSpPr>
        <p:spPr>
          <a:xfrm>
            <a:off x="919163" y="744538"/>
            <a:ext cx="4960937" cy="3722687"/>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7892" name="Rectangle 2"/>
          <p:cNvSpPr>
            <a:spLocks noGrp="1" noChangeArrowheads="1"/>
          </p:cNvSpPr>
          <p:nvPr>
            <p:ph type="body" idx="1"/>
          </p:nvPr>
        </p:nvSpPr>
        <p:spPr>
          <a:xfrm>
            <a:off x="905767" y="4716236"/>
            <a:ext cx="4986142" cy="4466716"/>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7"/>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fld id="{38CEE34B-E2F7-4F92-8D34-18FDB2B6BA05}" type="slidenum">
              <a:rPr lang="en-US" altLang="en-US" sz="1400" smtClean="0">
                <a:solidFill>
                  <a:srgbClr val="000000"/>
                </a:solidFill>
              </a:rPr>
              <a:pPr/>
              <a:t>9</a:t>
            </a:fld>
            <a:endParaRPr lang="en-US" altLang="en-US" sz="1400" smtClean="0">
              <a:solidFill>
                <a:srgbClr val="000000"/>
              </a:solidFill>
            </a:endParaRPr>
          </a:p>
        </p:txBody>
      </p:sp>
      <p:sp>
        <p:nvSpPr>
          <p:cNvPr id="37891" name="Rectangle 1"/>
          <p:cNvSpPr>
            <a:spLocks noGrp="1" noRot="1" noChangeAspect="1" noChangeArrowheads="1" noTextEdit="1"/>
          </p:cNvSpPr>
          <p:nvPr>
            <p:ph type="sldImg"/>
          </p:nvPr>
        </p:nvSpPr>
        <p:spPr>
          <a:xfrm>
            <a:off x="919163" y="744538"/>
            <a:ext cx="4960937" cy="3722687"/>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7892" name="Rectangle 2"/>
          <p:cNvSpPr>
            <a:spLocks noGrp="1" noChangeArrowheads="1"/>
          </p:cNvSpPr>
          <p:nvPr>
            <p:ph type="body" idx="1"/>
          </p:nvPr>
        </p:nvSpPr>
        <p:spPr>
          <a:xfrm>
            <a:off x="905767" y="4716236"/>
            <a:ext cx="4986142" cy="4466716"/>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sv-SE"/>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68B1BB85-D0C2-4B28-AB9E-53D60B685EAD}" type="slidenum">
              <a:rPr lang="en-GB"/>
              <a:pPr>
                <a:defRPr/>
              </a:pPr>
              <a:t>‹#›</a:t>
            </a:fld>
            <a:endParaRPr lang="en-GB" dirty="0"/>
          </a:p>
        </p:txBody>
      </p:sp>
    </p:spTree>
    <p:extLst>
      <p:ext uri="{BB962C8B-B14F-4D97-AF65-F5344CB8AC3E}">
        <p14:creationId xmlns:p14="http://schemas.microsoft.com/office/powerpoint/2010/main" val="389911280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30DD38C7-3663-4232-AEB9-623058B964AF}" type="slidenum">
              <a:rPr lang="en-GB"/>
              <a:pPr>
                <a:defRPr/>
              </a:pPr>
              <a:t>‹#›</a:t>
            </a:fld>
            <a:endParaRPr lang="en-GB" dirty="0"/>
          </a:p>
        </p:txBody>
      </p:sp>
    </p:spTree>
    <p:extLst>
      <p:ext uri="{BB962C8B-B14F-4D97-AF65-F5344CB8AC3E}">
        <p14:creationId xmlns:p14="http://schemas.microsoft.com/office/powerpoint/2010/main" val="4096031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4325" y="76200"/>
            <a:ext cx="2017713" cy="6021388"/>
          </a:xfr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609600" y="76200"/>
            <a:ext cx="5902325" cy="60213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35E83199-A7F5-4179-BD56-83324D5D1185}" type="slidenum">
              <a:rPr lang="en-GB"/>
              <a:pPr>
                <a:defRPr/>
              </a:pPr>
              <a:t>‹#›</a:t>
            </a:fld>
            <a:endParaRPr lang="en-GB" dirty="0"/>
          </a:p>
        </p:txBody>
      </p:sp>
    </p:spTree>
    <p:extLst>
      <p:ext uri="{BB962C8B-B14F-4D97-AF65-F5344CB8AC3E}">
        <p14:creationId xmlns:p14="http://schemas.microsoft.com/office/powerpoint/2010/main" val="7720945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8072438" cy="1138238"/>
          </a:xfrm>
        </p:spPr>
        <p:txBody>
          <a:bodyPr/>
          <a:lstStyle/>
          <a:p>
            <a:r>
              <a:rPr lang="en-US" smtClean="0"/>
              <a:t>Click to edit Master title style</a:t>
            </a:r>
            <a:endParaRPr lang="sv-SE"/>
          </a:p>
        </p:txBody>
      </p:sp>
      <p:sp>
        <p:nvSpPr>
          <p:cNvPr id="3" name="Text Placeholder 2"/>
          <p:cNvSpPr>
            <a:spLocks noGrp="1"/>
          </p:cNvSpPr>
          <p:nvPr>
            <p:ph type="body" sz="half" idx="1"/>
          </p:nvPr>
        </p:nvSpPr>
        <p:spPr>
          <a:xfrm>
            <a:off x="609600" y="1752600"/>
            <a:ext cx="3709988" cy="4344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quarter" idx="2"/>
          </p:nvPr>
        </p:nvSpPr>
        <p:spPr>
          <a:xfrm>
            <a:off x="4471988" y="1752600"/>
            <a:ext cx="3711575"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Content Placeholder 4"/>
          <p:cNvSpPr>
            <a:spLocks noGrp="1"/>
          </p:cNvSpPr>
          <p:nvPr>
            <p:ph sz="quarter" idx="3"/>
          </p:nvPr>
        </p:nvSpPr>
        <p:spPr>
          <a:xfrm>
            <a:off x="4471988" y="4000500"/>
            <a:ext cx="3711575" cy="20970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DFD680DA-FB57-4DF0-8D1C-CD7780993F5B}" type="slidenum">
              <a:rPr lang="en-GB"/>
              <a:pPr>
                <a:defRPr/>
              </a:pPr>
              <a:t>‹#›</a:t>
            </a:fld>
            <a:endParaRPr lang="en-GB" dirty="0"/>
          </a:p>
        </p:txBody>
      </p:sp>
    </p:spTree>
    <p:extLst>
      <p:ext uri="{BB962C8B-B14F-4D97-AF65-F5344CB8AC3E}">
        <p14:creationId xmlns:p14="http://schemas.microsoft.com/office/powerpoint/2010/main" val="40353057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sv-SE"/>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sv-SE"/>
          </a:p>
        </p:txBody>
      </p:sp>
    </p:spTree>
    <p:extLst>
      <p:ext uri="{BB962C8B-B14F-4D97-AF65-F5344CB8AC3E}">
        <p14:creationId xmlns:p14="http://schemas.microsoft.com/office/powerpoint/2010/main" val="38330894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sv-SE"/>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Tree>
    <p:extLst>
      <p:ext uri="{BB962C8B-B14F-4D97-AF65-F5344CB8AC3E}">
        <p14:creationId xmlns:p14="http://schemas.microsoft.com/office/powerpoint/2010/main" val="40949275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sv-SE"/>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4141709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sv-SE"/>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Tree>
    <p:extLst>
      <p:ext uri="{BB962C8B-B14F-4D97-AF65-F5344CB8AC3E}">
        <p14:creationId xmlns:p14="http://schemas.microsoft.com/office/powerpoint/2010/main" val="42364626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Tree>
    <p:extLst>
      <p:ext uri="{BB962C8B-B14F-4D97-AF65-F5344CB8AC3E}">
        <p14:creationId xmlns:p14="http://schemas.microsoft.com/office/powerpoint/2010/main" val="7755898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sv-SE"/>
          </a:p>
        </p:txBody>
      </p:sp>
    </p:spTree>
    <p:extLst>
      <p:ext uri="{BB962C8B-B14F-4D97-AF65-F5344CB8AC3E}">
        <p14:creationId xmlns:p14="http://schemas.microsoft.com/office/powerpoint/2010/main" val="28024440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86290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sv-SE" dirty="0"/>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sid. </a:t>
            </a:r>
            <a:fld id="{90A7D973-48A0-446A-9019-5C51161FB6A8}" type="slidenum">
              <a:rPr lang="en-GB" smtClean="0"/>
              <a:pPr>
                <a:defRPr/>
              </a:pPr>
              <a:t>‹#›</a:t>
            </a:fld>
            <a:endParaRPr lang="en-GB" dirty="0"/>
          </a:p>
        </p:txBody>
      </p:sp>
    </p:spTree>
    <p:extLst>
      <p:ext uri="{BB962C8B-B14F-4D97-AF65-F5344CB8AC3E}">
        <p14:creationId xmlns:p14="http://schemas.microsoft.com/office/powerpoint/2010/main" val="170702622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sv-SE"/>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456602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sv-SE"/>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dirty="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6041711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Tree>
    <p:extLst>
      <p:ext uri="{BB962C8B-B14F-4D97-AF65-F5344CB8AC3E}">
        <p14:creationId xmlns:p14="http://schemas.microsoft.com/office/powerpoint/2010/main" val="11308585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Tree>
    <p:extLst>
      <p:ext uri="{BB962C8B-B14F-4D97-AF65-F5344CB8AC3E}">
        <p14:creationId xmlns:p14="http://schemas.microsoft.com/office/powerpoint/2010/main" val="2426977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v-S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EAA78279-6DD1-45E4-A773-64684E42CD4C}" type="slidenum">
              <a:rPr lang="en-GB"/>
              <a:pPr>
                <a:defRPr/>
              </a:pPr>
              <a:t>‹#›</a:t>
            </a:fld>
            <a:endParaRPr lang="en-GB" dirty="0"/>
          </a:p>
        </p:txBody>
      </p:sp>
    </p:spTree>
    <p:extLst>
      <p:ext uri="{BB962C8B-B14F-4D97-AF65-F5344CB8AC3E}">
        <p14:creationId xmlns:p14="http://schemas.microsoft.com/office/powerpoint/2010/main" val="375024228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609600" y="1752600"/>
            <a:ext cx="3709988" cy="4344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4471988" y="1752600"/>
            <a:ext cx="3711575" cy="4344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CF7090F2-AB0F-4F0D-9F7D-FDD2F1F3556E}" type="slidenum">
              <a:rPr lang="en-GB"/>
              <a:pPr>
                <a:defRPr/>
              </a:pPr>
              <a:t>‹#›</a:t>
            </a:fld>
            <a:endParaRPr lang="en-GB" dirty="0"/>
          </a:p>
        </p:txBody>
      </p:sp>
    </p:spTree>
    <p:extLst>
      <p:ext uri="{BB962C8B-B14F-4D97-AF65-F5344CB8AC3E}">
        <p14:creationId xmlns:p14="http://schemas.microsoft.com/office/powerpoint/2010/main" val="21081270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BA2F83A3-0C79-422A-91B0-AF98E95FFD8D}" type="slidenum">
              <a:rPr lang="en-GB"/>
              <a:pPr>
                <a:defRPr/>
              </a:pPr>
              <a:t>‹#›</a:t>
            </a:fld>
            <a:endParaRPr lang="en-GB" dirty="0"/>
          </a:p>
        </p:txBody>
      </p:sp>
    </p:spTree>
    <p:extLst>
      <p:ext uri="{BB962C8B-B14F-4D97-AF65-F5344CB8AC3E}">
        <p14:creationId xmlns:p14="http://schemas.microsoft.com/office/powerpoint/2010/main" val="423051182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65904523-22A4-4E55-9DBA-8D9DED4E4BE1}" type="slidenum">
              <a:rPr lang="en-GB"/>
              <a:pPr>
                <a:defRPr/>
              </a:pPr>
              <a:t>‹#›</a:t>
            </a:fld>
            <a:endParaRPr lang="en-GB" dirty="0"/>
          </a:p>
        </p:txBody>
      </p:sp>
    </p:spTree>
    <p:extLst>
      <p:ext uri="{BB962C8B-B14F-4D97-AF65-F5344CB8AC3E}">
        <p14:creationId xmlns:p14="http://schemas.microsoft.com/office/powerpoint/2010/main" val="803753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6191316B-6C74-4157-AB5B-F7EBD3177B8B}" type="slidenum">
              <a:rPr lang="en-GB"/>
              <a:pPr>
                <a:defRPr/>
              </a:pPr>
              <a:t>‹#›</a:t>
            </a:fld>
            <a:endParaRPr lang="en-GB" dirty="0"/>
          </a:p>
        </p:txBody>
      </p:sp>
    </p:spTree>
    <p:extLst>
      <p:ext uri="{BB962C8B-B14F-4D97-AF65-F5344CB8AC3E}">
        <p14:creationId xmlns:p14="http://schemas.microsoft.com/office/powerpoint/2010/main" val="294393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v-S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6976320D-E8C9-4484-85CB-34ACEF06667E}" type="slidenum">
              <a:rPr lang="en-GB"/>
              <a:pPr>
                <a:defRPr/>
              </a:pPr>
              <a:t>‹#›</a:t>
            </a:fld>
            <a:endParaRPr lang="en-GB" dirty="0"/>
          </a:p>
        </p:txBody>
      </p:sp>
    </p:spTree>
    <p:extLst>
      <p:ext uri="{BB962C8B-B14F-4D97-AF65-F5344CB8AC3E}">
        <p14:creationId xmlns:p14="http://schemas.microsoft.com/office/powerpoint/2010/main" val="1890134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v-S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A9F16046-584C-4D2A-8B45-3B76B76966B4}" type="slidenum">
              <a:rPr lang="en-GB"/>
              <a:pPr>
                <a:defRPr/>
              </a:pPr>
              <a:t>‹#›</a:t>
            </a:fld>
            <a:endParaRPr lang="en-GB" dirty="0"/>
          </a:p>
        </p:txBody>
      </p:sp>
    </p:spTree>
    <p:extLst>
      <p:ext uri="{BB962C8B-B14F-4D97-AF65-F5344CB8AC3E}">
        <p14:creationId xmlns:p14="http://schemas.microsoft.com/office/powerpoint/2010/main" val="3236102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09600" y="76200"/>
            <a:ext cx="8072438" cy="1138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09600" y="1752600"/>
            <a:ext cx="7573963" cy="4344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8" name="Line 3"/>
          <p:cNvSpPr>
            <a:spLocks noChangeShapeType="1"/>
          </p:cNvSpPr>
          <p:nvPr/>
        </p:nvSpPr>
        <p:spPr bwMode="auto">
          <a:xfrm>
            <a:off x="609600" y="1219200"/>
            <a:ext cx="8077200" cy="1588"/>
          </a:xfrm>
          <a:prstGeom prst="line">
            <a:avLst/>
          </a:prstGeom>
          <a:noFill/>
          <a:ln w="57240">
            <a:solidFill>
              <a:srgbClr val="0033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dirty="0"/>
          </a:p>
        </p:txBody>
      </p:sp>
      <p:sp>
        <p:nvSpPr>
          <p:cNvPr id="2" name="Rectangle 4"/>
          <p:cNvSpPr>
            <a:spLocks noGrp="1" noChangeArrowheads="1"/>
          </p:cNvSpPr>
          <p:nvPr>
            <p:ph type="sldNum"/>
          </p:nvPr>
        </p:nvSpPr>
        <p:spPr bwMode="auto">
          <a:xfrm>
            <a:off x="0" y="6516688"/>
            <a:ext cx="1900238"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spcBef>
                <a:spcPts val="1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mn-lt"/>
              </a:defRPr>
            </a:lvl1pPr>
          </a:lstStyle>
          <a:p>
            <a:pPr>
              <a:defRPr/>
            </a:pPr>
            <a:r>
              <a:rPr lang="sv-SE" dirty="0" smtClean="0"/>
              <a:t>K1: </a:t>
            </a:r>
            <a:r>
              <a:rPr lang="sv-SE" dirty="0"/>
              <a:t>sid. </a:t>
            </a:r>
            <a:fld id="{7A1C7ACD-009E-42B6-9C9E-574C7025B99F}"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2pPr>
      <a:lvl3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3pPr>
      <a:lvl4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4pPr>
      <a:lvl5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5pPr>
      <a:lvl6pPr marL="25146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6pPr>
      <a:lvl7pPr marL="29718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7pPr>
      <a:lvl8pPr marL="34290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8pPr>
      <a:lvl9pPr marL="38862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9pPr>
    </p:titleStyle>
    <p:bodyStyle>
      <a:lvl1pPr marL="342900" indent="-342900" algn="l" defTabSz="449263" rtl="0" eaLnBrk="0" fontAlgn="base" hangingPunct="0">
        <a:spcBef>
          <a:spcPts val="350"/>
        </a:spcBef>
        <a:spcAft>
          <a:spcPts val="350"/>
        </a:spcAft>
        <a:buClr>
          <a:srgbClr val="000000"/>
        </a:buClr>
        <a:buSzPct val="100000"/>
        <a:buFont typeface="Times New Roman" pitchFamily="18" charset="0"/>
        <a:defRPr sz="2800">
          <a:solidFill>
            <a:srgbClr val="000000"/>
          </a:solidFill>
          <a:effectLst>
            <a:outerShdw blurRad="38100" dist="38100" dir="2700000" algn="tl">
              <a:srgbClr val="C0C0C0"/>
            </a:outerShdw>
          </a:effectLst>
          <a:latin typeface="+mn-lt"/>
          <a:ea typeface="+mn-ea"/>
          <a:cs typeface="+mn-cs"/>
        </a:defRPr>
      </a:lvl1pPr>
      <a:lvl2pPr marL="742950" indent="-285750" algn="l" defTabSz="449263" rtl="0" eaLnBrk="0" fontAlgn="base" hangingPunct="0">
        <a:spcBef>
          <a:spcPts val="300"/>
        </a:spcBef>
        <a:spcAft>
          <a:spcPts val="300"/>
        </a:spcAft>
        <a:buClr>
          <a:srgbClr val="000000"/>
        </a:buClr>
        <a:buSzPct val="100000"/>
        <a:buFont typeface="Times New Roman" pitchFamily="18" charset="0"/>
        <a:defRPr sz="2400">
          <a:solidFill>
            <a:srgbClr val="000000"/>
          </a:solidFill>
          <a:effectLst>
            <a:outerShdw blurRad="38100" dist="38100" dir="2700000" algn="tl">
              <a:srgbClr val="C0C0C0"/>
            </a:outerShdw>
          </a:effectLst>
          <a:latin typeface="+mn-lt"/>
          <a:ea typeface="+mn-ea"/>
        </a:defRPr>
      </a:lvl2pPr>
      <a:lvl3pPr marL="11430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3pPr>
      <a:lvl4pPr marL="16002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4pPr>
      <a:lvl5pPr marL="20574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5pPr>
      <a:lvl6pPr marL="25146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6pPr>
      <a:lvl7pPr marL="29718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7pPr>
      <a:lvl8pPr marL="34290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8pPr>
      <a:lvl9pPr marL="38862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2pPr>
      <a:lvl3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3pPr>
      <a:lvl4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4pPr>
      <a:lvl5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5pPr>
      <a:lvl6pPr marL="25146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6pPr>
      <a:lvl7pPr marL="29718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7pPr>
      <a:lvl8pPr marL="34290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8pPr>
      <a:lvl9pPr marL="38862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9pPr>
    </p:titleStyle>
    <p:bodyStyle>
      <a:lvl1pPr marL="342900" indent="-342900" algn="l" defTabSz="449263" rtl="0" eaLnBrk="0" fontAlgn="base" hangingPunct="0">
        <a:spcBef>
          <a:spcPts val="350"/>
        </a:spcBef>
        <a:spcAft>
          <a:spcPts val="350"/>
        </a:spcAft>
        <a:buClr>
          <a:srgbClr val="000000"/>
        </a:buClr>
        <a:buSzPct val="100000"/>
        <a:buFont typeface="Times New Roman" pitchFamily="18" charset="0"/>
        <a:defRPr sz="2800">
          <a:solidFill>
            <a:srgbClr val="000000"/>
          </a:solidFill>
          <a:effectLst>
            <a:outerShdw blurRad="38100" dist="38100" dir="2700000" algn="tl">
              <a:srgbClr val="C0C0C0"/>
            </a:outerShdw>
          </a:effectLst>
          <a:latin typeface="+mn-lt"/>
          <a:ea typeface="+mn-ea"/>
          <a:cs typeface="+mn-cs"/>
        </a:defRPr>
      </a:lvl1pPr>
      <a:lvl2pPr marL="742950" indent="-285750" algn="l" defTabSz="449263" rtl="0" eaLnBrk="0" fontAlgn="base" hangingPunct="0">
        <a:spcBef>
          <a:spcPts val="300"/>
        </a:spcBef>
        <a:spcAft>
          <a:spcPts val="300"/>
        </a:spcAft>
        <a:buClr>
          <a:srgbClr val="000000"/>
        </a:buClr>
        <a:buSzPct val="100000"/>
        <a:buFont typeface="Times New Roman" pitchFamily="18" charset="0"/>
        <a:defRPr sz="2400">
          <a:solidFill>
            <a:srgbClr val="000000"/>
          </a:solidFill>
          <a:effectLst>
            <a:outerShdw blurRad="38100" dist="38100" dir="2700000" algn="tl">
              <a:srgbClr val="C0C0C0"/>
            </a:outerShdw>
          </a:effectLst>
          <a:latin typeface="+mn-lt"/>
          <a:ea typeface="+mn-ea"/>
        </a:defRPr>
      </a:lvl2pPr>
      <a:lvl3pPr marL="11430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3pPr>
      <a:lvl4pPr marL="16002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4pPr>
      <a:lvl5pPr marL="20574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5pPr>
      <a:lvl6pPr marL="25146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6pPr>
      <a:lvl7pPr marL="29718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7pPr>
      <a:lvl8pPr marL="34290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8pPr>
      <a:lvl9pPr marL="38862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7.wmf"/><Relationship Id="rId4" Type="http://schemas.openxmlformats.org/officeDocument/2006/relationships/oleObject" Target="../embeddings/oleObject8.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2.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wmf"/><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8.wmf"/></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9.wmf"/><Relationship Id="rId4" Type="http://schemas.openxmlformats.org/officeDocument/2006/relationships/oleObject" Target="../embeddings/oleObject10.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image" Target="../media/image9.wmf"/><Relationship Id="rId4" Type="http://schemas.openxmlformats.org/officeDocument/2006/relationships/oleObject" Target="../embeddings/oleObject11.bin"/></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3.wmf"/><Relationship Id="rId4" Type="http://schemas.openxmlformats.org/officeDocument/2006/relationships/oleObject" Target="../embeddings/oleObject3.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4.wmf"/><Relationship Id="rId4" Type="http://schemas.openxmlformats.org/officeDocument/2006/relationships/oleObject" Target="../embeddings/oleObject4.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5.wmf"/><Relationship Id="rId4" Type="http://schemas.openxmlformats.org/officeDocument/2006/relationships/oleObject" Target="../embeddings/oleObject5.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5.wmf"/><Relationship Id="rId4"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6.wmf"/><Relationship Id="rId4" Type="http://schemas.openxmlformats.org/officeDocument/2006/relationships/oleObject" Target="../embeddings/oleObject7.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0" y="6548834"/>
            <a:ext cx="1900238" cy="336550"/>
          </a:xfrm>
        </p:spPr>
        <p:txBody>
          <a:bodyPr/>
          <a:lstStyle/>
          <a:p>
            <a:pPr>
              <a:defRPr/>
            </a:pPr>
            <a:r>
              <a:rPr lang="sv-SE" dirty="0" smtClean="0"/>
              <a:t>K8: </a:t>
            </a:r>
            <a:r>
              <a:rPr lang="sv-SE" dirty="0"/>
              <a:t>sid. </a:t>
            </a:r>
            <a:fld id="{71B7D319-3509-4EF6-A7CA-BA2351681FF6}" type="slidenum">
              <a:rPr lang="en-GB"/>
              <a:pPr>
                <a:defRPr/>
              </a:pPr>
              <a:t>1</a:t>
            </a:fld>
            <a:endParaRPr lang="en-GB" dirty="0"/>
          </a:p>
        </p:txBody>
      </p:sp>
      <p:sp>
        <p:nvSpPr>
          <p:cNvPr id="5121" name="Rectangle 1"/>
          <p:cNvSpPr>
            <a:spLocks noGrp="1" noChangeArrowheads="1"/>
          </p:cNvSpPr>
          <p:nvPr>
            <p:ph type="title"/>
          </p:nvPr>
        </p:nvSpPr>
        <p:spPr>
          <a:xfrm>
            <a:off x="251520" y="116632"/>
            <a:ext cx="8496944" cy="1143000"/>
          </a:xfrm>
        </p:spPr>
        <p:txBody>
          <a:body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sv-SE" dirty="0"/>
              <a:t>Kapitel 8 Alla marknader sammantagna: </a:t>
            </a:r>
            <a:br>
              <a:rPr lang="sv-SE" dirty="0"/>
            </a:br>
            <a:r>
              <a:rPr lang="sv-SE" dirty="0" smtClean="0"/>
              <a:t>AS–AD-modellen</a:t>
            </a:r>
          </a:p>
        </p:txBody>
      </p:sp>
      <p:sp>
        <p:nvSpPr>
          <p:cNvPr id="2" name="Content Placeholder 1"/>
          <p:cNvSpPr>
            <a:spLocks noGrp="1"/>
          </p:cNvSpPr>
          <p:nvPr>
            <p:ph idx="1"/>
          </p:nvPr>
        </p:nvSpPr>
        <p:spPr>
          <a:xfrm>
            <a:off x="609600" y="1752600"/>
            <a:ext cx="7573963" cy="4340696"/>
          </a:xfrm>
        </p:spPr>
        <p:txBody>
          <a:bodyPr/>
          <a:lstStyle/>
          <a:p>
            <a:pPr marL="338138" indent="-338138" eaLnBrk="1" hangingPunct="1">
              <a:buClr>
                <a:srgbClr val="003300"/>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400" dirty="0" smtClean="0">
                <a:effectLst/>
              </a:rPr>
              <a:t>Denna föreläsning:</a:t>
            </a:r>
            <a:endParaRPr lang="sv-SE" sz="2400" dirty="0">
              <a:effectLst/>
            </a:endParaRPr>
          </a:p>
          <a:p>
            <a:pPr marL="338138" indent="-338138" eaLnBrk="1" hangingPunct="1">
              <a:buClr>
                <a:srgbClr val="003300"/>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400" dirty="0">
                <a:effectLst/>
              </a:rPr>
              <a:t>Gifta ihop alla marknader vi diskuterat.</a:t>
            </a:r>
          </a:p>
          <a:p>
            <a:pPr marL="338138" indent="-338138" eaLnBrk="1" hangingPunct="1">
              <a:buClr>
                <a:srgbClr val="003300"/>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400" dirty="0">
                <a:effectLst/>
              </a:rPr>
              <a:t>Vad bestämmer priser och produktion (samt arbetslöshet, ränta och löner) på kort och medellång sikt</a:t>
            </a:r>
            <a:r>
              <a:rPr lang="sv-SE" sz="2400" dirty="0" smtClean="0">
                <a:effectLst/>
              </a:rPr>
              <a:t>.</a:t>
            </a:r>
          </a:p>
          <a:p>
            <a:pPr marL="338138" indent="-338138" eaLnBrk="1" hangingPunct="1">
              <a:buClr>
                <a:srgbClr val="003300"/>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400" dirty="0" smtClean="0">
                <a:effectLst/>
              </a:rPr>
              <a:t>Liksom i tidigare kapitel bortser vi först från export och import.</a:t>
            </a:r>
            <a:endParaRPr lang="sv-SE" sz="2400" dirty="0">
              <a:effectLst/>
            </a:endParaRPr>
          </a:p>
        </p:txBody>
      </p:sp>
    </p:spTree>
    <p:extLst>
      <p:ext uri="{BB962C8B-B14F-4D97-AF65-F5344CB8AC3E}">
        <p14:creationId xmlns:p14="http://schemas.microsoft.com/office/powerpoint/2010/main" val="40079907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609600" y="-38100"/>
            <a:ext cx="8077200" cy="11430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dirty="0"/>
              <a:t>Härledning av </a:t>
            </a:r>
            <a:r>
              <a:rPr lang="sv-SE" i="1" dirty="0" smtClean="0"/>
              <a:t>AD</a:t>
            </a:r>
            <a:r>
              <a:rPr lang="sv-SE" dirty="0" smtClean="0"/>
              <a:t>-kurvan</a:t>
            </a:r>
          </a:p>
        </p:txBody>
      </p:sp>
      <p:sp>
        <p:nvSpPr>
          <p:cNvPr id="14338" name="Rectangle 2"/>
          <p:cNvSpPr>
            <a:spLocks noGrp="1" noChangeArrowheads="1"/>
          </p:cNvSpPr>
          <p:nvPr>
            <p:ph type="body" idx="1"/>
          </p:nvPr>
        </p:nvSpPr>
        <p:spPr>
          <a:xfrm>
            <a:off x="468458" y="1515155"/>
            <a:ext cx="3611563" cy="1443038"/>
          </a:xfrm>
          <a:noFill/>
        </p:spPr>
        <p:txBody>
          <a:bodyPr lIns="91440" tIns="45720" rIns="91440" bIns="45720"/>
          <a:lstStyle/>
          <a:p>
            <a:pPr marL="396000" indent="-288000" eaLnBrk="1" hangingPunct="1">
              <a:spcBef>
                <a:spcPts val="300"/>
              </a:spcBef>
              <a:spcAft>
                <a:spcPts val="3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r>
              <a:rPr lang="sv-SE" altLang="en-US" sz="2000" dirty="0" smtClean="0">
                <a:effectLst/>
              </a:rPr>
              <a:t>En ökning av prisnivån leder till att </a:t>
            </a:r>
            <a:r>
              <a:rPr lang="sv-SE" altLang="en-US" sz="2000" i="1" dirty="0" smtClean="0">
                <a:effectLst/>
              </a:rPr>
              <a:t>M/P</a:t>
            </a:r>
            <a:r>
              <a:rPr lang="sv-SE" altLang="en-US" sz="2000" dirty="0" smtClean="0">
                <a:effectLst/>
              </a:rPr>
              <a:t> minskar.</a:t>
            </a:r>
          </a:p>
          <a:p>
            <a:pPr marL="396000" indent="-288000" eaLnBrk="1" hangingPunct="1">
              <a:spcBef>
                <a:spcPts val="300"/>
              </a:spcBef>
              <a:spcAft>
                <a:spcPts val="3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r>
              <a:rPr lang="sv-SE" altLang="en-US" sz="2000" dirty="0" smtClean="0">
                <a:effectLst/>
              </a:rPr>
              <a:t>Effekten blir densamma som om </a:t>
            </a:r>
            <a:r>
              <a:rPr lang="sv-SE" altLang="en-US" sz="2000" i="1" dirty="0" smtClean="0">
                <a:effectLst/>
              </a:rPr>
              <a:t>M </a:t>
            </a:r>
            <a:r>
              <a:rPr lang="sv-SE" altLang="en-US" sz="2000" dirty="0" smtClean="0">
                <a:effectLst/>
              </a:rPr>
              <a:t> minskar – </a:t>
            </a:r>
            <a:r>
              <a:rPr lang="sv-SE" altLang="en-US" sz="2000" i="1" dirty="0" smtClean="0">
                <a:effectLst/>
              </a:rPr>
              <a:t>LM-</a:t>
            </a:r>
            <a:r>
              <a:rPr lang="sv-SE" altLang="en-US" sz="2000" dirty="0" smtClean="0">
                <a:effectLst/>
              </a:rPr>
              <a:t>kurvan förskjuts uppåt.</a:t>
            </a:r>
          </a:p>
          <a:p>
            <a:pPr marL="396000" indent="-288000" eaLnBrk="1" hangingPunct="1">
              <a:spcBef>
                <a:spcPts val="300"/>
              </a:spcBef>
              <a:spcAft>
                <a:spcPts val="3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r>
              <a:rPr lang="sv-SE" altLang="en-US" sz="2000" dirty="0" smtClean="0">
                <a:effectLst/>
              </a:rPr>
              <a:t>Det betyder att jämvikten uppstår i en punkt där räntan ökat och produktionen minskat.</a:t>
            </a:r>
          </a:p>
          <a:p>
            <a:pPr marL="396000" indent="-288000" eaLnBrk="1" hangingPunct="1">
              <a:spcBef>
                <a:spcPts val="300"/>
              </a:spcBef>
              <a:spcAft>
                <a:spcPts val="30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r>
              <a:rPr lang="sv-SE" altLang="en-US" sz="2000" dirty="0" smtClean="0">
                <a:effectLst/>
              </a:rPr>
              <a:t>Vi kan avsätta detta i figuren med produktion och prisnivå som vi tidigare använt för </a:t>
            </a:r>
            <a:r>
              <a:rPr lang="sv-SE" altLang="en-US" sz="2000" i="1" dirty="0" smtClean="0">
                <a:effectLst/>
              </a:rPr>
              <a:t>AS-</a:t>
            </a:r>
            <a:r>
              <a:rPr lang="sv-SE" altLang="en-US" sz="2000" dirty="0" smtClean="0">
                <a:effectLst/>
              </a:rPr>
              <a:t>kurvan. </a:t>
            </a:r>
            <a:endParaRPr lang="sv-SE" altLang="en-US" sz="2400" dirty="0" smtClean="0">
              <a:effectLst/>
            </a:endParaRPr>
          </a:p>
        </p:txBody>
      </p:sp>
      <p:sp>
        <p:nvSpPr>
          <p:cNvPr id="13319" name="Line 5"/>
          <p:cNvSpPr>
            <a:spLocks noChangeShapeType="1"/>
          </p:cNvSpPr>
          <p:nvPr/>
        </p:nvSpPr>
        <p:spPr bwMode="auto">
          <a:xfrm>
            <a:off x="5685284" y="2936875"/>
            <a:ext cx="1587" cy="1195388"/>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3320" name="Text Box 6"/>
          <p:cNvSpPr txBox="1">
            <a:spLocks noChangeArrowheads="1"/>
          </p:cNvSpPr>
          <p:nvPr/>
        </p:nvSpPr>
        <p:spPr bwMode="auto">
          <a:xfrm>
            <a:off x="5503863" y="4095750"/>
            <a:ext cx="506412"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500"/>
              </a:spcBef>
            </a:pPr>
            <a:r>
              <a:rPr lang="sv-SE" altLang="en-US" sz="1600" i="1">
                <a:solidFill>
                  <a:srgbClr val="000000"/>
                </a:solidFill>
                <a:latin typeface="Arial" charset="0"/>
              </a:rPr>
              <a:t>Y’</a:t>
            </a:r>
          </a:p>
        </p:txBody>
      </p:sp>
      <p:grpSp>
        <p:nvGrpSpPr>
          <p:cNvPr id="13321" name="Group 7"/>
          <p:cNvGrpSpPr>
            <a:grpSpLocks/>
          </p:cNvGrpSpPr>
          <p:nvPr/>
        </p:nvGrpSpPr>
        <p:grpSpPr bwMode="auto">
          <a:xfrm>
            <a:off x="4752975" y="1837118"/>
            <a:ext cx="3732213" cy="1414463"/>
            <a:chOff x="2994" y="1162"/>
            <a:chExt cx="2351" cy="891"/>
          </a:xfrm>
        </p:grpSpPr>
        <p:sp>
          <p:nvSpPr>
            <p:cNvPr id="13359" name="Freeform 8"/>
            <p:cNvSpPr>
              <a:spLocks noChangeArrowheads="1"/>
            </p:cNvSpPr>
            <p:nvPr/>
          </p:nvSpPr>
          <p:spPr bwMode="auto">
            <a:xfrm>
              <a:off x="2994" y="1275"/>
              <a:ext cx="1577" cy="779"/>
            </a:xfrm>
            <a:custGeom>
              <a:avLst/>
              <a:gdLst>
                <a:gd name="T0" fmla="*/ 0 w 1177"/>
                <a:gd name="T1" fmla="*/ 356 h 1152"/>
                <a:gd name="T2" fmla="*/ 1446 w 1177"/>
                <a:gd name="T3" fmla="*/ 233 h 1152"/>
                <a:gd name="T4" fmla="*/ 2831 w 1177"/>
                <a:gd name="T5" fmla="*/ 0 h 1152"/>
                <a:gd name="T6" fmla="*/ 0 60000 65536"/>
                <a:gd name="T7" fmla="*/ 0 60000 65536"/>
                <a:gd name="T8" fmla="*/ 0 60000 65536"/>
              </a:gdLst>
              <a:ahLst/>
              <a:cxnLst>
                <a:cxn ang="T6">
                  <a:pos x="T0" y="T1"/>
                </a:cxn>
                <a:cxn ang="T7">
                  <a:pos x="T2" y="T3"/>
                </a:cxn>
                <a:cxn ang="T8">
                  <a:pos x="T4" y="T5"/>
                </a:cxn>
              </a:cxnLst>
              <a:rect l="0" t="0" r="r" b="b"/>
              <a:pathLst>
                <a:path w="1177" h="1152">
                  <a:moveTo>
                    <a:pt x="0" y="1152"/>
                  </a:moveTo>
                  <a:cubicBezTo>
                    <a:pt x="100" y="1086"/>
                    <a:pt x="405" y="946"/>
                    <a:pt x="601" y="754"/>
                  </a:cubicBezTo>
                  <a:cubicBezTo>
                    <a:pt x="797" y="562"/>
                    <a:pt x="1057" y="157"/>
                    <a:pt x="1177" y="0"/>
                  </a:cubicBezTo>
                </a:path>
              </a:pathLst>
            </a:custGeom>
            <a:noFill/>
            <a:ln w="38160">
              <a:solidFill>
                <a:srgbClr val="9933F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13360" name="Text Box 9"/>
            <p:cNvSpPr txBox="1">
              <a:spLocks noChangeArrowheads="1"/>
            </p:cNvSpPr>
            <p:nvPr/>
          </p:nvSpPr>
          <p:spPr bwMode="auto">
            <a:xfrm>
              <a:off x="4588" y="1162"/>
              <a:ext cx="758" cy="2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i="1">
                  <a:solidFill>
                    <a:srgbClr val="9933FF"/>
                  </a:solidFill>
                  <a:latin typeface="Arial" charset="0"/>
                </a:rPr>
                <a:t>LM </a:t>
              </a:r>
              <a:r>
                <a:rPr lang="sv-SE" altLang="en-US" sz="1800">
                  <a:solidFill>
                    <a:srgbClr val="9933FF"/>
                  </a:solidFill>
                  <a:latin typeface="Arial" charset="0"/>
                </a:rPr>
                <a:t>(</a:t>
              </a:r>
              <a:r>
                <a:rPr lang="sv-SE" altLang="en-US" sz="1800" i="1">
                  <a:solidFill>
                    <a:srgbClr val="9933FF"/>
                  </a:solidFill>
                  <a:latin typeface="Arial" charset="0"/>
                </a:rPr>
                <a:t>P</a:t>
              </a:r>
              <a:r>
                <a:rPr lang="sv-SE" altLang="en-US" sz="1800">
                  <a:solidFill>
                    <a:srgbClr val="9933FF"/>
                  </a:solidFill>
                  <a:latin typeface="Arial" charset="0"/>
                </a:rPr>
                <a:t>’&gt;</a:t>
              </a:r>
              <a:r>
                <a:rPr lang="sv-SE" altLang="en-US" sz="1800" i="1">
                  <a:solidFill>
                    <a:srgbClr val="9933FF"/>
                  </a:solidFill>
                  <a:latin typeface="Arial" charset="0"/>
                </a:rPr>
                <a:t>P</a:t>
              </a:r>
              <a:r>
                <a:rPr lang="sv-SE" altLang="en-US" sz="1800">
                  <a:solidFill>
                    <a:srgbClr val="9933FF"/>
                  </a:solidFill>
                  <a:latin typeface="Arial" charset="0"/>
                </a:rPr>
                <a:t>)</a:t>
              </a:r>
            </a:p>
          </p:txBody>
        </p:sp>
      </p:grpSp>
      <p:sp>
        <p:nvSpPr>
          <p:cNvPr id="13322" name="Line 10"/>
          <p:cNvSpPr>
            <a:spLocks noChangeShapeType="1"/>
          </p:cNvSpPr>
          <p:nvPr/>
        </p:nvSpPr>
        <p:spPr bwMode="auto">
          <a:xfrm flipH="1">
            <a:off x="4589082" y="2976182"/>
            <a:ext cx="1119188" cy="1588"/>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3323" name="Text Box 11"/>
          <p:cNvSpPr txBox="1">
            <a:spLocks noChangeArrowheads="1"/>
          </p:cNvSpPr>
          <p:nvPr/>
        </p:nvSpPr>
        <p:spPr bwMode="auto">
          <a:xfrm>
            <a:off x="4344988" y="2795588"/>
            <a:ext cx="357187"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i="1">
                <a:solidFill>
                  <a:srgbClr val="000000"/>
                </a:solidFill>
                <a:latin typeface="Arial" charset="0"/>
              </a:rPr>
              <a:t>i’</a:t>
            </a:r>
          </a:p>
        </p:txBody>
      </p:sp>
      <p:grpSp>
        <p:nvGrpSpPr>
          <p:cNvPr id="13325" name="Group 13"/>
          <p:cNvGrpSpPr>
            <a:grpSpLocks/>
          </p:cNvGrpSpPr>
          <p:nvPr/>
        </p:nvGrpSpPr>
        <p:grpSpPr bwMode="auto">
          <a:xfrm>
            <a:off x="4107135" y="1801813"/>
            <a:ext cx="3705225" cy="2841625"/>
            <a:chOff x="2564" y="1135"/>
            <a:chExt cx="2334" cy="1790"/>
          </a:xfrm>
        </p:grpSpPr>
        <p:sp>
          <p:nvSpPr>
            <p:cNvPr id="13355" name="Text Box 14"/>
            <p:cNvSpPr txBox="1">
              <a:spLocks noChangeArrowheads="1"/>
            </p:cNvSpPr>
            <p:nvPr/>
          </p:nvSpPr>
          <p:spPr bwMode="auto">
            <a:xfrm>
              <a:off x="3334" y="2734"/>
              <a:ext cx="116"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
          <p:nvSpPr>
            <p:cNvPr id="13356" name="Line 15"/>
            <p:cNvSpPr>
              <a:spLocks noChangeShapeType="1"/>
            </p:cNvSpPr>
            <p:nvPr/>
          </p:nvSpPr>
          <p:spPr bwMode="auto">
            <a:xfrm>
              <a:off x="2877" y="1135"/>
              <a:ext cx="1" cy="1451"/>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3357" name="Line 16"/>
            <p:cNvSpPr>
              <a:spLocks noChangeShapeType="1"/>
            </p:cNvSpPr>
            <p:nvPr/>
          </p:nvSpPr>
          <p:spPr bwMode="auto">
            <a:xfrm>
              <a:off x="2877" y="2586"/>
              <a:ext cx="2022" cy="1"/>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3358" name="Text Box 17"/>
            <p:cNvSpPr txBox="1">
              <a:spLocks noChangeArrowheads="1"/>
            </p:cNvSpPr>
            <p:nvPr/>
          </p:nvSpPr>
          <p:spPr bwMode="auto">
            <a:xfrm rot="-5400000">
              <a:off x="2393" y="1794"/>
              <a:ext cx="554"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500"/>
                </a:spcBef>
              </a:pPr>
              <a:r>
                <a:rPr lang="sv-SE" altLang="en-US" sz="1600">
                  <a:solidFill>
                    <a:srgbClr val="000000"/>
                  </a:solidFill>
                  <a:latin typeface="Arial" charset="0"/>
                </a:rPr>
                <a:t>Ränta, </a:t>
              </a:r>
              <a:r>
                <a:rPr lang="sv-SE" altLang="en-US" sz="1600" i="1">
                  <a:solidFill>
                    <a:srgbClr val="000000"/>
                  </a:solidFill>
                  <a:latin typeface="Arial" charset="0"/>
                </a:rPr>
                <a:t>i</a:t>
              </a:r>
            </a:p>
          </p:txBody>
        </p:sp>
      </p:grpSp>
      <p:sp>
        <p:nvSpPr>
          <p:cNvPr id="13326" name="Line 18"/>
          <p:cNvSpPr>
            <a:spLocks noChangeShapeType="1"/>
          </p:cNvSpPr>
          <p:nvPr/>
        </p:nvSpPr>
        <p:spPr bwMode="auto">
          <a:xfrm flipV="1">
            <a:off x="6207125" y="3228975"/>
            <a:ext cx="1588" cy="869950"/>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3327" name="Rectangle 19"/>
          <p:cNvSpPr>
            <a:spLocks noChangeArrowheads="1"/>
          </p:cNvSpPr>
          <p:nvPr/>
        </p:nvSpPr>
        <p:spPr bwMode="auto">
          <a:xfrm>
            <a:off x="6072188" y="4116388"/>
            <a:ext cx="300037" cy="306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313"/>
              </a:spcBef>
            </a:pPr>
            <a:r>
              <a:rPr lang="sv-SE" altLang="en-US" sz="1400" i="1">
                <a:solidFill>
                  <a:srgbClr val="000000"/>
                </a:solidFill>
                <a:latin typeface="Arial" charset="0"/>
              </a:rPr>
              <a:t>Y</a:t>
            </a:r>
          </a:p>
        </p:txBody>
      </p:sp>
      <p:grpSp>
        <p:nvGrpSpPr>
          <p:cNvPr id="13328" name="Group 20"/>
          <p:cNvGrpSpPr>
            <a:grpSpLocks/>
          </p:cNvGrpSpPr>
          <p:nvPr/>
        </p:nvGrpSpPr>
        <p:grpSpPr bwMode="auto">
          <a:xfrm>
            <a:off x="4332289" y="2336800"/>
            <a:ext cx="3825875" cy="1414463"/>
            <a:chOff x="2729" y="1472"/>
            <a:chExt cx="2410" cy="891"/>
          </a:xfrm>
        </p:grpSpPr>
        <p:grpSp>
          <p:nvGrpSpPr>
            <p:cNvPr id="13349" name="Group 21"/>
            <p:cNvGrpSpPr>
              <a:grpSpLocks/>
            </p:cNvGrpSpPr>
            <p:nvPr/>
          </p:nvGrpSpPr>
          <p:grpSpPr bwMode="auto">
            <a:xfrm>
              <a:off x="2900" y="1472"/>
              <a:ext cx="2239" cy="891"/>
              <a:chOff x="2900" y="1472"/>
              <a:chExt cx="2239" cy="891"/>
            </a:xfrm>
          </p:grpSpPr>
          <p:grpSp>
            <p:nvGrpSpPr>
              <p:cNvPr id="13351" name="Group 22"/>
              <p:cNvGrpSpPr>
                <a:grpSpLocks/>
              </p:cNvGrpSpPr>
              <p:nvPr/>
            </p:nvGrpSpPr>
            <p:grpSpPr bwMode="auto">
              <a:xfrm>
                <a:off x="2997" y="1472"/>
                <a:ext cx="2142" cy="891"/>
                <a:chOff x="2997" y="1472"/>
                <a:chExt cx="2142" cy="891"/>
              </a:xfrm>
            </p:grpSpPr>
            <p:sp>
              <p:nvSpPr>
                <p:cNvPr id="13353" name="Freeform 23"/>
                <p:cNvSpPr>
                  <a:spLocks noChangeArrowheads="1"/>
                </p:cNvSpPr>
                <p:nvPr/>
              </p:nvSpPr>
              <p:spPr bwMode="auto">
                <a:xfrm>
                  <a:off x="2997" y="1585"/>
                  <a:ext cx="1577" cy="779"/>
                </a:xfrm>
                <a:custGeom>
                  <a:avLst/>
                  <a:gdLst>
                    <a:gd name="T0" fmla="*/ 0 w 1177"/>
                    <a:gd name="T1" fmla="*/ 356 h 1152"/>
                    <a:gd name="T2" fmla="*/ 1446 w 1177"/>
                    <a:gd name="T3" fmla="*/ 233 h 1152"/>
                    <a:gd name="T4" fmla="*/ 2831 w 1177"/>
                    <a:gd name="T5" fmla="*/ 0 h 1152"/>
                    <a:gd name="T6" fmla="*/ 0 60000 65536"/>
                    <a:gd name="T7" fmla="*/ 0 60000 65536"/>
                    <a:gd name="T8" fmla="*/ 0 60000 65536"/>
                  </a:gdLst>
                  <a:ahLst/>
                  <a:cxnLst>
                    <a:cxn ang="T6">
                      <a:pos x="T0" y="T1"/>
                    </a:cxn>
                    <a:cxn ang="T7">
                      <a:pos x="T2" y="T3"/>
                    </a:cxn>
                    <a:cxn ang="T8">
                      <a:pos x="T4" y="T5"/>
                    </a:cxn>
                  </a:cxnLst>
                  <a:rect l="0" t="0" r="r" b="b"/>
                  <a:pathLst>
                    <a:path w="1177" h="1152">
                      <a:moveTo>
                        <a:pt x="0" y="1152"/>
                      </a:moveTo>
                      <a:cubicBezTo>
                        <a:pt x="100" y="1086"/>
                        <a:pt x="405" y="946"/>
                        <a:pt x="601" y="754"/>
                      </a:cubicBezTo>
                      <a:cubicBezTo>
                        <a:pt x="797" y="562"/>
                        <a:pt x="1057" y="157"/>
                        <a:pt x="1177" y="0"/>
                      </a:cubicBezTo>
                    </a:path>
                  </a:pathLst>
                </a:custGeom>
                <a:noFill/>
                <a:ln w="38160">
                  <a:solidFill>
                    <a:srgbClr val="9933F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13354" name="Text Box 24"/>
                <p:cNvSpPr txBox="1">
                  <a:spLocks noChangeArrowheads="1"/>
                </p:cNvSpPr>
                <p:nvPr/>
              </p:nvSpPr>
              <p:spPr bwMode="auto">
                <a:xfrm>
                  <a:off x="4595" y="1472"/>
                  <a:ext cx="546" cy="2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i="1">
                      <a:solidFill>
                        <a:srgbClr val="9933FF"/>
                      </a:solidFill>
                      <a:latin typeface="Arial" charset="0"/>
                    </a:rPr>
                    <a:t>LM </a:t>
                  </a:r>
                  <a:r>
                    <a:rPr lang="sv-SE" altLang="en-US" sz="1800">
                      <a:solidFill>
                        <a:srgbClr val="9933FF"/>
                      </a:solidFill>
                      <a:latin typeface="Arial" charset="0"/>
                    </a:rPr>
                    <a:t>(</a:t>
                  </a:r>
                  <a:r>
                    <a:rPr lang="sv-SE" altLang="en-US" sz="1800" i="1">
                      <a:solidFill>
                        <a:srgbClr val="9933FF"/>
                      </a:solidFill>
                      <a:latin typeface="Arial" charset="0"/>
                    </a:rPr>
                    <a:t>P</a:t>
                  </a:r>
                  <a:r>
                    <a:rPr lang="sv-SE" altLang="en-US" sz="1800">
                      <a:solidFill>
                        <a:srgbClr val="9933FF"/>
                      </a:solidFill>
                      <a:latin typeface="Arial" charset="0"/>
                    </a:rPr>
                    <a:t>)</a:t>
                  </a:r>
                </a:p>
              </p:txBody>
            </p:sp>
          </p:grpSp>
          <p:sp>
            <p:nvSpPr>
              <p:cNvPr id="13352" name="Line 25"/>
              <p:cNvSpPr>
                <a:spLocks noChangeShapeType="1"/>
              </p:cNvSpPr>
              <p:nvPr/>
            </p:nvSpPr>
            <p:spPr bwMode="auto">
              <a:xfrm flipH="1">
                <a:off x="2900" y="2036"/>
                <a:ext cx="1005" cy="1"/>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grpSp>
        <p:sp>
          <p:nvSpPr>
            <p:cNvPr id="13350" name="Text Box 26"/>
            <p:cNvSpPr txBox="1">
              <a:spLocks noChangeArrowheads="1"/>
            </p:cNvSpPr>
            <p:nvPr/>
          </p:nvSpPr>
          <p:spPr bwMode="auto">
            <a:xfrm>
              <a:off x="2729" y="1932"/>
              <a:ext cx="146" cy="2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i="1">
                  <a:solidFill>
                    <a:srgbClr val="000000"/>
                  </a:solidFill>
                  <a:latin typeface="Arial" charset="0"/>
                </a:rPr>
                <a:t>i</a:t>
              </a:r>
            </a:p>
          </p:txBody>
        </p:sp>
      </p:grpSp>
      <p:grpSp>
        <p:nvGrpSpPr>
          <p:cNvPr id="13329" name="Group 27"/>
          <p:cNvGrpSpPr>
            <a:grpSpLocks/>
          </p:cNvGrpSpPr>
          <p:nvPr/>
        </p:nvGrpSpPr>
        <p:grpSpPr bwMode="auto">
          <a:xfrm>
            <a:off x="4959350" y="2406650"/>
            <a:ext cx="3165475" cy="1555750"/>
            <a:chOff x="3124" y="1516"/>
            <a:chExt cx="1994" cy="980"/>
          </a:xfrm>
        </p:grpSpPr>
        <p:sp>
          <p:nvSpPr>
            <p:cNvPr id="13347" name="Freeform 28"/>
            <p:cNvSpPr>
              <a:spLocks noChangeArrowheads="1"/>
            </p:cNvSpPr>
            <p:nvPr/>
          </p:nvSpPr>
          <p:spPr bwMode="auto">
            <a:xfrm>
              <a:off x="3124" y="1516"/>
              <a:ext cx="1790" cy="844"/>
            </a:xfrm>
            <a:custGeom>
              <a:avLst/>
              <a:gdLst>
                <a:gd name="T0" fmla="*/ 0 w 1414"/>
                <a:gd name="T1" fmla="*/ 0 h 811"/>
                <a:gd name="T2" fmla="*/ 1062 w 1414"/>
                <a:gd name="T3" fmla="*/ 502 h 811"/>
                <a:gd name="T4" fmla="*/ 2869 w 1414"/>
                <a:gd name="T5" fmla="*/ 914 h 811"/>
                <a:gd name="T6" fmla="*/ 0 60000 65536"/>
                <a:gd name="T7" fmla="*/ 0 60000 65536"/>
                <a:gd name="T8" fmla="*/ 0 60000 65536"/>
              </a:gdLst>
              <a:ahLst/>
              <a:cxnLst>
                <a:cxn ang="T6">
                  <a:pos x="T0" y="T1"/>
                </a:cxn>
                <a:cxn ang="T7">
                  <a:pos x="T2" y="T3"/>
                </a:cxn>
                <a:cxn ang="T8">
                  <a:pos x="T4" y="T5"/>
                </a:cxn>
              </a:cxnLst>
              <a:rect l="0" t="0" r="r" b="b"/>
              <a:pathLst>
                <a:path w="1414" h="811">
                  <a:moveTo>
                    <a:pt x="0" y="0"/>
                  </a:moveTo>
                  <a:cubicBezTo>
                    <a:pt x="144" y="155"/>
                    <a:pt x="288" y="310"/>
                    <a:pt x="524" y="445"/>
                  </a:cubicBezTo>
                  <a:cubicBezTo>
                    <a:pt x="760" y="580"/>
                    <a:pt x="1087" y="695"/>
                    <a:pt x="1414" y="811"/>
                  </a:cubicBezTo>
                </a:path>
              </a:pathLst>
            </a:custGeom>
            <a:noFill/>
            <a:ln w="2844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13348" name="Rectangle 29"/>
            <p:cNvSpPr>
              <a:spLocks noChangeArrowheads="1"/>
            </p:cNvSpPr>
            <p:nvPr/>
          </p:nvSpPr>
          <p:spPr bwMode="auto">
            <a:xfrm>
              <a:off x="4869" y="2265"/>
              <a:ext cx="250" cy="2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i="1">
                  <a:solidFill>
                    <a:srgbClr val="000000"/>
                  </a:solidFill>
                  <a:latin typeface="Arial" charset="0"/>
                </a:rPr>
                <a:t>IS</a:t>
              </a:r>
            </a:p>
          </p:txBody>
        </p:sp>
      </p:grpSp>
      <p:grpSp>
        <p:nvGrpSpPr>
          <p:cNvPr id="14366" name="Group 30"/>
          <p:cNvGrpSpPr>
            <a:grpSpLocks/>
          </p:cNvGrpSpPr>
          <p:nvPr/>
        </p:nvGrpSpPr>
        <p:grpSpPr bwMode="auto">
          <a:xfrm>
            <a:off x="4092575" y="4217988"/>
            <a:ext cx="3708400" cy="2654300"/>
            <a:chOff x="2578" y="2657"/>
            <a:chExt cx="2336" cy="1672"/>
          </a:xfrm>
        </p:grpSpPr>
        <p:sp>
          <p:nvSpPr>
            <p:cNvPr id="13343" name="Text Box 31"/>
            <p:cNvSpPr txBox="1">
              <a:spLocks noChangeArrowheads="1"/>
            </p:cNvSpPr>
            <p:nvPr/>
          </p:nvSpPr>
          <p:spPr bwMode="auto">
            <a:xfrm>
              <a:off x="3350" y="4118"/>
              <a:ext cx="882"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500"/>
                </a:spcBef>
              </a:pPr>
              <a:r>
                <a:rPr lang="sv-SE" altLang="en-US" sz="1600">
                  <a:solidFill>
                    <a:srgbClr val="000000"/>
                  </a:solidFill>
                  <a:latin typeface="Arial" charset="0"/>
                </a:rPr>
                <a:t>Produktion, </a:t>
              </a:r>
              <a:r>
                <a:rPr lang="sv-SE" altLang="en-US" sz="1600" i="1">
                  <a:solidFill>
                    <a:srgbClr val="000000"/>
                  </a:solidFill>
                  <a:latin typeface="Arial" charset="0"/>
                </a:rPr>
                <a:t>Y</a:t>
              </a:r>
            </a:p>
          </p:txBody>
        </p:sp>
        <p:sp>
          <p:nvSpPr>
            <p:cNvPr id="13344" name="Line 32"/>
            <p:cNvSpPr>
              <a:spLocks noChangeShapeType="1"/>
            </p:cNvSpPr>
            <p:nvPr/>
          </p:nvSpPr>
          <p:spPr bwMode="auto">
            <a:xfrm>
              <a:off x="2892" y="2657"/>
              <a:ext cx="1" cy="1340"/>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3345" name="Line 33"/>
            <p:cNvSpPr>
              <a:spLocks noChangeShapeType="1"/>
            </p:cNvSpPr>
            <p:nvPr/>
          </p:nvSpPr>
          <p:spPr bwMode="auto">
            <a:xfrm>
              <a:off x="2892" y="3997"/>
              <a:ext cx="2023" cy="1"/>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3346" name="Text Box 34"/>
            <p:cNvSpPr txBox="1">
              <a:spLocks noChangeArrowheads="1"/>
            </p:cNvSpPr>
            <p:nvPr/>
          </p:nvSpPr>
          <p:spPr bwMode="auto">
            <a:xfrm rot="-5400000">
              <a:off x="2321" y="3150"/>
              <a:ext cx="726"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500"/>
                </a:spcBef>
              </a:pPr>
              <a:r>
                <a:rPr lang="sv-SE" altLang="en-US" sz="1600">
                  <a:solidFill>
                    <a:srgbClr val="000000"/>
                  </a:solidFill>
                  <a:latin typeface="Arial" charset="0"/>
                </a:rPr>
                <a:t>Prisnivå, </a:t>
              </a:r>
              <a:r>
                <a:rPr lang="sv-SE" altLang="en-US" sz="1600" i="1">
                  <a:solidFill>
                    <a:srgbClr val="000000"/>
                  </a:solidFill>
                  <a:latin typeface="Arial" charset="0"/>
                </a:rPr>
                <a:t>P</a:t>
              </a:r>
            </a:p>
          </p:txBody>
        </p:sp>
      </p:grpSp>
      <p:grpSp>
        <p:nvGrpSpPr>
          <p:cNvPr id="14371" name="Group 35"/>
          <p:cNvGrpSpPr>
            <a:grpSpLocks/>
          </p:cNvGrpSpPr>
          <p:nvPr/>
        </p:nvGrpSpPr>
        <p:grpSpPr bwMode="auto">
          <a:xfrm>
            <a:off x="4303713" y="4137025"/>
            <a:ext cx="1979612" cy="2203450"/>
            <a:chOff x="2711" y="2606"/>
            <a:chExt cx="1247" cy="1388"/>
          </a:xfrm>
        </p:grpSpPr>
        <p:sp>
          <p:nvSpPr>
            <p:cNvPr id="13339" name="Line 36"/>
            <p:cNvSpPr>
              <a:spLocks noChangeShapeType="1"/>
            </p:cNvSpPr>
            <p:nvPr/>
          </p:nvSpPr>
          <p:spPr bwMode="auto">
            <a:xfrm>
              <a:off x="3915" y="2606"/>
              <a:ext cx="1" cy="1389"/>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3340" name="Line 37"/>
            <p:cNvSpPr>
              <a:spLocks noChangeShapeType="1"/>
            </p:cNvSpPr>
            <p:nvPr/>
          </p:nvSpPr>
          <p:spPr bwMode="auto">
            <a:xfrm>
              <a:off x="2880" y="3493"/>
              <a:ext cx="1042" cy="1"/>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3341" name="Rectangle 38"/>
            <p:cNvSpPr>
              <a:spLocks noChangeArrowheads="1"/>
            </p:cNvSpPr>
            <p:nvPr/>
          </p:nvSpPr>
          <p:spPr bwMode="auto">
            <a:xfrm>
              <a:off x="2711" y="3386"/>
              <a:ext cx="199"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500"/>
                </a:spcBef>
              </a:pPr>
              <a:r>
                <a:rPr lang="sv-SE" altLang="en-US" sz="1600" i="1">
                  <a:solidFill>
                    <a:srgbClr val="000000"/>
                  </a:solidFill>
                  <a:latin typeface="Arial" charset="0"/>
                </a:rPr>
                <a:t>P</a:t>
              </a:r>
            </a:p>
          </p:txBody>
        </p:sp>
        <p:sp>
          <p:nvSpPr>
            <p:cNvPr id="13342" name="Oval 39"/>
            <p:cNvSpPr>
              <a:spLocks noChangeArrowheads="1"/>
            </p:cNvSpPr>
            <p:nvPr/>
          </p:nvSpPr>
          <p:spPr bwMode="auto">
            <a:xfrm>
              <a:off x="3877" y="3465"/>
              <a:ext cx="82" cy="82"/>
            </a:xfrm>
            <a:prstGeom prst="ellipse">
              <a:avLst/>
            </a:prstGeom>
            <a:gradFill rotWithShape="0">
              <a:gsLst>
                <a:gs pos="0">
                  <a:srgbClr val="66FF66"/>
                </a:gs>
                <a:gs pos="100000">
                  <a:srgbClr val="003300"/>
                </a:gs>
              </a:gsLst>
              <a:lin ang="108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grpSp>
      <p:grpSp>
        <p:nvGrpSpPr>
          <p:cNvPr id="14376" name="Group 40"/>
          <p:cNvGrpSpPr>
            <a:grpSpLocks/>
          </p:cNvGrpSpPr>
          <p:nvPr/>
        </p:nvGrpSpPr>
        <p:grpSpPr bwMode="auto">
          <a:xfrm>
            <a:off x="4287839" y="4117976"/>
            <a:ext cx="1439863" cy="2205038"/>
            <a:chOff x="2701" y="2594"/>
            <a:chExt cx="907" cy="1389"/>
          </a:xfrm>
        </p:grpSpPr>
        <p:sp>
          <p:nvSpPr>
            <p:cNvPr id="13335" name="Line 41"/>
            <p:cNvSpPr>
              <a:spLocks noChangeShapeType="1"/>
            </p:cNvSpPr>
            <p:nvPr/>
          </p:nvSpPr>
          <p:spPr bwMode="auto">
            <a:xfrm>
              <a:off x="3579" y="2594"/>
              <a:ext cx="1" cy="1389"/>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3336" name="Line 42"/>
            <p:cNvSpPr>
              <a:spLocks noChangeShapeType="1"/>
            </p:cNvSpPr>
            <p:nvPr/>
          </p:nvSpPr>
          <p:spPr bwMode="auto">
            <a:xfrm>
              <a:off x="2895" y="3229"/>
              <a:ext cx="667" cy="1"/>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3337" name="Rectangle 43"/>
            <p:cNvSpPr>
              <a:spLocks noChangeArrowheads="1"/>
            </p:cNvSpPr>
            <p:nvPr/>
          </p:nvSpPr>
          <p:spPr bwMode="auto">
            <a:xfrm>
              <a:off x="2701" y="3114"/>
              <a:ext cx="225"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500"/>
                </a:spcBef>
              </a:pPr>
              <a:r>
                <a:rPr lang="sv-SE" altLang="en-US" sz="1600" i="1">
                  <a:solidFill>
                    <a:srgbClr val="000000"/>
                  </a:solidFill>
                  <a:latin typeface="Arial" charset="0"/>
                </a:rPr>
                <a:t>P’</a:t>
              </a:r>
            </a:p>
          </p:txBody>
        </p:sp>
        <p:sp>
          <p:nvSpPr>
            <p:cNvPr id="13338" name="Oval 44"/>
            <p:cNvSpPr>
              <a:spLocks noChangeArrowheads="1"/>
            </p:cNvSpPr>
            <p:nvPr/>
          </p:nvSpPr>
          <p:spPr bwMode="auto">
            <a:xfrm>
              <a:off x="3526" y="3195"/>
              <a:ext cx="82" cy="82"/>
            </a:xfrm>
            <a:prstGeom prst="ellipse">
              <a:avLst/>
            </a:prstGeom>
            <a:gradFill rotWithShape="0">
              <a:gsLst>
                <a:gs pos="0">
                  <a:srgbClr val="66FF66"/>
                </a:gs>
                <a:gs pos="100000">
                  <a:srgbClr val="003300"/>
                </a:gs>
              </a:gsLst>
              <a:lin ang="108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grpSp>
      <p:sp>
        <p:nvSpPr>
          <p:cNvPr id="14381" name="Freeform 45"/>
          <p:cNvSpPr>
            <a:spLocks noChangeArrowheads="1"/>
          </p:cNvSpPr>
          <p:nvPr/>
        </p:nvSpPr>
        <p:spPr bwMode="auto">
          <a:xfrm>
            <a:off x="5220072" y="4543425"/>
            <a:ext cx="2109416" cy="1363663"/>
          </a:xfrm>
          <a:custGeom>
            <a:avLst/>
            <a:gdLst>
              <a:gd name="T0" fmla="*/ 0 w 1362"/>
              <a:gd name="T1" fmla="*/ 0 h 859"/>
              <a:gd name="T2" fmla="*/ 2147483647 w 1362"/>
              <a:gd name="T3" fmla="*/ 2147483647 h 859"/>
              <a:gd name="T4" fmla="*/ 2147483647 w 1362"/>
              <a:gd name="T5" fmla="*/ 2147483647 h 859"/>
              <a:gd name="T6" fmla="*/ 0 60000 65536"/>
              <a:gd name="T7" fmla="*/ 0 60000 65536"/>
              <a:gd name="T8" fmla="*/ 0 60000 65536"/>
            </a:gdLst>
            <a:ahLst/>
            <a:cxnLst>
              <a:cxn ang="T6">
                <a:pos x="T0" y="T1"/>
              </a:cxn>
              <a:cxn ang="T7">
                <a:pos x="T2" y="T3"/>
              </a:cxn>
              <a:cxn ang="T8">
                <a:pos x="T4" y="T5"/>
              </a:cxn>
            </a:cxnLst>
            <a:rect l="0" t="0" r="r" b="b"/>
            <a:pathLst>
              <a:path w="1362" h="859">
                <a:moveTo>
                  <a:pt x="0" y="0"/>
                </a:moveTo>
                <a:cubicBezTo>
                  <a:pt x="85" y="96"/>
                  <a:pt x="285" y="424"/>
                  <a:pt x="512" y="567"/>
                </a:cubicBezTo>
                <a:cubicBezTo>
                  <a:pt x="739" y="710"/>
                  <a:pt x="1185" y="798"/>
                  <a:pt x="1362" y="859"/>
                </a:cubicBezTo>
              </a:path>
            </a:pathLst>
          </a:custGeom>
          <a:noFill/>
          <a:ln w="38160">
            <a:solidFill>
              <a:srgbClr val="A5002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14382" name="Text Box 46"/>
          <p:cNvSpPr txBox="1">
            <a:spLocks noChangeArrowheads="1"/>
          </p:cNvSpPr>
          <p:nvPr/>
        </p:nvSpPr>
        <p:spPr bwMode="auto">
          <a:xfrm>
            <a:off x="7297738" y="5681663"/>
            <a:ext cx="60325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i="1">
                <a:solidFill>
                  <a:srgbClr val="A50021"/>
                </a:solidFill>
                <a:latin typeface="Arial" charset="0"/>
              </a:rPr>
              <a:t>AD</a:t>
            </a:r>
          </a:p>
        </p:txBody>
      </p:sp>
      <p:sp>
        <p:nvSpPr>
          <p:cNvPr id="3" name="Rectangle 2"/>
          <p:cNvSpPr/>
          <p:nvPr/>
        </p:nvSpPr>
        <p:spPr>
          <a:xfrm>
            <a:off x="5533266" y="1412776"/>
            <a:ext cx="1629292" cy="400110"/>
          </a:xfrm>
          <a:prstGeom prst="rect">
            <a:avLst/>
          </a:prstGeom>
        </p:spPr>
        <p:txBody>
          <a:bodyPr wrap="none">
            <a:spAutoFit/>
          </a:bodyPr>
          <a:lstStyle/>
          <a:p>
            <a:r>
              <a:rPr lang="sv-SE" sz="2000" i="1" dirty="0">
                <a:solidFill>
                  <a:schemeClr val="tx1"/>
                </a:solidFill>
                <a:latin typeface="+mn-lt"/>
              </a:rPr>
              <a:t>M/P = </a:t>
            </a:r>
            <a:r>
              <a:rPr lang="sv-SE" sz="2000" i="1" dirty="0" smtClean="0">
                <a:solidFill>
                  <a:schemeClr val="tx1"/>
                </a:solidFill>
                <a:latin typeface="+mn-lt"/>
              </a:rPr>
              <a:t>Y</a:t>
            </a:r>
            <a:r>
              <a:rPr lang="sv-SE" sz="2000" baseline="18000" dirty="0" smtClean="0">
                <a:solidFill>
                  <a:schemeClr val="tx1"/>
                </a:solidFill>
                <a:latin typeface="+mn-lt"/>
              </a:rPr>
              <a:t>×</a:t>
            </a:r>
            <a:r>
              <a:rPr lang="sv-SE" sz="2000" i="1" dirty="0" smtClean="0">
                <a:solidFill>
                  <a:schemeClr val="tx1"/>
                </a:solidFill>
                <a:latin typeface="+mn-lt"/>
              </a:rPr>
              <a:t>L</a:t>
            </a:r>
            <a:r>
              <a:rPr lang="sv-SE" sz="2000" dirty="0" smtClean="0">
                <a:solidFill>
                  <a:schemeClr val="tx1"/>
                </a:solidFill>
                <a:latin typeface="+mn-lt"/>
              </a:rPr>
              <a:t>(</a:t>
            </a:r>
            <a:r>
              <a:rPr lang="sv-SE" sz="2000" i="1" dirty="0" smtClean="0">
                <a:solidFill>
                  <a:schemeClr val="tx1"/>
                </a:solidFill>
                <a:latin typeface="+mn-lt"/>
              </a:rPr>
              <a:t>i</a:t>
            </a:r>
            <a:r>
              <a:rPr lang="sv-SE" sz="2000" dirty="0">
                <a:solidFill>
                  <a:schemeClr val="tx1"/>
                </a:solidFill>
                <a:latin typeface="+mn-lt"/>
              </a:rPr>
              <a:t>)</a:t>
            </a:r>
          </a:p>
        </p:txBody>
      </p:sp>
      <p:sp>
        <p:nvSpPr>
          <p:cNvPr id="47" name="Slide Number Placeholder 3"/>
          <p:cNvSpPr>
            <a:spLocks noGrp="1"/>
          </p:cNvSpPr>
          <p:nvPr>
            <p:ph type="sldNum" sz="quarter" idx="10"/>
          </p:nvPr>
        </p:nvSpPr>
        <p:spPr>
          <a:xfrm>
            <a:off x="0" y="6548834"/>
            <a:ext cx="1900238" cy="336550"/>
          </a:xfrm>
        </p:spPr>
        <p:txBody>
          <a:bodyPr/>
          <a:lstStyle/>
          <a:p>
            <a:pPr>
              <a:defRPr/>
            </a:pPr>
            <a:r>
              <a:rPr lang="sv-SE" dirty="0" smtClean="0"/>
              <a:t>K8: </a:t>
            </a:r>
            <a:r>
              <a:rPr lang="sv-SE" dirty="0"/>
              <a:t>sid. </a:t>
            </a:r>
            <a:fld id="{71B7D319-3509-4EF6-A7CA-BA2351681FF6}" type="slidenum">
              <a:rPr lang="en-GB"/>
              <a:pPr>
                <a:defRPr/>
              </a:pPr>
              <a:t>10</a:t>
            </a:fld>
            <a:endParaRPr lang="en-GB" dirty="0"/>
          </a:p>
        </p:txBody>
      </p:sp>
    </p:spTree>
    <p:extLst>
      <p:ext uri="{BB962C8B-B14F-4D97-AF65-F5344CB8AC3E}">
        <p14:creationId xmlns:p14="http://schemas.microsoft.com/office/powerpoint/2010/main" val="114312320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3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13321"/>
                                        </p:tgtEl>
                                        <p:attrNameLst>
                                          <p:attrName>style.visibility</p:attrName>
                                        </p:attrNameLst>
                                      </p:cBhvr>
                                      <p:to>
                                        <p:strVal val="visible"/>
                                      </p:to>
                                    </p:set>
                                    <p:animEffect transition="in" filter="fade">
                                      <p:cBhvr>
                                        <p:cTn id="15" dur="1000"/>
                                        <p:tgtEl>
                                          <p:spTgt spid="13321"/>
                                        </p:tgtEl>
                                      </p:cBhvr>
                                    </p:animEffect>
                                    <p:anim calcmode="lin" valueType="num">
                                      <p:cBhvr>
                                        <p:cTn id="16" dur="1000" fill="hold"/>
                                        <p:tgtEl>
                                          <p:spTgt spid="13321"/>
                                        </p:tgtEl>
                                        <p:attrNameLst>
                                          <p:attrName>ppt_x</p:attrName>
                                        </p:attrNameLst>
                                      </p:cBhvr>
                                      <p:tavLst>
                                        <p:tav tm="0">
                                          <p:val>
                                            <p:strVal val="#ppt_x"/>
                                          </p:val>
                                        </p:tav>
                                        <p:tav tm="100000">
                                          <p:val>
                                            <p:strVal val="#ppt_x"/>
                                          </p:val>
                                        </p:tav>
                                      </p:tavLst>
                                    </p:anim>
                                    <p:anim calcmode="lin" valueType="num">
                                      <p:cBhvr>
                                        <p:cTn id="17" dur="1000" fill="hold"/>
                                        <p:tgtEl>
                                          <p:spTgt spid="13321"/>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4338">
                                            <p:txEl>
                                              <p:pRg st="2" end="2"/>
                                            </p:txEl>
                                          </p:spTgt>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13323"/>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13322"/>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13319"/>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13320"/>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14338">
                                            <p:txEl>
                                              <p:pRg st="3" end="3"/>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fill="hold" nodeType="clickEffect">
                                  <p:stCondLst>
                                    <p:cond delay="0"/>
                                  </p:stCondLst>
                                  <p:childTnLst>
                                    <p:set>
                                      <p:cBhvr additive="repl">
                                        <p:cTn id="37" dur="1" fill="hold">
                                          <p:stCondLst>
                                            <p:cond delay="0"/>
                                          </p:stCondLst>
                                        </p:cTn>
                                        <p:tgtEl>
                                          <p:spTgt spid="14366"/>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nodeType="clickEffect">
                                  <p:stCondLst>
                                    <p:cond delay="0"/>
                                  </p:stCondLst>
                                  <p:childTnLst>
                                    <p:set>
                                      <p:cBhvr additive="repl">
                                        <p:cTn id="41" dur="1" fill="hold">
                                          <p:stCondLst>
                                            <p:cond delay="0"/>
                                          </p:stCondLst>
                                        </p:cTn>
                                        <p:tgtEl>
                                          <p:spTgt spid="14371"/>
                                        </p:tgtEl>
                                        <p:attrNameLst>
                                          <p:attrName>style.visibility</p:attrName>
                                        </p:attrNameLst>
                                      </p:cBhvr>
                                      <p:to>
                                        <p:strVal val="visible"/>
                                      </p:to>
                                    </p:set>
                                    <p:animEffect transition="in" filter="wipe(right)">
                                      <p:cBhvr additive="repl">
                                        <p:cTn id="42" dur="500"/>
                                        <p:tgtEl>
                                          <p:spTgt spid="1437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2" fill="hold" nodeType="clickEffect">
                                  <p:stCondLst>
                                    <p:cond delay="0"/>
                                  </p:stCondLst>
                                  <p:childTnLst>
                                    <p:set>
                                      <p:cBhvr additive="repl">
                                        <p:cTn id="46" dur="1" fill="hold">
                                          <p:stCondLst>
                                            <p:cond delay="0"/>
                                          </p:stCondLst>
                                        </p:cTn>
                                        <p:tgtEl>
                                          <p:spTgt spid="14376"/>
                                        </p:tgtEl>
                                        <p:attrNameLst>
                                          <p:attrName>style.visibility</p:attrName>
                                        </p:attrNameLst>
                                      </p:cBhvr>
                                      <p:to>
                                        <p:strVal val="visible"/>
                                      </p:to>
                                    </p:set>
                                    <p:animEffect transition="in" filter="wipe(right)">
                                      <p:cBhvr additive="repl">
                                        <p:cTn id="47" dur="500"/>
                                        <p:tgtEl>
                                          <p:spTgt spid="14376"/>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additive="repl">
                                        <p:cTn id="51" dur="1" fill="hold">
                                          <p:stCondLst>
                                            <p:cond delay="0"/>
                                          </p:stCondLst>
                                        </p:cTn>
                                        <p:tgtEl>
                                          <p:spTgt spid="14381"/>
                                        </p:tgtEl>
                                        <p:attrNameLst>
                                          <p:attrName>style.visibility</p:attrName>
                                        </p:attrNameLst>
                                      </p:cBhvr>
                                      <p:to>
                                        <p:strVal val="visible"/>
                                      </p:to>
                                    </p:set>
                                    <p:animEffect transition="in" filter="wipe(left)">
                                      <p:cBhvr additive="repl">
                                        <p:cTn id="52" dur="500"/>
                                        <p:tgtEl>
                                          <p:spTgt spid="14381"/>
                                        </p:tgtEl>
                                      </p:cBhvr>
                                    </p:animEffect>
                                  </p:childTnLst>
                                </p:cTn>
                              </p:par>
                            </p:childTnLst>
                          </p:cTn>
                        </p:par>
                      </p:childTnLst>
                    </p:cTn>
                  </p:par>
                  <p:par>
                    <p:cTn id="53" fill="hold">
                      <p:stCondLst>
                        <p:cond delay="indefinite"/>
                      </p:stCondLst>
                      <p:childTnLst>
                        <p:par>
                          <p:cTn id="54" fill="hold">
                            <p:stCondLst>
                              <p:cond delay="0"/>
                            </p:stCondLst>
                            <p:childTnLst>
                              <p:par>
                                <p:cTn id="55" presetID="1" presetClass="entr" fill="hold" nodeType="clickEffect">
                                  <p:stCondLst>
                                    <p:cond delay="0"/>
                                  </p:stCondLst>
                                  <p:childTnLst>
                                    <p:set>
                                      <p:cBhvr additive="repl">
                                        <p:cTn id="56" dur="1" fill="hold">
                                          <p:stCondLst>
                                            <p:cond delay="0"/>
                                          </p:stCondLst>
                                        </p:cTn>
                                        <p:tgtEl>
                                          <p:spTgt spid="143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uiExpand="1" build="p"/>
      <p:bldP spid="13319" grpId="0" animBg="1"/>
      <p:bldP spid="13320" grpId="0"/>
      <p:bldP spid="13322" grpId="0" animBg="1"/>
      <p:bldP spid="13323" grpId="0"/>
      <p:bldP spid="1438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Grp="1" noChangeArrowheads="1"/>
          </p:cNvSpPr>
          <p:nvPr>
            <p:ph type="title"/>
          </p:nvPr>
        </p:nvSpPr>
        <p:spPr>
          <a:xfrm>
            <a:off x="609600" y="76200"/>
            <a:ext cx="8077200" cy="11430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dirty="0" smtClean="0"/>
              <a:t>Förskjutningar av </a:t>
            </a:r>
            <a:r>
              <a:rPr lang="sv-SE" i="1" dirty="0" smtClean="0"/>
              <a:t>AD</a:t>
            </a:r>
            <a:r>
              <a:rPr lang="sv-SE" dirty="0" smtClean="0"/>
              <a:t>-kurvan</a:t>
            </a:r>
          </a:p>
        </p:txBody>
      </p:sp>
      <p:sp>
        <p:nvSpPr>
          <p:cNvPr id="15362" name="Rectangle 2"/>
          <p:cNvSpPr>
            <a:spLocks noGrp="1" noChangeArrowheads="1"/>
          </p:cNvSpPr>
          <p:nvPr>
            <p:ph type="body" idx="1"/>
          </p:nvPr>
        </p:nvSpPr>
        <p:spPr>
          <a:xfrm>
            <a:off x="401637" y="1475582"/>
            <a:ext cx="3925887" cy="4617714"/>
          </a:xfrm>
          <a:noFill/>
        </p:spPr>
        <p:txBody>
          <a:bodyPr/>
          <a:lstStyle/>
          <a:p>
            <a:pPr eaLnBrk="1" hangingPunct="1">
              <a:lnSpc>
                <a:spcPct val="90000"/>
              </a:lnSpc>
              <a:spcBef>
                <a:spcPts val="250"/>
              </a:spcBef>
              <a:spcAft>
                <a:spcPts val="250"/>
              </a:spcAft>
              <a:buClr>
                <a:srgbClr val="003300"/>
              </a:buClr>
              <a:buFont typeface="Arial" panose="020B0604020202020204" pitchFamily="34" charset="0"/>
              <a:buChar char="•"/>
              <a:tabLst>
                <a:tab pos="860425" algn="l"/>
                <a:tab pos="1774825" algn="l"/>
                <a:tab pos="2689225" algn="l"/>
                <a:tab pos="3603625" algn="l"/>
                <a:tab pos="4518025" algn="l"/>
                <a:tab pos="5432425" algn="l"/>
                <a:tab pos="6346825" algn="l"/>
                <a:tab pos="7261225" algn="l"/>
                <a:tab pos="8175625" algn="l"/>
                <a:tab pos="9090025" algn="l"/>
                <a:tab pos="10004425" algn="l"/>
              </a:tabLst>
            </a:pPr>
            <a:r>
              <a:rPr lang="sv-SE" altLang="en-US" sz="2000" dirty="0" smtClean="0">
                <a:effectLst/>
              </a:rPr>
              <a:t>Det som leder till förskjut-</a:t>
            </a:r>
            <a:r>
              <a:rPr lang="sv-SE" altLang="en-US" sz="2000" dirty="0" err="1" smtClean="0">
                <a:effectLst/>
              </a:rPr>
              <a:t>ningar</a:t>
            </a:r>
            <a:r>
              <a:rPr lang="sv-SE" altLang="en-US" sz="2000" dirty="0" smtClean="0">
                <a:effectLst/>
              </a:rPr>
              <a:t> av </a:t>
            </a:r>
            <a:r>
              <a:rPr lang="sv-SE" altLang="en-US" sz="2000" i="1" dirty="0" smtClean="0">
                <a:effectLst/>
              </a:rPr>
              <a:t>IS- </a:t>
            </a:r>
            <a:r>
              <a:rPr lang="sv-SE" altLang="en-US" sz="2000" dirty="0" smtClean="0">
                <a:effectLst/>
              </a:rPr>
              <a:t>eller </a:t>
            </a:r>
            <a:r>
              <a:rPr lang="sv-SE" altLang="en-US" sz="2000" i="1" dirty="0" smtClean="0">
                <a:effectLst/>
              </a:rPr>
              <a:t>LM-</a:t>
            </a:r>
            <a:r>
              <a:rPr lang="sv-SE" altLang="en-US" sz="2000" dirty="0" smtClean="0">
                <a:effectLst/>
              </a:rPr>
              <a:t>kurvorna, förskjuter </a:t>
            </a:r>
            <a:r>
              <a:rPr lang="sv-SE" altLang="en-US" sz="2000" i="1" dirty="0" smtClean="0">
                <a:effectLst/>
              </a:rPr>
              <a:t>också AD-</a:t>
            </a:r>
            <a:r>
              <a:rPr lang="sv-SE" altLang="en-US" sz="2000" dirty="0" smtClean="0">
                <a:effectLst/>
              </a:rPr>
              <a:t>kurvan. </a:t>
            </a:r>
          </a:p>
          <a:p>
            <a:pPr eaLnBrk="1" hangingPunct="1">
              <a:lnSpc>
                <a:spcPct val="90000"/>
              </a:lnSpc>
              <a:spcBef>
                <a:spcPts val="250"/>
              </a:spcBef>
              <a:spcAft>
                <a:spcPts val="250"/>
              </a:spcAft>
              <a:buClr>
                <a:srgbClr val="003300"/>
              </a:buClr>
              <a:buFont typeface="Arial" panose="020B0604020202020204" pitchFamily="34" charset="0"/>
              <a:buChar char="•"/>
              <a:tabLst>
                <a:tab pos="860425" algn="l"/>
                <a:tab pos="1774825" algn="l"/>
                <a:tab pos="2689225" algn="l"/>
                <a:tab pos="3603625" algn="l"/>
                <a:tab pos="4518025" algn="l"/>
                <a:tab pos="5432425" algn="l"/>
                <a:tab pos="6346825" algn="l"/>
                <a:tab pos="7261225" algn="l"/>
                <a:tab pos="8175625" algn="l"/>
                <a:tab pos="9090025" algn="l"/>
                <a:tab pos="10004425" algn="l"/>
              </a:tabLst>
            </a:pPr>
            <a:r>
              <a:rPr lang="sv-SE" altLang="en-US" sz="2000" dirty="0" smtClean="0">
                <a:effectLst/>
              </a:rPr>
              <a:t>En ökning av offentlig konsumtion ökar efterfrågan och därmed produktionen vid en given prisnivå. </a:t>
            </a:r>
            <a:r>
              <a:rPr lang="sv-SE" altLang="en-US" sz="2000" i="1" dirty="0" smtClean="0">
                <a:effectLst/>
              </a:rPr>
              <a:t>AD-</a:t>
            </a:r>
            <a:r>
              <a:rPr lang="sv-SE" altLang="en-US" sz="2000" dirty="0" smtClean="0">
                <a:effectLst/>
              </a:rPr>
              <a:t>kurvan förskjuts åt höger.</a:t>
            </a:r>
          </a:p>
          <a:p>
            <a:pPr eaLnBrk="1" hangingPunct="1">
              <a:lnSpc>
                <a:spcPct val="90000"/>
              </a:lnSpc>
              <a:spcBef>
                <a:spcPts val="250"/>
              </a:spcBef>
              <a:spcAft>
                <a:spcPts val="250"/>
              </a:spcAft>
              <a:buClr>
                <a:srgbClr val="003300"/>
              </a:buClr>
              <a:buFont typeface="Arial" panose="020B0604020202020204" pitchFamily="34" charset="0"/>
              <a:buChar char="•"/>
              <a:tabLst>
                <a:tab pos="860425" algn="l"/>
                <a:tab pos="1774825" algn="l"/>
                <a:tab pos="2689225" algn="l"/>
                <a:tab pos="3603625" algn="l"/>
                <a:tab pos="4518025" algn="l"/>
                <a:tab pos="5432425" algn="l"/>
                <a:tab pos="6346825" algn="l"/>
                <a:tab pos="7261225" algn="l"/>
                <a:tab pos="8175625" algn="l"/>
                <a:tab pos="9090025" algn="l"/>
                <a:tab pos="10004425" algn="l"/>
              </a:tabLst>
            </a:pPr>
            <a:r>
              <a:rPr lang="sv-SE" altLang="en-US" sz="2000" dirty="0">
                <a:effectLst/>
                <a:latin typeface="Arial" charset="0"/>
              </a:rPr>
              <a:t>En minskning av (den nominella) penningmängden ökar räntan och minskar produktionen vid given prisnivå. </a:t>
            </a:r>
            <a:r>
              <a:rPr lang="sv-SE" altLang="en-US" sz="2000" i="1" dirty="0">
                <a:effectLst/>
                <a:latin typeface="Arial" charset="0"/>
              </a:rPr>
              <a:t>AD-</a:t>
            </a:r>
            <a:r>
              <a:rPr lang="sv-SE" altLang="en-US" sz="2000" dirty="0">
                <a:effectLst/>
                <a:latin typeface="Arial" charset="0"/>
              </a:rPr>
              <a:t>kurvan </a:t>
            </a:r>
            <a:r>
              <a:rPr lang="sv-SE" altLang="en-US" sz="2000" dirty="0" smtClean="0">
                <a:effectLst/>
                <a:latin typeface="Arial" charset="0"/>
              </a:rPr>
              <a:t>förskjuts åt vänster.</a:t>
            </a:r>
          </a:p>
          <a:p>
            <a:pPr eaLnBrk="1" hangingPunct="1">
              <a:lnSpc>
                <a:spcPct val="90000"/>
              </a:lnSpc>
              <a:spcBef>
                <a:spcPts val="250"/>
              </a:spcBef>
              <a:spcAft>
                <a:spcPts val="250"/>
              </a:spcAft>
              <a:buClr>
                <a:srgbClr val="003300"/>
              </a:buClr>
              <a:buFont typeface="Arial" panose="020B0604020202020204" pitchFamily="34" charset="0"/>
              <a:buChar char="•"/>
              <a:tabLst>
                <a:tab pos="860425" algn="l"/>
                <a:tab pos="1774825" algn="l"/>
                <a:tab pos="2689225" algn="l"/>
                <a:tab pos="3603625" algn="l"/>
                <a:tab pos="4518025" algn="l"/>
                <a:tab pos="5432425" algn="l"/>
                <a:tab pos="6346825" algn="l"/>
                <a:tab pos="7261225" algn="l"/>
                <a:tab pos="8175625" algn="l"/>
                <a:tab pos="9090025" algn="l"/>
                <a:tab pos="10004425" algn="l"/>
              </a:tabLst>
            </a:pPr>
            <a:r>
              <a:rPr lang="sv-SE" altLang="en-US" sz="2000" dirty="0" smtClean="0">
                <a:effectLst/>
                <a:latin typeface="Arial" charset="0"/>
              </a:rPr>
              <a:t>Vi skriver </a:t>
            </a:r>
            <a:r>
              <a:rPr lang="sv-SE" altLang="en-US" sz="2000" i="1" dirty="0" smtClean="0">
                <a:effectLst/>
                <a:latin typeface="Arial" charset="0"/>
              </a:rPr>
              <a:t>AD-</a:t>
            </a:r>
            <a:r>
              <a:rPr lang="sv-SE" altLang="en-US" sz="2000" dirty="0" smtClean="0">
                <a:effectLst/>
                <a:latin typeface="Arial" charset="0"/>
              </a:rPr>
              <a:t>sambandet matematiskt </a:t>
            </a:r>
            <a:r>
              <a:rPr lang="sv-SE" altLang="en-US" sz="2000" i="1" dirty="0" smtClean="0">
                <a:effectLst/>
                <a:latin typeface="Arial" charset="0"/>
              </a:rPr>
              <a:t>Y = Y</a:t>
            </a:r>
            <a:r>
              <a:rPr lang="sv-SE" altLang="en-US" sz="2000" dirty="0" smtClean="0">
                <a:effectLst/>
                <a:latin typeface="Arial" charset="0"/>
              </a:rPr>
              <a:t>(</a:t>
            </a:r>
            <a:r>
              <a:rPr lang="sv-SE" altLang="en-US" sz="2000" i="1" dirty="0" smtClean="0">
                <a:effectLst/>
                <a:latin typeface="Arial" charset="0"/>
              </a:rPr>
              <a:t>M/P,G,T</a:t>
            </a:r>
            <a:r>
              <a:rPr lang="sv-SE" altLang="en-US" sz="2000" dirty="0" smtClean="0">
                <a:effectLst/>
                <a:latin typeface="Arial" charset="0"/>
              </a:rPr>
              <a:t>)</a:t>
            </a:r>
            <a:endParaRPr lang="sv-SE" altLang="en-US" sz="2000" dirty="0">
              <a:effectLst/>
              <a:latin typeface="Arial" charset="0"/>
            </a:endParaRPr>
          </a:p>
          <a:p>
            <a:pPr eaLnBrk="1" hangingPunct="1">
              <a:lnSpc>
                <a:spcPct val="90000"/>
              </a:lnSpc>
              <a:spcBef>
                <a:spcPts val="250"/>
              </a:spcBef>
              <a:spcAft>
                <a:spcPts val="250"/>
              </a:spcAft>
              <a:buClr>
                <a:srgbClr val="003300"/>
              </a:buClr>
              <a:buFont typeface="Arial" panose="020B0604020202020204" pitchFamily="34" charset="0"/>
              <a:buChar char="•"/>
              <a:tabLst>
                <a:tab pos="860425" algn="l"/>
                <a:tab pos="1774825" algn="l"/>
                <a:tab pos="2689225" algn="l"/>
                <a:tab pos="3603625" algn="l"/>
                <a:tab pos="4518025" algn="l"/>
                <a:tab pos="5432425" algn="l"/>
                <a:tab pos="6346825" algn="l"/>
                <a:tab pos="7261225" algn="l"/>
                <a:tab pos="8175625" algn="l"/>
                <a:tab pos="9090025" algn="l"/>
                <a:tab pos="10004425" algn="l"/>
              </a:tabLst>
            </a:pPr>
            <a:endParaRPr lang="sv-SE" altLang="en-US" sz="2000" dirty="0" smtClean="0">
              <a:effectLst/>
            </a:endParaRPr>
          </a:p>
        </p:txBody>
      </p:sp>
      <p:grpSp>
        <p:nvGrpSpPr>
          <p:cNvPr id="15368" name="Group 8"/>
          <p:cNvGrpSpPr>
            <a:grpSpLocks/>
          </p:cNvGrpSpPr>
          <p:nvPr/>
        </p:nvGrpSpPr>
        <p:grpSpPr bwMode="auto">
          <a:xfrm>
            <a:off x="4275138" y="2084388"/>
            <a:ext cx="4529138" cy="2701925"/>
            <a:chOff x="2693" y="1313"/>
            <a:chExt cx="2853" cy="1702"/>
          </a:xfrm>
        </p:grpSpPr>
        <p:grpSp>
          <p:nvGrpSpPr>
            <p:cNvPr id="14357" name="Group 9"/>
            <p:cNvGrpSpPr>
              <a:grpSpLocks/>
            </p:cNvGrpSpPr>
            <p:nvPr/>
          </p:nvGrpSpPr>
          <p:grpSpPr bwMode="auto">
            <a:xfrm>
              <a:off x="3669" y="1313"/>
              <a:ext cx="1877" cy="1702"/>
              <a:chOff x="3669" y="1313"/>
              <a:chExt cx="1877" cy="1702"/>
            </a:xfrm>
          </p:grpSpPr>
          <p:sp>
            <p:nvSpPr>
              <p:cNvPr id="14359" name="Freeform 10"/>
              <p:cNvSpPr>
                <a:spLocks noChangeArrowheads="1"/>
              </p:cNvSpPr>
              <p:nvPr/>
            </p:nvSpPr>
            <p:spPr bwMode="auto">
              <a:xfrm>
                <a:off x="3669" y="1313"/>
                <a:ext cx="1789" cy="1585"/>
              </a:xfrm>
              <a:custGeom>
                <a:avLst/>
                <a:gdLst>
                  <a:gd name="T0" fmla="*/ 0 w 1362"/>
                  <a:gd name="T1" fmla="*/ 0 h 859"/>
                  <a:gd name="T2" fmla="*/ 1161 w 1362"/>
                  <a:gd name="T3" fmla="*/ 3561 h 859"/>
                  <a:gd name="T4" fmla="*/ 3087 w 1362"/>
                  <a:gd name="T5" fmla="*/ 5397 h 859"/>
                  <a:gd name="T6" fmla="*/ 0 60000 65536"/>
                  <a:gd name="T7" fmla="*/ 0 60000 65536"/>
                  <a:gd name="T8" fmla="*/ 0 60000 65536"/>
                </a:gdLst>
                <a:ahLst/>
                <a:cxnLst>
                  <a:cxn ang="T6">
                    <a:pos x="T0" y="T1"/>
                  </a:cxn>
                  <a:cxn ang="T7">
                    <a:pos x="T2" y="T3"/>
                  </a:cxn>
                  <a:cxn ang="T8">
                    <a:pos x="T4" y="T5"/>
                  </a:cxn>
                </a:cxnLst>
                <a:rect l="0" t="0" r="r" b="b"/>
                <a:pathLst>
                  <a:path w="1362" h="859">
                    <a:moveTo>
                      <a:pt x="0" y="0"/>
                    </a:moveTo>
                    <a:cubicBezTo>
                      <a:pt x="85" y="96"/>
                      <a:pt x="285" y="424"/>
                      <a:pt x="512" y="567"/>
                    </a:cubicBezTo>
                    <a:cubicBezTo>
                      <a:pt x="739" y="710"/>
                      <a:pt x="1185" y="798"/>
                      <a:pt x="1362" y="859"/>
                    </a:cubicBezTo>
                  </a:path>
                </a:pathLst>
              </a:custGeom>
              <a:noFill/>
              <a:ln w="38160">
                <a:solidFill>
                  <a:srgbClr val="A5002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14360" name="Text Box 11"/>
              <p:cNvSpPr txBox="1">
                <a:spLocks noChangeArrowheads="1"/>
              </p:cNvSpPr>
              <p:nvPr/>
            </p:nvSpPr>
            <p:spPr bwMode="auto">
              <a:xfrm>
                <a:off x="5431" y="2728"/>
                <a:ext cx="116"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grpSp>
        <p:sp>
          <p:nvSpPr>
            <p:cNvPr id="14358" name="Line 12"/>
            <p:cNvSpPr>
              <a:spLocks noChangeShapeType="1"/>
            </p:cNvSpPr>
            <p:nvPr/>
          </p:nvSpPr>
          <p:spPr bwMode="auto">
            <a:xfrm flipV="1">
              <a:off x="2693" y="1526"/>
              <a:ext cx="1010" cy="316"/>
            </a:xfrm>
            <a:prstGeom prst="line">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grpSp>
      <p:grpSp>
        <p:nvGrpSpPr>
          <p:cNvPr id="15373" name="Group 13"/>
          <p:cNvGrpSpPr>
            <a:grpSpLocks/>
          </p:cNvGrpSpPr>
          <p:nvPr/>
        </p:nvGrpSpPr>
        <p:grpSpPr bwMode="auto">
          <a:xfrm>
            <a:off x="4275138" y="2443163"/>
            <a:ext cx="3405188" cy="2701925"/>
            <a:chOff x="2693" y="1539"/>
            <a:chExt cx="2145" cy="1702"/>
          </a:xfrm>
        </p:grpSpPr>
        <p:grpSp>
          <p:nvGrpSpPr>
            <p:cNvPr id="14353" name="Group 14"/>
            <p:cNvGrpSpPr>
              <a:grpSpLocks/>
            </p:cNvGrpSpPr>
            <p:nvPr/>
          </p:nvGrpSpPr>
          <p:grpSpPr bwMode="auto">
            <a:xfrm>
              <a:off x="2961" y="1539"/>
              <a:ext cx="1877" cy="1702"/>
              <a:chOff x="2961" y="1539"/>
              <a:chExt cx="1877" cy="1702"/>
            </a:xfrm>
          </p:grpSpPr>
          <p:sp>
            <p:nvSpPr>
              <p:cNvPr id="14355" name="Freeform 15"/>
              <p:cNvSpPr>
                <a:spLocks noChangeArrowheads="1"/>
              </p:cNvSpPr>
              <p:nvPr/>
            </p:nvSpPr>
            <p:spPr bwMode="auto">
              <a:xfrm>
                <a:off x="2961" y="1539"/>
                <a:ext cx="1789" cy="1585"/>
              </a:xfrm>
              <a:custGeom>
                <a:avLst/>
                <a:gdLst>
                  <a:gd name="T0" fmla="*/ 0 w 1362"/>
                  <a:gd name="T1" fmla="*/ 0 h 859"/>
                  <a:gd name="T2" fmla="*/ 1161 w 1362"/>
                  <a:gd name="T3" fmla="*/ 3561 h 859"/>
                  <a:gd name="T4" fmla="*/ 3087 w 1362"/>
                  <a:gd name="T5" fmla="*/ 5397 h 859"/>
                  <a:gd name="T6" fmla="*/ 0 60000 65536"/>
                  <a:gd name="T7" fmla="*/ 0 60000 65536"/>
                  <a:gd name="T8" fmla="*/ 0 60000 65536"/>
                </a:gdLst>
                <a:ahLst/>
                <a:cxnLst>
                  <a:cxn ang="T6">
                    <a:pos x="T0" y="T1"/>
                  </a:cxn>
                  <a:cxn ang="T7">
                    <a:pos x="T2" y="T3"/>
                  </a:cxn>
                  <a:cxn ang="T8">
                    <a:pos x="T4" y="T5"/>
                  </a:cxn>
                </a:cxnLst>
                <a:rect l="0" t="0" r="r" b="b"/>
                <a:pathLst>
                  <a:path w="1362" h="859">
                    <a:moveTo>
                      <a:pt x="0" y="0"/>
                    </a:moveTo>
                    <a:cubicBezTo>
                      <a:pt x="85" y="96"/>
                      <a:pt x="285" y="424"/>
                      <a:pt x="512" y="567"/>
                    </a:cubicBezTo>
                    <a:cubicBezTo>
                      <a:pt x="739" y="710"/>
                      <a:pt x="1185" y="798"/>
                      <a:pt x="1362" y="859"/>
                    </a:cubicBezTo>
                  </a:path>
                </a:pathLst>
              </a:custGeom>
              <a:noFill/>
              <a:ln w="38160">
                <a:solidFill>
                  <a:srgbClr val="A5002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14356" name="Text Box 16"/>
              <p:cNvSpPr txBox="1">
                <a:spLocks noChangeArrowheads="1"/>
              </p:cNvSpPr>
              <p:nvPr/>
            </p:nvSpPr>
            <p:spPr bwMode="auto">
              <a:xfrm>
                <a:off x="4723" y="2954"/>
                <a:ext cx="116"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grpSp>
        <p:sp>
          <p:nvSpPr>
            <p:cNvPr id="14354" name="Line 17"/>
            <p:cNvSpPr>
              <a:spLocks noChangeShapeType="1"/>
            </p:cNvSpPr>
            <p:nvPr/>
          </p:nvSpPr>
          <p:spPr bwMode="auto">
            <a:xfrm flipV="1">
              <a:off x="2693" y="2793"/>
              <a:ext cx="1144" cy="79"/>
            </a:xfrm>
            <a:prstGeom prst="line">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grpSp>
      <p:sp>
        <p:nvSpPr>
          <p:cNvPr id="14346" name="Text Box 18"/>
          <p:cNvSpPr txBox="1">
            <a:spLocks noChangeArrowheads="1"/>
          </p:cNvSpPr>
          <p:nvPr/>
        </p:nvSpPr>
        <p:spPr bwMode="auto">
          <a:xfrm>
            <a:off x="5541963" y="5594350"/>
            <a:ext cx="1550987"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a:solidFill>
                  <a:srgbClr val="000000"/>
                </a:solidFill>
                <a:latin typeface="Arial" charset="0"/>
              </a:rPr>
              <a:t>Produktion, </a:t>
            </a:r>
            <a:r>
              <a:rPr lang="sv-SE" altLang="en-US" sz="1800" i="1">
                <a:solidFill>
                  <a:srgbClr val="000000"/>
                </a:solidFill>
                <a:latin typeface="Arial" charset="0"/>
              </a:rPr>
              <a:t>Y</a:t>
            </a:r>
          </a:p>
        </p:txBody>
      </p:sp>
      <p:sp>
        <p:nvSpPr>
          <p:cNvPr id="14347" name="Line 19"/>
          <p:cNvSpPr>
            <a:spLocks noChangeShapeType="1"/>
          </p:cNvSpPr>
          <p:nvPr/>
        </p:nvSpPr>
        <p:spPr bwMode="auto">
          <a:xfrm>
            <a:off x="4656138" y="2192338"/>
            <a:ext cx="1587" cy="3209925"/>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4348" name="Line 20"/>
          <p:cNvSpPr>
            <a:spLocks noChangeShapeType="1"/>
          </p:cNvSpPr>
          <p:nvPr/>
        </p:nvSpPr>
        <p:spPr bwMode="auto">
          <a:xfrm>
            <a:off x="4656138" y="5402263"/>
            <a:ext cx="3902075" cy="1587"/>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4349" name="Text Box 21"/>
          <p:cNvSpPr txBox="1">
            <a:spLocks noChangeArrowheads="1"/>
          </p:cNvSpPr>
          <p:nvPr/>
        </p:nvSpPr>
        <p:spPr bwMode="auto">
          <a:xfrm rot="-5400000">
            <a:off x="3824064" y="3672682"/>
            <a:ext cx="1271587"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dirty="0">
                <a:solidFill>
                  <a:srgbClr val="000000"/>
                </a:solidFill>
                <a:latin typeface="Arial" charset="0"/>
              </a:rPr>
              <a:t>Prisnivå, </a:t>
            </a:r>
            <a:r>
              <a:rPr lang="sv-SE" altLang="en-US" sz="1800" i="1" dirty="0">
                <a:solidFill>
                  <a:srgbClr val="000000"/>
                </a:solidFill>
                <a:latin typeface="Arial" charset="0"/>
              </a:rPr>
              <a:t>P</a:t>
            </a:r>
          </a:p>
        </p:txBody>
      </p:sp>
      <p:grpSp>
        <p:nvGrpSpPr>
          <p:cNvPr id="14350" name="Group 22"/>
          <p:cNvGrpSpPr>
            <a:grpSpLocks/>
          </p:cNvGrpSpPr>
          <p:nvPr/>
        </p:nvGrpSpPr>
        <p:grpSpPr bwMode="auto">
          <a:xfrm>
            <a:off x="5286376" y="2266950"/>
            <a:ext cx="3403601" cy="2746375"/>
            <a:chOff x="3330" y="1428"/>
            <a:chExt cx="2144" cy="1730"/>
          </a:xfrm>
        </p:grpSpPr>
        <p:sp>
          <p:nvSpPr>
            <p:cNvPr id="14351" name="Freeform 23"/>
            <p:cNvSpPr>
              <a:spLocks noChangeArrowheads="1"/>
            </p:cNvSpPr>
            <p:nvPr/>
          </p:nvSpPr>
          <p:spPr bwMode="auto">
            <a:xfrm>
              <a:off x="3330" y="1428"/>
              <a:ext cx="1789" cy="1585"/>
            </a:xfrm>
            <a:custGeom>
              <a:avLst/>
              <a:gdLst>
                <a:gd name="T0" fmla="*/ 0 w 1362"/>
                <a:gd name="T1" fmla="*/ 0 h 859"/>
                <a:gd name="T2" fmla="*/ 1161 w 1362"/>
                <a:gd name="T3" fmla="*/ 3561 h 859"/>
                <a:gd name="T4" fmla="*/ 3087 w 1362"/>
                <a:gd name="T5" fmla="*/ 5397 h 859"/>
                <a:gd name="T6" fmla="*/ 0 60000 65536"/>
                <a:gd name="T7" fmla="*/ 0 60000 65536"/>
                <a:gd name="T8" fmla="*/ 0 60000 65536"/>
              </a:gdLst>
              <a:ahLst/>
              <a:cxnLst>
                <a:cxn ang="T6">
                  <a:pos x="T0" y="T1"/>
                </a:cxn>
                <a:cxn ang="T7">
                  <a:pos x="T2" y="T3"/>
                </a:cxn>
                <a:cxn ang="T8">
                  <a:pos x="T4" y="T5"/>
                </a:cxn>
              </a:cxnLst>
              <a:rect l="0" t="0" r="r" b="b"/>
              <a:pathLst>
                <a:path w="1362" h="859">
                  <a:moveTo>
                    <a:pt x="0" y="0"/>
                  </a:moveTo>
                  <a:cubicBezTo>
                    <a:pt x="85" y="96"/>
                    <a:pt x="285" y="424"/>
                    <a:pt x="512" y="567"/>
                  </a:cubicBezTo>
                  <a:cubicBezTo>
                    <a:pt x="739" y="710"/>
                    <a:pt x="1185" y="798"/>
                    <a:pt x="1362" y="859"/>
                  </a:cubicBezTo>
                </a:path>
              </a:pathLst>
            </a:custGeom>
            <a:noFill/>
            <a:ln w="38160">
              <a:solidFill>
                <a:srgbClr val="A5002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14352" name="Text Box 24"/>
            <p:cNvSpPr txBox="1">
              <a:spLocks noChangeArrowheads="1"/>
            </p:cNvSpPr>
            <p:nvPr/>
          </p:nvSpPr>
          <p:spPr bwMode="auto">
            <a:xfrm>
              <a:off x="5094" y="2868"/>
              <a:ext cx="380" cy="2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i="1" dirty="0">
                  <a:solidFill>
                    <a:srgbClr val="A50021"/>
                  </a:solidFill>
                  <a:latin typeface="Arial" charset="0"/>
                </a:rPr>
                <a:t>AD</a:t>
              </a:r>
            </a:p>
          </p:txBody>
        </p:sp>
      </p:grpSp>
      <p:sp>
        <p:nvSpPr>
          <p:cNvPr id="2" name="TextBox 1"/>
          <p:cNvSpPr txBox="1"/>
          <p:nvPr/>
        </p:nvSpPr>
        <p:spPr>
          <a:xfrm>
            <a:off x="2915816" y="6309320"/>
            <a:ext cx="1276311" cy="461665"/>
          </a:xfrm>
          <a:prstGeom prst="rect">
            <a:avLst/>
          </a:prstGeom>
          <a:noFill/>
        </p:spPr>
        <p:txBody>
          <a:bodyPr wrap="none" rtlCol="0">
            <a:spAutoFit/>
          </a:bodyPr>
          <a:lstStyle/>
          <a:p>
            <a:r>
              <a:rPr lang="sv-SE" dirty="0" smtClean="0">
                <a:solidFill>
                  <a:schemeClr val="tx1"/>
                </a:solidFill>
                <a:latin typeface="+mn-lt"/>
              </a:rPr>
              <a:t>(+,  +, -)</a:t>
            </a:r>
          </a:p>
        </p:txBody>
      </p:sp>
      <p:sp>
        <p:nvSpPr>
          <p:cNvPr id="23" name="Slide Number Placeholder 3"/>
          <p:cNvSpPr>
            <a:spLocks noGrp="1"/>
          </p:cNvSpPr>
          <p:nvPr>
            <p:ph type="sldNum" sz="quarter" idx="10"/>
          </p:nvPr>
        </p:nvSpPr>
        <p:spPr>
          <a:xfrm>
            <a:off x="0" y="6548834"/>
            <a:ext cx="1900238" cy="336550"/>
          </a:xfrm>
        </p:spPr>
        <p:txBody>
          <a:bodyPr/>
          <a:lstStyle/>
          <a:p>
            <a:pPr>
              <a:defRPr/>
            </a:pPr>
            <a:r>
              <a:rPr lang="sv-SE" dirty="0" smtClean="0"/>
              <a:t>K8: </a:t>
            </a:r>
            <a:r>
              <a:rPr lang="sv-SE" dirty="0"/>
              <a:t>sid. </a:t>
            </a:r>
            <a:fld id="{71B7D319-3509-4EF6-A7CA-BA2351681FF6}" type="slidenum">
              <a:rPr lang="en-GB"/>
              <a:pPr>
                <a:defRPr/>
              </a:pPr>
              <a:t>11</a:t>
            </a:fld>
            <a:endParaRPr lang="en-GB" dirty="0"/>
          </a:p>
        </p:txBody>
      </p:sp>
    </p:spTree>
    <p:extLst>
      <p:ext uri="{BB962C8B-B14F-4D97-AF65-F5344CB8AC3E}">
        <p14:creationId xmlns:p14="http://schemas.microsoft.com/office/powerpoint/2010/main" val="1807500497"/>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36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additive="repl">
                                        <p:cTn id="14" dur="1" fill="hold">
                                          <p:stCondLst>
                                            <p:cond delay="0"/>
                                          </p:stCondLst>
                                        </p:cTn>
                                        <p:tgtEl>
                                          <p:spTgt spid="15368"/>
                                        </p:tgtEl>
                                        <p:attrNameLst>
                                          <p:attrName>style.visibility</p:attrName>
                                        </p:attrNameLst>
                                      </p:cBhvr>
                                      <p:to>
                                        <p:strVal val="visible"/>
                                      </p:to>
                                    </p:set>
                                    <p:animEffect transition="in" filter="wipe(left)">
                                      <p:cBhvr additive="repl">
                                        <p:cTn id="15" dur="500"/>
                                        <p:tgtEl>
                                          <p:spTgt spid="15368"/>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5362">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additive="repl">
                                        <p:cTn id="23" dur="1" fill="hold">
                                          <p:stCondLst>
                                            <p:cond delay="0"/>
                                          </p:stCondLst>
                                        </p:cTn>
                                        <p:tgtEl>
                                          <p:spTgt spid="15373"/>
                                        </p:tgtEl>
                                        <p:attrNameLst>
                                          <p:attrName>style.visibility</p:attrName>
                                        </p:attrNameLst>
                                      </p:cBhvr>
                                      <p:to>
                                        <p:strVal val="visible"/>
                                      </p:to>
                                    </p:set>
                                    <p:animEffect transition="in" filter="wipe(left)">
                                      <p:cBhvr additive="repl">
                                        <p:cTn id="24" dur="500"/>
                                        <p:tgtEl>
                                          <p:spTgt spid="15373"/>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5362">
                                            <p:txEl>
                                              <p:pRg st="3" end="3"/>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uiExpand="1" build="p"/>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title"/>
          </p:nvPr>
        </p:nvSpPr>
        <p:spPr>
          <a:xfrm>
            <a:off x="609600" y="76200"/>
            <a:ext cx="8077200" cy="11430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i="1" dirty="0" smtClean="0"/>
              <a:t>AD</a:t>
            </a:r>
            <a:r>
              <a:rPr lang="sv-SE" dirty="0" smtClean="0"/>
              <a:t> – uppsummering</a:t>
            </a:r>
          </a:p>
        </p:txBody>
      </p:sp>
      <p:sp>
        <p:nvSpPr>
          <p:cNvPr id="16386" name="Rectangle 2"/>
          <p:cNvSpPr>
            <a:spLocks noGrp="1" noChangeArrowheads="1"/>
          </p:cNvSpPr>
          <p:nvPr>
            <p:ph type="body" idx="1"/>
          </p:nvPr>
        </p:nvSpPr>
        <p:spPr>
          <a:xfrm>
            <a:off x="609600" y="1752600"/>
            <a:ext cx="7924800" cy="4800600"/>
          </a:xfrm>
        </p:spPr>
        <p:txBody>
          <a:bodyPr/>
          <a:lstStyle/>
          <a:p>
            <a:pPr marL="338138" indent="-338138" eaLnBrk="1" hangingPunct="1">
              <a:spcBef>
                <a:spcPts val="1800"/>
              </a:spcBef>
              <a:spcAft>
                <a:spcPts val="300"/>
              </a:spcAft>
              <a:buClr>
                <a:srgbClr val="003300"/>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400" dirty="0" smtClean="0">
                <a:effectLst/>
              </a:rPr>
              <a:t>Genom att studera vad som händer med varu- och </a:t>
            </a:r>
            <a:r>
              <a:rPr lang="sv-SE" sz="2400" dirty="0" err="1" smtClean="0">
                <a:effectLst/>
              </a:rPr>
              <a:t>penningmarknadsjämvikterna</a:t>
            </a:r>
            <a:r>
              <a:rPr lang="sv-SE" sz="2400" dirty="0" smtClean="0">
                <a:effectLst/>
              </a:rPr>
              <a:t> (i </a:t>
            </a:r>
            <a:r>
              <a:rPr lang="sv-SE" sz="2400" i="1" dirty="0" smtClean="0">
                <a:effectLst/>
              </a:rPr>
              <a:t>IS/LM</a:t>
            </a:r>
            <a:r>
              <a:rPr lang="sv-SE" sz="2400" dirty="0" smtClean="0">
                <a:effectLst/>
              </a:rPr>
              <a:t>-modellen) om prisnivån ändras skapar vi en relation mellan pris och produktion – </a:t>
            </a:r>
            <a:r>
              <a:rPr lang="sv-SE" sz="2400" i="1" dirty="0" smtClean="0">
                <a:effectLst/>
              </a:rPr>
              <a:t>AD</a:t>
            </a:r>
            <a:r>
              <a:rPr lang="sv-SE" sz="2400" dirty="0" smtClean="0">
                <a:effectLst/>
              </a:rPr>
              <a:t>-kurvan.</a:t>
            </a:r>
          </a:p>
          <a:p>
            <a:pPr marL="338138" indent="-338138" eaLnBrk="1" hangingPunct="1">
              <a:spcBef>
                <a:spcPts val="1800"/>
              </a:spcBef>
              <a:spcAft>
                <a:spcPts val="300"/>
              </a:spcAft>
              <a:buClr>
                <a:srgbClr val="003300"/>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400" dirty="0" smtClean="0">
                <a:effectLst/>
              </a:rPr>
              <a:t>Eftersom högre prisnivå minskar real penningmängd och därmed ökar räntan är sambandet negativt.</a:t>
            </a:r>
          </a:p>
          <a:p>
            <a:pPr marL="338138" indent="-338138" eaLnBrk="1" hangingPunct="1">
              <a:spcBef>
                <a:spcPts val="1800"/>
              </a:spcBef>
              <a:spcAft>
                <a:spcPts val="300"/>
              </a:spcAft>
              <a:buClr>
                <a:srgbClr val="003300"/>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400" dirty="0" smtClean="0">
                <a:effectLst/>
              </a:rPr>
              <a:t>Penning- och finanspolitik och allt annat som leder till förskjutningar av </a:t>
            </a:r>
            <a:r>
              <a:rPr lang="sv-SE" sz="2400" i="1" dirty="0" smtClean="0">
                <a:effectLst/>
              </a:rPr>
              <a:t>IS-</a:t>
            </a:r>
            <a:r>
              <a:rPr lang="sv-SE" sz="2400" dirty="0" smtClean="0">
                <a:effectLst/>
              </a:rPr>
              <a:t> eller </a:t>
            </a:r>
            <a:r>
              <a:rPr lang="sv-SE" sz="2400" i="1" dirty="0" smtClean="0">
                <a:effectLst/>
              </a:rPr>
              <a:t>LM-</a:t>
            </a:r>
            <a:r>
              <a:rPr lang="sv-SE" sz="2400" dirty="0" smtClean="0">
                <a:effectLst/>
              </a:rPr>
              <a:t>kurvorna förskjuter också </a:t>
            </a:r>
            <a:r>
              <a:rPr lang="sv-SE" sz="2400" i="1" dirty="0" smtClean="0">
                <a:effectLst/>
              </a:rPr>
              <a:t>AD</a:t>
            </a:r>
            <a:r>
              <a:rPr lang="sv-SE" sz="2400" dirty="0" smtClean="0">
                <a:effectLst/>
              </a:rPr>
              <a:t>-kurvan.</a:t>
            </a:r>
          </a:p>
        </p:txBody>
      </p:sp>
      <p:sp>
        <p:nvSpPr>
          <p:cNvPr id="5" name="Slide Number Placeholder 3"/>
          <p:cNvSpPr>
            <a:spLocks noGrp="1"/>
          </p:cNvSpPr>
          <p:nvPr>
            <p:ph type="sldNum" sz="quarter" idx="10"/>
          </p:nvPr>
        </p:nvSpPr>
        <p:spPr>
          <a:xfrm>
            <a:off x="0" y="6548834"/>
            <a:ext cx="1900238" cy="336550"/>
          </a:xfrm>
        </p:spPr>
        <p:txBody>
          <a:bodyPr/>
          <a:lstStyle/>
          <a:p>
            <a:pPr>
              <a:defRPr/>
            </a:pPr>
            <a:r>
              <a:rPr lang="sv-SE" dirty="0" smtClean="0"/>
              <a:t>K8: </a:t>
            </a:r>
            <a:r>
              <a:rPr lang="sv-SE" dirty="0"/>
              <a:t>sid. </a:t>
            </a:r>
            <a:fld id="{71B7D319-3509-4EF6-A7CA-BA2351681FF6}" type="slidenum">
              <a:rPr lang="en-GB"/>
              <a:pPr>
                <a:defRPr/>
              </a:pPr>
              <a:t>12</a:t>
            </a:fld>
            <a:endParaRPr lang="en-GB" dirty="0"/>
          </a:p>
        </p:txBody>
      </p:sp>
    </p:spTree>
    <p:extLst>
      <p:ext uri="{BB962C8B-B14F-4D97-AF65-F5344CB8AC3E}">
        <p14:creationId xmlns:p14="http://schemas.microsoft.com/office/powerpoint/2010/main" val="331917817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8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38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38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609600" y="76200"/>
            <a:ext cx="8077200" cy="11430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smtClean="0"/>
              <a:t>Jämvikt på kort sikt</a:t>
            </a:r>
          </a:p>
        </p:txBody>
      </p:sp>
      <p:sp>
        <p:nvSpPr>
          <p:cNvPr id="18434" name="Rectangle 2"/>
          <p:cNvSpPr>
            <a:spLocks noGrp="1" noChangeArrowheads="1"/>
          </p:cNvSpPr>
          <p:nvPr>
            <p:ph type="body" idx="1"/>
          </p:nvPr>
        </p:nvSpPr>
        <p:spPr>
          <a:xfrm>
            <a:off x="251520" y="1486694"/>
            <a:ext cx="3478907" cy="2897188"/>
          </a:xfrm>
          <a:noFill/>
        </p:spPr>
        <p:txBody>
          <a:bodyPr lIns="91440" tIns="45720" rIns="91440" bIns="45720"/>
          <a:lstStyle/>
          <a:p>
            <a:pPr eaLnBrk="1" hangingPunct="1">
              <a:spcBef>
                <a:spcPts val="250"/>
              </a:spcBef>
              <a:spcAft>
                <a:spcPts val="25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r>
              <a:rPr lang="sv-SE" altLang="en-US" sz="2000" dirty="0" smtClean="0">
                <a:effectLst/>
              </a:rPr>
              <a:t>Jämvikten ges av skärningspunkten för </a:t>
            </a:r>
            <a:r>
              <a:rPr lang="sv-SE" altLang="en-US" sz="2000" i="1" dirty="0" smtClean="0">
                <a:effectLst/>
              </a:rPr>
              <a:t>AD-</a:t>
            </a:r>
            <a:r>
              <a:rPr lang="sv-SE" altLang="en-US" sz="2000" dirty="0" smtClean="0">
                <a:effectLst/>
              </a:rPr>
              <a:t> och </a:t>
            </a:r>
            <a:r>
              <a:rPr lang="sv-SE" altLang="en-US" sz="2000" i="1" dirty="0" smtClean="0">
                <a:effectLst/>
              </a:rPr>
              <a:t>AS-</a:t>
            </a:r>
            <a:r>
              <a:rPr lang="sv-SE" altLang="en-US" sz="2000" dirty="0" smtClean="0">
                <a:effectLst/>
              </a:rPr>
              <a:t>kurvorna. </a:t>
            </a:r>
          </a:p>
          <a:p>
            <a:pPr eaLnBrk="1" hangingPunct="1">
              <a:spcBef>
                <a:spcPts val="250"/>
              </a:spcBef>
              <a:spcAft>
                <a:spcPts val="25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r>
              <a:rPr lang="sv-SE" altLang="en-US" sz="2000" dirty="0" smtClean="0">
                <a:effectLst/>
              </a:rPr>
              <a:t>I detta exempel är den prisnivå som uppstår i jämvikt </a:t>
            </a:r>
            <a:r>
              <a:rPr lang="sv-SE" altLang="en-US" sz="2000" i="1" dirty="0" smtClean="0">
                <a:effectLst/>
              </a:rPr>
              <a:t>P&gt;P</a:t>
            </a:r>
            <a:r>
              <a:rPr lang="sv-SE" altLang="en-US" sz="2400" i="1" baseline="30000" dirty="0" smtClean="0">
                <a:effectLst/>
              </a:rPr>
              <a:t>e</a:t>
            </a:r>
            <a:r>
              <a:rPr lang="sv-SE" altLang="en-US" sz="2400" i="1" dirty="0" smtClean="0">
                <a:effectLst/>
              </a:rPr>
              <a:t> </a:t>
            </a:r>
            <a:r>
              <a:rPr lang="sv-SE" altLang="en-US" sz="2000" dirty="0" smtClean="0">
                <a:effectLst/>
              </a:rPr>
              <a:t>och </a:t>
            </a:r>
            <a:r>
              <a:rPr lang="sv-SE" altLang="en-US" sz="2000" i="1" dirty="0" smtClean="0">
                <a:effectLst/>
              </a:rPr>
              <a:t>Y&gt;Y</a:t>
            </a:r>
            <a:r>
              <a:rPr lang="sv-SE" altLang="en-US" sz="2400" i="1" baseline="-25000" dirty="0" smtClean="0">
                <a:effectLst/>
              </a:rPr>
              <a:t>n</a:t>
            </a:r>
            <a:r>
              <a:rPr lang="sv-SE" altLang="en-US" sz="2400" i="1" dirty="0" smtClean="0">
                <a:effectLst/>
              </a:rPr>
              <a:t>.</a:t>
            </a:r>
          </a:p>
          <a:p>
            <a:pPr eaLnBrk="1" hangingPunct="1">
              <a:spcBef>
                <a:spcPts val="250"/>
              </a:spcBef>
              <a:spcAft>
                <a:spcPts val="25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r>
              <a:rPr lang="sv-SE" altLang="en-US" sz="2000" dirty="0" smtClean="0">
                <a:effectLst/>
              </a:rPr>
              <a:t>Endast om </a:t>
            </a:r>
            <a:r>
              <a:rPr lang="sv-SE" altLang="en-US" sz="2000" i="1" dirty="0" smtClean="0">
                <a:effectLst/>
              </a:rPr>
              <a:t>Y=Y</a:t>
            </a:r>
            <a:r>
              <a:rPr lang="sv-SE" altLang="en-US" sz="2400" i="1" baseline="-25000" dirty="0" smtClean="0">
                <a:effectLst/>
              </a:rPr>
              <a:t>n</a:t>
            </a:r>
            <a:r>
              <a:rPr lang="sv-SE" altLang="en-US" sz="2000" dirty="0" smtClean="0">
                <a:effectLst/>
              </a:rPr>
              <a:t> blir priset lika med det förväntade.</a:t>
            </a:r>
          </a:p>
          <a:p>
            <a:pPr eaLnBrk="1" hangingPunct="1">
              <a:spcBef>
                <a:spcPts val="250"/>
              </a:spcBef>
              <a:spcAft>
                <a:spcPts val="25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r>
              <a:rPr lang="sv-SE" altLang="en-US" sz="2000" dirty="0" smtClean="0">
                <a:effectLst/>
              </a:rPr>
              <a:t>Men varu- och penning-marknaderna är i jämvikt</a:t>
            </a:r>
            <a:r>
              <a:rPr lang="sv-SE" altLang="en-US" sz="2000" dirty="0">
                <a:effectLst/>
              </a:rPr>
              <a:t> </a:t>
            </a:r>
            <a:r>
              <a:rPr lang="sv-SE" altLang="en-US" sz="2000" dirty="0" smtClean="0">
                <a:effectLst/>
              </a:rPr>
              <a:t>eftersom alla punkter längs </a:t>
            </a:r>
            <a:r>
              <a:rPr lang="sv-SE" altLang="en-US" sz="2000" i="1" dirty="0" smtClean="0">
                <a:effectLst/>
              </a:rPr>
              <a:t>AD-</a:t>
            </a:r>
            <a:r>
              <a:rPr lang="sv-SE" altLang="en-US" sz="2000" dirty="0" smtClean="0">
                <a:effectLst/>
              </a:rPr>
              <a:t>kurvan är konstruerade utifrån jämvikt i </a:t>
            </a:r>
            <a:r>
              <a:rPr lang="sv-SE" altLang="en-US" sz="2000" i="1" dirty="0" smtClean="0">
                <a:effectLst/>
              </a:rPr>
              <a:t>IS/LM </a:t>
            </a:r>
            <a:r>
              <a:rPr lang="sv-SE" altLang="en-US" sz="2000" dirty="0" smtClean="0">
                <a:effectLst/>
              </a:rPr>
              <a:t>modellen.</a:t>
            </a:r>
          </a:p>
        </p:txBody>
      </p:sp>
      <p:sp>
        <p:nvSpPr>
          <p:cNvPr id="17414" name="Text Box 4"/>
          <p:cNvSpPr txBox="1">
            <a:spLocks noChangeArrowheads="1"/>
          </p:cNvSpPr>
          <p:nvPr/>
        </p:nvSpPr>
        <p:spPr bwMode="auto">
          <a:xfrm>
            <a:off x="5541963" y="5722938"/>
            <a:ext cx="1550987"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a:solidFill>
                  <a:srgbClr val="000000"/>
                </a:solidFill>
                <a:latin typeface="Arial" charset="0"/>
              </a:rPr>
              <a:t>Produktion, </a:t>
            </a:r>
            <a:r>
              <a:rPr lang="sv-SE" altLang="en-US" sz="1800" i="1">
                <a:solidFill>
                  <a:srgbClr val="000000"/>
                </a:solidFill>
                <a:latin typeface="Arial" charset="0"/>
              </a:rPr>
              <a:t>Y</a:t>
            </a:r>
          </a:p>
        </p:txBody>
      </p:sp>
      <p:sp>
        <p:nvSpPr>
          <p:cNvPr id="17415" name="Line 5"/>
          <p:cNvSpPr>
            <a:spLocks noChangeShapeType="1"/>
          </p:cNvSpPr>
          <p:nvPr/>
        </p:nvSpPr>
        <p:spPr bwMode="auto">
          <a:xfrm>
            <a:off x="4656138" y="2192338"/>
            <a:ext cx="1587" cy="3209925"/>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7416" name="Line 6"/>
          <p:cNvSpPr>
            <a:spLocks noChangeShapeType="1"/>
          </p:cNvSpPr>
          <p:nvPr/>
        </p:nvSpPr>
        <p:spPr bwMode="auto">
          <a:xfrm>
            <a:off x="4656138" y="5402263"/>
            <a:ext cx="3902075" cy="1587"/>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7417" name="Text Box 7"/>
          <p:cNvSpPr txBox="1">
            <a:spLocks noChangeArrowheads="1"/>
          </p:cNvSpPr>
          <p:nvPr/>
        </p:nvSpPr>
        <p:spPr bwMode="auto">
          <a:xfrm rot="-5400000">
            <a:off x="3548856" y="3672682"/>
            <a:ext cx="1271587"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a:solidFill>
                  <a:srgbClr val="000000"/>
                </a:solidFill>
                <a:latin typeface="Arial" charset="0"/>
              </a:rPr>
              <a:t>Prisnivå, </a:t>
            </a:r>
            <a:r>
              <a:rPr lang="sv-SE" altLang="en-US" sz="1800" i="1">
                <a:solidFill>
                  <a:srgbClr val="000000"/>
                </a:solidFill>
                <a:latin typeface="Arial" charset="0"/>
              </a:rPr>
              <a:t>P</a:t>
            </a:r>
          </a:p>
        </p:txBody>
      </p:sp>
      <p:grpSp>
        <p:nvGrpSpPr>
          <p:cNvPr id="17418" name="Group 8"/>
          <p:cNvGrpSpPr>
            <a:grpSpLocks/>
          </p:cNvGrpSpPr>
          <p:nvPr/>
        </p:nvGrpSpPr>
        <p:grpSpPr bwMode="auto">
          <a:xfrm>
            <a:off x="5286375" y="2266950"/>
            <a:ext cx="3402013" cy="2705100"/>
            <a:chOff x="3330" y="1428"/>
            <a:chExt cx="2143" cy="1704"/>
          </a:xfrm>
        </p:grpSpPr>
        <p:sp>
          <p:nvSpPr>
            <p:cNvPr id="17431" name="Freeform 9"/>
            <p:cNvSpPr>
              <a:spLocks noChangeArrowheads="1"/>
            </p:cNvSpPr>
            <p:nvPr/>
          </p:nvSpPr>
          <p:spPr bwMode="auto">
            <a:xfrm>
              <a:off x="3330" y="1428"/>
              <a:ext cx="1789" cy="1585"/>
            </a:xfrm>
            <a:custGeom>
              <a:avLst/>
              <a:gdLst>
                <a:gd name="T0" fmla="*/ 0 w 1362"/>
                <a:gd name="T1" fmla="*/ 0 h 859"/>
                <a:gd name="T2" fmla="*/ 1161 w 1362"/>
                <a:gd name="T3" fmla="*/ 3561 h 859"/>
                <a:gd name="T4" fmla="*/ 3087 w 1362"/>
                <a:gd name="T5" fmla="*/ 5397 h 859"/>
                <a:gd name="T6" fmla="*/ 0 60000 65536"/>
                <a:gd name="T7" fmla="*/ 0 60000 65536"/>
                <a:gd name="T8" fmla="*/ 0 60000 65536"/>
              </a:gdLst>
              <a:ahLst/>
              <a:cxnLst>
                <a:cxn ang="T6">
                  <a:pos x="T0" y="T1"/>
                </a:cxn>
                <a:cxn ang="T7">
                  <a:pos x="T2" y="T3"/>
                </a:cxn>
                <a:cxn ang="T8">
                  <a:pos x="T4" y="T5"/>
                </a:cxn>
              </a:cxnLst>
              <a:rect l="0" t="0" r="r" b="b"/>
              <a:pathLst>
                <a:path w="1362" h="859">
                  <a:moveTo>
                    <a:pt x="0" y="0"/>
                  </a:moveTo>
                  <a:cubicBezTo>
                    <a:pt x="85" y="96"/>
                    <a:pt x="285" y="424"/>
                    <a:pt x="512" y="567"/>
                  </a:cubicBezTo>
                  <a:cubicBezTo>
                    <a:pt x="739" y="710"/>
                    <a:pt x="1185" y="798"/>
                    <a:pt x="1362" y="859"/>
                  </a:cubicBezTo>
                </a:path>
              </a:pathLst>
            </a:custGeom>
            <a:noFill/>
            <a:ln w="38160">
              <a:solidFill>
                <a:srgbClr val="A5002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17432" name="Text Box 10"/>
            <p:cNvSpPr txBox="1">
              <a:spLocks noChangeArrowheads="1"/>
            </p:cNvSpPr>
            <p:nvPr/>
          </p:nvSpPr>
          <p:spPr bwMode="auto">
            <a:xfrm>
              <a:off x="5094" y="2843"/>
              <a:ext cx="380" cy="2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i="1">
                  <a:solidFill>
                    <a:srgbClr val="A50021"/>
                  </a:solidFill>
                  <a:latin typeface="Arial" charset="0"/>
                </a:rPr>
                <a:t>AD</a:t>
              </a:r>
            </a:p>
          </p:txBody>
        </p:sp>
      </p:grpSp>
      <p:sp>
        <p:nvSpPr>
          <p:cNvPr id="17419" name="Rectangle 11"/>
          <p:cNvSpPr>
            <a:spLocks noChangeArrowheads="1"/>
          </p:cNvSpPr>
          <p:nvPr/>
        </p:nvSpPr>
        <p:spPr bwMode="auto">
          <a:xfrm>
            <a:off x="4265613" y="4275138"/>
            <a:ext cx="449262"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2000" i="1">
                <a:solidFill>
                  <a:srgbClr val="000000"/>
                </a:solidFill>
                <a:latin typeface="Arial" charset="0"/>
              </a:rPr>
              <a:t>P</a:t>
            </a:r>
            <a:r>
              <a:rPr lang="sv-SE" altLang="en-US" i="1" baseline="30000">
                <a:solidFill>
                  <a:srgbClr val="000000"/>
                </a:solidFill>
                <a:latin typeface="Arial" charset="0"/>
              </a:rPr>
              <a:t>e</a:t>
            </a:r>
          </a:p>
        </p:txBody>
      </p:sp>
      <p:sp>
        <p:nvSpPr>
          <p:cNvPr id="17420" name="Rectangle 12"/>
          <p:cNvSpPr>
            <a:spLocks noChangeArrowheads="1"/>
          </p:cNvSpPr>
          <p:nvPr/>
        </p:nvSpPr>
        <p:spPr bwMode="auto">
          <a:xfrm>
            <a:off x="5532438" y="5378450"/>
            <a:ext cx="441325" cy="509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1800" b="1" i="1" dirty="0">
                <a:solidFill>
                  <a:srgbClr val="000000"/>
                </a:solidFill>
                <a:latin typeface="Arial" charset="0"/>
              </a:rPr>
              <a:t>Y</a:t>
            </a:r>
            <a:r>
              <a:rPr lang="sv-SE" altLang="en-US" b="1" i="1" baseline="-25000" dirty="0">
                <a:solidFill>
                  <a:srgbClr val="000000"/>
                </a:solidFill>
                <a:latin typeface="Arial" charset="0"/>
              </a:rPr>
              <a:t>n</a:t>
            </a:r>
          </a:p>
        </p:txBody>
      </p:sp>
      <p:sp>
        <p:nvSpPr>
          <p:cNvPr id="17421" name="Line 13"/>
          <p:cNvSpPr>
            <a:spLocks noChangeShapeType="1"/>
          </p:cNvSpPr>
          <p:nvPr/>
        </p:nvSpPr>
        <p:spPr bwMode="auto">
          <a:xfrm>
            <a:off x="4673600" y="4456113"/>
            <a:ext cx="1030288" cy="1587"/>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7422" name="Line 14"/>
          <p:cNvSpPr>
            <a:spLocks noChangeShapeType="1"/>
          </p:cNvSpPr>
          <p:nvPr/>
        </p:nvSpPr>
        <p:spPr bwMode="auto">
          <a:xfrm>
            <a:off x="5689600" y="4456113"/>
            <a:ext cx="1588" cy="971550"/>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7423" name="Rectangle 15"/>
          <p:cNvSpPr>
            <a:spLocks noChangeArrowheads="1"/>
          </p:cNvSpPr>
          <p:nvPr/>
        </p:nvSpPr>
        <p:spPr bwMode="auto">
          <a:xfrm>
            <a:off x="6423025" y="3730625"/>
            <a:ext cx="344488"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b="1" i="1">
                <a:solidFill>
                  <a:srgbClr val="000000"/>
                </a:solidFill>
                <a:latin typeface="Arial" charset="0"/>
              </a:rPr>
              <a:t>A</a:t>
            </a:r>
          </a:p>
        </p:txBody>
      </p:sp>
      <p:sp>
        <p:nvSpPr>
          <p:cNvPr id="17424" name="Line 16"/>
          <p:cNvSpPr>
            <a:spLocks noChangeShapeType="1"/>
          </p:cNvSpPr>
          <p:nvPr/>
        </p:nvSpPr>
        <p:spPr bwMode="auto">
          <a:xfrm>
            <a:off x="6575425" y="4122738"/>
            <a:ext cx="1588" cy="1276350"/>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7425" name="Line 17"/>
          <p:cNvSpPr>
            <a:spLocks noChangeShapeType="1"/>
          </p:cNvSpPr>
          <p:nvPr/>
        </p:nvSpPr>
        <p:spPr bwMode="auto">
          <a:xfrm flipH="1">
            <a:off x="4643438" y="4106863"/>
            <a:ext cx="1933575" cy="1587"/>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7426" name="Rectangle 18"/>
          <p:cNvSpPr>
            <a:spLocks noChangeArrowheads="1"/>
          </p:cNvSpPr>
          <p:nvPr/>
        </p:nvSpPr>
        <p:spPr bwMode="auto">
          <a:xfrm>
            <a:off x="4267200" y="3913188"/>
            <a:ext cx="427038" cy="3984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875"/>
              </a:spcBef>
            </a:pPr>
            <a:r>
              <a:rPr lang="sv-SE" altLang="en-US" sz="2000" i="1">
                <a:solidFill>
                  <a:srgbClr val="000000"/>
                </a:solidFill>
                <a:latin typeface="Arial" charset="0"/>
              </a:rPr>
              <a:t>P</a:t>
            </a:r>
          </a:p>
        </p:txBody>
      </p:sp>
      <p:sp>
        <p:nvSpPr>
          <p:cNvPr id="17427" name="Rectangle 19"/>
          <p:cNvSpPr>
            <a:spLocks noChangeArrowheads="1"/>
          </p:cNvSpPr>
          <p:nvPr/>
        </p:nvSpPr>
        <p:spPr bwMode="auto">
          <a:xfrm>
            <a:off x="6403975" y="5387975"/>
            <a:ext cx="481013"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b="1" i="1">
                <a:solidFill>
                  <a:srgbClr val="000000"/>
                </a:solidFill>
                <a:latin typeface="Arial" charset="0"/>
              </a:rPr>
              <a:t>Y</a:t>
            </a:r>
          </a:p>
        </p:txBody>
      </p:sp>
      <p:grpSp>
        <p:nvGrpSpPr>
          <p:cNvPr id="17428" name="Group 20"/>
          <p:cNvGrpSpPr>
            <a:grpSpLocks/>
          </p:cNvGrpSpPr>
          <p:nvPr/>
        </p:nvGrpSpPr>
        <p:grpSpPr bwMode="auto">
          <a:xfrm>
            <a:off x="4953000" y="2474913"/>
            <a:ext cx="3330575" cy="2225675"/>
            <a:chOff x="3120" y="1559"/>
            <a:chExt cx="2098" cy="1402"/>
          </a:xfrm>
        </p:grpSpPr>
        <p:sp>
          <p:nvSpPr>
            <p:cNvPr id="17429" name="Freeform 21"/>
            <p:cNvSpPr>
              <a:spLocks noChangeArrowheads="1"/>
            </p:cNvSpPr>
            <p:nvPr/>
          </p:nvSpPr>
          <p:spPr bwMode="auto">
            <a:xfrm>
              <a:off x="3120" y="1801"/>
              <a:ext cx="1929" cy="1161"/>
            </a:xfrm>
            <a:custGeom>
              <a:avLst/>
              <a:gdLst>
                <a:gd name="T0" fmla="*/ 0 w 1929"/>
                <a:gd name="T1" fmla="*/ 1161 h 1161"/>
                <a:gd name="T2" fmla="*/ 960 w 1929"/>
                <a:gd name="T3" fmla="*/ 814 h 1161"/>
                <a:gd name="T4" fmla="*/ 1710 w 1929"/>
                <a:gd name="T5" fmla="*/ 347 h 1161"/>
                <a:gd name="T6" fmla="*/ 1929 w 1929"/>
                <a:gd name="T7" fmla="*/ 0 h 1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9" h="1161">
                  <a:moveTo>
                    <a:pt x="0" y="1161"/>
                  </a:moveTo>
                  <a:cubicBezTo>
                    <a:pt x="337" y="1055"/>
                    <a:pt x="675" y="950"/>
                    <a:pt x="960" y="814"/>
                  </a:cubicBezTo>
                  <a:cubicBezTo>
                    <a:pt x="1245" y="678"/>
                    <a:pt x="1549" y="483"/>
                    <a:pt x="1710" y="347"/>
                  </a:cubicBezTo>
                  <a:cubicBezTo>
                    <a:pt x="1871" y="211"/>
                    <a:pt x="1900" y="105"/>
                    <a:pt x="1929" y="0"/>
                  </a:cubicBezTo>
                </a:path>
              </a:pathLst>
            </a:custGeom>
            <a:noFill/>
            <a:ln w="28440">
              <a:solidFill>
                <a:srgbClr val="5A6EA6"/>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17430" name="Rectangle 22"/>
            <p:cNvSpPr>
              <a:spLocks noChangeArrowheads="1"/>
            </p:cNvSpPr>
            <p:nvPr/>
          </p:nvSpPr>
          <p:spPr bwMode="auto">
            <a:xfrm>
              <a:off x="4849" y="1559"/>
              <a:ext cx="369" cy="2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i="1">
                  <a:solidFill>
                    <a:srgbClr val="5A6EA6"/>
                  </a:solidFill>
                  <a:latin typeface="Arial" charset="0"/>
                </a:rPr>
                <a:t>AS</a:t>
              </a:r>
            </a:p>
          </p:txBody>
        </p:sp>
      </p:grpSp>
      <p:sp>
        <p:nvSpPr>
          <p:cNvPr id="25" name="Slide Number Placeholder 3"/>
          <p:cNvSpPr>
            <a:spLocks noGrp="1"/>
          </p:cNvSpPr>
          <p:nvPr>
            <p:ph type="sldNum" sz="quarter" idx="10"/>
          </p:nvPr>
        </p:nvSpPr>
        <p:spPr>
          <a:xfrm>
            <a:off x="0" y="6548834"/>
            <a:ext cx="1900238" cy="336550"/>
          </a:xfrm>
        </p:spPr>
        <p:txBody>
          <a:bodyPr/>
          <a:lstStyle/>
          <a:p>
            <a:pPr>
              <a:defRPr/>
            </a:pPr>
            <a:r>
              <a:rPr lang="sv-SE" dirty="0" smtClean="0"/>
              <a:t>K8: </a:t>
            </a:r>
            <a:r>
              <a:rPr lang="sv-SE" dirty="0"/>
              <a:t>sid. </a:t>
            </a:r>
            <a:fld id="{71B7D319-3509-4EF6-A7CA-BA2351681FF6}" type="slidenum">
              <a:rPr lang="en-GB"/>
              <a:pPr>
                <a:defRPr/>
              </a:pPr>
              <a:t>13</a:t>
            </a:fld>
            <a:endParaRPr lang="en-GB" dirty="0"/>
          </a:p>
        </p:txBody>
      </p:sp>
    </p:spTree>
    <p:extLst>
      <p:ext uri="{BB962C8B-B14F-4D97-AF65-F5344CB8AC3E}">
        <p14:creationId xmlns:p14="http://schemas.microsoft.com/office/powerpoint/2010/main" val="171056365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43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Grp="1" noChangeArrowheads="1"/>
          </p:cNvSpPr>
          <p:nvPr>
            <p:ph type="title"/>
          </p:nvPr>
        </p:nvSpPr>
        <p:spPr>
          <a:xfrm>
            <a:off x="609600" y="76200"/>
            <a:ext cx="8077200" cy="11430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smtClean="0"/>
              <a:t>Från kort till medellång sikt</a:t>
            </a:r>
          </a:p>
        </p:txBody>
      </p:sp>
      <p:sp>
        <p:nvSpPr>
          <p:cNvPr id="19458" name="Rectangle 2"/>
          <p:cNvSpPr>
            <a:spLocks noGrp="1" noChangeArrowheads="1"/>
          </p:cNvSpPr>
          <p:nvPr>
            <p:ph type="body" idx="1"/>
          </p:nvPr>
        </p:nvSpPr>
        <p:spPr>
          <a:xfrm>
            <a:off x="192088" y="1360488"/>
            <a:ext cx="4164012" cy="3421062"/>
          </a:xfrm>
          <a:noFill/>
        </p:spPr>
        <p:txBody>
          <a:bodyPr/>
          <a:lstStyle/>
          <a:p>
            <a:pPr eaLnBrk="1" hangingPunct="1">
              <a:spcBef>
                <a:spcPts val="238"/>
              </a:spcBef>
              <a:spcAft>
                <a:spcPts val="238"/>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1900" dirty="0" smtClean="0">
                <a:effectLst>
                  <a:outerShdw blurRad="38100" dist="38100" dir="2700000" algn="tl">
                    <a:srgbClr val="FFFFFF"/>
                  </a:outerShdw>
                </a:effectLst>
              </a:rPr>
              <a:t>Vid jämvikten </a:t>
            </a:r>
            <a:r>
              <a:rPr lang="sv-SE" sz="1900" i="1" dirty="0" smtClean="0">
                <a:effectLst>
                  <a:outerShdw blurRad="38100" dist="38100" dir="2700000" algn="tl">
                    <a:srgbClr val="FFFFFF"/>
                  </a:outerShdw>
                </a:effectLst>
              </a:rPr>
              <a:t>A är </a:t>
            </a:r>
            <a:r>
              <a:rPr lang="sv-SE" sz="1900" i="1" dirty="0" smtClean="0">
                <a:effectLst/>
              </a:rPr>
              <a:t>P&gt;P</a:t>
            </a:r>
            <a:r>
              <a:rPr lang="sv-SE" sz="1900" i="1" baseline="30000" dirty="0" smtClean="0">
                <a:effectLst/>
              </a:rPr>
              <a:t>e</a:t>
            </a:r>
            <a:r>
              <a:rPr lang="sv-SE" sz="1900" i="1" dirty="0" smtClean="0">
                <a:effectLst/>
              </a:rPr>
              <a:t> </a:t>
            </a:r>
            <a:r>
              <a:rPr lang="sv-SE" sz="1900" dirty="0" smtClean="0">
                <a:effectLst/>
              </a:rPr>
              <a:t>och </a:t>
            </a:r>
            <a:r>
              <a:rPr lang="sv-SE" sz="1900" i="1" dirty="0" smtClean="0">
                <a:effectLst/>
              </a:rPr>
              <a:t>Y&gt;Y</a:t>
            </a:r>
            <a:r>
              <a:rPr lang="sv-SE" sz="1900" i="1" baseline="-25000" dirty="0" smtClean="0">
                <a:effectLst/>
              </a:rPr>
              <a:t>n</a:t>
            </a:r>
            <a:r>
              <a:rPr lang="sv-SE" sz="1900" i="1" dirty="0" smtClean="0">
                <a:effectLst/>
              </a:rPr>
              <a:t>.</a:t>
            </a:r>
            <a:r>
              <a:rPr lang="sv-SE" sz="1900" dirty="0" smtClean="0">
                <a:effectLst>
                  <a:outerShdw blurRad="38100" dist="38100" dir="2700000" algn="tl">
                    <a:srgbClr val="FFFFFF"/>
                  </a:outerShdw>
                </a:effectLst>
              </a:rPr>
              <a:t> </a:t>
            </a:r>
          </a:p>
          <a:p>
            <a:pPr eaLnBrk="1" hangingPunct="1">
              <a:spcBef>
                <a:spcPts val="238"/>
              </a:spcBef>
              <a:spcAft>
                <a:spcPts val="238"/>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1900" dirty="0" smtClean="0">
                <a:effectLst>
                  <a:outerShdw blurRad="38100" dist="38100" dir="2700000" algn="tl">
                    <a:srgbClr val="FFFFFF"/>
                  </a:outerShdw>
                </a:effectLst>
              </a:rPr>
              <a:t>Lönesättarna har underskattat prisnivån och reallönen är lägre än vad man tänkt sig. </a:t>
            </a:r>
          </a:p>
          <a:p>
            <a:pPr eaLnBrk="1" hangingPunct="1">
              <a:spcBef>
                <a:spcPts val="238"/>
              </a:spcBef>
              <a:spcAft>
                <a:spcPts val="238"/>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1900" dirty="0" smtClean="0">
                <a:effectLst>
                  <a:outerShdw blurRad="38100" dist="38100" dir="2700000" algn="tl">
                    <a:srgbClr val="FFFFFF"/>
                  </a:outerShdw>
                </a:effectLst>
              </a:rPr>
              <a:t>Lönesättarna reviderar upp sina prisförväntningar och sätter högre nominallöner. Det betyder att </a:t>
            </a:r>
            <a:r>
              <a:rPr lang="sv-SE" sz="1900" i="1" dirty="0" smtClean="0">
                <a:effectLst>
                  <a:outerShdw blurRad="38100" dist="38100" dir="2700000" algn="tl">
                    <a:srgbClr val="FFFFFF"/>
                  </a:outerShdw>
                </a:effectLst>
              </a:rPr>
              <a:t>AS</a:t>
            </a:r>
            <a:r>
              <a:rPr lang="sv-SE" sz="1900" dirty="0" smtClean="0">
                <a:effectLst>
                  <a:outerShdw blurRad="38100" dist="38100" dir="2700000" algn="tl">
                    <a:srgbClr val="FFFFFF"/>
                  </a:outerShdw>
                </a:effectLst>
              </a:rPr>
              <a:t>-kurvan förskjuts uppåt. </a:t>
            </a:r>
          </a:p>
        </p:txBody>
      </p:sp>
      <p:grpSp>
        <p:nvGrpSpPr>
          <p:cNvPr id="18437" name="Group 3"/>
          <p:cNvGrpSpPr>
            <a:grpSpLocks/>
          </p:cNvGrpSpPr>
          <p:nvPr/>
        </p:nvGrpSpPr>
        <p:grpSpPr bwMode="auto">
          <a:xfrm>
            <a:off x="4403725" y="2001838"/>
            <a:ext cx="4687888" cy="3694112"/>
            <a:chOff x="2774" y="1261"/>
            <a:chExt cx="2953" cy="2327"/>
          </a:xfrm>
        </p:grpSpPr>
        <p:grpSp>
          <p:nvGrpSpPr>
            <p:cNvPr id="18450" name="Group 4"/>
            <p:cNvGrpSpPr>
              <a:grpSpLocks/>
            </p:cNvGrpSpPr>
            <p:nvPr/>
          </p:nvGrpSpPr>
          <p:grpSpPr bwMode="auto">
            <a:xfrm>
              <a:off x="2774" y="1261"/>
              <a:ext cx="2953" cy="2327"/>
              <a:chOff x="2774" y="1261"/>
              <a:chExt cx="2953" cy="2327"/>
            </a:xfrm>
          </p:grpSpPr>
          <p:sp>
            <p:nvSpPr>
              <p:cNvPr id="18452" name="Line 5"/>
              <p:cNvSpPr>
                <a:spLocks noChangeShapeType="1"/>
              </p:cNvSpPr>
              <p:nvPr/>
            </p:nvSpPr>
            <p:spPr bwMode="auto">
              <a:xfrm>
                <a:off x="3187" y="1261"/>
                <a:ext cx="1" cy="2022"/>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8453" name="Line 6"/>
              <p:cNvSpPr>
                <a:spLocks noChangeShapeType="1"/>
              </p:cNvSpPr>
              <p:nvPr/>
            </p:nvSpPr>
            <p:spPr bwMode="auto">
              <a:xfrm>
                <a:off x="3187" y="3283"/>
                <a:ext cx="2458" cy="1"/>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8454" name="Text Box 7"/>
              <p:cNvSpPr txBox="1">
                <a:spLocks noChangeArrowheads="1"/>
              </p:cNvSpPr>
              <p:nvPr/>
            </p:nvSpPr>
            <p:spPr bwMode="auto">
              <a:xfrm rot="-5400000">
                <a:off x="2489" y="2194"/>
                <a:ext cx="801" cy="2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a:solidFill>
                      <a:srgbClr val="000000"/>
                    </a:solidFill>
                    <a:latin typeface="Arial" charset="0"/>
                  </a:rPr>
                  <a:t>Prisnivå, </a:t>
                </a:r>
                <a:r>
                  <a:rPr lang="sv-SE" altLang="en-US" sz="1800" i="1">
                    <a:solidFill>
                      <a:srgbClr val="000000"/>
                    </a:solidFill>
                    <a:latin typeface="Arial" charset="0"/>
                  </a:rPr>
                  <a:t>P</a:t>
                </a:r>
              </a:p>
            </p:txBody>
          </p:sp>
          <p:grpSp>
            <p:nvGrpSpPr>
              <p:cNvPr id="18455" name="Group 8"/>
              <p:cNvGrpSpPr>
                <a:grpSpLocks/>
              </p:cNvGrpSpPr>
              <p:nvPr/>
            </p:nvGrpSpPr>
            <p:grpSpPr bwMode="auto">
              <a:xfrm>
                <a:off x="3584" y="1308"/>
                <a:ext cx="2143" cy="1704"/>
                <a:chOff x="3584" y="1308"/>
                <a:chExt cx="2143" cy="1704"/>
              </a:xfrm>
            </p:grpSpPr>
            <p:sp>
              <p:nvSpPr>
                <p:cNvPr id="18466" name="Freeform 9"/>
                <p:cNvSpPr>
                  <a:spLocks noChangeArrowheads="1"/>
                </p:cNvSpPr>
                <p:nvPr/>
              </p:nvSpPr>
              <p:spPr bwMode="auto">
                <a:xfrm>
                  <a:off x="3584" y="1308"/>
                  <a:ext cx="1789" cy="1585"/>
                </a:xfrm>
                <a:custGeom>
                  <a:avLst/>
                  <a:gdLst>
                    <a:gd name="T0" fmla="*/ 0 w 1362"/>
                    <a:gd name="T1" fmla="*/ 0 h 859"/>
                    <a:gd name="T2" fmla="*/ 1161 w 1362"/>
                    <a:gd name="T3" fmla="*/ 3561 h 859"/>
                    <a:gd name="T4" fmla="*/ 3087 w 1362"/>
                    <a:gd name="T5" fmla="*/ 5397 h 859"/>
                    <a:gd name="T6" fmla="*/ 0 60000 65536"/>
                    <a:gd name="T7" fmla="*/ 0 60000 65536"/>
                    <a:gd name="T8" fmla="*/ 0 60000 65536"/>
                  </a:gdLst>
                  <a:ahLst/>
                  <a:cxnLst>
                    <a:cxn ang="T6">
                      <a:pos x="T0" y="T1"/>
                    </a:cxn>
                    <a:cxn ang="T7">
                      <a:pos x="T2" y="T3"/>
                    </a:cxn>
                    <a:cxn ang="T8">
                      <a:pos x="T4" y="T5"/>
                    </a:cxn>
                  </a:cxnLst>
                  <a:rect l="0" t="0" r="r" b="b"/>
                  <a:pathLst>
                    <a:path w="1362" h="859">
                      <a:moveTo>
                        <a:pt x="0" y="0"/>
                      </a:moveTo>
                      <a:cubicBezTo>
                        <a:pt x="85" y="96"/>
                        <a:pt x="285" y="424"/>
                        <a:pt x="512" y="567"/>
                      </a:cubicBezTo>
                      <a:cubicBezTo>
                        <a:pt x="739" y="710"/>
                        <a:pt x="1185" y="798"/>
                        <a:pt x="1362" y="859"/>
                      </a:cubicBezTo>
                    </a:path>
                  </a:pathLst>
                </a:custGeom>
                <a:noFill/>
                <a:ln w="38160">
                  <a:solidFill>
                    <a:srgbClr val="A5002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18467" name="Text Box 10"/>
                <p:cNvSpPr txBox="1">
                  <a:spLocks noChangeArrowheads="1"/>
                </p:cNvSpPr>
                <p:nvPr/>
              </p:nvSpPr>
              <p:spPr bwMode="auto">
                <a:xfrm>
                  <a:off x="5348" y="2723"/>
                  <a:ext cx="380" cy="2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i="1">
                      <a:solidFill>
                        <a:srgbClr val="A50021"/>
                      </a:solidFill>
                      <a:latin typeface="Arial" charset="0"/>
                    </a:rPr>
                    <a:t>AD</a:t>
                  </a:r>
                </a:p>
              </p:txBody>
            </p:sp>
          </p:grpSp>
          <p:sp>
            <p:nvSpPr>
              <p:cNvPr id="18456" name="Freeform 11"/>
              <p:cNvSpPr>
                <a:spLocks noChangeArrowheads="1"/>
              </p:cNvSpPr>
              <p:nvPr/>
            </p:nvSpPr>
            <p:spPr bwMode="auto">
              <a:xfrm>
                <a:off x="3374" y="1681"/>
                <a:ext cx="1929" cy="1161"/>
              </a:xfrm>
              <a:custGeom>
                <a:avLst/>
                <a:gdLst>
                  <a:gd name="T0" fmla="*/ 0 w 1929"/>
                  <a:gd name="T1" fmla="*/ 1161 h 1161"/>
                  <a:gd name="T2" fmla="*/ 960 w 1929"/>
                  <a:gd name="T3" fmla="*/ 814 h 1161"/>
                  <a:gd name="T4" fmla="*/ 1710 w 1929"/>
                  <a:gd name="T5" fmla="*/ 347 h 1161"/>
                  <a:gd name="T6" fmla="*/ 1929 w 1929"/>
                  <a:gd name="T7" fmla="*/ 0 h 1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9" h="1161">
                    <a:moveTo>
                      <a:pt x="0" y="1161"/>
                    </a:moveTo>
                    <a:cubicBezTo>
                      <a:pt x="337" y="1055"/>
                      <a:pt x="675" y="950"/>
                      <a:pt x="960" y="814"/>
                    </a:cubicBezTo>
                    <a:cubicBezTo>
                      <a:pt x="1245" y="678"/>
                      <a:pt x="1549" y="483"/>
                      <a:pt x="1710" y="347"/>
                    </a:cubicBezTo>
                    <a:cubicBezTo>
                      <a:pt x="1871" y="211"/>
                      <a:pt x="1900" y="105"/>
                      <a:pt x="1929" y="0"/>
                    </a:cubicBezTo>
                  </a:path>
                </a:pathLst>
              </a:custGeom>
              <a:noFill/>
              <a:ln w="28440">
                <a:solidFill>
                  <a:srgbClr val="5A6EA6"/>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18457" name="Rectangle 12"/>
              <p:cNvSpPr>
                <a:spLocks noChangeArrowheads="1"/>
              </p:cNvSpPr>
              <p:nvPr/>
            </p:nvSpPr>
            <p:spPr bwMode="auto">
              <a:xfrm>
                <a:off x="2941" y="2573"/>
                <a:ext cx="283" cy="2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2000" i="1">
                    <a:solidFill>
                      <a:srgbClr val="000000"/>
                    </a:solidFill>
                    <a:latin typeface="Arial" charset="0"/>
                  </a:rPr>
                  <a:t>P</a:t>
                </a:r>
                <a:r>
                  <a:rPr lang="sv-SE" altLang="en-US" i="1" baseline="30000">
                    <a:solidFill>
                      <a:srgbClr val="000000"/>
                    </a:solidFill>
                    <a:latin typeface="Arial" charset="0"/>
                  </a:rPr>
                  <a:t>e</a:t>
                </a:r>
              </a:p>
            </p:txBody>
          </p:sp>
          <p:sp>
            <p:nvSpPr>
              <p:cNvPr id="18458" name="Rectangle 13"/>
              <p:cNvSpPr>
                <a:spLocks noChangeArrowheads="1"/>
              </p:cNvSpPr>
              <p:nvPr/>
            </p:nvSpPr>
            <p:spPr bwMode="auto">
              <a:xfrm>
                <a:off x="3739" y="3268"/>
                <a:ext cx="278" cy="3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1800" b="1" i="1" dirty="0">
                    <a:solidFill>
                      <a:srgbClr val="000000"/>
                    </a:solidFill>
                    <a:latin typeface="Arial" charset="0"/>
                  </a:rPr>
                  <a:t>Y</a:t>
                </a:r>
                <a:r>
                  <a:rPr lang="sv-SE" altLang="en-US" b="1" i="1" baseline="-25000" dirty="0">
                    <a:solidFill>
                      <a:srgbClr val="000000"/>
                    </a:solidFill>
                    <a:latin typeface="Arial" charset="0"/>
                  </a:rPr>
                  <a:t>n</a:t>
                </a:r>
              </a:p>
            </p:txBody>
          </p:sp>
          <p:sp>
            <p:nvSpPr>
              <p:cNvPr id="18459" name="Line 14"/>
              <p:cNvSpPr>
                <a:spLocks noChangeShapeType="1"/>
              </p:cNvSpPr>
              <p:nvPr/>
            </p:nvSpPr>
            <p:spPr bwMode="auto">
              <a:xfrm>
                <a:off x="3198" y="2687"/>
                <a:ext cx="649" cy="1"/>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8460" name="Line 15"/>
              <p:cNvSpPr>
                <a:spLocks noChangeShapeType="1"/>
              </p:cNvSpPr>
              <p:nvPr/>
            </p:nvSpPr>
            <p:spPr bwMode="auto">
              <a:xfrm>
                <a:off x="3838" y="2687"/>
                <a:ext cx="1" cy="612"/>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8461" name="Rectangle 16"/>
              <p:cNvSpPr>
                <a:spLocks noChangeArrowheads="1"/>
              </p:cNvSpPr>
              <p:nvPr/>
            </p:nvSpPr>
            <p:spPr bwMode="auto">
              <a:xfrm>
                <a:off x="4300" y="2230"/>
                <a:ext cx="217" cy="2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b="1" i="1">
                    <a:solidFill>
                      <a:srgbClr val="000000"/>
                    </a:solidFill>
                    <a:latin typeface="Arial" charset="0"/>
                  </a:rPr>
                  <a:t>A</a:t>
                </a:r>
              </a:p>
            </p:txBody>
          </p:sp>
          <p:sp>
            <p:nvSpPr>
              <p:cNvPr id="18462" name="Line 17"/>
              <p:cNvSpPr>
                <a:spLocks noChangeShapeType="1"/>
              </p:cNvSpPr>
              <p:nvPr/>
            </p:nvSpPr>
            <p:spPr bwMode="auto">
              <a:xfrm>
                <a:off x="4396" y="2477"/>
                <a:ext cx="1" cy="804"/>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8463" name="Line 18"/>
              <p:cNvSpPr>
                <a:spLocks noChangeShapeType="1"/>
              </p:cNvSpPr>
              <p:nvPr/>
            </p:nvSpPr>
            <p:spPr bwMode="auto">
              <a:xfrm flipH="1">
                <a:off x="3179" y="2467"/>
                <a:ext cx="1218" cy="1"/>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8464" name="Rectangle 19"/>
              <p:cNvSpPr>
                <a:spLocks noChangeArrowheads="1"/>
              </p:cNvSpPr>
              <p:nvPr/>
            </p:nvSpPr>
            <p:spPr bwMode="auto">
              <a:xfrm>
                <a:off x="2942" y="2345"/>
                <a:ext cx="269" cy="2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875"/>
                  </a:spcBef>
                </a:pPr>
                <a:r>
                  <a:rPr lang="sv-SE" altLang="en-US" sz="2000" i="1">
                    <a:solidFill>
                      <a:srgbClr val="000000"/>
                    </a:solidFill>
                    <a:latin typeface="Arial" charset="0"/>
                  </a:rPr>
                  <a:t>P</a:t>
                </a:r>
              </a:p>
            </p:txBody>
          </p:sp>
          <p:sp>
            <p:nvSpPr>
              <p:cNvPr id="18465" name="Rectangle 20"/>
              <p:cNvSpPr>
                <a:spLocks noChangeArrowheads="1"/>
              </p:cNvSpPr>
              <p:nvPr/>
            </p:nvSpPr>
            <p:spPr bwMode="auto">
              <a:xfrm>
                <a:off x="4288" y="3274"/>
                <a:ext cx="303" cy="2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b="1" i="1">
                    <a:solidFill>
                      <a:srgbClr val="000000"/>
                    </a:solidFill>
                    <a:latin typeface="Arial" charset="0"/>
                  </a:rPr>
                  <a:t>Y</a:t>
                </a:r>
              </a:p>
            </p:txBody>
          </p:sp>
        </p:grpSp>
        <p:sp>
          <p:nvSpPr>
            <p:cNvPr id="18451" name="Rectangle 21"/>
            <p:cNvSpPr>
              <a:spLocks noChangeArrowheads="1"/>
            </p:cNvSpPr>
            <p:nvPr/>
          </p:nvSpPr>
          <p:spPr bwMode="auto">
            <a:xfrm>
              <a:off x="5114" y="1441"/>
              <a:ext cx="369" cy="2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i="1">
                  <a:solidFill>
                    <a:srgbClr val="5A6EA6"/>
                  </a:solidFill>
                  <a:latin typeface="Arial" charset="0"/>
                </a:rPr>
                <a:t>AS</a:t>
              </a:r>
            </a:p>
          </p:txBody>
        </p:sp>
      </p:grpSp>
      <p:grpSp>
        <p:nvGrpSpPr>
          <p:cNvPr id="19478" name="Group 22"/>
          <p:cNvGrpSpPr>
            <a:grpSpLocks/>
          </p:cNvGrpSpPr>
          <p:nvPr/>
        </p:nvGrpSpPr>
        <p:grpSpPr bwMode="auto">
          <a:xfrm>
            <a:off x="5281613" y="1717675"/>
            <a:ext cx="3060700" cy="2225675"/>
            <a:chOff x="3327" y="1082"/>
            <a:chExt cx="1928" cy="1402"/>
          </a:xfrm>
        </p:grpSpPr>
        <p:sp>
          <p:nvSpPr>
            <p:cNvPr id="18448" name="Freeform 23"/>
            <p:cNvSpPr>
              <a:spLocks noChangeArrowheads="1"/>
            </p:cNvSpPr>
            <p:nvPr/>
          </p:nvSpPr>
          <p:spPr bwMode="auto">
            <a:xfrm>
              <a:off x="3327" y="1324"/>
              <a:ext cx="1929" cy="1161"/>
            </a:xfrm>
            <a:custGeom>
              <a:avLst/>
              <a:gdLst>
                <a:gd name="T0" fmla="*/ 0 w 1929"/>
                <a:gd name="T1" fmla="*/ 1161 h 1161"/>
                <a:gd name="T2" fmla="*/ 960 w 1929"/>
                <a:gd name="T3" fmla="*/ 814 h 1161"/>
                <a:gd name="T4" fmla="*/ 1710 w 1929"/>
                <a:gd name="T5" fmla="*/ 347 h 1161"/>
                <a:gd name="T6" fmla="*/ 1929 w 1929"/>
                <a:gd name="T7" fmla="*/ 0 h 1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9" h="1161">
                  <a:moveTo>
                    <a:pt x="0" y="1161"/>
                  </a:moveTo>
                  <a:cubicBezTo>
                    <a:pt x="337" y="1055"/>
                    <a:pt x="675" y="950"/>
                    <a:pt x="960" y="814"/>
                  </a:cubicBezTo>
                  <a:cubicBezTo>
                    <a:pt x="1245" y="678"/>
                    <a:pt x="1549" y="483"/>
                    <a:pt x="1710" y="347"/>
                  </a:cubicBezTo>
                  <a:cubicBezTo>
                    <a:pt x="1871" y="211"/>
                    <a:pt x="1900" y="105"/>
                    <a:pt x="1929" y="0"/>
                  </a:cubicBezTo>
                </a:path>
              </a:pathLst>
            </a:custGeom>
            <a:noFill/>
            <a:ln w="28440">
              <a:solidFill>
                <a:srgbClr val="5A6EA6"/>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18449" name="Rectangle 24"/>
            <p:cNvSpPr>
              <a:spLocks noChangeArrowheads="1"/>
            </p:cNvSpPr>
            <p:nvPr/>
          </p:nvSpPr>
          <p:spPr bwMode="auto">
            <a:xfrm>
              <a:off x="5055" y="1082"/>
              <a:ext cx="116"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grpSp>
      <p:sp>
        <p:nvSpPr>
          <p:cNvPr id="19481" name="Rectangle 25"/>
          <p:cNvSpPr>
            <a:spLocks noChangeArrowheads="1"/>
          </p:cNvSpPr>
          <p:nvPr/>
        </p:nvSpPr>
        <p:spPr bwMode="auto">
          <a:xfrm>
            <a:off x="201613" y="4092575"/>
            <a:ext cx="4117975" cy="704850"/>
          </a:xfrm>
          <a:prstGeom prst="rect">
            <a:avLst/>
          </a:prstGeom>
          <a:noFill/>
          <a:ln>
            <a:noFill/>
          </a:ln>
          <a:effectLst/>
          <a:extLst/>
        </p:spPr>
        <p:txBody>
          <a:bodyPr lIns="90000" tIns="46800" rIns="90000" bIns="46800"/>
          <a:lstStyle/>
          <a:p>
            <a:pPr marL="342900" indent="-342900">
              <a:lnSpc>
                <a:spcPct val="90000"/>
              </a:lnSpc>
              <a:spcBef>
                <a:spcPts val="238"/>
              </a:spcBef>
              <a:spcAft>
                <a:spcPts val="238"/>
              </a:spcAft>
              <a:buClr>
                <a:srgbClr val="003300"/>
              </a:buClr>
              <a:buFont typeface="Arial" panose="020B0604020202020204" pitchFamily="34" charset="0"/>
              <a:buChar char="•"/>
              <a:tabLst>
                <a:tab pos="338138" algn="l"/>
                <a:tab pos="1252538" algn="l"/>
                <a:tab pos="2166938" algn="l"/>
                <a:tab pos="3081338" algn="l"/>
                <a:tab pos="3995738" algn="l"/>
                <a:tab pos="4910138" algn="l"/>
                <a:tab pos="5824538" algn="l"/>
                <a:tab pos="6738938" algn="l"/>
                <a:tab pos="7653338" algn="l"/>
                <a:tab pos="8567738" algn="l"/>
                <a:tab pos="9482138" algn="l"/>
                <a:tab pos="10396538" algn="l"/>
              </a:tabLst>
              <a:defRPr/>
            </a:pPr>
            <a:r>
              <a:rPr lang="sv-SE" sz="1900" dirty="0">
                <a:solidFill>
                  <a:srgbClr val="000000"/>
                </a:solidFill>
                <a:effectLst>
                  <a:outerShdw blurRad="38100" dist="38100" dir="2700000" algn="tl">
                    <a:srgbClr val="FFFFFF"/>
                  </a:outerShdw>
                </a:effectLst>
                <a:latin typeface="Arial" charset="0"/>
              </a:rPr>
              <a:t>Processen med </a:t>
            </a:r>
            <a:r>
              <a:rPr lang="sv-SE" sz="1900" dirty="0" smtClean="0">
                <a:solidFill>
                  <a:srgbClr val="000000"/>
                </a:solidFill>
                <a:effectLst>
                  <a:outerShdw blurRad="38100" dist="38100" dir="2700000" algn="tl">
                    <a:srgbClr val="FFFFFF"/>
                  </a:outerShdw>
                </a:effectLst>
                <a:latin typeface="Arial" charset="0"/>
              </a:rPr>
              <a:t>förskjutningar uppåt </a:t>
            </a:r>
            <a:r>
              <a:rPr lang="sv-SE" sz="1900" dirty="0">
                <a:solidFill>
                  <a:srgbClr val="000000"/>
                </a:solidFill>
                <a:effectLst>
                  <a:outerShdw blurRad="38100" dist="38100" dir="2700000" algn="tl">
                    <a:srgbClr val="FFFFFF"/>
                  </a:outerShdw>
                </a:effectLst>
                <a:latin typeface="Arial" charset="0"/>
              </a:rPr>
              <a:t>fortsätter så länge </a:t>
            </a:r>
            <a:r>
              <a:rPr lang="sv-SE" sz="1900" i="1" dirty="0">
                <a:solidFill>
                  <a:srgbClr val="000000"/>
                </a:solidFill>
                <a:effectLst>
                  <a:outerShdw blurRad="38100" dist="38100" dir="2700000" algn="tl">
                    <a:srgbClr val="FFFFFF"/>
                  </a:outerShdw>
                </a:effectLst>
                <a:latin typeface="Arial" charset="0"/>
              </a:rPr>
              <a:t>Y </a:t>
            </a:r>
            <a:r>
              <a:rPr lang="sv-SE" sz="2100" i="1" dirty="0">
                <a:solidFill>
                  <a:schemeClr val="tx1"/>
                </a:solidFill>
                <a:latin typeface="Arial" charset="0"/>
              </a:rPr>
              <a:t>&gt;</a:t>
            </a:r>
            <a:r>
              <a:rPr lang="sv-SE" sz="1900" i="1" dirty="0">
                <a:solidFill>
                  <a:srgbClr val="000000"/>
                </a:solidFill>
                <a:effectLst>
                  <a:outerShdw blurRad="38100" dist="38100" dir="2700000" algn="tl">
                    <a:srgbClr val="FFFFFF"/>
                  </a:outerShdw>
                </a:effectLst>
                <a:latin typeface="Arial" charset="0"/>
              </a:rPr>
              <a:t>Y</a:t>
            </a:r>
            <a:r>
              <a:rPr lang="sv-SE" sz="1900" i="1" baseline="-25000" dirty="0">
                <a:solidFill>
                  <a:srgbClr val="000000"/>
                </a:solidFill>
                <a:effectLst>
                  <a:outerShdw blurRad="38100" dist="38100" dir="2700000" algn="tl">
                    <a:srgbClr val="FFFFFF"/>
                  </a:outerShdw>
                </a:effectLst>
                <a:latin typeface="Arial" charset="0"/>
              </a:rPr>
              <a:t>n.</a:t>
            </a:r>
          </a:p>
        </p:txBody>
      </p:sp>
      <p:grpSp>
        <p:nvGrpSpPr>
          <p:cNvPr id="19482" name="Group 26"/>
          <p:cNvGrpSpPr>
            <a:grpSpLocks/>
          </p:cNvGrpSpPr>
          <p:nvPr/>
        </p:nvGrpSpPr>
        <p:grpSpPr bwMode="auto">
          <a:xfrm>
            <a:off x="5176838" y="1296988"/>
            <a:ext cx="3060700" cy="3941762"/>
            <a:chOff x="3261" y="817"/>
            <a:chExt cx="1928" cy="2483"/>
          </a:xfrm>
        </p:grpSpPr>
        <p:sp>
          <p:nvSpPr>
            <p:cNvPr id="18446" name="Freeform 27"/>
            <p:cNvSpPr>
              <a:spLocks noChangeArrowheads="1"/>
            </p:cNvSpPr>
            <p:nvPr/>
          </p:nvSpPr>
          <p:spPr bwMode="auto">
            <a:xfrm>
              <a:off x="3261" y="817"/>
              <a:ext cx="1929" cy="1161"/>
            </a:xfrm>
            <a:custGeom>
              <a:avLst/>
              <a:gdLst>
                <a:gd name="T0" fmla="*/ 0 w 1929"/>
                <a:gd name="T1" fmla="*/ 1161 h 1161"/>
                <a:gd name="T2" fmla="*/ 960 w 1929"/>
                <a:gd name="T3" fmla="*/ 814 h 1161"/>
                <a:gd name="T4" fmla="*/ 1710 w 1929"/>
                <a:gd name="T5" fmla="*/ 347 h 1161"/>
                <a:gd name="T6" fmla="*/ 1929 w 1929"/>
                <a:gd name="T7" fmla="*/ 0 h 1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9" h="1161">
                  <a:moveTo>
                    <a:pt x="0" y="1161"/>
                  </a:moveTo>
                  <a:cubicBezTo>
                    <a:pt x="337" y="1055"/>
                    <a:pt x="675" y="950"/>
                    <a:pt x="960" y="814"/>
                  </a:cubicBezTo>
                  <a:cubicBezTo>
                    <a:pt x="1245" y="678"/>
                    <a:pt x="1549" y="483"/>
                    <a:pt x="1710" y="347"/>
                  </a:cubicBezTo>
                  <a:cubicBezTo>
                    <a:pt x="1871" y="211"/>
                    <a:pt x="1900" y="105"/>
                    <a:pt x="1929" y="0"/>
                  </a:cubicBezTo>
                </a:path>
              </a:pathLst>
            </a:custGeom>
            <a:noFill/>
            <a:ln w="28440">
              <a:solidFill>
                <a:srgbClr val="5A6EA6"/>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18447" name="Line 28"/>
            <p:cNvSpPr>
              <a:spLocks noChangeShapeType="1"/>
            </p:cNvSpPr>
            <p:nvPr/>
          </p:nvSpPr>
          <p:spPr bwMode="auto">
            <a:xfrm>
              <a:off x="3831" y="1783"/>
              <a:ext cx="1" cy="1518"/>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grpSp>
      <p:grpSp>
        <p:nvGrpSpPr>
          <p:cNvPr id="19485" name="Group 29"/>
          <p:cNvGrpSpPr>
            <a:grpSpLocks/>
          </p:cNvGrpSpPr>
          <p:nvPr/>
        </p:nvGrpSpPr>
        <p:grpSpPr bwMode="auto">
          <a:xfrm>
            <a:off x="5205413" y="1212850"/>
            <a:ext cx="3060700" cy="2225675"/>
            <a:chOff x="3279" y="764"/>
            <a:chExt cx="1928" cy="1402"/>
          </a:xfrm>
        </p:grpSpPr>
        <p:sp>
          <p:nvSpPr>
            <p:cNvPr id="18444" name="Freeform 30"/>
            <p:cNvSpPr>
              <a:spLocks noChangeArrowheads="1"/>
            </p:cNvSpPr>
            <p:nvPr/>
          </p:nvSpPr>
          <p:spPr bwMode="auto">
            <a:xfrm>
              <a:off x="3279" y="1006"/>
              <a:ext cx="1929" cy="1161"/>
            </a:xfrm>
            <a:custGeom>
              <a:avLst/>
              <a:gdLst>
                <a:gd name="T0" fmla="*/ 0 w 1929"/>
                <a:gd name="T1" fmla="*/ 1161 h 1161"/>
                <a:gd name="T2" fmla="*/ 960 w 1929"/>
                <a:gd name="T3" fmla="*/ 814 h 1161"/>
                <a:gd name="T4" fmla="*/ 1710 w 1929"/>
                <a:gd name="T5" fmla="*/ 347 h 1161"/>
                <a:gd name="T6" fmla="*/ 1929 w 1929"/>
                <a:gd name="T7" fmla="*/ 0 h 1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9" h="1161">
                  <a:moveTo>
                    <a:pt x="0" y="1161"/>
                  </a:moveTo>
                  <a:cubicBezTo>
                    <a:pt x="337" y="1055"/>
                    <a:pt x="675" y="950"/>
                    <a:pt x="960" y="814"/>
                  </a:cubicBezTo>
                  <a:cubicBezTo>
                    <a:pt x="1245" y="678"/>
                    <a:pt x="1549" y="483"/>
                    <a:pt x="1710" y="347"/>
                  </a:cubicBezTo>
                  <a:cubicBezTo>
                    <a:pt x="1871" y="211"/>
                    <a:pt x="1900" y="105"/>
                    <a:pt x="1929" y="0"/>
                  </a:cubicBezTo>
                </a:path>
              </a:pathLst>
            </a:custGeom>
            <a:noFill/>
            <a:ln w="28440">
              <a:solidFill>
                <a:srgbClr val="5A6EA6"/>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18445" name="Rectangle 31"/>
            <p:cNvSpPr>
              <a:spLocks noChangeArrowheads="1"/>
            </p:cNvSpPr>
            <p:nvPr/>
          </p:nvSpPr>
          <p:spPr bwMode="auto">
            <a:xfrm>
              <a:off x="5007" y="764"/>
              <a:ext cx="116"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grpSp>
      <p:sp>
        <p:nvSpPr>
          <p:cNvPr id="19488" name="Rectangle 32"/>
          <p:cNvSpPr>
            <a:spLocks noChangeArrowheads="1"/>
          </p:cNvSpPr>
          <p:nvPr/>
        </p:nvSpPr>
        <p:spPr bwMode="auto">
          <a:xfrm>
            <a:off x="220663" y="4787900"/>
            <a:ext cx="4135437" cy="1603375"/>
          </a:xfrm>
          <a:prstGeom prst="rect">
            <a:avLst/>
          </a:prstGeom>
          <a:noFill/>
          <a:ln>
            <a:noFill/>
          </a:ln>
          <a:effectLst/>
          <a:extLst/>
        </p:spPr>
        <p:txBody>
          <a:bodyPr lIns="90000" tIns="46800" rIns="90000" bIns="46800"/>
          <a:lstStyle/>
          <a:p>
            <a:pPr marL="338138" indent="-338138">
              <a:lnSpc>
                <a:spcPct val="90000"/>
              </a:lnSpc>
              <a:spcBef>
                <a:spcPts val="238"/>
              </a:spcBef>
              <a:spcAft>
                <a:spcPts val="238"/>
              </a:spcAft>
              <a:buClr>
                <a:srgbClr val="003300"/>
              </a:buClr>
              <a:buFont typeface="Wingdings" pitchFamily="2" charset="2"/>
              <a:buChar char=""/>
              <a:tabLst>
                <a:tab pos="338138" algn="l"/>
                <a:tab pos="1252538" algn="l"/>
                <a:tab pos="2166938" algn="l"/>
                <a:tab pos="3081338" algn="l"/>
                <a:tab pos="3995738" algn="l"/>
                <a:tab pos="4910138" algn="l"/>
                <a:tab pos="5824538" algn="l"/>
                <a:tab pos="6738938" algn="l"/>
                <a:tab pos="7653338" algn="l"/>
                <a:tab pos="8567738" algn="l"/>
                <a:tab pos="9482138" algn="l"/>
                <a:tab pos="10396538" algn="l"/>
              </a:tabLst>
              <a:defRPr/>
            </a:pPr>
            <a:r>
              <a:rPr lang="sv-SE" sz="1900" b="1" dirty="0">
                <a:solidFill>
                  <a:srgbClr val="000000"/>
                </a:solidFill>
                <a:effectLst>
                  <a:outerShdw blurRad="38100" dist="38100" dir="2700000" algn="tl">
                    <a:srgbClr val="FFFFFF"/>
                  </a:outerShdw>
                </a:effectLst>
                <a:latin typeface="Arial" charset="0"/>
              </a:rPr>
              <a:t>Slutsats: </a:t>
            </a:r>
            <a:r>
              <a:rPr lang="sv-SE" sz="1900" dirty="0">
                <a:solidFill>
                  <a:srgbClr val="000000"/>
                </a:solidFill>
                <a:effectLst>
                  <a:outerShdw blurRad="38100" dist="38100" dir="2700000" algn="tl">
                    <a:srgbClr val="FFFFFF"/>
                  </a:outerShdw>
                </a:effectLst>
                <a:latin typeface="Arial" charset="0"/>
              </a:rPr>
              <a:t>Så länge </a:t>
            </a:r>
            <a:r>
              <a:rPr lang="sv-SE" sz="1900" i="1" dirty="0">
                <a:solidFill>
                  <a:srgbClr val="000000"/>
                </a:solidFill>
                <a:effectLst>
                  <a:outerShdw blurRad="38100" dist="38100" dir="2700000" algn="tl">
                    <a:srgbClr val="FFFFFF"/>
                  </a:outerShdw>
                </a:effectLst>
                <a:latin typeface="Arial" charset="0"/>
              </a:rPr>
              <a:t>Y&gt;Y</a:t>
            </a:r>
            <a:r>
              <a:rPr lang="sv-SE" sz="1900" i="1" baseline="-25000" dirty="0">
                <a:solidFill>
                  <a:srgbClr val="000000"/>
                </a:solidFill>
                <a:effectLst>
                  <a:outerShdw blurRad="38100" dist="38100" dir="2700000" algn="tl">
                    <a:srgbClr val="FFFFFF"/>
                  </a:outerShdw>
                </a:effectLst>
                <a:latin typeface="Arial" charset="0"/>
              </a:rPr>
              <a:t>n </a:t>
            </a:r>
            <a:r>
              <a:rPr lang="sv-SE" sz="1900" dirty="0">
                <a:solidFill>
                  <a:srgbClr val="000000"/>
                </a:solidFill>
                <a:effectLst>
                  <a:outerShdw blurRad="38100" dist="38100" dir="2700000" algn="tl">
                    <a:srgbClr val="FFFFFF"/>
                  </a:outerShdw>
                </a:effectLst>
                <a:latin typeface="Arial" charset="0"/>
              </a:rPr>
              <a:t>(med andra ord </a:t>
            </a:r>
            <a:r>
              <a:rPr lang="sv-SE" sz="1900" i="1" dirty="0">
                <a:solidFill>
                  <a:srgbClr val="000000"/>
                </a:solidFill>
                <a:effectLst>
                  <a:outerShdw blurRad="38100" dist="38100" dir="2700000" algn="tl">
                    <a:srgbClr val="FFFFFF"/>
                  </a:outerShdw>
                </a:effectLst>
                <a:latin typeface="Arial" charset="0"/>
              </a:rPr>
              <a:t>u&lt;u</a:t>
            </a:r>
            <a:r>
              <a:rPr lang="sv-SE" sz="1900" i="1" baseline="-25000" dirty="0">
                <a:solidFill>
                  <a:srgbClr val="000000"/>
                </a:solidFill>
                <a:effectLst>
                  <a:outerShdw blurRad="38100" dist="38100" dir="2700000" algn="tl">
                    <a:srgbClr val="FFFFFF"/>
                  </a:outerShdw>
                </a:effectLst>
                <a:latin typeface="Arial" charset="0"/>
              </a:rPr>
              <a:t>n</a:t>
            </a:r>
            <a:r>
              <a:rPr lang="sv-SE" sz="1900" dirty="0">
                <a:solidFill>
                  <a:srgbClr val="000000"/>
                </a:solidFill>
                <a:effectLst>
                  <a:outerShdw blurRad="38100" dist="38100" dir="2700000" algn="tl">
                    <a:srgbClr val="FFFFFF"/>
                  </a:outerShdw>
                </a:effectLst>
                <a:latin typeface="Arial" charset="0"/>
              </a:rPr>
              <a:t>) så ökar priser och löner, produktionen sjunker. På lång sikt återgår produktionen till </a:t>
            </a:r>
            <a:r>
              <a:rPr lang="sv-SE" sz="1900" i="1" dirty="0">
                <a:solidFill>
                  <a:srgbClr val="000000"/>
                </a:solidFill>
                <a:effectLst>
                  <a:outerShdw blurRad="38100" dist="38100" dir="2700000" algn="tl">
                    <a:srgbClr val="FFFFFF"/>
                  </a:outerShdw>
                </a:effectLst>
                <a:latin typeface="Arial" charset="0"/>
              </a:rPr>
              <a:t>Y</a:t>
            </a:r>
            <a:r>
              <a:rPr lang="sv-SE" sz="1900" i="1" baseline="-25000" dirty="0">
                <a:solidFill>
                  <a:srgbClr val="000000"/>
                </a:solidFill>
                <a:effectLst>
                  <a:outerShdw blurRad="38100" dist="38100" dir="2700000" algn="tl">
                    <a:srgbClr val="FFFFFF"/>
                  </a:outerShdw>
                </a:effectLst>
                <a:latin typeface="Arial" charset="0"/>
              </a:rPr>
              <a:t>n</a:t>
            </a:r>
            <a:r>
              <a:rPr lang="sv-SE" sz="1900" i="1" dirty="0">
                <a:solidFill>
                  <a:srgbClr val="000000"/>
                </a:solidFill>
                <a:effectLst>
                  <a:outerShdw blurRad="38100" dist="38100" dir="2700000" algn="tl">
                    <a:srgbClr val="FFFFFF"/>
                  </a:outerShdw>
                </a:effectLst>
                <a:latin typeface="Arial" charset="0"/>
              </a:rPr>
              <a:t>.</a:t>
            </a:r>
          </a:p>
        </p:txBody>
      </p:sp>
      <p:sp>
        <p:nvSpPr>
          <p:cNvPr id="18443" name="Text Box 33"/>
          <p:cNvSpPr txBox="1">
            <a:spLocks noChangeArrowheads="1"/>
          </p:cNvSpPr>
          <p:nvPr/>
        </p:nvSpPr>
        <p:spPr bwMode="auto">
          <a:xfrm>
            <a:off x="6135688" y="5592763"/>
            <a:ext cx="1550987"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a:solidFill>
                  <a:srgbClr val="000000"/>
                </a:solidFill>
                <a:latin typeface="Arial" charset="0"/>
              </a:rPr>
              <a:t>Produktion, </a:t>
            </a:r>
            <a:r>
              <a:rPr lang="sv-SE" altLang="en-US" sz="1800" i="1">
                <a:solidFill>
                  <a:srgbClr val="000000"/>
                </a:solidFill>
                <a:latin typeface="Arial" charset="0"/>
              </a:rPr>
              <a:t>Y</a:t>
            </a:r>
          </a:p>
        </p:txBody>
      </p:sp>
      <p:sp>
        <p:nvSpPr>
          <p:cNvPr id="36" name="Slide Number Placeholder 3"/>
          <p:cNvSpPr>
            <a:spLocks noGrp="1"/>
          </p:cNvSpPr>
          <p:nvPr>
            <p:ph type="sldNum" sz="quarter" idx="10"/>
          </p:nvPr>
        </p:nvSpPr>
        <p:spPr>
          <a:xfrm>
            <a:off x="0" y="6548834"/>
            <a:ext cx="1900238" cy="336550"/>
          </a:xfrm>
        </p:spPr>
        <p:txBody>
          <a:bodyPr/>
          <a:lstStyle/>
          <a:p>
            <a:pPr>
              <a:defRPr/>
            </a:pPr>
            <a:r>
              <a:rPr lang="sv-SE" dirty="0" smtClean="0"/>
              <a:t>K8: </a:t>
            </a:r>
            <a:r>
              <a:rPr lang="sv-SE" dirty="0"/>
              <a:t>sid. </a:t>
            </a:r>
            <a:fld id="{71B7D319-3509-4EF6-A7CA-BA2351681FF6}" type="slidenum">
              <a:rPr lang="en-GB"/>
              <a:pPr>
                <a:defRPr/>
              </a:pPr>
              <a:t>14</a:t>
            </a:fld>
            <a:endParaRPr lang="en-GB" dirty="0"/>
          </a:p>
        </p:txBody>
      </p:sp>
    </p:spTree>
    <p:extLst>
      <p:ext uri="{BB962C8B-B14F-4D97-AF65-F5344CB8AC3E}">
        <p14:creationId xmlns:p14="http://schemas.microsoft.com/office/powerpoint/2010/main" val="3358338657"/>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7" presetClass="entr" presetSubtype="4" fill="hold" nodeType="clickEffect">
                                  <p:stCondLst>
                                    <p:cond delay="0"/>
                                  </p:stCondLst>
                                  <p:childTnLst>
                                    <p:set>
                                      <p:cBhvr additive="repl">
                                        <p:cTn id="18" dur="1" fill="hold">
                                          <p:stCondLst>
                                            <p:cond delay="0"/>
                                          </p:stCondLst>
                                        </p:cTn>
                                        <p:tgtEl>
                                          <p:spTgt spid="19478"/>
                                        </p:tgtEl>
                                        <p:attrNameLst>
                                          <p:attrName>style.visibility</p:attrName>
                                        </p:attrNameLst>
                                      </p:cBhvr>
                                      <p:to>
                                        <p:strVal val="visible"/>
                                      </p:to>
                                    </p:set>
                                    <p:anim calcmode="lin" valueType="num">
                                      <p:cBhvr additive="repl">
                                        <p:cTn id="19" dur="500" fill="hold"/>
                                        <p:tgtEl>
                                          <p:spTgt spid="19478"/>
                                        </p:tgtEl>
                                        <p:attrNameLst>
                                          <p:attrName>ppt_x</p:attrName>
                                        </p:attrNameLst>
                                      </p:cBhvr>
                                      <p:tavLst>
                                        <p:tav tm="100000">
                                          <p:val>
                                            <p:strVal val="#ppt_x"/>
                                          </p:val>
                                        </p:tav>
                                        <p:tav>
                                          <p:val>
                                            <p:strVal val="#ppt_x"/>
                                          </p:val>
                                        </p:tav>
                                      </p:tavLst>
                                    </p:anim>
                                    <p:anim calcmode="lin" valueType="num">
                                      <p:cBhvr additive="repl">
                                        <p:cTn id="20" dur="500" fill="hold"/>
                                        <p:tgtEl>
                                          <p:spTgt spid="19478"/>
                                        </p:tgtEl>
                                        <p:attrNameLst>
                                          <p:attrName>ppt_y</p:attrName>
                                        </p:attrNameLst>
                                      </p:cBhvr>
                                      <p:tavLst>
                                        <p:tav tm="100000">
                                          <p:val>
                                            <p:strVal val="#ppt_y+#ppt_h/2"/>
                                          </p:val>
                                        </p:tav>
                                        <p:tav>
                                          <p:val>
                                            <p:strVal val="#ppt_y"/>
                                          </p:val>
                                        </p:tav>
                                      </p:tavLst>
                                    </p:anim>
                                    <p:anim calcmode="lin" valueType="num">
                                      <p:cBhvr additive="repl">
                                        <p:cTn id="21" dur="500" fill="hold"/>
                                        <p:tgtEl>
                                          <p:spTgt spid="19478"/>
                                        </p:tgtEl>
                                        <p:attrNameLst>
                                          <p:attrName>ppt_w</p:attrName>
                                        </p:attrNameLst>
                                      </p:cBhvr>
                                      <p:tavLst>
                                        <p:tav tm="100000">
                                          <p:val>
                                            <p:strVal val="#ppt_w"/>
                                          </p:val>
                                        </p:tav>
                                        <p:tav>
                                          <p:val>
                                            <p:strVal val="#ppt_w"/>
                                          </p:val>
                                        </p:tav>
                                      </p:tavLst>
                                    </p:anim>
                                    <p:anim calcmode="lin" valueType="num">
                                      <p:cBhvr additive="repl">
                                        <p:cTn id="22" dur="500" fill="hold"/>
                                        <p:tgtEl>
                                          <p:spTgt spid="19478"/>
                                        </p:tgtEl>
                                        <p:attrNameLst>
                                          <p:attrName>ppt_h</p:attrName>
                                        </p:attrNameLst>
                                      </p:cBhvr>
                                      <p:tavLst>
                                        <p:tav tm="100000">
                                          <p:val>
                                            <p:fltVal val="0"/>
                                          </p:val>
                                        </p:tav>
                                        <p:tav>
                                          <p:val>
                                            <p:strVal val="#ppt_h"/>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additive="repl">
                                        <p:cTn id="26" dur="1" fill="hold">
                                          <p:stCondLst>
                                            <p:cond delay="0"/>
                                          </p:stCondLst>
                                        </p:cTn>
                                        <p:tgtEl>
                                          <p:spTgt spid="19481">
                                            <p:txEl>
                                              <p:pRg st="0" end="0"/>
                                            </p:txEl>
                                          </p:spTgt>
                                        </p:tgtEl>
                                        <p:attrNameLst>
                                          <p:attrName>style.visibility</p:attrName>
                                        </p:attrNameLst>
                                      </p:cBhvr>
                                      <p:to>
                                        <p:strVal val="visible"/>
                                      </p:to>
                                    </p:set>
                                    <p:animEffect transition="in" filter="wipe(left)">
                                      <p:cBhvr additive="repl">
                                        <p:cTn id="27" dur="500"/>
                                        <p:tgtEl>
                                          <p:spTgt spid="19481">
                                            <p:txEl>
                                              <p:pRg st="0" end="0"/>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7" presetClass="entr" presetSubtype="4" fill="hold" nodeType="clickEffect">
                                  <p:stCondLst>
                                    <p:cond delay="0"/>
                                  </p:stCondLst>
                                  <p:childTnLst>
                                    <p:set>
                                      <p:cBhvr additive="repl">
                                        <p:cTn id="31" dur="1" fill="hold">
                                          <p:stCondLst>
                                            <p:cond delay="0"/>
                                          </p:stCondLst>
                                        </p:cTn>
                                        <p:tgtEl>
                                          <p:spTgt spid="19485"/>
                                        </p:tgtEl>
                                        <p:attrNameLst>
                                          <p:attrName>style.visibility</p:attrName>
                                        </p:attrNameLst>
                                      </p:cBhvr>
                                      <p:to>
                                        <p:strVal val="visible"/>
                                      </p:to>
                                    </p:set>
                                    <p:anim calcmode="lin" valueType="num">
                                      <p:cBhvr additive="repl">
                                        <p:cTn id="32" dur="500" fill="hold"/>
                                        <p:tgtEl>
                                          <p:spTgt spid="19485"/>
                                        </p:tgtEl>
                                        <p:attrNameLst>
                                          <p:attrName>ppt_x</p:attrName>
                                        </p:attrNameLst>
                                      </p:cBhvr>
                                      <p:tavLst>
                                        <p:tav tm="100000">
                                          <p:val>
                                            <p:strVal val="#ppt_x"/>
                                          </p:val>
                                        </p:tav>
                                        <p:tav>
                                          <p:val>
                                            <p:strVal val="#ppt_x"/>
                                          </p:val>
                                        </p:tav>
                                      </p:tavLst>
                                    </p:anim>
                                    <p:anim calcmode="lin" valueType="num">
                                      <p:cBhvr additive="repl">
                                        <p:cTn id="33" dur="500" fill="hold"/>
                                        <p:tgtEl>
                                          <p:spTgt spid="19485"/>
                                        </p:tgtEl>
                                        <p:attrNameLst>
                                          <p:attrName>ppt_y</p:attrName>
                                        </p:attrNameLst>
                                      </p:cBhvr>
                                      <p:tavLst>
                                        <p:tav tm="100000">
                                          <p:val>
                                            <p:strVal val="#ppt_y+#ppt_h/2"/>
                                          </p:val>
                                        </p:tav>
                                        <p:tav>
                                          <p:val>
                                            <p:strVal val="#ppt_y"/>
                                          </p:val>
                                        </p:tav>
                                      </p:tavLst>
                                    </p:anim>
                                    <p:anim calcmode="lin" valueType="num">
                                      <p:cBhvr additive="repl">
                                        <p:cTn id="34" dur="500" fill="hold"/>
                                        <p:tgtEl>
                                          <p:spTgt spid="19485"/>
                                        </p:tgtEl>
                                        <p:attrNameLst>
                                          <p:attrName>ppt_w</p:attrName>
                                        </p:attrNameLst>
                                      </p:cBhvr>
                                      <p:tavLst>
                                        <p:tav tm="100000">
                                          <p:val>
                                            <p:strVal val="#ppt_w"/>
                                          </p:val>
                                        </p:tav>
                                        <p:tav>
                                          <p:val>
                                            <p:strVal val="#ppt_w"/>
                                          </p:val>
                                        </p:tav>
                                      </p:tavLst>
                                    </p:anim>
                                    <p:anim calcmode="lin" valueType="num">
                                      <p:cBhvr additive="repl">
                                        <p:cTn id="35" dur="500" fill="hold"/>
                                        <p:tgtEl>
                                          <p:spTgt spid="19485"/>
                                        </p:tgtEl>
                                        <p:attrNameLst>
                                          <p:attrName>ppt_h</p:attrName>
                                        </p:attrNameLst>
                                      </p:cBhvr>
                                      <p:tavLst>
                                        <p:tav tm="100000">
                                          <p:val>
                                            <p:fltVal val="0"/>
                                          </p:val>
                                        </p:tav>
                                        <p:tav>
                                          <p:val>
                                            <p:strVal val="#ppt_h"/>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17" presetClass="entr" presetSubtype="4" fill="hold" nodeType="clickEffect">
                                  <p:stCondLst>
                                    <p:cond delay="0"/>
                                  </p:stCondLst>
                                  <p:childTnLst>
                                    <p:set>
                                      <p:cBhvr additive="repl">
                                        <p:cTn id="39" dur="1" fill="hold">
                                          <p:stCondLst>
                                            <p:cond delay="0"/>
                                          </p:stCondLst>
                                        </p:cTn>
                                        <p:tgtEl>
                                          <p:spTgt spid="19482"/>
                                        </p:tgtEl>
                                        <p:attrNameLst>
                                          <p:attrName>style.visibility</p:attrName>
                                        </p:attrNameLst>
                                      </p:cBhvr>
                                      <p:to>
                                        <p:strVal val="visible"/>
                                      </p:to>
                                    </p:set>
                                    <p:anim calcmode="lin" valueType="num">
                                      <p:cBhvr additive="repl">
                                        <p:cTn id="40" dur="500" fill="hold"/>
                                        <p:tgtEl>
                                          <p:spTgt spid="19482"/>
                                        </p:tgtEl>
                                        <p:attrNameLst>
                                          <p:attrName>ppt_x</p:attrName>
                                        </p:attrNameLst>
                                      </p:cBhvr>
                                      <p:tavLst>
                                        <p:tav tm="100000">
                                          <p:val>
                                            <p:strVal val="#ppt_x"/>
                                          </p:val>
                                        </p:tav>
                                        <p:tav>
                                          <p:val>
                                            <p:strVal val="#ppt_x"/>
                                          </p:val>
                                        </p:tav>
                                      </p:tavLst>
                                    </p:anim>
                                    <p:anim calcmode="lin" valueType="num">
                                      <p:cBhvr additive="repl">
                                        <p:cTn id="41" dur="500" fill="hold"/>
                                        <p:tgtEl>
                                          <p:spTgt spid="19482"/>
                                        </p:tgtEl>
                                        <p:attrNameLst>
                                          <p:attrName>ppt_y</p:attrName>
                                        </p:attrNameLst>
                                      </p:cBhvr>
                                      <p:tavLst>
                                        <p:tav tm="100000">
                                          <p:val>
                                            <p:strVal val="#ppt_y+#ppt_h/2"/>
                                          </p:val>
                                        </p:tav>
                                        <p:tav>
                                          <p:val>
                                            <p:strVal val="#ppt_y"/>
                                          </p:val>
                                        </p:tav>
                                      </p:tavLst>
                                    </p:anim>
                                    <p:anim calcmode="lin" valueType="num">
                                      <p:cBhvr additive="repl">
                                        <p:cTn id="42" dur="500" fill="hold"/>
                                        <p:tgtEl>
                                          <p:spTgt spid="19482"/>
                                        </p:tgtEl>
                                        <p:attrNameLst>
                                          <p:attrName>ppt_w</p:attrName>
                                        </p:attrNameLst>
                                      </p:cBhvr>
                                      <p:tavLst>
                                        <p:tav tm="100000">
                                          <p:val>
                                            <p:strVal val="#ppt_w"/>
                                          </p:val>
                                        </p:tav>
                                        <p:tav>
                                          <p:val>
                                            <p:strVal val="#ppt_w"/>
                                          </p:val>
                                        </p:tav>
                                      </p:tavLst>
                                    </p:anim>
                                    <p:anim calcmode="lin" valueType="num">
                                      <p:cBhvr additive="repl">
                                        <p:cTn id="43" dur="500" fill="hold"/>
                                        <p:tgtEl>
                                          <p:spTgt spid="19482"/>
                                        </p:tgtEl>
                                        <p:attrNameLst>
                                          <p:attrName>ppt_h</p:attrName>
                                        </p:attrNameLst>
                                      </p:cBhvr>
                                      <p:tavLst>
                                        <p:tav tm="100000">
                                          <p:val>
                                            <p:fltVal val="0"/>
                                          </p:val>
                                        </p:tav>
                                        <p:tav>
                                          <p:val>
                                            <p:strVal val="#ppt_h"/>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8" fill="hold" nodeType="clickEffect">
                                  <p:stCondLst>
                                    <p:cond delay="0"/>
                                  </p:stCondLst>
                                  <p:childTnLst>
                                    <p:set>
                                      <p:cBhvr additive="repl">
                                        <p:cTn id="47" dur="1" fill="hold">
                                          <p:stCondLst>
                                            <p:cond delay="0"/>
                                          </p:stCondLst>
                                        </p:cTn>
                                        <p:tgtEl>
                                          <p:spTgt spid="19488">
                                            <p:txEl>
                                              <p:pRg st="0" end="0"/>
                                            </p:txEl>
                                          </p:spTgt>
                                        </p:tgtEl>
                                        <p:attrNameLst>
                                          <p:attrName>style.visibility</p:attrName>
                                        </p:attrNameLst>
                                      </p:cBhvr>
                                      <p:to>
                                        <p:strVal val="visible"/>
                                      </p:to>
                                    </p:set>
                                    <p:animEffect transition="in" filter="wipe(left)">
                                      <p:cBhvr additive="repl">
                                        <p:cTn id="48" dur="500"/>
                                        <p:tgtEl>
                                          <p:spTgt spid="1948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Grp="1" noChangeArrowheads="1"/>
          </p:cNvSpPr>
          <p:nvPr>
            <p:ph type="title"/>
          </p:nvPr>
        </p:nvSpPr>
        <p:spPr>
          <a:xfrm>
            <a:off x="1582738" y="52388"/>
            <a:ext cx="6000750" cy="1190625"/>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dirty="0" smtClean="0">
                <a:latin typeface="+mn-lt"/>
              </a:rPr>
              <a:t>Effekten av en monetär expansion: 1</a:t>
            </a:r>
          </a:p>
        </p:txBody>
      </p:sp>
      <p:sp>
        <p:nvSpPr>
          <p:cNvPr id="20482" name="Rectangle 2"/>
          <p:cNvSpPr>
            <a:spLocks noGrp="1" noChangeArrowheads="1"/>
          </p:cNvSpPr>
          <p:nvPr>
            <p:ph type="body" idx="1"/>
          </p:nvPr>
        </p:nvSpPr>
        <p:spPr>
          <a:xfrm>
            <a:off x="317947" y="1508720"/>
            <a:ext cx="4110037" cy="4800600"/>
          </a:xfrm>
          <a:noFill/>
        </p:spPr>
        <p:txBody>
          <a:bodyPr/>
          <a:lstStyle/>
          <a:p>
            <a:pPr eaLnBrk="1" hangingPunct="1">
              <a:spcBef>
                <a:spcPts val="300"/>
              </a:spcBef>
              <a:spcAft>
                <a:spcPts val="300"/>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200" dirty="0" smtClean="0">
                <a:effectLst>
                  <a:outerShdw blurRad="38100" dist="38100" dir="2700000" algn="tl">
                    <a:srgbClr val="FFFFFF"/>
                  </a:outerShdw>
                </a:effectLst>
              </a:rPr>
              <a:t>En penningpolitisk stimulans (</a:t>
            </a:r>
            <a:r>
              <a:rPr lang="sv-SE" sz="2200" i="1" dirty="0" smtClean="0">
                <a:effectLst>
                  <a:outerShdw blurRad="38100" dist="38100" dir="2700000" algn="tl">
                    <a:srgbClr val="FFFFFF"/>
                  </a:outerShdw>
                </a:effectLst>
              </a:rPr>
              <a:t>M</a:t>
            </a:r>
            <a:r>
              <a:rPr lang="sv-SE" sz="2200" i="1" dirty="0" smtClean="0">
                <a:effectLst>
                  <a:outerShdw blurRad="38100" dist="38100" dir="2700000" algn="tl">
                    <a:srgbClr val="FFFFFF"/>
                  </a:outerShdw>
                </a:effectLst>
                <a:latin typeface="Arial"/>
                <a:cs typeface="Arial"/>
              </a:rPr>
              <a:t>↑</a:t>
            </a:r>
            <a:r>
              <a:rPr lang="sv-SE" sz="2200" dirty="0" smtClean="0">
                <a:effectLst>
                  <a:outerShdw blurRad="38100" dist="38100" dir="2700000" algn="tl">
                    <a:srgbClr val="FFFFFF"/>
                  </a:outerShdw>
                </a:effectLst>
                <a:latin typeface="Arial"/>
                <a:cs typeface="Arial"/>
              </a:rPr>
              <a:t>) förskjuter </a:t>
            </a:r>
            <a:r>
              <a:rPr lang="sv-SE" sz="2200" i="1" dirty="0" smtClean="0">
                <a:effectLst>
                  <a:outerShdw blurRad="38100" dist="38100" dir="2700000" algn="tl">
                    <a:srgbClr val="FFFFFF"/>
                  </a:outerShdw>
                </a:effectLst>
              </a:rPr>
              <a:t>AD</a:t>
            </a:r>
            <a:r>
              <a:rPr lang="sv-SE" sz="2200" dirty="0" smtClean="0">
                <a:effectLst>
                  <a:outerShdw blurRad="38100" dist="38100" dir="2700000" algn="tl">
                    <a:srgbClr val="FFFFFF"/>
                  </a:outerShdw>
                </a:effectLst>
              </a:rPr>
              <a:t>-kurvan åt  höger. (Vi förstår varför i </a:t>
            </a:r>
            <a:r>
              <a:rPr lang="sv-SE" sz="2200" i="1" dirty="0" smtClean="0">
                <a:effectLst>
                  <a:outerShdw blurRad="38100" dist="38100" dir="2700000" algn="tl">
                    <a:srgbClr val="FFFFFF"/>
                  </a:outerShdw>
                </a:effectLst>
              </a:rPr>
              <a:t>IS-LM</a:t>
            </a:r>
            <a:r>
              <a:rPr lang="sv-SE" sz="2200" dirty="0" smtClean="0">
                <a:effectLst>
                  <a:outerShdw blurRad="38100" dist="38100" dir="2700000" algn="tl">
                    <a:srgbClr val="FFFFFF"/>
                  </a:outerShdw>
                </a:effectLst>
              </a:rPr>
              <a:t>-modellen). </a:t>
            </a:r>
          </a:p>
          <a:p>
            <a:pPr eaLnBrk="1" hangingPunct="1">
              <a:spcBef>
                <a:spcPts val="300"/>
              </a:spcBef>
              <a:spcAft>
                <a:spcPts val="300"/>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200" dirty="0">
                <a:effectLst>
                  <a:outerShdw blurRad="38100" dist="38100" dir="2700000" algn="tl">
                    <a:srgbClr val="FFFFFF"/>
                  </a:outerShdw>
                </a:effectLst>
              </a:rPr>
              <a:t>På kort sikt hinner inte prisförväntningarna </a:t>
            </a:r>
            <a:r>
              <a:rPr lang="sv-SE" sz="2200" dirty="0" smtClean="0">
                <a:effectLst>
                  <a:outerShdw blurRad="38100" dist="38100" dir="2700000" algn="tl">
                    <a:srgbClr val="FFFFFF"/>
                  </a:outerShdw>
                </a:effectLst>
              </a:rPr>
              <a:t>förändras så </a:t>
            </a:r>
            <a:r>
              <a:rPr lang="sv-SE" sz="2200" i="1" dirty="0">
                <a:effectLst>
                  <a:outerShdw blurRad="38100" dist="38100" dir="2700000" algn="tl">
                    <a:srgbClr val="FFFFFF"/>
                  </a:outerShdw>
                </a:effectLst>
              </a:rPr>
              <a:t>AS </a:t>
            </a:r>
            <a:r>
              <a:rPr lang="sv-SE" sz="2200" dirty="0">
                <a:effectLst>
                  <a:outerShdw blurRad="38100" dist="38100" dir="2700000" algn="tl">
                    <a:srgbClr val="FFFFFF"/>
                  </a:outerShdw>
                </a:effectLst>
              </a:rPr>
              <a:t>förskjuts inte</a:t>
            </a:r>
            <a:r>
              <a:rPr lang="sv-SE" sz="2200" dirty="0" smtClean="0">
                <a:effectLst>
                  <a:outerShdw blurRad="38100" dist="38100" dir="2700000" algn="tl">
                    <a:srgbClr val="FFFFFF"/>
                  </a:outerShdw>
                </a:effectLst>
              </a:rPr>
              <a:t>.</a:t>
            </a:r>
          </a:p>
          <a:p>
            <a:pPr eaLnBrk="1" hangingPunct="1">
              <a:spcBef>
                <a:spcPts val="300"/>
              </a:spcBef>
              <a:spcAft>
                <a:spcPts val="300"/>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200" dirty="0">
                <a:effectLst>
                  <a:outerShdw blurRad="38100" dist="38100" dir="2700000" algn="tl">
                    <a:srgbClr val="FFFFFF"/>
                  </a:outerShdw>
                </a:effectLst>
              </a:rPr>
              <a:t>V</a:t>
            </a:r>
            <a:r>
              <a:rPr lang="sv-SE" sz="2200" dirty="0" smtClean="0">
                <a:effectLst>
                  <a:outerShdw blurRad="38100" dist="38100" dir="2700000" algn="tl">
                    <a:srgbClr val="FFFFFF"/>
                  </a:outerShdw>
                </a:effectLst>
              </a:rPr>
              <a:t>i startade i </a:t>
            </a:r>
            <a:r>
              <a:rPr lang="sv-SE" sz="2200" i="1" dirty="0" smtClean="0">
                <a:effectLst>
                  <a:outerShdw blurRad="38100" dist="38100" dir="2700000" algn="tl">
                    <a:srgbClr val="FFFFFF"/>
                  </a:outerShdw>
                </a:effectLst>
              </a:rPr>
              <a:t>A </a:t>
            </a:r>
            <a:r>
              <a:rPr lang="sv-SE" sz="2200" dirty="0" smtClean="0">
                <a:effectLst>
                  <a:outerShdw blurRad="38100" dist="38100" dir="2700000" algn="tl">
                    <a:srgbClr val="FFFFFF"/>
                  </a:outerShdw>
                </a:effectLst>
              </a:rPr>
              <a:t>med  </a:t>
            </a:r>
            <a:r>
              <a:rPr lang="sv-SE" sz="2200" i="1" dirty="0" smtClean="0">
                <a:effectLst>
                  <a:outerShdw blurRad="38100" dist="38100" dir="2700000" algn="tl">
                    <a:srgbClr val="FFFFFF"/>
                  </a:outerShdw>
                </a:effectLst>
              </a:rPr>
              <a:t>Y=Y</a:t>
            </a:r>
            <a:r>
              <a:rPr lang="sv-SE" sz="2200" i="1" baseline="-25000" dirty="0" smtClean="0">
                <a:effectLst>
                  <a:outerShdw blurRad="38100" dist="38100" dir="2700000" algn="tl">
                    <a:srgbClr val="FFFFFF"/>
                  </a:outerShdw>
                </a:effectLst>
              </a:rPr>
              <a:t>n</a:t>
            </a:r>
            <a:r>
              <a:rPr lang="sv-SE" sz="2200" i="1" dirty="0" smtClean="0">
                <a:effectLst>
                  <a:outerShdw blurRad="38100" dist="38100" dir="2700000" algn="tl">
                    <a:srgbClr val="FFFFFF"/>
                  </a:outerShdw>
                </a:effectLst>
              </a:rPr>
              <a:t> </a:t>
            </a:r>
            <a:r>
              <a:rPr lang="sv-SE" sz="2200" dirty="0" smtClean="0">
                <a:effectLst>
                  <a:outerShdw blurRad="38100" dist="38100" dir="2700000" algn="tl">
                    <a:srgbClr val="FFFFFF"/>
                  </a:outerShdw>
                </a:effectLst>
              </a:rPr>
              <a:t>och därmed </a:t>
            </a:r>
            <a:r>
              <a:rPr lang="sv-SE" sz="2200" i="1" dirty="0" smtClean="0">
                <a:effectLst>
                  <a:outerShdw blurRad="38100" dist="38100" dir="2700000" algn="tl">
                    <a:srgbClr val="FFFFFF"/>
                  </a:outerShdw>
                </a:effectLst>
              </a:rPr>
              <a:t>P=P</a:t>
            </a:r>
            <a:r>
              <a:rPr lang="sv-SE" sz="2200" i="1" baseline="30000" dirty="0" smtClean="0">
                <a:effectLst>
                  <a:outerShdw blurRad="38100" dist="38100" dir="2700000" algn="tl">
                    <a:srgbClr val="FFFFFF"/>
                  </a:outerShdw>
                </a:effectLst>
              </a:rPr>
              <a:t>e</a:t>
            </a:r>
            <a:r>
              <a:rPr lang="sv-SE" sz="2200" i="1" dirty="0" smtClean="0">
                <a:effectLst>
                  <a:outerShdw blurRad="38100" dist="38100" dir="2700000" algn="tl">
                    <a:srgbClr val="FFFFFF"/>
                  </a:outerShdw>
                </a:effectLst>
              </a:rPr>
              <a:t>. </a:t>
            </a:r>
            <a:r>
              <a:rPr lang="sv-SE" sz="2200" dirty="0" smtClean="0">
                <a:effectLst>
                  <a:outerShdw blurRad="38100" dist="38100" dir="2700000" algn="tl">
                    <a:srgbClr val="FFFFFF"/>
                  </a:outerShdw>
                </a:effectLst>
              </a:rPr>
              <a:t>På kort sikt uppstår en ny jämvikt vid </a:t>
            </a:r>
            <a:r>
              <a:rPr lang="sv-SE" sz="2200" i="1" dirty="0" smtClean="0">
                <a:effectLst>
                  <a:outerShdw blurRad="38100" dist="38100" dir="2700000" algn="tl">
                    <a:srgbClr val="FFFFFF"/>
                  </a:outerShdw>
                </a:effectLst>
              </a:rPr>
              <a:t>A’ </a:t>
            </a:r>
            <a:r>
              <a:rPr lang="sv-SE" sz="2200" dirty="0" smtClean="0">
                <a:effectLst>
                  <a:outerShdw blurRad="38100" dist="38100" dir="2700000" algn="tl">
                    <a:srgbClr val="FFFFFF"/>
                  </a:outerShdw>
                </a:effectLst>
              </a:rPr>
              <a:t>med högre produktionen och priser.</a:t>
            </a:r>
          </a:p>
          <a:p>
            <a:pPr eaLnBrk="1" hangingPunct="1">
              <a:spcBef>
                <a:spcPts val="300"/>
              </a:spcBef>
              <a:spcAft>
                <a:spcPts val="300"/>
              </a:spcAft>
              <a:buClrTx/>
              <a:buSzTx/>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sv-SE" sz="2200" dirty="0" smtClean="0">
              <a:effectLst>
                <a:outerShdw blurRad="38100" dist="38100" dir="2700000" algn="tl">
                  <a:srgbClr val="FFFFFF"/>
                </a:outerShdw>
              </a:effectLst>
            </a:endParaRPr>
          </a:p>
        </p:txBody>
      </p:sp>
      <p:sp>
        <p:nvSpPr>
          <p:cNvPr id="19461" name="Line 3"/>
          <p:cNvSpPr>
            <a:spLocks noChangeShapeType="1"/>
          </p:cNvSpPr>
          <p:nvPr/>
        </p:nvSpPr>
        <p:spPr bwMode="auto">
          <a:xfrm>
            <a:off x="4801480" y="2401888"/>
            <a:ext cx="1587" cy="3355975"/>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9462" name="Line 4"/>
          <p:cNvSpPr>
            <a:spLocks noChangeShapeType="1"/>
          </p:cNvSpPr>
          <p:nvPr/>
        </p:nvSpPr>
        <p:spPr bwMode="auto">
          <a:xfrm>
            <a:off x="4801480" y="5768975"/>
            <a:ext cx="3902075" cy="1588"/>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9463" name="Text Box 5"/>
          <p:cNvSpPr txBox="1">
            <a:spLocks noChangeArrowheads="1"/>
          </p:cNvSpPr>
          <p:nvPr/>
        </p:nvSpPr>
        <p:spPr bwMode="auto">
          <a:xfrm rot="16200000">
            <a:off x="3968080" y="2872532"/>
            <a:ext cx="1271587"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dirty="0">
                <a:solidFill>
                  <a:srgbClr val="000000"/>
                </a:solidFill>
                <a:latin typeface="Arial" charset="0"/>
              </a:rPr>
              <a:t>Prisnivå, </a:t>
            </a:r>
            <a:r>
              <a:rPr lang="sv-SE" altLang="en-US" sz="1800" i="1" dirty="0">
                <a:solidFill>
                  <a:srgbClr val="000000"/>
                </a:solidFill>
                <a:latin typeface="Arial" charset="0"/>
              </a:rPr>
              <a:t>P</a:t>
            </a:r>
          </a:p>
        </p:txBody>
      </p:sp>
      <p:sp>
        <p:nvSpPr>
          <p:cNvPr id="19464" name="Freeform 6"/>
          <p:cNvSpPr>
            <a:spLocks noChangeArrowheads="1"/>
          </p:cNvSpPr>
          <p:nvPr/>
        </p:nvSpPr>
        <p:spPr bwMode="auto">
          <a:xfrm>
            <a:off x="5398380" y="3068638"/>
            <a:ext cx="3062287" cy="1843087"/>
          </a:xfrm>
          <a:custGeom>
            <a:avLst/>
            <a:gdLst>
              <a:gd name="T0" fmla="*/ 0 w 1929"/>
              <a:gd name="T1" fmla="*/ 2147483647 h 1161"/>
              <a:gd name="T2" fmla="*/ 2147483647 w 1929"/>
              <a:gd name="T3" fmla="*/ 2147483647 h 1161"/>
              <a:gd name="T4" fmla="*/ 2147483647 w 1929"/>
              <a:gd name="T5" fmla="*/ 2147483647 h 1161"/>
              <a:gd name="T6" fmla="*/ 2147483647 w 1929"/>
              <a:gd name="T7" fmla="*/ 0 h 1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9" h="1161">
                <a:moveTo>
                  <a:pt x="0" y="1161"/>
                </a:moveTo>
                <a:cubicBezTo>
                  <a:pt x="337" y="1055"/>
                  <a:pt x="675" y="950"/>
                  <a:pt x="960" y="814"/>
                </a:cubicBezTo>
                <a:cubicBezTo>
                  <a:pt x="1245" y="678"/>
                  <a:pt x="1549" y="483"/>
                  <a:pt x="1710" y="347"/>
                </a:cubicBezTo>
                <a:cubicBezTo>
                  <a:pt x="1871" y="211"/>
                  <a:pt x="1900" y="105"/>
                  <a:pt x="1929" y="0"/>
                </a:cubicBezTo>
              </a:path>
            </a:pathLst>
          </a:custGeom>
          <a:noFill/>
          <a:ln w="28440">
            <a:solidFill>
              <a:srgbClr val="5A6EA6"/>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19465" name="Rectangle 7"/>
          <p:cNvSpPr>
            <a:spLocks noChangeArrowheads="1"/>
          </p:cNvSpPr>
          <p:nvPr/>
        </p:nvSpPr>
        <p:spPr bwMode="auto">
          <a:xfrm>
            <a:off x="4412542" y="4484688"/>
            <a:ext cx="449263"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2000" i="1" dirty="0">
                <a:solidFill>
                  <a:srgbClr val="000000"/>
                </a:solidFill>
                <a:latin typeface="Arial" charset="0"/>
              </a:rPr>
              <a:t>P</a:t>
            </a:r>
            <a:r>
              <a:rPr lang="sv-SE" altLang="en-US" i="1" baseline="30000" dirty="0">
                <a:solidFill>
                  <a:srgbClr val="000000"/>
                </a:solidFill>
                <a:latin typeface="Arial" charset="0"/>
              </a:rPr>
              <a:t>e</a:t>
            </a:r>
          </a:p>
        </p:txBody>
      </p:sp>
      <p:sp>
        <p:nvSpPr>
          <p:cNvPr id="19466" name="Rectangle 8"/>
          <p:cNvSpPr>
            <a:spLocks noChangeArrowheads="1"/>
          </p:cNvSpPr>
          <p:nvPr/>
        </p:nvSpPr>
        <p:spPr bwMode="auto">
          <a:xfrm>
            <a:off x="5977817" y="5745163"/>
            <a:ext cx="44946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1800" i="1" dirty="0">
                <a:solidFill>
                  <a:srgbClr val="000000"/>
                </a:solidFill>
                <a:latin typeface="Arial" charset="0"/>
              </a:rPr>
              <a:t>Y</a:t>
            </a:r>
            <a:r>
              <a:rPr lang="sv-SE" altLang="en-US" i="1" baseline="-25000" dirty="0">
                <a:solidFill>
                  <a:srgbClr val="000000"/>
                </a:solidFill>
                <a:latin typeface="Arial" charset="0"/>
              </a:rPr>
              <a:t>n</a:t>
            </a:r>
          </a:p>
        </p:txBody>
      </p:sp>
      <p:sp>
        <p:nvSpPr>
          <p:cNvPr id="19467" name="Line 9"/>
          <p:cNvSpPr>
            <a:spLocks noChangeShapeType="1"/>
          </p:cNvSpPr>
          <p:nvPr/>
        </p:nvSpPr>
        <p:spPr bwMode="auto">
          <a:xfrm>
            <a:off x="4818942" y="4665663"/>
            <a:ext cx="1306513" cy="1587"/>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9468" name="Line 10"/>
          <p:cNvSpPr>
            <a:spLocks noChangeShapeType="1"/>
          </p:cNvSpPr>
          <p:nvPr/>
        </p:nvSpPr>
        <p:spPr bwMode="auto">
          <a:xfrm>
            <a:off x="6134980" y="4665663"/>
            <a:ext cx="1587" cy="1101725"/>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grpSp>
        <p:nvGrpSpPr>
          <p:cNvPr id="2" name="Group 11"/>
          <p:cNvGrpSpPr>
            <a:grpSpLocks/>
          </p:cNvGrpSpPr>
          <p:nvPr/>
        </p:nvGrpSpPr>
        <p:grpSpPr bwMode="auto">
          <a:xfrm>
            <a:off x="4412542" y="4122738"/>
            <a:ext cx="2916238" cy="1998662"/>
            <a:chOff x="2870" y="2597"/>
            <a:chExt cx="1837" cy="1259"/>
          </a:xfrm>
        </p:grpSpPr>
        <p:sp>
          <p:nvSpPr>
            <p:cNvPr id="19483" name="Line 12"/>
            <p:cNvSpPr>
              <a:spLocks noChangeShapeType="1"/>
            </p:cNvSpPr>
            <p:nvPr/>
          </p:nvSpPr>
          <p:spPr bwMode="auto">
            <a:xfrm>
              <a:off x="4513" y="2729"/>
              <a:ext cx="1" cy="896"/>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9484" name="Line 13"/>
            <p:cNvSpPr>
              <a:spLocks noChangeShapeType="1"/>
            </p:cNvSpPr>
            <p:nvPr/>
          </p:nvSpPr>
          <p:spPr bwMode="auto">
            <a:xfrm flipH="1">
              <a:off x="3107" y="2719"/>
              <a:ext cx="1410" cy="1"/>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9485" name="Rectangle 14"/>
            <p:cNvSpPr>
              <a:spLocks noChangeArrowheads="1"/>
            </p:cNvSpPr>
            <p:nvPr/>
          </p:nvSpPr>
          <p:spPr bwMode="auto">
            <a:xfrm>
              <a:off x="2870" y="2597"/>
              <a:ext cx="269" cy="2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875"/>
                </a:spcBef>
              </a:pPr>
              <a:r>
                <a:rPr lang="sv-SE" altLang="en-US" sz="2000" i="1" dirty="0">
                  <a:solidFill>
                    <a:srgbClr val="000000"/>
                  </a:solidFill>
                  <a:latin typeface="Arial" charset="0"/>
                </a:rPr>
                <a:t>P</a:t>
              </a:r>
            </a:p>
          </p:txBody>
        </p:sp>
        <p:sp>
          <p:nvSpPr>
            <p:cNvPr id="19486" name="Rectangle 15"/>
            <p:cNvSpPr>
              <a:spLocks noChangeArrowheads="1"/>
            </p:cNvSpPr>
            <p:nvPr/>
          </p:nvSpPr>
          <p:spPr bwMode="auto">
            <a:xfrm>
              <a:off x="4405" y="3625"/>
              <a:ext cx="303" cy="2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i="1" dirty="0">
                  <a:solidFill>
                    <a:srgbClr val="000000"/>
                  </a:solidFill>
                  <a:latin typeface="Arial" charset="0"/>
                </a:rPr>
                <a:t>Y</a:t>
              </a:r>
            </a:p>
          </p:txBody>
        </p:sp>
      </p:grpSp>
      <p:sp>
        <p:nvSpPr>
          <p:cNvPr id="19470" name="Rectangle 16"/>
          <p:cNvSpPr>
            <a:spLocks noChangeArrowheads="1"/>
          </p:cNvSpPr>
          <p:nvPr/>
        </p:nvSpPr>
        <p:spPr bwMode="auto">
          <a:xfrm>
            <a:off x="7860592" y="2687638"/>
            <a:ext cx="585788"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i="1">
                <a:solidFill>
                  <a:srgbClr val="5A6EA6"/>
                </a:solidFill>
                <a:latin typeface="Arial" charset="0"/>
              </a:rPr>
              <a:t>AS</a:t>
            </a:r>
          </a:p>
        </p:txBody>
      </p:sp>
      <p:grpSp>
        <p:nvGrpSpPr>
          <p:cNvPr id="19473" name="Group 19"/>
          <p:cNvGrpSpPr>
            <a:grpSpLocks/>
          </p:cNvGrpSpPr>
          <p:nvPr/>
        </p:nvGrpSpPr>
        <p:grpSpPr bwMode="auto">
          <a:xfrm>
            <a:off x="5114217" y="3028950"/>
            <a:ext cx="3340100" cy="2703513"/>
            <a:chOff x="3312" y="1908"/>
            <a:chExt cx="2104" cy="1703"/>
          </a:xfrm>
        </p:grpSpPr>
        <p:sp>
          <p:nvSpPr>
            <p:cNvPr id="19481" name="Freeform 20"/>
            <p:cNvSpPr>
              <a:spLocks noChangeArrowheads="1"/>
            </p:cNvSpPr>
            <p:nvPr/>
          </p:nvSpPr>
          <p:spPr bwMode="auto">
            <a:xfrm>
              <a:off x="3312" y="1908"/>
              <a:ext cx="1750" cy="1585"/>
            </a:xfrm>
            <a:custGeom>
              <a:avLst/>
              <a:gdLst>
                <a:gd name="T0" fmla="*/ 0 w 1362"/>
                <a:gd name="T1" fmla="*/ 0 h 859"/>
                <a:gd name="T2" fmla="*/ 1086 w 1362"/>
                <a:gd name="T3" fmla="*/ 3561 h 859"/>
                <a:gd name="T4" fmla="*/ 2890 w 1362"/>
                <a:gd name="T5" fmla="*/ 5397 h 859"/>
                <a:gd name="T6" fmla="*/ 0 60000 65536"/>
                <a:gd name="T7" fmla="*/ 0 60000 65536"/>
                <a:gd name="T8" fmla="*/ 0 60000 65536"/>
              </a:gdLst>
              <a:ahLst/>
              <a:cxnLst>
                <a:cxn ang="T6">
                  <a:pos x="T0" y="T1"/>
                </a:cxn>
                <a:cxn ang="T7">
                  <a:pos x="T2" y="T3"/>
                </a:cxn>
                <a:cxn ang="T8">
                  <a:pos x="T4" y="T5"/>
                </a:cxn>
              </a:cxnLst>
              <a:rect l="0" t="0" r="r" b="b"/>
              <a:pathLst>
                <a:path w="1362" h="859">
                  <a:moveTo>
                    <a:pt x="0" y="0"/>
                  </a:moveTo>
                  <a:cubicBezTo>
                    <a:pt x="85" y="96"/>
                    <a:pt x="285" y="424"/>
                    <a:pt x="512" y="567"/>
                  </a:cubicBezTo>
                  <a:cubicBezTo>
                    <a:pt x="739" y="710"/>
                    <a:pt x="1185" y="798"/>
                    <a:pt x="1362" y="859"/>
                  </a:cubicBezTo>
                </a:path>
              </a:pathLst>
            </a:custGeom>
            <a:noFill/>
            <a:ln w="38160">
              <a:solidFill>
                <a:srgbClr val="A5002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19482" name="Text Box 21"/>
            <p:cNvSpPr txBox="1">
              <a:spLocks noChangeArrowheads="1"/>
            </p:cNvSpPr>
            <p:nvPr/>
          </p:nvSpPr>
          <p:spPr bwMode="auto">
            <a:xfrm>
              <a:off x="5038" y="3323"/>
              <a:ext cx="380" cy="2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i="1">
                  <a:solidFill>
                    <a:srgbClr val="A50021"/>
                  </a:solidFill>
                  <a:latin typeface="Arial" charset="0"/>
                </a:rPr>
                <a:t>AD</a:t>
              </a:r>
            </a:p>
          </p:txBody>
        </p:sp>
      </p:grpSp>
      <p:sp>
        <p:nvSpPr>
          <p:cNvPr id="19474" name="Text Box 22"/>
          <p:cNvSpPr txBox="1">
            <a:spLocks noChangeArrowheads="1"/>
          </p:cNvSpPr>
          <p:nvPr/>
        </p:nvSpPr>
        <p:spPr bwMode="auto">
          <a:xfrm>
            <a:off x="6007980" y="6111875"/>
            <a:ext cx="1550987"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a:solidFill>
                  <a:srgbClr val="000000"/>
                </a:solidFill>
                <a:latin typeface="Arial" charset="0"/>
              </a:rPr>
              <a:t>Produktion, </a:t>
            </a:r>
            <a:r>
              <a:rPr lang="sv-SE" altLang="en-US" sz="1800" i="1">
                <a:solidFill>
                  <a:srgbClr val="000000"/>
                </a:solidFill>
                <a:latin typeface="Arial" charset="0"/>
              </a:rPr>
              <a:t>Y</a:t>
            </a:r>
          </a:p>
        </p:txBody>
      </p:sp>
      <p:sp>
        <p:nvSpPr>
          <p:cNvPr id="19475" name="Rectangle 23"/>
          <p:cNvSpPr>
            <a:spLocks noChangeArrowheads="1"/>
          </p:cNvSpPr>
          <p:nvPr/>
        </p:nvSpPr>
        <p:spPr bwMode="auto">
          <a:xfrm>
            <a:off x="5838117" y="4699000"/>
            <a:ext cx="344488"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i="1" dirty="0">
                <a:solidFill>
                  <a:srgbClr val="000000"/>
                </a:solidFill>
                <a:latin typeface="Arial" charset="0"/>
              </a:rPr>
              <a:t>A</a:t>
            </a:r>
          </a:p>
        </p:txBody>
      </p:sp>
      <p:grpSp>
        <p:nvGrpSpPr>
          <p:cNvPr id="19477" name="Group 25"/>
          <p:cNvGrpSpPr>
            <a:grpSpLocks/>
          </p:cNvGrpSpPr>
          <p:nvPr/>
        </p:nvGrpSpPr>
        <p:grpSpPr bwMode="auto">
          <a:xfrm>
            <a:off x="5731755" y="2476500"/>
            <a:ext cx="3402012" cy="2703513"/>
            <a:chOff x="3701" y="1560"/>
            <a:chExt cx="2143" cy="1703"/>
          </a:xfrm>
        </p:grpSpPr>
        <p:sp>
          <p:nvSpPr>
            <p:cNvPr id="19479" name="Freeform 26"/>
            <p:cNvSpPr>
              <a:spLocks noChangeArrowheads="1"/>
            </p:cNvSpPr>
            <p:nvPr/>
          </p:nvSpPr>
          <p:spPr bwMode="auto">
            <a:xfrm>
              <a:off x="3701" y="1560"/>
              <a:ext cx="1789" cy="1585"/>
            </a:xfrm>
            <a:custGeom>
              <a:avLst/>
              <a:gdLst>
                <a:gd name="T0" fmla="*/ 0 w 1362"/>
                <a:gd name="T1" fmla="*/ 0 h 859"/>
                <a:gd name="T2" fmla="*/ 1161 w 1362"/>
                <a:gd name="T3" fmla="*/ 3561 h 859"/>
                <a:gd name="T4" fmla="*/ 3087 w 1362"/>
                <a:gd name="T5" fmla="*/ 5397 h 859"/>
                <a:gd name="T6" fmla="*/ 0 60000 65536"/>
                <a:gd name="T7" fmla="*/ 0 60000 65536"/>
                <a:gd name="T8" fmla="*/ 0 60000 65536"/>
              </a:gdLst>
              <a:ahLst/>
              <a:cxnLst>
                <a:cxn ang="T6">
                  <a:pos x="T0" y="T1"/>
                </a:cxn>
                <a:cxn ang="T7">
                  <a:pos x="T2" y="T3"/>
                </a:cxn>
                <a:cxn ang="T8">
                  <a:pos x="T4" y="T5"/>
                </a:cxn>
              </a:cxnLst>
              <a:rect l="0" t="0" r="r" b="b"/>
              <a:pathLst>
                <a:path w="1362" h="859">
                  <a:moveTo>
                    <a:pt x="0" y="0"/>
                  </a:moveTo>
                  <a:cubicBezTo>
                    <a:pt x="85" y="96"/>
                    <a:pt x="285" y="424"/>
                    <a:pt x="512" y="567"/>
                  </a:cubicBezTo>
                  <a:cubicBezTo>
                    <a:pt x="739" y="710"/>
                    <a:pt x="1185" y="798"/>
                    <a:pt x="1362" y="859"/>
                  </a:cubicBezTo>
                </a:path>
              </a:pathLst>
            </a:custGeom>
            <a:noFill/>
            <a:ln w="38160">
              <a:solidFill>
                <a:srgbClr val="A5002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19480" name="Text Box 27"/>
            <p:cNvSpPr txBox="1">
              <a:spLocks noChangeArrowheads="1"/>
            </p:cNvSpPr>
            <p:nvPr/>
          </p:nvSpPr>
          <p:spPr bwMode="auto">
            <a:xfrm>
              <a:off x="5465" y="2975"/>
              <a:ext cx="380" cy="2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i="1">
                  <a:solidFill>
                    <a:srgbClr val="A50021"/>
                  </a:solidFill>
                  <a:latin typeface="Arial" charset="0"/>
                </a:rPr>
                <a:t>AD</a:t>
              </a:r>
            </a:p>
          </p:txBody>
        </p:sp>
      </p:grpSp>
      <p:graphicFrame>
        <p:nvGraphicFramePr>
          <p:cNvPr id="3" name="Object 2"/>
          <p:cNvGraphicFramePr>
            <a:graphicFrameLocks noChangeAspect="1"/>
          </p:cNvGraphicFramePr>
          <p:nvPr>
            <p:extLst>
              <p:ext uri="{D42A27DB-BD31-4B8C-83A1-F6EECF244321}">
                <p14:modId xmlns:p14="http://schemas.microsoft.com/office/powerpoint/2010/main" val="4167205247"/>
              </p:ext>
            </p:extLst>
          </p:nvPr>
        </p:nvGraphicFramePr>
        <p:xfrm>
          <a:off x="4933242" y="1412875"/>
          <a:ext cx="2147888" cy="677863"/>
        </p:xfrm>
        <a:graphic>
          <a:graphicData uri="http://schemas.openxmlformats.org/presentationml/2006/ole">
            <mc:AlternateContent xmlns:mc="http://schemas.openxmlformats.org/markup-compatibility/2006">
              <mc:Choice xmlns:v="urn:schemas-microsoft-com:vml" Requires="v">
                <p:oleObj spid="_x0000_s53285" name="Ekvation" r:id="rId4" imgW="1371600" imgH="431640" progId="Equation.3">
                  <p:embed/>
                </p:oleObj>
              </mc:Choice>
              <mc:Fallback>
                <p:oleObj name="Ekvation" r:id="rId4" imgW="1371600" imgH="431640" progId="Equation.3">
                  <p:embed/>
                  <p:pic>
                    <p:nvPicPr>
                      <p:cNvPr id="0" name="Object 4"/>
                      <p:cNvPicPr>
                        <a:picLocks noChangeAspect="1" noChangeArrowheads="1"/>
                      </p:cNvPicPr>
                      <p:nvPr/>
                    </p:nvPicPr>
                    <p:blipFill>
                      <a:blip r:embed="rId5"/>
                      <a:srcRect/>
                      <a:stretch>
                        <a:fillRect/>
                      </a:stretch>
                    </p:blipFill>
                    <p:spPr bwMode="auto">
                      <a:xfrm>
                        <a:off x="4933242" y="1412875"/>
                        <a:ext cx="2147888"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 name="Right Arrow 3"/>
          <p:cNvSpPr/>
          <p:nvPr/>
        </p:nvSpPr>
        <p:spPr bwMode="auto">
          <a:xfrm>
            <a:off x="5398380" y="3148013"/>
            <a:ext cx="611981" cy="282575"/>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2400" b="0" i="0" u="none" strike="noStrike" cap="none" normalizeH="0" baseline="0" smtClean="0">
              <a:ln>
                <a:noFill/>
              </a:ln>
              <a:solidFill>
                <a:schemeClr val="bg1"/>
              </a:solidFill>
              <a:effectLst/>
              <a:latin typeface="Times New Roman" pitchFamily="18" charset="0"/>
              <a:ea typeface="MS Gothic" pitchFamily="49" charset="-128"/>
            </a:endParaRPr>
          </a:p>
        </p:txBody>
      </p:sp>
      <p:sp>
        <p:nvSpPr>
          <p:cNvPr id="5" name="TextBox 4"/>
          <p:cNvSpPr txBox="1"/>
          <p:nvPr/>
        </p:nvSpPr>
        <p:spPr>
          <a:xfrm>
            <a:off x="6855471" y="3933056"/>
            <a:ext cx="381258" cy="369332"/>
          </a:xfrm>
          <a:prstGeom prst="rect">
            <a:avLst/>
          </a:prstGeom>
          <a:noFill/>
        </p:spPr>
        <p:txBody>
          <a:bodyPr wrap="none" rtlCol="0">
            <a:spAutoFit/>
          </a:bodyPr>
          <a:lstStyle/>
          <a:p>
            <a:r>
              <a:rPr lang="sv-SE" sz="1800" i="1" dirty="0" smtClean="0">
                <a:solidFill>
                  <a:schemeClr val="tx1"/>
                </a:solidFill>
                <a:latin typeface="+mn-lt"/>
              </a:rPr>
              <a:t>A’</a:t>
            </a:r>
            <a:endParaRPr lang="sv-SE" i="1" dirty="0">
              <a:solidFill>
                <a:schemeClr val="tx1"/>
              </a:solidFill>
              <a:latin typeface="+mn-lt"/>
            </a:endParaRPr>
          </a:p>
        </p:txBody>
      </p:sp>
      <p:sp>
        <p:nvSpPr>
          <p:cNvPr id="31" name="Slide Number Placeholder 3"/>
          <p:cNvSpPr>
            <a:spLocks noGrp="1"/>
          </p:cNvSpPr>
          <p:nvPr>
            <p:ph type="sldNum" sz="quarter" idx="10"/>
          </p:nvPr>
        </p:nvSpPr>
        <p:spPr>
          <a:xfrm>
            <a:off x="0" y="6548834"/>
            <a:ext cx="1900238" cy="336550"/>
          </a:xfrm>
        </p:spPr>
        <p:txBody>
          <a:bodyPr/>
          <a:lstStyle/>
          <a:p>
            <a:pPr>
              <a:defRPr/>
            </a:pPr>
            <a:r>
              <a:rPr lang="sv-SE" dirty="0" smtClean="0"/>
              <a:t>K8: </a:t>
            </a:r>
            <a:r>
              <a:rPr lang="sv-SE" dirty="0"/>
              <a:t>sid. </a:t>
            </a:r>
            <a:fld id="{71B7D319-3509-4EF6-A7CA-BA2351681FF6}" type="slidenum">
              <a:rPr lang="en-GB"/>
              <a:pPr>
                <a:defRPr/>
              </a:pPr>
              <a:t>15</a:t>
            </a:fld>
            <a:endParaRPr lang="en-GB" dirty="0"/>
          </a:p>
        </p:txBody>
      </p:sp>
    </p:spTree>
    <p:extLst>
      <p:ext uri="{BB962C8B-B14F-4D97-AF65-F5344CB8AC3E}">
        <p14:creationId xmlns:p14="http://schemas.microsoft.com/office/powerpoint/2010/main" val="377524496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8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19477"/>
                                        </p:tgtEl>
                                        <p:attrNameLst>
                                          <p:attrName>style.visibility</p:attrName>
                                        </p:attrNameLst>
                                      </p:cBhvr>
                                      <p:to>
                                        <p:strVal val="visible"/>
                                      </p:to>
                                    </p:set>
                                    <p:animEffect transition="in" filter="wipe(left)">
                                      <p:cBhvr>
                                        <p:cTn id="15" dur="500"/>
                                        <p:tgtEl>
                                          <p:spTgt spid="19477"/>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0482">
                                            <p:txEl>
                                              <p:pRg st="1" end="1"/>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0482">
                                            <p:txEl>
                                              <p:pRg st="2" end="2"/>
                                            </p:txEl>
                                          </p:spTgt>
                                        </p:tgtEl>
                                        <p:attrNameLst>
                                          <p:attrName>style.visibility</p:attrName>
                                        </p:attrNameLst>
                                      </p:cBhvr>
                                      <p:to>
                                        <p:strVal val="visible"/>
                                      </p:to>
                                    </p:set>
                                  </p:childTnLst>
                                </p:cTn>
                              </p:par>
                              <p:par>
                                <p:cTn id="24" presetID="22" presetClass="entr" presetSubtype="8" fill="hold" nodeType="withEffect">
                                  <p:stCondLst>
                                    <p:cond delay="0"/>
                                  </p:stCondLst>
                                  <p:childTnLst>
                                    <p:set>
                                      <p:cBhvr additive="repl">
                                        <p:cTn id="25" dur="1" fill="hold">
                                          <p:stCondLst>
                                            <p:cond delay="0"/>
                                          </p:stCondLst>
                                        </p:cTn>
                                        <p:tgtEl>
                                          <p:spTgt spid="2"/>
                                        </p:tgtEl>
                                        <p:attrNameLst>
                                          <p:attrName>style.visibility</p:attrName>
                                        </p:attrNameLst>
                                      </p:cBhvr>
                                      <p:to>
                                        <p:strVal val="visible"/>
                                      </p:to>
                                    </p:set>
                                    <p:animEffect transition="in" filter="wipe(left)">
                                      <p:cBhvr additive="repl">
                                        <p:cTn id="26" dur="500"/>
                                        <p:tgtEl>
                                          <p:spTgt spid="2"/>
                                        </p:tgtEl>
                                      </p:cBhvr>
                                    </p:animEffect>
                                  </p:childTnLst>
                                </p:cTn>
                              </p:par>
                              <p:par>
                                <p:cTn id="27" presetID="1" presetClass="entr" presetSubtype="0" fill="hold" grpId="0" nodeType="withEffect">
                                  <p:stCondLst>
                                    <p:cond delay="0"/>
                                  </p:stCondLst>
                                  <p:childTnLst>
                                    <p:set>
                                      <p:cBhvr>
                                        <p:cTn id="2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uiExpand="1" build="p"/>
      <p:bldP spid="4" grpId="0" animBg="1"/>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1444625" y="76200"/>
            <a:ext cx="600075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sz="3600" dirty="0">
                <a:solidFill>
                  <a:srgbClr val="000000"/>
                </a:solidFill>
                <a:effectLst>
                  <a:outerShdw blurRad="38100" dist="38100" dir="2700000" algn="tl">
                    <a:srgbClr val="C0C0C0"/>
                  </a:outerShdw>
                </a:effectLst>
                <a:latin typeface="+mn-lt"/>
              </a:rPr>
              <a:t>Effekten av en monetär </a:t>
            </a:r>
            <a:r>
              <a:rPr lang="sv-SE" sz="3600" dirty="0" smtClean="0">
                <a:solidFill>
                  <a:srgbClr val="000000"/>
                </a:solidFill>
                <a:effectLst>
                  <a:outerShdw blurRad="38100" dist="38100" dir="2700000" algn="tl">
                    <a:srgbClr val="C0C0C0"/>
                  </a:outerShdw>
                </a:effectLst>
                <a:latin typeface="+mn-lt"/>
              </a:rPr>
              <a:t>expansion: </a:t>
            </a:r>
            <a:r>
              <a:rPr lang="sv-SE" sz="3600" dirty="0">
                <a:solidFill>
                  <a:srgbClr val="000000"/>
                </a:solidFill>
                <a:effectLst>
                  <a:outerShdw blurRad="38100" dist="38100" dir="2700000" algn="tl">
                    <a:srgbClr val="C0C0C0"/>
                  </a:outerShdw>
                </a:effectLst>
                <a:latin typeface="+mn-lt"/>
              </a:rPr>
              <a:t>2</a:t>
            </a:r>
          </a:p>
        </p:txBody>
      </p:sp>
      <p:sp>
        <p:nvSpPr>
          <p:cNvPr id="21506" name="Rectangle 2"/>
          <p:cNvSpPr>
            <a:spLocks noChangeArrowheads="1"/>
          </p:cNvSpPr>
          <p:nvPr/>
        </p:nvSpPr>
        <p:spPr bwMode="auto">
          <a:xfrm>
            <a:off x="299915" y="1266949"/>
            <a:ext cx="4056061" cy="2378075"/>
          </a:xfrm>
          <a:prstGeom prst="rect">
            <a:avLst/>
          </a:prstGeom>
          <a:noFill/>
          <a:ln>
            <a:noFill/>
          </a:ln>
          <a:effectLst/>
          <a:extLst/>
        </p:spPr>
        <p:txBody>
          <a:bodyPr lIns="90000" tIns="46800" rIns="90000" bIns="46800"/>
          <a:lstStyle/>
          <a:p>
            <a:pPr marL="342900" indent="-342900">
              <a:spcBef>
                <a:spcPts val="238"/>
              </a:spcBef>
              <a:spcAft>
                <a:spcPts val="238"/>
              </a:spcAft>
              <a:buClr>
                <a:srgbClr val="003300"/>
              </a:buClr>
              <a:buFont typeface="Arial" panose="020B0604020202020204" pitchFamily="34" charset="0"/>
              <a:buChar char="•"/>
              <a:tabLst>
                <a:tab pos="338138" algn="l"/>
                <a:tab pos="1252538" algn="l"/>
                <a:tab pos="2166938" algn="l"/>
                <a:tab pos="3081338" algn="l"/>
                <a:tab pos="3995738" algn="l"/>
                <a:tab pos="4910138" algn="l"/>
                <a:tab pos="5824538" algn="l"/>
                <a:tab pos="6738938" algn="l"/>
                <a:tab pos="7653338" algn="l"/>
                <a:tab pos="8567738" algn="l"/>
                <a:tab pos="9482138" algn="l"/>
                <a:tab pos="10396538" algn="l"/>
              </a:tabLst>
              <a:defRPr/>
            </a:pPr>
            <a:r>
              <a:rPr lang="sv-SE" sz="1800" dirty="0">
                <a:solidFill>
                  <a:srgbClr val="000000"/>
                </a:solidFill>
                <a:latin typeface="Arial" charset="0"/>
              </a:rPr>
              <a:t>Eftersom </a:t>
            </a:r>
            <a:r>
              <a:rPr lang="sv-SE" sz="1800" i="1" dirty="0">
                <a:solidFill>
                  <a:srgbClr val="000000"/>
                </a:solidFill>
                <a:latin typeface="Arial" charset="0"/>
              </a:rPr>
              <a:t>Y&gt;Y</a:t>
            </a:r>
            <a:r>
              <a:rPr lang="sv-SE" sz="1800" i="1" baseline="-25000" dirty="0">
                <a:solidFill>
                  <a:srgbClr val="000000"/>
                </a:solidFill>
                <a:latin typeface="Arial" charset="0"/>
              </a:rPr>
              <a:t>n</a:t>
            </a:r>
            <a:r>
              <a:rPr lang="sv-SE" sz="1800" dirty="0">
                <a:solidFill>
                  <a:srgbClr val="000000"/>
                </a:solidFill>
                <a:latin typeface="Arial" charset="0"/>
              </a:rPr>
              <a:t> blir priserna högre än </a:t>
            </a:r>
            <a:r>
              <a:rPr lang="sv-SE" sz="1800" dirty="0" smtClean="0">
                <a:solidFill>
                  <a:srgbClr val="000000"/>
                </a:solidFill>
                <a:latin typeface="Arial" charset="0"/>
              </a:rPr>
              <a:t>förväntat. Lönesättarna reviderar upp sina prisförvänt-</a:t>
            </a:r>
            <a:r>
              <a:rPr lang="sv-SE" sz="1800" dirty="0" err="1" smtClean="0">
                <a:solidFill>
                  <a:srgbClr val="000000"/>
                </a:solidFill>
                <a:latin typeface="Arial" charset="0"/>
              </a:rPr>
              <a:t>ningar</a:t>
            </a:r>
            <a:r>
              <a:rPr lang="sv-SE" sz="1800" dirty="0" smtClean="0">
                <a:solidFill>
                  <a:srgbClr val="000000"/>
                </a:solidFill>
                <a:latin typeface="Arial" charset="0"/>
              </a:rPr>
              <a:t> </a:t>
            </a:r>
            <a:r>
              <a:rPr lang="sv-SE" sz="1800" dirty="0">
                <a:solidFill>
                  <a:srgbClr val="000000"/>
                </a:solidFill>
                <a:latin typeface="Arial" charset="0"/>
              </a:rPr>
              <a:t>och </a:t>
            </a:r>
            <a:r>
              <a:rPr lang="sv-SE" sz="1800" i="1" dirty="0">
                <a:solidFill>
                  <a:srgbClr val="000000"/>
                </a:solidFill>
                <a:latin typeface="Arial" charset="0"/>
              </a:rPr>
              <a:t>AS</a:t>
            </a:r>
            <a:r>
              <a:rPr lang="sv-SE" sz="1800" dirty="0">
                <a:solidFill>
                  <a:srgbClr val="000000"/>
                </a:solidFill>
                <a:latin typeface="Arial" charset="0"/>
              </a:rPr>
              <a:t>-kurvan </a:t>
            </a:r>
            <a:r>
              <a:rPr lang="sv-SE" sz="1800" dirty="0" smtClean="0">
                <a:solidFill>
                  <a:srgbClr val="000000"/>
                </a:solidFill>
                <a:latin typeface="Arial" charset="0"/>
              </a:rPr>
              <a:t>förskjuts succesivt uppåt</a:t>
            </a:r>
            <a:r>
              <a:rPr lang="sv-SE" sz="1800" dirty="0">
                <a:solidFill>
                  <a:srgbClr val="000000"/>
                </a:solidFill>
                <a:latin typeface="Arial" charset="0"/>
              </a:rPr>
              <a:t>. </a:t>
            </a:r>
          </a:p>
          <a:p>
            <a:pPr marL="342900" indent="-342900">
              <a:spcBef>
                <a:spcPts val="238"/>
              </a:spcBef>
              <a:spcAft>
                <a:spcPts val="238"/>
              </a:spcAft>
              <a:buClr>
                <a:srgbClr val="003300"/>
              </a:buClr>
              <a:buFont typeface="Arial" panose="020B0604020202020204" pitchFamily="34" charset="0"/>
              <a:buChar char="•"/>
              <a:tabLst>
                <a:tab pos="338138" algn="l"/>
                <a:tab pos="1252538" algn="l"/>
                <a:tab pos="2166938" algn="l"/>
                <a:tab pos="3081338" algn="l"/>
                <a:tab pos="3995738" algn="l"/>
                <a:tab pos="4910138" algn="l"/>
                <a:tab pos="5824538" algn="l"/>
                <a:tab pos="6738938" algn="l"/>
                <a:tab pos="7653338" algn="l"/>
                <a:tab pos="8567738" algn="l"/>
                <a:tab pos="9482138" algn="l"/>
                <a:tab pos="10396538" algn="l"/>
              </a:tabLst>
              <a:defRPr/>
            </a:pPr>
            <a:r>
              <a:rPr lang="sv-SE" sz="1800" dirty="0">
                <a:solidFill>
                  <a:srgbClr val="000000"/>
                </a:solidFill>
                <a:latin typeface="Arial" charset="0"/>
              </a:rPr>
              <a:t>På medellång sikt uppnås en ny jämvikt vid </a:t>
            </a:r>
            <a:r>
              <a:rPr lang="sv-SE" sz="1800" i="1" dirty="0">
                <a:solidFill>
                  <a:srgbClr val="000000"/>
                </a:solidFill>
                <a:latin typeface="Arial" charset="0"/>
              </a:rPr>
              <a:t>A’’ </a:t>
            </a:r>
            <a:r>
              <a:rPr lang="sv-SE" sz="1800" dirty="0">
                <a:solidFill>
                  <a:srgbClr val="000000"/>
                </a:solidFill>
                <a:latin typeface="Arial" charset="0"/>
              </a:rPr>
              <a:t>där endast priserna är högre.</a:t>
            </a:r>
          </a:p>
        </p:txBody>
      </p:sp>
      <p:sp>
        <p:nvSpPr>
          <p:cNvPr id="20485" name="Line 3"/>
          <p:cNvSpPr>
            <a:spLocks noChangeShapeType="1"/>
          </p:cNvSpPr>
          <p:nvPr/>
        </p:nvSpPr>
        <p:spPr bwMode="auto">
          <a:xfrm>
            <a:off x="4806950" y="2401888"/>
            <a:ext cx="1588" cy="3355975"/>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0486" name="Line 4"/>
          <p:cNvSpPr>
            <a:spLocks noChangeShapeType="1"/>
          </p:cNvSpPr>
          <p:nvPr/>
        </p:nvSpPr>
        <p:spPr bwMode="auto">
          <a:xfrm>
            <a:off x="4806950" y="5768975"/>
            <a:ext cx="3902075" cy="1588"/>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0487" name="Text Box 5"/>
          <p:cNvSpPr txBox="1">
            <a:spLocks noChangeArrowheads="1"/>
          </p:cNvSpPr>
          <p:nvPr/>
        </p:nvSpPr>
        <p:spPr bwMode="auto">
          <a:xfrm rot="-5400000">
            <a:off x="3968080" y="2872532"/>
            <a:ext cx="1271587"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dirty="0">
                <a:solidFill>
                  <a:srgbClr val="000000"/>
                </a:solidFill>
                <a:latin typeface="Arial" charset="0"/>
              </a:rPr>
              <a:t>Prisnivå, </a:t>
            </a:r>
            <a:r>
              <a:rPr lang="sv-SE" altLang="en-US" sz="1800" i="1" dirty="0">
                <a:solidFill>
                  <a:srgbClr val="000000"/>
                </a:solidFill>
                <a:latin typeface="Arial" charset="0"/>
              </a:rPr>
              <a:t>P</a:t>
            </a:r>
          </a:p>
        </p:txBody>
      </p:sp>
      <p:grpSp>
        <p:nvGrpSpPr>
          <p:cNvPr id="20488" name="Group 6"/>
          <p:cNvGrpSpPr>
            <a:grpSpLocks/>
          </p:cNvGrpSpPr>
          <p:nvPr/>
        </p:nvGrpSpPr>
        <p:grpSpPr bwMode="auto">
          <a:xfrm>
            <a:off x="5737225" y="2476499"/>
            <a:ext cx="3430588" cy="2724150"/>
            <a:chOff x="3614" y="1560"/>
            <a:chExt cx="2161" cy="1716"/>
          </a:xfrm>
        </p:grpSpPr>
        <p:sp>
          <p:nvSpPr>
            <p:cNvPr id="20515" name="Freeform 7"/>
            <p:cNvSpPr>
              <a:spLocks noChangeArrowheads="1"/>
            </p:cNvSpPr>
            <p:nvPr/>
          </p:nvSpPr>
          <p:spPr bwMode="auto">
            <a:xfrm>
              <a:off x="3614" y="1560"/>
              <a:ext cx="1789" cy="1585"/>
            </a:xfrm>
            <a:custGeom>
              <a:avLst/>
              <a:gdLst>
                <a:gd name="T0" fmla="*/ 0 w 1362"/>
                <a:gd name="T1" fmla="*/ 0 h 859"/>
                <a:gd name="T2" fmla="*/ 1161 w 1362"/>
                <a:gd name="T3" fmla="*/ 3561 h 859"/>
                <a:gd name="T4" fmla="*/ 3087 w 1362"/>
                <a:gd name="T5" fmla="*/ 5397 h 859"/>
                <a:gd name="T6" fmla="*/ 0 60000 65536"/>
                <a:gd name="T7" fmla="*/ 0 60000 65536"/>
                <a:gd name="T8" fmla="*/ 0 60000 65536"/>
              </a:gdLst>
              <a:ahLst/>
              <a:cxnLst>
                <a:cxn ang="T6">
                  <a:pos x="T0" y="T1"/>
                </a:cxn>
                <a:cxn ang="T7">
                  <a:pos x="T2" y="T3"/>
                </a:cxn>
                <a:cxn ang="T8">
                  <a:pos x="T4" y="T5"/>
                </a:cxn>
              </a:cxnLst>
              <a:rect l="0" t="0" r="r" b="b"/>
              <a:pathLst>
                <a:path w="1362" h="859">
                  <a:moveTo>
                    <a:pt x="0" y="0"/>
                  </a:moveTo>
                  <a:cubicBezTo>
                    <a:pt x="85" y="96"/>
                    <a:pt x="285" y="424"/>
                    <a:pt x="512" y="567"/>
                  </a:cubicBezTo>
                  <a:cubicBezTo>
                    <a:pt x="739" y="710"/>
                    <a:pt x="1185" y="798"/>
                    <a:pt x="1362" y="859"/>
                  </a:cubicBezTo>
                </a:path>
              </a:pathLst>
            </a:custGeom>
            <a:noFill/>
            <a:ln w="38160">
              <a:solidFill>
                <a:srgbClr val="A5002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20516" name="Text Box 8"/>
            <p:cNvSpPr txBox="1">
              <a:spLocks noChangeArrowheads="1"/>
            </p:cNvSpPr>
            <p:nvPr/>
          </p:nvSpPr>
          <p:spPr bwMode="auto">
            <a:xfrm>
              <a:off x="5347" y="2984"/>
              <a:ext cx="428" cy="2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i="1" dirty="0" smtClean="0">
                  <a:solidFill>
                    <a:srgbClr val="A50021"/>
                  </a:solidFill>
                  <a:latin typeface="Arial" charset="0"/>
                </a:rPr>
                <a:t>AD’</a:t>
              </a:r>
              <a:endParaRPr lang="sv-SE" altLang="en-US" i="1" dirty="0">
                <a:solidFill>
                  <a:srgbClr val="A50021"/>
                </a:solidFill>
                <a:latin typeface="Arial" charset="0"/>
              </a:endParaRPr>
            </a:p>
          </p:txBody>
        </p:sp>
      </p:grpSp>
      <p:sp>
        <p:nvSpPr>
          <p:cNvPr id="20489" name="Freeform 9"/>
          <p:cNvSpPr>
            <a:spLocks noChangeArrowheads="1"/>
          </p:cNvSpPr>
          <p:nvPr/>
        </p:nvSpPr>
        <p:spPr bwMode="auto">
          <a:xfrm>
            <a:off x="5403850" y="3068638"/>
            <a:ext cx="3062288" cy="1843087"/>
          </a:xfrm>
          <a:custGeom>
            <a:avLst/>
            <a:gdLst>
              <a:gd name="T0" fmla="*/ 0 w 1929"/>
              <a:gd name="T1" fmla="*/ 2147483647 h 1161"/>
              <a:gd name="T2" fmla="*/ 2147483647 w 1929"/>
              <a:gd name="T3" fmla="*/ 2147483647 h 1161"/>
              <a:gd name="T4" fmla="*/ 2147483647 w 1929"/>
              <a:gd name="T5" fmla="*/ 2147483647 h 1161"/>
              <a:gd name="T6" fmla="*/ 2147483647 w 1929"/>
              <a:gd name="T7" fmla="*/ 0 h 1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9" h="1161">
                <a:moveTo>
                  <a:pt x="0" y="1161"/>
                </a:moveTo>
                <a:cubicBezTo>
                  <a:pt x="337" y="1055"/>
                  <a:pt x="675" y="950"/>
                  <a:pt x="960" y="814"/>
                </a:cubicBezTo>
                <a:cubicBezTo>
                  <a:pt x="1245" y="678"/>
                  <a:pt x="1549" y="483"/>
                  <a:pt x="1710" y="347"/>
                </a:cubicBezTo>
                <a:cubicBezTo>
                  <a:pt x="1871" y="211"/>
                  <a:pt x="1900" y="105"/>
                  <a:pt x="1929" y="0"/>
                </a:cubicBezTo>
              </a:path>
            </a:pathLst>
          </a:custGeom>
          <a:noFill/>
          <a:ln w="28440">
            <a:solidFill>
              <a:srgbClr val="5A6EA6"/>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20490" name="Rectangle 10"/>
          <p:cNvSpPr>
            <a:spLocks noChangeArrowheads="1"/>
          </p:cNvSpPr>
          <p:nvPr/>
        </p:nvSpPr>
        <p:spPr bwMode="auto">
          <a:xfrm>
            <a:off x="4416425" y="4484688"/>
            <a:ext cx="449263"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2000" i="1">
                <a:solidFill>
                  <a:srgbClr val="000000"/>
                </a:solidFill>
                <a:latin typeface="Arial" charset="0"/>
              </a:rPr>
              <a:t>P</a:t>
            </a:r>
            <a:r>
              <a:rPr lang="sv-SE" altLang="en-US" i="1" baseline="30000">
                <a:solidFill>
                  <a:srgbClr val="000000"/>
                </a:solidFill>
                <a:latin typeface="Arial" charset="0"/>
              </a:rPr>
              <a:t>e</a:t>
            </a:r>
          </a:p>
        </p:txBody>
      </p:sp>
      <p:sp>
        <p:nvSpPr>
          <p:cNvPr id="20491" name="Rectangle 11"/>
          <p:cNvSpPr>
            <a:spLocks noChangeArrowheads="1"/>
          </p:cNvSpPr>
          <p:nvPr/>
        </p:nvSpPr>
        <p:spPr bwMode="auto">
          <a:xfrm>
            <a:off x="5983288" y="5745163"/>
            <a:ext cx="44946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1800" i="1" dirty="0">
                <a:solidFill>
                  <a:srgbClr val="000000"/>
                </a:solidFill>
                <a:latin typeface="Arial" charset="0"/>
              </a:rPr>
              <a:t>Y</a:t>
            </a:r>
            <a:r>
              <a:rPr lang="sv-SE" altLang="en-US" i="1" baseline="-25000" dirty="0">
                <a:solidFill>
                  <a:srgbClr val="000000"/>
                </a:solidFill>
                <a:latin typeface="Arial" charset="0"/>
              </a:rPr>
              <a:t>n</a:t>
            </a:r>
          </a:p>
        </p:txBody>
      </p:sp>
      <p:sp>
        <p:nvSpPr>
          <p:cNvPr id="20492" name="Line 12"/>
          <p:cNvSpPr>
            <a:spLocks noChangeShapeType="1"/>
          </p:cNvSpPr>
          <p:nvPr/>
        </p:nvSpPr>
        <p:spPr bwMode="auto">
          <a:xfrm>
            <a:off x="4824413" y="4665663"/>
            <a:ext cx="1306512" cy="1587"/>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0493" name="Line 13"/>
          <p:cNvSpPr>
            <a:spLocks noChangeShapeType="1"/>
          </p:cNvSpPr>
          <p:nvPr/>
        </p:nvSpPr>
        <p:spPr bwMode="auto">
          <a:xfrm>
            <a:off x="6155564" y="4665663"/>
            <a:ext cx="1588" cy="1101725"/>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0494" name="Rectangle 14"/>
          <p:cNvSpPr>
            <a:spLocks noChangeArrowheads="1"/>
          </p:cNvSpPr>
          <p:nvPr/>
        </p:nvSpPr>
        <p:spPr bwMode="auto">
          <a:xfrm>
            <a:off x="7866063" y="2687638"/>
            <a:ext cx="585787"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i="1">
                <a:solidFill>
                  <a:srgbClr val="5A6EA6"/>
                </a:solidFill>
                <a:latin typeface="Arial" charset="0"/>
              </a:rPr>
              <a:t>AS</a:t>
            </a:r>
          </a:p>
        </p:txBody>
      </p:sp>
      <p:grpSp>
        <p:nvGrpSpPr>
          <p:cNvPr id="20495" name="Group 15"/>
          <p:cNvGrpSpPr>
            <a:grpSpLocks/>
          </p:cNvGrpSpPr>
          <p:nvPr/>
        </p:nvGrpSpPr>
        <p:grpSpPr bwMode="auto">
          <a:xfrm>
            <a:off x="5119688" y="3028950"/>
            <a:ext cx="3340100" cy="2703513"/>
            <a:chOff x="3225" y="1908"/>
            <a:chExt cx="2104" cy="1703"/>
          </a:xfrm>
        </p:grpSpPr>
        <p:sp>
          <p:nvSpPr>
            <p:cNvPr id="20513" name="Freeform 16"/>
            <p:cNvSpPr>
              <a:spLocks noChangeArrowheads="1"/>
            </p:cNvSpPr>
            <p:nvPr/>
          </p:nvSpPr>
          <p:spPr bwMode="auto">
            <a:xfrm>
              <a:off x="3225" y="1908"/>
              <a:ext cx="1751" cy="1585"/>
            </a:xfrm>
            <a:custGeom>
              <a:avLst/>
              <a:gdLst>
                <a:gd name="T0" fmla="*/ 0 w 1362"/>
                <a:gd name="T1" fmla="*/ 0 h 859"/>
                <a:gd name="T2" fmla="*/ 1088 w 1362"/>
                <a:gd name="T3" fmla="*/ 3561 h 859"/>
                <a:gd name="T4" fmla="*/ 2894 w 1362"/>
                <a:gd name="T5" fmla="*/ 5397 h 859"/>
                <a:gd name="T6" fmla="*/ 0 60000 65536"/>
                <a:gd name="T7" fmla="*/ 0 60000 65536"/>
                <a:gd name="T8" fmla="*/ 0 60000 65536"/>
              </a:gdLst>
              <a:ahLst/>
              <a:cxnLst>
                <a:cxn ang="T6">
                  <a:pos x="T0" y="T1"/>
                </a:cxn>
                <a:cxn ang="T7">
                  <a:pos x="T2" y="T3"/>
                </a:cxn>
                <a:cxn ang="T8">
                  <a:pos x="T4" y="T5"/>
                </a:cxn>
              </a:cxnLst>
              <a:rect l="0" t="0" r="r" b="b"/>
              <a:pathLst>
                <a:path w="1362" h="859">
                  <a:moveTo>
                    <a:pt x="0" y="0"/>
                  </a:moveTo>
                  <a:cubicBezTo>
                    <a:pt x="85" y="96"/>
                    <a:pt x="285" y="424"/>
                    <a:pt x="512" y="567"/>
                  </a:cubicBezTo>
                  <a:cubicBezTo>
                    <a:pt x="739" y="710"/>
                    <a:pt x="1185" y="798"/>
                    <a:pt x="1362" y="859"/>
                  </a:cubicBezTo>
                </a:path>
              </a:pathLst>
            </a:custGeom>
            <a:noFill/>
            <a:ln w="38160">
              <a:solidFill>
                <a:srgbClr val="A5002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20514" name="Text Box 17"/>
            <p:cNvSpPr txBox="1">
              <a:spLocks noChangeArrowheads="1"/>
            </p:cNvSpPr>
            <p:nvPr/>
          </p:nvSpPr>
          <p:spPr bwMode="auto">
            <a:xfrm>
              <a:off x="4950" y="3323"/>
              <a:ext cx="380" cy="2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i="1">
                  <a:solidFill>
                    <a:srgbClr val="A50021"/>
                  </a:solidFill>
                  <a:latin typeface="Arial" charset="0"/>
                </a:rPr>
                <a:t>AD</a:t>
              </a:r>
            </a:p>
          </p:txBody>
        </p:sp>
      </p:grpSp>
      <p:sp>
        <p:nvSpPr>
          <p:cNvPr id="20496" name="Text Box 18"/>
          <p:cNvSpPr txBox="1">
            <a:spLocks noChangeArrowheads="1"/>
          </p:cNvSpPr>
          <p:nvPr/>
        </p:nvSpPr>
        <p:spPr bwMode="auto">
          <a:xfrm>
            <a:off x="5741988" y="6111875"/>
            <a:ext cx="1550987"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a:solidFill>
                  <a:srgbClr val="000000"/>
                </a:solidFill>
                <a:latin typeface="Arial" charset="0"/>
              </a:rPr>
              <a:t>Produktion, </a:t>
            </a:r>
            <a:r>
              <a:rPr lang="sv-SE" altLang="en-US" sz="1800" i="1">
                <a:solidFill>
                  <a:srgbClr val="000000"/>
                </a:solidFill>
                <a:latin typeface="Arial" charset="0"/>
              </a:rPr>
              <a:t>Y</a:t>
            </a:r>
          </a:p>
        </p:txBody>
      </p:sp>
      <p:sp>
        <p:nvSpPr>
          <p:cNvPr id="20497" name="Rectangle 19"/>
          <p:cNvSpPr>
            <a:spLocks noChangeArrowheads="1"/>
          </p:cNvSpPr>
          <p:nvPr/>
        </p:nvSpPr>
        <p:spPr bwMode="auto">
          <a:xfrm>
            <a:off x="5843588" y="4699000"/>
            <a:ext cx="344487"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i="1" dirty="0">
                <a:solidFill>
                  <a:srgbClr val="000000"/>
                </a:solidFill>
                <a:latin typeface="Arial" charset="0"/>
              </a:rPr>
              <a:t>A</a:t>
            </a:r>
          </a:p>
        </p:txBody>
      </p:sp>
      <p:sp>
        <p:nvSpPr>
          <p:cNvPr id="20498" name="Rectangle 20"/>
          <p:cNvSpPr>
            <a:spLocks noChangeArrowheads="1"/>
          </p:cNvSpPr>
          <p:nvPr/>
        </p:nvSpPr>
        <p:spPr bwMode="auto">
          <a:xfrm>
            <a:off x="6864350" y="3937000"/>
            <a:ext cx="500063"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i="1" dirty="0">
                <a:solidFill>
                  <a:srgbClr val="000000"/>
                </a:solidFill>
                <a:latin typeface="Arial" charset="0"/>
              </a:rPr>
              <a:t>A’</a:t>
            </a:r>
          </a:p>
        </p:txBody>
      </p:sp>
      <p:grpSp>
        <p:nvGrpSpPr>
          <p:cNvPr id="21525" name="Group 21"/>
          <p:cNvGrpSpPr>
            <a:grpSpLocks/>
          </p:cNvGrpSpPr>
          <p:nvPr/>
        </p:nvGrpSpPr>
        <p:grpSpPr bwMode="auto">
          <a:xfrm>
            <a:off x="6156181" y="3277542"/>
            <a:ext cx="668338" cy="871538"/>
            <a:chOff x="3894" y="2065"/>
            <a:chExt cx="421" cy="549"/>
          </a:xfrm>
        </p:grpSpPr>
        <p:sp>
          <p:nvSpPr>
            <p:cNvPr id="20510" name="Line 22"/>
            <p:cNvSpPr>
              <a:spLocks noChangeShapeType="1"/>
            </p:cNvSpPr>
            <p:nvPr/>
          </p:nvSpPr>
          <p:spPr bwMode="auto">
            <a:xfrm flipH="1" flipV="1">
              <a:off x="4223" y="2549"/>
              <a:ext cx="92" cy="65"/>
            </a:xfrm>
            <a:prstGeom prst="line">
              <a:avLst/>
            </a:prstGeom>
            <a:noFill/>
            <a:ln w="38100">
              <a:solidFill>
                <a:srgbClr val="000000"/>
              </a:solidFill>
              <a:miter lim="800000"/>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0511" name="Line 23"/>
            <p:cNvSpPr>
              <a:spLocks noChangeShapeType="1"/>
            </p:cNvSpPr>
            <p:nvPr/>
          </p:nvSpPr>
          <p:spPr bwMode="auto">
            <a:xfrm rot="1080000" flipH="1" flipV="1">
              <a:off x="4038" y="2330"/>
              <a:ext cx="110" cy="79"/>
            </a:xfrm>
            <a:prstGeom prst="line">
              <a:avLst/>
            </a:prstGeom>
            <a:noFill/>
            <a:ln w="44450">
              <a:solidFill>
                <a:srgbClr val="000000"/>
              </a:solidFill>
              <a:miter lim="800000"/>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0512" name="Line 24"/>
            <p:cNvSpPr>
              <a:spLocks noChangeShapeType="1"/>
            </p:cNvSpPr>
            <p:nvPr/>
          </p:nvSpPr>
          <p:spPr bwMode="auto">
            <a:xfrm flipH="1" flipV="1">
              <a:off x="3894" y="2065"/>
              <a:ext cx="51" cy="88"/>
            </a:xfrm>
            <a:prstGeom prst="line">
              <a:avLst/>
            </a:prstGeom>
            <a:noFill/>
            <a:ln w="44450">
              <a:solidFill>
                <a:srgbClr val="000000"/>
              </a:solidFill>
              <a:miter lim="800000"/>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grpSp>
      <p:sp>
        <p:nvSpPr>
          <p:cNvPr id="20500" name="Line 25"/>
          <p:cNvSpPr>
            <a:spLocks noChangeShapeType="1"/>
          </p:cNvSpPr>
          <p:nvPr/>
        </p:nvSpPr>
        <p:spPr bwMode="auto">
          <a:xfrm>
            <a:off x="7026275" y="4332288"/>
            <a:ext cx="1588" cy="1422400"/>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0501" name="Line 26"/>
          <p:cNvSpPr>
            <a:spLocks noChangeShapeType="1"/>
          </p:cNvSpPr>
          <p:nvPr/>
        </p:nvSpPr>
        <p:spPr bwMode="auto">
          <a:xfrm flipH="1">
            <a:off x="4794250" y="4316413"/>
            <a:ext cx="2238375" cy="1587"/>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0502" name="Rectangle 27"/>
          <p:cNvSpPr>
            <a:spLocks noChangeArrowheads="1"/>
          </p:cNvSpPr>
          <p:nvPr/>
        </p:nvSpPr>
        <p:spPr bwMode="auto">
          <a:xfrm>
            <a:off x="4418013" y="4122738"/>
            <a:ext cx="427037" cy="3984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875"/>
              </a:spcBef>
            </a:pPr>
            <a:r>
              <a:rPr lang="sv-SE" altLang="en-US" sz="2000" i="1">
                <a:solidFill>
                  <a:srgbClr val="000000"/>
                </a:solidFill>
                <a:latin typeface="Arial" charset="0"/>
              </a:rPr>
              <a:t>P</a:t>
            </a:r>
          </a:p>
        </p:txBody>
      </p:sp>
      <p:sp>
        <p:nvSpPr>
          <p:cNvPr id="20503" name="Rectangle 28"/>
          <p:cNvSpPr>
            <a:spLocks noChangeArrowheads="1"/>
          </p:cNvSpPr>
          <p:nvPr/>
        </p:nvSpPr>
        <p:spPr bwMode="auto">
          <a:xfrm>
            <a:off x="6854825" y="5754688"/>
            <a:ext cx="481013"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i="1" dirty="0">
                <a:solidFill>
                  <a:srgbClr val="000000"/>
                </a:solidFill>
                <a:latin typeface="Arial" charset="0"/>
              </a:rPr>
              <a:t>Y</a:t>
            </a:r>
          </a:p>
        </p:txBody>
      </p:sp>
      <p:grpSp>
        <p:nvGrpSpPr>
          <p:cNvPr id="21533" name="Group 29"/>
          <p:cNvGrpSpPr>
            <a:grpSpLocks/>
          </p:cNvGrpSpPr>
          <p:nvPr/>
        </p:nvGrpSpPr>
        <p:grpSpPr bwMode="auto">
          <a:xfrm>
            <a:off x="5213350" y="1720850"/>
            <a:ext cx="3060700" cy="4046538"/>
            <a:chOff x="3284" y="1084"/>
            <a:chExt cx="1928" cy="2549"/>
          </a:xfrm>
        </p:grpSpPr>
        <p:sp>
          <p:nvSpPr>
            <p:cNvPr id="20506" name="Line 30"/>
            <p:cNvSpPr>
              <a:spLocks noChangeShapeType="1"/>
            </p:cNvSpPr>
            <p:nvPr/>
          </p:nvSpPr>
          <p:spPr bwMode="auto">
            <a:xfrm>
              <a:off x="3879" y="2039"/>
              <a:ext cx="0" cy="1594"/>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grpSp>
          <p:nvGrpSpPr>
            <p:cNvPr id="20507" name="Group 31"/>
            <p:cNvGrpSpPr>
              <a:grpSpLocks/>
            </p:cNvGrpSpPr>
            <p:nvPr/>
          </p:nvGrpSpPr>
          <p:grpSpPr bwMode="auto">
            <a:xfrm>
              <a:off x="3284" y="1084"/>
              <a:ext cx="1928" cy="1160"/>
              <a:chOff x="3284" y="1084"/>
              <a:chExt cx="1928" cy="1160"/>
            </a:xfrm>
          </p:grpSpPr>
          <p:sp>
            <p:nvSpPr>
              <p:cNvPr id="20508" name="Freeform 32"/>
              <p:cNvSpPr>
                <a:spLocks noChangeArrowheads="1"/>
              </p:cNvSpPr>
              <p:nvPr/>
            </p:nvSpPr>
            <p:spPr bwMode="auto">
              <a:xfrm>
                <a:off x="3284" y="1084"/>
                <a:ext cx="1929" cy="1161"/>
              </a:xfrm>
              <a:custGeom>
                <a:avLst/>
                <a:gdLst>
                  <a:gd name="T0" fmla="*/ 0 w 1929"/>
                  <a:gd name="T1" fmla="*/ 1161 h 1161"/>
                  <a:gd name="T2" fmla="*/ 960 w 1929"/>
                  <a:gd name="T3" fmla="*/ 814 h 1161"/>
                  <a:gd name="T4" fmla="*/ 1710 w 1929"/>
                  <a:gd name="T5" fmla="*/ 347 h 1161"/>
                  <a:gd name="T6" fmla="*/ 1929 w 1929"/>
                  <a:gd name="T7" fmla="*/ 0 h 1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9" h="1161">
                    <a:moveTo>
                      <a:pt x="0" y="1161"/>
                    </a:moveTo>
                    <a:cubicBezTo>
                      <a:pt x="337" y="1055"/>
                      <a:pt x="675" y="950"/>
                      <a:pt x="960" y="814"/>
                    </a:cubicBezTo>
                    <a:cubicBezTo>
                      <a:pt x="1245" y="678"/>
                      <a:pt x="1549" y="483"/>
                      <a:pt x="1710" y="347"/>
                    </a:cubicBezTo>
                    <a:cubicBezTo>
                      <a:pt x="1871" y="211"/>
                      <a:pt x="1900" y="105"/>
                      <a:pt x="1929" y="0"/>
                    </a:cubicBezTo>
                  </a:path>
                </a:pathLst>
              </a:custGeom>
              <a:noFill/>
              <a:ln w="28440">
                <a:solidFill>
                  <a:srgbClr val="5A6EA6"/>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20509" name="Rectangle 33"/>
              <p:cNvSpPr>
                <a:spLocks noChangeArrowheads="1"/>
              </p:cNvSpPr>
              <p:nvPr/>
            </p:nvSpPr>
            <p:spPr bwMode="auto">
              <a:xfrm>
                <a:off x="3826" y="1802"/>
                <a:ext cx="315" cy="2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i="1" dirty="0">
                    <a:solidFill>
                      <a:srgbClr val="000000"/>
                    </a:solidFill>
                    <a:latin typeface="Arial" charset="0"/>
                  </a:rPr>
                  <a:t>A’’</a:t>
                </a:r>
              </a:p>
            </p:txBody>
          </p:sp>
        </p:grpSp>
      </p:grpSp>
      <p:sp>
        <p:nvSpPr>
          <p:cNvPr id="21538" name="Rectangle 34"/>
          <p:cNvSpPr>
            <a:spLocks noChangeArrowheads="1"/>
          </p:cNvSpPr>
          <p:nvPr/>
        </p:nvSpPr>
        <p:spPr bwMode="auto">
          <a:xfrm>
            <a:off x="286767" y="3698642"/>
            <a:ext cx="4507483" cy="3146425"/>
          </a:xfrm>
          <a:prstGeom prst="rect">
            <a:avLst/>
          </a:prstGeom>
          <a:noFill/>
          <a:ln>
            <a:noFill/>
          </a:ln>
          <a:effectLst/>
          <a:extLst/>
        </p:spPr>
        <p:txBody>
          <a:bodyPr lIns="90000" tIns="46800" rIns="90000" bIns="46800"/>
          <a:lstStyle/>
          <a:p>
            <a:pPr marL="342900" indent="-342900">
              <a:spcBef>
                <a:spcPts val="238"/>
              </a:spcBef>
              <a:spcAft>
                <a:spcPts val="238"/>
              </a:spcAft>
              <a:buClr>
                <a:srgbClr val="003300"/>
              </a:buClr>
              <a:buFont typeface="Arial" panose="020B0604020202020204" pitchFamily="34" charset="0"/>
              <a:buChar char="•"/>
              <a:tabLst>
                <a:tab pos="338138" algn="l"/>
                <a:tab pos="1252538" algn="l"/>
                <a:tab pos="2166938" algn="l"/>
                <a:tab pos="3081338" algn="l"/>
                <a:tab pos="3995738" algn="l"/>
                <a:tab pos="4910138" algn="l"/>
                <a:tab pos="5824538" algn="l"/>
                <a:tab pos="6738938" algn="l"/>
                <a:tab pos="7653338" algn="l"/>
                <a:tab pos="8567738" algn="l"/>
                <a:tab pos="9482138" algn="l"/>
                <a:tab pos="10396538" algn="l"/>
              </a:tabLst>
              <a:defRPr/>
            </a:pPr>
            <a:r>
              <a:rPr lang="sv-SE" sz="1800" dirty="0">
                <a:solidFill>
                  <a:srgbClr val="000000"/>
                </a:solidFill>
                <a:latin typeface="Arial" charset="0"/>
              </a:rPr>
              <a:t>Prisökningen är proportionell </a:t>
            </a:r>
            <a:r>
              <a:rPr lang="sv-SE" sz="1800" dirty="0" smtClean="0">
                <a:solidFill>
                  <a:srgbClr val="000000"/>
                </a:solidFill>
                <a:latin typeface="Arial" charset="0"/>
              </a:rPr>
              <a:t/>
            </a:r>
            <a:br>
              <a:rPr lang="sv-SE" sz="1800" dirty="0" smtClean="0">
                <a:solidFill>
                  <a:srgbClr val="000000"/>
                </a:solidFill>
                <a:latin typeface="Arial" charset="0"/>
              </a:rPr>
            </a:br>
            <a:r>
              <a:rPr lang="sv-SE" sz="1800" dirty="0" smtClean="0">
                <a:solidFill>
                  <a:srgbClr val="000000"/>
                </a:solidFill>
                <a:latin typeface="Arial" charset="0"/>
              </a:rPr>
              <a:t>mot </a:t>
            </a:r>
            <a:r>
              <a:rPr lang="sv-SE" sz="1800" dirty="0">
                <a:solidFill>
                  <a:srgbClr val="000000"/>
                </a:solidFill>
                <a:latin typeface="Arial" charset="0"/>
              </a:rPr>
              <a:t>penningmängdsökningen </a:t>
            </a:r>
            <a:r>
              <a:rPr lang="sv-SE" sz="1800" dirty="0" smtClean="0">
                <a:solidFill>
                  <a:srgbClr val="000000"/>
                </a:solidFill>
                <a:latin typeface="Arial" charset="0"/>
              </a:rPr>
              <a:t/>
            </a:r>
            <a:br>
              <a:rPr lang="sv-SE" sz="1800" dirty="0" smtClean="0">
                <a:solidFill>
                  <a:srgbClr val="000000"/>
                </a:solidFill>
                <a:latin typeface="Arial" charset="0"/>
              </a:rPr>
            </a:br>
            <a:r>
              <a:rPr lang="sv-SE" sz="1800" dirty="0" smtClean="0">
                <a:solidFill>
                  <a:srgbClr val="000000"/>
                </a:solidFill>
                <a:latin typeface="Arial" charset="0"/>
              </a:rPr>
              <a:t>så </a:t>
            </a:r>
            <a:r>
              <a:rPr lang="sv-SE" sz="1800" dirty="0">
                <a:solidFill>
                  <a:srgbClr val="000000"/>
                </a:solidFill>
                <a:latin typeface="Arial" charset="0"/>
              </a:rPr>
              <a:t>att </a:t>
            </a:r>
            <a:r>
              <a:rPr lang="sv-SE" sz="1800" i="1" dirty="0">
                <a:solidFill>
                  <a:srgbClr val="000000"/>
                </a:solidFill>
                <a:latin typeface="Arial" charset="0"/>
              </a:rPr>
              <a:t>M/P</a:t>
            </a:r>
            <a:r>
              <a:rPr lang="sv-SE" sz="1800" dirty="0">
                <a:solidFill>
                  <a:srgbClr val="000000"/>
                </a:solidFill>
                <a:latin typeface="Arial" charset="0"/>
              </a:rPr>
              <a:t> är återställt.</a:t>
            </a:r>
          </a:p>
          <a:p>
            <a:pPr marL="342900" indent="-342900">
              <a:spcBef>
                <a:spcPts val="238"/>
              </a:spcBef>
              <a:spcAft>
                <a:spcPts val="238"/>
              </a:spcAft>
              <a:buClr>
                <a:srgbClr val="003300"/>
              </a:buClr>
              <a:buFont typeface="Arial" panose="020B0604020202020204" pitchFamily="34" charset="0"/>
              <a:buChar char="•"/>
              <a:tabLst>
                <a:tab pos="338138" algn="l"/>
                <a:tab pos="1252538" algn="l"/>
                <a:tab pos="2166938" algn="l"/>
                <a:tab pos="3081338" algn="l"/>
                <a:tab pos="3995738" algn="l"/>
                <a:tab pos="4910138" algn="l"/>
                <a:tab pos="5824538" algn="l"/>
                <a:tab pos="6738938" algn="l"/>
                <a:tab pos="7653338" algn="l"/>
                <a:tab pos="8567738" algn="l"/>
                <a:tab pos="9482138" algn="l"/>
                <a:tab pos="10396538" algn="l"/>
              </a:tabLst>
              <a:defRPr/>
            </a:pPr>
            <a:r>
              <a:rPr lang="sv-SE" sz="1800" dirty="0">
                <a:solidFill>
                  <a:srgbClr val="000000"/>
                </a:solidFill>
                <a:latin typeface="Arial" charset="0"/>
              </a:rPr>
              <a:t>Under anpassningen är räntan </a:t>
            </a:r>
            <a:r>
              <a:rPr lang="sv-SE" sz="1800" dirty="0" smtClean="0">
                <a:solidFill>
                  <a:srgbClr val="000000"/>
                </a:solidFill>
                <a:latin typeface="Arial" charset="0"/>
              </a:rPr>
              <a:t/>
            </a:r>
            <a:br>
              <a:rPr lang="sv-SE" sz="1800" dirty="0" smtClean="0">
                <a:solidFill>
                  <a:srgbClr val="000000"/>
                </a:solidFill>
                <a:latin typeface="Arial" charset="0"/>
              </a:rPr>
            </a:br>
            <a:r>
              <a:rPr lang="sv-SE" sz="1800" dirty="0" smtClean="0">
                <a:solidFill>
                  <a:srgbClr val="000000"/>
                </a:solidFill>
                <a:latin typeface="Arial" charset="0"/>
              </a:rPr>
              <a:t>lägre</a:t>
            </a:r>
            <a:r>
              <a:rPr lang="sv-SE" sz="1800" dirty="0">
                <a:solidFill>
                  <a:srgbClr val="000000"/>
                </a:solidFill>
                <a:latin typeface="Arial" charset="0"/>
              </a:rPr>
              <a:t>.</a:t>
            </a:r>
          </a:p>
          <a:p>
            <a:pPr marL="342900" indent="-342900">
              <a:spcBef>
                <a:spcPts val="238"/>
              </a:spcBef>
              <a:spcAft>
                <a:spcPts val="238"/>
              </a:spcAft>
              <a:buClr>
                <a:srgbClr val="003300"/>
              </a:buClr>
              <a:buFont typeface="Arial" panose="020B0604020202020204" pitchFamily="34" charset="0"/>
              <a:buChar char="•"/>
              <a:tabLst>
                <a:tab pos="338138" algn="l"/>
                <a:tab pos="1252538" algn="l"/>
                <a:tab pos="2166938" algn="l"/>
                <a:tab pos="3081338" algn="l"/>
                <a:tab pos="3995738" algn="l"/>
                <a:tab pos="4910138" algn="l"/>
                <a:tab pos="5824538" algn="l"/>
                <a:tab pos="6738938" algn="l"/>
                <a:tab pos="7653338" algn="l"/>
                <a:tab pos="8567738" algn="l"/>
                <a:tab pos="9482138" algn="l"/>
                <a:tab pos="10396538" algn="l"/>
              </a:tabLst>
              <a:defRPr/>
            </a:pPr>
            <a:r>
              <a:rPr lang="sv-SE" sz="1800" dirty="0">
                <a:solidFill>
                  <a:srgbClr val="000000"/>
                </a:solidFill>
                <a:latin typeface="Arial" charset="0"/>
              </a:rPr>
              <a:t>Detta kan analyseras i </a:t>
            </a:r>
            <a:r>
              <a:rPr lang="sv-SE" sz="1800" i="1" dirty="0">
                <a:solidFill>
                  <a:srgbClr val="000000"/>
                </a:solidFill>
                <a:latin typeface="Arial" charset="0"/>
              </a:rPr>
              <a:t>IS-LM</a:t>
            </a:r>
            <a:r>
              <a:rPr lang="sv-SE" sz="1800" dirty="0">
                <a:solidFill>
                  <a:srgbClr val="000000"/>
                </a:solidFill>
                <a:latin typeface="Arial" charset="0"/>
              </a:rPr>
              <a:t> </a:t>
            </a:r>
            <a:r>
              <a:rPr lang="sv-SE" sz="1800" dirty="0" smtClean="0">
                <a:solidFill>
                  <a:srgbClr val="000000"/>
                </a:solidFill>
                <a:latin typeface="Arial" charset="0"/>
              </a:rPr>
              <a:t>dia-grammet </a:t>
            </a:r>
            <a:r>
              <a:rPr lang="sv-SE" sz="1800" dirty="0">
                <a:solidFill>
                  <a:srgbClr val="000000"/>
                </a:solidFill>
                <a:latin typeface="Arial" charset="0"/>
              </a:rPr>
              <a:t>där </a:t>
            </a:r>
            <a:r>
              <a:rPr lang="sv-SE" sz="1800" i="1" dirty="0">
                <a:solidFill>
                  <a:srgbClr val="000000"/>
                </a:solidFill>
                <a:latin typeface="Arial" charset="0"/>
              </a:rPr>
              <a:t>LM</a:t>
            </a:r>
            <a:r>
              <a:rPr lang="sv-SE" sz="1800" dirty="0">
                <a:solidFill>
                  <a:srgbClr val="000000"/>
                </a:solidFill>
                <a:latin typeface="Arial" charset="0"/>
              </a:rPr>
              <a:t>-kurvan </a:t>
            </a:r>
            <a:r>
              <a:rPr lang="sv-SE" sz="1800" dirty="0" smtClean="0">
                <a:solidFill>
                  <a:srgbClr val="000000"/>
                </a:solidFill>
                <a:latin typeface="Arial" charset="0"/>
              </a:rPr>
              <a:t>förskjuts nedåt. I </a:t>
            </a:r>
            <a:r>
              <a:rPr lang="sv-SE" sz="1800" dirty="0">
                <a:solidFill>
                  <a:srgbClr val="000000"/>
                </a:solidFill>
                <a:latin typeface="Arial" charset="0"/>
              </a:rPr>
              <a:t>takt med prisökningarna </a:t>
            </a:r>
            <a:r>
              <a:rPr lang="sv-SE" sz="1800" dirty="0" smtClean="0">
                <a:solidFill>
                  <a:srgbClr val="000000"/>
                </a:solidFill>
                <a:latin typeface="Arial" charset="0"/>
              </a:rPr>
              <a:t>förskjuts </a:t>
            </a:r>
            <a:r>
              <a:rPr lang="sv-SE" sz="1800" i="1" dirty="0" smtClean="0">
                <a:solidFill>
                  <a:srgbClr val="000000"/>
                </a:solidFill>
                <a:latin typeface="Arial" charset="0"/>
              </a:rPr>
              <a:t>LM</a:t>
            </a:r>
            <a:r>
              <a:rPr lang="sv-SE" sz="1800" dirty="0" smtClean="0">
                <a:solidFill>
                  <a:srgbClr val="000000"/>
                </a:solidFill>
                <a:latin typeface="Arial" charset="0"/>
              </a:rPr>
              <a:t>-kurvan succesivt tillbaka</a:t>
            </a:r>
            <a:r>
              <a:rPr lang="sv-SE" sz="1800" dirty="0">
                <a:solidFill>
                  <a:srgbClr val="000000"/>
                </a:solidFill>
                <a:latin typeface="Arial" charset="0"/>
              </a:rPr>
              <a:t>.</a:t>
            </a:r>
          </a:p>
        </p:txBody>
      </p:sp>
      <p:sp>
        <p:nvSpPr>
          <p:cNvPr id="37" name="Slide Number Placeholder 3"/>
          <p:cNvSpPr>
            <a:spLocks noGrp="1"/>
          </p:cNvSpPr>
          <p:nvPr>
            <p:ph type="sldNum" sz="quarter" idx="10"/>
          </p:nvPr>
        </p:nvSpPr>
        <p:spPr>
          <a:xfrm>
            <a:off x="0" y="6548834"/>
            <a:ext cx="1900238" cy="336550"/>
          </a:xfrm>
        </p:spPr>
        <p:txBody>
          <a:bodyPr/>
          <a:lstStyle/>
          <a:p>
            <a:pPr>
              <a:defRPr/>
            </a:pPr>
            <a:r>
              <a:rPr lang="sv-SE" dirty="0" smtClean="0"/>
              <a:t>K8: </a:t>
            </a:r>
            <a:r>
              <a:rPr lang="sv-SE" dirty="0"/>
              <a:t>sid. </a:t>
            </a:r>
            <a:fld id="{71B7D319-3509-4EF6-A7CA-BA2351681FF6}" type="slidenum">
              <a:rPr lang="en-GB"/>
              <a:pPr>
                <a:defRPr/>
              </a:pPr>
              <a:t>16</a:t>
            </a:fld>
            <a:endParaRPr lang="en-GB" dirty="0"/>
          </a:p>
        </p:txBody>
      </p:sp>
    </p:spTree>
    <p:extLst>
      <p:ext uri="{BB962C8B-B14F-4D97-AF65-F5344CB8AC3E}">
        <p14:creationId xmlns:p14="http://schemas.microsoft.com/office/powerpoint/2010/main" val="576687008"/>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50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nodeType="clickEffect">
                                  <p:stCondLst>
                                    <p:cond delay="0"/>
                                  </p:stCondLst>
                                  <p:childTnLst>
                                    <p:set>
                                      <p:cBhvr additive="repl">
                                        <p:cTn id="10" dur="1" fill="hold">
                                          <p:stCondLst>
                                            <p:cond delay="0"/>
                                          </p:stCondLst>
                                        </p:cTn>
                                        <p:tgtEl>
                                          <p:spTgt spid="21525"/>
                                        </p:tgtEl>
                                        <p:attrNameLst>
                                          <p:attrName>style.visibility</p:attrName>
                                        </p:attrNameLst>
                                      </p:cBhvr>
                                      <p:to>
                                        <p:strVal val="visible"/>
                                      </p:to>
                                    </p:set>
                                    <p:animEffect transition="in" filter="wipe(down)">
                                      <p:cBhvr additive="repl">
                                        <p:cTn id="11" dur="500"/>
                                        <p:tgtEl>
                                          <p:spTgt spid="2152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nodeType="clickEffect">
                                  <p:stCondLst>
                                    <p:cond delay="0"/>
                                  </p:stCondLst>
                                  <p:childTnLst>
                                    <p:set>
                                      <p:cBhvr additive="repl">
                                        <p:cTn id="15" dur="1" fill="hold">
                                          <p:stCondLst>
                                            <p:cond delay="0"/>
                                          </p:stCondLst>
                                        </p:cTn>
                                        <p:tgtEl>
                                          <p:spTgt spid="21533"/>
                                        </p:tgtEl>
                                        <p:attrNameLst>
                                          <p:attrName>style.visibility</p:attrName>
                                        </p:attrNameLst>
                                      </p:cBhvr>
                                      <p:to>
                                        <p:strVal val="visible"/>
                                      </p:to>
                                    </p:set>
                                    <p:animEffect transition="in" filter="wipe(left)">
                                      <p:cBhvr additive="repl">
                                        <p:cTn id="16" dur="500"/>
                                        <p:tgtEl>
                                          <p:spTgt spid="21533"/>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1506">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1538">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1538">
                                            <p:txEl>
                                              <p:pRg st="1" end="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153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uiExpand="1" build="p"/>
      <p:bldP spid="21538"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Grp="1" noChangeArrowheads="1"/>
          </p:cNvSpPr>
          <p:nvPr>
            <p:ph type="title"/>
          </p:nvPr>
        </p:nvSpPr>
        <p:spPr>
          <a:xfrm>
            <a:off x="609600" y="76200"/>
            <a:ext cx="8077200" cy="11430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smtClean="0"/>
              <a:t>Pengars Neutralitet</a:t>
            </a:r>
          </a:p>
        </p:txBody>
      </p:sp>
      <p:sp>
        <p:nvSpPr>
          <p:cNvPr id="22530" name="Rectangle 2"/>
          <p:cNvSpPr>
            <a:spLocks noGrp="1" noChangeArrowheads="1"/>
          </p:cNvSpPr>
          <p:nvPr>
            <p:ph type="body" idx="1"/>
          </p:nvPr>
        </p:nvSpPr>
        <p:spPr>
          <a:xfrm>
            <a:off x="609600" y="1752600"/>
            <a:ext cx="7924800" cy="4800600"/>
          </a:xfrm>
        </p:spPr>
        <p:txBody>
          <a:bodyPr/>
          <a:lstStyle/>
          <a:p>
            <a:pPr marL="338138" indent="-338138" eaLnBrk="1" hangingPunct="1">
              <a:spcBef>
                <a:spcPts val="400"/>
              </a:spcBef>
              <a:spcAft>
                <a:spcPts val="1700"/>
              </a:spcAft>
              <a:buClr>
                <a:srgbClr val="003300"/>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400" dirty="0" smtClean="0">
                <a:effectLst/>
              </a:rPr>
              <a:t>Notera att över tid så anpassas prisnivån efter en monetär expansion (kontraktion) så att den reala penningmängden blir oförändrad. Därmed får den inga långsiktiga effekter på produktion, eller andra reala variabler eller på räntan.</a:t>
            </a:r>
          </a:p>
          <a:p>
            <a:pPr marL="338138" indent="-338138" eaLnBrk="1" hangingPunct="1">
              <a:spcBef>
                <a:spcPts val="400"/>
              </a:spcBef>
              <a:spcAft>
                <a:spcPts val="1700"/>
              </a:spcAft>
              <a:buClr>
                <a:srgbClr val="003300"/>
              </a:buClr>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400" dirty="0" smtClean="0">
                <a:effectLst/>
              </a:rPr>
              <a:t>Detta fenomen kallas </a:t>
            </a:r>
            <a:r>
              <a:rPr lang="sv-SE" sz="2400" i="1" dirty="0" smtClean="0">
                <a:effectLst/>
              </a:rPr>
              <a:t>Pengars Neutralitet</a:t>
            </a:r>
            <a:r>
              <a:rPr lang="sv-SE" sz="2400" dirty="0" smtClean="0">
                <a:effectLst/>
              </a:rPr>
              <a:t>, nominell neutralitet eller monetär neutralitet (</a:t>
            </a:r>
            <a:r>
              <a:rPr lang="sv-SE" sz="2400" b="1" i="1" dirty="0" err="1" smtClean="0">
                <a:effectLst/>
              </a:rPr>
              <a:t>neutrality</a:t>
            </a:r>
            <a:r>
              <a:rPr lang="sv-SE" sz="2400" b="1" i="1" dirty="0" smtClean="0">
                <a:effectLst/>
              </a:rPr>
              <a:t> </a:t>
            </a:r>
            <a:r>
              <a:rPr lang="sv-SE" sz="2400" b="1" i="1" dirty="0" err="1" smtClean="0">
                <a:effectLst/>
              </a:rPr>
              <a:t>of</a:t>
            </a:r>
            <a:r>
              <a:rPr lang="sv-SE" sz="2400" b="1" i="1" dirty="0" smtClean="0">
                <a:effectLst/>
              </a:rPr>
              <a:t> </a:t>
            </a:r>
            <a:r>
              <a:rPr lang="sv-SE" sz="2400" b="1" i="1" dirty="0" err="1" smtClean="0">
                <a:effectLst/>
              </a:rPr>
              <a:t>money</a:t>
            </a:r>
            <a:r>
              <a:rPr lang="sv-SE" sz="2400" b="1" dirty="0" smtClean="0">
                <a:effectLst/>
              </a:rPr>
              <a:t>).</a:t>
            </a:r>
          </a:p>
        </p:txBody>
      </p:sp>
      <p:sp>
        <p:nvSpPr>
          <p:cNvPr id="5" name="Slide Number Placeholder 3"/>
          <p:cNvSpPr>
            <a:spLocks noGrp="1"/>
          </p:cNvSpPr>
          <p:nvPr>
            <p:ph type="sldNum" sz="quarter" idx="10"/>
          </p:nvPr>
        </p:nvSpPr>
        <p:spPr>
          <a:xfrm>
            <a:off x="0" y="6548834"/>
            <a:ext cx="1900238" cy="336550"/>
          </a:xfrm>
        </p:spPr>
        <p:txBody>
          <a:bodyPr/>
          <a:lstStyle/>
          <a:p>
            <a:pPr>
              <a:defRPr/>
            </a:pPr>
            <a:r>
              <a:rPr lang="sv-SE" dirty="0" smtClean="0"/>
              <a:t>K8: </a:t>
            </a:r>
            <a:r>
              <a:rPr lang="sv-SE" dirty="0"/>
              <a:t>sid. </a:t>
            </a:r>
            <a:fld id="{71B7D319-3509-4EF6-A7CA-BA2351681FF6}" type="slidenum">
              <a:rPr lang="en-GB"/>
              <a:pPr>
                <a:defRPr/>
              </a:pPr>
              <a:t>17</a:t>
            </a:fld>
            <a:endParaRPr lang="en-GB" dirty="0"/>
          </a:p>
        </p:txBody>
      </p:sp>
    </p:spTree>
    <p:extLst>
      <p:ext uri="{BB962C8B-B14F-4D97-AF65-F5344CB8AC3E}">
        <p14:creationId xmlns:p14="http://schemas.microsoft.com/office/powerpoint/2010/main" val="143054498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3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53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3" name="Group 1"/>
          <p:cNvGrpSpPr>
            <a:grpSpLocks/>
          </p:cNvGrpSpPr>
          <p:nvPr/>
        </p:nvGrpSpPr>
        <p:grpSpPr bwMode="auto">
          <a:xfrm>
            <a:off x="4065588" y="2917825"/>
            <a:ext cx="4110037" cy="3070225"/>
            <a:chOff x="2561" y="1838"/>
            <a:chExt cx="2589" cy="1934"/>
          </a:xfrm>
        </p:grpSpPr>
        <p:sp>
          <p:nvSpPr>
            <p:cNvPr id="22558" name="Line 2"/>
            <p:cNvSpPr>
              <a:spLocks noChangeShapeType="1"/>
            </p:cNvSpPr>
            <p:nvPr/>
          </p:nvSpPr>
          <p:spPr bwMode="auto">
            <a:xfrm>
              <a:off x="3646" y="2869"/>
              <a:ext cx="1" cy="904"/>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2559" name="Rectangle 3"/>
            <p:cNvSpPr>
              <a:spLocks noChangeArrowheads="1"/>
            </p:cNvSpPr>
            <p:nvPr/>
          </p:nvSpPr>
          <p:spPr bwMode="auto">
            <a:xfrm>
              <a:off x="2561" y="2779"/>
              <a:ext cx="269" cy="2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875"/>
                </a:spcBef>
              </a:pPr>
              <a:r>
                <a:rPr lang="sv-SE" altLang="en-US" sz="2000" i="1">
                  <a:solidFill>
                    <a:srgbClr val="000000"/>
                  </a:solidFill>
                  <a:latin typeface="Arial" charset="0"/>
                </a:rPr>
                <a:t>P</a:t>
              </a:r>
            </a:p>
          </p:txBody>
        </p:sp>
        <p:sp>
          <p:nvSpPr>
            <p:cNvPr id="22560" name="Text Box 4"/>
            <p:cNvSpPr txBox="1">
              <a:spLocks noChangeArrowheads="1"/>
            </p:cNvSpPr>
            <p:nvPr/>
          </p:nvSpPr>
          <p:spPr bwMode="auto">
            <a:xfrm>
              <a:off x="4729" y="3253"/>
              <a:ext cx="421" cy="2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i="1">
                  <a:solidFill>
                    <a:srgbClr val="A50021"/>
                  </a:solidFill>
                  <a:latin typeface="Arial" charset="0"/>
                </a:rPr>
                <a:t>AD’</a:t>
              </a:r>
            </a:p>
          </p:txBody>
        </p:sp>
        <p:sp>
          <p:nvSpPr>
            <p:cNvPr id="22561" name="Line 5"/>
            <p:cNvSpPr>
              <a:spLocks noChangeShapeType="1"/>
            </p:cNvSpPr>
            <p:nvPr/>
          </p:nvSpPr>
          <p:spPr bwMode="auto">
            <a:xfrm>
              <a:off x="2817" y="2869"/>
              <a:ext cx="823" cy="1"/>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2562" name="Freeform 6"/>
            <p:cNvSpPr>
              <a:spLocks noChangeArrowheads="1"/>
            </p:cNvSpPr>
            <p:nvPr/>
          </p:nvSpPr>
          <p:spPr bwMode="auto">
            <a:xfrm>
              <a:off x="3003" y="1838"/>
              <a:ext cx="1751" cy="1585"/>
            </a:xfrm>
            <a:custGeom>
              <a:avLst/>
              <a:gdLst>
                <a:gd name="T0" fmla="*/ 0 w 1362"/>
                <a:gd name="T1" fmla="*/ 0 h 859"/>
                <a:gd name="T2" fmla="*/ 1088 w 1362"/>
                <a:gd name="T3" fmla="*/ 3561 h 859"/>
                <a:gd name="T4" fmla="*/ 2894 w 1362"/>
                <a:gd name="T5" fmla="*/ 5397 h 859"/>
                <a:gd name="T6" fmla="*/ 0 60000 65536"/>
                <a:gd name="T7" fmla="*/ 0 60000 65536"/>
                <a:gd name="T8" fmla="*/ 0 60000 65536"/>
              </a:gdLst>
              <a:ahLst/>
              <a:cxnLst>
                <a:cxn ang="T6">
                  <a:pos x="T0" y="T1"/>
                </a:cxn>
                <a:cxn ang="T7">
                  <a:pos x="T2" y="T3"/>
                </a:cxn>
                <a:cxn ang="T8">
                  <a:pos x="T4" y="T5"/>
                </a:cxn>
              </a:cxnLst>
              <a:rect l="0" t="0" r="r" b="b"/>
              <a:pathLst>
                <a:path w="1362" h="859">
                  <a:moveTo>
                    <a:pt x="0" y="0"/>
                  </a:moveTo>
                  <a:cubicBezTo>
                    <a:pt x="85" y="96"/>
                    <a:pt x="285" y="424"/>
                    <a:pt x="512" y="567"/>
                  </a:cubicBezTo>
                  <a:cubicBezTo>
                    <a:pt x="739" y="710"/>
                    <a:pt x="1185" y="798"/>
                    <a:pt x="1362" y="859"/>
                  </a:cubicBezTo>
                </a:path>
              </a:pathLst>
            </a:custGeom>
            <a:noFill/>
            <a:ln w="38160">
              <a:solidFill>
                <a:srgbClr val="A5002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22563" name="Rectangle 7"/>
            <p:cNvSpPr>
              <a:spLocks noChangeArrowheads="1"/>
            </p:cNvSpPr>
            <p:nvPr/>
          </p:nvSpPr>
          <p:spPr bwMode="auto">
            <a:xfrm>
              <a:off x="3458" y="2890"/>
              <a:ext cx="324" cy="2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i="1" dirty="0">
                  <a:solidFill>
                    <a:srgbClr val="000000"/>
                  </a:solidFill>
                  <a:latin typeface="Arial" charset="0"/>
                </a:rPr>
                <a:t>A’</a:t>
              </a:r>
            </a:p>
          </p:txBody>
        </p:sp>
      </p:grpSp>
      <p:sp>
        <p:nvSpPr>
          <p:cNvPr id="23560" name="Rectangle 8"/>
          <p:cNvSpPr>
            <a:spLocks noGrp="1" noChangeArrowheads="1"/>
          </p:cNvSpPr>
          <p:nvPr>
            <p:ph type="title"/>
          </p:nvPr>
        </p:nvSpPr>
        <p:spPr>
          <a:xfrm>
            <a:off x="609600" y="52388"/>
            <a:ext cx="8077200" cy="1190625"/>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dirty="0" smtClean="0">
                <a:latin typeface="+mn-lt"/>
              </a:rPr>
              <a:t>En finanspolitisk åtstramning</a:t>
            </a:r>
          </a:p>
        </p:txBody>
      </p:sp>
      <p:sp>
        <p:nvSpPr>
          <p:cNvPr id="23561" name="Rectangle 9"/>
          <p:cNvSpPr>
            <a:spLocks noGrp="1" noChangeArrowheads="1"/>
          </p:cNvSpPr>
          <p:nvPr>
            <p:ph type="body" idx="1"/>
          </p:nvPr>
        </p:nvSpPr>
        <p:spPr>
          <a:xfrm>
            <a:off x="35496" y="1340768"/>
            <a:ext cx="4465067" cy="1327150"/>
          </a:xfrm>
          <a:noFill/>
        </p:spPr>
        <p:txBody>
          <a:bodyPr/>
          <a:lstStyle/>
          <a:p>
            <a:pPr marL="594900" eaLnBrk="1" hangingPunct="1">
              <a:spcBef>
                <a:spcPts val="250"/>
              </a:spcBef>
              <a:spcAft>
                <a:spcPts val="25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900" dirty="0" smtClean="0">
                <a:solidFill>
                  <a:schemeClr val="tx1"/>
                </a:solidFill>
                <a:effectLst/>
              </a:rPr>
              <a:t>Vad händer över tid efter en minskning av budgetunderskottet genom mindre offentlig konsum-</a:t>
            </a:r>
            <a:r>
              <a:rPr lang="sv-SE" sz="1900" dirty="0" err="1" smtClean="0">
                <a:solidFill>
                  <a:schemeClr val="tx1"/>
                </a:solidFill>
                <a:effectLst/>
              </a:rPr>
              <a:t>tion</a:t>
            </a:r>
            <a:r>
              <a:rPr lang="sv-SE" sz="1900" dirty="0" smtClean="0">
                <a:solidFill>
                  <a:schemeClr val="tx1"/>
                </a:solidFill>
                <a:effectLst/>
              </a:rPr>
              <a:t> eller högre </a:t>
            </a:r>
            <a:r>
              <a:rPr lang="sv-SE" sz="1900" dirty="0">
                <a:solidFill>
                  <a:schemeClr val="tx1"/>
                </a:solidFill>
                <a:effectLst/>
              </a:rPr>
              <a:t>skatter? </a:t>
            </a:r>
            <a:endParaRPr lang="sv-SE" sz="1900" dirty="0" smtClean="0">
              <a:solidFill>
                <a:schemeClr val="tx1"/>
              </a:solidFill>
              <a:effectLst/>
            </a:endParaRPr>
          </a:p>
          <a:p>
            <a:pPr marL="594900" eaLnBrk="1" hangingPunct="1">
              <a:spcBef>
                <a:spcPts val="250"/>
              </a:spcBef>
              <a:spcAft>
                <a:spcPts val="25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900" dirty="0" smtClean="0">
                <a:solidFill>
                  <a:schemeClr val="tx1"/>
                </a:solidFill>
                <a:effectLst/>
              </a:rPr>
              <a:t>Åtstramningen leder </a:t>
            </a:r>
            <a:r>
              <a:rPr lang="sv-SE" sz="1900" dirty="0">
                <a:solidFill>
                  <a:schemeClr val="tx1"/>
                </a:solidFill>
                <a:effectLst/>
              </a:rPr>
              <a:t>till först </a:t>
            </a:r>
            <a:r>
              <a:rPr lang="sv-SE" sz="1900" dirty="0" smtClean="0">
                <a:solidFill>
                  <a:schemeClr val="tx1"/>
                </a:solidFill>
                <a:effectLst/>
              </a:rPr>
              <a:t/>
            </a:r>
            <a:br>
              <a:rPr lang="sv-SE" sz="1900" dirty="0" smtClean="0">
                <a:solidFill>
                  <a:schemeClr val="tx1"/>
                </a:solidFill>
                <a:effectLst/>
              </a:rPr>
            </a:br>
            <a:r>
              <a:rPr lang="sv-SE" sz="1900" dirty="0" smtClean="0">
                <a:solidFill>
                  <a:schemeClr val="tx1"/>
                </a:solidFill>
                <a:effectLst/>
              </a:rPr>
              <a:t>till </a:t>
            </a:r>
            <a:r>
              <a:rPr lang="sv-SE" sz="1900" dirty="0">
                <a:solidFill>
                  <a:schemeClr val="tx1"/>
                </a:solidFill>
                <a:effectLst/>
              </a:rPr>
              <a:t>ett fall i produktionen (</a:t>
            </a:r>
            <a:r>
              <a:rPr lang="sv-SE" sz="1900" i="1" dirty="0" smtClean="0">
                <a:solidFill>
                  <a:schemeClr val="tx1"/>
                </a:solidFill>
                <a:effectLst/>
              </a:rPr>
              <a:t>AD </a:t>
            </a:r>
            <a:r>
              <a:rPr lang="sv-SE" sz="1900" dirty="0" smtClean="0">
                <a:solidFill>
                  <a:schemeClr val="tx1"/>
                </a:solidFill>
                <a:effectLst/>
              </a:rPr>
              <a:t>förskjuts åt </a:t>
            </a:r>
            <a:r>
              <a:rPr lang="sv-SE" sz="1900" dirty="0">
                <a:solidFill>
                  <a:schemeClr val="tx1"/>
                </a:solidFill>
                <a:effectLst/>
              </a:rPr>
              <a:t>vänster). </a:t>
            </a:r>
            <a:r>
              <a:rPr lang="sv-SE" sz="1900" dirty="0" smtClean="0">
                <a:solidFill>
                  <a:schemeClr val="tx1"/>
                </a:solidFill>
                <a:effectLst/>
              </a:rPr>
              <a:t>Jämvikt </a:t>
            </a:r>
            <a:r>
              <a:rPr lang="sv-SE" sz="1900" i="1" dirty="0" smtClean="0">
                <a:solidFill>
                  <a:schemeClr val="tx1"/>
                </a:solidFill>
                <a:effectLst/>
              </a:rPr>
              <a:t>A’</a:t>
            </a:r>
            <a:r>
              <a:rPr lang="sv-SE" sz="1900" dirty="0" smtClean="0">
                <a:solidFill>
                  <a:schemeClr val="tx1"/>
                </a:solidFill>
                <a:effectLst/>
              </a:rPr>
              <a:t> </a:t>
            </a:r>
          </a:p>
          <a:p>
            <a:pPr marL="594900" eaLnBrk="1" hangingPunct="1">
              <a:spcBef>
                <a:spcPts val="250"/>
              </a:spcBef>
              <a:spcAft>
                <a:spcPts val="25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900" dirty="0" smtClean="0">
                <a:solidFill>
                  <a:schemeClr val="tx1"/>
                </a:solidFill>
                <a:effectLst/>
              </a:rPr>
              <a:t>Över </a:t>
            </a:r>
            <a:r>
              <a:rPr lang="sv-SE" sz="1900" dirty="0">
                <a:solidFill>
                  <a:schemeClr val="tx1"/>
                </a:solidFill>
                <a:effectLst/>
              </a:rPr>
              <a:t>tid faller </a:t>
            </a:r>
            <a:r>
              <a:rPr lang="sv-SE" sz="1900" dirty="0" smtClean="0">
                <a:solidFill>
                  <a:schemeClr val="tx1"/>
                </a:solidFill>
                <a:effectLst/>
              </a:rPr>
              <a:t>prisförvänt-</a:t>
            </a:r>
            <a:br>
              <a:rPr lang="sv-SE" sz="1900" dirty="0" smtClean="0">
                <a:solidFill>
                  <a:schemeClr val="tx1"/>
                </a:solidFill>
                <a:effectLst/>
              </a:rPr>
            </a:br>
            <a:r>
              <a:rPr lang="sv-SE" sz="1900" dirty="0" err="1" smtClean="0">
                <a:solidFill>
                  <a:schemeClr val="tx1"/>
                </a:solidFill>
                <a:effectLst/>
              </a:rPr>
              <a:t>ningarna</a:t>
            </a:r>
            <a:r>
              <a:rPr lang="sv-SE" sz="1900" dirty="0" smtClean="0">
                <a:solidFill>
                  <a:schemeClr val="tx1"/>
                </a:solidFill>
                <a:effectLst/>
              </a:rPr>
              <a:t> </a:t>
            </a:r>
            <a:r>
              <a:rPr lang="sv-SE" sz="1900" dirty="0">
                <a:solidFill>
                  <a:schemeClr val="tx1"/>
                </a:solidFill>
                <a:effectLst/>
              </a:rPr>
              <a:t>och </a:t>
            </a:r>
            <a:r>
              <a:rPr lang="sv-SE" sz="1900" i="1" dirty="0">
                <a:solidFill>
                  <a:schemeClr val="tx1"/>
                </a:solidFill>
                <a:effectLst/>
              </a:rPr>
              <a:t>AS</a:t>
            </a:r>
            <a:r>
              <a:rPr lang="sv-SE" sz="1900" dirty="0">
                <a:solidFill>
                  <a:schemeClr val="tx1"/>
                </a:solidFill>
                <a:effectLst/>
              </a:rPr>
              <a:t> </a:t>
            </a:r>
            <a:r>
              <a:rPr lang="sv-SE" sz="1900" dirty="0" smtClean="0">
                <a:solidFill>
                  <a:schemeClr val="tx1"/>
                </a:solidFill>
                <a:effectLst/>
              </a:rPr>
              <a:t>förskjuts</a:t>
            </a:r>
            <a:br>
              <a:rPr lang="sv-SE" sz="1900" dirty="0" smtClean="0">
                <a:solidFill>
                  <a:schemeClr val="tx1"/>
                </a:solidFill>
                <a:effectLst/>
              </a:rPr>
            </a:br>
            <a:r>
              <a:rPr lang="sv-SE" sz="1900" dirty="0" smtClean="0">
                <a:solidFill>
                  <a:schemeClr val="tx1"/>
                </a:solidFill>
                <a:effectLst/>
              </a:rPr>
              <a:t>nedåt </a:t>
            </a:r>
            <a:r>
              <a:rPr lang="sv-SE" sz="1900" dirty="0">
                <a:solidFill>
                  <a:schemeClr val="tx1"/>
                </a:solidFill>
                <a:effectLst/>
              </a:rPr>
              <a:t>tills </a:t>
            </a:r>
            <a:r>
              <a:rPr lang="sv-SE" sz="1900" dirty="0" smtClean="0">
                <a:solidFill>
                  <a:schemeClr val="tx1"/>
                </a:solidFill>
                <a:effectLst/>
              </a:rPr>
              <a:t>potentiell </a:t>
            </a:r>
            <a:r>
              <a:rPr lang="sv-SE" sz="1900" dirty="0">
                <a:solidFill>
                  <a:schemeClr val="tx1"/>
                </a:solidFill>
                <a:effectLst/>
              </a:rPr>
              <a:t>produktion återigen uppnått</a:t>
            </a:r>
            <a:r>
              <a:rPr lang="sv-SE" sz="1900" dirty="0" smtClean="0">
                <a:solidFill>
                  <a:schemeClr val="tx1"/>
                </a:solidFill>
                <a:effectLst/>
              </a:rPr>
              <a:t>. Jämvikt </a:t>
            </a:r>
            <a:r>
              <a:rPr lang="sv-SE" sz="1900" i="1" dirty="0" smtClean="0">
                <a:solidFill>
                  <a:schemeClr val="tx1"/>
                </a:solidFill>
                <a:effectLst/>
              </a:rPr>
              <a:t>A’’.</a:t>
            </a:r>
            <a:endParaRPr lang="sv-SE" sz="1900" dirty="0">
              <a:solidFill>
                <a:schemeClr val="tx1"/>
              </a:solidFill>
              <a:effectLst/>
            </a:endParaRPr>
          </a:p>
          <a:p>
            <a:pPr marL="594900" eaLnBrk="1" hangingPunct="1">
              <a:spcBef>
                <a:spcPts val="250"/>
              </a:spcBef>
              <a:spcAft>
                <a:spcPts val="25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900" dirty="0" smtClean="0">
                <a:solidFill>
                  <a:schemeClr val="tx1"/>
                </a:solidFill>
                <a:effectLst/>
              </a:rPr>
              <a:t>I </a:t>
            </a:r>
            <a:r>
              <a:rPr lang="sv-SE" sz="1900" i="1" dirty="0" smtClean="0">
                <a:solidFill>
                  <a:schemeClr val="tx1"/>
                </a:solidFill>
                <a:effectLst/>
              </a:rPr>
              <a:t>IS/LM</a:t>
            </a:r>
            <a:r>
              <a:rPr lang="sv-SE" sz="1900" dirty="0" smtClean="0">
                <a:solidFill>
                  <a:schemeClr val="tx1"/>
                </a:solidFill>
                <a:effectLst/>
              </a:rPr>
              <a:t> kommer de fallande priserna att succesivt förskjuta </a:t>
            </a:r>
            <a:r>
              <a:rPr lang="sv-SE" sz="1900" i="1" dirty="0" smtClean="0">
                <a:solidFill>
                  <a:schemeClr val="tx1"/>
                </a:solidFill>
                <a:effectLst/>
              </a:rPr>
              <a:t>LM</a:t>
            </a:r>
            <a:r>
              <a:rPr lang="sv-SE" sz="1900" dirty="0" smtClean="0">
                <a:solidFill>
                  <a:schemeClr val="tx1"/>
                </a:solidFill>
                <a:effectLst/>
              </a:rPr>
              <a:t>-kurvan </a:t>
            </a:r>
            <a:r>
              <a:rPr lang="sv-SE" sz="1900" dirty="0">
                <a:solidFill>
                  <a:schemeClr val="tx1"/>
                </a:solidFill>
                <a:effectLst/>
              </a:rPr>
              <a:t>nedåt. </a:t>
            </a:r>
          </a:p>
          <a:p>
            <a:pPr marL="594900" eaLnBrk="1" hangingPunct="1">
              <a:spcBef>
                <a:spcPts val="250"/>
              </a:spcBef>
              <a:spcAft>
                <a:spcPts val="25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endParaRPr lang="sv-SE" sz="1900" dirty="0" smtClean="0">
              <a:solidFill>
                <a:schemeClr val="tx1"/>
              </a:solidFill>
              <a:effectLst/>
            </a:endParaRPr>
          </a:p>
          <a:p>
            <a:pPr marL="594900" eaLnBrk="1" hangingPunct="1">
              <a:spcBef>
                <a:spcPts val="250"/>
              </a:spcBef>
              <a:spcAft>
                <a:spcPts val="25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endParaRPr lang="sv-SE" sz="1900" dirty="0" smtClean="0">
              <a:solidFill>
                <a:schemeClr val="tx1"/>
              </a:solidFill>
              <a:effectLst/>
            </a:endParaRPr>
          </a:p>
          <a:p>
            <a:pPr marL="594900" eaLnBrk="1" hangingPunct="1">
              <a:spcBef>
                <a:spcPts val="250"/>
              </a:spcBef>
              <a:spcAft>
                <a:spcPts val="25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endParaRPr lang="sv-SE" sz="1900" dirty="0" smtClean="0">
              <a:solidFill>
                <a:schemeClr val="tx1"/>
              </a:solidFill>
              <a:effectLst/>
            </a:endParaRPr>
          </a:p>
        </p:txBody>
      </p:sp>
      <p:sp>
        <p:nvSpPr>
          <p:cNvPr id="22536" name="Line 12"/>
          <p:cNvSpPr>
            <a:spLocks noChangeShapeType="1"/>
          </p:cNvSpPr>
          <p:nvPr/>
        </p:nvSpPr>
        <p:spPr bwMode="auto">
          <a:xfrm>
            <a:off x="4454525" y="2647950"/>
            <a:ext cx="1588" cy="3355975"/>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2537" name="Line 13"/>
          <p:cNvSpPr>
            <a:spLocks noChangeShapeType="1"/>
          </p:cNvSpPr>
          <p:nvPr/>
        </p:nvSpPr>
        <p:spPr bwMode="auto">
          <a:xfrm>
            <a:off x="4454525" y="6015038"/>
            <a:ext cx="3902075" cy="1587"/>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2538" name="Text Box 14"/>
          <p:cNvSpPr txBox="1">
            <a:spLocks noChangeArrowheads="1"/>
          </p:cNvSpPr>
          <p:nvPr/>
        </p:nvSpPr>
        <p:spPr bwMode="auto">
          <a:xfrm rot="-5400000">
            <a:off x="3680048" y="3232572"/>
            <a:ext cx="1271587"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dirty="0">
                <a:solidFill>
                  <a:srgbClr val="000000"/>
                </a:solidFill>
                <a:latin typeface="Arial" charset="0"/>
              </a:rPr>
              <a:t>Prisnivå, </a:t>
            </a:r>
            <a:r>
              <a:rPr lang="sv-SE" altLang="en-US" sz="1800" i="1" dirty="0">
                <a:solidFill>
                  <a:srgbClr val="000000"/>
                </a:solidFill>
                <a:latin typeface="Arial" charset="0"/>
              </a:rPr>
              <a:t>P</a:t>
            </a:r>
          </a:p>
        </p:txBody>
      </p:sp>
      <p:grpSp>
        <p:nvGrpSpPr>
          <p:cNvPr id="22539" name="Group 15"/>
          <p:cNvGrpSpPr>
            <a:grpSpLocks/>
          </p:cNvGrpSpPr>
          <p:nvPr/>
        </p:nvGrpSpPr>
        <p:grpSpPr bwMode="auto">
          <a:xfrm>
            <a:off x="5384800" y="2365375"/>
            <a:ext cx="3402013" cy="2703513"/>
            <a:chOff x="3392" y="1490"/>
            <a:chExt cx="2143" cy="1703"/>
          </a:xfrm>
        </p:grpSpPr>
        <p:sp>
          <p:nvSpPr>
            <p:cNvPr id="22556" name="Freeform 16"/>
            <p:cNvSpPr>
              <a:spLocks noChangeArrowheads="1"/>
            </p:cNvSpPr>
            <p:nvPr/>
          </p:nvSpPr>
          <p:spPr bwMode="auto">
            <a:xfrm>
              <a:off x="3392" y="1490"/>
              <a:ext cx="1789" cy="1585"/>
            </a:xfrm>
            <a:custGeom>
              <a:avLst/>
              <a:gdLst>
                <a:gd name="T0" fmla="*/ 0 w 1362"/>
                <a:gd name="T1" fmla="*/ 0 h 859"/>
                <a:gd name="T2" fmla="*/ 1161 w 1362"/>
                <a:gd name="T3" fmla="*/ 3561 h 859"/>
                <a:gd name="T4" fmla="*/ 3087 w 1362"/>
                <a:gd name="T5" fmla="*/ 5397 h 859"/>
                <a:gd name="T6" fmla="*/ 0 60000 65536"/>
                <a:gd name="T7" fmla="*/ 0 60000 65536"/>
                <a:gd name="T8" fmla="*/ 0 60000 65536"/>
              </a:gdLst>
              <a:ahLst/>
              <a:cxnLst>
                <a:cxn ang="T6">
                  <a:pos x="T0" y="T1"/>
                </a:cxn>
                <a:cxn ang="T7">
                  <a:pos x="T2" y="T3"/>
                </a:cxn>
                <a:cxn ang="T8">
                  <a:pos x="T4" y="T5"/>
                </a:cxn>
              </a:cxnLst>
              <a:rect l="0" t="0" r="r" b="b"/>
              <a:pathLst>
                <a:path w="1362" h="859">
                  <a:moveTo>
                    <a:pt x="0" y="0"/>
                  </a:moveTo>
                  <a:cubicBezTo>
                    <a:pt x="85" y="96"/>
                    <a:pt x="285" y="424"/>
                    <a:pt x="512" y="567"/>
                  </a:cubicBezTo>
                  <a:cubicBezTo>
                    <a:pt x="739" y="710"/>
                    <a:pt x="1185" y="798"/>
                    <a:pt x="1362" y="859"/>
                  </a:cubicBezTo>
                </a:path>
              </a:pathLst>
            </a:custGeom>
            <a:noFill/>
            <a:ln w="38160">
              <a:solidFill>
                <a:srgbClr val="A5002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22557" name="Text Box 17"/>
            <p:cNvSpPr txBox="1">
              <a:spLocks noChangeArrowheads="1"/>
            </p:cNvSpPr>
            <p:nvPr/>
          </p:nvSpPr>
          <p:spPr bwMode="auto">
            <a:xfrm>
              <a:off x="5156" y="2905"/>
              <a:ext cx="380" cy="2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i="1">
                  <a:solidFill>
                    <a:srgbClr val="A50021"/>
                  </a:solidFill>
                  <a:latin typeface="Arial" charset="0"/>
                </a:rPr>
                <a:t>AD</a:t>
              </a:r>
            </a:p>
          </p:txBody>
        </p:sp>
      </p:grpSp>
      <p:sp>
        <p:nvSpPr>
          <p:cNvPr id="22540" name="Freeform 18"/>
          <p:cNvSpPr>
            <a:spLocks noChangeArrowheads="1"/>
          </p:cNvSpPr>
          <p:nvPr/>
        </p:nvSpPr>
        <p:spPr bwMode="auto">
          <a:xfrm>
            <a:off x="5051425" y="2957513"/>
            <a:ext cx="3062288" cy="1843087"/>
          </a:xfrm>
          <a:custGeom>
            <a:avLst/>
            <a:gdLst>
              <a:gd name="T0" fmla="*/ 0 w 1929"/>
              <a:gd name="T1" fmla="*/ 2147483647 h 1161"/>
              <a:gd name="T2" fmla="*/ 2147483647 w 1929"/>
              <a:gd name="T3" fmla="*/ 2147483647 h 1161"/>
              <a:gd name="T4" fmla="*/ 2147483647 w 1929"/>
              <a:gd name="T5" fmla="*/ 2147483647 h 1161"/>
              <a:gd name="T6" fmla="*/ 2147483647 w 1929"/>
              <a:gd name="T7" fmla="*/ 0 h 1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9" h="1161">
                <a:moveTo>
                  <a:pt x="0" y="1161"/>
                </a:moveTo>
                <a:cubicBezTo>
                  <a:pt x="337" y="1055"/>
                  <a:pt x="675" y="950"/>
                  <a:pt x="960" y="814"/>
                </a:cubicBezTo>
                <a:cubicBezTo>
                  <a:pt x="1245" y="678"/>
                  <a:pt x="1549" y="483"/>
                  <a:pt x="1710" y="347"/>
                </a:cubicBezTo>
                <a:cubicBezTo>
                  <a:pt x="1871" y="211"/>
                  <a:pt x="1900" y="105"/>
                  <a:pt x="1929" y="0"/>
                </a:cubicBezTo>
              </a:path>
            </a:pathLst>
          </a:custGeom>
          <a:noFill/>
          <a:ln w="28440">
            <a:solidFill>
              <a:srgbClr val="5A6EA6"/>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22541" name="Rectangle 19"/>
          <p:cNvSpPr>
            <a:spLocks noChangeArrowheads="1"/>
          </p:cNvSpPr>
          <p:nvPr/>
        </p:nvSpPr>
        <p:spPr bwMode="auto">
          <a:xfrm>
            <a:off x="4051300" y="4030663"/>
            <a:ext cx="449263"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2000" i="1">
                <a:solidFill>
                  <a:srgbClr val="000000"/>
                </a:solidFill>
                <a:latin typeface="Arial" charset="0"/>
              </a:rPr>
              <a:t>P</a:t>
            </a:r>
            <a:r>
              <a:rPr lang="sv-SE" altLang="en-US" i="1" baseline="30000">
                <a:solidFill>
                  <a:srgbClr val="000000"/>
                </a:solidFill>
                <a:latin typeface="Arial" charset="0"/>
              </a:rPr>
              <a:t>e</a:t>
            </a:r>
          </a:p>
        </p:txBody>
      </p:sp>
      <p:sp>
        <p:nvSpPr>
          <p:cNvPr id="22542" name="Rectangle 20"/>
          <p:cNvSpPr>
            <a:spLocks noChangeArrowheads="1"/>
          </p:cNvSpPr>
          <p:nvPr/>
        </p:nvSpPr>
        <p:spPr bwMode="auto">
          <a:xfrm>
            <a:off x="6516688" y="6062663"/>
            <a:ext cx="44946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1800" i="1" dirty="0">
                <a:solidFill>
                  <a:srgbClr val="000000"/>
                </a:solidFill>
                <a:latin typeface="Arial" charset="0"/>
              </a:rPr>
              <a:t>Y</a:t>
            </a:r>
            <a:r>
              <a:rPr lang="sv-SE" altLang="en-US" i="1" baseline="-25000" dirty="0">
                <a:solidFill>
                  <a:srgbClr val="000000"/>
                </a:solidFill>
                <a:latin typeface="Arial" charset="0"/>
              </a:rPr>
              <a:t>n</a:t>
            </a:r>
          </a:p>
        </p:txBody>
      </p:sp>
      <p:sp>
        <p:nvSpPr>
          <p:cNvPr id="22543" name="Line 21"/>
          <p:cNvSpPr>
            <a:spLocks noChangeShapeType="1"/>
          </p:cNvSpPr>
          <p:nvPr/>
        </p:nvSpPr>
        <p:spPr bwMode="auto">
          <a:xfrm>
            <a:off x="6673850" y="4221163"/>
            <a:ext cx="1588" cy="1784350"/>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2544" name="Line 22"/>
          <p:cNvSpPr>
            <a:spLocks noChangeShapeType="1"/>
          </p:cNvSpPr>
          <p:nvPr/>
        </p:nvSpPr>
        <p:spPr bwMode="auto">
          <a:xfrm flipH="1">
            <a:off x="4441825" y="4205288"/>
            <a:ext cx="2238375" cy="1587"/>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2545" name="Rectangle 23"/>
          <p:cNvSpPr>
            <a:spLocks noChangeArrowheads="1"/>
          </p:cNvSpPr>
          <p:nvPr/>
        </p:nvSpPr>
        <p:spPr bwMode="auto">
          <a:xfrm>
            <a:off x="7730629" y="2576513"/>
            <a:ext cx="585787"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i="1" dirty="0">
                <a:solidFill>
                  <a:srgbClr val="5A6EA6"/>
                </a:solidFill>
                <a:latin typeface="Arial" charset="0"/>
              </a:rPr>
              <a:t>AS</a:t>
            </a:r>
          </a:p>
        </p:txBody>
      </p:sp>
      <p:sp>
        <p:nvSpPr>
          <p:cNvPr id="22546" name="Rectangle 24"/>
          <p:cNvSpPr>
            <a:spLocks noChangeArrowheads="1"/>
          </p:cNvSpPr>
          <p:nvPr/>
        </p:nvSpPr>
        <p:spPr bwMode="auto">
          <a:xfrm>
            <a:off x="6511925" y="3825875"/>
            <a:ext cx="500063"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i="1" dirty="0">
                <a:solidFill>
                  <a:srgbClr val="000000"/>
                </a:solidFill>
                <a:latin typeface="Arial" charset="0"/>
              </a:rPr>
              <a:t>A</a:t>
            </a:r>
          </a:p>
        </p:txBody>
      </p:sp>
      <p:grpSp>
        <p:nvGrpSpPr>
          <p:cNvPr id="23580" name="Group 28"/>
          <p:cNvGrpSpPr>
            <a:grpSpLocks/>
          </p:cNvGrpSpPr>
          <p:nvPr/>
        </p:nvGrpSpPr>
        <p:grpSpPr bwMode="auto">
          <a:xfrm>
            <a:off x="4860926" y="3910014"/>
            <a:ext cx="3062288" cy="1843088"/>
            <a:chOff x="3062" y="2463"/>
            <a:chExt cx="1929" cy="1161"/>
          </a:xfrm>
        </p:grpSpPr>
        <p:sp>
          <p:nvSpPr>
            <p:cNvPr id="22552" name="Freeform 29"/>
            <p:cNvSpPr>
              <a:spLocks noChangeArrowheads="1"/>
            </p:cNvSpPr>
            <p:nvPr/>
          </p:nvSpPr>
          <p:spPr bwMode="auto">
            <a:xfrm>
              <a:off x="3062" y="2463"/>
              <a:ext cx="1929" cy="1161"/>
            </a:xfrm>
            <a:custGeom>
              <a:avLst/>
              <a:gdLst>
                <a:gd name="T0" fmla="*/ 0 w 1929"/>
                <a:gd name="T1" fmla="*/ 1161 h 1161"/>
                <a:gd name="T2" fmla="*/ 960 w 1929"/>
                <a:gd name="T3" fmla="*/ 814 h 1161"/>
                <a:gd name="T4" fmla="*/ 1710 w 1929"/>
                <a:gd name="T5" fmla="*/ 347 h 1161"/>
                <a:gd name="T6" fmla="*/ 1929 w 1929"/>
                <a:gd name="T7" fmla="*/ 0 h 1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9" h="1161">
                  <a:moveTo>
                    <a:pt x="0" y="1161"/>
                  </a:moveTo>
                  <a:cubicBezTo>
                    <a:pt x="337" y="1055"/>
                    <a:pt x="675" y="950"/>
                    <a:pt x="960" y="814"/>
                  </a:cubicBezTo>
                  <a:cubicBezTo>
                    <a:pt x="1245" y="678"/>
                    <a:pt x="1549" y="483"/>
                    <a:pt x="1710" y="347"/>
                  </a:cubicBezTo>
                  <a:cubicBezTo>
                    <a:pt x="1871" y="211"/>
                    <a:pt x="1900" y="105"/>
                    <a:pt x="1929" y="0"/>
                  </a:cubicBezTo>
                </a:path>
              </a:pathLst>
            </a:custGeom>
            <a:noFill/>
            <a:ln w="28440">
              <a:solidFill>
                <a:srgbClr val="5A6EA6"/>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22553" name="Rectangle 30"/>
            <p:cNvSpPr>
              <a:spLocks noChangeArrowheads="1"/>
            </p:cNvSpPr>
            <p:nvPr/>
          </p:nvSpPr>
          <p:spPr bwMode="auto">
            <a:xfrm>
              <a:off x="4243" y="3058"/>
              <a:ext cx="315" cy="2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i="1" dirty="0">
                  <a:solidFill>
                    <a:srgbClr val="000000"/>
                  </a:solidFill>
                  <a:latin typeface="Arial" charset="0"/>
                </a:rPr>
                <a:t>A</a:t>
              </a:r>
              <a:r>
                <a:rPr lang="sv-SE" altLang="en-US" sz="1800" i="1" dirty="0" smtClean="0">
                  <a:solidFill>
                    <a:srgbClr val="000000"/>
                  </a:solidFill>
                  <a:latin typeface="Arial" charset="0"/>
                </a:rPr>
                <a:t>’’</a:t>
              </a:r>
              <a:endParaRPr lang="sv-SE" altLang="en-US" sz="1800" i="1" dirty="0">
                <a:solidFill>
                  <a:srgbClr val="000000"/>
                </a:solidFill>
                <a:latin typeface="Arial" charset="0"/>
              </a:endParaRPr>
            </a:p>
          </p:txBody>
        </p:sp>
      </p:grpSp>
      <p:sp>
        <p:nvSpPr>
          <p:cNvPr id="22549" name="Text Box 31"/>
          <p:cNvSpPr txBox="1">
            <a:spLocks noChangeArrowheads="1"/>
          </p:cNvSpPr>
          <p:nvPr/>
        </p:nvSpPr>
        <p:spPr bwMode="auto">
          <a:xfrm>
            <a:off x="5527675" y="6369050"/>
            <a:ext cx="1550988"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a:solidFill>
                  <a:srgbClr val="000000"/>
                </a:solidFill>
                <a:latin typeface="Arial" charset="0"/>
              </a:rPr>
              <a:t>Produktion, </a:t>
            </a:r>
            <a:r>
              <a:rPr lang="sv-SE" altLang="en-US" sz="1800" i="1">
                <a:solidFill>
                  <a:srgbClr val="000000"/>
                </a:solidFill>
                <a:latin typeface="Arial" charset="0"/>
              </a:rPr>
              <a:t>Y</a:t>
            </a:r>
          </a:p>
        </p:txBody>
      </p:sp>
      <p:sp>
        <p:nvSpPr>
          <p:cNvPr id="22551" name="Rectangle 33"/>
          <p:cNvSpPr>
            <a:spLocks noChangeArrowheads="1"/>
          </p:cNvSpPr>
          <p:nvPr/>
        </p:nvSpPr>
        <p:spPr bwMode="auto">
          <a:xfrm>
            <a:off x="5630863" y="6072188"/>
            <a:ext cx="481012"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i="1" dirty="0">
                <a:solidFill>
                  <a:srgbClr val="000000"/>
                </a:solidFill>
                <a:latin typeface="Arial" charset="0"/>
              </a:rPr>
              <a:t>Y</a:t>
            </a:r>
          </a:p>
        </p:txBody>
      </p:sp>
      <p:sp>
        <p:nvSpPr>
          <p:cNvPr id="38" name="Line 23"/>
          <p:cNvSpPr>
            <a:spLocks noChangeShapeType="1"/>
          </p:cNvSpPr>
          <p:nvPr/>
        </p:nvSpPr>
        <p:spPr bwMode="auto">
          <a:xfrm rot="1080000">
            <a:off x="6229310" y="4905381"/>
            <a:ext cx="241642" cy="45554"/>
          </a:xfrm>
          <a:prstGeom prst="line">
            <a:avLst/>
          </a:prstGeom>
          <a:noFill/>
          <a:ln w="44450">
            <a:solidFill>
              <a:srgbClr val="000000"/>
            </a:solidFill>
            <a:miter lim="800000"/>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39" name="Line 24"/>
          <p:cNvSpPr>
            <a:spLocks noChangeShapeType="1"/>
          </p:cNvSpPr>
          <p:nvPr/>
        </p:nvSpPr>
        <p:spPr bwMode="auto">
          <a:xfrm>
            <a:off x="5928369" y="4637782"/>
            <a:ext cx="155799" cy="159370"/>
          </a:xfrm>
          <a:prstGeom prst="line">
            <a:avLst/>
          </a:prstGeom>
          <a:noFill/>
          <a:ln w="44450">
            <a:solidFill>
              <a:srgbClr val="000000"/>
            </a:solidFill>
            <a:miter lim="800000"/>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 name="Right Arrow 1"/>
          <p:cNvSpPr/>
          <p:nvPr/>
        </p:nvSpPr>
        <p:spPr bwMode="auto">
          <a:xfrm rot="10800000">
            <a:off x="5051425" y="2910779"/>
            <a:ext cx="600695" cy="230188"/>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2400" b="0" i="0" u="none" strike="noStrike" cap="none" normalizeH="0" baseline="0" smtClean="0">
              <a:ln>
                <a:noFill/>
              </a:ln>
              <a:solidFill>
                <a:schemeClr val="bg1"/>
              </a:solidFill>
              <a:effectLst/>
              <a:latin typeface="Times New Roman" pitchFamily="18" charset="0"/>
              <a:ea typeface="MS Gothic" pitchFamily="49" charset="-128"/>
            </a:endParaRPr>
          </a:p>
        </p:txBody>
      </p:sp>
      <p:sp>
        <p:nvSpPr>
          <p:cNvPr id="33" name="Slide Number Placeholder 3"/>
          <p:cNvSpPr>
            <a:spLocks noGrp="1"/>
          </p:cNvSpPr>
          <p:nvPr>
            <p:ph type="sldNum" sz="quarter" idx="10"/>
          </p:nvPr>
        </p:nvSpPr>
        <p:spPr>
          <a:xfrm>
            <a:off x="0" y="6548834"/>
            <a:ext cx="1900238" cy="336550"/>
          </a:xfrm>
        </p:spPr>
        <p:txBody>
          <a:bodyPr/>
          <a:lstStyle/>
          <a:p>
            <a:pPr>
              <a:defRPr/>
            </a:pPr>
            <a:r>
              <a:rPr lang="sv-SE" dirty="0" smtClean="0"/>
              <a:t>K8: </a:t>
            </a:r>
            <a:r>
              <a:rPr lang="sv-SE" dirty="0"/>
              <a:t>sid. </a:t>
            </a:r>
            <a:fld id="{71B7D319-3509-4EF6-A7CA-BA2351681FF6}" type="slidenum">
              <a:rPr lang="en-GB"/>
              <a:pPr>
                <a:defRPr/>
              </a:pPr>
              <a:t>18</a:t>
            </a:fld>
            <a:endParaRPr lang="en-GB" dirty="0"/>
          </a:p>
        </p:txBody>
      </p:sp>
    </p:spTree>
    <p:extLst>
      <p:ext uri="{BB962C8B-B14F-4D97-AF65-F5344CB8AC3E}">
        <p14:creationId xmlns:p14="http://schemas.microsoft.com/office/powerpoint/2010/main" val="331591597"/>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235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5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255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23553"/>
                                        </p:tgtEl>
                                        <p:attrNameLst>
                                          <p:attrName>style.visibility</p:attrName>
                                        </p:attrNameLst>
                                      </p:cBhvr>
                                      <p:to>
                                        <p:strVal val="visible"/>
                                      </p:to>
                                    </p:set>
                                    <p:animEffect transition="in" filter="wipe(down)">
                                      <p:cBhvr>
                                        <p:cTn id="21" dur="500"/>
                                        <p:tgtEl>
                                          <p:spTgt spid="23553"/>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23561">
                                            <p:txEl>
                                              <p:pRg st="2" end="2"/>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9"/>
                                        </p:tgtEl>
                                        <p:attrNameLst>
                                          <p:attrName>style.visibility</p:attrName>
                                        </p:attrNameLst>
                                      </p:cBhvr>
                                      <p:to>
                                        <p:strVal val="visible"/>
                                      </p:to>
                                    </p:set>
                                  </p:childTnLst>
                                </p:cTn>
                              </p:par>
                              <p:par>
                                <p:cTn id="30" presetID="1" presetClass="entr" presetSubtype="0" fill="hold" grpId="0" nodeType="withEffect">
                                  <p:stCondLst>
                                    <p:cond delay="1000"/>
                                  </p:stCondLst>
                                  <p:childTnLst>
                                    <p:set>
                                      <p:cBhvr>
                                        <p:cTn id="31" dur="1" fill="hold">
                                          <p:stCondLst>
                                            <p:cond delay="0"/>
                                          </p:stCondLst>
                                        </p:cTn>
                                        <p:tgtEl>
                                          <p:spTgt spid="38"/>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additive="repl">
                                        <p:cTn id="35" dur="1" fill="hold">
                                          <p:stCondLst>
                                            <p:cond delay="0"/>
                                          </p:stCondLst>
                                        </p:cTn>
                                        <p:tgtEl>
                                          <p:spTgt spid="23580"/>
                                        </p:tgtEl>
                                        <p:attrNameLst>
                                          <p:attrName>style.visibility</p:attrName>
                                        </p:attrNameLst>
                                      </p:cBhvr>
                                      <p:to>
                                        <p:strVal val="visible"/>
                                      </p:to>
                                    </p:set>
                                    <p:animEffect transition="in" filter="wipe(left)">
                                      <p:cBhvr additive="repl">
                                        <p:cTn id="36" dur="500"/>
                                        <p:tgtEl>
                                          <p:spTgt spid="23580"/>
                                        </p:tgtEl>
                                      </p:cBhvr>
                                    </p:animEffec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356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61" grpId="0" uiExpand="1" build="p"/>
      <p:bldP spid="22551" grpId="0"/>
      <p:bldP spid="38" grpId="0" animBg="1"/>
      <p:bldP spid="39" grpId="0" animBg="1"/>
      <p:bldP spid="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Grp="1" noChangeArrowheads="1"/>
          </p:cNvSpPr>
          <p:nvPr>
            <p:ph type="title"/>
          </p:nvPr>
        </p:nvSpPr>
        <p:spPr>
          <a:xfrm>
            <a:off x="609600" y="52388"/>
            <a:ext cx="8077200" cy="1190625"/>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dirty="0" smtClean="0">
                <a:latin typeface="+mn-lt"/>
              </a:rPr>
              <a:t>Effekt på ränta, konsumtion och investeringar:1</a:t>
            </a:r>
          </a:p>
        </p:txBody>
      </p:sp>
      <p:sp>
        <p:nvSpPr>
          <p:cNvPr id="24578" name="Rectangle 2"/>
          <p:cNvSpPr>
            <a:spLocks noGrp="1" noChangeArrowheads="1"/>
          </p:cNvSpPr>
          <p:nvPr>
            <p:ph type="body" idx="1"/>
          </p:nvPr>
        </p:nvSpPr>
        <p:spPr>
          <a:xfrm>
            <a:off x="609600" y="1412776"/>
            <a:ext cx="8077200" cy="5445224"/>
          </a:xfrm>
        </p:spPr>
        <p:txBody>
          <a:bodyPr/>
          <a:lstStyle/>
          <a:p>
            <a:pPr eaLnBrk="1" hangingPunct="1">
              <a:lnSpc>
                <a:spcPct val="90000"/>
              </a:lnSpc>
              <a:spcBef>
                <a:spcPts val="250"/>
              </a:spcBef>
              <a:spcAft>
                <a:spcPts val="250"/>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000" dirty="0" smtClean="0">
                <a:effectLst/>
              </a:rPr>
              <a:t>Vi har just visat att finanspolitiken inte får några effekter på produktionen på medellång sikt. Om vi startar med </a:t>
            </a:r>
            <a:r>
              <a:rPr lang="sv-SE" sz="2000" i="1" dirty="0" smtClean="0">
                <a:effectLst/>
              </a:rPr>
              <a:t>Y=</a:t>
            </a:r>
            <a:r>
              <a:rPr lang="sv-SE" sz="2000" i="1" dirty="0">
                <a:effectLst/>
              </a:rPr>
              <a:t> Y</a:t>
            </a:r>
            <a:r>
              <a:rPr lang="sv-SE" sz="2000" i="1" baseline="-25000" dirty="0">
                <a:effectLst/>
              </a:rPr>
              <a:t>n </a:t>
            </a:r>
            <a:r>
              <a:rPr lang="sv-SE" sz="2000" dirty="0" smtClean="0">
                <a:effectLst/>
              </a:rPr>
              <a:t>så kommer </a:t>
            </a:r>
            <a:r>
              <a:rPr lang="sv-SE" sz="2000" i="1" dirty="0" smtClean="0">
                <a:effectLst/>
              </a:rPr>
              <a:t>Y </a:t>
            </a:r>
            <a:r>
              <a:rPr lang="sv-SE" sz="2000" dirty="0" smtClean="0">
                <a:effectLst/>
              </a:rPr>
              <a:t>att på medellång sikt återgå till </a:t>
            </a:r>
            <a:r>
              <a:rPr lang="sv-SE" sz="2000" i="1" dirty="0" smtClean="0">
                <a:effectLst/>
              </a:rPr>
              <a:t>Y</a:t>
            </a:r>
            <a:r>
              <a:rPr lang="sv-SE" sz="2000" i="1" baseline="-25000" dirty="0" smtClean="0">
                <a:effectLst/>
              </a:rPr>
              <a:t>n</a:t>
            </a:r>
            <a:r>
              <a:rPr lang="sv-SE" sz="2000" dirty="0" smtClean="0">
                <a:effectLst/>
              </a:rPr>
              <a:t>. Det betyder dock inte att allt är oförändrat. </a:t>
            </a:r>
          </a:p>
          <a:p>
            <a:pPr eaLnBrk="1" hangingPunct="1">
              <a:lnSpc>
                <a:spcPct val="90000"/>
              </a:lnSpc>
              <a:spcBef>
                <a:spcPts val="250"/>
              </a:spcBef>
              <a:spcAft>
                <a:spcPts val="250"/>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000" dirty="0" smtClean="0">
                <a:effectLst/>
              </a:rPr>
              <a:t>Vi ser det genom att analysera varumarknadsjämvikten som på medellång sikt när </a:t>
            </a:r>
            <a:r>
              <a:rPr lang="sv-SE" sz="2000" i="1" dirty="0" smtClean="0">
                <a:effectLst/>
              </a:rPr>
              <a:t>Y=Y</a:t>
            </a:r>
            <a:r>
              <a:rPr lang="sv-SE" sz="2000" i="1" baseline="-25000" dirty="0" smtClean="0">
                <a:effectLst/>
              </a:rPr>
              <a:t>n</a:t>
            </a:r>
            <a:r>
              <a:rPr lang="sv-SE" sz="2000" i="1" dirty="0" smtClean="0">
                <a:effectLst/>
              </a:rPr>
              <a:t> </a:t>
            </a:r>
            <a:r>
              <a:rPr lang="sv-SE" sz="2000" dirty="0" smtClean="0">
                <a:effectLst/>
              </a:rPr>
              <a:t>ges av</a:t>
            </a:r>
          </a:p>
          <a:p>
            <a:pPr marL="0" indent="0" algn="ctr" eaLnBrk="1" hangingPunct="1">
              <a:lnSpc>
                <a:spcPct val="90000"/>
              </a:lnSpc>
              <a:spcBef>
                <a:spcPts val="250"/>
              </a:spcBef>
              <a:spcAft>
                <a:spcPts val="250"/>
              </a:spcAft>
              <a:buClr>
                <a:srgbClr val="003300"/>
              </a:buCl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000" i="1" dirty="0">
                <a:effectLst/>
              </a:rPr>
              <a:t>Y</a:t>
            </a:r>
            <a:r>
              <a:rPr lang="sv-SE" sz="2000" i="1" baseline="-25000" dirty="0">
                <a:effectLst/>
              </a:rPr>
              <a:t>n</a:t>
            </a:r>
            <a:r>
              <a:rPr lang="sv-SE" sz="2000" i="1" dirty="0">
                <a:effectLst/>
              </a:rPr>
              <a:t> </a:t>
            </a:r>
            <a:r>
              <a:rPr lang="sv-SE" sz="2000" i="1" dirty="0" smtClean="0">
                <a:effectLst/>
              </a:rPr>
              <a:t>= C</a:t>
            </a:r>
            <a:r>
              <a:rPr lang="sv-SE" sz="2000" dirty="0" smtClean="0">
                <a:effectLst/>
              </a:rPr>
              <a:t>(</a:t>
            </a:r>
            <a:r>
              <a:rPr lang="sv-SE" sz="2000" i="1" dirty="0" smtClean="0">
                <a:effectLst/>
              </a:rPr>
              <a:t>Y</a:t>
            </a:r>
            <a:r>
              <a:rPr lang="sv-SE" sz="2000" i="1" baseline="-25000" dirty="0" smtClean="0">
                <a:effectLst/>
              </a:rPr>
              <a:t>n</a:t>
            </a:r>
            <a:r>
              <a:rPr lang="sv-SE" sz="2000" i="1" dirty="0" smtClean="0">
                <a:effectLst/>
              </a:rPr>
              <a:t>-T</a:t>
            </a:r>
            <a:r>
              <a:rPr lang="sv-SE" sz="2000" dirty="0" smtClean="0">
                <a:effectLst/>
              </a:rPr>
              <a:t>) +</a:t>
            </a:r>
            <a:r>
              <a:rPr lang="sv-SE" sz="2000" i="1" dirty="0" smtClean="0">
                <a:effectLst/>
              </a:rPr>
              <a:t>I</a:t>
            </a:r>
            <a:r>
              <a:rPr lang="sv-SE" sz="2000" dirty="0" smtClean="0">
                <a:effectLst/>
              </a:rPr>
              <a:t>(</a:t>
            </a:r>
            <a:r>
              <a:rPr lang="sv-SE" sz="2000" i="1" dirty="0" err="1" smtClean="0">
                <a:effectLst/>
              </a:rPr>
              <a:t>Y</a:t>
            </a:r>
            <a:r>
              <a:rPr lang="sv-SE" sz="2000" i="1" baseline="-25000" dirty="0" err="1" smtClean="0">
                <a:effectLst/>
              </a:rPr>
              <a:t>n</a:t>
            </a:r>
            <a:r>
              <a:rPr lang="sv-SE" sz="2000" i="1" dirty="0" err="1" smtClean="0">
                <a:effectLst/>
              </a:rPr>
              <a:t>,i</a:t>
            </a:r>
            <a:r>
              <a:rPr lang="sv-SE" sz="2000" dirty="0" smtClean="0">
                <a:effectLst/>
              </a:rPr>
              <a:t>)+</a:t>
            </a:r>
            <a:r>
              <a:rPr lang="sv-SE" sz="2000" i="1" dirty="0" smtClean="0">
                <a:effectLst/>
              </a:rPr>
              <a:t>G</a:t>
            </a:r>
          </a:p>
          <a:p>
            <a:pPr eaLnBrk="1" hangingPunct="1">
              <a:lnSpc>
                <a:spcPct val="90000"/>
              </a:lnSpc>
              <a:spcBef>
                <a:spcPts val="250"/>
              </a:spcBef>
              <a:spcAft>
                <a:spcPts val="250"/>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000" dirty="0" smtClean="0">
                <a:effectLst/>
              </a:rPr>
              <a:t>Först </a:t>
            </a:r>
            <a:r>
              <a:rPr lang="sv-SE" sz="2000" dirty="0">
                <a:effectLst/>
              </a:rPr>
              <a:t>fallet med en ändring i finanspolitiken via ändrad </a:t>
            </a:r>
            <a:r>
              <a:rPr lang="sv-SE" sz="2000" i="1" dirty="0">
                <a:effectLst/>
              </a:rPr>
              <a:t>G. </a:t>
            </a:r>
            <a:r>
              <a:rPr lang="sv-SE" sz="2000" dirty="0" smtClean="0">
                <a:effectLst/>
              </a:rPr>
              <a:t>Vänsterledet </a:t>
            </a:r>
            <a:r>
              <a:rPr lang="sv-SE" sz="2000" i="1" dirty="0">
                <a:effectLst/>
              </a:rPr>
              <a:t>Y</a:t>
            </a:r>
            <a:r>
              <a:rPr lang="sv-SE" sz="2000" i="1" baseline="-25000" dirty="0">
                <a:effectLst/>
              </a:rPr>
              <a:t>n</a:t>
            </a:r>
            <a:r>
              <a:rPr lang="sv-SE" sz="2000" dirty="0" smtClean="0">
                <a:effectLst/>
              </a:rPr>
              <a:t> ändras inte på medellång sikt så inte heller högerledet kan göra det. Något måste kompensera för ändringen i </a:t>
            </a:r>
            <a:r>
              <a:rPr lang="sv-SE" sz="2000" i="1" dirty="0" smtClean="0">
                <a:effectLst/>
              </a:rPr>
              <a:t>G.</a:t>
            </a:r>
            <a:r>
              <a:rPr lang="sv-SE" sz="2000" dirty="0" smtClean="0">
                <a:effectLst/>
              </a:rPr>
              <a:t> Kan inte vara </a:t>
            </a:r>
            <a:r>
              <a:rPr lang="sv-SE" sz="2000" i="1" dirty="0" smtClean="0">
                <a:effectLst/>
              </a:rPr>
              <a:t>C, </a:t>
            </a:r>
            <a:r>
              <a:rPr lang="sv-SE" sz="2000" dirty="0" smtClean="0">
                <a:effectLst/>
              </a:rPr>
              <a:t>eftersom disponibel inkomst inte ändrats. Därmed måste </a:t>
            </a:r>
            <a:r>
              <a:rPr lang="sv-SE" sz="2000" i="1" dirty="0" smtClean="0">
                <a:effectLst/>
              </a:rPr>
              <a:t>I </a:t>
            </a:r>
            <a:r>
              <a:rPr lang="sv-SE" sz="2000" dirty="0" smtClean="0">
                <a:effectLst/>
              </a:rPr>
              <a:t>ha ändrats. Måste ha skett via att räntan </a:t>
            </a:r>
            <a:r>
              <a:rPr lang="sv-SE" sz="2000" i="1" dirty="0" smtClean="0">
                <a:effectLst/>
              </a:rPr>
              <a:t>i </a:t>
            </a:r>
            <a:r>
              <a:rPr lang="sv-SE" sz="2000" dirty="0" smtClean="0">
                <a:effectLst/>
              </a:rPr>
              <a:t>inte är densamma som innan den ändrade finanspolitiken eftersom </a:t>
            </a:r>
            <a:r>
              <a:rPr lang="sv-SE" sz="2000" i="1" dirty="0" smtClean="0">
                <a:effectLst/>
              </a:rPr>
              <a:t>Y </a:t>
            </a:r>
            <a:r>
              <a:rPr lang="sv-SE" sz="2000" dirty="0" smtClean="0">
                <a:effectLst/>
              </a:rPr>
              <a:t>inte ändrats.</a:t>
            </a:r>
          </a:p>
          <a:p>
            <a:pPr eaLnBrk="1" hangingPunct="1">
              <a:lnSpc>
                <a:spcPct val="90000"/>
              </a:lnSpc>
              <a:spcBef>
                <a:spcPts val="250"/>
              </a:spcBef>
              <a:spcAft>
                <a:spcPts val="250"/>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000" b="1" dirty="0" smtClean="0">
                <a:effectLst/>
              </a:rPr>
              <a:t>Slutsats: </a:t>
            </a:r>
            <a:r>
              <a:rPr lang="sv-SE" sz="2000" dirty="0" smtClean="0">
                <a:effectLst/>
              </a:rPr>
              <a:t>En ökning (minskning) i </a:t>
            </a:r>
            <a:r>
              <a:rPr lang="sv-SE" sz="2000" i="1" dirty="0" smtClean="0">
                <a:effectLst/>
              </a:rPr>
              <a:t>G </a:t>
            </a:r>
            <a:r>
              <a:rPr lang="sv-SE" sz="2000" dirty="0" smtClean="0">
                <a:effectLst/>
              </a:rPr>
              <a:t>påverkar inte </a:t>
            </a:r>
            <a:r>
              <a:rPr lang="sv-SE" sz="2000" i="1" dirty="0" smtClean="0">
                <a:effectLst/>
              </a:rPr>
              <a:t>Y </a:t>
            </a:r>
            <a:r>
              <a:rPr lang="sv-SE" sz="2000" dirty="0" smtClean="0">
                <a:effectLst/>
              </a:rPr>
              <a:t>på medellång sikt. Dock ökar (minskar) </a:t>
            </a:r>
            <a:r>
              <a:rPr lang="sv-SE" sz="2000" i="1" dirty="0" smtClean="0">
                <a:effectLst/>
              </a:rPr>
              <a:t>i </a:t>
            </a:r>
            <a:r>
              <a:rPr lang="sv-SE" sz="2000" dirty="0" smtClean="0">
                <a:effectLst/>
              </a:rPr>
              <a:t>så mycket att </a:t>
            </a:r>
            <a:r>
              <a:rPr lang="sv-SE" sz="2000" i="1" dirty="0" smtClean="0">
                <a:effectLst/>
              </a:rPr>
              <a:t>I </a:t>
            </a:r>
            <a:r>
              <a:rPr lang="sv-SE" sz="2000" dirty="0" smtClean="0">
                <a:effectLst/>
              </a:rPr>
              <a:t>minskar (ökar) exakt lika mycket som </a:t>
            </a:r>
            <a:r>
              <a:rPr lang="sv-SE" sz="2000" i="1" dirty="0" smtClean="0">
                <a:effectLst/>
              </a:rPr>
              <a:t>G </a:t>
            </a:r>
            <a:r>
              <a:rPr lang="sv-SE" sz="2000" dirty="0" smtClean="0">
                <a:effectLst/>
              </a:rPr>
              <a:t>ökat (minskat). Kallas </a:t>
            </a:r>
            <a:r>
              <a:rPr lang="sv-SE" sz="2000" b="1" dirty="0" err="1" smtClean="0">
                <a:effectLst/>
              </a:rPr>
              <a:t>crowding</a:t>
            </a:r>
            <a:r>
              <a:rPr lang="sv-SE" sz="2000" b="1" dirty="0" smtClean="0">
                <a:effectLst/>
              </a:rPr>
              <a:t> </a:t>
            </a:r>
            <a:r>
              <a:rPr lang="sv-SE" sz="2000" b="1" dirty="0" err="1" smtClean="0">
                <a:effectLst/>
              </a:rPr>
              <a:t>out</a:t>
            </a:r>
            <a:r>
              <a:rPr lang="sv-SE" sz="2000" b="1" dirty="0" smtClean="0">
                <a:effectLst/>
              </a:rPr>
              <a:t> (in). </a:t>
            </a:r>
            <a:r>
              <a:rPr lang="sv-SE" sz="2000" dirty="0" smtClean="0">
                <a:effectLst/>
              </a:rPr>
              <a:t> </a:t>
            </a:r>
          </a:p>
          <a:p>
            <a:pPr eaLnBrk="1" hangingPunct="1">
              <a:lnSpc>
                <a:spcPct val="90000"/>
              </a:lnSpc>
              <a:spcBef>
                <a:spcPts val="250"/>
              </a:spcBef>
              <a:spcAft>
                <a:spcPts val="250"/>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sv-SE" sz="2000" dirty="0" smtClean="0">
              <a:effectLst/>
            </a:endParaRPr>
          </a:p>
          <a:p>
            <a:pPr eaLnBrk="1" hangingPunct="1">
              <a:lnSpc>
                <a:spcPct val="90000"/>
              </a:lnSpc>
              <a:spcBef>
                <a:spcPts val="250"/>
              </a:spcBef>
              <a:spcAft>
                <a:spcPts val="250"/>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sv-SE" sz="2000" dirty="0" smtClean="0">
              <a:effectLst/>
            </a:endParaRPr>
          </a:p>
          <a:p>
            <a:pPr eaLnBrk="1" hangingPunct="1">
              <a:lnSpc>
                <a:spcPct val="90000"/>
              </a:lnSpc>
              <a:spcBef>
                <a:spcPts val="250"/>
              </a:spcBef>
              <a:spcAft>
                <a:spcPts val="250"/>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sv-SE" sz="2000" dirty="0" smtClean="0">
              <a:effectLst/>
            </a:endParaRPr>
          </a:p>
          <a:p>
            <a:pPr eaLnBrk="1" hangingPunct="1">
              <a:lnSpc>
                <a:spcPct val="90000"/>
              </a:lnSpc>
              <a:spcBef>
                <a:spcPts val="250"/>
              </a:spcBef>
              <a:spcAft>
                <a:spcPts val="250"/>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sv-SE" sz="2000" dirty="0" smtClean="0">
              <a:effectLst/>
            </a:endParaRPr>
          </a:p>
        </p:txBody>
      </p:sp>
      <p:sp>
        <p:nvSpPr>
          <p:cNvPr id="5" name="Slide Number Placeholder 3"/>
          <p:cNvSpPr>
            <a:spLocks noGrp="1"/>
          </p:cNvSpPr>
          <p:nvPr>
            <p:ph type="sldNum" sz="quarter" idx="10"/>
          </p:nvPr>
        </p:nvSpPr>
        <p:spPr>
          <a:xfrm>
            <a:off x="0" y="6548834"/>
            <a:ext cx="1900238" cy="336550"/>
          </a:xfrm>
        </p:spPr>
        <p:txBody>
          <a:bodyPr/>
          <a:lstStyle/>
          <a:p>
            <a:pPr>
              <a:defRPr/>
            </a:pPr>
            <a:r>
              <a:rPr lang="sv-SE" dirty="0" smtClean="0"/>
              <a:t>K8: </a:t>
            </a:r>
            <a:r>
              <a:rPr lang="sv-SE" dirty="0"/>
              <a:t>sid. </a:t>
            </a:r>
            <a:fld id="{71B7D319-3509-4EF6-A7CA-BA2351681FF6}" type="slidenum">
              <a:rPr lang="en-GB"/>
              <a:pPr>
                <a:defRPr/>
              </a:pPr>
              <a:t>19</a:t>
            </a:fld>
            <a:endParaRPr lang="en-GB" dirty="0"/>
          </a:p>
        </p:txBody>
      </p:sp>
    </p:spTree>
    <p:extLst>
      <p:ext uri="{BB962C8B-B14F-4D97-AF65-F5344CB8AC3E}">
        <p14:creationId xmlns:p14="http://schemas.microsoft.com/office/powerpoint/2010/main" val="152135980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7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57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57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57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57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0" y="6548834"/>
            <a:ext cx="1900238" cy="336550"/>
          </a:xfrm>
        </p:spPr>
        <p:txBody>
          <a:bodyPr/>
          <a:lstStyle/>
          <a:p>
            <a:pPr>
              <a:defRPr/>
            </a:pPr>
            <a:r>
              <a:rPr lang="sv-SE" dirty="0" smtClean="0"/>
              <a:t>K8: </a:t>
            </a:r>
            <a:r>
              <a:rPr lang="sv-SE" dirty="0"/>
              <a:t>sid. </a:t>
            </a:r>
            <a:fld id="{71B7D319-3509-4EF6-A7CA-BA2351681FF6}" type="slidenum">
              <a:rPr lang="en-GB"/>
              <a:pPr>
                <a:defRPr/>
              </a:pPr>
              <a:t>2</a:t>
            </a:fld>
            <a:endParaRPr lang="en-GB" dirty="0"/>
          </a:p>
        </p:txBody>
      </p:sp>
      <p:sp>
        <p:nvSpPr>
          <p:cNvPr id="5121" name="Rectangle 1"/>
          <p:cNvSpPr>
            <a:spLocks noGrp="1" noChangeArrowheads="1"/>
          </p:cNvSpPr>
          <p:nvPr>
            <p:ph type="title"/>
          </p:nvPr>
        </p:nvSpPr>
        <p:spPr>
          <a:xfrm>
            <a:off x="251520" y="188640"/>
            <a:ext cx="8496944" cy="1143000"/>
          </a:xfrm>
        </p:spPr>
        <p:txBody>
          <a:body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sv-SE" dirty="0">
                <a:latin typeface="+mn-lt"/>
              </a:rPr>
              <a:t>Aggregerat Utbud</a:t>
            </a:r>
            <a:endParaRPr lang="sv-SE" dirty="0" smtClean="0">
              <a:latin typeface="+mn-lt"/>
            </a:endParaRPr>
          </a:p>
        </p:txBody>
      </p:sp>
      <p:sp>
        <p:nvSpPr>
          <p:cNvPr id="2" name="Content Placeholder 1"/>
          <p:cNvSpPr>
            <a:spLocks noGrp="1"/>
          </p:cNvSpPr>
          <p:nvPr>
            <p:ph idx="1"/>
          </p:nvPr>
        </p:nvSpPr>
        <p:spPr>
          <a:xfrm>
            <a:off x="609600" y="1412776"/>
            <a:ext cx="7573963" cy="4340696"/>
          </a:xfrm>
        </p:spPr>
        <p:txBody>
          <a:bodyPr/>
          <a:lstStyle/>
          <a:p>
            <a:pPr eaLnBrk="1" hangingPunct="1">
              <a:lnSpc>
                <a:spcPct val="90000"/>
              </a:lnSpc>
              <a:spcBef>
                <a:spcPts val="300"/>
              </a:spcBef>
              <a:spcAft>
                <a:spcPts val="300"/>
              </a:spcAft>
              <a:buClr>
                <a:srgbClr val="003300"/>
              </a:buClr>
              <a:buFont typeface="Arial" panose="020B0604020202020204" pitchFamily="34" charset="0"/>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sz="2200" dirty="0" smtClean="0">
                <a:effectLst/>
              </a:rPr>
              <a:t>Uppgift 1 </a:t>
            </a:r>
            <a:r>
              <a:rPr lang="sv-SE" sz="2200" dirty="0">
                <a:effectLst/>
              </a:rPr>
              <a:t>idag är att härleda </a:t>
            </a:r>
            <a:r>
              <a:rPr lang="sv-SE" sz="2200" i="1" dirty="0">
                <a:effectLst/>
              </a:rPr>
              <a:t>AS</a:t>
            </a:r>
            <a:r>
              <a:rPr lang="sv-SE" sz="2200" dirty="0">
                <a:effectLst/>
              </a:rPr>
              <a:t>-kurvan som visar </a:t>
            </a:r>
            <a:r>
              <a:rPr lang="sv-SE" sz="2200" b="1" i="1" dirty="0">
                <a:effectLst/>
              </a:rPr>
              <a:t>aggregerat </a:t>
            </a:r>
            <a:r>
              <a:rPr lang="sv-SE" sz="2200" b="1" i="1" dirty="0" smtClean="0">
                <a:effectLst/>
              </a:rPr>
              <a:t>utbud</a:t>
            </a:r>
            <a:r>
              <a:rPr lang="sv-SE" sz="2200" dirty="0" smtClean="0">
                <a:effectLst/>
              </a:rPr>
              <a:t>.  </a:t>
            </a:r>
            <a:r>
              <a:rPr lang="sv-SE" sz="2200" dirty="0">
                <a:effectLst/>
              </a:rPr>
              <a:t>Denna beskriver sambandet mellan produktion (BNP) och priser och vi kommer att härleda den från pris och lönesättningen. </a:t>
            </a:r>
          </a:p>
          <a:p>
            <a:pPr eaLnBrk="1" hangingPunct="1">
              <a:lnSpc>
                <a:spcPct val="90000"/>
              </a:lnSpc>
              <a:spcBef>
                <a:spcPts val="300"/>
              </a:spcBef>
              <a:spcAft>
                <a:spcPts val="300"/>
              </a:spcAft>
              <a:buClr>
                <a:srgbClr val="003300"/>
              </a:buClr>
              <a:buFont typeface="Arial" panose="020B0604020202020204" pitchFamily="34" charset="0"/>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sz="2200" dirty="0">
                <a:effectLst/>
              </a:rPr>
              <a:t>Kom ihåg från förra kapitlet att </a:t>
            </a:r>
            <a:r>
              <a:rPr lang="sv-SE" sz="2200" dirty="0" smtClean="0">
                <a:effectLst/>
              </a:rPr>
              <a:t>lönebildning och prissättning beskrevs på följande sätt:</a:t>
            </a:r>
            <a:endParaRPr lang="sv-SE" sz="2200" dirty="0">
              <a:effectLst/>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242510540"/>
              </p:ext>
            </p:extLst>
          </p:nvPr>
        </p:nvGraphicFramePr>
        <p:xfrm>
          <a:off x="3347864" y="3429000"/>
          <a:ext cx="2538413" cy="481013"/>
        </p:xfrm>
        <a:graphic>
          <a:graphicData uri="http://schemas.openxmlformats.org/presentationml/2006/ole">
            <mc:AlternateContent xmlns:mc="http://schemas.openxmlformats.org/markup-compatibility/2006">
              <mc:Choice xmlns:v="urn:schemas-microsoft-com:vml" Requires="v">
                <p:oleObj spid="_x0000_s42054" name="Ekvation" r:id="rId4" imgW="1091880" imgH="228600" progId="Equation.3">
                  <p:embed/>
                </p:oleObj>
              </mc:Choice>
              <mc:Fallback>
                <p:oleObj name="Ekvation" r:id="rId4" imgW="1091880" imgH="228600"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47864" y="3429000"/>
                        <a:ext cx="2538413" cy="48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289065726"/>
              </p:ext>
            </p:extLst>
          </p:nvPr>
        </p:nvGraphicFramePr>
        <p:xfrm>
          <a:off x="3447168" y="3911600"/>
          <a:ext cx="2273300" cy="427038"/>
        </p:xfrm>
        <a:graphic>
          <a:graphicData uri="http://schemas.openxmlformats.org/presentationml/2006/ole">
            <mc:AlternateContent xmlns:mc="http://schemas.openxmlformats.org/markup-compatibility/2006">
              <mc:Choice xmlns:v="urn:schemas-microsoft-com:vml" Requires="v">
                <p:oleObj spid="_x0000_s42055" name="Ekvation" r:id="rId6" imgW="977760" imgH="203040" progId="Equation.3">
                  <p:embed/>
                </p:oleObj>
              </mc:Choice>
              <mc:Fallback>
                <p:oleObj name="Ekvation" r:id="rId6" imgW="977760" imgH="203040" progId="Equation.3">
                  <p:embed/>
                  <p:pic>
                    <p:nvPicPr>
                      <p:cNvPr id="0" name=""/>
                      <p:cNvPicPr>
                        <a:picLocks noChangeAspect="1" noChangeArrowheads="1"/>
                      </p:cNvPicPr>
                      <p:nvPr/>
                    </p:nvPicPr>
                    <p:blipFill>
                      <a:blip r:embed="rId7"/>
                      <a:srcRect/>
                      <a:stretch>
                        <a:fillRect/>
                      </a:stretch>
                    </p:blipFill>
                    <p:spPr bwMode="auto">
                      <a:xfrm>
                        <a:off x="3447168" y="3911600"/>
                        <a:ext cx="22733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Rectangle 4"/>
          <p:cNvSpPr/>
          <p:nvPr/>
        </p:nvSpPr>
        <p:spPr>
          <a:xfrm>
            <a:off x="539552" y="4380200"/>
            <a:ext cx="7272808" cy="1446550"/>
          </a:xfrm>
          <a:prstGeom prst="rect">
            <a:avLst/>
          </a:prstGeom>
        </p:spPr>
        <p:txBody>
          <a:bodyPr wrap="square">
            <a:spAutoFit/>
          </a:bodyPr>
          <a:lstStyle/>
          <a:p>
            <a:pPr marL="342900" indent="-342900">
              <a:buFont typeface="Arial" panose="020B0604020202020204" pitchFamily="34" charset="0"/>
              <a:buChar char="•"/>
            </a:pPr>
            <a:r>
              <a:rPr lang="sv-SE" sz="2200" dirty="0">
                <a:solidFill>
                  <a:schemeClr val="tx1"/>
                </a:solidFill>
                <a:latin typeface="+mn-lt"/>
              </a:rPr>
              <a:t>Genom att använda dessa, samt </a:t>
            </a:r>
            <a:r>
              <a:rPr lang="sv-SE" sz="2200" dirty="0" smtClean="0">
                <a:solidFill>
                  <a:schemeClr val="tx1"/>
                </a:solidFill>
                <a:latin typeface="+mn-lt"/>
              </a:rPr>
              <a:t>sambandet mellan </a:t>
            </a:r>
            <a:r>
              <a:rPr lang="sv-SE" sz="2200" dirty="0">
                <a:solidFill>
                  <a:schemeClr val="tx1"/>
                </a:solidFill>
                <a:latin typeface="+mn-lt"/>
              </a:rPr>
              <a:t>produktion och arbetslöshet, som vi diskuterade </a:t>
            </a:r>
            <a:r>
              <a:rPr lang="sv-SE" sz="2200" dirty="0" smtClean="0">
                <a:solidFill>
                  <a:schemeClr val="tx1"/>
                </a:solidFill>
                <a:latin typeface="+mn-lt"/>
              </a:rPr>
              <a:t>i förra kapitlet, </a:t>
            </a:r>
            <a:r>
              <a:rPr lang="sv-SE" sz="2200" dirty="0">
                <a:solidFill>
                  <a:schemeClr val="tx1"/>
                </a:solidFill>
                <a:latin typeface="+mn-lt"/>
              </a:rPr>
              <a:t>kan vi härleda </a:t>
            </a:r>
            <a:r>
              <a:rPr lang="sv-SE" sz="2200" dirty="0" smtClean="0">
                <a:solidFill>
                  <a:schemeClr val="tx1"/>
                </a:solidFill>
                <a:latin typeface="+mn-lt"/>
              </a:rPr>
              <a:t>ett samband mellan </a:t>
            </a:r>
            <a:r>
              <a:rPr lang="sv-SE" sz="2200" dirty="0">
                <a:solidFill>
                  <a:schemeClr val="tx1"/>
                </a:solidFill>
                <a:latin typeface="+mn-lt"/>
              </a:rPr>
              <a:t>produktionen (BNP</a:t>
            </a:r>
            <a:r>
              <a:rPr lang="sv-SE" sz="2200" dirty="0" smtClean="0">
                <a:solidFill>
                  <a:schemeClr val="tx1"/>
                </a:solidFill>
                <a:latin typeface="+mn-lt"/>
              </a:rPr>
              <a:t>) och prisnivå</a:t>
            </a:r>
            <a:endParaRPr lang="sv-SE" sz="2200" dirty="0">
              <a:solidFill>
                <a:schemeClr val="tx1"/>
              </a:solidFill>
              <a:latin typeface="+mn-lt"/>
            </a:endParaRPr>
          </a:p>
        </p:txBody>
      </p:sp>
    </p:spTree>
    <p:extLst>
      <p:ext uri="{BB962C8B-B14F-4D97-AF65-F5344CB8AC3E}">
        <p14:creationId xmlns:p14="http://schemas.microsoft.com/office/powerpoint/2010/main" val="135651019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Grp="1" noChangeArrowheads="1"/>
          </p:cNvSpPr>
          <p:nvPr>
            <p:ph type="title"/>
          </p:nvPr>
        </p:nvSpPr>
        <p:spPr>
          <a:xfrm>
            <a:off x="609600" y="52388"/>
            <a:ext cx="8077200" cy="1190625"/>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dirty="0" smtClean="0">
                <a:latin typeface="+mn-lt"/>
              </a:rPr>
              <a:t>Effekt på ränta, konsumtion och investeringar:2</a:t>
            </a:r>
          </a:p>
        </p:txBody>
      </p:sp>
      <p:sp>
        <p:nvSpPr>
          <p:cNvPr id="24578" name="Rectangle 2"/>
          <p:cNvSpPr>
            <a:spLocks noGrp="1" noChangeArrowheads="1"/>
          </p:cNvSpPr>
          <p:nvPr>
            <p:ph type="body" idx="1"/>
          </p:nvPr>
        </p:nvSpPr>
        <p:spPr>
          <a:xfrm>
            <a:off x="609600" y="1412776"/>
            <a:ext cx="8077200" cy="990600"/>
          </a:xfrm>
        </p:spPr>
        <p:txBody>
          <a:bodyPr/>
          <a:lstStyle/>
          <a:p>
            <a:pPr eaLnBrk="1" hangingPunct="1">
              <a:lnSpc>
                <a:spcPct val="90000"/>
              </a:lnSpc>
              <a:spcBef>
                <a:spcPts val="250"/>
              </a:spcBef>
              <a:spcAft>
                <a:spcPts val="250"/>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000" dirty="0" smtClean="0">
                <a:effectLst/>
              </a:rPr>
              <a:t>Nu fallet med förändringar i skatten:</a:t>
            </a:r>
          </a:p>
          <a:p>
            <a:pPr marL="0" indent="0" algn="ctr" eaLnBrk="1" hangingPunct="1">
              <a:lnSpc>
                <a:spcPct val="90000"/>
              </a:lnSpc>
              <a:spcBef>
                <a:spcPts val="250"/>
              </a:spcBef>
              <a:spcAft>
                <a:spcPts val="250"/>
              </a:spcAft>
              <a:buClr>
                <a:srgbClr val="003300"/>
              </a:buCl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000" i="1" dirty="0" smtClean="0">
                <a:effectLst/>
              </a:rPr>
              <a:t>Y</a:t>
            </a:r>
            <a:r>
              <a:rPr lang="sv-SE" sz="2000" i="1" baseline="-25000" dirty="0" smtClean="0">
                <a:effectLst/>
              </a:rPr>
              <a:t>n</a:t>
            </a:r>
            <a:r>
              <a:rPr lang="sv-SE" sz="2000" i="1" dirty="0" smtClean="0">
                <a:effectLst/>
              </a:rPr>
              <a:t> = C</a:t>
            </a:r>
            <a:r>
              <a:rPr lang="sv-SE" sz="2000" dirty="0" smtClean="0">
                <a:effectLst/>
              </a:rPr>
              <a:t>(</a:t>
            </a:r>
            <a:r>
              <a:rPr lang="sv-SE" sz="2000" i="1" dirty="0" smtClean="0">
                <a:effectLst/>
              </a:rPr>
              <a:t>Y</a:t>
            </a:r>
            <a:r>
              <a:rPr lang="sv-SE" sz="2000" i="1" baseline="-25000" dirty="0" smtClean="0">
                <a:effectLst/>
              </a:rPr>
              <a:t>n</a:t>
            </a:r>
            <a:r>
              <a:rPr lang="sv-SE" sz="2000" i="1" dirty="0" smtClean="0">
                <a:effectLst/>
              </a:rPr>
              <a:t>-T</a:t>
            </a:r>
            <a:r>
              <a:rPr lang="sv-SE" sz="2000" dirty="0" smtClean="0">
                <a:effectLst/>
              </a:rPr>
              <a:t>) +</a:t>
            </a:r>
            <a:r>
              <a:rPr lang="sv-SE" sz="2000" i="1" dirty="0" smtClean="0">
                <a:effectLst/>
              </a:rPr>
              <a:t>I</a:t>
            </a:r>
            <a:r>
              <a:rPr lang="sv-SE" sz="2000" dirty="0" smtClean="0">
                <a:effectLst/>
              </a:rPr>
              <a:t>(</a:t>
            </a:r>
            <a:r>
              <a:rPr lang="sv-SE" sz="2000" i="1" dirty="0" err="1" smtClean="0">
                <a:effectLst/>
              </a:rPr>
              <a:t>Y</a:t>
            </a:r>
            <a:r>
              <a:rPr lang="sv-SE" sz="2000" i="1" baseline="-25000" dirty="0" err="1" smtClean="0">
                <a:effectLst/>
              </a:rPr>
              <a:t>n</a:t>
            </a:r>
            <a:r>
              <a:rPr lang="sv-SE" sz="2000" i="1" dirty="0" err="1" smtClean="0">
                <a:effectLst/>
              </a:rPr>
              <a:t>,i</a:t>
            </a:r>
            <a:r>
              <a:rPr lang="sv-SE" sz="2000" dirty="0" smtClean="0">
                <a:effectLst/>
              </a:rPr>
              <a:t>)+</a:t>
            </a:r>
            <a:r>
              <a:rPr lang="sv-SE" sz="2000" i="1" dirty="0" smtClean="0">
                <a:effectLst/>
              </a:rPr>
              <a:t>G</a:t>
            </a:r>
          </a:p>
          <a:p>
            <a:pPr eaLnBrk="1" hangingPunct="1">
              <a:lnSpc>
                <a:spcPct val="90000"/>
              </a:lnSpc>
              <a:spcBef>
                <a:spcPts val="250"/>
              </a:spcBef>
              <a:spcAft>
                <a:spcPts val="250"/>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000" dirty="0" smtClean="0">
                <a:effectLst/>
              </a:rPr>
              <a:t>En sänkt (höjd) skatt ökar (minskar) konsumtionen efter att alla anpassningar skett. </a:t>
            </a:r>
          </a:p>
          <a:p>
            <a:pPr eaLnBrk="1" hangingPunct="1">
              <a:lnSpc>
                <a:spcPct val="90000"/>
              </a:lnSpc>
              <a:spcBef>
                <a:spcPts val="250"/>
              </a:spcBef>
              <a:spcAft>
                <a:spcPts val="250"/>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000" dirty="0" smtClean="0">
                <a:effectLst/>
              </a:rPr>
              <a:t>Summan av komponenterna i högerledet måste vara oförändrade på medellång sikt. Återigen måste investeringar kompensera för den ändrade konsumtionen.</a:t>
            </a:r>
          </a:p>
          <a:p>
            <a:pPr eaLnBrk="1" hangingPunct="1">
              <a:lnSpc>
                <a:spcPct val="90000"/>
              </a:lnSpc>
              <a:spcBef>
                <a:spcPts val="250"/>
              </a:spcBef>
              <a:spcAft>
                <a:spcPts val="250"/>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000" b="1" dirty="0" smtClean="0">
                <a:effectLst/>
              </a:rPr>
              <a:t>Slutsats: </a:t>
            </a:r>
            <a:r>
              <a:rPr lang="sv-SE" sz="2000" dirty="0" smtClean="0">
                <a:effectLst/>
              </a:rPr>
              <a:t>En sänkning (höjning) av </a:t>
            </a:r>
            <a:r>
              <a:rPr lang="sv-SE" sz="2000" i="1" dirty="0" smtClean="0">
                <a:effectLst/>
              </a:rPr>
              <a:t>T </a:t>
            </a:r>
            <a:r>
              <a:rPr lang="sv-SE" sz="2000" dirty="0" smtClean="0">
                <a:effectLst/>
              </a:rPr>
              <a:t>påverkar inte </a:t>
            </a:r>
            <a:r>
              <a:rPr lang="sv-SE" sz="2000" i="1" dirty="0" smtClean="0">
                <a:effectLst/>
              </a:rPr>
              <a:t>Y </a:t>
            </a:r>
            <a:r>
              <a:rPr lang="sv-SE" sz="2000" dirty="0" smtClean="0">
                <a:effectLst/>
              </a:rPr>
              <a:t>på medellång sikt. Dock ökar (minskar) </a:t>
            </a:r>
            <a:r>
              <a:rPr lang="sv-SE" sz="2000" i="1" dirty="0" smtClean="0">
                <a:effectLst/>
              </a:rPr>
              <a:t>i </a:t>
            </a:r>
            <a:r>
              <a:rPr lang="sv-SE" sz="2000" dirty="0" smtClean="0">
                <a:effectLst/>
              </a:rPr>
              <a:t>så mycket att </a:t>
            </a:r>
            <a:r>
              <a:rPr lang="sv-SE" sz="2000" i="1" dirty="0" smtClean="0">
                <a:effectLst/>
              </a:rPr>
              <a:t>I </a:t>
            </a:r>
            <a:r>
              <a:rPr lang="sv-SE" sz="2000" dirty="0" smtClean="0">
                <a:effectLst/>
              </a:rPr>
              <a:t>minskar (ökar) exakt lika mycket som </a:t>
            </a:r>
            <a:r>
              <a:rPr lang="sv-SE" sz="2000" i="1" dirty="0" smtClean="0">
                <a:effectLst/>
              </a:rPr>
              <a:t>C </a:t>
            </a:r>
            <a:r>
              <a:rPr lang="sv-SE" sz="2000" dirty="0" smtClean="0">
                <a:effectLst/>
              </a:rPr>
              <a:t>ökat (minskat).</a:t>
            </a:r>
          </a:p>
          <a:p>
            <a:pPr eaLnBrk="1" hangingPunct="1">
              <a:lnSpc>
                <a:spcPct val="90000"/>
              </a:lnSpc>
              <a:spcBef>
                <a:spcPts val="250"/>
              </a:spcBef>
              <a:spcAft>
                <a:spcPts val="250"/>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sv-SE" sz="2000" dirty="0" smtClean="0">
              <a:effectLst/>
            </a:endParaRPr>
          </a:p>
          <a:p>
            <a:pPr eaLnBrk="1" hangingPunct="1">
              <a:lnSpc>
                <a:spcPct val="90000"/>
              </a:lnSpc>
              <a:spcBef>
                <a:spcPts val="250"/>
              </a:spcBef>
              <a:spcAft>
                <a:spcPts val="250"/>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sv-SE" sz="2000" dirty="0" smtClean="0">
              <a:effectLst/>
            </a:endParaRPr>
          </a:p>
          <a:p>
            <a:pPr eaLnBrk="1" hangingPunct="1">
              <a:lnSpc>
                <a:spcPct val="90000"/>
              </a:lnSpc>
              <a:spcBef>
                <a:spcPts val="250"/>
              </a:spcBef>
              <a:spcAft>
                <a:spcPts val="250"/>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sv-SE" sz="2000" dirty="0" smtClean="0">
              <a:effectLst/>
            </a:endParaRPr>
          </a:p>
        </p:txBody>
      </p:sp>
      <p:sp>
        <p:nvSpPr>
          <p:cNvPr id="5" name="Slide Number Placeholder 3"/>
          <p:cNvSpPr>
            <a:spLocks noGrp="1"/>
          </p:cNvSpPr>
          <p:nvPr>
            <p:ph type="sldNum" sz="quarter" idx="10"/>
          </p:nvPr>
        </p:nvSpPr>
        <p:spPr>
          <a:xfrm>
            <a:off x="0" y="6548834"/>
            <a:ext cx="1900238" cy="336550"/>
          </a:xfrm>
        </p:spPr>
        <p:txBody>
          <a:bodyPr/>
          <a:lstStyle/>
          <a:p>
            <a:pPr>
              <a:defRPr/>
            </a:pPr>
            <a:r>
              <a:rPr lang="sv-SE" dirty="0" smtClean="0"/>
              <a:t>K8: </a:t>
            </a:r>
            <a:r>
              <a:rPr lang="sv-SE" dirty="0"/>
              <a:t>sid. </a:t>
            </a:r>
            <a:fld id="{71B7D319-3509-4EF6-A7CA-BA2351681FF6}" type="slidenum">
              <a:rPr lang="en-GB"/>
              <a:pPr>
                <a:defRPr/>
              </a:pPr>
              <a:t>20</a:t>
            </a:fld>
            <a:endParaRPr lang="en-GB" dirty="0"/>
          </a:p>
        </p:txBody>
      </p:sp>
    </p:spTree>
    <p:extLst>
      <p:ext uri="{BB962C8B-B14F-4D97-AF65-F5344CB8AC3E}">
        <p14:creationId xmlns:p14="http://schemas.microsoft.com/office/powerpoint/2010/main" val="283064308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7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57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57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57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57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p:txBody>
          <a:bodyPr/>
          <a:lstStyle/>
          <a:p>
            <a:pPr eaLnBrk="1" hangingPunct="1">
              <a:defRPr/>
            </a:pPr>
            <a:r>
              <a:rPr lang="sv-SE" dirty="0" smtClean="0"/>
              <a:t>Större arbetsutbud via jobbskatteavdrag:1</a:t>
            </a:r>
            <a:endParaRPr lang="en-US" dirty="0" smtClean="0"/>
          </a:p>
        </p:txBody>
      </p:sp>
      <p:sp>
        <p:nvSpPr>
          <p:cNvPr id="159757" name="Rectangle 13"/>
          <p:cNvSpPr>
            <a:spLocks noChangeArrowheads="1"/>
          </p:cNvSpPr>
          <p:nvPr/>
        </p:nvSpPr>
        <p:spPr bwMode="auto">
          <a:xfrm>
            <a:off x="301824" y="1752600"/>
            <a:ext cx="3630414" cy="3638210"/>
          </a:xfrm>
          <a:prstGeom prst="rect">
            <a:avLst/>
          </a:prstGeom>
          <a:noFill/>
          <a:ln>
            <a:noFill/>
          </a:ln>
          <a:effectLst/>
          <a:extLst/>
        </p:spPr>
        <p:txBody>
          <a:bodyPr/>
          <a:lstStyle/>
          <a:p>
            <a:pPr marL="342900" indent="-342900" eaLnBrk="1" hangingPunct="1">
              <a:spcBef>
                <a:spcPct val="10000"/>
              </a:spcBef>
              <a:spcAft>
                <a:spcPct val="10000"/>
              </a:spcAft>
              <a:buClr>
                <a:srgbClr val="003300"/>
              </a:buClr>
              <a:buFont typeface="Arial" panose="020B0604020202020204" pitchFamily="34" charset="0"/>
              <a:buChar char="•"/>
              <a:defRPr/>
            </a:pPr>
            <a:r>
              <a:rPr lang="sv-SE" sz="2000" dirty="0" smtClean="0">
                <a:solidFill>
                  <a:schemeClr val="tx1"/>
                </a:solidFill>
                <a:latin typeface="+mn-lt"/>
              </a:rPr>
              <a:t>Antag att jobbskatte-avdragets effekt kan be-skrivas som en minskning av </a:t>
            </a:r>
            <a:r>
              <a:rPr lang="sv-SE" sz="2000" i="1" dirty="0" smtClean="0">
                <a:solidFill>
                  <a:schemeClr val="tx1"/>
                </a:solidFill>
                <a:latin typeface="+mn-lt"/>
              </a:rPr>
              <a:t>z. </a:t>
            </a:r>
            <a:r>
              <a:rPr lang="sv-SE" sz="2000" dirty="0" smtClean="0">
                <a:solidFill>
                  <a:schemeClr val="tx1"/>
                </a:solidFill>
                <a:latin typeface="+mn-lt"/>
              </a:rPr>
              <a:t>Jämfört med att ha ett jobb är arbetslöshet värre om det lönar sig mer att jobba. Lönerna blir lägre för varje arbetslöshetsnivå.</a:t>
            </a:r>
          </a:p>
          <a:p>
            <a:pPr marL="342900" indent="-342900" eaLnBrk="1" hangingPunct="1">
              <a:spcBef>
                <a:spcPct val="10000"/>
              </a:spcBef>
              <a:spcAft>
                <a:spcPct val="10000"/>
              </a:spcAft>
              <a:buClr>
                <a:srgbClr val="003300"/>
              </a:buClr>
              <a:buFont typeface="Arial" panose="020B0604020202020204" pitchFamily="34" charset="0"/>
              <a:buChar char="•"/>
              <a:defRPr/>
            </a:pPr>
            <a:r>
              <a:rPr lang="sv-SE" sz="2000" i="1" dirty="0" smtClean="0">
                <a:solidFill>
                  <a:schemeClr val="tx1"/>
                </a:solidFill>
                <a:latin typeface="+mn-lt"/>
              </a:rPr>
              <a:t>WS</a:t>
            </a:r>
            <a:r>
              <a:rPr lang="sv-SE" sz="2000" dirty="0" smtClean="0">
                <a:solidFill>
                  <a:schemeClr val="tx1"/>
                </a:solidFill>
                <a:latin typeface="+mn-lt"/>
              </a:rPr>
              <a:t>-kurvan förskjuts nedåt.</a:t>
            </a:r>
          </a:p>
          <a:p>
            <a:pPr eaLnBrk="1" hangingPunct="1">
              <a:spcBef>
                <a:spcPct val="10000"/>
              </a:spcBef>
              <a:spcAft>
                <a:spcPct val="10000"/>
              </a:spcAft>
              <a:buClr>
                <a:srgbClr val="003300"/>
              </a:buClr>
              <a:defRPr/>
            </a:pPr>
            <a:r>
              <a:rPr lang="sv-SE" sz="2000" b="1" dirty="0" smtClean="0">
                <a:solidFill>
                  <a:schemeClr val="tx1"/>
                </a:solidFill>
                <a:latin typeface="+mn-lt"/>
              </a:rPr>
              <a:t>Slutsats</a:t>
            </a:r>
            <a:r>
              <a:rPr lang="sv-SE" sz="2000" dirty="0" smtClean="0">
                <a:solidFill>
                  <a:schemeClr val="tx1"/>
                </a:solidFill>
                <a:latin typeface="+mn-lt"/>
              </a:rPr>
              <a:t>: Jämviktsarbetslösheten minskar från </a:t>
            </a:r>
            <a:r>
              <a:rPr lang="sv-SE" sz="2000" i="1" dirty="0" smtClean="0">
                <a:solidFill>
                  <a:schemeClr val="tx1"/>
                </a:solidFill>
                <a:latin typeface="+mn-lt"/>
              </a:rPr>
              <a:t>u</a:t>
            </a:r>
            <a:r>
              <a:rPr lang="sv-SE" sz="2000" i="1" baseline="-25000" dirty="0" smtClean="0">
                <a:solidFill>
                  <a:schemeClr val="tx1"/>
                </a:solidFill>
                <a:latin typeface="+mn-lt"/>
              </a:rPr>
              <a:t>n</a:t>
            </a:r>
            <a:r>
              <a:rPr lang="sv-SE" sz="2000" dirty="0" smtClean="0">
                <a:solidFill>
                  <a:schemeClr val="tx1"/>
                </a:solidFill>
                <a:latin typeface="+mn-lt"/>
              </a:rPr>
              <a:t> </a:t>
            </a:r>
            <a:r>
              <a:rPr lang="sv-SE" sz="2000" dirty="0">
                <a:solidFill>
                  <a:schemeClr val="tx1"/>
                </a:solidFill>
                <a:latin typeface="+mn-lt"/>
              </a:rPr>
              <a:t>till </a:t>
            </a:r>
            <a:r>
              <a:rPr lang="sv-SE" sz="2000" i="1" dirty="0" err="1" smtClean="0">
                <a:solidFill>
                  <a:schemeClr val="tx1"/>
                </a:solidFill>
                <a:latin typeface="+mn-lt"/>
              </a:rPr>
              <a:t>u</a:t>
            </a:r>
            <a:r>
              <a:rPr lang="sv-SE" sz="2000" i="1" spc="-1000" dirty="0" err="1" smtClean="0">
                <a:solidFill>
                  <a:schemeClr val="tx1"/>
                </a:solidFill>
                <a:latin typeface="+mn-lt"/>
              </a:rPr>
              <a:t>’</a:t>
            </a:r>
            <a:r>
              <a:rPr lang="sv-SE" sz="2000" i="1" baseline="-25000" dirty="0" err="1" smtClean="0">
                <a:solidFill>
                  <a:schemeClr val="tx1"/>
                </a:solidFill>
                <a:latin typeface="+mn-lt"/>
              </a:rPr>
              <a:t>n</a:t>
            </a:r>
            <a:r>
              <a:rPr lang="sv-SE" sz="2000" dirty="0" smtClean="0">
                <a:solidFill>
                  <a:schemeClr val="tx1"/>
                </a:solidFill>
                <a:latin typeface="+mn-lt"/>
              </a:rPr>
              <a:t>.</a:t>
            </a:r>
          </a:p>
          <a:p>
            <a:pPr eaLnBrk="1" hangingPunct="1">
              <a:spcBef>
                <a:spcPct val="10000"/>
              </a:spcBef>
              <a:spcAft>
                <a:spcPct val="10000"/>
              </a:spcAft>
              <a:buClr>
                <a:srgbClr val="003300"/>
              </a:buClr>
              <a:defRPr/>
            </a:pPr>
            <a:r>
              <a:rPr lang="sv-SE" sz="2000" dirty="0" smtClean="0">
                <a:solidFill>
                  <a:schemeClr val="tx1"/>
                </a:solidFill>
                <a:latin typeface="+mn-lt"/>
              </a:rPr>
              <a:t>Det betyder att också </a:t>
            </a:r>
            <a:r>
              <a:rPr lang="sv-SE" sz="2000" i="1" dirty="0" smtClean="0">
                <a:solidFill>
                  <a:schemeClr val="tx1"/>
                </a:solidFill>
                <a:latin typeface="+mn-lt"/>
              </a:rPr>
              <a:t>Y</a:t>
            </a:r>
            <a:r>
              <a:rPr lang="sv-SE" sz="2000" i="1" baseline="-25000" dirty="0" smtClean="0">
                <a:solidFill>
                  <a:schemeClr val="tx1"/>
                </a:solidFill>
                <a:latin typeface="+mn-lt"/>
              </a:rPr>
              <a:t>n</a:t>
            </a:r>
            <a:r>
              <a:rPr lang="sv-SE" sz="2000" dirty="0" smtClean="0">
                <a:solidFill>
                  <a:schemeClr val="tx1"/>
                </a:solidFill>
                <a:latin typeface="+mn-lt"/>
              </a:rPr>
              <a:t> ökar.</a:t>
            </a:r>
            <a:endParaRPr lang="en-US" sz="2000" dirty="0">
              <a:solidFill>
                <a:schemeClr val="tx1"/>
              </a:solidFill>
              <a:latin typeface="+mn-lt"/>
            </a:endParaRPr>
          </a:p>
        </p:txBody>
      </p:sp>
      <p:sp>
        <p:nvSpPr>
          <p:cNvPr id="28699" name="Freeform 32"/>
          <p:cNvSpPr>
            <a:spLocks/>
          </p:cNvSpPr>
          <p:nvPr/>
        </p:nvSpPr>
        <p:spPr bwMode="auto">
          <a:xfrm>
            <a:off x="4968875" y="2133600"/>
            <a:ext cx="2895600" cy="2819400"/>
          </a:xfrm>
          <a:custGeom>
            <a:avLst/>
            <a:gdLst>
              <a:gd name="T0" fmla="*/ 0 w 1824"/>
              <a:gd name="T1" fmla="*/ 0 h 1776"/>
              <a:gd name="T2" fmla="*/ 432 w 1824"/>
              <a:gd name="T3" fmla="*/ 1056 h 1776"/>
              <a:gd name="T4" fmla="*/ 1824 w 1824"/>
              <a:gd name="T5" fmla="*/ 1776 h 1776"/>
              <a:gd name="T6" fmla="*/ 0 60000 65536"/>
              <a:gd name="T7" fmla="*/ 0 60000 65536"/>
              <a:gd name="T8" fmla="*/ 0 60000 65536"/>
            </a:gdLst>
            <a:ahLst/>
            <a:cxnLst>
              <a:cxn ang="T6">
                <a:pos x="T0" y="T1"/>
              </a:cxn>
              <a:cxn ang="T7">
                <a:pos x="T2" y="T3"/>
              </a:cxn>
              <a:cxn ang="T8">
                <a:pos x="T4" y="T5"/>
              </a:cxn>
            </a:cxnLst>
            <a:rect l="0" t="0" r="r" b="b"/>
            <a:pathLst>
              <a:path w="1824" h="1776">
                <a:moveTo>
                  <a:pt x="0" y="0"/>
                </a:moveTo>
                <a:cubicBezTo>
                  <a:pt x="64" y="380"/>
                  <a:pt x="128" y="760"/>
                  <a:pt x="432" y="1056"/>
                </a:cubicBezTo>
                <a:cubicBezTo>
                  <a:pt x="736" y="1352"/>
                  <a:pt x="1592" y="1656"/>
                  <a:pt x="1824" y="1776"/>
                </a:cubicBezTo>
              </a:path>
            </a:pathLst>
          </a:custGeom>
          <a:noFill/>
          <a:ln w="38100" cap="flat" cmpd="sng">
            <a:solidFill>
              <a:srgbClr val="FFCC00"/>
            </a:solidFill>
            <a:prstDash val="solid"/>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28700" name="Text Box 33"/>
          <p:cNvSpPr txBox="1">
            <a:spLocks noChangeArrowheads="1"/>
          </p:cNvSpPr>
          <p:nvPr/>
        </p:nvSpPr>
        <p:spPr bwMode="auto">
          <a:xfrm rot="1522352">
            <a:off x="7812088" y="4872038"/>
            <a:ext cx="598488" cy="4000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2000" i="1" dirty="0" smtClean="0">
                <a:solidFill>
                  <a:srgbClr val="FFCC00"/>
                </a:solidFill>
              </a:rPr>
              <a:t>WS</a:t>
            </a:r>
            <a:endParaRPr lang="en-US" altLang="en-US" sz="2000" i="1" dirty="0">
              <a:solidFill>
                <a:srgbClr val="FFCC00"/>
              </a:solidFill>
            </a:endParaRPr>
          </a:p>
        </p:txBody>
      </p:sp>
      <p:grpSp>
        <p:nvGrpSpPr>
          <p:cNvPr id="28688" name="Group 14"/>
          <p:cNvGrpSpPr>
            <a:grpSpLocks/>
          </p:cNvGrpSpPr>
          <p:nvPr/>
        </p:nvGrpSpPr>
        <p:grpSpPr bwMode="auto">
          <a:xfrm>
            <a:off x="3733800" y="2209800"/>
            <a:ext cx="4359275" cy="4532313"/>
            <a:chOff x="2726" y="1536"/>
            <a:chExt cx="2746" cy="2855"/>
          </a:xfrm>
        </p:grpSpPr>
        <p:sp>
          <p:nvSpPr>
            <p:cNvPr id="28695" name="Line 15"/>
            <p:cNvSpPr>
              <a:spLocks noChangeShapeType="1"/>
            </p:cNvSpPr>
            <p:nvPr/>
          </p:nvSpPr>
          <p:spPr bwMode="auto">
            <a:xfrm>
              <a:off x="3024" y="1536"/>
              <a:ext cx="0" cy="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28696" name="Line 16"/>
            <p:cNvSpPr>
              <a:spLocks noChangeShapeType="1"/>
            </p:cNvSpPr>
            <p:nvPr/>
          </p:nvSpPr>
          <p:spPr bwMode="auto">
            <a:xfrm>
              <a:off x="3024" y="3936"/>
              <a:ext cx="24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28697" name="Text Box 17"/>
            <p:cNvSpPr txBox="1">
              <a:spLocks noChangeArrowheads="1"/>
            </p:cNvSpPr>
            <p:nvPr/>
          </p:nvSpPr>
          <p:spPr bwMode="auto">
            <a:xfrm>
              <a:off x="3886" y="4141"/>
              <a:ext cx="1182" cy="2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2000" dirty="0"/>
                <a:t>Arbetslöshet, </a:t>
              </a:r>
              <a:r>
                <a:rPr lang="sv-SE" altLang="en-US" sz="2000" i="1" dirty="0"/>
                <a:t>u</a:t>
              </a:r>
              <a:endParaRPr lang="en-US" altLang="en-US" sz="2000" dirty="0"/>
            </a:p>
          </p:txBody>
        </p:sp>
        <p:sp>
          <p:nvSpPr>
            <p:cNvPr id="28698" name="Text Box 18"/>
            <p:cNvSpPr txBox="1">
              <a:spLocks noChangeArrowheads="1"/>
            </p:cNvSpPr>
            <p:nvPr/>
          </p:nvSpPr>
          <p:spPr bwMode="auto">
            <a:xfrm rot="-5400000">
              <a:off x="2326" y="2416"/>
              <a:ext cx="1050" cy="2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2000"/>
                <a:t>Reallön, W/</a:t>
              </a:r>
              <a:r>
                <a:rPr lang="sv-SE" altLang="en-US" sz="2000" i="1"/>
                <a:t>P</a:t>
              </a:r>
              <a:endParaRPr lang="en-US" altLang="en-US" sz="2000" i="1"/>
            </a:p>
          </p:txBody>
        </p:sp>
      </p:grpSp>
      <p:sp>
        <p:nvSpPr>
          <p:cNvPr id="28689" name="Line 21"/>
          <p:cNvSpPr>
            <a:spLocks noChangeShapeType="1"/>
          </p:cNvSpPr>
          <p:nvPr/>
        </p:nvSpPr>
        <p:spPr bwMode="auto">
          <a:xfrm>
            <a:off x="4191000" y="4419600"/>
            <a:ext cx="37338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28690" name="Text Box 22"/>
          <p:cNvSpPr txBox="1">
            <a:spLocks noChangeArrowheads="1"/>
          </p:cNvSpPr>
          <p:nvPr/>
        </p:nvSpPr>
        <p:spPr bwMode="auto">
          <a:xfrm>
            <a:off x="7848600" y="4191000"/>
            <a:ext cx="523875" cy="396875"/>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2000" i="1"/>
              <a:t>PS</a:t>
            </a:r>
            <a:endParaRPr lang="en-US" altLang="en-US" sz="2000" i="1"/>
          </a:p>
        </p:txBody>
      </p:sp>
      <p:sp>
        <p:nvSpPr>
          <p:cNvPr id="28691" name="Line 23"/>
          <p:cNvSpPr>
            <a:spLocks noChangeShapeType="1"/>
          </p:cNvSpPr>
          <p:nvPr/>
        </p:nvSpPr>
        <p:spPr bwMode="auto">
          <a:xfrm>
            <a:off x="4283075" y="2362200"/>
            <a:ext cx="1295400" cy="21336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grpSp>
        <p:nvGrpSpPr>
          <p:cNvPr id="28692" name="Group 30"/>
          <p:cNvGrpSpPr>
            <a:grpSpLocks/>
          </p:cNvGrpSpPr>
          <p:nvPr/>
        </p:nvGrpSpPr>
        <p:grpSpPr bwMode="auto">
          <a:xfrm>
            <a:off x="4664075" y="2819400"/>
            <a:ext cx="3443288" cy="3125788"/>
            <a:chOff x="3034" y="1344"/>
            <a:chExt cx="2169" cy="1969"/>
          </a:xfrm>
        </p:grpSpPr>
        <p:sp>
          <p:nvSpPr>
            <p:cNvPr id="28693" name="Freeform 28"/>
            <p:cNvSpPr>
              <a:spLocks/>
            </p:cNvSpPr>
            <p:nvPr/>
          </p:nvSpPr>
          <p:spPr bwMode="auto">
            <a:xfrm>
              <a:off x="3034" y="1344"/>
              <a:ext cx="1824" cy="1776"/>
            </a:xfrm>
            <a:custGeom>
              <a:avLst/>
              <a:gdLst>
                <a:gd name="T0" fmla="*/ 0 w 1824"/>
                <a:gd name="T1" fmla="*/ 0 h 1776"/>
                <a:gd name="T2" fmla="*/ 432 w 1824"/>
                <a:gd name="T3" fmla="*/ 1056 h 1776"/>
                <a:gd name="T4" fmla="*/ 1824 w 1824"/>
                <a:gd name="T5" fmla="*/ 1776 h 1776"/>
                <a:gd name="T6" fmla="*/ 0 60000 65536"/>
                <a:gd name="T7" fmla="*/ 0 60000 65536"/>
                <a:gd name="T8" fmla="*/ 0 60000 65536"/>
              </a:gdLst>
              <a:ahLst/>
              <a:cxnLst>
                <a:cxn ang="T6">
                  <a:pos x="T0" y="T1"/>
                </a:cxn>
                <a:cxn ang="T7">
                  <a:pos x="T2" y="T3"/>
                </a:cxn>
                <a:cxn ang="T8">
                  <a:pos x="T4" y="T5"/>
                </a:cxn>
              </a:cxnLst>
              <a:rect l="0" t="0" r="r" b="b"/>
              <a:pathLst>
                <a:path w="1824" h="1776">
                  <a:moveTo>
                    <a:pt x="0" y="0"/>
                  </a:moveTo>
                  <a:cubicBezTo>
                    <a:pt x="64" y="380"/>
                    <a:pt x="128" y="760"/>
                    <a:pt x="432" y="1056"/>
                  </a:cubicBezTo>
                  <a:cubicBezTo>
                    <a:pt x="736" y="1352"/>
                    <a:pt x="1592" y="1656"/>
                    <a:pt x="1824" y="1776"/>
                  </a:cubicBezTo>
                </a:path>
              </a:pathLst>
            </a:custGeom>
            <a:noFill/>
            <a:ln w="38100" cap="flat" cmpd="sng">
              <a:solidFill>
                <a:srgbClr val="FFCC00"/>
              </a:solidFill>
              <a:prstDash val="solid"/>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28694" name="Text Box 29"/>
            <p:cNvSpPr txBox="1">
              <a:spLocks noChangeArrowheads="1"/>
            </p:cNvSpPr>
            <p:nvPr/>
          </p:nvSpPr>
          <p:spPr bwMode="auto">
            <a:xfrm rot="1522352">
              <a:off x="4790" y="3061"/>
              <a:ext cx="413" cy="252"/>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2000" i="1" dirty="0" smtClean="0">
                  <a:solidFill>
                    <a:srgbClr val="FFCC00"/>
                  </a:solidFill>
                </a:rPr>
                <a:t>WS’</a:t>
              </a:r>
              <a:endParaRPr lang="en-US" altLang="en-US" sz="2000" i="1" dirty="0">
                <a:solidFill>
                  <a:srgbClr val="FFCC00"/>
                </a:solidFill>
              </a:endParaRPr>
            </a:p>
          </p:txBody>
        </p:sp>
      </p:grpSp>
      <p:sp>
        <p:nvSpPr>
          <p:cNvPr id="28687" name="Rectangle 39"/>
          <p:cNvSpPr>
            <a:spLocks noChangeArrowheads="1"/>
          </p:cNvSpPr>
          <p:nvPr/>
        </p:nvSpPr>
        <p:spPr bwMode="auto">
          <a:xfrm>
            <a:off x="5105400" y="5943600"/>
            <a:ext cx="421910" cy="40011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2000" i="1" dirty="0" err="1" smtClean="0"/>
              <a:t>u</a:t>
            </a:r>
            <a:r>
              <a:rPr lang="sv-SE" altLang="en-US" sz="2000" i="1" spc="-1000" dirty="0" err="1" smtClean="0"/>
              <a:t>’</a:t>
            </a:r>
            <a:r>
              <a:rPr lang="sv-SE" altLang="en-US" sz="2000" i="1" baseline="-25000" dirty="0" err="1" smtClean="0"/>
              <a:t>n</a:t>
            </a:r>
            <a:endParaRPr lang="en-GB" altLang="en-US" sz="2000" i="1" baseline="-25000" dirty="0"/>
          </a:p>
        </p:txBody>
      </p:sp>
      <p:grpSp>
        <p:nvGrpSpPr>
          <p:cNvPr id="159786" name="Group 42"/>
          <p:cNvGrpSpPr>
            <a:grpSpLocks/>
          </p:cNvGrpSpPr>
          <p:nvPr/>
        </p:nvGrpSpPr>
        <p:grpSpPr bwMode="auto">
          <a:xfrm>
            <a:off x="6477026" y="4419600"/>
            <a:ext cx="533402" cy="1920875"/>
            <a:chOff x="4080" y="2784"/>
            <a:chExt cx="336" cy="1210"/>
          </a:xfrm>
        </p:grpSpPr>
        <p:sp>
          <p:nvSpPr>
            <p:cNvPr id="28683" name="Line 38"/>
            <p:cNvSpPr>
              <a:spLocks noChangeShapeType="1"/>
            </p:cNvSpPr>
            <p:nvPr/>
          </p:nvSpPr>
          <p:spPr bwMode="auto">
            <a:xfrm>
              <a:off x="4176" y="2784"/>
              <a:ext cx="0" cy="1008"/>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28684" name="Rectangle 40"/>
            <p:cNvSpPr>
              <a:spLocks noChangeArrowheads="1"/>
            </p:cNvSpPr>
            <p:nvPr/>
          </p:nvSpPr>
          <p:spPr bwMode="auto">
            <a:xfrm>
              <a:off x="4080" y="3744"/>
              <a:ext cx="336" cy="2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2000" i="1" dirty="0" smtClean="0"/>
                <a:t>u</a:t>
              </a:r>
              <a:r>
                <a:rPr lang="sv-SE" altLang="en-US" sz="2000" i="1" baseline="-25000" dirty="0" smtClean="0"/>
                <a:t>n</a:t>
              </a:r>
              <a:endParaRPr lang="en-GB" altLang="en-US" sz="2000" i="1" dirty="0"/>
            </a:p>
          </p:txBody>
        </p:sp>
      </p:grpSp>
      <p:graphicFrame>
        <p:nvGraphicFramePr>
          <p:cNvPr id="2" name="Object 1"/>
          <p:cNvGraphicFramePr>
            <a:graphicFrameLocks noChangeAspect="1"/>
          </p:cNvGraphicFramePr>
          <p:nvPr>
            <p:extLst>
              <p:ext uri="{D42A27DB-BD31-4B8C-83A1-F6EECF244321}">
                <p14:modId xmlns:p14="http://schemas.microsoft.com/office/powerpoint/2010/main" val="1606511028"/>
              </p:ext>
            </p:extLst>
          </p:nvPr>
        </p:nvGraphicFramePr>
        <p:xfrm>
          <a:off x="4211960" y="1484784"/>
          <a:ext cx="1466850" cy="688975"/>
        </p:xfrm>
        <a:graphic>
          <a:graphicData uri="http://schemas.openxmlformats.org/presentationml/2006/ole">
            <mc:AlternateContent xmlns:mc="http://schemas.openxmlformats.org/markup-compatibility/2006">
              <mc:Choice xmlns:v="urn:schemas-microsoft-com:vml" Requires="v">
                <p:oleObj spid="_x0000_s55330" name="Ekvation" r:id="rId3" imgW="837836" imgH="393529" progId="Equation.3">
                  <p:embed/>
                </p:oleObj>
              </mc:Choice>
              <mc:Fallback>
                <p:oleObj name="Ekvation" r:id="rId3" imgW="837836" imgH="39352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11960" y="1484784"/>
                        <a:ext cx="1466850" cy="68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TextBox 2"/>
          <p:cNvSpPr txBox="1"/>
          <p:nvPr/>
        </p:nvSpPr>
        <p:spPr>
          <a:xfrm>
            <a:off x="5109857" y="1835532"/>
            <a:ext cx="614271" cy="369332"/>
          </a:xfrm>
          <a:prstGeom prst="rect">
            <a:avLst/>
          </a:prstGeom>
          <a:noFill/>
        </p:spPr>
        <p:txBody>
          <a:bodyPr wrap="none" rtlCol="0">
            <a:spAutoFit/>
          </a:bodyPr>
          <a:lstStyle/>
          <a:p>
            <a:r>
              <a:rPr lang="sv-SE" sz="1800" dirty="0" smtClean="0">
                <a:solidFill>
                  <a:schemeClr val="tx1"/>
                </a:solidFill>
                <a:latin typeface="+mn-lt"/>
              </a:rPr>
              <a:t>(-,+)</a:t>
            </a:r>
            <a:endParaRPr lang="sv-SE" sz="1800" dirty="0">
              <a:solidFill>
                <a:schemeClr val="tx1"/>
              </a:solidFill>
              <a:latin typeface="+mn-lt"/>
            </a:endParaRPr>
          </a:p>
        </p:txBody>
      </p:sp>
      <p:sp>
        <p:nvSpPr>
          <p:cNvPr id="4" name="Down Arrow 3"/>
          <p:cNvSpPr/>
          <p:nvPr/>
        </p:nvSpPr>
        <p:spPr bwMode="auto">
          <a:xfrm>
            <a:off x="4968875" y="3283173"/>
            <a:ext cx="226456" cy="520253"/>
          </a:xfrm>
          <a:prstGeom prst="down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2400" b="0" i="0" u="none" strike="noStrike" cap="none" normalizeH="0" baseline="0" smtClean="0">
              <a:ln>
                <a:noFill/>
              </a:ln>
              <a:solidFill>
                <a:schemeClr val="bg1"/>
              </a:solidFill>
              <a:effectLst/>
              <a:latin typeface="Times New Roman" pitchFamily="18" charset="0"/>
              <a:ea typeface="MS Gothic" pitchFamily="49" charset="-128"/>
            </a:endParaRPr>
          </a:p>
        </p:txBody>
      </p:sp>
      <p:sp>
        <p:nvSpPr>
          <p:cNvPr id="31" name="Line 38"/>
          <p:cNvSpPr>
            <a:spLocks noChangeShapeType="1"/>
          </p:cNvSpPr>
          <p:nvPr/>
        </p:nvSpPr>
        <p:spPr bwMode="auto">
          <a:xfrm>
            <a:off x="5292080" y="4437112"/>
            <a:ext cx="0" cy="160020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26" name="Slide Number Placeholder 3"/>
          <p:cNvSpPr>
            <a:spLocks noGrp="1"/>
          </p:cNvSpPr>
          <p:nvPr>
            <p:ph type="sldNum" sz="quarter" idx="10"/>
          </p:nvPr>
        </p:nvSpPr>
        <p:spPr>
          <a:xfrm>
            <a:off x="0" y="6548834"/>
            <a:ext cx="1900238" cy="336550"/>
          </a:xfrm>
        </p:spPr>
        <p:txBody>
          <a:bodyPr/>
          <a:lstStyle/>
          <a:p>
            <a:pPr>
              <a:defRPr/>
            </a:pPr>
            <a:r>
              <a:rPr lang="sv-SE" dirty="0" smtClean="0"/>
              <a:t>K8: </a:t>
            </a:r>
            <a:r>
              <a:rPr lang="sv-SE" dirty="0"/>
              <a:t>sid. </a:t>
            </a:r>
            <a:fld id="{71B7D319-3509-4EF6-A7CA-BA2351681FF6}" type="slidenum">
              <a:rPr lang="en-GB"/>
              <a:pPr>
                <a:defRPr/>
              </a:pPr>
              <a:t>21</a:t>
            </a:fld>
            <a:endParaRPr lang="en-GB" dirty="0"/>
          </a:p>
        </p:txBody>
      </p:sp>
    </p:spTree>
    <p:extLst>
      <p:ext uri="{BB962C8B-B14F-4D97-AF65-F5344CB8AC3E}">
        <p14:creationId xmlns:p14="http://schemas.microsoft.com/office/powerpoint/2010/main" val="6266072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975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975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nodeType="clickEffect">
                                  <p:stCondLst>
                                    <p:cond delay="0"/>
                                  </p:stCondLst>
                                  <p:childTnLst>
                                    <p:set>
                                      <p:cBhvr>
                                        <p:cTn id="18" dur="1" fill="hold">
                                          <p:stCondLst>
                                            <p:cond delay="0"/>
                                          </p:stCondLst>
                                        </p:cTn>
                                        <p:tgtEl>
                                          <p:spTgt spid="28692"/>
                                        </p:tgtEl>
                                        <p:attrNameLst>
                                          <p:attrName>style.visibility</p:attrName>
                                        </p:attrNameLst>
                                      </p:cBhvr>
                                      <p:to>
                                        <p:strVal val="visible"/>
                                      </p:to>
                                    </p:set>
                                    <p:animEffect transition="in" filter="fade">
                                      <p:cBhvr>
                                        <p:cTn id="19" dur="1000"/>
                                        <p:tgtEl>
                                          <p:spTgt spid="28692"/>
                                        </p:tgtEl>
                                      </p:cBhvr>
                                    </p:animEffect>
                                    <p:anim calcmode="lin" valueType="num">
                                      <p:cBhvr>
                                        <p:cTn id="20" dur="1000" fill="hold"/>
                                        <p:tgtEl>
                                          <p:spTgt spid="28692"/>
                                        </p:tgtEl>
                                        <p:attrNameLst>
                                          <p:attrName>ppt_x</p:attrName>
                                        </p:attrNameLst>
                                      </p:cBhvr>
                                      <p:tavLst>
                                        <p:tav tm="0">
                                          <p:val>
                                            <p:strVal val="#ppt_x"/>
                                          </p:val>
                                        </p:tav>
                                        <p:tav tm="100000">
                                          <p:val>
                                            <p:strVal val="#ppt_x"/>
                                          </p:val>
                                        </p:tav>
                                      </p:tavLst>
                                    </p:anim>
                                    <p:anim calcmode="lin" valueType="num">
                                      <p:cBhvr>
                                        <p:cTn id="21" dur="1000" fill="hold"/>
                                        <p:tgtEl>
                                          <p:spTgt spid="28692"/>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1"/>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28687"/>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59757">
                                            <p:txEl>
                                              <p:pRg st="2" end="2"/>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5975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57" grpId="0" uiExpand="1" build="p"/>
      <p:bldP spid="28687" grpId="0"/>
      <p:bldP spid="4" grpId="0" animBg="1"/>
      <p:bldP spid="3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Grp="1" noChangeArrowheads="1"/>
          </p:cNvSpPr>
          <p:nvPr>
            <p:ph type="title"/>
          </p:nvPr>
        </p:nvSpPr>
        <p:spPr>
          <a:xfrm>
            <a:off x="609600" y="76200"/>
            <a:ext cx="8077200" cy="11430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dirty="0"/>
              <a:t>Större arbetsutbud via </a:t>
            </a:r>
            <a:r>
              <a:rPr lang="sv-SE" dirty="0" smtClean="0"/>
              <a:t>jobbskatteavdrag:2</a:t>
            </a:r>
          </a:p>
        </p:txBody>
      </p:sp>
      <p:sp>
        <p:nvSpPr>
          <p:cNvPr id="26626" name="Rectangle 2"/>
          <p:cNvSpPr>
            <a:spLocks noGrp="1" noChangeArrowheads="1"/>
          </p:cNvSpPr>
          <p:nvPr>
            <p:ph type="body" idx="1"/>
          </p:nvPr>
        </p:nvSpPr>
        <p:spPr>
          <a:xfrm>
            <a:off x="220662" y="1374775"/>
            <a:ext cx="4441825" cy="4335463"/>
          </a:xfrm>
          <a:noFill/>
        </p:spPr>
        <p:txBody>
          <a:bodyPr/>
          <a:lstStyle/>
          <a:p>
            <a:pPr marL="285750" indent="-285750" eaLnBrk="1" hangingPunct="1">
              <a:spcBef>
                <a:spcPts val="225"/>
              </a:spcBef>
              <a:spcAft>
                <a:spcPts val="225"/>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1800" dirty="0" smtClean="0">
                <a:effectLst>
                  <a:outerShdw blurRad="38100" dist="38100" dir="2700000" algn="tl">
                    <a:srgbClr val="FFFFFF"/>
                  </a:outerShdw>
                </a:effectLst>
              </a:rPr>
              <a:t>Initial jämvikt vid A</a:t>
            </a:r>
            <a:r>
              <a:rPr lang="sv-SE" sz="1800" i="1" dirty="0" smtClean="0">
                <a:effectLst>
                  <a:outerShdw blurRad="38100" dist="38100" dir="2700000" algn="tl">
                    <a:srgbClr val="FFFFFF"/>
                  </a:outerShdw>
                </a:effectLst>
              </a:rPr>
              <a:t>, Y=Y</a:t>
            </a:r>
            <a:r>
              <a:rPr lang="sv-SE" sz="1800" i="1" baseline="-25000" dirty="0" smtClean="0">
                <a:effectLst>
                  <a:outerShdw blurRad="38100" dist="38100" dir="2700000" algn="tl">
                    <a:srgbClr val="FFFFFF"/>
                  </a:outerShdw>
                </a:effectLst>
              </a:rPr>
              <a:t>n</a:t>
            </a:r>
            <a:r>
              <a:rPr lang="sv-SE" sz="1800" i="1" dirty="0" smtClean="0">
                <a:effectLst>
                  <a:outerShdw blurRad="38100" dist="38100" dir="2700000" algn="tl">
                    <a:srgbClr val="FFFFFF"/>
                  </a:outerShdw>
                </a:effectLst>
              </a:rPr>
              <a:t> </a:t>
            </a:r>
            <a:r>
              <a:rPr lang="sv-SE" sz="1800" dirty="0" smtClean="0">
                <a:effectLst>
                  <a:outerShdw blurRad="38100" dist="38100" dir="2700000" algn="tl">
                    <a:srgbClr val="FFFFFF"/>
                  </a:outerShdw>
                </a:effectLst>
              </a:rPr>
              <a:t>och </a:t>
            </a:r>
            <a:r>
              <a:rPr lang="sv-SE" sz="1800" i="1" dirty="0" smtClean="0">
                <a:effectLst>
                  <a:outerShdw blurRad="38100" dist="38100" dir="2700000" algn="tl">
                    <a:srgbClr val="FFFFFF"/>
                  </a:outerShdw>
                </a:effectLst>
              </a:rPr>
              <a:t>P=P</a:t>
            </a:r>
            <a:r>
              <a:rPr lang="sv-SE" sz="1800" i="1" baseline="30000" dirty="0" smtClean="0">
                <a:effectLst>
                  <a:outerShdw blurRad="38100" dist="38100" dir="2700000" algn="tl">
                    <a:srgbClr val="FFFFFF"/>
                  </a:outerShdw>
                </a:effectLst>
              </a:rPr>
              <a:t>e</a:t>
            </a:r>
            <a:r>
              <a:rPr lang="sv-SE" sz="1800" i="1" dirty="0" smtClean="0">
                <a:effectLst>
                  <a:outerShdw blurRad="38100" dist="38100" dir="2700000" algn="tl">
                    <a:srgbClr val="FFFFFF"/>
                  </a:outerShdw>
                </a:effectLst>
              </a:rPr>
              <a:t>.</a:t>
            </a:r>
          </a:p>
          <a:p>
            <a:pPr marL="285750" indent="-285750" eaLnBrk="1" hangingPunct="1">
              <a:spcBef>
                <a:spcPts val="225"/>
              </a:spcBef>
              <a:spcAft>
                <a:spcPts val="225"/>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1800" dirty="0" smtClean="0">
                <a:effectLst>
                  <a:outerShdw blurRad="38100" dist="38100" dir="2700000" algn="tl">
                    <a:srgbClr val="FFFFFF"/>
                  </a:outerShdw>
                </a:effectLst>
              </a:rPr>
              <a:t>Ett sänkt </a:t>
            </a:r>
            <a:r>
              <a:rPr lang="sv-SE" sz="1800" i="1" dirty="0" smtClean="0">
                <a:effectLst>
                  <a:outerShdw blurRad="38100" dist="38100" dir="2700000" algn="tl">
                    <a:srgbClr val="FFFFFF"/>
                  </a:outerShdw>
                </a:effectLst>
              </a:rPr>
              <a:t>z </a:t>
            </a:r>
            <a:r>
              <a:rPr lang="sv-SE" sz="1800" dirty="0" smtClean="0">
                <a:effectLst>
                  <a:outerShdw blurRad="38100" dist="38100" dir="2700000" algn="tl">
                    <a:srgbClr val="FFFFFF"/>
                  </a:outerShdw>
                </a:effectLst>
              </a:rPr>
              <a:t>förskjuter </a:t>
            </a:r>
            <a:r>
              <a:rPr lang="sv-SE" sz="1800" i="1" dirty="0" smtClean="0">
                <a:effectLst>
                  <a:outerShdw blurRad="38100" dist="38100" dir="2700000" algn="tl">
                    <a:srgbClr val="FFFFFF"/>
                  </a:outerShdw>
                </a:effectLst>
              </a:rPr>
              <a:t>AS </a:t>
            </a:r>
            <a:r>
              <a:rPr lang="sv-SE" sz="1800" dirty="0" smtClean="0">
                <a:effectLst>
                  <a:outerShdw blurRad="38100" dist="38100" dir="2700000" algn="tl">
                    <a:srgbClr val="FFFFFF"/>
                  </a:outerShdw>
                </a:effectLst>
              </a:rPr>
              <a:t>nedåt till</a:t>
            </a:r>
            <a:r>
              <a:rPr lang="sv-SE" sz="1800" i="1" dirty="0" smtClean="0">
                <a:effectLst>
                  <a:outerShdw blurRad="38100" dist="38100" dir="2700000" algn="tl">
                    <a:srgbClr val="FFFFFF"/>
                  </a:outerShdw>
                </a:effectLst>
              </a:rPr>
              <a:t> AS’</a:t>
            </a:r>
          </a:p>
          <a:p>
            <a:pPr marL="285750" indent="-285750" eaLnBrk="1" hangingPunct="1">
              <a:spcBef>
                <a:spcPts val="225"/>
              </a:spcBef>
              <a:spcAft>
                <a:spcPts val="225"/>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1800" dirty="0" smtClean="0">
                <a:effectLst>
                  <a:outerShdw blurRad="38100" dist="38100" dir="2700000" algn="tl">
                    <a:srgbClr val="FFFFFF"/>
                  </a:outerShdw>
                </a:effectLst>
              </a:rPr>
              <a:t>Ny jämvikt vid </a:t>
            </a:r>
            <a:r>
              <a:rPr lang="sv-SE" sz="1800" i="1" dirty="0" smtClean="0">
                <a:effectLst>
                  <a:outerShdw blurRad="38100" dist="38100" dir="2700000" algn="tl">
                    <a:srgbClr val="FFFFFF"/>
                  </a:outerShdw>
                </a:effectLst>
              </a:rPr>
              <a:t>A’. </a:t>
            </a:r>
            <a:r>
              <a:rPr lang="sv-SE" sz="1800" dirty="0" smtClean="0">
                <a:effectLst>
                  <a:outerShdw blurRad="38100" dist="38100" dir="2700000" algn="tl">
                    <a:srgbClr val="FFFFFF"/>
                  </a:outerShdw>
                </a:effectLst>
              </a:rPr>
              <a:t>Högre</a:t>
            </a:r>
            <a:r>
              <a:rPr lang="sv-SE" sz="1800" i="1" dirty="0" smtClean="0">
                <a:effectLst>
                  <a:outerShdw blurRad="38100" dist="38100" dir="2700000" algn="tl">
                    <a:srgbClr val="FFFFFF"/>
                  </a:outerShdw>
                </a:effectLst>
              </a:rPr>
              <a:t> Y</a:t>
            </a:r>
            <a:r>
              <a:rPr lang="sv-SE" sz="1800" dirty="0" smtClean="0">
                <a:effectLst>
                  <a:outerShdw blurRad="38100" dist="38100" dir="2700000" algn="tl">
                    <a:srgbClr val="FFFFFF"/>
                  </a:outerShdw>
                </a:effectLst>
              </a:rPr>
              <a:t> och lägre </a:t>
            </a:r>
            <a:r>
              <a:rPr lang="sv-SE" sz="1800" i="1" dirty="0" smtClean="0">
                <a:effectLst>
                  <a:outerShdw blurRad="38100" dist="38100" dir="2700000" algn="tl">
                    <a:srgbClr val="FFFFFF"/>
                  </a:outerShdw>
                </a:effectLst>
              </a:rPr>
              <a:t>P.</a:t>
            </a:r>
          </a:p>
          <a:p>
            <a:pPr marL="285750" indent="-285750" eaLnBrk="1" hangingPunct="1">
              <a:spcBef>
                <a:spcPts val="225"/>
              </a:spcBef>
              <a:spcAft>
                <a:spcPts val="225"/>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1800" dirty="0" smtClean="0">
                <a:effectLst>
                  <a:outerShdw blurRad="38100" dist="38100" dir="2700000" algn="tl">
                    <a:srgbClr val="FFFFFF"/>
                  </a:outerShdw>
                </a:effectLst>
              </a:rPr>
              <a:t>På kort sikt har inte prisförvänt-</a:t>
            </a:r>
            <a:r>
              <a:rPr lang="sv-SE" sz="1800" dirty="0">
                <a:effectLst>
                  <a:outerShdw blurRad="38100" dist="38100" dir="2700000" algn="tl">
                    <a:srgbClr val="FFFFFF"/>
                  </a:outerShdw>
                </a:effectLst>
              </a:rPr>
              <a:t>-</a:t>
            </a:r>
            <a:r>
              <a:rPr lang="sv-SE" sz="1800" dirty="0" err="1" smtClean="0">
                <a:effectLst>
                  <a:outerShdw blurRad="38100" dist="38100" dir="2700000" algn="tl">
                    <a:srgbClr val="FFFFFF"/>
                  </a:outerShdw>
                </a:effectLst>
              </a:rPr>
              <a:t>ningarna</a:t>
            </a:r>
            <a:r>
              <a:rPr lang="sv-SE" sz="1800" dirty="0" smtClean="0">
                <a:effectLst>
                  <a:outerShdw blurRad="38100" dist="38100" dir="2700000" algn="tl">
                    <a:srgbClr val="FFFFFF"/>
                  </a:outerShdw>
                </a:effectLst>
              </a:rPr>
              <a:t> ändrats så </a:t>
            </a:r>
            <a:r>
              <a:rPr lang="sv-SE" sz="1800" i="1" dirty="0" smtClean="0">
                <a:effectLst>
                  <a:outerShdw blurRad="38100" dist="38100" dir="2700000" algn="tl">
                    <a:srgbClr val="FFFFFF"/>
                  </a:outerShdw>
                </a:effectLst>
              </a:rPr>
              <a:t>P’&lt;P</a:t>
            </a:r>
            <a:r>
              <a:rPr lang="sv-SE" sz="1800" i="1" baseline="30000" dirty="0" smtClean="0">
                <a:effectLst>
                  <a:outerShdw blurRad="38100" dist="38100" dir="2700000" algn="tl">
                    <a:srgbClr val="FFFFFF"/>
                  </a:outerShdw>
                </a:effectLst>
              </a:rPr>
              <a:t>e</a:t>
            </a:r>
            <a:r>
              <a:rPr lang="sv-SE" sz="1800" i="1" dirty="0" smtClean="0">
                <a:effectLst>
                  <a:outerShdw blurRad="38100" dist="38100" dir="2700000" algn="tl">
                    <a:srgbClr val="FFFFFF"/>
                  </a:outerShdw>
                </a:effectLst>
              </a:rPr>
              <a:t> </a:t>
            </a:r>
            <a:r>
              <a:rPr lang="sv-SE" sz="1800" dirty="0" smtClean="0">
                <a:effectLst>
                  <a:outerShdw blurRad="38100" dist="38100" dir="2700000" algn="tl">
                    <a:srgbClr val="FFFFFF"/>
                  </a:outerShdw>
                </a:effectLst>
              </a:rPr>
              <a:t>vilket innebär </a:t>
            </a:r>
            <a:r>
              <a:rPr lang="sv-SE" sz="1800" i="1" dirty="0" smtClean="0">
                <a:effectLst>
                  <a:outerShdw blurRad="38100" dist="38100" dir="2700000" algn="tl">
                    <a:srgbClr val="FFFFFF"/>
                  </a:outerShdw>
                </a:effectLst>
              </a:rPr>
              <a:t>Y’&lt;</a:t>
            </a:r>
            <a:r>
              <a:rPr lang="sv-SE" sz="1800" i="1" dirty="0" err="1" smtClean="0">
                <a:effectLst>
                  <a:outerShdw blurRad="38100" dist="38100" dir="2700000" algn="tl">
                    <a:srgbClr val="FFFFFF"/>
                  </a:outerShdw>
                </a:effectLst>
              </a:rPr>
              <a:t>Y</a:t>
            </a:r>
            <a:r>
              <a:rPr lang="sv-SE" sz="1800" dirty="0" err="1" smtClean="0">
                <a:effectLst>
                  <a:outerShdw blurRad="38100" dist="38100" dir="2700000" algn="tl">
                    <a:srgbClr val="FFFFFF"/>
                  </a:outerShdw>
                </a:effectLst>
              </a:rPr>
              <a:t>’</a:t>
            </a:r>
            <a:r>
              <a:rPr lang="sv-SE" sz="1800" i="1" baseline="-25000" dirty="0" err="1" smtClean="0">
                <a:effectLst>
                  <a:outerShdw blurRad="38100" dist="38100" dir="2700000" algn="tl">
                    <a:srgbClr val="FFFFFF"/>
                  </a:outerShdw>
                </a:effectLst>
              </a:rPr>
              <a:t>n</a:t>
            </a:r>
            <a:endParaRPr lang="sv-SE" sz="1800" dirty="0" smtClean="0">
              <a:effectLst>
                <a:outerShdw blurRad="38100" dist="38100" dir="2700000" algn="tl">
                  <a:srgbClr val="FFFFFF"/>
                </a:outerShdw>
              </a:effectLst>
            </a:endParaRPr>
          </a:p>
          <a:p>
            <a:pPr marL="285750" indent="-285750" eaLnBrk="1" hangingPunct="1">
              <a:spcBef>
                <a:spcPts val="225"/>
              </a:spcBef>
              <a:spcAft>
                <a:spcPts val="225"/>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1800" i="1" dirty="0" smtClean="0">
                <a:effectLst>
                  <a:outerShdw blurRad="38100" dist="38100" dir="2700000" algn="tl">
                    <a:srgbClr val="FFFFFF"/>
                  </a:outerShdw>
                </a:effectLst>
              </a:rPr>
              <a:t>Y</a:t>
            </a:r>
            <a:r>
              <a:rPr lang="sv-SE" sz="1800" i="1" baseline="-25000" dirty="0" smtClean="0">
                <a:effectLst>
                  <a:outerShdw blurRad="38100" dist="38100" dir="2700000" algn="tl">
                    <a:srgbClr val="FFFFFF"/>
                  </a:outerShdw>
                </a:effectLst>
              </a:rPr>
              <a:t>n  </a:t>
            </a:r>
            <a:r>
              <a:rPr lang="sv-SE" sz="1800" dirty="0" smtClean="0">
                <a:effectLst>
                  <a:outerShdw blurRad="38100" dist="38100" dir="2700000" algn="tl">
                    <a:srgbClr val="FFFFFF"/>
                  </a:outerShdw>
                </a:effectLst>
              </a:rPr>
              <a:t>har alltså ökat mer än </a:t>
            </a:r>
            <a:r>
              <a:rPr lang="sv-SE" sz="1800" i="1" dirty="0" smtClean="0">
                <a:effectLst>
                  <a:outerShdw blurRad="38100" dist="38100" dir="2700000" algn="tl">
                    <a:srgbClr val="FFFFFF"/>
                  </a:outerShdw>
                </a:effectLst>
              </a:rPr>
              <a:t>Y </a:t>
            </a:r>
            <a:r>
              <a:rPr lang="sv-SE" sz="1800" dirty="0" smtClean="0">
                <a:effectLst>
                  <a:outerShdw blurRad="38100" dist="38100" dir="2700000" algn="tl">
                    <a:srgbClr val="FFFFFF"/>
                  </a:outerShdw>
                </a:effectLst>
              </a:rPr>
              <a:t>i </a:t>
            </a:r>
            <a:r>
              <a:rPr lang="sv-SE" sz="1800" dirty="0" err="1" smtClean="0">
                <a:effectLst>
                  <a:outerShdw blurRad="38100" dist="38100" dir="2700000" algn="tl">
                    <a:srgbClr val="FFFFFF"/>
                  </a:outerShdw>
                </a:effectLst>
              </a:rPr>
              <a:t>jäm</a:t>
            </a:r>
            <a:r>
              <a:rPr lang="sv-SE" sz="1800" dirty="0" smtClean="0">
                <a:effectLst>
                  <a:outerShdw blurRad="38100" dist="38100" dir="2700000" algn="tl">
                    <a:srgbClr val="FFFFFF"/>
                  </a:outerShdw>
                </a:effectLst>
              </a:rPr>
              <a:t>-</a:t>
            </a:r>
            <a:br>
              <a:rPr lang="sv-SE" sz="1800" dirty="0" smtClean="0">
                <a:effectLst>
                  <a:outerShdw blurRad="38100" dist="38100" dir="2700000" algn="tl">
                    <a:srgbClr val="FFFFFF"/>
                  </a:outerShdw>
                </a:effectLst>
              </a:rPr>
            </a:br>
            <a:r>
              <a:rPr lang="sv-SE" sz="1800" dirty="0" smtClean="0">
                <a:effectLst>
                  <a:outerShdw blurRad="38100" dist="38100" dir="2700000" algn="tl">
                    <a:srgbClr val="FFFFFF"/>
                  </a:outerShdw>
                </a:effectLst>
              </a:rPr>
              <a:t>vikten på kort sikt</a:t>
            </a:r>
            <a:r>
              <a:rPr lang="sv-SE" sz="1800" i="1" dirty="0" smtClean="0">
                <a:effectLst>
                  <a:outerShdw blurRad="38100" dist="38100" dir="2700000" algn="tl">
                    <a:srgbClr val="FFFFFF"/>
                  </a:outerShdw>
                </a:effectLst>
              </a:rPr>
              <a:t>.</a:t>
            </a:r>
          </a:p>
          <a:p>
            <a:pPr marL="285750" indent="-285750" eaLnBrk="1" hangingPunct="1">
              <a:spcBef>
                <a:spcPts val="225"/>
              </a:spcBef>
              <a:spcAft>
                <a:spcPts val="225"/>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1800" dirty="0" smtClean="0">
                <a:effectLst>
                  <a:outerShdw blurRad="38100" dist="38100" dir="2700000" algn="tl">
                    <a:srgbClr val="FFFFFF"/>
                  </a:outerShdw>
                </a:effectLst>
              </a:rPr>
              <a:t>Eftersom</a:t>
            </a:r>
            <a:r>
              <a:rPr lang="sv-SE" sz="1800" i="1" dirty="0" smtClean="0">
                <a:effectLst>
                  <a:outerShdw blurRad="38100" dist="38100" dir="2700000" algn="tl">
                    <a:srgbClr val="FFFFFF"/>
                  </a:outerShdw>
                </a:effectLst>
              </a:rPr>
              <a:t> </a:t>
            </a:r>
            <a:r>
              <a:rPr lang="sv-SE" sz="1800" i="1" dirty="0">
                <a:effectLst>
                  <a:outerShdw blurRad="38100" dist="38100" dir="2700000" algn="tl">
                    <a:srgbClr val="FFFFFF"/>
                  </a:outerShdw>
                </a:effectLst>
              </a:rPr>
              <a:t>P’&lt;</a:t>
            </a:r>
            <a:r>
              <a:rPr lang="sv-SE" sz="1800" i="1" dirty="0" smtClean="0">
                <a:effectLst>
                  <a:outerShdw blurRad="38100" dist="38100" dir="2700000" algn="tl">
                    <a:srgbClr val="FFFFFF"/>
                  </a:outerShdw>
                </a:effectLst>
              </a:rPr>
              <a:t>P</a:t>
            </a:r>
            <a:r>
              <a:rPr lang="sv-SE" sz="1800" i="1" baseline="30000" dirty="0" smtClean="0">
                <a:effectLst>
                  <a:outerShdw blurRad="38100" dist="38100" dir="2700000" algn="tl">
                    <a:srgbClr val="FFFFFF"/>
                  </a:outerShdw>
                </a:effectLst>
              </a:rPr>
              <a:t>e</a:t>
            </a:r>
            <a:r>
              <a:rPr lang="sv-SE" sz="1800" dirty="0" smtClean="0">
                <a:effectLst>
                  <a:outerShdw blurRad="38100" dist="38100" dir="2700000" algn="tl">
                    <a:srgbClr val="FFFFFF"/>
                  </a:outerShdw>
                </a:effectLst>
              </a:rPr>
              <a:t> reviderar löne-</a:t>
            </a:r>
            <a:br>
              <a:rPr lang="sv-SE" sz="1800" dirty="0" smtClean="0">
                <a:effectLst>
                  <a:outerShdw blurRad="38100" dist="38100" dir="2700000" algn="tl">
                    <a:srgbClr val="FFFFFF"/>
                  </a:outerShdw>
                </a:effectLst>
              </a:rPr>
            </a:br>
            <a:r>
              <a:rPr lang="sv-SE" sz="1800" dirty="0" smtClean="0">
                <a:effectLst>
                  <a:outerShdw blurRad="38100" dist="38100" dir="2700000" algn="tl">
                    <a:srgbClr val="FFFFFF"/>
                  </a:outerShdw>
                </a:effectLst>
              </a:rPr>
              <a:t>sättarna ned prisförväntningarna. Löner och priser fortsätter falla </a:t>
            </a:r>
            <a:br>
              <a:rPr lang="sv-SE" sz="1800" dirty="0" smtClean="0">
                <a:effectLst>
                  <a:outerShdw blurRad="38100" dist="38100" dir="2700000" algn="tl">
                    <a:srgbClr val="FFFFFF"/>
                  </a:outerShdw>
                </a:effectLst>
              </a:rPr>
            </a:br>
            <a:r>
              <a:rPr lang="sv-SE" sz="1800" dirty="0" smtClean="0">
                <a:effectLst>
                  <a:outerShdw blurRad="38100" dist="38100" dir="2700000" algn="tl">
                    <a:srgbClr val="FFFFFF"/>
                  </a:outerShdw>
                </a:effectLst>
              </a:rPr>
              <a:t>tills </a:t>
            </a:r>
            <a:r>
              <a:rPr lang="sv-SE" sz="1800" i="1" dirty="0" smtClean="0">
                <a:effectLst>
                  <a:outerShdw blurRad="38100" dist="38100" dir="2700000" algn="tl">
                    <a:srgbClr val="FFFFFF"/>
                  </a:outerShdw>
                </a:effectLst>
              </a:rPr>
              <a:t>AS</a:t>
            </a:r>
            <a:r>
              <a:rPr lang="sv-SE" sz="1800" dirty="0" smtClean="0">
                <a:effectLst>
                  <a:outerShdw blurRad="38100" dist="38100" dir="2700000" algn="tl">
                    <a:srgbClr val="FFFFFF"/>
                  </a:outerShdw>
                </a:effectLst>
              </a:rPr>
              <a:t> fallit ned till AS’’.</a:t>
            </a:r>
          </a:p>
          <a:p>
            <a:pPr marL="285750" indent="-285750" eaLnBrk="1" hangingPunct="1">
              <a:spcBef>
                <a:spcPts val="225"/>
              </a:spcBef>
              <a:spcAft>
                <a:spcPts val="225"/>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1800" dirty="0" smtClean="0">
                <a:effectLst>
                  <a:outerShdw blurRad="38100" dist="38100" dir="2700000" algn="tl">
                    <a:srgbClr val="FFFFFF"/>
                  </a:outerShdw>
                </a:effectLst>
              </a:rPr>
              <a:t>När jämvikten nått A’’, med lägre</a:t>
            </a:r>
            <a:br>
              <a:rPr lang="sv-SE" sz="1800" dirty="0" smtClean="0">
                <a:effectLst>
                  <a:outerShdw blurRad="38100" dist="38100" dir="2700000" algn="tl">
                    <a:srgbClr val="FFFFFF"/>
                  </a:outerShdw>
                </a:effectLst>
              </a:rPr>
            </a:br>
            <a:r>
              <a:rPr lang="sv-SE" sz="1800" dirty="0" smtClean="0">
                <a:effectLst>
                  <a:outerShdw blurRad="38100" dist="38100" dir="2700000" algn="tl">
                    <a:srgbClr val="FFFFFF"/>
                  </a:outerShdw>
                </a:effectLst>
              </a:rPr>
              <a:t>priser och löner och högre produktion, är anpassningen avklarad.</a:t>
            </a:r>
          </a:p>
          <a:p>
            <a:pPr marL="285750" indent="-285750" eaLnBrk="1" hangingPunct="1">
              <a:spcBef>
                <a:spcPts val="225"/>
              </a:spcBef>
              <a:spcAft>
                <a:spcPts val="225"/>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sv-SE" sz="1800" i="1" dirty="0" smtClean="0">
              <a:effectLst>
                <a:outerShdw blurRad="38100" dist="38100" dir="2700000" algn="tl">
                  <a:srgbClr val="FFFFFF"/>
                </a:outerShdw>
              </a:effectLst>
            </a:endParaRPr>
          </a:p>
          <a:p>
            <a:pPr marL="285750" indent="-285750" eaLnBrk="1" hangingPunct="1">
              <a:spcBef>
                <a:spcPts val="225"/>
              </a:spcBef>
              <a:spcAft>
                <a:spcPts val="225"/>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sv-SE" sz="1800" dirty="0" smtClean="0">
              <a:effectLst>
                <a:outerShdw blurRad="38100" dist="38100" dir="2700000" algn="tl">
                  <a:srgbClr val="FFFFFF"/>
                </a:outerShdw>
              </a:effectLst>
            </a:endParaRPr>
          </a:p>
          <a:p>
            <a:pPr marL="285750" indent="-285750" eaLnBrk="1" hangingPunct="1">
              <a:spcBef>
                <a:spcPts val="225"/>
              </a:spcBef>
              <a:spcAft>
                <a:spcPts val="225"/>
              </a:spcAft>
              <a:buClrTx/>
              <a:buSzTx/>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sv-SE" sz="1800" dirty="0" smtClean="0">
              <a:effectLst>
                <a:outerShdw blurRad="38100" dist="38100" dir="2700000" algn="tl">
                  <a:srgbClr val="FFFFFF"/>
                </a:outerShdw>
              </a:effectLst>
            </a:endParaRPr>
          </a:p>
        </p:txBody>
      </p:sp>
      <p:sp>
        <p:nvSpPr>
          <p:cNvPr id="25606" name="Line 4"/>
          <p:cNvSpPr>
            <a:spLocks noChangeShapeType="1"/>
          </p:cNvSpPr>
          <p:nvPr/>
        </p:nvSpPr>
        <p:spPr bwMode="auto">
          <a:xfrm>
            <a:off x="4668838" y="2605088"/>
            <a:ext cx="1587" cy="3355975"/>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5607" name="Line 5"/>
          <p:cNvSpPr>
            <a:spLocks noChangeShapeType="1"/>
          </p:cNvSpPr>
          <p:nvPr/>
        </p:nvSpPr>
        <p:spPr bwMode="auto">
          <a:xfrm>
            <a:off x="4668838" y="5972175"/>
            <a:ext cx="3902075" cy="1588"/>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5608" name="Text Box 6"/>
          <p:cNvSpPr txBox="1">
            <a:spLocks noChangeArrowheads="1"/>
          </p:cNvSpPr>
          <p:nvPr/>
        </p:nvSpPr>
        <p:spPr bwMode="auto">
          <a:xfrm rot="-5400000">
            <a:off x="3899470" y="3260924"/>
            <a:ext cx="1152525"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500"/>
              </a:spcBef>
            </a:pPr>
            <a:r>
              <a:rPr lang="sv-SE" altLang="en-US" sz="1600" dirty="0">
                <a:solidFill>
                  <a:srgbClr val="000000"/>
                </a:solidFill>
                <a:latin typeface="Arial" charset="0"/>
              </a:rPr>
              <a:t>Prisnivå, </a:t>
            </a:r>
            <a:r>
              <a:rPr lang="sv-SE" altLang="en-US" sz="1600" i="1" dirty="0">
                <a:solidFill>
                  <a:srgbClr val="000000"/>
                </a:solidFill>
                <a:latin typeface="Arial" charset="0"/>
              </a:rPr>
              <a:t>P</a:t>
            </a:r>
          </a:p>
        </p:txBody>
      </p:sp>
      <p:sp>
        <p:nvSpPr>
          <p:cNvPr id="25609" name="Rectangle 7"/>
          <p:cNvSpPr>
            <a:spLocks noChangeArrowheads="1"/>
          </p:cNvSpPr>
          <p:nvPr/>
        </p:nvSpPr>
        <p:spPr bwMode="auto">
          <a:xfrm>
            <a:off x="6731000" y="6019800"/>
            <a:ext cx="500756"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1800" i="1" dirty="0" err="1" smtClean="0">
                <a:solidFill>
                  <a:srgbClr val="000000"/>
                </a:solidFill>
                <a:latin typeface="Arial" charset="0"/>
              </a:rPr>
              <a:t>Y’</a:t>
            </a:r>
            <a:r>
              <a:rPr lang="sv-SE" altLang="en-US" i="1" baseline="-25000" dirty="0" err="1" smtClean="0">
                <a:solidFill>
                  <a:srgbClr val="000000"/>
                </a:solidFill>
                <a:latin typeface="Arial" charset="0"/>
              </a:rPr>
              <a:t>n</a:t>
            </a:r>
            <a:endParaRPr lang="sv-SE" altLang="en-US" i="1" baseline="-25000" dirty="0">
              <a:solidFill>
                <a:srgbClr val="000000"/>
              </a:solidFill>
              <a:latin typeface="Arial" charset="0"/>
            </a:endParaRPr>
          </a:p>
        </p:txBody>
      </p:sp>
      <p:sp>
        <p:nvSpPr>
          <p:cNvPr id="25610" name="Line 8"/>
          <p:cNvSpPr>
            <a:spLocks noChangeShapeType="1"/>
          </p:cNvSpPr>
          <p:nvPr/>
        </p:nvSpPr>
        <p:spPr bwMode="auto">
          <a:xfrm>
            <a:off x="7020272" y="4368801"/>
            <a:ext cx="0" cy="1580480"/>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5611" name="Rectangle 9"/>
          <p:cNvSpPr>
            <a:spLocks noChangeArrowheads="1"/>
          </p:cNvSpPr>
          <p:nvPr/>
        </p:nvSpPr>
        <p:spPr bwMode="auto">
          <a:xfrm>
            <a:off x="4279900" y="4368800"/>
            <a:ext cx="427038" cy="290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grpSp>
        <p:nvGrpSpPr>
          <p:cNvPr id="25613" name="Group 11"/>
          <p:cNvGrpSpPr>
            <a:grpSpLocks/>
          </p:cNvGrpSpPr>
          <p:nvPr/>
        </p:nvGrpSpPr>
        <p:grpSpPr bwMode="auto">
          <a:xfrm>
            <a:off x="4981575" y="2874963"/>
            <a:ext cx="3340100" cy="2703512"/>
            <a:chOff x="3138" y="1811"/>
            <a:chExt cx="2104" cy="1703"/>
          </a:xfrm>
        </p:grpSpPr>
        <p:sp>
          <p:nvSpPr>
            <p:cNvPr id="25631" name="Freeform 12"/>
            <p:cNvSpPr>
              <a:spLocks noChangeArrowheads="1"/>
            </p:cNvSpPr>
            <p:nvPr/>
          </p:nvSpPr>
          <p:spPr bwMode="auto">
            <a:xfrm>
              <a:off x="3138" y="1811"/>
              <a:ext cx="1750" cy="1585"/>
            </a:xfrm>
            <a:custGeom>
              <a:avLst/>
              <a:gdLst>
                <a:gd name="T0" fmla="*/ 0 w 1362"/>
                <a:gd name="T1" fmla="*/ 0 h 859"/>
                <a:gd name="T2" fmla="*/ 1086 w 1362"/>
                <a:gd name="T3" fmla="*/ 3561 h 859"/>
                <a:gd name="T4" fmla="*/ 2890 w 1362"/>
                <a:gd name="T5" fmla="*/ 5397 h 859"/>
                <a:gd name="T6" fmla="*/ 0 60000 65536"/>
                <a:gd name="T7" fmla="*/ 0 60000 65536"/>
                <a:gd name="T8" fmla="*/ 0 60000 65536"/>
              </a:gdLst>
              <a:ahLst/>
              <a:cxnLst>
                <a:cxn ang="T6">
                  <a:pos x="T0" y="T1"/>
                </a:cxn>
                <a:cxn ang="T7">
                  <a:pos x="T2" y="T3"/>
                </a:cxn>
                <a:cxn ang="T8">
                  <a:pos x="T4" y="T5"/>
                </a:cxn>
              </a:cxnLst>
              <a:rect l="0" t="0" r="r" b="b"/>
              <a:pathLst>
                <a:path w="1362" h="859">
                  <a:moveTo>
                    <a:pt x="0" y="0"/>
                  </a:moveTo>
                  <a:cubicBezTo>
                    <a:pt x="85" y="96"/>
                    <a:pt x="285" y="424"/>
                    <a:pt x="512" y="567"/>
                  </a:cubicBezTo>
                  <a:cubicBezTo>
                    <a:pt x="739" y="710"/>
                    <a:pt x="1185" y="798"/>
                    <a:pt x="1362" y="859"/>
                  </a:cubicBezTo>
                </a:path>
              </a:pathLst>
            </a:custGeom>
            <a:noFill/>
            <a:ln w="38160">
              <a:solidFill>
                <a:srgbClr val="A5002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25632" name="Text Box 13"/>
            <p:cNvSpPr txBox="1">
              <a:spLocks noChangeArrowheads="1"/>
            </p:cNvSpPr>
            <p:nvPr/>
          </p:nvSpPr>
          <p:spPr bwMode="auto">
            <a:xfrm>
              <a:off x="4864" y="3226"/>
              <a:ext cx="380" cy="2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i="1">
                  <a:solidFill>
                    <a:srgbClr val="A50021"/>
                  </a:solidFill>
                  <a:latin typeface="Arial" charset="0"/>
                </a:rPr>
                <a:t>AD</a:t>
              </a:r>
            </a:p>
          </p:txBody>
        </p:sp>
      </p:grpSp>
      <p:sp>
        <p:nvSpPr>
          <p:cNvPr id="25614" name="Rectangle 14"/>
          <p:cNvSpPr>
            <a:spLocks noChangeArrowheads="1"/>
          </p:cNvSpPr>
          <p:nvPr/>
        </p:nvSpPr>
        <p:spPr bwMode="auto">
          <a:xfrm>
            <a:off x="6948264" y="4696003"/>
            <a:ext cx="500063"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dirty="0" smtClean="0">
                <a:solidFill>
                  <a:srgbClr val="000000"/>
                </a:solidFill>
                <a:latin typeface="Arial" charset="0"/>
              </a:rPr>
              <a:t>A’’</a:t>
            </a:r>
            <a:endParaRPr lang="sv-SE" altLang="en-US" sz="1800" dirty="0">
              <a:solidFill>
                <a:srgbClr val="000000"/>
              </a:solidFill>
              <a:latin typeface="Arial" charset="0"/>
            </a:endParaRPr>
          </a:p>
        </p:txBody>
      </p:sp>
      <p:grpSp>
        <p:nvGrpSpPr>
          <p:cNvPr id="8" name="Group 7"/>
          <p:cNvGrpSpPr/>
          <p:nvPr/>
        </p:nvGrpSpPr>
        <p:grpSpPr>
          <a:xfrm>
            <a:off x="5075238" y="3717032"/>
            <a:ext cx="3889250" cy="1993206"/>
            <a:chOff x="5075238" y="3717032"/>
            <a:chExt cx="3889250" cy="1993206"/>
          </a:xfrm>
        </p:grpSpPr>
        <p:sp>
          <p:nvSpPr>
            <p:cNvPr id="25612" name="Rectangle 10"/>
            <p:cNvSpPr>
              <a:spLocks noChangeArrowheads="1"/>
            </p:cNvSpPr>
            <p:nvPr/>
          </p:nvSpPr>
          <p:spPr bwMode="auto">
            <a:xfrm>
              <a:off x="8172084" y="3717032"/>
              <a:ext cx="792404"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i="1" dirty="0" smtClean="0">
                  <a:solidFill>
                    <a:srgbClr val="5A6EA6"/>
                  </a:solidFill>
                  <a:latin typeface="Arial" charset="0"/>
                </a:rPr>
                <a:t>AS’’</a:t>
              </a:r>
              <a:endParaRPr lang="sv-SE" altLang="en-US" i="1" dirty="0">
                <a:solidFill>
                  <a:srgbClr val="5A6EA6"/>
                </a:solidFill>
                <a:latin typeface="Arial" charset="0"/>
              </a:endParaRPr>
            </a:p>
          </p:txBody>
        </p:sp>
        <p:sp>
          <p:nvSpPr>
            <p:cNvPr id="25615" name="Freeform 15"/>
            <p:cNvSpPr>
              <a:spLocks noChangeArrowheads="1"/>
            </p:cNvSpPr>
            <p:nvPr/>
          </p:nvSpPr>
          <p:spPr bwMode="auto">
            <a:xfrm>
              <a:off x="5075238" y="4070350"/>
              <a:ext cx="3224212" cy="1639888"/>
            </a:xfrm>
            <a:custGeom>
              <a:avLst/>
              <a:gdLst>
                <a:gd name="T0" fmla="*/ 0 w 1929"/>
                <a:gd name="T1" fmla="*/ 2147483647 h 1161"/>
                <a:gd name="T2" fmla="*/ 2147483647 w 1929"/>
                <a:gd name="T3" fmla="*/ 2147483647 h 1161"/>
                <a:gd name="T4" fmla="*/ 2147483647 w 1929"/>
                <a:gd name="T5" fmla="*/ 2147483647 h 1161"/>
                <a:gd name="T6" fmla="*/ 2147483647 w 1929"/>
                <a:gd name="T7" fmla="*/ 0 h 1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9" h="1161">
                  <a:moveTo>
                    <a:pt x="0" y="1161"/>
                  </a:moveTo>
                  <a:cubicBezTo>
                    <a:pt x="337" y="1055"/>
                    <a:pt x="675" y="950"/>
                    <a:pt x="960" y="814"/>
                  </a:cubicBezTo>
                  <a:cubicBezTo>
                    <a:pt x="1245" y="678"/>
                    <a:pt x="1549" y="483"/>
                    <a:pt x="1710" y="347"/>
                  </a:cubicBezTo>
                  <a:cubicBezTo>
                    <a:pt x="1871" y="211"/>
                    <a:pt x="1900" y="105"/>
                    <a:pt x="1929" y="0"/>
                  </a:cubicBezTo>
                </a:path>
              </a:pathLst>
            </a:custGeom>
            <a:noFill/>
            <a:ln w="28440">
              <a:solidFill>
                <a:srgbClr val="5A6EA6"/>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grpSp>
      <p:sp>
        <p:nvSpPr>
          <p:cNvPr id="25616" name="Text Box 16"/>
          <p:cNvSpPr txBox="1">
            <a:spLocks noChangeArrowheads="1"/>
          </p:cNvSpPr>
          <p:nvPr/>
        </p:nvSpPr>
        <p:spPr bwMode="auto">
          <a:xfrm>
            <a:off x="5741988" y="6326188"/>
            <a:ext cx="1550987"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a:solidFill>
                  <a:srgbClr val="000000"/>
                </a:solidFill>
                <a:latin typeface="Arial" charset="0"/>
              </a:rPr>
              <a:t>Produktion, </a:t>
            </a:r>
            <a:r>
              <a:rPr lang="sv-SE" altLang="en-US" sz="1800" i="1">
                <a:solidFill>
                  <a:srgbClr val="000000"/>
                </a:solidFill>
                <a:latin typeface="Arial" charset="0"/>
              </a:rPr>
              <a:t>Y</a:t>
            </a:r>
          </a:p>
        </p:txBody>
      </p:sp>
      <p:grpSp>
        <p:nvGrpSpPr>
          <p:cNvPr id="26641" name="Group 17"/>
          <p:cNvGrpSpPr>
            <a:grpSpLocks/>
          </p:cNvGrpSpPr>
          <p:nvPr/>
        </p:nvGrpSpPr>
        <p:grpSpPr bwMode="auto">
          <a:xfrm>
            <a:off x="5232401" y="2695575"/>
            <a:ext cx="3062288" cy="3676650"/>
            <a:chOff x="3296" y="1698"/>
            <a:chExt cx="1929" cy="2316"/>
          </a:xfrm>
        </p:grpSpPr>
        <p:sp>
          <p:nvSpPr>
            <p:cNvPr id="25627" name="Line 18"/>
            <p:cNvSpPr>
              <a:spLocks noChangeShapeType="1"/>
            </p:cNvSpPr>
            <p:nvPr/>
          </p:nvSpPr>
          <p:spPr bwMode="auto">
            <a:xfrm>
              <a:off x="3680" y="2734"/>
              <a:ext cx="1" cy="1040"/>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5628" name="Rectangle 19"/>
            <p:cNvSpPr>
              <a:spLocks noChangeArrowheads="1"/>
            </p:cNvSpPr>
            <p:nvPr/>
          </p:nvSpPr>
          <p:spPr bwMode="auto">
            <a:xfrm>
              <a:off x="3538" y="3780"/>
              <a:ext cx="395" cy="2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1800" i="1" dirty="0" smtClean="0">
                  <a:solidFill>
                    <a:srgbClr val="000000"/>
                  </a:solidFill>
                  <a:latin typeface="Arial" charset="0"/>
                </a:rPr>
                <a:t>Y</a:t>
              </a:r>
              <a:r>
                <a:rPr lang="sv-SE" altLang="en-US" i="1" baseline="-25000" dirty="0" smtClean="0">
                  <a:solidFill>
                    <a:srgbClr val="000000"/>
                  </a:solidFill>
                  <a:latin typeface="Arial" charset="0"/>
                </a:rPr>
                <a:t>n</a:t>
              </a:r>
              <a:endParaRPr lang="sv-SE" altLang="en-US" i="1" baseline="-25000" dirty="0">
                <a:solidFill>
                  <a:srgbClr val="000000"/>
                </a:solidFill>
                <a:latin typeface="Arial" charset="0"/>
              </a:endParaRPr>
            </a:p>
          </p:txBody>
        </p:sp>
        <p:sp>
          <p:nvSpPr>
            <p:cNvPr id="25629" name="Rectangle 20"/>
            <p:cNvSpPr>
              <a:spLocks noChangeArrowheads="1"/>
            </p:cNvSpPr>
            <p:nvPr/>
          </p:nvSpPr>
          <p:spPr bwMode="auto">
            <a:xfrm>
              <a:off x="3573" y="2474"/>
              <a:ext cx="211" cy="2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dirty="0" smtClean="0">
                  <a:solidFill>
                    <a:srgbClr val="000000"/>
                  </a:solidFill>
                  <a:latin typeface="Arial" charset="0"/>
                </a:rPr>
                <a:t>A</a:t>
              </a:r>
              <a:endParaRPr lang="sv-SE" altLang="en-US" sz="1800" dirty="0">
                <a:solidFill>
                  <a:srgbClr val="000000"/>
                </a:solidFill>
                <a:latin typeface="Arial" charset="0"/>
              </a:endParaRPr>
            </a:p>
          </p:txBody>
        </p:sp>
        <p:sp>
          <p:nvSpPr>
            <p:cNvPr id="25630" name="Freeform 21"/>
            <p:cNvSpPr>
              <a:spLocks noChangeArrowheads="1"/>
            </p:cNvSpPr>
            <p:nvPr/>
          </p:nvSpPr>
          <p:spPr bwMode="auto">
            <a:xfrm>
              <a:off x="3296" y="1698"/>
              <a:ext cx="1929" cy="1161"/>
            </a:xfrm>
            <a:custGeom>
              <a:avLst/>
              <a:gdLst>
                <a:gd name="T0" fmla="*/ 0 w 1929"/>
                <a:gd name="T1" fmla="*/ 1161 h 1161"/>
                <a:gd name="T2" fmla="*/ 960 w 1929"/>
                <a:gd name="T3" fmla="*/ 814 h 1161"/>
                <a:gd name="T4" fmla="*/ 1710 w 1929"/>
                <a:gd name="T5" fmla="*/ 347 h 1161"/>
                <a:gd name="T6" fmla="*/ 1929 w 1929"/>
                <a:gd name="T7" fmla="*/ 0 h 1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9" h="1161">
                  <a:moveTo>
                    <a:pt x="0" y="1161"/>
                  </a:moveTo>
                  <a:cubicBezTo>
                    <a:pt x="337" y="1055"/>
                    <a:pt x="675" y="950"/>
                    <a:pt x="960" y="814"/>
                  </a:cubicBezTo>
                  <a:cubicBezTo>
                    <a:pt x="1245" y="678"/>
                    <a:pt x="1549" y="483"/>
                    <a:pt x="1710" y="347"/>
                  </a:cubicBezTo>
                  <a:cubicBezTo>
                    <a:pt x="1871" y="211"/>
                    <a:pt x="1900" y="105"/>
                    <a:pt x="1929" y="0"/>
                  </a:cubicBezTo>
                </a:path>
              </a:pathLst>
            </a:custGeom>
            <a:noFill/>
            <a:ln w="28440">
              <a:solidFill>
                <a:srgbClr val="5A6EA6"/>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grpSp>
      <p:sp>
        <p:nvSpPr>
          <p:cNvPr id="25622" name="Rectangle 30"/>
          <p:cNvSpPr>
            <a:spLocks noChangeArrowheads="1"/>
          </p:cNvSpPr>
          <p:nvPr/>
        </p:nvSpPr>
        <p:spPr bwMode="auto">
          <a:xfrm>
            <a:off x="3995936" y="4149080"/>
            <a:ext cx="718764"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875"/>
              </a:spcBef>
            </a:pPr>
            <a:r>
              <a:rPr lang="sv-SE" altLang="en-US" sz="1800" i="1" dirty="0" smtClean="0">
                <a:solidFill>
                  <a:srgbClr val="000000"/>
                </a:solidFill>
                <a:latin typeface="Arial" charset="0"/>
              </a:rPr>
              <a:t>P=P</a:t>
            </a:r>
            <a:r>
              <a:rPr lang="sv-SE" altLang="en-US" sz="2000" i="1" baseline="30000" dirty="0" smtClean="0">
                <a:solidFill>
                  <a:srgbClr val="000000"/>
                </a:solidFill>
                <a:latin typeface="Arial" charset="0"/>
              </a:rPr>
              <a:t>e</a:t>
            </a:r>
            <a:endParaRPr lang="sv-SE" altLang="en-US" sz="2000" i="1" baseline="30000" dirty="0">
              <a:solidFill>
                <a:srgbClr val="000000"/>
              </a:solidFill>
              <a:latin typeface="Arial" charset="0"/>
            </a:endParaRPr>
          </a:p>
        </p:txBody>
      </p:sp>
      <p:sp>
        <p:nvSpPr>
          <p:cNvPr id="33" name="Line 29"/>
          <p:cNvSpPr>
            <a:spLocks noChangeShapeType="1"/>
          </p:cNvSpPr>
          <p:nvPr/>
        </p:nvSpPr>
        <p:spPr bwMode="auto">
          <a:xfrm flipH="1" flipV="1">
            <a:off x="4713290" y="4338225"/>
            <a:ext cx="1133474" cy="1999"/>
          </a:xfrm>
          <a:prstGeom prst="line">
            <a:avLst/>
          </a:prstGeom>
          <a:noFill/>
          <a:ln w="9360" cap="rnd">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34" name="Rectangle 10"/>
          <p:cNvSpPr>
            <a:spLocks noChangeArrowheads="1"/>
          </p:cNvSpPr>
          <p:nvPr/>
        </p:nvSpPr>
        <p:spPr bwMode="auto">
          <a:xfrm>
            <a:off x="8172400" y="2348880"/>
            <a:ext cx="585788"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i="1" dirty="0">
                <a:solidFill>
                  <a:srgbClr val="5A6EA6"/>
                </a:solidFill>
                <a:latin typeface="Arial" charset="0"/>
              </a:rPr>
              <a:t>AS</a:t>
            </a:r>
          </a:p>
        </p:txBody>
      </p:sp>
      <p:grpSp>
        <p:nvGrpSpPr>
          <p:cNvPr id="7" name="Group 6"/>
          <p:cNvGrpSpPr/>
          <p:nvPr/>
        </p:nvGrpSpPr>
        <p:grpSpPr>
          <a:xfrm>
            <a:off x="5265739" y="3068960"/>
            <a:ext cx="3639725" cy="1864995"/>
            <a:chOff x="5265739" y="3068960"/>
            <a:chExt cx="3639725" cy="1864995"/>
          </a:xfrm>
        </p:grpSpPr>
        <p:sp>
          <p:nvSpPr>
            <p:cNvPr id="25623" name="Freeform 23"/>
            <p:cNvSpPr>
              <a:spLocks noChangeArrowheads="1"/>
            </p:cNvSpPr>
            <p:nvPr/>
          </p:nvSpPr>
          <p:spPr bwMode="auto">
            <a:xfrm>
              <a:off x="5265739" y="3356992"/>
              <a:ext cx="3062288" cy="1576963"/>
            </a:xfrm>
            <a:custGeom>
              <a:avLst/>
              <a:gdLst>
                <a:gd name="T0" fmla="*/ 0 w 1929"/>
                <a:gd name="T1" fmla="*/ 632 h 1161"/>
                <a:gd name="T2" fmla="*/ 960 w 1929"/>
                <a:gd name="T3" fmla="*/ 443 h 1161"/>
                <a:gd name="T4" fmla="*/ 1710 w 1929"/>
                <a:gd name="T5" fmla="*/ 189 h 1161"/>
                <a:gd name="T6" fmla="*/ 1929 w 1929"/>
                <a:gd name="T7" fmla="*/ 0 h 1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9" h="1161">
                  <a:moveTo>
                    <a:pt x="0" y="1161"/>
                  </a:moveTo>
                  <a:cubicBezTo>
                    <a:pt x="337" y="1055"/>
                    <a:pt x="675" y="950"/>
                    <a:pt x="960" y="814"/>
                  </a:cubicBezTo>
                  <a:cubicBezTo>
                    <a:pt x="1245" y="678"/>
                    <a:pt x="1549" y="483"/>
                    <a:pt x="1710" y="347"/>
                  </a:cubicBezTo>
                  <a:cubicBezTo>
                    <a:pt x="1871" y="211"/>
                    <a:pt x="1900" y="105"/>
                    <a:pt x="1929" y="0"/>
                  </a:cubicBezTo>
                </a:path>
              </a:pathLst>
            </a:custGeom>
            <a:noFill/>
            <a:ln w="28440">
              <a:solidFill>
                <a:srgbClr val="5A6EA6"/>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35" name="Rectangle 10"/>
            <p:cNvSpPr>
              <a:spLocks noChangeArrowheads="1"/>
            </p:cNvSpPr>
            <p:nvPr/>
          </p:nvSpPr>
          <p:spPr bwMode="auto">
            <a:xfrm>
              <a:off x="8244408" y="3068960"/>
              <a:ext cx="661056"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i="1" dirty="0" smtClean="0">
                  <a:solidFill>
                    <a:srgbClr val="5A6EA6"/>
                  </a:solidFill>
                  <a:latin typeface="Arial" charset="0"/>
                </a:rPr>
                <a:t>AS’</a:t>
              </a:r>
              <a:endParaRPr lang="sv-SE" altLang="en-US" i="1" dirty="0">
                <a:solidFill>
                  <a:srgbClr val="5A6EA6"/>
                </a:solidFill>
                <a:latin typeface="Arial" charset="0"/>
              </a:endParaRPr>
            </a:p>
          </p:txBody>
        </p:sp>
      </p:grpSp>
      <p:grpSp>
        <p:nvGrpSpPr>
          <p:cNvPr id="6" name="Group 5"/>
          <p:cNvGrpSpPr/>
          <p:nvPr/>
        </p:nvGrpSpPr>
        <p:grpSpPr>
          <a:xfrm>
            <a:off x="4283968" y="4284667"/>
            <a:ext cx="2300984" cy="2097089"/>
            <a:chOff x="4283968" y="4284667"/>
            <a:chExt cx="2300984" cy="2097089"/>
          </a:xfrm>
        </p:grpSpPr>
        <p:sp>
          <p:nvSpPr>
            <p:cNvPr id="25624" name="Rectangle 24"/>
            <p:cNvSpPr>
              <a:spLocks noChangeArrowheads="1"/>
            </p:cNvSpPr>
            <p:nvPr/>
          </p:nvSpPr>
          <p:spPr bwMode="auto">
            <a:xfrm>
              <a:off x="6084889" y="4284667"/>
              <a:ext cx="500063"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dirty="0">
                  <a:solidFill>
                    <a:srgbClr val="000000"/>
                  </a:solidFill>
                  <a:latin typeface="Arial" charset="0"/>
                </a:rPr>
                <a:t>A’</a:t>
              </a:r>
            </a:p>
          </p:txBody>
        </p:sp>
        <p:sp>
          <p:nvSpPr>
            <p:cNvPr id="25625" name="Rectangle 25"/>
            <p:cNvSpPr>
              <a:spLocks noChangeArrowheads="1"/>
            </p:cNvSpPr>
            <p:nvPr/>
          </p:nvSpPr>
          <p:spPr bwMode="auto">
            <a:xfrm>
              <a:off x="6084889" y="6013456"/>
              <a:ext cx="396875"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i="1" dirty="0">
                  <a:solidFill>
                    <a:srgbClr val="000000"/>
                  </a:solidFill>
                  <a:latin typeface="Arial" charset="0"/>
                </a:rPr>
                <a:t>Y’</a:t>
              </a:r>
            </a:p>
          </p:txBody>
        </p:sp>
        <p:sp>
          <p:nvSpPr>
            <p:cNvPr id="25626" name="Line 26"/>
            <p:cNvSpPr>
              <a:spLocks noChangeShapeType="1"/>
            </p:cNvSpPr>
            <p:nvPr/>
          </p:nvSpPr>
          <p:spPr bwMode="auto">
            <a:xfrm>
              <a:off x="6213477" y="4710117"/>
              <a:ext cx="0" cy="1281113"/>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cxnSp>
          <p:nvCxnSpPr>
            <p:cNvPr id="3" name="Straight Connector 2"/>
            <p:cNvCxnSpPr/>
            <p:nvPr/>
          </p:nvCxnSpPr>
          <p:spPr bwMode="auto">
            <a:xfrm>
              <a:off x="4706938" y="4666575"/>
              <a:ext cx="1506539" cy="0"/>
            </a:xfrm>
            <a:prstGeom prst="line">
              <a:avLst/>
            </a:prstGeom>
            <a:solidFill>
              <a:srgbClr val="00B8FF"/>
            </a:solidFill>
            <a:ln w="9525"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Rectangle 30"/>
            <p:cNvSpPr>
              <a:spLocks noChangeArrowheads="1"/>
            </p:cNvSpPr>
            <p:nvPr/>
          </p:nvSpPr>
          <p:spPr bwMode="auto">
            <a:xfrm>
              <a:off x="4283968" y="4509120"/>
              <a:ext cx="374118"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875"/>
                </a:spcBef>
              </a:pPr>
              <a:r>
                <a:rPr lang="sv-SE" altLang="en-US" sz="1800" i="1" dirty="0" smtClean="0">
                  <a:solidFill>
                    <a:srgbClr val="000000"/>
                  </a:solidFill>
                  <a:latin typeface="Arial" charset="0"/>
                </a:rPr>
                <a:t>P</a:t>
              </a:r>
              <a:r>
                <a:rPr lang="sv-SE" altLang="en-US" sz="2000" i="1" baseline="30000" dirty="0" smtClean="0">
                  <a:solidFill>
                    <a:srgbClr val="000000"/>
                  </a:solidFill>
                  <a:latin typeface="Arial" charset="0"/>
                </a:rPr>
                <a:t>’</a:t>
              </a:r>
              <a:endParaRPr lang="sv-SE" altLang="en-US" sz="2000" i="1" baseline="30000" dirty="0">
                <a:solidFill>
                  <a:srgbClr val="000000"/>
                </a:solidFill>
                <a:latin typeface="Arial" charset="0"/>
              </a:endParaRPr>
            </a:p>
          </p:txBody>
        </p:sp>
      </p:grpSp>
      <p:graphicFrame>
        <p:nvGraphicFramePr>
          <p:cNvPr id="4" name="Object 3"/>
          <p:cNvGraphicFramePr>
            <a:graphicFrameLocks noChangeAspect="1"/>
          </p:cNvGraphicFramePr>
          <p:nvPr>
            <p:extLst>
              <p:ext uri="{D42A27DB-BD31-4B8C-83A1-F6EECF244321}">
                <p14:modId xmlns:p14="http://schemas.microsoft.com/office/powerpoint/2010/main" val="3477035390"/>
              </p:ext>
            </p:extLst>
          </p:nvPr>
        </p:nvGraphicFramePr>
        <p:xfrm>
          <a:off x="5353050" y="1412875"/>
          <a:ext cx="3203575" cy="677863"/>
        </p:xfrm>
        <a:graphic>
          <a:graphicData uri="http://schemas.openxmlformats.org/presentationml/2006/ole">
            <mc:AlternateContent xmlns:mc="http://schemas.openxmlformats.org/markup-compatibility/2006">
              <mc:Choice xmlns:v="urn:schemas-microsoft-com:vml" Requires="v">
                <p:oleObj spid="_x0000_s56359" name="Ekvation" r:id="rId4" imgW="2044440" imgH="431640" progId="Equation.3">
                  <p:embed/>
                </p:oleObj>
              </mc:Choice>
              <mc:Fallback>
                <p:oleObj name="Ekvation" r:id="rId4" imgW="2044440" imgH="431640" progId="Equation.3">
                  <p:embed/>
                  <p:pic>
                    <p:nvPicPr>
                      <p:cNvPr id="0" name="Object 4"/>
                      <p:cNvPicPr>
                        <a:picLocks noChangeAspect="1" noChangeArrowheads="1"/>
                      </p:cNvPicPr>
                      <p:nvPr/>
                    </p:nvPicPr>
                    <p:blipFill>
                      <a:blip r:embed="rId5"/>
                      <a:srcRect/>
                      <a:stretch>
                        <a:fillRect/>
                      </a:stretch>
                    </p:blipFill>
                    <p:spPr bwMode="auto">
                      <a:xfrm>
                        <a:off x="5353050" y="1412875"/>
                        <a:ext cx="3203575"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Down Arrow 4"/>
          <p:cNvSpPr/>
          <p:nvPr/>
        </p:nvSpPr>
        <p:spPr bwMode="auto">
          <a:xfrm>
            <a:off x="7020272" y="3933056"/>
            <a:ext cx="216024" cy="309562"/>
          </a:xfrm>
          <a:prstGeom prst="down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2400" b="0" i="0" u="none" strike="noStrike" cap="none" normalizeH="0" baseline="0" smtClean="0">
              <a:ln>
                <a:noFill/>
              </a:ln>
              <a:solidFill>
                <a:schemeClr val="bg1"/>
              </a:solidFill>
              <a:effectLst/>
              <a:latin typeface="Times New Roman" pitchFamily="18" charset="0"/>
              <a:ea typeface="MS Gothic" pitchFamily="49" charset="-128"/>
            </a:endParaRPr>
          </a:p>
        </p:txBody>
      </p:sp>
      <p:sp>
        <p:nvSpPr>
          <p:cNvPr id="46" name="Line 23"/>
          <p:cNvSpPr>
            <a:spLocks noChangeShapeType="1"/>
          </p:cNvSpPr>
          <p:nvPr/>
        </p:nvSpPr>
        <p:spPr bwMode="auto">
          <a:xfrm rot="1080000">
            <a:off x="6675330" y="4976098"/>
            <a:ext cx="278095" cy="33710"/>
          </a:xfrm>
          <a:prstGeom prst="line">
            <a:avLst/>
          </a:prstGeom>
          <a:noFill/>
          <a:ln w="44450">
            <a:solidFill>
              <a:srgbClr val="000000"/>
            </a:solidFill>
            <a:miter lim="800000"/>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47" name="Line 24"/>
          <p:cNvSpPr>
            <a:spLocks noChangeShapeType="1"/>
          </p:cNvSpPr>
          <p:nvPr/>
        </p:nvSpPr>
        <p:spPr bwMode="auto">
          <a:xfrm>
            <a:off x="6372200" y="4735810"/>
            <a:ext cx="180397" cy="144823"/>
          </a:xfrm>
          <a:prstGeom prst="line">
            <a:avLst/>
          </a:prstGeom>
          <a:noFill/>
          <a:ln w="44450">
            <a:solidFill>
              <a:srgbClr val="000000"/>
            </a:solidFill>
            <a:miter lim="800000"/>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41" name="Line 29"/>
          <p:cNvSpPr>
            <a:spLocks noChangeShapeType="1"/>
          </p:cNvSpPr>
          <p:nvPr/>
        </p:nvSpPr>
        <p:spPr bwMode="auto">
          <a:xfrm flipH="1" flipV="1">
            <a:off x="5867689" y="4342433"/>
            <a:ext cx="1133474" cy="1999"/>
          </a:xfrm>
          <a:prstGeom prst="line">
            <a:avLst/>
          </a:prstGeom>
          <a:noFill/>
          <a:ln w="9360" cap="rnd">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42" name="Slide Number Placeholder 3"/>
          <p:cNvSpPr>
            <a:spLocks noGrp="1"/>
          </p:cNvSpPr>
          <p:nvPr>
            <p:ph type="sldNum" sz="quarter" idx="10"/>
          </p:nvPr>
        </p:nvSpPr>
        <p:spPr>
          <a:xfrm>
            <a:off x="0" y="6548834"/>
            <a:ext cx="1900238" cy="336550"/>
          </a:xfrm>
        </p:spPr>
        <p:txBody>
          <a:bodyPr/>
          <a:lstStyle/>
          <a:p>
            <a:pPr>
              <a:defRPr/>
            </a:pPr>
            <a:r>
              <a:rPr lang="sv-SE" dirty="0" smtClean="0"/>
              <a:t>K8: </a:t>
            </a:r>
            <a:r>
              <a:rPr lang="sv-SE" dirty="0"/>
              <a:t>sid. </a:t>
            </a:r>
            <a:fld id="{71B7D319-3509-4EF6-A7CA-BA2351681FF6}" type="slidenum">
              <a:rPr lang="en-GB"/>
              <a:pPr>
                <a:defRPr/>
              </a:pPr>
              <a:t>22</a:t>
            </a:fld>
            <a:endParaRPr lang="en-GB" dirty="0"/>
          </a:p>
        </p:txBody>
      </p:sp>
    </p:spTree>
    <p:extLst>
      <p:ext uri="{BB962C8B-B14F-4D97-AF65-F5344CB8AC3E}">
        <p14:creationId xmlns:p14="http://schemas.microsoft.com/office/powerpoint/2010/main" val="300335442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2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62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26626">
                                            <p:txEl>
                                              <p:pRg st="2" end="2"/>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6"/>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6626">
                                            <p:txEl>
                                              <p:pRg st="3" end="3"/>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26626">
                                            <p:txEl>
                                              <p:pRg st="4" end="4"/>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25609"/>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41"/>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25610"/>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26626">
                                            <p:txEl>
                                              <p:pRg st="5" end="5"/>
                                            </p:txEl>
                                          </p:spTgt>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47"/>
                                        </p:tgtEl>
                                        <p:attrNameLst>
                                          <p:attrName>style.visibility</p:attrName>
                                        </p:attrNameLst>
                                      </p:cBhvr>
                                      <p:to>
                                        <p:strVal val="visible"/>
                                      </p:to>
                                    </p:set>
                                  </p:childTnLst>
                                </p:cTn>
                              </p:par>
                              <p:par>
                                <p:cTn id="54" presetID="1" presetClass="entr" presetSubtype="0" fill="hold" grpId="0" nodeType="withEffect">
                                  <p:stCondLst>
                                    <p:cond delay="1000"/>
                                  </p:stCondLst>
                                  <p:childTnLst>
                                    <p:set>
                                      <p:cBhvr>
                                        <p:cTn id="55" dur="1" fill="hold">
                                          <p:stCondLst>
                                            <p:cond delay="0"/>
                                          </p:stCondLst>
                                        </p:cTn>
                                        <p:tgtEl>
                                          <p:spTgt spid="46"/>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nodeType="clickEffect">
                                  <p:stCondLst>
                                    <p:cond delay="0"/>
                                  </p:stCondLst>
                                  <p:childTnLst>
                                    <p:set>
                                      <p:cBhvr>
                                        <p:cTn id="59" dur="1" fill="hold">
                                          <p:stCondLst>
                                            <p:cond delay="0"/>
                                          </p:stCondLst>
                                        </p:cTn>
                                        <p:tgtEl>
                                          <p:spTgt spid="8"/>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26626">
                                            <p:txEl>
                                              <p:pRg st="6" end="6"/>
                                            </p:txEl>
                                          </p:spTgt>
                                        </p:tgtEl>
                                        <p:attrNameLst>
                                          <p:attrName>style.visibility</p:attrName>
                                        </p:attrNameLst>
                                      </p:cBhvr>
                                      <p:to>
                                        <p:strVal val="visible"/>
                                      </p:to>
                                    </p:set>
                                  </p:childTnLst>
                                </p:cTn>
                              </p:par>
                              <p:par>
                                <p:cTn id="64" presetID="1" presetClass="entr" presetSubtype="0" fill="hold" grpId="0" nodeType="withEffect">
                                  <p:stCondLst>
                                    <p:cond delay="0"/>
                                  </p:stCondLst>
                                  <p:childTnLst>
                                    <p:set>
                                      <p:cBhvr>
                                        <p:cTn id="65" dur="1" fill="hold">
                                          <p:stCondLst>
                                            <p:cond delay="0"/>
                                          </p:stCondLst>
                                        </p:cTn>
                                        <p:tgtEl>
                                          <p:spTgt spid="256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uiExpand="1" build="p"/>
      <p:bldP spid="25609" grpId="0"/>
      <p:bldP spid="25610" grpId="0" animBg="1"/>
      <p:bldP spid="25614" grpId="0"/>
      <p:bldP spid="5" grpId="0" animBg="1"/>
      <p:bldP spid="46" grpId="0" animBg="1"/>
      <p:bldP spid="47" grpId="0" animBg="1"/>
      <p:bldP spid="41"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Grp="1" noChangeArrowheads="1"/>
          </p:cNvSpPr>
          <p:nvPr>
            <p:ph type="title"/>
          </p:nvPr>
        </p:nvSpPr>
        <p:spPr>
          <a:xfrm>
            <a:off x="609600" y="76200"/>
            <a:ext cx="8077200" cy="11430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dirty="0"/>
              <a:t>Större arbetsutbud via </a:t>
            </a:r>
            <a:r>
              <a:rPr lang="sv-SE" dirty="0" smtClean="0"/>
              <a:t>utbyggd barnomsorg</a:t>
            </a:r>
          </a:p>
        </p:txBody>
      </p:sp>
      <p:sp>
        <p:nvSpPr>
          <p:cNvPr id="26626" name="Rectangle 2"/>
          <p:cNvSpPr>
            <a:spLocks noGrp="1" noChangeArrowheads="1"/>
          </p:cNvSpPr>
          <p:nvPr>
            <p:ph type="body" idx="1"/>
          </p:nvPr>
        </p:nvSpPr>
        <p:spPr>
          <a:xfrm>
            <a:off x="220662" y="1374775"/>
            <a:ext cx="4134655" cy="4335463"/>
          </a:xfrm>
          <a:noFill/>
        </p:spPr>
        <p:txBody>
          <a:bodyPr/>
          <a:lstStyle/>
          <a:p>
            <a:pPr marL="285750" indent="-285750" eaLnBrk="1" hangingPunct="1">
              <a:spcBef>
                <a:spcPts val="225"/>
              </a:spcBef>
              <a:spcAft>
                <a:spcPts val="225"/>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1700" dirty="0" smtClean="0">
                <a:effectLst>
                  <a:outerShdw blurRad="38100" dist="38100" dir="2700000" algn="tl">
                    <a:srgbClr val="FFFFFF"/>
                  </a:outerShdw>
                </a:effectLst>
              </a:rPr>
              <a:t>Antag att utbyggd barnomsorg ökar antalet personer i arbetskraften </a:t>
            </a:r>
            <a:r>
              <a:rPr lang="sv-SE" sz="1700" i="1" dirty="0" smtClean="0">
                <a:effectLst>
                  <a:outerShdw blurRad="38100" dist="38100" dir="2700000" algn="tl">
                    <a:srgbClr val="FFFFFF"/>
                  </a:outerShdw>
                </a:effectLst>
              </a:rPr>
              <a:t>L</a:t>
            </a:r>
            <a:r>
              <a:rPr lang="sv-SE" sz="1700" dirty="0" smtClean="0">
                <a:effectLst>
                  <a:outerShdw blurRad="38100" dist="38100" dir="2700000" algn="tl">
                    <a:srgbClr val="FFFFFF"/>
                  </a:outerShdw>
                </a:effectLst>
              </a:rPr>
              <a:t>. </a:t>
            </a:r>
          </a:p>
          <a:p>
            <a:pPr marL="285750" indent="-285750" eaLnBrk="1" hangingPunct="1">
              <a:spcBef>
                <a:spcPts val="225"/>
              </a:spcBef>
              <a:spcAft>
                <a:spcPts val="225"/>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1700" i="1" dirty="0" smtClean="0">
                <a:effectLst>
                  <a:outerShdw blurRad="38100" dist="38100" dir="2700000" algn="tl">
                    <a:srgbClr val="FFFFFF"/>
                  </a:outerShdw>
                </a:effectLst>
              </a:rPr>
              <a:t>L </a:t>
            </a:r>
            <a:r>
              <a:rPr lang="sv-SE" sz="1700" dirty="0" smtClean="0">
                <a:effectLst>
                  <a:outerShdw blurRad="38100" dist="38100" dir="2700000" algn="tl">
                    <a:srgbClr val="FFFFFF"/>
                  </a:outerShdw>
                </a:effectLst>
              </a:rPr>
              <a:t>är exogen och högre </a:t>
            </a:r>
            <a:r>
              <a:rPr lang="sv-SE" sz="1700" i="1" dirty="0" smtClean="0">
                <a:effectLst>
                  <a:outerShdw blurRad="38100" dist="38100" dir="2700000" algn="tl">
                    <a:srgbClr val="FFFFFF"/>
                  </a:outerShdw>
                </a:effectLst>
              </a:rPr>
              <a:t>L </a:t>
            </a:r>
            <a:r>
              <a:rPr lang="sv-SE" sz="1700" dirty="0" smtClean="0">
                <a:effectLst>
                  <a:outerShdw blurRad="38100" dist="38100" dir="2700000" algn="tl">
                    <a:srgbClr val="FFFFFF"/>
                  </a:outerShdw>
                </a:effectLst>
              </a:rPr>
              <a:t>leder till lägre pris vid given produktion (eftersom arbetslösheten är högre för en given produktion). </a:t>
            </a:r>
            <a:r>
              <a:rPr lang="sv-SE" sz="1700" i="1" dirty="0" smtClean="0">
                <a:effectLst>
                  <a:outerShdw blurRad="38100" dist="38100" dir="2700000" algn="tl">
                    <a:srgbClr val="FFFFFF"/>
                  </a:outerShdw>
                </a:effectLst>
              </a:rPr>
              <a:t>AS </a:t>
            </a:r>
            <a:r>
              <a:rPr lang="sv-SE" sz="1700" dirty="0" smtClean="0">
                <a:effectLst>
                  <a:outerShdw blurRad="38100" dist="38100" dir="2700000" algn="tl">
                    <a:srgbClr val="FFFFFF"/>
                  </a:outerShdw>
                </a:effectLst>
              </a:rPr>
              <a:t>förskjuts</a:t>
            </a:r>
            <a:r>
              <a:rPr lang="sv-SE" sz="1700" i="1" dirty="0" smtClean="0">
                <a:effectLst>
                  <a:outerShdw blurRad="38100" dist="38100" dir="2700000" algn="tl">
                    <a:srgbClr val="FFFFFF"/>
                  </a:outerShdw>
                </a:effectLst>
              </a:rPr>
              <a:t> </a:t>
            </a:r>
            <a:r>
              <a:rPr lang="sv-SE" sz="1700" dirty="0" smtClean="0">
                <a:effectLst>
                  <a:outerShdw blurRad="38100" dist="38100" dir="2700000" algn="tl">
                    <a:srgbClr val="FFFFFF"/>
                  </a:outerShdw>
                </a:effectLst>
              </a:rPr>
              <a:t>alltså nedåt. </a:t>
            </a:r>
            <a:endParaRPr lang="sv-SE" sz="1700" i="1" dirty="0" smtClean="0">
              <a:effectLst>
                <a:outerShdw blurRad="38100" dist="38100" dir="2700000" algn="tl">
                  <a:srgbClr val="FFFFFF"/>
                </a:outerShdw>
              </a:effectLst>
            </a:endParaRPr>
          </a:p>
          <a:p>
            <a:pPr marL="285750" indent="-285750" eaLnBrk="1" hangingPunct="1">
              <a:spcBef>
                <a:spcPts val="225"/>
              </a:spcBef>
              <a:spcAft>
                <a:spcPts val="225"/>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1700" dirty="0">
                <a:effectLst>
                  <a:outerShdw blurRad="38100" dist="38100" dir="2700000" algn="tl">
                    <a:srgbClr val="FFFFFF"/>
                  </a:outerShdw>
                </a:effectLst>
              </a:rPr>
              <a:t>På kort sikt har inte prisförvänt-</a:t>
            </a:r>
            <a:r>
              <a:rPr lang="sv-SE" sz="1700" dirty="0" err="1">
                <a:effectLst>
                  <a:outerShdw blurRad="38100" dist="38100" dir="2700000" algn="tl">
                    <a:srgbClr val="FFFFFF"/>
                  </a:outerShdw>
                </a:effectLst>
              </a:rPr>
              <a:t>ningarna</a:t>
            </a:r>
            <a:r>
              <a:rPr lang="sv-SE" sz="1700" dirty="0">
                <a:effectLst>
                  <a:outerShdw blurRad="38100" dist="38100" dir="2700000" algn="tl">
                    <a:srgbClr val="FFFFFF"/>
                  </a:outerShdw>
                </a:effectLst>
              </a:rPr>
              <a:t> ändrats så </a:t>
            </a:r>
            <a:r>
              <a:rPr lang="sv-SE" sz="1700" i="1" dirty="0">
                <a:effectLst>
                  <a:outerShdw blurRad="38100" dist="38100" dir="2700000" algn="tl">
                    <a:srgbClr val="FFFFFF"/>
                  </a:outerShdw>
                </a:effectLst>
              </a:rPr>
              <a:t>P’&lt;</a:t>
            </a:r>
            <a:r>
              <a:rPr lang="sv-SE" sz="1700" i="1" dirty="0" err="1" smtClean="0">
                <a:effectLst>
                  <a:outerShdw blurRad="38100" dist="38100" dir="2700000" algn="tl">
                    <a:srgbClr val="FFFFFF"/>
                  </a:outerShdw>
                </a:effectLst>
              </a:rPr>
              <a:t>P</a:t>
            </a:r>
            <a:r>
              <a:rPr lang="sv-SE" sz="1700" i="1" baseline="30000" dirty="0" err="1" smtClean="0">
                <a:effectLst>
                  <a:outerShdw blurRad="38100" dist="38100" dir="2700000" algn="tl">
                    <a:srgbClr val="FFFFFF"/>
                  </a:outerShdw>
                </a:effectLst>
              </a:rPr>
              <a:t>e</a:t>
            </a:r>
            <a:r>
              <a:rPr lang="sv-SE" sz="1700" i="1" dirty="0" smtClean="0">
                <a:effectLst>
                  <a:outerShdw blurRad="38100" dist="38100" dir="2700000" algn="tl">
                    <a:srgbClr val="FFFFFF"/>
                  </a:outerShdw>
                </a:effectLst>
              </a:rPr>
              <a:t>.</a:t>
            </a:r>
            <a:endParaRPr lang="sv-SE" sz="1700" dirty="0">
              <a:effectLst>
                <a:outerShdw blurRad="38100" dist="38100" dir="2700000" algn="tl">
                  <a:srgbClr val="FFFFFF"/>
                </a:outerShdw>
              </a:effectLst>
            </a:endParaRPr>
          </a:p>
          <a:p>
            <a:pPr marL="285750" indent="-285750" eaLnBrk="1" hangingPunct="1">
              <a:spcBef>
                <a:spcPts val="225"/>
              </a:spcBef>
              <a:spcAft>
                <a:spcPts val="225"/>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1700" dirty="0" smtClean="0">
                <a:effectLst>
                  <a:outerShdw blurRad="38100" dist="38100" dir="2700000" algn="tl">
                    <a:srgbClr val="FFFFFF"/>
                  </a:outerShdw>
                </a:effectLst>
              </a:rPr>
              <a:t>Kom ihåg att </a:t>
            </a:r>
            <a:r>
              <a:rPr lang="sv-SE" sz="1700" i="1" dirty="0" smtClean="0">
                <a:effectLst>
                  <a:outerShdw blurRad="38100" dist="38100" dir="2700000" algn="tl">
                    <a:srgbClr val="FFFFFF"/>
                  </a:outerShdw>
                </a:effectLst>
              </a:rPr>
              <a:t>Y</a:t>
            </a:r>
            <a:r>
              <a:rPr lang="sv-SE" sz="1700" i="1" baseline="-25000" dirty="0" smtClean="0">
                <a:effectLst>
                  <a:outerShdw blurRad="38100" dist="38100" dir="2700000" algn="tl">
                    <a:srgbClr val="FFFFFF"/>
                  </a:outerShdw>
                </a:effectLst>
              </a:rPr>
              <a:t>n</a:t>
            </a:r>
            <a:r>
              <a:rPr lang="sv-SE" sz="1700" i="1" dirty="0" smtClean="0">
                <a:effectLst>
                  <a:outerShdw blurRad="38100" dist="38100" dir="2700000" algn="tl">
                    <a:srgbClr val="FFFFFF"/>
                  </a:outerShdw>
                </a:effectLst>
              </a:rPr>
              <a:t>=L</a:t>
            </a:r>
            <a:r>
              <a:rPr lang="sv-SE" sz="1700" dirty="0" smtClean="0">
                <a:effectLst>
                  <a:outerShdw blurRad="38100" dist="38100" dir="2700000" algn="tl">
                    <a:srgbClr val="FFFFFF"/>
                  </a:outerShdw>
                </a:effectLst>
              </a:rPr>
              <a:t>(1-</a:t>
            </a:r>
            <a:r>
              <a:rPr lang="sv-SE" sz="1700" i="1" dirty="0" smtClean="0">
                <a:effectLst>
                  <a:outerShdw blurRad="38100" dist="38100" dir="2700000" algn="tl">
                    <a:srgbClr val="FFFFFF"/>
                  </a:outerShdw>
                </a:effectLst>
              </a:rPr>
              <a:t>u</a:t>
            </a:r>
            <a:r>
              <a:rPr lang="sv-SE" sz="1700" i="1" baseline="-25000" dirty="0" smtClean="0">
                <a:effectLst>
                  <a:outerShdw blurRad="38100" dist="38100" dir="2700000" algn="tl">
                    <a:srgbClr val="FFFFFF"/>
                  </a:outerShdw>
                </a:effectLst>
              </a:rPr>
              <a:t>n</a:t>
            </a:r>
            <a:r>
              <a:rPr lang="sv-SE" sz="1700" dirty="0" smtClean="0">
                <a:effectLst>
                  <a:outerShdw blurRad="38100" dist="38100" dir="2700000" algn="tl">
                    <a:srgbClr val="FFFFFF"/>
                  </a:outerShdw>
                </a:effectLst>
              </a:rPr>
              <a:t>). Högre </a:t>
            </a:r>
            <a:r>
              <a:rPr lang="sv-SE" sz="1700" i="1" dirty="0" smtClean="0">
                <a:effectLst>
                  <a:outerShdw blurRad="38100" dist="38100" dir="2700000" algn="tl">
                    <a:srgbClr val="FFFFFF"/>
                  </a:outerShdw>
                </a:effectLst>
              </a:rPr>
              <a:t>L </a:t>
            </a:r>
            <a:r>
              <a:rPr lang="sv-SE" sz="1700" dirty="0" smtClean="0">
                <a:effectLst>
                  <a:outerShdw blurRad="38100" dist="38100" dir="2700000" algn="tl">
                    <a:srgbClr val="FFFFFF"/>
                  </a:outerShdw>
                </a:effectLst>
              </a:rPr>
              <a:t>ökar </a:t>
            </a:r>
            <a:r>
              <a:rPr lang="sv-SE" sz="1700" i="1" dirty="0" smtClean="0">
                <a:effectLst>
                  <a:outerShdw blurRad="38100" dist="38100" dir="2700000" algn="tl">
                    <a:srgbClr val="FFFFFF"/>
                  </a:outerShdw>
                </a:effectLst>
              </a:rPr>
              <a:t>Y</a:t>
            </a:r>
            <a:r>
              <a:rPr lang="sv-SE" sz="1700" i="1" baseline="-25000" dirty="0" smtClean="0">
                <a:effectLst>
                  <a:outerShdw blurRad="38100" dist="38100" dir="2700000" algn="tl">
                    <a:srgbClr val="FFFFFF"/>
                  </a:outerShdw>
                </a:effectLst>
              </a:rPr>
              <a:t>n</a:t>
            </a:r>
            <a:r>
              <a:rPr lang="sv-SE" sz="1700" i="1" dirty="0" smtClean="0">
                <a:effectLst>
                  <a:outerShdw blurRad="38100" dist="38100" dir="2700000" algn="tl">
                    <a:srgbClr val="FFFFFF"/>
                  </a:outerShdw>
                </a:effectLst>
              </a:rPr>
              <a:t> </a:t>
            </a:r>
            <a:r>
              <a:rPr lang="sv-SE" sz="1700" dirty="0" smtClean="0">
                <a:effectLst>
                  <a:outerShdw blurRad="38100" dist="38100" dir="2700000" algn="tl">
                    <a:srgbClr val="FFFFFF"/>
                  </a:outerShdw>
                </a:effectLst>
              </a:rPr>
              <a:t>till</a:t>
            </a:r>
            <a:r>
              <a:rPr lang="sv-SE" sz="1700" i="1" dirty="0" smtClean="0">
                <a:effectLst>
                  <a:outerShdw blurRad="38100" dist="38100" dir="2700000" algn="tl">
                    <a:srgbClr val="FFFFFF"/>
                  </a:outerShdw>
                </a:effectLst>
              </a:rPr>
              <a:t> Y</a:t>
            </a:r>
            <a:r>
              <a:rPr lang="sv-SE" sz="1700" spc="-1000" dirty="0" smtClean="0">
                <a:effectLst>
                  <a:outerShdw blurRad="38100" dist="38100" dir="2700000" algn="tl">
                    <a:srgbClr val="FFFFFF"/>
                  </a:outerShdw>
                </a:effectLst>
              </a:rPr>
              <a:t>’</a:t>
            </a:r>
            <a:r>
              <a:rPr lang="sv-SE" sz="1700" i="1" baseline="-25000" dirty="0" smtClean="0">
                <a:effectLst>
                  <a:outerShdw blurRad="38100" dist="38100" dir="2700000" algn="tl">
                    <a:srgbClr val="FFFFFF"/>
                  </a:outerShdw>
                </a:effectLst>
              </a:rPr>
              <a:t>n</a:t>
            </a:r>
            <a:r>
              <a:rPr lang="sv-SE" sz="1700" i="1" dirty="0" smtClean="0">
                <a:effectLst>
                  <a:outerShdw blurRad="38100" dist="38100" dir="2700000" algn="tl">
                    <a:srgbClr val="FFFFFF"/>
                  </a:outerShdw>
                </a:effectLst>
              </a:rPr>
              <a:t>. </a:t>
            </a:r>
          </a:p>
          <a:p>
            <a:pPr marL="285750" indent="-285750" eaLnBrk="1" hangingPunct="1">
              <a:spcBef>
                <a:spcPts val="225"/>
              </a:spcBef>
              <a:spcAft>
                <a:spcPts val="225"/>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1700" dirty="0" smtClean="0">
                <a:effectLst>
                  <a:outerShdw blurRad="38100" dist="38100" dir="2700000" algn="tl">
                    <a:srgbClr val="FFFFFF"/>
                  </a:outerShdw>
                </a:effectLst>
              </a:rPr>
              <a:t>Eftersom</a:t>
            </a:r>
            <a:r>
              <a:rPr lang="sv-SE" sz="1700" i="1" dirty="0" smtClean="0">
                <a:effectLst>
                  <a:outerShdw blurRad="38100" dist="38100" dir="2700000" algn="tl">
                    <a:srgbClr val="FFFFFF"/>
                  </a:outerShdw>
                </a:effectLst>
              </a:rPr>
              <a:t> </a:t>
            </a:r>
            <a:r>
              <a:rPr lang="sv-SE" sz="1700" i="1" dirty="0">
                <a:effectLst>
                  <a:outerShdw blurRad="38100" dist="38100" dir="2700000" algn="tl">
                    <a:srgbClr val="FFFFFF"/>
                  </a:outerShdw>
                </a:effectLst>
              </a:rPr>
              <a:t>P’&lt;</a:t>
            </a:r>
            <a:r>
              <a:rPr lang="sv-SE" sz="1700" i="1" dirty="0" smtClean="0">
                <a:effectLst>
                  <a:outerShdw blurRad="38100" dist="38100" dir="2700000" algn="tl">
                    <a:srgbClr val="FFFFFF"/>
                  </a:outerShdw>
                </a:effectLst>
              </a:rPr>
              <a:t>P</a:t>
            </a:r>
            <a:r>
              <a:rPr lang="sv-SE" sz="1700" i="1" baseline="30000" dirty="0" smtClean="0">
                <a:effectLst>
                  <a:outerShdw blurRad="38100" dist="38100" dir="2700000" algn="tl">
                    <a:srgbClr val="FFFFFF"/>
                  </a:outerShdw>
                </a:effectLst>
              </a:rPr>
              <a:t>e</a:t>
            </a:r>
            <a:r>
              <a:rPr lang="sv-SE" sz="1700" dirty="0" smtClean="0">
                <a:effectLst>
                  <a:outerShdw blurRad="38100" dist="38100" dir="2700000" algn="tl">
                    <a:srgbClr val="FFFFFF"/>
                  </a:outerShdw>
                </a:effectLst>
              </a:rPr>
              <a:t> reviderar löne-</a:t>
            </a:r>
            <a:br>
              <a:rPr lang="sv-SE" sz="1700" dirty="0" smtClean="0">
                <a:effectLst>
                  <a:outerShdw blurRad="38100" dist="38100" dir="2700000" algn="tl">
                    <a:srgbClr val="FFFFFF"/>
                  </a:outerShdw>
                </a:effectLst>
              </a:rPr>
            </a:br>
            <a:r>
              <a:rPr lang="sv-SE" sz="1700" dirty="0" smtClean="0">
                <a:effectLst>
                  <a:outerShdw blurRad="38100" dist="38100" dir="2700000" algn="tl">
                    <a:srgbClr val="FFFFFF"/>
                  </a:outerShdw>
                </a:effectLst>
              </a:rPr>
              <a:t>sättarna ned prisförväntningarna. </a:t>
            </a:r>
          </a:p>
          <a:p>
            <a:pPr marL="285750" indent="-285750" eaLnBrk="1" hangingPunct="1">
              <a:spcBef>
                <a:spcPts val="225"/>
              </a:spcBef>
              <a:spcAft>
                <a:spcPts val="225"/>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1700" dirty="0" smtClean="0">
                <a:effectLst>
                  <a:outerShdw blurRad="38100" dist="38100" dir="2700000" algn="tl">
                    <a:srgbClr val="FFFFFF"/>
                  </a:outerShdw>
                </a:effectLst>
              </a:rPr>
              <a:t>Löner och priser fortsätter falla tills </a:t>
            </a:r>
            <a:r>
              <a:rPr lang="sv-SE" sz="1700" i="1" dirty="0" smtClean="0">
                <a:effectLst>
                  <a:outerShdw blurRad="38100" dist="38100" dir="2700000" algn="tl">
                    <a:srgbClr val="FFFFFF"/>
                  </a:outerShdw>
                </a:effectLst>
              </a:rPr>
              <a:t>AS</a:t>
            </a:r>
            <a:r>
              <a:rPr lang="sv-SE" sz="1700" dirty="0" smtClean="0">
                <a:effectLst>
                  <a:outerShdw blurRad="38100" dist="38100" dir="2700000" algn="tl">
                    <a:srgbClr val="FFFFFF"/>
                  </a:outerShdw>
                </a:effectLst>
              </a:rPr>
              <a:t> fallit ned till </a:t>
            </a:r>
            <a:r>
              <a:rPr lang="sv-SE" sz="1700" i="1" dirty="0" smtClean="0">
                <a:effectLst>
                  <a:outerShdw blurRad="38100" dist="38100" dir="2700000" algn="tl">
                    <a:srgbClr val="FFFFFF"/>
                  </a:outerShdw>
                </a:effectLst>
              </a:rPr>
              <a:t>AS</a:t>
            </a:r>
            <a:r>
              <a:rPr lang="sv-SE" sz="1700" dirty="0" smtClean="0">
                <a:effectLst>
                  <a:outerShdw blurRad="38100" dist="38100" dir="2700000" algn="tl">
                    <a:srgbClr val="FFFFFF"/>
                  </a:outerShdw>
                </a:effectLst>
              </a:rPr>
              <a:t>’’.</a:t>
            </a:r>
          </a:p>
          <a:p>
            <a:pPr marL="285750" indent="-285750" eaLnBrk="1" hangingPunct="1">
              <a:spcBef>
                <a:spcPts val="225"/>
              </a:spcBef>
              <a:spcAft>
                <a:spcPts val="225"/>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1700" dirty="0" smtClean="0">
                <a:effectLst>
                  <a:outerShdw blurRad="38100" dist="38100" dir="2700000" algn="tl">
                    <a:srgbClr val="FFFFFF"/>
                  </a:outerShdw>
                </a:effectLst>
              </a:rPr>
              <a:t>När jämvikten nått A’’, med lägre</a:t>
            </a:r>
            <a:br>
              <a:rPr lang="sv-SE" sz="1700" dirty="0" smtClean="0">
                <a:effectLst>
                  <a:outerShdw blurRad="38100" dist="38100" dir="2700000" algn="tl">
                    <a:srgbClr val="FFFFFF"/>
                  </a:outerShdw>
                </a:effectLst>
              </a:rPr>
            </a:br>
            <a:r>
              <a:rPr lang="sv-SE" sz="1700" dirty="0" smtClean="0">
                <a:effectLst>
                  <a:outerShdw blurRad="38100" dist="38100" dir="2700000" algn="tl">
                    <a:srgbClr val="FFFFFF"/>
                  </a:outerShdw>
                </a:effectLst>
              </a:rPr>
              <a:t>priser och löner och högre produktion, är anpassningen avklarad.</a:t>
            </a:r>
          </a:p>
          <a:p>
            <a:pPr marL="285750" indent="-285750" eaLnBrk="1" hangingPunct="1">
              <a:spcBef>
                <a:spcPts val="225"/>
              </a:spcBef>
              <a:spcAft>
                <a:spcPts val="225"/>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sv-SE" sz="1600" i="1" dirty="0" smtClean="0">
              <a:effectLst>
                <a:outerShdw blurRad="38100" dist="38100" dir="2700000" algn="tl">
                  <a:srgbClr val="FFFFFF"/>
                </a:outerShdw>
              </a:effectLst>
            </a:endParaRPr>
          </a:p>
          <a:p>
            <a:pPr marL="285750" indent="-285750" eaLnBrk="1" hangingPunct="1">
              <a:spcBef>
                <a:spcPts val="225"/>
              </a:spcBef>
              <a:spcAft>
                <a:spcPts val="225"/>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sv-SE" sz="1600" dirty="0" smtClean="0">
              <a:effectLst>
                <a:outerShdw blurRad="38100" dist="38100" dir="2700000" algn="tl">
                  <a:srgbClr val="FFFFFF"/>
                </a:outerShdw>
              </a:effectLst>
            </a:endParaRPr>
          </a:p>
          <a:p>
            <a:pPr marL="285750" indent="-285750" eaLnBrk="1" hangingPunct="1">
              <a:spcBef>
                <a:spcPts val="225"/>
              </a:spcBef>
              <a:spcAft>
                <a:spcPts val="225"/>
              </a:spcAft>
              <a:buClrTx/>
              <a:buSzTx/>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sv-SE" sz="1600" dirty="0" smtClean="0">
              <a:effectLst>
                <a:outerShdw blurRad="38100" dist="38100" dir="2700000" algn="tl">
                  <a:srgbClr val="FFFFFF"/>
                </a:outerShdw>
              </a:effectLst>
            </a:endParaRPr>
          </a:p>
        </p:txBody>
      </p:sp>
      <p:sp>
        <p:nvSpPr>
          <p:cNvPr id="25606" name="Line 4"/>
          <p:cNvSpPr>
            <a:spLocks noChangeShapeType="1"/>
          </p:cNvSpPr>
          <p:nvPr/>
        </p:nvSpPr>
        <p:spPr bwMode="auto">
          <a:xfrm>
            <a:off x="4668838" y="2605088"/>
            <a:ext cx="1587" cy="3355975"/>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5607" name="Line 5"/>
          <p:cNvSpPr>
            <a:spLocks noChangeShapeType="1"/>
          </p:cNvSpPr>
          <p:nvPr/>
        </p:nvSpPr>
        <p:spPr bwMode="auto">
          <a:xfrm>
            <a:off x="4668838" y="5972175"/>
            <a:ext cx="3902075" cy="1588"/>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5608" name="Text Box 6"/>
          <p:cNvSpPr txBox="1">
            <a:spLocks noChangeArrowheads="1"/>
          </p:cNvSpPr>
          <p:nvPr/>
        </p:nvSpPr>
        <p:spPr bwMode="auto">
          <a:xfrm rot="-5400000">
            <a:off x="3899470" y="3260924"/>
            <a:ext cx="1152525"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500"/>
              </a:spcBef>
            </a:pPr>
            <a:r>
              <a:rPr lang="sv-SE" altLang="en-US" sz="1600" dirty="0">
                <a:solidFill>
                  <a:srgbClr val="000000"/>
                </a:solidFill>
                <a:latin typeface="Arial" charset="0"/>
              </a:rPr>
              <a:t>Prisnivå, </a:t>
            </a:r>
            <a:r>
              <a:rPr lang="sv-SE" altLang="en-US" sz="1600" i="1" dirty="0">
                <a:solidFill>
                  <a:srgbClr val="000000"/>
                </a:solidFill>
                <a:latin typeface="Arial" charset="0"/>
              </a:rPr>
              <a:t>P</a:t>
            </a:r>
          </a:p>
        </p:txBody>
      </p:sp>
      <p:sp>
        <p:nvSpPr>
          <p:cNvPr id="25609" name="Rectangle 7"/>
          <p:cNvSpPr>
            <a:spLocks noChangeArrowheads="1"/>
          </p:cNvSpPr>
          <p:nvPr/>
        </p:nvSpPr>
        <p:spPr bwMode="auto">
          <a:xfrm>
            <a:off x="6731000" y="6019800"/>
            <a:ext cx="44946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1800" i="1" dirty="0" smtClean="0">
                <a:solidFill>
                  <a:srgbClr val="000000"/>
                </a:solidFill>
                <a:latin typeface="Arial" charset="0"/>
              </a:rPr>
              <a:t>Y</a:t>
            </a:r>
            <a:r>
              <a:rPr lang="sv-SE" altLang="en-US" sz="1800" i="1" spc="-1000" dirty="0" smtClean="0">
                <a:solidFill>
                  <a:srgbClr val="000000"/>
                </a:solidFill>
                <a:latin typeface="Arial" charset="0"/>
              </a:rPr>
              <a:t>’</a:t>
            </a:r>
            <a:r>
              <a:rPr lang="sv-SE" altLang="en-US" i="1" baseline="-25000" dirty="0" smtClean="0">
                <a:solidFill>
                  <a:srgbClr val="000000"/>
                </a:solidFill>
                <a:latin typeface="Arial" charset="0"/>
              </a:rPr>
              <a:t>n</a:t>
            </a:r>
            <a:endParaRPr lang="sv-SE" altLang="en-US" i="1" baseline="-25000" dirty="0">
              <a:solidFill>
                <a:srgbClr val="000000"/>
              </a:solidFill>
              <a:latin typeface="Arial" charset="0"/>
            </a:endParaRPr>
          </a:p>
        </p:txBody>
      </p:sp>
      <p:sp>
        <p:nvSpPr>
          <p:cNvPr id="25610" name="Line 8"/>
          <p:cNvSpPr>
            <a:spLocks noChangeShapeType="1"/>
          </p:cNvSpPr>
          <p:nvPr/>
        </p:nvSpPr>
        <p:spPr bwMode="auto">
          <a:xfrm>
            <a:off x="7020272" y="4368801"/>
            <a:ext cx="0" cy="1580480"/>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5611" name="Rectangle 9"/>
          <p:cNvSpPr>
            <a:spLocks noChangeArrowheads="1"/>
          </p:cNvSpPr>
          <p:nvPr/>
        </p:nvSpPr>
        <p:spPr bwMode="auto">
          <a:xfrm>
            <a:off x="4279900" y="4368800"/>
            <a:ext cx="427038" cy="290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grpSp>
        <p:nvGrpSpPr>
          <p:cNvPr id="25613" name="Group 11"/>
          <p:cNvGrpSpPr>
            <a:grpSpLocks/>
          </p:cNvGrpSpPr>
          <p:nvPr/>
        </p:nvGrpSpPr>
        <p:grpSpPr bwMode="auto">
          <a:xfrm>
            <a:off x="4981575" y="2874963"/>
            <a:ext cx="3340100" cy="2703512"/>
            <a:chOff x="3138" y="1811"/>
            <a:chExt cx="2104" cy="1703"/>
          </a:xfrm>
        </p:grpSpPr>
        <p:sp>
          <p:nvSpPr>
            <p:cNvPr id="25631" name="Freeform 12"/>
            <p:cNvSpPr>
              <a:spLocks noChangeArrowheads="1"/>
            </p:cNvSpPr>
            <p:nvPr/>
          </p:nvSpPr>
          <p:spPr bwMode="auto">
            <a:xfrm>
              <a:off x="3138" y="1811"/>
              <a:ext cx="1750" cy="1585"/>
            </a:xfrm>
            <a:custGeom>
              <a:avLst/>
              <a:gdLst>
                <a:gd name="T0" fmla="*/ 0 w 1362"/>
                <a:gd name="T1" fmla="*/ 0 h 859"/>
                <a:gd name="T2" fmla="*/ 1086 w 1362"/>
                <a:gd name="T3" fmla="*/ 3561 h 859"/>
                <a:gd name="T4" fmla="*/ 2890 w 1362"/>
                <a:gd name="T5" fmla="*/ 5397 h 859"/>
                <a:gd name="T6" fmla="*/ 0 60000 65536"/>
                <a:gd name="T7" fmla="*/ 0 60000 65536"/>
                <a:gd name="T8" fmla="*/ 0 60000 65536"/>
              </a:gdLst>
              <a:ahLst/>
              <a:cxnLst>
                <a:cxn ang="T6">
                  <a:pos x="T0" y="T1"/>
                </a:cxn>
                <a:cxn ang="T7">
                  <a:pos x="T2" y="T3"/>
                </a:cxn>
                <a:cxn ang="T8">
                  <a:pos x="T4" y="T5"/>
                </a:cxn>
              </a:cxnLst>
              <a:rect l="0" t="0" r="r" b="b"/>
              <a:pathLst>
                <a:path w="1362" h="859">
                  <a:moveTo>
                    <a:pt x="0" y="0"/>
                  </a:moveTo>
                  <a:cubicBezTo>
                    <a:pt x="85" y="96"/>
                    <a:pt x="285" y="424"/>
                    <a:pt x="512" y="567"/>
                  </a:cubicBezTo>
                  <a:cubicBezTo>
                    <a:pt x="739" y="710"/>
                    <a:pt x="1185" y="798"/>
                    <a:pt x="1362" y="859"/>
                  </a:cubicBezTo>
                </a:path>
              </a:pathLst>
            </a:custGeom>
            <a:noFill/>
            <a:ln w="38160">
              <a:solidFill>
                <a:srgbClr val="A5002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25632" name="Text Box 13"/>
            <p:cNvSpPr txBox="1">
              <a:spLocks noChangeArrowheads="1"/>
            </p:cNvSpPr>
            <p:nvPr/>
          </p:nvSpPr>
          <p:spPr bwMode="auto">
            <a:xfrm>
              <a:off x="4864" y="3226"/>
              <a:ext cx="380" cy="2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i="1">
                  <a:solidFill>
                    <a:srgbClr val="A50021"/>
                  </a:solidFill>
                  <a:latin typeface="Arial" charset="0"/>
                </a:rPr>
                <a:t>AD</a:t>
              </a:r>
            </a:p>
          </p:txBody>
        </p:sp>
      </p:grpSp>
      <p:sp>
        <p:nvSpPr>
          <p:cNvPr id="25614" name="Rectangle 14"/>
          <p:cNvSpPr>
            <a:spLocks noChangeArrowheads="1"/>
          </p:cNvSpPr>
          <p:nvPr/>
        </p:nvSpPr>
        <p:spPr bwMode="auto">
          <a:xfrm>
            <a:off x="6948264" y="4696003"/>
            <a:ext cx="500063"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dirty="0" smtClean="0">
                <a:solidFill>
                  <a:srgbClr val="000000"/>
                </a:solidFill>
                <a:latin typeface="Arial" charset="0"/>
              </a:rPr>
              <a:t>A’’</a:t>
            </a:r>
            <a:endParaRPr lang="sv-SE" altLang="en-US" sz="1800" dirty="0">
              <a:solidFill>
                <a:srgbClr val="000000"/>
              </a:solidFill>
              <a:latin typeface="Arial" charset="0"/>
            </a:endParaRPr>
          </a:p>
        </p:txBody>
      </p:sp>
      <p:grpSp>
        <p:nvGrpSpPr>
          <p:cNvPr id="8" name="Group 7"/>
          <p:cNvGrpSpPr/>
          <p:nvPr/>
        </p:nvGrpSpPr>
        <p:grpSpPr>
          <a:xfrm>
            <a:off x="5075238" y="3717032"/>
            <a:ext cx="3889250" cy="1993206"/>
            <a:chOff x="5075238" y="3717032"/>
            <a:chExt cx="3889250" cy="1993206"/>
          </a:xfrm>
        </p:grpSpPr>
        <p:sp>
          <p:nvSpPr>
            <p:cNvPr id="25612" name="Rectangle 10"/>
            <p:cNvSpPr>
              <a:spLocks noChangeArrowheads="1"/>
            </p:cNvSpPr>
            <p:nvPr/>
          </p:nvSpPr>
          <p:spPr bwMode="auto">
            <a:xfrm>
              <a:off x="8172084" y="3717032"/>
              <a:ext cx="792404"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i="1" dirty="0" smtClean="0">
                  <a:solidFill>
                    <a:srgbClr val="5A6EA6"/>
                  </a:solidFill>
                  <a:latin typeface="Arial" charset="0"/>
                </a:rPr>
                <a:t>AS’’</a:t>
              </a:r>
              <a:endParaRPr lang="sv-SE" altLang="en-US" i="1" dirty="0">
                <a:solidFill>
                  <a:srgbClr val="5A6EA6"/>
                </a:solidFill>
                <a:latin typeface="Arial" charset="0"/>
              </a:endParaRPr>
            </a:p>
          </p:txBody>
        </p:sp>
        <p:sp>
          <p:nvSpPr>
            <p:cNvPr id="25615" name="Freeform 15"/>
            <p:cNvSpPr>
              <a:spLocks noChangeArrowheads="1"/>
            </p:cNvSpPr>
            <p:nvPr/>
          </p:nvSpPr>
          <p:spPr bwMode="auto">
            <a:xfrm>
              <a:off x="5075238" y="4070350"/>
              <a:ext cx="3224212" cy="1639888"/>
            </a:xfrm>
            <a:custGeom>
              <a:avLst/>
              <a:gdLst>
                <a:gd name="T0" fmla="*/ 0 w 1929"/>
                <a:gd name="T1" fmla="*/ 2147483647 h 1161"/>
                <a:gd name="T2" fmla="*/ 2147483647 w 1929"/>
                <a:gd name="T3" fmla="*/ 2147483647 h 1161"/>
                <a:gd name="T4" fmla="*/ 2147483647 w 1929"/>
                <a:gd name="T5" fmla="*/ 2147483647 h 1161"/>
                <a:gd name="T6" fmla="*/ 2147483647 w 1929"/>
                <a:gd name="T7" fmla="*/ 0 h 1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9" h="1161">
                  <a:moveTo>
                    <a:pt x="0" y="1161"/>
                  </a:moveTo>
                  <a:cubicBezTo>
                    <a:pt x="337" y="1055"/>
                    <a:pt x="675" y="950"/>
                    <a:pt x="960" y="814"/>
                  </a:cubicBezTo>
                  <a:cubicBezTo>
                    <a:pt x="1245" y="678"/>
                    <a:pt x="1549" y="483"/>
                    <a:pt x="1710" y="347"/>
                  </a:cubicBezTo>
                  <a:cubicBezTo>
                    <a:pt x="1871" y="211"/>
                    <a:pt x="1900" y="105"/>
                    <a:pt x="1929" y="0"/>
                  </a:cubicBezTo>
                </a:path>
              </a:pathLst>
            </a:custGeom>
            <a:noFill/>
            <a:ln w="28440">
              <a:solidFill>
                <a:srgbClr val="5A6EA6"/>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grpSp>
      <p:sp>
        <p:nvSpPr>
          <p:cNvPr id="25616" name="Text Box 16"/>
          <p:cNvSpPr txBox="1">
            <a:spLocks noChangeArrowheads="1"/>
          </p:cNvSpPr>
          <p:nvPr/>
        </p:nvSpPr>
        <p:spPr bwMode="auto">
          <a:xfrm>
            <a:off x="5741988" y="6326188"/>
            <a:ext cx="1550987"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a:solidFill>
                  <a:srgbClr val="000000"/>
                </a:solidFill>
                <a:latin typeface="Arial" charset="0"/>
              </a:rPr>
              <a:t>Produktion, </a:t>
            </a:r>
            <a:r>
              <a:rPr lang="sv-SE" altLang="en-US" sz="1800" i="1">
                <a:solidFill>
                  <a:srgbClr val="000000"/>
                </a:solidFill>
                <a:latin typeface="Arial" charset="0"/>
              </a:rPr>
              <a:t>Y</a:t>
            </a:r>
          </a:p>
        </p:txBody>
      </p:sp>
      <p:grpSp>
        <p:nvGrpSpPr>
          <p:cNvPr id="26641" name="Group 17"/>
          <p:cNvGrpSpPr>
            <a:grpSpLocks/>
          </p:cNvGrpSpPr>
          <p:nvPr/>
        </p:nvGrpSpPr>
        <p:grpSpPr bwMode="auto">
          <a:xfrm>
            <a:off x="5232401" y="2695575"/>
            <a:ext cx="3062288" cy="3676650"/>
            <a:chOff x="3296" y="1698"/>
            <a:chExt cx="1929" cy="2316"/>
          </a:xfrm>
        </p:grpSpPr>
        <p:sp>
          <p:nvSpPr>
            <p:cNvPr id="25627" name="Line 18"/>
            <p:cNvSpPr>
              <a:spLocks noChangeShapeType="1"/>
            </p:cNvSpPr>
            <p:nvPr/>
          </p:nvSpPr>
          <p:spPr bwMode="auto">
            <a:xfrm>
              <a:off x="3680" y="2734"/>
              <a:ext cx="1" cy="1040"/>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5628" name="Rectangle 19"/>
            <p:cNvSpPr>
              <a:spLocks noChangeArrowheads="1"/>
            </p:cNvSpPr>
            <p:nvPr/>
          </p:nvSpPr>
          <p:spPr bwMode="auto">
            <a:xfrm>
              <a:off x="3538" y="3780"/>
              <a:ext cx="395" cy="2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1800" i="1" dirty="0" smtClean="0">
                  <a:solidFill>
                    <a:srgbClr val="000000"/>
                  </a:solidFill>
                  <a:latin typeface="Arial" charset="0"/>
                </a:rPr>
                <a:t>Y</a:t>
              </a:r>
              <a:r>
                <a:rPr lang="sv-SE" altLang="en-US" i="1" baseline="-25000" dirty="0" smtClean="0">
                  <a:solidFill>
                    <a:srgbClr val="000000"/>
                  </a:solidFill>
                  <a:latin typeface="Arial" charset="0"/>
                </a:rPr>
                <a:t>n</a:t>
              </a:r>
              <a:endParaRPr lang="sv-SE" altLang="en-US" i="1" baseline="-25000" dirty="0">
                <a:solidFill>
                  <a:srgbClr val="000000"/>
                </a:solidFill>
                <a:latin typeface="Arial" charset="0"/>
              </a:endParaRPr>
            </a:p>
          </p:txBody>
        </p:sp>
        <p:sp>
          <p:nvSpPr>
            <p:cNvPr id="25629" name="Rectangle 20"/>
            <p:cNvSpPr>
              <a:spLocks noChangeArrowheads="1"/>
            </p:cNvSpPr>
            <p:nvPr/>
          </p:nvSpPr>
          <p:spPr bwMode="auto">
            <a:xfrm>
              <a:off x="3573" y="2474"/>
              <a:ext cx="211" cy="2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dirty="0" smtClean="0">
                  <a:solidFill>
                    <a:srgbClr val="000000"/>
                  </a:solidFill>
                  <a:latin typeface="Arial" charset="0"/>
                </a:rPr>
                <a:t>A</a:t>
              </a:r>
              <a:endParaRPr lang="sv-SE" altLang="en-US" sz="1800" dirty="0">
                <a:solidFill>
                  <a:srgbClr val="000000"/>
                </a:solidFill>
                <a:latin typeface="Arial" charset="0"/>
              </a:endParaRPr>
            </a:p>
          </p:txBody>
        </p:sp>
        <p:sp>
          <p:nvSpPr>
            <p:cNvPr id="25630" name="Freeform 21"/>
            <p:cNvSpPr>
              <a:spLocks noChangeArrowheads="1"/>
            </p:cNvSpPr>
            <p:nvPr/>
          </p:nvSpPr>
          <p:spPr bwMode="auto">
            <a:xfrm>
              <a:off x="3296" y="1698"/>
              <a:ext cx="1929" cy="1161"/>
            </a:xfrm>
            <a:custGeom>
              <a:avLst/>
              <a:gdLst>
                <a:gd name="T0" fmla="*/ 0 w 1929"/>
                <a:gd name="T1" fmla="*/ 1161 h 1161"/>
                <a:gd name="T2" fmla="*/ 960 w 1929"/>
                <a:gd name="T3" fmla="*/ 814 h 1161"/>
                <a:gd name="T4" fmla="*/ 1710 w 1929"/>
                <a:gd name="T5" fmla="*/ 347 h 1161"/>
                <a:gd name="T6" fmla="*/ 1929 w 1929"/>
                <a:gd name="T7" fmla="*/ 0 h 1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9" h="1161">
                  <a:moveTo>
                    <a:pt x="0" y="1161"/>
                  </a:moveTo>
                  <a:cubicBezTo>
                    <a:pt x="337" y="1055"/>
                    <a:pt x="675" y="950"/>
                    <a:pt x="960" y="814"/>
                  </a:cubicBezTo>
                  <a:cubicBezTo>
                    <a:pt x="1245" y="678"/>
                    <a:pt x="1549" y="483"/>
                    <a:pt x="1710" y="347"/>
                  </a:cubicBezTo>
                  <a:cubicBezTo>
                    <a:pt x="1871" y="211"/>
                    <a:pt x="1900" y="105"/>
                    <a:pt x="1929" y="0"/>
                  </a:cubicBezTo>
                </a:path>
              </a:pathLst>
            </a:custGeom>
            <a:noFill/>
            <a:ln w="28440">
              <a:solidFill>
                <a:srgbClr val="5A6EA6"/>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grpSp>
      <p:sp>
        <p:nvSpPr>
          <p:cNvPr id="25622" name="Rectangle 30"/>
          <p:cNvSpPr>
            <a:spLocks noChangeArrowheads="1"/>
          </p:cNvSpPr>
          <p:nvPr/>
        </p:nvSpPr>
        <p:spPr bwMode="auto">
          <a:xfrm>
            <a:off x="3995936" y="4149080"/>
            <a:ext cx="718764"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875"/>
              </a:spcBef>
            </a:pPr>
            <a:r>
              <a:rPr lang="sv-SE" altLang="en-US" sz="1800" i="1" dirty="0" smtClean="0">
                <a:solidFill>
                  <a:srgbClr val="000000"/>
                </a:solidFill>
                <a:latin typeface="Arial" charset="0"/>
              </a:rPr>
              <a:t>P=P</a:t>
            </a:r>
            <a:r>
              <a:rPr lang="sv-SE" altLang="en-US" sz="2000" i="1" baseline="30000" dirty="0" smtClean="0">
                <a:solidFill>
                  <a:srgbClr val="000000"/>
                </a:solidFill>
                <a:latin typeface="Arial" charset="0"/>
              </a:rPr>
              <a:t>e</a:t>
            </a:r>
            <a:endParaRPr lang="sv-SE" altLang="en-US" sz="2000" i="1" baseline="30000" dirty="0">
              <a:solidFill>
                <a:srgbClr val="000000"/>
              </a:solidFill>
              <a:latin typeface="Arial" charset="0"/>
            </a:endParaRPr>
          </a:p>
        </p:txBody>
      </p:sp>
      <p:sp>
        <p:nvSpPr>
          <p:cNvPr id="33" name="Line 29"/>
          <p:cNvSpPr>
            <a:spLocks noChangeShapeType="1"/>
          </p:cNvSpPr>
          <p:nvPr/>
        </p:nvSpPr>
        <p:spPr bwMode="auto">
          <a:xfrm flipH="1" flipV="1">
            <a:off x="4713290" y="4338225"/>
            <a:ext cx="1133474" cy="1999"/>
          </a:xfrm>
          <a:prstGeom prst="line">
            <a:avLst/>
          </a:prstGeom>
          <a:noFill/>
          <a:ln w="9360" cap="rnd">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34" name="Rectangle 10"/>
          <p:cNvSpPr>
            <a:spLocks noChangeArrowheads="1"/>
          </p:cNvSpPr>
          <p:nvPr/>
        </p:nvSpPr>
        <p:spPr bwMode="auto">
          <a:xfrm>
            <a:off x="8172400" y="2348880"/>
            <a:ext cx="585788"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i="1" dirty="0">
                <a:solidFill>
                  <a:srgbClr val="5A6EA6"/>
                </a:solidFill>
                <a:latin typeface="Arial" charset="0"/>
              </a:rPr>
              <a:t>AS</a:t>
            </a:r>
          </a:p>
        </p:txBody>
      </p:sp>
      <p:grpSp>
        <p:nvGrpSpPr>
          <p:cNvPr id="7" name="Group 6"/>
          <p:cNvGrpSpPr/>
          <p:nvPr/>
        </p:nvGrpSpPr>
        <p:grpSpPr>
          <a:xfrm>
            <a:off x="5265739" y="3068960"/>
            <a:ext cx="3639725" cy="1864995"/>
            <a:chOff x="5265739" y="3068960"/>
            <a:chExt cx="3639725" cy="1864995"/>
          </a:xfrm>
        </p:grpSpPr>
        <p:sp>
          <p:nvSpPr>
            <p:cNvPr id="25623" name="Freeform 23"/>
            <p:cNvSpPr>
              <a:spLocks noChangeArrowheads="1"/>
            </p:cNvSpPr>
            <p:nvPr/>
          </p:nvSpPr>
          <p:spPr bwMode="auto">
            <a:xfrm>
              <a:off x="5265739" y="3356992"/>
              <a:ext cx="3062288" cy="1576963"/>
            </a:xfrm>
            <a:custGeom>
              <a:avLst/>
              <a:gdLst>
                <a:gd name="T0" fmla="*/ 0 w 1929"/>
                <a:gd name="T1" fmla="*/ 632 h 1161"/>
                <a:gd name="T2" fmla="*/ 960 w 1929"/>
                <a:gd name="T3" fmla="*/ 443 h 1161"/>
                <a:gd name="T4" fmla="*/ 1710 w 1929"/>
                <a:gd name="T5" fmla="*/ 189 h 1161"/>
                <a:gd name="T6" fmla="*/ 1929 w 1929"/>
                <a:gd name="T7" fmla="*/ 0 h 1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9" h="1161">
                  <a:moveTo>
                    <a:pt x="0" y="1161"/>
                  </a:moveTo>
                  <a:cubicBezTo>
                    <a:pt x="337" y="1055"/>
                    <a:pt x="675" y="950"/>
                    <a:pt x="960" y="814"/>
                  </a:cubicBezTo>
                  <a:cubicBezTo>
                    <a:pt x="1245" y="678"/>
                    <a:pt x="1549" y="483"/>
                    <a:pt x="1710" y="347"/>
                  </a:cubicBezTo>
                  <a:cubicBezTo>
                    <a:pt x="1871" y="211"/>
                    <a:pt x="1900" y="105"/>
                    <a:pt x="1929" y="0"/>
                  </a:cubicBezTo>
                </a:path>
              </a:pathLst>
            </a:custGeom>
            <a:noFill/>
            <a:ln w="28440">
              <a:solidFill>
                <a:srgbClr val="5A6EA6"/>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35" name="Rectangle 10"/>
            <p:cNvSpPr>
              <a:spLocks noChangeArrowheads="1"/>
            </p:cNvSpPr>
            <p:nvPr/>
          </p:nvSpPr>
          <p:spPr bwMode="auto">
            <a:xfrm>
              <a:off x="8244408" y="3068960"/>
              <a:ext cx="661056"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i="1" dirty="0" smtClean="0">
                  <a:solidFill>
                    <a:srgbClr val="5A6EA6"/>
                  </a:solidFill>
                  <a:latin typeface="Arial" charset="0"/>
                </a:rPr>
                <a:t>AS’</a:t>
              </a:r>
              <a:endParaRPr lang="sv-SE" altLang="en-US" i="1" dirty="0">
                <a:solidFill>
                  <a:srgbClr val="5A6EA6"/>
                </a:solidFill>
                <a:latin typeface="Arial" charset="0"/>
              </a:endParaRPr>
            </a:p>
          </p:txBody>
        </p:sp>
      </p:grpSp>
      <p:grpSp>
        <p:nvGrpSpPr>
          <p:cNvPr id="6" name="Group 5"/>
          <p:cNvGrpSpPr/>
          <p:nvPr/>
        </p:nvGrpSpPr>
        <p:grpSpPr>
          <a:xfrm>
            <a:off x="4283968" y="4284667"/>
            <a:ext cx="2300984" cy="2097089"/>
            <a:chOff x="4283968" y="4284667"/>
            <a:chExt cx="2300984" cy="2097089"/>
          </a:xfrm>
        </p:grpSpPr>
        <p:sp>
          <p:nvSpPr>
            <p:cNvPr id="25624" name="Rectangle 24"/>
            <p:cNvSpPr>
              <a:spLocks noChangeArrowheads="1"/>
            </p:cNvSpPr>
            <p:nvPr/>
          </p:nvSpPr>
          <p:spPr bwMode="auto">
            <a:xfrm>
              <a:off x="6084889" y="4284667"/>
              <a:ext cx="500063"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dirty="0">
                  <a:solidFill>
                    <a:srgbClr val="000000"/>
                  </a:solidFill>
                  <a:latin typeface="Arial" charset="0"/>
                </a:rPr>
                <a:t>A’</a:t>
              </a:r>
            </a:p>
          </p:txBody>
        </p:sp>
        <p:sp>
          <p:nvSpPr>
            <p:cNvPr id="25625" name="Rectangle 25"/>
            <p:cNvSpPr>
              <a:spLocks noChangeArrowheads="1"/>
            </p:cNvSpPr>
            <p:nvPr/>
          </p:nvSpPr>
          <p:spPr bwMode="auto">
            <a:xfrm>
              <a:off x="6084889" y="6013456"/>
              <a:ext cx="396875"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pPr>
              <a:r>
                <a:rPr lang="sv-SE" altLang="en-US" sz="1800" i="1" dirty="0">
                  <a:solidFill>
                    <a:srgbClr val="000000"/>
                  </a:solidFill>
                  <a:latin typeface="Arial" charset="0"/>
                </a:rPr>
                <a:t>Y’</a:t>
              </a:r>
            </a:p>
          </p:txBody>
        </p:sp>
        <p:sp>
          <p:nvSpPr>
            <p:cNvPr id="25626" name="Line 26"/>
            <p:cNvSpPr>
              <a:spLocks noChangeShapeType="1"/>
            </p:cNvSpPr>
            <p:nvPr/>
          </p:nvSpPr>
          <p:spPr bwMode="auto">
            <a:xfrm>
              <a:off x="6213477" y="4710117"/>
              <a:ext cx="0" cy="1281113"/>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cxnSp>
          <p:nvCxnSpPr>
            <p:cNvPr id="3" name="Straight Connector 2"/>
            <p:cNvCxnSpPr/>
            <p:nvPr/>
          </p:nvCxnSpPr>
          <p:spPr bwMode="auto">
            <a:xfrm>
              <a:off x="4706938" y="4666575"/>
              <a:ext cx="1506539" cy="0"/>
            </a:xfrm>
            <a:prstGeom prst="line">
              <a:avLst/>
            </a:prstGeom>
            <a:solidFill>
              <a:srgbClr val="00B8FF"/>
            </a:solidFill>
            <a:ln w="9525"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Rectangle 30"/>
            <p:cNvSpPr>
              <a:spLocks noChangeArrowheads="1"/>
            </p:cNvSpPr>
            <p:nvPr/>
          </p:nvSpPr>
          <p:spPr bwMode="auto">
            <a:xfrm>
              <a:off x="4283968" y="4509120"/>
              <a:ext cx="374118"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875"/>
                </a:spcBef>
              </a:pPr>
              <a:r>
                <a:rPr lang="sv-SE" altLang="en-US" sz="1800" i="1" dirty="0" smtClean="0">
                  <a:solidFill>
                    <a:srgbClr val="000000"/>
                  </a:solidFill>
                  <a:latin typeface="Arial" charset="0"/>
                </a:rPr>
                <a:t>P</a:t>
              </a:r>
              <a:r>
                <a:rPr lang="sv-SE" altLang="en-US" sz="2000" i="1" baseline="30000" dirty="0" smtClean="0">
                  <a:solidFill>
                    <a:srgbClr val="000000"/>
                  </a:solidFill>
                  <a:latin typeface="Arial" charset="0"/>
                </a:rPr>
                <a:t>’</a:t>
              </a:r>
              <a:endParaRPr lang="sv-SE" altLang="en-US" sz="2000" i="1" baseline="30000" dirty="0">
                <a:solidFill>
                  <a:srgbClr val="000000"/>
                </a:solidFill>
                <a:latin typeface="Arial" charset="0"/>
              </a:endParaRPr>
            </a:p>
          </p:txBody>
        </p:sp>
      </p:grpSp>
      <p:graphicFrame>
        <p:nvGraphicFramePr>
          <p:cNvPr id="4" name="Object 3"/>
          <p:cNvGraphicFramePr>
            <a:graphicFrameLocks noChangeAspect="1"/>
          </p:cNvGraphicFramePr>
          <p:nvPr>
            <p:extLst>
              <p:ext uri="{D42A27DB-BD31-4B8C-83A1-F6EECF244321}">
                <p14:modId xmlns:p14="http://schemas.microsoft.com/office/powerpoint/2010/main" val="3026185588"/>
              </p:ext>
            </p:extLst>
          </p:nvPr>
        </p:nvGraphicFramePr>
        <p:xfrm>
          <a:off x="5353050" y="1412875"/>
          <a:ext cx="3203575" cy="677863"/>
        </p:xfrm>
        <a:graphic>
          <a:graphicData uri="http://schemas.openxmlformats.org/presentationml/2006/ole">
            <mc:AlternateContent xmlns:mc="http://schemas.openxmlformats.org/markup-compatibility/2006">
              <mc:Choice xmlns:v="urn:schemas-microsoft-com:vml" Requires="v">
                <p:oleObj spid="_x0000_s57363" name="Ekvation" r:id="rId4" imgW="2044440" imgH="431640" progId="Equation.3">
                  <p:embed/>
                </p:oleObj>
              </mc:Choice>
              <mc:Fallback>
                <p:oleObj name="Ekvation" r:id="rId4" imgW="2044440" imgH="431640" progId="Equation.3">
                  <p:embed/>
                  <p:pic>
                    <p:nvPicPr>
                      <p:cNvPr id="0" name=""/>
                      <p:cNvPicPr>
                        <a:picLocks noChangeAspect="1" noChangeArrowheads="1"/>
                      </p:cNvPicPr>
                      <p:nvPr/>
                    </p:nvPicPr>
                    <p:blipFill>
                      <a:blip r:embed="rId5"/>
                      <a:srcRect/>
                      <a:stretch>
                        <a:fillRect/>
                      </a:stretch>
                    </p:blipFill>
                    <p:spPr bwMode="auto">
                      <a:xfrm>
                        <a:off x="5353050" y="1412875"/>
                        <a:ext cx="3203575"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Down Arrow 4"/>
          <p:cNvSpPr/>
          <p:nvPr/>
        </p:nvSpPr>
        <p:spPr bwMode="auto">
          <a:xfrm>
            <a:off x="7020272" y="3933056"/>
            <a:ext cx="216024" cy="309562"/>
          </a:xfrm>
          <a:prstGeom prst="down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2400" b="0" i="0" u="none" strike="noStrike" cap="none" normalizeH="0" baseline="0" smtClean="0">
              <a:ln>
                <a:noFill/>
              </a:ln>
              <a:solidFill>
                <a:schemeClr val="bg1"/>
              </a:solidFill>
              <a:effectLst/>
              <a:latin typeface="Times New Roman" pitchFamily="18" charset="0"/>
              <a:ea typeface="MS Gothic" pitchFamily="49" charset="-128"/>
            </a:endParaRPr>
          </a:p>
        </p:txBody>
      </p:sp>
      <p:sp>
        <p:nvSpPr>
          <p:cNvPr id="46" name="Line 23"/>
          <p:cNvSpPr>
            <a:spLocks noChangeShapeType="1"/>
          </p:cNvSpPr>
          <p:nvPr/>
        </p:nvSpPr>
        <p:spPr bwMode="auto">
          <a:xfrm rot="1080000">
            <a:off x="6675330" y="4976098"/>
            <a:ext cx="278095" cy="33710"/>
          </a:xfrm>
          <a:prstGeom prst="line">
            <a:avLst/>
          </a:prstGeom>
          <a:noFill/>
          <a:ln w="44450">
            <a:solidFill>
              <a:srgbClr val="000000"/>
            </a:solidFill>
            <a:miter lim="800000"/>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47" name="Line 24"/>
          <p:cNvSpPr>
            <a:spLocks noChangeShapeType="1"/>
          </p:cNvSpPr>
          <p:nvPr/>
        </p:nvSpPr>
        <p:spPr bwMode="auto">
          <a:xfrm>
            <a:off x="6372200" y="4735810"/>
            <a:ext cx="180397" cy="144823"/>
          </a:xfrm>
          <a:prstGeom prst="line">
            <a:avLst/>
          </a:prstGeom>
          <a:noFill/>
          <a:ln w="44450">
            <a:solidFill>
              <a:srgbClr val="000000"/>
            </a:solidFill>
            <a:miter lim="800000"/>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41" name="Line 29"/>
          <p:cNvSpPr>
            <a:spLocks noChangeShapeType="1"/>
          </p:cNvSpPr>
          <p:nvPr/>
        </p:nvSpPr>
        <p:spPr bwMode="auto">
          <a:xfrm flipH="1" flipV="1">
            <a:off x="5867689" y="4342433"/>
            <a:ext cx="1133474" cy="1999"/>
          </a:xfrm>
          <a:prstGeom prst="line">
            <a:avLst/>
          </a:prstGeom>
          <a:noFill/>
          <a:ln w="9360" cap="rnd">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42" name="Slide Number Placeholder 3"/>
          <p:cNvSpPr>
            <a:spLocks noGrp="1"/>
          </p:cNvSpPr>
          <p:nvPr>
            <p:ph type="sldNum" sz="quarter" idx="10"/>
          </p:nvPr>
        </p:nvSpPr>
        <p:spPr>
          <a:xfrm>
            <a:off x="0" y="6548834"/>
            <a:ext cx="1900238" cy="336550"/>
          </a:xfrm>
        </p:spPr>
        <p:txBody>
          <a:bodyPr/>
          <a:lstStyle/>
          <a:p>
            <a:pPr>
              <a:defRPr/>
            </a:pPr>
            <a:r>
              <a:rPr lang="sv-SE" dirty="0" smtClean="0"/>
              <a:t>K8: </a:t>
            </a:r>
            <a:r>
              <a:rPr lang="sv-SE" dirty="0"/>
              <a:t>sid. </a:t>
            </a:r>
            <a:fld id="{71B7D319-3509-4EF6-A7CA-BA2351681FF6}" type="slidenum">
              <a:rPr lang="en-GB"/>
              <a:pPr>
                <a:defRPr/>
              </a:pPr>
              <a:t>23</a:t>
            </a:fld>
            <a:endParaRPr lang="en-GB" dirty="0"/>
          </a:p>
        </p:txBody>
      </p:sp>
    </p:spTree>
    <p:extLst>
      <p:ext uri="{BB962C8B-B14F-4D97-AF65-F5344CB8AC3E}">
        <p14:creationId xmlns:p14="http://schemas.microsoft.com/office/powerpoint/2010/main" val="276993942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2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62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6"/>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26626">
                                            <p:txEl>
                                              <p:pRg st="2" end="2"/>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6626">
                                            <p:txEl>
                                              <p:pRg st="3" end="3"/>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25609"/>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26626">
                                            <p:txEl>
                                              <p:pRg st="4" end="4"/>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26626">
                                            <p:txEl>
                                              <p:pRg st="5" end="5"/>
                                            </p:txEl>
                                          </p:spTgt>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41"/>
                                        </p:tgtEl>
                                        <p:attrNameLst>
                                          <p:attrName>style.visibility</p:attrName>
                                        </p:attrNameLst>
                                      </p:cBhvr>
                                      <p:to>
                                        <p:strVal val="visible"/>
                                      </p:to>
                                    </p:set>
                                  </p:childTnLst>
                                </p:cTn>
                              </p:par>
                              <p:par>
                                <p:cTn id="48" presetID="1" presetClass="entr" presetSubtype="0" fill="hold" grpId="0" nodeType="withEffect">
                                  <p:stCondLst>
                                    <p:cond delay="0"/>
                                  </p:stCondLst>
                                  <p:childTnLst>
                                    <p:set>
                                      <p:cBhvr>
                                        <p:cTn id="49" dur="1" fill="hold">
                                          <p:stCondLst>
                                            <p:cond delay="0"/>
                                          </p:stCondLst>
                                        </p:cTn>
                                        <p:tgtEl>
                                          <p:spTgt spid="25610"/>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47"/>
                                        </p:tgtEl>
                                        <p:attrNameLst>
                                          <p:attrName>style.visibility</p:attrName>
                                        </p:attrNameLst>
                                      </p:cBhvr>
                                      <p:to>
                                        <p:strVal val="visible"/>
                                      </p:to>
                                    </p:set>
                                  </p:childTnLst>
                                </p:cTn>
                              </p:par>
                              <p:par>
                                <p:cTn id="54" presetID="1" presetClass="entr" presetSubtype="0" fill="hold" grpId="0" nodeType="withEffect">
                                  <p:stCondLst>
                                    <p:cond delay="1000"/>
                                  </p:stCondLst>
                                  <p:childTnLst>
                                    <p:set>
                                      <p:cBhvr>
                                        <p:cTn id="55" dur="1" fill="hold">
                                          <p:stCondLst>
                                            <p:cond delay="0"/>
                                          </p:stCondLst>
                                        </p:cTn>
                                        <p:tgtEl>
                                          <p:spTgt spid="46"/>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nodeType="clickEffect">
                                  <p:stCondLst>
                                    <p:cond delay="0"/>
                                  </p:stCondLst>
                                  <p:childTnLst>
                                    <p:set>
                                      <p:cBhvr>
                                        <p:cTn id="59" dur="1" fill="hold">
                                          <p:stCondLst>
                                            <p:cond delay="0"/>
                                          </p:stCondLst>
                                        </p:cTn>
                                        <p:tgtEl>
                                          <p:spTgt spid="8"/>
                                        </p:tgtEl>
                                        <p:attrNameLst>
                                          <p:attrName>style.visibility</p:attrName>
                                        </p:attrNameLst>
                                      </p:cBhvr>
                                      <p:to>
                                        <p:strVal val="visible"/>
                                      </p:to>
                                    </p:set>
                                  </p:childTnLst>
                                </p:cTn>
                              </p:par>
                              <p:par>
                                <p:cTn id="60" presetID="1" presetClass="entr" presetSubtype="0" fill="hold" grpId="0" nodeType="withEffect">
                                  <p:stCondLst>
                                    <p:cond delay="0"/>
                                  </p:stCondLst>
                                  <p:childTnLst>
                                    <p:set>
                                      <p:cBhvr>
                                        <p:cTn id="61" dur="1" fill="hold">
                                          <p:stCondLst>
                                            <p:cond delay="0"/>
                                          </p:stCondLst>
                                        </p:cTn>
                                        <p:tgtEl>
                                          <p:spTgt spid="25614"/>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2662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build="p"/>
      <p:bldP spid="25609" grpId="0"/>
      <p:bldP spid="25610" grpId="0" animBg="1"/>
      <p:bldP spid="25614" grpId="0"/>
      <p:bldP spid="5" grpId="0" animBg="1"/>
      <p:bldP spid="46" grpId="0" animBg="1"/>
      <p:bldP spid="47" grpId="0" animBg="1"/>
      <p:bldP spid="41"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Effekter på kort och medellång sikt:</a:t>
            </a:r>
            <a:br>
              <a:rPr lang="sv-SE" dirty="0" smtClean="0"/>
            </a:br>
            <a:r>
              <a:rPr lang="sv-SE" dirty="0" smtClean="0"/>
              <a:t>sammanfattning</a:t>
            </a:r>
            <a:endParaRPr lang="sv-SE" dirty="0"/>
          </a:p>
        </p:txBody>
      </p:sp>
      <p:pic>
        <p:nvPicPr>
          <p:cNvPr id="573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911" y="1556792"/>
            <a:ext cx="8530179" cy="40324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0"/>
          </p:nvPr>
        </p:nvSpPr>
        <p:spPr>
          <a:xfrm>
            <a:off x="0" y="6548834"/>
            <a:ext cx="1900238" cy="336550"/>
          </a:xfrm>
        </p:spPr>
        <p:txBody>
          <a:bodyPr/>
          <a:lstStyle/>
          <a:p>
            <a:pPr>
              <a:defRPr/>
            </a:pPr>
            <a:r>
              <a:rPr lang="sv-SE" dirty="0" smtClean="0"/>
              <a:t>K8: </a:t>
            </a:r>
            <a:r>
              <a:rPr lang="sv-SE" dirty="0"/>
              <a:t>sid. </a:t>
            </a:r>
            <a:fld id="{71B7D319-3509-4EF6-A7CA-BA2351681FF6}" type="slidenum">
              <a:rPr lang="en-GB"/>
              <a:pPr>
                <a:defRPr/>
              </a:pPr>
              <a:t>24</a:t>
            </a:fld>
            <a:endParaRPr lang="en-GB" dirty="0"/>
          </a:p>
        </p:txBody>
      </p:sp>
    </p:spTree>
    <p:extLst>
      <p:ext uri="{BB962C8B-B14F-4D97-AF65-F5344CB8AC3E}">
        <p14:creationId xmlns:p14="http://schemas.microsoft.com/office/powerpoint/2010/main" val="31104288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09600" y="76200"/>
            <a:ext cx="8077200" cy="11430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dirty="0" smtClean="0"/>
              <a:t>Härledning av </a:t>
            </a:r>
            <a:r>
              <a:rPr lang="sv-SE" i="1" dirty="0" smtClean="0"/>
              <a:t>AS</a:t>
            </a:r>
            <a:r>
              <a:rPr lang="sv-SE" dirty="0" smtClean="0"/>
              <a:t> – kurvan</a:t>
            </a:r>
          </a:p>
        </p:txBody>
      </p:sp>
      <p:sp>
        <p:nvSpPr>
          <p:cNvPr id="5122" name="Rectangle 2"/>
          <p:cNvSpPr>
            <a:spLocks noGrp="1" noChangeArrowheads="1"/>
          </p:cNvSpPr>
          <p:nvPr>
            <p:ph type="body" idx="1"/>
          </p:nvPr>
        </p:nvSpPr>
        <p:spPr>
          <a:xfrm>
            <a:off x="609600" y="1705744"/>
            <a:ext cx="7924800" cy="1219200"/>
          </a:xfrm>
        </p:spPr>
        <p:txBody>
          <a:bodyPr/>
          <a:lstStyle/>
          <a:p>
            <a:pPr eaLnBrk="1" hangingPunct="1">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400" b="1" dirty="0" smtClean="0">
                <a:effectLst/>
              </a:rPr>
              <a:t>Steg 1</a:t>
            </a:r>
            <a:r>
              <a:rPr lang="sv-SE" sz="2400" dirty="0" smtClean="0">
                <a:effectLst/>
              </a:rPr>
              <a:t>:  Använde de två sambanden tillsammans för att eliminera </a:t>
            </a:r>
            <a:r>
              <a:rPr lang="sv-SE" sz="2400" i="1" dirty="0" smtClean="0">
                <a:effectLst/>
              </a:rPr>
              <a:t>W</a:t>
            </a:r>
            <a:r>
              <a:rPr lang="sv-SE" sz="2400" dirty="0" smtClean="0">
                <a:effectLst/>
              </a:rPr>
              <a:t>. </a:t>
            </a:r>
            <a:r>
              <a:rPr lang="sv-SE" sz="2400" i="1" dirty="0" smtClean="0">
                <a:effectLst/>
              </a:rPr>
              <a:t>W = </a:t>
            </a:r>
            <a:r>
              <a:rPr lang="sv-SE" sz="2400" i="1" dirty="0" err="1" smtClean="0">
                <a:effectLst/>
              </a:rPr>
              <a:t>P</a:t>
            </a:r>
            <a:r>
              <a:rPr lang="sv-SE" sz="2400" i="1" baseline="30000" dirty="0" err="1" smtClean="0">
                <a:effectLst/>
              </a:rPr>
              <a:t>e</a:t>
            </a:r>
            <a:r>
              <a:rPr lang="en-US" sz="2400" baseline="14000" dirty="0">
                <a:effectLst/>
              </a:rPr>
              <a:t>×</a:t>
            </a:r>
            <a:r>
              <a:rPr lang="sv-SE" sz="2400" i="1" dirty="0" smtClean="0">
                <a:effectLst/>
              </a:rPr>
              <a:t>F</a:t>
            </a:r>
            <a:r>
              <a:rPr lang="sv-SE" sz="2400" dirty="0" smtClean="0">
                <a:effectLst/>
              </a:rPr>
              <a:t>(</a:t>
            </a:r>
            <a:r>
              <a:rPr lang="sv-SE" sz="2400" i="1" dirty="0" err="1" smtClean="0">
                <a:effectLst/>
              </a:rPr>
              <a:t>u,z</a:t>
            </a:r>
            <a:r>
              <a:rPr lang="sv-SE" sz="2400" dirty="0" smtClean="0">
                <a:effectLst/>
              </a:rPr>
              <a:t>) och </a:t>
            </a:r>
            <a:r>
              <a:rPr lang="sv-SE" sz="2400" i="1" dirty="0" smtClean="0">
                <a:effectLst/>
              </a:rPr>
              <a:t>P </a:t>
            </a:r>
            <a:r>
              <a:rPr lang="sv-SE" sz="2400" dirty="0" smtClean="0">
                <a:effectLst/>
              </a:rPr>
              <a:t>=(1+</a:t>
            </a:r>
            <a:r>
              <a:rPr lang="sv-SE" sz="2400" i="1" dirty="0" smtClean="0">
                <a:effectLst/>
                <a:sym typeface="Symbol"/>
              </a:rPr>
              <a:t></a:t>
            </a:r>
            <a:r>
              <a:rPr lang="sv-SE" sz="2400" dirty="0" smtClean="0">
                <a:effectLst/>
                <a:sym typeface="Symbol"/>
              </a:rPr>
              <a:t>)</a:t>
            </a:r>
            <a:r>
              <a:rPr lang="en-US" sz="2400" baseline="14000" dirty="0" smtClean="0">
                <a:effectLst/>
              </a:rPr>
              <a:t>×</a:t>
            </a:r>
            <a:r>
              <a:rPr lang="sv-SE" sz="2400" i="1" dirty="0" smtClean="0">
                <a:effectLst/>
              </a:rPr>
              <a:t>W </a:t>
            </a:r>
            <a:r>
              <a:rPr lang="sv-SE" sz="2400" dirty="0" smtClean="0">
                <a:effectLst/>
              </a:rPr>
              <a:t>ger</a:t>
            </a:r>
          </a:p>
          <a:p>
            <a:pPr eaLnBrk="1" hangingPunct="1">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400" dirty="0" smtClean="0">
                <a:effectLst/>
              </a:rPr>
              <a:t> </a:t>
            </a:r>
            <a:r>
              <a:rPr lang="sv-SE" sz="2400" i="1" dirty="0" smtClean="0">
                <a:effectLst/>
              </a:rPr>
              <a:t>P = </a:t>
            </a:r>
            <a:r>
              <a:rPr lang="sv-SE" sz="2400" dirty="0">
                <a:effectLst/>
              </a:rPr>
              <a:t>(1+</a:t>
            </a:r>
            <a:r>
              <a:rPr lang="sv-SE" sz="2400" i="1" dirty="0">
                <a:effectLst/>
                <a:sym typeface="Symbol"/>
              </a:rPr>
              <a:t></a:t>
            </a:r>
            <a:r>
              <a:rPr lang="sv-SE" sz="2400" dirty="0" smtClean="0">
                <a:effectLst/>
                <a:sym typeface="Symbol"/>
              </a:rPr>
              <a:t>)</a:t>
            </a:r>
            <a:r>
              <a:rPr lang="en-US" sz="2400" baseline="14000" dirty="0" smtClean="0">
                <a:effectLst/>
              </a:rPr>
              <a:t>×</a:t>
            </a:r>
            <a:r>
              <a:rPr lang="sv-SE" sz="2400" i="1" dirty="0" err="1" smtClean="0">
                <a:effectLst/>
              </a:rPr>
              <a:t>P</a:t>
            </a:r>
            <a:r>
              <a:rPr lang="sv-SE" sz="2400" i="1" baseline="30000" dirty="0" err="1" smtClean="0">
                <a:effectLst/>
              </a:rPr>
              <a:t>e</a:t>
            </a:r>
            <a:r>
              <a:rPr lang="en-US" sz="2400" baseline="14000" dirty="0">
                <a:effectLst/>
              </a:rPr>
              <a:t>×</a:t>
            </a:r>
            <a:r>
              <a:rPr lang="sv-SE" sz="2400" i="1" dirty="0" smtClean="0">
                <a:effectLst/>
              </a:rPr>
              <a:t>F</a:t>
            </a:r>
            <a:r>
              <a:rPr lang="sv-SE" sz="2400" dirty="0" smtClean="0">
                <a:effectLst/>
              </a:rPr>
              <a:t>(</a:t>
            </a:r>
            <a:r>
              <a:rPr lang="sv-SE" sz="2400" i="1" dirty="0" err="1" smtClean="0">
                <a:effectLst/>
              </a:rPr>
              <a:t>u,z</a:t>
            </a:r>
            <a:r>
              <a:rPr lang="sv-SE" sz="2400" dirty="0" smtClean="0">
                <a:effectLst/>
              </a:rPr>
              <a:t>)</a:t>
            </a:r>
            <a:endParaRPr lang="sv-SE" sz="2400" dirty="0">
              <a:effectLst/>
            </a:endParaRPr>
          </a:p>
          <a:p>
            <a:pPr eaLnBrk="1" hangingPunct="1">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400" dirty="0">
                <a:effectLst/>
              </a:rPr>
              <a:t>I </a:t>
            </a:r>
            <a:r>
              <a:rPr lang="sv-SE" sz="2400" dirty="0" smtClean="0">
                <a:effectLst/>
              </a:rPr>
              <a:t>ord; prisnivån </a:t>
            </a:r>
            <a:r>
              <a:rPr lang="sv-SE" sz="2400" dirty="0">
                <a:effectLst/>
              </a:rPr>
              <a:t>beror på den </a:t>
            </a:r>
            <a:endParaRPr lang="sv-SE" sz="2400" dirty="0" smtClean="0">
              <a:effectLst/>
            </a:endParaRPr>
          </a:p>
          <a:p>
            <a:pPr lvl="1" eaLnBrk="1" hangingPunct="1">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000" dirty="0" smtClean="0">
                <a:effectLst/>
              </a:rPr>
              <a:t>förväntade prisnivån och,</a:t>
            </a:r>
          </a:p>
          <a:p>
            <a:pPr lvl="1" eaLnBrk="1" hangingPunct="1">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000" dirty="0" smtClean="0">
                <a:effectLst/>
              </a:rPr>
              <a:t> arbetslösheten</a:t>
            </a:r>
            <a:r>
              <a:rPr lang="sv-SE" sz="2000" dirty="0">
                <a:effectLst/>
              </a:rPr>
              <a:t>. </a:t>
            </a:r>
            <a:endParaRPr lang="sv-SE" sz="2000" dirty="0" smtClean="0">
              <a:effectLst/>
            </a:endParaRPr>
          </a:p>
          <a:p>
            <a:pPr eaLnBrk="1" hangingPunct="1">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400" dirty="0" smtClean="0">
                <a:effectLst/>
              </a:rPr>
              <a:t>Vi </a:t>
            </a:r>
            <a:r>
              <a:rPr lang="sv-SE" sz="2400" dirty="0">
                <a:effectLst/>
              </a:rPr>
              <a:t>antar att prispåslaget </a:t>
            </a:r>
            <a:r>
              <a:rPr lang="sv-SE" sz="2400" i="1" dirty="0">
                <a:effectLst/>
                <a:sym typeface="Symbol"/>
              </a:rPr>
              <a:t></a:t>
            </a:r>
            <a:r>
              <a:rPr lang="sv-SE" sz="2400" dirty="0" smtClean="0">
                <a:effectLst/>
              </a:rPr>
              <a:t> </a:t>
            </a:r>
            <a:r>
              <a:rPr lang="sv-SE" sz="2400" dirty="0">
                <a:effectLst/>
              </a:rPr>
              <a:t>och ”slaskvariabeln” z är konstanta</a:t>
            </a:r>
            <a:r>
              <a:rPr lang="sv-SE" sz="2400" dirty="0" smtClean="0">
                <a:effectLst/>
              </a:rPr>
              <a:t>.</a:t>
            </a:r>
          </a:p>
          <a:p>
            <a:pPr eaLnBrk="1" hangingPunct="1">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400" b="1" dirty="0">
                <a:effectLst/>
              </a:rPr>
              <a:t>Steg 2:</a:t>
            </a:r>
            <a:r>
              <a:rPr lang="sv-SE" sz="2400" dirty="0">
                <a:effectLst/>
              </a:rPr>
              <a:t>  Uttryck arbetslösheten i termer av </a:t>
            </a:r>
            <a:r>
              <a:rPr lang="sv-SE" sz="2400" dirty="0" smtClean="0">
                <a:effectLst/>
              </a:rPr>
              <a:t>produktionen (vi sätter produktiviteten </a:t>
            </a:r>
            <a:r>
              <a:rPr lang="sv-SE" sz="2400" i="1" dirty="0" smtClean="0">
                <a:effectLst/>
              </a:rPr>
              <a:t>A</a:t>
            </a:r>
            <a:r>
              <a:rPr lang="sv-SE" sz="2400" dirty="0" smtClean="0">
                <a:effectLst/>
              </a:rPr>
              <a:t>=1 så </a:t>
            </a:r>
            <a:r>
              <a:rPr lang="sv-SE" sz="2400" i="1" dirty="0" smtClean="0">
                <a:effectLst/>
              </a:rPr>
              <a:t>Y=N</a:t>
            </a:r>
            <a:r>
              <a:rPr lang="sv-SE" sz="2400" dirty="0" smtClean="0">
                <a:effectLst/>
              </a:rPr>
              <a:t>):</a:t>
            </a:r>
          </a:p>
          <a:p>
            <a:pPr eaLnBrk="1" hangingPunct="1">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sv-SE" sz="2400" dirty="0">
              <a:effectLst/>
            </a:endParaRPr>
          </a:p>
          <a:p>
            <a:pPr eaLnBrk="1" hangingPunct="1">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sv-SE" sz="2400" dirty="0">
              <a:effectLst/>
            </a:endParaRPr>
          </a:p>
          <a:p>
            <a:pPr eaLnBrk="1" hangingPunct="1">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sv-SE" sz="2400" i="1" dirty="0" smtClean="0">
              <a:effectLst/>
            </a:endParaRPr>
          </a:p>
        </p:txBody>
      </p:sp>
      <p:sp>
        <p:nvSpPr>
          <p:cNvPr id="11" name="Slide Number Placeholder 3"/>
          <p:cNvSpPr>
            <a:spLocks noGrp="1"/>
          </p:cNvSpPr>
          <p:nvPr>
            <p:ph type="sldNum" sz="quarter" idx="10"/>
          </p:nvPr>
        </p:nvSpPr>
        <p:spPr>
          <a:xfrm>
            <a:off x="0" y="6548834"/>
            <a:ext cx="1900238" cy="336550"/>
          </a:xfrm>
        </p:spPr>
        <p:txBody>
          <a:bodyPr/>
          <a:lstStyle/>
          <a:p>
            <a:pPr>
              <a:defRPr/>
            </a:pPr>
            <a:r>
              <a:rPr lang="sv-SE" dirty="0" smtClean="0"/>
              <a:t>K8: </a:t>
            </a:r>
            <a:r>
              <a:rPr lang="sv-SE" dirty="0"/>
              <a:t>sid. </a:t>
            </a:r>
            <a:fld id="{71B7D319-3509-4EF6-A7CA-BA2351681FF6}" type="slidenum">
              <a:rPr lang="en-GB"/>
              <a:pPr>
                <a:defRPr/>
              </a:pPr>
              <a:t>3</a:t>
            </a:fld>
            <a:endParaRPr lang="en-GB" dirty="0"/>
          </a:p>
        </p:txBody>
      </p:sp>
      <p:graphicFrame>
        <p:nvGraphicFramePr>
          <p:cNvPr id="2" name="Object 1"/>
          <p:cNvGraphicFramePr>
            <a:graphicFrameLocks noChangeAspect="1"/>
          </p:cNvGraphicFramePr>
          <p:nvPr>
            <p:extLst>
              <p:ext uri="{D42A27DB-BD31-4B8C-83A1-F6EECF244321}">
                <p14:modId xmlns:p14="http://schemas.microsoft.com/office/powerpoint/2010/main" val="1639257005"/>
              </p:ext>
            </p:extLst>
          </p:nvPr>
        </p:nvGraphicFramePr>
        <p:xfrm>
          <a:off x="2960924" y="5848350"/>
          <a:ext cx="3195252" cy="668916"/>
        </p:xfrm>
        <a:graphic>
          <a:graphicData uri="http://schemas.openxmlformats.org/presentationml/2006/ole">
            <mc:AlternateContent xmlns:mc="http://schemas.openxmlformats.org/markup-compatibility/2006">
              <mc:Choice xmlns:v="urn:schemas-microsoft-com:vml" Requires="v">
                <p:oleObj spid="_x0000_s43043" name="Ekvation" r:id="rId4" imgW="1879560" imgH="393480" progId="Equation.3">
                  <p:embed/>
                </p:oleObj>
              </mc:Choice>
              <mc:Fallback>
                <p:oleObj name="Ekvation" r:id="rId4" imgW="1879560" imgH="393480" progId="Equation.3">
                  <p:embed/>
                  <p:pic>
                    <p:nvPicPr>
                      <p:cNvPr id="0" name="Object 2"/>
                      <p:cNvPicPr>
                        <a:picLocks noChangeAspect="1" noChangeArrowheads="1"/>
                      </p:cNvPicPr>
                      <p:nvPr/>
                    </p:nvPicPr>
                    <p:blipFill>
                      <a:blip r:embed="rId5"/>
                      <a:srcRect/>
                      <a:stretch>
                        <a:fillRect/>
                      </a:stretch>
                    </p:blipFill>
                    <p:spPr bwMode="auto">
                      <a:xfrm>
                        <a:off x="2960924" y="5848350"/>
                        <a:ext cx="3195252" cy="668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22693725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2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22">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122">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12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12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122">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609600" y="76200"/>
            <a:ext cx="8077200" cy="11430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dirty="0" smtClean="0"/>
              <a:t>Härledning av </a:t>
            </a:r>
            <a:r>
              <a:rPr lang="sv-SE" i="1" dirty="0" smtClean="0"/>
              <a:t>AS</a:t>
            </a:r>
            <a:r>
              <a:rPr lang="sv-SE" dirty="0" smtClean="0"/>
              <a:t>-sambandet</a:t>
            </a:r>
          </a:p>
        </p:txBody>
      </p:sp>
      <p:sp>
        <p:nvSpPr>
          <p:cNvPr id="7170" name="Rectangle 2"/>
          <p:cNvSpPr>
            <a:spLocks noGrp="1" noChangeArrowheads="1"/>
          </p:cNvSpPr>
          <p:nvPr>
            <p:ph type="body" idx="1"/>
          </p:nvPr>
        </p:nvSpPr>
        <p:spPr>
          <a:xfrm>
            <a:off x="609600" y="1752600"/>
            <a:ext cx="8282880" cy="1219200"/>
          </a:xfrm>
        </p:spPr>
        <p:txBody>
          <a:bodyPr/>
          <a:lstStyle/>
          <a:p>
            <a:pPr eaLnBrk="1" hangingPunct="1">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400" b="1" dirty="0" smtClean="0">
                <a:effectLst/>
              </a:rPr>
              <a:t>Steg 3</a:t>
            </a:r>
            <a:r>
              <a:rPr lang="sv-SE" sz="2400" dirty="0" smtClean="0">
                <a:effectLst/>
              </a:rPr>
              <a:t>:  Använd </a:t>
            </a:r>
            <a:r>
              <a:rPr lang="sv-SE" sz="2400" i="1" dirty="0" smtClean="0">
                <a:effectLst/>
              </a:rPr>
              <a:t>u = 1-Y/L</a:t>
            </a:r>
            <a:r>
              <a:rPr lang="sv-SE" sz="2400" dirty="0" smtClean="0">
                <a:effectLst/>
              </a:rPr>
              <a:t> för att eliminera arbetslös-</a:t>
            </a:r>
            <a:r>
              <a:rPr lang="sv-SE" sz="2400" dirty="0" err="1" smtClean="0">
                <a:effectLst/>
              </a:rPr>
              <a:t>heten</a:t>
            </a:r>
            <a:r>
              <a:rPr lang="sv-SE" sz="2400" dirty="0" smtClean="0">
                <a:effectLst/>
              </a:rPr>
              <a:t> i ekvationen i steg 1.</a:t>
            </a:r>
          </a:p>
        </p:txBody>
      </p:sp>
      <p:sp>
        <p:nvSpPr>
          <p:cNvPr id="7172" name="Rectangle 4"/>
          <p:cNvSpPr>
            <a:spLocks noChangeArrowheads="1"/>
          </p:cNvSpPr>
          <p:nvPr/>
        </p:nvSpPr>
        <p:spPr bwMode="auto">
          <a:xfrm>
            <a:off x="914400" y="3657600"/>
            <a:ext cx="7620000" cy="1981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p>
            <a:pPr marL="342900" indent="-342900">
              <a:spcBef>
                <a:spcPts val="350"/>
              </a:spcBef>
              <a:spcAft>
                <a:spcPts val="35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dirty="0">
                <a:solidFill>
                  <a:srgbClr val="000000"/>
                </a:solidFill>
                <a:latin typeface="Arial" charset="0"/>
              </a:rPr>
              <a:t>Detta är </a:t>
            </a:r>
            <a:r>
              <a:rPr lang="sv-SE" dirty="0" smtClean="0">
                <a:solidFill>
                  <a:srgbClr val="000000"/>
                </a:solidFill>
                <a:latin typeface="Arial" charset="0"/>
              </a:rPr>
              <a:t>vårt </a:t>
            </a:r>
            <a:r>
              <a:rPr lang="sv-SE" b="1" dirty="0" smtClean="0">
                <a:solidFill>
                  <a:srgbClr val="000000"/>
                </a:solidFill>
                <a:latin typeface="Arial" charset="0"/>
              </a:rPr>
              <a:t>Aggregerade utbudssamband, </a:t>
            </a:r>
            <a:r>
              <a:rPr lang="sv-SE" b="1" i="1" dirty="0" smtClean="0">
                <a:solidFill>
                  <a:srgbClr val="000000"/>
                </a:solidFill>
                <a:latin typeface="Arial" charset="0"/>
              </a:rPr>
              <a:t>AS</a:t>
            </a:r>
            <a:r>
              <a:rPr lang="sv-SE" b="1" dirty="0" smtClean="0">
                <a:solidFill>
                  <a:srgbClr val="000000"/>
                </a:solidFill>
                <a:latin typeface="Arial" charset="0"/>
              </a:rPr>
              <a:t>-sambandet (</a:t>
            </a:r>
            <a:r>
              <a:rPr lang="sv-SE" b="1" i="1" dirty="0" smtClean="0">
                <a:solidFill>
                  <a:srgbClr val="000000"/>
                </a:solidFill>
                <a:latin typeface="Arial" charset="0"/>
              </a:rPr>
              <a:t>AS</a:t>
            </a:r>
            <a:r>
              <a:rPr lang="sv-SE" b="1" dirty="0" smtClean="0">
                <a:solidFill>
                  <a:srgbClr val="000000"/>
                </a:solidFill>
                <a:latin typeface="Arial" charset="0"/>
              </a:rPr>
              <a:t> för </a:t>
            </a:r>
            <a:r>
              <a:rPr lang="sv-SE" b="1" dirty="0" err="1" smtClean="0">
                <a:solidFill>
                  <a:srgbClr val="000000"/>
                </a:solidFill>
                <a:latin typeface="Arial" charset="0"/>
              </a:rPr>
              <a:t>aggregate</a:t>
            </a:r>
            <a:r>
              <a:rPr lang="sv-SE" b="1" dirty="0" smtClean="0">
                <a:solidFill>
                  <a:srgbClr val="000000"/>
                </a:solidFill>
                <a:latin typeface="Arial" charset="0"/>
              </a:rPr>
              <a:t> </a:t>
            </a:r>
            <a:r>
              <a:rPr lang="sv-SE" b="1" dirty="0" err="1" smtClean="0">
                <a:solidFill>
                  <a:srgbClr val="000000"/>
                </a:solidFill>
                <a:latin typeface="Arial" charset="0"/>
              </a:rPr>
              <a:t>supply</a:t>
            </a:r>
            <a:r>
              <a:rPr lang="sv-SE" b="1" dirty="0" smtClean="0">
                <a:solidFill>
                  <a:srgbClr val="000000"/>
                </a:solidFill>
                <a:latin typeface="Arial" charset="0"/>
              </a:rPr>
              <a:t>)</a:t>
            </a:r>
            <a:r>
              <a:rPr lang="sv-SE" i="1" dirty="0" smtClean="0">
                <a:solidFill>
                  <a:srgbClr val="000000"/>
                </a:solidFill>
                <a:latin typeface="Arial" charset="0"/>
              </a:rPr>
              <a:t>.</a:t>
            </a:r>
            <a:r>
              <a:rPr lang="sv-SE" dirty="0" smtClean="0">
                <a:solidFill>
                  <a:srgbClr val="000000"/>
                </a:solidFill>
                <a:latin typeface="Arial" charset="0"/>
              </a:rPr>
              <a:t> </a:t>
            </a:r>
          </a:p>
          <a:p>
            <a:pPr marL="342900" indent="-342900">
              <a:spcBef>
                <a:spcPts val="350"/>
              </a:spcBef>
              <a:spcAft>
                <a:spcPts val="350"/>
              </a:spcAft>
              <a:buFont typeface="Arial" panose="020B0604020202020204"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dirty="0" smtClean="0">
                <a:solidFill>
                  <a:srgbClr val="000000"/>
                </a:solidFill>
                <a:latin typeface="Arial" charset="0"/>
              </a:rPr>
              <a:t>Sambandet beskriver att </a:t>
            </a:r>
            <a:r>
              <a:rPr lang="en-US" dirty="0" err="1">
                <a:solidFill>
                  <a:srgbClr val="000000"/>
                </a:solidFill>
                <a:latin typeface="Arial" charset="0"/>
              </a:rPr>
              <a:t>pri</a:t>
            </a:r>
            <a:r>
              <a:rPr lang="sv-SE" dirty="0" err="1">
                <a:solidFill>
                  <a:srgbClr val="000000"/>
                </a:solidFill>
                <a:latin typeface="Arial" charset="0"/>
              </a:rPr>
              <a:t>snivån</a:t>
            </a:r>
            <a:r>
              <a:rPr lang="sv-SE" dirty="0">
                <a:solidFill>
                  <a:srgbClr val="000000"/>
                </a:solidFill>
                <a:latin typeface="Arial" charset="0"/>
              </a:rPr>
              <a:t> beror på förväntade </a:t>
            </a:r>
            <a:r>
              <a:rPr lang="sv-SE" dirty="0" smtClean="0">
                <a:solidFill>
                  <a:srgbClr val="000000"/>
                </a:solidFill>
                <a:latin typeface="Arial" charset="0"/>
              </a:rPr>
              <a:t>priser</a:t>
            </a:r>
            <a:r>
              <a:rPr lang="en-US" dirty="0" smtClean="0">
                <a:solidFill>
                  <a:srgbClr val="000000"/>
                </a:solidFill>
                <a:latin typeface="Arial" charset="0"/>
              </a:rPr>
              <a:t> </a:t>
            </a:r>
            <a:r>
              <a:rPr lang="en-US" i="1" dirty="0" err="1" smtClean="0">
                <a:solidFill>
                  <a:srgbClr val="000000"/>
                </a:solidFill>
                <a:latin typeface="Arial" charset="0"/>
              </a:rPr>
              <a:t>P</a:t>
            </a:r>
            <a:r>
              <a:rPr lang="en-US" i="1" baseline="30000" dirty="0" err="1" smtClean="0">
                <a:solidFill>
                  <a:srgbClr val="000000"/>
                </a:solidFill>
                <a:latin typeface="Arial" charset="0"/>
              </a:rPr>
              <a:t>e</a:t>
            </a:r>
            <a:r>
              <a:rPr lang="en-US" dirty="0" smtClean="0">
                <a:solidFill>
                  <a:srgbClr val="000000"/>
                </a:solidFill>
                <a:latin typeface="Arial" charset="0"/>
              </a:rPr>
              <a:t> </a:t>
            </a:r>
            <a:r>
              <a:rPr lang="sv-SE" dirty="0">
                <a:solidFill>
                  <a:srgbClr val="000000"/>
                </a:solidFill>
                <a:latin typeface="Arial" charset="0"/>
              </a:rPr>
              <a:t>och </a:t>
            </a:r>
            <a:r>
              <a:rPr lang="sv-SE" dirty="0" smtClean="0">
                <a:solidFill>
                  <a:srgbClr val="000000"/>
                </a:solidFill>
                <a:latin typeface="Arial" charset="0"/>
              </a:rPr>
              <a:t>produktionsnivån</a:t>
            </a:r>
            <a:r>
              <a:rPr lang="en-US" i="1" dirty="0" smtClean="0">
                <a:solidFill>
                  <a:srgbClr val="000000"/>
                </a:solidFill>
                <a:latin typeface="Arial" charset="0"/>
              </a:rPr>
              <a:t>Y</a:t>
            </a:r>
            <a:r>
              <a:rPr lang="en-US" dirty="0" smtClean="0">
                <a:solidFill>
                  <a:srgbClr val="000000"/>
                </a:solidFill>
                <a:latin typeface="Arial" charset="0"/>
              </a:rPr>
              <a:t> </a:t>
            </a:r>
            <a:r>
              <a:rPr lang="en-US" dirty="0">
                <a:solidFill>
                  <a:srgbClr val="000000"/>
                </a:solidFill>
                <a:latin typeface="Arial" charset="0"/>
              </a:rPr>
              <a:t>(</a:t>
            </a:r>
            <a:r>
              <a:rPr lang="sv-SE" dirty="0">
                <a:solidFill>
                  <a:srgbClr val="000000"/>
                </a:solidFill>
                <a:latin typeface="Arial" charset="0"/>
              </a:rPr>
              <a:t>och förstås de exogena variablerna </a:t>
            </a:r>
            <a:r>
              <a:rPr lang="en-US" i="1" dirty="0">
                <a:solidFill>
                  <a:srgbClr val="000000"/>
                </a:solidFill>
                <a:latin typeface="Symbol" pitchFamily="18" charset="2"/>
              </a:rPr>
              <a:t></a:t>
            </a:r>
            <a:r>
              <a:rPr lang="en-US" dirty="0">
                <a:solidFill>
                  <a:srgbClr val="000000"/>
                </a:solidFill>
                <a:latin typeface="Arial" charset="0"/>
              </a:rPr>
              <a:t>, </a:t>
            </a:r>
            <a:r>
              <a:rPr lang="en-US" i="1" dirty="0">
                <a:solidFill>
                  <a:srgbClr val="000000"/>
                </a:solidFill>
                <a:latin typeface="Arial" charset="0"/>
              </a:rPr>
              <a:t>z</a:t>
            </a:r>
            <a:r>
              <a:rPr lang="en-US" dirty="0">
                <a:solidFill>
                  <a:srgbClr val="000000"/>
                </a:solidFill>
                <a:latin typeface="Arial" charset="0"/>
              </a:rPr>
              <a:t>, </a:t>
            </a:r>
            <a:r>
              <a:rPr lang="sv-SE" dirty="0">
                <a:solidFill>
                  <a:srgbClr val="000000"/>
                </a:solidFill>
                <a:latin typeface="Arial" charset="0"/>
              </a:rPr>
              <a:t>och </a:t>
            </a:r>
            <a:r>
              <a:rPr lang="en-US" i="1" dirty="0">
                <a:solidFill>
                  <a:srgbClr val="000000"/>
                </a:solidFill>
                <a:latin typeface="Arial" charset="0"/>
              </a:rPr>
              <a:t>L</a:t>
            </a:r>
            <a:r>
              <a:rPr lang="en-US" dirty="0">
                <a:solidFill>
                  <a:srgbClr val="000000"/>
                </a:solidFill>
                <a:latin typeface="Arial" charset="0"/>
              </a:rPr>
              <a:t>, </a:t>
            </a:r>
            <a:r>
              <a:rPr lang="sv-SE" dirty="0">
                <a:solidFill>
                  <a:srgbClr val="000000"/>
                </a:solidFill>
                <a:latin typeface="Arial" charset="0"/>
              </a:rPr>
              <a:t>som vi tar för givna i analysen</a:t>
            </a:r>
            <a:r>
              <a:rPr lang="en-US" dirty="0" smtClean="0">
                <a:solidFill>
                  <a:srgbClr val="000000"/>
                </a:solidFill>
                <a:latin typeface="Arial" charset="0"/>
              </a:rPr>
              <a:t>).</a:t>
            </a:r>
            <a:endParaRPr lang="en-US" dirty="0">
              <a:solidFill>
                <a:srgbClr val="000000"/>
              </a:solidFill>
              <a:latin typeface="Arial" charset="0"/>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647040014"/>
              </p:ext>
            </p:extLst>
          </p:nvPr>
        </p:nvGraphicFramePr>
        <p:xfrm>
          <a:off x="2819399" y="2749550"/>
          <a:ext cx="3305772" cy="820116"/>
        </p:xfrm>
        <a:graphic>
          <a:graphicData uri="http://schemas.openxmlformats.org/presentationml/2006/ole">
            <mc:AlternateContent xmlns:mc="http://schemas.openxmlformats.org/markup-compatibility/2006">
              <mc:Choice xmlns:v="urn:schemas-microsoft-com:vml" Requires="v">
                <p:oleObj spid="_x0000_s45091" name="Ekvation" r:id="rId4" imgW="1739880" imgH="431640" progId="Equation.3">
                  <p:embed/>
                </p:oleObj>
              </mc:Choice>
              <mc:Fallback>
                <p:oleObj name="Ekvation" r:id="rId4" imgW="1739880" imgH="431640" progId="Equation.3">
                  <p:embed/>
                  <p:pic>
                    <p:nvPicPr>
                      <p:cNvPr id="0" name=""/>
                      <p:cNvPicPr>
                        <a:picLocks noChangeAspect="1" noChangeArrowheads="1"/>
                      </p:cNvPicPr>
                      <p:nvPr/>
                    </p:nvPicPr>
                    <p:blipFill>
                      <a:blip r:embed="rId5"/>
                      <a:srcRect/>
                      <a:stretch>
                        <a:fillRect/>
                      </a:stretch>
                    </p:blipFill>
                    <p:spPr bwMode="auto">
                      <a:xfrm>
                        <a:off x="2819399" y="2749550"/>
                        <a:ext cx="3305772" cy="820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Slide Number Placeholder 3"/>
          <p:cNvSpPr>
            <a:spLocks noGrp="1"/>
          </p:cNvSpPr>
          <p:nvPr>
            <p:ph type="sldNum" sz="quarter" idx="10"/>
          </p:nvPr>
        </p:nvSpPr>
        <p:spPr>
          <a:xfrm>
            <a:off x="0" y="6548834"/>
            <a:ext cx="1900238" cy="336550"/>
          </a:xfrm>
        </p:spPr>
        <p:txBody>
          <a:bodyPr/>
          <a:lstStyle/>
          <a:p>
            <a:pPr>
              <a:defRPr/>
            </a:pPr>
            <a:r>
              <a:rPr lang="sv-SE" dirty="0" smtClean="0"/>
              <a:t>K8: </a:t>
            </a:r>
            <a:r>
              <a:rPr lang="sv-SE" dirty="0"/>
              <a:t>sid. </a:t>
            </a:r>
            <a:fld id="{71B7D319-3509-4EF6-A7CA-BA2351681FF6}" type="slidenum">
              <a:rPr lang="en-GB"/>
              <a:pPr>
                <a:defRPr/>
              </a:pPr>
              <a:t>4</a:t>
            </a:fld>
            <a:endParaRPr lang="en-GB" dirty="0"/>
          </a:p>
        </p:txBody>
      </p:sp>
    </p:spTree>
    <p:extLst>
      <p:ext uri="{BB962C8B-B14F-4D97-AF65-F5344CB8AC3E}">
        <p14:creationId xmlns:p14="http://schemas.microsoft.com/office/powerpoint/2010/main" val="1914946556"/>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2">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build="p"/>
      <p:bldP spid="7172"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609600" y="76200"/>
            <a:ext cx="8077200" cy="11430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i="1" dirty="0" smtClean="0"/>
              <a:t>AS</a:t>
            </a:r>
            <a:r>
              <a:rPr lang="sv-SE" dirty="0" smtClean="0"/>
              <a:t> – sambandets egenskaper</a:t>
            </a:r>
          </a:p>
        </p:txBody>
      </p:sp>
      <p:sp>
        <p:nvSpPr>
          <p:cNvPr id="8199" name="Rectangle 7"/>
          <p:cNvSpPr>
            <a:spLocks noGrp="1" noChangeArrowheads="1"/>
          </p:cNvSpPr>
          <p:nvPr>
            <p:ph type="body" idx="1"/>
          </p:nvPr>
        </p:nvSpPr>
        <p:spPr>
          <a:xfrm>
            <a:off x="609600" y="1988840"/>
            <a:ext cx="7924800" cy="2232323"/>
          </a:xfrm>
        </p:spPr>
        <p:txBody>
          <a:bodyPr/>
          <a:lstStyle/>
          <a:p>
            <a:pPr eaLnBrk="1" hangingPunct="1">
              <a:buClr>
                <a:srgbClr val="003300"/>
              </a:buClr>
              <a:buFont typeface="Arial" panose="020B0604020202020204" pitchFamily="34" charset="0"/>
              <a:buChar char="•"/>
              <a:tabLst>
                <a:tab pos="908050" algn="l"/>
                <a:tab pos="1822450" algn="l"/>
                <a:tab pos="2736850" algn="l"/>
                <a:tab pos="3651250" algn="l"/>
                <a:tab pos="4565650" algn="l"/>
                <a:tab pos="5480050" algn="l"/>
                <a:tab pos="6394450" algn="l"/>
                <a:tab pos="7308850" algn="l"/>
                <a:tab pos="8223250" algn="l"/>
                <a:tab pos="9137650" algn="l"/>
                <a:tab pos="10052050" algn="l"/>
              </a:tabLst>
              <a:defRPr/>
            </a:pPr>
            <a:r>
              <a:rPr lang="sv-SE" sz="2400" dirty="0" smtClean="0">
                <a:effectLst/>
              </a:rPr>
              <a:t>Två egenskaper hos </a:t>
            </a:r>
            <a:r>
              <a:rPr lang="sv-SE" sz="2400" i="1" dirty="0" smtClean="0">
                <a:effectLst/>
              </a:rPr>
              <a:t>AS-</a:t>
            </a:r>
            <a:r>
              <a:rPr lang="sv-SE" sz="2400" dirty="0" smtClean="0">
                <a:effectLst/>
              </a:rPr>
              <a:t>sambandet är särskilt viktiga:</a:t>
            </a:r>
          </a:p>
          <a:p>
            <a:pPr marL="909638" lvl="1" indent="-393700" eaLnBrk="1" hangingPunct="1">
              <a:buClr>
                <a:srgbClr val="006600"/>
              </a:buClr>
              <a:buSzPct val="90000"/>
              <a:buFont typeface="Arial" charset="0"/>
              <a:buAutoNum type="arabicPeriod"/>
              <a:tabLst>
                <a:tab pos="908050" algn="l"/>
                <a:tab pos="1822450" algn="l"/>
                <a:tab pos="2736850" algn="l"/>
                <a:tab pos="3651250" algn="l"/>
                <a:tab pos="4565650" algn="l"/>
                <a:tab pos="5480050" algn="l"/>
                <a:tab pos="6394450" algn="l"/>
                <a:tab pos="7308850" algn="l"/>
                <a:tab pos="8223250" algn="l"/>
                <a:tab pos="9137650" algn="l"/>
                <a:tab pos="10052050" algn="l"/>
              </a:tabLst>
              <a:defRPr/>
            </a:pPr>
            <a:r>
              <a:rPr lang="sv-SE" dirty="0" smtClean="0">
                <a:effectLst/>
              </a:rPr>
              <a:t>En ökning av produktionen leder till en ökning i prisnivån. Mekanismen bakom detta består av fyra led: 1. </a:t>
            </a:r>
            <a:r>
              <a:rPr lang="sv-SE" i="1" dirty="0" smtClean="0">
                <a:effectLst/>
              </a:rPr>
              <a:t>Y</a:t>
            </a:r>
            <a:r>
              <a:rPr lang="sv-SE" i="1" dirty="0" smtClean="0">
                <a:effectLst/>
                <a:latin typeface="Arial"/>
                <a:cs typeface="Arial"/>
              </a:rPr>
              <a:t>↑ → N ↑, </a:t>
            </a:r>
            <a:r>
              <a:rPr lang="sv-SE" dirty="0" smtClean="0">
                <a:effectLst/>
                <a:latin typeface="Arial"/>
                <a:cs typeface="Arial"/>
              </a:rPr>
              <a:t>2. </a:t>
            </a:r>
            <a:r>
              <a:rPr lang="sv-SE" i="1" dirty="0" smtClean="0">
                <a:effectLst/>
                <a:latin typeface="Arial"/>
                <a:cs typeface="Arial"/>
              </a:rPr>
              <a:t>N</a:t>
            </a:r>
            <a:r>
              <a:rPr lang="sv-SE" i="1" dirty="0">
                <a:effectLst/>
                <a:cs typeface="Arial"/>
              </a:rPr>
              <a:t> ↑ → </a:t>
            </a:r>
            <a:r>
              <a:rPr lang="sv-SE" i="1" dirty="0" smtClean="0">
                <a:effectLst/>
                <a:cs typeface="Arial"/>
              </a:rPr>
              <a:t>u↓, </a:t>
            </a:r>
            <a:r>
              <a:rPr lang="sv-SE" dirty="0" smtClean="0">
                <a:effectLst/>
                <a:cs typeface="Arial"/>
              </a:rPr>
              <a:t>3. </a:t>
            </a:r>
            <a:r>
              <a:rPr lang="sv-SE" i="1" dirty="0">
                <a:effectLst/>
                <a:cs typeface="Arial"/>
              </a:rPr>
              <a:t>u↓</a:t>
            </a:r>
            <a:r>
              <a:rPr lang="sv-SE" dirty="0" smtClean="0">
                <a:effectLst/>
                <a:cs typeface="Arial"/>
              </a:rPr>
              <a:t> </a:t>
            </a:r>
            <a:r>
              <a:rPr lang="sv-SE" i="1" dirty="0">
                <a:effectLst/>
                <a:cs typeface="Arial"/>
              </a:rPr>
              <a:t>→ </a:t>
            </a:r>
            <a:r>
              <a:rPr lang="sv-SE" i="1" dirty="0" smtClean="0">
                <a:effectLst/>
                <a:cs typeface="Arial"/>
              </a:rPr>
              <a:t>W ↑, </a:t>
            </a:r>
            <a:r>
              <a:rPr lang="sv-SE" dirty="0" smtClean="0">
                <a:effectLst/>
                <a:cs typeface="Arial"/>
              </a:rPr>
              <a:t>4. </a:t>
            </a:r>
            <a:r>
              <a:rPr lang="sv-SE" i="1" dirty="0">
                <a:effectLst/>
                <a:cs typeface="Arial"/>
              </a:rPr>
              <a:t>W </a:t>
            </a:r>
            <a:r>
              <a:rPr lang="sv-SE" i="1" dirty="0" smtClean="0">
                <a:effectLst/>
                <a:cs typeface="Arial"/>
              </a:rPr>
              <a:t>↑</a:t>
            </a:r>
            <a:r>
              <a:rPr lang="sv-SE" i="1" dirty="0">
                <a:effectLst/>
                <a:cs typeface="Arial"/>
              </a:rPr>
              <a:t> → </a:t>
            </a:r>
            <a:r>
              <a:rPr lang="sv-SE" i="1" dirty="0" smtClean="0">
                <a:effectLst/>
                <a:cs typeface="Arial"/>
              </a:rPr>
              <a:t>P ↑.</a:t>
            </a:r>
          </a:p>
          <a:p>
            <a:pPr marL="909638" lvl="1" indent="-393700" eaLnBrk="1" hangingPunct="1">
              <a:buClr>
                <a:srgbClr val="006600"/>
              </a:buClr>
              <a:buSzPct val="90000"/>
              <a:buFont typeface="Arial" charset="0"/>
              <a:buAutoNum type="arabicPeriod"/>
              <a:tabLst>
                <a:tab pos="908050" algn="l"/>
                <a:tab pos="1822450" algn="l"/>
                <a:tab pos="2736850" algn="l"/>
                <a:tab pos="3651250" algn="l"/>
                <a:tab pos="4565650" algn="l"/>
                <a:tab pos="5480050" algn="l"/>
                <a:tab pos="6394450" algn="l"/>
                <a:tab pos="7308850" algn="l"/>
                <a:tab pos="8223250" algn="l"/>
                <a:tab pos="9137650" algn="l"/>
                <a:tab pos="10052050" algn="l"/>
              </a:tabLst>
              <a:defRPr/>
            </a:pPr>
            <a:r>
              <a:rPr lang="sv-SE" i="1" dirty="0" smtClean="0">
                <a:effectLst/>
                <a:cs typeface="Arial"/>
              </a:rPr>
              <a:t> </a:t>
            </a:r>
            <a:r>
              <a:rPr lang="sv-SE" dirty="0">
                <a:effectLst/>
                <a:latin typeface="Arial" charset="0"/>
              </a:rPr>
              <a:t>En ökning i den förväntade prisnivån leder till en (proportionerligt sett)</a:t>
            </a:r>
            <a:r>
              <a:rPr lang="en-US" dirty="0">
                <a:effectLst/>
                <a:latin typeface="Arial" charset="0"/>
              </a:rPr>
              <a:t> </a:t>
            </a:r>
            <a:r>
              <a:rPr lang="sv-SE" dirty="0">
                <a:effectLst/>
                <a:latin typeface="Arial" charset="0"/>
              </a:rPr>
              <a:t>lika stor ökning i prisnivån</a:t>
            </a:r>
            <a:r>
              <a:rPr lang="en-US" dirty="0">
                <a:effectLst/>
                <a:latin typeface="Arial" charset="0"/>
              </a:rPr>
              <a:t>.  </a:t>
            </a:r>
            <a:r>
              <a:rPr lang="sv-SE" dirty="0">
                <a:effectLst/>
                <a:latin typeface="Arial" charset="0"/>
              </a:rPr>
              <a:t>Mekanismen bakom detta har två steg</a:t>
            </a:r>
            <a:r>
              <a:rPr lang="en-US" dirty="0" smtClean="0">
                <a:effectLst/>
                <a:latin typeface="Arial" charset="0"/>
              </a:rPr>
              <a:t>: 1. </a:t>
            </a:r>
            <a:r>
              <a:rPr lang="sv-SE" dirty="0">
                <a:effectLst/>
                <a:cs typeface="Arial"/>
              </a:rPr>
              <a:t>4. </a:t>
            </a:r>
            <a:r>
              <a:rPr lang="sv-SE" i="1" dirty="0" smtClean="0">
                <a:effectLst/>
                <a:cs typeface="Arial"/>
              </a:rPr>
              <a:t>P</a:t>
            </a:r>
            <a:r>
              <a:rPr lang="sv-SE" i="1" baseline="30000" dirty="0" smtClean="0">
                <a:effectLst/>
                <a:cs typeface="Arial"/>
              </a:rPr>
              <a:t>e</a:t>
            </a:r>
            <a:r>
              <a:rPr lang="sv-SE" i="1" dirty="0" smtClean="0">
                <a:effectLst/>
                <a:cs typeface="Arial"/>
              </a:rPr>
              <a:t> ↑ </a:t>
            </a:r>
            <a:r>
              <a:rPr lang="sv-SE" i="1" dirty="0">
                <a:effectLst/>
                <a:cs typeface="Arial"/>
              </a:rPr>
              <a:t>→ </a:t>
            </a:r>
            <a:r>
              <a:rPr lang="sv-SE" i="1" dirty="0" smtClean="0">
                <a:effectLst/>
                <a:cs typeface="Arial"/>
              </a:rPr>
              <a:t>W ↑, </a:t>
            </a:r>
            <a:r>
              <a:rPr lang="sv-SE" dirty="0" smtClean="0">
                <a:effectLst/>
                <a:cs typeface="Arial"/>
              </a:rPr>
              <a:t>2. </a:t>
            </a:r>
            <a:r>
              <a:rPr lang="sv-SE" i="1" dirty="0">
                <a:effectLst/>
                <a:cs typeface="Arial"/>
              </a:rPr>
              <a:t>W ↑ → P ↑.</a:t>
            </a:r>
            <a:endParaRPr lang="sv-SE" dirty="0" smtClean="0">
              <a:effectLst/>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476489088"/>
              </p:ext>
            </p:extLst>
          </p:nvPr>
        </p:nvGraphicFramePr>
        <p:xfrm>
          <a:off x="2819400" y="1196752"/>
          <a:ext cx="3305175" cy="820738"/>
        </p:xfrm>
        <a:graphic>
          <a:graphicData uri="http://schemas.openxmlformats.org/presentationml/2006/ole">
            <mc:AlternateContent xmlns:mc="http://schemas.openxmlformats.org/markup-compatibility/2006">
              <mc:Choice xmlns:v="urn:schemas-microsoft-com:vml" Requires="v">
                <p:oleObj spid="_x0000_s46121" name="Ekvation" r:id="rId4" imgW="1739880" imgH="431640" progId="Equation.3">
                  <p:embed/>
                </p:oleObj>
              </mc:Choice>
              <mc:Fallback>
                <p:oleObj name="Ekvation" r:id="rId4" imgW="1739880" imgH="431640"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19400" y="1196752"/>
                        <a:ext cx="3305175" cy="820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Slide Number Placeholder 3"/>
          <p:cNvSpPr>
            <a:spLocks noGrp="1"/>
          </p:cNvSpPr>
          <p:nvPr>
            <p:ph type="sldNum" sz="quarter" idx="10"/>
          </p:nvPr>
        </p:nvSpPr>
        <p:spPr>
          <a:xfrm>
            <a:off x="0" y="6548834"/>
            <a:ext cx="1900238" cy="336550"/>
          </a:xfrm>
        </p:spPr>
        <p:txBody>
          <a:bodyPr/>
          <a:lstStyle/>
          <a:p>
            <a:pPr>
              <a:defRPr/>
            </a:pPr>
            <a:r>
              <a:rPr lang="sv-SE" dirty="0" smtClean="0"/>
              <a:t>K8: </a:t>
            </a:r>
            <a:r>
              <a:rPr lang="sv-SE" dirty="0"/>
              <a:t>sid. </a:t>
            </a:r>
            <a:fld id="{71B7D319-3509-4EF6-A7CA-BA2351681FF6}" type="slidenum">
              <a:rPr lang="en-GB"/>
              <a:pPr>
                <a:defRPr/>
              </a:pPr>
              <a:t>5</a:t>
            </a:fld>
            <a:endParaRPr lang="en-GB" dirty="0"/>
          </a:p>
        </p:txBody>
      </p:sp>
    </p:spTree>
    <p:extLst>
      <p:ext uri="{BB962C8B-B14F-4D97-AF65-F5344CB8AC3E}">
        <p14:creationId xmlns:p14="http://schemas.microsoft.com/office/powerpoint/2010/main" val="401544345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9"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09600" y="76200"/>
            <a:ext cx="8077200" cy="11430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i="1" dirty="0" smtClean="0"/>
              <a:t>AS-</a:t>
            </a:r>
            <a:r>
              <a:rPr lang="sv-SE" dirty="0" smtClean="0"/>
              <a:t>kurvan: egenskap 1</a:t>
            </a:r>
          </a:p>
        </p:txBody>
      </p:sp>
      <p:grpSp>
        <p:nvGrpSpPr>
          <p:cNvPr id="10247" name="Group 7"/>
          <p:cNvGrpSpPr>
            <a:grpSpLocks/>
          </p:cNvGrpSpPr>
          <p:nvPr/>
        </p:nvGrpSpPr>
        <p:grpSpPr bwMode="auto">
          <a:xfrm>
            <a:off x="3808415" y="1700209"/>
            <a:ext cx="3427415" cy="5083167"/>
            <a:chOff x="2399" y="1071"/>
            <a:chExt cx="2159" cy="3202"/>
          </a:xfrm>
        </p:grpSpPr>
        <p:sp>
          <p:nvSpPr>
            <p:cNvPr id="9226" name="Text Box 8"/>
            <p:cNvSpPr txBox="1">
              <a:spLocks noChangeArrowheads="1"/>
            </p:cNvSpPr>
            <p:nvPr/>
          </p:nvSpPr>
          <p:spPr bwMode="auto">
            <a:xfrm>
              <a:off x="3474" y="4020"/>
              <a:ext cx="1084" cy="253"/>
            </a:xfrm>
            <a:prstGeom prst="rect">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2000" dirty="0">
                  <a:solidFill>
                    <a:srgbClr val="000000"/>
                  </a:solidFill>
                  <a:latin typeface="Arial" charset="0"/>
                </a:rPr>
                <a:t>Produktion, </a:t>
              </a:r>
              <a:r>
                <a:rPr lang="sv-SE" altLang="en-US" sz="2000" i="1" dirty="0">
                  <a:solidFill>
                    <a:srgbClr val="000000"/>
                  </a:solidFill>
                  <a:latin typeface="Arial" charset="0"/>
                </a:rPr>
                <a:t>Y</a:t>
              </a:r>
            </a:p>
          </p:txBody>
        </p:sp>
        <p:sp>
          <p:nvSpPr>
            <p:cNvPr id="9227" name="Text Box 9"/>
            <p:cNvSpPr txBox="1">
              <a:spLocks noChangeArrowheads="1"/>
            </p:cNvSpPr>
            <p:nvPr/>
          </p:nvSpPr>
          <p:spPr bwMode="auto">
            <a:xfrm rot="16200000">
              <a:off x="1922" y="1548"/>
              <a:ext cx="1208" cy="253"/>
            </a:xfrm>
            <a:prstGeom prst="rect">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2000" dirty="0">
                  <a:solidFill>
                    <a:srgbClr val="000000"/>
                  </a:solidFill>
                  <a:latin typeface="Arial" charset="0"/>
                </a:rPr>
                <a:t>Prisnivå, </a:t>
              </a:r>
              <a:r>
                <a:rPr lang="sv-SE" altLang="en-US" sz="2000" i="1" dirty="0">
                  <a:solidFill>
                    <a:srgbClr val="000000"/>
                  </a:solidFill>
                  <a:latin typeface="Arial" charset="0"/>
                </a:rPr>
                <a:t>P</a:t>
              </a:r>
            </a:p>
          </p:txBody>
        </p:sp>
      </p:grpSp>
      <p:sp>
        <p:nvSpPr>
          <p:cNvPr id="12" name="Rectangle 13"/>
          <p:cNvSpPr>
            <a:spLocks noChangeArrowheads="1"/>
          </p:cNvSpPr>
          <p:nvPr/>
        </p:nvSpPr>
        <p:spPr bwMode="auto">
          <a:xfrm>
            <a:off x="323528" y="1628800"/>
            <a:ext cx="3507384" cy="2664295"/>
          </a:xfrm>
          <a:prstGeom prst="rect">
            <a:avLst/>
          </a:prstGeom>
          <a:noFill/>
          <a:ln>
            <a:noFill/>
          </a:ln>
          <a:effectLst/>
          <a:extLst/>
        </p:spPr>
        <p:txBody>
          <a:bodyPr/>
          <a:lstStyle/>
          <a:p>
            <a:pPr marL="185738" indent="-185738" eaLnBrk="1" hangingPunct="1">
              <a:spcBef>
                <a:spcPts val="275"/>
              </a:spcBef>
              <a:spcAft>
                <a:spcPts val="275"/>
              </a:spcAft>
              <a:buClr>
                <a:srgbClr val="003300"/>
              </a:buClr>
              <a:buFont typeface="Wingdings" pitchFamily="2" charset="2"/>
              <a:buChar char=""/>
              <a:tabLst>
                <a:tab pos="758825" algn="l"/>
                <a:tab pos="1673225" algn="l"/>
                <a:tab pos="2587625" algn="l"/>
                <a:tab pos="3502025" algn="l"/>
                <a:tab pos="4416425" algn="l"/>
                <a:tab pos="5330825" algn="l"/>
                <a:tab pos="6245225" algn="l"/>
                <a:tab pos="7159625" algn="l"/>
                <a:tab pos="8074025" algn="l"/>
                <a:tab pos="8988425" algn="l"/>
                <a:tab pos="9902825" algn="l"/>
              </a:tabLst>
            </a:pPr>
            <a:r>
              <a:rPr lang="sv-SE" sz="2200" dirty="0" smtClean="0">
                <a:solidFill>
                  <a:schemeClr val="tx1"/>
                </a:solidFill>
                <a:latin typeface="+mn-lt"/>
              </a:rPr>
              <a:t>Vi kan rita </a:t>
            </a:r>
            <a:r>
              <a:rPr lang="sv-SE" sz="2200" i="1" dirty="0" smtClean="0">
                <a:solidFill>
                  <a:schemeClr val="tx1"/>
                </a:solidFill>
                <a:latin typeface="+mn-lt"/>
              </a:rPr>
              <a:t>AS</a:t>
            </a:r>
            <a:r>
              <a:rPr lang="sv-SE" sz="2200" dirty="0" smtClean="0">
                <a:solidFill>
                  <a:schemeClr val="tx1"/>
                </a:solidFill>
                <a:latin typeface="+mn-lt"/>
              </a:rPr>
              <a:t>-sambandet  i en figur med produktion och </a:t>
            </a:r>
            <a:r>
              <a:rPr lang="sv-SE" sz="2200" dirty="0" err="1" smtClean="0">
                <a:solidFill>
                  <a:schemeClr val="tx1"/>
                </a:solidFill>
                <a:latin typeface="+mn-lt"/>
              </a:rPr>
              <a:t>pris.</a:t>
            </a:r>
            <a:r>
              <a:rPr lang="sv-SE" altLang="en-US" sz="2200" dirty="0" err="1" smtClean="0"/>
              <a:t>i</a:t>
            </a:r>
            <a:endParaRPr lang="sv-SE" altLang="en-US" sz="2200" dirty="0" smtClean="0"/>
          </a:p>
          <a:p>
            <a:pPr marL="185738" indent="-185738" eaLnBrk="1" hangingPunct="1">
              <a:spcBef>
                <a:spcPts val="275"/>
              </a:spcBef>
              <a:spcAft>
                <a:spcPts val="275"/>
              </a:spcAft>
              <a:buClr>
                <a:srgbClr val="003300"/>
              </a:buClr>
              <a:buFont typeface="Wingdings" pitchFamily="2" charset="2"/>
              <a:buChar char=""/>
              <a:tabLst>
                <a:tab pos="758825" algn="l"/>
                <a:tab pos="1673225" algn="l"/>
                <a:tab pos="2587625" algn="l"/>
                <a:tab pos="3502025" algn="l"/>
                <a:tab pos="4416425" algn="l"/>
                <a:tab pos="5330825" algn="l"/>
                <a:tab pos="6245225" algn="l"/>
                <a:tab pos="7159625" algn="l"/>
                <a:tab pos="8074025" algn="l"/>
                <a:tab pos="8988425" algn="l"/>
                <a:tab pos="9902825" algn="l"/>
              </a:tabLst>
            </a:pPr>
            <a:r>
              <a:rPr lang="sv-SE" altLang="en-US" sz="2200" dirty="0" smtClean="0">
                <a:solidFill>
                  <a:schemeClr val="tx1"/>
                </a:solidFill>
                <a:latin typeface="+mn-lt"/>
              </a:rPr>
              <a:t>Givet den </a:t>
            </a:r>
            <a:r>
              <a:rPr lang="sv-SE" altLang="en-US" sz="2200" dirty="0">
                <a:solidFill>
                  <a:schemeClr val="tx1"/>
                </a:solidFill>
                <a:latin typeface="+mn-lt"/>
              </a:rPr>
              <a:t>förväntade </a:t>
            </a:r>
            <a:r>
              <a:rPr lang="sv-SE" altLang="en-US" sz="2200" dirty="0" smtClean="0">
                <a:solidFill>
                  <a:schemeClr val="tx1"/>
                </a:solidFill>
                <a:latin typeface="+mn-lt"/>
              </a:rPr>
              <a:t>prisnivån leder högre </a:t>
            </a:r>
            <a:r>
              <a:rPr lang="sv-SE" altLang="en-US" sz="2200" dirty="0">
                <a:solidFill>
                  <a:schemeClr val="tx1"/>
                </a:solidFill>
                <a:latin typeface="+mn-lt"/>
              </a:rPr>
              <a:t>produktion </a:t>
            </a:r>
            <a:r>
              <a:rPr lang="sv-SE" altLang="en-US" sz="2200" dirty="0" smtClean="0">
                <a:solidFill>
                  <a:schemeClr val="tx1"/>
                </a:solidFill>
                <a:latin typeface="+mn-lt"/>
              </a:rPr>
              <a:t>till </a:t>
            </a:r>
            <a:r>
              <a:rPr lang="sv-SE" altLang="en-US" sz="2200" dirty="0">
                <a:solidFill>
                  <a:schemeClr val="tx1"/>
                </a:solidFill>
                <a:latin typeface="+mn-lt"/>
              </a:rPr>
              <a:t>högre </a:t>
            </a:r>
            <a:r>
              <a:rPr lang="sv-SE" altLang="en-US" sz="2200" dirty="0" smtClean="0">
                <a:solidFill>
                  <a:schemeClr val="tx1"/>
                </a:solidFill>
                <a:latin typeface="+mn-lt"/>
              </a:rPr>
              <a:t>priser (egenskap 1). </a:t>
            </a:r>
            <a:endParaRPr lang="sv-SE" altLang="en-US" sz="2200" dirty="0">
              <a:solidFill>
                <a:schemeClr val="tx1"/>
              </a:solidFill>
              <a:latin typeface="+mn-lt"/>
            </a:endParaRPr>
          </a:p>
          <a:p>
            <a:pPr marL="185738" indent="-185738" eaLnBrk="1" hangingPunct="1">
              <a:spcBef>
                <a:spcPts val="275"/>
              </a:spcBef>
              <a:spcAft>
                <a:spcPts val="275"/>
              </a:spcAft>
              <a:buClr>
                <a:srgbClr val="003300"/>
              </a:buClr>
              <a:buFont typeface="Wingdings" pitchFamily="2" charset="2"/>
              <a:buChar char=""/>
              <a:tabLst>
                <a:tab pos="758825" algn="l"/>
                <a:tab pos="1673225" algn="l"/>
                <a:tab pos="2587625" algn="l"/>
                <a:tab pos="3502025" algn="l"/>
                <a:tab pos="4416425" algn="l"/>
                <a:tab pos="5330825" algn="l"/>
                <a:tab pos="6245225" algn="l"/>
                <a:tab pos="7159625" algn="l"/>
                <a:tab pos="8074025" algn="l"/>
                <a:tab pos="8988425" algn="l"/>
                <a:tab pos="9902825" algn="l"/>
              </a:tabLst>
            </a:pPr>
            <a:r>
              <a:rPr lang="sv-SE" altLang="en-US" sz="2200" dirty="0">
                <a:solidFill>
                  <a:schemeClr val="tx1"/>
                </a:solidFill>
                <a:latin typeface="+mn-lt"/>
              </a:rPr>
              <a:t>Om produktionen är på sin </a:t>
            </a:r>
            <a:r>
              <a:rPr lang="sv-SE" altLang="en-US" sz="2200" dirty="0" smtClean="0">
                <a:solidFill>
                  <a:schemeClr val="tx1"/>
                </a:solidFill>
                <a:latin typeface="+mn-lt"/>
              </a:rPr>
              <a:t>potentiella nivå</a:t>
            </a:r>
            <a:r>
              <a:rPr lang="sv-SE" altLang="en-US" sz="2200" dirty="0">
                <a:solidFill>
                  <a:schemeClr val="tx1"/>
                </a:solidFill>
                <a:latin typeface="+mn-lt"/>
              </a:rPr>
              <a:t>, blir prisnivån lika med den </a:t>
            </a:r>
            <a:r>
              <a:rPr lang="sv-SE" altLang="en-US" sz="2200" dirty="0" smtClean="0">
                <a:solidFill>
                  <a:schemeClr val="tx1"/>
                </a:solidFill>
                <a:latin typeface="+mn-lt"/>
              </a:rPr>
              <a:t>förväntade, </a:t>
            </a:r>
            <a:r>
              <a:rPr lang="sv-SE" altLang="en-US" sz="2200" i="1" dirty="0" smtClean="0">
                <a:solidFill>
                  <a:schemeClr val="tx1"/>
                </a:solidFill>
                <a:latin typeface="+mn-lt"/>
              </a:rPr>
              <a:t>Y=Y</a:t>
            </a:r>
            <a:r>
              <a:rPr lang="sv-SE" altLang="en-US" sz="2200" i="1" baseline="-25000" dirty="0" smtClean="0">
                <a:solidFill>
                  <a:schemeClr val="tx1"/>
                </a:solidFill>
                <a:latin typeface="+mn-lt"/>
              </a:rPr>
              <a:t>n</a:t>
            </a:r>
            <a:r>
              <a:rPr lang="sv-SE" altLang="en-US" sz="2200" baseline="-25000" dirty="0" smtClean="0">
                <a:solidFill>
                  <a:schemeClr val="tx1"/>
                </a:solidFill>
                <a:latin typeface="+mn-lt"/>
              </a:rPr>
              <a:t> </a:t>
            </a:r>
            <a:r>
              <a:rPr lang="sv-SE" altLang="en-US" sz="2200" dirty="0">
                <a:solidFill>
                  <a:schemeClr val="tx1"/>
                </a:solidFill>
                <a:latin typeface="+mn-lt"/>
              </a:rPr>
              <a:t> </a:t>
            </a:r>
            <a:r>
              <a:rPr lang="sv-SE" altLang="en-US" sz="2200" dirty="0" smtClean="0">
                <a:solidFill>
                  <a:schemeClr val="tx1"/>
                </a:solidFill>
                <a:latin typeface="+mn-lt"/>
              </a:rPr>
              <a:t>ger </a:t>
            </a:r>
            <a:r>
              <a:rPr lang="sv-SE" altLang="en-US" sz="2200" i="1" dirty="0" smtClean="0">
                <a:solidFill>
                  <a:schemeClr val="tx1"/>
                </a:solidFill>
                <a:latin typeface="+mn-lt"/>
              </a:rPr>
              <a:t>P=P</a:t>
            </a:r>
            <a:r>
              <a:rPr lang="sv-SE" altLang="en-US" sz="2200" i="1" baseline="30000" dirty="0" smtClean="0">
                <a:solidFill>
                  <a:schemeClr val="tx1"/>
                </a:solidFill>
                <a:latin typeface="+mn-lt"/>
              </a:rPr>
              <a:t>e</a:t>
            </a:r>
            <a:endParaRPr lang="sv-SE" altLang="en-US" sz="2200" i="1" baseline="30000" dirty="0">
              <a:solidFill>
                <a:schemeClr val="tx1"/>
              </a:solidFill>
              <a:latin typeface="+mn-lt"/>
            </a:endParaRPr>
          </a:p>
          <a:p>
            <a:pPr marL="342900" indent="-342900" eaLnBrk="1" hangingPunct="1">
              <a:spcBef>
                <a:spcPct val="10000"/>
              </a:spcBef>
              <a:spcAft>
                <a:spcPct val="10000"/>
              </a:spcAft>
              <a:buClr>
                <a:srgbClr val="003300"/>
              </a:buClr>
              <a:buFont typeface="Arial" panose="020B0604020202020204" pitchFamily="34" charset="0"/>
              <a:buChar char="•"/>
              <a:defRPr/>
            </a:pPr>
            <a:endParaRPr lang="sv-SE" sz="2200" dirty="0" smtClean="0">
              <a:solidFill>
                <a:schemeClr val="tx1"/>
              </a:solidFill>
              <a:latin typeface="+mn-lt"/>
            </a:endParaRPr>
          </a:p>
          <a:p>
            <a:pPr marL="342900" indent="-342900" eaLnBrk="1" hangingPunct="1">
              <a:spcBef>
                <a:spcPct val="10000"/>
              </a:spcBef>
              <a:spcAft>
                <a:spcPct val="10000"/>
              </a:spcAft>
              <a:buClr>
                <a:srgbClr val="003300"/>
              </a:buClr>
              <a:buFont typeface="Arial" panose="020B0604020202020204" pitchFamily="34" charset="0"/>
              <a:buChar char="•"/>
              <a:defRPr/>
            </a:pPr>
            <a:endParaRPr lang="sv-SE" sz="2200" dirty="0" smtClean="0">
              <a:solidFill>
                <a:schemeClr val="tx1"/>
              </a:solidFill>
              <a:latin typeface="+mn-lt"/>
            </a:endParaRPr>
          </a:p>
          <a:p>
            <a:pPr marL="342900" indent="-342900" eaLnBrk="1" hangingPunct="1">
              <a:spcBef>
                <a:spcPct val="10000"/>
              </a:spcBef>
              <a:spcAft>
                <a:spcPct val="10000"/>
              </a:spcAft>
              <a:buClr>
                <a:srgbClr val="003300"/>
              </a:buClr>
              <a:buFont typeface="Arial" panose="020B0604020202020204" pitchFamily="34" charset="0"/>
              <a:buChar char="•"/>
              <a:defRPr/>
            </a:pPr>
            <a:endParaRPr lang="sv-SE" sz="2200" dirty="0" smtClean="0">
              <a:solidFill>
                <a:schemeClr val="tx1"/>
              </a:solidFill>
              <a:latin typeface="+mn-lt"/>
            </a:endParaRPr>
          </a:p>
          <a:p>
            <a:pPr marL="342900" indent="-342900" eaLnBrk="1" hangingPunct="1">
              <a:spcBef>
                <a:spcPct val="10000"/>
              </a:spcBef>
              <a:spcAft>
                <a:spcPct val="10000"/>
              </a:spcAft>
              <a:buClr>
                <a:srgbClr val="003300"/>
              </a:buClr>
              <a:buFont typeface="Arial" panose="020B0604020202020204" pitchFamily="34" charset="0"/>
              <a:buChar char="•"/>
              <a:defRPr/>
            </a:pPr>
            <a:endParaRPr lang="en-US" sz="2200" dirty="0">
              <a:solidFill>
                <a:schemeClr val="tx1"/>
              </a:solidFill>
              <a:latin typeface="+mn-lt"/>
            </a:endParaRPr>
          </a:p>
        </p:txBody>
      </p:sp>
      <p:grpSp>
        <p:nvGrpSpPr>
          <p:cNvPr id="17" name="Group 14"/>
          <p:cNvGrpSpPr>
            <a:grpSpLocks/>
          </p:cNvGrpSpPr>
          <p:nvPr/>
        </p:nvGrpSpPr>
        <p:grpSpPr bwMode="auto">
          <a:xfrm>
            <a:off x="4202523" y="1988839"/>
            <a:ext cx="4241031" cy="4176465"/>
            <a:chOff x="3024" y="1536"/>
            <a:chExt cx="2448" cy="2400"/>
          </a:xfrm>
        </p:grpSpPr>
        <p:sp>
          <p:nvSpPr>
            <p:cNvPr id="24" name="Line 15"/>
            <p:cNvSpPr>
              <a:spLocks noChangeShapeType="1"/>
            </p:cNvSpPr>
            <p:nvPr/>
          </p:nvSpPr>
          <p:spPr bwMode="auto">
            <a:xfrm>
              <a:off x="3024" y="1536"/>
              <a:ext cx="0" cy="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25" name="Line 16"/>
            <p:cNvSpPr>
              <a:spLocks noChangeShapeType="1"/>
            </p:cNvSpPr>
            <p:nvPr/>
          </p:nvSpPr>
          <p:spPr bwMode="auto">
            <a:xfrm>
              <a:off x="3024" y="3936"/>
              <a:ext cx="24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grpSp>
      <p:sp>
        <p:nvSpPr>
          <p:cNvPr id="20" name="Line 23"/>
          <p:cNvSpPr>
            <a:spLocks noChangeShapeType="1"/>
          </p:cNvSpPr>
          <p:nvPr/>
        </p:nvSpPr>
        <p:spPr bwMode="auto">
          <a:xfrm>
            <a:off x="4285680" y="2155898"/>
            <a:ext cx="1413677" cy="233882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22" name="Freeform 28"/>
          <p:cNvSpPr>
            <a:spLocks/>
          </p:cNvSpPr>
          <p:nvPr/>
        </p:nvSpPr>
        <p:spPr bwMode="auto">
          <a:xfrm rot="16506326">
            <a:off x="4758790" y="2248336"/>
            <a:ext cx="3045339" cy="3206760"/>
          </a:xfrm>
          <a:custGeom>
            <a:avLst/>
            <a:gdLst>
              <a:gd name="T0" fmla="*/ 0 w 1824"/>
              <a:gd name="T1" fmla="*/ 0 h 1776"/>
              <a:gd name="T2" fmla="*/ 432 w 1824"/>
              <a:gd name="T3" fmla="*/ 1056 h 1776"/>
              <a:gd name="T4" fmla="*/ 1824 w 1824"/>
              <a:gd name="T5" fmla="*/ 1776 h 1776"/>
              <a:gd name="T6" fmla="*/ 0 60000 65536"/>
              <a:gd name="T7" fmla="*/ 0 60000 65536"/>
              <a:gd name="T8" fmla="*/ 0 60000 65536"/>
            </a:gdLst>
            <a:ahLst/>
            <a:cxnLst>
              <a:cxn ang="T6">
                <a:pos x="T0" y="T1"/>
              </a:cxn>
              <a:cxn ang="T7">
                <a:pos x="T2" y="T3"/>
              </a:cxn>
              <a:cxn ang="T8">
                <a:pos x="T4" y="T5"/>
              </a:cxn>
            </a:cxnLst>
            <a:rect l="0" t="0" r="r" b="b"/>
            <a:pathLst>
              <a:path w="1824" h="1776">
                <a:moveTo>
                  <a:pt x="0" y="0"/>
                </a:moveTo>
                <a:cubicBezTo>
                  <a:pt x="64" y="380"/>
                  <a:pt x="128" y="760"/>
                  <a:pt x="432" y="1056"/>
                </a:cubicBezTo>
                <a:cubicBezTo>
                  <a:pt x="736" y="1352"/>
                  <a:pt x="1592" y="1656"/>
                  <a:pt x="1824" y="1776"/>
                </a:cubicBezTo>
              </a:path>
            </a:pathLst>
          </a:custGeom>
          <a:noFill/>
          <a:ln w="38100" cap="flat" cmpd="sng">
            <a:solidFill>
              <a:srgbClr val="FF6600"/>
            </a:solidFill>
            <a:prstDash val="solid"/>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15" name="Line 36"/>
          <p:cNvSpPr>
            <a:spLocks noChangeShapeType="1"/>
          </p:cNvSpPr>
          <p:nvPr/>
        </p:nvSpPr>
        <p:spPr bwMode="auto">
          <a:xfrm>
            <a:off x="5349403" y="4411189"/>
            <a:ext cx="0" cy="1754115"/>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3" name="Rectangle 2"/>
          <p:cNvSpPr/>
          <p:nvPr/>
        </p:nvSpPr>
        <p:spPr>
          <a:xfrm>
            <a:off x="6962778" y="6093296"/>
            <a:ext cx="503664" cy="461665"/>
          </a:xfrm>
          <a:prstGeom prst="rect">
            <a:avLst/>
          </a:prstGeom>
        </p:spPr>
        <p:txBody>
          <a:bodyPr wrap="none">
            <a:spAutoFit/>
          </a:bodyPr>
          <a:lstStyle/>
          <a:p>
            <a:r>
              <a:rPr lang="sv-SE" altLang="en-US" i="1" dirty="0">
                <a:solidFill>
                  <a:schemeClr val="tx1"/>
                </a:solidFill>
                <a:latin typeface="+mn-lt"/>
              </a:rPr>
              <a:t>Y</a:t>
            </a:r>
            <a:r>
              <a:rPr lang="sv-SE" altLang="en-US" i="1" baseline="-25000" dirty="0">
                <a:solidFill>
                  <a:schemeClr val="tx1"/>
                </a:solidFill>
                <a:latin typeface="+mn-lt"/>
              </a:rPr>
              <a:t>n</a:t>
            </a:r>
            <a:endParaRPr lang="sv-SE" dirty="0">
              <a:latin typeface="+mn-lt"/>
            </a:endParaRPr>
          </a:p>
        </p:txBody>
      </p:sp>
      <p:sp>
        <p:nvSpPr>
          <p:cNvPr id="4" name="Rectangle 3"/>
          <p:cNvSpPr/>
          <p:nvPr/>
        </p:nvSpPr>
        <p:spPr>
          <a:xfrm>
            <a:off x="3707904" y="3687415"/>
            <a:ext cx="503664" cy="461665"/>
          </a:xfrm>
          <a:prstGeom prst="rect">
            <a:avLst/>
          </a:prstGeom>
        </p:spPr>
        <p:txBody>
          <a:bodyPr wrap="none">
            <a:spAutoFit/>
          </a:bodyPr>
          <a:lstStyle/>
          <a:p>
            <a:r>
              <a:rPr lang="sv-SE" altLang="en-US" i="1" dirty="0">
                <a:solidFill>
                  <a:schemeClr val="tx1"/>
                </a:solidFill>
                <a:latin typeface="+mn-lt"/>
              </a:rPr>
              <a:t>P</a:t>
            </a:r>
            <a:r>
              <a:rPr lang="sv-SE" altLang="en-US" i="1" baseline="30000" dirty="0">
                <a:solidFill>
                  <a:schemeClr val="tx1"/>
                </a:solidFill>
                <a:latin typeface="+mn-lt"/>
              </a:rPr>
              <a:t>e</a:t>
            </a:r>
            <a:endParaRPr lang="sv-SE" dirty="0">
              <a:latin typeface="+mn-lt"/>
            </a:endParaRPr>
          </a:p>
        </p:txBody>
      </p:sp>
      <p:cxnSp>
        <p:nvCxnSpPr>
          <p:cNvPr id="8" name="Straight Connector 7"/>
          <p:cNvCxnSpPr/>
          <p:nvPr/>
        </p:nvCxnSpPr>
        <p:spPr bwMode="auto">
          <a:xfrm>
            <a:off x="7164288" y="3918247"/>
            <a:ext cx="0" cy="2247057"/>
          </a:xfrm>
          <a:prstGeom prst="line">
            <a:avLst/>
          </a:prstGeom>
          <a:solidFill>
            <a:srgbClr val="00B8FF"/>
          </a:solidFill>
          <a:ln w="9525"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Straight Connector 9"/>
          <p:cNvCxnSpPr>
            <a:endCxn id="4" idx="3"/>
          </p:cNvCxnSpPr>
          <p:nvPr/>
        </p:nvCxnSpPr>
        <p:spPr bwMode="auto">
          <a:xfrm flipH="1">
            <a:off x="4211568" y="3918247"/>
            <a:ext cx="2952720" cy="1"/>
          </a:xfrm>
          <a:prstGeom prst="line">
            <a:avLst/>
          </a:prstGeom>
          <a:solidFill>
            <a:srgbClr val="00B8FF"/>
          </a:solidFill>
          <a:ln w="9525"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28" name="Object 27"/>
          <p:cNvGraphicFramePr>
            <a:graphicFrameLocks noChangeAspect="1"/>
          </p:cNvGraphicFramePr>
          <p:nvPr>
            <p:extLst>
              <p:ext uri="{D42A27DB-BD31-4B8C-83A1-F6EECF244321}">
                <p14:modId xmlns:p14="http://schemas.microsoft.com/office/powerpoint/2010/main" val="3616914045"/>
              </p:ext>
            </p:extLst>
          </p:nvPr>
        </p:nvGraphicFramePr>
        <p:xfrm>
          <a:off x="5086250" y="1455911"/>
          <a:ext cx="2726110" cy="676945"/>
        </p:xfrm>
        <a:graphic>
          <a:graphicData uri="http://schemas.openxmlformats.org/presentationml/2006/ole">
            <mc:AlternateContent xmlns:mc="http://schemas.openxmlformats.org/markup-compatibility/2006">
              <mc:Choice xmlns:v="urn:schemas-microsoft-com:vml" Requires="v">
                <p:oleObj spid="_x0000_s48164" name="Ekvation" r:id="rId4" imgW="1739900" imgH="431800" progId="Equation.3">
                  <p:embed/>
                </p:oleObj>
              </mc:Choice>
              <mc:Fallback>
                <p:oleObj name="Ekvation" r:id="rId4" imgW="1739900" imgH="431800"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6250" y="1455911"/>
                        <a:ext cx="2726110" cy="676945"/>
                      </a:xfrm>
                      <a:prstGeom prst="rect">
                        <a:avLst/>
                      </a:prstGeom>
                      <a:noFill/>
                      <a:ln>
                        <a:noFill/>
                      </a:ln>
                    </p:spPr>
                  </p:pic>
                </p:oleObj>
              </mc:Fallback>
            </mc:AlternateContent>
          </a:graphicData>
        </a:graphic>
      </p:graphicFrame>
      <p:sp>
        <p:nvSpPr>
          <p:cNvPr id="19" name="Slide Number Placeholder 3"/>
          <p:cNvSpPr>
            <a:spLocks noGrp="1"/>
          </p:cNvSpPr>
          <p:nvPr>
            <p:ph type="sldNum" sz="quarter" idx="10"/>
          </p:nvPr>
        </p:nvSpPr>
        <p:spPr>
          <a:xfrm>
            <a:off x="0" y="6548834"/>
            <a:ext cx="1900238" cy="336550"/>
          </a:xfrm>
        </p:spPr>
        <p:txBody>
          <a:bodyPr/>
          <a:lstStyle/>
          <a:p>
            <a:pPr>
              <a:defRPr/>
            </a:pPr>
            <a:r>
              <a:rPr lang="sv-SE" dirty="0" smtClean="0"/>
              <a:t>K8: </a:t>
            </a:r>
            <a:r>
              <a:rPr lang="sv-SE" dirty="0"/>
              <a:t>sid. </a:t>
            </a:r>
            <a:fld id="{71B7D319-3509-4EF6-A7CA-BA2351681FF6}" type="slidenum">
              <a:rPr lang="en-GB"/>
              <a:pPr>
                <a:defRPr/>
              </a:pPr>
              <a:t>6</a:t>
            </a:fld>
            <a:endParaRPr lang="en-GB" dirty="0"/>
          </a:p>
        </p:txBody>
      </p:sp>
    </p:spTree>
    <p:extLst>
      <p:ext uri="{BB962C8B-B14F-4D97-AF65-F5344CB8AC3E}">
        <p14:creationId xmlns:p14="http://schemas.microsoft.com/office/powerpoint/2010/main" val="57004784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wipe(left)">
                                      <p:cBhvr>
                                        <p:cTn id="11" dur="500"/>
                                        <p:tgtEl>
                                          <p:spTgt spid="22"/>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wipe(down)">
                                      <p:cBhvr>
                                        <p:cTn id="20" dur="500"/>
                                        <p:tgtEl>
                                          <p:spTgt spid="8"/>
                                        </p:tgtEl>
                                      </p:cBhvr>
                                    </p:animEffect>
                                  </p:childTnLst>
                                </p:cTn>
                              </p:par>
                              <p:par>
                                <p:cTn id="21" presetID="1" presetClass="entr" presetSubtype="0" fill="hold" grpId="0" nodeType="with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right)">
                                      <p:cBhvr>
                                        <p:cTn id="27" dur="500"/>
                                        <p:tgtEl>
                                          <p:spTgt spid="10"/>
                                        </p:tgtEl>
                                      </p:cBhvr>
                                    </p:animEffect>
                                  </p:childTnLst>
                                </p:cTn>
                              </p:par>
                              <p:par>
                                <p:cTn id="28" presetID="1" presetClass="entr" presetSubtype="0" fill="hold" grpId="0" nodeType="withEffect">
                                  <p:stCondLst>
                                    <p:cond delay="0"/>
                                  </p:stCondLst>
                                  <p:childTnLst>
                                    <p:set>
                                      <p:cBhvr>
                                        <p:cTn id="29"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uiExpand="1" build="p"/>
      <p:bldP spid="22" grpId="0" animBg="1"/>
      <p:bldP spid="3"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09600" y="76200"/>
            <a:ext cx="8077200" cy="11430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i="1" dirty="0" smtClean="0"/>
              <a:t>AS-</a:t>
            </a:r>
            <a:r>
              <a:rPr lang="sv-SE" dirty="0" smtClean="0"/>
              <a:t>kurvan: egenskap 2</a:t>
            </a:r>
          </a:p>
        </p:txBody>
      </p:sp>
      <p:grpSp>
        <p:nvGrpSpPr>
          <p:cNvPr id="10247" name="Group 7"/>
          <p:cNvGrpSpPr>
            <a:grpSpLocks/>
          </p:cNvGrpSpPr>
          <p:nvPr/>
        </p:nvGrpSpPr>
        <p:grpSpPr bwMode="auto">
          <a:xfrm>
            <a:off x="3808415" y="3717933"/>
            <a:ext cx="3427415" cy="3065466"/>
            <a:chOff x="2399" y="2342"/>
            <a:chExt cx="2159" cy="1931"/>
          </a:xfrm>
        </p:grpSpPr>
        <p:sp>
          <p:nvSpPr>
            <p:cNvPr id="9226" name="Text Box 8"/>
            <p:cNvSpPr txBox="1">
              <a:spLocks noChangeArrowheads="1"/>
            </p:cNvSpPr>
            <p:nvPr/>
          </p:nvSpPr>
          <p:spPr bwMode="auto">
            <a:xfrm>
              <a:off x="3474" y="4020"/>
              <a:ext cx="1084" cy="253"/>
            </a:xfrm>
            <a:prstGeom prst="rect">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2000" dirty="0">
                  <a:solidFill>
                    <a:srgbClr val="000000"/>
                  </a:solidFill>
                  <a:latin typeface="Arial" charset="0"/>
                </a:rPr>
                <a:t>Produktion, </a:t>
              </a:r>
              <a:r>
                <a:rPr lang="sv-SE" altLang="en-US" sz="2000" i="1" dirty="0">
                  <a:solidFill>
                    <a:srgbClr val="000000"/>
                  </a:solidFill>
                  <a:latin typeface="Arial" charset="0"/>
                </a:rPr>
                <a:t>Y</a:t>
              </a:r>
            </a:p>
          </p:txBody>
        </p:sp>
        <p:sp>
          <p:nvSpPr>
            <p:cNvPr id="9227" name="Text Box 9"/>
            <p:cNvSpPr txBox="1">
              <a:spLocks noChangeArrowheads="1"/>
            </p:cNvSpPr>
            <p:nvPr/>
          </p:nvSpPr>
          <p:spPr bwMode="auto">
            <a:xfrm rot="16200000">
              <a:off x="1922" y="2819"/>
              <a:ext cx="1208" cy="253"/>
            </a:xfrm>
            <a:prstGeom prst="rect">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2000" dirty="0">
                  <a:solidFill>
                    <a:srgbClr val="000000"/>
                  </a:solidFill>
                  <a:latin typeface="Arial" charset="0"/>
                </a:rPr>
                <a:t>Prisnivå, </a:t>
              </a:r>
              <a:r>
                <a:rPr lang="sv-SE" altLang="en-US" sz="2000" i="1" dirty="0">
                  <a:solidFill>
                    <a:srgbClr val="000000"/>
                  </a:solidFill>
                  <a:latin typeface="Arial" charset="0"/>
                </a:rPr>
                <a:t>P</a:t>
              </a:r>
            </a:p>
          </p:txBody>
        </p:sp>
      </p:grpSp>
      <p:sp>
        <p:nvSpPr>
          <p:cNvPr id="12" name="Rectangle 13"/>
          <p:cNvSpPr>
            <a:spLocks noChangeArrowheads="1"/>
          </p:cNvSpPr>
          <p:nvPr/>
        </p:nvSpPr>
        <p:spPr bwMode="auto">
          <a:xfrm>
            <a:off x="323528" y="1628800"/>
            <a:ext cx="3507384" cy="2664295"/>
          </a:xfrm>
          <a:prstGeom prst="rect">
            <a:avLst/>
          </a:prstGeom>
          <a:noFill/>
          <a:ln>
            <a:noFill/>
          </a:ln>
          <a:effectLst/>
          <a:extLst/>
        </p:spPr>
        <p:txBody>
          <a:bodyPr/>
          <a:lstStyle/>
          <a:p>
            <a:pPr marL="342900" indent="-342900" eaLnBrk="1" hangingPunct="1">
              <a:spcBef>
                <a:spcPts val="275"/>
              </a:spcBef>
              <a:spcAft>
                <a:spcPts val="275"/>
              </a:spcAft>
              <a:buClr>
                <a:srgbClr val="003300"/>
              </a:buClr>
              <a:buFont typeface="Arial" panose="020B0604020202020204" pitchFamily="34" charset="0"/>
              <a:buChar char="•"/>
              <a:tabLst>
                <a:tab pos="758825" algn="l"/>
                <a:tab pos="1673225" algn="l"/>
                <a:tab pos="2587625" algn="l"/>
                <a:tab pos="3502025" algn="l"/>
                <a:tab pos="4416425" algn="l"/>
                <a:tab pos="5330825" algn="l"/>
                <a:tab pos="6245225" algn="l"/>
                <a:tab pos="7159625" algn="l"/>
                <a:tab pos="8074025" algn="l"/>
                <a:tab pos="8988425" algn="l"/>
                <a:tab pos="9902825" algn="l"/>
              </a:tabLst>
            </a:pPr>
            <a:r>
              <a:rPr lang="sv-SE" altLang="en-US" dirty="0" smtClean="0">
                <a:solidFill>
                  <a:schemeClr val="tx1"/>
                </a:solidFill>
                <a:latin typeface="+mn-lt"/>
              </a:rPr>
              <a:t>Antag att förväntade </a:t>
            </a:r>
            <a:r>
              <a:rPr lang="sv-SE" altLang="en-US" dirty="0">
                <a:solidFill>
                  <a:schemeClr val="tx1"/>
                </a:solidFill>
                <a:latin typeface="+mn-lt"/>
              </a:rPr>
              <a:t>priser ökar från </a:t>
            </a:r>
            <a:r>
              <a:rPr lang="sv-SE" altLang="en-US" i="1" dirty="0">
                <a:solidFill>
                  <a:schemeClr val="tx1"/>
                </a:solidFill>
                <a:latin typeface="+mn-lt"/>
              </a:rPr>
              <a:t>P</a:t>
            </a:r>
            <a:r>
              <a:rPr lang="sv-SE" altLang="en-US" i="1" baseline="30000" dirty="0">
                <a:solidFill>
                  <a:schemeClr val="tx1"/>
                </a:solidFill>
                <a:latin typeface="+mn-lt"/>
              </a:rPr>
              <a:t>e </a:t>
            </a:r>
            <a:r>
              <a:rPr lang="sv-SE" dirty="0">
                <a:solidFill>
                  <a:schemeClr val="tx1"/>
                </a:solidFill>
                <a:latin typeface="+mn-lt"/>
              </a:rPr>
              <a:t>till </a:t>
            </a:r>
            <a:r>
              <a:rPr lang="sv-SE" altLang="en-US" i="1" dirty="0">
                <a:solidFill>
                  <a:schemeClr val="tx1"/>
                </a:solidFill>
                <a:latin typeface="+mn-lt"/>
              </a:rPr>
              <a:t>P</a:t>
            </a:r>
            <a:r>
              <a:rPr lang="sv-SE" altLang="en-US" i="1" baseline="30000" dirty="0">
                <a:solidFill>
                  <a:schemeClr val="tx1"/>
                </a:solidFill>
                <a:latin typeface="+mn-lt"/>
              </a:rPr>
              <a:t>e</a:t>
            </a:r>
            <a:r>
              <a:rPr lang="sv-SE" altLang="en-US" i="1" baseline="30000" dirty="0" smtClean="0">
                <a:solidFill>
                  <a:schemeClr val="tx1"/>
                </a:solidFill>
                <a:latin typeface="+mn-lt"/>
              </a:rPr>
              <a:t>’</a:t>
            </a:r>
            <a:r>
              <a:rPr lang="sv-SE" dirty="0" smtClean="0">
                <a:solidFill>
                  <a:schemeClr val="tx1"/>
                </a:solidFill>
                <a:latin typeface="+mn-lt"/>
              </a:rPr>
              <a:t>. </a:t>
            </a:r>
          </a:p>
          <a:p>
            <a:pPr marL="342900" indent="-342900" eaLnBrk="1" hangingPunct="1">
              <a:spcBef>
                <a:spcPts val="275"/>
              </a:spcBef>
              <a:spcAft>
                <a:spcPts val="275"/>
              </a:spcAft>
              <a:buClr>
                <a:srgbClr val="003300"/>
              </a:buClr>
              <a:buFont typeface="Arial" panose="020B0604020202020204" pitchFamily="34" charset="0"/>
              <a:buChar char="•"/>
              <a:tabLst>
                <a:tab pos="758825" algn="l"/>
                <a:tab pos="1673225" algn="l"/>
                <a:tab pos="2587625" algn="l"/>
                <a:tab pos="3502025" algn="l"/>
                <a:tab pos="4416425" algn="l"/>
                <a:tab pos="5330825" algn="l"/>
                <a:tab pos="6245225" algn="l"/>
                <a:tab pos="7159625" algn="l"/>
                <a:tab pos="8074025" algn="l"/>
                <a:tab pos="8988425" algn="l"/>
                <a:tab pos="9902825" algn="l"/>
              </a:tabLst>
            </a:pPr>
            <a:r>
              <a:rPr lang="sv-SE" dirty="0" smtClean="0">
                <a:solidFill>
                  <a:schemeClr val="tx1"/>
                </a:solidFill>
                <a:latin typeface="+mn-lt"/>
              </a:rPr>
              <a:t>Det leder till att </a:t>
            </a:r>
            <a:r>
              <a:rPr lang="sv-SE" i="1" dirty="0" smtClean="0">
                <a:solidFill>
                  <a:schemeClr val="tx1"/>
                </a:solidFill>
                <a:latin typeface="+mn-lt"/>
              </a:rPr>
              <a:t>AS</a:t>
            </a:r>
            <a:r>
              <a:rPr lang="sv-SE" dirty="0" smtClean="0">
                <a:solidFill>
                  <a:schemeClr val="tx1"/>
                </a:solidFill>
                <a:latin typeface="+mn-lt"/>
              </a:rPr>
              <a:t>-kurvan förskjuts uppåt.</a:t>
            </a:r>
          </a:p>
          <a:p>
            <a:pPr marL="342900" indent="-342900" eaLnBrk="1" hangingPunct="1">
              <a:spcBef>
                <a:spcPts val="275"/>
              </a:spcBef>
              <a:spcAft>
                <a:spcPts val="275"/>
              </a:spcAft>
              <a:buClr>
                <a:srgbClr val="003300"/>
              </a:buClr>
              <a:buFont typeface="Arial" panose="020B0604020202020204" pitchFamily="34" charset="0"/>
              <a:buChar char="•"/>
              <a:tabLst>
                <a:tab pos="758825" algn="l"/>
                <a:tab pos="1673225" algn="l"/>
                <a:tab pos="2587625" algn="l"/>
                <a:tab pos="3502025" algn="l"/>
                <a:tab pos="4416425" algn="l"/>
                <a:tab pos="5330825" algn="l"/>
                <a:tab pos="6245225" algn="l"/>
                <a:tab pos="7159625" algn="l"/>
                <a:tab pos="8074025" algn="l"/>
                <a:tab pos="8988425" algn="l"/>
                <a:tab pos="9902825" algn="l"/>
              </a:tabLst>
            </a:pPr>
            <a:r>
              <a:rPr lang="sv-SE" altLang="en-US" dirty="0" smtClean="0">
                <a:solidFill>
                  <a:schemeClr val="tx1"/>
                </a:solidFill>
                <a:latin typeface="+mn-lt"/>
              </a:rPr>
              <a:t>Vi kan utläsa i figuren var den nya </a:t>
            </a:r>
            <a:r>
              <a:rPr lang="sv-SE" altLang="en-US" dirty="0" err="1" smtClean="0">
                <a:solidFill>
                  <a:schemeClr val="tx1"/>
                </a:solidFill>
                <a:latin typeface="+mn-lt"/>
              </a:rPr>
              <a:t>förvän-tade</a:t>
            </a:r>
            <a:r>
              <a:rPr lang="sv-SE" altLang="en-US" dirty="0" smtClean="0">
                <a:solidFill>
                  <a:schemeClr val="tx1"/>
                </a:solidFill>
                <a:latin typeface="+mn-lt"/>
              </a:rPr>
              <a:t> prisnivån är.</a:t>
            </a:r>
            <a:endParaRPr lang="sv-SE" altLang="en-US" dirty="0" smtClean="0"/>
          </a:p>
          <a:p>
            <a:pPr marL="342900" indent="-342900" eaLnBrk="1" hangingPunct="1">
              <a:spcBef>
                <a:spcPct val="10000"/>
              </a:spcBef>
              <a:spcAft>
                <a:spcPct val="10000"/>
              </a:spcAft>
              <a:buClr>
                <a:srgbClr val="003300"/>
              </a:buClr>
              <a:buFont typeface="Arial" panose="020B0604020202020204" pitchFamily="34" charset="0"/>
              <a:buChar char="•"/>
              <a:defRPr/>
            </a:pPr>
            <a:endParaRPr lang="sv-SE" dirty="0" smtClean="0">
              <a:solidFill>
                <a:schemeClr val="tx1"/>
              </a:solidFill>
              <a:latin typeface="+mn-lt"/>
            </a:endParaRPr>
          </a:p>
          <a:p>
            <a:pPr marL="342900" indent="-342900" eaLnBrk="1" hangingPunct="1">
              <a:spcBef>
                <a:spcPct val="10000"/>
              </a:spcBef>
              <a:spcAft>
                <a:spcPct val="10000"/>
              </a:spcAft>
              <a:buClr>
                <a:srgbClr val="003300"/>
              </a:buClr>
              <a:buFont typeface="Arial" panose="020B0604020202020204" pitchFamily="34" charset="0"/>
              <a:buChar char="•"/>
              <a:defRPr/>
            </a:pPr>
            <a:endParaRPr lang="sv-SE" dirty="0" smtClean="0">
              <a:solidFill>
                <a:schemeClr val="tx1"/>
              </a:solidFill>
              <a:latin typeface="+mn-lt"/>
            </a:endParaRPr>
          </a:p>
          <a:p>
            <a:pPr marL="342900" indent="-342900" eaLnBrk="1" hangingPunct="1">
              <a:spcBef>
                <a:spcPct val="10000"/>
              </a:spcBef>
              <a:spcAft>
                <a:spcPct val="10000"/>
              </a:spcAft>
              <a:buClr>
                <a:srgbClr val="003300"/>
              </a:buClr>
              <a:buFont typeface="Arial" panose="020B0604020202020204" pitchFamily="34" charset="0"/>
              <a:buChar char="•"/>
              <a:defRPr/>
            </a:pPr>
            <a:endParaRPr lang="en-US" dirty="0">
              <a:solidFill>
                <a:schemeClr val="tx1"/>
              </a:solidFill>
              <a:latin typeface="+mn-lt"/>
            </a:endParaRPr>
          </a:p>
        </p:txBody>
      </p:sp>
      <p:grpSp>
        <p:nvGrpSpPr>
          <p:cNvPr id="17" name="Group 14"/>
          <p:cNvGrpSpPr>
            <a:grpSpLocks/>
          </p:cNvGrpSpPr>
          <p:nvPr/>
        </p:nvGrpSpPr>
        <p:grpSpPr bwMode="auto">
          <a:xfrm>
            <a:off x="4202523" y="1988839"/>
            <a:ext cx="4241031" cy="4176465"/>
            <a:chOff x="3024" y="1536"/>
            <a:chExt cx="2448" cy="2400"/>
          </a:xfrm>
        </p:grpSpPr>
        <p:sp>
          <p:nvSpPr>
            <p:cNvPr id="24" name="Line 15"/>
            <p:cNvSpPr>
              <a:spLocks noChangeShapeType="1"/>
            </p:cNvSpPr>
            <p:nvPr/>
          </p:nvSpPr>
          <p:spPr bwMode="auto">
            <a:xfrm>
              <a:off x="3024" y="1536"/>
              <a:ext cx="0" cy="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25" name="Line 16"/>
            <p:cNvSpPr>
              <a:spLocks noChangeShapeType="1"/>
            </p:cNvSpPr>
            <p:nvPr/>
          </p:nvSpPr>
          <p:spPr bwMode="auto">
            <a:xfrm>
              <a:off x="3024" y="3936"/>
              <a:ext cx="24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grpSp>
      <p:sp>
        <p:nvSpPr>
          <p:cNvPr id="20" name="Line 23"/>
          <p:cNvSpPr>
            <a:spLocks noChangeShapeType="1"/>
          </p:cNvSpPr>
          <p:nvPr/>
        </p:nvSpPr>
        <p:spPr bwMode="auto">
          <a:xfrm>
            <a:off x="4285680" y="2155898"/>
            <a:ext cx="1413677" cy="233882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22" name="Freeform 28"/>
          <p:cNvSpPr>
            <a:spLocks/>
          </p:cNvSpPr>
          <p:nvPr/>
        </p:nvSpPr>
        <p:spPr bwMode="auto">
          <a:xfrm rot="16506326">
            <a:off x="4758790" y="2240779"/>
            <a:ext cx="3045339" cy="3206760"/>
          </a:xfrm>
          <a:custGeom>
            <a:avLst/>
            <a:gdLst>
              <a:gd name="T0" fmla="*/ 0 w 1824"/>
              <a:gd name="T1" fmla="*/ 0 h 1776"/>
              <a:gd name="T2" fmla="*/ 432 w 1824"/>
              <a:gd name="T3" fmla="*/ 1056 h 1776"/>
              <a:gd name="T4" fmla="*/ 1824 w 1824"/>
              <a:gd name="T5" fmla="*/ 1776 h 1776"/>
              <a:gd name="T6" fmla="*/ 0 60000 65536"/>
              <a:gd name="T7" fmla="*/ 0 60000 65536"/>
              <a:gd name="T8" fmla="*/ 0 60000 65536"/>
            </a:gdLst>
            <a:ahLst/>
            <a:cxnLst>
              <a:cxn ang="T6">
                <a:pos x="T0" y="T1"/>
              </a:cxn>
              <a:cxn ang="T7">
                <a:pos x="T2" y="T3"/>
              </a:cxn>
              <a:cxn ang="T8">
                <a:pos x="T4" y="T5"/>
              </a:cxn>
            </a:cxnLst>
            <a:rect l="0" t="0" r="r" b="b"/>
            <a:pathLst>
              <a:path w="1824" h="1776">
                <a:moveTo>
                  <a:pt x="0" y="0"/>
                </a:moveTo>
                <a:cubicBezTo>
                  <a:pt x="64" y="380"/>
                  <a:pt x="128" y="760"/>
                  <a:pt x="432" y="1056"/>
                </a:cubicBezTo>
                <a:cubicBezTo>
                  <a:pt x="736" y="1352"/>
                  <a:pt x="1592" y="1656"/>
                  <a:pt x="1824" y="1776"/>
                </a:cubicBezTo>
              </a:path>
            </a:pathLst>
          </a:custGeom>
          <a:noFill/>
          <a:ln w="38100" cap="flat" cmpd="sng">
            <a:solidFill>
              <a:srgbClr val="FF6600"/>
            </a:solidFill>
            <a:prstDash val="solid"/>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15" name="Line 36"/>
          <p:cNvSpPr>
            <a:spLocks noChangeShapeType="1"/>
          </p:cNvSpPr>
          <p:nvPr/>
        </p:nvSpPr>
        <p:spPr bwMode="auto">
          <a:xfrm>
            <a:off x="5349403" y="4411189"/>
            <a:ext cx="0" cy="1754115"/>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3" name="Rectangle 2"/>
          <p:cNvSpPr/>
          <p:nvPr/>
        </p:nvSpPr>
        <p:spPr>
          <a:xfrm>
            <a:off x="6962778" y="6093296"/>
            <a:ext cx="503664" cy="461665"/>
          </a:xfrm>
          <a:prstGeom prst="rect">
            <a:avLst/>
          </a:prstGeom>
        </p:spPr>
        <p:txBody>
          <a:bodyPr wrap="none">
            <a:spAutoFit/>
          </a:bodyPr>
          <a:lstStyle/>
          <a:p>
            <a:r>
              <a:rPr lang="sv-SE" altLang="en-US" i="1" dirty="0">
                <a:solidFill>
                  <a:schemeClr val="tx1"/>
                </a:solidFill>
                <a:latin typeface="+mn-lt"/>
              </a:rPr>
              <a:t>Y</a:t>
            </a:r>
            <a:r>
              <a:rPr lang="sv-SE" altLang="en-US" i="1" baseline="-25000" dirty="0">
                <a:solidFill>
                  <a:schemeClr val="tx1"/>
                </a:solidFill>
                <a:latin typeface="+mn-lt"/>
              </a:rPr>
              <a:t>n</a:t>
            </a:r>
            <a:endParaRPr lang="sv-SE" dirty="0">
              <a:latin typeface="+mn-lt"/>
            </a:endParaRPr>
          </a:p>
        </p:txBody>
      </p:sp>
      <p:sp>
        <p:nvSpPr>
          <p:cNvPr id="4" name="Rectangle 3"/>
          <p:cNvSpPr/>
          <p:nvPr/>
        </p:nvSpPr>
        <p:spPr>
          <a:xfrm>
            <a:off x="3707904" y="3645024"/>
            <a:ext cx="503664" cy="461665"/>
          </a:xfrm>
          <a:prstGeom prst="rect">
            <a:avLst/>
          </a:prstGeom>
        </p:spPr>
        <p:txBody>
          <a:bodyPr wrap="none">
            <a:spAutoFit/>
          </a:bodyPr>
          <a:lstStyle/>
          <a:p>
            <a:r>
              <a:rPr lang="sv-SE" altLang="en-US" i="1" dirty="0">
                <a:solidFill>
                  <a:schemeClr val="tx1"/>
                </a:solidFill>
                <a:latin typeface="+mn-lt"/>
              </a:rPr>
              <a:t>P</a:t>
            </a:r>
            <a:r>
              <a:rPr lang="sv-SE" altLang="en-US" i="1" baseline="30000" dirty="0">
                <a:solidFill>
                  <a:schemeClr val="tx1"/>
                </a:solidFill>
                <a:latin typeface="+mn-lt"/>
              </a:rPr>
              <a:t>e</a:t>
            </a:r>
            <a:endParaRPr lang="sv-SE" dirty="0">
              <a:latin typeface="+mn-lt"/>
            </a:endParaRPr>
          </a:p>
        </p:txBody>
      </p:sp>
      <p:cxnSp>
        <p:nvCxnSpPr>
          <p:cNvPr id="8" name="Straight Connector 7"/>
          <p:cNvCxnSpPr/>
          <p:nvPr/>
        </p:nvCxnSpPr>
        <p:spPr bwMode="auto">
          <a:xfrm>
            <a:off x="7149774" y="3918247"/>
            <a:ext cx="0" cy="2247057"/>
          </a:xfrm>
          <a:prstGeom prst="line">
            <a:avLst/>
          </a:prstGeom>
          <a:solidFill>
            <a:srgbClr val="00B8FF"/>
          </a:solidFill>
          <a:ln w="9525"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Straight Connector 9"/>
          <p:cNvCxnSpPr>
            <a:endCxn id="4" idx="3"/>
          </p:cNvCxnSpPr>
          <p:nvPr/>
        </p:nvCxnSpPr>
        <p:spPr bwMode="auto">
          <a:xfrm flipH="1">
            <a:off x="4211568" y="3875856"/>
            <a:ext cx="2952720" cy="1"/>
          </a:xfrm>
          <a:prstGeom prst="line">
            <a:avLst/>
          </a:prstGeom>
          <a:solidFill>
            <a:srgbClr val="00B8FF"/>
          </a:solidFill>
          <a:ln w="9525"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5" name="Object 4"/>
          <p:cNvGraphicFramePr>
            <a:graphicFrameLocks noChangeAspect="1"/>
          </p:cNvGraphicFramePr>
          <p:nvPr>
            <p:extLst>
              <p:ext uri="{D42A27DB-BD31-4B8C-83A1-F6EECF244321}">
                <p14:modId xmlns:p14="http://schemas.microsoft.com/office/powerpoint/2010/main" val="2925205907"/>
              </p:ext>
            </p:extLst>
          </p:nvPr>
        </p:nvGraphicFramePr>
        <p:xfrm>
          <a:off x="4549775" y="1412875"/>
          <a:ext cx="3203575" cy="677863"/>
        </p:xfrm>
        <a:graphic>
          <a:graphicData uri="http://schemas.openxmlformats.org/presentationml/2006/ole">
            <mc:AlternateContent xmlns:mc="http://schemas.openxmlformats.org/markup-compatibility/2006">
              <mc:Choice xmlns:v="urn:schemas-microsoft-com:vml" Requires="v">
                <p:oleObj spid="_x0000_s47143" name="Ekvation" r:id="rId4" imgW="2044440" imgH="431640" progId="Equation.3">
                  <p:embed/>
                </p:oleObj>
              </mc:Choice>
              <mc:Fallback>
                <p:oleObj name="Ekvation" r:id="rId4" imgW="2044440" imgH="431640" progId="Equation.3">
                  <p:embed/>
                  <p:pic>
                    <p:nvPicPr>
                      <p:cNvPr id="0" name="Object 27"/>
                      <p:cNvPicPr>
                        <a:picLocks noChangeAspect="1" noChangeArrowheads="1"/>
                      </p:cNvPicPr>
                      <p:nvPr/>
                    </p:nvPicPr>
                    <p:blipFill>
                      <a:blip r:embed="rId5"/>
                      <a:srcRect/>
                      <a:stretch>
                        <a:fillRect/>
                      </a:stretch>
                    </p:blipFill>
                    <p:spPr bwMode="auto">
                      <a:xfrm>
                        <a:off x="4549775" y="1412875"/>
                        <a:ext cx="3203575"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1" name="Down Arrow 20"/>
          <p:cNvSpPr/>
          <p:nvPr/>
        </p:nvSpPr>
        <p:spPr bwMode="auto">
          <a:xfrm rot="10800000">
            <a:off x="5031344" y="4420914"/>
            <a:ext cx="226456" cy="520253"/>
          </a:xfrm>
          <a:prstGeom prst="down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2400" b="0" i="0" u="none" strike="noStrike" cap="none" normalizeH="0" baseline="0" smtClean="0">
              <a:ln>
                <a:noFill/>
              </a:ln>
              <a:solidFill>
                <a:schemeClr val="bg1"/>
              </a:solidFill>
              <a:effectLst/>
              <a:latin typeface="Times New Roman" pitchFamily="18" charset="0"/>
              <a:ea typeface="MS Gothic" pitchFamily="49" charset="-128"/>
            </a:endParaRPr>
          </a:p>
        </p:txBody>
      </p:sp>
      <p:sp>
        <p:nvSpPr>
          <p:cNvPr id="23" name="Freeform 28"/>
          <p:cNvSpPr>
            <a:spLocks/>
          </p:cNvSpPr>
          <p:nvPr/>
        </p:nvSpPr>
        <p:spPr bwMode="auto">
          <a:xfrm rot="16506326">
            <a:off x="4716301" y="1396700"/>
            <a:ext cx="3045339" cy="3206760"/>
          </a:xfrm>
          <a:custGeom>
            <a:avLst/>
            <a:gdLst>
              <a:gd name="T0" fmla="*/ 0 w 1824"/>
              <a:gd name="T1" fmla="*/ 0 h 1776"/>
              <a:gd name="T2" fmla="*/ 432 w 1824"/>
              <a:gd name="T3" fmla="*/ 1056 h 1776"/>
              <a:gd name="T4" fmla="*/ 1824 w 1824"/>
              <a:gd name="T5" fmla="*/ 1776 h 1776"/>
              <a:gd name="T6" fmla="*/ 0 60000 65536"/>
              <a:gd name="T7" fmla="*/ 0 60000 65536"/>
              <a:gd name="T8" fmla="*/ 0 60000 65536"/>
            </a:gdLst>
            <a:ahLst/>
            <a:cxnLst>
              <a:cxn ang="T6">
                <a:pos x="T0" y="T1"/>
              </a:cxn>
              <a:cxn ang="T7">
                <a:pos x="T2" y="T3"/>
              </a:cxn>
              <a:cxn ang="T8">
                <a:pos x="T4" y="T5"/>
              </a:cxn>
            </a:cxnLst>
            <a:rect l="0" t="0" r="r" b="b"/>
            <a:pathLst>
              <a:path w="1824" h="1776">
                <a:moveTo>
                  <a:pt x="0" y="0"/>
                </a:moveTo>
                <a:cubicBezTo>
                  <a:pt x="64" y="380"/>
                  <a:pt x="128" y="760"/>
                  <a:pt x="432" y="1056"/>
                </a:cubicBezTo>
                <a:cubicBezTo>
                  <a:pt x="736" y="1352"/>
                  <a:pt x="1592" y="1656"/>
                  <a:pt x="1824" y="1776"/>
                </a:cubicBezTo>
              </a:path>
            </a:pathLst>
          </a:custGeom>
          <a:noFill/>
          <a:ln w="38100" cap="flat" cmpd="sng">
            <a:solidFill>
              <a:srgbClr val="FF6600"/>
            </a:solidFill>
            <a:prstDash val="solid"/>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cxnSp>
        <p:nvCxnSpPr>
          <p:cNvPr id="26" name="Straight Connector 25"/>
          <p:cNvCxnSpPr/>
          <p:nvPr/>
        </p:nvCxnSpPr>
        <p:spPr bwMode="auto">
          <a:xfrm flipH="1">
            <a:off x="4211960" y="2996952"/>
            <a:ext cx="2952720" cy="1"/>
          </a:xfrm>
          <a:prstGeom prst="line">
            <a:avLst/>
          </a:prstGeom>
          <a:solidFill>
            <a:srgbClr val="00B8FF"/>
          </a:solidFill>
          <a:ln w="9525"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Straight Connector 26"/>
          <p:cNvCxnSpPr/>
          <p:nvPr/>
        </p:nvCxnSpPr>
        <p:spPr bwMode="auto">
          <a:xfrm flipH="1">
            <a:off x="7156377" y="2996952"/>
            <a:ext cx="392" cy="3168352"/>
          </a:xfrm>
          <a:prstGeom prst="line">
            <a:avLst/>
          </a:prstGeom>
          <a:solidFill>
            <a:srgbClr val="00B8FF"/>
          </a:solidFill>
          <a:ln w="9525"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Rectangle 27"/>
          <p:cNvSpPr/>
          <p:nvPr/>
        </p:nvSpPr>
        <p:spPr>
          <a:xfrm>
            <a:off x="3707904" y="2780928"/>
            <a:ext cx="548548" cy="461665"/>
          </a:xfrm>
          <a:prstGeom prst="rect">
            <a:avLst/>
          </a:prstGeom>
        </p:spPr>
        <p:txBody>
          <a:bodyPr wrap="none">
            <a:spAutoFit/>
          </a:bodyPr>
          <a:lstStyle/>
          <a:p>
            <a:r>
              <a:rPr lang="sv-SE" altLang="en-US" i="1" dirty="0" smtClean="0">
                <a:solidFill>
                  <a:schemeClr val="tx1"/>
                </a:solidFill>
                <a:latin typeface="+mn-lt"/>
              </a:rPr>
              <a:t>P</a:t>
            </a:r>
            <a:r>
              <a:rPr lang="sv-SE" altLang="en-US" i="1" baseline="30000" dirty="0" smtClean="0">
                <a:solidFill>
                  <a:schemeClr val="tx1"/>
                </a:solidFill>
                <a:latin typeface="+mn-lt"/>
              </a:rPr>
              <a:t>e’</a:t>
            </a:r>
            <a:endParaRPr lang="sv-SE" dirty="0">
              <a:latin typeface="+mn-lt"/>
            </a:endParaRPr>
          </a:p>
        </p:txBody>
      </p:sp>
      <p:sp>
        <p:nvSpPr>
          <p:cNvPr id="29" name="Slide Number Placeholder 3"/>
          <p:cNvSpPr>
            <a:spLocks noGrp="1"/>
          </p:cNvSpPr>
          <p:nvPr>
            <p:ph type="sldNum" sz="quarter" idx="10"/>
          </p:nvPr>
        </p:nvSpPr>
        <p:spPr>
          <a:xfrm>
            <a:off x="0" y="6548834"/>
            <a:ext cx="1900238" cy="336550"/>
          </a:xfrm>
        </p:spPr>
        <p:txBody>
          <a:bodyPr/>
          <a:lstStyle/>
          <a:p>
            <a:pPr>
              <a:defRPr/>
            </a:pPr>
            <a:r>
              <a:rPr lang="sv-SE" dirty="0" smtClean="0"/>
              <a:t>K8: </a:t>
            </a:r>
            <a:r>
              <a:rPr lang="sv-SE" dirty="0"/>
              <a:t>sid. </a:t>
            </a:r>
            <a:fld id="{71B7D319-3509-4EF6-A7CA-BA2351681FF6}" type="slidenum">
              <a:rPr lang="en-GB"/>
              <a:pPr>
                <a:defRPr/>
              </a:pPr>
              <a:t>7</a:t>
            </a:fld>
            <a:endParaRPr lang="en-GB" dirty="0"/>
          </a:p>
        </p:txBody>
      </p:sp>
    </p:spTree>
    <p:extLst>
      <p:ext uri="{BB962C8B-B14F-4D97-AF65-F5344CB8AC3E}">
        <p14:creationId xmlns:p14="http://schemas.microsoft.com/office/powerpoint/2010/main" val="328596855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fade">
                                      <p:cBhvr>
                                        <p:cTn id="19" dur="1000"/>
                                        <p:tgtEl>
                                          <p:spTgt spid="23"/>
                                        </p:tgtEl>
                                      </p:cBhvr>
                                    </p:animEffect>
                                    <p:anim calcmode="lin" valueType="num">
                                      <p:cBhvr>
                                        <p:cTn id="20" dur="1000" fill="hold"/>
                                        <p:tgtEl>
                                          <p:spTgt spid="23"/>
                                        </p:tgtEl>
                                        <p:attrNameLst>
                                          <p:attrName>ppt_x</p:attrName>
                                        </p:attrNameLst>
                                      </p:cBhvr>
                                      <p:tavLst>
                                        <p:tav tm="0">
                                          <p:val>
                                            <p:strVal val="#ppt_x"/>
                                          </p:val>
                                        </p:tav>
                                        <p:tav tm="100000">
                                          <p:val>
                                            <p:strVal val="#ppt_x"/>
                                          </p:val>
                                        </p:tav>
                                      </p:tavLst>
                                    </p:anim>
                                    <p:anim calcmode="lin" valueType="num">
                                      <p:cBhvr>
                                        <p:cTn id="21"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nodeType="clickEffect">
                                  <p:stCondLst>
                                    <p:cond delay="0"/>
                                  </p:stCondLst>
                                  <p:childTnLst>
                                    <p:set>
                                      <p:cBhvr>
                                        <p:cTn id="29" dur="1" fill="hold">
                                          <p:stCondLst>
                                            <p:cond delay="0"/>
                                          </p:stCondLst>
                                        </p:cTn>
                                        <p:tgtEl>
                                          <p:spTgt spid="27"/>
                                        </p:tgtEl>
                                        <p:attrNameLst>
                                          <p:attrName>style.visibility</p:attrName>
                                        </p:attrNameLst>
                                      </p:cBhvr>
                                      <p:to>
                                        <p:strVal val="visible"/>
                                      </p:to>
                                    </p:set>
                                    <p:animEffect transition="in" filter="wipe(down)">
                                      <p:cBhvr>
                                        <p:cTn id="30" dur="500"/>
                                        <p:tgtEl>
                                          <p:spTgt spid="27"/>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2" fill="hold" nodeType="clickEffect">
                                  <p:stCondLst>
                                    <p:cond delay="0"/>
                                  </p:stCondLst>
                                  <p:childTnLst>
                                    <p:set>
                                      <p:cBhvr>
                                        <p:cTn id="34" dur="1" fill="hold">
                                          <p:stCondLst>
                                            <p:cond delay="0"/>
                                          </p:stCondLst>
                                        </p:cTn>
                                        <p:tgtEl>
                                          <p:spTgt spid="26"/>
                                        </p:tgtEl>
                                        <p:attrNameLst>
                                          <p:attrName>style.visibility</p:attrName>
                                        </p:attrNameLst>
                                      </p:cBhvr>
                                      <p:to>
                                        <p:strVal val="visible"/>
                                      </p:to>
                                    </p:set>
                                    <p:animEffect transition="in" filter="wipe(right)">
                                      <p:cBhvr>
                                        <p:cTn id="35" dur="500"/>
                                        <p:tgtEl>
                                          <p:spTgt spid="26"/>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uiExpand="1" build="p"/>
      <p:bldP spid="21" grpId="0" animBg="1"/>
      <p:bldP spid="23" grpId="0" animBg="1"/>
      <p:bldP spid="2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09600" y="76200"/>
            <a:ext cx="8077200" cy="11430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i="1" dirty="0" smtClean="0"/>
              <a:t>AS </a:t>
            </a:r>
            <a:r>
              <a:rPr lang="sv-SE" dirty="0" smtClean="0"/>
              <a:t>- summering</a:t>
            </a:r>
          </a:p>
        </p:txBody>
      </p:sp>
      <p:sp>
        <p:nvSpPr>
          <p:cNvPr id="11266" name="Rectangle 2"/>
          <p:cNvSpPr>
            <a:spLocks noGrp="1" noChangeArrowheads="1"/>
          </p:cNvSpPr>
          <p:nvPr>
            <p:ph type="body" idx="1"/>
          </p:nvPr>
        </p:nvSpPr>
        <p:spPr>
          <a:xfrm>
            <a:off x="609600" y="1700808"/>
            <a:ext cx="7924800" cy="4800600"/>
          </a:xfrm>
        </p:spPr>
        <p:txBody>
          <a:bodyPr/>
          <a:lstStyle/>
          <a:p>
            <a:pPr marL="573088" indent="-519113" eaLnBrk="1" hangingPunct="1">
              <a:lnSpc>
                <a:spcPct val="90000"/>
              </a:lnSpc>
              <a:spcBef>
                <a:spcPts val="300"/>
              </a:spcBef>
              <a:spcAft>
                <a:spcPts val="300"/>
              </a:spcAft>
              <a:buClr>
                <a:srgbClr val="003300"/>
              </a:buClr>
              <a:buFont typeface="Times New Roman" pitchFamily="18" charset="0"/>
              <a:buAutoNum type="arabicPeriod"/>
              <a:tabLst>
                <a:tab pos="1146175" algn="l"/>
                <a:tab pos="2060575" algn="l"/>
                <a:tab pos="2974975" algn="l"/>
                <a:tab pos="3889375" algn="l"/>
                <a:tab pos="4803775" algn="l"/>
                <a:tab pos="5718175" algn="l"/>
                <a:tab pos="6632575" algn="l"/>
                <a:tab pos="7546975" algn="l"/>
                <a:tab pos="8461375" algn="l"/>
                <a:tab pos="9375775" algn="l"/>
                <a:tab pos="10290175" algn="l"/>
              </a:tabLst>
              <a:defRPr/>
            </a:pPr>
            <a:r>
              <a:rPr lang="sv-SE" sz="2400" i="1" dirty="0" smtClean="0">
                <a:effectLst/>
              </a:rPr>
              <a:t>AS</a:t>
            </a:r>
            <a:r>
              <a:rPr lang="sv-SE" sz="2400" dirty="0">
                <a:effectLst/>
              </a:rPr>
              <a:t>-</a:t>
            </a:r>
            <a:r>
              <a:rPr lang="sv-SE" sz="2400" dirty="0" smtClean="0">
                <a:effectLst/>
              </a:rPr>
              <a:t>kurvan lutar uppåt.  Högre produktion leder till högre priser.</a:t>
            </a:r>
          </a:p>
          <a:p>
            <a:pPr marL="573088" indent="-519113" eaLnBrk="1" hangingPunct="1">
              <a:lnSpc>
                <a:spcPct val="90000"/>
              </a:lnSpc>
              <a:spcBef>
                <a:spcPts val="300"/>
              </a:spcBef>
              <a:spcAft>
                <a:spcPts val="300"/>
              </a:spcAft>
              <a:buClr>
                <a:srgbClr val="003300"/>
              </a:buClr>
              <a:buFont typeface="Times New Roman" pitchFamily="18" charset="0"/>
              <a:buAutoNum type="arabicPeriod"/>
              <a:tabLst>
                <a:tab pos="1146175" algn="l"/>
                <a:tab pos="2060575" algn="l"/>
                <a:tab pos="2974975" algn="l"/>
                <a:tab pos="3889375" algn="l"/>
                <a:tab pos="4803775" algn="l"/>
                <a:tab pos="5718175" algn="l"/>
                <a:tab pos="6632575" algn="l"/>
                <a:tab pos="7546975" algn="l"/>
                <a:tab pos="8461375" algn="l"/>
                <a:tab pos="9375775" algn="l"/>
                <a:tab pos="10290175" algn="l"/>
              </a:tabLst>
              <a:defRPr/>
            </a:pPr>
            <a:r>
              <a:rPr lang="sv-SE" sz="2400" i="1" dirty="0" smtClean="0">
                <a:effectLst/>
              </a:rPr>
              <a:t>AS</a:t>
            </a:r>
            <a:r>
              <a:rPr lang="sv-SE" sz="2400" dirty="0" smtClean="0">
                <a:effectLst/>
              </a:rPr>
              <a:t> kurvan går genom en punkt där </a:t>
            </a:r>
            <a:r>
              <a:rPr lang="sv-SE" sz="2400" i="1" dirty="0" smtClean="0">
                <a:effectLst/>
              </a:rPr>
              <a:t>Y</a:t>
            </a:r>
            <a:r>
              <a:rPr lang="sv-SE" sz="2400" dirty="0" smtClean="0">
                <a:effectLst/>
              </a:rPr>
              <a:t> = </a:t>
            </a:r>
            <a:r>
              <a:rPr lang="sv-SE" sz="2400" i="1" dirty="0" smtClean="0">
                <a:effectLst/>
              </a:rPr>
              <a:t>Y</a:t>
            </a:r>
            <a:r>
              <a:rPr lang="sv-SE" sz="2400" i="1" baseline="-25000" dirty="0" smtClean="0">
                <a:effectLst/>
              </a:rPr>
              <a:t>n</a:t>
            </a:r>
            <a:r>
              <a:rPr lang="sv-SE" sz="2400" dirty="0" smtClean="0">
                <a:effectLst/>
              </a:rPr>
              <a:t> och </a:t>
            </a:r>
            <a:r>
              <a:rPr lang="sv-SE" sz="2400" i="1" dirty="0" smtClean="0">
                <a:effectLst/>
              </a:rPr>
              <a:t>P</a:t>
            </a:r>
            <a:r>
              <a:rPr lang="sv-SE" sz="2400" dirty="0" smtClean="0">
                <a:effectLst/>
              </a:rPr>
              <a:t> = </a:t>
            </a:r>
            <a:r>
              <a:rPr lang="sv-SE" sz="2400" i="1" dirty="0" smtClean="0">
                <a:effectLst/>
              </a:rPr>
              <a:t>P</a:t>
            </a:r>
            <a:r>
              <a:rPr lang="sv-SE" sz="2400" i="1" baseline="30000" dirty="0" smtClean="0">
                <a:effectLst/>
              </a:rPr>
              <a:t>e</a:t>
            </a:r>
            <a:r>
              <a:rPr lang="sv-SE" sz="2400" dirty="0" smtClean="0">
                <a:effectLst/>
              </a:rPr>
              <a:t>. Därmed gäller att:</a:t>
            </a:r>
          </a:p>
          <a:p>
            <a:pPr marL="1090613" lvl="1" indent="-401638" eaLnBrk="1" hangingPunct="1">
              <a:lnSpc>
                <a:spcPct val="90000"/>
              </a:lnSpc>
              <a:spcBef>
                <a:spcPts val="250"/>
              </a:spcBef>
              <a:spcAft>
                <a:spcPts val="250"/>
              </a:spcAft>
              <a:buClr>
                <a:srgbClr val="006600"/>
              </a:buClr>
              <a:buSzPct val="90000"/>
              <a:buFont typeface="Times New Roman" pitchFamily="18" charset="0"/>
              <a:buAutoNum type="arabicPeriod"/>
              <a:tabLst>
                <a:tab pos="1146175" algn="l"/>
                <a:tab pos="2060575" algn="l"/>
                <a:tab pos="2974975" algn="l"/>
                <a:tab pos="3889375" algn="l"/>
                <a:tab pos="4803775" algn="l"/>
                <a:tab pos="5718175" algn="l"/>
                <a:tab pos="6632575" algn="l"/>
                <a:tab pos="7546975" algn="l"/>
                <a:tab pos="8461375" algn="l"/>
                <a:tab pos="9375775" algn="l"/>
                <a:tab pos="10290175" algn="l"/>
              </a:tabLst>
              <a:defRPr/>
            </a:pPr>
            <a:r>
              <a:rPr lang="sv-SE" sz="2000" dirty="0" smtClean="0">
                <a:effectLst/>
              </a:rPr>
              <a:t>när </a:t>
            </a:r>
            <a:r>
              <a:rPr lang="sv-SE" sz="2000" i="1" dirty="0" smtClean="0">
                <a:effectLst/>
              </a:rPr>
              <a:t>Y</a:t>
            </a:r>
            <a:r>
              <a:rPr lang="sv-SE" sz="2000" dirty="0" smtClean="0">
                <a:effectLst/>
              </a:rPr>
              <a:t> &gt; </a:t>
            </a:r>
            <a:r>
              <a:rPr lang="sv-SE" sz="2000" i="1" dirty="0" smtClean="0">
                <a:effectLst/>
              </a:rPr>
              <a:t>Y</a:t>
            </a:r>
            <a:r>
              <a:rPr lang="sv-SE" sz="2000" i="1" baseline="-25000" dirty="0" smtClean="0">
                <a:effectLst/>
              </a:rPr>
              <a:t>n</a:t>
            </a:r>
            <a:r>
              <a:rPr lang="sv-SE" sz="2000" dirty="0" smtClean="0">
                <a:effectLst/>
              </a:rPr>
              <a:t>, så blir </a:t>
            </a:r>
            <a:r>
              <a:rPr lang="sv-SE" sz="2000" i="1" dirty="0" smtClean="0">
                <a:effectLst/>
              </a:rPr>
              <a:t>P</a:t>
            </a:r>
            <a:r>
              <a:rPr lang="sv-SE" sz="2000" dirty="0" smtClean="0">
                <a:effectLst/>
              </a:rPr>
              <a:t> &gt; </a:t>
            </a:r>
            <a:r>
              <a:rPr lang="sv-SE" sz="2000" i="1" dirty="0" smtClean="0">
                <a:effectLst/>
              </a:rPr>
              <a:t>P</a:t>
            </a:r>
            <a:r>
              <a:rPr lang="sv-SE" sz="2000" i="1" baseline="30000" dirty="0" smtClean="0">
                <a:effectLst/>
              </a:rPr>
              <a:t>e</a:t>
            </a:r>
            <a:r>
              <a:rPr lang="sv-SE" sz="2000" dirty="0" smtClean="0">
                <a:effectLst/>
              </a:rPr>
              <a:t>,</a:t>
            </a:r>
          </a:p>
          <a:p>
            <a:pPr marL="1090613" lvl="1" indent="-401638" eaLnBrk="1" hangingPunct="1">
              <a:lnSpc>
                <a:spcPct val="90000"/>
              </a:lnSpc>
              <a:spcBef>
                <a:spcPts val="250"/>
              </a:spcBef>
              <a:spcAft>
                <a:spcPts val="250"/>
              </a:spcAft>
              <a:buClr>
                <a:srgbClr val="006600"/>
              </a:buClr>
              <a:buSzPct val="90000"/>
              <a:buFont typeface="Times New Roman" pitchFamily="18" charset="0"/>
              <a:buAutoNum type="arabicPeriod"/>
              <a:tabLst>
                <a:tab pos="1146175" algn="l"/>
                <a:tab pos="2060575" algn="l"/>
                <a:tab pos="2974975" algn="l"/>
                <a:tab pos="3889375" algn="l"/>
                <a:tab pos="4803775" algn="l"/>
                <a:tab pos="5718175" algn="l"/>
                <a:tab pos="6632575" algn="l"/>
                <a:tab pos="7546975" algn="l"/>
                <a:tab pos="8461375" algn="l"/>
                <a:tab pos="9375775" algn="l"/>
                <a:tab pos="10290175" algn="l"/>
              </a:tabLst>
              <a:defRPr/>
            </a:pPr>
            <a:r>
              <a:rPr lang="sv-SE" sz="2000" dirty="0" smtClean="0">
                <a:effectLst/>
              </a:rPr>
              <a:t>när </a:t>
            </a:r>
            <a:r>
              <a:rPr lang="sv-SE" sz="2000" i="1" dirty="0" smtClean="0">
                <a:effectLst/>
              </a:rPr>
              <a:t>Y</a:t>
            </a:r>
            <a:r>
              <a:rPr lang="sv-SE" sz="2000" dirty="0" smtClean="0">
                <a:effectLst/>
              </a:rPr>
              <a:t> &lt; </a:t>
            </a:r>
            <a:r>
              <a:rPr lang="sv-SE" sz="2000" i="1" dirty="0" smtClean="0">
                <a:effectLst/>
              </a:rPr>
              <a:t>Y</a:t>
            </a:r>
            <a:r>
              <a:rPr lang="sv-SE" sz="2000" i="1" baseline="-25000" dirty="0" smtClean="0">
                <a:effectLst/>
              </a:rPr>
              <a:t>n</a:t>
            </a:r>
            <a:r>
              <a:rPr lang="sv-SE" sz="2000" dirty="0" smtClean="0">
                <a:effectLst/>
              </a:rPr>
              <a:t>, så blir </a:t>
            </a:r>
            <a:r>
              <a:rPr lang="sv-SE" sz="2000" i="1" dirty="0" smtClean="0">
                <a:effectLst/>
              </a:rPr>
              <a:t>P</a:t>
            </a:r>
            <a:r>
              <a:rPr lang="sv-SE" sz="2000" dirty="0" smtClean="0">
                <a:effectLst/>
              </a:rPr>
              <a:t> &lt; </a:t>
            </a:r>
            <a:r>
              <a:rPr lang="sv-SE" sz="2000" i="1" dirty="0" smtClean="0">
                <a:effectLst/>
              </a:rPr>
              <a:t>P</a:t>
            </a:r>
            <a:r>
              <a:rPr lang="sv-SE" sz="2000" i="1" baseline="30000" dirty="0" smtClean="0">
                <a:effectLst/>
              </a:rPr>
              <a:t>e</a:t>
            </a:r>
            <a:r>
              <a:rPr lang="sv-SE" sz="2000" dirty="0" smtClean="0">
                <a:effectLst/>
              </a:rPr>
              <a:t>.</a:t>
            </a:r>
            <a:br>
              <a:rPr lang="sv-SE" sz="2000" dirty="0" smtClean="0">
                <a:effectLst/>
              </a:rPr>
            </a:br>
            <a:endParaRPr lang="sv-SE" sz="2000" dirty="0" smtClean="0">
              <a:effectLst/>
            </a:endParaRPr>
          </a:p>
          <a:p>
            <a:pPr marL="573088" indent="-519113" eaLnBrk="1" hangingPunct="1">
              <a:lnSpc>
                <a:spcPct val="90000"/>
              </a:lnSpc>
              <a:spcBef>
                <a:spcPts val="300"/>
              </a:spcBef>
              <a:spcAft>
                <a:spcPts val="300"/>
              </a:spcAft>
              <a:buClr>
                <a:srgbClr val="003300"/>
              </a:buClr>
              <a:buFont typeface="Times New Roman" pitchFamily="18" charset="0"/>
              <a:buAutoNum type="arabicPeriod"/>
              <a:tabLst>
                <a:tab pos="1146175" algn="l"/>
                <a:tab pos="2060575" algn="l"/>
                <a:tab pos="2974975" algn="l"/>
                <a:tab pos="3889375" algn="l"/>
                <a:tab pos="4803775" algn="l"/>
                <a:tab pos="5718175" algn="l"/>
                <a:tab pos="6632575" algn="l"/>
                <a:tab pos="7546975" algn="l"/>
                <a:tab pos="8461375" algn="l"/>
                <a:tab pos="9375775" algn="l"/>
                <a:tab pos="10290175" algn="l"/>
              </a:tabLst>
              <a:defRPr/>
            </a:pPr>
            <a:r>
              <a:rPr lang="sv-SE" sz="2400" dirty="0" smtClean="0">
                <a:effectLst/>
              </a:rPr>
              <a:t>En ökning av förväntade priser </a:t>
            </a:r>
            <a:r>
              <a:rPr lang="sv-SE" sz="2400" i="1" dirty="0" err="1" smtClean="0">
                <a:effectLst/>
              </a:rPr>
              <a:t>P</a:t>
            </a:r>
            <a:r>
              <a:rPr lang="sv-SE" sz="2400" i="1" baseline="30000" dirty="0" err="1" smtClean="0">
                <a:effectLst/>
              </a:rPr>
              <a:t>e</a:t>
            </a:r>
            <a:r>
              <a:rPr lang="sv-SE" sz="2400" dirty="0" smtClean="0">
                <a:effectLst/>
              </a:rPr>
              <a:t> förskjuter </a:t>
            </a:r>
            <a:r>
              <a:rPr lang="sv-SE" sz="2400" i="1" dirty="0" smtClean="0">
                <a:effectLst/>
              </a:rPr>
              <a:t>AS</a:t>
            </a:r>
            <a:r>
              <a:rPr lang="sv-SE" sz="2400" dirty="0" smtClean="0">
                <a:effectLst/>
              </a:rPr>
              <a:t> kurvan uppåt och en minskning i </a:t>
            </a:r>
            <a:r>
              <a:rPr lang="sv-SE" sz="2400" i="1" dirty="0" err="1" smtClean="0">
                <a:effectLst/>
              </a:rPr>
              <a:t>P</a:t>
            </a:r>
            <a:r>
              <a:rPr lang="sv-SE" sz="2400" i="1" baseline="30000" dirty="0" err="1" smtClean="0">
                <a:effectLst/>
              </a:rPr>
              <a:t>e</a:t>
            </a:r>
            <a:r>
              <a:rPr lang="sv-SE" sz="2400" dirty="0" smtClean="0">
                <a:effectLst/>
              </a:rPr>
              <a:t> förskjuter den nedåt.</a:t>
            </a:r>
          </a:p>
          <a:p>
            <a:pPr marL="573088" indent="-519113" eaLnBrk="1" hangingPunct="1">
              <a:lnSpc>
                <a:spcPct val="90000"/>
              </a:lnSpc>
              <a:spcBef>
                <a:spcPts val="300"/>
              </a:spcBef>
              <a:spcAft>
                <a:spcPts val="300"/>
              </a:spcAft>
              <a:buClr>
                <a:srgbClr val="003300"/>
              </a:buClr>
              <a:buFont typeface="Times New Roman" pitchFamily="18" charset="0"/>
              <a:buAutoNum type="arabicPeriod"/>
              <a:tabLst>
                <a:tab pos="1146175" algn="l"/>
                <a:tab pos="2060575" algn="l"/>
                <a:tab pos="2974975" algn="l"/>
                <a:tab pos="3889375" algn="l"/>
                <a:tab pos="4803775" algn="l"/>
                <a:tab pos="5718175" algn="l"/>
                <a:tab pos="6632575" algn="l"/>
                <a:tab pos="7546975" algn="l"/>
                <a:tab pos="8461375" algn="l"/>
                <a:tab pos="9375775" algn="l"/>
                <a:tab pos="10290175" algn="l"/>
              </a:tabLst>
              <a:defRPr/>
            </a:pPr>
            <a:r>
              <a:rPr lang="sv-SE" sz="2400" dirty="0" smtClean="0">
                <a:effectLst/>
              </a:rPr>
              <a:t>Kom ihåg att </a:t>
            </a:r>
            <a:r>
              <a:rPr lang="sv-SE" sz="2400" i="1" dirty="0" smtClean="0">
                <a:effectLst/>
              </a:rPr>
              <a:t>AS-</a:t>
            </a:r>
            <a:r>
              <a:rPr lang="sv-SE" sz="2400" dirty="0" smtClean="0">
                <a:effectLst/>
              </a:rPr>
              <a:t>kurvan inte är en utbudskurva i vanlig mening, utan en relation mellan priser och produktion som uppstår genom löne- och prissättningsbeteende hos företag och anställda.</a:t>
            </a:r>
            <a:r>
              <a:rPr lang="sv-SE" sz="2400" i="1" dirty="0" smtClean="0">
                <a:effectLst/>
              </a:rPr>
              <a:t> </a:t>
            </a:r>
          </a:p>
        </p:txBody>
      </p:sp>
      <p:sp>
        <p:nvSpPr>
          <p:cNvPr id="5" name="Slide Number Placeholder 3"/>
          <p:cNvSpPr>
            <a:spLocks noGrp="1"/>
          </p:cNvSpPr>
          <p:nvPr>
            <p:ph type="sldNum" sz="quarter" idx="10"/>
          </p:nvPr>
        </p:nvSpPr>
        <p:spPr>
          <a:xfrm>
            <a:off x="0" y="6548834"/>
            <a:ext cx="1900238" cy="336550"/>
          </a:xfrm>
        </p:spPr>
        <p:txBody>
          <a:bodyPr/>
          <a:lstStyle/>
          <a:p>
            <a:pPr>
              <a:defRPr/>
            </a:pPr>
            <a:r>
              <a:rPr lang="sv-SE" dirty="0" smtClean="0"/>
              <a:t>K8: </a:t>
            </a:r>
            <a:r>
              <a:rPr lang="sv-SE" dirty="0"/>
              <a:t>sid. </a:t>
            </a:r>
            <a:fld id="{71B7D319-3509-4EF6-A7CA-BA2351681FF6}" type="slidenum">
              <a:rPr lang="en-GB"/>
              <a:pPr>
                <a:defRPr/>
              </a:pPr>
              <a:t>8</a:t>
            </a:fld>
            <a:endParaRPr lang="en-GB" dirty="0"/>
          </a:p>
        </p:txBody>
      </p:sp>
    </p:spTree>
    <p:extLst>
      <p:ext uri="{BB962C8B-B14F-4D97-AF65-F5344CB8AC3E}">
        <p14:creationId xmlns:p14="http://schemas.microsoft.com/office/powerpoint/2010/main" val="279776692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26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26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26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26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26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09600" y="76200"/>
            <a:ext cx="8077200" cy="11430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i="1" dirty="0"/>
              <a:t>Aggregerad </a:t>
            </a:r>
            <a:r>
              <a:rPr lang="sv-SE" i="1" dirty="0" smtClean="0"/>
              <a:t>efterfrågan</a:t>
            </a:r>
            <a:endParaRPr lang="sv-SE" dirty="0" smtClean="0"/>
          </a:p>
        </p:txBody>
      </p:sp>
      <p:sp>
        <p:nvSpPr>
          <p:cNvPr id="11266" name="Rectangle 2"/>
          <p:cNvSpPr>
            <a:spLocks noGrp="1" noChangeArrowheads="1"/>
          </p:cNvSpPr>
          <p:nvPr>
            <p:ph type="body" idx="1"/>
          </p:nvPr>
        </p:nvSpPr>
        <p:spPr>
          <a:xfrm>
            <a:off x="609600" y="1700808"/>
            <a:ext cx="7924800" cy="4800600"/>
          </a:xfrm>
        </p:spPr>
        <p:txBody>
          <a:bodyPr/>
          <a:lstStyle/>
          <a:p>
            <a:pPr eaLnBrk="1" hangingPunct="1">
              <a:spcBef>
                <a:spcPts val="300"/>
              </a:spcBef>
              <a:spcAft>
                <a:spcPts val="300"/>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400" dirty="0" smtClean="0">
                <a:effectLst/>
              </a:rPr>
              <a:t>Vi ska nu härleda till samband mellan produktion och priser – det aggregerade efterfrågesambandet.</a:t>
            </a:r>
          </a:p>
          <a:p>
            <a:pPr eaLnBrk="1" hangingPunct="1">
              <a:spcBef>
                <a:spcPts val="300"/>
              </a:spcBef>
              <a:spcAft>
                <a:spcPts val="300"/>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400" dirty="0" smtClean="0">
                <a:effectLst/>
              </a:rPr>
              <a:t>Detta  beskriver </a:t>
            </a:r>
            <a:r>
              <a:rPr lang="sv-SE" sz="2400" dirty="0">
                <a:effectLst/>
              </a:rPr>
              <a:t>hur prisnivån påverkar produktionsnivån, när denna är ett resultat av jämvikt på varu- och </a:t>
            </a:r>
            <a:r>
              <a:rPr lang="sv-SE" sz="2400" dirty="0" smtClean="0">
                <a:effectLst/>
              </a:rPr>
              <a:t>penningmarknaden.</a:t>
            </a:r>
          </a:p>
          <a:p>
            <a:pPr eaLnBrk="1" hangingPunct="1">
              <a:spcBef>
                <a:spcPts val="300"/>
              </a:spcBef>
              <a:spcAft>
                <a:spcPts val="300"/>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400" dirty="0" smtClean="0">
                <a:solidFill>
                  <a:srgbClr val="A50021"/>
                </a:solidFill>
                <a:effectLst/>
              </a:rPr>
              <a:t>Den </a:t>
            </a:r>
            <a:r>
              <a:rPr lang="sv-SE" sz="2400" dirty="0">
                <a:solidFill>
                  <a:srgbClr val="A50021"/>
                </a:solidFill>
                <a:effectLst/>
              </a:rPr>
              <a:t>är </a:t>
            </a:r>
            <a:r>
              <a:rPr lang="sv-SE" sz="2400" i="1" dirty="0">
                <a:solidFill>
                  <a:srgbClr val="A50021"/>
                </a:solidFill>
                <a:effectLst/>
              </a:rPr>
              <a:t>inte </a:t>
            </a:r>
            <a:r>
              <a:rPr lang="sv-SE" sz="2400" dirty="0">
                <a:solidFill>
                  <a:srgbClr val="A50021"/>
                </a:solidFill>
                <a:effectLst/>
              </a:rPr>
              <a:t>en efterfrågekurva i vanlig </a:t>
            </a:r>
            <a:r>
              <a:rPr lang="sv-SE" sz="2400" dirty="0" smtClean="0">
                <a:solidFill>
                  <a:srgbClr val="A50021"/>
                </a:solidFill>
                <a:effectLst/>
              </a:rPr>
              <a:t>mening.</a:t>
            </a:r>
          </a:p>
          <a:p>
            <a:pPr eaLnBrk="1" hangingPunct="1">
              <a:spcBef>
                <a:spcPts val="300"/>
              </a:spcBef>
              <a:spcAft>
                <a:spcPts val="300"/>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400" dirty="0" smtClean="0">
                <a:effectLst/>
              </a:rPr>
              <a:t>Låt </a:t>
            </a:r>
            <a:r>
              <a:rPr lang="sv-SE" sz="2400" dirty="0">
                <a:effectLst/>
              </a:rPr>
              <a:t>oss repetera ekvationerna för dessa </a:t>
            </a:r>
            <a:r>
              <a:rPr lang="sv-SE" sz="2400" dirty="0" smtClean="0">
                <a:effectLst/>
              </a:rPr>
              <a:t>jämvikter. Vi börjar med det enklare fallet – en sluten ekonomi.</a:t>
            </a:r>
          </a:p>
          <a:p>
            <a:pPr lvl="1" eaLnBrk="1" hangingPunct="1">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i="1" dirty="0" smtClean="0">
                <a:effectLst/>
              </a:rPr>
              <a:t>IS </a:t>
            </a:r>
            <a:r>
              <a:rPr lang="sv-SE" dirty="0" smtClean="0">
                <a:effectLst/>
              </a:rPr>
              <a:t>(varumarknad): </a:t>
            </a:r>
            <a:r>
              <a:rPr lang="sv-SE" i="1" dirty="0" smtClean="0">
                <a:effectLst/>
              </a:rPr>
              <a:t>Y = C</a:t>
            </a:r>
            <a:r>
              <a:rPr lang="sv-SE" dirty="0" smtClean="0">
                <a:effectLst/>
              </a:rPr>
              <a:t>(</a:t>
            </a:r>
            <a:r>
              <a:rPr lang="sv-SE" i="1" dirty="0" smtClean="0">
                <a:effectLst/>
              </a:rPr>
              <a:t>Y-T</a:t>
            </a:r>
            <a:r>
              <a:rPr lang="sv-SE" dirty="0" smtClean="0">
                <a:effectLst/>
              </a:rPr>
              <a:t>) + </a:t>
            </a:r>
            <a:r>
              <a:rPr lang="sv-SE" i="1" dirty="0" smtClean="0">
                <a:effectLst/>
              </a:rPr>
              <a:t>I</a:t>
            </a:r>
            <a:r>
              <a:rPr lang="sv-SE" dirty="0" smtClean="0">
                <a:effectLst/>
              </a:rPr>
              <a:t>(</a:t>
            </a:r>
            <a:r>
              <a:rPr lang="sv-SE" i="1" dirty="0" err="1" smtClean="0">
                <a:effectLst/>
              </a:rPr>
              <a:t>Y,i</a:t>
            </a:r>
            <a:r>
              <a:rPr lang="sv-SE" dirty="0" smtClean="0">
                <a:effectLst/>
              </a:rPr>
              <a:t>) + </a:t>
            </a:r>
            <a:r>
              <a:rPr lang="sv-SE" i="1" dirty="0" smtClean="0">
                <a:effectLst/>
              </a:rPr>
              <a:t>G</a:t>
            </a:r>
          </a:p>
          <a:p>
            <a:pPr lvl="1" eaLnBrk="1" hangingPunct="1">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i="1" dirty="0" smtClean="0">
                <a:effectLst/>
              </a:rPr>
              <a:t>LM </a:t>
            </a:r>
            <a:r>
              <a:rPr lang="sv-SE" dirty="0" smtClean="0">
                <a:effectLst/>
              </a:rPr>
              <a:t>(penningmarknad): </a:t>
            </a:r>
            <a:r>
              <a:rPr lang="sv-SE" i="1" dirty="0" smtClean="0">
                <a:effectLst/>
              </a:rPr>
              <a:t>M/P = Y</a:t>
            </a:r>
            <a:r>
              <a:rPr lang="sv-SE" sz="1800" baseline="18000" dirty="0" smtClean="0">
                <a:effectLst/>
              </a:rPr>
              <a:t>×</a:t>
            </a:r>
            <a:r>
              <a:rPr lang="sv-SE" i="1" dirty="0" smtClean="0">
                <a:effectLst/>
              </a:rPr>
              <a:t>L</a:t>
            </a:r>
            <a:r>
              <a:rPr lang="sv-SE" dirty="0" smtClean="0">
                <a:effectLst/>
              </a:rPr>
              <a:t>(</a:t>
            </a:r>
            <a:r>
              <a:rPr lang="sv-SE" i="1" dirty="0" smtClean="0">
                <a:effectLst/>
              </a:rPr>
              <a:t>i</a:t>
            </a:r>
            <a:r>
              <a:rPr lang="sv-SE" dirty="0" smtClean="0">
                <a:effectLst/>
              </a:rPr>
              <a:t>)</a:t>
            </a:r>
          </a:p>
          <a:p>
            <a:pPr eaLnBrk="1" hangingPunct="1">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2400" dirty="0" smtClean="0">
                <a:effectLst/>
              </a:rPr>
              <a:t>Vad händer med dessa jämvikter om </a:t>
            </a:r>
            <a:r>
              <a:rPr lang="sv-SE" sz="2400" i="1" dirty="0" smtClean="0">
                <a:effectLst/>
              </a:rPr>
              <a:t>P </a:t>
            </a:r>
            <a:r>
              <a:rPr lang="sv-SE" sz="2400" dirty="0" smtClean="0">
                <a:effectLst/>
              </a:rPr>
              <a:t>ändras?</a:t>
            </a:r>
            <a:endParaRPr lang="sv-SE" dirty="0" smtClean="0">
              <a:effectLst/>
            </a:endParaRPr>
          </a:p>
          <a:p>
            <a:pPr eaLnBrk="1" hangingPunct="1">
              <a:spcBef>
                <a:spcPts val="300"/>
              </a:spcBef>
              <a:spcAft>
                <a:spcPts val="300"/>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sv-SE" sz="2400" dirty="0">
              <a:effectLst/>
            </a:endParaRPr>
          </a:p>
        </p:txBody>
      </p:sp>
      <p:sp>
        <p:nvSpPr>
          <p:cNvPr id="5" name="Slide Number Placeholder 3"/>
          <p:cNvSpPr>
            <a:spLocks noGrp="1"/>
          </p:cNvSpPr>
          <p:nvPr>
            <p:ph type="sldNum" sz="quarter" idx="10"/>
          </p:nvPr>
        </p:nvSpPr>
        <p:spPr>
          <a:xfrm>
            <a:off x="0" y="6548834"/>
            <a:ext cx="1900238" cy="336550"/>
          </a:xfrm>
        </p:spPr>
        <p:txBody>
          <a:bodyPr/>
          <a:lstStyle/>
          <a:p>
            <a:pPr>
              <a:defRPr/>
            </a:pPr>
            <a:r>
              <a:rPr lang="sv-SE" dirty="0" smtClean="0"/>
              <a:t>K8: </a:t>
            </a:r>
            <a:r>
              <a:rPr lang="sv-SE" dirty="0"/>
              <a:t>sid. </a:t>
            </a:r>
            <a:fld id="{71B7D319-3509-4EF6-A7CA-BA2351681FF6}" type="slidenum">
              <a:rPr lang="en-GB"/>
              <a:pPr>
                <a:defRPr/>
              </a:pPr>
              <a:t>9</a:t>
            </a:fld>
            <a:endParaRPr lang="en-GB" dirty="0"/>
          </a:p>
        </p:txBody>
      </p:sp>
    </p:spTree>
    <p:extLst>
      <p:ext uri="{BB962C8B-B14F-4D97-AF65-F5344CB8AC3E}">
        <p14:creationId xmlns:p14="http://schemas.microsoft.com/office/powerpoint/2010/main" val="1940685872"/>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26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26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26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26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26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MS Gothic"/>
        <a:cs typeface=""/>
      </a:majorFont>
      <a:minorFont>
        <a:latin typeface="Arial"/>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MS Gothic"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MS Gothic" pitchFamily="49" charset="-128"/>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MS Gothic"/>
        <a:cs typeface=""/>
      </a:majorFont>
      <a:minorFont>
        <a:latin typeface="Arial"/>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MS Gothic"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MS Gothic" pitchFamily="49" charset="-128"/>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51901</TotalTime>
  <Words>1974</Words>
  <Application>Microsoft Office PowerPoint</Application>
  <PresentationFormat>On-screen Show (4:3)</PresentationFormat>
  <Paragraphs>297</Paragraphs>
  <Slides>24</Slides>
  <Notes>22</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24</vt:i4>
      </vt:variant>
    </vt:vector>
  </HeadingPairs>
  <TitlesOfParts>
    <vt:vector size="27" baseType="lpstr">
      <vt:lpstr>Default Design</vt:lpstr>
      <vt:lpstr>1_Default Design</vt:lpstr>
      <vt:lpstr>Ekvation</vt:lpstr>
      <vt:lpstr>Kapitel 8 Alla marknader sammantagna:  AS–AD-modellen</vt:lpstr>
      <vt:lpstr>Aggregerat Utbud</vt:lpstr>
      <vt:lpstr>Härledning av AS – kurvan</vt:lpstr>
      <vt:lpstr>Härledning av AS-sambandet</vt:lpstr>
      <vt:lpstr>AS – sambandets egenskaper</vt:lpstr>
      <vt:lpstr>AS-kurvan: egenskap 1</vt:lpstr>
      <vt:lpstr>AS-kurvan: egenskap 2</vt:lpstr>
      <vt:lpstr>AS - summering</vt:lpstr>
      <vt:lpstr>Aggregerad efterfrågan</vt:lpstr>
      <vt:lpstr>Härledning av AD-kurvan</vt:lpstr>
      <vt:lpstr>Förskjutningar av AD-kurvan</vt:lpstr>
      <vt:lpstr>AD – uppsummering</vt:lpstr>
      <vt:lpstr>Jämvikt på kort sikt</vt:lpstr>
      <vt:lpstr>Från kort till medellång sikt</vt:lpstr>
      <vt:lpstr>Effekten av en monetär expansion: 1</vt:lpstr>
      <vt:lpstr>PowerPoint Presentation</vt:lpstr>
      <vt:lpstr>Pengars Neutralitet</vt:lpstr>
      <vt:lpstr>En finanspolitisk åtstramning</vt:lpstr>
      <vt:lpstr>Effekt på ränta, konsumtion och investeringar:1</vt:lpstr>
      <vt:lpstr>Effekt på ränta, konsumtion och investeringar:2</vt:lpstr>
      <vt:lpstr>Större arbetsutbud via jobbskatteavdrag:1</vt:lpstr>
      <vt:lpstr>Större arbetsutbud via jobbskatteavdrag:2</vt:lpstr>
      <vt:lpstr>Större arbetsutbud via utbyggd barnomsorg</vt:lpstr>
      <vt:lpstr>Effekter på kort och medellång sikt: sammanfattning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Kapitel 2</dc:title>
  <dc:subject>Macroeconomics, 3/e, Blanchard</dc:subject>
  <dc:creator>John Hassler</dc:creator>
  <cp:lastModifiedBy>hasslerj</cp:lastModifiedBy>
  <cp:revision>482</cp:revision>
  <cp:lastPrinted>2021-11-10T16:16:58Z</cp:lastPrinted>
  <dcterms:created xsi:type="dcterms:W3CDTF">2001-01-09T19:01:00Z</dcterms:created>
  <dcterms:modified xsi:type="dcterms:W3CDTF">2022-04-12T10:55:31Z</dcterms:modified>
</cp:coreProperties>
</file>