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9"/>
  </p:notesMasterIdLst>
  <p:handoutMasterIdLst>
    <p:handoutMasterId r:id="rId30"/>
  </p:handoutMasterIdLst>
  <p:sldIdLst>
    <p:sldId id="262" r:id="rId3"/>
    <p:sldId id="263" r:id="rId4"/>
    <p:sldId id="264" r:id="rId5"/>
    <p:sldId id="265" r:id="rId6"/>
    <p:sldId id="285" r:id="rId7"/>
    <p:sldId id="266" r:id="rId8"/>
    <p:sldId id="267" r:id="rId9"/>
    <p:sldId id="268" r:id="rId10"/>
    <p:sldId id="269" r:id="rId11"/>
    <p:sldId id="270" r:id="rId12"/>
    <p:sldId id="271" r:id="rId13"/>
    <p:sldId id="272" r:id="rId14"/>
    <p:sldId id="273" r:id="rId15"/>
    <p:sldId id="274" r:id="rId16"/>
    <p:sldId id="286" r:id="rId17"/>
    <p:sldId id="287" r:id="rId18"/>
    <p:sldId id="275" r:id="rId19"/>
    <p:sldId id="276" r:id="rId20"/>
    <p:sldId id="277" r:id="rId21"/>
    <p:sldId id="278" r:id="rId22"/>
    <p:sldId id="279" r:id="rId23"/>
    <p:sldId id="280" r:id="rId24"/>
    <p:sldId id="281" r:id="rId25"/>
    <p:sldId id="282" r:id="rId26"/>
    <p:sldId id="283" r:id="rId27"/>
    <p:sldId id="284" r:id="rId28"/>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46976"/>
    <a:srgbClr val="FF6600"/>
    <a:srgbClr val="F4910C"/>
    <a:srgbClr val="316977"/>
    <a:srgbClr val="375263"/>
    <a:srgbClr val="00CCFF"/>
    <a:srgbClr val="CC33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437" autoAdjust="0"/>
    <p:restoredTop sz="94619" autoAdjust="0"/>
  </p:normalViewPr>
  <p:slideViewPr>
    <p:cSldViewPr showGuides="1">
      <p:cViewPr varScale="1">
        <p:scale>
          <a:sx n="101" d="100"/>
          <a:sy n="101" d="100"/>
        </p:scale>
        <p:origin x="-1110" y="-96"/>
      </p:cViewPr>
      <p:guideLst>
        <p:guide orient="horz" pos="981"/>
        <p:guide pos="612"/>
      </p:guideLst>
    </p:cSldViewPr>
  </p:slideViewPr>
  <p:outlineViewPr>
    <p:cViewPr varScale="1">
      <p:scale>
        <a:sx n="170" d="200"/>
        <a:sy n="170" d="200"/>
      </p:scale>
      <p:origin x="0" y="4240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9" d="100"/>
          <a:sy n="59" d="100"/>
        </p:scale>
        <p:origin x="-1752" y="-72"/>
      </p:cViewPr>
      <p:guideLst>
        <p:guide orient="horz" pos="2978"/>
        <p:guide pos="20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pPr>
              <a:defRPr/>
            </a:pPr>
            <a:endParaRPr lang="en-US" dirty="0"/>
          </a:p>
        </p:txBody>
      </p:sp>
      <p:sp>
        <p:nvSpPr>
          <p:cNvPr id="126979" name="Rectangle 3"/>
          <p:cNvSpPr>
            <a:spLocks noGrp="1" noChangeArrowheads="1"/>
          </p:cNvSpPr>
          <p:nvPr>
            <p:ph type="dt" sz="quarter" idx="1"/>
          </p:nvPr>
        </p:nvSpPr>
        <p:spPr bwMode="auto">
          <a:xfrm>
            <a:off x="3850245"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pPr>
              <a:defRPr/>
            </a:pPr>
            <a:endParaRPr lang="en-US" dirty="0"/>
          </a:p>
        </p:txBody>
      </p:sp>
      <p:sp>
        <p:nvSpPr>
          <p:cNvPr id="126980" name="Rectangle 4"/>
          <p:cNvSpPr>
            <a:spLocks noGrp="1" noChangeArrowheads="1"/>
          </p:cNvSpPr>
          <p:nvPr>
            <p:ph type="ftr" sz="quarter" idx="2"/>
          </p:nvPr>
        </p:nvSpPr>
        <p:spPr bwMode="auto">
          <a:xfrm>
            <a:off x="0"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pPr>
              <a:defRPr/>
            </a:pPr>
            <a:endParaRPr lang="en-US" dirty="0"/>
          </a:p>
        </p:txBody>
      </p:sp>
      <p:sp>
        <p:nvSpPr>
          <p:cNvPr id="126981" name="Rectangle 5"/>
          <p:cNvSpPr>
            <a:spLocks noGrp="1" noChangeArrowheads="1"/>
          </p:cNvSpPr>
          <p:nvPr>
            <p:ph type="sldNum" sz="quarter" idx="3"/>
          </p:nvPr>
        </p:nvSpPr>
        <p:spPr bwMode="auto">
          <a:xfrm>
            <a:off x="3850245"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pPr>
              <a:defRPr/>
            </a:pPr>
            <a:fld id="{5D3ED561-495B-4DE9-A846-B4C6ED9FDFB8}" type="slidenum">
              <a:rPr lang="en-US"/>
              <a:pPr>
                <a:defRPr/>
              </a:pPr>
              <a:t>‹#›</a:t>
            </a:fld>
            <a:endParaRPr lang="en-US" dirty="0"/>
          </a:p>
        </p:txBody>
      </p:sp>
    </p:spTree>
    <p:extLst>
      <p:ext uri="{BB962C8B-B14F-4D97-AF65-F5344CB8AC3E}">
        <p14:creationId xmlns:p14="http://schemas.microsoft.com/office/powerpoint/2010/main" val="1793642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AutoShape 1"/>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299" name="AutoShape 2"/>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300" name="AutoShape 3"/>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3076" name="Rectangle 4"/>
          <p:cNvSpPr>
            <a:spLocks noGrp="1" noChangeArrowheads="1"/>
          </p:cNvSpPr>
          <p:nvPr>
            <p:ph type="hdr"/>
          </p:nvPr>
        </p:nvSpPr>
        <p:spPr bwMode="auto">
          <a:xfrm>
            <a:off x="0"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77" name="Rectangle 5"/>
          <p:cNvSpPr>
            <a:spLocks noGrp="1" noChangeArrowheads="1"/>
          </p:cNvSpPr>
          <p:nvPr>
            <p:ph type="dt"/>
          </p:nvPr>
        </p:nvSpPr>
        <p:spPr bwMode="auto">
          <a:xfrm>
            <a:off x="3851722"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55303" name="Rectangle 6"/>
          <p:cNvSpPr>
            <a:spLocks noGrp="1" noRot="1" noChangeAspect="1" noChangeArrowheads="1"/>
          </p:cNvSpPr>
          <p:nvPr>
            <p:ph type="sldImg"/>
          </p:nvPr>
        </p:nvSpPr>
        <p:spPr bwMode="auto">
          <a:xfrm>
            <a:off x="920750" y="746125"/>
            <a:ext cx="4953000" cy="37163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907242" y="4714594"/>
            <a:ext cx="4978765" cy="4461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p>
            <a:pPr lvl="0"/>
            <a:endParaRPr lang="en-US" noProof="0" smtClean="0"/>
          </a:p>
        </p:txBody>
      </p:sp>
      <p:sp>
        <p:nvSpPr>
          <p:cNvPr id="3080" name="Rectangle 8"/>
          <p:cNvSpPr>
            <a:spLocks noGrp="1" noChangeArrowheads="1"/>
          </p:cNvSpPr>
          <p:nvPr>
            <p:ph type="ftr"/>
          </p:nvPr>
        </p:nvSpPr>
        <p:spPr bwMode="auto">
          <a:xfrm>
            <a:off x="0"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81" name="Rectangle 9"/>
          <p:cNvSpPr>
            <a:spLocks noGrp="1" noChangeArrowheads="1"/>
          </p:cNvSpPr>
          <p:nvPr>
            <p:ph type="sldNum"/>
          </p:nvPr>
        </p:nvSpPr>
        <p:spPr bwMode="auto">
          <a:xfrm>
            <a:off x="3851722"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0FF5111F-4AD0-4493-821E-1CDE6579D378}" type="slidenum">
              <a:rPr lang="en-US"/>
              <a:pPr>
                <a:defRPr/>
              </a:pPr>
              <a:t>‹#›</a:t>
            </a:fld>
            <a:endParaRPr lang="en-US" dirty="0"/>
          </a:p>
        </p:txBody>
      </p:sp>
    </p:spTree>
    <p:extLst>
      <p:ext uri="{BB962C8B-B14F-4D97-AF65-F5344CB8AC3E}">
        <p14:creationId xmlns:p14="http://schemas.microsoft.com/office/powerpoint/2010/main" val="217889899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1</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2</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3</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4</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5</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6</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7</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8</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9</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8991128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409603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77209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403530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Tree>
    <p:extLst>
      <p:ext uri="{BB962C8B-B14F-4D97-AF65-F5344CB8AC3E}">
        <p14:creationId xmlns:p14="http://schemas.microsoft.com/office/powerpoint/2010/main" val="3833089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094927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14170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23646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775589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Tree>
    <p:extLst>
      <p:ext uri="{BB962C8B-B14F-4D97-AF65-F5344CB8AC3E}">
        <p14:creationId xmlns:p14="http://schemas.microsoft.com/office/powerpoint/2010/main" val="2802444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29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7070262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5660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41711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11308585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242697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37502422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2108127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42305118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80375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29439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189013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3236102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dirty="0"/>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dirty="0" smtClean="0"/>
              <a:t>K1: </a:t>
            </a:r>
            <a:r>
              <a:rPr lang="sv-SE" dirty="0"/>
              <a:t>sid. </a:t>
            </a:r>
            <a:fld id="{7A1C7ACD-009E-42B6-9C9E-574C7025B99F}"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Kapitel </a:t>
            </a:r>
            <a:r>
              <a:rPr lang="sv-SE" dirty="0" smtClean="0"/>
              <a:t>9 Phillipskurvan, jämviktsarbetslösheten och inflationen</a:t>
            </a:r>
          </a:p>
        </p:txBody>
      </p:sp>
      <p:sp>
        <p:nvSpPr>
          <p:cNvPr id="2" name="Content Placeholder 1"/>
          <p:cNvSpPr>
            <a:spLocks noGrp="1"/>
          </p:cNvSpPr>
          <p:nvPr>
            <p:ph idx="1"/>
          </p:nvPr>
        </p:nvSpPr>
        <p:spPr>
          <a:xfrm>
            <a:off x="609600" y="1752600"/>
            <a:ext cx="7573963" cy="4340696"/>
          </a:xfrm>
        </p:spPr>
        <p:txBody>
          <a:bodyPr/>
          <a:lstStyle/>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a:effectLst/>
              </a:rPr>
              <a:t>IDAG:</a:t>
            </a:r>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a:effectLst/>
              </a:rPr>
              <a:t>Arbetslöshet, priser och inflation</a:t>
            </a:r>
            <a:r>
              <a:rPr lang="sv-SE" sz="2400" dirty="0" smtClean="0">
                <a:effectLst/>
              </a:rPr>
              <a:t>.</a:t>
            </a:r>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Phillips-kurvan </a:t>
            </a:r>
            <a:r>
              <a:rPr lang="sv-SE" sz="2400" dirty="0">
                <a:effectLst/>
              </a:rPr>
              <a:t>– </a:t>
            </a:r>
            <a:r>
              <a:rPr lang="sv-SE" sz="2400" dirty="0" smtClean="0">
                <a:effectLst/>
              </a:rPr>
              <a:t>ett samband mellan </a:t>
            </a:r>
            <a:r>
              <a:rPr lang="sv-SE" sz="2400" dirty="0">
                <a:effectLst/>
              </a:rPr>
              <a:t>arbetslöshet och inflation</a:t>
            </a:r>
            <a:r>
              <a:rPr lang="sv-SE" sz="2400" dirty="0" smtClean="0">
                <a:effectLst/>
              </a:rPr>
              <a:t>.</a:t>
            </a:r>
            <a:r>
              <a:rPr lang="sv-SE" sz="2400" dirty="0">
                <a:effectLst/>
              </a:rPr>
              <a:t> </a:t>
            </a:r>
            <a:endParaRPr lang="sv-SE" sz="2400" dirty="0" smtClean="0">
              <a:effectLst/>
            </a:endParaRPr>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AS-sambandet </a:t>
            </a:r>
            <a:r>
              <a:rPr lang="sv-SE" sz="2400" dirty="0">
                <a:effectLst/>
              </a:rPr>
              <a:t>ger ett samband mellan faktisk inflation, förväntad inflation och arbetslöshet.</a:t>
            </a:r>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Är </a:t>
            </a:r>
            <a:r>
              <a:rPr lang="sv-SE" sz="2400" dirty="0">
                <a:effectLst/>
              </a:rPr>
              <a:t>detta samband stabilt?</a:t>
            </a:r>
          </a:p>
        </p:txBody>
      </p:sp>
    </p:spTree>
    <p:extLst>
      <p:ext uri="{BB962C8B-B14F-4D97-AF65-F5344CB8AC3E}">
        <p14:creationId xmlns:p14="http://schemas.microsoft.com/office/powerpoint/2010/main" val="4007990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sv-SE" smtClean="0"/>
              <a:t>Phillipskurvan ”muterar”</a:t>
            </a:r>
          </a:p>
        </p:txBody>
      </p:sp>
      <p:sp>
        <p:nvSpPr>
          <p:cNvPr id="238595" name="Rectangle 3"/>
          <p:cNvSpPr>
            <a:spLocks noGrp="1" noChangeArrowheads="1"/>
          </p:cNvSpPr>
          <p:nvPr>
            <p:ph type="body" idx="1"/>
          </p:nvPr>
        </p:nvSpPr>
        <p:spPr>
          <a:xfrm>
            <a:off x="609600" y="1752600"/>
            <a:ext cx="8077200" cy="4800600"/>
          </a:xfrm>
        </p:spPr>
        <p:txBody>
          <a:bodyPr/>
          <a:lstStyle/>
          <a:p>
            <a:pPr marL="457200" indent="-457200" eaLnBrk="1" hangingPunct="1">
              <a:buFont typeface="Arial" panose="020B0604020202020204" pitchFamily="34" charset="0"/>
              <a:buChar char="•"/>
              <a:defRPr/>
            </a:pPr>
            <a:r>
              <a:rPr lang="sv-SE" sz="2400" dirty="0" smtClean="0">
                <a:effectLst/>
              </a:rPr>
              <a:t>Den negativa relationen mellan arbetslöshet och inflation var mycket tydlig under 1960 talet i USA och i Europa. Efter det är denna relation inte alls så klar. Varför:</a:t>
            </a:r>
          </a:p>
          <a:p>
            <a:pPr marL="800100" lvl="1" indent="-342900" eaLnBrk="1" hangingPunct="1">
              <a:buFont typeface="Arial" panose="020B0604020202020204" pitchFamily="34" charset="0"/>
              <a:buChar char="•"/>
              <a:defRPr/>
            </a:pPr>
            <a:r>
              <a:rPr lang="sv-SE" sz="2000" dirty="0" smtClean="0">
                <a:effectLst/>
              </a:rPr>
              <a:t>Oljeprischockerna under 1970-talet ökade inflationen och arbetslösheten samtidigt.</a:t>
            </a:r>
          </a:p>
          <a:p>
            <a:pPr marL="800100" lvl="1" indent="-342900" eaLnBrk="1" hangingPunct="1">
              <a:buFont typeface="Arial" panose="020B0604020202020204" pitchFamily="34" charset="0"/>
              <a:buChar char="•"/>
              <a:defRPr/>
            </a:pPr>
            <a:r>
              <a:rPr lang="sv-SE" sz="2000" dirty="0" smtClean="0">
                <a:effectLst/>
              </a:rPr>
              <a:t>Lönesättningen tog i större utsträckning med inflationen i sina beräkningar. I många länder infördes (viss) indexering av lönerna till inflation. </a:t>
            </a:r>
          </a:p>
        </p:txBody>
      </p:sp>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10</a:t>
            </a:fld>
            <a:endParaRPr lang="en-GB" dirty="0"/>
          </a:p>
        </p:txBody>
      </p:sp>
    </p:spTree>
    <p:extLst>
      <p:ext uri="{BB962C8B-B14F-4D97-AF65-F5344CB8AC3E}">
        <p14:creationId xmlns:p14="http://schemas.microsoft.com/office/powerpoint/2010/main" val="3112841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8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85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sv-SE" dirty="0" smtClean="0"/>
              <a:t>Inflation i USA sedan 1900</a:t>
            </a:r>
          </a:p>
        </p:txBody>
      </p:sp>
      <p:pic>
        <p:nvPicPr>
          <p:cNvPr id="583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7338"/>
            <a:ext cx="7863978" cy="44183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11</a:t>
            </a:fld>
            <a:endParaRPr lang="en-GB" dirty="0"/>
          </a:p>
        </p:txBody>
      </p:sp>
    </p:spTree>
    <p:extLst>
      <p:ext uri="{BB962C8B-B14F-4D97-AF65-F5344CB8AC3E}">
        <p14:creationId xmlns:p14="http://schemas.microsoft.com/office/powerpoint/2010/main" val="3691724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sv-SE" dirty="0"/>
              <a:t>Ny förväntningsbildning</a:t>
            </a:r>
            <a:endParaRPr lang="sv-SE" dirty="0" smtClean="0"/>
          </a:p>
        </p:txBody>
      </p:sp>
      <p:sp>
        <p:nvSpPr>
          <p:cNvPr id="238595" name="Rectangle 3"/>
          <p:cNvSpPr>
            <a:spLocks noGrp="1" noChangeArrowheads="1"/>
          </p:cNvSpPr>
          <p:nvPr>
            <p:ph type="body" idx="1"/>
          </p:nvPr>
        </p:nvSpPr>
        <p:spPr>
          <a:xfrm>
            <a:off x="599256" y="1752600"/>
            <a:ext cx="8077200" cy="4340696"/>
          </a:xfrm>
        </p:spPr>
        <p:txBody>
          <a:bodyPr/>
          <a:lstStyle/>
          <a:p>
            <a:pPr eaLnBrk="1" hangingPunct="1">
              <a:spcBef>
                <a:spcPct val="10000"/>
              </a:spcBef>
              <a:spcAft>
                <a:spcPct val="10000"/>
              </a:spcAft>
              <a:buClr>
                <a:srgbClr val="003300"/>
              </a:buClr>
              <a:buFont typeface="Arial" panose="020B0604020202020204" pitchFamily="34" charset="0"/>
              <a:buChar char="•"/>
              <a:defRPr/>
            </a:pPr>
            <a:r>
              <a:rPr lang="sv-SE" sz="2200" dirty="0" smtClean="0">
                <a:effectLst/>
              </a:rPr>
              <a:t>Tidigare </a:t>
            </a:r>
            <a:r>
              <a:rPr lang="sv-SE" sz="2200" dirty="0">
                <a:effectLst/>
              </a:rPr>
              <a:t>antog vi att </a:t>
            </a:r>
            <a:r>
              <a:rPr lang="sv-SE" sz="2200" i="1" dirty="0" err="1">
                <a:effectLst/>
              </a:rPr>
              <a:t>P</a:t>
            </a:r>
            <a:r>
              <a:rPr lang="sv-SE" sz="2200" i="1" baseline="-25000" dirty="0" err="1">
                <a:effectLst/>
              </a:rPr>
              <a:t>t</a:t>
            </a:r>
            <a:r>
              <a:rPr lang="sv-SE" sz="2200" i="1" baseline="30000" dirty="0" err="1">
                <a:effectLst/>
              </a:rPr>
              <a:t>e</a:t>
            </a:r>
            <a:r>
              <a:rPr lang="sv-SE" sz="2200" i="1" dirty="0">
                <a:effectLst/>
              </a:rPr>
              <a:t>=P</a:t>
            </a:r>
            <a:r>
              <a:rPr lang="sv-SE" sz="2200" i="1" baseline="-25000" dirty="0">
                <a:effectLst/>
              </a:rPr>
              <a:t>t-</a:t>
            </a:r>
            <a:r>
              <a:rPr lang="sv-SE" sz="2200" baseline="-25000" dirty="0">
                <a:effectLst/>
              </a:rPr>
              <a:t>1</a:t>
            </a:r>
            <a:r>
              <a:rPr lang="sv-SE" sz="2200" i="1" dirty="0">
                <a:effectLst/>
              </a:rPr>
              <a:t>. </a:t>
            </a:r>
            <a:r>
              <a:rPr lang="sv-SE" sz="2200" dirty="0">
                <a:effectLst/>
              </a:rPr>
              <a:t>Om inflationen ständigt är positiv, så är detta inte särskilt rimliga förväntningarna. Antag istället att lönesättarna har förväntningar om inflationen</a:t>
            </a:r>
            <a:r>
              <a:rPr lang="sv-SE" sz="2200" dirty="0" smtClean="0">
                <a:effectLst/>
              </a:rPr>
              <a:t>:</a:t>
            </a:r>
          </a:p>
          <a:p>
            <a:pPr eaLnBrk="1" hangingPunct="1">
              <a:spcBef>
                <a:spcPct val="10000"/>
              </a:spcBef>
              <a:spcAft>
                <a:spcPct val="10000"/>
              </a:spcAft>
              <a:buClr>
                <a:srgbClr val="003300"/>
              </a:buClr>
              <a:buFont typeface="Arial" panose="020B0604020202020204" pitchFamily="34" charset="0"/>
              <a:buChar char="•"/>
              <a:defRPr/>
            </a:pPr>
            <a:endParaRPr lang="sv-SE" sz="2200" dirty="0">
              <a:effectLst/>
            </a:endParaRPr>
          </a:p>
          <a:p>
            <a:pPr eaLnBrk="1" hangingPunct="1">
              <a:spcBef>
                <a:spcPct val="10000"/>
              </a:spcBef>
              <a:spcAft>
                <a:spcPct val="10000"/>
              </a:spcAft>
              <a:buClr>
                <a:srgbClr val="003300"/>
              </a:buClr>
              <a:buFont typeface="Arial" panose="020B0604020202020204" pitchFamily="34" charset="0"/>
              <a:buChar char="•"/>
              <a:defRPr/>
            </a:pPr>
            <a:r>
              <a:rPr lang="sv-SE" sz="2200" dirty="0" smtClean="0">
                <a:effectLst/>
              </a:rPr>
              <a:t>Parametern </a:t>
            </a:r>
            <a:r>
              <a:rPr lang="sv-SE" sz="2200" i="1" dirty="0">
                <a:effectLst/>
                <a:sym typeface="Symbol" pitchFamily="18" charset="2"/>
              </a:rPr>
              <a:t></a:t>
            </a:r>
            <a:r>
              <a:rPr lang="sv-SE" sz="2200" dirty="0">
                <a:effectLst/>
                <a:sym typeface="Symbol" pitchFamily="18" charset="2"/>
              </a:rPr>
              <a:t>  fångar hur förra årets inflationen påverkar den förväntade inflationen under nästa år.</a:t>
            </a:r>
          </a:p>
          <a:p>
            <a:pPr eaLnBrk="1" hangingPunct="1">
              <a:spcBef>
                <a:spcPct val="10000"/>
              </a:spcBef>
              <a:spcAft>
                <a:spcPct val="10000"/>
              </a:spcAft>
              <a:buClr>
                <a:srgbClr val="003300"/>
              </a:buClr>
              <a:buFont typeface="Arial" panose="020B0604020202020204" pitchFamily="34" charset="0"/>
              <a:buChar char="•"/>
              <a:defRPr/>
            </a:pPr>
            <a:r>
              <a:rPr lang="sv-SE" sz="2200" dirty="0">
                <a:effectLst/>
                <a:sym typeface="Symbol" pitchFamily="18" charset="2"/>
              </a:rPr>
              <a:t>Ett sätt att tolka Phillips-kurvans sammanbrott är att säga att </a:t>
            </a:r>
            <a:r>
              <a:rPr lang="sv-SE" sz="2200" i="1" dirty="0">
                <a:effectLst/>
                <a:sym typeface="Symbol" pitchFamily="18" charset="2"/>
              </a:rPr>
              <a:t></a:t>
            </a:r>
            <a:r>
              <a:rPr lang="sv-SE" sz="2200" dirty="0">
                <a:effectLst/>
                <a:sym typeface="Symbol" pitchFamily="18" charset="2"/>
              </a:rPr>
              <a:t> ökade från ungefär 0 till närmare 1 under 1970-talet.</a:t>
            </a:r>
          </a:p>
          <a:p>
            <a:pPr eaLnBrk="1" hangingPunct="1">
              <a:spcBef>
                <a:spcPct val="10000"/>
              </a:spcBef>
              <a:spcAft>
                <a:spcPct val="10000"/>
              </a:spcAft>
              <a:buClr>
                <a:srgbClr val="003300"/>
              </a:buClr>
              <a:buFont typeface="Arial" panose="020B0604020202020204" pitchFamily="34" charset="0"/>
              <a:buChar char="•"/>
              <a:defRPr/>
            </a:pPr>
            <a:r>
              <a:rPr lang="sv-SE" sz="2200" dirty="0">
                <a:effectLst/>
                <a:sym typeface="Symbol" pitchFamily="18" charset="2"/>
              </a:rPr>
              <a:t>Under 70 talet började det bli klart att världen fått tendenser till ihållande inflation. </a:t>
            </a:r>
          </a:p>
          <a:p>
            <a:pPr marL="0" indent="0" eaLnBrk="1" hangingPunct="1">
              <a:defRPr/>
            </a:pPr>
            <a:endParaRPr lang="sv-SE" sz="2000" dirty="0" smtClean="0">
              <a:effectLst/>
            </a:endParaRPr>
          </a:p>
          <a:p>
            <a:pPr marL="457200" indent="-457200" eaLnBrk="1" hangingPunct="1">
              <a:buFont typeface="Arial" panose="020B0604020202020204" pitchFamily="34" charset="0"/>
              <a:buChar char="•"/>
              <a:defRPr/>
            </a:pPr>
            <a:endParaRPr lang="sv-SE" sz="2000" dirty="0">
              <a:effectLst/>
            </a:endParaRPr>
          </a:p>
          <a:p>
            <a:pPr marL="457200" indent="-457200" eaLnBrk="1" hangingPunct="1">
              <a:buFont typeface="Arial" panose="020B0604020202020204" pitchFamily="34" charset="0"/>
              <a:buChar char="•"/>
              <a:defRPr/>
            </a:pPr>
            <a:endParaRPr lang="sv-SE" sz="2000" dirty="0" smtClean="0">
              <a:effectLst/>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059526558"/>
              </p:ext>
            </p:extLst>
          </p:nvPr>
        </p:nvGraphicFramePr>
        <p:xfrm>
          <a:off x="3717137" y="2974193"/>
          <a:ext cx="1718959" cy="526815"/>
        </p:xfrm>
        <a:graphic>
          <a:graphicData uri="http://schemas.openxmlformats.org/presentationml/2006/ole">
            <mc:AlternateContent xmlns:mc="http://schemas.openxmlformats.org/markup-compatibility/2006">
              <mc:Choice xmlns:v="urn:schemas-microsoft-com:vml" Requires="v">
                <p:oleObj spid="_x0000_s59440" name="Equation" r:id="rId3" imgW="787320" imgH="241200" progId="Equation.3">
                  <p:embed/>
                </p:oleObj>
              </mc:Choice>
              <mc:Fallback>
                <p:oleObj name="Equation" r:id="rId3" imgW="787320" imgH="241200" progId="Equation.3">
                  <p:embed/>
                  <p:pic>
                    <p:nvPicPr>
                      <p:cNvPr id="0" name="Object 1"/>
                      <p:cNvPicPr>
                        <a:picLocks noChangeAspect="1" noChangeArrowheads="1"/>
                      </p:cNvPicPr>
                      <p:nvPr/>
                    </p:nvPicPr>
                    <p:blipFill>
                      <a:blip r:embed="rId4"/>
                      <a:srcRect/>
                      <a:stretch>
                        <a:fillRect/>
                      </a:stretch>
                    </p:blipFill>
                    <p:spPr bwMode="auto">
                      <a:xfrm>
                        <a:off x="3717137" y="2974193"/>
                        <a:ext cx="1718959" cy="526815"/>
                      </a:xfrm>
                      <a:prstGeom prst="rect">
                        <a:avLst/>
                      </a:prstGeom>
                      <a:noFill/>
                      <a:ln>
                        <a:noFill/>
                      </a:ln>
                    </p:spPr>
                  </p:pic>
                </p:oleObj>
              </mc:Fallback>
            </mc:AlternateContent>
          </a:graphicData>
        </a:graphic>
      </p:graphicFrame>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12</a:t>
            </a:fld>
            <a:endParaRPr lang="en-GB" dirty="0"/>
          </a:p>
        </p:txBody>
      </p:sp>
    </p:spTree>
    <p:extLst>
      <p:ext uri="{BB962C8B-B14F-4D97-AF65-F5344CB8AC3E}">
        <p14:creationId xmlns:p14="http://schemas.microsoft.com/office/powerpoint/2010/main" val="385772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859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859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8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pPr eaLnBrk="1" hangingPunct="1">
              <a:defRPr/>
            </a:pPr>
            <a:r>
              <a:rPr lang="sv-SE" dirty="0" smtClean="0"/>
              <a:t>Förväntningsutvidgad Phillipskurva</a:t>
            </a:r>
            <a:endParaRPr lang="sv-SE" sz="3200" dirty="0" smtClean="0"/>
          </a:p>
        </p:txBody>
      </p:sp>
      <p:sp>
        <p:nvSpPr>
          <p:cNvPr id="243715" name="Rectangle 3"/>
          <p:cNvSpPr>
            <a:spLocks noGrp="1" noChangeArrowheads="1"/>
          </p:cNvSpPr>
          <p:nvPr>
            <p:ph type="body" idx="1"/>
          </p:nvPr>
        </p:nvSpPr>
        <p:spPr>
          <a:xfrm>
            <a:off x="539552" y="1268760"/>
            <a:ext cx="8077200" cy="4417094"/>
          </a:xfrm>
        </p:spPr>
        <p:txBody>
          <a:bodyPr/>
          <a:lstStyle/>
          <a:p>
            <a:pPr eaLnBrk="1" hangingPunct="1">
              <a:buFont typeface="Arial" panose="020B0604020202020204" pitchFamily="34" charset="0"/>
              <a:buChar char="•"/>
              <a:defRPr/>
            </a:pPr>
            <a:r>
              <a:rPr lang="sv-SE" sz="2000" dirty="0" smtClean="0">
                <a:effectLst/>
              </a:rPr>
              <a:t>Sätt in förväntningsbildningen i </a:t>
            </a:r>
            <a:r>
              <a:rPr lang="sv-SE" sz="2000" dirty="0" smtClean="0">
                <a:effectLst/>
                <a:sym typeface="Symbol" pitchFamily="18" charset="2"/>
              </a:rPr>
              <a:t>ekvationen för inflation från bild 4:</a:t>
            </a:r>
          </a:p>
          <a:p>
            <a:pPr marL="0" indent="0" algn="ctr" eaLnBrk="1" hangingPunct="1">
              <a:spcBef>
                <a:spcPts val="0"/>
              </a:spcBef>
              <a:spcAft>
                <a:spcPts val="0"/>
              </a:spcAft>
              <a:defRPr/>
            </a:pPr>
            <a:r>
              <a:rPr lang="sv-SE" altLang="sv-SE" sz="2000" i="1" dirty="0" smtClean="0">
                <a:effectLst/>
                <a:sym typeface="Symbol"/>
              </a:rPr>
              <a:t></a:t>
            </a:r>
            <a:r>
              <a:rPr lang="sv-SE" sz="2000" i="1" baseline="-25000" dirty="0" smtClean="0">
                <a:effectLst/>
              </a:rPr>
              <a:t>t</a:t>
            </a:r>
            <a:r>
              <a:rPr lang="sv-SE" sz="2000" i="1" dirty="0" smtClean="0">
                <a:effectLst/>
              </a:rPr>
              <a:t> </a:t>
            </a:r>
            <a:r>
              <a:rPr lang="sv-SE" altLang="sv-SE" sz="2000" dirty="0" smtClean="0">
                <a:effectLst/>
                <a:sym typeface="Symbol"/>
              </a:rPr>
              <a:t>=</a:t>
            </a:r>
            <a:r>
              <a:rPr lang="sv-SE" altLang="sv-SE" sz="2000" i="1" dirty="0" smtClean="0">
                <a:effectLst/>
                <a:sym typeface="Symbol"/>
              </a:rPr>
              <a:t> </a:t>
            </a:r>
            <a:r>
              <a:rPr lang="sv-SE" sz="2000" i="1" baseline="-25000" dirty="0" smtClean="0">
                <a:effectLst/>
              </a:rPr>
              <a:t>t</a:t>
            </a:r>
            <a:r>
              <a:rPr lang="sv-SE" altLang="sv-SE" sz="2000" i="1" baseline="30000" dirty="0" smtClean="0">
                <a:effectLst/>
                <a:sym typeface="Symbol"/>
              </a:rPr>
              <a:t>e</a:t>
            </a:r>
            <a:r>
              <a:rPr lang="sv-SE" altLang="sv-SE" sz="2000" dirty="0" smtClean="0">
                <a:effectLst/>
                <a:sym typeface="Symbol"/>
              </a:rPr>
              <a:t>+</a:t>
            </a:r>
            <a:r>
              <a:rPr lang="sv-SE" altLang="sv-SE" sz="2000" i="1" dirty="0" smtClean="0">
                <a:effectLst/>
                <a:sym typeface="Symbol"/>
              </a:rPr>
              <a:t></a:t>
            </a:r>
            <a:r>
              <a:rPr lang="sv-SE" altLang="sv-SE" sz="2000" dirty="0" smtClean="0">
                <a:effectLst/>
                <a:sym typeface="Symbol"/>
              </a:rPr>
              <a:t>+</a:t>
            </a:r>
            <a:r>
              <a:rPr lang="sv-SE" altLang="sv-SE" sz="2000" i="1" dirty="0" smtClean="0">
                <a:effectLst/>
                <a:sym typeface="Symbol"/>
              </a:rPr>
              <a:t>z</a:t>
            </a:r>
            <a:r>
              <a:rPr lang="sv-SE" altLang="sv-SE" sz="2000" dirty="0" smtClean="0">
                <a:effectLst/>
                <a:sym typeface="Symbol"/>
              </a:rPr>
              <a:t>-</a:t>
            </a:r>
            <a:r>
              <a:rPr lang="sv-SE" sz="2000" i="1" dirty="0" smtClean="0">
                <a:effectLst/>
                <a:sym typeface="Symbol"/>
              </a:rPr>
              <a:t></a:t>
            </a:r>
            <a:r>
              <a:rPr lang="sv-SE" sz="2000" baseline="10000" dirty="0" smtClean="0">
                <a:effectLst/>
                <a:sym typeface="Symbol"/>
              </a:rPr>
              <a:t></a:t>
            </a:r>
            <a:r>
              <a:rPr lang="sv-SE" sz="2000" i="1" dirty="0" smtClean="0">
                <a:effectLst/>
                <a:sym typeface="Symbol"/>
              </a:rPr>
              <a:t>u</a:t>
            </a:r>
            <a:r>
              <a:rPr lang="sv-SE" sz="2000" i="1" baseline="-25000" dirty="0" smtClean="0">
                <a:effectLst/>
              </a:rPr>
              <a:t>t</a:t>
            </a:r>
          </a:p>
          <a:p>
            <a:pPr marL="0" indent="0" algn="ctr" eaLnBrk="1" hangingPunct="1">
              <a:spcBef>
                <a:spcPts val="0"/>
              </a:spcBef>
              <a:spcAft>
                <a:spcPts val="0"/>
              </a:spcAft>
              <a:defRPr/>
            </a:pPr>
            <a:r>
              <a:rPr lang="sv-SE" altLang="sv-SE" sz="2000" i="1" dirty="0" smtClean="0">
                <a:effectLst/>
                <a:sym typeface="Symbol"/>
              </a:rPr>
              <a:t></a:t>
            </a:r>
            <a:r>
              <a:rPr lang="sv-SE" sz="2000" i="1" baseline="-25000" dirty="0" smtClean="0">
                <a:effectLst/>
              </a:rPr>
              <a:t>t</a:t>
            </a:r>
            <a:r>
              <a:rPr lang="sv-SE" sz="2000" i="1" dirty="0" smtClean="0">
                <a:effectLst/>
              </a:rPr>
              <a:t> </a:t>
            </a:r>
            <a:r>
              <a:rPr lang="sv-SE" altLang="sv-SE" sz="2000" dirty="0" smtClean="0">
                <a:effectLst/>
                <a:sym typeface="Symbol"/>
              </a:rPr>
              <a:t>=</a:t>
            </a:r>
            <a:r>
              <a:rPr lang="sv-SE" altLang="sv-SE" sz="2000" i="1" dirty="0" smtClean="0">
                <a:effectLst/>
                <a:sym typeface="Symbol"/>
              </a:rPr>
              <a:t>  </a:t>
            </a:r>
            <a:r>
              <a:rPr lang="sv-SE" sz="2000" baseline="10000" dirty="0" smtClean="0">
                <a:effectLst/>
                <a:sym typeface="Symbol"/>
              </a:rPr>
              <a:t></a:t>
            </a:r>
            <a:r>
              <a:rPr lang="sv-SE" altLang="sv-SE" sz="2000" i="1" dirty="0" smtClean="0">
                <a:effectLst/>
                <a:sym typeface="Symbol"/>
              </a:rPr>
              <a:t></a:t>
            </a:r>
            <a:r>
              <a:rPr lang="sv-SE" sz="2000" i="1" baseline="-25000" dirty="0" smtClean="0">
                <a:effectLst/>
              </a:rPr>
              <a:t>t-</a:t>
            </a:r>
            <a:r>
              <a:rPr lang="sv-SE" sz="2000" baseline="-25000" dirty="0" smtClean="0">
                <a:effectLst/>
              </a:rPr>
              <a:t>1</a:t>
            </a:r>
            <a:r>
              <a:rPr lang="sv-SE" sz="2000" i="1" baseline="-25000" dirty="0" smtClean="0">
                <a:effectLst/>
              </a:rPr>
              <a:t> </a:t>
            </a:r>
            <a:r>
              <a:rPr lang="sv-SE" altLang="sv-SE" sz="2000" dirty="0" smtClean="0">
                <a:effectLst/>
                <a:sym typeface="Symbol"/>
              </a:rPr>
              <a:t>+</a:t>
            </a:r>
            <a:r>
              <a:rPr lang="sv-SE" altLang="sv-SE" sz="2000" i="1" dirty="0" smtClean="0">
                <a:effectLst/>
                <a:sym typeface="Symbol"/>
              </a:rPr>
              <a:t></a:t>
            </a:r>
            <a:r>
              <a:rPr lang="sv-SE" altLang="sv-SE" sz="2000" dirty="0" smtClean="0">
                <a:effectLst/>
                <a:sym typeface="Symbol"/>
              </a:rPr>
              <a:t>+</a:t>
            </a:r>
            <a:r>
              <a:rPr lang="sv-SE" altLang="sv-SE" sz="2000" i="1" dirty="0" smtClean="0">
                <a:effectLst/>
                <a:sym typeface="Symbol"/>
              </a:rPr>
              <a:t>z</a:t>
            </a:r>
            <a:r>
              <a:rPr lang="sv-SE" altLang="sv-SE" sz="2000" dirty="0" smtClean="0">
                <a:effectLst/>
                <a:sym typeface="Symbol"/>
              </a:rPr>
              <a:t>-</a:t>
            </a:r>
            <a:r>
              <a:rPr lang="sv-SE" sz="2000" i="1" dirty="0" smtClean="0">
                <a:effectLst/>
                <a:sym typeface="Symbol"/>
              </a:rPr>
              <a:t></a:t>
            </a:r>
            <a:r>
              <a:rPr lang="sv-SE" sz="2000" baseline="10000" dirty="0" smtClean="0">
                <a:effectLst/>
                <a:sym typeface="Symbol"/>
              </a:rPr>
              <a:t></a:t>
            </a:r>
            <a:r>
              <a:rPr lang="sv-SE" sz="2000" i="1" dirty="0" smtClean="0">
                <a:effectLst/>
                <a:sym typeface="Symbol"/>
              </a:rPr>
              <a:t>u</a:t>
            </a:r>
            <a:r>
              <a:rPr lang="sv-SE" sz="2000" i="1" baseline="-25000" dirty="0" smtClean="0">
                <a:effectLst/>
              </a:rPr>
              <a:t>t</a:t>
            </a:r>
          </a:p>
          <a:p>
            <a:pPr marL="0" indent="0" eaLnBrk="1" hangingPunct="1">
              <a:spcBef>
                <a:spcPts val="0"/>
              </a:spcBef>
              <a:spcAft>
                <a:spcPts val="0"/>
              </a:spcAft>
              <a:defRPr/>
            </a:pPr>
            <a:endParaRPr lang="sv-SE" sz="2000" baseline="-25000" dirty="0" smtClean="0">
              <a:effectLst/>
            </a:endParaRPr>
          </a:p>
          <a:p>
            <a:pPr lvl="0" eaLnBrk="1" hangingPunct="1">
              <a:spcBef>
                <a:spcPct val="10000"/>
              </a:spcBef>
              <a:spcAft>
                <a:spcPct val="10000"/>
              </a:spcAft>
              <a:buClrTx/>
              <a:buFont typeface="Arial" panose="020B0604020202020204" pitchFamily="34" charset="0"/>
              <a:buChar char="•"/>
              <a:defRPr/>
            </a:pPr>
            <a:r>
              <a:rPr lang="sv-SE" sz="2000" i="1" dirty="0" smtClean="0">
                <a:effectLst/>
              </a:rPr>
              <a:t> </a:t>
            </a:r>
            <a:r>
              <a:rPr lang="sv-SE" sz="2000" kern="1200" dirty="0" smtClean="0">
                <a:effectLst/>
                <a:ea typeface="MS Gothic" pitchFamily="49" charset="-128"/>
              </a:rPr>
              <a:t>Fram till och med 60-talet förefaller inflationsförväntningarna varit nära 0 och oberoende av tidigare års inflation, dvs </a:t>
            </a:r>
            <a:r>
              <a:rPr lang="sv-SE" sz="2000" i="1" kern="1200" dirty="0" smtClean="0">
                <a:effectLst/>
                <a:ea typeface="MS Gothic" pitchFamily="49" charset="-128"/>
                <a:sym typeface="Symbol" pitchFamily="18" charset="2"/>
              </a:rPr>
              <a:t></a:t>
            </a:r>
            <a:r>
              <a:rPr lang="sv-SE" sz="2000" kern="1200" dirty="0" smtClean="0">
                <a:effectLst/>
                <a:ea typeface="MS Gothic" pitchFamily="49" charset="-128"/>
                <a:sym typeface="Symbol" pitchFamily="18" charset="2"/>
              </a:rPr>
              <a:t>  = 0 och vi har </a:t>
            </a:r>
          </a:p>
          <a:p>
            <a:pPr marL="0" lvl="0" indent="0" algn="ctr" eaLnBrk="1" hangingPunct="1">
              <a:spcBef>
                <a:spcPct val="10000"/>
              </a:spcBef>
              <a:spcAft>
                <a:spcPct val="10000"/>
              </a:spcAft>
              <a:buClrTx/>
              <a:defRPr/>
            </a:pPr>
            <a:r>
              <a:rPr lang="sv-SE" altLang="sv-SE" sz="2000" i="1" dirty="0" smtClean="0">
                <a:effectLst/>
                <a:sym typeface="Symbol"/>
              </a:rPr>
              <a:t></a:t>
            </a:r>
            <a:r>
              <a:rPr lang="sv-SE" sz="2000" i="1" baseline="-25000" dirty="0" smtClean="0">
                <a:effectLst/>
              </a:rPr>
              <a:t>t </a:t>
            </a:r>
            <a:r>
              <a:rPr lang="sv-SE" altLang="sv-SE" sz="2000" i="1" kern="1200" dirty="0" smtClean="0">
                <a:effectLst/>
                <a:ea typeface="MS Gothic" pitchFamily="49" charset="-128"/>
                <a:sym typeface="Symbol"/>
              </a:rPr>
              <a:t>=</a:t>
            </a:r>
            <a:r>
              <a:rPr lang="sv-SE" altLang="sv-SE" sz="2000" i="1" kern="1200" dirty="0" smtClean="0">
                <a:effectLst/>
                <a:latin typeface="Times New Roman" pitchFamily="18" charset="0"/>
                <a:ea typeface="MS Gothic" pitchFamily="49" charset="-128"/>
                <a:sym typeface="Symbol"/>
              </a:rPr>
              <a:t>  </a:t>
            </a:r>
            <a:r>
              <a:rPr lang="sv-SE" altLang="sv-SE" sz="2000" kern="1200" dirty="0" smtClean="0">
                <a:effectLst/>
                <a:ea typeface="MS Gothic" pitchFamily="49" charset="-128"/>
                <a:sym typeface="Symbol"/>
              </a:rPr>
              <a:t>+</a:t>
            </a:r>
            <a:r>
              <a:rPr lang="sv-SE" altLang="sv-SE" sz="2000" i="1" kern="1200" dirty="0" smtClean="0">
                <a:effectLst/>
                <a:ea typeface="MS Gothic" pitchFamily="49" charset="-128"/>
                <a:sym typeface="Symbol"/>
              </a:rPr>
              <a:t>z</a:t>
            </a:r>
            <a:r>
              <a:rPr lang="sv-SE" altLang="sv-SE" sz="2000" kern="1200" dirty="0" smtClean="0">
                <a:effectLst/>
                <a:ea typeface="MS Gothic" pitchFamily="49" charset="-128"/>
                <a:sym typeface="Symbol"/>
              </a:rPr>
              <a:t>-</a:t>
            </a:r>
            <a:r>
              <a:rPr lang="sv-SE" sz="2000" i="1" kern="1200" dirty="0" smtClean="0">
                <a:effectLst/>
                <a:ea typeface="MS Gothic" pitchFamily="49" charset="-128"/>
                <a:sym typeface="Symbol"/>
              </a:rPr>
              <a:t></a:t>
            </a:r>
            <a:r>
              <a:rPr lang="sv-SE" sz="2000" kern="1200" baseline="10000" dirty="0" smtClean="0">
                <a:effectLst/>
                <a:ea typeface="MS Gothic" pitchFamily="49" charset="-128"/>
                <a:sym typeface="Symbol"/>
              </a:rPr>
              <a:t></a:t>
            </a:r>
            <a:r>
              <a:rPr lang="sv-SE" sz="2000" i="1" kern="1200" dirty="0" smtClean="0">
                <a:effectLst/>
                <a:ea typeface="MS Gothic" pitchFamily="49" charset="-128"/>
                <a:sym typeface="Symbol"/>
              </a:rPr>
              <a:t>u</a:t>
            </a:r>
            <a:r>
              <a:rPr lang="sv-SE" sz="2000" i="1" kern="1200" baseline="-25000" dirty="0" smtClean="0">
                <a:effectLst/>
                <a:ea typeface="MS Gothic" pitchFamily="49" charset="-128"/>
              </a:rPr>
              <a:t>t</a:t>
            </a:r>
            <a:r>
              <a:rPr lang="sv-SE" sz="2000" i="1" kern="1200" dirty="0" smtClean="0">
                <a:solidFill>
                  <a:srgbClr val="FFFFFF"/>
                </a:solidFill>
                <a:effectLst/>
                <a:latin typeface="Times New Roman" pitchFamily="18" charset="0"/>
                <a:ea typeface="MS Gothic" pitchFamily="49" charset="-128"/>
                <a:sym typeface="Symbol"/>
              </a:rPr>
              <a:t>.</a:t>
            </a:r>
          </a:p>
          <a:p>
            <a:pPr eaLnBrk="1" hangingPunct="1">
              <a:spcBef>
                <a:spcPct val="10000"/>
              </a:spcBef>
              <a:spcAft>
                <a:spcPct val="10000"/>
              </a:spcAft>
              <a:buClrTx/>
              <a:buFont typeface="Arial" panose="020B0604020202020204" pitchFamily="34" charset="0"/>
              <a:buChar char="•"/>
              <a:defRPr/>
            </a:pPr>
            <a:r>
              <a:rPr lang="sv-SE" sz="2000" kern="1200" dirty="0" smtClean="0">
                <a:effectLst/>
                <a:ea typeface="MS Gothic" pitchFamily="49" charset="-128"/>
              </a:rPr>
              <a:t>Om </a:t>
            </a:r>
            <a:r>
              <a:rPr lang="sv-SE" sz="2000" i="1" kern="1200" dirty="0" smtClean="0">
                <a:effectLst/>
                <a:ea typeface="MS Gothic" pitchFamily="49" charset="-128"/>
                <a:sym typeface="Symbol" pitchFamily="18" charset="2"/>
              </a:rPr>
              <a:t></a:t>
            </a:r>
            <a:r>
              <a:rPr lang="sv-SE" sz="2000" kern="1200" dirty="0" smtClean="0">
                <a:effectLst/>
                <a:ea typeface="MS Gothic" pitchFamily="49" charset="-128"/>
                <a:sym typeface="Symbol" pitchFamily="18" charset="2"/>
              </a:rPr>
              <a:t> istället är positivt betyder det att om förra årets inflation var hög så reviderar man upp förväntningarna om nästa års inflation. Om förväntningarna är att nästa års inflation är lika med årets inflation är </a:t>
            </a:r>
            <a:r>
              <a:rPr lang="sv-SE" sz="2000" i="1" kern="1200" dirty="0" smtClean="0">
                <a:effectLst/>
                <a:ea typeface="MS Gothic" pitchFamily="49" charset="-128"/>
                <a:sym typeface="Symbol" pitchFamily="18" charset="2"/>
              </a:rPr>
              <a:t> </a:t>
            </a:r>
            <a:r>
              <a:rPr lang="sv-SE" sz="2000" kern="1200" dirty="0" smtClean="0">
                <a:effectLst/>
                <a:ea typeface="MS Gothic" pitchFamily="49" charset="-128"/>
                <a:sym typeface="Symbol" pitchFamily="18" charset="2"/>
              </a:rPr>
              <a:t>=1 så att </a:t>
            </a:r>
            <a:r>
              <a:rPr lang="sv-SE" altLang="sv-SE" sz="2000" i="1" dirty="0">
                <a:effectLst/>
                <a:sym typeface="Symbol"/>
              </a:rPr>
              <a:t></a:t>
            </a:r>
            <a:r>
              <a:rPr lang="sv-SE" sz="2000" i="1" baseline="-25000" dirty="0" smtClean="0">
                <a:effectLst/>
              </a:rPr>
              <a:t>t</a:t>
            </a:r>
            <a:r>
              <a:rPr lang="sv-SE" altLang="sv-SE" sz="2000" i="1" baseline="30000" dirty="0" smtClean="0">
                <a:effectLst/>
                <a:sym typeface="Symbol"/>
              </a:rPr>
              <a:t>e</a:t>
            </a:r>
            <a:r>
              <a:rPr lang="sv-SE" altLang="sv-SE" sz="2000" i="1" dirty="0" smtClean="0">
                <a:effectLst/>
                <a:sym typeface="Symbol"/>
              </a:rPr>
              <a:t>=</a:t>
            </a:r>
            <a:r>
              <a:rPr lang="sv-SE" sz="2000" i="1" baseline="-25000" dirty="0" smtClean="0">
                <a:effectLst/>
              </a:rPr>
              <a:t>t</a:t>
            </a:r>
            <a:r>
              <a:rPr lang="sv-SE" sz="2000" baseline="-25000" dirty="0" smtClean="0">
                <a:effectLst/>
              </a:rPr>
              <a:t>-1</a:t>
            </a:r>
            <a:r>
              <a:rPr lang="sv-SE" sz="2000" i="1" dirty="0" smtClean="0">
                <a:effectLst/>
              </a:rPr>
              <a:t>.</a:t>
            </a:r>
            <a:r>
              <a:rPr lang="sv-SE" altLang="sv-SE" sz="2000" i="1" dirty="0" smtClean="0">
                <a:effectLst/>
                <a:sym typeface="Symbol"/>
              </a:rPr>
              <a:t> </a:t>
            </a:r>
            <a:r>
              <a:rPr lang="sv-SE" sz="2000" kern="1200" dirty="0" smtClean="0">
                <a:effectLst/>
                <a:ea typeface="MS Gothic" pitchFamily="49" charset="-128"/>
                <a:sym typeface="Symbol" pitchFamily="18" charset="2"/>
              </a:rPr>
              <a:t>Då får vi en ny Phillipskurva, som ofta kallas den </a:t>
            </a:r>
            <a:r>
              <a:rPr lang="sv-SE" sz="2000" b="1" kern="1200" dirty="0" smtClean="0">
                <a:effectLst/>
                <a:ea typeface="MS Gothic" pitchFamily="49" charset="-128"/>
                <a:sym typeface="Symbol" pitchFamily="18" charset="2"/>
              </a:rPr>
              <a:t>förväntningsutvidgade</a:t>
            </a:r>
            <a:r>
              <a:rPr lang="sv-SE" sz="2000" kern="1200" dirty="0" smtClean="0">
                <a:effectLst/>
                <a:ea typeface="MS Gothic" pitchFamily="49" charset="-128"/>
                <a:sym typeface="Symbol" pitchFamily="18" charset="2"/>
              </a:rPr>
              <a:t>:</a:t>
            </a:r>
          </a:p>
          <a:p>
            <a:pPr marL="0" indent="0" algn="ctr" eaLnBrk="1" hangingPunct="1">
              <a:spcBef>
                <a:spcPct val="10000"/>
              </a:spcBef>
              <a:spcAft>
                <a:spcPct val="10000"/>
              </a:spcAft>
              <a:buClrTx/>
              <a:defRPr/>
            </a:pPr>
            <a:r>
              <a:rPr lang="sv-SE" altLang="sv-SE" sz="2000" i="1" dirty="0" smtClean="0">
                <a:effectLst/>
                <a:sym typeface="Symbol"/>
              </a:rPr>
              <a:t></a:t>
            </a:r>
            <a:r>
              <a:rPr lang="sv-SE" sz="2000" i="1" baseline="-25000" dirty="0" smtClean="0">
                <a:effectLst/>
              </a:rPr>
              <a:t>t </a:t>
            </a:r>
            <a:r>
              <a:rPr lang="sv-SE" altLang="sv-SE" sz="2000" i="1" kern="1200" dirty="0" smtClean="0">
                <a:effectLst/>
                <a:ea typeface="MS Gothic" pitchFamily="49" charset="-128"/>
                <a:sym typeface="Symbol"/>
              </a:rPr>
              <a:t>= </a:t>
            </a:r>
            <a:r>
              <a:rPr lang="sv-SE" altLang="sv-SE" sz="2000" i="1" dirty="0" smtClean="0">
                <a:effectLst/>
                <a:sym typeface="Symbol"/>
              </a:rPr>
              <a:t></a:t>
            </a:r>
            <a:r>
              <a:rPr lang="sv-SE" sz="2000" i="1" baseline="-25000" dirty="0" smtClean="0">
                <a:effectLst/>
              </a:rPr>
              <a:t>t-1 </a:t>
            </a:r>
            <a:r>
              <a:rPr lang="sv-SE" altLang="sv-SE" sz="2000" i="1" kern="1200" dirty="0" smtClean="0">
                <a:effectLst/>
                <a:ea typeface="MS Gothic" pitchFamily="49" charset="-128"/>
                <a:sym typeface="Symbol"/>
              </a:rPr>
              <a:t>+ </a:t>
            </a:r>
            <a:r>
              <a:rPr lang="sv-SE" altLang="sv-SE" sz="2000" kern="1200" dirty="0" smtClean="0">
                <a:effectLst/>
                <a:ea typeface="MS Gothic" pitchFamily="49" charset="-128"/>
                <a:sym typeface="Symbol"/>
              </a:rPr>
              <a:t>+</a:t>
            </a:r>
            <a:r>
              <a:rPr lang="sv-SE" altLang="sv-SE" sz="2000" i="1" kern="1200" dirty="0" smtClean="0">
                <a:effectLst/>
                <a:ea typeface="MS Gothic" pitchFamily="49" charset="-128"/>
                <a:sym typeface="Symbol"/>
              </a:rPr>
              <a:t>z</a:t>
            </a:r>
            <a:r>
              <a:rPr lang="sv-SE" altLang="sv-SE" sz="2000" kern="1200" dirty="0" smtClean="0">
                <a:effectLst/>
                <a:ea typeface="MS Gothic" pitchFamily="49" charset="-128"/>
                <a:sym typeface="Symbol"/>
              </a:rPr>
              <a:t>-</a:t>
            </a:r>
            <a:r>
              <a:rPr lang="sv-SE" sz="2000" i="1" kern="1200" dirty="0" smtClean="0">
                <a:effectLst/>
                <a:ea typeface="MS Gothic" pitchFamily="49" charset="-128"/>
                <a:sym typeface="Symbol"/>
              </a:rPr>
              <a:t></a:t>
            </a:r>
            <a:r>
              <a:rPr lang="sv-SE" sz="2000" kern="1200" baseline="10000" dirty="0" smtClean="0">
                <a:effectLst/>
                <a:ea typeface="MS Gothic" pitchFamily="49" charset="-128"/>
                <a:sym typeface="Symbol"/>
              </a:rPr>
              <a:t></a:t>
            </a:r>
            <a:r>
              <a:rPr lang="sv-SE" sz="2000" i="1" kern="1200" dirty="0" smtClean="0">
                <a:effectLst/>
                <a:ea typeface="MS Gothic" pitchFamily="49" charset="-128"/>
                <a:sym typeface="Symbol"/>
              </a:rPr>
              <a:t>u</a:t>
            </a:r>
            <a:r>
              <a:rPr lang="sv-SE" sz="2000" i="1" kern="1200" baseline="-25000" dirty="0" smtClean="0">
                <a:effectLst/>
                <a:ea typeface="MS Gothic" pitchFamily="49" charset="-128"/>
              </a:rPr>
              <a:t>t</a:t>
            </a:r>
            <a:r>
              <a:rPr lang="sv-SE" sz="2000" i="1" kern="1200" dirty="0" smtClean="0">
                <a:solidFill>
                  <a:srgbClr val="FFFFFF"/>
                </a:solidFill>
                <a:effectLst/>
                <a:ea typeface="MS Gothic" pitchFamily="49" charset="-128"/>
                <a:sym typeface="Symbol"/>
              </a:rPr>
              <a:t>.</a:t>
            </a:r>
          </a:p>
          <a:p>
            <a:pPr marL="0" indent="0" algn="ctr" eaLnBrk="1" hangingPunct="1">
              <a:spcBef>
                <a:spcPct val="10000"/>
              </a:spcBef>
              <a:spcAft>
                <a:spcPct val="10000"/>
              </a:spcAft>
              <a:buClrTx/>
              <a:defRPr/>
            </a:pPr>
            <a:r>
              <a:rPr lang="sv-SE" altLang="sv-SE" sz="2000" i="1" dirty="0" smtClean="0">
                <a:effectLst/>
                <a:sym typeface="Symbol"/>
              </a:rPr>
              <a:t></a:t>
            </a:r>
            <a:r>
              <a:rPr lang="sv-SE" sz="2000" i="1" baseline="-25000" dirty="0" smtClean="0">
                <a:effectLst/>
              </a:rPr>
              <a:t>t </a:t>
            </a:r>
            <a:r>
              <a:rPr lang="sv-SE" sz="2000" i="1" kern="1200" dirty="0" smtClean="0">
                <a:effectLst/>
                <a:ea typeface="MS Gothic" pitchFamily="49" charset="-128"/>
                <a:sym typeface="Symbol"/>
              </a:rPr>
              <a:t>-</a:t>
            </a:r>
            <a:r>
              <a:rPr lang="sv-SE" altLang="sv-SE" sz="2000" i="1" kern="1200" dirty="0" smtClean="0">
                <a:effectLst/>
                <a:ea typeface="MS Gothic" pitchFamily="49" charset="-128"/>
                <a:sym typeface="Symbol"/>
              </a:rPr>
              <a:t> </a:t>
            </a:r>
            <a:r>
              <a:rPr lang="sv-SE" altLang="sv-SE" sz="2000" i="1" dirty="0" smtClean="0">
                <a:effectLst/>
                <a:sym typeface="Symbol"/>
              </a:rPr>
              <a:t></a:t>
            </a:r>
            <a:r>
              <a:rPr lang="sv-SE" sz="2000" i="1" baseline="-25000" dirty="0" smtClean="0">
                <a:effectLst/>
              </a:rPr>
              <a:t>t-1 </a:t>
            </a:r>
            <a:r>
              <a:rPr lang="sv-SE" altLang="sv-SE" sz="2000" i="1" kern="1200" dirty="0" smtClean="0">
                <a:effectLst/>
                <a:ea typeface="MS Gothic" pitchFamily="49" charset="-128"/>
                <a:sym typeface="Symbol"/>
              </a:rPr>
              <a:t>=  </a:t>
            </a:r>
            <a:r>
              <a:rPr lang="sv-SE" altLang="sv-SE" sz="2000" kern="1200" dirty="0" smtClean="0">
                <a:effectLst/>
                <a:ea typeface="MS Gothic" pitchFamily="49" charset="-128"/>
                <a:sym typeface="Symbol"/>
              </a:rPr>
              <a:t>+</a:t>
            </a:r>
            <a:r>
              <a:rPr lang="sv-SE" altLang="sv-SE" sz="2000" i="1" kern="1200" dirty="0" smtClean="0">
                <a:effectLst/>
                <a:ea typeface="MS Gothic" pitchFamily="49" charset="-128"/>
                <a:sym typeface="Symbol"/>
              </a:rPr>
              <a:t>z</a:t>
            </a:r>
            <a:r>
              <a:rPr lang="sv-SE" altLang="sv-SE" sz="2000" kern="1200" dirty="0" smtClean="0">
                <a:effectLst/>
                <a:ea typeface="MS Gothic" pitchFamily="49" charset="-128"/>
                <a:sym typeface="Symbol"/>
              </a:rPr>
              <a:t>-</a:t>
            </a:r>
            <a:r>
              <a:rPr lang="sv-SE" sz="2000" i="1" kern="1200" dirty="0" smtClean="0">
                <a:effectLst/>
                <a:ea typeface="MS Gothic" pitchFamily="49" charset="-128"/>
                <a:sym typeface="Symbol"/>
              </a:rPr>
              <a:t></a:t>
            </a:r>
            <a:r>
              <a:rPr lang="sv-SE" sz="2000" kern="1200" baseline="10000" dirty="0" smtClean="0">
                <a:effectLst/>
                <a:ea typeface="MS Gothic" pitchFamily="49" charset="-128"/>
                <a:sym typeface="Symbol"/>
              </a:rPr>
              <a:t></a:t>
            </a:r>
            <a:r>
              <a:rPr lang="sv-SE" sz="2000" i="1" kern="1200" dirty="0" smtClean="0">
                <a:effectLst/>
                <a:ea typeface="MS Gothic" pitchFamily="49" charset="-128"/>
                <a:sym typeface="Symbol"/>
              </a:rPr>
              <a:t>u</a:t>
            </a:r>
            <a:r>
              <a:rPr lang="sv-SE" sz="2000" i="1" kern="1200" baseline="-25000" dirty="0" smtClean="0">
                <a:effectLst/>
                <a:ea typeface="MS Gothic" pitchFamily="49" charset="-128"/>
              </a:rPr>
              <a:t>t</a:t>
            </a:r>
            <a:r>
              <a:rPr lang="sv-SE" sz="2000" i="1" kern="1200" dirty="0" smtClean="0">
                <a:solidFill>
                  <a:srgbClr val="FFFFFF"/>
                </a:solidFill>
                <a:effectLst/>
                <a:ea typeface="MS Gothic" pitchFamily="49" charset="-128"/>
                <a:sym typeface="Symbol"/>
              </a:rPr>
              <a:t>.</a:t>
            </a:r>
          </a:p>
          <a:p>
            <a:pPr marL="457200" indent="-457200" eaLnBrk="1" hangingPunct="1">
              <a:spcBef>
                <a:spcPct val="10000"/>
              </a:spcBef>
              <a:spcAft>
                <a:spcPct val="10000"/>
              </a:spcAft>
              <a:buClrTx/>
              <a:buFont typeface="Arial" panose="020B0604020202020204" pitchFamily="34" charset="0"/>
              <a:buChar char="•"/>
              <a:defRPr/>
            </a:pPr>
            <a:r>
              <a:rPr lang="sv-SE" sz="2000" dirty="0">
                <a:effectLst/>
                <a:sym typeface="Symbol" pitchFamily="18" charset="2"/>
              </a:rPr>
              <a:t>Här får vi att </a:t>
            </a:r>
            <a:r>
              <a:rPr lang="sv-SE" sz="2000" b="1" dirty="0">
                <a:effectLst/>
                <a:sym typeface="Symbol" pitchFamily="18" charset="2"/>
              </a:rPr>
              <a:t>förändringen</a:t>
            </a:r>
            <a:r>
              <a:rPr lang="sv-SE" sz="2000" dirty="0">
                <a:effectLst/>
                <a:sym typeface="Symbol" pitchFamily="18" charset="2"/>
              </a:rPr>
              <a:t> i inflationen beror på </a:t>
            </a:r>
            <a:r>
              <a:rPr lang="sv-SE" sz="2000" dirty="0" smtClean="0">
                <a:effectLst/>
                <a:sym typeface="Symbol" pitchFamily="18" charset="2"/>
              </a:rPr>
              <a:t>arbetslösheten. Detta stämde bättre med verkligheten efter 1970.</a:t>
            </a:r>
            <a:endParaRPr lang="sv-SE" sz="2000" i="1" kern="1200" dirty="0" smtClean="0">
              <a:solidFill>
                <a:srgbClr val="FFFFFF"/>
              </a:solidFill>
              <a:effectLst/>
              <a:ea typeface="MS Gothic" pitchFamily="49" charset="-128"/>
              <a:sym typeface="Symbol"/>
            </a:endParaRPr>
          </a:p>
        </p:txBody>
      </p:sp>
      <p:sp>
        <p:nvSpPr>
          <p:cNvPr id="243720" name="Rectangle 8"/>
          <p:cNvSpPr>
            <a:spLocks noChangeArrowheads="1"/>
          </p:cNvSpPr>
          <p:nvPr/>
        </p:nvSpPr>
        <p:spPr bwMode="auto">
          <a:xfrm>
            <a:off x="509588" y="5517232"/>
            <a:ext cx="7924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39725" indent="-339725" algn="l" eaLnBrk="1" hangingPunct="1">
              <a:spcBef>
                <a:spcPct val="10000"/>
              </a:spcBef>
              <a:spcAft>
                <a:spcPct val="10000"/>
              </a:spcAft>
              <a:buClrTx/>
              <a:buFont typeface="Wingdings" pitchFamily="2" charset="2"/>
              <a:buChar char="§"/>
              <a:defRPr/>
            </a:pPr>
            <a:endParaRPr lang="sv-SE" sz="2000" i="1" dirty="0">
              <a:solidFill>
                <a:schemeClr val="tx1"/>
              </a:solidFill>
              <a:latin typeface="+mn-lt"/>
              <a:sym typeface="Symbol" pitchFamily="18" charset="2"/>
            </a:endParaRPr>
          </a:p>
        </p:txBody>
      </p:sp>
      <p:sp>
        <p:nvSpPr>
          <p:cNvPr id="11"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13</a:t>
            </a:fld>
            <a:endParaRPr lang="en-GB" dirty="0"/>
          </a:p>
        </p:txBody>
      </p:sp>
    </p:spTree>
    <p:extLst>
      <p:ext uri="{BB962C8B-B14F-4D97-AF65-F5344CB8AC3E}">
        <p14:creationId xmlns:p14="http://schemas.microsoft.com/office/powerpoint/2010/main" val="3143862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3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3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371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371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371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371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3715">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371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pPr eaLnBrk="1" hangingPunct="1">
              <a:defRPr/>
            </a:pPr>
            <a:r>
              <a:rPr lang="sv-SE" dirty="0"/>
              <a:t>Phillipskurvan version </a:t>
            </a:r>
            <a:r>
              <a:rPr lang="sv-SE" dirty="0" smtClean="0"/>
              <a:t>2.0</a:t>
            </a:r>
            <a:endParaRPr lang="sv-SE" sz="3200" dirty="0" smtClean="0"/>
          </a:p>
        </p:txBody>
      </p:sp>
      <p:sp>
        <p:nvSpPr>
          <p:cNvPr id="243720" name="Rectangle 8"/>
          <p:cNvSpPr>
            <a:spLocks noChangeArrowheads="1"/>
          </p:cNvSpPr>
          <p:nvPr/>
        </p:nvSpPr>
        <p:spPr bwMode="auto">
          <a:xfrm>
            <a:off x="509588" y="5517232"/>
            <a:ext cx="7924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39725" indent="-339725" algn="l" eaLnBrk="1" hangingPunct="1">
              <a:spcBef>
                <a:spcPct val="10000"/>
              </a:spcBef>
              <a:spcAft>
                <a:spcPct val="10000"/>
              </a:spcAft>
              <a:buClrTx/>
              <a:buFont typeface="Wingdings" pitchFamily="2" charset="2"/>
              <a:buChar char="§"/>
              <a:defRPr/>
            </a:pPr>
            <a:endParaRPr lang="sv-SE" sz="2000" i="1" dirty="0">
              <a:solidFill>
                <a:schemeClr val="tx1"/>
              </a:solidFill>
              <a:latin typeface="+mn-lt"/>
              <a:sym typeface="Symbol" pitchFamily="18" charset="2"/>
            </a:endParaRPr>
          </a:p>
        </p:txBody>
      </p:sp>
      <p:pic>
        <p:nvPicPr>
          <p:cNvPr id="604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128" y="1700808"/>
            <a:ext cx="7239719" cy="45435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14</a:t>
            </a:fld>
            <a:endParaRPr lang="en-GB" dirty="0"/>
          </a:p>
        </p:txBody>
      </p:sp>
      <p:sp>
        <p:nvSpPr>
          <p:cNvPr id="2" name="TextBox 1"/>
          <p:cNvSpPr txBox="1"/>
          <p:nvPr/>
        </p:nvSpPr>
        <p:spPr>
          <a:xfrm>
            <a:off x="2123728" y="1628800"/>
            <a:ext cx="5173468" cy="400110"/>
          </a:xfrm>
          <a:prstGeom prst="rect">
            <a:avLst/>
          </a:prstGeom>
          <a:noFill/>
        </p:spPr>
        <p:txBody>
          <a:bodyPr wrap="none" rtlCol="0">
            <a:spAutoFit/>
          </a:bodyPr>
          <a:lstStyle/>
          <a:p>
            <a:r>
              <a:rPr lang="sv-SE" sz="2000" dirty="0" smtClean="0">
                <a:solidFill>
                  <a:srgbClr val="000000"/>
                </a:solidFill>
                <a:effectLst>
                  <a:outerShdw blurRad="38100" dist="38100" dir="2700000" algn="tl">
                    <a:srgbClr val="C0C0C0"/>
                  </a:outerShdw>
                </a:effectLst>
                <a:latin typeface="+mj-lt"/>
                <a:ea typeface="+mj-ea"/>
                <a:cs typeface="+mj-cs"/>
              </a:rPr>
              <a:t>Arbetslöshet och inflation i USA sedan 1970</a:t>
            </a:r>
            <a:endParaRPr lang="sv-SE" sz="2000" dirty="0">
              <a:solidFill>
                <a:srgbClr val="000000"/>
              </a:solidFill>
              <a:effectLst>
                <a:outerShdw blurRad="38100" dist="38100" dir="2700000" algn="tl">
                  <a:srgbClr val="C0C0C0"/>
                </a:outerShdw>
              </a:effectLst>
              <a:latin typeface="+mj-lt"/>
              <a:ea typeface="+mj-ea"/>
              <a:cs typeface="+mj-cs"/>
            </a:endParaRPr>
          </a:p>
        </p:txBody>
      </p:sp>
    </p:spTree>
    <p:extLst>
      <p:ext uri="{BB962C8B-B14F-4D97-AF65-F5344CB8AC3E}">
        <p14:creationId xmlns:p14="http://schemas.microsoft.com/office/powerpoint/2010/main" val="3014415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Phillipskurvan</a:t>
            </a:r>
            <a:r>
              <a:rPr lang="en-US" dirty="0" smtClean="0"/>
              <a:t> </a:t>
            </a:r>
            <a:r>
              <a:rPr lang="en-US" dirty="0" err="1" smtClean="0"/>
              <a:t>idag</a:t>
            </a:r>
            <a:endParaRPr lang="en-US" dirty="0"/>
          </a:p>
        </p:txBody>
      </p:sp>
      <p:sp>
        <p:nvSpPr>
          <p:cNvPr id="4" name="Rectangle 3"/>
          <p:cNvSpPr txBox="1">
            <a:spLocks noChangeArrowheads="1"/>
          </p:cNvSpPr>
          <p:nvPr/>
        </p:nvSpPr>
        <p:spPr bwMode="auto">
          <a:xfrm>
            <a:off x="734191" y="1539022"/>
            <a:ext cx="7920880"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eaLnBrk="1" hangingPunct="1">
              <a:buFont typeface="Arial" panose="020B0604020202020204" pitchFamily="34" charset="0"/>
              <a:buChar char="•"/>
              <a:defRPr/>
            </a:pPr>
            <a:r>
              <a:rPr lang="sv-SE" sz="2000" dirty="0" smtClean="0">
                <a:effectLst/>
                <a:sym typeface="Symbol" pitchFamily="18" charset="2"/>
              </a:rPr>
              <a:t>Kom ihåg vår grundläggande ekvation </a:t>
            </a:r>
            <a:r>
              <a:rPr lang="sv-SE" altLang="sv-SE" sz="2000" i="1" dirty="0" smtClean="0">
                <a:effectLst/>
                <a:sym typeface="Symbol"/>
              </a:rPr>
              <a:t></a:t>
            </a:r>
            <a:r>
              <a:rPr lang="sv-SE" sz="2000" i="1" baseline="-25000" dirty="0">
                <a:effectLst/>
              </a:rPr>
              <a:t>t</a:t>
            </a:r>
            <a:r>
              <a:rPr lang="sv-SE" sz="2000" i="1" dirty="0">
                <a:effectLst/>
              </a:rPr>
              <a:t> </a:t>
            </a:r>
            <a:r>
              <a:rPr lang="sv-SE" altLang="sv-SE" sz="2000" dirty="0">
                <a:effectLst/>
                <a:sym typeface="Symbol"/>
              </a:rPr>
              <a:t>=</a:t>
            </a:r>
            <a:r>
              <a:rPr lang="sv-SE" altLang="sv-SE" sz="2000" i="1" dirty="0">
                <a:effectLst/>
                <a:sym typeface="Symbol"/>
              </a:rPr>
              <a:t> </a:t>
            </a:r>
            <a:r>
              <a:rPr lang="sv-SE" sz="2000" i="1" baseline="-25000" dirty="0">
                <a:effectLst/>
              </a:rPr>
              <a:t>t</a:t>
            </a:r>
            <a:r>
              <a:rPr lang="sv-SE" altLang="sv-SE" sz="2000" i="1" baseline="30000" dirty="0">
                <a:effectLst/>
                <a:sym typeface="Symbol"/>
              </a:rPr>
              <a:t>e</a:t>
            </a:r>
            <a:r>
              <a:rPr lang="sv-SE" altLang="sv-SE" sz="2000" dirty="0">
                <a:effectLst/>
                <a:sym typeface="Symbol"/>
              </a:rPr>
              <a:t>+</a:t>
            </a:r>
            <a:r>
              <a:rPr lang="sv-SE" altLang="sv-SE" sz="2000" i="1" dirty="0">
                <a:effectLst/>
                <a:sym typeface="Symbol"/>
              </a:rPr>
              <a:t></a:t>
            </a:r>
            <a:r>
              <a:rPr lang="sv-SE" altLang="sv-SE" sz="2000" dirty="0">
                <a:effectLst/>
                <a:sym typeface="Symbol"/>
              </a:rPr>
              <a:t>+</a:t>
            </a:r>
            <a:r>
              <a:rPr lang="sv-SE" altLang="sv-SE" sz="2000" i="1" dirty="0">
                <a:effectLst/>
                <a:sym typeface="Symbol"/>
              </a:rPr>
              <a:t>z</a:t>
            </a:r>
            <a:r>
              <a:rPr lang="sv-SE" altLang="sv-SE" sz="2000" dirty="0">
                <a:effectLst/>
                <a:sym typeface="Symbol"/>
              </a:rPr>
              <a:t>-</a:t>
            </a:r>
            <a:r>
              <a:rPr lang="sv-SE" sz="2000" i="1" dirty="0">
                <a:effectLst/>
                <a:sym typeface="Symbol"/>
              </a:rPr>
              <a:t></a:t>
            </a:r>
            <a:r>
              <a:rPr lang="sv-SE" sz="2000" baseline="10000" dirty="0">
                <a:effectLst/>
                <a:sym typeface="Symbol"/>
              </a:rPr>
              <a:t></a:t>
            </a:r>
            <a:r>
              <a:rPr lang="sv-SE" sz="2000" i="1" dirty="0" smtClean="0">
                <a:effectLst/>
                <a:sym typeface="Symbol"/>
              </a:rPr>
              <a:t>u</a:t>
            </a:r>
            <a:r>
              <a:rPr lang="sv-SE" sz="2000" i="1" baseline="-25000" dirty="0" smtClean="0">
                <a:effectLst/>
              </a:rPr>
              <a:t>t </a:t>
            </a:r>
          </a:p>
          <a:p>
            <a:pPr eaLnBrk="1" hangingPunct="1">
              <a:buFont typeface="Arial" panose="020B0604020202020204" pitchFamily="34" charset="0"/>
              <a:buChar char="•"/>
              <a:defRPr/>
            </a:pPr>
            <a:r>
              <a:rPr lang="sv-SE" sz="2000" dirty="0" smtClean="0">
                <a:effectLst/>
              </a:rPr>
              <a:t>Vad är en rimlig förväntningsbildning idag?</a:t>
            </a:r>
          </a:p>
          <a:p>
            <a:pPr eaLnBrk="1" hangingPunct="1">
              <a:buFont typeface="Arial" panose="020B0604020202020204" pitchFamily="34" charset="0"/>
              <a:buChar char="•"/>
              <a:defRPr/>
            </a:pPr>
            <a:r>
              <a:rPr lang="sv-SE" sz="2000" dirty="0" smtClean="0">
                <a:effectLst/>
              </a:rPr>
              <a:t>Riksbanken (och andra centralbanker) har etablerat en betydande trovärdighet för inflationsmålet på 2 procent per år.</a:t>
            </a:r>
          </a:p>
          <a:p>
            <a:pPr eaLnBrk="1" hangingPunct="1">
              <a:buFont typeface="Arial" panose="020B0604020202020204" pitchFamily="34" charset="0"/>
              <a:buChar char="•"/>
              <a:defRPr/>
            </a:pPr>
            <a:r>
              <a:rPr lang="sv-SE" sz="2000" dirty="0" smtClean="0">
                <a:effectLst/>
              </a:rPr>
              <a:t>Betyder att en rimlig Phillipskurva är </a:t>
            </a:r>
            <a:br>
              <a:rPr lang="sv-SE" sz="2000" dirty="0" smtClean="0">
                <a:effectLst/>
              </a:rPr>
            </a:br>
            <a:r>
              <a:rPr lang="sv-SE" sz="2000" dirty="0" smtClean="0">
                <a:effectLst/>
              </a:rPr>
              <a:t>				</a:t>
            </a:r>
            <a:r>
              <a:rPr lang="sv-SE" sz="1800" dirty="0" smtClean="0">
                <a:effectLst/>
              </a:rPr>
              <a:t>	</a:t>
            </a:r>
            <a:r>
              <a:rPr lang="sv-SE" altLang="sv-SE" sz="1800" i="1" dirty="0" smtClean="0">
                <a:effectLst/>
                <a:sym typeface="Symbol"/>
              </a:rPr>
              <a:t></a:t>
            </a:r>
            <a:r>
              <a:rPr lang="sv-SE" sz="1800" i="1" baseline="-25000" dirty="0">
                <a:effectLst/>
              </a:rPr>
              <a:t>t</a:t>
            </a:r>
            <a:r>
              <a:rPr lang="sv-SE" sz="1800" i="1" dirty="0">
                <a:effectLst/>
              </a:rPr>
              <a:t> </a:t>
            </a:r>
            <a:r>
              <a:rPr lang="sv-SE" altLang="sv-SE" sz="1800" dirty="0">
                <a:effectLst/>
                <a:sym typeface="Symbol"/>
              </a:rPr>
              <a:t>=</a:t>
            </a:r>
            <a:r>
              <a:rPr lang="sv-SE" altLang="sv-SE" sz="1800" i="1" dirty="0">
                <a:effectLst/>
                <a:sym typeface="Symbol"/>
              </a:rPr>
              <a:t> </a:t>
            </a:r>
            <a:r>
              <a:rPr lang="sv-SE" altLang="sv-SE" sz="1800" i="1" dirty="0" smtClean="0">
                <a:effectLst/>
                <a:sym typeface="Symbol"/>
              </a:rPr>
              <a:t>0,02</a:t>
            </a:r>
            <a:r>
              <a:rPr lang="sv-SE" altLang="sv-SE" sz="1800" dirty="0" smtClean="0">
                <a:effectLst/>
                <a:sym typeface="Symbol"/>
              </a:rPr>
              <a:t>+</a:t>
            </a:r>
            <a:r>
              <a:rPr lang="sv-SE" altLang="sv-SE" sz="1800" i="1" dirty="0">
                <a:effectLst/>
                <a:sym typeface="Symbol"/>
              </a:rPr>
              <a:t></a:t>
            </a:r>
            <a:r>
              <a:rPr lang="sv-SE" altLang="sv-SE" sz="1800" dirty="0">
                <a:effectLst/>
                <a:sym typeface="Symbol"/>
              </a:rPr>
              <a:t>+</a:t>
            </a:r>
            <a:r>
              <a:rPr lang="sv-SE" altLang="sv-SE" sz="1800" i="1" dirty="0">
                <a:effectLst/>
                <a:sym typeface="Symbol"/>
              </a:rPr>
              <a:t>z</a:t>
            </a:r>
            <a:r>
              <a:rPr lang="sv-SE" altLang="sv-SE" sz="1800" dirty="0">
                <a:effectLst/>
                <a:sym typeface="Symbol"/>
              </a:rPr>
              <a:t>-</a:t>
            </a:r>
            <a:r>
              <a:rPr lang="sv-SE" sz="1800" i="1" dirty="0">
                <a:effectLst/>
                <a:sym typeface="Symbol"/>
              </a:rPr>
              <a:t></a:t>
            </a:r>
            <a:r>
              <a:rPr lang="sv-SE" sz="1800" baseline="10000" dirty="0">
                <a:effectLst/>
                <a:sym typeface="Symbol"/>
              </a:rPr>
              <a:t></a:t>
            </a:r>
            <a:r>
              <a:rPr lang="sv-SE" sz="1800" i="1" dirty="0">
                <a:effectLst/>
                <a:sym typeface="Symbol"/>
              </a:rPr>
              <a:t>u</a:t>
            </a:r>
            <a:r>
              <a:rPr lang="sv-SE" sz="1800" i="1" baseline="-25000" dirty="0">
                <a:effectLst/>
              </a:rPr>
              <a:t>t </a:t>
            </a:r>
            <a:r>
              <a:rPr lang="sv-SE" sz="1800" i="1" baseline="-25000" dirty="0" smtClean="0">
                <a:effectLst/>
              </a:rPr>
              <a:t>  </a:t>
            </a:r>
            <a:endParaRPr lang="sv-SE" sz="1800" i="1" dirty="0" smtClean="0">
              <a:effectLst/>
            </a:endParaRPr>
          </a:p>
          <a:p>
            <a:pPr eaLnBrk="1" hangingPunct="1">
              <a:buFont typeface="Arial" panose="020B0604020202020204" pitchFamily="34" charset="0"/>
              <a:buChar char="•"/>
              <a:defRPr/>
            </a:pPr>
            <a:r>
              <a:rPr lang="sv-SE" sz="1800" dirty="0" smtClean="0">
                <a:effectLst/>
              </a:rPr>
              <a:t>Notera att denna är mer lik variant 1.0 än 2.0. Den är också mer stabil. Avvikelser från </a:t>
            </a:r>
            <a:r>
              <a:rPr lang="sv-SE" sz="1800" i="1" dirty="0" smtClean="0">
                <a:effectLst/>
              </a:rPr>
              <a:t>u</a:t>
            </a:r>
            <a:r>
              <a:rPr lang="sv-SE" sz="1800" i="1" baseline="-25000" dirty="0" smtClean="0">
                <a:effectLst/>
              </a:rPr>
              <a:t>n</a:t>
            </a:r>
            <a:r>
              <a:rPr lang="sv-SE" sz="1800" i="1" dirty="0" smtClean="0">
                <a:effectLst/>
              </a:rPr>
              <a:t> </a:t>
            </a:r>
            <a:r>
              <a:rPr lang="sv-SE" sz="1800" dirty="0" smtClean="0">
                <a:effectLst/>
              </a:rPr>
              <a:t>har inte samma långsiktiga effekt på inflationen.</a:t>
            </a:r>
          </a:p>
          <a:p>
            <a:pPr eaLnBrk="1" hangingPunct="1">
              <a:buFont typeface="Arial" panose="020B0604020202020204" pitchFamily="34" charset="0"/>
              <a:buChar char="•"/>
              <a:defRPr/>
            </a:pPr>
            <a:r>
              <a:rPr lang="sv-SE" sz="1800" dirty="0" smtClean="0">
                <a:effectLst/>
              </a:rPr>
              <a:t>Finns ändå en diskussion där vissa menar att Phillipskurvan inte fungerar lika bra som tidigare för att förstå inflationen. </a:t>
            </a:r>
            <a:endParaRPr lang="sv-SE" dirty="0"/>
          </a:p>
        </p:txBody>
      </p:sp>
    </p:spTree>
    <p:extLst>
      <p:ext uri="{BB962C8B-B14F-4D97-AF65-F5344CB8AC3E}">
        <p14:creationId xmlns:p14="http://schemas.microsoft.com/office/powerpoint/2010/main" val="179740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Inflationsförväntningar</a:t>
            </a:r>
            <a:r>
              <a:rPr lang="en-US" dirty="0" smtClean="0"/>
              <a:t> </a:t>
            </a:r>
            <a:r>
              <a:rPr lang="en-US" dirty="0" err="1" smtClean="0"/>
              <a:t>i</a:t>
            </a:r>
            <a:r>
              <a:rPr lang="en-US" dirty="0" smtClean="0"/>
              <a:t> </a:t>
            </a:r>
            <a:r>
              <a:rPr lang="en-US" dirty="0" err="1" smtClean="0"/>
              <a:t>Sverige</a:t>
            </a:r>
            <a:endParaRPr lang="en-US" dirty="0"/>
          </a:p>
        </p:txBody>
      </p:sp>
      <p:pic>
        <p:nvPicPr>
          <p:cNvPr id="5" name="Bildobjekt 3" descr="RB logo PMS">
            <a:extLst>
              <a:ext uri="{FF2B5EF4-FFF2-40B4-BE49-F238E27FC236}">
                <a16:creationId xmlns="" xmlns:xdr="http://schemas.openxmlformats.org/drawingml/2006/spreadsheetDrawing" xmlns:a16="http://schemas.microsoft.com/office/drawing/2014/main" xmlns:lc="http://schemas.openxmlformats.org/drawingml/2006/lockedCanvas" id="{3B32F8B4-F1DC-4C82-9E22-E930B44D1CB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8050" y="1762125"/>
            <a:ext cx="609600"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4062953764"/>
              </p:ext>
            </p:extLst>
          </p:nvPr>
        </p:nvGraphicFramePr>
        <p:xfrm>
          <a:off x="968356" y="1266636"/>
          <a:ext cx="7272807" cy="5204408"/>
        </p:xfrm>
        <a:graphic>
          <a:graphicData uri="http://schemas.openxmlformats.org/drawingml/2006/table">
            <a:tbl>
              <a:tblPr>
                <a:tableStyleId>{5C22544A-7EE6-4342-B048-85BDC9FD1C3A}</a:tableStyleId>
              </a:tblPr>
              <a:tblGrid>
                <a:gridCol w="1908913"/>
                <a:gridCol w="1025450"/>
                <a:gridCol w="1030709"/>
                <a:gridCol w="1030709"/>
                <a:gridCol w="1030709"/>
                <a:gridCol w="1246317"/>
              </a:tblGrid>
              <a:tr h="210196">
                <a:tc gridSpan="6">
                  <a:txBody>
                    <a:bodyPr/>
                    <a:lstStyle/>
                    <a:p>
                      <a:pPr algn="l" fontAlgn="b"/>
                      <a:r>
                        <a:rPr lang="en-US" sz="1050" u="none" strike="noStrike" dirty="0">
                          <a:effectLst/>
                        </a:rPr>
                        <a:t>Expectations among </a:t>
                      </a:r>
                      <a:r>
                        <a:rPr lang="en-US" sz="1050" u="none" strike="noStrike" dirty="0" err="1">
                          <a:effectLst/>
                        </a:rPr>
                        <a:t>Labour</a:t>
                      </a:r>
                      <a:r>
                        <a:rPr lang="en-US" sz="1050" u="none" strike="noStrike" dirty="0">
                          <a:effectLst/>
                        </a:rPr>
                        <a:t> Market Parties, Purchasing Managers and Money Market Players </a:t>
                      </a:r>
                      <a:endParaRPr lang="en-US" sz="1050" b="0" i="0" u="none" strike="noStrike" dirty="0">
                        <a:solidFill>
                          <a:srgbClr val="333333"/>
                        </a:solidFill>
                        <a:effectLst/>
                        <a:latin typeface="Arial"/>
                      </a:endParaRPr>
                    </a:p>
                  </a:txBody>
                  <a:tcPr marL="5093" marR="5093" marT="509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0696">
                <a:tc gridSpan="5">
                  <a:txBody>
                    <a:bodyPr/>
                    <a:lstStyle/>
                    <a:p>
                      <a:pPr algn="l" fontAlgn="b"/>
                      <a:r>
                        <a:rPr lang="pt-BR" sz="1050" u="none" strike="noStrike">
                          <a:effectLst/>
                        </a:rPr>
                        <a:t>Mar 15, 2022  KANTAR PROSPERA</a:t>
                      </a:r>
                      <a:endParaRPr lang="pt-BR" sz="1050" b="0" i="0" u="none" strike="noStrike">
                        <a:effectLst/>
                        <a:latin typeface="Arial"/>
                      </a:endParaRPr>
                    </a:p>
                  </a:txBody>
                  <a:tcPr marL="5093" marR="5093" marT="509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endParaRPr lang="en-US" sz="1050" b="1" i="0" u="none" strike="noStrike">
                        <a:solidFill>
                          <a:srgbClr val="333333"/>
                        </a:solidFill>
                        <a:effectLst/>
                        <a:latin typeface="Arial"/>
                      </a:endParaRPr>
                    </a:p>
                  </a:txBody>
                  <a:tcPr marL="5093" marR="5093" marT="5093" marB="0" anchor="b"/>
                </a:tc>
              </a:tr>
              <a:tr h="210196">
                <a:tc gridSpan="6">
                  <a:txBody>
                    <a:bodyPr/>
                    <a:lstStyle/>
                    <a:p>
                      <a:pPr algn="l" fontAlgn="b"/>
                      <a:r>
                        <a:rPr lang="en-US" sz="1050" u="none" strike="noStrike" dirty="0">
                          <a:effectLst/>
                        </a:rPr>
                        <a:t>Expected annual increase in CPI the coming 1, 2 and 5 years</a:t>
                      </a:r>
                      <a:endParaRPr lang="en-US" sz="1050" b="1" i="0" u="none" strike="noStrike" dirty="0">
                        <a:solidFill>
                          <a:srgbClr val="333333"/>
                        </a:solidFill>
                        <a:effectLst/>
                        <a:latin typeface="Arial"/>
                      </a:endParaRPr>
                    </a:p>
                  </a:txBody>
                  <a:tcPr marL="5093" marR="5093" marT="509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0196">
                <a:tc>
                  <a:txBody>
                    <a:bodyPr/>
                    <a:lstStyle/>
                    <a:p>
                      <a:pPr algn="r" fontAlgn="b"/>
                      <a:r>
                        <a:rPr lang="en-US" sz="1050" u="none" strike="noStrike" dirty="0">
                          <a:effectLst/>
                        </a:rPr>
                        <a:t> </a:t>
                      </a:r>
                      <a:endParaRPr lang="en-US" sz="1050" b="1" i="1" u="none" strike="noStrike" dirty="0">
                        <a:solidFill>
                          <a:srgbClr val="FFFFFF"/>
                        </a:solidFill>
                        <a:effectLst/>
                        <a:latin typeface="Arial"/>
                      </a:endParaRPr>
                    </a:p>
                  </a:txBody>
                  <a:tcPr marL="5093" marR="5093" marT="5093" marB="0" anchor="b"/>
                </a:tc>
                <a:tc>
                  <a:txBody>
                    <a:bodyPr/>
                    <a:lstStyle/>
                    <a:p>
                      <a:pPr algn="r" fontAlgn="b"/>
                      <a:r>
                        <a:rPr lang="en-US" sz="1050" u="none" strike="noStrike" dirty="0">
                          <a:effectLst/>
                        </a:rPr>
                        <a:t>Mean</a:t>
                      </a:r>
                      <a:endParaRPr lang="en-US" sz="1050" b="0" i="0" u="none" strike="noStrike" dirty="0">
                        <a:solidFill>
                          <a:srgbClr val="FFFFFF"/>
                        </a:solidFill>
                        <a:effectLst/>
                        <a:latin typeface="Arial"/>
                      </a:endParaRPr>
                    </a:p>
                  </a:txBody>
                  <a:tcPr marL="5093" marR="5093" marT="5093" marB="0" anchor="b"/>
                </a:tc>
                <a:tc>
                  <a:txBody>
                    <a:bodyPr/>
                    <a:lstStyle/>
                    <a:p>
                      <a:pPr algn="r" fontAlgn="b"/>
                      <a:r>
                        <a:rPr lang="en-US" sz="1050" u="none" strike="noStrike">
                          <a:effectLst/>
                        </a:rPr>
                        <a:t>Median</a:t>
                      </a:r>
                      <a:endParaRPr lang="en-US" sz="1050" b="0" i="0" u="none" strike="noStrike">
                        <a:solidFill>
                          <a:srgbClr val="FFFFFF"/>
                        </a:solidFill>
                        <a:effectLst/>
                        <a:latin typeface="Arial"/>
                      </a:endParaRPr>
                    </a:p>
                  </a:txBody>
                  <a:tcPr marL="5093" marR="5093" marT="5093" marB="0" anchor="b"/>
                </a:tc>
                <a:tc>
                  <a:txBody>
                    <a:bodyPr/>
                    <a:lstStyle/>
                    <a:p>
                      <a:pPr algn="r" fontAlgn="b"/>
                      <a:r>
                        <a:rPr lang="en-US" sz="1050" u="none" strike="noStrike">
                          <a:effectLst/>
                        </a:rPr>
                        <a:t>Lowest</a:t>
                      </a:r>
                      <a:endParaRPr lang="en-US" sz="1050" b="0" i="0" u="none" strike="noStrike">
                        <a:solidFill>
                          <a:srgbClr val="FFFFFF"/>
                        </a:solidFill>
                        <a:effectLst/>
                        <a:latin typeface="Arial"/>
                      </a:endParaRPr>
                    </a:p>
                  </a:txBody>
                  <a:tcPr marL="5093" marR="5093" marT="5093" marB="0" anchor="b"/>
                </a:tc>
                <a:tc>
                  <a:txBody>
                    <a:bodyPr/>
                    <a:lstStyle/>
                    <a:p>
                      <a:pPr algn="r" fontAlgn="b"/>
                      <a:r>
                        <a:rPr lang="en-US" sz="1050" u="none" strike="noStrike">
                          <a:effectLst/>
                        </a:rPr>
                        <a:t>Highest</a:t>
                      </a:r>
                      <a:endParaRPr lang="en-US" sz="1050" b="0" i="0" u="none" strike="noStrike">
                        <a:solidFill>
                          <a:srgbClr val="FFFFFF"/>
                        </a:solidFill>
                        <a:effectLst/>
                        <a:latin typeface="Arial"/>
                      </a:endParaRPr>
                    </a:p>
                  </a:txBody>
                  <a:tcPr marL="5093" marR="5093" marT="5093" marB="0" anchor="b"/>
                </a:tc>
                <a:tc>
                  <a:txBody>
                    <a:bodyPr/>
                    <a:lstStyle/>
                    <a:p>
                      <a:pPr algn="r" fontAlgn="b"/>
                      <a:r>
                        <a:rPr lang="en-US" sz="1050" u="none" strike="noStrike">
                          <a:effectLst/>
                        </a:rPr>
                        <a:t>Response</a:t>
                      </a:r>
                      <a:endParaRPr lang="en-US" sz="1050" b="0" i="0" u="none" strike="noStrike">
                        <a:solidFill>
                          <a:srgbClr val="FFFFFF"/>
                        </a:solidFill>
                        <a:effectLst/>
                        <a:latin typeface="Arial"/>
                      </a:endParaRPr>
                    </a:p>
                  </a:txBody>
                  <a:tcPr marL="5093" marR="5093" marT="5093" marB="0" anchor="b"/>
                </a:tc>
              </a:tr>
              <a:tr h="202155">
                <a:tc>
                  <a:txBody>
                    <a:bodyPr/>
                    <a:lstStyle/>
                    <a:p>
                      <a:pPr algn="r" fontAlgn="b"/>
                      <a:r>
                        <a:rPr lang="en-US" sz="1050" u="none" strike="noStrike">
                          <a:effectLst/>
                        </a:rPr>
                        <a:t> </a:t>
                      </a:r>
                      <a:endParaRPr lang="en-US" sz="1050" b="1" i="0" u="none" strike="noStrike">
                        <a:solidFill>
                          <a:srgbClr val="FFFFFF"/>
                        </a:solidFill>
                        <a:effectLst/>
                        <a:latin typeface="Arial"/>
                      </a:endParaRPr>
                    </a:p>
                  </a:txBody>
                  <a:tcPr marL="5093" marR="5093" marT="5093" marB="0" anchor="b"/>
                </a:tc>
                <a:tc>
                  <a:txBody>
                    <a:bodyPr/>
                    <a:lstStyle/>
                    <a:p>
                      <a:pPr algn="r" fontAlgn="b"/>
                      <a:r>
                        <a:rPr lang="en-US" sz="1050" u="none" strike="noStrike">
                          <a:effectLst/>
                        </a:rPr>
                        <a:t>(%)</a:t>
                      </a:r>
                      <a:endParaRPr lang="en-US" sz="1050" b="0" i="0" u="none" strike="noStrike">
                        <a:solidFill>
                          <a:srgbClr val="FFFFFF"/>
                        </a:solidFill>
                        <a:effectLst/>
                        <a:latin typeface="Arial"/>
                      </a:endParaRPr>
                    </a:p>
                  </a:txBody>
                  <a:tcPr marL="5093" marR="5093" marT="5093" marB="0" anchor="b"/>
                </a:tc>
                <a:tc>
                  <a:txBody>
                    <a:bodyPr/>
                    <a:lstStyle/>
                    <a:p>
                      <a:pPr algn="r" fontAlgn="b"/>
                      <a:r>
                        <a:rPr lang="en-US" sz="1050" u="none" strike="noStrike">
                          <a:effectLst/>
                        </a:rPr>
                        <a:t>(%)</a:t>
                      </a:r>
                      <a:endParaRPr lang="en-US" sz="1050" b="0" i="0" u="none" strike="noStrike">
                        <a:solidFill>
                          <a:srgbClr val="FFFFFF"/>
                        </a:solidFill>
                        <a:effectLst/>
                        <a:latin typeface="Arial"/>
                      </a:endParaRPr>
                    </a:p>
                  </a:txBody>
                  <a:tcPr marL="5093" marR="5093" marT="5093" marB="0" anchor="b"/>
                </a:tc>
                <a:tc>
                  <a:txBody>
                    <a:bodyPr/>
                    <a:lstStyle/>
                    <a:p>
                      <a:pPr algn="r" fontAlgn="b"/>
                      <a:r>
                        <a:rPr lang="en-US" sz="1050" u="none" strike="noStrike">
                          <a:effectLst/>
                        </a:rPr>
                        <a:t>(%)</a:t>
                      </a:r>
                      <a:endParaRPr lang="en-US" sz="1050" b="0" i="0" u="none" strike="noStrike">
                        <a:solidFill>
                          <a:srgbClr val="FFFFFF"/>
                        </a:solidFill>
                        <a:effectLst/>
                        <a:latin typeface="Arial"/>
                      </a:endParaRPr>
                    </a:p>
                  </a:txBody>
                  <a:tcPr marL="5093" marR="5093" marT="5093" marB="0" anchor="b"/>
                </a:tc>
                <a:tc>
                  <a:txBody>
                    <a:bodyPr/>
                    <a:lstStyle/>
                    <a:p>
                      <a:pPr algn="r" fontAlgn="b"/>
                      <a:r>
                        <a:rPr lang="en-US" sz="1050" u="none" strike="noStrike">
                          <a:effectLst/>
                        </a:rPr>
                        <a:t>(%)</a:t>
                      </a:r>
                      <a:endParaRPr lang="en-US" sz="1050" b="0" i="0" u="none" strike="noStrike">
                        <a:solidFill>
                          <a:srgbClr val="FFFFFF"/>
                        </a:solidFill>
                        <a:effectLst/>
                        <a:latin typeface="Arial"/>
                      </a:endParaRPr>
                    </a:p>
                  </a:txBody>
                  <a:tcPr marL="5093" marR="5093" marT="5093" marB="0" anchor="b"/>
                </a:tc>
                <a:tc>
                  <a:txBody>
                    <a:bodyPr/>
                    <a:lstStyle/>
                    <a:p>
                      <a:pPr algn="r" fontAlgn="b"/>
                      <a:r>
                        <a:rPr lang="en-US" sz="1050" u="none" strike="noStrike">
                          <a:effectLst/>
                        </a:rPr>
                        <a:t>Rate </a:t>
                      </a:r>
                      <a:endParaRPr lang="en-US" sz="1050" b="0" i="0" u="none" strike="noStrike">
                        <a:solidFill>
                          <a:srgbClr val="FFFFFF"/>
                        </a:solidFill>
                        <a:effectLst/>
                        <a:latin typeface="Arial"/>
                      </a:endParaRPr>
                    </a:p>
                  </a:txBody>
                  <a:tcPr marL="5093" marR="5093" marT="5093" marB="0" anchor="b"/>
                </a:tc>
              </a:tr>
              <a:tr h="150696">
                <a:tc gridSpan="2">
                  <a:txBody>
                    <a:bodyPr/>
                    <a:lstStyle/>
                    <a:p>
                      <a:pPr algn="l" fontAlgn="b"/>
                      <a:r>
                        <a:rPr lang="en-US" sz="1200" b="1" u="none" strike="noStrike" dirty="0">
                          <a:effectLst/>
                        </a:rPr>
                        <a:t>All Interviewees</a:t>
                      </a:r>
                      <a:endParaRPr lang="en-US" sz="1200" b="1" i="0" u="none" strike="noStrike" dirty="0">
                        <a:solidFill>
                          <a:srgbClr val="FFFFFF"/>
                        </a:solidFill>
                        <a:effectLst/>
                        <a:latin typeface="Arial"/>
                      </a:endParaRPr>
                    </a:p>
                  </a:txBody>
                  <a:tcPr marL="5093" marR="5093" marT="5093" marB="0" anchor="b"/>
                </a:tc>
                <a:tc hMerge="1">
                  <a:txBody>
                    <a:bodyPr/>
                    <a:lstStyle/>
                    <a:p>
                      <a:endParaRPr lang="en-US"/>
                    </a:p>
                  </a:txBody>
                  <a:tcPr/>
                </a:tc>
                <a:tc>
                  <a:txBody>
                    <a:bodyPr/>
                    <a:lstStyle/>
                    <a:p>
                      <a:pPr algn="r" fontAlgn="b"/>
                      <a:r>
                        <a:rPr lang="en-US" sz="1050" u="none" strike="noStrike">
                          <a:effectLst/>
                        </a:rPr>
                        <a:t> </a:t>
                      </a:r>
                      <a:endParaRPr lang="en-US" sz="1050" b="1" i="0" u="none" strike="noStrike">
                        <a:solidFill>
                          <a:srgbClr val="333333"/>
                        </a:solidFill>
                        <a:effectLst/>
                        <a:latin typeface="Arial"/>
                      </a:endParaRPr>
                    </a:p>
                  </a:txBody>
                  <a:tcPr marL="5093" marR="5093" marT="5093" marB="0" anchor="b"/>
                </a:tc>
                <a:tc>
                  <a:txBody>
                    <a:bodyPr/>
                    <a:lstStyle/>
                    <a:p>
                      <a:pPr algn="r" fontAlgn="b"/>
                      <a:r>
                        <a:rPr lang="en-US" sz="1050" u="none" strike="noStrike" dirty="0">
                          <a:effectLst/>
                        </a:rPr>
                        <a:t> </a:t>
                      </a:r>
                      <a:endParaRPr lang="en-US" sz="1050" b="1" i="0" u="none" strike="noStrike" dirty="0">
                        <a:solidFill>
                          <a:srgbClr val="333333"/>
                        </a:solidFill>
                        <a:effectLst/>
                        <a:latin typeface="Arial"/>
                      </a:endParaRPr>
                    </a:p>
                  </a:txBody>
                  <a:tcPr marL="5093" marR="5093" marT="5093" marB="0" anchor="b"/>
                </a:tc>
                <a:tc>
                  <a:txBody>
                    <a:bodyPr/>
                    <a:lstStyle/>
                    <a:p>
                      <a:pPr algn="r" fontAlgn="b"/>
                      <a:r>
                        <a:rPr lang="en-US" sz="1050" u="none" strike="noStrike">
                          <a:effectLst/>
                        </a:rPr>
                        <a:t> </a:t>
                      </a:r>
                      <a:endParaRPr lang="en-US" sz="1050" b="1" i="0" u="none" strike="noStrike">
                        <a:solidFill>
                          <a:srgbClr val="333333"/>
                        </a:solidFill>
                        <a:effectLst/>
                        <a:latin typeface="Arial"/>
                      </a:endParaRPr>
                    </a:p>
                  </a:txBody>
                  <a:tcPr marL="5093" marR="5093" marT="5093" marB="0" anchor="b"/>
                </a:tc>
                <a:tc>
                  <a:txBody>
                    <a:bodyPr/>
                    <a:lstStyle/>
                    <a:p>
                      <a:pPr algn="r" fontAlgn="b"/>
                      <a:r>
                        <a:rPr lang="en-US" sz="1050" u="none" strike="noStrike">
                          <a:effectLst/>
                        </a:rPr>
                        <a:t> </a:t>
                      </a:r>
                      <a:endParaRPr lang="en-US" sz="1050" b="1" i="0" u="none" strike="noStrike">
                        <a:solidFill>
                          <a:srgbClr val="333333"/>
                        </a:solidFill>
                        <a:effectLst/>
                        <a:latin typeface="Arial"/>
                      </a:endParaRPr>
                    </a:p>
                  </a:txBody>
                  <a:tcPr marL="5093" marR="5093" marT="5093" marB="0" anchor="b"/>
                </a:tc>
              </a:tr>
              <a:tr h="150696">
                <a:tc>
                  <a:txBody>
                    <a:bodyPr/>
                    <a:lstStyle/>
                    <a:p>
                      <a:pPr algn="l" fontAlgn="b"/>
                      <a:r>
                        <a:rPr lang="en-US" sz="1200" b="1" u="none" strike="noStrike" dirty="0">
                          <a:effectLst/>
                        </a:rPr>
                        <a:t>Year 1</a:t>
                      </a:r>
                      <a:endParaRPr lang="en-US" sz="1200" b="1" i="0" u="none" strike="noStrike" dirty="0">
                        <a:solidFill>
                          <a:srgbClr val="333333"/>
                        </a:solidFill>
                        <a:effectLst/>
                        <a:latin typeface="Arial"/>
                      </a:endParaRPr>
                    </a:p>
                  </a:txBody>
                  <a:tcPr marL="5093" marR="5093" marT="5093" marB="0" anchor="b"/>
                </a:tc>
                <a:tc>
                  <a:txBody>
                    <a:bodyPr/>
                    <a:lstStyle/>
                    <a:p>
                      <a:pPr algn="r" fontAlgn="b"/>
                      <a:r>
                        <a:rPr lang="en-US" sz="1200" b="1" u="none" strike="noStrike">
                          <a:effectLst/>
                        </a:rPr>
                        <a:t>3.6</a:t>
                      </a:r>
                      <a:endParaRPr lang="en-US" sz="1200" b="1" i="0" u="none" strike="noStrike">
                        <a:solidFill>
                          <a:srgbClr val="333333"/>
                        </a:solidFill>
                        <a:effectLst/>
                        <a:latin typeface="Arial"/>
                      </a:endParaRPr>
                    </a:p>
                  </a:txBody>
                  <a:tcPr marL="5093" marR="5093" marT="5093" marB="0" anchor="b"/>
                </a:tc>
                <a:tc>
                  <a:txBody>
                    <a:bodyPr/>
                    <a:lstStyle/>
                    <a:p>
                      <a:pPr algn="r" fontAlgn="b"/>
                      <a:r>
                        <a:rPr lang="en-US" sz="1200" b="1" u="none" strike="noStrike">
                          <a:effectLst/>
                        </a:rPr>
                        <a:t>3.5</a:t>
                      </a:r>
                      <a:endParaRPr lang="en-US" sz="1200" b="1" i="0" u="none" strike="noStrike">
                        <a:solidFill>
                          <a:srgbClr val="333333"/>
                        </a:solidFill>
                        <a:effectLst/>
                        <a:latin typeface="Arial"/>
                      </a:endParaRPr>
                    </a:p>
                  </a:txBody>
                  <a:tcPr marL="5093" marR="5093" marT="5093" marB="0" anchor="b"/>
                </a:tc>
                <a:tc>
                  <a:txBody>
                    <a:bodyPr/>
                    <a:lstStyle/>
                    <a:p>
                      <a:pPr algn="r" fontAlgn="b"/>
                      <a:r>
                        <a:rPr lang="en-US" sz="1200" b="1" u="none" strike="noStrike">
                          <a:effectLst/>
                        </a:rPr>
                        <a:t>1.3</a:t>
                      </a:r>
                      <a:endParaRPr lang="en-US" sz="1200" b="1" i="0" u="none" strike="noStrike">
                        <a:solidFill>
                          <a:srgbClr val="333333"/>
                        </a:solidFill>
                        <a:effectLst/>
                        <a:latin typeface="Arial"/>
                      </a:endParaRPr>
                    </a:p>
                  </a:txBody>
                  <a:tcPr marL="5093" marR="5093" marT="5093" marB="0" anchor="b"/>
                </a:tc>
                <a:tc>
                  <a:txBody>
                    <a:bodyPr/>
                    <a:lstStyle/>
                    <a:p>
                      <a:pPr algn="r" fontAlgn="b"/>
                      <a:r>
                        <a:rPr lang="en-US" sz="1200" b="1" u="none" strike="noStrike">
                          <a:effectLst/>
                        </a:rPr>
                        <a:t>15.0</a:t>
                      </a:r>
                      <a:endParaRPr lang="en-US" sz="1200" b="1" i="0" u="none" strike="noStrike">
                        <a:solidFill>
                          <a:srgbClr val="333333"/>
                        </a:solidFill>
                        <a:effectLst/>
                        <a:latin typeface="Arial"/>
                      </a:endParaRPr>
                    </a:p>
                  </a:txBody>
                  <a:tcPr marL="5093" marR="5093" marT="5093" marB="0" anchor="b"/>
                </a:tc>
                <a:tc>
                  <a:txBody>
                    <a:bodyPr/>
                    <a:lstStyle/>
                    <a:p>
                      <a:pPr algn="r" fontAlgn="b"/>
                      <a:r>
                        <a:rPr lang="en-US" sz="1050" u="none" strike="noStrike">
                          <a:effectLst/>
                        </a:rPr>
                        <a:t>55%</a:t>
                      </a:r>
                      <a:endParaRPr lang="en-US" sz="1050" b="0" i="0" u="none" strike="noStrike">
                        <a:solidFill>
                          <a:srgbClr val="333333"/>
                        </a:solidFill>
                        <a:effectLst/>
                        <a:latin typeface="Arial"/>
                      </a:endParaRPr>
                    </a:p>
                  </a:txBody>
                  <a:tcPr marL="5093" marR="5093" marT="5093" marB="0" anchor="b"/>
                </a:tc>
              </a:tr>
              <a:tr h="150696">
                <a:tc>
                  <a:txBody>
                    <a:bodyPr/>
                    <a:lstStyle/>
                    <a:p>
                      <a:pPr algn="l" fontAlgn="b"/>
                      <a:r>
                        <a:rPr lang="en-US" sz="1200" b="1" u="none" strike="noStrike" dirty="0">
                          <a:effectLst/>
                        </a:rPr>
                        <a:t>Year 2</a:t>
                      </a:r>
                      <a:endParaRPr lang="en-US" sz="1200" b="1" i="0" u="none" strike="noStrike" dirty="0">
                        <a:solidFill>
                          <a:srgbClr val="333333"/>
                        </a:solidFill>
                        <a:effectLst/>
                        <a:latin typeface="Arial"/>
                      </a:endParaRPr>
                    </a:p>
                  </a:txBody>
                  <a:tcPr marL="5093" marR="5093" marT="5093" marB="0" anchor="b"/>
                </a:tc>
                <a:tc>
                  <a:txBody>
                    <a:bodyPr/>
                    <a:lstStyle/>
                    <a:p>
                      <a:pPr algn="r" fontAlgn="b"/>
                      <a:r>
                        <a:rPr lang="en-US" sz="1200" b="1" u="none" strike="noStrike" dirty="0">
                          <a:effectLst/>
                        </a:rPr>
                        <a:t>2.6</a:t>
                      </a:r>
                      <a:endParaRPr lang="en-US" sz="1200" b="1" i="0" u="none" strike="noStrike" dirty="0">
                        <a:solidFill>
                          <a:srgbClr val="333333"/>
                        </a:solidFill>
                        <a:effectLst/>
                        <a:latin typeface="Arial"/>
                      </a:endParaRPr>
                    </a:p>
                  </a:txBody>
                  <a:tcPr marL="5093" marR="5093" marT="5093" marB="0" anchor="b"/>
                </a:tc>
                <a:tc>
                  <a:txBody>
                    <a:bodyPr/>
                    <a:lstStyle/>
                    <a:p>
                      <a:pPr algn="r" fontAlgn="b"/>
                      <a:r>
                        <a:rPr lang="en-US" sz="1200" b="1" u="none" strike="noStrike" dirty="0">
                          <a:effectLst/>
                        </a:rPr>
                        <a:t>2.5</a:t>
                      </a:r>
                      <a:endParaRPr lang="en-US" sz="1200" b="1" i="0" u="none" strike="noStrike" dirty="0">
                        <a:solidFill>
                          <a:srgbClr val="333333"/>
                        </a:solidFill>
                        <a:effectLst/>
                        <a:latin typeface="Arial"/>
                      </a:endParaRPr>
                    </a:p>
                  </a:txBody>
                  <a:tcPr marL="5093" marR="5093" marT="5093" marB="0" anchor="b"/>
                </a:tc>
                <a:tc>
                  <a:txBody>
                    <a:bodyPr/>
                    <a:lstStyle/>
                    <a:p>
                      <a:pPr algn="r" fontAlgn="b"/>
                      <a:r>
                        <a:rPr lang="en-US" sz="1200" b="1" u="none" strike="noStrike">
                          <a:effectLst/>
                        </a:rPr>
                        <a:t>1.3</a:t>
                      </a:r>
                      <a:endParaRPr lang="en-US" sz="1200" b="1" i="0" u="none" strike="noStrike">
                        <a:solidFill>
                          <a:srgbClr val="333333"/>
                        </a:solidFill>
                        <a:effectLst/>
                        <a:latin typeface="Arial"/>
                      </a:endParaRPr>
                    </a:p>
                  </a:txBody>
                  <a:tcPr marL="5093" marR="5093" marT="5093" marB="0" anchor="b"/>
                </a:tc>
                <a:tc>
                  <a:txBody>
                    <a:bodyPr/>
                    <a:lstStyle/>
                    <a:p>
                      <a:pPr algn="r" fontAlgn="b"/>
                      <a:r>
                        <a:rPr lang="en-US" sz="1200" b="1" u="none" strike="noStrike">
                          <a:effectLst/>
                        </a:rPr>
                        <a:t>5.0</a:t>
                      </a:r>
                      <a:endParaRPr lang="en-US" sz="1200" b="1" i="0" u="none" strike="noStrike">
                        <a:solidFill>
                          <a:srgbClr val="333333"/>
                        </a:solidFill>
                        <a:effectLst/>
                        <a:latin typeface="Arial"/>
                      </a:endParaRPr>
                    </a:p>
                  </a:txBody>
                  <a:tcPr marL="5093" marR="5093" marT="5093" marB="0" anchor="b"/>
                </a:tc>
                <a:tc>
                  <a:txBody>
                    <a:bodyPr/>
                    <a:lstStyle/>
                    <a:p>
                      <a:pPr algn="r" fontAlgn="b"/>
                      <a:r>
                        <a:rPr lang="en-US" sz="1050" u="none" strike="noStrike">
                          <a:effectLst/>
                        </a:rPr>
                        <a:t>55%</a:t>
                      </a:r>
                      <a:endParaRPr lang="en-US" sz="1050" b="0" i="0" u="none" strike="noStrike">
                        <a:solidFill>
                          <a:srgbClr val="333333"/>
                        </a:solidFill>
                        <a:effectLst/>
                        <a:latin typeface="Arial"/>
                      </a:endParaRPr>
                    </a:p>
                  </a:txBody>
                  <a:tcPr marL="5093" marR="5093" marT="5093" marB="0" anchor="b"/>
                </a:tc>
              </a:tr>
              <a:tr h="150696">
                <a:tc>
                  <a:txBody>
                    <a:bodyPr/>
                    <a:lstStyle/>
                    <a:p>
                      <a:pPr algn="l" fontAlgn="b"/>
                      <a:r>
                        <a:rPr lang="en-US" sz="1200" b="1" u="none" strike="noStrike">
                          <a:effectLst/>
                        </a:rPr>
                        <a:t>Year 5</a:t>
                      </a:r>
                      <a:endParaRPr lang="en-US" sz="1200" b="1" i="0" u="none" strike="noStrike">
                        <a:solidFill>
                          <a:srgbClr val="333333"/>
                        </a:solidFill>
                        <a:effectLst/>
                        <a:latin typeface="Arial"/>
                      </a:endParaRPr>
                    </a:p>
                  </a:txBody>
                  <a:tcPr marL="5093" marR="5093" marT="5093" marB="0" anchor="b"/>
                </a:tc>
                <a:tc>
                  <a:txBody>
                    <a:bodyPr/>
                    <a:lstStyle/>
                    <a:p>
                      <a:pPr algn="r" fontAlgn="b"/>
                      <a:r>
                        <a:rPr lang="en-US" sz="1200" b="1" u="none" strike="noStrike">
                          <a:effectLst/>
                        </a:rPr>
                        <a:t>2.2</a:t>
                      </a:r>
                      <a:endParaRPr lang="en-US" sz="1200" b="1" i="0" u="none" strike="noStrike">
                        <a:solidFill>
                          <a:srgbClr val="333333"/>
                        </a:solidFill>
                        <a:effectLst/>
                        <a:latin typeface="Arial"/>
                      </a:endParaRPr>
                    </a:p>
                  </a:txBody>
                  <a:tcPr marL="5093" marR="5093" marT="5093" marB="0" anchor="b"/>
                </a:tc>
                <a:tc>
                  <a:txBody>
                    <a:bodyPr/>
                    <a:lstStyle/>
                    <a:p>
                      <a:pPr algn="r" fontAlgn="b"/>
                      <a:r>
                        <a:rPr lang="en-US" sz="1200" b="1" u="none" strike="noStrike" dirty="0">
                          <a:effectLst/>
                        </a:rPr>
                        <a:t>2.0</a:t>
                      </a:r>
                      <a:endParaRPr lang="en-US" sz="1200" b="1" i="0" u="none" strike="noStrike" dirty="0">
                        <a:solidFill>
                          <a:srgbClr val="333333"/>
                        </a:solidFill>
                        <a:effectLst/>
                        <a:latin typeface="Arial"/>
                      </a:endParaRPr>
                    </a:p>
                  </a:txBody>
                  <a:tcPr marL="5093" marR="5093" marT="5093" marB="0" anchor="b"/>
                </a:tc>
                <a:tc>
                  <a:txBody>
                    <a:bodyPr/>
                    <a:lstStyle/>
                    <a:p>
                      <a:pPr algn="r" fontAlgn="b"/>
                      <a:r>
                        <a:rPr lang="en-US" sz="1200" b="1" u="none" strike="noStrike" dirty="0">
                          <a:effectLst/>
                        </a:rPr>
                        <a:t>1.0</a:t>
                      </a:r>
                      <a:endParaRPr lang="en-US" sz="1200" b="1" i="0" u="none" strike="noStrike" dirty="0">
                        <a:solidFill>
                          <a:srgbClr val="333333"/>
                        </a:solidFill>
                        <a:effectLst/>
                        <a:latin typeface="Arial"/>
                      </a:endParaRPr>
                    </a:p>
                  </a:txBody>
                  <a:tcPr marL="5093" marR="5093" marT="5093" marB="0" anchor="b"/>
                </a:tc>
                <a:tc>
                  <a:txBody>
                    <a:bodyPr/>
                    <a:lstStyle/>
                    <a:p>
                      <a:pPr algn="r" fontAlgn="b"/>
                      <a:r>
                        <a:rPr lang="en-US" sz="1200" b="1" u="none" strike="noStrike" dirty="0">
                          <a:effectLst/>
                        </a:rPr>
                        <a:t>5.0</a:t>
                      </a:r>
                      <a:endParaRPr lang="en-US" sz="1200" b="1" i="0" u="none" strike="noStrike" dirty="0">
                        <a:solidFill>
                          <a:srgbClr val="333333"/>
                        </a:solidFill>
                        <a:effectLst/>
                        <a:latin typeface="Arial"/>
                      </a:endParaRPr>
                    </a:p>
                  </a:txBody>
                  <a:tcPr marL="5093" marR="5093" marT="5093" marB="0" anchor="b"/>
                </a:tc>
                <a:tc>
                  <a:txBody>
                    <a:bodyPr/>
                    <a:lstStyle/>
                    <a:p>
                      <a:pPr algn="r" fontAlgn="b"/>
                      <a:r>
                        <a:rPr lang="en-US" sz="1050" u="none" strike="noStrike">
                          <a:effectLst/>
                        </a:rPr>
                        <a:t>52%</a:t>
                      </a:r>
                      <a:endParaRPr lang="en-US" sz="1050" b="0" i="0" u="none" strike="noStrike">
                        <a:solidFill>
                          <a:srgbClr val="333333"/>
                        </a:solidFill>
                        <a:effectLst/>
                        <a:latin typeface="Arial"/>
                      </a:endParaRPr>
                    </a:p>
                  </a:txBody>
                  <a:tcPr marL="5093" marR="5093" marT="5093" marB="0" anchor="b"/>
                </a:tc>
              </a:tr>
              <a:tr h="150696">
                <a:tc gridSpan="3">
                  <a:txBody>
                    <a:bodyPr/>
                    <a:lstStyle/>
                    <a:p>
                      <a:pPr algn="l" fontAlgn="b"/>
                      <a:r>
                        <a:rPr lang="en-US" sz="1100" u="none" strike="noStrike">
                          <a:effectLst/>
                        </a:rPr>
                        <a:t>Employees' Organisations</a:t>
                      </a:r>
                      <a:endParaRPr lang="en-US" sz="1100" b="1" i="0" u="none" strike="noStrike">
                        <a:solidFill>
                          <a:srgbClr val="FFFFFF"/>
                        </a:solidFill>
                        <a:effectLst/>
                        <a:latin typeface="Arial"/>
                      </a:endParaRPr>
                    </a:p>
                  </a:txBody>
                  <a:tcPr marL="5093" marR="5093" marT="5093" marB="0" anchor="b"/>
                </a:tc>
                <a:tc hMerge="1">
                  <a:txBody>
                    <a:bodyPr/>
                    <a:lstStyle/>
                    <a:p>
                      <a:endParaRPr lang="en-US"/>
                    </a:p>
                  </a:txBody>
                  <a:tcPr/>
                </a:tc>
                <a:tc hMerge="1">
                  <a:txBody>
                    <a:bodyPr/>
                    <a:lstStyle/>
                    <a:p>
                      <a:endParaRPr lang="en-US"/>
                    </a:p>
                  </a:txBody>
                  <a:tcPr/>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1</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67%</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2</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dirty="0">
                          <a:effectLst/>
                        </a:rPr>
                        <a:t>2.6</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a:effectLst/>
                        </a:rPr>
                        <a:t>2.5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1.8</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67%</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5</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dirty="0">
                          <a:effectLst/>
                        </a:rPr>
                        <a:t>2.2</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a:effectLst/>
                        </a:rPr>
                        <a:t>2.2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1.8</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63%</a:t>
                      </a:r>
                      <a:endParaRPr lang="en-US" sz="1100" b="0" i="0" u="none" strike="noStrike">
                        <a:solidFill>
                          <a:srgbClr val="333333"/>
                        </a:solidFill>
                        <a:effectLst/>
                        <a:latin typeface="Arial"/>
                      </a:endParaRPr>
                    </a:p>
                  </a:txBody>
                  <a:tcPr marL="5093" marR="5093" marT="5093" marB="0" anchor="b"/>
                </a:tc>
              </a:tr>
              <a:tr h="150696">
                <a:tc gridSpan="3">
                  <a:txBody>
                    <a:bodyPr/>
                    <a:lstStyle/>
                    <a:p>
                      <a:pPr algn="l" fontAlgn="b"/>
                      <a:r>
                        <a:rPr lang="en-US" sz="1100" u="none" strike="noStrike">
                          <a:effectLst/>
                        </a:rPr>
                        <a:t>Employers' Organisations</a:t>
                      </a:r>
                      <a:endParaRPr lang="en-US" sz="1100" b="1" i="0" u="none" strike="noStrike">
                        <a:solidFill>
                          <a:srgbClr val="FFFFFF"/>
                        </a:solidFill>
                        <a:effectLst/>
                        <a:latin typeface="Arial"/>
                      </a:endParaRPr>
                    </a:p>
                  </a:txBody>
                  <a:tcPr marL="5093" marR="5093" marT="5093" marB="0" anchor="b"/>
                </a:tc>
                <a:tc hMerge="1">
                  <a:txBody>
                    <a:bodyPr/>
                    <a:lstStyle/>
                    <a:p>
                      <a:endParaRPr lang="en-US"/>
                    </a:p>
                  </a:txBody>
                  <a:tcPr/>
                </a:tc>
                <a:tc hMerge="1">
                  <a:txBody>
                    <a:bodyPr/>
                    <a:lstStyle/>
                    <a:p>
                      <a:endParaRPr lang="en-US"/>
                    </a:p>
                  </a:txBody>
                  <a:tcPr/>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1</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1.8</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5.0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57%</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2</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dirty="0">
                          <a:effectLst/>
                        </a:rPr>
                        <a:t>1.7</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a:effectLst/>
                        </a:rPr>
                        <a:t>4.5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57%</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5</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1.7</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52%</a:t>
                      </a:r>
                      <a:endParaRPr lang="en-US" sz="1100" b="0" i="0" u="none" strike="noStrike">
                        <a:solidFill>
                          <a:srgbClr val="333333"/>
                        </a:solidFill>
                        <a:effectLst/>
                        <a:latin typeface="Arial"/>
                      </a:endParaRPr>
                    </a:p>
                  </a:txBody>
                  <a:tcPr marL="5093" marR="5093" marT="5093" marB="0" anchor="b"/>
                </a:tc>
              </a:tr>
              <a:tr h="150696">
                <a:tc gridSpan="5">
                  <a:txBody>
                    <a:bodyPr/>
                    <a:lstStyle/>
                    <a:p>
                      <a:pPr algn="l" fontAlgn="b"/>
                      <a:r>
                        <a:rPr lang="en-US" sz="1100" u="none" strike="noStrike">
                          <a:effectLst/>
                        </a:rPr>
                        <a:t>Purchasing Managers, Manufacturing</a:t>
                      </a:r>
                      <a:endParaRPr lang="en-US" sz="1100" b="1" i="0" u="none" strike="noStrike">
                        <a:solidFill>
                          <a:srgbClr val="FFFFFF"/>
                        </a:solidFill>
                        <a:effectLst/>
                        <a:latin typeface="Arial"/>
                      </a:endParaRPr>
                    </a:p>
                  </a:txBody>
                  <a:tcPr marL="5093" marR="5093" marT="509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1</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4.3</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1.3</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15.0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37%</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2</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2.8</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37%</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5</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35%</a:t>
                      </a:r>
                      <a:endParaRPr lang="en-US" sz="1100" b="0" i="0" u="none" strike="noStrike">
                        <a:solidFill>
                          <a:srgbClr val="333333"/>
                        </a:solidFill>
                        <a:effectLst/>
                        <a:latin typeface="Arial"/>
                      </a:endParaRPr>
                    </a:p>
                  </a:txBody>
                  <a:tcPr marL="5093" marR="5093" marT="5093" marB="0" anchor="b"/>
                </a:tc>
              </a:tr>
              <a:tr h="150696">
                <a:tc gridSpan="4">
                  <a:txBody>
                    <a:bodyPr/>
                    <a:lstStyle/>
                    <a:p>
                      <a:pPr algn="l" fontAlgn="b"/>
                      <a:r>
                        <a:rPr lang="en-US" sz="1100" u="none" strike="noStrike">
                          <a:effectLst/>
                        </a:rPr>
                        <a:t>Purchasing Managers, Trading</a:t>
                      </a:r>
                      <a:endParaRPr lang="en-US" sz="1100" b="1" i="0" u="none" strike="noStrike">
                        <a:solidFill>
                          <a:srgbClr val="FFFFFF"/>
                        </a:solidFill>
                        <a:effectLst/>
                        <a:latin typeface="Arial"/>
                      </a:endParaRPr>
                    </a:p>
                  </a:txBody>
                  <a:tcPr marL="5093" marR="5093" marT="5093"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1</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10.0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54%</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2</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2.8</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5.0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54%</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5</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4.5</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49%</a:t>
                      </a:r>
                      <a:endParaRPr lang="en-US" sz="1100" b="0" i="0" u="none" strike="noStrike">
                        <a:solidFill>
                          <a:srgbClr val="333333"/>
                        </a:solidFill>
                        <a:effectLst/>
                        <a:latin typeface="Arial"/>
                      </a:endParaRPr>
                    </a:p>
                  </a:txBody>
                  <a:tcPr marL="5093" marR="5093" marT="5093" marB="0" anchor="b"/>
                </a:tc>
              </a:tr>
              <a:tr h="150696">
                <a:tc gridSpan="3">
                  <a:txBody>
                    <a:bodyPr/>
                    <a:lstStyle/>
                    <a:p>
                      <a:pPr algn="l" fontAlgn="b"/>
                      <a:r>
                        <a:rPr lang="en-US" sz="1100" u="none" strike="noStrike">
                          <a:effectLst/>
                        </a:rPr>
                        <a:t>Money Market Players</a:t>
                      </a:r>
                      <a:endParaRPr lang="en-US" sz="1100" b="1" i="0" u="none" strike="noStrike">
                        <a:solidFill>
                          <a:srgbClr val="FFFFFF"/>
                        </a:solidFill>
                        <a:effectLst/>
                        <a:latin typeface="Arial"/>
                      </a:endParaRPr>
                    </a:p>
                  </a:txBody>
                  <a:tcPr marL="5093" marR="5093" marT="5093" marB="0" anchor="b"/>
                </a:tc>
                <a:tc hMerge="1">
                  <a:txBody>
                    <a:bodyPr/>
                    <a:lstStyle/>
                    <a:p>
                      <a:endParaRPr lang="en-US"/>
                    </a:p>
                  </a:txBody>
                  <a:tcPr/>
                </a:tc>
                <a:tc hMerge="1">
                  <a:txBody>
                    <a:bodyPr/>
                    <a:lstStyle/>
                    <a:p>
                      <a:endParaRPr lang="en-US"/>
                    </a:p>
                  </a:txBody>
                  <a:tcPr/>
                </a:tc>
                <a:tc>
                  <a:txBody>
                    <a:bodyPr/>
                    <a:lstStyle/>
                    <a:p>
                      <a:pPr algn="l"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c>
                  <a:txBody>
                    <a:bodyPr/>
                    <a:lstStyle/>
                    <a:p>
                      <a:pPr algn="l"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 </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dirty="0">
                          <a:effectLst/>
                        </a:rPr>
                        <a:t>Year 1</a:t>
                      </a:r>
                      <a:endParaRPr lang="en-US" sz="1100" b="1" i="0" u="none" strike="noStrike" dirty="0">
                        <a:solidFill>
                          <a:srgbClr val="333333"/>
                        </a:solidFill>
                        <a:effectLst/>
                        <a:latin typeface="Arial"/>
                      </a:endParaRPr>
                    </a:p>
                  </a:txBody>
                  <a:tcPr marL="5093" marR="5093" marT="5093" marB="0" anchor="b"/>
                </a:tc>
                <a:tc>
                  <a:txBody>
                    <a:bodyPr/>
                    <a:lstStyle/>
                    <a:p>
                      <a:pPr algn="r" fontAlgn="b"/>
                      <a:r>
                        <a:rPr lang="en-US" sz="1100" u="none" strike="noStrike" dirty="0">
                          <a:effectLst/>
                        </a:rPr>
                        <a:t>3.2</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dirty="0">
                          <a:effectLst/>
                        </a:rPr>
                        <a:t>3.0</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dirty="0">
                          <a:effectLst/>
                        </a:rPr>
                        <a:t>1.3</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dirty="0">
                          <a:effectLst/>
                        </a:rPr>
                        <a:t>5.8</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a:effectLst/>
                        </a:rPr>
                        <a:t>69%</a:t>
                      </a:r>
                      <a:endParaRPr lang="en-US" sz="1100" b="0" i="0" u="none" strike="noStrike">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2</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2.4</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2.2</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1.3</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dirty="0">
                          <a:effectLst/>
                        </a:rPr>
                        <a:t>4.2</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dirty="0">
                          <a:effectLst/>
                        </a:rPr>
                        <a:t>69%</a:t>
                      </a:r>
                      <a:endParaRPr lang="en-US" sz="1100" b="0" i="0" u="none" strike="noStrike" dirty="0">
                        <a:solidFill>
                          <a:srgbClr val="333333"/>
                        </a:solidFill>
                        <a:effectLst/>
                        <a:latin typeface="Arial"/>
                      </a:endParaRPr>
                    </a:p>
                  </a:txBody>
                  <a:tcPr marL="5093" marR="5093" marT="5093" marB="0" anchor="b"/>
                </a:tc>
              </a:tr>
              <a:tr h="150696">
                <a:tc>
                  <a:txBody>
                    <a:bodyPr/>
                    <a:lstStyle/>
                    <a:p>
                      <a:pPr algn="l" fontAlgn="b"/>
                      <a:r>
                        <a:rPr lang="en-US" sz="1100" u="none" strike="noStrike">
                          <a:effectLst/>
                        </a:rPr>
                        <a:t>Year 5</a:t>
                      </a:r>
                      <a:endParaRPr lang="en-US" sz="1100" b="1"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2.1</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a:effectLst/>
                        </a:rPr>
                        <a:t>2.0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dirty="0">
                          <a:effectLst/>
                        </a:rPr>
                        <a:t>1.0</a:t>
                      </a:r>
                      <a:endParaRPr lang="en-US" sz="1100" b="0" i="0" u="none" strike="noStrike" dirty="0">
                        <a:solidFill>
                          <a:srgbClr val="333333"/>
                        </a:solidFill>
                        <a:effectLst/>
                        <a:latin typeface="Arial"/>
                      </a:endParaRPr>
                    </a:p>
                  </a:txBody>
                  <a:tcPr marL="5093" marR="5093" marT="5093" marB="0" anchor="b"/>
                </a:tc>
                <a:tc>
                  <a:txBody>
                    <a:bodyPr/>
                    <a:lstStyle/>
                    <a:p>
                      <a:pPr algn="r" fontAlgn="b"/>
                      <a:r>
                        <a:rPr lang="en-US" sz="1100" u="none" strike="noStrike">
                          <a:effectLst/>
                        </a:rPr>
                        <a:t>5.0</a:t>
                      </a:r>
                      <a:endParaRPr lang="en-US" sz="1100" b="0" i="0" u="none" strike="noStrike">
                        <a:solidFill>
                          <a:srgbClr val="333333"/>
                        </a:solidFill>
                        <a:effectLst/>
                        <a:latin typeface="Arial"/>
                      </a:endParaRPr>
                    </a:p>
                  </a:txBody>
                  <a:tcPr marL="5093" marR="5093" marT="5093" marB="0" anchor="b"/>
                </a:tc>
                <a:tc>
                  <a:txBody>
                    <a:bodyPr/>
                    <a:lstStyle/>
                    <a:p>
                      <a:pPr algn="r" fontAlgn="b"/>
                      <a:r>
                        <a:rPr lang="en-US" sz="1100" u="none" strike="noStrike" dirty="0">
                          <a:effectLst/>
                        </a:rPr>
                        <a:t>69%</a:t>
                      </a:r>
                      <a:endParaRPr lang="en-US" sz="1100" b="0" i="0" u="none" strike="noStrike" dirty="0">
                        <a:solidFill>
                          <a:srgbClr val="333333"/>
                        </a:solidFill>
                        <a:effectLst/>
                        <a:latin typeface="Arial"/>
                      </a:endParaRPr>
                    </a:p>
                  </a:txBody>
                  <a:tcPr marL="5093" marR="5093" marT="5093" marB="0" anchor="b"/>
                </a:tc>
              </a:tr>
            </a:tbl>
          </a:graphicData>
        </a:graphic>
      </p:graphicFrame>
    </p:spTree>
    <p:extLst>
      <p:ext uri="{BB962C8B-B14F-4D97-AF65-F5344CB8AC3E}">
        <p14:creationId xmlns:p14="http://schemas.microsoft.com/office/powerpoint/2010/main" val="231543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pPr eaLnBrk="1" hangingPunct="1">
              <a:defRPr/>
            </a:pPr>
            <a:r>
              <a:rPr lang="sv-SE" dirty="0" smtClean="0"/>
              <a:t>Jämviktsarbetslösheten</a:t>
            </a:r>
          </a:p>
        </p:txBody>
      </p:sp>
      <mc:AlternateContent xmlns:mc="http://schemas.openxmlformats.org/markup-compatibility/2006" xmlns:a14="http://schemas.microsoft.com/office/drawing/2010/main">
        <mc:Choice Requires="a14">
          <p:sp>
            <p:nvSpPr>
              <p:cNvPr id="247811" name="Rectangle 3"/>
              <p:cNvSpPr>
                <a:spLocks noGrp="1" noChangeArrowheads="1"/>
              </p:cNvSpPr>
              <p:nvPr>
                <p:ph type="body" idx="1"/>
              </p:nvPr>
            </p:nvSpPr>
            <p:spPr/>
            <p:txBody>
              <a:bodyPr/>
              <a:lstStyle/>
              <a:p>
                <a:pPr eaLnBrk="1" hangingPunct="1">
                  <a:buFont typeface="Arial" panose="020B0604020202020204" pitchFamily="34" charset="0"/>
                  <a:buChar char="•"/>
                  <a:defRPr/>
                </a:pPr>
                <a:r>
                  <a:rPr lang="sv-SE" sz="2000" dirty="0" smtClean="0">
                    <a:effectLst/>
                  </a:rPr>
                  <a:t>På 60-talet ifrågasatte M. Friedman och E. Phelps att det finns ett stabilt utbytesförhållande arbetslöshet och inflation. Går inte enligt dem att långsiktigt sänka arbetslösheten bara genom att tillåta lite högre inflation. </a:t>
                </a:r>
              </a:p>
              <a:p>
                <a:pPr eaLnBrk="1" hangingPunct="1">
                  <a:buFont typeface="Arial" panose="020B0604020202020204" pitchFamily="34" charset="0"/>
                  <a:buChar char="•"/>
                  <a:defRPr/>
                </a:pPr>
                <a:r>
                  <a:rPr lang="sv-SE" sz="2000" dirty="0" smtClean="0">
                    <a:effectLst/>
                  </a:rPr>
                  <a:t>Pris och lönesättarna kommer inte på lång sikt låta sig luras och alltid ha lägre inflationsförväntningar än den som blir.</a:t>
                </a:r>
              </a:p>
              <a:p>
                <a:pPr eaLnBrk="1" hangingPunct="1">
                  <a:buFont typeface="Arial" panose="020B0604020202020204" pitchFamily="34" charset="0"/>
                  <a:buChar char="•"/>
                  <a:defRPr/>
                </a:pPr>
                <a:r>
                  <a:rPr lang="sv-SE" sz="2000" dirty="0" smtClean="0">
                    <a:effectLst/>
                  </a:rPr>
                  <a:t>Därmed blir arbetslösheten på lång sikt i genomsnitt lika med den som ger upphov till samma inflation som den förväntade. </a:t>
                </a:r>
              </a:p>
              <a:p>
                <a:pPr eaLnBrk="1" hangingPunct="1">
                  <a:buFont typeface="Arial" panose="020B0604020202020204" pitchFamily="34" charset="0"/>
                  <a:buChar char="•"/>
                  <a:defRPr/>
                </a:pPr>
                <a:r>
                  <a:rPr lang="sv-SE" sz="2000" dirty="0" smtClean="0">
                    <a:effectLst/>
                  </a:rPr>
                  <a:t>I genomsnitt blir </a:t>
                </a:r>
                <a:r>
                  <a:rPr lang="sv-SE" sz="2000" i="1" dirty="0" smtClean="0">
                    <a:effectLst/>
                    <a:sym typeface="Symbol" pitchFamily="18" charset="2"/>
                  </a:rPr>
                  <a:t></a:t>
                </a:r>
                <a:r>
                  <a:rPr lang="sv-SE" sz="2000" i="1" baseline="-25000" dirty="0" smtClean="0">
                    <a:effectLst/>
                    <a:sym typeface="Symbol" pitchFamily="18" charset="2"/>
                  </a:rPr>
                  <a:t>t </a:t>
                </a:r>
                <a:r>
                  <a:rPr lang="sv-SE" sz="2000" i="1" dirty="0" smtClean="0">
                    <a:effectLst/>
                    <a:sym typeface="Symbol" pitchFamily="18" charset="2"/>
                  </a:rPr>
                  <a:t>= </a:t>
                </a:r>
                <a:r>
                  <a:rPr lang="sv-SE" sz="2000" i="1" baseline="30000" dirty="0" smtClean="0">
                    <a:effectLst/>
                    <a:sym typeface="Symbol" pitchFamily="18" charset="2"/>
                  </a:rPr>
                  <a:t>e</a:t>
                </a:r>
                <a:r>
                  <a:rPr lang="sv-SE" sz="2000" i="1" baseline="-25000" dirty="0" smtClean="0">
                    <a:effectLst/>
                    <a:sym typeface="Symbol" pitchFamily="18" charset="2"/>
                  </a:rPr>
                  <a:t>t</a:t>
                </a:r>
                <a:r>
                  <a:rPr lang="sv-SE" sz="1800" dirty="0" smtClean="0">
                    <a:effectLst/>
                    <a:sym typeface="Symbol" pitchFamily="18" charset="2"/>
                  </a:rPr>
                  <a:t> </a:t>
                </a:r>
                <a:r>
                  <a:rPr lang="sv-SE" sz="2000" dirty="0" smtClean="0">
                    <a:effectLst/>
                    <a:sym typeface="Symbol" pitchFamily="18" charset="2"/>
                  </a:rPr>
                  <a:t>och som vi tidigare visat innebär detta att vår ekvation </a:t>
                </a:r>
                <a:r>
                  <a:rPr lang="sv-SE" altLang="sv-SE" sz="2000" i="1" dirty="0" smtClean="0">
                    <a:effectLst/>
                    <a:sym typeface="Symbol"/>
                  </a:rPr>
                  <a:t></a:t>
                </a:r>
                <a:r>
                  <a:rPr lang="sv-SE" sz="2000" i="1" baseline="-25000" dirty="0" smtClean="0">
                    <a:effectLst/>
                  </a:rPr>
                  <a:t>t</a:t>
                </a:r>
                <a:r>
                  <a:rPr lang="sv-SE" sz="2000" i="1" dirty="0" smtClean="0">
                    <a:effectLst/>
                  </a:rPr>
                  <a:t> </a:t>
                </a:r>
                <a:r>
                  <a:rPr lang="sv-SE" altLang="sv-SE" sz="2000" dirty="0" smtClean="0">
                    <a:effectLst/>
                    <a:sym typeface="Symbol"/>
                  </a:rPr>
                  <a:t>=</a:t>
                </a:r>
                <a:r>
                  <a:rPr lang="sv-SE" altLang="sv-SE" sz="2000" i="1" dirty="0" smtClean="0">
                    <a:effectLst/>
                    <a:sym typeface="Symbol"/>
                  </a:rPr>
                  <a:t> </a:t>
                </a:r>
                <a:r>
                  <a:rPr lang="sv-SE" sz="2000" i="1" baseline="-25000" dirty="0" smtClean="0">
                    <a:effectLst/>
                  </a:rPr>
                  <a:t>t</a:t>
                </a:r>
                <a:r>
                  <a:rPr lang="sv-SE" altLang="sv-SE" sz="2000" i="1" baseline="30000" dirty="0" smtClean="0">
                    <a:effectLst/>
                    <a:sym typeface="Symbol"/>
                  </a:rPr>
                  <a:t>e</a:t>
                </a:r>
                <a:r>
                  <a:rPr lang="sv-SE" altLang="sv-SE" sz="2000" dirty="0" smtClean="0">
                    <a:effectLst/>
                    <a:sym typeface="Symbol"/>
                  </a:rPr>
                  <a:t>+</a:t>
                </a:r>
                <a:r>
                  <a:rPr lang="sv-SE" altLang="sv-SE" sz="2000" i="1" dirty="0" smtClean="0">
                    <a:effectLst/>
                    <a:sym typeface="Symbol"/>
                  </a:rPr>
                  <a:t></a:t>
                </a:r>
                <a:r>
                  <a:rPr lang="sv-SE" altLang="sv-SE" sz="2000" dirty="0" smtClean="0">
                    <a:effectLst/>
                    <a:sym typeface="Symbol"/>
                  </a:rPr>
                  <a:t>+</a:t>
                </a:r>
                <a:r>
                  <a:rPr lang="sv-SE" altLang="sv-SE" sz="2000" i="1" dirty="0" smtClean="0">
                    <a:effectLst/>
                    <a:sym typeface="Symbol"/>
                  </a:rPr>
                  <a:t>z</a:t>
                </a:r>
                <a:r>
                  <a:rPr lang="sv-SE" altLang="sv-SE" sz="2000" dirty="0" smtClean="0">
                    <a:effectLst/>
                    <a:sym typeface="Symbol"/>
                  </a:rPr>
                  <a:t>-</a:t>
                </a:r>
                <a:r>
                  <a:rPr lang="sv-SE" sz="2000" i="1" dirty="0" smtClean="0">
                    <a:effectLst/>
                    <a:sym typeface="Symbol"/>
                  </a:rPr>
                  <a:t></a:t>
                </a:r>
                <a:r>
                  <a:rPr lang="sv-SE" sz="2000" baseline="10000" dirty="0" smtClean="0">
                    <a:effectLst/>
                    <a:sym typeface="Symbol"/>
                  </a:rPr>
                  <a:t></a:t>
                </a:r>
                <a:r>
                  <a:rPr lang="sv-SE" sz="2000" i="1" dirty="0" smtClean="0">
                    <a:effectLst/>
                    <a:sym typeface="Symbol"/>
                  </a:rPr>
                  <a:t>u</a:t>
                </a:r>
                <a:r>
                  <a:rPr lang="sv-SE" sz="2000" i="1" baseline="-25000" dirty="0" smtClean="0">
                    <a:effectLst/>
                  </a:rPr>
                  <a:t>t </a:t>
                </a:r>
                <a:r>
                  <a:rPr lang="sv-SE" sz="2000" dirty="0" smtClean="0">
                    <a:effectLst/>
                    <a:sym typeface="Symbol" pitchFamily="18" charset="2"/>
                  </a:rPr>
                  <a:t>ger att arbetslösheten inte permanent kan avvika från jämviktsarbetslösheten som här ges av </a:t>
                </a:r>
                <a:r>
                  <a:rPr lang="sv-SE" sz="2000" i="1" dirty="0" smtClean="0">
                    <a:effectLst/>
                    <a:sym typeface="Symbol" pitchFamily="18" charset="2"/>
                  </a:rPr>
                  <a:t>u</a:t>
                </a:r>
                <a:r>
                  <a:rPr lang="sv-SE" sz="2000" i="1" baseline="-25000" dirty="0" smtClean="0">
                    <a:effectLst/>
                    <a:sym typeface="Symbol" pitchFamily="18" charset="2"/>
                  </a:rPr>
                  <a:t>n</a:t>
                </a:r>
                <a:r>
                  <a:rPr lang="sv-SE" sz="2000" i="1" dirty="0" smtClean="0">
                    <a:effectLst/>
                    <a:sym typeface="Symbol" pitchFamily="18" charset="2"/>
                  </a:rPr>
                  <a:t> = </a:t>
                </a:r>
                <a14:m>
                  <m:oMath xmlns:m="http://schemas.openxmlformats.org/officeDocument/2006/math">
                    <m:f>
                      <m:fPr>
                        <m:ctrlPr>
                          <a:rPr lang="sv-SE" sz="2000" i="1" smtClean="0">
                            <a:effectLst/>
                            <a:latin typeface="Cambria Math"/>
                            <a:sym typeface="Symbol" pitchFamily="18" charset="2"/>
                          </a:rPr>
                        </m:ctrlPr>
                      </m:fPr>
                      <m:num>
                        <m:r>
                          <m:rPr>
                            <m:nor/>
                          </m:rPr>
                          <a:rPr lang="sv-SE" altLang="sv-SE" sz="2000" i="1" dirty="0">
                            <a:effectLst/>
                            <a:sym typeface="Symbol"/>
                          </a:rPr>
                          <m:t></m:t>
                        </m:r>
                        <m:r>
                          <m:rPr>
                            <m:nor/>
                          </m:rPr>
                          <a:rPr lang="sv-SE" altLang="sv-SE" sz="2000" dirty="0">
                            <a:effectLst/>
                            <a:sym typeface="Symbol"/>
                          </a:rPr>
                          <m:t>+</m:t>
                        </m:r>
                        <m:r>
                          <m:rPr>
                            <m:nor/>
                          </m:rPr>
                          <a:rPr lang="sv-SE" altLang="sv-SE" sz="2000" i="1" dirty="0">
                            <a:effectLst/>
                            <a:sym typeface="Symbol"/>
                          </a:rPr>
                          <m:t>z</m:t>
                        </m:r>
                      </m:num>
                      <m:den>
                        <m:r>
                          <m:rPr>
                            <m:nor/>
                          </m:rPr>
                          <a:rPr lang="sv-SE" sz="2000" i="1" dirty="0">
                            <a:effectLst/>
                            <a:sym typeface="Symbol"/>
                          </a:rPr>
                          <m:t></m:t>
                        </m:r>
                      </m:den>
                    </m:f>
                  </m:oMath>
                </a14:m>
                <a:endParaRPr lang="sv-SE" sz="2000" baseline="-25000" dirty="0" smtClean="0">
                  <a:effectLst/>
                  <a:sym typeface="Symbol" pitchFamily="18" charset="2"/>
                </a:endParaRPr>
              </a:p>
            </p:txBody>
          </p:sp>
        </mc:Choice>
        <mc:Fallback xmlns="">
          <p:sp>
            <p:nvSpPr>
              <p:cNvPr id="247811" name="Rectangle 3"/>
              <p:cNvSpPr>
                <a:spLocks noGrp="1" noRot="1" noChangeAspect="1" noMove="1" noResize="1" noEditPoints="1" noAdjustHandles="1" noChangeArrowheads="1" noChangeShapeType="1" noTextEdit="1"/>
              </p:cNvSpPr>
              <p:nvPr>
                <p:ph type="body" idx="1"/>
              </p:nvPr>
            </p:nvSpPr>
            <p:spPr>
              <a:blipFill rotWithShape="1">
                <a:blip r:embed="rId2"/>
                <a:stretch>
                  <a:fillRect l="-725" t="-562" r="-966"/>
                </a:stretch>
              </a:blipFill>
            </p:spPr>
            <p:txBody>
              <a:bodyPr/>
              <a:lstStyle/>
              <a:p>
                <a:r>
                  <a:rPr lang="en-US">
                    <a:noFill/>
                  </a:rPr>
                  <a:t> </a:t>
                </a:r>
              </a:p>
            </p:txBody>
          </p:sp>
        </mc:Fallback>
      </mc:AlternateContent>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17</a:t>
            </a:fld>
            <a:endParaRPr lang="en-GB" dirty="0"/>
          </a:p>
        </p:txBody>
      </p:sp>
    </p:spTree>
    <p:extLst>
      <p:ext uri="{BB962C8B-B14F-4D97-AF65-F5344CB8AC3E}">
        <p14:creationId xmlns:p14="http://schemas.microsoft.com/office/powerpoint/2010/main" val="4002771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78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78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78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sv-SE" smtClean="0"/>
              <a:t>NAIRU</a:t>
            </a:r>
          </a:p>
        </p:txBody>
      </p:sp>
      <mc:AlternateContent xmlns:mc="http://schemas.openxmlformats.org/markup-compatibility/2006" xmlns:a14="http://schemas.microsoft.com/office/drawing/2010/main">
        <mc:Choice Requires="a14">
          <p:sp>
            <p:nvSpPr>
              <p:cNvPr id="248846" name="Text Box 14"/>
              <p:cNvSpPr txBox="1">
                <a:spLocks noChangeArrowheads="1"/>
              </p:cNvSpPr>
              <p:nvPr/>
            </p:nvSpPr>
            <p:spPr bwMode="auto">
              <a:xfrm>
                <a:off x="683568" y="1412776"/>
                <a:ext cx="7846540" cy="49240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marL="342900" indent="-342900" algn="l">
                  <a:buFont typeface="Arial" panose="020B0604020202020204" pitchFamily="34" charset="0"/>
                  <a:buChar char="•"/>
                  <a:defRPr/>
                </a:pPr>
                <a:r>
                  <a:rPr lang="sv-SE" sz="2200" dirty="0" smtClean="0">
                    <a:solidFill>
                      <a:schemeClr val="tx1"/>
                    </a:solidFill>
                    <a:latin typeface="+mn-lt"/>
                  </a:rPr>
                  <a:t>Använd uttrycket för jämviktsarbetslöshet:</a:t>
                </a:r>
              </a:p>
              <a:p>
                <a:pPr algn="ctr">
                  <a:defRPr/>
                </a:pPr>
                <a:r>
                  <a:rPr lang="sv-SE" sz="2200" i="1" kern="0" dirty="0">
                    <a:solidFill>
                      <a:srgbClr val="000000"/>
                    </a:solidFill>
                    <a:latin typeface="Arial"/>
                    <a:ea typeface="MS Gothic"/>
                    <a:sym typeface="Symbol" pitchFamily="18" charset="2"/>
                  </a:rPr>
                  <a:t>u</a:t>
                </a:r>
                <a:r>
                  <a:rPr lang="sv-SE" sz="2200" i="1" kern="0" baseline="-25000" dirty="0">
                    <a:solidFill>
                      <a:srgbClr val="000000"/>
                    </a:solidFill>
                    <a:latin typeface="Arial"/>
                    <a:ea typeface="MS Gothic"/>
                    <a:sym typeface="Symbol" pitchFamily="18" charset="2"/>
                  </a:rPr>
                  <a:t>n</a:t>
                </a:r>
                <a:r>
                  <a:rPr lang="sv-SE" i="1" kern="0" dirty="0">
                    <a:solidFill>
                      <a:srgbClr val="000000"/>
                    </a:solidFill>
                    <a:latin typeface="Arial"/>
                    <a:ea typeface="MS Gothic"/>
                    <a:sym typeface="Symbol" pitchFamily="18" charset="2"/>
                  </a:rPr>
                  <a:t> = </a:t>
                </a:r>
                <a14:m>
                  <m:oMath xmlns:m="http://schemas.openxmlformats.org/officeDocument/2006/math">
                    <m:f>
                      <m:fPr>
                        <m:ctrlPr>
                          <a:rPr lang="sv-SE" sz="2200" i="1" kern="0" smtClean="0">
                            <a:solidFill>
                              <a:srgbClr val="000000"/>
                            </a:solidFill>
                            <a:latin typeface="Cambria Math"/>
                            <a:ea typeface="MS Gothic"/>
                            <a:sym typeface="Symbol" pitchFamily="18" charset="2"/>
                          </a:rPr>
                        </m:ctrlPr>
                      </m:fPr>
                      <m:num>
                        <m:r>
                          <m:rPr>
                            <m:nor/>
                          </m:rPr>
                          <a:rPr lang="sv-SE" altLang="sv-SE" sz="2200" i="1" kern="0" dirty="0">
                            <a:solidFill>
                              <a:srgbClr val="000000"/>
                            </a:solidFill>
                            <a:latin typeface="Arial"/>
                            <a:ea typeface="MS Gothic"/>
                            <a:sym typeface="Symbol"/>
                          </a:rPr>
                          <m:t></m:t>
                        </m:r>
                        <m:r>
                          <m:rPr>
                            <m:nor/>
                          </m:rPr>
                          <a:rPr lang="sv-SE" altLang="sv-SE" sz="2200" kern="0" dirty="0">
                            <a:solidFill>
                              <a:srgbClr val="000000"/>
                            </a:solidFill>
                            <a:latin typeface="Arial"/>
                            <a:ea typeface="MS Gothic"/>
                            <a:sym typeface="Symbol"/>
                          </a:rPr>
                          <m:t>+</m:t>
                        </m:r>
                        <m:r>
                          <m:rPr>
                            <m:nor/>
                          </m:rPr>
                          <a:rPr lang="sv-SE" altLang="sv-SE" sz="2200" i="1" kern="0" dirty="0">
                            <a:solidFill>
                              <a:srgbClr val="000000"/>
                            </a:solidFill>
                            <a:latin typeface="Arial"/>
                            <a:ea typeface="MS Gothic"/>
                            <a:sym typeface="Symbol"/>
                          </a:rPr>
                          <m:t>z</m:t>
                        </m:r>
                      </m:num>
                      <m:den>
                        <m:r>
                          <m:rPr>
                            <m:nor/>
                          </m:rPr>
                          <a:rPr lang="sv-SE" sz="2200" i="1" kern="0" dirty="0">
                            <a:solidFill>
                              <a:srgbClr val="000000"/>
                            </a:solidFill>
                            <a:latin typeface="Arial"/>
                            <a:ea typeface="MS Gothic"/>
                            <a:sym typeface="Symbol"/>
                          </a:rPr>
                          <m:t></m:t>
                        </m:r>
                      </m:den>
                    </m:f>
                    <m:r>
                      <a:rPr lang="sv-SE" sz="2200" kern="0" dirty="0">
                        <a:solidFill>
                          <a:srgbClr val="000000"/>
                        </a:solidFill>
                        <a:latin typeface="Cambria Math"/>
                        <a:ea typeface="MS Gothic"/>
                        <a:sym typeface="Symbol" pitchFamily="18" charset="2"/>
                      </a:rPr>
                      <m:t></m:t>
                    </m:r>
                  </m:oMath>
                </a14:m>
                <a:r>
                  <a:rPr lang="sv-SE" i="1" kern="0" dirty="0">
                    <a:solidFill>
                      <a:srgbClr val="000000"/>
                    </a:solidFill>
                    <a:latin typeface="Arial"/>
                    <a:ea typeface="MS Gothic"/>
                    <a:sym typeface="Symbol" pitchFamily="18" charset="2"/>
                  </a:rPr>
                  <a:t> </a:t>
                </a:r>
                <a:r>
                  <a:rPr lang="sv-SE" i="1" kern="0" dirty="0" smtClean="0">
                    <a:solidFill>
                      <a:srgbClr val="000000"/>
                    </a:solidFill>
                    <a:latin typeface="Arial"/>
                    <a:ea typeface="MS Gothic"/>
                    <a:sym typeface="Symbol"/>
                  </a:rPr>
                  <a:t></a:t>
                </a:r>
                <a:r>
                  <a:rPr lang="sv-SE" kern="0" baseline="10000" dirty="0">
                    <a:solidFill>
                      <a:srgbClr val="000000"/>
                    </a:solidFill>
                    <a:latin typeface="Arial"/>
                    <a:ea typeface="MS Gothic"/>
                    <a:sym typeface="Symbol"/>
                  </a:rPr>
                  <a:t></a:t>
                </a:r>
                <a:r>
                  <a:rPr lang="sv-SE" sz="2200" i="1" kern="0" dirty="0" smtClean="0">
                    <a:solidFill>
                      <a:srgbClr val="000000"/>
                    </a:solidFill>
                    <a:latin typeface="Arial"/>
                    <a:ea typeface="MS Gothic"/>
                    <a:sym typeface="Symbol" pitchFamily="18" charset="2"/>
                  </a:rPr>
                  <a:t>u</a:t>
                </a:r>
                <a:r>
                  <a:rPr lang="sv-SE" sz="2200" i="1" kern="0" baseline="-25000" dirty="0" smtClean="0">
                    <a:solidFill>
                      <a:srgbClr val="000000"/>
                    </a:solidFill>
                    <a:latin typeface="Arial"/>
                    <a:ea typeface="MS Gothic"/>
                    <a:sym typeface="Symbol" pitchFamily="18" charset="2"/>
                  </a:rPr>
                  <a:t>n</a:t>
                </a:r>
                <a:r>
                  <a:rPr lang="sv-SE" i="1" kern="0" dirty="0" smtClean="0">
                    <a:solidFill>
                      <a:srgbClr val="000000"/>
                    </a:solidFill>
                    <a:latin typeface="Arial"/>
                    <a:ea typeface="MS Gothic"/>
                    <a:sym typeface="Symbol"/>
                  </a:rPr>
                  <a:t>= +</a:t>
                </a:r>
                <a:r>
                  <a:rPr lang="sv-SE" sz="2200" i="1" kern="0" dirty="0" smtClean="0">
                    <a:solidFill>
                      <a:srgbClr val="000000"/>
                    </a:solidFill>
                    <a:latin typeface="Arial"/>
                    <a:ea typeface="MS Gothic"/>
                    <a:sym typeface="Symbol"/>
                  </a:rPr>
                  <a:t>z</a:t>
                </a:r>
                <a:r>
                  <a:rPr lang="sv-SE" i="1" kern="0" dirty="0" smtClean="0">
                    <a:solidFill>
                      <a:srgbClr val="000000"/>
                    </a:solidFill>
                    <a:latin typeface="Arial"/>
                    <a:ea typeface="MS Gothic"/>
                    <a:sym typeface="Symbol"/>
                  </a:rPr>
                  <a:t>.</a:t>
                </a:r>
                <a:endParaRPr lang="sv-SE" dirty="0" smtClean="0">
                  <a:solidFill>
                    <a:schemeClr val="tx1"/>
                  </a:solidFill>
                  <a:latin typeface="+mn-lt"/>
                </a:endParaRPr>
              </a:p>
              <a:p>
                <a:pPr marL="342900" indent="-342900">
                  <a:buFont typeface="Arial" panose="020B0604020202020204" pitchFamily="34" charset="0"/>
                  <a:buChar char="•"/>
                  <a:defRPr/>
                </a:pPr>
                <a:r>
                  <a:rPr lang="sv-SE" sz="2200" dirty="0" smtClean="0">
                    <a:solidFill>
                      <a:schemeClr val="tx1"/>
                    </a:solidFill>
                    <a:latin typeface="+mn-lt"/>
                  </a:rPr>
                  <a:t>Använd detta i uttrycket </a:t>
                </a:r>
                <a:r>
                  <a:rPr lang="sv-SE" altLang="sv-SE" i="1" kern="0" dirty="0">
                    <a:solidFill>
                      <a:srgbClr val="000000"/>
                    </a:solidFill>
                    <a:latin typeface="Arial"/>
                    <a:ea typeface="MS Gothic"/>
                    <a:sym typeface="Symbol"/>
                  </a:rPr>
                  <a:t></a:t>
                </a:r>
                <a:r>
                  <a:rPr lang="sv-SE" i="1" kern="0" baseline="-25000" dirty="0">
                    <a:solidFill>
                      <a:srgbClr val="000000"/>
                    </a:solidFill>
                    <a:latin typeface="Arial"/>
                    <a:ea typeface="MS Gothic"/>
                  </a:rPr>
                  <a:t>t</a:t>
                </a:r>
                <a:r>
                  <a:rPr lang="sv-SE" i="1" kern="0" dirty="0">
                    <a:solidFill>
                      <a:srgbClr val="000000"/>
                    </a:solidFill>
                    <a:latin typeface="Arial"/>
                    <a:ea typeface="MS Gothic"/>
                  </a:rPr>
                  <a:t> </a:t>
                </a:r>
                <a:r>
                  <a:rPr lang="sv-SE" altLang="sv-SE" kern="0" dirty="0">
                    <a:solidFill>
                      <a:srgbClr val="000000"/>
                    </a:solidFill>
                    <a:latin typeface="Arial"/>
                    <a:ea typeface="MS Gothic"/>
                    <a:sym typeface="Symbol"/>
                  </a:rPr>
                  <a:t>=</a:t>
                </a:r>
                <a:r>
                  <a:rPr lang="sv-SE" altLang="sv-SE" i="1" kern="0" dirty="0">
                    <a:solidFill>
                      <a:srgbClr val="000000"/>
                    </a:solidFill>
                    <a:latin typeface="Arial"/>
                    <a:ea typeface="MS Gothic"/>
                    <a:sym typeface="Symbol"/>
                  </a:rPr>
                  <a:t> </a:t>
                </a:r>
                <a:r>
                  <a:rPr lang="sv-SE" i="1" kern="0" baseline="-25000" dirty="0">
                    <a:solidFill>
                      <a:srgbClr val="000000"/>
                    </a:solidFill>
                    <a:latin typeface="Arial"/>
                    <a:ea typeface="MS Gothic"/>
                  </a:rPr>
                  <a:t>t</a:t>
                </a:r>
                <a:r>
                  <a:rPr lang="sv-SE" altLang="sv-SE" i="1" kern="0" baseline="30000" dirty="0">
                    <a:solidFill>
                      <a:srgbClr val="000000"/>
                    </a:solidFill>
                    <a:latin typeface="Arial"/>
                    <a:ea typeface="MS Gothic"/>
                    <a:sym typeface="Symbol"/>
                  </a:rPr>
                  <a:t>e</a:t>
                </a:r>
                <a:r>
                  <a:rPr lang="sv-SE" altLang="sv-SE" kern="0" dirty="0">
                    <a:solidFill>
                      <a:srgbClr val="000000"/>
                    </a:solidFill>
                    <a:latin typeface="Arial"/>
                    <a:ea typeface="MS Gothic"/>
                    <a:sym typeface="Symbol"/>
                  </a:rPr>
                  <a:t>+</a:t>
                </a:r>
                <a:r>
                  <a:rPr lang="sv-SE" altLang="sv-SE" i="1" kern="0" dirty="0">
                    <a:solidFill>
                      <a:srgbClr val="000000"/>
                    </a:solidFill>
                    <a:latin typeface="Arial"/>
                    <a:ea typeface="MS Gothic"/>
                    <a:sym typeface="Symbol"/>
                  </a:rPr>
                  <a:t></a:t>
                </a:r>
                <a:r>
                  <a:rPr lang="sv-SE" altLang="sv-SE" kern="0" dirty="0">
                    <a:solidFill>
                      <a:srgbClr val="000000"/>
                    </a:solidFill>
                    <a:latin typeface="Arial"/>
                    <a:ea typeface="MS Gothic"/>
                    <a:sym typeface="Symbol"/>
                  </a:rPr>
                  <a:t>+</a:t>
                </a:r>
                <a:r>
                  <a:rPr lang="sv-SE" altLang="sv-SE" sz="2200" i="1" kern="0" dirty="0">
                    <a:solidFill>
                      <a:srgbClr val="000000"/>
                    </a:solidFill>
                    <a:latin typeface="Arial"/>
                    <a:ea typeface="MS Gothic"/>
                    <a:sym typeface="Symbol"/>
                  </a:rPr>
                  <a:t>z</a:t>
                </a:r>
                <a:r>
                  <a:rPr lang="sv-SE" altLang="sv-SE" kern="0" dirty="0">
                    <a:solidFill>
                      <a:srgbClr val="000000"/>
                    </a:solidFill>
                    <a:latin typeface="Arial"/>
                    <a:ea typeface="MS Gothic"/>
                    <a:sym typeface="Symbol"/>
                  </a:rPr>
                  <a:t>-</a:t>
                </a:r>
                <a:r>
                  <a:rPr lang="sv-SE" i="1" kern="0" dirty="0">
                    <a:solidFill>
                      <a:srgbClr val="000000"/>
                    </a:solidFill>
                    <a:latin typeface="Arial"/>
                    <a:ea typeface="MS Gothic"/>
                    <a:sym typeface="Symbol"/>
                  </a:rPr>
                  <a:t></a:t>
                </a:r>
                <a:r>
                  <a:rPr lang="sv-SE" kern="0" baseline="10000" dirty="0">
                    <a:solidFill>
                      <a:srgbClr val="000000"/>
                    </a:solidFill>
                    <a:latin typeface="Arial"/>
                    <a:ea typeface="MS Gothic"/>
                    <a:sym typeface="Symbol"/>
                  </a:rPr>
                  <a:t></a:t>
                </a:r>
                <a:r>
                  <a:rPr lang="sv-SE" sz="2200" i="1" kern="0" dirty="0" smtClean="0">
                    <a:solidFill>
                      <a:srgbClr val="000000"/>
                    </a:solidFill>
                    <a:latin typeface="Arial"/>
                    <a:ea typeface="MS Gothic"/>
                    <a:sym typeface="Symbol"/>
                  </a:rPr>
                  <a:t>u</a:t>
                </a:r>
                <a:r>
                  <a:rPr lang="sv-SE" sz="2200" i="1" kern="0" baseline="-25000" dirty="0" smtClean="0">
                    <a:solidFill>
                      <a:srgbClr val="000000"/>
                    </a:solidFill>
                    <a:latin typeface="Arial"/>
                    <a:ea typeface="MS Gothic"/>
                  </a:rPr>
                  <a:t>t</a:t>
                </a:r>
                <a:r>
                  <a:rPr lang="sv-SE" dirty="0" smtClean="0">
                    <a:solidFill>
                      <a:schemeClr val="tx1"/>
                    </a:solidFill>
                    <a:latin typeface="+mn-lt"/>
                  </a:rPr>
                  <a:t>, </a:t>
                </a:r>
                <a:r>
                  <a:rPr lang="sv-SE" sz="2200" dirty="0" smtClean="0">
                    <a:solidFill>
                      <a:schemeClr val="tx1"/>
                    </a:solidFill>
                    <a:latin typeface="+mn-lt"/>
                  </a:rPr>
                  <a:t>då får vi</a:t>
                </a:r>
              </a:p>
              <a:p>
                <a:pPr algn="ctr">
                  <a:defRPr/>
                </a:pPr>
                <a:r>
                  <a:rPr lang="sv-SE" altLang="sv-SE" i="1" kern="0" dirty="0">
                    <a:solidFill>
                      <a:srgbClr val="000000"/>
                    </a:solidFill>
                    <a:latin typeface="Arial"/>
                    <a:ea typeface="MS Gothic"/>
                    <a:sym typeface="Symbol"/>
                  </a:rPr>
                  <a:t></a:t>
                </a:r>
                <a:r>
                  <a:rPr lang="sv-SE" i="1" kern="0" baseline="-25000" dirty="0">
                    <a:solidFill>
                      <a:srgbClr val="000000"/>
                    </a:solidFill>
                    <a:latin typeface="Arial"/>
                    <a:ea typeface="MS Gothic"/>
                  </a:rPr>
                  <a:t>t</a:t>
                </a:r>
                <a:r>
                  <a:rPr lang="sv-SE" i="1" kern="0" dirty="0">
                    <a:solidFill>
                      <a:srgbClr val="000000"/>
                    </a:solidFill>
                    <a:latin typeface="Arial"/>
                    <a:ea typeface="MS Gothic"/>
                  </a:rPr>
                  <a:t> </a:t>
                </a:r>
                <a:r>
                  <a:rPr lang="sv-SE" altLang="sv-SE" kern="0" dirty="0">
                    <a:solidFill>
                      <a:srgbClr val="000000"/>
                    </a:solidFill>
                    <a:latin typeface="Arial"/>
                    <a:ea typeface="MS Gothic"/>
                    <a:sym typeface="Symbol"/>
                  </a:rPr>
                  <a:t>=</a:t>
                </a:r>
                <a:r>
                  <a:rPr lang="sv-SE" altLang="sv-SE" i="1" kern="0" dirty="0">
                    <a:solidFill>
                      <a:srgbClr val="000000"/>
                    </a:solidFill>
                    <a:latin typeface="Arial"/>
                    <a:ea typeface="MS Gothic"/>
                    <a:sym typeface="Symbol"/>
                  </a:rPr>
                  <a:t> </a:t>
                </a:r>
                <a:r>
                  <a:rPr lang="sv-SE" i="1" kern="0" baseline="-25000" dirty="0">
                    <a:solidFill>
                      <a:srgbClr val="000000"/>
                    </a:solidFill>
                    <a:latin typeface="Arial"/>
                    <a:ea typeface="MS Gothic"/>
                  </a:rPr>
                  <a:t>t</a:t>
                </a:r>
                <a:r>
                  <a:rPr lang="sv-SE" altLang="sv-SE" i="1" kern="0" baseline="30000" dirty="0">
                    <a:solidFill>
                      <a:srgbClr val="000000"/>
                    </a:solidFill>
                    <a:latin typeface="Arial"/>
                    <a:ea typeface="MS Gothic"/>
                    <a:sym typeface="Symbol"/>
                  </a:rPr>
                  <a:t>e</a:t>
                </a:r>
                <a:r>
                  <a:rPr lang="sv-SE" altLang="sv-SE" kern="0" dirty="0" smtClean="0">
                    <a:solidFill>
                      <a:srgbClr val="000000"/>
                    </a:solidFill>
                    <a:latin typeface="Arial"/>
                    <a:ea typeface="MS Gothic"/>
                    <a:sym typeface="Symbol"/>
                  </a:rPr>
                  <a:t>+</a:t>
                </a:r>
                <a:r>
                  <a:rPr lang="sv-SE" i="1" kern="0" dirty="0">
                    <a:solidFill>
                      <a:srgbClr val="000000"/>
                    </a:solidFill>
                    <a:latin typeface="Arial"/>
                    <a:ea typeface="MS Gothic"/>
                    <a:sym typeface="Symbol"/>
                  </a:rPr>
                  <a:t> </a:t>
                </a:r>
                <a:r>
                  <a:rPr lang="sv-SE" kern="0" baseline="10000" dirty="0">
                    <a:solidFill>
                      <a:srgbClr val="000000"/>
                    </a:solidFill>
                    <a:latin typeface="Arial"/>
                    <a:ea typeface="MS Gothic"/>
                    <a:sym typeface="Symbol"/>
                  </a:rPr>
                  <a:t></a:t>
                </a:r>
                <a:r>
                  <a:rPr lang="sv-SE" sz="2200" i="1" kern="0" dirty="0">
                    <a:solidFill>
                      <a:srgbClr val="000000"/>
                    </a:solidFill>
                    <a:latin typeface="Arial"/>
                    <a:ea typeface="MS Gothic"/>
                    <a:sym typeface="Symbol" pitchFamily="18" charset="2"/>
                  </a:rPr>
                  <a:t>u</a:t>
                </a:r>
                <a:r>
                  <a:rPr lang="sv-SE" sz="2200" i="1" kern="0" baseline="-25000" dirty="0">
                    <a:solidFill>
                      <a:srgbClr val="000000"/>
                    </a:solidFill>
                    <a:latin typeface="Arial"/>
                    <a:ea typeface="MS Gothic"/>
                    <a:sym typeface="Symbol" pitchFamily="18" charset="2"/>
                  </a:rPr>
                  <a:t>n</a:t>
                </a:r>
                <a:r>
                  <a:rPr lang="sv-SE" i="1" kern="0" baseline="-25000" dirty="0">
                    <a:solidFill>
                      <a:srgbClr val="000000"/>
                    </a:solidFill>
                    <a:latin typeface="Arial"/>
                    <a:ea typeface="MS Gothic"/>
                    <a:sym typeface="Symbol" pitchFamily="18" charset="2"/>
                  </a:rPr>
                  <a:t> </a:t>
                </a:r>
                <a:r>
                  <a:rPr lang="sv-SE" altLang="sv-SE" kern="0" dirty="0" smtClean="0">
                    <a:solidFill>
                      <a:srgbClr val="000000"/>
                    </a:solidFill>
                    <a:latin typeface="Arial"/>
                    <a:ea typeface="MS Gothic"/>
                    <a:sym typeface="Symbol"/>
                  </a:rPr>
                  <a:t>-</a:t>
                </a:r>
                <a:r>
                  <a:rPr lang="sv-SE" i="1" kern="0" dirty="0">
                    <a:solidFill>
                      <a:srgbClr val="000000"/>
                    </a:solidFill>
                    <a:latin typeface="Arial"/>
                    <a:ea typeface="MS Gothic"/>
                    <a:sym typeface="Symbol"/>
                  </a:rPr>
                  <a:t></a:t>
                </a:r>
                <a:r>
                  <a:rPr lang="sv-SE" kern="0" baseline="10000" dirty="0">
                    <a:solidFill>
                      <a:srgbClr val="000000"/>
                    </a:solidFill>
                    <a:latin typeface="Arial"/>
                    <a:ea typeface="MS Gothic"/>
                    <a:sym typeface="Symbol"/>
                  </a:rPr>
                  <a:t></a:t>
                </a:r>
                <a:r>
                  <a:rPr lang="sv-SE" sz="2200" i="1" kern="0" dirty="0" smtClean="0">
                    <a:solidFill>
                      <a:srgbClr val="000000"/>
                    </a:solidFill>
                    <a:latin typeface="Arial"/>
                    <a:ea typeface="MS Gothic"/>
                    <a:sym typeface="Symbol"/>
                  </a:rPr>
                  <a:t>u</a:t>
                </a:r>
                <a:r>
                  <a:rPr lang="sv-SE" sz="2200" i="1" kern="0" baseline="-25000" dirty="0" smtClean="0">
                    <a:solidFill>
                      <a:srgbClr val="000000"/>
                    </a:solidFill>
                    <a:latin typeface="Arial"/>
                    <a:ea typeface="MS Gothic"/>
                  </a:rPr>
                  <a:t>t</a:t>
                </a:r>
              </a:p>
              <a:p>
                <a:pPr algn="ctr">
                  <a:defRPr/>
                </a:pPr>
                <a:r>
                  <a:rPr lang="sv-SE" altLang="sv-SE" i="1" kern="0" dirty="0">
                    <a:solidFill>
                      <a:srgbClr val="000000"/>
                    </a:solidFill>
                    <a:latin typeface="Arial"/>
                    <a:ea typeface="MS Gothic"/>
                    <a:sym typeface="Symbol"/>
                  </a:rPr>
                  <a:t></a:t>
                </a:r>
                <a:r>
                  <a:rPr lang="sv-SE" i="1" kern="0" baseline="-25000" dirty="0">
                    <a:solidFill>
                      <a:srgbClr val="000000"/>
                    </a:solidFill>
                    <a:latin typeface="Arial"/>
                    <a:ea typeface="MS Gothic"/>
                  </a:rPr>
                  <a:t>t</a:t>
                </a:r>
                <a:r>
                  <a:rPr lang="sv-SE" i="1" kern="0" dirty="0">
                    <a:solidFill>
                      <a:srgbClr val="000000"/>
                    </a:solidFill>
                    <a:latin typeface="Arial"/>
                    <a:ea typeface="MS Gothic"/>
                  </a:rPr>
                  <a:t> </a:t>
                </a:r>
                <a:r>
                  <a:rPr lang="sv-SE" altLang="sv-SE" kern="0" dirty="0">
                    <a:solidFill>
                      <a:srgbClr val="000000"/>
                    </a:solidFill>
                    <a:latin typeface="Arial"/>
                    <a:ea typeface="MS Gothic"/>
                    <a:sym typeface="Symbol"/>
                  </a:rPr>
                  <a:t>=</a:t>
                </a:r>
                <a:r>
                  <a:rPr lang="sv-SE" altLang="sv-SE" i="1" kern="0" dirty="0">
                    <a:solidFill>
                      <a:srgbClr val="000000"/>
                    </a:solidFill>
                    <a:latin typeface="Arial"/>
                    <a:ea typeface="MS Gothic"/>
                    <a:sym typeface="Symbol"/>
                  </a:rPr>
                  <a:t> </a:t>
                </a:r>
                <a:r>
                  <a:rPr lang="sv-SE" i="1" kern="0" baseline="-25000" dirty="0">
                    <a:solidFill>
                      <a:srgbClr val="000000"/>
                    </a:solidFill>
                    <a:latin typeface="Arial"/>
                    <a:ea typeface="MS Gothic"/>
                  </a:rPr>
                  <a:t>t</a:t>
                </a:r>
                <a:r>
                  <a:rPr lang="sv-SE" altLang="sv-SE" i="1" kern="0" baseline="30000" dirty="0">
                    <a:solidFill>
                      <a:srgbClr val="000000"/>
                    </a:solidFill>
                    <a:latin typeface="Arial"/>
                    <a:ea typeface="MS Gothic"/>
                    <a:sym typeface="Symbol"/>
                  </a:rPr>
                  <a:t>e</a:t>
                </a:r>
                <a:r>
                  <a:rPr lang="sv-SE" altLang="sv-SE" kern="0" dirty="0">
                    <a:solidFill>
                      <a:srgbClr val="000000"/>
                    </a:solidFill>
                    <a:latin typeface="Arial"/>
                    <a:ea typeface="MS Gothic"/>
                    <a:sym typeface="Symbol"/>
                  </a:rPr>
                  <a:t>+</a:t>
                </a:r>
                <a:r>
                  <a:rPr lang="sv-SE" i="1" kern="0" dirty="0">
                    <a:solidFill>
                      <a:srgbClr val="000000"/>
                    </a:solidFill>
                    <a:latin typeface="Arial"/>
                    <a:ea typeface="MS Gothic"/>
                    <a:sym typeface="Symbol"/>
                  </a:rPr>
                  <a:t> </a:t>
                </a:r>
                <a:r>
                  <a:rPr lang="sv-SE" i="1" kern="0" dirty="0" smtClean="0">
                    <a:solidFill>
                      <a:srgbClr val="000000"/>
                    </a:solidFill>
                    <a:latin typeface="Arial"/>
                    <a:ea typeface="MS Gothic"/>
                    <a:sym typeface="Symbol"/>
                  </a:rPr>
                  <a:t></a:t>
                </a:r>
                <a:r>
                  <a:rPr lang="sv-SE" kern="0" baseline="10000" dirty="0" smtClean="0">
                    <a:solidFill>
                      <a:srgbClr val="000000"/>
                    </a:solidFill>
                    <a:latin typeface="Arial"/>
                    <a:ea typeface="MS Gothic"/>
                    <a:sym typeface="Symbol"/>
                  </a:rPr>
                  <a:t></a:t>
                </a:r>
                <a:r>
                  <a:rPr lang="sv-SE" kern="0" dirty="0" smtClean="0">
                    <a:solidFill>
                      <a:srgbClr val="000000"/>
                    </a:solidFill>
                    <a:latin typeface="Arial"/>
                    <a:ea typeface="MS Gothic"/>
                    <a:sym typeface="Symbol"/>
                  </a:rPr>
                  <a:t>(</a:t>
                </a:r>
                <a:r>
                  <a:rPr lang="sv-SE" sz="2200" i="1" kern="0" dirty="0" smtClean="0">
                    <a:solidFill>
                      <a:srgbClr val="000000"/>
                    </a:solidFill>
                    <a:latin typeface="Arial"/>
                    <a:ea typeface="MS Gothic"/>
                    <a:sym typeface="Symbol" pitchFamily="18" charset="2"/>
                  </a:rPr>
                  <a:t>u</a:t>
                </a:r>
                <a:r>
                  <a:rPr lang="sv-SE" sz="2200" i="1" kern="0" baseline="-25000" dirty="0" smtClean="0">
                    <a:solidFill>
                      <a:srgbClr val="000000"/>
                    </a:solidFill>
                    <a:latin typeface="Arial"/>
                    <a:ea typeface="MS Gothic"/>
                    <a:sym typeface="Symbol" pitchFamily="18" charset="2"/>
                  </a:rPr>
                  <a:t>n </a:t>
                </a:r>
                <a:r>
                  <a:rPr lang="sv-SE" altLang="sv-SE" sz="2200" kern="0" dirty="0" smtClean="0">
                    <a:solidFill>
                      <a:srgbClr val="000000"/>
                    </a:solidFill>
                    <a:latin typeface="Arial"/>
                    <a:ea typeface="MS Gothic"/>
                    <a:sym typeface="Symbol"/>
                  </a:rPr>
                  <a:t>-</a:t>
                </a:r>
                <a:r>
                  <a:rPr lang="sv-SE" sz="2200" i="1" kern="0" dirty="0" smtClean="0">
                    <a:solidFill>
                      <a:srgbClr val="000000"/>
                    </a:solidFill>
                    <a:latin typeface="Arial"/>
                    <a:ea typeface="MS Gothic"/>
                    <a:sym typeface="Symbol"/>
                  </a:rPr>
                  <a:t>u</a:t>
                </a:r>
                <a:r>
                  <a:rPr lang="sv-SE" sz="2200" i="1" kern="0" baseline="-25000" dirty="0" smtClean="0">
                    <a:solidFill>
                      <a:srgbClr val="000000"/>
                    </a:solidFill>
                    <a:latin typeface="Arial"/>
                    <a:ea typeface="MS Gothic"/>
                  </a:rPr>
                  <a:t>t</a:t>
                </a:r>
                <a:r>
                  <a:rPr lang="sv-SE" kern="0" dirty="0" smtClean="0">
                    <a:solidFill>
                      <a:srgbClr val="000000"/>
                    </a:solidFill>
                    <a:latin typeface="Arial"/>
                    <a:ea typeface="MS Gothic"/>
                  </a:rPr>
                  <a:t>)</a:t>
                </a:r>
              </a:p>
              <a:p>
                <a:pPr marL="342900" indent="-342900">
                  <a:buFont typeface="Arial" panose="020B0604020202020204" pitchFamily="34" charset="0"/>
                  <a:buChar char="•"/>
                  <a:defRPr/>
                </a:pPr>
                <a:r>
                  <a:rPr lang="sv-SE" sz="2200" kern="0" dirty="0" smtClean="0">
                    <a:solidFill>
                      <a:srgbClr val="000000"/>
                    </a:solidFill>
                    <a:latin typeface="Arial"/>
                    <a:ea typeface="MS Gothic"/>
                  </a:rPr>
                  <a:t>Om vi slutligen i linje med den modifierade förväntnings-bildningen antar att </a:t>
                </a:r>
                <a:r>
                  <a:rPr lang="sv-SE" altLang="sv-SE" i="1" kern="0" dirty="0">
                    <a:solidFill>
                      <a:srgbClr val="000000"/>
                    </a:solidFill>
                    <a:latin typeface="Arial"/>
                    <a:ea typeface="MS Gothic"/>
                    <a:sym typeface="Symbol"/>
                  </a:rPr>
                  <a:t></a:t>
                </a:r>
                <a:r>
                  <a:rPr lang="sv-SE" i="1" kern="0" baseline="-25000" dirty="0" smtClean="0">
                    <a:solidFill>
                      <a:srgbClr val="000000"/>
                    </a:solidFill>
                    <a:latin typeface="Arial"/>
                    <a:ea typeface="MS Gothic"/>
                  </a:rPr>
                  <a:t>t</a:t>
                </a:r>
                <a:r>
                  <a:rPr lang="sv-SE" altLang="sv-SE" i="1" kern="0" baseline="30000" dirty="0" smtClean="0">
                    <a:solidFill>
                      <a:srgbClr val="000000"/>
                    </a:solidFill>
                    <a:latin typeface="Arial"/>
                    <a:ea typeface="MS Gothic"/>
                    <a:sym typeface="Symbol"/>
                  </a:rPr>
                  <a:t>e </a:t>
                </a:r>
                <a:r>
                  <a:rPr lang="sv-SE" altLang="sv-SE" sz="2800" i="1" kern="0" dirty="0" smtClean="0">
                    <a:solidFill>
                      <a:srgbClr val="000000"/>
                    </a:solidFill>
                    <a:latin typeface="Arial"/>
                    <a:ea typeface="MS Gothic"/>
                    <a:sym typeface="Symbol"/>
                  </a:rPr>
                  <a:t>= </a:t>
                </a:r>
                <a:r>
                  <a:rPr lang="sv-SE" altLang="sv-SE" i="1" kern="0" dirty="0">
                    <a:solidFill>
                      <a:srgbClr val="000000"/>
                    </a:solidFill>
                    <a:latin typeface="Arial"/>
                    <a:ea typeface="MS Gothic"/>
                    <a:sym typeface="Symbol"/>
                  </a:rPr>
                  <a:t></a:t>
                </a:r>
                <a:r>
                  <a:rPr lang="sv-SE" i="1" kern="0" baseline="-25000" dirty="0" smtClean="0">
                    <a:solidFill>
                      <a:srgbClr val="000000"/>
                    </a:solidFill>
                    <a:latin typeface="Arial"/>
                    <a:ea typeface="MS Gothic"/>
                  </a:rPr>
                  <a:t>t-</a:t>
                </a:r>
                <a:r>
                  <a:rPr lang="sv-SE" kern="0" baseline="-25000" dirty="0" smtClean="0">
                    <a:solidFill>
                      <a:srgbClr val="000000"/>
                    </a:solidFill>
                    <a:latin typeface="Arial"/>
                    <a:ea typeface="MS Gothic"/>
                  </a:rPr>
                  <a:t>1</a:t>
                </a:r>
                <a:r>
                  <a:rPr lang="sv-SE" altLang="sv-SE" sz="2000" i="1" kern="0" baseline="30000" dirty="0" smtClean="0">
                    <a:solidFill>
                      <a:srgbClr val="000000"/>
                    </a:solidFill>
                    <a:latin typeface="Arial"/>
                    <a:ea typeface="MS Gothic"/>
                    <a:sym typeface="Symbol"/>
                  </a:rPr>
                  <a:t> </a:t>
                </a:r>
                <a:r>
                  <a:rPr lang="sv-SE" altLang="sv-SE" sz="2200" kern="0" dirty="0" smtClean="0">
                    <a:solidFill>
                      <a:srgbClr val="000000"/>
                    </a:solidFill>
                    <a:latin typeface="Arial"/>
                    <a:ea typeface="MS Gothic"/>
                    <a:sym typeface="Symbol"/>
                  </a:rPr>
                  <a:t>får vi</a:t>
                </a:r>
              </a:p>
              <a:p>
                <a:pPr algn="ctr">
                  <a:defRPr/>
                </a:pPr>
                <a:r>
                  <a:rPr lang="sv-SE" altLang="sv-SE" i="1" kern="0" dirty="0">
                    <a:solidFill>
                      <a:srgbClr val="000000"/>
                    </a:solidFill>
                    <a:latin typeface="Arial"/>
                    <a:ea typeface="MS Gothic"/>
                    <a:sym typeface="Symbol"/>
                  </a:rPr>
                  <a:t></a:t>
                </a:r>
                <a:r>
                  <a:rPr lang="sv-SE" i="1" kern="0" baseline="-25000" dirty="0">
                    <a:solidFill>
                      <a:srgbClr val="000000"/>
                    </a:solidFill>
                    <a:latin typeface="Arial"/>
                    <a:ea typeface="MS Gothic"/>
                  </a:rPr>
                  <a:t>t</a:t>
                </a:r>
                <a:r>
                  <a:rPr lang="sv-SE" i="1" kern="0" dirty="0">
                    <a:solidFill>
                      <a:srgbClr val="000000"/>
                    </a:solidFill>
                    <a:latin typeface="Arial"/>
                    <a:ea typeface="MS Gothic"/>
                  </a:rPr>
                  <a:t> </a:t>
                </a:r>
                <a:r>
                  <a:rPr lang="sv-SE" altLang="sv-SE" kern="0" dirty="0">
                    <a:solidFill>
                      <a:srgbClr val="000000"/>
                    </a:solidFill>
                    <a:latin typeface="Arial"/>
                    <a:ea typeface="MS Gothic"/>
                    <a:sym typeface="Symbol"/>
                  </a:rPr>
                  <a:t>=</a:t>
                </a:r>
                <a:r>
                  <a:rPr lang="sv-SE" altLang="sv-SE" i="1" kern="0" dirty="0">
                    <a:solidFill>
                      <a:srgbClr val="000000"/>
                    </a:solidFill>
                    <a:latin typeface="Arial"/>
                    <a:ea typeface="MS Gothic"/>
                    <a:sym typeface="Symbol"/>
                  </a:rPr>
                  <a:t> </a:t>
                </a:r>
                <a:r>
                  <a:rPr lang="sv-SE" i="1" kern="0" baseline="-25000" dirty="0">
                    <a:solidFill>
                      <a:srgbClr val="000000"/>
                    </a:solidFill>
                    <a:latin typeface="Arial"/>
                    <a:ea typeface="MS Gothic"/>
                  </a:rPr>
                  <a:t>t-</a:t>
                </a:r>
                <a:r>
                  <a:rPr lang="sv-SE" kern="0" baseline="-25000" dirty="0">
                    <a:solidFill>
                      <a:srgbClr val="000000"/>
                    </a:solidFill>
                    <a:latin typeface="Arial"/>
                    <a:ea typeface="MS Gothic"/>
                  </a:rPr>
                  <a:t>1</a:t>
                </a:r>
                <a:r>
                  <a:rPr lang="sv-SE" altLang="sv-SE" sz="2000" i="1" kern="0" baseline="30000" dirty="0">
                    <a:solidFill>
                      <a:srgbClr val="000000"/>
                    </a:solidFill>
                    <a:latin typeface="Arial"/>
                    <a:ea typeface="MS Gothic"/>
                    <a:sym typeface="Symbol"/>
                  </a:rPr>
                  <a:t> </a:t>
                </a:r>
                <a:r>
                  <a:rPr lang="sv-SE" altLang="sv-SE" kern="0" dirty="0" smtClean="0">
                    <a:solidFill>
                      <a:srgbClr val="000000"/>
                    </a:solidFill>
                    <a:latin typeface="Arial"/>
                    <a:ea typeface="MS Gothic"/>
                    <a:sym typeface="Symbol"/>
                  </a:rPr>
                  <a:t>+</a:t>
                </a:r>
                <a:r>
                  <a:rPr lang="sv-SE" i="1" kern="0" dirty="0" smtClean="0">
                    <a:solidFill>
                      <a:srgbClr val="000000"/>
                    </a:solidFill>
                    <a:latin typeface="Arial"/>
                    <a:ea typeface="MS Gothic"/>
                    <a:sym typeface="Symbol"/>
                  </a:rPr>
                  <a:t> </a:t>
                </a:r>
                <a:r>
                  <a:rPr lang="sv-SE" i="1" kern="0" dirty="0">
                    <a:solidFill>
                      <a:srgbClr val="000000"/>
                    </a:solidFill>
                    <a:latin typeface="Arial"/>
                    <a:ea typeface="MS Gothic"/>
                    <a:sym typeface="Symbol"/>
                  </a:rPr>
                  <a:t></a:t>
                </a:r>
                <a:r>
                  <a:rPr lang="sv-SE" kern="0" baseline="10000" dirty="0">
                    <a:solidFill>
                      <a:srgbClr val="000000"/>
                    </a:solidFill>
                    <a:latin typeface="Arial"/>
                    <a:ea typeface="MS Gothic"/>
                    <a:sym typeface="Symbol"/>
                  </a:rPr>
                  <a:t></a:t>
                </a:r>
                <a:r>
                  <a:rPr lang="sv-SE" kern="0" dirty="0">
                    <a:solidFill>
                      <a:srgbClr val="000000"/>
                    </a:solidFill>
                    <a:latin typeface="Arial"/>
                    <a:ea typeface="MS Gothic"/>
                    <a:sym typeface="Symbol"/>
                  </a:rPr>
                  <a:t>(</a:t>
                </a:r>
                <a:r>
                  <a:rPr lang="sv-SE" sz="2200" i="1" kern="0" dirty="0">
                    <a:solidFill>
                      <a:srgbClr val="000000"/>
                    </a:solidFill>
                    <a:latin typeface="Arial"/>
                    <a:ea typeface="MS Gothic"/>
                    <a:sym typeface="Symbol" pitchFamily="18" charset="2"/>
                  </a:rPr>
                  <a:t>u</a:t>
                </a:r>
                <a:r>
                  <a:rPr lang="sv-SE" sz="2200" i="1" kern="0" baseline="-25000" dirty="0">
                    <a:solidFill>
                      <a:srgbClr val="000000"/>
                    </a:solidFill>
                    <a:latin typeface="Arial"/>
                    <a:ea typeface="MS Gothic"/>
                    <a:sym typeface="Symbol" pitchFamily="18" charset="2"/>
                  </a:rPr>
                  <a:t>n </a:t>
                </a:r>
                <a:r>
                  <a:rPr lang="sv-SE" altLang="sv-SE" sz="2200" kern="0" dirty="0">
                    <a:solidFill>
                      <a:srgbClr val="000000"/>
                    </a:solidFill>
                    <a:latin typeface="Arial"/>
                    <a:ea typeface="MS Gothic"/>
                    <a:sym typeface="Symbol"/>
                  </a:rPr>
                  <a:t>-</a:t>
                </a:r>
                <a:r>
                  <a:rPr lang="sv-SE" sz="2200" i="1" kern="0" dirty="0">
                    <a:solidFill>
                      <a:srgbClr val="000000"/>
                    </a:solidFill>
                    <a:latin typeface="Arial"/>
                    <a:ea typeface="MS Gothic"/>
                    <a:sym typeface="Symbol"/>
                  </a:rPr>
                  <a:t>u</a:t>
                </a:r>
                <a:r>
                  <a:rPr lang="sv-SE" sz="2200" i="1" kern="0" baseline="-25000" dirty="0">
                    <a:solidFill>
                      <a:srgbClr val="000000"/>
                    </a:solidFill>
                    <a:latin typeface="Arial"/>
                    <a:ea typeface="MS Gothic"/>
                  </a:rPr>
                  <a:t>t</a:t>
                </a:r>
                <a:r>
                  <a:rPr lang="sv-SE" kern="0" dirty="0">
                    <a:solidFill>
                      <a:srgbClr val="000000"/>
                    </a:solidFill>
                    <a:latin typeface="Arial"/>
                    <a:ea typeface="MS Gothic"/>
                  </a:rPr>
                  <a:t>)</a:t>
                </a:r>
              </a:p>
              <a:p>
                <a:pPr algn="ctr">
                  <a:defRPr/>
                </a:pPr>
                <a:r>
                  <a:rPr lang="sv-SE" altLang="sv-SE" i="1" kern="0" dirty="0" smtClean="0">
                    <a:solidFill>
                      <a:srgbClr val="000000"/>
                    </a:solidFill>
                    <a:latin typeface="Arial"/>
                    <a:ea typeface="MS Gothic"/>
                    <a:sym typeface="Symbol"/>
                  </a:rPr>
                  <a:t></a:t>
                </a:r>
                <a:r>
                  <a:rPr lang="sv-SE" i="1" kern="0" baseline="-25000" dirty="0">
                    <a:solidFill>
                      <a:srgbClr val="000000"/>
                    </a:solidFill>
                    <a:latin typeface="Arial"/>
                    <a:ea typeface="MS Gothic"/>
                  </a:rPr>
                  <a:t>t</a:t>
                </a:r>
                <a:r>
                  <a:rPr lang="sv-SE" i="1" kern="0" dirty="0">
                    <a:solidFill>
                      <a:srgbClr val="000000"/>
                    </a:solidFill>
                    <a:latin typeface="Arial"/>
                    <a:ea typeface="MS Gothic"/>
                  </a:rPr>
                  <a:t> </a:t>
                </a:r>
                <a:r>
                  <a:rPr lang="sv-SE" i="1" kern="0" dirty="0" smtClean="0">
                    <a:solidFill>
                      <a:srgbClr val="000000"/>
                    </a:solidFill>
                    <a:latin typeface="Arial"/>
                    <a:ea typeface="MS Gothic"/>
                  </a:rPr>
                  <a:t>-</a:t>
                </a:r>
                <a:r>
                  <a:rPr lang="sv-SE" altLang="sv-SE" i="1" kern="0" dirty="0">
                    <a:solidFill>
                      <a:srgbClr val="000000"/>
                    </a:solidFill>
                    <a:latin typeface="Arial"/>
                    <a:ea typeface="MS Gothic"/>
                    <a:sym typeface="Symbol"/>
                  </a:rPr>
                  <a:t> </a:t>
                </a:r>
                <a:r>
                  <a:rPr lang="sv-SE" i="1" kern="0" baseline="-25000" dirty="0">
                    <a:solidFill>
                      <a:srgbClr val="000000"/>
                    </a:solidFill>
                    <a:latin typeface="Arial"/>
                    <a:ea typeface="MS Gothic"/>
                  </a:rPr>
                  <a:t>t-</a:t>
                </a:r>
                <a:r>
                  <a:rPr lang="sv-SE" kern="0" baseline="-25000" dirty="0">
                    <a:solidFill>
                      <a:srgbClr val="000000"/>
                    </a:solidFill>
                    <a:latin typeface="Arial"/>
                    <a:ea typeface="MS Gothic"/>
                  </a:rPr>
                  <a:t>1</a:t>
                </a:r>
                <a:r>
                  <a:rPr lang="sv-SE" altLang="sv-SE" sz="2000" i="1" kern="0" baseline="30000" dirty="0">
                    <a:solidFill>
                      <a:srgbClr val="000000"/>
                    </a:solidFill>
                    <a:latin typeface="Arial"/>
                    <a:ea typeface="MS Gothic"/>
                    <a:sym typeface="Symbol"/>
                  </a:rPr>
                  <a:t> </a:t>
                </a:r>
                <a:r>
                  <a:rPr lang="sv-SE" altLang="sv-SE" kern="0" dirty="0" smtClean="0">
                    <a:solidFill>
                      <a:srgbClr val="000000"/>
                    </a:solidFill>
                    <a:latin typeface="Arial"/>
                    <a:ea typeface="MS Gothic"/>
                    <a:sym typeface="Symbol"/>
                  </a:rPr>
                  <a:t>=</a:t>
                </a:r>
                <a:r>
                  <a:rPr lang="sv-SE" altLang="sv-SE" i="1" kern="0" dirty="0" smtClean="0">
                    <a:solidFill>
                      <a:srgbClr val="000000"/>
                    </a:solidFill>
                    <a:latin typeface="Arial"/>
                    <a:ea typeface="MS Gothic"/>
                    <a:sym typeface="Symbol"/>
                  </a:rPr>
                  <a:t> </a:t>
                </a:r>
                <a:r>
                  <a:rPr lang="sv-SE" i="1" kern="0" dirty="0" smtClean="0">
                    <a:solidFill>
                      <a:srgbClr val="000000"/>
                    </a:solidFill>
                    <a:latin typeface="Arial"/>
                    <a:ea typeface="MS Gothic"/>
                    <a:sym typeface="Symbol"/>
                  </a:rPr>
                  <a:t></a:t>
                </a:r>
                <a:r>
                  <a:rPr lang="sv-SE" kern="0" baseline="10000" dirty="0" smtClean="0">
                    <a:solidFill>
                      <a:srgbClr val="000000"/>
                    </a:solidFill>
                    <a:latin typeface="Arial"/>
                    <a:ea typeface="MS Gothic"/>
                    <a:sym typeface="Symbol"/>
                  </a:rPr>
                  <a:t></a:t>
                </a:r>
                <a:r>
                  <a:rPr lang="sv-SE" kern="0" dirty="0">
                    <a:solidFill>
                      <a:srgbClr val="000000"/>
                    </a:solidFill>
                    <a:latin typeface="Arial"/>
                    <a:ea typeface="MS Gothic"/>
                    <a:sym typeface="Symbol"/>
                  </a:rPr>
                  <a:t>(</a:t>
                </a:r>
                <a:r>
                  <a:rPr lang="sv-SE" sz="2200" i="1" kern="0" dirty="0">
                    <a:solidFill>
                      <a:srgbClr val="000000"/>
                    </a:solidFill>
                    <a:latin typeface="Arial"/>
                    <a:ea typeface="MS Gothic"/>
                    <a:sym typeface="Symbol" pitchFamily="18" charset="2"/>
                  </a:rPr>
                  <a:t>u</a:t>
                </a:r>
                <a:r>
                  <a:rPr lang="sv-SE" sz="2200" i="1" kern="0" baseline="-25000" dirty="0">
                    <a:solidFill>
                      <a:srgbClr val="000000"/>
                    </a:solidFill>
                    <a:latin typeface="Arial"/>
                    <a:ea typeface="MS Gothic"/>
                    <a:sym typeface="Symbol" pitchFamily="18" charset="2"/>
                  </a:rPr>
                  <a:t>n </a:t>
                </a:r>
                <a:r>
                  <a:rPr lang="sv-SE" altLang="sv-SE" sz="2200" kern="0" dirty="0">
                    <a:solidFill>
                      <a:srgbClr val="000000"/>
                    </a:solidFill>
                    <a:latin typeface="Arial"/>
                    <a:ea typeface="MS Gothic"/>
                    <a:sym typeface="Symbol"/>
                  </a:rPr>
                  <a:t>-</a:t>
                </a:r>
                <a:r>
                  <a:rPr lang="sv-SE" sz="2200" i="1" kern="0" dirty="0">
                    <a:solidFill>
                      <a:srgbClr val="000000"/>
                    </a:solidFill>
                    <a:latin typeface="Arial"/>
                    <a:ea typeface="MS Gothic"/>
                    <a:sym typeface="Symbol"/>
                  </a:rPr>
                  <a:t>u</a:t>
                </a:r>
                <a:r>
                  <a:rPr lang="sv-SE" sz="2200" i="1" kern="0" baseline="-25000" dirty="0">
                    <a:solidFill>
                      <a:srgbClr val="000000"/>
                    </a:solidFill>
                    <a:latin typeface="Arial"/>
                    <a:ea typeface="MS Gothic"/>
                  </a:rPr>
                  <a:t>t</a:t>
                </a:r>
                <a:r>
                  <a:rPr lang="sv-SE" kern="0" dirty="0" smtClean="0">
                    <a:solidFill>
                      <a:srgbClr val="000000"/>
                    </a:solidFill>
                    <a:latin typeface="Arial"/>
                    <a:ea typeface="MS Gothic"/>
                  </a:rPr>
                  <a:t>)</a:t>
                </a:r>
              </a:p>
              <a:p>
                <a:pPr marL="342900" indent="-342900">
                  <a:buFont typeface="Arial" panose="020B0604020202020204" pitchFamily="34" charset="0"/>
                  <a:buChar char="•"/>
                  <a:defRPr/>
                </a:pPr>
                <a:r>
                  <a:rPr lang="sv-SE" sz="2200" kern="0" dirty="0" smtClean="0">
                    <a:solidFill>
                      <a:srgbClr val="000000"/>
                    </a:solidFill>
                    <a:latin typeface="Arial"/>
                    <a:ea typeface="MS Gothic"/>
                  </a:rPr>
                  <a:t>Inflationen ökar (accelererar) om arbetslösheten är mindre än jämviktsarbetslösheten och minskar (bromsar in) om den är högre. Därför kallas också </a:t>
                </a:r>
                <a:r>
                  <a:rPr lang="sv-SE" sz="2200" i="1" kern="0" dirty="0" smtClean="0">
                    <a:solidFill>
                      <a:srgbClr val="000000"/>
                    </a:solidFill>
                    <a:latin typeface="Arial"/>
                    <a:ea typeface="MS Gothic"/>
                    <a:sym typeface="Symbol" pitchFamily="18" charset="2"/>
                  </a:rPr>
                  <a:t>u</a:t>
                </a:r>
                <a:r>
                  <a:rPr lang="sv-SE" sz="2200" i="1" kern="0" baseline="-25000" dirty="0" smtClean="0">
                    <a:solidFill>
                      <a:srgbClr val="000000"/>
                    </a:solidFill>
                    <a:latin typeface="Arial"/>
                    <a:ea typeface="MS Gothic"/>
                    <a:sym typeface="Symbol" pitchFamily="18" charset="2"/>
                  </a:rPr>
                  <a:t>n </a:t>
                </a:r>
                <a:r>
                  <a:rPr lang="sv-SE" sz="2200" i="1" kern="0" dirty="0" smtClean="0">
                    <a:solidFill>
                      <a:srgbClr val="000000"/>
                    </a:solidFill>
                    <a:latin typeface="Arial"/>
                    <a:ea typeface="MS Gothic"/>
                    <a:sym typeface="Symbol" pitchFamily="18" charset="2"/>
                  </a:rPr>
                  <a:t>för </a:t>
                </a:r>
                <a:r>
                  <a:rPr lang="sv-SE" sz="2200" b="1" kern="0" dirty="0" smtClean="0">
                    <a:solidFill>
                      <a:srgbClr val="000000"/>
                    </a:solidFill>
                    <a:latin typeface="Arial"/>
                    <a:ea typeface="MS Gothic"/>
                    <a:sym typeface="Symbol" pitchFamily="18" charset="2"/>
                  </a:rPr>
                  <a:t>NAIRU – N</a:t>
                </a:r>
                <a:r>
                  <a:rPr lang="sv-SE" sz="2200" kern="0" dirty="0" smtClean="0">
                    <a:solidFill>
                      <a:srgbClr val="000000"/>
                    </a:solidFill>
                    <a:latin typeface="Arial"/>
                    <a:ea typeface="MS Gothic"/>
                    <a:sym typeface="Symbol" pitchFamily="18" charset="2"/>
                  </a:rPr>
                  <a:t>on- </a:t>
                </a:r>
                <a:r>
                  <a:rPr lang="sv-SE" sz="2200" b="1" kern="0" dirty="0" err="1" smtClean="0">
                    <a:solidFill>
                      <a:srgbClr val="000000"/>
                    </a:solidFill>
                    <a:latin typeface="Arial"/>
                    <a:ea typeface="MS Gothic"/>
                    <a:sym typeface="Symbol" pitchFamily="18" charset="2"/>
                  </a:rPr>
                  <a:t>A</a:t>
                </a:r>
                <a:r>
                  <a:rPr lang="sv-SE" sz="2200" kern="0" dirty="0" err="1" smtClean="0">
                    <a:solidFill>
                      <a:srgbClr val="000000"/>
                    </a:solidFill>
                    <a:latin typeface="Arial"/>
                    <a:ea typeface="MS Gothic"/>
                    <a:sym typeface="Symbol" pitchFamily="18" charset="2"/>
                  </a:rPr>
                  <a:t>ccelerating</a:t>
                </a:r>
                <a:r>
                  <a:rPr lang="sv-SE" sz="2200" kern="0" dirty="0" smtClean="0">
                    <a:solidFill>
                      <a:srgbClr val="000000"/>
                    </a:solidFill>
                    <a:latin typeface="Arial"/>
                    <a:ea typeface="MS Gothic"/>
                    <a:sym typeface="Symbol" pitchFamily="18" charset="2"/>
                  </a:rPr>
                  <a:t>-</a:t>
                </a:r>
                <a:r>
                  <a:rPr lang="sv-SE" sz="2200" b="1" kern="0" dirty="0" smtClean="0">
                    <a:solidFill>
                      <a:srgbClr val="000000"/>
                    </a:solidFill>
                    <a:latin typeface="Arial"/>
                    <a:ea typeface="MS Gothic"/>
                    <a:sym typeface="Symbol" pitchFamily="18" charset="2"/>
                  </a:rPr>
                  <a:t>I</a:t>
                </a:r>
                <a:r>
                  <a:rPr lang="sv-SE" sz="2200" kern="0" dirty="0" smtClean="0">
                    <a:solidFill>
                      <a:srgbClr val="000000"/>
                    </a:solidFill>
                    <a:latin typeface="Arial"/>
                    <a:ea typeface="MS Gothic"/>
                    <a:sym typeface="Symbol" pitchFamily="18" charset="2"/>
                  </a:rPr>
                  <a:t>nflation</a:t>
                </a:r>
                <a:r>
                  <a:rPr lang="sv-SE" sz="2200" b="1" kern="0" dirty="0" smtClean="0">
                    <a:solidFill>
                      <a:srgbClr val="000000"/>
                    </a:solidFill>
                    <a:latin typeface="Arial"/>
                    <a:ea typeface="MS Gothic"/>
                    <a:sym typeface="Symbol" pitchFamily="18" charset="2"/>
                  </a:rPr>
                  <a:t> R</a:t>
                </a:r>
                <a:r>
                  <a:rPr lang="sv-SE" sz="2200" kern="0" dirty="0" smtClean="0">
                    <a:solidFill>
                      <a:srgbClr val="000000"/>
                    </a:solidFill>
                    <a:latin typeface="Arial"/>
                    <a:ea typeface="MS Gothic"/>
                    <a:sym typeface="Symbol" pitchFamily="18" charset="2"/>
                  </a:rPr>
                  <a:t>ate </a:t>
                </a:r>
                <a:r>
                  <a:rPr lang="sv-SE" sz="2200" kern="0" dirty="0" err="1" smtClean="0">
                    <a:solidFill>
                      <a:srgbClr val="000000"/>
                    </a:solidFill>
                    <a:latin typeface="Arial"/>
                    <a:ea typeface="MS Gothic"/>
                    <a:sym typeface="Symbol" pitchFamily="18" charset="2"/>
                  </a:rPr>
                  <a:t>of</a:t>
                </a:r>
                <a:r>
                  <a:rPr lang="sv-SE" sz="2200" b="1" kern="0" dirty="0" smtClean="0">
                    <a:solidFill>
                      <a:srgbClr val="000000"/>
                    </a:solidFill>
                    <a:latin typeface="Arial"/>
                    <a:ea typeface="MS Gothic"/>
                    <a:sym typeface="Symbol" pitchFamily="18" charset="2"/>
                  </a:rPr>
                  <a:t> </a:t>
                </a:r>
                <a:r>
                  <a:rPr lang="sv-SE" sz="2200" b="1" kern="0" dirty="0" err="1" smtClean="0">
                    <a:solidFill>
                      <a:srgbClr val="000000"/>
                    </a:solidFill>
                    <a:latin typeface="Arial"/>
                    <a:ea typeface="MS Gothic"/>
                    <a:sym typeface="Symbol" pitchFamily="18" charset="2"/>
                  </a:rPr>
                  <a:t>U</a:t>
                </a:r>
                <a:r>
                  <a:rPr lang="sv-SE" sz="2200" kern="0" dirty="0" err="1" smtClean="0">
                    <a:solidFill>
                      <a:srgbClr val="000000"/>
                    </a:solidFill>
                    <a:latin typeface="Arial"/>
                    <a:ea typeface="MS Gothic"/>
                    <a:sym typeface="Symbol" pitchFamily="18" charset="2"/>
                  </a:rPr>
                  <a:t>nemployment</a:t>
                </a:r>
                <a:r>
                  <a:rPr lang="sv-SE" sz="2200" kern="0" dirty="0" smtClean="0">
                    <a:solidFill>
                      <a:srgbClr val="000000"/>
                    </a:solidFill>
                    <a:latin typeface="Arial"/>
                    <a:ea typeface="MS Gothic"/>
                    <a:sym typeface="Symbol" pitchFamily="18" charset="2"/>
                  </a:rPr>
                  <a:t>. </a:t>
                </a:r>
                <a:endParaRPr lang="sv-SE" sz="2200" kern="0" dirty="0" smtClean="0">
                  <a:solidFill>
                    <a:srgbClr val="000000"/>
                  </a:solidFill>
                  <a:latin typeface="Arial"/>
                  <a:ea typeface="MS Gothic"/>
                </a:endParaRPr>
              </a:p>
            </p:txBody>
          </p:sp>
        </mc:Choice>
        <mc:Fallback xmlns="">
          <p:sp>
            <p:nvSpPr>
              <p:cNvPr id="248846" name="Text Box 14"/>
              <p:cNvSpPr txBox="1">
                <a:spLocks noRot="1" noChangeAspect="1" noMove="1" noResize="1" noEditPoints="1" noAdjustHandles="1" noChangeArrowheads="1" noChangeShapeType="1" noTextEdit="1"/>
              </p:cNvSpPr>
              <p:nvPr/>
            </p:nvSpPr>
            <p:spPr bwMode="auto">
              <a:xfrm>
                <a:off x="683568" y="1412776"/>
                <a:ext cx="7846540" cy="4924040"/>
              </a:xfrm>
              <a:prstGeom prst="rect">
                <a:avLst/>
              </a:prstGeom>
              <a:blipFill rotWithShape="1">
                <a:blip r:embed="rId2"/>
                <a:stretch>
                  <a:fillRect l="-855" t="-619" r="-777" b="-160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1"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18</a:t>
            </a:fld>
            <a:endParaRPr lang="en-GB" dirty="0"/>
          </a:p>
        </p:txBody>
      </p:sp>
    </p:spTree>
    <p:extLst>
      <p:ext uri="{BB962C8B-B14F-4D97-AF65-F5344CB8AC3E}">
        <p14:creationId xmlns:p14="http://schemas.microsoft.com/office/powerpoint/2010/main" val="2866380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88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884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884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884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884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884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4884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884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4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sv-SE" dirty="0" smtClean="0"/>
              <a:t>Pengars neutralitet</a:t>
            </a:r>
          </a:p>
        </p:txBody>
      </p:sp>
      <mc:AlternateContent xmlns:mc="http://schemas.openxmlformats.org/markup-compatibility/2006" xmlns:a14="http://schemas.microsoft.com/office/drawing/2010/main">
        <mc:Choice Requires="a14">
          <p:sp>
            <p:nvSpPr>
              <p:cNvPr id="248846" name="Text Box 14"/>
              <p:cNvSpPr txBox="1">
                <a:spLocks noChangeArrowheads="1"/>
              </p:cNvSpPr>
              <p:nvPr/>
            </p:nvSpPr>
            <p:spPr bwMode="auto">
              <a:xfrm>
                <a:off x="827584" y="1412776"/>
                <a:ext cx="7846540" cy="490544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marL="342900" indent="-342900" algn="l">
                  <a:buFont typeface="Arial" panose="020B0604020202020204" pitchFamily="34" charset="0"/>
                  <a:buChar char="•"/>
                  <a:defRPr/>
                </a:pPr>
                <a:r>
                  <a:rPr lang="sv-SE" sz="2000" dirty="0" smtClean="0">
                    <a:solidFill>
                      <a:schemeClr val="tx1"/>
                    </a:solidFill>
                    <a:latin typeface="+mn-lt"/>
                  </a:rPr>
                  <a:t>Kom ihåg att vi tidigare skrev </a:t>
                </a:r>
                <a:r>
                  <a:rPr lang="sv-SE" sz="2000" i="1" dirty="0" smtClean="0">
                    <a:solidFill>
                      <a:schemeClr val="tx1"/>
                    </a:solidFill>
                    <a:latin typeface="+mn-lt"/>
                  </a:rPr>
                  <a:t>AD-</a:t>
                </a:r>
                <a:r>
                  <a:rPr lang="sv-SE" sz="2000" dirty="0" smtClean="0">
                    <a:solidFill>
                      <a:schemeClr val="tx1"/>
                    </a:solidFill>
                    <a:latin typeface="+mn-lt"/>
                  </a:rPr>
                  <a:t>sambandet (jämvikt på varu- och penningmarknaderna) som</a:t>
                </a:r>
              </a:p>
              <a:p>
                <a:pPr algn="ctr">
                  <a:defRPr/>
                </a:pPr>
                <a:r>
                  <a:rPr lang="sv-SE" sz="2000" i="1" dirty="0" smtClean="0">
                    <a:solidFill>
                      <a:schemeClr val="tx1"/>
                    </a:solidFill>
                    <a:latin typeface="+mn-lt"/>
                  </a:rPr>
                  <a:t>Y=Y</a:t>
                </a:r>
                <a14:m>
                  <m:oMath xmlns:m="http://schemas.openxmlformats.org/officeDocument/2006/math">
                    <m:d>
                      <m:dPr>
                        <m:ctrlPr>
                          <a:rPr lang="sv-SE" sz="2000" i="1" smtClean="0">
                            <a:solidFill>
                              <a:schemeClr val="tx1"/>
                            </a:solidFill>
                            <a:latin typeface="Cambria Math"/>
                          </a:rPr>
                        </m:ctrlPr>
                      </m:dPr>
                      <m:e>
                        <m:f>
                          <m:fPr>
                            <m:ctrlPr>
                              <a:rPr lang="sv-SE" sz="2000" i="1">
                                <a:solidFill>
                                  <a:schemeClr val="tx1"/>
                                </a:solidFill>
                                <a:latin typeface="Cambria Math"/>
                              </a:rPr>
                            </m:ctrlPr>
                          </m:fPr>
                          <m:num>
                            <m:r>
                              <m:rPr>
                                <m:nor/>
                              </m:rPr>
                              <a:rPr lang="sv-SE" sz="2000" i="1">
                                <a:solidFill>
                                  <a:schemeClr val="tx1"/>
                                </a:solidFill>
                                <a:latin typeface="+mn-lt"/>
                              </a:rPr>
                              <m:t>M</m:t>
                            </m:r>
                          </m:num>
                          <m:den>
                            <m:r>
                              <m:rPr>
                                <m:nor/>
                              </m:rPr>
                              <a:rPr lang="sv-SE" sz="2000" i="1">
                                <a:solidFill>
                                  <a:schemeClr val="tx1"/>
                                </a:solidFill>
                                <a:latin typeface="+mn-lt"/>
                              </a:rPr>
                              <m:t>P</m:t>
                            </m:r>
                          </m:den>
                        </m:f>
                        <m:r>
                          <m:rPr>
                            <m:nor/>
                          </m:rPr>
                          <a:rPr lang="sv-SE" sz="2000" i="1">
                            <a:solidFill>
                              <a:schemeClr val="tx1"/>
                            </a:solidFill>
                            <a:latin typeface="+mn-lt"/>
                          </a:rPr>
                          <m:t>,</m:t>
                        </m:r>
                        <m:r>
                          <m:rPr>
                            <m:nor/>
                          </m:rPr>
                          <a:rPr lang="sv-SE" sz="2000" i="1">
                            <a:solidFill>
                              <a:schemeClr val="tx1"/>
                            </a:solidFill>
                            <a:latin typeface="+mn-lt"/>
                          </a:rPr>
                          <m:t>G</m:t>
                        </m:r>
                        <m:r>
                          <m:rPr>
                            <m:nor/>
                          </m:rPr>
                          <a:rPr lang="sv-SE" sz="2000" i="1">
                            <a:solidFill>
                              <a:schemeClr val="tx1"/>
                            </a:solidFill>
                            <a:latin typeface="+mn-lt"/>
                          </a:rPr>
                          <m:t>,</m:t>
                        </m:r>
                        <m:r>
                          <m:rPr>
                            <m:nor/>
                          </m:rPr>
                          <a:rPr lang="sv-SE" sz="2000" i="1">
                            <a:solidFill>
                              <a:schemeClr val="tx1"/>
                            </a:solidFill>
                            <a:latin typeface="+mn-lt"/>
                          </a:rPr>
                          <m:t>T</m:t>
                        </m:r>
                      </m:e>
                    </m:d>
                  </m:oMath>
                </a14:m>
                <a:endParaRPr lang="sv-SE" sz="2000" dirty="0" smtClean="0">
                  <a:solidFill>
                    <a:schemeClr val="tx1"/>
                  </a:solidFill>
                  <a:latin typeface="+mn-lt"/>
                </a:endParaRPr>
              </a:p>
              <a:p>
                <a:pPr marL="342900" indent="-342900">
                  <a:spcBef>
                    <a:spcPts val="1200"/>
                  </a:spcBef>
                  <a:buFont typeface="Arial" panose="020B0604020202020204" pitchFamily="34" charset="0"/>
                  <a:buChar char="•"/>
                  <a:defRPr/>
                </a:pPr>
                <a:r>
                  <a:rPr lang="sv-SE" sz="2000" dirty="0" smtClean="0">
                    <a:solidFill>
                      <a:schemeClr val="tx1"/>
                    </a:solidFill>
                    <a:latin typeface="+mn-lt"/>
                  </a:rPr>
                  <a:t>Notera nu att om arbetslösheten tenderar att återgå till sin jämviktsnivå (</a:t>
                </a:r>
                <a:r>
                  <a:rPr lang="sv-SE" sz="2000" i="1" dirty="0" smtClean="0">
                    <a:solidFill>
                      <a:schemeClr val="tx1"/>
                    </a:solidFill>
                    <a:latin typeface="+mn-lt"/>
                  </a:rPr>
                  <a:t>u=u</a:t>
                </a:r>
                <a:r>
                  <a:rPr lang="sv-SE" sz="2000" i="1" baseline="-25000" dirty="0" smtClean="0">
                    <a:solidFill>
                      <a:schemeClr val="tx1"/>
                    </a:solidFill>
                    <a:latin typeface="+mn-lt"/>
                  </a:rPr>
                  <a:t>n</a:t>
                </a:r>
                <a:r>
                  <a:rPr lang="sv-SE" sz="2000" dirty="0" smtClean="0">
                    <a:solidFill>
                      <a:schemeClr val="tx1"/>
                    </a:solidFill>
                    <a:latin typeface="+mn-lt"/>
                  </a:rPr>
                  <a:t>) gör också produktion det (</a:t>
                </a:r>
                <a:r>
                  <a:rPr lang="sv-SE" sz="2000" i="1" dirty="0" smtClean="0">
                    <a:solidFill>
                      <a:schemeClr val="tx1"/>
                    </a:solidFill>
                    <a:latin typeface="+mn-lt"/>
                  </a:rPr>
                  <a:t>Y=Y</a:t>
                </a:r>
                <a:r>
                  <a:rPr lang="sv-SE" sz="2000" i="1" baseline="-25000" dirty="0" smtClean="0">
                    <a:solidFill>
                      <a:schemeClr val="tx1"/>
                    </a:solidFill>
                    <a:latin typeface="+mn-lt"/>
                  </a:rPr>
                  <a:t>n</a:t>
                </a:r>
                <a:r>
                  <a:rPr lang="sv-SE" sz="2000" dirty="0" smtClean="0">
                    <a:solidFill>
                      <a:schemeClr val="tx1"/>
                    </a:solidFill>
                    <a:latin typeface="+mn-lt"/>
                  </a:rPr>
                  <a:t>).</a:t>
                </a:r>
              </a:p>
              <a:p>
                <a:pPr marL="342900" indent="-342900">
                  <a:buFont typeface="Arial" panose="020B0604020202020204" pitchFamily="34" charset="0"/>
                  <a:buChar char="•"/>
                  <a:defRPr/>
                </a:pPr>
                <a:r>
                  <a:rPr lang="sv-SE" sz="2000" kern="0" dirty="0" smtClean="0">
                    <a:solidFill>
                      <a:schemeClr val="tx1"/>
                    </a:solidFill>
                    <a:latin typeface="+mn-lt"/>
                    <a:ea typeface="MS Gothic"/>
                  </a:rPr>
                  <a:t>Men för att </a:t>
                </a:r>
                <a:r>
                  <a:rPr lang="sv-SE" sz="2000" i="1" kern="0" dirty="0" smtClean="0">
                    <a:solidFill>
                      <a:schemeClr val="tx1"/>
                    </a:solidFill>
                    <a:latin typeface="+mn-lt"/>
                    <a:ea typeface="MS Gothic"/>
                  </a:rPr>
                  <a:t>Y =</a:t>
                </a:r>
                <a:r>
                  <a:rPr lang="sv-SE" sz="2000" i="1" dirty="0" smtClean="0">
                    <a:solidFill>
                      <a:srgbClr val="000000"/>
                    </a:solidFill>
                    <a:latin typeface="Arial"/>
                  </a:rPr>
                  <a:t>Y</a:t>
                </a:r>
                <a:r>
                  <a:rPr lang="sv-SE" sz="2000" i="1" baseline="-25000" dirty="0" smtClean="0">
                    <a:solidFill>
                      <a:srgbClr val="000000"/>
                    </a:solidFill>
                    <a:latin typeface="Arial"/>
                  </a:rPr>
                  <a:t>n</a:t>
                </a:r>
                <a:r>
                  <a:rPr lang="sv-SE" sz="2000" i="1" dirty="0">
                    <a:solidFill>
                      <a:srgbClr val="000000"/>
                    </a:solidFill>
                    <a:latin typeface="Arial"/>
                  </a:rPr>
                  <a:t> </a:t>
                </a:r>
                <a:r>
                  <a:rPr lang="sv-SE" sz="2000" dirty="0" smtClean="0">
                    <a:solidFill>
                      <a:srgbClr val="000000"/>
                    </a:solidFill>
                    <a:latin typeface="Arial"/>
                  </a:rPr>
                  <a:t>måste då </a:t>
                </a:r>
                <a14:m>
                  <m:oMath xmlns:m="http://schemas.openxmlformats.org/officeDocument/2006/math">
                    <m:f>
                      <m:fPr>
                        <m:ctrlPr>
                          <a:rPr lang="sv-SE" sz="2000" i="1">
                            <a:solidFill>
                              <a:srgbClr val="000000"/>
                            </a:solidFill>
                            <a:latin typeface="Cambria Math"/>
                          </a:rPr>
                        </m:ctrlPr>
                      </m:fPr>
                      <m:num>
                        <m:r>
                          <m:rPr>
                            <m:nor/>
                          </m:rPr>
                          <a:rPr lang="sv-SE" sz="2000" i="1">
                            <a:solidFill>
                              <a:srgbClr val="000000"/>
                            </a:solidFill>
                            <a:latin typeface="Arial"/>
                          </a:rPr>
                          <m:t>M</m:t>
                        </m:r>
                      </m:num>
                      <m:den>
                        <m:r>
                          <m:rPr>
                            <m:nor/>
                          </m:rPr>
                          <a:rPr lang="sv-SE" sz="2000" i="1">
                            <a:solidFill>
                              <a:srgbClr val="000000"/>
                            </a:solidFill>
                            <a:latin typeface="Arial"/>
                          </a:rPr>
                          <m:t>P</m:t>
                        </m:r>
                      </m:den>
                    </m:f>
                  </m:oMath>
                </a14:m>
                <a:r>
                  <a:rPr lang="sv-SE" sz="2000" i="1" dirty="0" smtClean="0">
                    <a:solidFill>
                      <a:srgbClr val="000000"/>
                    </a:solidFill>
                    <a:latin typeface="Arial"/>
                  </a:rPr>
                  <a:t> </a:t>
                </a:r>
                <a:r>
                  <a:rPr lang="sv-SE" sz="2000" dirty="0" smtClean="0">
                    <a:solidFill>
                      <a:srgbClr val="000000"/>
                    </a:solidFill>
                    <a:latin typeface="Arial"/>
                  </a:rPr>
                  <a:t>vara konstant (om </a:t>
                </a:r>
                <a:r>
                  <a:rPr lang="sv-SE" sz="2000" i="1" dirty="0" smtClean="0">
                    <a:solidFill>
                      <a:srgbClr val="000000"/>
                    </a:solidFill>
                    <a:latin typeface="Arial"/>
                  </a:rPr>
                  <a:t>G </a:t>
                </a:r>
                <a:r>
                  <a:rPr lang="sv-SE" sz="2000" dirty="0" smtClean="0">
                    <a:solidFill>
                      <a:srgbClr val="000000"/>
                    </a:solidFill>
                    <a:latin typeface="Arial"/>
                  </a:rPr>
                  <a:t>och </a:t>
                </a:r>
                <a:r>
                  <a:rPr lang="sv-SE" sz="2000" i="1" dirty="0" smtClean="0">
                    <a:solidFill>
                      <a:srgbClr val="000000"/>
                    </a:solidFill>
                    <a:latin typeface="Arial"/>
                  </a:rPr>
                  <a:t>T </a:t>
                </a:r>
                <a:r>
                  <a:rPr lang="sv-SE" sz="2000" dirty="0" smtClean="0">
                    <a:solidFill>
                      <a:srgbClr val="000000"/>
                    </a:solidFill>
                    <a:latin typeface="Arial"/>
                  </a:rPr>
                  <a:t>hålls konstanta). </a:t>
                </a:r>
              </a:p>
              <a:p>
                <a:pPr marL="342900" indent="-342900">
                  <a:spcBef>
                    <a:spcPts val="1200"/>
                  </a:spcBef>
                  <a:buFont typeface="Arial" panose="020B0604020202020204" pitchFamily="34" charset="0"/>
                  <a:buChar char="•"/>
                  <a:defRPr/>
                </a:pPr>
                <a:r>
                  <a:rPr lang="sv-SE" sz="2000" kern="0" dirty="0" smtClean="0">
                    <a:solidFill>
                      <a:srgbClr val="000000"/>
                    </a:solidFill>
                    <a:latin typeface="Arial"/>
                    <a:ea typeface="MS Gothic"/>
                  </a:rPr>
                  <a:t>För att en kvot ska vara konstant måste täljare och nämnare växa i samma takt. Nämnarens tillväxttakt är inflationen. Vi får alltså att på lite längre sikt blir inflationen (åtminstone i genomsnitt) lika med tillväxttakten i penningmängden: </a:t>
                </a:r>
              </a:p>
              <a:p>
                <a:pPr algn="ctr">
                  <a:defRPr/>
                </a:pPr>
                <a:r>
                  <a:rPr lang="sv-SE" sz="2200" i="1" kern="0" dirty="0" smtClean="0">
                    <a:solidFill>
                      <a:srgbClr val="000000"/>
                    </a:solidFill>
                    <a:latin typeface="Arial"/>
                    <a:ea typeface="MS Gothic"/>
                    <a:sym typeface="Symbol"/>
                  </a:rPr>
                  <a:t></a:t>
                </a:r>
                <a:r>
                  <a:rPr lang="sv-SE" sz="2000" kern="0" dirty="0" smtClean="0">
                    <a:solidFill>
                      <a:srgbClr val="000000"/>
                    </a:solidFill>
                    <a:latin typeface="Arial"/>
                    <a:ea typeface="MS Gothic"/>
                    <a:sym typeface="Symbol"/>
                  </a:rPr>
                  <a:t> =</a:t>
                </a:r>
                <a:r>
                  <a:rPr lang="sv-SE" sz="2000" i="1" kern="0" dirty="0" smtClean="0">
                    <a:solidFill>
                      <a:srgbClr val="000000"/>
                    </a:solidFill>
                    <a:latin typeface="Arial"/>
                    <a:ea typeface="MS Gothic"/>
                    <a:sym typeface="Symbol"/>
                  </a:rPr>
                  <a:t> g</a:t>
                </a:r>
                <a:r>
                  <a:rPr lang="sv-SE" sz="2000" i="1" kern="0" baseline="-25000" dirty="0" smtClean="0">
                    <a:solidFill>
                      <a:srgbClr val="000000"/>
                    </a:solidFill>
                    <a:latin typeface="Arial"/>
                    <a:ea typeface="MS Gothic"/>
                    <a:sym typeface="Symbol"/>
                  </a:rPr>
                  <a:t>m</a:t>
                </a:r>
                <a:endParaRPr lang="sv-SE" sz="2000" i="1" kern="0" baseline="-25000" dirty="0" smtClean="0">
                  <a:solidFill>
                    <a:schemeClr val="tx1"/>
                  </a:solidFill>
                  <a:latin typeface="+mn-lt"/>
                  <a:ea typeface="MS Gothic"/>
                </a:endParaRPr>
              </a:p>
              <a:p>
                <a:pPr marL="342900" indent="-342900">
                  <a:buFont typeface="Arial" panose="020B0604020202020204" pitchFamily="34" charset="0"/>
                  <a:buChar char="•"/>
                  <a:defRPr/>
                </a:pPr>
                <a:endParaRPr lang="sv-SE" sz="2200" kern="0" dirty="0" smtClean="0">
                  <a:solidFill>
                    <a:srgbClr val="000000"/>
                  </a:solidFill>
                  <a:latin typeface="Arial"/>
                  <a:ea typeface="MS Gothic"/>
                </a:endParaRPr>
              </a:p>
            </p:txBody>
          </p:sp>
        </mc:Choice>
        <mc:Fallback xmlns="">
          <p:sp>
            <p:nvSpPr>
              <p:cNvPr id="248846" name="Text Box 14"/>
              <p:cNvSpPr txBox="1">
                <a:spLocks noRot="1" noChangeAspect="1" noMove="1" noResize="1" noEditPoints="1" noAdjustHandles="1" noChangeArrowheads="1" noChangeShapeType="1" noTextEdit="1"/>
              </p:cNvSpPr>
              <p:nvPr/>
            </p:nvSpPr>
            <p:spPr bwMode="auto">
              <a:xfrm>
                <a:off x="827584" y="1412776"/>
                <a:ext cx="7846540" cy="4905445"/>
              </a:xfrm>
              <a:prstGeom prst="rect">
                <a:avLst/>
              </a:prstGeom>
              <a:blipFill rotWithShape="1">
                <a:blip r:embed="rId2"/>
                <a:stretch>
                  <a:fillRect l="-699" t="-49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19</a:t>
            </a:fld>
            <a:endParaRPr lang="en-GB" dirty="0"/>
          </a:p>
        </p:txBody>
      </p:sp>
    </p:spTree>
    <p:extLst>
      <p:ext uri="{BB962C8B-B14F-4D97-AF65-F5344CB8AC3E}">
        <p14:creationId xmlns:p14="http://schemas.microsoft.com/office/powerpoint/2010/main" val="1612873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884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884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884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884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48846">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884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2</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smtClean="0"/>
              <a:t>Phillipskurvan</a:t>
            </a:r>
          </a:p>
        </p:txBody>
      </p:sp>
      <p:sp>
        <p:nvSpPr>
          <p:cNvPr id="2" name="Content Placeholder 1"/>
          <p:cNvSpPr>
            <a:spLocks noGrp="1"/>
          </p:cNvSpPr>
          <p:nvPr>
            <p:ph idx="1"/>
          </p:nvPr>
        </p:nvSpPr>
        <p:spPr>
          <a:xfrm>
            <a:off x="642093" y="1412776"/>
            <a:ext cx="7573963" cy="524272"/>
          </a:xfrm>
        </p:spPr>
        <p:txBody>
          <a:bodyPr/>
          <a:lstStyle/>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Kom ihåg figuren från kapitel 1.</a:t>
            </a:r>
            <a:endParaRPr lang="sv-SE" sz="2400" dirty="0">
              <a:effectLst/>
            </a:endParaRPr>
          </a:p>
        </p:txBody>
      </p:sp>
      <p:sp>
        <p:nvSpPr>
          <p:cNvPr id="7" name="Text Box 3"/>
          <p:cNvSpPr txBox="1">
            <a:spLocks noChangeArrowheads="1"/>
          </p:cNvSpPr>
          <p:nvPr/>
        </p:nvSpPr>
        <p:spPr bwMode="auto">
          <a:xfrm>
            <a:off x="744982" y="6158632"/>
            <a:ext cx="7696200" cy="366712"/>
          </a:xfrm>
          <a:prstGeom prst="rect">
            <a:avLst/>
          </a:prstGeom>
          <a:noFill/>
          <a:ln>
            <a:noFill/>
          </a:ln>
          <a:effectLst/>
        </p:spPr>
        <p:txBody>
          <a:bodyPr wrap="none"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pPr marL="342900" indent="-342900">
              <a:spcBef>
                <a:spcPts val="1875"/>
              </a:spcBef>
              <a:buFont typeface="Arial" panose="020B0604020202020204" pitchFamily="34" charset="0"/>
              <a:buChar char="•"/>
            </a:pPr>
            <a:r>
              <a:rPr lang="sv-SE" altLang="en-US" sz="2000" dirty="0">
                <a:solidFill>
                  <a:srgbClr val="000000"/>
                </a:solidFill>
                <a:latin typeface="Arial" charset="0"/>
              </a:rPr>
              <a:t>När arbetslösheten är låg (hög) tenderar inflationen att </a:t>
            </a:r>
            <a:r>
              <a:rPr lang="sv-SE" altLang="en-US" sz="2000" dirty="0" smtClean="0">
                <a:solidFill>
                  <a:srgbClr val="000000"/>
                </a:solidFill>
                <a:latin typeface="Arial" charset="0"/>
              </a:rPr>
              <a:t>vara hög (låg).</a:t>
            </a:r>
            <a:endParaRPr lang="sv-SE" altLang="en-US" sz="2000" dirty="0">
              <a:solidFill>
                <a:srgbClr val="000000"/>
              </a:solidFill>
              <a:latin typeface="Arial" charset="0"/>
            </a:endParaRPr>
          </a:p>
        </p:txBody>
      </p:sp>
      <p:pic>
        <p:nvPicPr>
          <p:cNvPr id="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204864"/>
            <a:ext cx="5629408" cy="3800139"/>
          </a:xfrm>
          <a:prstGeom prst="rect">
            <a:avLst/>
          </a:prstGeom>
          <a:noFill/>
          <a:ln>
            <a:noFill/>
          </a:ln>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
          <p:cNvSpPr txBox="1">
            <a:spLocks noChangeArrowheads="1"/>
          </p:cNvSpPr>
          <p:nvPr/>
        </p:nvSpPr>
        <p:spPr bwMode="auto">
          <a:xfrm>
            <a:off x="1231032" y="6534196"/>
            <a:ext cx="1828800"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pPr>
              <a:spcBef>
                <a:spcPts val="1125"/>
              </a:spcBef>
            </a:pPr>
            <a:r>
              <a:rPr lang="sv-SE" altLang="en-US" sz="1200" dirty="0" err="1">
                <a:solidFill>
                  <a:srgbClr val="000000"/>
                </a:solidFill>
                <a:latin typeface="Verdana" pitchFamily="34" charset="0"/>
              </a:rPr>
              <a:t>Källa:SCB</a:t>
            </a:r>
            <a:endParaRPr lang="sv-SE" altLang="en-US" sz="1200" dirty="0">
              <a:solidFill>
                <a:srgbClr val="000000"/>
              </a:solidFill>
              <a:latin typeface="Verdana" pitchFamily="34" charset="0"/>
            </a:endParaRPr>
          </a:p>
        </p:txBody>
      </p:sp>
      <p:sp>
        <p:nvSpPr>
          <p:cNvPr id="6" name="Rectangle 1"/>
          <p:cNvSpPr txBox="1">
            <a:spLocks noChangeArrowheads="1"/>
          </p:cNvSpPr>
          <p:nvPr/>
        </p:nvSpPr>
        <p:spPr bwMode="auto">
          <a:xfrm>
            <a:off x="1619672" y="1961775"/>
            <a:ext cx="5629407" cy="355476"/>
          </a:xfrm>
          <a:prstGeom prst="rect">
            <a:avLst/>
          </a:prstGeom>
          <a:solidFill>
            <a:schemeClr val="bg1">
              <a:lumMod val="95000"/>
            </a:schemeClr>
          </a:solidFill>
          <a:ln>
            <a:noFill/>
          </a:ln>
          <a:effectLst/>
          <a:extLst/>
        </p:spPr>
        <p:txBody>
          <a:bodyPr vert="horz" wrap="square" lIns="90000" tIns="46800" rIns="90000" bIns="4680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sz="1800" kern="0" dirty="0" smtClean="0">
                <a:effectLst/>
              </a:rPr>
              <a:t>Inflation och arbetslöshet i Sverige 1</a:t>
            </a:r>
            <a:r>
              <a:rPr lang="en-US" sz="1800" kern="0" dirty="0" smtClean="0">
                <a:effectLst/>
              </a:rPr>
              <a:t>960-2013</a:t>
            </a:r>
          </a:p>
        </p:txBody>
      </p:sp>
    </p:spTree>
    <p:extLst>
      <p:ext uri="{BB962C8B-B14F-4D97-AF65-F5344CB8AC3E}">
        <p14:creationId xmlns:p14="http://schemas.microsoft.com/office/powerpoint/2010/main" val="145386351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sv-SE" dirty="0" smtClean="0"/>
              <a:t>Phillipskurvan och jämviktsarbetslöshet i Europa</a:t>
            </a:r>
          </a:p>
        </p:txBody>
      </p:sp>
      <p:sp>
        <p:nvSpPr>
          <p:cNvPr id="5" name="Rectangle 1027"/>
          <p:cNvSpPr txBox="1">
            <a:spLocks noChangeArrowheads="1"/>
          </p:cNvSpPr>
          <p:nvPr/>
        </p:nvSpPr>
        <p:spPr bwMode="auto">
          <a:xfrm>
            <a:off x="611560" y="1571460"/>
            <a:ext cx="80010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39725" indent="-339725" algn="l" rtl="0" eaLnBrk="0" fontAlgn="base" hangingPunct="0">
              <a:spcBef>
                <a:spcPct val="10000"/>
              </a:spcBef>
              <a:spcAft>
                <a:spcPct val="10000"/>
              </a:spcAft>
              <a:buClr>
                <a:srgbClr val="003300"/>
              </a:buClr>
              <a:buFont typeface="Wingdings" pitchFamily="2" charset="2"/>
              <a:buChar char="§"/>
              <a:defRPr sz="2800">
                <a:solidFill>
                  <a:schemeClr val="tx1"/>
                </a:solidFill>
                <a:effectLst>
                  <a:outerShdw blurRad="38100" dist="38100" dir="2700000" algn="tl">
                    <a:srgbClr val="C0C0C0"/>
                  </a:outerShdw>
                </a:effectLst>
                <a:latin typeface="+mn-lt"/>
                <a:ea typeface="+mn-ea"/>
                <a:cs typeface="+mn-cs"/>
              </a:defRPr>
            </a:lvl1pPr>
            <a:lvl2pPr marL="803275" indent="-349250" algn="l" rtl="0" eaLnBrk="0" fontAlgn="base" hangingPunct="0">
              <a:spcBef>
                <a:spcPct val="10000"/>
              </a:spcBef>
              <a:spcAft>
                <a:spcPct val="10000"/>
              </a:spcAft>
              <a:buClr>
                <a:srgbClr val="006600"/>
              </a:buClr>
              <a:buSzPct val="90000"/>
              <a:buFont typeface="Wingdings" pitchFamily="2" charset="2"/>
              <a:buChar char="§"/>
              <a:defRPr sz="2400">
                <a:solidFill>
                  <a:schemeClr val="tx1"/>
                </a:solidFill>
                <a:effectLst>
                  <a:outerShdw blurRad="38100" dist="38100" dir="2700000" algn="tl">
                    <a:srgbClr val="C0C0C0"/>
                  </a:outerShdw>
                </a:effectLst>
                <a:latin typeface="+mn-lt"/>
              </a:defRPr>
            </a:lvl2pPr>
            <a:lvl3pPr marL="1084263" indent="-166688" algn="l" rtl="0" eaLnBrk="0" fontAlgn="base" hangingPunct="0">
              <a:spcBef>
                <a:spcPct val="10000"/>
              </a:spcBef>
              <a:spcAft>
                <a:spcPct val="10000"/>
              </a:spcAft>
              <a:buSzPct val="90000"/>
              <a:buChar char="•"/>
              <a:defRPr sz="2000">
                <a:solidFill>
                  <a:schemeClr val="tx1"/>
                </a:solidFill>
                <a:effectLst>
                  <a:outerShdw blurRad="38100" dist="38100" dir="2700000" algn="tl">
                    <a:srgbClr val="C0C0C0"/>
                  </a:outerShdw>
                </a:effectLst>
                <a:latin typeface="+mn-lt"/>
              </a:defRPr>
            </a:lvl3pPr>
            <a:lvl4pPr marL="1374775" indent="-174625" algn="l" rtl="0" eaLnBrk="0" fontAlgn="base" hangingPunct="0">
              <a:spcBef>
                <a:spcPct val="10000"/>
              </a:spcBef>
              <a:spcAft>
                <a:spcPct val="10000"/>
              </a:spcAft>
              <a:buChar char="–"/>
              <a:defRPr sz="2000">
                <a:solidFill>
                  <a:schemeClr val="tx1"/>
                </a:solidFill>
                <a:effectLst>
                  <a:outerShdw blurRad="38100" dist="38100" dir="2700000" algn="tl">
                    <a:srgbClr val="C0C0C0"/>
                  </a:outerShdw>
                </a:effectLst>
                <a:latin typeface="+mn-lt"/>
              </a:defRPr>
            </a:lvl4pPr>
            <a:lvl5pPr marL="1716088" indent="-174625" algn="l" rtl="0" eaLnBrk="0" fontAlgn="base" hangingPunct="0">
              <a:spcBef>
                <a:spcPct val="10000"/>
              </a:spcBef>
              <a:spcAft>
                <a:spcPct val="10000"/>
              </a:spcAft>
              <a:buChar char="»"/>
              <a:defRPr sz="2000">
                <a:solidFill>
                  <a:schemeClr val="tx1"/>
                </a:solidFill>
                <a:effectLst>
                  <a:outerShdw blurRad="38100" dist="38100" dir="2700000" algn="tl">
                    <a:srgbClr val="C0C0C0"/>
                  </a:outerShdw>
                </a:effectLst>
                <a:latin typeface="+mn-lt"/>
              </a:defRPr>
            </a:lvl5pPr>
            <a:lvl6pPr marL="2173288" indent="-174625" algn="l" rtl="0" fontAlgn="base">
              <a:spcBef>
                <a:spcPct val="10000"/>
              </a:spcBef>
              <a:spcAft>
                <a:spcPct val="10000"/>
              </a:spcAft>
              <a:buChar char="»"/>
              <a:defRPr sz="2000">
                <a:solidFill>
                  <a:schemeClr val="tx1"/>
                </a:solidFill>
                <a:effectLst>
                  <a:outerShdw blurRad="38100" dist="38100" dir="2700000" algn="tl">
                    <a:srgbClr val="C0C0C0"/>
                  </a:outerShdw>
                </a:effectLst>
                <a:latin typeface="+mn-lt"/>
              </a:defRPr>
            </a:lvl6pPr>
            <a:lvl7pPr marL="2630488" indent="-174625" algn="l" rtl="0" fontAlgn="base">
              <a:spcBef>
                <a:spcPct val="10000"/>
              </a:spcBef>
              <a:spcAft>
                <a:spcPct val="10000"/>
              </a:spcAft>
              <a:buChar char="»"/>
              <a:defRPr sz="2000">
                <a:solidFill>
                  <a:schemeClr val="tx1"/>
                </a:solidFill>
                <a:effectLst>
                  <a:outerShdw blurRad="38100" dist="38100" dir="2700000" algn="tl">
                    <a:srgbClr val="C0C0C0"/>
                  </a:outerShdw>
                </a:effectLst>
                <a:latin typeface="+mn-lt"/>
              </a:defRPr>
            </a:lvl7pPr>
            <a:lvl8pPr marL="3087688" indent="-174625" algn="l" rtl="0" fontAlgn="base">
              <a:spcBef>
                <a:spcPct val="10000"/>
              </a:spcBef>
              <a:spcAft>
                <a:spcPct val="10000"/>
              </a:spcAft>
              <a:buChar char="»"/>
              <a:defRPr sz="2000">
                <a:solidFill>
                  <a:schemeClr val="tx1"/>
                </a:solidFill>
                <a:effectLst>
                  <a:outerShdw blurRad="38100" dist="38100" dir="2700000" algn="tl">
                    <a:srgbClr val="C0C0C0"/>
                  </a:outerShdw>
                </a:effectLst>
                <a:latin typeface="+mn-lt"/>
              </a:defRPr>
            </a:lvl8pPr>
            <a:lvl9pPr marL="3544888" indent="-174625" algn="l" rtl="0" fontAlgn="base">
              <a:spcBef>
                <a:spcPct val="10000"/>
              </a:spcBef>
              <a:spcAft>
                <a:spcPct val="10000"/>
              </a:spcAft>
              <a:buChar char="»"/>
              <a:defRPr sz="2000">
                <a:solidFill>
                  <a:schemeClr val="tx1"/>
                </a:solidFill>
                <a:effectLst>
                  <a:outerShdw blurRad="38100" dist="38100" dir="2700000" algn="tl">
                    <a:srgbClr val="C0C0C0"/>
                  </a:outerShdw>
                </a:effectLst>
                <a:latin typeface="+mn-lt"/>
              </a:defRPr>
            </a:lvl9pPr>
          </a:lstStyle>
          <a:p>
            <a:pPr marR="0" lvl="0" algn="l" defTabSz="914400" rtl="0" eaLnBrk="1" fontAlgn="base" latinLnBrk="0" hangingPunct="1">
              <a:lnSpc>
                <a:spcPct val="90000"/>
              </a:lnSpc>
              <a:spcBef>
                <a:spcPts val="600"/>
              </a:spcBef>
              <a:spcAft>
                <a:spcPts val="600"/>
              </a:spcAft>
              <a:buClr>
                <a:srgbClr val="003300"/>
              </a:buClr>
              <a:buSzTx/>
              <a:buFont typeface="Arial" panose="020B0604020202020204" pitchFamily="34" charset="0"/>
              <a:buChar char="•"/>
              <a:tabLst/>
              <a:defRPr/>
            </a:pPr>
            <a:r>
              <a:rPr kumimoji="0" lang="sv-SE" sz="2000" b="0" i="0" u="none" strike="noStrike" kern="0" cap="none" spc="0" normalizeH="0" baseline="0" noProof="0" dirty="0" smtClean="0">
                <a:ln>
                  <a:noFill/>
                </a:ln>
                <a:solidFill>
                  <a:srgbClr val="000000"/>
                </a:solidFill>
                <a:effectLst/>
                <a:uLnTx/>
                <a:uFillTx/>
                <a:latin typeface="Arial"/>
                <a:ea typeface="+mn-ea"/>
                <a:cs typeface="+mn-cs"/>
              </a:rPr>
              <a:t>De faktorer som påverkar jämviktsarbetslösheten</a:t>
            </a:r>
            <a:r>
              <a:rPr kumimoji="0" lang="sv-SE" sz="2000" b="0" i="0" u="none" strike="noStrike" kern="0" cap="none" spc="0" normalizeH="0" noProof="0" dirty="0" smtClean="0">
                <a:ln>
                  <a:noFill/>
                </a:ln>
                <a:solidFill>
                  <a:srgbClr val="000000"/>
                </a:solidFill>
                <a:effectLst/>
                <a:uLnTx/>
                <a:uFillTx/>
                <a:latin typeface="Arial"/>
                <a:ea typeface="+mn-ea"/>
                <a:cs typeface="+mn-cs"/>
              </a:rPr>
              <a:t> </a:t>
            </a:r>
            <a:r>
              <a:rPr kumimoji="0" lang="sv-SE" sz="2000" b="0" i="1" u="none" strike="noStrike" kern="0" cap="none" spc="0" normalizeH="0" noProof="0" dirty="0" smtClean="0">
                <a:ln>
                  <a:noFill/>
                </a:ln>
                <a:solidFill>
                  <a:srgbClr val="000000"/>
                </a:solidFill>
                <a:effectLst/>
                <a:uLnTx/>
                <a:uFillTx/>
                <a:latin typeface="Arial"/>
                <a:ea typeface="+mn-ea"/>
                <a:cs typeface="+mn-cs"/>
              </a:rPr>
              <a:t>u</a:t>
            </a:r>
            <a:r>
              <a:rPr kumimoji="0" lang="sv-SE" sz="2000" b="0" i="1" u="none" strike="noStrike" kern="0" cap="none" spc="0" normalizeH="0" baseline="-25000" noProof="0" dirty="0" smtClean="0">
                <a:ln>
                  <a:noFill/>
                </a:ln>
                <a:solidFill>
                  <a:srgbClr val="000000"/>
                </a:solidFill>
                <a:effectLst/>
                <a:uLnTx/>
                <a:uFillTx/>
                <a:latin typeface="Arial"/>
                <a:ea typeface="+mn-ea"/>
                <a:cs typeface="+mn-cs"/>
              </a:rPr>
              <a:t>n</a:t>
            </a:r>
            <a:r>
              <a:rPr kumimoji="0" lang="sv-SE" sz="2000" b="0" i="1" u="none" strike="noStrike" kern="0" cap="none" spc="0" normalizeH="0" noProof="0" dirty="0" smtClean="0">
                <a:ln>
                  <a:noFill/>
                </a:ln>
                <a:solidFill>
                  <a:srgbClr val="000000"/>
                </a:solidFill>
                <a:effectLst/>
                <a:uLnTx/>
                <a:uFillTx/>
                <a:latin typeface="Arial"/>
                <a:ea typeface="+mn-ea"/>
                <a:cs typeface="+mn-cs"/>
              </a:rPr>
              <a:t> </a:t>
            </a:r>
            <a:r>
              <a:rPr kumimoji="0" lang="sv-SE" sz="2000" b="0" i="0" u="none" strike="noStrike" kern="0" cap="none" spc="0" normalizeH="0" baseline="0" noProof="0" dirty="0" smtClean="0">
                <a:ln>
                  <a:noFill/>
                </a:ln>
                <a:solidFill>
                  <a:srgbClr val="000000"/>
                </a:solidFill>
                <a:effectLst/>
                <a:uLnTx/>
                <a:uFillTx/>
                <a:latin typeface="Arial"/>
                <a:ea typeface="+mn-ea"/>
                <a:cs typeface="+mn-cs"/>
              </a:rPr>
              <a:t>varierar mellan olika länder. </a:t>
            </a:r>
          </a:p>
          <a:p>
            <a:pPr lvl="1" defTabSz="914400" eaLnBrk="1" hangingPunct="1">
              <a:lnSpc>
                <a:spcPct val="90000"/>
              </a:lnSpc>
              <a:spcBef>
                <a:spcPts val="0"/>
              </a:spcBef>
              <a:spcAft>
                <a:spcPts val="600"/>
              </a:spcAft>
              <a:buFont typeface="Arial" panose="020B0604020202020204" pitchFamily="34" charset="0"/>
              <a:buChar char="•"/>
              <a:defRPr/>
            </a:pPr>
            <a:r>
              <a:rPr kumimoji="0" lang="sv-SE" sz="1800" b="0" i="0" u="none" strike="noStrike" kern="0" cap="none" spc="0" normalizeH="0" baseline="0" noProof="0" dirty="0" smtClean="0">
                <a:ln>
                  <a:noFill/>
                </a:ln>
                <a:solidFill>
                  <a:srgbClr val="000000"/>
                </a:solidFill>
                <a:effectLst/>
                <a:uLnTx/>
                <a:uFillTx/>
                <a:latin typeface="Arial"/>
              </a:rPr>
              <a:t>Parametern </a:t>
            </a:r>
            <a:r>
              <a:rPr kumimoji="0" lang="sv-SE" sz="1800" b="0" i="0" u="none" strike="noStrike" kern="0" cap="none" spc="0" normalizeH="0" baseline="0" noProof="0" dirty="0" smtClean="0">
                <a:ln>
                  <a:noFill/>
                </a:ln>
                <a:solidFill>
                  <a:srgbClr val="000000"/>
                </a:solidFill>
                <a:effectLst/>
                <a:uLnTx/>
                <a:uFillTx/>
                <a:latin typeface="Arial"/>
                <a:sym typeface="Symbol" pitchFamily="18" charset="2"/>
              </a:rPr>
              <a:t> fångar hur känsliga lönesättarna är för arbetslöshet</a:t>
            </a:r>
            <a:r>
              <a:rPr lang="sv-SE" sz="1800" kern="0" dirty="0" smtClean="0">
                <a:solidFill>
                  <a:srgbClr val="000000"/>
                </a:solidFill>
                <a:effectLst/>
                <a:sym typeface="MT Symbol" pitchFamily="82" charset="2"/>
              </a:rPr>
              <a:t>.</a:t>
            </a:r>
            <a:endParaRPr kumimoji="0" lang="sv-SE" sz="1800" b="0" i="0" u="none" strike="noStrike" kern="0" cap="none" spc="0" normalizeH="0" baseline="0" noProof="0" dirty="0" smtClean="0">
              <a:ln>
                <a:noFill/>
              </a:ln>
              <a:solidFill>
                <a:srgbClr val="000000"/>
              </a:solidFill>
              <a:effectLst/>
              <a:uLnTx/>
              <a:uFillTx/>
              <a:latin typeface="Arial"/>
              <a:sym typeface="Symbol" pitchFamily="18" charset="2"/>
            </a:endParaRPr>
          </a:p>
          <a:p>
            <a:pPr lvl="1" defTabSz="914400" eaLnBrk="1" hangingPunct="1">
              <a:lnSpc>
                <a:spcPct val="90000"/>
              </a:lnSpc>
              <a:spcBef>
                <a:spcPts val="0"/>
              </a:spcBef>
              <a:spcAft>
                <a:spcPts val="600"/>
              </a:spcAft>
              <a:buFont typeface="Arial" panose="020B0604020202020204" pitchFamily="34" charset="0"/>
              <a:buChar char="•"/>
              <a:defRPr/>
            </a:pPr>
            <a:r>
              <a:rPr kumimoji="0" lang="sv-SE" sz="1800" b="0" i="0" u="none" strike="noStrike" kern="0" cap="none" spc="0" normalizeH="0" baseline="0" noProof="0" dirty="0" smtClean="0">
                <a:ln>
                  <a:noFill/>
                </a:ln>
                <a:solidFill>
                  <a:srgbClr val="000000"/>
                </a:solidFill>
                <a:effectLst/>
                <a:uLnTx/>
                <a:uFillTx/>
                <a:latin typeface="Arial"/>
              </a:rPr>
              <a:t>Storleken på  </a:t>
            </a:r>
            <a:r>
              <a:rPr kumimoji="0" lang="sv-SE" sz="1800" b="0" i="0" u="none" strike="noStrike" kern="0" cap="none" spc="0" normalizeH="0" baseline="0" noProof="0" dirty="0" smtClean="0">
                <a:ln>
                  <a:noFill/>
                </a:ln>
                <a:solidFill>
                  <a:srgbClr val="000000"/>
                </a:solidFill>
                <a:effectLst/>
                <a:uLnTx/>
                <a:uFillTx/>
                <a:latin typeface="Arial"/>
                <a:sym typeface="Symbol" pitchFamily="18" charset="2"/>
              </a:rPr>
              <a:t> </a:t>
            </a:r>
            <a:r>
              <a:rPr kumimoji="0" lang="sv-SE" sz="1800" b="0" i="0" u="none" strike="noStrike" kern="0" cap="none" spc="0" normalizeH="0" baseline="0" noProof="0" dirty="0" smtClean="0">
                <a:ln>
                  <a:noFill/>
                </a:ln>
                <a:solidFill>
                  <a:srgbClr val="000000"/>
                </a:solidFill>
                <a:effectLst/>
                <a:uLnTx/>
                <a:uFillTx/>
                <a:latin typeface="Arial"/>
              </a:rPr>
              <a:t>beror bl.a. på </a:t>
            </a:r>
            <a:r>
              <a:rPr lang="sv-SE" sz="1800" kern="0" noProof="0" dirty="0">
                <a:solidFill>
                  <a:srgbClr val="000000"/>
                </a:solidFill>
                <a:effectLst/>
                <a:sym typeface="Symbol" pitchFamily="18" charset="2"/>
              </a:rPr>
              <a:t> </a:t>
            </a:r>
            <a:r>
              <a:rPr lang="sv-SE" sz="1800" kern="0" dirty="0" smtClean="0">
                <a:solidFill>
                  <a:srgbClr val="000000"/>
                </a:solidFill>
                <a:effectLst/>
                <a:sym typeface="MT Symbol" pitchFamily="82" charset="2"/>
              </a:rPr>
              <a:t>arbetslöshetsersättningens storlek, </a:t>
            </a:r>
            <a:r>
              <a:rPr kumimoji="0" lang="sv-SE" sz="1800" b="0" i="0" u="none" strike="noStrike" kern="0" cap="none" spc="0" normalizeH="0" baseline="0" noProof="0" dirty="0" smtClean="0">
                <a:ln>
                  <a:noFill/>
                </a:ln>
                <a:solidFill>
                  <a:srgbClr val="000000"/>
                </a:solidFill>
                <a:effectLst/>
                <a:uLnTx/>
                <a:uFillTx/>
                <a:latin typeface="Arial"/>
              </a:rPr>
              <a:t>förhandlingsordning, om facket representerar </a:t>
            </a:r>
            <a:r>
              <a:rPr kumimoji="0" lang="sv-SE" sz="1800" b="0" i="1" u="none" strike="noStrike" kern="0" cap="none" spc="0" normalizeH="0" baseline="0" noProof="0" dirty="0" smtClean="0">
                <a:ln>
                  <a:noFill/>
                </a:ln>
                <a:solidFill>
                  <a:srgbClr val="000000"/>
                </a:solidFill>
                <a:effectLst/>
                <a:uLnTx/>
                <a:uFillTx/>
                <a:latin typeface="Arial"/>
              </a:rPr>
              <a:t>insiders </a:t>
            </a:r>
            <a:r>
              <a:rPr kumimoji="0" lang="sv-SE" sz="1800" b="0" i="0" u="none" strike="noStrike" kern="0" cap="none" spc="0" normalizeH="0" baseline="0" noProof="0" dirty="0" smtClean="0">
                <a:ln>
                  <a:noFill/>
                </a:ln>
                <a:solidFill>
                  <a:srgbClr val="000000"/>
                </a:solidFill>
                <a:effectLst/>
                <a:uLnTx/>
                <a:uFillTx/>
                <a:latin typeface="Arial"/>
              </a:rPr>
              <a:t>(de starka på arbetsmarknaden) eller också de som har störst risk att bli arbetslösa.</a:t>
            </a:r>
          </a:p>
          <a:p>
            <a:pPr marR="0" lvl="1" algn="l" defTabSz="914400" rtl="0" eaLnBrk="1" fontAlgn="base" latinLnBrk="0" hangingPunct="1">
              <a:lnSpc>
                <a:spcPct val="90000"/>
              </a:lnSpc>
              <a:spcBef>
                <a:spcPts val="0"/>
              </a:spcBef>
              <a:spcAft>
                <a:spcPts val="600"/>
              </a:spcAft>
              <a:buClr>
                <a:srgbClr val="006600"/>
              </a:buClr>
              <a:buSzPct val="90000"/>
              <a:buFont typeface="Arial" panose="020B0604020202020204" pitchFamily="34" charset="0"/>
              <a:buChar char="•"/>
              <a:tabLst/>
              <a:defRPr/>
            </a:pPr>
            <a:r>
              <a:rPr kumimoji="0" lang="sv-SE" sz="1800" b="0" i="0" u="none" strike="noStrike" kern="0" cap="none" spc="0" normalizeH="0" baseline="0" noProof="0" dirty="0" smtClean="0">
                <a:ln>
                  <a:noFill/>
                </a:ln>
                <a:solidFill>
                  <a:srgbClr val="000000"/>
                </a:solidFill>
                <a:effectLst/>
                <a:uLnTx/>
                <a:uFillTx/>
                <a:latin typeface="Arial"/>
                <a:sym typeface="Symbol" pitchFamily="18" charset="2"/>
              </a:rPr>
              <a:t>Som vi tidigare sätt kan </a:t>
            </a:r>
            <a:r>
              <a:rPr kumimoji="0" lang="sv-SE" sz="1800" b="0" i="1" u="none" strike="noStrike" kern="0" cap="none" spc="0" normalizeH="0" baseline="0" noProof="0" dirty="0" smtClean="0">
                <a:ln>
                  <a:noFill/>
                </a:ln>
                <a:solidFill>
                  <a:srgbClr val="000000"/>
                </a:solidFill>
                <a:effectLst/>
                <a:uLnTx/>
                <a:uFillTx/>
                <a:latin typeface="Symbol" pitchFamily="18" charset="2"/>
                <a:sym typeface="MT Symbol" pitchFamily="82" charset="2"/>
              </a:rPr>
              <a:t>m</a:t>
            </a:r>
            <a:r>
              <a:rPr kumimoji="0" lang="sv-SE" sz="1800" b="0" i="0" u="none" strike="noStrike" kern="0" cap="none" spc="0" normalizeH="0" baseline="0" noProof="0" dirty="0" smtClean="0">
                <a:ln>
                  <a:noFill/>
                </a:ln>
                <a:solidFill>
                  <a:srgbClr val="000000"/>
                </a:solidFill>
                <a:effectLst/>
                <a:uLnTx/>
                <a:uFillTx/>
                <a:latin typeface="Arial"/>
                <a:sym typeface="MT Symbol" pitchFamily="82" charset="2"/>
              </a:rPr>
              <a:t> påverkas av konkurrensförhållanden på varumarknaden.</a:t>
            </a:r>
          </a:p>
          <a:p>
            <a:pPr marR="0" lvl="1" algn="l" defTabSz="914400" rtl="0" eaLnBrk="1" fontAlgn="base" latinLnBrk="0" hangingPunct="1">
              <a:lnSpc>
                <a:spcPct val="90000"/>
              </a:lnSpc>
              <a:spcBef>
                <a:spcPts val="0"/>
              </a:spcBef>
              <a:spcAft>
                <a:spcPts val="600"/>
              </a:spcAft>
              <a:buClr>
                <a:srgbClr val="006600"/>
              </a:buClr>
              <a:buSzPct val="90000"/>
              <a:buFont typeface="Arial" panose="020B0604020202020204" pitchFamily="34" charset="0"/>
              <a:buChar char="•"/>
              <a:tabLst/>
              <a:defRPr/>
            </a:pPr>
            <a:r>
              <a:rPr kumimoji="0" lang="sv-SE" sz="1800" b="0" i="1" u="none" strike="noStrike" kern="0" cap="none" spc="0" normalizeH="0" baseline="0" noProof="0" dirty="0" smtClean="0">
                <a:ln>
                  <a:noFill/>
                </a:ln>
                <a:solidFill>
                  <a:srgbClr val="000000"/>
                </a:solidFill>
                <a:effectLst/>
                <a:uLnTx/>
                <a:uFillTx/>
                <a:latin typeface="Arial"/>
                <a:sym typeface="MT Symbol" pitchFamily="82" charset="2"/>
              </a:rPr>
              <a:t>z </a:t>
            </a:r>
            <a:r>
              <a:rPr kumimoji="0" lang="sv-SE" sz="1800" b="0" i="0" u="none" strike="noStrike" kern="0" cap="none" spc="0" normalizeH="0" baseline="0" noProof="0" dirty="0" smtClean="0">
                <a:ln>
                  <a:noFill/>
                </a:ln>
                <a:solidFill>
                  <a:srgbClr val="000000"/>
                </a:solidFill>
                <a:effectLst/>
                <a:uLnTx/>
                <a:uFillTx/>
                <a:latin typeface="Arial"/>
                <a:sym typeface="MT Symbol" pitchFamily="82" charset="2"/>
              </a:rPr>
              <a:t>fångar </a:t>
            </a:r>
            <a:r>
              <a:rPr kumimoji="0" lang="sv-SE" sz="1800" b="0" i="0" u="none" strike="noStrike" kern="0" cap="none" spc="0" normalizeH="0" baseline="0" noProof="0" dirty="0" err="1" smtClean="0">
                <a:ln>
                  <a:noFill/>
                </a:ln>
                <a:solidFill>
                  <a:srgbClr val="000000"/>
                </a:solidFill>
                <a:effectLst/>
                <a:uLnTx/>
                <a:uFillTx/>
                <a:latin typeface="Arial"/>
                <a:sym typeface="MT Symbol" pitchFamily="82" charset="2"/>
              </a:rPr>
              <a:t>bla</a:t>
            </a:r>
            <a:r>
              <a:rPr kumimoji="0" lang="sv-SE" sz="1800" b="0" i="0" u="none" strike="noStrike" kern="0" cap="none" spc="0" normalizeH="0" baseline="0" noProof="0" dirty="0" smtClean="0">
                <a:ln>
                  <a:noFill/>
                </a:ln>
                <a:solidFill>
                  <a:srgbClr val="000000"/>
                </a:solidFill>
                <a:effectLst/>
                <a:uLnTx/>
                <a:uFillTx/>
                <a:latin typeface="Arial"/>
                <a:sym typeface="MT Symbol" pitchFamily="82" charset="2"/>
              </a:rPr>
              <a:t> av</a:t>
            </a:r>
            <a:r>
              <a:rPr kumimoji="0" lang="sv-SE" sz="1800" b="0" i="0" u="none" strike="noStrike" kern="0" cap="none" spc="0" normalizeH="0" noProof="0" dirty="0" smtClean="0">
                <a:ln>
                  <a:noFill/>
                </a:ln>
                <a:solidFill>
                  <a:srgbClr val="000000"/>
                </a:solidFill>
                <a:effectLst/>
                <a:uLnTx/>
                <a:uFillTx/>
                <a:latin typeface="Arial"/>
                <a:sym typeface="MT Symbol" pitchFamily="82" charset="2"/>
              </a:rPr>
              <a:t> minimilöner, lönesammanpressning, hur väl matchning mellan arbetslösa och jobb fungerar, sammansättningen av arbetskraften (andel med svårt att hitta jobb tex.).</a:t>
            </a:r>
            <a:endParaRPr kumimoji="0" lang="sv-SE" sz="1800" b="0" i="0" u="none" strike="noStrike" kern="0" cap="none" spc="0" normalizeH="0" baseline="0" noProof="0" dirty="0" smtClean="0">
              <a:ln>
                <a:noFill/>
              </a:ln>
              <a:solidFill>
                <a:srgbClr val="000000"/>
              </a:solidFill>
              <a:effectLst/>
              <a:uLnTx/>
              <a:uFillTx/>
              <a:latin typeface="Arial"/>
            </a:endParaRPr>
          </a:p>
          <a:p>
            <a:pPr marR="0" lvl="0" algn="l" defTabSz="914400" rtl="0" eaLnBrk="1" fontAlgn="base" latinLnBrk="0" hangingPunct="1">
              <a:lnSpc>
                <a:spcPct val="90000"/>
              </a:lnSpc>
              <a:spcBef>
                <a:spcPts val="600"/>
              </a:spcBef>
              <a:spcAft>
                <a:spcPts val="600"/>
              </a:spcAft>
              <a:buClr>
                <a:srgbClr val="003300"/>
              </a:buClr>
              <a:buSzTx/>
              <a:buFont typeface="Arial" panose="020B0604020202020204" pitchFamily="34" charset="0"/>
              <a:buChar char="•"/>
              <a:tabLst/>
              <a:defRPr/>
            </a:pPr>
            <a:r>
              <a:rPr kumimoji="0" lang="sv-SE" sz="2000" b="0" i="0" u="none" strike="noStrike" kern="0" cap="none" spc="0" normalizeH="0" baseline="0" noProof="0" dirty="0" smtClean="0">
                <a:ln>
                  <a:noFill/>
                </a:ln>
                <a:solidFill>
                  <a:srgbClr val="000000"/>
                </a:solidFill>
                <a:effectLst/>
                <a:uLnTx/>
                <a:uFillTx/>
                <a:latin typeface="Arial"/>
                <a:ea typeface="+mn-ea"/>
                <a:cs typeface="+mn-cs"/>
              </a:rPr>
              <a:t>NAIRU är därför inte densamma i olika länder och är inte nödvändigtvis konstant över tiden.</a:t>
            </a:r>
          </a:p>
          <a:p>
            <a:pPr marR="0" lvl="0" algn="l" defTabSz="914400" rtl="0" eaLnBrk="1" fontAlgn="base" latinLnBrk="0" hangingPunct="1">
              <a:lnSpc>
                <a:spcPct val="90000"/>
              </a:lnSpc>
              <a:spcBef>
                <a:spcPts val="600"/>
              </a:spcBef>
              <a:spcAft>
                <a:spcPts val="600"/>
              </a:spcAft>
              <a:buClr>
                <a:srgbClr val="003300"/>
              </a:buClr>
              <a:buSzTx/>
              <a:buFont typeface="Arial" panose="020B0604020202020204" pitchFamily="34" charset="0"/>
              <a:buChar char="•"/>
              <a:tabLst/>
              <a:defRPr/>
            </a:pPr>
            <a:r>
              <a:rPr kumimoji="0" lang="sv-SE" sz="2000" b="0" i="0" u="none" strike="noStrike" kern="0" cap="none" spc="0" normalizeH="0" baseline="0" noProof="0" dirty="0" smtClean="0">
                <a:ln>
                  <a:noFill/>
                </a:ln>
                <a:solidFill>
                  <a:srgbClr val="000000"/>
                </a:solidFill>
                <a:effectLst/>
                <a:uLnTx/>
                <a:uFillTx/>
                <a:latin typeface="Arial"/>
                <a:ea typeface="+mn-ea"/>
                <a:cs typeface="+mn-cs"/>
              </a:rPr>
              <a:t>Arbetslösheten kan också avvika från NAIRU när inflationen ökar eller minskar.</a:t>
            </a:r>
          </a:p>
        </p:txBody>
      </p:sp>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20</a:t>
            </a:fld>
            <a:endParaRPr lang="en-GB" dirty="0"/>
          </a:p>
        </p:txBody>
      </p:sp>
    </p:spTree>
    <p:extLst>
      <p:ext uri="{BB962C8B-B14F-4D97-AF65-F5344CB8AC3E}">
        <p14:creationId xmlns:p14="http://schemas.microsoft.com/office/powerpoint/2010/main" val="1227114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sv-SE" dirty="0" smtClean="0"/>
              <a:t>Skattad jämviktsarbetslöshet i olika länder</a:t>
            </a:r>
          </a:p>
        </p:txBody>
      </p:sp>
      <p:pic>
        <p:nvPicPr>
          <p:cNvPr id="634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436" y="1386335"/>
            <a:ext cx="7322972" cy="5211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21</a:t>
            </a:fld>
            <a:endParaRPr lang="en-GB" dirty="0"/>
          </a:p>
        </p:txBody>
      </p:sp>
    </p:spTree>
    <p:extLst>
      <p:ext uri="{BB962C8B-B14F-4D97-AF65-F5344CB8AC3E}">
        <p14:creationId xmlns:p14="http://schemas.microsoft.com/office/powerpoint/2010/main" val="2649887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sv-SE" dirty="0" smtClean="0"/>
              <a:t>Skattad jämviktsarbetslöshet Sverige</a:t>
            </a:r>
          </a:p>
        </p:txBody>
      </p:sp>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22</a:t>
            </a:fld>
            <a:endParaRPr lang="en-GB" dirty="0"/>
          </a:p>
        </p:txBody>
      </p:sp>
      <p:pic>
        <p:nvPicPr>
          <p:cNvPr id="655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499262"/>
            <a:ext cx="6840760" cy="4972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691680" y="6453336"/>
            <a:ext cx="1915909" cy="276999"/>
          </a:xfrm>
          <a:prstGeom prst="rect">
            <a:avLst/>
          </a:prstGeom>
          <a:noFill/>
        </p:spPr>
        <p:txBody>
          <a:bodyPr wrap="none" rtlCol="0">
            <a:spAutoFit/>
          </a:bodyPr>
          <a:lstStyle/>
          <a:p>
            <a:r>
              <a:rPr lang="en-US" sz="1200" dirty="0" err="1" smtClean="0">
                <a:solidFill>
                  <a:schemeClr val="tx1"/>
                </a:solidFill>
                <a:latin typeface="+mn-lt"/>
              </a:rPr>
              <a:t>Källa</a:t>
            </a:r>
            <a:r>
              <a:rPr lang="en-US" sz="1200" dirty="0" smtClean="0">
                <a:solidFill>
                  <a:schemeClr val="tx1"/>
                </a:solidFill>
                <a:latin typeface="+mn-lt"/>
              </a:rPr>
              <a:t>: </a:t>
            </a:r>
            <a:r>
              <a:rPr lang="en-US" sz="1200" dirty="0" err="1" smtClean="0">
                <a:solidFill>
                  <a:schemeClr val="tx1"/>
                </a:solidFill>
                <a:latin typeface="+mn-lt"/>
              </a:rPr>
              <a:t>Konjunkturinstitutet</a:t>
            </a:r>
            <a:endParaRPr lang="en-US" sz="1200" dirty="0">
              <a:solidFill>
                <a:schemeClr val="tx1"/>
              </a:solidFill>
              <a:latin typeface="+mn-lt"/>
            </a:endParaRPr>
          </a:p>
        </p:txBody>
      </p:sp>
    </p:spTree>
    <p:extLst>
      <p:ext uri="{BB962C8B-B14F-4D97-AF65-F5344CB8AC3E}">
        <p14:creationId xmlns:p14="http://schemas.microsoft.com/office/powerpoint/2010/main" val="3367230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eaLnBrk="1" hangingPunct="1">
              <a:defRPr/>
            </a:pPr>
            <a:r>
              <a:rPr lang="sv-SE" dirty="0" smtClean="0"/>
              <a:t>Phillips kurvan vid mycket hög och eller mycket låg inflation</a:t>
            </a:r>
          </a:p>
        </p:txBody>
      </p:sp>
      <p:sp>
        <p:nvSpPr>
          <p:cNvPr id="253955" name="Rectangle 3"/>
          <p:cNvSpPr>
            <a:spLocks noGrp="1" noChangeArrowheads="1"/>
          </p:cNvSpPr>
          <p:nvPr>
            <p:ph type="body" idx="1"/>
          </p:nvPr>
        </p:nvSpPr>
        <p:spPr>
          <a:xfrm>
            <a:off x="609600" y="1630363"/>
            <a:ext cx="7924800" cy="4800600"/>
          </a:xfrm>
        </p:spPr>
        <p:txBody>
          <a:bodyPr/>
          <a:lstStyle/>
          <a:p>
            <a:pPr eaLnBrk="1" hangingPunct="1">
              <a:lnSpc>
                <a:spcPct val="90000"/>
              </a:lnSpc>
              <a:buFont typeface="Arial" panose="020B0604020202020204" pitchFamily="34" charset="0"/>
              <a:buChar char="•"/>
              <a:defRPr/>
            </a:pPr>
            <a:r>
              <a:rPr lang="sv-SE" sz="2000" dirty="0" smtClean="0">
                <a:effectLst/>
              </a:rPr>
              <a:t>Phillipskurvans lutning, d.v.s. det kortsiktiga bytesförhållandet mellan inflation och arbetslöshet beror rimligen på hur snabbt inflationen tenderar att ändras</a:t>
            </a:r>
          </a:p>
          <a:p>
            <a:pPr eaLnBrk="1" hangingPunct="1">
              <a:lnSpc>
                <a:spcPct val="90000"/>
              </a:lnSpc>
              <a:buFont typeface="Arial" panose="020B0604020202020204" pitchFamily="34" charset="0"/>
              <a:buChar char="•"/>
              <a:defRPr/>
            </a:pPr>
            <a:r>
              <a:rPr lang="sv-SE" sz="2000" dirty="0" smtClean="0">
                <a:effectLst/>
              </a:rPr>
              <a:t>När inflationen är hög, så är den också mycket mer variabel. </a:t>
            </a:r>
          </a:p>
          <a:p>
            <a:pPr eaLnBrk="1" hangingPunct="1">
              <a:lnSpc>
                <a:spcPct val="90000"/>
              </a:lnSpc>
              <a:buFont typeface="Arial" panose="020B0604020202020204" pitchFamily="34" charset="0"/>
              <a:buChar char="•"/>
              <a:defRPr/>
            </a:pPr>
            <a:r>
              <a:rPr lang="sv-SE" sz="2000" dirty="0" smtClean="0">
                <a:effectLst/>
              </a:rPr>
              <a:t>Det blir då viktigare för lönesättarna att göra bra prognoser och ha möjligheter att ändra kontrakt och priser. T.ex. kan man införa löneindexering så att lönerna automatiskt ändras i takt med inflationen. </a:t>
            </a:r>
          </a:p>
          <a:p>
            <a:pPr eaLnBrk="1" hangingPunct="1">
              <a:lnSpc>
                <a:spcPct val="90000"/>
              </a:lnSpc>
              <a:buFont typeface="Arial" panose="020B0604020202020204" pitchFamily="34" charset="0"/>
              <a:buChar char="•"/>
              <a:defRPr/>
            </a:pPr>
            <a:r>
              <a:rPr lang="sv-SE" sz="2000" dirty="0" smtClean="0">
                <a:effectLst/>
              </a:rPr>
              <a:t>Phillipskurvan blir då nästan lodrät. </a:t>
            </a:r>
          </a:p>
          <a:p>
            <a:pPr eaLnBrk="1" hangingPunct="1">
              <a:lnSpc>
                <a:spcPct val="90000"/>
              </a:lnSpc>
              <a:buFont typeface="Arial" panose="020B0604020202020204" pitchFamily="34" charset="0"/>
              <a:buChar char="•"/>
              <a:defRPr/>
            </a:pPr>
            <a:r>
              <a:rPr lang="sv-SE" sz="2000" dirty="0" smtClean="0">
                <a:effectLst/>
              </a:rPr>
              <a:t>I </a:t>
            </a:r>
            <a:r>
              <a:rPr lang="sv-SE" sz="2000" i="1" dirty="0" smtClean="0">
                <a:effectLst/>
              </a:rPr>
              <a:t>AS-AD</a:t>
            </a:r>
            <a:r>
              <a:rPr lang="sv-SE" sz="2000" dirty="0" smtClean="0">
                <a:effectLst/>
              </a:rPr>
              <a:t>-diagrammet sker anpassningen till den långsiktiga jämvikten förhållandevis snabbt.</a:t>
            </a:r>
          </a:p>
          <a:p>
            <a:pPr eaLnBrk="1" hangingPunct="1">
              <a:lnSpc>
                <a:spcPct val="90000"/>
              </a:lnSpc>
              <a:buFont typeface="Arial" panose="020B0604020202020204" pitchFamily="34" charset="0"/>
              <a:buChar char="•"/>
              <a:defRPr/>
            </a:pPr>
            <a:r>
              <a:rPr lang="sv-SE" sz="2000" dirty="0" smtClean="0">
                <a:effectLst/>
              </a:rPr>
              <a:t>Vid riktigt låg inflation, deflation, kan det motsatta inträffa. Om löntagarna inte accepterar nominella lönesänkningar, ens om arbetslösheten blir väldigt hög försvinner sambandet mellan inflation och arbetslöshet.</a:t>
            </a: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23</a:t>
            </a:fld>
            <a:endParaRPr lang="en-GB" dirty="0"/>
          </a:p>
        </p:txBody>
      </p:sp>
    </p:spTree>
    <p:extLst>
      <p:ext uri="{BB962C8B-B14F-4D97-AF65-F5344CB8AC3E}">
        <p14:creationId xmlns:p14="http://schemas.microsoft.com/office/powerpoint/2010/main" val="2176851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39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39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39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39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39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9" name="Rectangle 3"/>
          <p:cNvSpPr>
            <a:spLocks noChangeArrowheads="1"/>
          </p:cNvSpPr>
          <p:nvPr/>
        </p:nvSpPr>
        <p:spPr bwMode="auto">
          <a:xfrm>
            <a:off x="1389063" y="76200"/>
            <a:ext cx="6342062" cy="114300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buClrTx/>
              <a:defRPr/>
            </a:pPr>
            <a:r>
              <a:rPr lang="sv-SE" sz="3600" kern="0" dirty="0" smtClean="0">
                <a:solidFill>
                  <a:srgbClr val="000000"/>
                </a:solidFill>
                <a:effectLst>
                  <a:outerShdw blurRad="38100" dist="38100" dir="2700000" algn="tl">
                    <a:srgbClr val="C0C0C0"/>
                  </a:outerShdw>
                </a:effectLst>
                <a:latin typeface="Arial"/>
                <a:ea typeface="MS Gothic"/>
                <a:cs typeface="+mj-cs"/>
              </a:rPr>
              <a:t>Olika förväntningsutvidgade Phillips-kurvor</a:t>
            </a:r>
            <a:endParaRPr lang="en-GB" dirty="0">
              <a:effectLst>
                <a:outerShdw blurRad="38100" dist="38100" dir="2700000" algn="tl">
                  <a:srgbClr val="C0C0C0"/>
                </a:outerShdw>
              </a:effectLst>
            </a:endParaRPr>
          </a:p>
        </p:txBody>
      </p:sp>
      <p:sp>
        <p:nvSpPr>
          <p:cNvPr id="30724" name="Line 4"/>
          <p:cNvSpPr>
            <a:spLocks noChangeShapeType="1"/>
          </p:cNvSpPr>
          <p:nvPr/>
        </p:nvSpPr>
        <p:spPr bwMode="auto">
          <a:xfrm>
            <a:off x="1547664" y="1734343"/>
            <a:ext cx="0" cy="427831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5" name="Line 5"/>
          <p:cNvSpPr>
            <a:spLocks noChangeShapeType="1"/>
          </p:cNvSpPr>
          <p:nvPr/>
        </p:nvSpPr>
        <p:spPr bwMode="auto">
          <a:xfrm>
            <a:off x="1547664" y="4089400"/>
            <a:ext cx="539432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5222" name="Rectangle 6"/>
          <p:cNvSpPr>
            <a:spLocks noChangeArrowheads="1"/>
          </p:cNvSpPr>
          <p:nvPr/>
        </p:nvSpPr>
        <p:spPr bwMode="auto">
          <a:xfrm>
            <a:off x="6442075" y="3873500"/>
            <a:ext cx="1587500" cy="33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buFontTx/>
              <a:buNone/>
              <a:defRPr/>
            </a:pPr>
            <a:r>
              <a:rPr lang="sv-SE" sz="1600" dirty="0">
                <a:solidFill>
                  <a:schemeClr val="tx1"/>
                </a:solidFill>
                <a:latin typeface="+mn-lt"/>
              </a:rPr>
              <a:t>arbetslöshet</a:t>
            </a:r>
          </a:p>
        </p:txBody>
      </p:sp>
      <p:sp>
        <p:nvSpPr>
          <p:cNvPr id="30728" name="Text Box 8"/>
          <p:cNvSpPr txBox="1">
            <a:spLocks noChangeArrowheads="1"/>
          </p:cNvSpPr>
          <p:nvPr/>
        </p:nvSpPr>
        <p:spPr bwMode="auto">
          <a:xfrm>
            <a:off x="1133258" y="3860800"/>
            <a:ext cx="354012" cy="45720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a:buFontTx/>
              <a:buNone/>
            </a:pPr>
            <a:r>
              <a:rPr lang="sv-SE" altLang="sv-SE" sz="2400"/>
              <a:t>0</a:t>
            </a:r>
            <a:endParaRPr lang="en-GB" altLang="sv-SE" sz="2400"/>
          </a:p>
        </p:txBody>
      </p:sp>
      <p:grpSp>
        <p:nvGrpSpPr>
          <p:cNvPr id="265232" name="Group 16"/>
          <p:cNvGrpSpPr>
            <a:grpSpLocks/>
          </p:cNvGrpSpPr>
          <p:nvPr/>
        </p:nvGrpSpPr>
        <p:grpSpPr bwMode="auto">
          <a:xfrm>
            <a:off x="2195513" y="1419226"/>
            <a:ext cx="5195888" cy="1085850"/>
            <a:chOff x="1383" y="894"/>
            <a:chExt cx="3273" cy="684"/>
          </a:xfrm>
        </p:grpSpPr>
        <p:sp>
          <p:nvSpPr>
            <p:cNvPr id="30734" name="Line 10"/>
            <p:cNvSpPr>
              <a:spLocks noChangeShapeType="1"/>
            </p:cNvSpPr>
            <p:nvPr/>
          </p:nvSpPr>
          <p:spPr bwMode="auto">
            <a:xfrm flipH="1">
              <a:off x="1383" y="1165"/>
              <a:ext cx="632" cy="22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5228" name="Rectangle 12"/>
            <p:cNvSpPr>
              <a:spLocks noChangeArrowheads="1"/>
            </p:cNvSpPr>
            <p:nvPr/>
          </p:nvSpPr>
          <p:spPr bwMode="auto">
            <a:xfrm>
              <a:off x="2015" y="894"/>
              <a:ext cx="2641" cy="684"/>
            </a:xfrm>
            <a:prstGeom prst="rect">
              <a:avLst/>
            </a:prstGeom>
            <a:solidFill>
              <a:schemeClr val="hlink">
                <a:alpha val="1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lnSpc>
                  <a:spcPct val="90000"/>
                </a:lnSpc>
                <a:spcBef>
                  <a:spcPct val="10000"/>
                </a:spcBef>
                <a:spcAft>
                  <a:spcPct val="10000"/>
                </a:spcAft>
                <a:buClr>
                  <a:srgbClr val="003300"/>
                </a:buClr>
                <a:defRPr/>
              </a:pPr>
              <a:r>
                <a:rPr lang="sv-SE" sz="1600" b="1" dirty="0">
                  <a:solidFill>
                    <a:schemeClr val="tx1"/>
                  </a:solidFill>
                  <a:effectLst>
                    <a:outerShdw blurRad="38100" dist="38100" dir="2700000" algn="tl">
                      <a:srgbClr val="FFFFFF"/>
                    </a:outerShdw>
                  </a:effectLst>
                  <a:latin typeface="+mn-lt"/>
                </a:rPr>
                <a:t>Mycket hög inflation</a:t>
              </a:r>
            </a:p>
            <a:p>
              <a:pPr marL="285750" indent="-285750" eaLnBrk="1" hangingPunct="1">
                <a:lnSpc>
                  <a:spcPct val="90000"/>
                </a:lnSpc>
                <a:spcBef>
                  <a:spcPct val="10000"/>
                </a:spcBef>
                <a:spcAft>
                  <a:spcPct val="10000"/>
                </a:spcAft>
                <a:buClr>
                  <a:srgbClr val="003300"/>
                </a:buClr>
                <a:buFont typeface="Arial" panose="020B0604020202020204" pitchFamily="34" charset="0"/>
                <a:buChar char="•"/>
                <a:defRPr/>
              </a:pPr>
              <a:r>
                <a:rPr lang="sv-SE" sz="1600" dirty="0">
                  <a:solidFill>
                    <a:schemeClr val="tx1"/>
                  </a:solidFill>
                  <a:effectLst>
                    <a:outerShdw blurRad="38100" dist="38100" dir="2700000" algn="tl">
                      <a:srgbClr val="FFFFFF"/>
                    </a:outerShdw>
                  </a:effectLst>
                  <a:latin typeface="+mn-lt"/>
                </a:rPr>
                <a:t>liten förändring i arbetslösheten ger stor och snabb förändring i inflationen.</a:t>
              </a:r>
            </a:p>
          </p:txBody>
        </p:sp>
      </p:grpSp>
      <p:sp>
        <p:nvSpPr>
          <p:cNvPr id="30730" name="Line 13"/>
          <p:cNvSpPr>
            <a:spLocks noChangeShapeType="1"/>
          </p:cNvSpPr>
          <p:nvPr/>
        </p:nvSpPr>
        <p:spPr bwMode="auto">
          <a:xfrm flipH="1">
            <a:off x="4390187" y="3356992"/>
            <a:ext cx="973900" cy="85305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2" name="Line 18"/>
          <p:cNvSpPr>
            <a:spLocks noChangeShapeType="1"/>
          </p:cNvSpPr>
          <p:nvPr/>
        </p:nvSpPr>
        <p:spPr bwMode="auto">
          <a:xfrm>
            <a:off x="2025650" y="1911350"/>
            <a:ext cx="914400" cy="3875088"/>
          </a:xfrm>
          <a:prstGeom prst="line">
            <a:avLst/>
          </a:prstGeom>
          <a:noFill/>
          <a:ln w="31750">
            <a:solidFill>
              <a:srgbClr val="3469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24</a:t>
            </a:fld>
            <a:endParaRPr lang="en-GB" dirty="0"/>
          </a:p>
        </p:txBody>
      </p:sp>
      <p:sp>
        <p:nvSpPr>
          <p:cNvPr id="17" name="Rectangle 7"/>
          <p:cNvSpPr>
            <a:spLocks noChangeArrowheads="1"/>
          </p:cNvSpPr>
          <p:nvPr/>
        </p:nvSpPr>
        <p:spPr bwMode="auto">
          <a:xfrm rot="16200000">
            <a:off x="292968" y="2330922"/>
            <a:ext cx="2028825" cy="3365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75000"/>
              </a:spcBef>
              <a:spcAft>
                <a:spcPts val="0"/>
              </a:spcAft>
              <a:buClrTx/>
              <a:buSzTx/>
              <a:buFontTx/>
              <a:buNone/>
              <a:tabLst/>
              <a:defRPr/>
            </a:pPr>
            <a:r>
              <a:rPr kumimoji="0" lang="sv-SE" sz="1600" b="0" i="0" u="none" strike="noStrike" kern="0" cap="none" spc="0" normalizeH="0" baseline="0" noProof="0" dirty="0">
                <a:ln>
                  <a:noFill/>
                </a:ln>
                <a:solidFill>
                  <a:srgbClr val="000000"/>
                </a:solidFill>
                <a:uLnTx/>
                <a:uFillTx/>
                <a:latin typeface="Arial" charset="0"/>
                <a:ea typeface="+mn-ea"/>
              </a:rPr>
              <a:t>förändring i inflation</a:t>
            </a:r>
          </a:p>
        </p:txBody>
      </p:sp>
      <p:sp>
        <p:nvSpPr>
          <p:cNvPr id="18" name="Rectangle 12"/>
          <p:cNvSpPr>
            <a:spLocks noChangeArrowheads="1"/>
          </p:cNvSpPr>
          <p:nvPr/>
        </p:nvSpPr>
        <p:spPr bwMode="auto">
          <a:xfrm>
            <a:off x="5338609" y="2852936"/>
            <a:ext cx="3337847" cy="1085850"/>
          </a:xfrm>
          <a:prstGeom prst="rect">
            <a:avLst/>
          </a:prstGeom>
          <a:solidFill>
            <a:schemeClr val="hlink">
              <a:alpha val="1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lnSpc>
                <a:spcPct val="90000"/>
              </a:lnSpc>
              <a:spcBef>
                <a:spcPct val="10000"/>
              </a:spcBef>
              <a:spcAft>
                <a:spcPct val="10000"/>
              </a:spcAft>
              <a:buClr>
                <a:srgbClr val="003300"/>
              </a:buClr>
              <a:defRPr/>
            </a:pPr>
            <a:r>
              <a:rPr lang="sv-SE" sz="1600" b="1" dirty="0" smtClean="0">
                <a:solidFill>
                  <a:schemeClr val="tx1"/>
                </a:solidFill>
                <a:effectLst>
                  <a:outerShdw blurRad="38100" dist="38100" dir="2700000" algn="tl">
                    <a:srgbClr val="FFFFFF"/>
                  </a:outerShdw>
                </a:effectLst>
                <a:latin typeface="+mn-lt"/>
              </a:rPr>
              <a:t>Deflation</a:t>
            </a:r>
            <a:endParaRPr lang="sv-SE" sz="1600" b="1" dirty="0">
              <a:solidFill>
                <a:schemeClr val="tx1"/>
              </a:solidFill>
              <a:effectLst>
                <a:outerShdw blurRad="38100" dist="38100" dir="2700000" algn="tl">
                  <a:srgbClr val="FFFFFF"/>
                </a:outerShdw>
              </a:effectLst>
              <a:latin typeface="+mn-lt"/>
            </a:endParaRPr>
          </a:p>
          <a:p>
            <a:pPr marL="285750" indent="-285750" eaLnBrk="1" hangingPunct="1">
              <a:lnSpc>
                <a:spcPct val="90000"/>
              </a:lnSpc>
              <a:spcBef>
                <a:spcPct val="10000"/>
              </a:spcBef>
              <a:spcAft>
                <a:spcPct val="10000"/>
              </a:spcAft>
              <a:buClr>
                <a:srgbClr val="003300"/>
              </a:buClr>
              <a:buFont typeface="Arial" panose="020B0604020202020204" pitchFamily="34" charset="0"/>
              <a:buChar char="•"/>
              <a:defRPr/>
            </a:pPr>
            <a:r>
              <a:rPr lang="sv-SE" sz="1600" dirty="0" smtClean="0">
                <a:solidFill>
                  <a:schemeClr val="tx1"/>
                </a:solidFill>
                <a:effectLst>
                  <a:outerShdw blurRad="38100" dist="38100" dir="2700000" algn="tl">
                    <a:srgbClr val="FFFFFF"/>
                  </a:outerShdw>
                </a:effectLst>
                <a:latin typeface="+mn-lt"/>
              </a:rPr>
              <a:t>Förändringar i arbetslösheten påverkar nästan inte inflationen alls.</a:t>
            </a:r>
            <a:endParaRPr lang="sv-SE" sz="1600" dirty="0">
              <a:solidFill>
                <a:schemeClr val="tx1"/>
              </a:solidFill>
              <a:effectLst>
                <a:outerShdw blurRad="38100" dist="38100" dir="2700000" algn="tl">
                  <a:srgbClr val="FFFFFF"/>
                </a:outerShdw>
              </a:effectLst>
              <a:latin typeface="+mn-lt"/>
            </a:endParaRPr>
          </a:p>
        </p:txBody>
      </p:sp>
      <p:sp>
        <p:nvSpPr>
          <p:cNvPr id="2" name="Freeform 1"/>
          <p:cNvSpPr/>
          <p:nvPr/>
        </p:nvSpPr>
        <p:spPr bwMode="auto">
          <a:xfrm>
            <a:off x="1715024" y="3542325"/>
            <a:ext cx="4081112" cy="750771"/>
          </a:xfrm>
          <a:custGeom>
            <a:avLst/>
            <a:gdLst>
              <a:gd name="connsiteX0" fmla="*/ 0 w 4081112"/>
              <a:gd name="connsiteY0" fmla="*/ 0 h 750771"/>
              <a:gd name="connsiteX1" fmla="*/ 904775 w 4081112"/>
              <a:gd name="connsiteY1" fmla="*/ 558266 h 750771"/>
              <a:gd name="connsiteX2" fmla="*/ 4081112 w 4081112"/>
              <a:gd name="connsiteY2" fmla="*/ 750771 h 750771"/>
            </a:gdLst>
            <a:ahLst/>
            <a:cxnLst>
              <a:cxn ang="0">
                <a:pos x="connsiteX0" y="connsiteY0"/>
              </a:cxn>
              <a:cxn ang="0">
                <a:pos x="connsiteX1" y="connsiteY1"/>
              </a:cxn>
              <a:cxn ang="0">
                <a:pos x="connsiteX2" y="connsiteY2"/>
              </a:cxn>
            </a:cxnLst>
            <a:rect l="l" t="t" r="r" b="b"/>
            <a:pathLst>
              <a:path w="4081112" h="750771">
                <a:moveTo>
                  <a:pt x="0" y="0"/>
                </a:moveTo>
                <a:cubicBezTo>
                  <a:pt x="112295" y="216569"/>
                  <a:pt x="224590" y="433138"/>
                  <a:pt x="904775" y="558266"/>
                </a:cubicBezTo>
                <a:cubicBezTo>
                  <a:pt x="1584960" y="683394"/>
                  <a:pt x="2833036" y="717082"/>
                  <a:pt x="4081112" y="750771"/>
                </a:cubicBezTo>
              </a:path>
            </a:pathLst>
          </a:custGeom>
          <a:no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en-US" sz="2400" b="0" i="0" u="none" strike="noStrike" cap="none" normalizeH="0" baseline="0" smtClean="0">
              <a:ln>
                <a:noFill/>
              </a:ln>
              <a:solidFill>
                <a:schemeClr val="bg1"/>
              </a:solidFill>
              <a:effectLst/>
              <a:latin typeface="Times New Roman" pitchFamily="18" charset="0"/>
              <a:ea typeface="MS Gothic" pitchFamily="49" charset="-128"/>
            </a:endParaRPr>
          </a:p>
        </p:txBody>
      </p:sp>
    </p:spTree>
    <p:extLst>
      <p:ext uri="{BB962C8B-B14F-4D97-AF65-F5344CB8AC3E}">
        <p14:creationId xmlns:p14="http://schemas.microsoft.com/office/powerpoint/2010/main" val="21461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52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0" grpId="0" animBg="1"/>
      <p:bldP spid="30732" grpId="0" animBg="1"/>
      <p:bldP spid="18" grpId="0" animBg="1"/>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a:t>
            </a:r>
            <a:endParaRPr lang="sv-SE" sz="3200" dirty="0"/>
          </a:p>
        </p:txBody>
      </p:sp>
      <p:sp>
        <p:nvSpPr>
          <p:cNvPr id="3" name="Content Placeholder 2"/>
          <p:cNvSpPr>
            <a:spLocks noGrp="1"/>
          </p:cNvSpPr>
          <p:nvPr>
            <p:ph idx="1"/>
          </p:nvPr>
        </p:nvSpPr>
        <p:spPr>
          <a:xfrm>
            <a:off x="611560" y="1268760"/>
            <a:ext cx="7776864" cy="4344988"/>
          </a:xfrm>
        </p:spPr>
        <p:txBody>
          <a:bodyPr/>
          <a:lstStyle/>
          <a:p>
            <a:pPr marL="457200" indent="-457200">
              <a:buFont typeface="Arial" panose="020B0604020202020204" pitchFamily="34" charset="0"/>
              <a:buChar char="•"/>
            </a:pPr>
            <a:r>
              <a:rPr lang="sv-SE" sz="1800" dirty="0" smtClean="0">
                <a:effectLst/>
              </a:rPr>
              <a:t>David Ricardo (1772-1823) var en av sin tids allra största. Hävdade bland annat att prisnivån, allt annat lika är proportionell mot mängden utestående sedlar och mynt. </a:t>
            </a:r>
          </a:p>
          <a:p>
            <a:pPr marL="457200" indent="-457200">
              <a:buFont typeface="Arial" panose="020B0604020202020204" pitchFamily="34" charset="0"/>
              <a:buChar char="•"/>
            </a:pPr>
            <a:r>
              <a:rPr lang="sv-SE" sz="1800" dirty="0" smtClean="0">
                <a:effectLst/>
              </a:rPr>
              <a:t>Detta är också vad vi visat gäller på medellång sikt. En ökning av </a:t>
            </a:r>
            <a:r>
              <a:rPr lang="sv-SE" sz="1800" i="1" dirty="0" smtClean="0">
                <a:effectLst/>
              </a:rPr>
              <a:t>M</a:t>
            </a:r>
            <a:r>
              <a:rPr lang="sv-SE" sz="1800" dirty="0" smtClean="0">
                <a:effectLst/>
              </a:rPr>
              <a:t> leder till en proportionellt lika stor ökning av </a:t>
            </a:r>
            <a:r>
              <a:rPr lang="sv-SE" sz="1800" i="1" dirty="0" smtClean="0">
                <a:effectLst/>
              </a:rPr>
              <a:t>P</a:t>
            </a:r>
            <a:r>
              <a:rPr lang="sv-SE" sz="1800" dirty="0" smtClean="0">
                <a:effectLst/>
              </a:rPr>
              <a:t> så att </a:t>
            </a:r>
            <a:r>
              <a:rPr lang="sv-SE" sz="1800" i="1" dirty="0" smtClean="0">
                <a:effectLst/>
              </a:rPr>
              <a:t>M/P</a:t>
            </a:r>
            <a:r>
              <a:rPr lang="sv-SE" sz="1800" dirty="0" smtClean="0">
                <a:effectLst/>
              </a:rPr>
              <a:t> är oförändrat. </a:t>
            </a:r>
            <a:endParaRPr lang="sv-SE" sz="1800" dirty="0">
              <a:effectLst/>
              <a:sym typeface="Symbol"/>
            </a:endParaRPr>
          </a:p>
          <a:p>
            <a:pPr marL="457200" indent="-457200">
              <a:buFont typeface="Arial" panose="020B0604020202020204" pitchFamily="34" charset="0"/>
              <a:buChar char="•"/>
            </a:pPr>
            <a:r>
              <a:rPr lang="sv-SE" sz="1800" dirty="0" smtClean="0">
                <a:effectLst/>
              </a:rPr>
              <a:t>Ricardo använde detta för att förklara ökande inflation i England under Ricardos tid. </a:t>
            </a:r>
          </a:p>
          <a:p>
            <a:pPr marL="457200" indent="-457200">
              <a:buFont typeface="Arial" panose="020B0604020202020204" pitchFamily="34" charset="0"/>
              <a:buChar char="•"/>
            </a:pPr>
            <a:r>
              <a:rPr lang="sv-SE" sz="1800" dirty="0" smtClean="0">
                <a:effectLst/>
              </a:rPr>
              <a:t>England hade lämnat guldmyntfoten och ökade penningmängden.</a:t>
            </a:r>
          </a:p>
          <a:p>
            <a:pPr marL="457200" indent="-457200">
              <a:buFont typeface="Arial" panose="020B0604020202020204" pitchFamily="34" charset="0"/>
              <a:buChar char="•"/>
            </a:pPr>
            <a:r>
              <a:rPr lang="sv-SE" sz="1800" dirty="0" smtClean="0">
                <a:effectLst/>
              </a:rPr>
              <a:t>Under guldmyntfoten garanterade centralbanken att man kunde växla in sina sedlar i guld. Begränsade hur mycket sedlar man kunde trycka och därmed inflationen.</a:t>
            </a:r>
          </a:p>
          <a:p>
            <a:pPr marL="457200" indent="-457200">
              <a:buFont typeface="Arial" panose="020B0604020202020204" pitchFamily="34" charset="0"/>
              <a:buChar char="•"/>
            </a:pPr>
            <a:r>
              <a:rPr lang="sv-SE" sz="1800" dirty="0" err="1" smtClean="0">
                <a:effectLst/>
              </a:rPr>
              <a:t>Bretton-Woodssystemet</a:t>
            </a:r>
            <a:r>
              <a:rPr lang="sv-SE" sz="1800" dirty="0" smtClean="0">
                <a:effectLst/>
              </a:rPr>
              <a:t>,  1945-71, var också ett system med guldmyntfot. USAs centralbank Federal </a:t>
            </a:r>
            <a:r>
              <a:rPr lang="sv-SE" sz="1800" dirty="0" err="1" smtClean="0">
                <a:effectLst/>
              </a:rPr>
              <a:t>Reserve</a:t>
            </a:r>
            <a:r>
              <a:rPr lang="sv-SE" sz="1800" dirty="0" smtClean="0">
                <a:effectLst/>
              </a:rPr>
              <a:t>, garanterade att man kunde lösa in dollar mot guld </a:t>
            </a:r>
            <a:r>
              <a:rPr lang="sv-SE" sz="1800" dirty="0">
                <a:effectLst/>
              </a:rPr>
              <a:t>till priset $35 per </a:t>
            </a:r>
            <a:r>
              <a:rPr lang="sv-SE" sz="1800" dirty="0" err="1" smtClean="0">
                <a:effectLst/>
              </a:rPr>
              <a:t>ounce</a:t>
            </a:r>
            <a:r>
              <a:rPr lang="sv-SE" sz="1800" dirty="0" smtClean="0">
                <a:effectLst/>
              </a:rPr>
              <a:t> (31 gram). Övriga länder hade fast växelkurs mot dollarn, en indirekt guldmyntfot.</a:t>
            </a: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K9: </a:t>
            </a:r>
            <a:r>
              <a:rPr lang="sv-SE" dirty="0"/>
              <a:t>sid. </a:t>
            </a:r>
            <a:fld id="{71B7D319-3509-4EF6-A7CA-BA2351681FF6}" type="slidenum">
              <a:rPr lang="en-GB"/>
              <a:pPr>
                <a:defRPr/>
              </a:pPr>
              <a:t>25</a:t>
            </a:fld>
            <a:endParaRPr lang="en-GB" dirty="0"/>
          </a:p>
        </p:txBody>
      </p:sp>
    </p:spTree>
    <p:extLst>
      <p:ext uri="{BB962C8B-B14F-4D97-AF65-F5344CB8AC3E}">
        <p14:creationId xmlns:p14="http://schemas.microsoft.com/office/powerpoint/2010/main" val="2168363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a:t>
            </a:r>
            <a:endParaRPr lang="sv-SE" sz="3200" dirty="0"/>
          </a:p>
        </p:txBody>
      </p:sp>
      <p:sp>
        <p:nvSpPr>
          <p:cNvPr id="3" name="Content Placeholder 2"/>
          <p:cNvSpPr>
            <a:spLocks noGrp="1"/>
          </p:cNvSpPr>
          <p:nvPr>
            <p:ph idx="1"/>
          </p:nvPr>
        </p:nvSpPr>
        <p:spPr>
          <a:xfrm>
            <a:off x="611560" y="1268760"/>
            <a:ext cx="7573963" cy="4344988"/>
          </a:xfrm>
        </p:spPr>
        <p:txBody>
          <a:bodyPr/>
          <a:lstStyle/>
          <a:p>
            <a:pPr marL="457200" indent="-457200">
              <a:buFont typeface="Arial" panose="020B0604020202020204" pitchFamily="34" charset="0"/>
              <a:buChar char="•"/>
            </a:pPr>
            <a:r>
              <a:rPr lang="sv-SE" sz="1700" dirty="0" smtClean="0">
                <a:effectLst/>
              </a:rPr>
              <a:t>Phillipskurvan beskrevs först (1958) av </a:t>
            </a:r>
            <a:r>
              <a:rPr lang="sv-SE" sz="1700" dirty="0">
                <a:effectLst/>
              </a:rPr>
              <a:t>William Phillips (1914–75</a:t>
            </a:r>
            <a:r>
              <a:rPr lang="sv-SE" sz="1700" dirty="0" smtClean="0">
                <a:effectLst/>
              </a:rPr>
              <a:t>). </a:t>
            </a:r>
          </a:p>
          <a:p>
            <a:pPr marL="457200" indent="-457200">
              <a:buFont typeface="Arial" panose="020B0604020202020204" pitchFamily="34" charset="0"/>
              <a:buChar char="•"/>
            </a:pPr>
            <a:r>
              <a:rPr lang="sv-SE" sz="1700" dirty="0" smtClean="0">
                <a:effectLst/>
              </a:rPr>
              <a:t>Redan innan sambandet bröt samman </a:t>
            </a:r>
            <a:r>
              <a:rPr lang="sv-SE" sz="1700" dirty="0">
                <a:effectLst/>
              </a:rPr>
              <a:t>menade </a:t>
            </a:r>
            <a:r>
              <a:rPr lang="sv-SE" sz="1700" dirty="0" smtClean="0">
                <a:effectLst/>
              </a:rPr>
              <a:t>Milton Friedman (1912-2006) och Edmund Phelps (1933-) att så kommer att ske om arbetslösheten permanent ligger under jämviktsarbetslösheten. Viktigt steg mot att behandla förväntningsbildningen mer rimligt i makro.</a:t>
            </a:r>
          </a:p>
          <a:p>
            <a:pPr marL="457200" indent="-457200">
              <a:buFont typeface="Arial" panose="020B0604020202020204" pitchFamily="34" charset="0"/>
              <a:buChar char="•"/>
            </a:pPr>
            <a:r>
              <a:rPr lang="sv-SE" sz="1700" dirty="0" smtClean="0">
                <a:effectLst/>
              </a:rPr>
              <a:t>Phelps var central i utvecklandet av Nykeynesianska modeller med rationella agenter och prisstelheter, tex i form av överlappande lönekontrakt för löner. Fick ekonomipriset  2006</a:t>
            </a:r>
          </a:p>
          <a:p>
            <a:pPr marL="457200" indent="-457200">
              <a:buFont typeface="Arial" panose="020B0604020202020204" pitchFamily="34" charset="0"/>
              <a:buChar char="•"/>
            </a:pPr>
            <a:r>
              <a:rPr lang="sv-SE" sz="1700" dirty="0" smtClean="0">
                <a:effectLst/>
              </a:rPr>
              <a:t>Friedman var istället mycket kritisk till keynesianska idéer om att statens ska motverka variationer i efterfrågan med finanspolitiken. Istället menade han att den bästa politiken är att se till att penningmängden inte fluktuerar. Han menade att den stora depressionen berodde på en kraftig penningpolitisk åtstramning. </a:t>
            </a:r>
          </a:p>
          <a:p>
            <a:pPr marL="457200" indent="-457200">
              <a:buFont typeface="Arial" panose="020B0604020202020204" pitchFamily="34" charset="0"/>
              <a:buChar char="•"/>
            </a:pPr>
            <a:r>
              <a:rPr lang="sv-SE" sz="1700" dirty="0" smtClean="0">
                <a:effectLst/>
              </a:rPr>
              <a:t>Friedman utvecklade också ”permanentinkomsthypotesen” som innebär att konsumtionen är lika med den förväntade framtida genomsnittliga inkomsten. Han myntade begreppet ”helikopterpengar” som åter blivit aktuellt. Fick ekonomipriset 1976.</a:t>
            </a:r>
          </a:p>
          <a:p>
            <a:pPr marL="457200" indent="-457200">
              <a:buFont typeface="Arial" panose="020B0604020202020204" pitchFamily="34" charset="0"/>
              <a:buChar char="•"/>
            </a:pPr>
            <a:endParaRPr lang="sv-SE" sz="1600" dirty="0" smtClean="0">
              <a:effectLst/>
            </a:endParaRP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K9: </a:t>
            </a:r>
            <a:r>
              <a:rPr lang="sv-SE" dirty="0"/>
              <a:t>sid. </a:t>
            </a:r>
            <a:fld id="{71B7D319-3509-4EF6-A7CA-BA2351681FF6}" type="slidenum">
              <a:rPr lang="en-GB"/>
              <a:pPr>
                <a:defRPr/>
              </a:pPr>
              <a:t>26</a:t>
            </a:fld>
            <a:endParaRPr lang="en-GB" dirty="0"/>
          </a:p>
        </p:txBody>
      </p:sp>
    </p:spTree>
    <p:extLst>
      <p:ext uri="{BB962C8B-B14F-4D97-AF65-F5344CB8AC3E}">
        <p14:creationId xmlns:p14="http://schemas.microsoft.com/office/powerpoint/2010/main" val="386212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3</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Inflation, förväntad inflation </a:t>
            </a:r>
            <a:br>
              <a:rPr lang="sv-SE" dirty="0"/>
            </a:br>
            <a:r>
              <a:rPr lang="sv-SE" dirty="0"/>
              <a:t>och arbetslöshet</a:t>
            </a:r>
            <a:endParaRPr lang="sv-SE" dirty="0" smtClean="0"/>
          </a:p>
        </p:txBody>
      </p:sp>
      <p:sp>
        <p:nvSpPr>
          <p:cNvPr id="5" name="Rectangle 3"/>
          <p:cNvSpPr>
            <a:spLocks noGrp="1" noChangeArrowheads="1"/>
          </p:cNvSpPr>
          <p:nvPr>
            <p:ph idx="1"/>
          </p:nvPr>
        </p:nvSpPr>
        <p:spPr>
          <a:xfrm>
            <a:off x="609600" y="1412776"/>
            <a:ext cx="7573963" cy="4680049"/>
          </a:xfrm>
        </p:spPr>
        <p:txBody>
          <a:bodyPr/>
          <a:lstStyle/>
          <a:p>
            <a:pPr marL="342900" indent="-342900" eaLnBrk="1" hangingPunct="1">
              <a:buFont typeface="Arial" panose="020B0604020202020204" pitchFamily="34" charset="0"/>
              <a:buChar char="•"/>
              <a:defRPr/>
            </a:pPr>
            <a:r>
              <a:rPr lang="sv-SE" sz="1800" dirty="0" smtClean="0">
                <a:effectLst/>
              </a:rPr>
              <a:t>Kom ihåg </a:t>
            </a:r>
            <a:r>
              <a:rPr lang="sv-SE" sz="1800" i="1" dirty="0" smtClean="0">
                <a:effectLst/>
              </a:rPr>
              <a:t>AS</a:t>
            </a:r>
            <a:r>
              <a:rPr lang="sv-SE" sz="1800" dirty="0" smtClean="0">
                <a:effectLst/>
              </a:rPr>
              <a:t>-sambandet från föregående kapitel, </a:t>
            </a:r>
            <a:r>
              <a:rPr lang="sv-SE" sz="1800" i="1" dirty="0" smtClean="0">
                <a:effectLst/>
              </a:rPr>
              <a:t>P </a:t>
            </a:r>
            <a:r>
              <a:rPr lang="sv-SE" sz="1800" dirty="0" smtClean="0">
                <a:effectLst/>
              </a:rPr>
              <a:t>som en funktion av </a:t>
            </a:r>
            <a:r>
              <a:rPr lang="sv-SE" sz="1800" i="1" dirty="0" smtClean="0">
                <a:effectLst/>
              </a:rPr>
              <a:t>P</a:t>
            </a:r>
            <a:r>
              <a:rPr lang="sv-SE" sz="1800" i="1" baseline="30000" dirty="0" smtClean="0">
                <a:effectLst/>
              </a:rPr>
              <a:t>e</a:t>
            </a:r>
            <a:r>
              <a:rPr lang="sv-SE" sz="1800" i="1" dirty="0" smtClean="0">
                <a:effectLst/>
              </a:rPr>
              <a:t> </a:t>
            </a:r>
            <a:r>
              <a:rPr lang="sv-SE" sz="1800" dirty="0" smtClean="0">
                <a:effectLst/>
              </a:rPr>
              <a:t>och </a:t>
            </a:r>
            <a:r>
              <a:rPr lang="sv-SE" sz="1800" i="1" dirty="0" smtClean="0">
                <a:effectLst/>
              </a:rPr>
              <a:t>Y.</a:t>
            </a:r>
            <a:r>
              <a:rPr lang="sv-SE" sz="1800" dirty="0" smtClean="0">
                <a:effectLst/>
              </a:rPr>
              <a:t> Vi började egentligen med </a:t>
            </a:r>
            <a:r>
              <a:rPr lang="sv-SE" sz="1800" i="1" dirty="0" smtClean="0">
                <a:effectLst/>
              </a:rPr>
              <a:t>u, </a:t>
            </a:r>
            <a:r>
              <a:rPr lang="sv-SE" sz="1800" dirty="0" smtClean="0">
                <a:effectLst/>
              </a:rPr>
              <a:t> inte </a:t>
            </a:r>
            <a:r>
              <a:rPr lang="sv-SE" sz="1800" i="1" dirty="0" smtClean="0">
                <a:effectLst/>
              </a:rPr>
              <a:t>Y. </a:t>
            </a:r>
            <a:r>
              <a:rPr lang="sv-SE" sz="1800" dirty="0" smtClean="0">
                <a:effectLst/>
              </a:rPr>
              <a:t>Använd igen </a:t>
            </a:r>
            <a:r>
              <a:rPr lang="sv-SE" sz="1800" i="1" dirty="0" smtClean="0">
                <a:effectLst/>
              </a:rPr>
              <a:t>u.</a:t>
            </a:r>
          </a:p>
          <a:p>
            <a:pPr marL="0" indent="0" algn="ctr" eaLnBrk="1" hangingPunct="1">
              <a:defRPr/>
            </a:pPr>
            <a:r>
              <a:rPr lang="sv-SE" sz="1800" i="1" dirty="0" smtClean="0">
                <a:effectLst/>
              </a:rPr>
              <a:t>P = P</a:t>
            </a:r>
            <a:r>
              <a:rPr lang="sv-SE" sz="1800" i="1" baseline="30000" dirty="0" smtClean="0">
                <a:effectLst/>
              </a:rPr>
              <a:t>e</a:t>
            </a:r>
            <a:r>
              <a:rPr lang="sv-SE" sz="1800" baseline="10000" dirty="0" smtClean="0">
                <a:effectLst/>
                <a:sym typeface="Symbol"/>
              </a:rPr>
              <a:t></a:t>
            </a:r>
            <a:r>
              <a:rPr lang="sv-SE" sz="1800" dirty="0" smtClean="0">
                <a:effectLst/>
                <a:sym typeface="Symbol"/>
              </a:rPr>
              <a:t>(1+</a:t>
            </a:r>
            <a:r>
              <a:rPr lang="sv-SE" sz="1800" i="1" dirty="0" smtClean="0">
                <a:effectLst/>
                <a:sym typeface="Symbol"/>
              </a:rPr>
              <a:t></a:t>
            </a:r>
            <a:r>
              <a:rPr lang="sv-SE" sz="1800" dirty="0" smtClean="0">
                <a:effectLst/>
                <a:sym typeface="Symbol"/>
              </a:rPr>
              <a:t>)</a:t>
            </a:r>
            <a:r>
              <a:rPr lang="sv-SE" sz="1800" baseline="10000" dirty="0" smtClean="0">
                <a:effectLst/>
                <a:sym typeface="Symbol"/>
              </a:rPr>
              <a:t></a:t>
            </a:r>
            <a:r>
              <a:rPr lang="sv-SE" sz="1800" i="1" dirty="0" smtClean="0">
                <a:effectLst/>
                <a:sym typeface="Symbol"/>
              </a:rPr>
              <a:t>F</a:t>
            </a:r>
            <a:r>
              <a:rPr lang="sv-SE" sz="1800" dirty="0" smtClean="0">
                <a:effectLst/>
                <a:sym typeface="Symbol"/>
              </a:rPr>
              <a:t>(</a:t>
            </a:r>
            <a:r>
              <a:rPr lang="sv-SE" sz="1800" i="1" dirty="0" err="1" smtClean="0">
                <a:effectLst/>
                <a:sym typeface="Symbol"/>
              </a:rPr>
              <a:t>u,z</a:t>
            </a:r>
            <a:r>
              <a:rPr lang="sv-SE" sz="1800" dirty="0" smtClean="0">
                <a:effectLst/>
                <a:sym typeface="Symbol"/>
              </a:rPr>
              <a:t>)</a:t>
            </a:r>
            <a:endParaRPr lang="sv-SE" sz="1800" dirty="0" smtClean="0">
              <a:effectLst/>
            </a:endParaRPr>
          </a:p>
          <a:p>
            <a:pPr marL="342900" indent="-342900" eaLnBrk="1" hangingPunct="1">
              <a:buFont typeface="Arial" panose="020B0604020202020204" pitchFamily="34" charset="0"/>
              <a:buChar char="•"/>
              <a:defRPr/>
            </a:pPr>
            <a:r>
              <a:rPr lang="sv-SE" sz="1800" dirty="0" smtClean="0">
                <a:effectLst/>
              </a:rPr>
              <a:t>Låt oss nu göra om det till ett samband mellan </a:t>
            </a:r>
            <a:r>
              <a:rPr lang="sv-SE" sz="1800" i="1" dirty="0" smtClean="0">
                <a:effectLst/>
              </a:rPr>
              <a:t>inflation, förväntad inflation</a:t>
            </a:r>
            <a:r>
              <a:rPr lang="sv-SE" sz="1800" dirty="0" smtClean="0">
                <a:effectLst/>
              </a:rPr>
              <a:t> och arbetslöshet.</a:t>
            </a:r>
          </a:p>
          <a:p>
            <a:pPr marL="342900" indent="-342900" eaLnBrk="1" hangingPunct="1">
              <a:buFont typeface="Arial" panose="020B0604020202020204" pitchFamily="34" charset="0"/>
              <a:buChar char="•"/>
              <a:defRPr/>
            </a:pPr>
            <a:r>
              <a:rPr lang="sv-SE" sz="1800" dirty="0" smtClean="0">
                <a:effectLst/>
              </a:rPr>
              <a:t>Vi specificerar nu en linjär </a:t>
            </a:r>
            <a:r>
              <a:rPr lang="sv-SE" sz="1800" dirty="0" err="1" smtClean="0">
                <a:effectLst/>
              </a:rPr>
              <a:t>lönebildningfunktion</a:t>
            </a:r>
            <a:r>
              <a:rPr lang="sv-SE" sz="1800" dirty="0" smtClean="0">
                <a:effectLst/>
              </a:rPr>
              <a:t>:</a:t>
            </a:r>
          </a:p>
          <a:p>
            <a:pPr marL="0" indent="0" algn="ctr" eaLnBrk="1" hangingPunct="1">
              <a:defRPr/>
            </a:pPr>
            <a:r>
              <a:rPr lang="sv-SE" sz="1800" i="1" dirty="0">
                <a:effectLst/>
                <a:sym typeface="Symbol"/>
              </a:rPr>
              <a:t>F</a:t>
            </a:r>
            <a:r>
              <a:rPr lang="sv-SE" sz="1800" dirty="0">
                <a:effectLst/>
                <a:sym typeface="Symbol"/>
              </a:rPr>
              <a:t>(</a:t>
            </a:r>
            <a:r>
              <a:rPr lang="sv-SE" sz="1800" i="1" dirty="0" err="1">
                <a:effectLst/>
                <a:sym typeface="Symbol"/>
              </a:rPr>
              <a:t>u,z</a:t>
            </a:r>
            <a:r>
              <a:rPr lang="sv-SE" sz="1800" dirty="0" smtClean="0">
                <a:effectLst/>
                <a:sym typeface="Symbol"/>
              </a:rPr>
              <a:t>)=1-</a:t>
            </a:r>
            <a:r>
              <a:rPr lang="sv-SE" sz="1800" i="1" dirty="0" smtClean="0">
                <a:effectLst/>
                <a:sym typeface="Symbol"/>
              </a:rPr>
              <a:t></a:t>
            </a:r>
            <a:r>
              <a:rPr lang="sv-SE" sz="1800" baseline="10000" dirty="0" smtClean="0">
                <a:effectLst/>
                <a:sym typeface="Symbol"/>
              </a:rPr>
              <a:t></a:t>
            </a:r>
            <a:r>
              <a:rPr lang="sv-SE" sz="1800" i="1" dirty="0" smtClean="0">
                <a:effectLst/>
                <a:sym typeface="Symbol"/>
              </a:rPr>
              <a:t>u + z</a:t>
            </a:r>
          </a:p>
          <a:p>
            <a:pPr marL="285750" indent="-285750" eaLnBrk="1" hangingPunct="1">
              <a:buFont typeface="Arial" panose="020B0604020202020204" pitchFamily="34" charset="0"/>
              <a:buChar char="•"/>
              <a:defRPr/>
            </a:pPr>
            <a:r>
              <a:rPr lang="sv-SE" sz="1800" dirty="0" smtClean="0">
                <a:effectLst/>
                <a:sym typeface="Symbol"/>
              </a:rPr>
              <a:t>Vi använder denna specifikation i </a:t>
            </a:r>
            <a:r>
              <a:rPr lang="sv-SE" sz="1800" i="1" dirty="0" smtClean="0">
                <a:effectLst/>
                <a:sym typeface="Symbol"/>
              </a:rPr>
              <a:t>AS-</a:t>
            </a:r>
            <a:r>
              <a:rPr lang="sv-SE" sz="1800" dirty="0" smtClean="0">
                <a:effectLst/>
                <a:sym typeface="Symbol"/>
              </a:rPr>
              <a:t>sambandet:</a:t>
            </a:r>
          </a:p>
          <a:p>
            <a:pPr marL="0" indent="0" algn="ctr" eaLnBrk="1" hangingPunct="1">
              <a:defRPr/>
            </a:pPr>
            <a:r>
              <a:rPr lang="sv-SE" sz="1800" i="1" dirty="0">
                <a:effectLst/>
              </a:rPr>
              <a:t>P = P</a:t>
            </a:r>
            <a:r>
              <a:rPr lang="sv-SE" sz="1800" i="1" baseline="30000" dirty="0">
                <a:effectLst/>
              </a:rPr>
              <a:t>e</a:t>
            </a:r>
            <a:r>
              <a:rPr lang="sv-SE" sz="1800" baseline="10000" dirty="0">
                <a:effectLst/>
                <a:sym typeface="Symbol"/>
              </a:rPr>
              <a:t></a:t>
            </a:r>
            <a:r>
              <a:rPr lang="sv-SE" sz="1800" dirty="0">
                <a:effectLst/>
                <a:sym typeface="Symbol"/>
              </a:rPr>
              <a:t>(1+</a:t>
            </a:r>
            <a:r>
              <a:rPr lang="sv-SE" sz="1800" i="1" dirty="0">
                <a:effectLst/>
                <a:sym typeface="Symbol"/>
              </a:rPr>
              <a:t></a:t>
            </a:r>
            <a:r>
              <a:rPr lang="sv-SE" sz="1800" dirty="0">
                <a:effectLst/>
                <a:sym typeface="Symbol"/>
              </a:rPr>
              <a:t>)</a:t>
            </a:r>
            <a:r>
              <a:rPr lang="sv-SE" sz="1800" baseline="10000" dirty="0" smtClean="0">
                <a:effectLst/>
                <a:sym typeface="Symbol"/>
              </a:rPr>
              <a:t></a:t>
            </a:r>
            <a:r>
              <a:rPr lang="sv-SE" sz="1800" dirty="0" smtClean="0">
                <a:effectLst/>
                <a:sym typeface="Symbol"/>
              </a:rPr>
              <a:t>(</a:t>
            </a:r>
            <a:r>
              <a:rPr lang="sv-SE" sz="1800" dirty="0">
                <a:effectLst/>
                <a:sym typeface="Symbol"/>
              </a:rPr>
              <a:t>1-</a:t>
            </a:r>
            <a:r>
              <a:rPr lang="sv-SE" sz="1800" i="1" dirty="0" smtClean="0">
                <a:effectLst/>
                <a:sym typeface="Symbol"/>
              </a:rPr>
              <a:t></a:t>
            </a:r>
            <a:r>
              <a:rPr lang="sv-SE" sz="1800" baseline="10000" dirty="0" smtClean="0">
                <a:effectLst/>
                <a:sym typeface="Symbol"/>
              </a:rPr>
              <a:t></a:t>
            </a:r>
            <a:r>
              <a:rPr lang="sv-SE" sz="1800" i="1" dirty="0" err="1" smtClean="0">
                <a:effectLst/>
                <a:sym typeface="Symbol"/>
              </a:rPr>
              <a:t>u+z</a:t>
            </a:r>
            <a:r>
              <a:rPr lang="sv-SE" sz="1800" dirty="0" smtClean="0">
                <a:effectLst/>
                <a:sym typeface="Symbol"/>
              </a:rPr>
              <a:t>)</a:t>
            </a:r>
          </a:p>
          <a:p>
            <a:pPr marL="285750" indent="-285750" eaLnBrk="1" hangingPunct="1">
              <a:buFont typeface="Arial" panose="020B0604020202020204" pitchFamily="34" charset="0"/>
              <a:buChar char="•"/>
              <a:defRPr/>
            </a:pPr>
            <a:r>
              <a:rPr lang="sv-SE" sz="1800" dirty="0" smtClean="0">
                <a:effectLst/>
                <a:sym typeface="Symbol"/>
              </a:rPr>
              <a:t>Vi har nu ett samband från arbetslöshet </a:t>
            </a:r>
            <a:r>
              <a:rPr lang="sv-SE" sz="1800" i="1" dirty="0" smtClean="0">
                <a:effectLst/>
                <a:sym typeface="Symbol"/>
              </a:rPr>
              <a:t>u </a:t>
            </a:r>
            <a:r>
              <a:rPr lang="sv-SE" sz="1800" dirty="0" smtClean="0">
                <a:effectLst/>
                <a:sym typeface="Symbol"/>
              </a:rPr>
              <a:t>till prisnivå </a:t>
            </a:r>
            <a:r>
              <a:rPr lang="sv-SE" sz="1800" i="1" dirty="0" smtClean="0">
                <a:effectLst/>
                <a:sym typeface="Symbol"/>
              </a:rPr>
              <a:t>P. </a:t>
            </a:r>
            <a:r>
              <a:rPr lang="sv-SE" sz="1800" dirty="0" smtClean="0">
                <a:effectLst/>
                <a:sym typeface="Symbol"/>
              </a:rPr>
              <a:t>Nu ska vi göra om det till samband från arbetslöshet till </a:t>
            </a:r>
            <a:r>
              <a:rPr lang="sv-SE" sz="1800" b="1" dirty="0" smtClean="0">
                <a:effectLst/>
                <a:sym typeface="Symbol"/>
              </a:rPr>
              <a:t>prisförändringstakt</a:t>
            </a:r>
            <a:r>
              <a:rPr lang="sv-SE" sz="1800" i="1" dirty="0" smtClean="0">
                <a:effectLst/>
                <a:sym typeface="Symbol"/>
              </a:rPr>
              <a:t> </a:t>
            </a:r>
            <a:r>
              <a:rPr lang="sv-SE" sz="1800" dirty="0" smtClean="0">
                <a:effectLst/>
                <a:sym typeface="Symbol"/>
              </a:rPr>
              <a:t>(dvs inflation)</a:t>
            </a:r>
            <a:r>
              <a:rPr lang="sv-SE" sz="1800" i="1" dirty="0" smtClean="0">
                <a:effectLst/>
                <a:sym typeface="Symbol"/>
              </a:rPr>
              <a:t>. </a:t>
            </a:r>
            <a:endParaRPr lang="sv-SE" sz="1800" i="1" dirty="0">
              <a:effectLst/>
              <a:sym typeface="Symbol"/>
            </a:endParaRPr>
          </a:p>
          <a:p>
            <a:pPr marL="285750" indent="-285750" eaLnBrk="1" hangingPunct="1">
              <a:buFont typeface="Arial" panose="020B0604020202020204" pitchFamily="34" charset="0"/>
              <a:buChar char="•"/>
              <a:defRPr/>
            </a:pPr>
            <a:r>
              <a:rPr lang="sv-SE" sz="1800" dirty="0" smtClean="0">
                <a:effectLst/>
                <a:sym typeface="Symbol"/>
              </a:rPr>
              <a:t>Vi börjar med att ange vilken period som avses genom nedsänkt </a:t>
            </a:r>
            <a:r>
              <a:rPr lang="sv-SE" sz="1800" i="1" dirty="0" smtClean="0">
                <a:effectLst/>
                <a:sym typeface="Symbol"/>
              </a:rPr>
              <a:t>t</a:t>
            </a:r>
            <a:r>
              <a:rPr lang="sv-SE" sz="1800" dirty="0" smtClean="0">
                <a:effectLst/>
                <a:sym typeface="Symbol"/>
              </a:rPr>
              <a:t>.</a:t>
            </a:r>
            <a:br>
              <a:rPr lang="sv-SE" sz="1800" dirty="0" smtClean="0">
                <a:effectLst/>
                <a:sym typeface="Symbol"/>
              </a:rPr>
            </a:br>
            <a:r>
              <a:rPr lang="sv-SE" sz="1800" dirty="0" smtClean="0">
                <a:effectLst/>
                <a:sym typeface="Symbol"/>
              </a:rPr>
              <a:t>						</a:t>
            </a:r>
            <a:r>
              <a:rPr lang="sv-SE" sz="1800" i="1" dirty="0" smtClean="0">
                <a:effectLst/>
              </a:rPr>
              <a:t>P</a:t>
            </a:r>
            <a:r>
              <a:rPr lang="sv-SE" sz="1800" i="1" baseline="-25000" dirty="0" smtClean="0">
                <a:effectLst/>
              </a:rPr>
              <a:t>t</a:t>
            </a:r>
            <a:r>
              <a:rPr lang="sv-SE" sz="1800" i="1" dirty="0" smtClean="0">
                <a:effectLst/>
              </a:rPr>
              <a:t> </a:t>
            </a:r>
            <a:r>
              <a:rPr lang="sv-SE" sz="1800" i="1" dirty="0">
                <a:effectLst/>
              </a:rPr>
              <a:t>= </a:t>
            </a:r>
            <a:r>
              <a:rPr lang="sv-SE" sz="1800" i="1" dirty="0" err="1" smtClean="0">
                <a:effectLst/>
              </a:rPr>
              <a:t>P</a:t>
            </a:r>
            <a:r>
              <a:rPr lang="sv-SE" sz="1800" i="1" baseline="-25000" dirty="0" err="1" smtClean="0">
                <a:effectLst/>
              </a:rPr>
              <a:t>t</a:t>
            </a:r>
            <a:r>
              <a:rPr lang="sv-SE" sz="1800" i="1" baseline="30000" dirty="0" err="1" smtClean="0">
                <a:effectLst/>
              </a:rPr>
              <a:t>e</a:t>
            </a:r>
            <a:r>
              <a:rPr lang="sv-SE" sz="1800" baseline="10000" dirty="0" smtClean="0">
                <a:effectLst/>
                <a:sym typeface="Symbol"/>
              </a:rPr>
              <a:t></a:t>
            </a:r>
            <a:r>
              <a:rPr lang="sv-SE" sz="1800" dirty="0">
                <a:effectLst/>
                <a:sym typeface="Symbol"/>
              </a:rPr>
              <a:t>(1+</a:t>
            </a:r>
            <a:r>
              <a:rPr lang="sv-SE" sz="1800" i="1" dirty="0">
                <a:effectLst/>
                <a:sym typeface="Symbol"/>
              </a:rPr>
              <a:t></a:t>
            </a:r>
            <a:r>
              <a:rPr lang="sv-SE" sz="1800" dirty="0">
                <a:effectLst/>
                <a:sym typeface="Symbol"/>
              </a:rPr>
              <a:t>)</a:t>
            </a:r>
            <a:r>
              <a:rPr lang="sv-SE" sz="1800" baseline="10000" dirty="0" smtClean="0">
                <a:effectLst/>
                <a:sym typeface="Symbol"/>
              </a:rPr>
              <a:t></a:t>
            </a:r>
            <a:r>
              <a:rPr lang="sv-SE" sz="1800" dirty="0" smtClean="0">
                <a:effectLst/>
                <a:sym typeface="Symbol"/>
              </a:rPr>
              <a:t>(1-</a:t>
            </a:r>
            <a:r>
              <a:rPr lang="sv-SE" sz="1800" i="1" dirty="0" smtClean="0">
                <a:effectLst/>
                <a:sym typeface="Symbol"/>
              </a:rPr>
              <a:t></a:t>
            </a:r>
            <a:r>
              <a:rPr lang="sv-SE" sz="1800" baseline="10000" dirty="0" smtClean="0">
                <a:effectLst/>
                <a:sym typeface="Symbol"/>
              </a:rPr>
              <a:t></a:t>
            </a:r>
            <a:r>
              <a:rPr lang="sv-SE" sz="1800" i="1" dirty="0" err="1" smtClean="0">
                <a:effectLst/>
                <a:sym typeface="Symbol"/>
              </a:rPr>
              <a:t>u</a:t>
            </a:r>
            <a:r>
              <a:rPr lang="sv-SE" sz="1800" i="1" baseline="-25000" dirty="0" err="1" smtClean="0">
                <a:effectLst/>
              </a:rPr>
              <a:t>t</a:t>
            </a:r>
            <a:r>
              <a:rPr lang="sv-SE" sz="1800" i="1" dirty="0" err="1" smtClean="0">
                <a:effectLst/>
                <a:sym typeface="Symbol"/>
              </a:rPr>
              <a:t>+z</a:t>
            </a:r>
            <a:r>
              <a:rPr lang="sv-SE" sz="1800" dirty="0">
                <a:effectLst/>
                <a:sym typeface="Symbol"/>
              </a:rPr>
              <a:t>)</a:t>
            </a:r>
          </a:p>
          <a:p>
            <a:pPr marL="285750" indent="-285750" eaLnBrk="1" hangingPunct="1">
              <a:buFont typeface="Arial" panose="020B0604020202020204" pitchFamily="34" charset="0"/>
              <a:buChar char="•"/>
              <a:defRPr/>
            </a:pPr>
            <a:endParaRPr lang="sv-SE" sz="1800" dirty="0" smtClean="0">
              <a:effectLst/>
              <a:sym typeface="Symbol"/>
            </a:endParaRPr>
          </a:p>
          <a:p>
            <a:pPr marL="285750" indent="-285750" eaLnBrk="1" hangingPunct="1">
              <a:buFont typeface="Arial" panose="020B0604020202020204" pitchFamily="34" charset="0"/>
              <a:buChar char="•"/>
              <a:defRPr/>
            </a:pPr>
            <a:endParaRPr lang="sv-SE" sz="1800" dirty="0">
              <a:effectLst/>
            </a:endParaRPr>
          </a:p>
          <a:p>
            <a:pPr marL="0" indent="0" algn="ctr" eaLnBrk="1" hangingPunct="1">
              <a:defRPr/>
            </a:pPr>
            <a:endParaRPr lang="sv-SE" sz="1800" dirty="0" smtClean="0">
              <a:effectLst/>
              <a:sym typeface="Symbol"/>
            </a:endParaRPr>
          </a:p>
          <a:p>
            <a:pPr marL="285750" indent="-285750" eaLnBrk="1" hangingPunct="1">
              <a:buFont typeface="Arial" panose="020B0604020202020204" pitchFamily="34" charset="0"/>
              <a:buChar char="•"/>
              <a:defRPr/>
            </a:pPr>
            <a:endParaRPr lang="sv-SE" sz="1800" dirty="0" smtClean="0">
              <a:effectLst/>
            </a:endParaRPr>
          </a:p>
        </p:txBody>
      </p:sp>
    </p:spTree>
    <p:extLst>
      <p:ext uri="{BB962C8B-B14F-4D97-AF65-F5344CB8AC3E}">
        <p14:creationId xmlns:p14="http://schemas.microsoft.com/office/powerpoint/2010/main" val="22815246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4</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smtClean="0"/>
              <a:t>Från priser till inflation</a:t>
            </a:r>
          </a:p>
        </p:txBody>
      </p:sp>
      <p:sp>
        <p:nvSpPr>
          <p:cNvPr id="5" name="Rectangle 3"/>
          <p:cNvSpPr>
            <a:spLocks noGrp="1" noChangeArrowheads="1"/>
          </p:cNvSpPr>
          <p:nvPr>
            <p:ph idx="1"/>
          </p:nvPr>
        </p:nvSpPr>
        <p:spPr>
          <a:xfrm>
            <a:off x="609600" y="1412776"/>
            <a:ext cx="7573963" cy="1872207"/>
          </a:xfrm>
        </p:spPr>
        <p:txBody>
          <a:bodyPr/>
          <a:lstStyle/>
          <a:p>
            <a:pPr eaLnBrk="1" hangingPunct="1">
              <a:buFont typeface="Arial" panose="020B0604020202020204" pitchFamily="34" charset="0"/>
              <a:buChar char="•"/>
              <a:defRPr/>
            </a:pPr>
            <a:r>
              <a:rPr lang="sv-SE" sz="1800" dirty="0" smtClean="0">
                <a:effectLst/>
              </a:rPr>
              <a:t>Låt oss nu göra om det till ett samband från arbetslöshet till </a:t>
            </a:r>
            <a:r>
              <a:rPr lang="sv-SE" sz="1800" i="1" dirty="0" smtClean="0">
                <a:effectLst/>
              </a:rPr>
              <a:t>inflation </a:t>
            </a:r>
            <a:r>
              <a:rPr lang="sv-SE" altLang="sv-SE" sz="1800" i="1" dirty="0">
                <a:effectLst/>
                <a:sym typeface="Symbol"/>
              </a:rPr>
              <a:t></a:t>
            </a:r>
            <a:r>
              <a:rPr lang="sv-SE" sz="1800" i="1" baseline="-25000" dirty="0" smtClean="0">
                <a:effectLst/>
              </a:rPr>
              <a:t>t</a:t>
            </a:r>
            <a:r>
              <a:rPr lang="sv-SE" sz="1800" i="1" dirty="0" smtClean="0">
                <a:effectLst/>
              </a:rPr>
              <a:t>, </a:t>
            </a:r>
            <a:r>
              <a:rPr lang="sv-SE" sz="1800" dirty="0" smtClean="0">
                <a:effectLst/>
              </a:rPr>
              <a:t>givet förväntad inflation </a:t>
            </a:r>
            <a:r>
              <a:rPr lang="sv-SE" altLang="sv-SE" sz="1800" i="1" dirty="0">
                <a:effectLst/>
                <a:sym typeface="Symbol"/>
              </a:rPr>
              <a:t></a:t>
            </a:r>
            <a:r>
              <a:rPr lang="sv-SE" sz="1800" i="1" baseline="-25000" dirty="0" smtClean="0">
                <a:effectLst/>
              </a:rPr>
              <a:t>t</a:t>
            </a:r>
            <a:r>
              <a:rPr lang="sv-SE" altLang="sv-SE" sz="1800" i="1" baseline="30000" dirty="0" smtClean="0">
                <a:effectLst/>
                <a:sym typeface="Symbol"/>
              </a:rPr>
              <a:t>e</a:t>
            </a:r>
            <a:r>
              <a:rPr lang="sv-SE" sz="1800" dirty="0" smtClean="0">
                <a:effectLst/>
              </a:rPr>
              <a:t>, prispåslag </a:t>
            </a:r>
            <a:r>
              <a:rPr lang="sv-SE" sz="1800" i="1" dirty="0" smtClean="0">
                <a:effectLst/>
                <a:sym typeface="Symbol"/>
              </a:rPr>
              <a:t> </a:t>
            </a:r>
            <a:r>
              <a:rPr lang="sv-SE" sz="1800" dirty="0" smtClean="0">
                <a:effectLst/>
              </a:rPr>
              <a:t>och arbetslöshet.</a:t>
            </a:r>
          </a:p>
          <a:p>
            <a:pPr marL="342900" indent="-342900" eaLnBrk="1" hangingPunct="1">
              <a:buFont typeface="Arial" panose="020B0604020202020204" pitchFamily="34" charset="0"/>
              <a:buChar char="•"/>
              <a:defRPr/>
            </a:pPr>
            <a:endParaRPr lang="sv-SE" sz="1800" dirty="0" smtClean="0">
              <a:effectLst/>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707479635"/>
              </p:ext>
            </p:extLst>
          </p:nvPr>
        </p:nvGraphicFramePr>
        <p:xfrm>
          <a:off x="1691680" y="2060848"/>
          <a:ext cx="5311775" cy="1844675"/>
        </p:xfrm>
        <a:graphic>
          <a:graphicData uri="http://schemas.openxmlformats.org/presentationml/2006/ole">
            <mc:AlternateContent xmlns:mc="http://schemas.openxmlformats.org/markup-compatibility/2006">
              <mc:Choice xmlns:v="urn:schemas-microsoft-com:vml" Requires="v">
                <p:oleObj spid="_x0000_s57418" name="Equation" r:id="rId4" imgW="3479760" imgH="1206360" progId="Equation.3">
                  <p:embed/>
                </p:oleObj>
              </mc:Choice>
              <mc:Fallback>
                <p:oleObj name="Equation" r:id="rId4" imgW="3479760" imgH="1206360" progId="Equation.3">
                  <p:embed/>
                  <p:pic>
                    <p:nvPicPr>
                      <p:cNvPr id="0" name="Object 11"/>
                      <p:cNvPicPr>
                        <a:picLocks noChangeAspect="1" noChangeArrowheads="1"/>
                      </p:cNvPicPr>
                      <p:nvPr/>
                    </p:nvPicPr>
                    <p:blipFill>
                      <a:blip r:embed="rId5"/>
                      <a:srcRect/>
                      <a:stretch>
                        <a:fillRect/>
                      </a:stretch>
                    </p:blipFill>
                    <p:spPr bwMode="auto">
                      <a:xfrm>
                        <a:off x="1691680" y="2060848"/>
                        <a:ext cx="5311775" cy="1844675"/>
                      </a:xfrm>
                      <a:prstGeom prst="rect">
                        <a:avLst/>
                      </a:prstGeom>
                      <a:noFill/>
                      <a:ln>
                        <a:noFill/>
                      </a:ln>
                    </p:spPr>
                  </p:pic>
                </p:oleObj>
              </mc:Fallback>
            </mc:AlternateContent>
          </a:graphicData>
        </a:graphic>
      </p:graphicFrame>
      <p:sp>
        <p:nvSpPr>
          <p:cNvPr id="8" name="Text Box 12"/>
          <p:cNvSpPr txBox="1">
            <a:spLocks noChangeArrowheads="1"/>
          </p:cNvSpPr>
          <p:nvPr/>
        </p:nvSpPr>
        <p:spPr bwMode="auto">
          <a:xfrm>
            <a:off x="755650" y="4724271"/>
            <a:ext cx="7700963" cy="1585049"/>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a:spcBef>
                <a:spcPts val="600"/>
              </a:spcBef>
              <a:spcAft>
                <a:spcPts val="600"/>
              </a:spcAft>
              <a:buFont typeface="Arial" panose="020B0604020202020204" pitchFamily="34" charset="0"/>
              <a:buChar char="•"/>
            </a:pPr>
            <a:r>
              <a:rPr lang="sv-SE" altLang="sv-SE" sz="1800" dirty="0"/>
              <a:t>Använd nu följande </a:t>
            </a:r>
            <a:r>
              <a:rPr lang="sv-SE" altLang="sv-SE" sz="1800" dirty="0" smtClean="0"/>
              <a:t>approximation</a:t>
            </a:r>
            <a:r>
              <a:rPr lang="sv-SE" altLang="sv-SE" sz="1800" dirty="0"/>
              <a:t>; om ett tal </a:t>
            </a:r>
            <a:r>
              <a:rPr lang="sv-SE" altLang="sv-SE" sz="1800" i="1" dirty="0"/>
              <a:t>x</a:t>
            </a:r>
            <a:r>
              <a:rPr lang="sv-SE" altLang="sv-SE" sz="1800" dirty="0"/>
              <a:t> är nära noll så är log(1+</a:t>
            </a:r>
            <a:r>
              <a:rPr lang="sv-SE" altLang="sv-SE" sz="1800" i="1" dirty="0"/>
              <a:t>x</a:t>
            </a:r>
            <a:r>
              <a:rPr lang="sv-SE" altLang="sv-SE" sz="1800" dirty="0"/>
              <a:t>) </a:t>
            </a:r>
            <a:r>
              <a:rPr lang="sv-SE" altLang="sv-SE" sz="1800" dirty="0">
                <a:sym typeface="Symbol" pitchFamily="18" charset="2"/>
              </a:rPr>
              <a:t> </a:t>
            </a:r>
            <a:r>
              <a:rPr lang="sv-SE" altLang="sv-SE" sz="1800" i="1" dirty="0">
                <a:sym typeface="Symbol" pitchFamily="18" charset="2"/>
              </a:rPr>
              <a:t>x</a:t>
            </a:r>
            <a:r>
              <a:rPr lang="sv-SE" altLang="sv-SE" sz="1800" dirty="0" smtClean="0">
                <a:sym typeface="Symbol" pitchFamily="18" charset="2"/>
              </a:rPr>
              <a:t>.</a:t>
            </a:r>
          </a:p>
          <a:p>
            <a:pPr marL="285750" indent="-285750" algn="l">
              <a:buFont typeface="Arial" panose="020B0604020202020204" pitchFamily="34" charset="0"/>
              <a:buChar char="•"/>
            </a:pPr>
            <a:r>
              <a:rPr lang="sv-SE" altLang="sv-SE" sz="1800" dirty="0" smtClean="0">
                <a:sym typeface="Symbol" pitchFamily="18" charset="2"/>
              </a:rPr>
              <a:t>Då får vi:</a:t>
            </a:r>
          </a:p>
          <a:p>
            <a:pPr algn="ctr"/>
            <a:r>
              <a:rPr lang="sv-SE" altLang="sv-SE" sz="1800" i="1" dirty="0" smtClean="0">
                <a:latin typeface="+mn-lt"/>
                <a:sym typeface="Symbol"/>
              </a:rPr>
              <a:t></a:t>
            </a:r>
            <a:r>
              <a:rPr lang="sv-SE" sz="1800" i="1" baseline="-25000" dirty="0">
                <a:latin typeface="+mn-lt"/>
              </a:rPr>
              <a:t>t</a:t>
            </a:r>
            <a:r>
              <a:rPr lang="sv-SE" sz="1800" i="1" dirty="0">
                <a:latin typeface="+mn-lt"/>
              </a:rPr>
              <a:t> </a:t>
            </a:r>
            <a:r>
              <a:rPr lang="sv-SE" altLang="sv-SE" sz="1800" dirty="0" smtClean="0">
                <a:latin typeface="+mn-lt"/>
                <a:sym typeface="Symbol"/>
              </a:rPr>
              <a:t>=</a:t>
            </a:r>
            <a:r>
              <a:rPr lang="sv-SE" altLang="sv-SE" sz="1800" i="1" dirty="0">
                <a:latin typeface="+mn-lt"/>
                <a:sym typeface="Symbol"/>
              </a:rPr>
              <a:t> </a:t>
            </a:r>
            <a:r>
              <a:rPr lang="sv-SE" sz="1800" i="1" baseline="-25000" dirty="0" smtClean="0">
                <a:latin typeface="+mn-lt"/>
              </a:rPr>
              <a:t>t</a:t>
            </a:r>
            <a:r>
              <a:rPr lang="sv-SE" altLang="sv-SE" sz="1800" i="1" baseline="30000" dirty="0" smtClean="0">
                <a:latin typeface="+mn-lt"/>
                <a:sym typeface="Symbol"/>
              </a:rPr>
              <a:t>e</a:t>
            </a:r>
            <a:r>
              <a:rPr lang="sv-SE" altLang="sv-SE" sz="1800" dirty="0" smtClean="0">
                <a:latin typeface="+mn-lt"/>
                <a:sym typeface="Symbol"/>
              </a:rPr>
              <a:t>+</a:t>
            </a:r>
            <a:r>
              <a:rPr lang="sv-SE" altLang="sv-SE" sz="1800" i="1" dirty="0" smtClean="0">
                <a:latin typeface="+mn-lt"/>
                <a:sym typeface="Symbol"/>
              </a:rPr>
              <a:t></a:t>
            </a:r>
            <a:r>
              <a:rPr lang="sv-SE" altLang="sv-SE" sz="1800" dirty="0" smtClean="0">
                <a:latin typeface="+mn-lt"/>
                <a:sym typeface="Symbol"/>
              </a:rPr>
              <a:t>+</a:t>
            </a:r>
            <a:r>
              <a:rPr lang="sv-SE" altLang="sv-SE" sz="1800" i="1" dirty="0" smtClean="0">
                <a:latin typeface="+mn-lt"/>
                <a:sym typeface="Symbol"/>
              </a:rPr>
              <a:t>z</a:t>
            </a:r>
            <a:r>
              <a:rPr lang="sv-SE" altLang="sv-SE" sz="1800" dirty="0" smtClean="0">
                <a:latin typeface="+mn-lt"/>
                <a:sym typeface="Symbol"/>
              </a:rPr>
              <a:t>-</a:t>
            </a:r>
            <a:r>
              <a:rPr lang="sv-SE" sz="1800" i="1" dirty="0">
                <a:latin typeface="+mn-lt"/>
                <a:sym typeface="Symbol"/>
              </a:rPr>
              <a:t></a:t>
            </a:r>
            <a:r>
              <a:rPr lang="sv-SE" sz="1800" baseline="10000" dirty="0">
                <a:latin typeface="+mn-lt"/>
                <a:sym typeface="Symbol"/>
              </a:rPr>
              <a:t></a:t>
            </a:r>
            <a:r>
              <a:rPr lang="sv-SE" sz="1800" i="1" dirty="0" smtClean="0">
                <a:latin typeface="+mn-lt"/>
                <a:sym typeface="Symbol"/>
              </a:rPr>
              <a:t>u</a:t>
            </a:r>
            <a:r>
              <a:rPr lang="sv-SE" sz="1800" i="1" baseline="-25000" dirty="0">
                <a:latin typeface="+mn-lt"/>
              </a:rPr>
              <a:t>t</a:t>
            </a:r>
            <a:r>
              <a:rPr lang="sv-SE" sz="1800" i="1" dirty="0">
                <a:latin typeface="+mn-lt"/>
              </a:rPr>
              <a:t> </a:t>
            </a:r>
            <a:r>
              <a:rPr lang="sv-SE" altLang="sv-SE" sz="1800" dirty="0" smtClean="0">
                <a:latin typeface="+mn-lt"/>
                <a:sym typeface="Symbol"/>
              </a:rPr>
              <a:t> </a:t>
            </a:r>
            <a:endParaRPr lang="sv-SE" altLang="sv-SE" sz="1800" dirty="0" smtClean="0">
              <a:latin typeface="+mn-lt"/>
              <a:sym typeface="Symbol" pitchFamily="18" charset="2"/>
            </a:endParaRPr>
          </a:p>
          <a:p>
            <a:pPr algn="ctr"/>
            <a:endParaRPr lang="sv-SE" altLang="sv-SE" sz="1800" dirty="0">
              <a:sym typeface="Symbol" pitchFamily="18" charset="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644293079"/>
              </p:ext>
            </p:extLst>
          </p:nvPr>
        </p:nvGraphicFramePr>
        <p:xfrm>
          <a:off x="1540545" y="3916536"/>
          <a:ext cx="5119687" cy="736600"/>
        </p:xfrm>
        <a:graphic>
          <a:graphicData uri="http://schemas.openxmlformats.org/presentationml/2006/ole">
            <mc:AlternateContent xmlns:mc="http://schemas.openxmlformats.org/markup-compatibility/2006">
              <mc:Choice xmlns:v="urn:schemas-microsoft-com:vml" Requires="v">
                <p:oleObj spid="_x0000_s57419" name="Equation" r:id="rId6" imgW="3352680" imgH="482400" progId="Equation.3">
                  <p:embed/>
                </p:oleObj>
              </mc:Choice>
              <mc:Fallback>
                <p:oleObj name="Equation" r:id="rId6" imgW="3352680" imgH="482400" progId="Equation.3">
                  <p:embed/>
                  <p:pic>
                    <p:nvPicPr>
                      <p:cNvPr id="0" name=""/>
                      <p:cNvPicPr>
                        <a:picLocks noChangeAspect="1" noChangeArrowheads="1"/>
                      </p:cNvPicPr>
                      <p:nvPr/>
                    </p:nvPicPr>
                    <p:blipFill>
                      <a:blip r:embed="rId7"/>
                      <a:srcRect/>
                      <a:stretch>
                        <a:fillRect/>
                      </a:stretch>
                    </p:blipFill>
                    <p:spPr bwMode="auto">
                      <a:xfrm>
                        <a:off x="1540545" y="3916536"/>
                        <a:ext cx="5119687" cy="736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2932017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5</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smtClean="0"/>
              <a:t>Alternativ härledning utan logaritmer</a:t>
            </a:r>
          </a:p>
        </p:txBody>
      </p:sp>
      <p:sp>
        <p:nvSpPr>
          <p:cNvPr id="5" name="Rectangle 3"/>
          <p:cNvSpPr>
            <a:spLocks noGrp="1" noChangeArrowheads="1"/>
          </p:cNvSpPr>
          <p:nvPr>
            <p:ph idx="1"/>
          </p:nvPr>
        </p:nvSpPr>
        <p:spPr>
          <a:xfrm>
            <a:off x="983200" y="1340768"/>
            <a:ext cx="7573963" cy="1872207"/>
          </a:xfrm>
        </p:spPr>
        <p:txBody>
          <a:bodyPr/>
          <a:lstStyle/>
          <a:p>
            <a:pPr marL="342900" indent="-342900" eaLnBrk="1" hangingPunct="1">
              <a:buFont typeface="Arial" panose="020B0604020202020204" pitchFamily="34" charset="0"/>
              <a:buChar char="•"/>
              <a:defRPr/>
            </a:pPr>
            <a:r>
              <a:rPr lang="sv-SE" sz="1800" dirty="0" smtClean="0">
                <a:effectLst/>
              </a:rPr>
              <a:t>Kom ihåg att om två positiva tal </a:t>
            </a:r>
            <a:r>
              <a:rPr lang="sv-SE" sz="1800" i="1" dirty="0" smtClean="0">
                <a:effectLst/>
              </a:rPr>
              <a:t>x </a:t>
            </a:r>
            <a:r>
              <a:rPr lang="sv-SE" sz="1800" dirty="0" smtClean="0">
                <a:effectLst/>
              </a:rPr>
              <a:t>och </a:t>
            </a:r>
            <a:r>
              <a:rPr lang="sv-SE" sz="1800" i="1" dirty="0" smtClean="0">
                <a:effectLst/>
              </a:rPr>
              <a:t>y</a:t>
            </a:r>
            <a:r>
              <a:rPr lang="sv-SE" sz="1800" dirty="0" smtClean="0">
                <a:effectLst/>
              </a:rPr>
              <a:t> är mindre än 1 så är produkten av dem ännu närmare noll. Det betyder att om vi multiplicerar                                               där </a:t>
            </a:r>
            <a:r>
              <a:rPr lang="sv-SE" sz="1800" i="1" dirty="0" smtClean="0">
                <a:effectLst/>
              </a:rPr>
              <a:t>x </a:t>
            </a:r>
            <a:r>
              <a:rPr lang="sv-SE" sz="1800" dirty="0" smtClean="0">
                <a:effectLst/>
              </a:rPr>
              <a:t>och </a:t>
            </a:r>
            <a:r>
              <a:rPr lang="sv-SE" sz="1800" i="1" dirty="0" smtClean="0">
                <a:effectLst/>
              </a:rPr>
              <a:t>y </a:t>
            </a:r>
            <a:r>
              <a:rPr lang="sv-SE" sz="1800" dirty="0" smtClean="0">
                <a:effectLst/>
              </a:rPr>
              <a:t>både är positiva och nära noll så är produkten </a:t>
            </a:r>
            <a:r>
              <a:rPr lang="sv-SE" sz="1800" i="1" dirty="0" smtClean="0">
                <a:effectLst/>
              </a:rPr>
              <a:t>x</a:t>
            </a:r>
            <a:r>
              <a:rPr lang="sv-SE" sz="1600" baseline="12000" dirty="0" smtClean="0">
                <a:effectLst/>
                <a:sym typeface="Symbol"/>
              </a:rPr>
              <a:t></a:t>
            </a:r>
            <a:r>
              <a:rPr lang="sv-SE" sz="1800" i="1" dirty="0" smtClean="0">
                <a:effectLst/>
              </a:rPr>
              <a:t>y </a:t>
            </a:r>
            <a:r>
              <a:rPr lang="sv-SE" sz="1800" dirty="0" smtClean="0">
                <a:effectLst/>
              </a:rPr>
              <a:t>så liten att vi i detta sammanhang kan bortse från den (testa gärna själv på en miniräknare).</a:t>
            </a:r>
          </a:p>
          <a:p>
            <a:pPr eaLnBrk="1" hangingPunct="1">
              <a:buFont typeface="Arial" panose="020B0604020202020204" pitchFamily="34" charset="0"/>
              <a:buChar char="•"/>
              <a:defRPr/>
            </a:pPr>
            <a:r>
              <a:rPr lang="sv-SE" sz="1800" dirty="0" smtClean="0">
                <a:effectLst/>
              </a:rPr>
              <a:t>Rimligen </a:t>
            </a:r>
            <a:r>
              <a:rPr lang="sv-SE" sz="1800" dirty="0">
                <a:effectLst/>
              </a:rPr>
              <a:t>är både </a:t>
            </a:r>
            <a:r>
              <a:rPr lang="sv-SE" sz="1800" dirty="0" smtClean="0">
                <a:effectLst/>
              </a:rPr>
              <a:t>prispåslaget, </a:t>
            </a:r>
            <a:r>
              <a:rPr lang="sv-SE" sz="1800" dirty="0">
                <a:effectLst/>
              </a:rPr>
              <a:t>förväntad </a:t>
            </a:r>
            <a:r>
              <a:rPr lang="sv-SE" sz="1800" dirty="0" smtClean="0">
                <a:effectLst/>
              </a:rPr>
              <a:t>inflation, </a:t>
            </a:r>
            <a:r>
              <a:rPr lang="sv-SE" sz="1800" dirty="0" smtClean="0">
                <a:effectLst/>
                <a:sym typeface="Symbol"/>
              </a:rPr>
              <a:t> </a:t>
            </a:r>
            <a:r>
              <a:rPr lang="sv-SE" sz="1800" dirty="0" smtClean="0">
                <a:effectLst/>
              </a:rPr>
              <a:t>gånger arbetslösheten och </a:t>
            </a:r>
            <a:r>
              <a:rPr lang="sv-SE" sz="1800" i="1" dirty="0" smtClean="0">
                <a:effectLst/>
              </a:rPr>
              <a:t>z </a:t>
            </a:r>
            <a:r>
              <a:rPr lang="sv-SE" sz="1800" dirty="0" smtClean="0">
                <a:effectLst/>
              </a:rPr>
              <a:t>mindre </a:t>
            </a:r>
            <a:r>
              <a:rPr lang="sv-SE" sz="1800" dirty="0">
                <a:effectLst/>
              </a:rPr>
              <a:t>än 1 och ganska nära noll. Vi kan då approximera genom att bortse från produkten av </a:t>
            </a:r>
            <a:r>
              <a:rPr lang="sv-SE" sz="1800" dirty="0" smtClean="0">
                <a:effectLst/>
              </a:rPr>
              <a:t>alla sådana termer. </a:t>
            </a:r>
            <a:r>
              <a:rPr lang="sv-SE" sz="1800" dirty="0">
                <a:effectLst/>
              </a:rPr>
              <a:t>Därmed </a:t>
            </a:r>
            <a:r>
              <a:rPr lang="sv-SE" sz="1800" dirty="0" smtClean="0">
                <a:effectLst/>
              </a:rPr>
              <a:t>gäller</a:t>
            </a:r>
            <a:endParaRPr lang="sv-SE" sz="1800" dirty="0">
              <a:effectLst/>
            </a:endParaRPr>
          </a:p>
          <a:p>
            <a:pPr eaLnBrk="1" hangingPunct="1">
              <a:buFont typeface="Arial" panose="020B0604020202020204" pitchFamily="34" charset="0"/>
              <a:buChar char="•"/>
              <a:defRPr/>
            </a:pPr>
            <a:endParaRPr lang="sv-SE" sz="1800" dirty="0" smtClean="0">
              <a:effectLst/>
            </a:endParaRPr>
          </a:p>
          <a:p>
            <a:pPr marL="342900" indent="-342900" eaLnBrk="1" hangingPunct="1">
              <a:buFont typeface="Arial" panose="020B0604020202020204" pitchFamily="34" charset="0"/>
              <a:buChar char="•"/>
              <a:defRPr/>
            </a:pPr>
            <a:endParaRPr lang="sv-SE" sz="1800" dirty="0" smtClean="0">
              <a:effectLst/>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62745351"/>
              </p:ext>
            </p:extLst>
          </p:nvPr>
        </p:nvGraphicFramePr>
        <p:xfrm>
          <a:off x="4260850" y="2817813"/>
          <a:ext cx="174625" cy="330200"/>
        </p:xfrm>
        <a:graphic>
          <a:graphicData uri="http://schemas.openxmlformats.org/presentationml/2006/ole">
            <mc:AlternateContent xmlns:mc="http://schemas.openxmlformats.org/markup-compatibility/2006">
              <mc:Choice xmlns:v="urn:schemas-microsoft-com:vml" Requires="v">
                <p:oleObj spid="_x0000_s60518" name="Equation" r:id="rId4" imgW="114120" imgH="215640" progId="Equation.3">
                  <p:embed/>
                </p:oleObj>
              </mc:Choice>
              <mc:Fallback>
                <p:oleObj name="Equation" r:id="rId4" imgW="114120" imgH="215640" progId="Equation.3">
                  <p:embed/>
                  <p:pic>
                    <p:nvPicPr>
                      <p:cNvPr id="0" name=""/>
                      <p:cNvPicPr>
                        <a:picLocks noChangeAspect="1" noChangeArrowheads="1"/>
                      </p:cNvPicPr>
                      <p:nvPr/>
                    </p:nvPicPr>
                    <p:blipFill>
                      <a:blip r:embed="rId5"/>
                      <a:srcRect/>
                      <a:stretch>
                        <a:fillRect/>
                      </a:stretch>
                    </p:blipFill>
                    <p:spPr bwMode="auto">
                      <a:xfrm>
                        <a:off x="4260850" y="2817813"/>
                        <a:ext cx="174625" cy="330200"/>
                      </a:xfrm>
                      <a:prstGeom prst="rect">
                        <a:avLst/>
                      </a:prstGeom>
                      <a:noFill/>
                      <a:ln>
                        <a:noFill/>
                      </a:ln>
                    </p:spPr>
                  </p:pic>
                </p:oleObj>
              </mc:Fallback>
            </mc:AlternateContent>
          </a:graphicData>
        </a:graphic>
      </p:graphicFrame>
      <p:sp>
        <p:nvSpPr>
          <p:cNvPr id="8" name="Text Box 12"/>
          <p:cNvSpPr txBox="1">
            <a:spLocks noChangeArrowheads="1"/>
          </p:cNvSpPr>
          <p:nvPr/>
        </p:nvSpPr>
        <p:spPr bwMode="auto">
          <a:xfrm>
            <a:off x="975493" y="4293096"/>
            <a:ext cx="7700963" cy="64633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a:buFont typeface="Arial" panose="020B0604020202020204" pitchFamily="34" charset="0"/>
              <a:buChar char="•"/>
            </a:pPr>
            <a:r>
              <a:rPr lang="sv-SE" altLang="sv-SE" sz="1800" dirty="0" smtClean="0">
                <a:sym typeface="Symbol" pitchFamily="18" charset="2"/>
              </a:rPr>
              <a:t>Då får vi från förra sidans ekvation:</a:t>
            </a:r>
            <a:endParaRPr lang="sv-SE" altLang="sv-SE" sz="2000" dirty="0" smtClean="0">
              <a:sym typeface="Symbol" pitchFamily="18" charset="2"/>
            </a:endParaRPr>
          </a:p>
          <a:p>
            <a:pPr algn="ctr"/>
            <a:endParaRPr lang="sv-SE" altLang="sv-SE" sz="1800" dirty="0">
              <a:sym typeface="Symbol" pitchFamily="18" charset="2"/>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2989773657"/>
              </p:ext>
            </p:extLst>
          </p:nvPr>
        </p:nvGraphicFramePr>
        <p:xfrm>
          <a:off x="2699792" y="1916832"/>
          <a:ext cx="2927350" cy="330200"/>
        </p:xfrm>
        <a:graphic>
          <a:graphicData uri="http://schemas.openxmlformats.org/presentationml/2006/ole">
            <mc:AlternateContent xmlns:mc="http://schemas.openxmlformats.org/markup-compatibility/2006">
              <mc:Choice xmlns:v="urn:schemas-microsoft-com:vml" Requires="v">
                <p:oleObj spid="_x0000_s60519" name="Equation" r:id="rId6" imgW="1917360" imgH="215640" progId="Equation.3">
                  <p:embed/>
                </p:oleObj>
              </mc:Choice>
              <mc:Fallback>
                <p:oleObj name="Equation" r:id="rId6" imgW="1917360" imgH="215640" progId="Equation.3">
                  <p:embed/>
                  <p:pic>
                    <p:nvPicPr>
                      <p:cNvPr id="0" name=""/>
                      <p:cNvPicPr>
                        <a:picLocks noChangeAspect="1" noChangeArrowheads="1"/>
                      </p:cNvPicPr>
                      <p:nvPr/>
                    </p:nvPicPr>
                    <p:blipFill>
                      <a:blip r:embed="rId7"/>
                      <a:srcRect/>
                      <a:stretch>
                        <a:fillRect/>
                      </a:stretch>
                    </p:blipFill>
                    <p:spPr bwMode="auto">
                      <a:xfrm>
                        <a:off x="2699792" y="1916832"/>
                        <a:ext cx="2927350" cy="330200"/>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887452991"/>
              </p:ext>
            </p:extLst>
          </p:nvPr>
        </p:nvGraphicFramePr>
        <p:xfrm>
          <a:off x="2051720" y="3954056"/>
          <a:ext cx="5003800" cy="368300"/>
        </p:xfrm>
        <a:graphic>
          <a:graphicData uri="http://schemas.openxmlformats.org/presentationml/2006/ole">
            <mc:AlternateContent xmlns:mc="http://schemas.openxmlformats.org/markup-compatibility/2006">
              <mc:Choice xmlns:v="urn:schemas-microsoft-com:vml" Requires="v">
                <p:oleObj spid="_x0000_s60520" name="Equation" r:id="rId8" imgW="3276360" imgH="241200" progId="Equation.3">
                  <p:embed/>
                </p:oleObj>
              </mc:Choice>
              <mc:Fallback>
                <p:oleObj name="Equation" r:id="rId8" imgW="3276360" imgH="241200" progId="Equation.3">
                  <p:embed/>
                  <p:pic>
                    <p:nvPicPr>
                      <p:cNvPr id="0" name=""/>
                      <p:cNvPicPr>
                        <a:picLocks noChangeAspect="1" noChangeArrowheads="1"/>
                      </p:cNvPicPr>
                      <p:nvPr/>
                    </p:nvPicPr>
                    <p:blipFill>
                      <a:blip r:embed="rId9"/>
                      <a:srcRect/>
                      <a:stretch>
                        <a:fillRect/>
                      </a:stretch>
                    </p:blipFill>
                    <p:spPr bwMode="auto">
                      <a:xfrm>
                        <a:off x="2051720" y="3954056"/>
                        <a:ext cx="5003800" cy="368300"/>
                      </a:xfrm>
                      <a:prstGeom prst="rect">
                        <a:avLst/>
                      </a:prstGeom>
                      <a:noFill/>
                      <a:ln>
                        <a:no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544995688"/>
              </p:ext>
            </p:extLst>
          </p:nvPr>
        </p:nvGraphicFramePr>
        <p:xfrm>
          <a:off x="2915816" y="4638576"/>
          <a:ext cx="2714625" cy="736600"/>
        </p:xfrm>
        <a:graphic>
          <a:graphicData uri="http://schemas.openxmlformats.org/presentationml/2006/ole">
            <mc:AlternateContent xmlns:mc="http://schemas.openxmlformats.org/markup-compatibility/2006">
              <mc:Choice xmlns:v="urn:schemas-microsoft-com:vml" Requires="v">
                <p:oleObj spid="_x0000_s60521" name="Equation" r:id="rId10" imgW="1777680" imgH="482400" progId="Equation.3">
                  <p:embed/>
                </p:oleObj>
              </mc:Choice>
              <mc:Fallback>
                <p:oleObj name="Equation" r:id="rId10" imgW="1777680" imgH="482400" progId="Equation.3">
                  <p:embed/>
                  <p:pic>
                    <p:nvPicPr>
                      <p:cNvPr id="0" name=""/>
                      <p:cNvPicPr>
                        <a:picLocks noChangeAspect="1" noChangeArrowheads="1"/>
                      </p:cNvPicPr>
                      <p:nvPr/>
                    </p:nvPicPr>
                    <p:blipFill>
                      <a:blip r:embed="rId11"/>
                      <a:srcRect/>
                      <a:stretch>
                        <a:fillRect/>
                      </a:stretch>
                    </p:blipFill>
                    <p:spPr bwMode="auto">
                      <a:xfrm>
                        <a:off x="2915816" y="4638576"/>
                        <a:ext cx="2714625" cy="736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642543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6</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smtClean="0"/>
              <a:t>Vad säger vårt nya samband?</a:t>
            </a:r>
          </a:p>
        </p:txBody>
      </p:sp>
      <mc:AlternateContent xmlns:mc="http://schemas.openxmlformats.org/markup-compatibility/2006" xmlns:a14="http://schemas.microsoft.com/office/drawing/2010/main">
        <mc:Choice Requires="a14">
          <p:sp>
            <p:nvSpPr>
              <p:cNvPr id="5" name="Rectangle 3"/>
              <p:cNvSpPr>
                <a:spLocks noGrp="1" noChangeArrowheads="1"/>
              </p:cNvSpPr>
              <p:nvPr>
                <p:ph idx="1"/>
              </p:nvPr>
            </p:nvSpPr>
            <p:spPr>
              <a:xfrm>
                <a:off x="609600" y="1412776"/>
                <a:ext cx="7573963" cy="5112567"/>
              </a:xfrm>
            </p:spPr>
            <p:txBody>
              <a:bodyPr/>
              <a:lstStyle/>
              <a:p>
                <a:pPr eaLnBrk="1" hangingPunct="1">
                  <a:buFont typeface="Arial" panose="020B0604020202020204" pitchFamily="34" charset="0"/>
                  <a:buChar char="•"/>
                  <a:defRPr/>
                </a:pPr>
                <a:r>
                  <a:rPr lang="sv-SE" sz="1800" dirty="0" smtClean="0">
                    <a:effectLst/>
                  </a:rPr>
                  <a:t>Från </a:t>
                </a:r>
                <a:r>
                  <a:rPr lang="sv-SE" altLang="sv-SE" sz="1800" i="1" dirty="0">
                    <a:effectLst/>
                    <a:sym typeface="Symbol"/>
                  </a:rPr>
                  <a:t></a:t>
                </a:r>
                <a:r>
                  <a:rPr lang="sv-SE" sz="1800" i="1" baseline="-25000" dirty="0">
                    <a:effectLst/>
                  </a:rPr>
                  <a:t>t</a:t>
                </a:r>
                <a:r>
                  <a:rPr lang="sv-SE" sz="1800" i="1" dirty="0">
                    <a:effectLst/>
                  </a:rPr>
                  <a:t> </a:t>
                </a:r>
                <a:r>
                  <a:rPr lang="sv-SE" altLang="sv-SE" sz="1800" dirty="0">
                    <a:effectLst/>
                    <a:sym typeface="Symbol"/>
                  </a:rPr>
                  <a:t>=</a:t>
                </a:r>
                <a:r>
                  <a:rPr lang="sv-SE" altLang="sv-SE" sz="1800" i="1" dirty="0">
                    <a:effectLst/>
                    <a:sym typeface="Symbol"/>
                  </a:rPr>
                  <a:t> </a:t>
                </a:r>
                <a:r>
                  <a:rPr lang="sv-SE" sz="1800" i="1" baseline="-25000" dirty="0" smtClean="0">
                    <a:effectLst/>
                  </a:rPr>
                  <a:t>t</a:t>
                </a:r>
                <a:r>
                  <a:rPr lang="sv-SE" altLang="sv-SE" sz="1800" i="1" baseline="30000" dirty="0" smtClean="0">
                    <a:effectLst/>
                    <a:sym typeface="Symbol"/>
                  </a:rPr>
                  <a:t>e</a:t>
                </a:r>
                <a:r>
                  <a:rPr lang="sv-SE" altLang="sv-SE" sz="1800" dirty="0" smtClean="0">
                    <a:effectLst/>
                    <a:sym typeface="Symbol"/>
                  </a:rPr>
                  <a:t>+</a:t>
                </a:r>
                <a:r>
                  <a:rPr lang="sv-SE" altLang="sv-SE" sz="1800" i="1" dirty="0" smtClean="0">
                    <a:effectLst/>
                    <a:sym typeface="Symbol"/>
                  </a:rPr>
                  <a:t></a:t>
                </a:r>
                <a:r>
                  <a:rPr lang="sv-SE" altLang="sv-SE" sz="1800" dirty="0" smtClean="0">
                    <a:effectLst/>
                    <a:sym typeface="Symbol"/>
                  </a:rPr>
                  <a:t>+</a:t>
                </a:r>
                <a:r>
                  <a:rPr lang="sv-SE" altLang="sv-SE" sz="1800" i="1" dirty="0" smtClean="0">
                    <a:effectLst/>
                    <a:sym typeface="Symbol"/>
                  </a:rPr>
                  <a:t>z</a:t>
                </a:r>
                <a:r>
                  <a:rPr lang="sv-SE" altLang="sv-SE" sz="1800" dirty="0" smtClean="0">
                    <a:effectLst/>
                    <a:sym typeface="Symbol"/>
                  </a:rPr>
                  <a:t>-</a:t>
                </a:r>
                <a:r>
                  <a:rPr lang="sv-SE" sz="1800" i="1" dirty="0" smtClean="0">
                    <a:effectLst/>
                    <a:sym typeface="Symbol"/>
                  </a:rPr>
                  <a:t></a:t>
                </a:r>
                <a:r>
                  <a:rPr lang="sv-SE" sz="1800" baseline="10000" dirty="0" smtClean="0">
                    <a:effectLst/>
                    <a:sym typeface="Symbol"/>
                  </a:rPr>
                  <a:t></a:t>
                </a:r>
                <a:r>
                  <a:rPr lang="sv-SE" sz="1800" i="1" dirty="0">
                    <a:effectLst/>
                    <a:sym typeface="Symbol"/>
                  </a:rPr>
                  <a:t>u</a:t>
                </a:r>
                <a:r>
                  <a:rPr lang="sv-SE" sz="1800" i="1" baseline="-25000" dirty="0">
                    <a:effectLst/>
                  </a:rPr>
                  <a:t>t</a:t>
                </a:r>
                <a:r>
                  <a:rPr lang="sv-SE" sz="1800" i="1" dirty="0">
                    <a:effectLst/>
                  </a:rPr>
                  <a:t> </a:t>
                </a:r>
                <a:r>
                  <a:rPr lang="sv-SE" sz="1800" dirty="0" smtClean="0">
                    <a:effectLst/>
                  </a:rPr>
                  <a:t> </a:t>
                </a:r>
                <a:r>
                  <a:rPr lang="sv-SE" sz="1800" dirty="0">
                    <a:effectLst/>
                  </a:rPr>
                  <a:t>ser vi att;</a:t>
                </a:r>
              </a:p>
              <a:p>
                <a:pPr lvl="1" indent="-292100" eaLnBrk="1" hangingPunct="1">
                  <a:buSzTx/>
                  <a:buFont typeface="Arial" panose="020B0604020202020204" pitchFamily="34" charset="0"/>
                  <a:buChar char="•"/>
                  <a:defRPr/>
                </a:pPr>
                <a:r>
                  <a:rPr lang="sv-SE" sz="1700" dirty="0">
                    <a:effectLst/>
                  </a:rPr>
                  <a:t>Högre inflationsförväntningar </a:t>
                </a:r>
                <a:r>
                  <a:rPr lang="sv-SE" sz="1700" i="1" dirty="0">
                    <a:effectLst/>
                    <a:sym typeface="Symbol" pitchFamily="18" charset="2"/>
                  </a:rPr>
                  <a:t></a:t>
                </a:r>
                <a:r>
                  <a:rPr lang="sv-SE" sz="1700" i="1" baseline="30000" dirty="0">
                    <a:effectLst/>
                    <a:sym typeface="Symbol" pitchFamily="18" charset="2"/>
                  </a:rPr>
                  <a:t>e</a:t>
                </a:r>
                <a:r>
                  <a:rPr lang="sv-SE" sz="1700" dirty="0">
                    <a:effectLst/>
                    <a:sym typeface="Symbol" pitchFamily="18" charset="2"/>
                  </a:rPr>
                  <a:t>, leder 1 till 1 till </a:t>
                </a:r>
                <a:r>
                  <a:rPr lang="sv-SE" sz="1700" dirty="0" smtClean="0">
                    <a:effectLst/>
                    <a:sym typeface="Symbol" pitchFamily="18" charset="2"/>
                  </a:rPr>
                  <a:t>högre inflation</a:t>
                </a:r>
                <a:endParaRPr lang="sv-SE" sz="1700" dirty="0">
                  <a:effectLst/>
                  <a:sym typeface="Symbol" pitchFamily="18" charset="2"/>
                </a:endParaRPr>
              </a:p>
              <a:p>
                <a:pPr lvl="1" indent="-292100" eaLnBrk="1" hangingPunct="1">
                  <a:buSzTx/>
                  <a:buFont typeface="Arial" panose="020B0604020202020204" pitchFamily="34" charset="0"/>
                  <a:buChar char="•"/>
                  <a:defRPr/>
                </a:pPr>
                <a:r>
                  <a:rPr lang="sv-SE" sz="1700" dirty="0" smtClean="0">
                    <a:effectLst/>
                    <a:sym typeface="Symbol" pitchFamily="18" charset="2"/>
                  </a:rPr>
                  <a:t>Högre prispåslag</a:t>
                </a:r>
                <a:r>
                  <a:rPr lang="sv-SE" sz="1700" dirty="0">
                    <a:effectLst/>
                    <a:sym typeface="Symbol" pitchFamily="18" charset="2"/>
                  </a:rPr>
                  <a:t>, </a:t>
                </a:r>
                <a:r>
                  <a:rPr lang="sv-SE" sz="1700" i="1" dirty="0">
                    <a:effectLst/>
                    <a:sym typeface="Symbol" pitchFamily="18" charset="2"/>
                  </a:rPr>
                  <a:t>,</a:t>
                </a:r>
                <a:r>
                  <a:rPr lang="sv-SE" sz="1700" dirty="0">
                    <a:effectLst/>
                    <a:sym typeface="Symbol" pitchFamily="18" charset="2"/>
                  </a:rPr>
                  <a:t> </a:t>
                </a:r>
                <a:r>
                  <a:rPr lang="sv-SE" sz="1700" dirty="0" smtClean="0">
                    <a:effectLst/>
                    <a:sym typeface="Symbol" pitchFamily="18" charset="2"/>
                  </a:rPr>
                  <a:t>leder till </a:t>
                </a:r>
                <a:r>
                  <a:rPr lang="sv-SE" sz="1700" dirty="0">
                    <a:effectLst/>
                    <a:sym typeface="Symbol" pitchFamily="18" charset="2"/>
                  </a:rPr>
                  <a:t>högre inflation.</a:t>
                </a:r>
              </a:p>
              <a:p>
                <a:pPr lvl="1" indent="-292100" eaLnBrk="1" hangingPunct="1">
                  <a:buSzTx/>
                  <a:buFont typeface="Arial" panose="020B0604020202020204" pitchFamily="34" charset="0"/>
                  <a:buChar char="•"/>
                  <a:defRPr/>
                </a:pPr>
                <a:r>
                  <a:rPr lang="sv-SE" sz="1700" dirty="0" smtClean="0">
                    <a:effectLst/>
                    <a:sym typeface="Symbol" pitchFamily="18" charset="2"/>
                  </a:rPr>
                  <a:t>En ökning </a:t>
                </a:r>
                <a:r>
                  <a:rPr lang="sv-SE" sz="1700" dirty="0">
                    <a:effectLst/>
                    <a:sym typeface="Symbol" pitchFamily="18" charset="2"/>
                  </a:rPr>
                  <a:t>av ”</a:t>
                </a:r>
                <a:r>
                  <a:rPr lang="sv-SE" sz="1700" dirty="0" smtClean="0">
                    <a:effectLst/>
                    <a:sym typeface="Symbol" pitchFamily="18" charset="2"/>
                  </a:rPr>
                  <a:t>slaskvariabeln” </a:t>
                </a:r>
                <a:r>
                  <a:rPr lang="sv-SE" sz="1700" i="1" dirty="0">
                    <a:effectLst/>
                    <a:sym typeface="Symbol" pitchFamily="18" charset="2"/>
                  </a:rPr>
                  <a:t>z, </a:t>
                </a:r>
                <a:r>
                  <a:rPr lang="sv-SE" sz="1700" dirty="0">
                    <a:effectLst/>
                    <a:sym typeface="Symbol" pitchFamily="18" charset="2"/>
                  </a:rPr>
                  <a:t>leder </a:t>
                </a:r>
                <a:r>
                  <a:rPr lang="sv-SE" sz="1700" dirty="0" smtClean="0">
                    <a:effectLst/>
                    <a:sym typeface="Symbol" pitchFamily="18" charset="2"/>
                  </a:rPr>
                  <a:t>också </a:t>
                </a:r>
                <a:r>
                  <a:rPr lang="sv-SE" sz="1700" dirty="0">
                    <a:effectLst/>
                    <a:sym typeface="Symbol" pitchFamily="18" charset="2"/>
                  </a:rPr>
                  <a:t>till högre inflation.</a:t>
                </a:r>
              </a:p>
              <a:p>
                <a:pPr lvl="1" indent="-292100" eaLnBrk="1" hangingPunct="1">
                  <a:buSzTx/>
                  <a:buFont typeface="Arial" panose="020B0604020202020204" pitchFamily="34" charset="0"/>
                  <a:buChar char="•"/>
                  <a:defRPr/>
                </a:pPr>
                <a:r>
                  <a:rPr lang="sv-SE" sz="1700" dirty="0" smtClean="0">
                    <a:effectLst/>
                    <a:sym typeface="Symbol" pitchFamily="18" charset="2"/>
                  </a:rPr>
                  <a:t>En </a:t>
                </a:r>
                <a:r>
                  <a:rPr lang="sv-SE" sz="1700" dirty="0">
                    <a:effectLst/>
                    <a:sym typeface="Symbol" pitchFamily="18" charset="2"/>
                  </a:rPr>
                  <a:t>ökning i arbetslösheten, </a:t>
                </a:r>
                <a:r>
                  <a:rPr lang="sv-SE" sz="1700" i="1" dirty="0">
                    <a:effectLst/>
                    <a:sym typeface="Symbol"/>
                  </a:rPr>
                  <a:t>u</a:t>
                </a:r>
                <a:r>
                  <a:rPr lang="sv-SE" sz="1700" i="1" baseline="-25000" dirty="0">
                    <a:effectLst/>
                  </a:rPr>
                  <a:t>t</a:t>
                </a:r>
                <a:r>
                  <a:rPr lang="sv-SE" sz="1700" dirty="0" smtClean="0">
                    <a:effectLst/>
                    <a:sym typeface="Symbol" pitchFamily="18" charset="2"/>
                  </a:rPr>
                  <a:t>, </a:t>
                </a:r>
                <a:r>
                  <a:rPr lang="sv-SE" sz="1700" dirty="0">
                    <a:effectLst/>
                    <a:sym typeface="Symbol" pitchFamily="18" charset="2"/>
                  </a:rPr>
                  <a:t>leder </a:t>
                </a:r>
                <a:r>
                  <a:rPr lang="sv-SE" sz="1700" dirty="0" smtClean="0">
                    <a:effectLst/>
                    <a:sym typeface="Symbol" pitchFamily="18" charset="2"/>
                  </a:rPr>
                  <a:t>till </a:t>
                </a:r>
                <a:r>
                  <a:rPr lang="sv-SE" sz="1700" dirty="0">
                    <a:effectLst/>
                    <a:sym typeface="Symbol" pitchFamily="18" charset="2"/>
                  </a:rPr>
                  <a:t>lägre inflation.</a:t>
                </a:r>
              </a:p>
              <a:p>
                <a:pPr eaLnBrk="1" hangingPunct="1">
                  <a:buFont typeface="Arial" panose="020B0604020202020204" pitchFamily="34" charset="0"/>
                  <a:buChar char="•"/>
                  <a:defRPr/>
                </a:pPr>
                <a:r>
                  <a:rPr lang="sv-SE" sz="1800" dirty="0">
                    <a:effectLst/>
                    <a:sym typeface="Symbol" pitchFamily="18" charset="2"/>
                  </a:rPr>
                  <a:t>Vi kan här härleda ett </a:t>
                </a:r>
                <a:r>
                  <a:rPr lang="sv-SE" sz="1800" dirty="0" smtClean="0">
                    <a:effectLst/>
                    <a:sym typeface="Symbol" pitchFamily="18" charset="2"/>
                  </a:rPr>
                  <a:t>matematiskt uttryck </a:t>
                </a:r>
                <a:r>
                  <a:rPr lang="sv-SE" sz="1800" dirty="0">
                    <a:effectLst/>
                    <a:sym typeface="Symbol" pitchFamily="18" charset="2"/>
                  </a:rPr>
                  <a:t>för </a:t>
                </a:r>
                <a:r>
                  <a:rPr lang="sv-SE" sz="1800" i="1" dirty="0" smtClean="0">
                    <a:effectLst/>
                    <a:sym typeface="Symbol" pitchFamily="18" charset="2"/>
                  </a:rPr>
                  <a:t>jämviktsarbetslösheten </a:t>
                </a:r>
                <a:r>
                  <a:rPr lang="sv-SE" sz="1800" i="1" dirty="0" smtClean="0">
                    <a:effectLst/>
                    <a:sym typeface="Symbol"/>
                  </a:rPr>
                  <a:t>u</a:t>
                </a:r>
                <a:r>
                  <a:rPr lang="sv-SE" sz="1800" i="1" baseline="-25000" dirty="0" smtClean="0">
                    <a:effectLst/>
                  </a:rPr>
                  <a:t>n </a:t>
                </a:r>
                <a:r>
                  <a:rPr lang="sv-SE" sz="1800" dirty="0" smtClean="0">
                    <a:effectLst/>
                    <a:sym typeface="Symbol" pitchFamily="18" charset="2"/>
                  </a:rPr>
                  <a:t>– inte bara ett grafiskt som med </a:t>
                </a:r>
                <a:r>
                  <a:rPr lang="sv-SE" sz="1800" i="1" dirty="0" smtClean="0">
                    <a:effectLst/>
                    <a:sym typeface="Symbol" pitchFamily="18" charset="2"/>
                  </a:rPr>
                  <a:t>WS </a:t>
                </a:r>
                <a:r>
                  <a:rPr lang="sv-SE" sz="1800" dirty="0" smtClean="0">
                    <a:effectLst/>
                    <a:sym typeface="Symbol" pitchFamily="18" charset="2"/>
                  </a:rPr>
                  <a:t>och </a:t>
                </a:r>
                <a:r>
                  <a:rPr lang="sv-SE" sz="1800" i="1" dirty="0" smtClean="0">
                    <a:effectLst/>
                    <a:sym typeface="Symbol" pitchFamily="18" charset="2"/>
                  </a:rPr>
                  <a:t>PS-</a:t>
                </a:r>
                <a:r>
                  <a:rPr lang="sv-SE" sz="1800" dirty="0" smtClean="0">
                    <a:effectLst/>
                    <a:sym typeface="Symbol" pitchFamily="18" charset="2"/>
                  </a:rPr>
                  <a:t>kurvorna. </a:t>
                </a:r>
              </a:p>
              <a:p>
                <a:pPr eaLnBrk="1" hangingPunct="1">
                  <a:buFont typeface="Arial" panose="020B0604020202020204" pitchFamily="34" charset="0"/>
                  <a:buChar char="•"/>
                  <a:defRPr/>
                </a:pPr>
                <a:r>
                  <a:rPr lang="sv-SE" sz="1800" dirty="0" smtClean="0">
                    <a:effectLst/>
                    <a:sym typeface="Symbol" pitchFamily="18" charset="2"/>
                  </a:rPr>
                  <a:t>Vid </a:t>
                </a:r>
                <a:r>
                  <a:rPr lang="sv-SE" sz="1800" i="1" dirty="0" smtClean="0">
                    <a:effectLst/>
                    <a:sym typeface="Symbol" pitchFamily="18" charset="2"/>
                  </a:rPr>
                  <a:t>u</a:t>
                </a:r>
                <a:r>
                  <a:rPr lang="sv-SE" sz="1800" i="1" baseline="-25000" dirty="0" smtClean="0">
                    <a:effectLst/>
                    <a:sym typeface="Symbol" pitchFamily="18" charset="2"/>
                  </a:rPr>
                  <a:t>n</a:t>
                </a:r>
                <a:r>
                  <a:rPr lang="sv-SE" sz="1800" dirty="0" smtClean="0">
                    <a:effectLst/>
                    <a:sym typeface="Symbol" pitchFamily="18" charset="2"/>
                  </a:rPr>
                  <a:t> </a:t>
                </a:r>
                <a:r>
                  <a:rPr lang="sv-SE" sz="1800" dirty="0">
                    <a:effectLst/>
                    <a:sym typeface="Symbol" pitchFamily="18" charset="2"/>
                  </a:rPr>
                  <a:t>måste som tidigare priserna bli som förväntat, vilket också innebär att inflationen blir som förväntat </a:t>
                </a:r>
                <a:r>
                  <a:rPr lang="sv-SE" sz="1800" i="1" dirty="0">
                    <a:effectLst/>
                    <a:latin typeface="Symbol" pitchFamily="18" charset="2"/>
                    <a:sym typeface="MT Symbol" pitchFamily="82" charset="2"/>
                  </a:rPr>
                  <a:t>p</a:t>
                </a:r>
                <a:r>
                  <a:rPr lang="sv-SE" sz="1800" i="1" dirty="0">
                    <a:effectLst/>
                    <a:sym typeface="MT Symbol" pitchFamily="82" charset="2"/>
                  </a:rPr>
                  <a:t> = </a:t>
                </a:r>
                <a:r>
                  <a:rPr lang="sv-SE" sz="1800" i="1" dirty="0" err="1">
                    <a:effectLst/>
                    <a:latin typeface="Symbol" pitchFamily="18" charset="2"/>
                    <a:sym typeface="MT Symbol" pitchFamily="82" charset="2"/>
                  </a:rPr>
                  <a:t>p</a:t>
                </a:r>
                <a:r>
                  <a:rPr lang="sv-SE" sz="1800" i="1" baseline="30000" dirty="0" err="1">
                    <a:effectLst/>
                    <a:sym typeface="MT Symbol" pitchFamily="82" charset="2"/>
                  </a:rPr>
                  <a:t>e</a:t>
                </a:r>
                <a:r>
                  <a:rPr lang="sv-SE" sz="1800" dirty="0">
                    <a:effectLst/>
                    <a:sym typeface="MT Symbol" pitchFamily="82" charset="2"/>
                  </a:rPr>
                  <a:t>. Därmed</a:t>
                </a:r>
                <a:r>
                  <a:rPr lang="sv-SE" sz="1800" dirty="0" smtClean="0">
                    <a:effectLst/>
                    <a:sym typeface="MT Symbol" pitchFamily="82" charset="2"/>
                  </a:rPr>
                  <a:t>;</a:t>
                </a:r>
              </a:p>
              <a:p>
                <a:pPr marL="0" indent="0" algn="ctr" eaLnBrk="1" hangingPunct="1">
                  <a:spcBef>
                    <a:spcPts val="600"/>
                  </a:spcBef>
                  <a:spcAft>
                    <a:spcPts val="0"/>
                  </a:spcAft>
                  <a:defRPr/>
                </a:pPr>
                <a:r>
                  <a:rPr lang="sv-SE" altLang="sv-SE" sz="1800" i="1" dirty="0">
                    <a:effectLst/>
                    <a:sym typeface="Symbol"/>
                  </a:rPr>
                  <a:t></a:t>
                </a:r>
                <a:r>
                  <a:rPr lang="sv-SE" sz="1800" i="1" baseline="-25000" dirty="0">
                    <a:effectLst/>
                  </a:rPr>
                  <a:t>t</a:t>
                </a:r>
                <a:r>
                  <a:rPr lang="sv-SE" sz="1800" i="1" dirty="0">
                    <a:effectLst/>
                  </a:rPr>
                  <a:t> </a:t>
                </a:r>
                <a:r>
                  <a:rPr lang="sv-SE" altLang="sv-SE" sz="1800" dirty="0">
                    <a:effectLst/>
                    <a:sym typeface="Symbol"/>
                  </a:rPr>
                  <a:t>=</a:t>
                </a:r>
                <a:r>
                  <a:rPr lang="sv-SE" altLang="sv-SE" sz="1800" i="1" dirty="0">
                    <a:effectLst/>
                    <a:sym typeface="Symbol"/>
                  </a:rPr>
                  <a:t> </a:t>
                </a:r>
                <a:r>
                  <a:rPr lang="sv-SE" sz="1800" i="1" baseline="-25000" dirty="0" smtClean="0">
                    <a:effectLst/>
                  </a:rPr>
                  <a:t>t </a:t>
                </a:r>
                <a:r>
                  <a:rPr lang="sv-SE" altLang="sv-SE" sz="1800" dirty="0" smtClean="0">
                    <a:effectLst/>
                    <a:sym typeface="Symbol"/>
                  </a:rPr>
                  <a:t>+</a:t>
                </a:r>
                <a:r>
                  <a:rPr lang="sv-SE" altLang="sv-SE" sz="1800" i="1" dirty="0" smtClean="0">
                    <a:effectLst/>
                    <a:sym typeface="Symbol"/>
                  </a:rPr>
                  <a:t></a:t>
                </a:r>
                <a:r>
                  <a:rPr lang="sv-SE" altLang="sv-SE" sz="1800" dirty="0" smtClean="0">
                    <a:effectLst/>
                    <a:sym typeface="Symbol"/>
                  </a:rPr>
                  <a:t>+</a:t>
                </a:r>
                <a:r>
                  <a:rPr lang="sv-SE" altLang="sv-SE" sz="1800" i="1" dirty="0" smtClean="0">
                    <a:effectLst/>
                    <a:sym typeface="Symbol"/>
                  </a:rPr>
                  <a:t>z</a:t>
                </a:r>
                <a:r>
                  <a:rPr lang="sv-SE" altLang="sv-SE" sz="1800" dirty="0" smtClean="0">
                    <a:effectLst/>
                    <a:sym typeface="Symbol"/>
                  </a:rPr>
                  <a:t>-</a:t>
                </a:r>
                <a:r>
                  <a:rPr lang="sv-SE" sz="1800" i="1" dirty="0">
                    <a:effectLst/>
                    <a:sym typeface="Symbol"/>
                  </a:rPr>
                  <a:t></a:t>
                </a:r>
                <a:r>
                  <a:rPr lang="sv-SE" sz="1800" baseline="10000" dirty="0">
                    <a:effectLst/>
                    <a:sym typeface="Symbol"/>
                  </a:rPr>
                  <a:t></a:t>
                </a:r>
                <a:r>
                  <a:rPr lang="sv-SE" sz="1800" i="1" dirty="0" smtClean="0">
                    <a:effectLst/>
                    <a:sym typeface="Symbol"/>
                  </a:rPr>
                  <a:t>u</a:t>
                </a:r>
                <a:r>
                  <a:rPr lang="sv-SE" sz="1800" i="1" baseline="-25000" dirty="0" smtClean="0">
                    <a:effectLst/>
                  </a:rPr>
                  <a:t>n</a:t>
                </a:r>
              </a:p>
              <a:p>
                <a:pPr marL="0" indent="0" algn="ctr" eaLnBrk="1" hangingPunct="1">
                  <a:spcBef>
                    <a:spcPts val="600"/>
                  </a:spcBef>
                  <a:spcAft>
                    <a:spcPts val="0"/>
                  </a:spcAft>
                  <a:defRPr/>
                </a:pPr>
                <a:r>
                  <a:rPr lang="sv-SE" sz="1800" dirty="0" smtClean="0">
                    <a:effectLst/>
                  </a:rPr>
                  <a:t>0</a:t>
                </a:r>
                <a:r>
                  <a:rPr lang="sv-SE" sz="1800" i="1" dirty="0" smtClean="0">
                    <a:effectLst/>
                  </a:rPr>
                  <a:t> </a:t>
                </a:r>
                <a:r>
                  <a:rPr lang="sv-SE" altLang="sv-SE" sz="1800" dirty="0">
                    <a:effectLst/>
                    <a:sym typeface="Symbol"/>
                  </a:rPr>
                  <a:t>=</a:t>
                </a:r>
                <a:r>
                  <a:rPr lang="sv-SE" altLang="sv-SE" sz="1800" i="1" dirty="0">
                    <a:effectLst/>
                    <a:sym typeface="Symbol"/>
                  </a:rPr>
                  <a:t> </a:t>
                </a:r>
                <a:r>
                  <a:rPr lang="sv-SE" altLang="sv-SE" sz="1800" i="1" dirty="0" smtClean="0">
                    <a:effectLst/>
                    <a:sym typeface="Symbol"/>
                  </a:rPr>
                  <a:t></a:t>
                </a:r>
                <a:r>
                  <a:rPr lang="sv-SE" altLang="sv-SE" sz="1800" dirty="0" smtClean="0">
                    <a:effectLst/>
                    <a:sym typeface="Symbol"/>
                  </a:rPr>
                  <a:t>+</a:t>
                </a:r>
                <a:r>
                  <a:rPr lang="sv-SE" altLang="sv-SE" sz="1800" i="1" dirty="0" smtClean="0">
                    <a:effectLst/>
                    <a:sym typeface="Symbol"/>
                  </a:rPr>
                  <a:t>z</a:t>
                </a:r>
                <a:r>
                  <a:rPr lang="sv-SE" altLang="sv-SE" sz="1800" dirty="0" smtClean="0">
                    <a:effectLst/>
                    <a:sym typeface="Symbol"/>
                  </a:rPr>
                  <a:t>-</a:t>
                </a:r>
                <a:r>
                  <a:rPr lang="sv-SE" sz="1800" i="1" dirty="0">
                    <a:effectLst/>
                    <a:sym typeface="Symbol"/>
                  </a:rPr>
                  <a:t></a:t>
                </a:r>
                <a:r>
                  <a:rPr lang="sv-SE" sz="1800" baseline="10000" dirty="0">
                    <a:effectLst/>
                    <a:sym typeface="Symbol"/>
                  </a:rPr>
                  <a:t></a:t>
                </a:r>
                <a:r>
                  <a:rPr lang="sv-SE" sz="1800" i="1" dirty="0" smtClean="0">
                    <a:effectLst/>
                    <a:sym typeface="Symbol"/>
                  </a:rPr>
                  <a:t>u</a:t>
                </a:r>
                <a:r>
                  <a:rPr lang="sv-SE" sz="1800" i="1" baseline="-25000" dirty="0" smtClean="0">
                    <a:effectLst/>
                  </a:rPr>
                  <a:t>n</a:t>
                </a:r>
              </a:p>
              <a:p>
                <a:pPr marL="0" indent="0" algn="ctr" eaLnBrk="1" hangingPunct="1">
                  <a:spcBef>
                    <a:spcPts val="600"/>
                  </a:spcBef>
                  <a:spcAft>
                    <a:spcPts val="0"/>
                  </a:spcAft>
                  <a:defRPr/>
                </a:pPr>
                <a:r>
                  <a:rPr lang="sv-SE" sz="1800" i="1" dirty="0" smtClean="0">
                    <a:effectLst/>
                    <a:sym typeface="Symbol"/>
                  </a:rPr>
                  <a:t>u</a:t>
                </a:r>
                <a:r>
                  <a:rPr lang="sv-SE" sz="1800" i="1" baseline="-25000" dirty="0">
                    <a:effectLst/>
                    <a:sym typeface="Symbol"/>
                  </a:rPr>
                  <a:t>n</a:t>
                </a:r>
                <a:r>
                  <a:rPr lang="sv-SE" sz="1800" i="1" baseline="-25000" dirty="0" smtClean="0">
                    <a:effectLst/>
                  </a:rPr>
                  <a:t> </a:t>
                </a:r>
                <a:r>
                  <a:rPr lang="sv-SE" altLang="sv-SE" sz="1800" dirty="0" smtClean="0">
                    <a:effectLst/>
                    <a:sym typeface="Symbol"/>
                  </a:rPr>
                  <a:t>=</a:t>
                </a:r>
                <a:r>
                  <a:rPr lang="sv-SE" altLang="sv-SE" sz="1800" i="1" dirty="0" smtClean="0">
                    <a:effectLst/>
                    <a:sym typeface="Symbol"/>
                  </a:rPr>
                  <a:t> </a:t>
                </a:r>
                <a14:m>
                  <m:oMath xmlns:m="http://schemas.openxmlformats.org/officeDocument/2006/math">
                    <m:f>
                      <m:fPr>
                        <m:ctrlPr>
                          <a:rPr lang="sv-SE" sz="1800" i="1" smtClean="0">
                            <a:effectLst/>
                            <a:latin typeface="Cambria Math"/>
                            <a:sym typeface="Symbol"/>
                          </a:rPr>
                        </m:ctrlPr>
                      </m:fPr>
                      <m:num>
                        <m:r>
                          <m:rPr>
                            <m:nor/>
                          </m:rPr>
                          <a:rPr lang="sv-SE" altLang="sv-SE" sz="1800" i="1" dirty="0">
                            <a:effectLst/>
                            <a:sym typeface="Symbol"/>
                          </a:rPr>
                          <m:t></m:t>
                        </m:r>
                        <m:r>
                          <m:rPr>
                            <m:nor/>
                          </m:rPr>
                          <a:rPr lang="sv-SE" altLang="sv-SE" sz="1800" b="0" i="0" dirty="0" smtClean="0">
                            <a:effectLst/>
                            <a:sym typeface="Symbol"/>
                          </a:rPr>
                          <m:t> </m:t>
                        </m:r>
                        <m:r>
                          <m:rPr>
                            <m:nor/>
                          </m:rPr>
                          <a:rPr lang="sv-SE" altLang="sv-SE" sz="1800" dirty="0">
                            <a:effectLst/>
                            <a:sym typeface="Symbol"/>
                          </a:rPr>
                          <m:t>+</m:t>
                        </m:r>
                        <m:r>
                          <m:rPr>
                            <m:nor/>
                          </m:rPr>
                          <a:rPr lang="sv-SE" altLang="sv-SE" sz="1800" b="0" i="0" dirty="0" smtClean="0">
                            <a:effectLst/>
                            <a:sym typeface="Symbol"/>
                          </a:rPr>
                          <m:t> </m:t>
                        </m:r>
                        <m:r>
                          <m:rPr>
                            <m:nor/>
                          </m:rPr>
                          <a:rPr lang="sv-SE" altLang="sv-SE" sz="1800" i="1" dirty="0">
                            <a:effectLst/>
                            <a:sym typeface="Symbol"/>
                          </a:rPr>
                          <m:t>z</m:t>
                        </m:r>
                      </m:num>
                      <m:den>
                        <m:r>
                          <m:rPr>
                            <m:nor/>
                          </m:rPr>
                          <a:rPr lang="sv-SE" sz="1800" i="1" dirty="0">
                            <a:effectLst/>
                            <a:sym typeface="Symbol"/>
                          </a:rPr>
                          <m:t></m:t>
                        </m:r>
                      </m:den>
                    </m:f>
                  </m:oMath>
                </a14:m>
                <a:endParaRPr lang="sv-SE" sz="1800" i="1" dirty="0" smtClean="0">
                  <a:effectLst/>
                  <a:sym typeface="Symbol"/>
                </a:endParaRPr>
              </a:p>
              <a:p>
                <a:pPr marL="285750" indent="-285750" eaLnBrk="1" hangingPunct="1">
                  <a:spcBef>
                    <a:spcPts val="0"/>
                  </a:spcBef>
                  <a:spcAft>
                    <a:spcPts val="0"/>
                  </a:spcAft>
                  <a:buFont typeface="Arial" panose="020B0604020202020204" pitchFamily="34" charset="0"/>
                  <a:buChar char="•"/>
                  <a:defRPr/>
                </a:pPr>
                <a:r>
                  <a:rPr lang="sv-SE" sz="1800" dirty="0" smtClean="0">
                    <a:effectLst/>
                    <a:sym typeface="MT Symbol" pitchFamily="82" charset="2"/>
                  </a:rPr>
                  <a:t>Jämviktsarbetslösheten blir högre om </a:t>
                </a:r>
                <a:r>
                  <a:rPr lang="sv-SE" sz="1800" i="1" dirty="0" smtClean="0">
                    <a:effectLst/>
                    <a:sym typeface="Symbol" pitchFamily="18" charset="2"/>
                  </a:rPr>
                  <a:t> </a:t>
                </a:r>
                <a:r>
                  <a:rPr lang="sv-SE" sz="1800" dirty="0" smtClean="0">
                    <a:effectLst/>
                    <a:sym typeface="Symbol" pitchFamily="18" charset="2"/>
                  </a:rPr>
                  <a:t>eller</a:t>
                </a:r>
                <a:r>
                  <a:rPr lang="sv-SE" sz="1800" i="1" dirty="0" smtClean="0">
                    <a:effectLst/>
                    <a:sym typeface="Symbol" pitchFamily="18" charset="2"/>
                  </a:rPr>
                  <a:t> z </a:t>
                </a:r>
                <a:r>
                  <a:rPr lang="sv-SE" sz="1800" dirty="0" smtClean="0">
                    <a:effectLst/>
                    <a:sym typeface="Symbol" pitchFamily="18" charset="2"/>
                  </a:rPr>
                  <a:t>ökar och lägre om </a:t>
                </a:r>
                <a:r>
                  <a:rPr lang="sv-SE" sz="1800" i="1" dirty="0" smtClean="0">
                    <a:effectLst/>
                    <a:sym typeface="Symbol"/>
                  </a:rPr>
                  <a:t></a:t>
                </a:r>
                <a:r>
                  <a:rPr lang="sv-SE" sz="1800" b="1" i="1" dirty="0" smtClean="0">
                    <a:effectLst/>
                    <a:sym typeface="Symbol"/>
                  </a:rPr>
                  <a:t> </a:t>
                </a:r>
                <a:r>
                  <a:rPr lang="sv-SE" sz="1800" dirty="0" smtClean="0">
                    <a:effectLst/>
                    <a:sym typeface="Symbol"/>
                  </a:rPr>
                  <a:t>ökar. </a:t>
                </a:r>
                <a:endParaRPr lang="sv-SE" sz="1800" dirty="0" smtClean="0">
                  <a:effectLst/>
                  <a:sym typeface="MT Symbol" pitchFamily="82" charset="2"/>
                </a:endParaRPr>
              </a:p>
              <a:p>
                <a:pPr eaLnBrk="1" hangingPunct="1">
                  <a:buFont typeface="Arial" panose="020B0604020202020204" pitchFamily="34" charset="0"/>
                  <a:buChar char="•"/>
                  <a:defRPr/>
                </a:pPr>
                <a:endParaRPr lang="sv-SE" sz="1800" dirty="0">
                  <a:effectLst/>
                  <a:sym typeface="Symbol" pitchFamily="18" charset="2"/>
                </a:endParaRPr>
              </a:p>
              <a:p>
                <a:pPr marL="336550" indent="-336550" eaLnBrk="1" hangingPunct="1">
                  <a:defRPr/>
                </a:pPr>
                <a:endParaRPr lang="sv-SE" sz="2000" dirty="0">
                  <a:sym typeface="Symbol" pitchFamily="18" charset="2"/>
                </a:endParaRPr>
              </a:p>
              <a:p>
                <a:pPr marL="336550" indent="-336550" eaLnBrk="1" hangingPunct="1">
                  <a:defRPr/>
                </a:pPr>
                <a:endParaRPr lang="sv-SE" sz="2000" dirty="0">
                  <a:sym typeface="Symbol" pitchFamily="18" charset="2"/>
                </a:endParaRPr>
              </a:p>
              <a:p>
                <a:pPr>
                  <a:buFont typeface="Arial" panose="020B0604020202020204" pitchFamily="34" charset="0"/>
                  <a:buChar char="•"/>
                </a:pPr>
                <a:endParaRPr lang="sv-SE" altLang="sv-SE" sz="2000" dirty="0" smtClean="0">
                  <a:effectLst/>
                  <a:sym typeface="Symbol"/>
                </a:endParaRPr>
              </a:p>
              <a:p>
                <a:pPr>
                  <a:buFont typeface="Arial" panose="020B0604020202020204" pitchFamily="34" charset="0"/>
                  <a:buChar char="•"/>
                </a:pPr>
                <a:endParaRPr lang="sv-SE" altLang="sv-SE" sz="2000" dirty="0">
                  <a:effectLst/>
                  <a:sym typeface="Symbol" pitchFamily="18" charset="2"/>
                </a:endParaRPr>
              </a:p>
              <a:p>
                <a:pPr marL="342900" indent="-342900" eaLnBrk="1" hangingPunct="1">
                  <a:buFont typeface="Arial" panose="020B0604020202020204" pitchFamily="34" charset="0"/>
                  <a:buChar char="•"/>
                  <a:defRPr/>
                </a:pPr>
                <a:endParaRPr lang="sv-SE" sz="1800" dirty="0" smtClean="0">
                  <a:effectLst/>
                </a:endParaRPr>
              </a:p>
            </p:txBody>
          </p:sp>
        </mc:Choice>
        <mc:Fallback xmlns="">
          <p:sp>
            <p:nvSpPr>
              <p:cNvPr id="5" name="Rectangle 3"/>
              <p:cNvSpPr>
                <a:spLocks noGrp="1" noRot="1" noChangeAspect="1" noMove="1" noResize="1" noEditPoints="1" noAdjustHandles="1" noChangeArrowheads="1" noChangeShapeType="1" noTextEdit="1"/>
              </p:cNvSpPr>
              <p:nvPr>
                <p:ph idx="1"/>
              </p:nvPr>
            </p:nvSpPr>
            <p:spPr>
              <a:xfrm>
                <a:off x="609600" y="1412776"/>
                <a:ext cx="7573963" cy="5112567"/>
              </a:xfrm>
              <a:blipFill rotWithShape="1">
                <a:blip r:embed="rId3"/>
                <a:stretch>
                  <a:fillRect l="-564" t="-597"/>
                </a:stretch>
              </a:blipFill>
            </p:spPr>
            <p:txBody>
              <a:bodyPr/>
              <a:lstStyle/>
              <a:p>
                <a:r>
                  <a:rPr lang="en-US">
                    <a:noFill/>
                  </a:rPr>
                  <a:t> </a:t>
                </a:r>
              </a:p>
            </p:txBody>
          </p:sp>
        </mc:Fallback>
      </mc:AlternateContent>
    </p:spTree>
    <p:extLst>
      <p:ext uri="{BB962C8B-B14F-4D97-AF65-F5344CB8AC3E}">
        <p14:creationId xmlns:p14="http://schemas.microsoft.com/office/powerpoint/2010/main" val="6205407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7</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smtClean="0"/>
              <a:t>Phillipskurvan version 1.0</a:t>
            </a:r>
          </a:p>
        </p:txBody>
      </p:sp>
      <p:sp>
        <p:nvSpPr>
          <p:cNvPr id="5" name="Rectangle 3"/>
          <p:cNvSpPr>
            <a:spLocks noGrp="1" noChangeArrowheads="1"/>
          </p:cNvSpPr>
          <p:nvPr>
            <p:ph idx="1"/>
          </p:nvPr>
        </p:nvSpPr>
        <p:spPr>
          <a:xfrm>
            <a:off x="609600" y="1412776"/>
            <a:ext cx="7573963" cy="5112567"/>
          </a:xfrm>
        </p:spPr>
        <p:txBody>
          <a:bodyPr/>
          <a:lstStyle/>
          <a:p>
            <a:pPr eaLnBrk="1" hangingPunct="1">
              <a:buFont typeface="Arial" panose="020B0604020202020204" pitchFamily="34" charset="0"/>
              <a:buChar char="•"/>
              <a:defRPr/>
            </a:pPr>
            <a:r>
              <a:rPr lang="sv-SE" sz="2200" dirty="0" smtClean="0">
                <a:effectLst/>
              </a:rPr>
              <a:t>Använd </a:t>
            </a:r>
            <a:r>
              <a:rPr lang="sv-SE" altLang="sv-SE" sz="2200" i="1" dirty="0" smtClean="0">
                <a:effectLst/>
                <a:sym typeface="Symbol"/>
              </a:rPr>
              <a:t></a:t>
            </a:r>
            <a:r>
              <a:rPr lang="sv-SE" sz="2200" i="1" baseline="-25000" dirty="0">
                <a:effectLst/>
              </a:rPr>
              <a:t>t</a:t>
            </a:r>
            <a:r>
              <a:rPr lang="sv-SE" sz="2200" i="1" dirty="0">
                <a:effectLst/>
              </a:rPr>
              <a:t> </a:t>
            </a:r>
            <a:r>
              <a:rPr lang="sv-SE" altLang="sv-SE" sz="2200" dirty="0">
                <a:effectLst/>
                <a:sym typeface="Symbol"/>
              </a:rPr>
              <a:t>=</a:t>
            </a:r>
            <a:r>
              <a:rPr lang="sv-SE" altLang="sv-SE" sz="2200" i="1" dirty="0">
                <a:effectLst/>
                <a:sym typeface="Symbol"/>
              </a:rPr>
              <a:t> </a:t>
            </a:r>
            <a:r>
              <a:rPr lang="sv-SE" sz="2200" i="1" baseline="-25000" dirty="0" smtClean="0">
                <a:effectLst/>
              </a:rPr>
              <a:t>t</a:t>
            </a:r>
            <a:r>
              <a:rPr lang="sv-SE" altLang="sv-SE" sz="2200" i="1" baseline="30000" dirty="0" smtClean="0">
                <a:effectLst/>
                <a:sym typeface="Symbol"/>
              </a:rPr>
              <a:t>e</a:t>
            </a:r>
            <a:r>
              <a:rPr lang="sv-SE" altLang="sv-SE" sz="2200" dirty="0" smtClean="0">
                <a:effectLst/>
                <a:sym typeface="Symbol"/>
              </a:rPr>
              <a:t>+</a:t>
            </a:r>
            <a:r>
              <a:rPr lang="sv-SE" altLang="sv-SE" sz="2200" i="1" dirty="0" smtClean="0">
                <a:effectLst/>
                <a:sym typeface="Symbol"/>
              </a:rPr>
              <a:t></a:t>
            </a:r>
            <a:r>
              <a:rPr lang="sv-SE" altLang="sv-SE" sz="2200" dirty="0" smtClean="0">
                <a:effectLst/>
                <a:sym typeface="Symbol"/>
              </a:rPr>
              <a:t>+</a:t>
            </a:r>
            <a:r>
              <a:rPr lang="sv-SE" altLang="sv-SE" sz="2200" i="1" dirty="0" smtClean="0">
                <a:effectLst/>
                <a:sym typeface="Symbol"/>
              </a:rPr>
              <a:t>z</a:t>
            </a:r>
            <a:r>
              <a:rPr lang="sv-SE" altLang="sv-SE" sz="2200" dirty="0" smtClean="0">
                <a:effectLst/>
                <a:sym typeface="Symbol"/>
              </a:rPr>
              <a:t>-</a:t>
            </a:r>
            <a:r>
              <a:rPr lang="sv-SE" sz="2200" b="1" i="1" dirty="0" smtClean="0">
                <a:effectLst/>
                <a:sym typeface="Symbol"/>
              </a:rPr>
              <a:t></a:t>
            </a:r>
            <a:r>
              <a:rPr lang="sv-SE" sz="2200" baseline="10000" dirty="0" smtClean="0">
                <a:effectLst/>
                <a:sym typeface="Symbol"/>
              </a:rPr>
              <a:t></a:t>
            </a:r>
            <a:r>
              <a:rPr lang="sv-SE" sz="2200" i="1" dirty="0">
                <a:effectLst/>
                <a:sym typeface="Symbol"/>
              </a:rPr>
              <a:t>u</a:t>
            </a:r>
            <a:r>
              <a:rPr lang="sv-SE" sz="2200" i="1" baseline="-25000" dirty="0">
                <a:effectLst/>
              </a:rPr>
              <a:t>t</a:t>
            </a:r>
            <a:r>
              <a:rPr lang="sv-SE" sz="2200" i="1" dirty="0">
                <a:effectLst/>
              </a:rPr>
              <a:t> </a:t>
            </a:r>
            <a:r>
              <a:rPr lang="sv-SE" sz="2200" dirty="0" smtClean="0">
                <a:effectLst/>
              </a:rPr>
              <a:t>och anta att </a:t>
            </a:r>
            <a:r>
              <a:rPr lang="sv-SE" altLang="sv-SE" sz="2200" i="1" dirty="0">
                <a:effectLst/>
                <a:sym typeface="Symbol"/>
              </a:rPr>
              <a:t></a:t>
            </a:r>
            <a:r>
              <a:rPr lang="sv-SE" sz="2200" i="1" baseline="-25000" dirty="0" smtClean="0">
                <a:effectLst/>
              </a:rPr>
              <a:t>t</a:t>
            </a:r>
            <a:r>
              <a:rPr lang="sv-SE" altLang="sv-SE" sz="2200" i="1" baseline="30000" dirty="0" smtClean="0">
                <a:effectLst/>
                <a:sym typeface="Symbol"/>
              </a:rPr>
              <a:t>e</a:t>
            </a:r>
            <a:r>
              <a:rPr lang="sv-SE" sz="2200" dirty="0" smtClean="0">
                <a:effectLst/>
              </a:rPr>
              <a:t> =0. Då får vi:</a:t>
            </a:r>
          </a:p>
          <a:p>
            <a:pPr marL="0" indent="0" algn="ctr" eaLnBrk="1" hangingPunct="1">
              <a:defRPr/>
            </a:pPr>
            <a:r>
              <a:rPr lang="sv-SE" altLang="sv-SE" sz="2200" i="1" dirty="0">
                <a:effectLst/>
                <a:sym typeface="Symbol"/>
              </a:rPr>
              <a:t></a:t>
            </a:r>
            <a:r>
              <a:rPr lang="sv-SE" sz="2200" i="1" baseline="-25000" dirty="0">
                <a:effectLst/>
              </a:rPr>
              <a:t>t</a:t>
            </a:r>
            <a:r>
              <a:rPr lang="sv-SE" sz="2200" i="1" dirty="0">
                <a:effectLst/>
              </a:rPr>
              <a:t> </a:t>
            </a:r>
            <a:r>
              <a:rPr lang="sv-SE" altLang="sv-SE" sz="2200" dirty="0">
                <a:effectLst/>
                <a:sym typeface="Symbol"/>
              </a:rPr>
              <a:t>=</a:t>
            </a:r>
            <a:r>
              <a:rPr lang="sv-SE" altLang="sv-SE" sz="2200" i="1" dirty="0">
                <a:effectLst/>
                <a:sym typeface="Symbol"/>
              </a:rPr>
              <a:t> </a:t>
            </a:r>
            <a:r>
              <a:rPr lang="sv-SE" altLang="sv-SE" sz="2200" i="1" dirty="0" smtClean="0">
                <a:effectLst/>
                <a:sym typeface="Symbol"/>
              </a:rPr>
              <a:t></a:t>
            </a:r>
            <a:r>
              <a:rPr lang="sv-SE" altLang="sv-SE" sz="2200" dirty="0">
                <a:effectLst/>
                <a:sym typeface="Symbol"/>
              </a:rPr>
              <a:t>+</a:t>
            </a:r>
            <a:r>
              <a:rPr lang="sv-SE" altLang="sv-SE" sz="2200" i="1" dirty="0">
                <a:effectLst/>
                <a:sym typeface="Symbol"/>
              </a:rPr>
              <a:t>z</a:t>
            </a:r>
            <a:r>
              <a:rPr lang="sv-SE" altLang="sv-SE" sz="2200" dirty="0">
                <a:effectLst/>
                <a:sym typeface="Symbol"/>
              </a:rPr>
              <a:t>-</a:t>
            </a:r>
            <a:r>
              <a:rPr lang="sv-SE" sz="2200" i="1" dirty="0">
                <a:effectLst/>
                <a:sym typeface="Symbol"/>
              </a:rPr>
              <a:t></a:t>
            </a:r>
            <a:r>
              <a:rPr lang="sv-SE" sz="2200" baseline="10000" dirty="0">
                <a:effectLst/>
                <a:sym typeface="Symbol"/>
              </a:rPr>
              <a:t></a:t>
            </a:r>
            <a:r>
              <a:rPr lang="sv-SE" sz="2200" i="1" dirty="0" smtClean="0">
                <a:effectLst/>
                <a:sym typeface="Symbol"/>
              </a:rPr>
              <a:t>u</a:t>
            </a:r>
            <a:r>
              <a:rPr lang="sv-SE" sz="2200" i="1" baseline="-25000" dirty="0" smtClean="0">
                <a:effectLst/>
              </a:rPr>
              <a:t>t</a:t>
            </a:r>
          </a:p>
          <a:p>
            <a:pPr eaLnBrk="1" hangingPunct="1">
              <a:buFont typeface="Arial" panose="020B0604020202020204" pitchFamily="34" charset="0"/>
              <a:buChar char="•"/>
              <a:defRPr/>
            </a:pPr>
            <a:r>
              <a:rPr lang="sv-SE" sz="2200" dirty="0">
                <a:effectLst/>
              </a:rPr>
              <a:t>Detta är ett uttryck för det samband som Phillips, </a:t>
            </a:r>
            <a:r>
              <a:rPr lang="sv-SE" sz="2200" dirty="0" err="1">
                <a:effectLst/>
              </a:rPr>
              <a:t>Solow</a:t>
            </a:r>
            <a:r>
              <a:rPr lang="sv-SE" sz="2200" dirty="0">
                <a:effectLst/>
              </a:rPr>
              <a:t> och Samuelson fann för </a:t>
            </a:r>
            <a:r>
              <a:rPr lang="sv-SE" sz="2200" dirty="0" smtClean="0">
                <a:effectLst/>
              </a:rPr>
              <a:t>England </a:t>
            </a:r>
            <a:r>
              <a:rPr lang="sv-SE" sz="2200" dirty="0">
                <a:effectLst/>
              </a:rPr>
              <a:t>och USA – Phillips-kurvan.</a:t>
            </a:r>
          </a:p>
          <a:p>
            <a:pPr eaLnBrk="1" hangingPunct="1">
              <a:buFont typeface="Arial" panose="020B0604020202020204" pitchFamily="34" charset="0"/>
              <a:buChar char="•"/>
              <a:defRPr/>
            </a:pPr>
            <a:r>
              <a:rPr lang="sv-SE" sz="2200" dirty="0" smtClean="0">
                <a:effectLst/>
              </a:rPr>
              <a:t>Denna variant av Phillips-kurvan kan ge en </a:t>
            </a:r>
            <a:r>
              <a:rPr lang="sv-SE" sz="2200" dirty="0">
                <a:effectLst/>
              </a:rPr>
              <a:t>pris-lönespiral. </a:t>
            </a:r>
            <a:endParaRPr lang="sv-SE" sz="2200" dirty="0" smtClean="0">
              <a:effectLst/>
            </a:endParaRPr>
          </a:p>
          <a:p>
            <a:pPr eaLnBrk="1" hangingPunct="1">
              <a:buFont typeface="Arial" panose="020B0604020202020204" pitchFamily="34" charset="0"/>
              <a:buChar char="•"/>
              <a:defRPr/>
            </a:pPr>
            <a:r>
              <a:rPr lang="sv-SE" altLang="sv-SE" sz="2200" i="1" dirty="0">
                <a:effectLst/>
                <a:sym typeface="Symbol"/>
              </a:rPr>
              <a:t></a:t>
            </a:r>
            <a:r>
              <a:rPr lang="sv-SE" sz="2200" i="1" baseline="-25000" dirty="0">
                <a:effectLst/>
              </a:rPr>
              <a:t>t</a:t>
            </a:r>
            <a:r>
              <a:rPr lang="sv-SE" altLang="sv-SE" sz="2200" i="1" baseline="30000" dirty="0">
                <a:effectLst/>
                <a:sym typeface="Symbol"/>
              </a:rPr>
              <a:t>e</a:t>
            </a:r>
            <a:r>
              <a:rPr lang="sv-SE" sz="2200" dirty="0">
                <a:effectLst/>
              </a:rPr>
              <a:t> </a:t>
            </a:r>
            <a:r>
              <a:rPr lang="sv-SE" sz="2200" dirty="0" smtClean="0">
                <a:effectLst/>
              </a:rPr>
              <a:t>= 0  betyder att </a:t>
            </a:r>
            <a:r>
              <a:rPr lang="sv-SE" sz="2200" dirty="0">
                <a:effectLst/>
              </a:rPr>
              <a:t>den förväntade prisnivån är lika med förra periodens pris. Så länge arbetslösheten är lägre än den naturliga blir varje år priserna högre än de förväntade, dvs högre än förra årets. </a:t>
            </a:r>
            <a:r>
              <a:rPr lang="sv-SE" sz="2200" dirty="0" smtClean="0">
                <a:effectLst/>
              </a:rPr>
              <a:t>Lönerna sätts varje period högre än förra. </a:t>
            </a:r>
          </a:p>
          <a:p>
            <a:pPr eaLnBrk="1" hangingPunct="1">
              <a:buFont typeface="Arial" panose="020B0604020202020204" pitchFamily="34" charset="0"/>
              <a:buChar char="•"/>
              <a:defRPr/>
            </a:pPr>
            <a:r>
              <a:rPr lang="sv-SE" sz="2200" dirty="0" smtClean="0">
                <a:effectLst/>
              </a:rPr>
              <a:t>Vi </a:t>
            </a:r>
            <a:r>
              <a:rPr lang="sv-SE" sz="2200" dirty="0">
                <a:effectLst/>
              </a:rPr>
              <a:t>får en stadig </a:t>
            </a:r>
            <a:r>
              <a:rPr lang="sv-SE" sz="2200" dirty="0" smtClean="0">
                <a:effectLst/>
              </a:rPr>
              <a:t>pris- och löneuppgång </a:t>
            </a:r>
            <a:r>
              <a:rPr lang="sv-SE" sz="2200" dirty="0">
                <a:effectLst/>
              </a:rPr>
              <a:t>(inflation</a:t>
            </a:r>
            <a:r>
              <a:rPr lang="sv-SE" sz="2200" dirty="0" smtClean="0">
                <a:effectLst/>
              </a:rPr>
              <a:t>).</a:t>
            </a:r>
          </a:p>
          <a:p>
            <a:pPr eaLnBrk="1" hangingPunct="1">
              <a:buFont typeface="Arial" panose="020B0604020202020204" pitchFamily="34" charset="0"/>
              <a:buChar char="•"/>
              <a:defRPr/>
            </a:pPr>
            <a:endParaRPr lang="sv-SE" sz="2000" dirty="0">
              <a:effectLst/>
            </a:endParaRPr>
          </a:p>
        </p:txBody>
      </p:sp>
    </p:spTree>
    <p:extLst>
      <p:ext uri="{BB962C8B-B14F-4D97-AF65-F5344CB8AC3E}">
        <p14:creationId xmlns:p14="http://schemas.microsoft.com/office/powerpoint/2010/main" val="602946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8</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smtClean="0"/>
              <a:t>Phillipskurvan i data:1</a:t>
            </a:r>
          </a:p>
        </p:txBody>
      </p:sp>
      <p:pic>
        <p:nvPicPr>
          <p:cNvPr id="583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575440"/>
            <a:ext cx="7560840" cy="49230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reeform 5"/>
          <p:cNvSpPr/>
          <p:nvPr/>
        </p:nvSpPr>
        <p:spPr bwMode="auto">
          <a:xfrm>
            <a:off x="2420678" y="3189179"/>
            <a:ext cx="4662684" cy="1806129"/>
          </a:xfrm>
          <a:custGeom>
            <a:avLst/>
            <a:gdLst>
              <a:gd name="connsiteX0" fmla="*/ 0 w 4662684"/>
              <a:gd name="connsiteY0" fmla="*/ 0 h 1806129"/>
              <a:gd name="connsiteX1" fmla="*/ 1934598 w 4662684"/>
              <a:gd name="connsiteY1" fmla="*/ 1398050 h 1806129"/>
              <a:gd name="connsiteX2" fmla="*/ 4662684 w 4662684"/>
              <a:gd name="connsiteY2" fmla="*/ 1806129 h 1806129"/>
            </a:gdLst>
            <a:ahLst/>
            <a:cxnLst>
              <a:cxn ang="0">
                <a:pos x="connsiteX0" y="connsiteY0"/>
              </a:cxn>
              <a:cxn ang="0">
                <a:pos x="connsiteX1" y="connsiteY1"/>
              </a:cxn>
              <a:cxn ang="0">
                <a:pos x="connsiteX2" y="connsiteY2"/>
              </a:cxn>
            </a:cxnLst>
            <a:rect l="l" t="t" r="r" b="b"/>
            <a:pathLst>
              <a:path w="4662684" h="1806129">
                <a:moveTo>
                  <a:pt x="0" y="0"/>
                </a:moveTo>
                <a:cubicBezTo>
                  <a:pt x="578742" y="548514"/>
                  <a:pt x="1157484" y="1097029"/>
                  <a:pt x="1934598" y="1398050"/>
                </a:cubicBezTo>
                <a:cubicBezTo>
                  <a:pt x="2711712" y="1699071"/>
                  <a:pt x="3687198" y="1752600"/>
                  <a:pt x="4662684" y="1806129"/>
                </a:cubicBezTo>
              </a:path>
            </a:pathLst>
          </a:custGeom>
          <a:noFill/>
          <a:ln w="539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en-US"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7" name="Rectangle 6"/>
          <p:cNvSpPr/>
          <p:nvPr/>
        </p:nvSpPr>
        <p:spPr>
          <a:xfrm>
            <a:off x="2987824" y="1575440"/>
            <a:ext cx="3744416" cy="461665"/>
          </a:xfrm>
          <a:prstGeom prst="rect">
            <a:avLst/>
          </a:prstGeom>
        </p:spPr>
        <p:txBody>
          <a:bodyPr wrap="square">
            <a:spAutoFit/>
          </a:bodyPr>
          <a:lstStyle/>
          <a:p>
            <a:r>
              <a:rPr lang="en-US" dirty="0" err="1">
                <a:solidFill>
                  <a:schemeClr val="tx1"/>
                </a:solidFill>
                <a:latin typeface="+mn-lt"/>
              </a:rPr>
              <a:t>Phillipskurvan</a:t>
            </a:r>
            <a:r>
              <a:rPr lang="en-US" dirty="0">
                <a:solidFill>
                  <a:schemeClr val="tx1"/>
                </a:solidFill>
                <a:latin typeface="+mn-lt"/>
              </a:rPr>
              <a:t> </a:t>
            </a:r>
            <a:r>
              <a:rPr lang="en-US" dirty="0" smtClean="0">
                <a:solidFill>
                  <a:schemeClr val="tx1"/>
                </a:solidFill>
                <a:latin typeface="+mn-lt"/>
              </a:rPr>
              <a:t>1948-69</a:t>
            </a:r>
            <a:endParaRPr lang="en-US" dirty="0">
              <a:solidFill>
                <a:schemeClr val="tx1"/>
              </a:solidFill>
              <a:latin typeface="+mn-lt"/>
            </a:endParaRPr>
          </a:p>
        </p:txBody>
      </p:sp>
    </p:spTree>
    <p:extLst>
      <p:ext uri="{BB962C8B-B14F-4D97-AF65-F5344CB8AC3E}">
        <p14:creationId xmlns:p14="http://schemas.microsoft.com/office/powerpoint/2010/main" val="30739736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K9: </a:t>
            </a:r>
            <a:r>
              <a:rPr lang="sv-SE" dirty="0"/>
              <a:t>sid. </a:t>
            </a:r>
            <a:fld id="{71B7D319-3509-4EF6-A7CA-BA2351681FF6}" type="slidenum">
              <a:rPr lang="en-GB"/>
              <a:pPr>
                <a:defRPr/>
              </a:pPr>
              <a:t>9</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smtClean="0"/>
              <a:t>Phillipskurvan </a:t>
            </a:r>
            <a:r>
              <a:rPr lang="sv-SE" smtClean="0"/>
              <a:t>i data:2</a:t>
            </a:r>
            <a:endParaRPr lang="sv-SE" dirty="0" smtClean="0"/>
          </a:p>
        </p:txBody>
      </p:sp>
      <p:sp>
        <p:nvSpPr>
          <p:cNvPr id="6" name="Freeform 5"/>
          <p:cNvSpPr/>
          <p:nvPr/>
        </p:nvSpPr>
        <p:spPr bwMode="auto">
          <a:xfrm>
            <a:off x="2420678" y="3189179"/>
            <a:ext cx="4662684" cy="1806129"/>
          </a:xfrm>
          <a:custGeom>
            <a:avLst/>
            <a:gdLst>
              <a:gd name="connsiteX0" fmla="*/ 0 w 4662684"/>
              <a:gd name="connsiteY0" fmla="*/ 0 h 1806129"/>
              <a:gd name="connsiteX1" fmla="*/ 1934598 w 4662684"/>
              <a:gd name="connsiteY1" fmla="*/ 1398050 h 1806129"/>
              <a:gd name="connsiteX2" fmla="*/ 4662684 w 4662684"/>
              <a:gd name="connsiteY2" fmla="*/ 1806129 h 1806129"/>
            </a:gdLst>
            <a:ahLst/>
            <a:cxnLst>
              <a:cxn ang="0">
                <a:pos x="connsiteX0" y="connsiteY0"/>
              </a:cxn>
              <a:cxn ang="0">
                <a:pos x="connsiteX1" y="connsiteY1"/>
              </a:cxn>
              <a:cxn ang="0">
                <a:pos x="connsiteX2" y="connsiteY2"/>
              </a:cxn>
            </a:cxnLst>
            <a:rect l="l" t="t" r="r" b="b"/>
            <a:pathLst>
              <a:path w="4662684" h="1806129">
                <a:moveTo>
                  <a:pt x="0" y="0"/>
                </a:moveTo>
                <a:cubicBezTo>
                  <a:pt x="578742" y="548514"/>
                  <a:pt x="1157484" y="1097029"/>
                  <a:pt x="1934598" y="1398050"/>
                </a:cubicBezTo>
                <a:cubicBezTo>
                  <a:pt x="2711712" y="1699071"/>
                  <a:pt x="3687198" y="1752600"/>
                  <a:pt x="4662684" y="1806129"/>
                </a:cubicBezTo>
              </a:path>
            </a:pathLst>
          </a:custGeom>
          <a:noFill/>
          <a:ln w="539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en-US" sz="2400" b="0" i="0" u="none" strike="noStrike" cap="none" normalizeH="0" baseline="0" smtClean="0">
              <a:ln>
                <a:noFill/>
              </a:ln>
              <a:solidFill>
                <a:schemeClr val="bg1"/>
              </a:solidFill>
              <a:effectLst/>
              <a:latin typeface="Times New Roman" pitchFamily="18" charset="0"/>
              <a:ea typeface="MS Gothic" pitchFamily="49" charset="-128"/>
            </a:endParaRPr>
          </a:p>
        </p:txBody>
      </p:sp>
      <p:pic>
        <p:nvPicPr>
          <p:cNvPr id="593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123" y="1575441"/>
            <a:ext cx="7666567" cy="48778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2987824" y="1575440"/>
            <a:ext cx="3744416" cy="461665"/>
          </a:xfrm>
          <a:prstGeom prst="rect">
            <a:avLst/>
          </a:prstGeom>
        </p:spPr>
        <p:txBody>
          <a:bodyPr wrap="square">
            <a:spAutoFit/>
          </a:bodyPr>
          <a:lstStyle/>
          <a:p>
            <a:r>
              <a:rPr lang="en-US" dirty="0" err="1">
                <a:solidFill>
                  <a:schemeClr val="tx1"/>
                </a:solidFill>
                <a:latin typeface="+mn-lt"/>
              </a:rPr>
              <a:t>Phillipskurvan</a:t>
            </a:r>
            <a:r>
              <a:rPr lang="en-US" dirty="0">
                <a:solidFill>
                  <a:schemeClr val="tx1"/>
                </a:solidFill>
                <a:latin typeface="+mn-lt"/>
              </a:rPr>
              <a:t> </a:t>
            </a:r>
            <a:r>
              <a:rPr lang="en-US" dirty="0" err="1" smtClean="0">
                <a:solidFill>
                  <a:schemeClr val="tx1"/>
                </a:solidFill>
                <a:latin typeface="+mn-lt"/>
              </a:rPr>
              <a:t>från</a:t>
            </a:r>
            <a:r>
              <a:rPr lang="en-US" dirty="0" smtClean="0">
                <a:solidFill>
                  <a:schemeClr val="tx1"/>
                </a:solidFill>
                <a:latin typeface="+mn-lt"/>
              </a:rPr>
              <a:t> 1970</a:t>
            </a:r>
            <a:endParaRPr lang="en-US" dirty="0">
              <a:solidFill>
                <a:schemeClr val="tx1"/>
              </a:solidFill>
              <a:latin typeface="+mn-lt"/>
            </a:endParaRPr>
          </a:p>
        </p:txBody>
      </p:sp>
    </p:spTree>
    <p:extLst>
      <p:ext uri="{BB962C8B-B14F-4D97-AF65-F5344CB8AC3E}">
        <p14:creationId xmlns:p14="http://schemas.microsoft.com/office/powerpoint/2010/main" val="254381690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54097</TotalTime>
  <Words>2409</Words>
  <Application>Microsoft Office PowerPoint</Application>
  <PresentationFormat>On-screen Show (4:3)</PresentationFormat>
  <Paragraphs>331</Paragraphs>
  <Slides>26</Slides>
  <Notes>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29" baseType="lpstr">
      <vt:lpstr>Default Design</vt:lpstr>
      <vt:lpstr>1_Default Design</vt:lpstr>
      <vt:lpstr>Equation</vt:lpstr>
      <vt:lpstr>Kapitel 9 Phillipskurvan, jämviktsarbetslösheten och inflationen</vt:lpstr>
      <vt:lpstr>Phillipskurvan</vt:lpstr>
      <vt:lpstr>Inflation, förväntad inflation  och arbetslöshet</vt:lpstr>
      <vt:lpstr>Från priser till inflation</vt:lpstr>
      <vt:lpstr>Alternativ härledning utan logaritmer</vt:lpstr>
      <vt:lpstr>Vad säger vårt nya samband?</vt:lpstr>
      <vt:lpstr>Phillipskurvan version 1.0</vt:lpstr>
      <vt:lpstr>Phillipskurvan i data:1</vt:lpstr>
      <vt:lpstr>Phillipskurvan i data:2</vt:lpstr>
      <vt:lpstr>Phillipskurvan ”muterar”</vt:lpstr>
      <vt:lpstr>Inflation i USA sedan 1900</vt:lpstr>
      <vt:lpstr>Ny förväntningsbildning</vt:lpstr>
      <vt:lpstr>Förväntningsutvidgad Phillipskurva</vt:lpstr>
      <vt:lpstr>Phillipskurvan version 2.0</vt:lpstr>
      <vt:lpstr>Phillipskurvan idag</vt:lpstr>
      <vt:lpstr>Inflationsförväntningar i Sverige</vt:lpstr>
      <vt:lpstr>Jämviktsarbetslösheten</vt:lpstr>
      <vt:lpstr>NAIRU</vt:lpstr>
      <vt:lpstr>Pengars neutralitet</vt:lpstr>
      <vt:lpstr>Phillipskurvan och jämviktsarbetslöshet i Europa</vt:lpstr>
      <vt:lpstr>Skattad jämviktsarbetslöshet i olika länder</vt:lpstr>
      <vt:lpstr>Skattad jämviktsarbetslöshet Sverige</vt:lpstr>
      <vt:lpstr>Phillips kurvan vid mycket hög och eller mycket låg inflation</vt:lpstr>
      <vt:lpstr>PowerPoint Presentation</vt:lpstr>
      <vt:lpstr>Lite doktrinhistoria</vt:lpstr>
      <vt:lpstr>Lite doktrinhistoria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2</dc:title>
  <dc:subject>Macroeconomics, 3/e, Blanchard</dc:subject>
  <dc:creator>John Hassler</dc:creator>
  <cp:lastModifiedBy>hasslerj</cp:lastModifiedBy>
  <cp:revision>517</cp:revision>
  <cp:lastPrinted>2022-04-07T10:10:55Z</cp:lastPrinted>
  <dcterms:created xsi:type="dcterms:W3CDTF">2001-01-09T19:01:00Z</dcterms:created>
  <dcterms:modified xsi:type="dcterms:W3CDTF">2022-04-29T12:39:55Z</dcterms:modified>
</cp:coreProperties>
</file>