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charts/chart3.xml" ContentType="application/vnd.openxmlformats-officedocument.drawingml.chart+xml"/>
  <Override PartName="/ppt/drawings/drawing3.xml" ContentType="application/vnd.openxmlformats-officedocument.drawingml.chartshapes+xml"/>
  <Override PartName="/ppt/charts/chart4.xml" ContentType="application/vnd.openxmlformats-officedocument.drawingml.chart+xml"/>
  <Override PartName="/ppt/drawings/drawing4.xml" ContentType="application/vnd.openxmlformats-officedocument.drawingml.chartshapes+xml"/>
  <Override PartName="/ppt/charts/chart5.xml" ContentType="application/vnd.openxmlformats-officedocument.drawingml.chart+xml"/>
  <Override PartName="/ppt/drawings/drawing5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2" r:id="rId4"/>
    <p:sldId id="263" r:id="rId5"/>
    <p:sldId id="261" r:id="rId6"/>
  </p:sldIdLst>
  <p:sldSz cx="9144000" cy="6858000" type="screen4x3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101" d="100"/>
          <a:sy n="101" d="100"/>
        </p:scale>
        <p:origin x="-96" y="-2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hasslerj\Dropbox\Work\Inequality\IncomePikettySaez.xlsx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C:\Users\hasslerj\Dropbox\Work\Inequality\IncomePikettySaez.xlsx" TargetMode="Externa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oleObject" Target="file:///C:\Users\hasslerj\Downloads\102017031p1g018.xlsx" TargetMode="Externa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oleObject" Target="file:///C:\Users\hasslerj\Downloads\102017031p1g018.xlsx" TargetMode="Externa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5.xml"/><Relationship Id="rId1" Type="http://schemas.openxmlformats.org/officeDocument/2006/relationships/oleObject" Target="file:///C:\Users\hasslerj\Downloads\102017031p1g018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5.5492858002051226E-2"/>
          <c:y val="0.11856589314938139"/>
          <c:w val="0.75688862634729037"/>
          <c:h val="0.7698217112283654"/>
        </c:manualLayout>
      </c:layout>
      <c:lineChart>
        <c:grouping val="standard"/>
        <c:varyColors val="0"/>
        <c:ser>
          <c:idx val="2"/>
          <c:order val="0"/>
          <c:tx>
            <c:v>USA Övre 1%</c:v>
          </c:tx>
          <c:spPr>
            <a:ln>
              <a:solidFill>
                <a:srgbClr val="0070C0"/>
              </a:solidFill>
            </a:ln>
          </c:spPr>
          <c:marker>
            <c:symbol val="none"/>
          </c:marker>
          <c:cat>
            <c:numRef>
              <c:f>Graphs!$A$2:$A$47</c:f>
              <c:numCache>
                <c:formatCode>General</c:formatCode>
                <c:ptCount val="46"/>
                <c:pt idx="0">
                  <c:v>1970</c:v>
                </c:pt>
                <c:pt idx="1">
                  <c:v>1971</c:v>
                </c:pt>
                <c:pt idx="2">
                  <c:v>1972</c:v>
                </c:pt>
                <c:pt idx="3">
                  <c:v>1973</c:v>
                </c:pt>
                <c:pt idx="4">
                  <c:v>1974</c:v>
                </c:pt>
                <c:pt idx="5">
                  <c:v>1975</c:v>
                </c:pt>
                <c:pt idx="6">
                  <c:v>1976</c:v>
                </c:pt>
                <c:pt idx="7">
                  <c:v>1977</c:v>
                </c:pt>
                <c:pt idx="8">
                  <c:v>1978</c:v>
                </c:pt>
                <c:pt idx="9">
                  <c:v>1979</c:v>
                </c:pt>
                <c:pt idx="10">
                  <c:v>1980</c:v>
                </c:pt>
                <c:pt idx="11">
                  <c:v>1981</c:v>
                </c:pt>
                <c:pt idx="12">
                  <c:v>1982</c:v>
                </c:pt>
                <c:pt idx="13">
                  <c:v>1983</c:v>
                </c:pt>
                <c:pt idx="14">
                  <c:v>1984</c:v>
                </c:pt>
                <c:pt idx="15">
                  <c:v>1985</c:v>
                </c:pt>
                <c:pt idx="16">
                  <c:v>1986</c:v>
                </c:pt>
                <c:pt idx="17">
                  <c:v>1987</c:v>
                </c:pt>
                <c:pt idx="18">
                  <c:v>1988</c:v>
                </c:pt>
                <c:pt idx="19">
                  <c:v>1989</c:v>
                </c:pt>
                <c:pt idx="20">
                  <c:v>1990</c:v>
                </c:pt>
                <c:pt idx="21">
                  <c:v>1991</c:v>
                </c:pt>
                <c:pt idx="22">
                  <c:v>1992</c:v>
                </c:pt>
                <c:pt idx="23">
                  <c:v>1993</c:v>
                </c:pt>
                <c:pt idx="24">
                  <c:v>1994</c:v>
                </c:pt>
                <c:pt idx="25">
                  <c:v>1995</c:v>
                </c:pt>
                <c:pt idx="26">
                  <c:v>1996</c:v>
                </c:pt>
                <c:pt idx="27">
                  <c:v>1997</c:v>
                </c:pt>
                <c:pt idx="28">
                  <c:v>1998</c:v>
                </c:pt>
                <c:pt idx="29">
                  <c:v>1999</c:v>
                </c:pt>
                <c:pt idx="30">
                  <c:v>2000</c:v>
                </c:pt>
                <c:pt idx="31">
                  <c:v>2001</c:v>
                </c:pt>
                <c:pt idx="32">
                  <c:v>2002</c:v>
                </c:pt>
                <c:pt idx="33">
                  <c:v>2003</c:v>
                </c:pt>
                <c:pt idx="34">
                  <c:v>2004</c:v>
                </c:pt>
                <c:pt idx="35">
                  <c:v>2005</c:v>
                </c:pt>
                <c:pt idx="36">
                  <c:v>2006</c:v>
                </c:pt>
                <c:pt idx="37">
                  <c:v>2007</c:v>
                </c:pt>
                <c:pt idx="38">
                  <c:v>2008</c:v>
                </c:pt>
                <c:pt idx="39">
                  <c:v>2009</c:v>
                </c:pt>
                <c:pt idx="40">
                  <c:v>2010</c:v>
                </c:pt>
                <c:pt idx="41">
                  <c:v>2011</c:v>
                </c:pt>
                <c:pt idx="42">
                  <c:v>2012</c:v>
                </c:pt>
                <c:pt idx="43">
                  <c:v>2013</c:v>
                </c:pt>
                <c:pt idx="44">
                  <c:v>2014</c:v>
                </c:pt>
                <c:pt idx="45">
                  <c:v>2015</c:v>
                </c:pt>
              </c:numCache>
            </c:numRef>
          </c:cat>
          <c:val>
            <c:numRef>
              <c:f>Graphs!$K$2:$K$47</c:f>
              <c:numCache>
                <c:formatCode>General</c:formatCode>
                <c:ptCount val="46"/>
                <c:pt idx="0">
                  <c:v>0</c:v>
                </c:pt>
                <c:pt idx="1">
                  <c:v>-0.49935495376578842</c:v>
                </c:pt>
                <c:pt idx="2">
                  <c:v>3.2014681101775864</c:v>
                </c:pt>
                <c:pt idx="3">
                  <c:v>5.180837577198588</c:v>
                </c:pt>
                <c:pt idx="4">
                  <c:v>7.0598554330179297</c:v>
                </c:pt>
                <c:pt idx="5">
                  <c:v>-5.5297007473498638E-2</c:v>
                </c:pt>
                <c:pt idx="6">
                  <c:v>0.85588638611507406</c:v>
                </c:pt>
                <c:pt idx="7">
                  <c:v>1.9849082898646486</c:v>
                </c:pt>
                <c:pt idx="8">
                  <c:v>4.5952218003506147</c:v>
                </c:pt>
                <c:pt idx="9">
                  <c:v>5.5395925205195908</c:v>
                </c:pt>
                <c:pt idx="10">
                  <c:v>4.5571798081486321</c:v>
                </c:pt>
                <c:pt idx="11">
                  <c:v>1.7446351241300704</c:v>
                </c:pt>
                <c:pt idx="12">
                  <c:v>4.2262729144208322</c:v>
                </c:pt>
                <c:pt idx="13">
                  <c:v>5.6924760037555728</c:v>
                </c:pt>
                <c:pt idx="14">
                  <c:v>12.980477915746945</c:v>
                </c:pt>
                <c:pt idx="15">
                  <c:v>17.675022240811032</c:v>
                </c:pt>
                <c:pt idx="16">
                  <c:v>19.705880240102701</c:v>
                </c:pt>
                <c:pt idx="17">
                  <c:v>44.870978780407654</c:v>
                </c:pt>
                <c:pt idx="18">
                  <c:v>86.283671082749493</c:v>
                </c:pt>
                <c:pt idx="19">
                  <c:v>77.891561992512123</c:v>
                </c:pt>
                <c:pt idx="20">
                  <c:v>81.824827472652515</c:v>
                </c:pt>
                <c:pt idx="21">
                  <c:v>65.543553220704325</c:v>
                </c:pt>
                <c:pt idx="22">
                  <c:v>84.934792405033846</c:v>
                </c:pt>
                <c:pt idx="23">
                  <c:v>73.308218871929654</c:v>
                </c:pt>
                <c:pt idx="24">
                  <c:v>76.786323104194651</c:v>
                </c:pt>
                <c:pt idx="25">
                  <c:v>91.45292644830954</c:v>
                </c:pt>
                <c:pt idx="26">
                  <c:v>104.29201472215121</c:v>
                </c:pt>
                <c:pt idx="27">
                  <c:v>122.31404435664933</c:v>
                </c:pt>
                <c:pt idx="28">
                  <c:v>141.33156550908026</c:v>
                </c:pt>
                <c:pt idx="29">
                  <c:v>160.33559451096102</c:v>
                </c:pt>
                <c:pt idx="30">
                  <c:v>174.83216198015168</c:v>
                </c:pt>
                <c:pt idx="31">
                  <c:v>150.15155507796314</c:v>
                </c:pt>
                <c:pt idx="32">
                  <c:v>134.64788822330527</c:v>
                </c:pt>
                <c:pt idx="33">
                  <c:v>134.90326986102716</c:v>
                </c:pt>
                <c:pt idx="34">
                  <c:v>159.07409696377869</c:v>
                </c:pt>
                <c:pt idx="35">
                  <c:v>186.50928618000131</c:v>
                </c:pt>
                <c:pt idx="36">
                  <c:v>198.03419680056157</c:v>
                </c:pt>
                <c:pt idx="37">
                  <c:v>211.02801578213882</c:v>
                </c:pt>
                <c:pt idx="38">
                  <c:v>187.7844925275208</c:v>
                </c:pt>
                <c:pt idx="39">
                  <c:v>152.46575964142863</c:v>
                </c:pt>
                <c:pt idx="40">
                  <c:v>165.69769669349097</c:v>
                </c:pt>
                <c:pt idx="41">
                  <c:v>164.01541964949712</c:v>
                </c:pt>
                <c:pt idx="42">
                  <c:v>193.81952605236495</c:v>
                </c:pt>
                <c:pt idx="43">
                  <c:v>167.71427291077197</c:v>
                </c:pt>
                <c:pt idx="44">
                  <c:v>181.13649689153164</c:v>
                </c:pt>
                <c:pt idx="45">
                  <c:v>200.28744010488589</c:v>
                </c:pt>
              </c:numCache>
            </c:numRef>
          </c:val>
          <c:smooth val="0"/>
        </c:ser>
        <c:ser>
          <c:idx val="1"/>
          <c:order val="1"/>
          <c:tx>
            <c:v>USA Övre 10%</c:v>
          </c:tx>
          <c:spPr>
            <a:ln>
              <a:solidFill>
                <a:srgbClr val="92D050"/>
              </a:solidFill>
            </a:ln>
          </c:spPr>
          <c:marker>
            <c:symbol val="none"/>
          </c:marker>
          <c:cat>
            <c:numRef>
              <c:f>Graphs!$A$2:$A$47</c:f>
              <c:numCache>
                <c:formatCode>General</c:formatCode>
                <c:ptCount val="46"/>
                <c:pt idx="0">
                  <c:v>1970</c:v>
                </c:pt>
                <c:pt idx="1">
                  <c:v>1971</c:v>
                </c:pt>
                <c:pt idx="2">
                  <c:v>1972</c:v>
                </c:pt>
                <c:pt idx="3">
                  <c:v>1973</c:v>
                </c:pt>
                <c:pt idx="4">
                  <c:v>1974</c:v>
                </c:pt>
                <c:pt idx="5">
                  <c:v>1975</c:v>
                </c:pt>
                <c:pt idx="6">
                  <c:v>1976</c:v>
                </c:pt>
                <c:pt idx="7">
                  <c:v>1977</c:v>
                </c:pt>
                <c:pt idx="8">
                  <c:v>1978</c:v>
                </c:pt>
                <c:pt idx="9">
                  <c:v>1979</c:v>
                </c:pt>
                <c:pt idx="10">
                  <c:v>1980</c:v>
                </c:pt>
                <c:pt idx="11">
                  <c:v>1981</c:v>
                </c:pt>
                <c:pt idx="12">
                  <c:v>1982</c:v>
                </c:pt>
                <c:pt idx="13">
                  <c:v>1983</c:v>
                </c:pt>
                <c:pt idx="14">
                  <c:v>1984</c:v>
                </c:pt>
                <c:pt idx="15">
                  <c:v>1985</c:v>
                </c:pt>
                <c:pt idx="16">
                  <c:v>1986</c:v>
                </c:pt>
                <c:pt idx="17">
                  <c:v>1987</c:v>
                </c:pt>
                <c:pt idx="18">
                  <c:v>1988</c:v>
                </c:pt>
                <c:pt idx="19">
                  <c:v>1989</c:v>
                </c:pt>
                <c:pt idx="20">
                  <c:v>1990</c:v>
                </c:pt>
                <c:pt idx="21">
                  <c:v>1991</c:v>
                </c:pt>
                <c:pt idx="22">
                  <c:v>1992</c:v>
                </c:pt>
                <c:pt idx="23">
                  <c:v>1993</c:v>
                </c:pt>
                <c:pt idx="24">
                  <c:v>1994</c:v>
                </c:pt>
                <c:pt idx="25">
                  <c:v>1995</c:v>
                </c:pt>
                <c:pt idx="26">
                  <c:v>1996</c:v>
                </c:pt>
                <c:pt idx="27">
                  <c:v>1997</c:v>
                </c:pt>
                <c:pt idx="28">
                  <c:v>1998</c:v>
                </c:pt>
                <c:pt idx="29">
                  <c:v>1999</c:v>
                </c:pt>
                <c:pt idx="30">
                  <c:v>2000</c:v>
                </c:pt>
                <c:pt idx="31">
                  <c:v>2001</c:v>
                </c:pt>
                <c:pt idx="32">
                  <c:v>2002</c:v>
                </c:pt>
                <c:pt idx="33">
                  <c:v>2003</c:v>
                </c:pt>
                <c:pt idx="34">
                  <c:v>2004</c:v>
                </c:pt>
                <c:pt idx="35">
                  <c:v>2005</c:v>
                </c:pt>
                <c:pt idx="36">
                  <c:v>2006</c:v>
                </c:pt>
                <c:pt idx="37">
                  <c:v>2007</c:v>
                </c:pt>
                <c:pt idx="38">
                  <c:v>2008</c:v>
                </c:pt>
                <c:pt idx="39">
                  <c:v>2009</c:v>
                </c:pt>
                <c:pt idx="40">
                  <c:v>2010</c:v>
                </c:pt>
                <c:pt idx="41">
                  <c:v>2011</c:v>
                </c:pt>
                <c:pt idx="42">
                  <c:v>2012</c:v>
                </c:pt>
                <c:pt idx="43">
                  <c:v>2013</c:v>
                </c:pt>
                <c:pt idx="44">
                  <c:v>2014</c:v>
                </c:pt>
                <c:pt idx="45">
                  <c:v>2015</c:v>
                </c:pt>
              </c:numCache>
            </c:numRef>
          </c:cat>
          <c:val>
            <c:numRef>
              <c:f>Graphs!$J$2:$J$47</c:f>
              <c:numCache>
                <c:formatCode>General</c:formatCode>
                <c:ptCount val="46"/>
                <c:pt idx="0">
                  <c:v>0</c:v>
                </c:pt>
                <c:pt idx="1">
                  <c:v>0.48786727434948318</c:v>
                </c:pt>
                <c:pt idx="2">
                  <c:v>4.224766399243606</c:v>
                </c:pt>
                <c:pt idx="3">
                  <c:v>7.1648107012713638</c:v>
                </c:pt>
                <c:pt idx="4">
                  <c:v>5.6063263843430775</c:v>
                </c:pt>
                <c:pt idx="5">
                  <c:v>0.84611380971955441</c:v>
                </c:pt>
                <c:pt idx="6">
                  <c:v>2.6266235858777662</c:v>
                </c:pt>
                <c:pt idx="7">
                  <c:v>3.6984406897585274</c:v>
                </c:pt>
                <c:pt idx="8">
                  <c:v>5.6568136692347366</c:v>
                </c:pt>
                <c:pt idx="9">
                  <c:v>5.2433643139747232</c:v>
                </c:pt>
                <c:pt idx="10">
                  <c:v>4.0699090770025066</c:v>
                </c:pt>
                <c:pt idx="11">
                  <c:v>2.7060394073306782</c:v>
                </c:pt>
                <c:pt idx="12">
                  <c:v>2.1884953229022841</c:v>
                </c:pt>
                <c:pt idx="13">
                  <c:v>2.6202138466885003</c:v>
                </c:pt>
                <c:pt idx="14">
                  <c:v>6.8790196318028478</c:v>
                </c:pt>
                <c:pt idx="15">
                  <c:v>9.7476955822849334</c:v>
                </c:pt>
                <c:pt idx="16">
                  <c:v>12.245623182304215</c:v>
                </c:pt>
                <c:pt idx="17">
                  <c:v>21.793190894527825</c:v>
                </c:pt>
                <c:pt idx="18">
                  <c:v>35.342821865088695</c:v>
                </c:pt>
                <c:pt idx="19">
                  <c:v>34.378269064050301</c:v>
                </c:pt>
                <c:pt idx="20">
                  <c:v>34.702970356438698</c:v>
                </c:pt>
                <c:pt idx="21">
                  <c:v>29.31268324318404</c:v>
                </c:pt>
                <c:pt idx="22">
                  <c:v>35.277369109843249</c:v>
                </c:pt>
                <c:pt idx="23">
                  <c:v>32.158169773801859</c:v>
                </c:pt>
                <c:pt idx="24">
                  <c:v>34.879019349435481</c:v>
                </c:pt>
                <c:pt idx="25">
                  <c:v>42.055414171862765</c:v>
                </c:pt>
                <c:pt idx="26">
                  <c:v>47.573910187270997</c:v>
                </c:pt>
                <c:pt idx="27">
                  <c:v>55.540905395426194</c:v>
                </c:pt>
                <c:pt idx="28">
                  <c:v>64.628433137137449</c:v>
                </c:pt>
                <c:pt idx="29">
                  <c:v>73.336134417595787</c:v>
                </c:pt>
                <c:pt idx="30">
                  <c:v>77.924088781099869</c:v>
                </c:pt>
                <c:pt idx="31">
                  <c:v>70.200275407009627</c:v>
                </c:pt>
                <c:pt idx="32">
                  <c:v>64.229356280764364</c:v>
                </c:pt>
                <c:pt idx="33">
                  <c:v>63.498398941743602</c:v>
                </c:pt>
                <c:pt idx="34">
                  <c:v>71.38630305091587</c:v>
                </c:pt>
                <c:pt idx="35">
                  <c:v>80.328813973062012</c:v>
                </c:pt>
                <c:pt idx="36">
                  <c:v>85.940738290419517</c:v>
                </c:pt>
                <c:pt idx="37">
                  <c:v>91.915892927142266</c:v>
                </c:pt>
                <c:pt idx="38">
                  <c:v>83.074010674757062</c:v>
                </c:pt>
                <c:pt idx="39">
                  <c:v>70.430835419851689</c:v>
                </c:pt>
                <c:pt idx="40">
                  <c:v>74.761510758584876</c:v>
                </c:pt>
                <c:pt idx="41">
                  <c:v>74.536485146100063</c:v>
                </c:pt>
                <c:pt idx="42">
                  <c:v>84.102103192141897</c:v>
                </c:pt>
                <c:pt idx="43">
                  <c:v>77.667035650221095</c:v>
                </c:pt>
                <c:pt idx="44">
                  <c:v>83.242633406050004</c:v>
                </c:pt>
                <c:pt idx="45">
                  <c:v>93.311084196795093</c:v>
                </c:pt>
              </c:numCache>
            </c:numRef>
          </c:val>
          <c:smooth val="0"/>
        </c:ser>
        <c:ser>
          <c:idx val="0"/>
          <c:order val="2"/>
          <c:tx>
            <c:v>USA Nedre 90%</c:v>
          </c:tx>
          <c:spPr>
            <a:ln>
              <a:solidFill>
                <a:srgbClr val="FF0000"/>
              </a:solidFill>
            </a:ln>
          </c:spPr>
          <c:marker>
            <c:symbol val="none"/>
          </c:marker>
          <c:cat>
            <c:numRef>
              <c:f>Graphs!$A$2:$A$47</c:f>
              <c:numCache>
                <c:formatCode>General</c:formatCode>
                <c:ptCount val="46"/>
                <c:pt idx="0">
                  <c:v>1970</c:v>
                </c:pt>
                <c:pt idx="1">
                  <c:v>1971</c:v>
                </c:pt>
                <c:pt idx="2">
                  <c:v>1972</c:v>
                </c:pt>
                <c:pt idx="3">
                  <c:v>1973</c:v>
                </c:pt>
                <c:pt idx="4">
                  <c:v>1974</c:v>
                </c:pt>
                <c:pt idx="5">
                  <c:v>1975</c:v>
                </c:pt>
                <c:pt idx="6">
                  <c:v>1976</c:v>
                </c:pt>
                <c:pt idx="7">
                  <c:v>1977</c:v>
                </c:pt>
                <c:pt idx="8">
                  <c:v>1978</c:v>
                </c:pt>
                <c:pt idx="9">
                  <c:v>1979</c:v>
                </c:pt>
                <c:pt idx="10">
                  <c:v>1980</c:v>
                </c:pt>
                <c:pt idx="11">
                  <c:v>1981</c:v>
                </c:pt>
                <c:pt idx="12">
                  <c:v>1982</c:v>
                </c:pt>
                <c:pt idx="13">
                  <c:v>1983</c:v>
                </c:pt>
                <c:pt idx="14">
                  <c:v>1984</c:v>
                </c:pt>
                <c:pt idx="15">
                  <c:v>1985</c:v>
                </c:pt>
                <c:pt idx="16">
                  <c:v>1986</c:v>
                </c:pt>
                <c:pt idx="17">
                  <c:v>1987</c:v>
                </c:pt>
                <c:pt idx="18">
                  <c:v>1988</c:v>
                </c:pt>
                <c:pt idx="19">
                  <c:v>1989</c:v>
                </c:pt>
                <c:pt idx="20">
                  <c:v>1990</c:v>
                </c:pt>
                <c:pt idx="21">
                  <c:v>1991</c:v>
                </c:pt>
                <c:pt idx="22">
                  <c:v>1992</c:v>
                </c:pt>
                <c:pt idx="23">
                  <c:v>1993</c:v>
                </c:pt>
                <c:pt idx="24">
                  <c:v>1994</c:v>
                </c:pt>
                <c:pt idx="25">
                  <c:v>1995</c:v>
                </c:pt>
                <c:pt idx="26">
                  <c:v>1996</c:v>
                </c:pt>
                <c:pt idx="27">
                  <c:v>1997</c:v>
                </c:pt>
                <c:pt idx="28">
                  <c:v>1998</c:v>
                </c:pt>
                <c:pt idx="29">
                  <c:v>1999</c:v>
                </c:pt>
                <c:pt idx="30">
                  <c:v>2000</c:v>
                </c:pt>
                <c:pt idx="31">
                  <c:v>2001</c:v>
                </c:pt>
                <c:pt idx="32">
                  <c:v>2002</c:v>
                </c:pt>
                <c:pt idx="33">
                  <c:v>2003</c:v>
                </c:pt>
                <c:pt idx="34">
                  <c:v>2004</c:v>
                </c:pt>
                <c:pt idx="35">
                  <c:v>2005</c:v>
                </c:pt>
                <c:pt idx="36">
                  <c:v>2006</c:v>
                </c:pt>
                <c:pt idx="37">
                  <c:v>2007</c:v>
                </c:pt>
                <c:pt idx="38">
                  <c:v>2008</c:v>
                </c:pt>
                <c:pt idx="39">
                  <c:v>2009</c:v>
                </c:pt>
                <c:pt idx="40">
                  <c:v>2010</c:v>
                </c:pt>
                <c:pt idx="41">
                  <c:v>2011</c:v>
                </c:pt>
                <c:pt idx="42">
                  <c:v>2012</c:v>
                </c:pt>
                <c:pt idx="43">
                  <c:v>2013</c:v>
                </c:pt>
                <c:pt idx="44">
                  <c:v>2014</c:v>
                </c:pt>
                <c:pt idx="45">
                  <c:v>2015</c:v>
                </c:pt>
              </c:numCache>
            </c:numRef>
          </c:cat>
          <c:val>
            <c:numRef>
              <c:f>Graphs!$I$2:$I$47</c:f>
              <c:numCache>
                <c:formatCode>General</c:formatCode>
                <c:ptCount val="46"/>
                <c:pt idx="0">
                  <c:v>0</c:v>
                </c:pt>
                <c:pt idx="1">
                  <c:v>-0.62216318204221466</c:v>
                </c:pt>
                <c:pt idx="2">
                  <c:v>3.6968163323536061</c:v>
                </c:pt>
                <c:pt idx="3">
                  <c:v>5.494839278896464</c:v>
                </c:pt>
                <c:pt idx="4">
                  <c:v>1.5752872410649985</c:v>
                </c:pt>
                <c:pt idx="5">
                  <c:v>-4.1528413054142419</c:v>
                </c:pt>
                <c:pt idx="6">
                  <c:v>-1.5521044855269963</c:v>
                </c:pt>
                <c:pt idx="7">
                  <c:v>-0.60164074271349932</c:v>
                </c:pt>
                <c:pt idx="8">
                  <c:v>1.2498224019673643</c:v>
                </c:pt>
                <c:pt idx="9">
                  <c:v>1.2908672806247665</c:v>
                </c:pt>
                <c:pt idx="10">
                  <c:v>-2.1804945615535871</c:v>
                </c:pt>
                <c:pt idx="11">
                  <c:v>-2.8112233771048096</c:v>
                </c:pt>
                <c:pt idx="12">
                  <c:v>-5.4672129182616374</c:v>
                </c:pt>
                <c:pt idx="13">
                  <c:v>-7.0650982299834624</c:v>
                </c:pt>
                <c:pt idx="14">
                  <c:v>-4.3081336098503016</c:v>
                </c:pt>
                <c:pt idx="15">
                  <c:v>-3.062608641759482</c:v>
                </c:pt>
                <c:pt idx="16">
                  <c:v>-2.2382321935681233</c:v>
                </c:pt>
                <c:pt idx="17">
                  <c:v>-2.4292779784871072</c:v>
                </c:pt>
                <c:pt idx="18">
                  <c:v>-1.0484861631399411</c:v>
                </c:pt>
                <c:pt idx="19">
                  <c:v>-1.1047913171956196</c:v>
                </c:pt>
                <c:pt idx="20">
                  <c:v>-2.3846957562986546</c:v>
                </c:pt>
                <c:pt idx="21">
                  <c:v>-4.4711145204736198</c:v>
                </c:pt>
                <c:pt idx="22">
                  <c:v>-5.9174787452428603</c:v>
                </c:pt>
                <c:pt idx="23">
                  <c:v>-6.7862620101583104</c:v>
                </c:pt>
                <c:pt idx="24">
                  <c:v>-5.3243744017942731</c:v>
                </c:pt>
                <c:pt idx="25">
                  <c:v>-4.1275536843040754</c:v>
                </c:pt>
                <c:pt idx="26">
                  <c:v>-2.9262601274730002</c:v>
                </c:pt>
                <c:pt idx="27">
                  <c:v>-6.0748759152502885E-2</c:v>
                </c:pt>
                <c:pt idx="28">
                  <c:v>4.0973839444362312</c:v>
                </c:pt>
                <c:pt idx="29">
                  <c:v>7.1625944339168655</c:v>
                </c:pt>
                <c:pt idx="30">
                  <c:v>8.0407326569308992</c:v>
                </c:pt>
                <c:pt idx="31">
                  <c:v>7.1362251457765637</c:v>
                </c:pt>
                <c:pt idx="32">
                  <c:v>2.8116911250097161</c:v>
                </c:pt>
                <c:pt idx="33">
                  <c:v>0.7012418122190951</c:v>
                </c:pt>
                <c:pt idx="34">
                  <c:v>1.8366706171875222</c:v>
                </c:pt>
                <c:pt idx="35">
                  <c:v>1.6671412358952296</c:v>
                </c:pt>
                <c:pt idx="36">
                  <c:v>2.4918977292593354</c:v>
                </c:pt>
                <c:pt idx="37">
                  <c:v>5.071381253716396</c:v>
                </c:pt>
                <c:pt idx="38">
                  <c:v>-0.96142658433525696</c:v>
                </c:pt>
                <c:pt idx="39">
                  <c:v>-5.9435556909425884</c:v>
                </c:pt>
                <c:pt idx="40">
                  <c:v>-6.9265863816366817</c:v>
                </c:pt>
                <c:pt idx="41">
                  <c:v>-8.0794095618196025</c:v>
                </c:pt>
                <c:pt idx="42">
                  <c:v>-7.3362458436213558</c:v>
                </c:pt>
                <c:pt idx="43">
                  <c:v>-6.6859593187953408</c:v>
                </c:pt>
                <c:pt idx="44">
                  <c:v>-6.1987121730807502</c:v>
                </c:pt>
                <c:pt idx="45">
                  <c:v>-2.8881094389773097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01083776"/>
        <c:axId val="401089664"/>
      </c:lineChart>
      <c:catAx>
        <c:axId val="40108377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sv-SE"/>
          </a:p>
        </c:txPr>
        <c:crossAx val="401089664"/>
        <c:crosses val="autoZero"/>
        <c:auto val="1"/>
        <c:lblAlgn val="ctr"/>
        <c:lblOffset val="100"/>
        <c:noMultiLvlLbl val="0"/>
      </c:catAx>
      <c:valAx>
        <c:axId val="40108966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sv-SE"/>
          </a:p>
        </c:txPr>
        <c:crossAx val="401083776"/>
        <c:crosses val="autoZero"/>
        <c:crossBetween val="between"/>
      </c:valAx>
    </c:plotArea>
    <c:legend>
      <c:legendPos val="r"/>
      <c:layout/>
      <c:overlay val="0"/>
      <c:txPr>
        <a:bodyPr/>
        <a:lstStyle/>
        <a:p>
          <a:pPr>
            <a:defRPr sz="1200"/>
          </a:pPr>
          <a:endParaRPr lang="sv-SE"/>
        </a:p>
      </c:txPr>
    </c:legend>
    <c:plotVisOnly val="1"/>
    <c:dispBlanksAs val="gap"/>
    <c:showDLblsOverMax val="0"/>
  </c:chart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5.5492858002051226E-2"/>
          <c:y val="0.13594963696720194"/>
          <c:w val="0.72823405035111022"/>
          <c:h val="0.75243796741054492"/>
        </c:manualLayout>
      </c:layout>
      <c:lineChart>
        <c:grouping val="standard"/>
        <c:varyColors val="0"/>
        <c:ser>
          <c:idx val="5"/>
          <c:order val="0"/>
          <c:tx>
            <c:v>Sverige övre 1%</c:v>
          </c:tx>
          <c:spPr>
            <a:ln>
              <a:solidFill>
                <a:srgbClr val="0070C0"/>
              </a:solidFill>
              <a:prstDash val="sysDash"/>
            </a:ln>
          </c:spPr>
          <c:marker>
            <c:symbol val="none"/>
          </c:marker>
          <c:cat>
            <c:numRef>
              <c:f>Graphs!$A$2:$A$47</c:f>
              <c:numCache>
                <c:formatCode>General</c:formatCode>
                <c:ptCount val="46"/>
                <c:pt idx="0">
                  <c:v>1970</c:v>
                </c:pt>
                <c:pt idx="1">
                  <c:v>1971</c:v>
                </c:pt>
                <c:pt idx="2">
                  <c:v>1972</c:v>
                </c:pt>
                <c:pt idx="3">
                  <c:v>1973</c:v>
                </c:pt>
                <c:pt idx="4">
                  <c:v>1974</c:v>
                </c:pt>
                <c:pt idx="5">
                  <c:v>1975</c:v>
                </c:pt>
                <c:pt idx="6">
                  <c:v>1976</c:v>
                </c:pt>
                <c:pt idx="7">
                  <c:v>1977</c:v>
                </c:pt>
                <c:pt idx="8">
                  <c:v>1978</c:v>
                </c:pt>
                <c:pt idx="9">
                  <c:v>1979</c:v>
                </c:pt>
                <c:pt idx="10">
                  <c:v>1980</c:v>
                </c:pt>
                <c:pt idx="11">
                  <c:v>1981</c:v>
                </c:pt>
                <c:pt idx="12">
                  <c:v>1982</c:v>
                </c:pt>
                <c:pt idx="13">
                  <c:v>1983</c:v>
                </c:pt>
                <c:pt idx="14">
                  <c:v>1984</c:v>
                </c:pt>
                <c:pt idx="15">
                  <c:v>1985</c:v>
                </c:pt>
                <c:pt idx="16">
                  <c:v>1986</c:v>
                </c:pt>
                <c:pt idx="17">
                  <c:v>1987</c:v>
                </c:pt>
                <c:pt idx="18">
                  <c:v>1988</c:v>
                </c:pt>
                <c:pt idx="19">
                  <c:v>1989</c:v>
                </c:pt>
                <c:pt idx="20">
                  <c:v>1990</c:v>
                </c:pt>
                <c:pt idx="21">
                  <c:v>1991</c:v>
                </c:pt>
                <c:pt idx="22">
                  <c:v>1992</c:v>
                </c:pt>
                <c:pt idx="23">
                  <c:v>1993</c:v>
                </c:pt>
                <c:pt idx="24">
                  <c:v>1994</c:v>
                </c:pt>
                <c:pt idx="25">
                  <c:v>1995</c:v>
                </c:pt>
                <c:pt idx="26">
                  <c:v>1996</c:v>
                </c:pt>
                <c:pt idx="27">
                  <c:v>1997</c:v>
                </c:pt>
                <c:pt idx="28">
                  <c:v>1998</c:v>
                </c:pt>
                <c:pt idx="29">
                  <c:v>1999</c:v>
                </c:pt>
                <c:pt idx="30">
                  <c:v>2000</c:v>
                </c:pt>
                <c:pt idx="31">
                  <c:v>2001</c:v>
                </c:pt>
                <c:pt idx="32">
                  <c:v>2002</c:v>
                </c:pt>
                <c:pt idx="33">
                  <c:v>2003</c:v>
                </c:pt>
                <c:pt idx="34">
                  <c:v>2004</c:v>
                </c:pt>
                <c:pt idx="35">
                  <c:v>2005</c:v>
                </c:pt>
                <c:pt idx="36">
                  <c:v>2006</c:v>
                </c:pt>
                <c:pt idx="37">
                  <c:v>2007</c:v>
                </c:pt>
                <c:pt idx="38">
                  <c:v>2008</c:v>
                </c:pt>
                <c:pt idx="39">
                  <c:v>2009</c:v>
                </c:pt>
                <c:pt idx="40">
                  <c:v>2010</c:v>
                </c:pt>
                <c:pt idx="41">
                  <c:v>2011</c:v>
                </c:pt>
                <c:pt idx="42">
                  <c:v>2012</c:v>
                </c:pt>
                <c:pt idx="43">
                  <c:v>2013</c:v>
                </c:pt>
                <c:pt idx="44">
                  <c:v>2014</c:v>
                </c:pt>
                <c:pt idx="45">
                  <c:v>2015</c:v>
                </c:pt>
              </c:numCache>
            </c:numRef>
          </c:cat>
          <c:val>
            <c:numRef>
              <c:f>Graphs!$N$2:$N$47</c:f>
              <c:numCache>
                <c:formatCode>General</c:formatCode>
                <c:ptCount val="46"/>
                <c:pt idx="0">
                  <c:v>0</c:v>
                </c:pt>
                <c:pt idx="1">
                  <c:v>-6.2883719740313779</c:v>
                </c:pt>
                <c:pt idx="2">
                  <c:v>-6.7212609031186474</c:v>
                </c:pt>
                <c:pt idx="3">
                  <c:v>-8.3267469503038853</c:v>
                </c:pt>
                <c:pt idx="4">
                  <c:v>-7.5733336222659204</c:v>
                </c:pt>
                <c:pt idx="5">
                  <c:v>-5.7543863965776296</c:v>
                </c:pt>
                <c:pt idx="6">
                  <c:v>-9.7362508545992483</c:v>
                </c:pt>
                <c:pt idx="7">
                  <c:v>-14.600809668356177</c:v>
                </c:pt>
                <c:pt idx="8">
                  <c:v>-17.967146212420289</c:v>
                </c:pt>
                <c:pt idx="9">
                  <c:v>-20.501680973762177</c:v>
                </c:pt>
                <c:pt idx="10">
                  <c:v>-25.832921355737241</c:v>
                </c:pt>
                <c:pt idx="11">
                  <c:v>-29.405995525670164</c:v>
                </c:pt>
                <c:pt idx="12">
                  <c:v>-29.862264025376035</c:v>
                </c:pt>
                <c:pt idx="13">
                  <c:v>-28.941703521265637</c:v>
                </c:pt>
                <c:pt idx="14">
                  <c:v>-27.516821538691744</c:v>
                </c:pt>
                <c:pt idx="15">
                  <c:v>-26.525690635915751</c:v>
                </c:pt>
                <c:pt idx="16">
                  <c:v>-24.204886093014963</c:v>
                </c:pt>
                <c:pt idx="17">
                  <c:v>-18.121355013288991</c:v>
                </c:pt>
                <c:pt idx="18">
                  <c:v>-13.626142786881502</c:v>
                </c:pt>
                <c:pt idx="19">
                  <c:v>-8.5451988196581965</c:v>
                </c:pt>
                <c:pt idx="20">
                  <c:v>-9.8277183190003115</c:v>
                </c:pt>
                <c:pt idx="21">
                  <c:v>4.2669086036844419</c:v>
                </c:pt>
                <c:pt idx="22">
                  <c:v>3.3736104056625749</c:v>
                </c:pt>
                <c:pt idx="23">
                  <c:v>5.6007829355696117</c:v>
                </c:pt>
                <c:pt idx="24">
                  <c:v>13.590893663358599</c:v>
                </c:pt>
                <c:pt idx="25">
                  <c:v>9.1558901292744252</c:v>
                </c:pt>
                <c:pt idx="26">
                  <c:v>20.632884414107934</c:v>
                </c:pt>
                <c:pt idx="27">
                  <c:v>27.731470161648744</c:v>
                </c:pt>
                <c:pt idx="28">
                  <c:v>36.968287504295773</c:v>
                </c:pt>
                <c:pt idx="29">
                  <c:v>47.059181913628748</c:v>
                </c:pt>
                <c:pt idx="30">
                  <c:v>51.879707449884648</c:v>
                </c:pt>
                <c:pt idx="31">
                  <c:v>54.112834322784778</c:v>
                </c:pt>
                <c:pt idx="32">
                  <c:v>48.400253063857406</c:v>
                </c:pt>
                <c:pt idx="33">
                  <c:v>46.334790657456097</c:v>
                </c:pt>
                <c:pt idx="34">
                  <c:v>54.84041492513245</c:v>
                </c:pt>
                <c:pt idx="35">
                  <c:v>74.493147711755398</c:v>
                </c:pt>
                <c:pt idx="36">
                  <c:v>88.145232063211296</c:v>
                </c:pt>
                <c:pt idx="37">
                  <c:v>100.48828914397191</c:v>
                </c:pt>
                <c:pt idx="38">
                  <c:v>110.33299366633517</c:v>
                </c:pt>
                <c:pt idx="39">
                  <c:v>98.061265187701963</c:v>
                </c:pt>
                <c:pt idx="40">
                  <c:v>104.90339595172671</c:v>
                </c:pt>
                <c:pt idx="41">
                  <c:v>108.18332787386078</c:v>
                </c:pt>
                <c:pt idx="42">
                  <c:v>117.35536039941962</c:v>
                </c:pt>
                <c:pt idx="43">
                  <c:v>126.69523838198111</c:v>
                </c:pt>
              </c:numCache>
            </c:numRef>
          </c:val>
          <c:smooth val="0"/>
        </c:ser>
        <c:ser>
          <c:idx val="3"/>
          <c:order val="1"/>
          <c:tx>
            <c:v>Sverige nedre 90%</c:v>
          </c:tx>
          <c:spPr>
            <a:ln>
              <a:solidFill>
                <a:srgbClr val="FF0000"/>
              </a:solidFill>
              <a:prstDash val="sysDash"/>
            </a:ln>
          </c:spPr>
          <c:marker>
            <c:symbol val="none"/>
          </c:marker>
          <c:cat>
            <c:numRef>
              <c:f>Graphs!$A$2:$A$47</c:f>
              <c:numCache>
                <c:formatCode>General</c:formatCode>
                <c:ptCount val="46"/>
                <c:pt idx="0">
                  <c:v>1970</c:v>
                </c:pt>
                <c:pt idx="1">
                  <c:v>1971</c:v>
                </c:pt>
                <c:pt idx="2">
                  <c:v>1972</c:v>
                </c:pt>
                <c:pt idx="3">
                  <c:v>1973</c:v>
                </c:pt>
                <c:pt idx="4">
                  <c:v>1974</c:v>
                </c:pt>
                <c:pt idx="5">
                  <c:v>1975</c:v>
                </c:pt>
                <c:pt idx="6">
                  <c:v>1976</c:v>
                </c:pt>
                <c:pt idx="7">
                  <c:v>1977</c:v>
                </c:pt>
                <c:pt idx="8">
                  <c:v>1978</c:v>
                </c:pt>
                <c:pt idx="9">
                  <c:v>1979</c:v>
                </c:pt>
                <c:pt idx="10">
                  <c:v>1980</c:v>
                </c:pt>
                <c:pt idx="11">
                  <c:v>1981</c:v>
                </c:pt>
                <c:pt idx="12">
                  <c:v>1982</c:v>
                </c:pt>
                <c:pt idx="13">
                  <c:v>1983</c:v>
                </c:pt>
                <c:pt idx="14">
                  <c:v>1984</c:v>
                </c:pt>
                <c:pt idx="15">
                  <c:v>1985</c:v>
                </c:pt>
                <c:pt idx="16">
                  <c:v>1986</c:v>
                </c:pt>
                <c:pt idx="17">
                  <c:v>1987</c:v>
                </c:pt>
                <c:pt idx="18">
                  <c:v>1988</c:v>
                </c:pt>
                <c:pt idx="19">
                  <c:v>1989</c:v>
                </c:pt>
                <c:pt idx="20">
                  <c:v>1990</c:v>
                </c:pt>
                <c:pt idx="21">
                  <c:v>1991</c:v>
                </c:pt>
                <c:pt idx="22">
                  <c:v>1992</c:v>
                </c:pt>
                <c:pt idx="23">
                  <c:v>1993</c:v>
                </c:pt>
                <c:pt idx="24">
                  <c:v>1994</c:v>
                </c:pt>
                <c:pt idx="25">
                  <c:v>1995</c:v>
                </c:pt>
                <c:pt idx="26">
                  <c:v>1996</c:v>
                </c:pt>
                <c:pt idx="27">
                  <c:v>1997</c:v>
                </c:pt>
                <c:pt idx="28">
                  <c:v>1998</c:v>
                </c:pt>
                <c:pt idx="29">
                  <c:v>1999</c:v>
                </c:pt>
                <c:pt idx="30">
                  <c:v>2000</c:v>
                </c:pt>
                <c:pt idx="31">
                  <c:v>2001</c:v>
                </c:pt>
                <c:pt idx="32">
                  <c:v>2002</c:v>
                </c:pt>
                <c:pt idx="33">
                  <c:v>2003</c:v>
                </c:pt>
                <c:pt idx="34">
                  <c:v>2004</c:v>
                </c:pt>
                <c:pt idx="35">
                  <c:v>2005</c:v>
                </c:pt>
                <c:pt idx="36">
                  <c:v>2006</c:v>
                </c:pt>
                <c:pt idx="37">
                  <c:v>2007</c:v>
                </c:pt>
                <c:pt idx="38">
                  <c:v>2008</c:v>
                </c:pt>
                <c:pt idx="39">
                  <c:v>2009</c:v>
                </c:pt>
                <c:pt idx="40">
                  <c:v>2010</c:v>
                </c:pt>
                <c:pt idx="41">
                  <c:v>2011</c:v>
                </c:pt>
                <c:pt idx="42">
                  <c:v>2012</c:v>
                </c:pt>
                <c:pt idx="43">
                  <c:v>2013</c:v>
                </c:pt>
                <c:pt idx="44">
                  <c:v>2014</c:v>
                </c:pt>
                <c:pt idx="45">
                  <c:v>2015</c:v>
                </c:pt>
              </c:numCache>
            </c:numRef>
          </c:cat>
          <c:val>
            <c:numRef>
              <c:f>Graphs!$L$2:$L$47</c:f>
              <c:numCache>
                <c:formatCode>General</c:formatCode>
                <c:ptCount val="46"/>
                <c:pt idx="0">
                  <c:v>0</c:v>
                </c:pt>
                <c:pt idx="1">
                  <c:v>0.83797124246831345</c:v>
                </c:pt>
                <c:pt idx="2">
                  <c:v>3.5145716521934673</c:v>
                </c:pt>
                <c:pt idx="3">
                  <c:v>4.0356334982751463</c:v>
                </c:pt>
                <c:pt idx="4">
                  <c:v>7.4096284260358516</c:v>
                </c:pt>
                <c:pt idx="5">
                  <c:v>14.299193024922445</c:v>
                </c:pt>
                <c:pt idx="6">
                  <c:v>18.278294508477586</c:v>
                </c:pt>
                <c:pt idx="7">
                  <c:v>19.385558128653088</c:v>
                </c:pt>
                <c:pt idx="8">
                  <c:v>21.70050142774285</c:v>
                </c:pt>
                <c:pt idx="9">
                  <c:v>24.791625162513952</c:v>
                </c:pt>
                <c:pt idx="10">
                  <c:v>23.306525009394804</c:v>
                </c:pt>
                <c:pt idx="11">
                  <c:v>20.363079287614084</c:v>
                </c:pt>
                <c:pt idx="12">
                  <c:v>19.344005994255241</c:v>
                </c:pt>
                <c:pt idx="13">
                  <c:v>17.716563390899836</c:v>
                </c:pt>
                <c:pt idx="14">
                  <c:v>18.882191925950067</c:v>
                </c:pt>
                <c:pt idx="15">
                  <c:v>20.831716350736087</c:v>
                </c:pt>
                <c:pt idx="16">
                  <c:v>24.984588284562832</c:v>
                </c:pt>
                <c:pt idx="17">
                  <c:v>30.377306815202559</c:v>
                </c:pt>
                <c:pt idx="18">
                  <c:v>33.102359124829547</c:v>
                </c:pt>
                <c:pt idx="19">
                  <c:v>37.984667742223991</c:v>
                </c:pt>
                <c:pt idx="20">
                  <c:v>38.628869770428764</c:v>
                </c:pt>
                <c:pt idx="21">
                  <c:v>35.005801944678268</c:v>
                </c:pt>
                <c:pt idx="22">
                  <c:v>35.363620520958193</c:v>
                </c:pt>
                <c:pt idx="23">
                  <c:v>32.882238372215767</c:v>
                </c:pt>
                <c:pt idx="24">
                  <c:v>33.865085497594976</c:v>
                </c:pt>
                <c:pt idx="25">
                  <c:v>36.108699232024435</c:v>
                </c:pt>
                <c:pt idx="26">
                  <c:v>40.067667602885194</c:v>
                </c:pt>
                <c:pt idx="27">
                  <c:v>44.332797473937319</c:v>
                </c:pt>
                <c:pt idx="28">
                  <c:v>50.780134126067423</c:v>
                </c:pt>
                <c:pt idx="29">
                  <c:v>57.57457984362577</c:v>
                </c:pt>
                <c:pt idx="30">
                  <c:v>62.671894366605358</c:v>
                </c:pt>
                <c:pt idx="31">
                  <c:v>65.444179841476199</c:v>
                </c:pt>
                <c:pt idx="32">
                  <c:v>67.990260486779903</c:v>
                </c:pt>
                <c:pt idx="33">
                  <c:v>70.818646141255755</c:v>
                </c:pt>
                <c:pt idx="34">
                  <c:v>73.989160362833616</c:v>
                </c:pt>
                <c:pt idx="35">
                  <c:v>77.075121268896623</c:v>
                </c:pt>
                <c:pt idx="36">
                  <c:v>80.414722928832418</c:v>
                </c:pt>
                <c:pt idx="37">
                  <c:v>82.817875747410625</c:v>
                </c:pt>
                <c:pt idx="38">
                  <c:v>86.154003533754718</c:v>
                </c:pt>
                <c:pt idx="39">
                  <c:v>85.181338120753367</c:v>
                </c:pt>
                <c:pt idx="40">
                  <c:v>85.354072166749006</c:v>
                </c:pt>
                <c:pt idx="41">
                  <c:v>85.305697037534344</c:v>
                </c:pt>
                <c:pt idx="42">
                  <c:v>91.565242992659563</c:v>
                </c:pt>
                <c:pt idx="43">
                  <c:v>96.692421312924608</c:v>
                </c:pt>
              </c:numCache>
            </c:numRef>
          </c:val>
          <c:smooth val="0"/>
        </c:ser>
        <c:ser>
          <c:idx val="4"/>
          <c:order val="2"/>
          <c:tx>
            <c:v>Sverige övre 10%</c:v>
          </c:tx>
          <c:spPr>
            <a:ln>
              <a:solidFill>
                <a:srgbClr val="92D050"/>
              </a:solidFill>
              <a:prstDash val="sysDash"/>
            </a:ln>
          </c:spPr>
          <c:marker>
            <c:symbol val="none"/>
          </c:marker>
          <c:cat>
            <c:numRef>
              <c:f>Graphs!$A$2:$A$47</c:f>
              <c:numCache>
                <c:formatCode>General</c:formatCode>
                <c:ptCount val="46"/>
                <c:pt idx="0">
                  <c:v>1970</c:v>
                </c:pt>
                <c:pt idx="1">
                  <c:v>1971</c:v>
                </c:pt>
                <c:pt idx="2">
                  <c:v>1972</c:v>
                </c:pt>
                <c:pt idx="3">
                  <c:v>1973</c:v>
                </c:pt>
                <c:pt idx="4">
                  <c:v>1974</c:v>
                </c:pt>
                <c:pt idx="5">
                  <c:v>1975</c:v>
                </c:pt>
                <c:pt idx="6">
                  <c:v>1976</c:v>
                </c:pt>
                <c:pt idx="7">
                  <c:v>1977</c:v>
                </c:pt>
                <c:pt idx="8">
                  <c:v>1978</c:v>
                </c:pt>
                <c:pt idx="9">
                  <c:v>1979</c:v>
                </c:pt>
                <c:pt idx="10">
                  <c:v>1980</c:v>
                </c:pt>
                <c:pt idx="11">
                  <c:v>1981</c:v>
                </c:pt>
                <c:pt idx="12">
                  <c:v>1982</c:v>
                </c:pt>
                <c:pt idx="13">
                  <c:v>1983</c:v>
                </c:pt>
                <c:pt idx="14">
                  <c:v>1984</c:v>
                </c:pt>
                <c:pt idx="15">
                  <c:v>1985</c:v>
                </c:pt>
                <c:pt idx="16">
                  <c:v>1986</c:v>
                </c:pt>
                <c:pt idx="17">
                  <c:v>1987</c:v>
                </c:pt>
                <c:pt idx="18">
                  <c:v>1988</c:v>
                </c:pt>
                <c:pt idx="19">
                  <c:v>1989</c:v>
                </c:pt>
                <c:pt idx="20">
                  <c:v>1990</c:v>
                </c:pt>
                <c:pt idx="21">
                  <c:v>1991</c:v>
                </c:pt>
                <c:pt idx="22">
                  <c:v>1992</c:v>
                </c:pt>
                <c:pt idx="23">
                  <c:v>1993</c:v>
                </c:pt>
                <c:pt idx="24">
                  <c:v>1994</c:v>
                </c:pt>
                <c:pt idx="25">
                  <c:v>1995</c:v>
                </c:pt>
                <c:pt idx="26">
                  <c:v>1996</c:v>
                </c:pt>
                <c:pt idx="27">
                  <c:v>1997</c:v>
                </c:pt>
                <c:pt idx="28">
                  <c:v>1998</c:v>
                </c:pt>
                <c:pt idx="29">
                  <c:v>1999</c:v>
                </c:pt>
                <c:pt idx="30">
                  <c:v>2000</c:v>
                </c:pt>
                <c:pt idx="31">
                  <c:v>2001</c:v>
                </c:pt>
                <c:pt idx="32">
                  <c:v>2002</c:v>
                </c:pt>
                <c:pt idx="33">
                  <c:v>2003</c:v>
                </c:pt>
                <c:pt idx="34">
                  <c:v>2004</c:v>
                </c:pt>
                <c:pt idx="35">
                  <c:v>2005</c:v>
                </c:pt>
                <c:pt idx="36">
                  <c:v>2006</c:v>
                </c:pt>
                <c:pt idx="37">
                  <c:v>2007</c:v>
                </c:pt>
                <c:pt idx="38">
                  <c:v>2008</c:v>
                </c:pt>
                <c:pt idx="39">
                  <c:v>2009</c:v>
                </c:pt>
                <c:pt idx="40">
                  <c:v>2010</c:v>
                </c:pt>
                <c:pt idx="41">
                  <c:v>2011</c:v>
                </c:pt>
                <c:pt idx="42">
                  <c:v>2012</c:v>
                </c:pt>
                <c:pt idx="43">
                  <c:v>2013</c:v>
                </c:pt>
                <c:pt idx="44">
                  <c:v>2014</c:v>
                </c:pt>
                <c:pt idx="45">
                  <c:v>2015</c:v>
                </c:pt>
              </c:numCache>
            </c:numRef>
          </c:cat>
          <c:val>
            <c:numRef>
              <c:f>Graphs!$M$2:$M$47</c:f>
              <c:numCache>
                <c:formatCode>General</c:formatCode>
                <c:ptCount val="46"/>
                <c:pt idx="0">
                  <c:v>0</c:v>
                </c:pt>
                <c:pt idx="1">
                  <c:v>-3.9428940271567541</c:v>
                </c:pt>
                <c:pt idx="2">
                  <c:v>-3.6554509025917241</c:v>
                </c:pt>
                <c:pt idx="3">
                  <c:v>-4.7699596883894628</c:v>
                </c:pt>
                <c:pt idx="4">
                  <c:v>-4.0971759759045199</c:v>
                </c:pt>
                <c:pt idx="5">
                  <c:v>-1.4816197839637084</c:v>
                </c:pt>
                <c:pt idx="6">
                  <c:v>-2.3605112504608314</c:v>
                </c:pt>
                <c:pt idx="7">
                  <c:v>-5.6611393247319768</c:v>
                </c:pt>
                <c:pt idx="8">
                  <c:v>-7.5806822889581866</c:v>
                </c:pt>
                <c:pt idx="9">
                  <c:v>-7.9164802597478001</c:v>
                </c:pt>
                <c:pt idx="10">
                  <c:v>-12.731054470429783</c:v>
                </c:pt>
                <c:pt idx="11">
                  <c:v>-16.414745075246572</c:v>
                </c:pt>
                <c:pt idx="12">
                  <c:v>-17.45356489170851</c:v>
                </c:pt>
                <c:pt idx="13">
                  <c:v>-18.139303772819602</c:v>
                </c:pt>
                <c:pt idx="14">
                  <c:v>-17.911439031655277</c:v>
                </c:pt>
                <c:pt idx="15">
                  <c:v>-16.435078276539798</c:v>
                </c:pt>
                <c:pt idx="16">
                  <c:v>-13.428260599809946</c:v>
                </c:pt>
                <c:pt idx="17">
                  <c:v>-8.7467577766478115</c:v>
                </c:pt>
                <c:pt idx="18">
                  <c:v>-6.8860287126043573</c:v>
                </c:pt>
                <c:pt idx="19">
                  <c:v>-3.3351093458560825</c:v>
                </c:pt>
                <c:pt idx="20">
                  <c:v>-1.7945602196129329</c:v>
                </c:pt>
                <c:pt idx="21">
                  <c:v>4.4477787542468974</c:v>
                </c:pt>
                <c:pt idx="22">
                  <c:v>4.7012870331512033</c:v>
                </c:pt>
                <c:pt idx="23">
                  <c:v>4.5000663278979829</c:v>
                </c:pt>
                <c:pt idx="24">
                  <c:v>8.6645065654614086</c:v>
                </c:pt>
                <c:pt idx="25">
                  <c:v>8.7534457221148188</c:v>
                </c:pt>
                <c:pt idx="26">
                  <c:v>15.713883279471901</c:v>
                </c:pt>
                <c:pt idx="27">
                  <c:v>20.888908762032045</c:v>
                </c:pt>
                <c:pt idx="28">
                  <c:v>26.865205010669285</c:v>
                </c:pt>
                <c:pt idx="29">
                  <c:v>34.026129574620768</c:v>
                </c:pt>
                <c:pt idx="30">
                  <c:v>42.739478408492687</c:v>
                </c:pt>
                <c:pt idx="31">
                  <c:v>45.405393008380258</c:v>
                </c:pt>
                <c:pt idx="32">
                  <c:v>45.164003584246217</c:v>
                </c:pt>
                <c:pt idx="33">
                  <c:v>45.299766055308424</c:v>
                </c:pt>
                <c:pt idx="34">
                  <c:v>49.693700050289152</c:v>
                </c:pt>
                <c:pt idx="35">
                  <c:v>57.293048043588669</c:v>
                </c:pt>
                <c:pt idx="36">
                  <c:v>62.968243084935068</c:v>
                </c:pt>
                <c:pt idx="37">
                  <c:v>68.98764028170848</c:v>
                </c:pt>
                <c:pt idx="38">
                  <c:v>74.742105562767279</c:v>
                </c:pt>
                <c:pt idx="39">
                  <c:v>72.64578996398231</c:v>
                </c:pt>
                <c:pt idx="40">
                  <c:v>75.728845601352134</c:v>
                </c:pt>
                <c:pt idx="41">
                  <c:v>76.192078819964223</c:v>
                </c:pt>
                <c:pt idx="42">
                  <c:v>78.388841869750479</c:v>
                </c:pt>
                <c:pt idx="43">
                  <c:v>84.05635616359848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66619392"/>
        <c:axId val="466625280"/>
      </c:lineChart>
      <c:catAx>
        <c:axId val="46661939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100"/>
            </a:pPr>
            <a:endParaRPr lang="sv-SE"/>
          </a:p>
        </c:txPr>
        <c:crossAx val="466625280"/>
        <c:crosses val="autoZero"/>
        <c:auto val="1"/>
        <c:lblAlgn val="ctr"/>
        <c:lblOffset val="100"/>
        <c:noMultiLvlLbl val="0"/>
      </c:catAx>
      <c:valAx>
        <c:axId val="466625280"/>
        <c:scaling>
          <c:orientation val="minMax"/>
          <c:max val="250"/>
          <c:min val="-50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sv-SE"/>
          </a:p>
        </c:txPr>
        <c:crossAx val="466619392"/>
        <c:crosses val="autoZero"/>
        <c:crossBetween val="between"/>
      </c:valAx>
    </c:plotArea>
    <c:legend>
      <c:legendPos val="r"/>
      <c:layout/>
      <c:overlay val="0"/>
      <c:txPr>
        <a:bodyPr/>
        <a:lstStyle/>
        <a:p>
          <a:pPr>
            <a:defRPr sz="1200"/>
          </a:pPr>
          <a:endParaRPr lang="sv-SE"/>
        </a:p>
      </c:txPr>
    </c:legend>
    <c:plotVisOnly val="1"/>
    <c:dispBlanksAs val="gap"/>
    <c:showDLblsOverMax val="0"/>
  </c:chart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8627742286931109E-2"/>
          <c:y val="0.12986934010297893"/>
          <c:w val="0.84967591425370914"/>
          <c:h val="0.75939216614316651"/>
        </c:manualLayout>
      </c:layout>
      <c:scatterChart>
        <c:scatterStyle val="lineMarker"/>
        <c:varyColors val="0"/>
        <c:ser>
          <c:idx val="1"/>
          <c:order val="0"/>
          <c:tx>
            <c:strRef>
              <c:f>'[102017031p1g018.xlsx]chart_18'!$K$26</c:f>
              <c:strCache>
                <c:ptCount val="1"/>
                <c:pt idx="0">
                  <c:v>GINI</c:v>
                </c:pt>
              </c:strCache>
            </c:strRef>
          </c:tx>
          <c:spPr>
            <a:ln w="28575">
              <a:noFill/>
            </a:ln>
          </c:spPr>
          <c:marker>
            <c:symbol val="none"/>
          </c:marker>
          <c:dPt>
            <c:idx val="6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0-E4E9-4358-BFEE-BCC3186582DF}"/>
              </c:ext>
            </c:extLst>
          </c:dPt>
          <c:dPt>
            <c:idx val="7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1-E4E9-4358-BFEE-BCC3186582DF}"/>
              </c:ext>
            </c:extLst>
          </c:dPt>
          <c:dPt>
            <c:idx val="13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2-E4E9-4358-BFEE-BCC3186582DF}"/>
              </c:ext>
            </c:extLst>
          </c:dPt>
          <c:dPt>
            <c:idx val="18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3-E4E9-4358-BFEE-BCC3186582DF}"/>
              </c:ext>
            </c:extLst>
          </c:dPt>
          <c:xVal>
            <c:numRef>
              <c:f>'[102017031p1g018.xlsx]chart_18'!$K$27:$K$48</c:f>
              <c:numCache>
                <c:formatCode>General</c:formatCode>
                <c:ptCount val="22"/>
                <c:pt idx="0">
                  <c:v>42.67</c:v>
                </c:pt>
                <c:pt idx="1">
                  <c:v>34.94</c:v>
                </c:pt>
                <c:pt idx="2">
                  <c:v>51.48</c:v>
                </c:pt>
                <c:pt idx="3">
                  <c:v>33.68</c:v>
                </c:pt>
                <c:pt idx="4">
                  <c:v>50.45</c:v>
                </c:pt>
                <c:pt idx="5">
                  <c:v>42.06</c:v>
                </c:pt>
                <c:pt idx="6">
                  <c:v>29.08</c:v>
                </c:pt>
                <c:pt idx="7">
                  <c:v>27.12</c:v>
                </c:pt>
                <c:pt idx="8">
                  <c:v>33.1</c:v>
                </c:pt>
                <c:pt idx="9">
                  <c:v>30.13</c:v>
                </c:pt>
                <c:pt idx="10">
                  <c:v>35.159999999999997</c:v>
                </c:pt>
                <c:pt idx="11">
                  <c:v>32.11</c:v>
                </c:pt>
                <c:pt idx="12">
                  <c:v>33.299999999999997</c:v>
                </c:pt>
                <c:pt idx="13">
                  <c:v>25.9</c:v>
                </c:pt>
                <c:pt idx="14">
                  <c:v>29.59</c:v>
                </c:pt>
                <c:pt idx="15">
                  <c:v>44.14</c:v>
                </c:pt>
                <c:pt idx="16">
                  <c:v>43</c:v>
                </c:pt>
                <c:pt idx="17">
                  <c:v>35.89</c:v>
                </c:pt>
                <c:pt idx="18">
                  <c:v>27.32</c:v>
                </c:pt>
                <c:pt idx="19">
                  <c:v>31.64</c:v>
                </c:pt>
                <c:pt idx="20">
                  <c:v>32.57</c:v>
                </c:pt>
                <c:pt idx="21">
                  <c:v>41.06</c:v>
                </c:pt>
              </c:numCache>
            </c:numRef>
          </c:xVal>
          <c:yVal>
            <c:numRef>
              <c:f>'[102017031p1g018.xlsx]chart_18'!$I$27:$I$48</c:f>
              <c:numCache>
                <c:formatCode>General</c:formatCode>
                <c:ptCount val="22"/>
                <c:pt idx="0">
                  <c:v>-0.49</c:v>
                </c:pt>
                <c:pt idx="1">
                  <c:v>-0.26</c:v>
                </c:pt>
                <c:pt idx="2">
                  <c:v>-0.57999999999999996</c:v>
                </c:pt>
                <c:pt idx="3">
                  <c:v>-0.19</c:v>
                </c:pt>
                <c:pt idx="4">
                  <c:v>-0.52</c:v>
                </c:pt>
                <c:pt idx="5">
                  <c:v>-0.6</c:v>
                </c:pt>
                <c:pt idx="6">
                  <c:v>-0.15</c:v>
                </c:pt>
                <c:pt idx="7">
                  <c:v>-0.18</c:v>
                </c:pt>
                <c:pt idx="8">
                  <c:v>-0.41</c:v>
                </c:pt>
                <c:pt idx="9">
                  <c:v>-0.32</c:v>
                </c:pt>
                <c:pt idx="10">
                  <c:v>-0.5</c:v>
                </c:pt>
                <c:pt idx="11">
                  <c:v>-0.34</c:v>
                </c:pt>
                <c:pt idx="12">
                  <c:v>-0.28999999999999998</c:v>
                </c:pt>
                <c:pt idx="13">
                  <c:v>-0.17</c:v>
                </c:pt>
                <c:pt idx="14">
                  <c:v>-0.46</c:v>
                </c:pt>
                <c:pt idx="15">
                  <c:v>-0.67</c:v>
                </c:pt>
                <c:pt idx="16">
                  <c:v>-0.44</c:v>
                </c:pt>
                <c:pt idx="17">
                  <c:v>-0.4</c:v>
                </c:pt>
                <c:pt idx="18">
                  <c:v>-0.27</c:v>
                </c:pt>
                <c:pt idx="19">
                  <c:v>-0.46</c:v>
                </c:pt>
                <c:pt idx="20">
                  <c:v>-0.5</c:v>
                </c:pt>
                <c:pt idx="21">
                  <c:v>-0.47</c:v>
                </c:pt>
              </c:numCache>
            </c:numRef>
          </c:y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4-E4E9-4358-BFEE-BCC3186582D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90758784"/>
        <c:axId val="390760704"/>
      </c:scatterChart>
      <c:valAx>
        <c:axId val="390758784"/>
        <c:scaling>
          <c:orientation val="minMax"/>
          <c:min val="20"/>
        </c:scaling>
        <c:delete val="0"/>
        <c:axPos val="b"/>
        <c:title>
          <c:tx>
            <c:rich>
              <a:bodyPr/>
              <a:lstStyle/>
              <a:p>
                <a:pPr>
                  <a:defRPr sz="1800" b="0" i="0" u="none" strike="noStrike" baseline="0">
                    <a:solidFill>
                      <a:srgbClr val="000000"/>
                    </a:solidFill>
                    <a:latin typeface="+mj-lt"/>
                    <a:ea typeface="Arial Narrow"/>
                    <a:cs typeface="Arial Narrow"/>
                  </a:defRPr>
                </a:pPr>
                <a:r>
                  <a:rPr lang="en-GB" sz="1800" dirty="0" smtClean="0">
                    <a:latin typeface="+mj-lt"/>
                  </a:rPr>
                  <a:t>Inequality  </a:t>
                </a:r>
                <a:endParaRPr lang="en-GB" sz="1800" dirty="0">
                  <a:latin typeface="+mj-lt"/>
                </a:endParaRPr>
              </a:p>
            </c:rich>
          </c:tx>
          <c:layout>
            <c:manualLayout>
              <c:xMode val="edge"/>
              <c:yMode val="edge"/>
              <c:x val="0.41300987963425578"/>
              <c:y val="0.92042098177243936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cross"/>
        <c:minorTickMark val="none"/>
        <c:tickLblPos val="low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" b="0" i="0" u="none" strike="noStrike" baseline="0">
                <a:solidFill>
                  <a:srgbClr val="000000"/>
                </a:solidFill>
                <a:latin typeface="Arial Narrow"/>
                <a:ea typeface="Arial Narrow"/>
                <a:cs typeface="Arial Narrow"/>
              </a:defRPr>
            </a:pPr>
            <a:endParaRPr lang="sv-SE"/>
          </a:p>
        </c:txPr>
        <c:crossAx val="390760704"/>
        <c:crosses val="autoZero"/>
        <c:crossBetween val="midCat"/>
      </c:valAx>
      <c:valAx>
        <c:axId val="390760704"/>
        <c:scaling>
          <c:orientation val="minMax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numFmt formatCode="General" sourceLinked="1"/>
        <c:majorTickMark val="out"/>
        <c:minorTickMark val="none"/>
        <c:tickLblPos val="nextTo"/>
        <c:spPr>
          <a:ln w="9525">
            <a:noFill/>
          </a:ln>
        </c:spPr>
        <c:txPr>
          <a:bodyPr rot="0" vert="horz"/>
          <a:lstStyle/>
          <a:p>
            <a:pPr>
              <a:defRPr sz="100" b="0" i="0" u="none" strike="noStrike" baseline="0">
                <a:solidFill>
                  <a:srgbClr val="000000"/>
                </a:solidFill>
                <a:latin typeface="Arial Narrow"/>
                <a:ea typeface="Arial Narrow"/>
                <a:cs typeface="Arial Narrow"/>
              </a:defRPr>
            </a:pPr>
            <a:endParaRPr lang="sv-SE"/>
          </a:p>
        </c:txPr>
        <c:crossAx val="390758784"/>
        <c:crosses val="autoZero"/>
        <c:crossBetween val="midCat"/>
      </c:valAx>
      <c:spPr>
        <a:noFill/>
        <a:ln w="25400">
          <a:noFill/>
        </a:ln>
      </c:spPr>
    </c:plotArea>
    <c:plotVisOnly val="1"/>
    <c:dispBlanksAs val="gap"/>
    <c:showDLblsOverMax val="0"/>
  </c:chart>
  <c:spPr>
    <a:solidFill>
      <a:srgbClr val="FFFFFF"/>
    </a:solidFill>
    <a:ln w="12700">
      <a:noFill/>
      <a:prstDash val="solid"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sv-SE"/>
    </a:p>
  </c:txPr>
  <c:externalData r:id="rId1">
    <c:autoUpdate val="0"/>
  </c:externalData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8627742286931109E-2"/>
          <c:y val="0.12986934010297893"/>
          <c:w val="0.84967591425370914"/>
          <c:h val="0.75939216614316651"/>
        </c:manualLayout>
      </c:layout>
      <c:scatterChart>
        <c:scatterStyle val="lineMarker"/>
        <c:varyColors val="0"/>
        <c:ser>
          <c:idx val="1"/>
          <c:order val="0"/>
          <c:tx>
            <c:strRef>
              <c:f>'[102017031p1g018.xlsx]chart_18'!$K$26</c:f>
              <c:strCache>
                <c:ptCount val="1"/>
                <c:pt idx="0">
                  <c:v>GINI</c:v>
                </c:pt>
              </c:strCache>
            </c:strRef>
          </c:tx>
          <c:spPr>
            <a:ln w="28575">
              <a:noFill/>
            </a:ln>
          </c:spPr>
          <c:marker>
            <c:symbol val="none"/>
          </c:marker>
          <c:dPt>
            <c:idx val="6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0-2BEF-4007-85B5-90E24134464C}"/>
              </c:ext>
            </c:extLst>
          </c:dPt>
          <c:dPt>
            <c:idx val="7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1-2BEF-4007-85B5-90E24134464C}"/>
              </c:ext>
            </c:extLst>
          </c:dPt>
          <c:dPt>
            <c:idx val="13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2-2BEF-4007-85B5-90E24134464C}"/>
              </c:ext>
            </c:extLst>
          </c:dPt>
          <c:dPt>
            <c:idx val="18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3-2BEF-4007-85B5-90E24134464C}"/>
              </c:ext>
            </c:extLst>
          </c:dPt>
          <c:xVal>
            <c:numRef>
              <c:f>'[102017031p1g018.xlsx]chart_18'!$K$27:$K$48</c:f>
              <c:numCache>
                <c:formatCode>General</c:formatCode>
                <c:ptCount val="22"/>
                <c:pt idx="0">
                  <c:v>42.67</c:v>
                </c:pt>
                <c:pt idx="1">
                  <c:v>34.94</c:v>
                </c:pt>
                <c:pt idx="2">
                  <c:v>51.48</c:v>
                </c:pt>
                <c:pt idx="3">
                  <c:v>33.68</c:v>
                </c:pt>
                <c:pt idx="4">
                  <c:v>50.45</c:v>
                </c:pt>
                <c:pt idx="5">
                  <c:v>42.06</c:v>
                </c:pt>
                <c:pt idx="6">
                  <c:v>29.08</c:v>
                </c:pt>
                <c:pt idx="7">
                  <c:v>27.12</c:v>
                </c:pt>
                <c:pt idx="8">
                  <c:v>33.1</c:v>
                </c:pt>
                <c:pt idx="9">
                  <c:v>30.13</c:v>
                </c:pt>
                <c:pt idx="10">
                  <c:v>35.159999999999997</c:v>
                </c:pt>
                <c:pt idx="11">
                  <c:v>32.11</c:v>
                </c:pt>
                <c:pt idx="12">
                  <c:v>33.299999999999997</c:v>
                </c:pt>
                <c:pt idx="13">
                  <c:v>25.9</c:v>
                </c:pt>
                <c:pt idx="14">
                  <c:v>29.59</c:v>
                </c:pt>
                <c:pt idx="15">
                  <c:v>44.14</c:v>
                </c:pt>
                <c:pt idx="16">
                  <c:v>43</c:v>
                </c:pt>
                <c:pt idx="17">
                  <c:v>35.89</c:v>
                </c:pt>
                <c:pt idx="18">
                  <c:v>27.32</c:v>
                </c:pt>
                <c:pt idx="19">
                  <c:v>31.64</c:v>
                </c:pt>
                <c:pt idx="20">
                  <c:v>32.57</c:v>
                </c:pt>
                <c:pt idx="21">
                  <c:v>41.06</c:v>
                </c:pt>
              </c:numCache>
            </c:numRef>
          </c:xVal>
          <c:yVal>
            <c:numRef>
              <c:f>'[102017031p1g018.xlsx]chart_18'!$I$27:$I$48</c:f>
              <c:numCache>
                <c:formatCode>General</c:formatCode>
                <c:ptCount val="22"/>
                <c:pt idx="0">
                  <c:v>-0.49</c:v>
                </c:pt>
                <c:pt idx="1">
                  <c:v>-0.26</c:v>
                </c:pt>
                <c:pt idx="2">
                  <c:v>-0.57999999999999996</c:v>
                </c:pt>
                <c:pt idx="3">
                  <c:v>-0.19</c:v>
                </c:pt>
                <c:pt idx="4">
                  <c:v>-0.52</c:v>
                </c:pt>
                <c:pt idx="5">
                  <c:v>-0.6</c:v>
                </c:pt>
                <c:pt idx="6">
                  <c:v>-0.15</c:v>
                </c:pt>
                <c:pt idx="7">
                  <c:v>-0.18</c:v>
                </c:pt>
                <c:pt idx="8">
                  <c:v>-0.41</c:v>
                </c:pt>
                <c:pt idx="9">
                  <c:v>-0.32</c:v>
                </c:pt>
                <c:pt idx="10">
                  <c:v>-0.5</c:v>
                </c:pt>
                <c:pt idx="11">
                  <c:v>-0.34</c:v>
                </c:pt>
                <c:pt idx="12">
                  <c:v>-0.28999999999999998</c:v>
                </c:pt>
                <c:pt idx="13">
                  <c:v>-0.17</c:v>
                </c:pt>
                <c:pt idx="14">
                  <c:v>-0.46</c:v>
                </c:pt>
                <c:pt idx="15">
                  <c:v>-0.67</c:v>
                </c:pt>
                <c:pt idx="16">
                  <c:v>-0.44</c:v>
                </c:pt>
                <c:pt idx="17">
                  <c:v>-0.4</c:v>
                </c:pt>
                <c:pt idx="18">
                  <c:v>-0.27</c:v>
                </c:pt>
                <c:pt idx="19">
                  <c:v>-0.46</c:v>
                </c:pt>
                <c:pt idx="20">
                  <c:v>-0.5</c:v>
                </c:pt>
                <c:pt idx="21">
                  <c:v>-0.47</c:v>
                </c:pt>
              </c:numCache>
            </c:numRef>
          </c:y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4-2BEF-4007-85B5-90E24134464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421074048"/>
        <c:axId val="421075968"/>
      </c:scatterChart>
      <c:valAx>
        <c:axId val="421074048"/>
        <c:scaling>
          <c:orientation val="minMax"/>
          <c:min val="20"/>
        </c:scaling>
        <c:delete val="0"/>
        <c:axPos val="b"/>
        <c:title>
          <c:tx>
            <c:rich>
              <a:bodyPr/>
              <a:lstStyle/>
              <a:p>
                <a:pPr>
                  <a:defRPr sz="1800" b="0" i="0" u="none" strike="noStrike" baseline="0">
                    <a:solidFill>
                      <a:srgbClr val="000000"/>
                    </a:solidFill>
                    <a:latin typeface="+mj-lt"/>
                    <a:ea typeface="Arial Narrow"/>
                    <a:cs typeface="Arial Narrow"/>
                  </a:defRPr>
                </a:pPr>
                <a:r>
                  <a:rPr lang="en-GB" sz="1800" dirty="0" smtClean="0">
                    <a:latin typeface="+mj-lt"/>
                  </a:rPr>
                  <a:t>Inequality  </a:t>
                </a:r>
                <a:endParaRPr lang="en-GB" sz="1800" dirty="0">
                  <a:latin typeface="+mj-lt"/>
                </a:endParaRPr>
              </a:p>
            </c:rich>
          </c:tx>
          <c:layout>
            <c:manualLayout>
              <c:xMode val="edge"/>
              <c:yMode val="edge"/>
              <c:x val="0.41300987963425578"/>
              <c:y val="0.92042098177243936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cross"/>
        <c:minorTickMark val="none"/>
        <c:tickLblPos val="low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" b="0" i="0" u="none" strike="noStrike" baseline="0">
                <a:solidFill>
                  <a:srgbClr val="000000"/>
                </a:solidFill>
                <a:latin typeface="Arial Narrow"/>
                <a:ea typeface="Arial Narrow"/>
                <a:cs typeface="Arial Narrow"/>
              </a:defRPr>
            </a:pPr>
            <a:endParaRPr lang="sv-SE"/>
          </a:p>
        </c:txPr>
        <c:crossAx val="421075968"/>
        <c:crosses val="autoZero"/>
        <c:crossBetween val="midCat"/>
      </c:valAx>
      <c:valAx>
        <c:axId val="421075968"/>
        <c:scaling>
          <c:orientation val="minMax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numFmt formatCode="General" sourceLinked="1"/>
        <c:majorTickMark val="out"/>
        <c:minorTickMark val="none"/>
        <c:tickLblPos val="nextTo"/>
        <c:spPr>
          <a:ln w="9525">
            <a:noFill/>
          </a:ln>
        </c:spPr>
        <c:txPr>
          <a:bodyPr rot="0" vert="horz"/>
          <a:lstStyle/>
          <a:p>
            <a:pPr>
              <a:defRPr sz="100" b="0" i="0" u="none" strike="noStrike" baseline="0">
                <a:solidFill>
                  <a:srgbClr val="000000"/>
                </a:solidFill>
                <a:latin typeface="Arial Narrow"/>
                <a:ea typeface="Arial Narrow"/>
                <a:cs typeface="Arial Narrow"/>
              </a:defRPr>
            </a:pPr>
            <a:endParaRPr lang="sv-SE"/>
          </a:p>
        </c:txPr>
        <c:crossAx val="421074048"/>
        <c:crosses val="autoZero"/>
        <c:crossBetween val="midCat"/>
      </c:valAx>
      <c:spPr>
        <a:noFill/>
        <a:ln w="25400">
          <a:noFill/>
        </a:ln>
      </c:spPr>
    </c:plotArea>
    <c:plotVisOnly val="1"/>
    <c:dispBlanksAs val="gap"/>
    <c:showDLblsOverMax val="0"/>
  </c:chart>
  <c:spPr>
    <a:solidFill>
      <a:srgbClr val="FFFFFF"/>
    </a:solidFill>
    <a:ln w="12700">
      <a:noFill/>
      <a:prstDash val="solid"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sv-SE"/>
    </a:p>
  </c:txPr>
  <c:externalData r:id="rId1">
    <c:autoUpdate val="0"/>
  </c:externalData>
  <c:userShapes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8627742286931109E-2"/>
          <c:y val="0.12986934010297893"/>
          <c:w val="0.84967591425370914"/>
          <c:h val="0.75939216614316651"/>
        </c:manualLayout>
      </c:layout>
      <c:scatterChart>
        <c:scatterStyle val="lineMarker"/>
        <c:varyColors val="0"/>
        <c:ser>
          <c:idx val="1"/>
          <c:order val="0"/>
          <c:tx>
            <c:strRef>
              <c:f>'[102017031p1g018.xlsx]chart_18'!$K$26</c:f>
              <c:strCache>
                <c:ptCount val="1"/>
                <c:pt idx="0">
                  <c:v>GINI</c:v>
                </c:pt>
              </c:strCache>
            </c:strRef>
          </c:tx>
          <c:spPr>
            <a:ln w="28575">
              <a:noFill/>
            </a:ln>
          </c:spPr>
          <c:marker>
            <c:symbol val="triangle"/>
            <c:size val="9"/>
            <c:spPr>
              <a:solidFill>
                <a:srgbClr val="0066CC"/>
              </a:solidFill>
              <a:ln>
                <a:solidFill>
                  <a:srgbClr val="0066CC"/>
                </a:solidFill>
                <a:prstDash val="solid"/>
              </a:ln>
            </c:spPr>
          </c:marker>
          <c:dPt>
            <c:idx val="6"/>
            <c:marker>
              <c:spPr>
                <a:solidFill>
                  <a:srgbClr val="FF0000"/>
                </a:solidFill>
                <a:ln>
                  <a:solidFill>
                    <a:srgbClr val="0066CC"/>
                  </a:solidFill>
                  <a:prstDash val="solid"/>
                </a:ln>
              </c:spPr>
            </c:marker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0-6A26-4604-8C04-0242F250FD1A}"/>
              </c:ext>
            </c:extLst>
          </c:dPt>
          <c:dPt>
            <c:idx val="7"/>
            <c:marker>
              <c:spPr>
                <a:solidFill>
                  <a:srgbClr val="FF0000"/>
                </a:solidFill>
                <a:ln>
                  <a:solidFill>
                    <a:srgbClr val="0066CC"/>
                  </a:solidFill>
                  <a:prstDash val="solid"/>
                </a:ln>
              </c:spPr>
            </c:marker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1-6A26-4604-8C04-0242F250FD1A}"/>
              </c:ext>
            </c:extLst>
          </c:dPt>
          <c:dPt>
            <c:idx val="13"/>
            <c:marker>
              <c:spPr>
                <a:solidFill>
                  <a:srgbClr val="FF0000"/>
                </a:solidFill>
                <a:ln>
                  <a:solidFill>
                    <a:srgbClr val="0066CC"/>
                  </a:solidFill>
                  <a:prstDash val="solid"/>
                </a:ln>
              </c:spPr>
            </c:marker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2-6A26-4604-8C04-0242F250FD1A}"/>
              </c:ext>
            </c:extLst>
          </c:dPt>
          <c:dPt>
            <c:idx val="18"/>
            <c:marker>
              <c:spPr>
                <a:solidFill>
                  <a:srgbClr val="FF0000"/>
                </a:solidFill>
                <a:ln>
                  <a:solidFill>
                    <a:srgbClr val="FF0000"/>
                  </a:solidFill>
                  <a:prstDash val="solid"/>
                </a:ln>
              </c:spPr>
            </c:marker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3-6A26-4604-8C04-0242F250FD1A}"/>
              </c:ext>
            </c:extLst>
          </c:dPt>
          <c:dLbls>
            <c:dLbl>
              <c:idx val="0"/>
              <c:layout>
                <c:manualLayout>
                  <c:x val="-3.5254791264299509E-3"/>
                  <c:y val="-1.7675659395034638E-3"/>
                </c:manualLayout>
              </c:layout>
              <c:tx>
                <c:strRef>
                  <c:f>'[102017031p1g018.xlsx]chart_18'!$H$27</c:f>
                  <c:strCache>
                    <c:ptCount val="1"/>
                    <c:pt idx="0">
                      <c:v>Argentina</c:v>
                    </c:pt>
                  </c:strCache>
                </c:strRef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dlblFieldTable>
                    <c15:dlblFTEntry>
                      <c15:txfldGUID>{3FEE8F93-2D03-4FDD-B0E3-5D0F4394E290}</c15:txfldGUID>
                      <c15:f>'[102017031p1g018.xlsx]chart_18'!$H$27</c15:f>
                      <c15:dlblFieldTableCache>
                        <c:ptCount val="1"/>
                        <c:pt idx="0">
                          <c:v>Argentina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004-6A26-4604-8C04-0242F250FD1A}"/>
                </c:ext>
              </c:extLst>
            </c:dLbl>
            <c:dLbl>
              <c:idx val="1"/>
              <c:layout>
                <c:manualLayout>
                  <c:x val="-1.835124383037026E-3"/>
                  <c:y val="-4.615406680722287E-4"/>
                </c:manualLayout>
              </c:layout>
              <c:tx>
                <c:strRef>
                  <c:f>'[102017031p1g018.xlsx]chart_18'!$H$28</c:f>
                  <c:strCache>
                    <c:ptCount val="1"/>
                    <c:pt idx="0">
                      <c:v>Australia</c:v>
                    </c:pt>
                  </c:strCache>
                </c:strRef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dlblFieldTable>
                    <c15:dlblFTEntry>
                      <c15:txfldGUID>{ABF0F027-2BB5-4E0D-A400-959347A79B95}</c15:txfldGUID>
                      <c15:f>'[102017031p1g018.xlsx]chart_18'!$H$28</c15:f>
                      <c15:dlblFieldTableCache>
                        <c:ptCount val="1"/>
                        <c:pt idx="0">
                          <c:v>Australia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005-6A26-4604-8C04-0242F250FD1A}"/>
                </c:ext>
              </c:extLst>
            </c:dLbl>
            <c:dLbl>
              <c:idx val="2"/>
              <c:layout/>
              <c:tx>
                <c:strRef>
                  <c:f>'[102017031p1g018.xlsx]chart_18'!$H$29</c:f>
                  <c:strCache>
                    <c:ptCount val="1"/>
                    <c:pt idx="0">
                      <c:v>Brazil</c:v>
                    </c:pt>
                  </c:strCache>
                </c:strRef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dlblFieldTable>
                    <c15:dlblFTEntry>
                      <c15:txfldGUID>{61A5059F-8484-4265-90E0-1FFC70D9147A}</c15:txfldGUID>
                      <c15:f>'[102017031p1g018.xlsx]chart_18'!$H$29</c15:f>
                      <c15:dlblFieldTableCache>
                        <c:ptCount val="1"/>
                        <c:pt idx="0">
                          <c:v>Brazil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006-6A26-4604-8C04-0242F250FD1A}"/>
                </c:ext>
              </c:extLst>
            </c:dLbl>
            <c:dLbl>
              <c:idx val="3"/>
              <c:layout>
                <c:manualLayout>
                  <c:x val="-3.1180276993677678E-2"/>
                  <c:y val="-3.0650717840597794E-2"/>
                </c:manualLayout>
              </c:layout>
              <c:tx>
                <c:strRef>
                  <c:f>'[102017031p1g018.xlsx]chart_18'!$H$30</c:f>
                  <c:strCache>
                    <c:ptCount val="1"/>
                    <c:pt idx="0">
                      <c:v>Canada</c:v>
                    </c:pt>
                  </c:strCache>
                </c:strRef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dlblFieldTable>
                    <c15:dlblFTEntry>
                      <c15:txfldGUID>{FD9B6E33-F48C-4B00-B1C6-CBA02048D781}</c15:txfldGUID>
                      <c15:f>'[102017031p1g018.xlsx]chart_18'!$H$30</c15:f>
                      <c15:dlblFieldTableCache>
                        <c:ptCount val="1"/>
                        <c:pt idx="0">
                          <c:v>Canada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007-6A26-4604-8C04-0242F250FD1A}"/>
                </c:ext>
              </c:extLst>
            </c:dLbl>
            <c:dLbl>
              <c:idx val="4"/>
              <c:layout/>
              <c:tx>
                <c:strRef>
                  <c:f>'[102017031p1g018.xlsx]chart_18'!$H$31</c:f>
                  <c:strCache>
                    <c:ptCount val="1"/>
                    <c:pt idx="0">
                      <c:v>Chile</c:v>
                    </c:pt>
                  </c:strCache>
                </c:strRef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dlblFieldTable>
                    <c15:dlblFTEntry>
                      <c15:txfldGUID>{BE34681E-EB7D-46CB-8CEE-86D68FF0F42A}</c15:txfldGUID>
                      <c15:f>'[102017031p1g018.xlsx]chart_18'!$H$31</c15:f>
                      <c15:dlblFieldTableCache>
                        <c:ptCount val="1"/>
                        <c:pt idx="0">
                          <c:v>Chile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008-6A26-4604-8C04-0242F250FD1A}"/>
                </c:ext>
              </c:extLst>
            </c:dLbl>
            <c:dLbl>
              <c:idx val="5"/>
              <c:layout/>
              <c:tx>
                <c:strRef>
                  <c:f>'[102017031p1g018.xlsx]chart_18'!$H$32</c:f>
                  <c:strCache>
                    <c:ptCount val="1"/>
                    <c:pt idx="0">
                      <c:v>China</c:v>
                    </c:pt>
                  </c:strCache>
                </c:strRef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dlblFieldTable>
                    <c15:dlblFTEntry>
                      <c15:txfldGUID>{8378DBD3-ECC6-43D3-B822-FA9D0693C43E}</c15:txfldGUID>
                      <c15:f>'[102017031p1g018.xlsx]chart_18'!$H$32</c15:f>
                      <c15:dlblFieldTableCache>
                        <c:ptCount val="1"/>
                        <c:pt idx="0">
                          <c:v>China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009-6A26-4604-8C04-0242F250FD1A}"/>
                </c:ext>
              </c:extLst>
            </c:dLbl>
            <c:dLbl>
              <c:idx val="6"/>
              <c:layout>
                <c:manualLayout>
                  <c:x val="-4.7229237854702127E-3"/>
                  <c:y val="1.9104169355879696E-4"/>
                </c:manualLayout>
              </c:layout>
              <c:tx>
                <c:strRef>
                  <c:f>'[102017031p1g018.xlsx]chart_18'!$H$33</c:f>
                  <c:strCache>
                    <c:ptCount val="1"/>
                    <c:pt idx="0">
                      <c:v>Denmark</c:v>
                    </c:pt>
                  </c:strCache>
                </c:strRef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dlblFieldTable>
                    <c15:dlblFTEntry>
                      <c15:txfldGUID>{5D684CC5-AEC1-47BE-BEED-E1CE2767D05B}</c15:txfldGUID>
                      <c15:f>'[102017031p1g018.xlsx]chart_18'!$H$33</c15:f>
                      <c15:dlblFieldTableCache>
                        <c:ptCount val="1"/>
                        <c:pt idx="0">
                          <c:v>Denmark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000-6A26-4604-8C04-0242F250FD1A}"/>
                </c:ext>
              </c:extLst>
            </c:dLbl>
            <c:dLbl>
              <c:idx val="7"/>
              <c:layout>
                <c:manualLayout>
                  <c:x val="-8.385744234800839E-3"/>
                  <c:y val="7.2859744990892532E-3"/>
                </c:manualLayout>
              </c:layout>
              <c:tx>
                <c:strRef>
                  <c:f>'[102017031p1g018.xlsx]chart_18'!$H$34</c:f>
                  <c:strCache>
                    <c:ptCount val="1"/>
                    <c:pt idx="0">
                      <c:v>Finland</c:v>
                    </c:pt>
                  </c:strCache>
                </c:strRef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dlblFieldTable>
                    <c15:dlblFTEntry>
                      <c15:txfldGUID>{D972A3B3-EEF0-4493-80C6-D6B4A8BED9A5}</c15:txfldGUID>
                      <c15:f>'[102017031p1g018.xlsx]chart_18'!$H$34</c15:f>
                      <c15:dlblFieldTableCache>
                        <c:ptCount val="1"/>
                        <c:pt idx="0">
                          <c:v>Finland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001-6A26-4604-8C04-0242F250FD1A}"/>
                </c:ext>
              </c:extLst>
            </c:dLbl>
            <c:dLbl>
              <c:idx val="8"/>
              <c:layout>
                <c:manualLayout>
                  <c:x val="-5.5081794021030394E-3"/>
                  <c:y val="1.3196506174433114E-2"/>
                </c:manualLayout>
              </c:layout>
              <c:tx>
                <c:strRef>
                  <c:f>'[102017031p1g018.xlsx]chart_18'!$H$35</c:f>
                  <c:strCache>
                    <c:ptCount val="1"/>
                    <c:pt idx="0">
                      <c:v>France</c:v>
                    </c:pt>
                  </c:strCache>
                </c:strRef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dlblFieldTable>
                    <c15:dlblFTEntry>
                      <c15:txfldGUID>{CE6B7424-5281-4705-A604-7D076CE2236D}</c15:txfldGUID>
                      <c15:f>'[102017031p1g018.xlsx]chart_18'!$H$35</c15:f>
                      <c15:dlblFieldTableCache>
                        <c:ptCount val="1"/>
                        <c:pt idx="0">
                          <c:v>France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00A-6A26-4604-8C04-0242F250FD1A}"/>
                </c:ext>
              </c:extLst>
            </c:dLbl>
            <c:dLbl>
              <c:idx val="9"/>
              <c:layout>
                <c:manualLayout>
                  <c:x val="-4.7909506594694534E-2"/>
                  <c:y val="-2.7007156892273711E-2"/>
                </c:manualLayout>
              </c:layout>
              <c:tx>
                <c:strRef>
                  <c:f>'[102017031p1g018.xlsx]chart_18'!$H$36</c:f>
                  <c:strCache>
                    <c:ptCount val="1"/>
                    <c:pt idx="0">
                      <c:v>Germany</c:v>
                    </c:pt>
                  </c:strCache>
                </c:strRef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dlblFieldTable>
                    <c15:dlblFTEntry>
                      <c15:txfldGUID>{A7E61A02-316E-4F01-BA59-51925137D2F7}</c15:txfldGUID>
                      <c15:f>'[102017031p1g018.xlsx]chart_18'!$H$36</c15:f>
                      <c15:dlblFieldTableCache>
                        <c:ptCount val="1"/>
                        <c:pt idx="0">
                          <c:v>Germany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00B-6A26-4604-8C04-0242F250FD1A}"/>
                </c:ext>
              </c:extLst>
            </c:dLbl>
            <c:dLbl>
              <c:idx val="10"/>
              <c:layout>
                <c:manualLayout>
                  <c:x val="-1.1368956238960696E-2"/>
                  <c:y val="-2.3364169642729086E-2"/>
                </c:manualLayout>
              </c:layout>
              <c:tx>
                <c:strRef>
                  <c:f>'[102017031p1g018.xlsx]chart_18'!$H$37</c:f>
                  <c:strCache>
                    <c:ptCount val="1"/>
                    <c:pt idx="0">
                      <c:v>Italy</c:v>
                    </c:pt>
                  </c:strCache>
                </c:strRef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dlblFieldTable>
                    <c15:dlblFTEntry>
                      <c15:txfldGUID>{9FAE9180-6CBB-4407-B489-69489754A1B3}</c15:txfldGUID>
                      <c15:f>'[102017031p1g018.xlsx]chart_18'!$H$37</c15:f>
                      <c15:dlblFieldTableCache>
                        <c:ptCount val="1"/>
                        <c:pt idx="0">
                          <c:v>Italy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00C-6A26-4604-8C04-0242F250FD1A}"/>
                </c:ext>
              </c:extLst>
            </c:dLbl>
            <c:dLbl>
              <c:idx val="11"/>
              <c:layout>
                <c:manualLayout>
                  <c:x val="-2.0964360587002098E-3"/>
                  <c:y val="-3.6432740989344212E-3"/>
                </c:manualLayout>
              </c:layout>
              <c:tx>
                <c:strRef>
                  <c:f>'[102017031p1g018.xlsx]chart_18'!$H$38</c:f>
                  <c:strCache>
                    <c:ptCount val="1"/>
                    <c:pt idx="0">
                      <c:v>Japan</c:v>
                    </c:pt>
                  </c:strCache>
                </c:strRef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dlblFieldTable>
                    <c15:dlblFTEntry>
                      <c15:txfldGUID>{402CF3BB-359B-4096-BB9A-78ACFDB0C30A}</c15:txfldGUID>
                      <c15:f>'[102017031p1g018.xlsx]chart_18'!$H$38</c15:f>
                      <c15:dlblFieldTableCache>
                        <c:ptCount val="1"/>
                        <c:pt idx="0">
                          <c:v>Japan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00D-6A26-4604-8C04-0242F250FD1A}"/>
                </c:ext>
              </c:extLst>
            </c:dLbl>
            <c:dLbl>
              <c:idx val="12"/>
              <c:layout>
                <c:manualLayout>
                  <c:x val="-6.135591541623335E-2"/>
                  <c:y val="-4.2624098217231045E-2"/>
                </c:manualLayout>
              </c:layout>
              <c:tx>
                <c:strRef>
                  <c:f>'[102017031p1g018.xlsx]chart_18'!$H$39</c:f>
                  <c:strCache>
                    <c:ptCount val="1"/>
                    <c:pt idx="0">
                      <c:v>New Zealand</c:v>
                    </c:pt>
                  </c:strCache>
                </c:strRef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dlblFieldTable>
                    <c15:dlblFTEntry>
                      <c15:txfldGUID>{DB32C2FF-4F56-4CD5-B2C6-C97219DA459F}</c15:txfldGUID>
                      <c15:f>'[102017031p1g018.xlsx]chart_18'!$H$39</c15:f>
                      <c15:dlblFieldTableCache>
                        <c:ptCount val="1"/>
                        <c:pt idx="0">
                          <c:v>New Zealand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00E-6A26-4604-8C04-0242F250FD1A}"/>
                </c:ext>
              </c:extLst>
            </c:dLbl>
            <c:dLbl>
              <c:idx val="13"/>
              <c:layout>
                <c:manualLayout>
                  <c:x val="-5.2816735358307804E-2"/>
                  <c:y val="-4.8604078920237707E-2"/>
                </c:manualLayout>
              </c:layout>
              <c:tx>
                <c:strRef>
                  <c:f>'[102017031p1g018.xlsx]chart_18'!$H$40</c:f>
                  <c:strCache>
                    <c:ptCount val="1"/>
                    <c:pt idx="0">
                      <c:v>Norway</c:v>
                    </c:pt>
                  </c:strCache>
                </c:strRef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dlblFieldTable>
                    <c15:dlblFTEntry>
                      <c15:txfldGUID>{4740B0FE-9FC3-462B-8D5A-48A88A6BA789}</c15:txfldGUID>
                      <c15:f>'[102017031p1g018.xlsx]chart_18'!$H$40</c15:f>
                      <c15:dlblFieldTableCache>
                        <c:ptCount val="1"/>
                        <c:pt idx="0">
                          <c:v>Norway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002-6A26-4604-8C04-0242F250FD1A}"/>
                </c:ext>
              </c:extLst>
            </c:dLbl>
            <c:dLbl>
              <c:idx val="14"/>
              <c:layout>
                <c:manualLayout>
                  <c:x val="-9.3315505373149116E-2"/>
                  <c:y val="1.5939073189621789E-2"/>
                </c:manualLayout>
              </c:layout>
              <c:tx>
                <c:strRef>
                  <c:f>'[102017031p1g018.xlsx]chart_18'!$H$41</c:f>
                  <c:strCache>
                    <c:ptCount val="1"/>
                    <c:pt idx="0">
                      <c:v>Pakistan</c:v>
                    </c:pt>
                  </c:strCache>
                </c:strRef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dlblFieldTable>
                    <c15:dlblFTEntry>
                      <c15:txfldGUID>{653805E0-8817-4595-B80F-EE79F1E08CE9}</c15:txfldGUID>
                      <c15:f>'[102017031p1g018.xlsx]chart_18'!$H$41</c15:f>
                      <c15:dlblFieldTableCache>
                        <c:ptCount val="1"/>
                        <c:pt idx="0">
                          <c:v>Pakistan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00F-6A26-4604-8C04-0242F250FD1A}"/>
                </c:ext>
              </c:extLst>
            </c:dLbl>
            <c:dLbl>
              <c:idx val="15"/>
              <c:layout>
                <c:manualLayout>
                  <c:x val="-7.4049500410101873E-2"/>
                  <c:y val="4.2263526667265924E-3"/>
                </c:manualLayout>
              </c:layout>
              <c:tx>
                <c:strRef>
                  <c:f>'[102017031p1g018.xlsx]chart_18'!$H$42</c:f>
                  <c:strCache>
                    <c:ptCount val="1"/>
                    <c:pt idx="0">
                      <c:v>Peru </c:v>
                    </c:pt>
                  </c:strCache>
                </c:strRef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dlblFieldTable>
                    <c15:dlblFTEntry>
                      <c15:txfldGUID>{4D29B093-F4B5-4E16-BA09-0F0D34999358}</c15:txfldGUID>
                      <c15:f>'[102017031p1g018.xlsx]chart_18'!$H$42</c15:f>
                      <c15:dlblFieldTableCache>
                        <c:ptCount val="1"/>
                        <c:pt idx="0">
                          <c:v>Peru 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010-6A26-4604-8C04-0242F250FD1A}"/>
                </c:ext>
              </c:extLst>
            </c:dLbl>
            <c:dLbl>
              <c:idx val="16"/>
              <c:layout>
                <c:manualLayout>
                  <c:x val="-3.3359745126198847E-3"/>
                  <c:y val="-4.8879136009637473E-3"/>
                </c:manualLayout>
              </c:layout>
              <c:tx>
                <c:strRef>
                  <c:f>'[102017031p1g018.xlsx]chart_18'!$H$43</c:f>
                  <c:strCache>
                    <c:ptCount val="1"/>
                    <c:pt idx="0">
                      <c:v>Singapore</c:v>
                    </c:pt>
                  </c:strCache>
                </c:strRef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dlblFieldTable>
                    <c15:dlblFTEntry>
                      <c15:txfldGUID>{03327F87-C4EE-46BD-AAD0-9D007E1E184C}</c15:txfldGUID>
                      <c15:f>'[102017031p1g018.xlsx]chart_18'!$H$43</c15:f>
                      <c15:dlblFieldTableCache>
                        <c:ptCount val="1"/>
                        <c:pt idx="0">
                          <c:v>Singapore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011-6A26-4604-8C04-0242F250FD1A}"/>
                </c:ext>
              </c:extLst>
            </c:dLbl>
            <c:dLbl>
              <c:idx val="17"/>
              <c:layout>
                <c:manualLayout>
                  <c:x val="-2.6500932666435564E-2"/>
                  <c:y val="-3.7936118640907589E-2"/>
                </c:manualLayout>
              </c:layout>
              <c:tx>
                <c:strRef>
                  <c:f>'[102017031p1g018.xlsx]chart_18'!$H$44</c:f>
                  <c:strCache>
                    <c:ptCount val="1"/>
                    <c:pt idx="0">
                      <c:v>Spain</c:v>
                    </c:pt>
                  </c:strCache>
                </c:strRef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dlblFieldTable>
                    <c15:dlblFTEntry>
                      <c15:txfldGUID>{0DCD2D7E-3C51-416A-BBDA-5E95A617C77B}</c15:txfldGUID>
                      <c15:f>'[102017031p1g018.xlsx]chart_18'!$H$44</c15:f>
                      <c15:dlblFieldTableCache>
                        <c:ptCount val="1"/>
                        <c:pt idx="0">
                          <c:v>Spain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012-6A26-4604-8C04-0242F250FD1A}"/>
                </c:ext>
              </c:extLst>
            </c:dLbl>
            <c:dLbl>
              <c:idx val="18"/>
              <c:layout>
                <c:manualLayout>
                  <c:x val="-7.649895178197065E-2"/>
                  <c:y val="-9.0535404385927165E-3"/>
                </c:manualLayout>
              </c:layout>
              <c:tx>
                <c:rich>
                  <a:bodyPr/>
                  <a:lstStyle/>
                  <a:p>
                    <a:pPr>
                      <a:defRPr sz="900" b="1" i="0" u="none" strike="noStrike" baseline="0">
                        <a:solidFill>
                          <a:srgbClr val="000000"/>
                        </a:solidFill>
                        <a:latin typeface="Arial Narrow"/>
                        <a:ea typeface="Arial Narrow"/>
                        <a:cs typeface="Arial Narrow"/>
                      </a:defRPr>
                    </a:pPr>
                    <a:r>
                      <a:rPr lang="en-GB" sz="900"/>
                      <a:t>Sweden</a:t>
                    </a:r>
                    <a:endParaRPr lang="en-GB"/>
                  </a:p>
                </c:rich>
              </c:tx>
              <c:spPr>
                <a:noFill/>
                <a:ln w="25400">
                  <a:noFill/>
                </a:ln>
              </c:spPr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6A26-4604-8C04-0242F250FD1A}"/>
                </c:ext>
              </c:extLst>
            </c:dLbl>
            <c:dLbl>
              <c:idx val="19"/>
              <c:layout>
                <c:manualLayout>
                  <c:x val="-5.6141732283464564E-2"/>
                  <c:y val="-1.5947965520703353E-2"/>
                </c:manualLayout>
              </c:layout>
              <c:tx>
                <c:strRef>
                  <c:f>'[102017031p1g018.xlsx]chart_18'!$H$46</c:f>
                  <c:strCache>
                    <c:ptCount val="1"/>
                    <c:pt idx="0">
                      <c:v>Switzerland</c:v>
                    </c:pt>
                  </c:strCache>
                </c:strRef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dlblFieldTable>
                    <c15:dlblFTEntry>
                      <c15:txfldGUID>{EEECBA7E-83A2-4747-B9AD-335AACAAC4DA}</c15:txfldGUID>
                      <c15:f>'[102017031p1g018.xlsx]chart_18'!$H$46</c15:f>
                      <c15:dlblFieldTableCache>
                        <c:ptCount val="1"/>
                        <c:pt idx="0">
                          <c:v>Switzerland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013-6A26-4604-8C04-0242F250FD1A}"/>
                </c:ext>
              </c:extLst>
            </c:dLbl>
            <c:dLbl>
              <c:idx val="20"/>
              <c:layout>
                <c:manualLayout>
                  <c:x val="-7.5142376070915659E-2"/>
                  <c:y val="3.7451916871046854E-2"/>
                </c:manualLayout>
              </c:layout>
              <c:tx>
                <c:strRef>
                  <c:f>'[102017031p1g018.xlsx]chart_18'!$H$47</c:f>
                  <c:strCache>
                    <c:ptCount val="1"/>
                    <c:pt idx="0">
                      <c:v>United Kingdom</c:v>
                    </c:pt>
                  </c:strCache>
                </c:strRef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dlblFieldTable>
                    <c15:dlblFTEntry>
                      <c15:txfldGUID>{6EC2D21D-D015-4993-AF7E-F7F4A0A5D7DC}</c15:txfldGUID>
                      <c15:f>'[102017031p1g018.xlsx]chart_18'!$H$47</c15:f>
                      <c15:dlblFieldTableCache>
                        <c:ptCount val="1"/>
                        <c:pt idx="0">
                          <c:v>United Kingdom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014-6A26-4604-8C04-0242F250FD1A}"/>
                </c:ext>
              </c:extLst>
            </c:dLbl>
            <c:dLbl>
              <c:idx val="21"/>
              <c:layout>
                <c:manualLayout>
                  <c:x val="-8.8006735007180703E-2"/>
                  <c:y val="-3.7805602168581386E-2"/>
                </c:manualLayout>
              </c:layout>
              <c:tx>
                <c:strRef>
                  <c:f>'[102017031p1g018.xlsx]chart_18'!$H$48</c:f>
                  <c:strCache>
                    <c:ptCount val="1"/>
                    <c:pt idx="0">
                      <c:v>United States</c:v>
                    </c:pt>
                  </c:strCache>
                </c:strRef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dlblFieldTable>
                    <c15:dlblFTEntry>
                      <c15:txfldGUID>{058AC54E-5221-4359-B1C6-E0B08FBD03A8}</c15:txfldGUID>
                      <c15:f>'[102017031p1g018.xlsx]chart_18'!$H$48</c15:f>
                      <c15:dlblFieldTableCache>
                        <c:ptCount val="1"/>
                        <c:pt idx="0">
                          <c:v>United States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015-6A26-4604-8C04-0242F250FD1A}"/>
                </c:ext>
              </c:extLst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 Narrow"/>
                    <a:ea typeface="Arial Narrow"/>
                    <a:cs typeface="Arial Narrow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xVal>
            <c:numRef>
              <c:f>'[102017031p1g018.xlsx]chart_18'!$K$27:$K$48</c:f>
              <c:numCache>
                <c:formatCode>General</c:formatCode>
                <c:ptCount val="22"/>
                <c:pt idx="0">
                  <c:v>42.67</c:v>
                </c:pt>
                <c:pt idx="1">
                  <c:v>34.94</c:v>
                </c:pt>
                <c:pt idx="2">
                  <c:v>51.48</c:v>
                </c:pt>
                <c:pt idx="3">
                  <c:v>33.68</c:v>
                </c:pt>
                <c:pt idx="4">
                  <c:v>50.45</c:v>
                </c:pt>
                <c:pt idx="5">
                  <c:v>42.06</c:v>
                </c:pt>
                <c:pt idx="6">
                  <c:v>29.08</c:v>
                </c:pt>
                <c:pt idx="7">
                  <c:v>27.12</c:v>
                </c:pt>
                <c:pt idx="8">
                  <c:v>33.1</c:v>
                </c:pt>
                <c:pt idx="9">
                  <c:v>30.13</c:v>
                </c:pt>
                <c:pt idx="10">
                  <c:v>35.159999999999997</c:v>
                </c:pt>
                <c:pt idx="11">
                  <c:v>32.11</c:v>
                </c:pt>
                <c:pt idx="12">
                  <c:v>33.299999999999997</c:v>
                </c:pt>
                <c:pt idx="13">
                  <c:v>25.9</c:v>
                </c:pt>
                <c:pt idx="14">
                  <c:v>29.59</c:v>
                </c:pt>
                <c:pt idx="15">
                  <c:v>44.14</c:v>
                </c:pt>
                <c:pt idx="16">
                  <c:v>43</c:v>
                </c:pt>
                <c:pt idx="17">
                  <c:v>35.89</c:v>
                </c:pt>
                <c:pt idx="18">
                  <c:v>27.32</c:v>
                </c:pt>
                <c:pt idx="19">
                  <c:v>31.64</c:v>
                </c:pt>
                <c:pt idx="20">
                  <c:v>32.57</c:v>
                </c:pt>
                <c:pt idx="21">
                  <c:v>41.06</c:v>
                </c:pt>
              </c:numCache>
            </c:numRef>
          </c:xVal>
          <c:yVal>
            <c:numRef>
              <c:f>'[102017031p1g018.xlsx]chart_18'!$I$27:$I$48</c:f>
              <c:numCache>
                <c:formatCode>General</c:formatCode>
                <c:ptCount val="22"/>
                <c:pt idx="0">
                  <c:v>-0.49</c:v>
                </c:pt>
                <c:pt idx="1">
                  <c:v>-0.26</c:v>
                </c:pt>
                <c:pt idx="2">
                  <c:v>-0.57999999999999996</c:v>
                </c:pt>
                <c:pt idx="3">
                  <c:v>-0.19</c:v>
                </c:pt>
                <c:pt idx="4">
                  <c:v>-0.52</c:v>
                </c:pt>
                <c:pt idx="5">
                  <c:v>-0.6</c:v>
                </c:pt>
                <c:pt idx="6">
                  <c:v>-0.15</c:v>
                </c:pt>
                <c:pt idx="7">
                  <c:v>-0.18</c:v>
                </c:pt>
                <c:pt idx="8">
                  <c:v>-0.41</c:v>
                </c:pt>
                <c:pt idx="9">
                  <c:v>-0.32</c:v>
                </c:pt>
                <c:pt idx="10">
                  <c:v>-0.5</c:v>
                </c:pt>
                <c:pt idx="11">
                  <c:v>-0.34</c:v>
                </c:pt>
                <c:pt idx="12">
                  <c:v>-0.28999999999999998</c:v>
                </c:pt>
                <c:pt idx="13">
                  <c:v>-0.17</c:v>
                </c:pt>
                <c:pt idx="14">
                  <c:v>-0.46</c:v>
                </c:pt>
                <c:pt idx="15">
                  <c:v>-0.67</c:v>
                </c:pt>
                <c:pt idx="16">
                  <c:v>-0.44</c:v>
                </c:pt>
                <c:pt idx="17">
                  <c:v>-0.4</c:v>
                </c:pt>
                <c:pt idx="18">
                  <c:v>-0.27</c:v>
                </c:pt>
                <c:pt idx="19">
                  <c:v>-0.46</c:v>
                </c:pt>
                <c:pt idx="20">
                  <c:v>-0.5</c:v>
                </c:pt>
                <c:pt idx="21">
                  <c:v>-0.47</c:v>
                </c:pt>
              </c:numCache>
            </c:numRef>
          </c:y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16-6A26-4604-8C04-0242F250FD1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96511488"/>
        <c:axId val="396632448"/>
      </c:scatterChart>
      <c:valAx>
        <c:axId val="396511488"/>
        <c:scaling>
          <c:orientation val="minMax"/>
          <c:min val="20"/>
        </c:scaling>
        <c:delete val="0"/>
        <c:axPos val="b"/>
        <c:title>
          <c:tx>
            <c:rich>
              <a:bodyPr/>
              <a:lstStyle/>
              <a:p>
                <a:pPr>
                  <a:defRPr sz="1400" b="0" i="0" u="none" strike="noStrike" baseline="0">
                    <a:solidFill>
                      <a:srgbClr val="000000"/>
                    </a:solidFill>
                    <a:latin typeface="+mj-lt"/>
                    <a:ea typeface="Arial Narrow"/>
                    <a:cs typeface="Arial Narrow"/>
                  </a:defRPr>
                </a:pPr>
                <a:r>
                  <a:rPr lang="en-GB" sz="1400" dirty="0" smtClean="0">
                    <a:latin typeface="+mj-lt"/>
                  </a:rPr>
                  <a:t>Inequality -- Gini </a:t>
                </a:r>
                <a:r>
                  <a:rPr lang="en-GB" sz="1400" dirty="0">
                    <a:latin typeface="+mj-lt"/>
                  </a:rPr>
                  <a:t>coefficient </a:t>
                </a:r>
              </a:p>
            </c:rich>
          </c:tx>
          <c:layout>
            <c:manualLayout>
              <c:xMode val="edge"/>
              <c:yMode val="edge"/>
              <c:x val="0.36072684766750435"/>
              <c:y val="0.93394812606446376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cross"/>
        <c:minorTickMark val="none"/>
        <c:tickLblPos val="low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0" i="0" u="none" strike="noStrike" baseline="0">
                <a:solidFill>
                  <a:srgbClr val="000000"/>
                </a:solidFill>
                <a:latin typeface="Arial Narrow"/>
                <a:ea typeface="Arial Narrow"/>
                <a:cs typeface="Arial Narrow"/>
              </a:defRPr>
            </a:pPr>
            <a:endParaRPr lang="sv-SE"/>
          </a:p>
        </c:txPr>
        <c:crossAx val="396632448"/>
        <c:crosses val="autoZero"/>
        <c:crossBetween val="midCat"/>
      </c:valAx>
      <c:valAx>
        <c:axId val="396632448"/>
        <c:scaling>
          <c:orientation val="minMax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numFmt formatCode="General" sourceLinked="1"/>
        <c:majorTickMark val="out"/>
        <c:minorTickMark val="none"/>
        <c:tickLblPos val="nextTo"/>
        <c:spPr>
          <a:ln w="9525">
            <a:noFill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Arial Narrow"/>
                <a:ea typeface="Arial Narrow"/>
                <a:cs typeface="Arial Narrow"/>
              </a:defRPr>
            </a:pPr>
            <a:endParaRPr lang="sv-SE"/>
          </a:p>
        </c:txPr>
        <c:crossAx val="396511488"/>
        <c:crosses val="autoZero"/>
        <c:crossBetween val="midCat"/>
      </c:valAx>
      <c:spPr>
        <a:noFill/>
        <a:ln w="25400">
          <a:noFill/>
        </a:ln>
      </c:spPr>
    </c:plotArea>
    <c:plotVisOnly val="1"/>
    <c:dispBlanksAs val="gap"/>
    <c:showDLblsOverMax val="0"/>
  </c:chart>
  <c:spPr>
    <a:solidFill>
      <a:srgbClr val="FFFFFF"/>
    </a:solidFill>
    <a:ln w="12700">
      <a:noFill/>
      <a:prstDash val="solid"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sv-SE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0.01813</cdr:x>
      <cdr:y>0.90613</cdr:y>
    </cdr:from>
    <cdr:to>
      <cdr:x>0.31363</cdr:x>
      <cdr:y>0.98696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28589" y="3309937"/>
          <a:ext cx="2095500" cy="2952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sv-SE" sz="1100"/>
            <a:t>Källa: The World</a:t>
          </a:r>
          <a:r>
            <a:rPr lang="sv-SE" sz="1100" baseline="0"/>
            <a:t> Wealth and Income Database</a:t>
          </a:r>
          <a:endParaRPr lang="sv-SE" sz="110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0.01813</cdr:x>
      <cdr:y>0.90613</cdr:y>
    </cdr:from>
    <cdr:to>
      <cdr:x>0.31363</cdr:x>
      <cdr:y>0.98696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28589" y="3309937"/>
          <a:ext cx="2095500" cy="2952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sv-SE" sz="1100"/>
            <a:t>Källa: The World</a:t>
          </a:r>
          <a:r>
            <a:rPr lang="sv-SE" sz="1100" baseline="0"/>
            <a:t> Wealth and Income Database</a:t>
          </a:r>
          <a:endParaRPr lang="sv-SE" sz="1100"/>
        </a:p>
      </cdr:txBody>
    </cdr:sp>
  </cdr:relSizeAnchor>
  <cdr:relSizeAnchor xmlns:cdr="http://schemas.openxmlformats.org/drawingml/2006/chartDrawing">
    <cdr:from>
      <cdr:x>0.1979</cdr:x>
      <cdr:y>0.03216</cdr:y>
    </cdr:from>
    <cdr:to>
      <cdr:x>0.68278</cdr:x>
      <cdr:y>0.12603</cdr:y>
    </cdr:to>
    <cdr:sp macro="" textlink="">
      <cdr:nvSpPr>
        <cdr:cNvPr id="4" name="TextBox 1"/>
        <cdr:cNvSpPr txBox="1"/>
      </cdr:nvSpPr>
      <cdr:spPr>
        <a:xfrm xmlns:a="http://schemas.openxmlformats.org/drawingml/2006/main">
          <a:off x="1403350" y="117475"/>
          <a:ext cx="3438525" cy="3429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sv-SE" sz="1200" b="1" dirty="0"/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0.87301</cdr:x>
      <cdr:y>0.05172</cdr:y>
    </cdr:from>
    <cdr:to>
      <cdr:x>1</cdr:x>
      <cdr:y>0.10345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6286400" y="216024"/>
          <a:ext cx="914400" cy="21602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sv-SE" sz="1100" dirty="0"/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0.87301</cdr:x>
      <cdr:y>0.05172</cdr:y>
    </cdr:from>
    <cdr:to>
      <cdr:x>1</cdr:x>
      <cdr:y>0.10345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6286400" y="216024"/>
          <a:ext cx="914400" cy="21602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sv-SE" sz="1100" dirty="0"/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0.87301</cdr:x>
      <cdr:y>0.05172</cdr:y>
    </cdr:from>
    <cdr:to>
      <cdr:x>1</cdr:x>
      <cdr:y>0.10345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6286400" y="216024"/>
          <a:ext cx="914400" cy="21602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sv-SE" sz="1100" dirty="0"/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5A7BA-C525-4B87-AB91-F3F6285CE094}" type="datetimeFigureOut">
              <a:rPr lang="sv-SE" smtClean="0"/>
              <a:t>2017-11-08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47AB4-0E5F-45D0-8240-240E1496630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071370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5A7BA-C525-4B87-AB91-F3F6285CE094}" type="datetimeFigureOut">
              <a:rPr lang="sv-SE" smtClean="0"/>
              <a:t>2017-11-08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47AB4-0E5F-45D0-8240-240E1496630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085132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5A7BA-C525-4B87-AB91-F3F6285CE094}" type="datetimeFigureOut">
              <a:rPr lang="sv-SE" smtClean="0"/>
              <a:t>2017-11-08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47AB4-0E5F-45D0-8240-240E1496630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374623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5A7BA-C525-4B87-AB91-F3F6285CE094}" type="datetimeFigureOut">
              <a:rPr lang="sv-SE" smtClean="0"/>
              <a:t>2017-11-08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47AB4-0E5F-45D0-8240-240E1496630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560243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5A7BA-C525-4B87-AB91-F3F6285CE094}" type="datetimeFigureOut">
              <a:rPr lang="sv-SE" smtClean="0"/>
              <a:t>2017-11-08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47AB4-0E5F-45D0-8240-240E1496630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024178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5A7BA-C525-4B87-AB91-F3F6285CE094}" type="datetimeFigureOut">
              <a:rPr lang="sv-SE" smtClean="0"/>
              <a:t>2017-11-08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47AB4-0E5F-45D0-8240-240E1496630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224468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5A7BA-C525-4B87-AB91-F3F6285CE094}" type="datetimeFigureOut">
              <a:rPr lang="sv-SE" smtClean="0"/>
              <a:t>2017-11-08</a:t>
            </a:fld>
            <a:endParaRPr lang="sv-S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47AB4-0E5F-45D0-8240-240E1496630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863068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5A7BA-C525-4B87-AB91-F3F6285CE094}" type="datetimeFigureOut">
              <a:rPr lang="sv-SE" smtClean="0"/>
              <a:t>2017-11-08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47AB4-0E5F-45D0-8240-240E1496630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394664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5A7BA-C525-4B87-AB91-F3F6285CE094}" type="datetimeFigureOut">
              <a:rPr lang="sv-SE" smtClean="0"/>
              <a:t>2017-11-08</a:t>
            </a:fld>
            <a:endParaRPr lang="sv-S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47AB4-0E5F-45D0-8240-240E1496630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745804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5A7BA-C525-4B87-AB91-F3F6285CE094}" type="datetimeFigureOut">
              <a:rPr lang="sv-SE" smtClean="0"/>
              <a:t>2017-11-08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47AB4-0E5F-45D0-8240-240E1496630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15295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5A7BA-C525-4B87-AB91-F3F6285CE094}" type="datetimeFigureOut">
              <a:rPr lang="sv-SE" smtClean="0"/>
              <a:t>2017-11-08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47AB4-0E5F-45D0-8240-240E1496630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935025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A5A7BA-C525-4B87-AB91-F3F6285CE094}" type="datetimeFigureOut">
              <a:rPr lang="sv-SE" smtClean="0"/>
              <a:t>2017-11-08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547AB4-0E5F-45D0-8240-240E1496630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093607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81039298"/>
              </p:ext>
            </p:extLst>
          </p:nvPr>
        </p:nvGraphicFramePr>
        <p:xfrm>
          <a:off x="251520" y="1268760"/>
          <a:ext cx="8640000" cy="540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itle 1"/>
          <p:cNvSpPr txBox="1">
            <a:spLocks/>
          </p:cNvSpPr>
          <p:nvPr/>
        </p:nvSpPr>
        <p:spPr>
          <a:xfrm>
            <a:off x="457200" y="404664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v-SE" sz="2800" dirty="0" smtClean="0"/>
              <a:t>Ackumulerade reala inkomstökningar (deklarerade inkomster) sedan 1970 i USA </a:t>
            </a:r>
            <a:br>
              <a:rPr lang="sv-SE" sz="2800" dirty="0" smtClean="0"/>
            </a:br>
            <a:endParaRPr lang="sv-SE" sz="2800" dirty="0"/>
          </a:p>
        </p:txBody>
      </p:sp>
      <p:sp>
        <p:nvSpPr>
          <p:cNvPr id="8" name="TextBox 7"/>
          <p:cNvSpPr txBox="1"/>
          <p:nvPr/>
        </p:nvSpPr>
        <p:spPr>
          <a:xfrm>
            <a:off x="251520" y="1393775"/>
            <a:ext cx="155068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400" dirty="0" smtClean="0"/>
              <a:t>Procentuell ökning</a:t>
            </a:r>
            <a:endParaRPr lang="sv-SE" sz="1400" dirty="0"/>
          </a:p>
        </p:txBody>
      </p:sp>
    </p:spTree>
    <p:extLst>
      <p:ext uri="{BB962C8B-B14F-4D97-AF65-F5344CB8AC3E}">
        <p14:creationId xmlns:p14="http://schemas.microsoft.com/office/powerpoint/2010/main" val="41896716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Chart bld="series"/>
        </p:bldSub>
      </p:bldGraphic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1143000"/>
          </a:xfrm>
        </p:spPr>
        <p:txBody>
          <a:bodyPr>
            <a:noAutofit/>
          </a:bodyPr>
          <a:lstStyle/>
          <a:p>
            <a:r>
              <a:rPr lang="sv-SE" sz="2800" dirty="0" smtClean="0"/>
              <a:t>Ackumulerade reala inkomstökningar (deklarerade inkomster) sedan 1970 i Sverige </a:t>
            </a:r>
            <a:br>
              <a:rPr lang="sv-SE" sz="2800" dirty="0" smtClean="0"/>
            </a:br>
            <a:endParaRPr lang="sv-SE" sz="2800" dirty="0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49896768"/>
              </p:ext>
            </p:extLst>
          </p:nvPr>
        </p:nvGraphicFramePr>
        <p:xfrm>
          <a:off x="251520" y="1196752"/>
          <a:ext cx="8640000" cy="55177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51520" y="1393775"/>
            <a:ext cx="155068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400" dirty="0" smtClean="0"/>
              <a:t>Procentuell ökning</a:t>
            </a:r>
            <a:endParaRPr lang="sv-SE" sz="1400" dirty="0"/>
          </a:p>
        </p:txBody>
      </p:sp>
    </p:spTree>
    <p:extLst>
      <p:ext uri="{BB962C8B-B14F-4D97-AF65-F5344CB8AC3E}">
        <p14:creationId xmlns:p14="http://schemas.microsoft.com/office/powerpoint/2010/main" val="32680902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Chart bld="series"/>
        </p:bldSub>
      </p:bldGraphic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88463" y="1340768"/>
            <a:ext cx="8015985" cy="4694265"/>
            <a:chOff x="971600" y="1916832"/>
            <a:chExt cx="7200800" cy="4176464"/>
          </a:xfrm>
        </p:grpSpPr>
        <p:graphicFrame>
          <p:nvGraphicFramePr>
            <p:cNvPr id="4" name="Chart 3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1185970273"/>
                </p:ext>
              </p:extLst>
            </p:nvPr>
          </p:nvGraphicFramePr>
          <p:xfrm>
            <a:off x="971600" y="1916832"/>
            <a:ext cx="7200800" cy="4176464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  <p:cxnSp>
          <p:nvCxnSpPr>
            <p:cNvPr id="5" name="Straight Connector 4"/>
            <p:cNvCxnSpPr/>
            <p:nvPr/>
          </p:nvCxnSpPr>
          <p:spPr>
            <a:xfrm>
              <a:off x="1449121" y="5630345"/>
              <a:ext cx="612068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>
              <a:off x="2339752" y="5576027"/>
              <a:ext cx="0" cy="10332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>
              <a:off x="3211237" y="5576027"/>
              <a:ext cx="0" cy="10332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4082722" y="5576027"/>
              <a:ext cx="0" cy="10332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>
              <a:off x="4963260" y="5576027"/>
              <a:ext cx="0" cy="10332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>
              <a:off x="5843798" y="5576027"/>
              <a:ext cx="0" cy="10332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>
              <a:off x="6724336" y="5576027"/>
              <a:ext cx="0" cy="10332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Rectangle 14"/>
            <p:cNvSpPr/>
            <p:nvPr/>
          </p:nvSpPr>
          <p:spPr>
            <a:xfrm>
              <a:off x="1187624" y="2348880"/>
              <a:ext cx="6702802" cy="28803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cxnSp>
          <p:nvCxnSpPr>
            <p:cNvPr id="13" name="Straight Connector 12"/>
            <p:cNvCxnSpPr/>
            <p:nvPr/>
          </p:nvCxnSpPr>
          <p:spPr>
            <a:xfrm>
              <a:off x="7604874" y="5576027"/>
              <a:ext cx="0" cy="10332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>
              <a:off x="1466603" y="5576027"/>
              <a:ext cx="0" cy="10332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TextBox 1"/>
            <p:cNvSpPr txBox="1"/>
            <p:nvPr/>
          </p:nvSpPr>
          <p:spPr>
            <a:xfrm>
              <a:off x="1009403" y="2132856"/>
              <a:ext cx="914400" cy="432048"/>
            </a:xfrm>
            <a:prstGeom prst="rect">
              <a:avLst/>
            </a:prstGeom>
          </p:spPr>
          <p:txBody>
            <a:bodyPr wrap="none" rtlCol="0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sv-SE" sz="2000" dirty="0" err="1" smtClean="0"/>
                <a:t>Mobility</a:t>
              </a:r>
              <a:r>
                <a:rPr lang="sv-SE" sz="1200" dirty="0" smtClean="0"/>
                <a:t> </a:t>
              </a:r>
            </a:p>
          </p:txBody>
        </p:sp>
        <p:cxnSp>
          <p:nvCxnSpPr>
            <p:cNvPr id="22" name="Straight Connector 21"/>
            <p:cNvCxnSpPr/>
            <p:nvPr/>
          </p:nvCxnSpPr>
          <p:spPr>
            <a:xfrm flipV="1">
              <a:off x="1453441" y="2474518"/>
              <a:ext cx="0" cy="320103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0" name="Left-Right Arrow 19"/>
          <p:cNvSpPr/>
          <p:nvPr/>
        </p:nvSpPr>
        <p:spPr>
          <a:xfrm rot="19219146">
            <a:off x="2538745" y="3062921"/>
            <a:ext cx="4066511" cy="732157"/>
          </a:xfrm>
          <a:prstGeom prst="leftRigh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1" name="TextBox 1"/>
          <p:cNvSpPr txBox="1"/>
          <p:nvPr/>
        </p:nvSpPr>
        <p:spPr>
          <a:xfrm rot="19200000">
            <a:off x="3363563" y="3097674"/>
            <a:ext cx="2870361" cy="869524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sv-SE" sz="1800" dirty="0" err="1" smtClean="0"/>
              <a:t>Differences</a:t>
            </a:r>
            <a:r>
              <a:rPr lang="sv-SE" sz="1800" dirty="0" smtClean="0"/>
              <a:t> in Labor Markets</a:t>
            </a:r>
            <a:endParaRPr lang="sv-SE" sz="1800" dirty="0"/>
          </a:p>
        </p:txBody>
      </p:sp>
      <p:sp>
        <p:nvSpPr>
          <p:cNvPr id="16" name="TextBox 1"/>
          <p:cNvSpPr txBox="1">
            <a:spLocks noGrp="1"/>
          </p:cNvSpPr>
          <p:nvPr>
            <p:ph type="ctrTitle"/>
          </p:nvPr>
        </p:nvSpPr>
        <p:spPr>
          <a:xfrm>
            <a:off x="685800" y="333375"/>
            <a:ext cx="7772400" cy="1470025"/>
          </a:xfrm>
          <a:prstGeom prst="rect">
            <a:avLst/>
          </a:prstGeom>
        </p:spPr>
        <p:txBody>
          <a:bodyPr wrap="none" rtlCol="0">
            <a:norm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sv-SE" sz="4000" dirty="0" err="1" smtClean="0">
                <a:latin typeface="+mj-lt"/>
              </a:rPr>
              <a:t>Intergenerational</a:t>
            </a:r>
            <a:r>
              <a:rPr lang="sv-SE" sz="4000" dirty="0" smtClean="0">
                <a:latin typeface="+mj-lt"/>
              </a:rPr>
              <a:t> </a:t>
            </a:r>
            <a:r>
              <a:rPr lang="sv-SE" sz="4000" dirty="0" err="1" smtClean="0">
                <a:latin typeface="+mj-lt"/>
              </a:rPr>
              <a:t>mobility</a:t>
            </a:r>
            <a:r>
              <a:rPr lang="sv-SE" sz="4000" dirty="0" smtClean="0">
                <a:latin typeface="+mj-lt"/>
              </a:rPr>
              <a:t> </a:t>
            </a:r>
            <a:br>
              <a:rPr lang="sv-SE" sz="4000" dirty="0" smtClean="0">
                <a:latin typeface="+mj-lt"/>
              </a:rPr>
            </a:br>
            <a:r>
              <a:rPr lang="sv-SE" sz="4000" dirty="0" err="1" smtClean="0">
                <a:latin typeface="+mj-lt"/>
              </a:rPr>
              <a:t>versus</a:t>
            </a:r>
            <a:r>
              <a:rPr lang="sv-SE" sz="4000" dirty="0" smtClean="0">
                <a:latin typeface="+mj-lt"/>
              </a:rPr>
              <a:t> </a:t>
            </a:r>
            <a:r>
              <a:rPr lang="sv-SE" sz="4000" dirty="0" err="1" smtClean="0">
                <a:latin typeface="+mj-lt"/>
              </a:rPr>
              <a:t>Inequality</a:t>
            </a:r>
            <a:endParaRPr lang="sv-SE" sz="32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857262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88463" y="1340768"/>
            <a:ext cx="8015985" cy="4694265"/>
            <a:chOff x="971600" y="1916832"/>
            <a:chExt cx="7200800" cy="4176464"/>
          </a:xfrm>
        </p:grpSpPr>
        <p:graphicFrame>
          <p:nvGraphicFramePr>
            <p:cNvPr id="4" name="Chart 3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3101975353"/>
                </p:ext>
              </p:extLst>
            </p:nvPr>
          </p:nvGraphicFramePr>
          <p:xfrm>
            <a:off x="971600" y="1916832"/>
            <a:ext cx="7200800" cy="4176464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  <p:cxnSp>
          <p:nvCxnSpPr>
            <p:cNvPr id="5" name="Straight Connector 4"/>
            <p:cNvCxnSpPr/>
            <p:nvPr/>
          </p:nvCxnSpPr>
          <p:spPr>
            <a:xfrm>
              <a:off x="1449121" y="5630345"/>
              <a:ext cx="612068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>
              <a:off x="2339752" y="5576027"/>
              <a:ext cx="0" cy="10332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>
              <a:off x="3211237" y="5576027"/>
              <a:ext cx="0" cy="10332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4082722" y="5576027"/>
              <a:ext cx="0" cy="10332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>
              <a:off x="4963260" y="5576027"/>
              <a:ext cx="0" cy="10332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>
              <a:off x="5843798" y="5576027"/>
              <a:ext cx="0" cy="10332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>
              <a:off x="6724336" y="5576027"/>
              <a:ext cx="0" cy="10332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Rectangle 14"/>
            <p:cNvSpPr/>
            <p:nvPr/>
          </p:nvSpPr>
          <p:spPr>
            <a:xfrm>
              <a:off x="1187624" y="2348880"/>
              <a:ext cx="6702802" cy="28803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cxnSp>
          <p:nvCxnSpPr>
            <p:cNvPr id="13" name="Straight Connector 12"/>
            <p:cNvCxnSpPr/>
            <p:nvPr/>
          </p:nvCxnSpPr>
          <p:spPr>
            <a:xfrm>
              <a:off x="7604874" y="5576027"/>
              <a:ext cx="0" cy="10332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>
              <a:off x="1466603" y="5576027"/>
              <a:ext cx="0" cy="10332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TextBox 1"/>
            <p:cNvSpPr txBox="1"/>
            <p:nvPr/>
          </p:nvSpPr>
          <p:spPr>
            <a:xfrm>
              <a:off x="1009403" y="2132856"/>
              <a:ext cx="914400" cy="432048"/>
            </a:xfrm>
            <a:prstGeom prst="rect">
              <a:avLst/>
            </a:prstGeom>
          </p:spPr>
          <p:txBody>
            <a:bodyPr wrap="none" rtlCol="0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sv-SE" sz="2000" dirty="0" err="1" smtClean="0"/>
                <a:t>Mobility</a:t>
              </a:r>
              <a:r>
                <a:rPr lang="sv-SE" sz="1200" dirty="0" smtClean="0"/>
                <a:t> </a:t>
              </a:r>
            </a:p>
          </p:txBody>
        </p:sp>
        <p:cxnSp>
          <p:nvCxnSpPr>
            <p:cNvPr id="22" name="Straight Connector 21"/>
            <p:cNvCxnSpPr/>
            <p:nvPr/>
          </p:nvCxnSpPr>
          <p:spPr>
            <a:xfrm flipV="1">
              <a:off x="1453441" y="2474518"/>
              <a:ext cx="0" cy="320103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" name="Group 1"/>
          <p:cNvGrpSpPr/>
          <p:nvPr/>
        </p:nvGrpSpPr>
        <p:grpSpPr>
          <a:xfrm rot="5096565">
            <a:off x="2453915" y="2985267"/>
            <a:ext cx="4066511" cy="1074600"/>
            <a:chOff x="2538745" y="3062921"/>
            <a:chExt cx="4066511" cy="1074600"/>
          </a:xfrm>
        </p:grpSpPr>
        <p:sp>
          <p:nvSpPr>
            <p:cNvPr id="20" name="Left-Right Arrow 19"/>
            <p:cNvSpPr/>
            <p:nvPr/>
          </p:nvSpPr>
          <p:spPr>
            <a:xfrm rot="19219146">
              <a:off x="2538745" y="3062921"/>
              <a:ext cx="4066511" cy="732157"/>
            </a:xfrm>
            <a:prstGeom prst="leftRightArrow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21" name="TextBox 1"/>
            <p:cNvSpPr txBox="1"/>
            <p:nvPr/>
          </p:nvSpPr>
          <p:spPr>
            <a:xfrm rot="19200000">
              <a:off x="3112592" y="3267997"/>
              <a:ext cx="2870361" cy="869524"/>
            </a:xfrm>
            <a:prstGeom prst="rect">
              <a:avLst/>
            </a:prstGeom>
          </p:spPr>
          <p:txBody>
            <a:bodyPr wrap="none" rtlCol="0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sv-SE" sz="1800" dirty="0" err="1" smtClean="0"/>
                <a:t>Differences</a:t>
              </a:r>
              <a:r>
                <a:rPr lang="sv-SE" sz="1800" dirty="0" smtClean="0"/>
                <a:t> in </a:t>
              </a:r>
              <a:r>
                <a:rPr lang="sv-SE" sz="1800" dirty="0" err="1" smtClean="0"/>
                <a:t>Educational</a:t>
              </a:r>
              <a:r>
                <a:rPr lang="sv-SE" sz="1800" dirty="0" smtClean="0"/>
                <a:t> </a:t>
              </a:r>
              <a:r>
                <a:rPr lang="sv-SE" sz="1800" dirty="0" smtClean="0"/>
                <a:t>System</a:t>
              </a:r>
              <a:endParaRPr lang="sv-SE" sz="1800" dirty="0"/>
            </a:p>
          </p:txBody>
        </p:sp>
      </p:grpSp>
      <p:sp>
        <p:nvSpPr>
          <p:cNvPr id="16" name="TextBox 1"/>
          <p:cNvSpPr txBox="1">
            <a:spLocks noGrp="1"/>
          </p:cNvSpPr>
          <p:nvPr>
            <p:ph type="ctrTitle"/>
          </p:nvPr>
        </p:nvSpPr>
        <p:spPr>
          <a:xfrm>
            <a:off x="685800" y="333375"/>
            <a:ext cx="7772400" cy="1470025"/>
          </a:xfrm>
          <a:prstGeom prst="rect">
            <a:avLst/>
          </a:prstGeom>
        </p:spPr>
        <p:txBody>
          <a:bodyPr wrap="none" rtlCol="0">
            <a:norm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sv-SE" sz="4000" dirty="0" err="1" smtClean="0">
                <a:latin typeface="+mj-lt"/>
              </a:rPr>
              <a:t>Intergenerational</a:t>
            </a:r>
            <a:r>
              <a:rPr lang="sv-SE" sz="4000" dirty="0" smtClean="0">
                <a:latin typeface="+mj-lt"/>
              </a:rPr>
              <a:t> </a:t>
            </a:r>
            <a:r>
              <a:rPr lang="sv-SE" sz="4000" dirty="0" err="1" smtClean="0">
                <a:latin typeface="+mj-lt"/>
              </a:rPr>
              <a:t>mobility</a:t>
            </a:r>
            <a:r>
              <a:rPr lang="sv-SE" sz="4000" dirty="0" smtClean="0">
                <a:latin typeface="+mj-lt"/>
              </a:rPr>
              <a:t> </a:t>
            </a:r>
            <a:br>
              <a:rPr lang="sv-SE" sz="4000" dirty="0" smtClean="0">
                <a:latin typeface="+mj-lt"/>
              </a:rPr>
            </a:br>
            <a:r>
              <a:rPr lang="sv-SE" sz="4000" dirty="0" err="1" smtClean="0">
                <a:latin typeface="+mj-lt"/>
              </a:rPr>
              <a:t>versus</a:t>
            </a:r>
            <a:r>
              <a:rPr lang="sv-SE" sz="4000" dirty="0" smtClean="0">
                <a:latin typeface="+mj-lt"/>
              </a:rPr>
              <a:t> </a:t>
            </a:r>
            <a:r>
              <a:rPr lang="sv-SE" sz="4000" dirty="0" err="1" smtClean="0">
                <a:latin typeface="+mj-lt"/>
              </a:rPr>
              <a:t>Inequality</a:t>
            </a:r>
            <a:endParaRPr lang="sv-SE" sz="32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743443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107504" y="1340768"/>
            <a:ext cx="8496944" cy="5222468"/>
            <a:chOff x="539552" y="1916832"/>
            <a:chExt cx="7632848" cy="4646404"/>
          </a:xfrm>
        </p:grpSpPr>
        <p:graphicFrame>
          <p:nvGraphicFramePr>
            <p:cNvPr id="4" name="Chart 3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3067696669"/>
                </p:ext>
              </p:extLst>
            </p:nvPr>
          </p:nvGraphicFramePr>
          <p:xfrm>
            <a:off x="971600" y="1916832"/>
            <a:ext cx="7200800" cy="4176464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  <p:cxnSp>
          <p:nvCxnSpPr>
            <p:cNvPr id="5" name="Straight Connector 4"/>
            <p:cNvCxnSpPr/>
            <p:nvPr/>
          </p:nvCxnSpPr>
          <p:spPr>
            <a:xfrm>
              <a:off x="1449121" y="5630345"/>
              <a:ext cx="612068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>
              <a:off x="2339752" y="5576027"/>
              <a:ext cx="0" cy="10332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>
              <a:off x="3211237" y="5576027"/>
              <a:ext cx="0" cy="10332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4082722" y="5576027"/>
              <a:ext cx="0" cy="10332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>
              <a:off x="4963260" y="5576027"/>
              <a:ext cx="0" cy="10332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>
              <a:off x="5843798" y="5576027"/>
              <a:ext cx="0" cy="10332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>
              <a:off x="6724336" y="5576027"/>
              <a:ext cx="0" cy="10332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Rectangle 14"/>
            <p:cNvSpPr/>
            <p:nvPr/>
          </p:nvSpPr>
          <p:spPr>
            <a:xfrm>
              <a:off x="1187624" y="2348880"/>
              <a:ext cx="6702802" cy="28803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cxnSp>
          <p:nvCxnSpPr>
            <p:cNvPr id="13" name="Straight Connector 12"/>
            <p:cNvCxnSpPr/>
            <p:nvPr/>
          </p:nvCxnSpPr>
          <p:spPr>
            <a:xfrm>
              <a:off x="7604874" y="5576027"/>
              <a:ext cx="0" cy="10332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>
              <a:off x="1466603" y="5576027"/>
              <a:ext cx="0" cy="10332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TextBox 1"/>
            <p:cNvSpPr txBox="1"/>
            <p:nvPr/>
          </p:nvSpPr>
          <p:spPr>
            <a:xfrm>
              <a:off x="1009403" y="2132856"/>
              <a:ext cx="914400" cy="432048"/>
            </a:xfrm>
            <a:prstGeom prst="rect">
              <a:avLst/>
            </a:prstGeom>
          </p:spPr>
          <p:txBody>
            <a:bodyPr wrap="none" rtlCol="0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sv-SE" sz="1600" dirty="0" err="1" smtClean="0"/>
                <a:t>Mobility</a:t>
              </a:r>
              <a:r>
                <a:rPr lang="sv-SE" sz="1200" dirty="0" smtClean="0"/>
                <a:t> </a:t>
              </a:r>
            </a:p>
            <a:p>
              <a:r>
                <a:rPr lang="sv-SE" sz="1200" dirty="0" smtClean="0"/>
                <a:t>– neg intergen </a:t>
              </a:r>
              <a:r>
                <a:rPr lang="sv-SE" sz="1200" dirty="0" err="1" smtClean="0"/>
                <a:t>earnings</a:t>
              </a:r>
              <a:r>
                <a:rPr lang="sv-SE" sz="1200" dirty="0" smtClean="0"/>
                <a:t> </a:t>
              </a:r>
              <a:r>
                <a:rPr lang="sv-SE" sz="1200" dirty="0" err="1" smtClean="0"/>
                <a:t>elasticity</a:t>
              </a:r>
              <a:endParaRPr lang="sv-SE" sz="1200" dirty="0"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539552" y="6309320"/>
              <a:ext cx="2786340" cy="25391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050" dirty="0" smtClean="0"/>
                <a:t>Source: OECD Economic Surveys: Sweden 2017 </a:t>
              </a:r>
              <a:endParaRPr lang="sv-SE" sz="1050" dirty="0"/>
            </a:p>
          </p:txBody>
        </p:sp>
      </p:grpSp>
      <p:sp>
        <p:nvSpPr>
          <p:cNvPr id="21" name="TextBox 1"/>
          <p:cNvSpPr txBox="1">
            <a:spLocks noGrp="1"/>
          </p:cNvSpPr>
          <p:nvPr>
            <p:ph type="ctrTitle"/>
          </p:nvPr>
        </p:nvSpPr>
        <p:spPr>
          <a:xfrm>
            <a:off x="685800" y="333375"/>
            <a:ext cx="7772400" cy="1470025"/>
          </a:xfrm>
          <a:prstGeom prst="rect">
            <a:avLst/>
          </a:prstGeom>
        </p:spPr>
        <p:txBody>
          <a:bodyPr wrap="none" rtlCol="0">
            <a:norm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sv-SE" sz="4000" dirty="0" err="1" smtClean="0">
                <a:latin typeface="+mj-lt"/>
              </a:rPr>
              <a:t>Intergenerational</a:t>
            </a:r>
            <a:r>
              <a:rPr lang="sv-SE" sz="4000" dirty="0" smtClean="0">
                <a:latin typeface="+mj-lt"/>
              </a:rPr>
              <a:t> </a:t>
            </a:r>
            <a:r>
              <a:rPr lang="sv-SE" sz="4000" dirty="0" err="1" smtClean="0">
                <a:latin typeface="+mj-lt"/>
              </a:rPr>
              <a:t>mobility</a:t>
            </a:r>
            <a:r>
              <a:rPr lang="sv-SE" sz="4000" dirty="0" smtClean="0">
                <a:latin typeface="+mj-lt"/>
              </a:rPr>
              <a:t> </a:t>
            </a:r>
            <a:br>
              <a:rPr lang="sv-SE" sz="4000" dirty="0" smtClean="0">
                <a:latin typeface="+mj-lt"/>
              </a:rPr>
            </a:br>
            <a:r>
              <a:rPr lang="sv-SE" sz="4000" dirty="0" err="1" smtClean="0">
                <a:latin typeface="+mj-lt"/>
              </a:rPr>
              <a:t>versus</a:t>
            </a:r>
            <a:r>
              <a:rPr lang="sv-SE" sz="4000" dirty="0" smtClean="0">
                <a:latin typeface="+mj-lt"/>
              </a:rPr>
              <a:t> </a:t>
            </a:r>
            <a:r>
              <a:rPr lang="sv-SE" sz="4000" dirty="0" err="1" smtClean="0">
                <a:latin typeface="+mj-lt"/>
              </a:rPr>
              <a:t>Inequality</a:t>
            </a:r>
            <a:endParaRPr lang="sv-SE" sz="3200" dirty="0">
              <a:latin typeface="+mj-lt"/>
            </a:endParaRPr>
          </a:p>
        </p:txBody>
      </p:sp>
      <p:cxnSp>
        <p:nvCxnSpPr>
          <p:cNvPr id="22" name="Straight Connector 21"/>
          <p:cNvCxnSpPr/>
          <p:nvPr/>
        </p:nvCxnSpPr>
        <p:spPr>
          <a:xfrm flipV="1">
            <a:off x="1133905" y="2141071"/>
            <a:ext cx="0" cy="341537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16745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79</Words>
  <Application>Microsoft Office PowerPoint</Application>
  <PresentationFormat>On-screen Show (4:3)</PresentationFormat>
  <Paragraphs>20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PowerPoint Presentation</vt:lpstr>
      <vt:lpstr>Ackumulerade reala inkomstökningar (deklarerade inkomster) sedan 1970 i Sverige  </vt:lpstr>
      <vt:lpstr>Intergenerational mobility  versus Inequality</vt:lpstr>
      <vt:lpstr>Intergenerational mobility  versus Inequality</vt:lpstr>
      <vt:lpstr>Intergenerational mobility  versus Inequality</vt:lpstr>
    </vt:vector>
  </TitlesOfParts>
  <Company>Stockholm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hasslerj</dc:creator>
  <cp:lastModifiedBy>hasslerj</cp:lastModifiedBy>
  <cp:revision>3</cp:revision>
  <dcterms:created xsi:type="dcterms:W3CDTF">2016-11-10T08:13:59Z</dcterms:created>
  <dcterms:modified xsi:type="dcterms:W3CDTF">2017-11-08T12:51:45Z</dcterms:modified>
</cp:coreProperties>
</file>