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7" r:id="rId3"/>
    <p:sldId id="288" r:id="rId4"/>
    <p:sldId id="273" r:id="rId5"/>
    <p:sldId id="274" r:id="rId6"/>
    <p:sldId id="289" r:id="rId7"/>
    <p:sldId id="286" r:id="rId8"/>
  </p:sldIdLst>
  <p:sldSz cx="9144000" cy="6858000" type="screen4x3"/>
  <p:notesSz cx="6797675" cy="9928225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FF33"/>
    <a:srgbClr val="9E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1" autoAdjust="0"/>
    <p:restoredTop sz="94660"/>
  </p:normalViewPr>
  <p:slideViewPr>
    <p:cSldViewPr>
      <p:cViewPr>
        <p:scale>
          <a:sx n="100" d="100"/>
          <a:sy n="100" d="100"/>
        </p:scale>
        <p:origin x="-2126" y="-612"/>
      </p:cViewPr>
      <p:guideLst>
        <p:guide orient="horz" pos="3339"/>
        <p:guide pos="703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Reala bolåneränta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Sverige</c:v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Sheet2!$K$2:$K$27</c:f>
              <c:numCache>
                <c:formatCode>General</c:formatCod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</c:numCache>
            </c:numRef>
          </c:cat>
          <c:val>
            <c:numRef>
              <c:f>Sheet2!$L$2:$L$27</c:f>
              <c:numCache>
                <c:formatCode>General</c:formatCode>
                <c:ptCount val="26"/>
                <c:pt idx="0">
                  <c:v>7.6625080830642798</c:v>
                </c:pt>
                <c:pt idx="1">
                  <c:v>6.5023726501412202</c:v>
                </c:pt>
                <c:pt idx="2">
                  <c:v>14.244701188366424</c:v>
                </c:pt>
                <c:pt idx="3">
                  <c:v>8.5470478089350959</c:v>
                </c:pt>
                <c:pt idx="4">
                  <c:v>9.4817721412625815</c:v>
                </c:pt>
                <c:pt idx="5">
                  <c:v>9.7676135563463138</c:v>
                </c:pt>
                <c:pt idx="6">
                  <c:v>8.9061115775557589</c:v>
                </c:pt>
                <c:pt idx="7">
                  <c:v>6.5458266397143401</c:v>
                </c:pt>
                <c:pt idx="8">
                  <c:v>6.7966484599802373</c:v>
                </c:pt>
                <c:pt idx="9">
                  <c:v>5.3272161063730419</c:v>
                </c:pt>
                <c:pt idx="10">
                  <c:v>5.5840076671339869</c:v>
                </c:pt>
                <c:pt idx="11">
                  <c:v>3.945055178328615</c:v>
                </c:pt>
                <c:pt idx="12">
                  <c:v>4.0607497826533603</c:v>
                </c:pt>
                <c:pt idx="13">
                  <c:v>3.1561498543618924</c:v>
                </c:pt>
                <c:pt idx="14">
                  <c:v>3.813349922226875</c:v>
                </c:pt>
                <c:pt idx="15">
                  <c:v>3.347690759619212</c:v>
                </c:pt>
                <c:pt idx="16">
                  <c:v>2.900390004239795</c:v>
                </c:pt>
                <c:pt idx="17">
                  <c:v>3.2455874955985577</c:v>
                </c:pt>
                <c:pt idx="18">
                  <c:v>2.5204530682314426</c:v>
                </c:pt>
                <c:pt idx="19">
                  <c:v>1.7320813135552999</c:v>
                </c:pt>
                <c:pt idx="20">
                  <c:v>1.4646828195591448</c:v>
                </c:pt>
                <c:pt idx="21">
                  <c:v>2.7546916752547075</c:v>
                </c:pt>
                <c:pt idx="22">
                  <c:v>3.1284639309916198</c:v>
                </c:pt>
                <c:pt idx="23">
                  <c:v>2.6315829047733952</c:v>
                </c:pt>
                <c:pt idx="24">
                  <c:v>2.6320601702455253</c:v>
                </c:pt>
                <c:pt idx="25">
                  <c:v>1.3762861164439575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094-45F7-9B41-ECFFF50F92A1}"/>
            </c:ext>
          </c:extLst>
        </c:ser>
        <c:ser>
          <c:idx val="7"/>
          <c:order val="1"/>
          <c:tx>
            <c:v>Genomsnitt DK, NO, SF, SE, USA, GB</c:v>
          </c:tx>
          <c:spPr>
            <a:ln w="38100">
              <a:solidFill>
                <a:schemeClr val="accent6"/>
              </a:solidFill>
              <a:prstDash val="dash"/>
            </a:ln>
          </c:spPr>
          <c:marker>
            <c:symbol val="none"/>
          </c:marker>
          <c:cat>
            <c:numRef>
              <c:f>Sheet2!$K$2:$K$27</c:f>
              <c:numCache>
                <c:formatCode>General</c:formatCode>
                <c:ptCount val="26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</c:numCache>
            </c:numRef>
          </c:cat>
          <c:val>
            <c:numRef>
              <c:f>Sheet2!$S$2:$S$27</c:f>
              <c:numCache>
                <c:formatCode>General</c:formatCode>
                <c:ptCount val="26"/>
                <c:pt idx="0">
                  <c:v>7.8038828606893285</c:v>
                </c:pt>
                <c:pt idx="1">
                  <c:v>7.2387433688869782</c:v>
                </c:pt>
                <c:pt idx="2">
                  <c:v>8.6345423130795567</c:v>
                </c:pt>
                <c:pt idx="3">
                  <c:v>6.2937885135744072</c:v>
                </c:pt>
                <c:pt idx="4">
                  <c:v>6.7213880272770226</c:v>
                </c:pt>
                <c:pt idx="5">
                  <c:v>6.7763061046287589</c:v>
                </c:pt>
                <c:pt idx="6">
                  <c:v>5.9561559722779798</c:v>
                </c:pt>
                <c:pt idx="7">
                  <c:v>5.0730989089988672</c:v>
                </c:pt>
                <c:pt idx="8">
                  <c:v>5.2824819641761636</c:v>
                </c:pt>
                <c:pt idx="9">
                  <c:v>4.7954626544151076</c:v>
                </c:pt>
                <c:pt idx="10">
                  <c:v>4.810994019043755</c:v>
                </c:pt>
                <c:pt idx="11">
                  <c:v>4.1841842609866164</c:v>
                </c:pt>
                <c:pt idx="12">
                  <c:v>4.3899275685489849</c:v>
                </c:pt>
                <c:pt idx="13">
                  <c:v>3.2336398036115099</c:v>
                </c:pt>
                <c:pt idx="14">
                  <c:v>3.5035308477009028</c:v>
                </c:pt>
                <c:pt idx="15">
                  <c:v>2.5795601536302755</c:v>
                </c:pt>
                <c:pt idx="16">
                  <c:v>2.7273196169260356</c:v>
                </c:pt>
                <c:pt idx="17">
                  <c:v>3.576336304812112</c:v>
                </c:pt>
                <c:pt idx="18">
                  <c:v>2.4305669752271903</c:v>
                </c:pt>
                <c:pt idx="19">
                  <c:v>2.9138361808146671</c:v>
                </c:pt>
                <c:pt idx="20">
                  <c:v>1.7521051294832044</c:v>
                </c:pt>
                <c:pt idx="21">
                  <c:v>1.2776881413101264</c:v>
                </c:pt>
                <c:pt idx="22">
                  <c:v>1.4806869748789082</c:v>
                </c:pt>
                <c:pt idx="23">
                  <c:v>1.6282395224842874</c:v>
                </c:pt>
                <c:pt idx="24">
                  <c:v>1.8852970897207766</c:v>
                </c:pt>
                <c:pt idx="25">
                  <c:v>1.9527266436064941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B094-45F7-9B41-ECFFF50F92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841408"/>
        <c:axId val="189842944"/>
      </c:lineChart>
      <c:catAx>
        <c:axId val="18984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9842944"/>
        <c:crosses val="autoZero"/>
        <c:auto val="1"/>
        <c:lblAlgn val="ctr"/>
        <c:lblOffset val="100"/>
        <c:tickLblSkip val="3"/>
        <c:noMultiLvlLbl val="0"/>
      </c:catAx>
      <c:valAx>
        <c:axId val="189842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18984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sv-SE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4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4" y="9430091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3292526-BC4C-441E-A3A1-63C04D813B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537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11" tIns="46356" rIns="92711" bIns="46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30091"/>
            <a:ext cx="2945659" cy="49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711" tIns="46356" rIns="92711" bIns="4635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D7C860-C6A6-415E-B229-54FD50FDED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750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7C860-C6A6-415E-B229-54FD50FDED40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341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7C860-C6A6-415E-B229-54FD50FDED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98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7C860-C6A6-415E-B229-54FD50FDED4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68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7C860-C6A6-415E-B229-54FD50FDED4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709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7C860-C6A6-415E-B229-54FD50FDED4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962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7C860-C6A6-415E-B229-54FD50FDED4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3187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7C860-C6A6-415E-B229-54FD50FDED4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864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860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96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2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6768752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020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88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918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1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03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16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21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75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Institute for International Economic Studies 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11" b="21353"/>
          <a:stretch>
            <a:fillRect/>
          </a:stretch>
        </p:blipFill>
        <p:spPr bwMode="auto">
          <a:xfrm>
            <a:off x="0" y="5619750"/>
            <a:ext cx="9144000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9856"/>
            <a:ext cx="8229600" cy="1287016"/>
          </a:xfrm>
        </p:spPr>
        <p:txBody>
          <a:bodyPr/>
          <a:lstStyle/>
          <a:p>
            <a:r>
              <a:rPr lang="en-US" sz="4400" b="1" dirty="0" err="1" smtClean="0"/>
              <a:t>Inflationsmålet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4293096"/>
            <a:ext cx="7632848" cy="648072"/>
          </a:xfrm>
        </p:spPr>
        <p:txBody>
          <a:bodyPr/>
          <a:lstStyle/>
          <a:p>
            <a:pPr marL="0" indent="0" algn="ctr">
              <a:spcBef>
                <a:spcPts val="1200"/>
              </a:spcBef>
              <a:buNone/>
            </a:pPr>
            <a:r>
              <a:rPr lang="en-US" sz="3600" i="1" dirty="0" smtClean="0"/>
              <a:t>John Hassler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en-US" sz="3600" i="1" dirty="0" smtClean="0"/>
              <a:t>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47009" y="2636912"/>
            <a:ext cx="7632848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buFontTx/>
              <a:buNone/>
            </a:pPr>
            <a:r>
              <a:rPr lang="en-US" sz="2800" kern="0" dirty="0" smtClean="0"/>
              <a:t>HT </a:t>
            </a:r>
            <a:r>
              <a:rPr lang="en-US" sz="2800" kern="0" dirty="0" smtClean="0"/>
              <a:t>2017</a:t>
            </a:r>
          </a:p>
          <a:p>
            <a:pPr marL="0" indent="0" algn="ctr">
              <a:spcBef>
                <a:spcPts val="1200"/>
              </a:spcBef>
              <a:buFontTx/>
              <a:buNone/>
            </a:pPr>
            <a:endParaRPr lang="en-US" sz="2800" kern="0" dirty="0" smtClean="0"/>
          </a:p>
        </p:txBody>
      </p:sp>
    </p:spTree>
    <p:extLst>
      <p:ext uri="{BB962C8B-B14F-4D97-AF65-F5344CB8AC3E}">
        <p14:creationId xmlns:p14="http://schemas.microsoft.com/office/powerpoint/2010/main" val="40846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768752" cy="1143000"/>
          </a:xfrm>
        </p:spPr>
        <p:txBody>
          <a:bodyPr/>
          <a:lstStyle/>
          <a:p>
            <a:r>
              <a:rPr lang="sv-SE" dirty="0" smtClean="0"/>
              <a:t>Inflationsmål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r>
              <a:rPr lang="sv-SE" sz="2000" dirty="0" smtClean="0"/>
              <a:t>I början av 90-talet införde ett antal länder explicita inflationsmål för penningpolitiken.  De fick snabbt många efterföljare och den nya regimen måste sägas ha varit mycket lyckosam.</a:t>
            </a:r>
          </a:p>
          <a:p>
            <a:r>
              <a:rPr lang="sv-SE" sz="2000" dirty="0" smtClean="0"/>
              <a:t>Ändå en hel del kritik – särskilt på senare tid. </a:t>
            </a:r>
          </a:p>
          <a:p>
            <a:r>
              <a:rPr lang="sv-SE" sz="2000" dirty="0" smtClean="0"/>
              <a:t>Viktigt klargöra vad penningpolitiken kan och inte kan bidra med.</a:t>
            </a:r>
            <a:endParaRPr lang="sv-SE" dirty="0" smtClean="0"/>
          </a:p>
          <a:p>
            <a:r>
              <a:rPr lang="sv-SE" sz="2000" dirty="0" smtClean="0"/>
              <a:t>Väl utformad penningpolitiken </a:t>
            </a:r>
            <a:r>
              <a:rPr lang="sv-SE" sz="2000" b="1" dirty="0" smtClean="0"/>
              <a:t>kan</a:t>
            </a:r>
            <a:r>
              <a:rPr lang="sv-SE" sz="2000" dirty="0" smtClean="0"/>
              <a:t>:</a:t>
            </a:r>
          </a:p>
          <a:p>
            <a:pPr lvl="1"/>
            <a:r>
              <a:rPr lang="sv-SE" sz="1600" dirty="0" smtClean="0"/>
              <a:t>Förankra de långsiktiga inflationsförväntningarna.</a:t>
            </a:r>
          </a:p>
          <a:p>
            <a:pPr lvl="1"/>
            <a:r>
              <a:rPr lang="sv-SE" sz="1600" dirty="0" smtClean="0"/>
              <a:t>Se till att inflationen inte kortsiktigt varierar för mycket.</a:t>
            </a:r>
          </a:p>
          <a:p>
            <a:pPr lvl="1"/>
            <a:r>
              <a:rPr lang="sv-SE" sz="1600" dirty="0" smtClean="0"/>
              <a:t>Motverka konjunktursvängningar genom att sänka (höja) räntan i låg- (hög)konjunktur. </a:t>
            </a:r>
          </a:p>
          <a:p>
            <a:r>
              <a:rPr lang="sv-SE" sz="2000" dirty="0" smtClean="0"/>
              <a:t>Även den bästa penningpolitiken </a:t>
            </a:r>
            <a:r>
              <a:rPr lang="sv-SE" sz="2000" b="1" dirty="0" smtClean="0"/>
              <a:t>kan inte</a:t>
            </a:r>
            <a:r>
              <a:rPr lang="sv-SE" sz="2000" dirty="0" smtClean="0"/>
              <a:t>:</a:t>
            </a:r>
          </a:p>
          <a:p>
            <a:pPr lvl="1"/>
            <a:r>
              <a:rPr lang="sv-SE" sz="1600" dirty="0" smtClean="0"/>
              <a:t>Påverka den naturliga/neutrala realräntan.</a:t>
            </a:r>
          </a:p>
          <a:p>
            <a:pPr lvl="1"/>
            <a:r>
              <a:rPr lang="sv-SE" sz="1600" dirty="0" smtClean="0"/>
              <a:t>Påverka jämviktsarbetslösheten.</a:t>
            </a:r>
          </a:p>
          <a:p>
            <a:pPr lvl="1"/>
            <a:r>
              <a:rPr lang="sv-SE" sz="1600" dirty="0" smtClean="0"/>
              <a:t>Påverka långsiktig tillväxt.</a:t>
            </a:r>
            <a:endParaRPr lang="sv-SE" sz="1600" dirty="0"/>
          </a:p>
          <a:p>
            <a:pPr lvl="1"/>
            <a:endParaRPr lang="sv-SE" sz="1600" dirty="0" smtClean="0"/>
          </a:p>
          <a:p>
            <a:pPr lvl="1"/>
            <a:endParaRPr lang="sv-SE" sz="1600" dirty="0" smtClean="0"/>
          </a:p>
          <a:p>
            <a:pPr lvl="1"/>
            <a:endParaRPr lang="sv-SE" sz="1600" dirty="0"/>
          </a:p>
          <a:p>
            <a:pPr lvl="1"/>
            <a:endParaRPr lang="sv-SE" sz="1600" dirty="0" smtClean="0"/>
          </a:p>
        </p:txBody>
      </p:sp>
    </p:spTree>
    <p:extLst>
      <p:ext uri="{BB962C8B-B14F-4D97-AF65-F5344CB8AC3E}">
        <p14:creationId xmlns:p14="http://schemas.microsoft.com/office/powerpoint/2010/main" val="112253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768752" cy="1143000"/>
          </a:xfrm>
        </p:spPr>
        <p:txBody>
          <a:bodyPr/>
          <a:lstStyle/>
          <a:p>
            <a:r>
              <a:rPr lang="sv-SE" dirty="0" smtClean="0"/>
              <a:t>Riksbankens räntesättning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>
              <a:spcBef>
                <a:spcPts val="750"/>
              </a:spcBef>
            </a:pPr>
            <a:r>
              <a:rPr lang="sv-SE" sz="2000" dirty="0"/>
              <a:t>Riksbanken påverkar konjunkturen och inflationen genom den styrränta man sätter. Om räntan är högre (lägre) än den neutrala räntan dämpas (stimuleras) konjunkturen och inflationen.</a:t>
            </a:r>
          </a:p>
          <a:p>
            <a:pPr>
              <a:spcBef>
                <a:spcPts val="750"/>
              </a:spcBef>
            </a:pPr>
            <a:r>
              <a:rPr lang="sv-SE" sz="2000" dirty="0"/>
              <a:t>Vad är neutral ränta?</a:t>
            </a:r>
          </a:p>
          <a:p>
            <a:pPr>
              <a:spcBef>
                <a:spcPts val="750"/>
              </a:spcBef>
            </a:pPr>
            <a:r>
              <a:rPr lang="sv-SE" sz="2000" dirty="0"/>
              <a:t>Summan av </a:t>
            </a:r>
            <a:r>
              <a:rPr lang="sv-SE" sz="2000" i="1" dirty="0"/>
              <a:t>den neutrala realräntan </a:t>
            </a:r>
            <a:r>
              <a:rPr lang="sv-SE" sz="2000" dirty="0"/>
              <a:t>och </a:t>
            </a:r>
            <a:r>
              <a:rPr lang="sv-SE" sz="2000" i="1" dirty="0"/>
              <a:t>förväntad inflation.</a:t>
            </a:r>
          </a:p>
          <a:p>
            <a:pPr>
              <a:spcBef>
                <a:spcPts val="750"/>
              </a:spcBef>
            </a:pPr>
            <a:r>
              <a:rPr lang="sv-SE" sz="2000" dirty="0"/>
              <a:t>Den neutrala realräntan  är bortom Riksbankens kontroll och har liksom andra realräntor fallit trendmässigt under flera decennier. </a:t>
            </a:r>
            <a:endParaRPr lang="sv-SE" sz="2000" dirty="0" smtClean="0"/>
          </a:p>
          <a:p>
            <a:endParaRPr lang="sv-SE" sz="1600" dirty="0"/>
          </a:p>
          <a:p>
            <a:pPr lvl="1"/>
            <a:endParaRPr lang="sv-SE" sz="1600" dirty="0" smtClean="0"/>
          </a:p>
          <a:p>
            <a:pPr lvl="1"/>
            <a:endParaRPr lang="sv-SE" sz="1600" dirty="0" smtClean="0"/>
          </a:p>
          <a:p>
            <a:pPr lvl="1"/>
            <a:endParaRPr lang="sv-SE" sz="1600" dirty="0"/>
          </a:p>
          <a:p>
            <a:pPr lvl="1"/>
            <a:endParaRPr lang="sv-SE" sz="1600" dirty="0" smtClean="0"/>
          </a:p>
        </p:txBody>
      </p:sp>
    </p:spTree>
    <p:extLst>
      <p:ext uri="{BB962C8B-B14F-4D97-AF65-F5344CB8AC3E}">
        <p14:creationId xmlns:p14="http://schemas.microsoft.com/office/powerpoint/2010/main" val="131047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Globalt fenomen</a:t>
            </a:r>
            <a:endParaRPr lang="sv-SE" dirty="0"/>
          </a:p>
        </p:txBody>
      </p:sp>
      <p:grpSp>
        <p:nvGrpSpPr>
          <p:cNvPr id="4" name="Group 3"/>
          <p:cNvGrpSpPr/>
          <p:nvPr/>
        </p:nvGrpSpPr>
        <p:grpSpPr>
          <a:xfrm>
            <a:off x="1230202" y="823876"/>
            <a:ext cx="6662034" cy="4618408"/>
            <a:chOff x="-25" y="2297233"/>
            <a:chExt cx="7823751" cy="5562903"/>
          </a:xfrm>
        </p:grpSpPr>
        <p:sp>
          <p:nvSpPr>
            <p:cNvPr id="5" name="Title 1"/>
            <p:cNvSpPr txBox="1">
              <a:spLocks/>
            </p:cNvSpPr>
            <p:nvPr/>
          </p:nvSpPr>
          <p:spPr>
            <a:xfrm>
              <a:off x="378549" y="2297233"/>
              <a:ext cx="6768752" cy="11430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sv-SE" sz="2000" b="1" dirty="0" smtClean="0"/>
                <a:t>10-årsräntor i 20 utvecklade ekonomier</a:t>
              </a:r>
              <a:endParaRPr lang="sv-SE" sz="2000" b="1" dirty="0"/>
            </a:p>
          </p:txBody>
        </p:sp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5" y="3291355"/>
              <a:ext cx="7467774" cy="4345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098629" y="3698777"/>
              <a:ext cx="1159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b="1" dirty="0" smtClean="0">
                  <a:solidFill>
                    <a:srgbClr val="7030A0"/>
                  </a:solidFill>
                </a:rPr>
                <a:t>Nominell</a:t>
              </a:r>
              <a:endParaRPr lang="sv-SE" b="1" dirty="0">
                <a:solidFill>
                  <a:srgbClr val="7030A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62639" y="4706662"/>
              <a:ext cx="6719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b="1" dirty="0" smtClean="0">
                  <a:solidFill>
                    <a:srgbClr val="00B0F0"/>
                  </a:solidFill>
                </a:rPr>
                <a:t>Real</a:t>
              </a:r>
              <a:endParaRPr lang="sv-SE" b="1" dirty="0">
                <a:solidFill>
                  <a:srgbClr val="00B0F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4574" y="5714547"/>
              <a:ext cx="1384951" cy="778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b="1" dirty="0" smtClean="0">
                  <a:solidFill>
                    <a:schemeClr val="bg1">
                      <a:lumMod val="50000"/>
                    </a:schemeClr>
                  </a:solidFill>
                </a:rPr>
                <a:t>Förv. inflation</a:t>
              </a:r>
              <a:endParaRPr lang="sv-SE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971937" y="7598526"/>
              <a:ext cx="185178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100" dirty="0" smtClean="0"/>
                <a:t>Källa: </a:t>
              </a:r>
              <a:r>
                <a:rPr lang="sv-SE" sz="1100" dirty="0" err="1" smtClean="0"/>
                <a:t>BoE</a:t>
              </a:r>
              <a:r>
                <a:rPr lang="sv-SE" sz="1100" dirty="0" smtClean="0"/>
                <a:t> Staff </a:t>
              </a:r>
              <a:r>
                <a:rPr lang="sv-SE" sz="1100" dirty="0" err="1" smtClean="0"/>
                <a:t>report</a:t>
              </a:r>
              <a:r>
                <a:rPr lang="sv-SE" sz="1100" dirty="0" smtClean="0"/>
                <a:t> 571</a:t>
              </a:r>
              <a:endParaRPr lang="sv-SE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8625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6013" y="0"/>
            <a:ext cx="6768752" cy="1143000"/>
          </a:xfrm>
        </p:spPr>
        <p:txBody>
          <a:bodyPr/>
          <a:lstStyle/>
          <a:p>
            <a:r>
              <a:rPr lang="sv-SE" dirty="0" smtClean="0"/>
              <a:t>Också bostadsräntor</a:t>
            </a:r>
            <a:endParaRPr lang="sv-SE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74506077"/>
              </p:ext>
            </p:extLst>
          </p:nvPr>
        </p:nvGraphicFramePr>
        <p:xfrm>
          <a:off x="1475656" y="1196752"/>
          <a:ext cx="5972810" cy="3959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88224" y="5301208"/>
            <a:ext cx="23818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dirty="0" smtClean="0"/>
              <a:t>Källa: Riksbanken </a:t>
            </a:r>
            <a:r>
              <a:rPr lang="sv-SE" sz="1200" dirty="0" err="1" smtClean="0"/>
              <a:t>PoVP</a:t>
            </a:r>
            <a:r>
              <a:rPr lang="sv-SE" sz="1200" dirty="0" smtClean="0"/>
              <a:t>, 2016:2</a:t>
            </a: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389301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768752" cy="1143000"/>
          </a:xfrm>
        </p:spPr>
        <p:txBody>
          <a:bodyPr/>
          <a:lstStyle/>
          <a:p>
            <a:r>
              <a:rPr lang="sv-SE" dirty="0" smtClean="0"/>
              <a:t>Riksbankens räntesättning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>
              <a:spcBef>
                <a:spcPts val="750"/>
              </a:spcBef>
            </a:pPr>
            <a:r>
              <a:rPr lang="sv-SE" sz="2000" dirty="0" smtClean="0">
                <a:solidFill>
                  <a:schemeClr val="bg1">
                    <a:lumMod val="75000"/>
                  </a:schemeClr>
                </a:solidFill>
              </a:rPr>
              <a:t>Riksbanken påverkar konjunkturen och inflationen genom den styrränta man sätter. Om räntan är högre (lägre) än den neutrala räntan dämpas (stimuleras) konjunkturen och inflationen.</a:t>
            </a:r>
          </a:p>
          <a:p>
            <a:pPr>
              <a:spcBef>
                <a:spcPts val="750"/>
              </a:spcBef>
            </a:pPr>
            <a:r>
              <a:rPr lang="sv-SE" sz="2000" dirty="0" smtClean="0">
                <a:solidFill>
                  <a:schemeClr val="bg1">
                    <a:lumMod val="75000"/>
                  </a:schemeClr>
                </a:solidFill>
              </a:rPr>
              <a:t>Vad är neutral ränta?</a:t>
            </a:r>
          </a:p>
          <a:p>
            <a:pPr>
              <a:spcBef>
                <a:spcPts val="750"/>
              </a:spcBef>
            </a:pPr>
            <a:r>
              <a:rPr lang="sv-SE" sz="2000" dirty="0" smtClean="0">
                <a:solidFill>
                  <a:schemeClr val="bg1">
                    <a:lumMod val="75000"/>
                  </a:schemeClr>
                </a:solidFill>
              </a:rPr>
              <a:t>Summan av </a:t>
            </a:r>
            <a:r>
              <a:rPr lang="sv-SE" sz="2000" i="1" dirty="0" smtClean="0">
                <a:solidFill>
                  <a:schemeClr val="bg1">
                    <a:lumMod val="75000"/>
                  </a:schemeClr>
                </a:solidFill>
              </a:rPr>
              <a:t>den </a:t>
            </a:r>
            <a:r>
              <a:rPr lang="sv-SE" sz="2000" i="1" dirty="0">
                <a:solidFill>
                  <a:schemeClr val="bg1">
                    <a:lumMod val="75000"/>
                  </a:schemeClr>
                </a:solidFill>
              </a:rPr>
              <a:t>neutrala </a:t>
            </a:r>
            <a:r>
              <a:rPr lang="sv-SE" sz="2000" i="1" dirty="0" smtClean="0">
                <a:solidFill>
                  <a:schemeClr val="bg1">
                    <a:lumMod val="75000"/>
                  </a:schemeClr>
                </a:solidFill>
              </a:rPr>
              <a:t>realräntan </a:t>
            </a:r>
            <a:r>
              <a:rPr lang="sv-SE" sz="2000" dirty="0" smtClean="0">
                <a:solidFill>
                  <a:schemeClr val="bg1">
                    <a:lumMod val="75000"/>
                  </a:schemeClr>
                </a:solidFill>
              </a:rPr>
              <a:t>och </a:t>
            </a:r>
            <a:r>
              <a:rPr lang="sv-SE" sz="2000" i="1" dirty="0" smtClean="0">
                <a:solidFill>
                  <a:schemeClr val="bg1">
                    <a:lumMod val="75000"/>
                  </a:schemeClr>
                </a:solidFill>
              </a:rPr>
              <a:t>förväntad inflation.</a:t>
            </a:r>
          </a:p>
          <a:p>
            <a:pPr>
              <a:spcBef>
                <a:spcPts val="750"/>
              </a:spcBef>
            </a:pPr>
            <a:r>
              <a:rPr lang="sv-SE" sz="2000" dirty="0" smtClean="0">
                <a:solidFill>
                  <a:schemeClr val="bg1">
                    <a:lumMod val="75000"/>
                  </a:schemeClr>
                </a:solidFill>
              </a:rPr>
              <a:t>Den neutrala realräntan  är bortom Riksbankens kontroll och har liksom andra realräntor fallit trendmässigt under flera decennier. </a:t>
            </a:r>
          </a:p>
          <a:p>
            <a:pPr>
              <a:spcBef>
                <a:spcPts val="750"/>
              </a:spcBef>
            </a:pPr>
            <a:r>
              <a:rPr lang="sv-SE" sz="2000" dirty="0" smtClean="0"/>
              <a:t>Låga realräntor leder till höga tillgångspriser – men denna mekanism kan inte penningpolitiken göra något åt. </a:t>
            </a:r>
          </a:p>
          <a:p>
            <a:pPr>
              <a:spcBef>
                <a:spcPts val="750"/>
              </a:spcBef>
            </a:pPr>
            <a:r>
              <a:rPr lang="sv-SE" sz="2000" dirty="0" smtClean="0"/>
              <a:t>Leder också till minskat utrymme för att stabilisera lågkonjunkturer eftersom räntan inte kan vara hur låg som helst. Desto viktigare att inte också förväntad inflation faller. Inflationsmålet borde nog höjas!</a:t>
            </a:r>
          </a:p>
          <a:p>
            <a:endParaRPr lang="sv-SE" sz="1600" dirty="0"/>
          </a:p>
          <a:p>
            <a:pPr lvl="1"/>
            <a:endParaRPr lang="sv-SE" sz="1600" dirty="0" smtClean="0"/>
          </a:p>
          <a:p>
            <a:pPr lvl="1"/>
            <a:endParaRPr lang="sv-SE" sz="1600" dirty="0" smtClean="0"/>
          </a:p>
          <a:p>
            <a:pPr lvl="1"/>
            <a:endParaRPr lang="sv-SE" sz="1600" dirty="0"/>
          </a:p>
          <a:p>
            <a:pPr lvl="1"/>
            <a:endParaRPr lang="sv-SE" sz="1600" dirty="0" smtClean="0"/>
          </a:p>
        </p:txBody>
      </p:sp>
    </p:spTree>
    <p:extLst>
      <p:ext uri="{BB962C8B-B14F-4D97-AF65-F5344CB8AC3E}">
        <p14:creationId xmlns:p14="http://schemas.microsoft.com/office/powerpoint/2010/main" val="118336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768752" cy="1143000"/>
          </a:xfrm>
        </p:spPr>
        <p:txBody>
          <a:bodyPr/>
          <a:lstStyle/>
          <a:p>
            <a:r>
              <a:rPr lang="sv-SE" dirty="0" smtClean="0"/>
              <a:t>Inflationsmålet och räntesättning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 marL="457200" lvl="1" indent="0">
              <a:buNone/>
            </a:pPr>
            <a:endParaRPr lang="sv-SE" sz="1600" dirty="0" smtClean="0"/>
          </a:p>
          <a:p>
            <a:pPr lvl="1"/>
            <a:endParaRPr lang="sv-SE" sz="1600" dirty="0" smtClean="0"/>
          </a:p>
          <a:p>
            <a:pPr lvl="1"/>
            <a:endParaRPr lang="sv-SE" sz="1600" dirty="0"/>
          </a:p>
          <a:p>
            <a:pPr lvl="1"/>
            <a:endParaRPr lang="sv-SE" sz="1600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19944" y="1277144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1000"/>
              </a:spcBef>
            </a:pPr>
            <a:r>
              <a:rPr lang="sv-SE" sz="2000" kern="0" dirty="0" smtClean="0"/>
              <a:t>Riksbanken kan stabilisera inflationsförväntningarna. </a:t>
            </a:r>
          </a:p>
          <a:p>
            <a:pPr>
              <a:spcBef>
                <a:spcPts val="1000"/>
              </a:spcBef>
            </a:pPr>
            <a:r>
              <a:rPr lang="sv-SE" sz="2000" kern="0" dirty="0" smtClean="0"/>
              <a:t>En mycket viktig uppgift;</a:t>
            </a:r>
          </a:p>
          <a:p>
            <a:pPr lvl="1">
              <a:spcBef>
                <a:spcPts val="1000"/>
              </a:spcBef>
            </a:pPr>
            <a:r>
              <a:rPr lang="sv-SE" sz="1600" kern="0" dirty="0" smtClean="0"/>
              <a:t>för höga inflationsförväntningar blir lätt explosiva.</a:t>
            </a:r>
          </a:p>
          <a:p>
            <a:pPr lvl="1">
              <a:spcBef>
                <a:spcPts val="1000"/>
              </a:spcBef>
            </a:pPr>
            <a:r>
              <a:rPr lang="sv-SE" sz="1600" kern="0" dirty="0" smtClean="0"/>
              <a:t>för låga inflationsförväntningar ökar realräntan för given nominell ränta. Fallande inflationsförväntningar gör en given styrränta allt mer åtstramande. Farlig dynamik som kan vara omöjlig att hantera -- depression.</a:t>
            </a:r>
          </a:p>
          <a:p>
            <a:pPr>
              <a:spcBef>
                <a:spcPts val="1000"/>
              </a:spcBef>
            </a:pPr>
            <a:r>
              <a:rPr lang="sv-SE" sz="2000" kern="0" dirty="0" smtClean="0"/>
              <a:t>Ett tydligt och klart inflationsmål medverkar till trovärdighet för penningpolitiken och stabiliserar inflationsförväntningarna.</a:t>
            </a:r>
          </a:p>
          <a:p>
            <a:pPr>
              <a:spcBef>
                <a:spcPts val="1000"/>
              </a:spcBef>
            </a:pPr>
            <a:r>
              <a:rPr lang="sv-SE" sz="2000" kern="0" dirty="0" smtClean="0"/>
              <a:t>Ett trovärdigt inflationsmål ger förutsättningar för att penningpolitiken ska bidra till låga variationer i inflation och arbetslöshet. </a:t>
            </a:r>
          </a:p>
          <a:p>
            <a:pPr>
              <a:spcBef>
                <a:spcPts val="1000"/>
              </a:spcBef>
            </a:pPr>
            <a:r>
              <a:rPr lang="sv-SE" sz="2000" kern="0" dirty="0" smtClean="0"/>
              <a:t>Om inflationsförväntningarna faller kan det bli omöjligt för Riksbanken att hantera nästa lågkonjunktur.</a:t>
            </a:r>
          </a:p>
          <a:p>
            <a:endParaRPr lang="sv-SE" sz="2000" kern="0" dirty="0" smtClean="0"/>
          </a:p>
          <a:p>
            <a:pPr lvl="1"/>
            <a:endParaRPr lang="sv-SE" sz="1600" kern="0" dirty="0" smtClean="0"/>
          </a:p>
          <a:p>
            <a:endParaRPr lang="sv-SE" sz="1600" kern="0" dirty="0" smtClean="0"/>
          </a:p>
          <a:p>
            <a:pPr lvl="1"/>
            <a:endParaRPr lang="sv-SE" sz="1600" kern="0" dirty="0" smtClean="0"/>
          </a:p>
          <a:p>
            <a:pPr lvl="1"/>
            <a:endParaRPr lang="sv-SE" sz="1600" kern="0" dirty="0" smtClean="0"/>
          </a:p>
          <a:p>
            <a:pPr lvl="1"/>
            <a:endParaRPr lang="sv-SE" sz="1600" kern="0" dirty="0" smtClean="0"/>
          </a:p>
          <a:p>
            <a:pPr lvl="1"/>
            <a:endParaRPr lang="sv-SE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162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HASSLERJ@PSWGIJORNLW0Y5J4" val="5847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41069</TotalTime>
  <Words>421</Words>
  <Application>Microsoft Office PowerPoint</Application>
  <PresentationFormat>On-screen Show (4:3)</PresentationFormat>
  <Paragraphs>67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Inflationsmålet</vt:lpstr>
      <vt:lpstr>Inflationsmål</vt:lpstr>
      <vt:lpstr>Riksbankens räntesättning</vt:lpstr>
      <vt:lpstr>Globalt fenomen</vt:lpstr>
      <vt:lpstr>Också bostadsräntor</vt:lpstr>
      <vt:lpstr>Riksbankens räntesättning</vt:lpstr>
      <vt:lpstr>Inflationsmålet och räntesättning</vt:lpstr>
    </vt:vector>
  </TitlesOfParts>
  <Company>IIES, 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Hassler</dc:creator>
  <cp:lastModifiedBy>hasslerj</cp:lastModifiedBy>
  <cp:revision>328</cp:revision>
  <cp:lastPrinted>2017-08-22T14:51:00Z</cp:lastPrinted>
  <dcterms:created xsi:type="dcterms:W3CDTF">2010-10-12T11:26:23Z</dcterms:created>
  <dcterms:modified xsi:type="dcterms:W3CDTF">2017-11-20T16:13:25Z</dcterms:modified>
</cp:coreProperties>
</file>