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3" r:id="rId3"/>
    <p:sldMasterId id="2147483687" r:id="rId4"/>
    <p:sldMasterId id="2147483870" r:id="rId5"/>
    <p:sldMasterId id="2147483883" r:id="rId6"/>
  </p:sldMasterIdLst>
  <p:notesMasterIdLst>
    <p:notesMasterId r:id="rId43"/>
  </p:notesMasterIdLst>
  <p:handoutMasterIdLst>
    <p:handoutMasterId r:id="rId44"/>
  </p:handoutMasterIdLst>
  <p:sldIdLst>
    <p:sldId id="327" r:id="rId7"/>
    <p:sldId id="320" r:id="rId8"/>
    <p:sldId id="316" r:id="rId9"/>
    <p:sldId id="317" r:id="rId10"/>
    <p:sldId id="318" r:id="rId11"/>
    <p:sldId id="295" r:id="rId12"/>
    <p:sldId id="296" r:id="rId13"/>
    <p:sldId id="297" r:id="rId14"/>
    <p:sldId id="298" r:id="rId15"/>
    <p:sldId id="299" r:id="rId16"/>
    <p:sldId id="300" r:id="rId17"/>
    <p:sldId id="301" r:id="rId18"/>
    <p:sldId id="322" r:id="rId19"/>
    <p:sldId id="302" r:id="rId20"/>
    <p:sldId id="303" r:id="rId21"/>
    <p:sldId id="324" r:id="rId22"/>
    <p:sldId id="304" r:id="rId23"/>
    <p:sldId id="326" r:id="rId24"/>
    <p:sldId id="286" r:id="rId25"/>
    <p:sldId id="280" r:id="rId26"/>
    <p:sldId id="321" r:id="rId27"/>
    <p:sldId id="323" r:id="rId28"/>
    <p:sldId id="305" r:id="rId29"/>
    <p:sldId id="319" r:id="rId30"/>
    <p:sldId id="306" r:id="rId31"/>
    <p:sldId id="307" r:id="rId32"/>
    <p:sldId id="308" r:id="rId33"/>
    <p:sldId id="309" r:id="rId34"/>
    <p:sldId id="287" r:id="rId35"/>
    <p:sldId id="325" r:id="rId36"/>
    <p:sldId id="311" r:id="rId37"/>
    <p:sldId id="313" r:id="rId38"/>
    <p:sldId id="314" r:id="rId39"/>
    <p:sldId id="315" r:id="rId40"/>
    <p:sldId id="293" r:id="rId41"/>
    <p:sldId id="294" r:id="rId42"/>
  </p:sldIdLst>
  <p:sldSz cx="9144000" cy="6858000" type="screen4x3"/>
  <p:notesSz cx="6797675" cy="9928225"/>
  <p:defaultTextStyle>
    <a:defPPr>
      <a:defRPr lang="en-US"/>
    </a:defPPr>
    <a:lvl1pPr algn="ctr" rtl="0" eaLnBrk="0" fontAlgn="base" hangingPunct="0">
      <a:spcBef>
        <a:spcPct val="75000"/>
      </a:spcBef>
      <a:spcAft>
        <a:spcPct val="0"/>
      </a:spcAft>
      <a:buClr>
        <a:schemeClr val="tx1"/>
      </a:buClr>
      <a:buChar char="•"/>
      <a:defRPr sz="3200" kern="1200">
        <a:solidFill>
          <a:schemeClr val="tx1"/>
        </a:solidFill>
        <a:latin typeface="Arial" pitchFamily="34" charset="0"/>
        <a:ea typeface="+mn-ea"/>
        <a:cs typeface="+mn-cs"/>
      </a:defRPr>
    </a:lvl1pPr>
    <a:lvl2pPr marL="457200" algn="ctr" rtl="0" eaLnBrk="0" fontAlgn="base" hangingPunct="0">
      <a:spcBef>
        <a:spcPct val="75000"/>
      </a:spcBef>
      <a:spcAft>
        <a:spcPct val="0"/>
      </a:spcAft>
      <a:buClr>
        <a:schemeClr val="tx1"/>
      </a:buClr>
      <a:buChar char="•"/>
      <a:defRPr sz="3200" kern="1200">
        <a:solidFill>
          <a:schemeClr val="tx1"/>
        </a:solidFill>
        <a:latin typeface="Arial" pitchFamily="34" charset="0"/>
        <a:ea typeface="+mn-ea"/>
        <a:cs typeface="+mn-cs"/>
      </a:defRPr>
    </a:lvl2pPr>
    <a:lvl3pPr marL="914400" algn="ctr" rtl="0" eaLnBrk="0" fontAlgn="base" hangingPunct="0">
      <a:spcBef>
        <a:spcPct val="75000"/>
      </a:spcBef>
      <a:spcAft>
        <a:spcPct val="0"/>
      </a:spcAft>
      <a:buClr>
        <a:schemeClr val="tx1"/>
      </a:buClr>
      <a:buChar char="•"/>
      <a:defRPr sz="3200" kern="1200">
        <a:solidFill>
          <a:schemeClr val="tx1"/>
        </a:solidFill>
        <a:latin typeface="Arial" pitchFamily="34" charset="0"/>
        <a:ea typeface="+mn-ea"/>
        <a:cs typeface="+mn-cs"/>
      </a:defRPr>
    </a:lvl3pPr>
    <a:lvl4pPr marL="1371600" algn="ctr" rtl="0" eaLnBrk="0" fontAlgn="base" hangingPunct="0">
      <a:spcBef>
        <a:spcPct val="75000"/>
      </a:spcBef>
      <a:spcAft>
        <a:spcPct val="0"/>
      </a:spcAft>
      <a:buClr>
        <a:schemeClr val="tx1"/>
      </a:buClr>
      <a:buChar char="•"/>
      <a:defRPr sz="3200" kern="1200">
        <a:solidFill>
          <a:schemeClr val="tx1"/>
        </a:solidFill>
        <a:latin typeface="Arial" pitchFamily="34" charset="0"/>
        <a:ea typeface="+mn-ea"/>
        <a:cs typeface="+mn-cs"/>
      </a:defRPr>
    </a:lvl4pPr>
    <a:lvl5pPr marL="1828800" algn="ctr" rtl="0" eaLnBrk="0" fontAlgn="base" hangingPunct="0">
      <a:spcBef>
        <a:spcPct val="75000"/>
      </a:spcBef>
      <a:spcAft>
        <a:spcPct val="0"/>
      </a:spcAft>
      <a:buClr>
        <a:schemeClr val="tx1"/>
      </a:buClr>
      <a:buChar char="•"/>
      <a:defRPr sz="3200" kern="1200">
        <a:solidFill>
          <a:schemeClr val="tx1"/>
        </a:solidFill>
        <a:latin typeface="Arial" pitchFamily="34" charset="0"/>
        <a:ea typeface="+mn-ea"/>
        <a:cs typeface="+mn-cs"/>
      </a:defRPr>
    </a:lvl5pPr>
    <a:lvl6pPr marL="2286000" algn="l" defTabSz="914400" rtl="0" eaLnBrk="1" latinLnBrk="0" hangingPunct="1">
      <a:defRPr sz="3200" kern="1200">
        <a:solidFill>
          <a:schemeClr val="tx1"/>
        </a:solidFill>
        <a:latin typeface="Arial" pitchFamily="34" charset="0"/>
        <a:ea typeface="+mn-ea"/>
        <a:cs typeface="+mn-cs"/>
      </a:defRPr>
    </a:lvl6pPr>
    <a:lvl7pPr marL="2743200" algn="l" defTabSz="914400" rtl="0" eaLnBrk="1" latinLnBrk="0" hangingPunct="1">
      <a:defRPr sz="3200" kern="1200">
        <a:solidFill>
          <a:schemeClr val="tx1"/>
        </a:solidFill>
        <a:latin typeface="Arial" pitchFamily="34" charset="0"/>
        <a:ea typeface="+mn-ea"/>
        <a:cs typeface="+mn-cs"/>
      </a:defRPr>
    </a:lvl7pPr>
    <a:lvl8pPr marL="3200400" algn="l" defTabSz="914400" rtl="0" eaLnBrk="1" latinLnBrk="0" hangingPunct="1">
      <a:defRPr sz="3200" kern="1200">
        <a:solidFill>
          <a:schemeClr val="tx1"/>
        </a:solidFill>
        <a:latin typeface="Arial" pitchFamily="34" charset="0"/>
        <a:ea typeface="+mn-ea"/>
        <a:cs typeface="+mn-cs"/>
      </a:defRPr>
    </a:lvl8pPr>
    <a:lvl9pPr marL="3657600" algn="l" defTabSz="914400" rtl="0" eaLnBrk="1" latinLnBrk="0" hangingPunct="1">
      <a:defRPr sz="32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CC"/>
    <a:srgbClr val="99FF99"/>
    <a:srgbClr val="008000"/>
    <a:srgbClr val="FFFFCC"/>
    <a:srgbClr val="FFFF99"/>
    <a:srgbClr val="FFFF00"/>
    <a:srgbClr val="FF990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88" autoAdjust="0"/>
    <p:restoredTop sz="89865" autoAdjust="0"/>
  </p:normalViewPr>
  <p:slideViewPr>
    <p:cSldViewPr snapToGrid="0" showGuides="1">
      <p:cViewPr varScale="1">
        <p:scale>
          <a:sx n="120" d="100"/>
          <a:sy n="120" d="100"/>
        </p:scale>
        <p:origin x="-96" y="-300"/>
      </p:cViewPr>
      <p:guideLst>
        <p:guide orient="horz" pos="901"/>
        <p:guide pos="43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3" Type="http://schemas.openxmlformats.org/officeDocument/2006/relationships/slideMaster" Target="slideMasters/slideMaster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notesMaster" Target="notesMasters/notesMaster1.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18.wmf"/><Relationship Id="rId1" Type="http://schemas.openxmlformats.org/officeDocument/2006/relationships/image" Target="../media/image20.wmf"/><Relationship Id="rId6" Type="http://schemas.openxmlformats.org/officeDocument/2006/relationships/image" Target="../media/image24.wmf"/><Relationship Id="rId5" Type="http://schemas.openxmlformats.org/officeDocument/2006/relationships/image" Target="../media/image23.wmf"/><Relationship Id="rId4" Type="http://schemas.openxmlformats.org/officeDocument/2006/relationships/image" Target="../media/image22.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image" Target="../media/image17.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17.wmf"/><Relationship Id="rId5" Type="http://schemas.openxmlformats.org/officeDocument/2006/relationships/image" Target="../media/image27.wmf"/><Relationship Id="rId4" Type="http://schemas.openxmlformats.org/officeDocument/2006/relationships/image" Target="../media/image23.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4.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2.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2945955" cy="497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126" tIns="49563" rIns="99126" bIns="49563" numCol="1" anchor="t" anchorCtr="0" compatLnSpc="1">
            <a:prstTxWarp prst="textNoShape">
              <a:avLst/>
            </a:prstTxWarp>
          </a:bodyPr>
          <a:lstStyle>
            <a:lvl1pPr algn="l" defTabSz="990600" eaLnBrk="1" hangingPunct="1">
              <a:spcBef>
                <a:spcPct val="0"/>
              </a:spcBef>
              <a:buClrTx/>
              <a:buFontTx/>
              <a:buNone/>
              <a:defRPr sz="1300">
                <a:solidFill>
                  <a:schemeClr val="bg1"/>
                </a:solidFill>
                <a:effectLst>
                  <a:outerShdw blurRad="38100" dist="38100" dir="2700000" algn="tl">
                    <a:srgbClr val="C0C0C0"/>
                  </a:outerShdw>
                </a:effectLst>
                <a:latin typeface="Times New Roman" pitchFamily="18" charset="0"/>
              </a:defRPr>
            </a:lvl1pPr>
          </a:lstStyle>
          <a:p>
            <a:pPr>
              <a:defRPr/>
            </a:pPr>
            <a:endParaRPr lang="sv-SE" altLang="sv-SE"/>
          </a:p>
        </p:txBody>
      </p:sp>
      <p:sp>
        <p:nvSpPr>
          <p:cNvPr id="78851" name="Rectangle 3"/>
          <p:cNvSpPr>
            <a:spLocks noGrp="1" noChangeArrowheads="1"/>
          </p:cNvSpPr>
          <p:nvPr>
            <p:ph type="dt" sz="quarter" idx="1"/>
          </p:nvPr>
        </p:nvSpPr>
        <p:spPr bwMode="auto">
          <a:xfrm>
            <a:off x="3851722" y="0"/>
            <a:ext cx="2945954" cy="497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126" tIns="49563" rIns="99126" bIns="49563" numCol="1" anchor="t" anchorCtr="0" compatLnSpc="1">
            <a:prstTxWarp prst="textNoShape">
              <a:avLst/>
            </a:prstTxWarp>
          </a:bodyPr>
          <a:lstStyle>
            <a:lvl1pPr algn="r" defTabSz="990600" eaLnBrk="1" hangingPunct="1">
              <a:spcBef>
                <a:spcPct val="0"/>
              </a:spcBef>
              <a:buClrTx/>
              <a:buFontTx/>
              <a:buNone/>
              <a:defRPr sz="1300">
                <a:solidFill>
                  <a:schemeClr val="bg1"/>
                </a:solidFill>
                <a:effectLst>
                  <a:outerShdw blurRad="38100" dist="38100" dir="2700000" algn="tl">
                    <a:srgbClr val="C0C0C0"/>
                  </a:outerShdw>
                </a:effectLst>
                <a:latin typeface="Times New Roman" pitchFamily="18" charset="0"/>
              </a:defRPr>
            </a:lvl1pPr>
          </a:lstStyle>
          <a:p>
            <a:pPr>
              <a:defRPr/>
            </a:pPr>
            <a:endParaRPr lang="sv-SE" altLang="sv-SE"/>
          </a:p>
        </p:txBody>
      </p:sp>
      <p:sp>
        <p:nvSpPr>
          <p:cNvPr id="78852" name="Rectangle 4"/>
          <p:cNvSpPr>
            <a:spLocks noGrp="1" noChangeArrowheads="1"/>
          </p:cNvSpPr>
          <p:nvPr>
            <p:ph type="ftr" sz="quarter" idx="2"/>
          </p:nvPr>
        </p:nvSpPr>
        <p:spPr bwMode="auto">
          <a:xfrm>
            <a:off x="0" y="9430829"/>
            <a:ext cx="2945955" cy="497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126" tIns="49563" rIns="99126" bIns="49563" numCol="1" anchor="b" anchorCtr="0" compatLnSpc="1">
            <a:prstTxWarp prst="textNoShape">
              <a:avLst/>
            </a:prstTxWarp>
          </a:bodyPr>
          <a:lstStyle>
            <a:lvl1pPr algn="l" defTabSz="990600" eaLnBrk="1" hangingPunct="1">
              <a:spcBef>
                <a:spcPct val="0"/>
              </a:spcBef>
              <a:buClrTx/>
              <a:buFontTx/>
              <a:buNone/>
              <a:defRPr sz="1300">
                <a:solidFill>
                  <a:schemeClr val="bg1"/>
                </a:solidFill>
                <a:effectLst>
                  <a:outerShdw blurRad="38100" dist="38100" dir="2700000" algn="tl">
                    <a:srgbClr val="C0C0C0"/>
                  </a:outerShdw>
                </a:effectLst>
                <a:latin typeface="Times New Roman" pitchFamily="18" charset="0"/>
              </a:defRPr>
            </a:lvl1pPr>
          </a:lstStyle>
          <a:p>
            <a:pPr>
              <a:defRPr/>
            </a:pPr>
            <a:endParaRPr lang="sv-SE" altLang="sv-SE"/>
          </a:p>
        </p:txBody>
      </p:sp>
      <p:sp>
        <p:nvSpPr>
          <p:cNvPr id="78853" name="Rectangle 5"/>
          <p:cNvSpPr>
            <a:spLocks noGrp="1" noChangeArrowheads="1"/>
          </p:cNvSpPr>
          <p:nvPr>
            <p:ph type="sldNum" sz="quarter" idx="3"/>
          </p:nvPr>
        </p:nvSpPr>
        <p:spPr bwMode="auto">
          <a:xfrm>
            <a:off x="3851722" y="9430829"/>
            <a:ext cx="2945954" cy="497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126" tIns="49563" rIns="99126" bIns="49563" numCol="1" anchor="b" anchorCtr="0" compatLnSpc="1">
            <a:prstTxWarp prst="textNoShape">
              <a:avLst/>
            </a:prstTxWarp>
          </a:bodyPr>
          <a:lstStyle>
            <a:lvl1pPr algn="r" defTabSz="990600" eaLnBrk="1" hangingPunct="1">
              <a:spcBef>
                <a:spcPct val="0"/>
              </a:spcBef>
              <a:buClrTx/>
              <a:buFontTx/>
              <a:buNone/>
              <a:defRPr sz="1300">
                <a:solidFill>
                  <a:schemeClr val="bg1"/>
                </a:solidFill>
                <a:effectLst>
                  <a:outerShdw blurRad="38100" dist="38100" dir="2700000" algn="tl">
                    <a:srgbClr val="C0C0C0"/>
                  </a:outerShdw>
                </a:effectLst>
                <a:latin typeface="Times New Roman" pitchFamily="18" charset="0"/>
              </a:defRPr>
            </a:lvl1pPr>
          </a:lstStyle>
          <a:p>
            <a:pPr>
              <a:defRPr/>
            </a:pPr>
            <a:fld id="{2F50D86D-E7CD-4433-AA53-994F2B3EB40D}" type="slidenum">
              <a:rPr lang="sv-SE" altLang="sv-SE"/>
              <a:pPr>
                <a:defRPr/>
              </a:pPr>
              <a:t>‹#›</a:t>
            </a:fld>
            <a:endParaRPr lang="sv-SE" altLang="sv-SE"/>
          </a:p>
        </p:txBody>
      </p:sp>
    </p:spTree>
    <p:extLst>
      <p:ext uri="{BB962C8B-B14F-4D97-AF65-F5344CB8AC3E}">
        <p14:creationId xmlns:p14="http://schemas.microsoft.com/office/powerpoint/2010/main" val="2828203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45955" cy="497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126" tIns="49563" rIns="99126" bIns="49563" numCol="1" anchor="t" anchorCtr="0" compatLnSpc="1">
            <a:prstTxWarp prst="textNoShape">
              <a:avLst/>
            </a:prstTxWarp>
          </a:bodyPr>
          <a:lstStyle>
            <a:lvl1pPr algn="l" defTabSz="990600" eaLnBrk="1" hangingPunct="1">
              <a:spcBef>
                <a:spcPct val="0"/>
              </a:spcBef>
              <a:buClrTx/>
              <a:buFontTx/>
              <a:buNone/>
              <a:defRPr sz="1300">
                <a:latin typeface="Times New Roman" pitchFamily="18" charset="0"/>
              </a:defRPr>
            </a:lvl1pPr>
          </a:lstStyle>
          <a:p>
            <a:pPr>
              <a:defRPr/>
            </a:pPr>
            <a:endParaRPr lang="sv-SE" altLang="sv-SE"/>
          </a:p>
        </p:txBody>
      </p:sp>
      <p:sp>
        <p:nvSpPr>
          <p:cNvPr id="23555" name="Rectangle 3"/>
          <p:cNvSpPr>
            <a:spLocks noGrp="1" noChangeArrowheads="1"/>
          </p:cNvSpPr>
          <p:nvPr>
            <p:ph type="dt" idx="1"/>
          </p:nvPr>
        </p:nvSpPr>
        <p:spPr bwMode="auto">
          <a:xfrm>
            <a:off x="3851722" y="0"/>
            <a:ext cx="2945954" cy="4973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126" tIns="49563" rIns="99126" bIns="49563" numCol="1" anchor="t" anchorCtr="0" compatLnSpc="1">
            <a:prstTxWarp prst="textNoShape">
              <a:avLst/>
            </a:prstTxWarp>
          </a:bodyPr>
          <a:lstStyle>
            <a:lvl1pPr algn="r" defTabSz="990600" eaLnBrk="1" hangingPunct="1">
              <a:spcBef>
                <a:spcPct val="0"/>
              </a:spcBef>
              <a:buClrTx/>
              <a:buFontTx/>
              <a:buNone/>
              <a:defRPr sz="1300">
                <a:latin typeface="Times New Roman" pitchFamily="18" charset="0"/>
              </a:defRPr>
            </a:lvl1pPr>
          </a:lstStyle>
          <a:p>
            <a:pPr>
              <a:defRPr/>
            </a:pPr>
            <a:endParaRPr lang="sv-SE" altLang="sv-SE"/>
          </a:p>
        </p:txBody>
      </p:sp>
      <p:sp>
        <p:nvSpPr>
          <p:cNvPr id="69636" name="Rectangle 4"/>
          <p:cNvSpPr>
            <a:spLocks noGrp="1" noRot="1" noChangeAspect="1" noChangeArrowheads="1" noTextEdit="1"/>
          </p:cNvSpPr>
          <p:nvPr>
            <p:ph type="sldImg" idx="2"/>
          </p:nvPr>
        </p:nvSpPr>
        <p:spPr bwMode="auto">
          <a:xfrm>
            <a:off x="919163" y="744538"/>
            <a:ext cx="4960937" cy="3722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3557" name="Rectangle 5"/>
          <p:cNvSpPr>
            <a:spLocks noGrp="1" noChangeArrowheads="1"/>
          </p:cNvSpPr>
          <p:nvPr>
            <p:ph type="body" sz="quarter" idx="3"/>
          </p:nvPr>
        </p:nvSpPr>
        <p:spPr bwMode="auto">
          <a:xfrm>
            <a:off x="905767" y="4716236"/>
            <a:ext cx="4986142" cy="4466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126" tIns="49563" rIns="99126" bIns="49563" numCol="1" anchor="t" anchorCtr="0" compatLnSpc="1">
            <a:prstTxWarp prst="textNoShape">
              <a:avLst/>
            </a:prstTxWarp>
          </a:bodyPr>
          <a:lstStyle/>
          <a:p>
            <a:pPr lvl="0"/>
            <a:r>
              <a:rPr lang="en-US" altLang="sv-SE" noProof="0" smtClean="0"/>
              <a:t>Click to edit Master text styles</a:t>
            </a:r>
          </a:p>
          <a:p>
            <a:pPr lvl="1"/>
            <a:r>
              <a:rPr lang="en-US" altLang="sv-SE" noProof="0" smtClean="0"/>
              <a:t>Second level</a:t>
            </a:r>
          </a:p>
          <a:p>
            <a:pPr lvl="2"/>
            <a:r>
              <a:rPr lang="en-US" altLang="sv-SE" noProof="0" smtClean="0"/>
              <a:t>Third level</a:t>
            </a:r>
          </a:p>
          <a:p>
            <a:pPr lvl="3"/>
            <a:r>
              <a:rPr lang="en-US" altLang="sv-SE" noProof="0" smtClean="0"/>
              <a:t>Fourth level</a:t>
            </a:r>
          </a:p>
          <a:p>
            <a:pPr lvl="4"/>
            <a:r>
              <a:rPr lang="en-US" altLang="sv-SE" noProof="0" smtClean="0"/>
              <a:t>Fifth level</a:t>
            </a:r>
          </a:p>
        </p:txBody>
      </p:sp>
      <p:sp>
        <p:nvSpPr>
          <p:cNvPr id="23558" name="Rectangle 6"/>
          <p:cNvSpPr>
            <a:spLocks noGrp="1" noChangeArrowheads="1"/>
          </p:cNvSpPr>
          <p:nvPr>
            <p:ph type="ftr" sz="quarter" idx="4"/>
          </p:nvPr>
        </p:nvSpPr>
        <p:spPr bwMode="auto">
          <a:xfrm>
            <a:off x="0" y="9430829"/>
            <a:ext cx="2945955" cy="497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126" tIns="49563" rIns="99126" bIns="49563" numCol="1" anchor="b" anchorCtr="0" compatLnSpc="1">
            <a:prstTxWarp prst="textNoShape">
              <a:avLst/>
            </a:prstTxWarp>
          </a:bodyPr>
          <a:lstStyle>
            <a:lvl1pPr algn="l" defTabSz="990600" eaLnBrk="1" hangingPunct="1">
              <a:spcBef>
                <a:spcPct val="0"/>
              </a:spcBef>
              <a:buClrTx/>
              <a:buFontTx/>
              <a:buNone/>
              <a:defRPr sz="1300">
                <a:latin typeface="Times New Roman" pitchFamily="18" charset="0"/>
              </a:defRPr>
            </a:lvl1pPr>
          </a:lstStyle>
          <a:p>
            <a:pPr>
              <a:defRPr/>
            </a:pPr>
            <a:endParaRPr lang="sv-SE" altLang="sv-SE"/>
          </a:p>
        </p:txBody>
      </p:sp>
      <p:sp>
        <p:nvSpPr>
          <p:cNvPr id="23559" name="Rectangle 7"/>
          <p:cNvSpPr>
            <a:spLocks noGrp="1" noChangeArrowheads="1"/>
          </p:cNvSpPr>
          <p:nvPr>
            <p:ph type="sldNum" sz="quarter" idx="5"/>
          </p:nvPr>
        </p:nvSpPr>
        <p:spPr bwMode="auto">
          <a:xfrm>
            <a:off x="3851722" y="9430829"/>
            <a:ext cx="2945954" cy="497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126" tIns="49563" rIns="99126" bIns="49563" numCol="1" anchor="b" anchorCtr="0" compatLnSpc="1">
            <a:prstTxWarp prst="textNoShape">
              <a:avLst/>
            </a:prstTxWarp>
          </a:bodyPr>
          <a:lstStyle>
            <a:lvl1pPr algn="r" defTabSz="990600" eaLnBrk="1" hangingPunct="1">
              <a:spcBef>
                <a:spcPct val="0"/>
              </a:spcBef>
              <a:buClrTx/>
              <a:buFontTx/>
              <a:buNone/>
              <a:defRPr sz="1300">
                <a:latin typeface="Times New Roman" pitchFamily="18" charset="0"/>
              </a:defRPr>
            </a:lvl1pPr>
          </a:lstStyle>
          <a:p>
            <a:pPr>
              <a:defRPr/>
            </a:pPr>
            <a:fld id="{CDD99ED7-028D-4DDB-B879-6690C16D8B7E}" type="slidenum">
              <a:rPr lang="sv-SE" altLang="sv-SE"/>
              <a:pPr>
                <a:defRPr/>
              </a:pPr>
              <a:t>‹#›</a:t>
            </a:fld>
            <a:endParaRPr lang="sv-SE" altLang="sv-SE"/>
          </a:p>
        </p:txBody>
      </p:sp>
    </p:spTree>
    <p:extLst>
      <p:ext uri="{BB962C8B-B14F-4D97-AF65-F5344CB8AC3E}">
        <p14:creationId xmlns:p14="http://schemas.microsoft.com/office/powerpoint/2010/main" val="30974970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0178"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E05F6F1B-5E6A-4441-ABC8-7C8485D3B779}" type="slidenum">
              <a:rPr lang="en-US" altLang="en-US" sz="1400" smtClean="0">
                <a:solidFill>
                  <a:srgbClr val="000000"/>
                </a:solidFill>
              </a:rPr>
              <a:pPr/>
              <a:t>21</a:t>
            </a:fld>
            <a:endParaRPr lang="en-US" altLang="en-US" sz="1400" smtClean="0">
              <a:solidFill>
                <a:srgbClr val="000000"/>
              </a:solidFill>
            </a:endParaRPr>
          </a:p>
        </p:txBody>
      </p:sp>
      <p:sp>
        <p:nvSpPr>
          <p:cNvPr id="50179"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0180"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3250"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6CB0757D-23E5-46B7-BBA5-4B79C277D587}" type="slidenum">
              <a:rPr lang="en-US" altLang="en-US" sz="1400" smtClean="0">
                <a:solidFill>
                  <a:srgbClr val="000000"/>
                </a:solidFill>
              </a:rPr>
              <a:pPr/>
              <a:t>22</a:t>
            </a:fld>
            <a:endParaRPr lang="en-US" altLang="en-US" sz="1400" smtClean="0">
              <a:solidFill>
                <a:srgbClr val="000000"/>
              </a:solidFill>
            </a:endParaRPr>
          </a:p>
        </p:txBody>
      </p:sp>
      <p:sp>
        <p:nvSpPr>
          <p:cNvPr id="53251"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3252"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lvl1pPr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1pPr>
            <a:lvl2pPr marL="742950" indent="-28575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2pPr>
            <a:lvl3pPr marL="1143000" indent="-22860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3pPr>
            <a:lvl4pPr marL="1600200" indent="-22860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4pPr>
            <a:lvl5pPr marL="2057400" indent="-22860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5pPr>
            <a:lvl6pPr marL="25146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6pPr>
            <a:lvl7pPr marL="29718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7pPr>
            <a:lvl8pPr marL="34290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8pPr>
            <a:lvl9pPr marL="38862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9pPr>
          </a:lstStyle>
          <a:p>
            <a:fld id="{08DB8049-D90E-4AC1-994E-BFAE2D9636E0}" type="slidenum">
              <a:rPr lang="en-US" altLang="en-US" sz="1400" smtClean="0">
                <a:solidFill>
                  <a:srgbClr val="000000"/>
                </a:solidFill>
                <a:latin typeface="Times New Roman" pitchFamily="18" charset="0"/>
                <a:ea typeface="MS Gothic"/>
                <a:cs typeface="MS Gothic"/>
              </a:rPr>
              <a:pPr/>
              <a:t>23</a:t>
            </a:fld>
            <a:endParaRPr lang="en-US" altLang="en-US" sz="1400" smtClean="0">
              <a:solidFill>
                <a:srgbClr val="000000"/>
              </a:solidFill>
              <a:latin typeface="Times New Roman" pitchFamily="18" charset="0"/>
              <a:ea typeface="MS Gothic"/>
              <a:cs typeface="MS Gothic"/>
            </a:endParaRPr>
          </a:p>
        </p:txBody>
      </p:sp>
      <p:sp>
        <p:nvSpPr>
          <p:cNvPr id="70659" name="Rectangle 1"/>
          <p:cNvSpPr>
            <a:spLocks noGrp="1" noRot="1" noChangeAspect="1" noChangeArrowheads="1" noTextEdit="1"/>
          </p:cNvSpPr>
          <p:nvPr>
            <p:ph type="sldImg"/>
          </p:nvPr>
        </p:nvSpPr>
        <p:spPr>
          <a:ln/>
        </p:spPr>
      </p:sp>
      <p:sp>
        <p:nvSpPr>
          <p:cNvPr id="70660" name="Rectangle 2"/>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8130" name="Rectangle 7"/>
          <p:cNvSpPr>
            <a:spLocks noGrp="1" noChangeArrowheads="1"/>
          </p:cNvSpPr>
          <p:nvPr>
            <p:ph type="sldNum" sz="quarter"/>
          </p:nvPr>
        </p:nvSpPr>
        <p:spPr>
          <a:noFill/>
        </p:spPr>
        <p:txBody>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fld id="{B84F61C6-A8A9-46EE-AAB4-4DC09A1122BC}" type="slidenum">
              <a:rPr lang="en-US" altLang="en-US" sz="1400" smtClean="0">
                <a:solidFill>
                  <a:srgbClr val="000000"/>
                </a:solidFill>
              </a:rPr>
              <a:pPr/>
              <a:t>24</a:t>
            </a:fld>
            <a:endParaRPr lang="en-US" altLang="en-US" sz="1400" smtClean="0">
              <a:solidFill>
                <a:srgbClr val="000000"/>
              </a:solidFill>
            </a:endParaRPr>
          </a:p>
        </p:txBody>
      </p:sp>
      <p:sp>
        <p:nvSpPr>
          <p:cNvPr id="48131" name="Rectangle 1"/>
          <p:cNvSpPr>
            <a:spLocks noGrp="1" noRot="1" noChangeAspect="1" noChangeArrowheads="1" noTextEdit="1"/>
          </p:cNvSpPr>
          <p:nvPr>
            <p:ph type="sldImg"/>
          </p:nvPr>
        </p:nvSpPr>
        <p:spPr>
          <a:xfrm>
            <a:off x="919163" y="744538"/>
            <a:ext cx="4960937" cy="3722687"/>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8132" name="Rectangle 2"/>
          <p:cNvSpPr>
            <a:spLocks noGrp="1" noChangeArrowheads="1"/>
          </p:cNvSpPr>
          <p:nvPr>
            <p:ph type="body" idx="1"/>
          </p:nvPr>
        </p:nvSpPr>
        <p:spPr>
          <a:xfrm>
            <a:off x="905767" y="4716236"/>
            <a:ext cx="4986142" cy="4466716"/>
          </a:xfrm>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1pPr>
            <a:lvl2pPr marL="742950" indent="-28575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2pPr>
            <a:lvl3pPr marL="1143000" indent="-22860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3pPr>
            <a:lvl4pPr marL="1600200" indent="-22860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4pPr>
            <a:lvl5pPr marL="2057400" indent="-22860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5pPr>
            <a:lvl6pPr marL="25146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6pPr>
            <a:lvl7pPr marL="29718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7pPr>
            <a:lvl8pPr marL="34290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8pPr>
            <a:lvl9pPr marL="38862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9pPr>
          </a:lstStyle>
          <a:p>
            <a:fld id="{30AA42CB-B69E-4454-A6DE-62BAEB80AF49}" type="slidenum">
              <a:rPr lang="en-US" altLang="en-US" sz="1400" smtClean="0">
                <a:solidFill>
                  <a:srgbClr val="000000"/>
                </a:solidFill>
                <a:latin typeface="Times New Roman" pitchFamily="18" charset="0"/>
                <a:ea typeface="MS Gothic"/>
                <a:cs typeface="MS Gothic"/>
              </a:rPr>
              <a:pPr/>
              <a:t>25</a:t>
            </a:fld>
            <a:endParaRPr lang="en-US" altLang="en-US" sz="1400" smtClean="0">
              <a:solidFill>
                <a:srgbClr val="000000"/>
              </a:solidFill>
              <a:latin typeface="Times New Roman" pitchFamily="18" charset="0"/>
              <a:ea typeface="MS Gothic"/>
              <a:cs typeface="MS Gothic"/>
            </a:endParaRPr>
          </a:p>
        </p:txBody>
      </p:sp>
      <p:sp>
        <p:nvSpPr>
          <p:cNvPr id="71683" name="Rectangle 1"/>
          <p:cNvSpPr>
            <a:spLocks noGrp="1" noRot="1" noChangeAspect="1" noChangeArrowheads="1" noTextEdit="1"/>
          </p:cNvSpPr>
          <p:nvPr>
            <p:ph type="sldImg"/>
          </p:nvPr>
        </p:nvSpPr>
        <p:spPr>
          <a:ln/>
        </p:spPr>
      </p:sp>
      <p:sp>
        <p:nvSpPr>
          <p:cNvPr id="71684" name="Rectangle 2"/>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lvl1pPr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1pPr>
            <a:lvl2pPr marL="742950" indent="-28575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2pPr>
            <a:lvl3pPr marL="1143000" indent="-22860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3pPr>
            <a:lvl4pPr marL="1600200" indent="-22860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4pPr>
            <a:lvl5pPr marL="2057400" indent="-22860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5pPr>
            <a:lvl6pPr marL="25146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6pPr>
            <a:lvl7pPr marL="29718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7pPr>
            <a:lvl8pPr marL="34290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8pPr>
            <a:lvl9pPr marL="38862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9pPr>
          </a:lstStyle>
          <a:p>
            <a:fld id="{E157349D-2706-4618-9A87-B89C1568B2AC}" type="slidenum">
              <a:rPr lang="en-US" altLang="en-US" sz="1400" smtClean="0">
                <a:solidFill>
                  <a:srgbClr val="000000"/>
                </a:solidFill>
                <a:latin typeface="Times New Roman" pitchFamily="18" charset="0"/>
                <a:ea typeface="MS Gothic"/>
                <a:cs typeface="MS Gothic"/>
              </a:rPr>
              <a:pPr/>
              <a:t>26</a:t>
            </a:fld>
            <a:endParaRPr lang="en-US" altLang="en-US" sz="1400" smtClean="0">
              <a:solidFill>
                <a:srgbClr val="000000"/>
              </a:solidFill>
              <a:latin typeface="Times New Roman" pitchFamily="18" charset="0"/>
              <a:ea typeface="MS Gothic"/>
              <a:cs typeface="MS Gothic"/>
            </a:endParaRPr>
          </a:p>
        </p:txBody>
      </p:sp>
      <p:sp>
        <p:nvSpPr>
          <p:cNvPr id="72707" name="Rectangle 1"/>
          <p:cNvSpPr>
            <a:spLocks noGrp="1" noRot="1" noChangeAspect="1" noChangeArrowheads="1" noTextEdit="1"/>
          </p:cNvSpPr>
          <p:nvPr>
            <p:ph type="sldImg"/>
          </p:nvPr>
        </p:nvSpPr>
        <p:spPr>
          <a:ln/>
        </p:spPr>
      </p:sp>
      <p:sp>
        <p:nvSpPr>
          <p:cNvPr id="72708" name="Rectangle 2"/>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1pPr>
            <a:lvl2pPr marL="742950" indent="-28575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2pPr>
            <a:lvl3pPr marL="1143000" indent="-22860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3pPr>
            <a:lvl4pPr marL="1600200" indent="-22860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4pPr>
            <a:lvl5pPr marL="2057400" indent="-22860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5pPr>
            <a:lvl6pPr marL="25146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6pPr>
            <a:lvl7pPr marL="29718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7pPr>
            <a:lvl8pPr marL="34290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8pPr>
            <a:lvl9pPr marL="38862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9pPr>
          </a:lstStyle>
          <a:p>
            <a:fld id="{8099C0B0-6937-4BC0-AFCD-82718EF107AB}" type="slidenum">
              <a:rPr lang="en-US" altLang="en-US" sz="1400" smtClean="0">
                <a:solidFill>
                  <a:srgbClr val="000000"/>
                </a:solidFill>
                <a:latin typeface="Times New Roman" pitchFamily="18" charset="0"/>
                <a:ea typeface="MS Gothic"/>
                <a:cs typeface="MS Gothic"/>
              </a:rPr>
              <a:pPr/>
              <a:t>27</a:t>
            </a:fld>
            <a:endParaRPr lang="en-US" altLang="en-US" sz="1400" smtClean="0">
              <a:solidFill>
                <a:srgbClr val="000000"/>
              </a:solidFill>
              <a:latin typeface="Times New Roman" pitchFamily="18" charset="0"/>
              <a:ea typeface="MS Gothic"/>
              <a:cs typeface="MS Gothic"/>
            </a:endParaRPr>
          </a:p>
        </p:txBody>
      </p:sp>
      <p:sp>
        <p:nvSpPr>
          <p:cNvPr id="73731" name="Rectangle 1"/>
          <p:cNvSpPr>
            <a:spLocks noGrp="1" noRot="1" noChangeAspect="1" noChangeArrowheads="1" noTextEdit="1"/>
          </p:cNvSpPr>
          <p:nvPr>
            <p:ph type="sldImg"/>
          </p:nvPr>
        </p:nvSpPr>
        <p:spPr>
          <a:ln/>
        </p:spPr>
      </p:sp>
      <p:sp>
        <p:nvSpPr>
          <p:cNvPr id="73732" name="Rectangle 2"/>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p:spPr>
        <p:txBody>
          <a:bodyPr/>
          <a:lstStyle>
            <a:lvl1pPr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1pPr>
            <a:lvl2pPr marL="742950" indent="-28575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2pPr>
            <a:lvl3pPr marL="1143000" indent="-22860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3pPr>
            <a:lvl4pPr marL="1600200" indent="-22860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4pPr>
            <a:lvl5pPr marL="2057400" indent="-228600" defTabSz="9906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5pPr>
            <a:lvl6pPr marL="25146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6pPr>
            <a:lvl7pPr marL="29718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7pPr>
            <a:lvl8pPr marL="34290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8pPr>
            <a:lvl9pPr marL="3886200" indent="-228600" algn="ctr" defTabSz="990600" eaLnBrk="0" fontAlgn="base" hangingPunct="0">
              <a:spcBef>
                <a:spcPct val="75000"/>
              </a:spcBef>
              <a:spcAft>
                <a:spcPct val="0"/>
              </a:spcAft>
              <a:buClr>
                <a:schemeClr val="tx1"/>
              </a:buClr>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3200">
                <a:solidFill>
                  <a:schemeClr val="tx1"/>
                </a:solidFill>
                <a:latin typeface="Arial" pitchFamily="34" charset="0"/>
              </a:defRPr>
            </a:lvl9pPr>
          </a:lstStyle>
          <a:p>
            <a:fld id="{4442DC89-A227-490A-A9DE-981D8E94AD3F}" type="slidenum">
              <a:rPr lang="en-US" altLang="en-US" sz="1400" smtClean="0">
                <a:solidFill>
                  <a:srgbClr val="000000"/>
                </a:solidFill>
                <a:latin typeface="Times New Roman" pitchFamily="18" charset="0"/>
                <a:ea typeface="MS Gothic"/>
                <a:cs typeface="MS Gothic"/>
              </a:rPr>
              <a:pPr/>
              <a:t>28</a:t>
            </a:fld>
            <a:endParaRPr lang="en-US" altLang="en-US" sz="1400" smtClean="0">
              <a:solidFill>
                <a:srgbClr val="000000"/>
              </a:solidFill>
              <a:latin typeface="Times New Roman" pitchFamily="18" charset="0"/>
              <a:ea typeface="MS Gothic"/>
              <a:cs typeface="MS Gothic"/>
            </a:endParaRPr>
          </a:p>
        </p:txBody>
      </p:sp>
      <p:sp>
        <p:nvSpPr>
          <p:cNvPr id="74755" name="Rectangle 1"/>
          <p:cNvSpPr>
            <a:spLocks noGrp="1" noRot="1" noChangeAspect="1" noChangeArrowheads="1" noTextEdit="1"/>
          </p:cNvSpPr>
          <p:nvPr>
            <p:ph type="sldImg"/>
          </p:nvPr>
        </p:nvSpPr>
        <p:spPr>
          <a:ln/>
        </p:spPr>
      </p:sp>
      <p:sp>
        <p:nvSpPr>
          <p:cNvPr id="74756" name="Rectangle 2"/>
          <p:cNvSpPr>
            <a:spLocks noGrp="1" noChangeArrowheads="1"/>
          </p:cNvSpPr>
          <p:nvPr>
            <p:ph type="body" idx="1"/>
          </p:nvPr>
        </p:nvSpPr>
        <p:spPr>
          <a:noFill/>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
        <p:nvSpPr>
          <p:cNvPr id="4" name="Rectangle 12"/>
          <p:cNvSpPr>
            <a:spLocks noGrp="1" noChangeArrowheads="1"/>
          </p:cNvSpPr>
          <p:nvPr>
            <p:ph type="sldNum" sz="quarter" idx="10"/>
          </p:nvPr>
        </p:nvSpPr>
        <p:spPr>
          <a:ln/>
        </p:spPr>
        <p:txBody>
          <a:bodyPr/>
          <a:lstStyle>
            <a:lvl1pPr>
              <a:defRPr/>
            </a:lvl1pPr>
          </a:lstStyle>
          <a:p>
            <a:pPr>
              <a:defRPr/>
            </a:pPr>
            <a:r>
              <a:rPr lang="sv-SE" altLang="sv-SE"/>
              <a:t>F12: sid. </a:t>
            </a:r>
            <a:fld id="{ADF4C4D3-71DE-49CB-B02C-9E76CB25C820}" type="slidenum">
              <a:rPr lang="en-GB" altLang="sv-SE"/>
              <a:pPr>
                <a:defRPr/>
              </a:pPr>
              <a:t>‹#›</a:t>
            </a:fld>
            <a:endParaRPr lang="en-GB" altLang="sv-SE"/>
          </a:p>
        </p:txBody>
      </p:sp>
    </p:spTree>
    <p:extLst>
      <p:ext uri="{BB962C8B-B14F-4D97-AF65-F5344CB8AC3E}">
        <p14:creationId xmlns:p14="http://schemas.microsoft.com/office/powerpoint/2010/main" val="706294034"/>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12"/>
          <p:cNvSpPr>
            <a:spLocks noGrp="1" noChangeArrowheads="1"/>
          </p:cNvSpPr>
          <p:nvPr>
            <p:ph type="sldNum" sz="quarter" idx="10"/>
          </p:nvPr>
        </p:nvSpPr>
        <p:spPr>
          <a:ln/>
        </p:spPr>
        <p:txBody>
          <a:bodyPr/>
          <a:lstStyle>
            <a:lvl1pPr>
              <a:defRPr/>
            </a:lvl1pPr>
          </a:lstStyle>
          <a:p>
            <a:pPr>
              <a:defRPr/>
            </a:pPr>
            <a:r>
              <a:rPr lang="sv-SE" altLang="sv-SE"/>
              <a:t>F12: sid. </a:t>
            </a:r>
            <a:fld id="{B55B74C3-D300-49CD-8990-1982C2964A7D}" type="slidenum">
              <a:rPr lang="en-GB" altLang="sv-SE"/>
              <a:pPr>
                <a:defRPr/>
              </a:pPr>
              <a:t>‹#›</a:t>
            </a:fld>
            <a:endParaRPr lang="en-GB" altLang="sv-SE"/>
          </a:p>
        </p:txBody>
      </p:sp>
    </p:spTree>
    <p:extLst>
      <p:ext uri="{BB962C8B-B14F-4D97-AF65-F5344CB8AC3E}">
        <p14:creationId xmlns:p14="http://schemas.microsoft.com/office/powerpoint/2010/main" val="2766480293"/>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76200"/>
            <a:ext cx="2019300" cy="6477000"/>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609600" y="76200"/>
            <a:ext cx="5905500" cy="6477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12"/>
          <p:cNvSpPr>
            <a:spLocks noGrp="1" noChangeArrowheads="1"/>
          </p:cNvSpPr>
          <p:nvPr>
            <p:ph type="sldNum" sz="quarter" idx="10"/>
          </p:nvPr>
        </p:nvSpPr>
        <p:spPr>
          <a:ln/>
        </p:spPr>
        <p:txBody>
          <a:bodyPr/>
          <a:lstStyle>
            <a:lvl1pPr>
              <a:defRPr/>
            </a:lvl1pPr>
          </a:lstStyle>
          <a:p>
            <a:pPr>
              <a:defRPr/>
            </a:pPr>
            <a:r>
              <a:rPr lang="sv-SE" altLang="sv-SE"/>
              <a:t>F12: sid. </a:t>
            </a:r>
            <a:fld id="{90E7CDCF-75B6-47A6-901C-05602D0C1208}" type="slidenum">
              <a:rPr lang="en-GB" altLang="sv-SE"/>
              <a:pPr>
                <a:defRPr/>
              </a:pPr>
              <a:t>‹#›</a:t>
            </a:fld>
            <a:endParaRPr lang="en-GB" altLang="sv-SE"/>
          </a:p>
        </p:txBody>
      </p:sp>
    </p:spTree>
    <p:extLst>
      <p:ext uri="{BB962C8B-B14F-4D97-AF65-F5344CB8AC3E}">
        <p14:creationId xmlns:p14="http://schemas.microsoft.com/office/powerpoint/2010/main" val="3263176917"/>
      </p:ext>
    </p:extLst>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
        <p:nvSpPr>
          <p:cNvPr id="4"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7DD65A44-BB6A-4610-9930-F856F5944AD0}" type="slidenum">
              <a:rPr lang="en-GB"/>
              <a:pPr>
                <a:defRPr/>
              </a:pPr>
              <a:t>‹#›</a:t>
            </a:fld>
            <a:endParaRPr lang="en-GB"/>
          </a:p>
        </p:txBody>
      </p:sp>
    </p:spTree>
    <p:extLst>
      <p:ext uri="{BB962C8B-B14F-4D97-AF65-F5344CB8AC3E}">
        <p14:creationId xmlns:p14="http://schemas.microsoft.com/office/powerpoint/2010/main" val="15317845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
        <p:nvSpPr>
          <p:cNvPr id="4"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7D80DBD5-85C4-4EA9-AA0B-ADC968C41350}" type="slidenum">
              <a:rPr lang="en-GB"/>
              <a:pPr>
                <a:defRPr/>
              </a:pPr>
              <a:t>‹#›</a:t>
            </a:fld>
            <a:endParaRPr lang="en-GB"/>
          </a:p>
        </p:txBody>
      </p:sp>
    </p:spTree>
    <p:extLst>
      <p:ext uri="{BB962C8B-B14F-4D97-AF65-F5344CB8AC3E}">
        <p14:creationId xmlns:p14="http://schemas.microsoft.com/office/powerpoint/2010/main" val="27135149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41B870CF-B475-453B-80C6-1805BBCA75D1}" type="slidenum">
              <a:rPr lang="en-GB"/>
              <a:pPr>
                <a:defRPr/>
              </a:pPr>
              <a:t>‹#›</a:t>
            </a:fld>
            <a:endParaRPr lang="en-GB"/>
          </a:p>
        </p:txBody>
      </p:sp>
    </p:spTree>
    <p:extLst>
      <p:ext uri="{BB962C8B-B14F-4D97-AF65-F5344CB8AC3E}">
        <p14:creationId xmlns:p14="http://schemas.microsoft.com/office/powerpoint/2010/main" val="7868865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609600" y="1752600"/>
            <a:ext cx="3709988"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471988" y="1752600"/>
            <a:ext cx="3711575"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D16252C3-09F9-4494-9AED-97C2B1FE4DA8}" type="slidenum">
              <a:rPr lang="en-GB"/>
              <a:pPr>
                <a:defRPr/>
              </a:pPr>
              <a:t>‹#›</a:t>
            </a:fld>
            <a:endParaRPr lang="en-GB"/>
          </a:p>
        </p:txBody>
      </p:sp>
    </p:spTree>
    <p:extLst>
      <p:ext uri="{BB962C8B-B14F-4D97-AF65-F5344CB8AC3E}">
        <p14:creationId xmlns:p14="http://schemas.microsoft.com/office/powerpoint/2010/main" val="30234552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CA7EF1D0-6D19-41D3-97CB-28BA44795943}" type="slidenum">
              <a:rPr lang="en-GB"/>
              <a:pPr>
                <a:defRPr/>
              </a:pPr>
              <a:t>‹#›</a:t>
            </a:fld>
            <a:endParaRPr lang="en-GB"/>
          </a:p>
        </p:txBody>
      </p:sp>
    </p:spTree>
    <p:extLst>
      <p:ext uri="{BB962C8B-B14F-4D97-AF65-F5344CB8AC3E}">
        <p14:creationId xmlns:p14="http://schemas.microsoft.com/office/powerpoint/2010/main" val="15186650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81742A90-16A3-4C6F-8E64-ED1AF4037720}" type="slidenum">
              <a:rPr lang="en-GB"/>
              <a:pPr>
                <a:defRPr/>
              </a:pPr>
              <a:t>‹#›</a:t>
            </a:fld>
            <a:endParaRPr lang="en-GB"/>
          </a:p>
        </p:txBody>
      </p:sp>
    </p:spTree>
    <p:extLst>
      <p:ext uri="{BB962C8B-B14F-4D97-AF65-F5344CB8AC3E}">
        <p14:creationId xmlns:p14="http://schemas.microsoft.com/office/powerpoint/2010/main" val="42412683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E7F77B44-CEDC-462C-BBAB-8BFD53D67A2F}" type="slidenum">
              <a:rPr lang="en-GB"/>
              <a:pPr>
                <a:defRPr/>
              </a:pPr>
              <a:t>‹#›</a:t>
            </a:fld>
            <a:endParaRPr lang="en-GB"/>
          </a:p>
        </p:txBody>
      </p:sp>
    </p:spTree>
    <p:extLst>
      <p:ext uri="{BB962C8B-B14F-4D97-AF65-F5344CB8AC3E}">
        <p14:creationId xmlns:p14="http://schemas.microsoft.com/office/powerpoint/2010/main" val="6857349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41F2E039-308E-49FA-AE76-BA8E1E2C045C}" type="slidenum">
              <a:rPr lang="en-GB"/>
              <a:pPr>
                <a:defRPr/>
              </a:pPr>
              <a:t>‹#›</a:t>
            </a:fld>
            <a:endParaRPr lang="en-GB"/>
          </a:p>
        </p:txBody>
      </p:sp>
    </p:spTree>
    <p:extLst>
      <p:ext uri="{BB962C8B-B14F-4D97-AF65-F5344CB8AC3E}">
        <p14:creationId xmlns:p14="http://schemas.microsoft.com/office/powerpoint/2010/main" val="585053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12"/>
          <p:cNvSpPr>
            <a:spLocks noGrp="1" noChangeArrowheads="1"/>
          </p:cNvSpPr>
          <p:nvPr>
            <p:ph type="sldNum" sz="quarter" idx="10"/>
          </p:nvPr>
        </p:nvSpPr>
        <p:spPr>
          <a:ln/>
        </p:spPr>
        <p:txBody>
          <a:bodyPr/>
          <a:lstStyle>
            <a:lvl1pPr>
              <a:defRPr/>
            </a:lvl1pPr>
          </a:lstStyle>
          <a:p>
            <a:pPr>
              <a:defRPr/>
            </a:pPr>
            <a:r>
              <a:rPr lang="sv-SE" altLang="sv-SE"/>
              <a:t>F12: sid. </a:t>
            </a:r>
            <a:fld id="{53D58DDF-B1B4-4A72-8F07-B902D7CCB6BC}" type="slidenum">
              <a:rPr lang="en-GB" altLang="sv-SE"/>
              <a:pPr>
                <a:defRPr/>
              </a:pPr>
              <a:t>‹#›</a:t>
            </a:fld>
            <a:endParaRPr lang="en-GB" altLang="sv-SE"/>
          </a:p>
        </p:txBody>
      </p:sp>
    </p:spTree>
    <p:extLst>
      <p:ext uri="{BB962C8B-B14F-4D97-AF65-F5344CB8AC3E}">
        <p14:creationId xmlns:p14="http://schemas.microsoft.com/office/powerpoint/2010/main" val="2922587794"/>
      </p:ext>
    </p:extLst>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0098E7C8-FDF3-471C-9247-0BF4772160A6}" type="slidenum">
              <a:rPr lang="en-GB"/>
              <a:pPr>
                <a:defRPr/>
              </a:pPr>
              <a:t>‹#›</a:t>
            </a:fld>
            <a:endParaRPr lang="en-GB"/>
          </a:p>
        </p:txBody>
      </p:sp>
    </p:spTree>
    <p:extLst>
      <p:ext uri="{BB962C8B-B14F-4D97-AF65-F5344CB8AC3E}">
        <p14:creationId xmlns:p14="http://schemas.microsoft.com/office/powerpoint/2010/main" val="28368088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FD15B3C1-ACCF-4ABC-9154-C59FC20ABBAB}" type="slidenum">
              <a:rPr lang="en-GB"/>
              <a:pPr>
                <a:defRPr/>
              </a:pPr>
              <a:t>‹#›</a:t>
            </a:fld>
            <a:endParaRPr lang="en-GB"/>
          </a:p>
        </p:txBody>
      </p:sp>
    </p:spTree>
    <p:extLst>
      <p:ext uri="{BB962C8B-B14F-4D97-AF65-F5344CB8AC3E}">
        <p14:creationId xmlns:p14="http://schemas.microsoft.com/office/powerpoint/2010/main" val="118864220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76200"/>
            <a:ext cx="2017713" cy="602138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609600" y="76200"/>
            <a:ext cx="5902325" cy="6021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D51127B8-04C6-473A-97B2-001FD462979C}" type="slidenum">
              <a:rPr lang="en-GB"/>
              <a:pPr>
                <a:defRPr/>
              </a:pPr>
              <a:t>‹#›</a:t>
            </a:fld>
            <a:endParaRPr lang="en-GB"/>
          </a:p>
        </p:txBody>
      </p:sp>
    </p:spTree>
    <p:extLst>
      <p:ext uri="{BB962C8B-B14F-4D97-AF65-F5344CB8AC3E}">
        <p14:creationId xmlns:p14="http://schemas.microsoft.com/office/powerpoint/2010/main" val="188487537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072438" cy="1138238"/>
          </a:xfrm>
        </p:spPr>
        <p:txBody>
          <a:bodyPr/>
          <a:lstStyle/>
          <a:p>
            <a:r>
              <a:rPr lang="en-US" smtClean="0"/>
              <a:t>Click to edit Master title style</a:t>
            </a:r>
            <a:endParaRPr lang="sv-SE"/>
          </a:p>
        </p:txBody>
      </p:sp>
      <p:sp>
        <p:nvSpPr>
          <p:cNvPr id="3" name="Text Placeholder 2"/>
          <p:cNvSpPr>
            <a:spLocks noGrp="1"/>
          </p:cNvSpPr>
          <p:nvPr>
            <p:ph type="body" sz="half" idx="1"/>
          </p:nvPr>
        </p:nvSpPr>
        <p:spPr>
          <a:xfrm>
            <a:off x="609600" y="1752600"/>
            <a:ext cx="3709988" cy="4344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quarter" idx="2"/>
          </p:nvPr>
        </p:nvSpPr>
        <p:spPr>
          <a:xfrm>
            <a:off x="4471988" y="1752600"/>
            <a:ext cx="3711575"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Content Placeholder 4"/>
          <p:cNvSpPr>
            <a:spLocks noGrp="1"/>
          </p:cNvSpPr>
          <p:nvPr>
            <p:ph sz="quarter" idx="3"/>
          </p:nvPr>
        </p:nvSpPr>
        <p:spPr>
          <a:xfrm>
            <a:off x="4471988" y="4000500"/>
            <a:ext cx="3711575" cy="2097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DBEA2782-18A5-4E87-8D84-C446DDB819E9}" type="slidenum">
              <a:rPr lang="en-GB"/>
              <a:pPr>
                <a:defRPr/>
              </a:pPr>
              <a:t>‹#›</a:t>
            </a:fld>
            <a:endParaRPr lang="en-GB"/>
          </a:p>
        </p:txBody>
      </p:sp>
    </p:spTree>
    <p:extLst>
      <p:ext uri="{BB962C8B-B14F-4D97-AF65-F5344CB8AC3E}">
        <p14:creationId xmlns:p14="http://schemas.microsoft.com/office/powerpoint/2010/main" val="322890926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
        <p:nvSpPr>
          <p:cNvPr id="4"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32D73757-6E30-47F7-A0A2-C355920C6F18}" type="slidenum">
              <a:rPr lang="en-GB"/>
              <a:pPr>
                <a:defRPr/>
              </a:pPr>
              <a:t>‹#›</a:t>
            </a:fld>
            <a:endParaRPr lang="en-GB"/>
          </a:p>
        </p:txBody>
      </p:sp>
    </p:spTree>
    <p:extLst>
      <p:ext uri="{BB962C8B-B14F-4D97-AF65-F5344CB8AC3E}">
        <p14:creationId xmlns:p14="http://schemas.microsoft.com/office/powerpoint/2010/main" val="13101424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
        <p:nvSpPr>
          <p:cNvPr id="4"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E5DFA97C-32ED-4704-AB39-B6ABC85D5F0E}" type="slidenum">
              <a:rPr lang="en-GB"/>
              <a:pPr>
                <a:defRPr/>
              </a:pPr>
              <a:t>‹#›</a:t>
            </a:fld>
            <a:endParaRPr lang="en-GB"/>
          </a:p>
        </p:txBody>
      </p:sp>
    </p:spTree>
    <p:extLst>
      <p:ext uri="{BB962C8B-B14F-4D97-AF65-F5344CB8AC3E}">
        <p14:creationId xmlns:p14="http://schemas.microsoft.com/office/powerpoint/2010/main" val="39037557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D454BC3E-5D72-446B-B668-3F13E5D46250}" type="slidenum">
              <a:rPr lang="en-GB"/>
              <a:pPr>
                <a:defRPr/>
              </a:pPr>
              <a:t>‹#›</a:t>
            </a:fld>
            <a:endParaRPr lang="en-GB"/>
          </a:p>
        </p:txBody>
      </p:sp>
    </p:spTree>
    <p:extLst>
      <p:ext uri="{BB962C8B-B14F-4D97-AF65-F5344CB8AC3E}">
        <p14:creationId xmlns:p14="http://schemas.microsoft.com/office/powerpoint/2010/main" val="11580865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609600" y="1752600"/>
            <a:ext cx="3709988"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471988" y="1752600"/>
            <a:ext cx="3711575"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53F94D64-1F4B-497A-B25E-4A10A6759966}" type="slidenum">
              <a:rPr lang="en-GB"/>
              <a:pPr>
                <a:defRPr/>
              </a:pPr>
              <a:t>‹#›</a:t>
            </a:fld>
            <a:endParaRPr lang="en-GB"/>
          </a:p>
        </p:txBody>
      </p:sp>
    </p:spTree>
    <p:extLst>
      <p:ext uri="{BB962C8B-B14F-4D97-AF65-F5344CB8AC3E}">
        <p14:creationId xmlns:p14="http://schemas.microsoft.com/office/powerpoint/2010/main" val="256028063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711C719B-55C7-4D60-8B4E-06D8E7B4FD22}" type="slidenum">
              <a:rPr lang="en-GB"/>
              <a:pPr>
                <a:defRPr/>
              </a:pPr>
              <a:t>‹#›</a:t>
            </a:fld>
            <a:endParaRPr lang="en-GB"/>
          </a:p>
        </p:txBody>
      </p:sp>
    </p:spTree>
    <p:extLst>
      <p:ext uri="{BB962C8B-B14F-4D97-AF65-F5344CB8AC3E}">
        <p14:creationId xmlns:p14="http://schemas.microsoft.com/office/powerpoint/2010/main" val="29993220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BFDDF3E6-53DE-455B-8FAD-ACDC7059111E}" type="slidenum">
              <a:rPr lang="en-GB"/>
              <a:pPr>
                <a:defRPr/>
              </a:pPr>
              <a:t>‹#›</a:t>
            </a:fld>
            <a:endParaRPr lang="en-GB"/>
          </a:p>
        </p:txBody>
      </p:sp>
    </p:spTree>
    <p:extLst>
      <p:ext uri="{BB962C8B-B14F-4D97-AF65-F5344CB8AC3E}">
        <p14:creationId xmlns:p14="http://schemas.microsoft.com/office/powerpoint/2010/main" val="1091531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2"/>
          <p:cNvSpPr>
            <a:spLocks noGrp="1" noChangeArrowheads="1"/>
          </p:cNvSpPr>
          <p:nvPr>
            <p:ph type="sldNum" sz="quarter" idx="10"/>
          </p:nvPr>
        </p:nvSpPr>
        <p:spPr>
          <a:ln/>
        </p:spPr>
        <p:txBody>
          <a:bodyPr/>
          <a:lstStyle>
            <a:lvl1pPr>
              <a:defRPr/>
            </a:lvl1pPr>
          </a:lstStyle>
          <a:p>
            <a:pPr>
              <a:defRPr/>
            </a:pPr>
            <a:r>
              <a:rPr lang="sv-SE" altLang="sv-SE"/>
              <a:t>F12: sid. </a:t>
            </a:r>
            <a:fld id="{8343E5C4-662C-4431-9598-DA32C14C2B00}" type="slidenum">
              <a:rPr lang="en-GB" altLang="sv-SE"/>
              <a:pPr>
                <a:defRPr/>
              </a:pPr>
              <a:t>‹#›</a:t>
            </a:fld>
            <a:endParaRPr lang="en-GB" altLang="sv-SE"/>
          </a:p>
        </p:txBody>
      </p:sp>
    </p:spTree>
    <p:extLst>
      <p:ext uri="{BB962C8B-B14F-4D97-AF65-F5344CB8AC3E}">
        <p14:creationId xmlns:p14="http://schemas.microsoft.com/office/powerpoint/2010/main" val="4092790595"/>
      </p:ext>
    </p:extLst>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D73E17F4-3E09-40B0-ABC6-48398EC39DA3}" type="slidenum">
              <a:rPr lang="en-GB"/>
              <a:pPr>
                <a:defRPr/>
              </a:pPr>
              <a:t>‹#›</a:t>
            </a:fld>
            <a:endParaRPr lang="en-GB"/>
          </a:p>
        </p:txBody>
      </p:sp>
    </p:spTree>
    <p:extLst>
      <p:ext uri="{BB962C8B-B14F-4D97-AF65-F5344CB8AC3E}">
        <p14:creationId xmlns:p14="http://schemas.microsoft.com/office/powerpoint/2010/main" val="6815489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336C168B-404C-4721-8A51-E27695ACB499}" type="slidenum">
              <a:rPr lang="en-GB"/>
              <a:pPr>
                <a:defRPr/>
              </a:pPr>
              <a:t>‹#›</a:t>
            </a:fld>
            <a:endParaRPr lang="en-GB"/>
          </a:p>
        </p:txBody>
      </p:sp>
    </p:spTree>
    <p:extLst>
      <p:ext uri="{BB962C8B-B14F-4D97-AF65-F5344CB8AC3E}">
        <p14:creationId xmlns:p14="http://schemas.microsoft.com/office/powerpoint/2010/main" val="311162606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F8A065F9-6450-40B8-9237-DD65DA1C78EC}" type="slidenum">
              <a:rPr lang="en-GB"/>
              <a:pPr>
                <a:defRPr/>
              </a:pPr>
              <a:t>‹#›</a:t>
            </a:fld>
            <a:endParaRPr lang="en-GB"/>
          </a:p>
        </p:txBody>
      </p:sp>
    </p:spTree>
    <p:extLst>
      <p:ext uri="{BB962C8B-B14F-4D97-AF65-F5344CB8AC3E}">
        <p14:creationId xmlns:p14="http://schemas.microsoft.com/office/powerpoint/2010/main" val="285481143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3BE6A4FD-E671-4E3B-A8CC-043403CCC1C8}" type="slidenum">
              <a:rPr lang="en-GB"/>
              <a:pPr>
                <a:defRPr/>
              </a:pPr>
              <a:t>‹#›</a:t>
            </a:fld>
            <a:endParaRPr lang="en-GB"/>
          </a:p>
        </p:txBody>
      </p:sp>
    </p:spTree>
    <p:extLst>
      <p:ext uri="{BB962C8B-B14F-4D97-AF65-F5344CB8AC3E}">
        <p14:creationId xmlns:p14="http://schemas.microsoft.com/office/powerpoint/2010/main" val="34632428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76200"/>
            <a:ext cx="2017713" cy="602138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609600" y="76200"/>
            <a:ext cx="5902325" cy="6021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00459C4F-FC51-4D8B-9F1A-6026D957940C}" type="slidenum">
              <a:rPr lang="en-GB"/>
              <a:pPr>
                <a:defRPr/>
              </a:pPr>
              <a:t>‹#›</a:t>
            </a:fld>
            <a:endParaRPr lang="en-GB"/>
          </a:p>
        </p:txBody>
      </p:sp>
    </p:spTree>
    <p:extLst>
      <p:ext uri="{BB962C8B-B14F-4D97-AF65-F5344CB8AC3E}">
        <p14:creationId xmlns:p14="http://schemas.microsoft.com/office/powerpoint/2010/main" val="309330795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072438" cy="1138238"/>
          </a:xfrm>
        </p:spPr>
        <p:txBody>
          <a:bodyPr/>
          <a:lstStyle/>
          <a:p>
            <a:r>
              <a:rPr lang="en-US" smtClean="0"/>
              <a:t>Click to edit Master title style</a:t>
            </a:r>
            <a:endParaRPr lang="sv-SE"/>
          </a:p>
        </p:txBody>
      </p:sp>
      <p:sp>
        <p:nvSpPr>
          <p:cNvPr id="3" name="Text Placeholder 2"/>
          <p:cNvSpPr>
            <a:spLocks noGrp="1"/>
          </p:cNvSpPr>
          <p:nvPr>
            <p:ph type="body" sz="half" idx="1"/>
          </p:nvPr>
        </p:nvSpPr>
        <p:spPr>
          <a:xfrm>
            <a:off x="609600" y="1752600"/>
            <a:ext cx="3709988" cy="4344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quarter" idx="2"/>
          </p:nvPr>
        </p:nvSpPr>
        <p:spPr>
          <a:xfrm>
            <a:off x="4471988" y="1752600"/>
            <a:ext cx="3711575"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Content Placeholder 4"/>
          <p:cNvSpPr>
            <a:spLocks noGrp="1"/>
          </p:cNvSpPr>
          <p:nvPr>
            <p:ph sz="quarter" idx="3"/>
          </p:nvPr>
        </p:nvSpPr>
        <p:spPr>
          <a:xfrm>
            <a:off x="4471988" y="4000500"/>
            <a:ext cx="3711575" cy="2097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725582C1-30DC-436F-8FA1-666DB4FEDB67}" type="slidenum">
              <a:rPr lang="en-GB"/>
              <a:pPr>
                <a:defRPr/>
              </a:pPr>
              <a:t>‹#›</a:t>
            </a:fld>
            <a:endParaRPr lang="en-GB"/>
          </a:p>
        </p:txBody>
      </p:sp>
    </p:spTree>
    <p:extLst>
      <p:ext uri="{BB962C8B-B14F-4D97-AF65-F5344CB8AC3E}">
        <p14:creationId xmlns:p14="http://schemas.microsoft.com/office/powerpoint/2010/main" val="308351551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077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752600"/>
            <a:ext cx="38862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862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sldNum" sz="quarter" idx="10"/>
          </p:nvPr>
        </p:nvSpPr>
        <p:spPr/>
        <p:txBody>
          <a:bodyPr/>
          <a:lstStyle>
            <a:lvl1pPr algn="ctr" defTabSz="914400">
              <a:buClr>
                <a:schemeClr val="tx1"/>
              </a:buClr>
              <a:buSzTx/>
              <a:buFontTx/>
              <a:buChar char="•"/>
              <a:defRPr/>
            </a:lvl1pPr>
          </a:lstStyle>
          <a:p>
            <a:pPr>
              <a:defRPr/>
            </a:pPr>
            <a:r>
              <a:rPr lang="sv-SE"/>
              <a:t>B kap 6 sid. </a:t>
            </a:r>
            <a:fld id="{83293632-C748-4FFE-A5D0-82E37C524DFA}" type="slidenum">
              <a:rPr lang="en-GB"/>
              <a:pPr>
                <a:defRPr/>
              </a:pPr>
              <a:t>‹#›</a:t>
            </a:fld>
            <a:endParaRPr lang="en-GB"/>
          </a:p>
        </p:txBody>
      </p:sp>
    </p:spTree>
    <p:extLst>
      <p:ext uri="{BB962C8B-B14F-4D97-AF65-F5344CB8AC3E}">
        <p14:creationId xmlns:p14="http://schemas.microsoft.com/office/powerpoint/2010/main" val="768220216"/>
      </p:ext>
    </p:extLst>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
        <p:nvSpPr>
          <p:cNvPr id="4"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7D748F5D-AB73-414D-AB0D-1F1AB7FFCE28}" type="slidenum">
              <a:rPr lang="en-GB"/>
              <a:pPr>
                <a:defRPr/>
              </a:pPr>
              <a:t>‹#›</a:t>
            </a:fld>
            <a:endParaRPr lang="en-GB"/>
          </a:p>
        </p:txBody>
      </p:sp>
    </p:spTree>
    <p:extLst>
      <p:ext uri="{BB962C8B-B14F-4D97-AF65-F5344CB8AC3E}">
        <p14:creationId xmlns:p14="http://schemas.microsoft.com/office/powerpoint/2010/main" val="86614472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
        <p:nvSpPr>
          <p:cNvPr id="4"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0C43F56C-18C0-4CD8-A039-F6448705FB0D}" type="slidenum">
              <a:rPr lang="en-GB"/>
              <a:pPr>
                <a:defRPr/>
              </a:pPr>
              <a:t>‹#›</a:t>
            </a:fld>
            <a:endParaRPr lang="en-GB"/>
          </a:p>
        </p:txBody>
      </p:sp>
    </p:spTree>
    <p:extLst>
      <p:ext uri="{BB962C8B-B14F-4D97-AF65-F5344CB8AC3E}">
        <p14:creationId xmlns:p14="http://schemas.microsoft.com/office/powerpoint/2010/main" val="13920481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29710B51-DD44-4591-8A6F-4E130E5EDBCC}" type="slidenum">
              <a:rPr lang="en-GB"/>
              <a:pPr>
                <a:defRPr/>
              </a:pPr>
              <a:t>‹#›</a:t>
            </a:fld>
            <a:endParaRPr lang="en-GB"/>
          </a:p>
        </p:txBody>
      </p:sp>
    </p:spTree>
    <p:extLst>
      <p:ext uri="{BB962C8B-B14F-4D97-AF65-F5344CB8AC3E}">
        <p14:creationId xmlns:p14="http://schemas.microsoft.com/office/powerpoint/2010/main" val="231308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609600" y="1752600"/>
            <a:ext cx="38862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752600"/>
            <a:ext cx="3886200" cy="4800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Rectangle 12"/>
          <p:cNvSpPr>
            <a:spLocks noGrp="1" noChangeArrowheads="1"/>
          </p:cNvSpPr>
          <p:nvPr>
            <p:ph type="sldNum" sz="quarter" idx="10"/>
          </p:nvPr>
        </p:nvSpPr>
        <p:spPr>
          <a:ln/>
        </p:spPr>
        <p:txBody>
          <a:bodyPr/>
          <a:lstStyle>
            <a:lvl1pPr>
              <a:defRPr/>
            </a:lvl1pPr>
          </a:lstStyle>
          <a:p>
            <a:pPr>
              <a:defRPr/>
            </a:pPr>
            <a:r>
              <a:rPr lang="sv-SE" altLang="sv-SE"/>
              <a:t>F12: sid. </a:t>
            </a:r>
            <a:fld id="{FCF29F3A-D473-480D-95C0-7DBCE5D0C6EF}" type="slidenum">
              <a:rPr lang="en-GB" altLang="sv-SE"/>
              <a:pPr>
                <a:defRPr/>
              </a:pPr>
              <a:t>‹#›</a:t>
            </a:fld>
            <a:endParaRPr lang="en-GB" altLang="sv-SE"/>
          </a:p>
        </p:txBody>
      </p:sp>
    </p:spTree>
    <p:extLst>
      <p:ext uri="{BB962C8B-B14F-4D97-AF65-F5344CB8AC3E}">
        <p14:creationId xmlns:p14="http://schemas.microsoft.com/office/powerpoint/2010/main" val="1108961455"/>
      </p:ext>
    </p:extLst>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609600" y="1752600"/>
            <a:ext cx="3709988"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471988" y="1752600"/>
            <a:ext cx="3711575"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A213A28B-42E1-48B8-A4AF-ACDEE97B133F}" type="slidenum">
              <a:rPr lang="en-GB"/>
              <a:pPr>
                <a:defRPr/>
              </a:pPr>
              <a:t>‹#›</a:t>
            </a:fld>
            <a:endParaRPr lang="en-GB"/>
          </a:p>
        </p:txBody>
      </p:sp>
    </p:spTree>
    <p:extLst>
      <p:ext uri="{BB962C8B-B14F-4D97-AF65-F5344CB8AC3E}">
        <p14:creationId xmlns:p14="http://schemas.microsoft.com/office/powerpoint/2010/main" val="19118356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15CC7B56-8FBC-4D99-A512-5D6F91CAACF4}" type="slidenum">
              <a:rPr lang="en-GB"/>
              <a:pPr>
                <a:defRPr/>
              </a:pPr>
              <a:t>‹#›</a:t>
            </a:fld>
            <a:endParaRPr lang="en-GB"/>
          </a:p>
        </p:txBody>
      </p:sp>
    </p:spTree>
    <p:extLst>
      <p:ext uri="{BB962C8B-B14F-4D97-AF65-F5344CB8AC3E}">
        <p14:creationId xmlns:p14="http://schemas.microsoft.com/office/powerpoint/2010/main" val="308636829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C8EA9BAB-4095-4D37-9166-86A00BA04EB7}" type="slidenum">
              <a:rPr lang="en-GB"/>
              <a:pPr>
                <a:defRPr/>
              </a:pPr>
              <a:t>‹#›</a:t>
            </a:fld>
            <a:endParaRPr lang="en-GB"/>
          </a:p>
        </p:txBody>
      </p:sp>
    </p:spTree>
    <p:extLst>
      <p:ext uri="{BB962C8B-B14F-4D97-AF65-F5344CB8AC3E}">
        <p14:creationId xmlns:p14="http://schemas.microsoft.com/office/powerpoint/2010/main" val="2391186969"/>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F49A6027-2780-45F9-8B76-C749F54BA108}" type="slidenum">
              <a:rPr lang="en-GB"/>
              <a:pPr>
                <a:defRPr/>
              </a:pPr>
              <a:t>‹#›</a:t>
            </a:fld>
            <a:endParaRPr lang="en-GB"/>
          </a:p>
        </p:txBody>
      </p:sp>
    </p:spTree>
    <p:extLst>
      <p:ext uri="{BB962C8B-B14F-4D97-AF65-F5344CB8AC3E}">
        <p14:creationId xmlns:p14="http://schemas.microsoft.com/office/powerpoint/2010/main" val="9081927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3D43BF66-E0FF-499D-A582-85A843F7C459}" type="slidenum">
              <a:rPr lang="en-GB"/>
              <a:pPr>
                <a:defRPr/>
              </a:pPr>
              <a:t>‹#›</a:t>
            </a:fld>
            <a:endParaRPr lang="en-GB"/>
          </a:p>
        </p:txBody>
      </p:sp>
    </p:spTree>
    <p:extLst>
      <p:ext uri="{BB962C8B-B14F-4D97-AF65-F5344CB8AC3E}">
        <p14:creationId xmlns:p14="http://schemas.microsoft.com/office/powerpoint/2010/main" val="39995371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8F0DD8FE-6F40-47E7-9B63-2153154D92CB}" type="slidenum">
              <a:rPr lang="en-GB"/>
              <a:pPr>
                <a:defRPr/>
              </a:pPr>
              <a:t>‹#›</a:t>
            </a:fld>
            <a:endParaRPr lang="en-GB"/>
          </a:p>
        </p:txBody>
      </p:sp>
    </p:spTree>
    <p:extLst>
      <p:ext uri="{BB962C8B-B14F-4D97-AF65-F5344CB8AC3E}">
        <p14:creationId xmlns:p14="http://schemas.microsoft.com/office/powerpoint/2010/main" val="69435950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66F104F0-FD2B-4ADF-ACD2-66ACE2140F8D}" type="slidenum">
              <a:rPr lang="en-GB"/>
              <a:pPr>
                <a:defRPr/>
              </a:pPr>
              <a:t>‹#›</a:t>
            </a:fld>
            <a:endParaRPr lang="en-GB"/>
          </a:p>
        </p:txBody>
      </p:sp>
    </p:spTree>
    <p:extLst>
      <p:ext uri="{BB962C8B-B14F-4D97-AF65-F5344CB8AC3E}">
        <p14:creationId xmlns:p14="http://schemas.microsoft.com/office/powerpoint/2010/main" val="70630253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76200"/>
            <a:ext cx="2017713" cy="602138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609600" y="76200"/>
            <a:ext cx="5902325" cy="6021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EAC4DD2F-1721-4031-9DF3-A774DBFABF6A}" type="slidenum">
              <a:rPr lang="en-GB"/>
              <a:pPr>
                <a:defRPr/>
              </a:pPr>
              <a:t>‹#›</a:t>
            </a:fld>
            <a:endParaRPr lang="en-GB"/>
          </a:p>
        </p:txBody>
      </p:sp>
    </p:spTree>
    <p:extLst>
      <p:ext uri="{BB962C8B-B14F-4D97-AF65-F5344CB8AC3E}">
        <p14:creationId xmlns:p14="http://schemas.microsoft.com/office/powerpoint/2010/main" val="323588630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072438" cy="1138238"/>
          </a:xfrm>
        </p:spPr>
        <p:txBody>
          <a:bodyPr/>
          <a:lstStyle/>
          <a:p>
            <a:r>
              <a:rPr lang="en-US" smtClean="0"/>
              <a:t>Click to edit Master title style</a:t>
            </a:r>
            <a:endParaRPr lang="sv-SE"/>
          </a:p>
        </p:txBody>
      </p:sp>
      <p:sp>
        <p:nvSpPr>
          <p:cNvPr id="3" name="Text Placeholder 2"/>
          <p:cNvSpPr>
            <a:spLocks noGrp="1"/>
          </p:cNvSpPr>
          <p:nvPr>
            <p:ph type="body" sz="half" idx="1"/>
          </p:nvPr>
        </p:nvSpPr>
        <p:spPr>
          <a:xfrm>
            <a:off x="609600" y="1752600"/>
            <a:ext cx="3709988" cy="4344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quarter" idx="2"/>
          </p:nvPr>
        </p:nvSpPr>
        <p:spPr>
          <a:xfrm>
            <a:off x="4471988" y="1752600"/>
            <a:ext cx="3711575"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Content Placeholder 4"/>
          <p:cNvSpPr>
            <a:spLocks noGrp="1"/>
          </p:cNvSpPr>
          <p:nvPr>
            <p:ph sz="quarter" idx="3"/>
          </p:nvPr>
        </p:nvSpPr>
        <p:spPr>
          <a:xfrm>
            <a:off x="4471988" y="4000500"/>
            <a:ext cx="3711575" cy="2097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Rectangle 4"/>
          <p:cNvSpPr>
            <a:spLocks noGrp="1" noChangeArrowheads="1"/>
          </p:cNvSpPr>
          <p:nvPr>
            <p:ph type="sldNum" idx="10"/>
          </p:nvPr>
        </p:nvSpPr>
        <p:spPr/>
        <p:txBody>
          <a:bodyPr/>
          <a:lstStyle>
            <a:lvl1pPr algn="ctr" defTabSz="914400">
              <a:buClr>
                <a:schemeClr val="tx1"/>
              </a:buClr>
              <a:buSzTx/>
              <a:buFontTx/>
              <a:buChar char="•"/>
              <a:defRPr/>
            </a:lvl1pPr>
          </a:lstStyle>
          <a:p>
            <a:pPr>
              <a:defRPr/>
            </a:pPr>
            <a:r>
              <a:rPr lang="sv-SE"/>
              <a:t>K1: sid. </a:t>
            </a:r>
            <a:fld id="{934CCE7A-80E5-4621-8649-79D835BB5B01}" type="slidenum">
              <a:rPr lang="en-GB"/>
              <a:pPr>
                <a:defRPr/>
              </a:pPr>
              <a:t>‹#›</a:t>
            </a:fld>
            <a:endParaRPr lang="en-GB"/>
          </a:p>
        </p:txBody>
      </p:sp>
    </p:spTree>
    <p:extLst>
      <p:ext uri="{BB962C8B-B14F-4D97-AF65-F5344CB8AC3E}">
        <p14:creationId xmlns:p14="http://schemas.microsoft.com/office/powerpoint/2010/main" val="333817920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8B1BB85-D0C2-4B28-AB9E-53D60B685EAD}" type="slidenum">
              <a:rPr lang="en-GB"/>
              <a:pPr>
                <a:defRPr/>
              </a:pPr>
              <a:t>‹#›</a:t>
            </a:fld>
            <a:endParaRPr lang="en-GB" dirty="0"/>
          </a:p>
        </p:txBody>
      </p:sp>
    </p:spTree>
    <p:extLst>
      <p:ext uri="{BB962C8B-B14F-4D97-AF65-F5344CB8AC3E}">
        <p14:creationId xmlns:p14="http://schemas.microsoft.com/office/powerpoint/2010/main" val="396018928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Rectangle 12"/>
          <p:cNvSpPr>
            <a:spLocks noGrp="1" noChangeArrowheads="1"/>
          </p:cNvSpPr>
          <p:nvPr>
            <p:ph type="sldNum" sz="quarter" idx="10"/>
          </p:nvPr>
        </p:nvSpPr>
        <p:spPr>
          <a:ln/>
        </p:spPr>
        <p:txBody>
          <a:bodyPr/>
          <a:lstStyle>
            <a:lvl1pPr>
              <a:defRPr/>
            </a:lvl1pPr>
          </a:lstStyle>
          <a:p>
            <a:pPr>
              <a:defRPr/>
            </a:pPr>
            <a:r>
              <a:rPr lang="sv-SE" altLang="sv-SE"/>
              <a:t>F12: sid. </a:t>
            </a:r>
            <a:fld id="{7324B3E7-F621-49F1-B964-6E05A1FED707}" type="slidenum">
              <a:rPr lang="en-GB" altLang="sv-SE"/>
              <a:pPr>
                <a:defRPr/>
              </a:pPr>
              <a:t>‹#›</a:t>
            </a:fld>
            <a:endParaRPr lang="en-GB" altLang="sv-SE"/>
          </a:p>
        </p:txBody>
      </p:sp>
    </p:spTree>
    <p:extLst>
      <p:ext uri="{BB962C8B-B14F-4D97-AF65-F5344CB8AC3E}">
        <p14:creationId xmlns:p14="http://schemas.microsoft.com/office/powerpoint/2010/main" val="2373711591"/>
      </p:ext>
    </p:extLst>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sid. </a:t>
            </a:r>
            <a:fld id="{90A7D973-48A0-446A-9019-5C51161FB6A8}" type="slidenum">
              <a:rPr lang="en-GB" smtClean="0"/>
              <a:pPr>
                <a:defRPr/>
              </a:pPr>
              <a:t>‹#›</a:t>
            </a:fld>
            <a:endParaRPr lang="en-GB" dirty="0"/>
          </a:p>
        </p:txBody>
      </p:sp>
    </p:spTree>
    <p:extLst>
      <p:ext uri="{BB962C8B-B14F-4D97-AF65-F5344CB8AC3E}">
        <p14:creationId xmlns:p14="http://schemas.microsoft.com/office/powerpoint/2010/main" val="1500986627"/>
      </p:ext>
    </p:extLst>
  </p:cSld>
  <p:clrMapOvr>
    <a:masterClrMapping/>
  </p:clrMapOvr>
  <p:timing>
    <p:tnLst>
      <p:par>
        <p:cTn id="1" dur="indefinite" restart="never" nodeType="tmRoot"/>
      </p:par>
    </p:tnLst>
  </p:timing>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EAA78279-6DD1-45E4-A773-64684E42CD4C}" type="slidenum">
              <a:rPr lang="en-GB"/>
              <a:pPr>
                <a:defRPr/>
              </a:pPr>
              <a:t>‹#›</a:t>
            </a:fld>
            <a:endParaRPr lang="en-GB" dirty="0"/>
          </a:p>
        </p:txBody>
      </p:sp>
    </p:spTree>
    <p:extLst>
      <p:ext uri="{BB962C8B-B14F-4D97-AF65-F5344CB8AC3E}">
        <p14:creationId xmlns:p14="http://schemas.microsoft.com/office/powerpoint/2010/main" val="3314870736"/>
      </p:ext>
    </p:extLst>
  </p:cSld>
  <p:clrMapOvr>
    <a:masterClrMapping/>
  </p:clrMapOvr>
  <p:timing>
    <p:tnLst>
      <p:par>
        <p:cTn id="1" dur="indefinite" restart="never" nodeType="tmRoot"/>
      </p:par>
    </p:tnLst>
  </p:timing>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609600" y="1752600"/>
            <a:ext cx="3709988"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471988" y="1752600"/>
            <a:ext cx="3711575"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CF7090F2-AB0F-4F0D-9F7D-FDD2F1F3556E}" type="slidenum">
              <a:rPr lang="en-GB"/>
              <a:pPr>
                <a:defRPr/>
              </a:pPr>
              <a:t>‹#›</a:t>
            </a:fld>
            <a:endParaRPr lang="en-GB" dirty="0"/>
          </a:p>
        </p:txBody>
      </p:sp>
    </p:spTree>
    <p:extLst>
      <p:ext uri="{BB962C8B-B14F-4D97-AF65-F5344CB8AC3E}">
        <p14:creationId xmlns:p14="http://schemas.microsoft.com/office/powerpoint/2010/main" val="3486155577"/>
      </p:ext>
    </p:extLst>
  </p:cSld>
  <p:clrMapOvr>
    <a:masterClrMapping/>
  </p:clrMapOvr>
  <p:timing>
    <p:tnLst>
      <p:par>
        <p:cTn id="1" dur="indefinite" restart="never" nodeType="tmRoot"/>
      </p:par>
    </p:tnLst>
  </p:timing>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BA2F83A3-0C79-422A-91B0-AF98E95FFD8D}" type="slidenum">
              <a:rPr lang="en-GB"/>
              <a:pPr>
                <a:defRPr/>
              </a:pPr>
              <a:t>‹#›</a:t>
            </a:fld>
            <a:endParaRPr lang="en-GB" dirty="0"/>
          </a:p>
        </p:txBody>
      </p:sp>
    </p:spTree>
    <p:extLst>
      <p:ext uri="{BB962C8B-B14F-4D97-AF65-F5344CB8AC3E}">
        <p14:creationId xmlns:p14="http://schemas.microsoft.com/office/powerpoint/2010/main" val="2526925218"/>
      </p:ext>
    </p:extLst>
  </p:cSld>
  <p:clrMapOvr>
    <a:masterClrMapping/>
  </p:clrMapOvr>
  <p:timing>
    <p:tnLst>
      <p:par>
        <p:cTn id="1" dur="indefinite" restart="never" nodeType="tmRoot"/>
      </p:par>
    </p:tnLst>
  </p:timing>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5904523-22A4-4E55-9DBA-8D9DED4E4BE1}" type="slidenum">
              <a:rPr lang="en-GB"/>
              <a:pPr>
                <a:defRPr/>
              </a:pPr>
              <a:t>‹#›</a:t>
            </a:fld>
            <a:endParaRPr lang="en-GB" dirty="0"/>
          </a:p>
        </p:txBody>
      </p:sp>
    </p:spTree>
    <p:extLst>
      <p:ext uri="{BB962C8B-B14F-4D97-AF65-F5344CB8AC3E}">
        <p14:creationId xmlns:p14="http://schemas.microsoft.com/office/powerpoint/2010/main" val="421763141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191316B-6C74-4157-AB5B-F7EBD3177B8B}" type="slidenum">
              <a:rPr lang="en-GB"/>
              <a:pPr>
                <a:defRPr/>
              </a:pPr>
              <a:t>‹#›</a:t>
            </a:fld>
            <a:endParaRPr lang="en-GB" dirty="0"/>
          </a:p>
        </p:txBody>
      </p:sp>
    </p:spTree>
    <p:extLst>
      <p:ext uri="{BB962C8B-B14F-4D97-AF65-F5344CB8AC3E}">
        <p14:creationId xmlns:p14="http://schemas.microsoft.com/office/powerpoint/2010/main" val="162732894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976320D-E8C9-4484-85CB-34ACEF06667E}" type="slidenum">
              <a:rPr lang="en-GB"/>
              <a:pPr>
                <a:defRPr/>
              </a:pPr>
              <a:t>‹#›</a:t>
            </a:fld>
            <a:endParaRPr lang="en-GB" dirty="0"/>
          </a:p>
        </p:txBody>
      </p:sp>
    </p:spTree>
    <p:extLst>
      <p:ext uri="{BB962C8B-B14F-4D97-AF65-F5344CB8AC3E}">
        <p14:creationId xmlns:p14="http://schemas.microsoft.com/office/powerpoint/2010/main" val="4282446449"/>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A9F16046-584C-4D2A-8B45-3B76B76966B4}" type="slidenum">
              <a:rPr lang="en-GB"/>
              <a:pPr>
                <a:defRPr/>
              </a:pPr>
              <a:t>‹#›</a:t>
            </a:fld>
            <a:endParaRPr lang="en-GB" dirty="0"/>
          </a:p>
        </p:txBody>
      </p:sp>
    </p:spTree>
    <p:extLst>
      <p:ext uri="{BB962C8B-B14F-4D97-AF65-F5344CB8AC3E}">
        <p14:creationId xmlns:p14="http://schemas.microsoft.com/office/powerpoint/2010/main" val="213777770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0DD38C7-3663-4232-AEB9-623058B964AF}" type="slidenum">
              <a:rPr lang="en-GB"/>
              <a:pPr>
                <a:defRPr/>
              </a:pPr>
              <a:t>‹#›</a:t>
            </a:fld>
            <a:endParaRPr lang="en-GB" dirty="0"/>
          </a:p>
        </p:txBody>
      </p:sp>
    </p:spTree>
    <p:extLst>
      <p:ext uri="{BB962C8B-B14F-4D97-AF65-F5344CB8AC3E}">
        <p14:creationId xmlns:p14="http://schemas.microsoft.com/office/powerpoint/2010/main" val="271399098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76200"/>
            <a:ext cx="2017713" cy="602138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609600" y="76200"/>
            <a:ext cx="5902325" cy="6021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5E83199-A7F5-4179-BD56-83324D5D1185}" type="slidenum">
              <a:rPr lang="en-GB"/>
              <a:pPr>
                <a:defRPr/>
              </a:pPr>
              <a:t>‹#›</a:t>
            </a:fld>
            <a:endParaRPr lang="en-GB" dirty="0"/>
          </a:p>
        </p:txBody>
      </p:sp>
    </p:spTree>
    <p:extLst>
      <p:ext uri="{BB962C8B-B14F-4D97-AF65-F5344CB8AC3E}">
        <p14:creationId xmlns:p14="http://schemas.microsoft.com/office/powerpoint/2010/main" val="3595670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Rectangle 12"/>
          <p:cNvSpPr>
            <a:spLocks noGrp="1" noChangeArrowheads="1"/>
          </p:cNvSpPr>
          <p:nvPr>
            <p:ph type="sldNum" sz="quarter" idx="10"/>
          </p:nvPr>
        </p:nvSpPr>
        <p:spPr>
          <a:ln/>
        </p:spPr>
        <p:txBody>
          <a:bodyPr/>
          <a:lstStyle>
            <a:lvl1pPr>
              <a:defRPr/>
            </a:lvl1pPr>
          </a:lstStyle>
          <a:p>
            <a:pPr>
              <a:defRPr/>
            </a:pPr>
            <a:r>
              <a:rPr lang="sv-SE" altLang="sv-SE"/>
              <a:t>F12: sid. </a:t>
            </a:r>
            <a:fld id="{7417C24A-9739-4AA6-AA0F-77B243E75088}" type="slidenum">
              <a:rPr lang="en-GB" altLang="sv-SE"/>
              <a:pPr>
                <a:defRPr/>
              </a:pPr>
              <a:t>‹#›</a:t>
            </a:fld>
            <a:endParaRPr lang="en-GB" altLang="sv-SE"/>
          </a:p>
        </p:txBody>
      </p:sp>
    </p:spTree>
    <p:extLst>
      <p:ext uri="{BB962C8B-B14F-4D97-AF65-F5344CB8AC3E}">
        <p14:creationId xmlns:p14="http://schemas.microsoft.com/office/powerpoint/2010/main" val="3693268143"/>
      </p:ext>
    </p:extLst>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072438" cy="1138238"/>
          </a:xfrm>
        </p:spPr>
        <p:txBody>
          <a:bodyPr/>
          <a:lstStyle/>
          <a:p>
            <a:r>
              <a:rPr lang="en-US" smtClean="0"/>
              <a:t>Click to edit Master title style</a:t>
            </a:r>
            <a:endParaRPr lang="sv-SE"/>
          </a:p>
        </p:txBody>
      </p:sp>
      <p:sp>
        <p:nvSpPr>
          <p:cNvPr id="3" name="Text Placeholder 2"/>
          <p:cNvSpPr>
            <a:spLocks noGrp="1"/>
          </p:cNvSpPr>
          <p:nvPr>
            <p:ph type="body" sz="half" idx="1"/>
          </p:nvPr>
        </p:nvSpPr>
        <p:spPr>
          <a:xfrm>
            <a:off x="609600" y="1752600"/>
            <a:ext cx="3709988" cy="4344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quarter" idx="2"/>
          </p:nvPr>
        </p:nvSpPr>
        <p:spPr>
          <a:xfrm>
            <a:off x="4471988" y="1752600"/>
            <a:ext cx="3711575"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Content Placeholder 4"/>
          <p:cNvSpPr>
            <a:spLocks noGrp="1"/>
          </p:cNvSpPr>
          <p:nvPr>
            <p:ph sz="quarter" idx="3"/>
          </p:nvPr>
        </p:nvSpPr>
        <p:spPr>
          <a:xfrm>
            <a:off x="4471988" y="4000500"/>
            <a:ext cx="3711575" cy="2097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DFD680DA-FB57-4DF0-8D1C-CD7780993F5B}" type="slidenum">
              <a:rPr lang="en-GB"/>
              <a:pPr>
                <a:defRPr/>
              </a:pPr>
              <a:t>‹#›</a:t>
            </a:fld>
            <a:endParaRPr lang="en-GB" dirty="0"/>
          </a:p>
        </p:txBody>
      </p:sp>
    </p:spTree>
    <p:extLst>
      <p:ext uri="{BB962C8B-B14F-4D97-AF65-F5344CB8AC3E}">
        <p14:creationId xmlns:p14="http://schemas.microsoft.com/office/powerpoint/2010/main" val="225138703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8B1BB85-D0C2-4B28-AB9E-53D60B685EAD}" type="slidenum">
              <a:rPr lang="en-GB"/>
              <a:pPr>
                <a:defRPr/>
              </a:pPr>
              <a:t>‹#›</a:t>
            </a:fld>
            <a:endParaRPr lang="en-GB" dirty="0"/>
          </a:p>
        </p:txBody>
      </p:sp>
    </p:spTree>
    <p:extLst>
      <p:ext uri="{BB962C8B-B14F-4D97-AF65-F5344CB8AC3E}">
        <p14:creationId xmlns:p14="http://schemas.microsoft.com/office/powerpoint/2010/main" val="3351365080"/>
      </p:ext>
    </p:extLst>
  </p:cSld>
  <p:clrMapOvr>
    <a:masterClrMapping/>
  </p:clrMapOvr>
  <p:timing>
    <p:tnLst>
      <p:par>
        <p:cTn id="1" dur="indefinite" restart="never" nodeType="tmRoot"/>
      </p:par>
    </p:tnLst>
  </p:timing>
</p:sldLayout>
</file>

<file path=ppt/slideLayouts/slideLayout6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sv-SE" dirty="0"/>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sid. </a:t>
            </a:r>
            <a:fld id="{90A7D973-48A0-446A-9019-5C51161FB6A8}" type="slidenum">
              <a:rPr lang="en-GB" smtClean="0"/>
              <a:pPr>
                <a:defRPr/>
              </a:pPr>
              <a:t>‹#›</a:t>
            </a:fld>
            <a:endParaRPr lang="en-GB" dirty="0"/>
          </a:p>
        </p:txBody>
      </p:sp>
    </p:spTree>
    <p:extLst>
      <p:ext uri="{BB962C8B-B14F-4D97-AF65-F5344CB8AC3E}">
        <p14:creationId xmlns:p14="http://schemas.microsoft.com/office/powerpoint/2010/main" val="1997071461"/>
      </p:ext>
    </p:extLst>
  </p:cSld>
  <p:clrMapOvr>
    <a:masterClrMapping/>
  </p:clrMapOvr>
  <p:timing>
    <p:tnLst>
      <p:par>
        <p:cTn id="1" dur="indefinite" restart="never" nodeType="tmRoot"/>
      </p:par>
    </p:tnLst>
  </p:timing>
</p:sldLayout>
</file>

<file path=ppt/slideLayouts/slideLayout6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EAA78279-6DD1-45E4-A773-64684E42CD4C}" type="slidenum">
              <a:rPr lang="en-GB"/>
              <a:pPr>
                <a:defRPr/>
              </a:pPr>
              <a:t>‹#›</a:t>
            </a:fld>
            <a:endParaRPr lang="en-GB" dirty="0"/>
          </a:p>
        </p:txBody>
      </p:sp>
    </p:spTree>
    <p:extLst>
      <p:ext uri="{BB962C8B-B14F-4D97-AF65-F5344CB8AC3E}">
        <p14:creationId xmlns:p14="http://schemas.microsoft.com/office/powerpoint/2010/main" val="1016156387"/>
      </p:ext>
    </p:extLst>
  </p:cSld>
  <p:clrMapOvr>
    <a:masterClrMapping/>
  </p:clrMapOvr>
  <p:timing>
    <p:tnLst>
      <p:par>
        <p:cTn id="1" dur="indefinite" restart="never" nodeType="tmRoot"/>
      </p:par>
    </p:tnLst>
  </p:timing>
</p:sldLayout>
</file>

<file path=ppt/slideLayouts/slideLayout6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609600" y="1752600"/>
            <a:ext cx="3709988"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471988" y="1752600"/>
            <a:ext cx="3711575" cy="43449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CF7090F2-AB0F-4F0D-9F7D-FDD2F1F3556E}" type="slidenum">
              <a:rPr lang="en-GB"/>
              <a:pPr>
                <a:defRPr/>
              </a:pPr>
              <a:t>‹#›</a:t>
            </a:fld>
            <a:endParaRPr lang="en-GB" dirty="0"/>
          </a:p>
        </p:txBody>
      </p:sp>
    </p:spTree>
    <p:extLst>
      <p:ext uri="{BB962C8B-B14F-4D97-AF65-F5344CB8AC3E}">
        <p14:creationId xmlns:p14="http://schemas.microsoft.com/office/powerpoint/2010/main" val="570901785"/>
      </p:ext>
    </p:extLst>
  </p:cSld>
  <p:clrMapOvr>
    <a:masterClrMapping/>
  </p:clrMapOvr>
  <p:timing>
    <p:tnLst>
      <p:par>
        <p:cTn id="1" dur="indefinite" restart="never" nodeType="tmRoot"/>
      </p:par>
    </p:tnLst>
  </p:timing>
</p:sldLayout>
</file>

<file path=ppt/slideLayouts/slideLayout6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BA2F83A3-0C79-422A-91B0-AF98E95FFD8D}" type="slidenum">
              <a:rPr lang="en-GB"/>
              <a:pPr>
                <a:defRPr/>
              </a:pPr>
              <a:t>‹#›</a:t>
            </a:fld>
            <a:endParaRPr lang="en-GB" dirty="0"/>
          </a:p>
        </p:txBody>
      </p:sp>
    </p:spTree>
    <p:extLst>
      <p:ext uri="{BB962C8B-B14F-4D97-AF65-F5344CB8AC3E}">
        <p14:creationId xmlns:p14="http://schemas.microsoft.com/office/powerpoint/2010/main" val="612552818"/>
      </p:ext>
    </p:extLst>
  </p:cSld>
  <p:clrMapOvr>
    <a:masterClrMapping/>
  </p:clrMapOvr>
  <p:timing>
    <p:tnLst>
      <p:par>
        <p:cTn id="1" dur="indefinite" restart="never" nodeType="tmRoot"/>
      </p:par>
    </p:tnLst>
  </p:timing>
</p:sldLayout>
</file>

<file path=ppt/slideLayouts/slideLayout6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5904523-22A4-4E55-9DBA-8D9DED4E4BE1}" type="slidenum">
              <a:rPr lang="en-GB"/>
              <a:pPr>
                <a:defRPr/>
              </a:pPr>
              <a:t>‹#›</a:t>
            </a:fld>
            <a:endParaRPr lang="en-GB" dirty="0"/>
          </a:p>
        </p:txBody>
      </p:sp>
    </p:spTree>
    <p:extLst>
      <p:ext uri="{BB962C8B-B14F-4D97-AF65-F5344CB8AC3E}">
        <p14:creationId xmlns:p14="http://schemas.microsoft.com/office/powerpoint/2010/main" val="236156705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191316B-6C74-4157-AB5B-F7EBD3177B8B}" type="slidenum">
              <a:rPr lang="en-GB"/>
              <a:pPr>
                <a:defRPr/>
              </a:pPr>
              <a:t>‹#›</a:t>
            </a:fld>
            <a:endParaRPr lang="en-GB" dirty="0"/>
          </a:p>
        </p:txBody>
      </p:sp>
    </p:spTree>
    <p:extLst>
      <p:ext uri="{BB962C8B-B14F-4D97-AF65-F5344CB8AC3E}">
        <p14:creationId xmlns:p14="http://schemas.microsoft.com/office/powerpoint/2010/main" val="273830202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6976320D-E8C9-4484-85CB-34ACEF06667E}" type="slidenum">
              <a:rPr lang="en-GB"/>
              <a:pPr>
                <a:defRPr/>
              </a:pPr>
              <a:t>‹#›</a:t>
            </a:fld>
            <a:endParaRPr lang="en-GB" dirty="0"/>
          </a:p>
        </p:txBody>
      </p:sp>
    </p:spTree>
    <p:extLst>
      <p:ext uri="{BB962C8B-B14F-4D97-AF65-F5344CB8AC3E}">
        <p14:creationId xmlns:p14="http://schemas.microsoft.com/office/powerpoint/2010/main" val="335926985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A9F16046-584C-4D2A-8B45-3B76B76966B4}" type="slidenum">
              <a:rPr lang="en-GB"/>
              <a:pPr>
                <a:defRPr/>
              </a:pPr>
              <a:t>‹#›</a:t>
            </a:fld>
            <a:endParaRPr lang="en-GB" dirty="0"/>
          </a:p>
        </p:txBody>
      </p:sp>
    </p:spTree>
    <p:extLst>
      <p:ext uri="{BB962C8B-B14F-4D97-AF65-F5344CB8AC3E}">
        <p14:creationId xmlns:p14="http://schemas.microsoft.com/office/powerpoint/2010/main" val="36019074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2"/>
          <p:cNvSpPr>
            <a:spLocks noGrp="1" noChangeArrowheads="1"/>
          </p:cNvSpPr>
          <p:nvPr>
            <p:ph type="sldNum" sz="quarter" idx="10"/>
          </p:nvPr>
        </p:nvSpPr>
        <p:spPr>
          <a:ln/>
        </p:spPr>
        <p:txBody>
          <a:bodyPr/>
          <a:lstStyle>
            <a:lvl1pPr>
              <a:defRPr/>
            </a:lvl1pPr>
          </a:lstStyle>
          <a:p>
            <a:pPr>
              <a:defRPr/>
            </a:pPr>
            <a:r>
              <a:rPr lang="sv-SE" altLang="sv-SE"/>
              <a:t>F12: sid. </a:t>
            </a:r>
            <a:fld id="{C5C9D34C-5725-4E7A-A01B-64E2CF01758D}" type="slidenum">
              <a:rPr lang="en-GB" altLang="sv-SE"/>
              <a:pPr>
                <a:defRPr/>
              </a:pPr>
              <a:t>‹#›</a:t>
            </a:fld>
            <a:endParaRPr lang="en-GB" altLang="sv-SE"/>
          </a:p>
        </p:txBody>
      </p:sp>
    </p:spTree>
    <p:extLst>
      <p:ext uri="{BB962C8B-B14F-4D97-AF65-F5344CB8AC3E}">
        <p14:creationId xmlns:p14="http://schemas.microsoft.com/office/powerpoint/2010/main" val="509838768"/>
      </p:ext>
    </p:extLst>
  </p:cSld>
  <p:clrMapOvr>
    <a:masterClrMapping/>
  </p:clrMapOvr>
  <p:transition spd="med"/>
</p:sldLayout>
</file>

<file path=ppt/slideLayouts/slideLayout7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0DD38C7-3663-4232-AEB9-623058B964AF}" type="slidenum">
              <a:rPr lang="en-GB"/>
              <a:pPr>
                <a:defRPr/>
              </a:pPr>
              <a:t>‹#›</a:t>
            </a:fld>
            <a:endParaRPr lang="en-GB" dirty="0"/>
          </a:p>
        </p:txBody>
      </p:sp>
    </p:spTree>
    <p:extLst>
      <p:ext uri="{BB962C8B-B14F-4D97-AF65-F5344CB8AC3E}">
        <p14:creationId xmlns:p14="http://schemas.microsoft.com/office/powerpoint/2010/main" val="377157643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4325" y="76200"/>
            <a:ext cx="2017713" cy="6021388"/>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609600" y="76200"/>
            <a:ext cx="5902325" cy="60213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35E83199-A7F5-4179-BD56-83324D5D1185}" type="slidenum">
              <a:rPr lang="en-GB"/>
              <a:pPr>
                <a:defRPr/>
              </a:pPr>
              <a:t>‹#›</a:t>
            </a:fld>
            <a:endParaRPr lang="en-GB" dirty="0"/>
          </a:p>
        </p:txBody>
      </p:sp>
    </p:spTree>
    <p:extLst>
      <p:ext uri="{BB962C8B-B14F-4D97-AF65-F5344CB8AC3E}">
        <p14:creationId xmlns:p14="http://schemas.microsoft.com/office/powerpoint/2010/main" val="91257283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072438" cy="1138238"/>
          </a:xfrm>
        </p:spPr>
        <p:txBody>
          <a:bodyPr/>
          <a:lstStyle/>
          <a:p>
            <a:r>
              <a:rPr lang="en-US" smtClean="0"/>
              <a:t>Click to edit Master title style</a:t>
            </a:r>
            <a:endParaRPr lang="sv-SE"/>
          </a:p>
        </p:txBody>
      </p:sp>
      <p:sp>
        <p:nvSpPr>
          <p:cNvPr id="3" name="Text Placeholder 2"/>
          <p:cNvSpPr>
            <a:spLocks noGrp="1"/>
          </p:cNvSpPr>
          <p:nvPr>
            <p:ph type="body" sz="half" idx="1"/>
          </p:nvPr>
        </p:nvSpPr>
        <p:spPr>
          <a:xfrm>
            <a:off x="609600" y="1752600"/>
            <a:ext cx="3709988" cy="4344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quarter" idx="2"/>
          </p:nvPr>
        </p:nvSpPr>
        <p:spPr>
          <a:xfrm>
            <a:off x="4471988" y="1752600"/>
            <a:ext cx="3711575" cy="20955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Content Placeholder 4"/>
          <p:cNvSpPr>
            <a:spLocks noGrp="1"/>
          </p:cNvSpPr>
          <p:nvPr>
            <p:ph sz="quarter" idx="3"/>
          </p:nvPr>
        </p:nvSpPr>
        <p:spPr>
          <a:xfrm>
            <a:off x="4471988" y="4000500"/>
            <a:ext cx="3711575" cy="20970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6" name="Rectangle 4"/>
          <p:cNvSpPr>
            <a:spLocks noGrp="1" noChangeArrowheads="1"/>
          </p:cNvSpPr>
          <p:nvPr>
            <p:ph type="sldNum" idx="10"/>
          </p:nvPr>
        </p:nvSpPr>
        <p:spPr>
          <a:ln/>
        </p:spPr>
        <p:txBody>
          <a:bodyPr/>
          <a:lstStyle>
            <a:lvl1pPr>
              <a:defRPr/>
            </a:lvl1pPr>
          </a:lstStyle>
          <a:p>
            <a:pPr>
              <a:defRPr/>
            </a:pPr>
            <a:r>
              <a:rPr lang="sv-SE" dirty="0" smtClean="0"/>
              <a:t>K1: </a:t>
            </a:r>
            <a:r>
              <a:rPr lang="sv-SE" dirty="0"/>
              <a:t>sid. </a:t>
            </a:r>
            <a:fld id="{DFD680DA-FB57-4DF0-8D1C-CD7780993F5B}" type="slidenum">
              <a:rPr lang="en-GB"/>
              <a:pPr>
                <a:defRPr/>
              </a:pPr>
              <a:t>‹#›</a:t>
            </a:fld>
            <a:endParaRPr lang="en-GB" dirty="0"/>
          </a:p>
        </p:txBody>
      </p:sp>
    </p:spTree>
    <p:extLst>
      <p:ext uri="{BB962C8B-B14F-4D97-AF65-F5344CB8AC3E}">
        <p14:creationId xmlns:p14="http://schemas.microsoft.com/office/powerpoint/2010/main" val="276124015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
            <a:ext cx="80772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09600" y="1752600"/>
            <a:ext cx="38862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86200" cy="4800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2"/>
          <p:cNvSpPr>
            <a:spLocks noGrp="1" noChangeArrowheads="1"/>
          </p:cNvSpPr>
          <p:nvPr>
            <p:ph type="sldNum" sz="quarter" idx="10"/>
          </p:nvPr>
        </p:nvSpPr>
        <p:spPr>
          <a:ln/>
        </p:spPr>
        <p:txBody>
          <a:bodyPr/>
          <a:lstStyle>
            <a:lvl1pPr>
              <a:defRPr/>
            </a:lvl1pPr>
          </a:lstStyle>
          <a:p>
            <a:pPr>
              <a:defRPr/>
            </a:pPr>
            <a:r>
              <a:rPr lang="sv-SE"/>
              <a:t>B kap 6 sid. </a:t>
            </a:r>
            <a:fld id="{B0700105-CC67-4EDE-84C6-544D4DF4DB28}" type="slidenum">
              <a:rPr lang="en-GB"/>
              <a:pPr>
                <a:defRPr/>
              </a:pPr>
              <a:t>‹#›</a:t>
            </a:fld>
            <a:endParaRPr lang="en-GB"/>
          </a:p>
        </p:txBody>
      </p:sp>
    </p:spTree>
    <p:extLst>
      <p:ext uri="{BB962C8B-B14F-4D97-AF65-F5344CB8AC3E}">
        <p14:creationId xmlns:p14="http://schemas.microsoft.com/office/powerpoint/2010/main" val="618477745"/>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pPr>
              <a:defRPr/>
            </a:pPr>
            <a:r>
              <a:rPr lang="sv-SE" altLang="sv-SE"/>
              <a:t>F12: sid. </a:t>
            </a:r>
            <a:fld id="{57E50E05-C767-4F3E-88C3-C60E1A511DEA}" type="slidenum">
              <a:rPr lang="en-GB" altLang="sv-SE"/>
              <a:pPr>
                <a:defRPr/>
              </a:pPr>
              <a:t>‹#›</a:t>
            </a:fld>
            <a:endParaRPr lang="en-GB" altLang="sv-SE"/>
          </a:p>
        </p:txBody>
      </p:sp>
    </p:spTree>
    <p:extLst>
      <p:ext uri="{BB962C8B-B14F-4D97-AF65-F5344CB8AC3E}">
        <p14:creationId xmlns:p14="http://schemas.microsoft.com/office/powerpoint/2010/main" val="849107609"/>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v-S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2"/>
          <p:cNvSpPr>
            <a:spLocks noGrp="1" noChangeArrowheads="1"/>
          </p:cNvSpPr>
          <p:nvPr>
            <p:ph type="sldNum" sz="quarter" idx="10"/>
          </p:nvPr>
        </p:nvSpPr>
        <p:spPr>
          <a:ln/>
        </p:spPr>
        <p:txBody>
          <a:bodyPr/>
          <a:lstStyle>
            <a:lvl1pPr>
              <a:defRPr/>
            </a:lvl1pPr>
          </a:lstStyle>
          <a:p>
            <a:pPr>
              <a:defRPr/>
            </a:pPr>
            <a:r>
              <a:rPr lang="sv-SE" altLang="sv-SE"/>
              <a:t>F12: sid. </a:t>
            </a:r>
            <a:fld id="{F58C257B-747E-44C7-8D43-D36050595193}" type="slidenum">
              <a:rPr lang="en-GB" altLang="sv-SE"/>
              <a:pPr>
                <a:defRPr/>
              </a:pPr>
              <a:t>‹#›</a:t>
            </a:fld>
            <a:endParaRPr lang="en-GB" altLang="sv-SE"/>
          </a:p>
        </p:txBody>
      </p:sp>
    </p:spTree>
    <p:extLst>
      <p:ext uri="{BB962C8B-B14F-4D97-AF65-F5344CB8AC3E}">
        <p14:creationId xmlns:p14="http://schemas.microsoft.com/office/powerpoint/2010/main" val="77158137"/>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8.xml"/><Relationship Id="rId13" Type="http://schemas.openxmlformats.org/officeDocument/2006/relationships/slideLayout" Target="../slideLayouts/slideLayout73.xml"/><Relationship Id="rId3" Type="http://schemas.openxmlformats.org/officeDocument/2006/relationships/slideLayout" Target="../slideLayouts/slideLayout63.xml"/><Relationship Id="rId7" Type="http://schemas.openxmlformats.org/officeDocument/2006/relationships/slideLayout" Target="../slideLayouts/slideLayout67.xml"/><Relationship Id="rId12" Type="http://schemas.openxmlformats.org/officeDocument/2006/relationships/slideLayout" Target="../slideLayouts/slideLayout72.xml"/><Relationship Id="rId2" Type="http://schemas.openxmlformats.org/officeDocument/2006/relationships/slideLayout" Target="../slideLayouts/slideLayout62.xml"/><Relationship Id="rId1" Type="http://schemas.openxmlformats.org/officeDocument/2006/relationships/slideLayout" Target="../slideLayouts/slideLayout61.xml"/><Relationship Id="rId6" Type="http://schemas.openxmlformats.org/officeDocument/2006/relationships/slideLayout" Target="../slideLayouts/slideLayout66.xml"/><Relationship Id="rId11" Type="http://schemas.openxmlformats.org/officeDocument/2006/relationships/slideLayout" Target="../slideLayouts/slideLayout71.xml"/><Relationship Id="rId5" Type="http://schemas.openxmlformats.org/officeDocument/2006/relationships/slideLayout" Target="../slideLayouts/slideLayout65.xml"/><Relationship Id="rId10" Type="http://schemas.openxmlformats.org/officeDocument/2006/relationships/slideLayout" Target="../slideLayouts/slideLayout70.xml"/><Relationship Id="rId4" Type="http://schemas.openxmlformats.org/officeDocument/2006/relationships/slideLayout" Target="../slideLayouts/slideLayout64.xml"/><Relationship Id="rId9" Type="http://schemas.openxmlformats.org/officeDocument/2006/relationships/slideLayout" Target="../slideLayouts/slideLayout69.xml"/><Relationship Id="rId14" Type="http://schemas.openxmlformats.org/officeDocument/2006/relationships/theme" Target="../theme/theme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76200"/>
            <a:ext cx="8077200" cy="1143000"/>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sv-SE" smtClean="0"/>
              <a:t>Click to edit Master title style and for two-line headings</a:t>
            </a:r>
          </a:p>
        </p:txBody>
      </p:sp>
      <p:sp>
        <p:nvSpPr>
          <p:cNvPr id="1027" name="Rectangle 3"/>
          <p:cNvSpPr>
            <a:spLocks noGrp="1" noChangeArrowheads="1"/>
          </p:cNvSpPr>
          <p:nvPr>
            <p:ph type="body" idx="1"/>
          </p:nvPr>
        </p:nvSpPr>
        <p:spPr bwMode="auto">
          <a:xfrm>
            <a:off x="609600" y="1752600"/>
            <a:ext cx="79248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sv-SE" smtClean="0"/>
              <a:t>Click to edit Master text styles</a:t>
            </a:r>
          </a:p>
          <a:p>
            <a:pPr lvl="1"/>
            <a:r>
              <a:rPr lang="en-US" altLang="sv-SE" smtClean="0"/>
              <a:t>Second level</a:t>
            </a:r>
          </a:p>
          <a:p>
            <a:pPr lvl="2"/>
            <a:r>
              <a:rPr lang="en-US" altLang="sv-SE" smtClean="0"/>
              <a:t>Third level</a:t>
            </a:r>
          </a:p>
          <a:p>
            <a:pPr lvl="3"/>
            <a:r>
              <a:rPr lang="en-US" altLang="sv-SE" smtClean="0"/>
              <a:t>Fourth level</a:t>
            </a:r>
          </a:p>
          <a:p>
            <a:pPr lvl="4"/>
            <a:r>
              <a:rPr lang="en-US" altLang="sv-SE" smtClean="0"/>
              <a:t>Fifth level</a:t>
            </a:r>
          </a:p>
        </p:txBody>
      </p:sp>
      <p:sp>
        <p:nvSpPr>
          <p:cNvPr id="1028" name="Line 8"/>
          <p:cNvSpPr>
            <a:spLocks noChangeShapeType="1"/>
          </p:cNvSpPr>
          <p:nvPr/>
        </p:nvSpPr>
        <p:spPr bwMode="auto">
          <a:xfrm>
            <a:off x="609600" y="1219200"/>
            <a:ext cx="8077200" cy="0"/>
          </a:xfrm>
          <a:prstGeom prst="line">
            <a:avLst/>
          </a:prstGeom>
          <a:noFill/>
          <a:ln w="57150" cmpd="thinThick">
            <a:solidFill>
              <a:srgbClr val="00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1036" name="Rectangle 12"/>
          <p:cNvSpPr>
            <a:spLocks noGrp="1" noChangeArrowheads="1"/>
          </p:cNvSpPr>
          <p:nvPr>
            <p:ph type="sldNum" sz="quarter" idx="4"/>
          </p:nvPr>
        </p:nvSpPr>
        <p:spPr bwMode="auto">
          <a:xfrm>
            <a:off x="0" y="6516688"/>
            <a:ext cx="1905000" cy="341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buFontTx/>
              <a:buNone/>
              <a:defRPr sz="1600">
                <a:latin typeface="Arial" charset="0"/>
              </a:defRPr>
            </a:lvl1pPr>
          </a:lstStyle>
          <a:p>
            <a:pPr>
              <a:defRPr/>
            </a:pPr>
            <a:r>
              <a:rPr lang="sv-SE" altLang="sv-SE"/>
              <a:t>F12: sid. </a:t>
            </a:r>
            <a:fld id="{ACA13982-B3B2-49C8-B7B6-A6611D24E15F}" type="slidenum">
              <a:rPr lang="en-GB" altLang="sv-SE"/>
              <a:pPr>
                <a:defRPr/>
              </a:pPr>
              <a:t>‹#›</a:t>
            </a:fld>
            <a:endParaRPr lang="en-GB" altLang="sv-SE"/>
          </a:p>
        </p:txBody>
      </p:sp>
    </p:spTree>
  </p:cSld>
  <p:clrMap bg1="lt1" tx1="dk1" bg2="lt2" tx2="dk2" accent1="accent1" accent2="accent2" accent3="accent3" accent4="accent4" accent5="accent5" accent6="accent6" hlink="hlink" folHlink="folHlink"/>
  <p:sldLayoutIdLst>
    <p:sldLayoutId id="2147483822" r:id="rId1"/>
    <p:sldLayoutId id="2147483823" r:id="rId2"/>
    <p:sldLayoutId id="2147483824" r:id="rId3"/>
    <p:sldLayoutId id="2147483825" r:id="rId4"/>
    <p:sldLayoutId id="2147483826" r:id="rId5"/>
    <p:sldLayoutId id="2147483827" r:id="rId6"/>
    <p:sldLayoutId id="2147483828" r:id="rId7"/>
    <p:sldLayoutId id="2147483829" r:id="rId8"/>
    <p:sldLayoutId id="2147483830" r:id="rId9"/>
    <p:sldLayoutId id="2147483831" r:id="rId10"/>
    <p:sldLayoutId id="2147483832" r:id="rId11"/>
  </p:sldLayoutIdLst>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animEffect transition="in" filter="wipe(left)">
                                      <p:cBhvr>
                                        <p:cTn id="7" dur="500"/>
                                        <p:tgtEl>
                                          <p:spTgt spid="10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7">
                                            <p:txEl>
                                              <p:pRg st="1" end="1"/>
                                            </p:txEl>
                                          </p:spTgt>
                                        </p:tgtEl>
                                        <p:attrNameLst>
                                          <p:attrName>style.visibility</p:attrName>
                                        </p:attrNameLst>
                                      </p:cBhvr>
                                      <p:to>
                                        <p:strVal val="visible"/>
                                      </p:to>
                                    </p:set>
                                    <p:animEffect transition="in" filter="wipe(left)">
                                      <p:cBhvr>
                                        <p:cTn id="12" dur="500"/>
                                        <p:tgtEl>
                                          <p:spTgt spid="1027">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animEffect transition="in" filter="wipe(left)">
                                      <p:cBhvr>
                                        <p:cTn id="15" dur="500"/>
                                        <p:tgtEl>
                                          <p:spTgt spid="1027">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1027">
                                            <p:txEl>
                                              <p:pRg st="3" end="3"/>
                                            </p:txEl>
                                          </p:spTgt>
                                        </p:tgtEl>
                                        <p:attrNameLst>
                                          <p:attrName>style.visibility</p:attrName>
                                        </p:attrNameLst>
                                      </p:cBhvr>
                                      <p:to>
                                        <p:strVal val="visible"/>
                                      </p:to>
                                    </p:set>
                                    <p:animEffect transition="in" filter="wipe(left)">
                                      <p:cBhvr>
                                        <p:cTn id="18" dur="500"/>
                                        <p:tgtEl>
                                          <p:spTgt spid="1027">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027">
                                            <p:txEl>
                                              <p:pRg st="4" end="4"/>
                                            </p:txEl>
                                          </p:spTgt>
                                        </p:tgtEl>
                                        <p:attrNameLst>
                                          <p:attrName>style.visibility</p:attrName>
                                        </p:attrNameLst>
                                      </p:cBhvr>
                                      <p:to>
                                        <p:strVal val="visible"/>
                                      </p:to>
                                    </p:set>
                                    <p:animEffect transition="in" filter="wipe(left)">
                                      <p:cBhvr>
                                        <p:cTn id="21" dur="500"/>
                                        <p:tgtEl>
                                          <p:spTgt spid="1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bldLvl="2" autoUpdateAnimBg="0">
        <p:tmplLst>
          <p:tmpl lvl="1">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3">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4">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 lvl="5">
            <p:tnLst>
              <p:par>
                <p:cTn presetID="22" presetClass="entr" presetSubtype="8" fill="hold" nodeType="withEffect">
                  <p:stCondLst>
                    <p:cond delay="0"/>
                  </p:stCondLst>
                  <p:childTnLst>
                    <p:set>
                      <p:cBhvr>
                        <p:cTn dur="1" fill="hold">
                          <p:stCondLst>
                            <p:cond delay="0"/>
                          </p:stCondLst>
                        </p:cTn>
                        <p:tgtEl>
                          <p:spTgt spid="1027"/>
                        </p:tgtEl>
                        <p:attrNameLst>
                          <p:attrName>style.visibility</p:attrName>
                        </p:attrNameLst>
                      </p:cBhvr>
                      <p:to>
                        <p:strVal val="visible"/>
                      </p:to>
                    </p:set>
                    <p:animEffect transition="in" filter="wipe(left)">
                      <p:cBhvr>
                        <p:cTn dur="500"/>
                        <p:tgtEl>
                          <p:spTgt spid="1027"/>
                        </p:tgtEl>
                      </p:cBhvr>
                    </p:animEffect>
                  </p:childTnLst>
                </p:cTn>
              </p:par>
            </p:tnLst>
          </p:tmpl>
        </p:tmplLst>
      </p:bldP>
    </p:bldLst>
  </p:timing>
  <p:hf hdr="0" ftr="0" dt="0"/>
  <p:txStyles>
    <p:titleStyle>
      <a:lvl1pPr algn="ctr" rtl="0" eaLnBrk="0" fontAlgn="base" hangingPunct="0">
        <a:spcBef>
          <a:spcPct val="0"/>
        </a:spcBef>
        <a:spcAft>
          <a:spcPct val="0"/>
        </a:spcAft>
        <a:defRPr sz="3600">
          <a:solidFill>
            <a:schemeClr val="tx1"/>
          </a:solidFill>
          <a:effectLst>
            <a:outerShdw blurRad="38100" dist="38100" dir="2700000" algn="tl">
              <a:srgbClr val="C0C0C0"/>
            </a:outerShdw>
          </a:effectLst>
          <a:latin typeface="+mj-lt"/>
          <a:ea typeface="+mj-ea"/>
          <a:cs typeface="+mj-cs"/>
        </a:defRPr>
      </a:lvl1pPr>
      <a:lvl2pPr algn="ctr" rtl="0" eaLnBrk="0" fontAlgn="base" hangingPunct="0">
        <a:spcBef>
          <a:spcPct val="0"/>
        </a:spcBef>
        <a:spcAft>
          <a:spcPct val="0"/>
        </a:spcAft>
        <a:defRPr sz="3600">
          <a:solidFill>
            <a:schemeClr val="tx1"/>
          </a:solidFill>
          <a:effectLst>
            <a:outerShdw blurRad="38100" dist="38100" dir="2700000" algn="tl">
              <a:srgbClr val="C0C0C0"/>
            </a:outerShdw>
          </a:effectLst>
          <a:latin typeface="Arial" charset="0"/>
        </a:defRPr>
      </a:lvl2pPr>
      <a:lvl3pPr algn="ctr" rtl="0" eaLnBrk="0" fontAlgn="base" hangingPunct="0">
        <a:spcBef>
          <a:spcPct val="0"/>
        </a:spcBef>
        <a:spcAft>
          <a:spcPct val="0"/>
        </a:spcAft>
        <a:defRPr sz="3600">
          <a:solidFill>
            <a:schemeClr val="tx1"/>
          </a:solidFill>
          <a:effectLst>
            <a:outerShdw blurRad="38100" dist="38100" dir="2700000" algn="tl">
              <a:srgbClr val="C0C0C0"/>
            </a:outerShdw>
          </a:effectLst>
          <a:latin typeface="Arial" charset="0"/>
        </a:defRPr>
      </a:lvl3pPr>
      <a:lvl4pPr algn="ctr" rtl="0" eaLnBrk="0" fontAlgn="base" hangingPunct="0">
        <a:spcBef>
          <a:spcPct val="0"/>
        </a:spcBef>
        <a:spcAft>
          <a:spcPct val="0"/>
        </a:spcAft>
        <a:defRPr sz="3600">
          <a:solidFill>
            <a:schemeClr val="tx1"/>
          </a:solidFill>
          <a:effectLst>
            <a:outerShdw blurRad="38100" dist="38100" dir="2700000" algn="tl">
              <a:srgbClr val="C0C0C0"/>
            </a:outerShdw>
          </a:effectLst>
          <a:latin typeface="Arial" charset="0"/>
        </a:defRPr>
      </a:lvl4pPr>
      <a:lvl5pPr algn="ctr" rtl="0" eaLnBrk="0" fontAlgn="base" hangingPunct="0">
        <a:spcBef>
          <a:spcPct val="0"/>
        </a:spcBef>
        <a:spcAft>
          <a:spcPct val="0"/>
        </a:spcAft>
        <a:defRPr sz="3600">
          <a:solidFill>
            <a:schemeClr val="tx1"/>
          </a:solidFill>
          <a:effectLst>
            <a:outerShdw blurRad="38100" dist="38100" dir="2700000" algn="tl">
              <a:srgbClr val="C0C0C0"/>
            </a:outerShdw>
          </a:effectLst>
          <a:latin typeface="Arial" charset="0"/>
        </a:defRPr>
      </a:lvl5pPr>
      <a:lvl6pPr marL="457200" algn="ctr" rtl="0" fontAlgn="base">
        <a:spcBef>
          <a:spcPct val="0"/>
        </a:spcBef>
        <a:spcAft>
          <a:spcPct val="0"/>
        </a:spcAft>
        <a:defRPr sz="3600">
          <a:solidFill>
            <a:schemeClr val="tx1"/>
          </a:solidFill>
          <a:effectLst>
            <a:outerShdw blurRad="38100" dist="38100" dir="2700000" algn="tl">
              <a:srgbClr val="C0C0C0"/>
            </a:outerShdw>
          </a:effectLst>
          <a:latin typeface="Arial" charset="0"/>
        </a:defRPr>
      </a:lvl6pPr>
      <a:lvl7pPr marL="914400" algn="ctr" rtl="0" fontAlgn="base">
        <a:spcBef>
          <a:spcPct val="0"/>
        </a:spcBef>
        <a:spcAft>
          <a:spcPct val="0"/>
        </a:spcAft>
        <a:defRPr sz="3600">
          <a:solidFill>
            <a:schemeClr val="tx1"/>
          </a:solidFill>
          <a:effectLst>
            <a:outerShdw blurRad="38100" dist="38100" dir="2700000" algn="tl">
              <a:srgbClr val="C0C0C0"/>
            </a:outerShdw>
          </a:effectLst>
          <a:latin typeface="Arial" charset="0"/>
        </a:defRPr>
      </a:lvl7pPr>
      <a:lvl8pPr marL="1371600" algn="ctr" rtl="0" fontAlgn="base">
        <a:spcBef>
          <a:spcPct val="0"/>
        </a:spcBef>
        <a:spcAft>
          <a:spcPct val="0"/>
        </a:spcAft>
        <a:defRPr sz="3600">
          <a:solidFill>
            <a:schemeClr val="tx1"/>
          </a:solidFill>
          <a:effectLst>
            <a:outerShdw blurRad="38100" dist="38100" dir="2700000" algn="tl">
              <a:srgbClr val="C0C0C0"/>
            </a:outerShdw>
          </a:effectLst>
          <a:latin typeface="Arial" charset="0"/>
        </a:defRPr>
      </a:lvl8pPr>
      <a:lvl9pPr marL="1828800" algn="ctr" rtl="0" fontAlgn="base">
        <a:spcBef>
          <a:spcPct val="0"/>
        </a:spcBef>
        <a:spcAft>
          <a:spcPct val="0"/>
        </a:spcAft>
        <a:defRPr sz="3600">
          <a:solidFill>
            <a:schemeClr val="tx1"/>
          </a:solidFill>
          <a:effectLst>
            <a:outerShdw blurRad="38100" dist="38100" dir="2700000" algn="tl">
              <a:srgbClr val="C0C0C0"/>
            </a:outerShdw>
          </a:effectLst>
          <a:latin typeface="Arial" charset="0"/>
        </a:defRPr>
      </a:lvl9pPr>
    </p:titleStyle>
    <p:bodyStyle>
      <a:lvl1pPr marL="339725" indent="-339725" algn="l" rtl="0" eaLnBrk="0" fontAlgn="base" hangingPunct="0">
        <a:spcBef>
          <a:spcPct val="10000"/>
        </a:spcBef>
        <a:spcAft>
          <a:spcPct val="10000"/>
        </a:spcAft>
        <a:buClr>
          <a:srgbClr val="003300"/>
        </a:buClr>
        <a:buFont typeface="Wingdings" pitchFamily="2" charset="2"/>
        <a:buChar char="§"/>
        <a:defRPr sz="2800">
          <a:solidFill>
            <a:schemeClr val="tx1"/>
          </a:solidFill>
          <a:effectLst>
            <a:outerShdw blurRad="38100" dist="38100" dir="2700000" algn="tl">
              <a:srgbClr val="C0C0C0"/>
            </a:outerShdw>
          </a:effectLst>
          <a:latin typeface="+mn-lt"/>
          <a:ea typeface="+mn-ea"/>
          <a:cs typeface="+mn-cs"/>
        </a:defRPr>
      </a:lvl1pPr>
      <a:lvl2pPr marL="803275" indent="-349250" algn="l" rtl="0" eaLnBrk="0" fontAlgn="base" hangingPunct="0">
        <a:spcBef>
          <a:spcPct val="10000"/>
        </a:spcBef>
        <a:spcAft>
          <a:spcPct val="10000"/>
        </a:spcAft>
        <a:buClr>
          <a:srgbClr val="006600"/>
        </a:buClr>
        <a:buSzPct val="90000"/>
        <a:buFont typeface="Wingdings" pitchFamily="2" charset="2"/>
        <a:buChar char="§"/>
        <a:defRPr sz="2400">
          <a:solidFill>
            <a:schemeClr val="tx1"/>
          </a:solidFill>
          <a:effectLst>
            <a:outerShdw blurRad="38100" dist="38100" dir="2700000" algn="tl">
              <a:srgbClr val="C0C0C0"/>
            </a:outerShdw>
          </a:effectLst>
          <a:latin typeface="+mn-lt"/>
        </a:defRPr>
      </a:lvl2pPr>
      <a:lvl3pPr marL="1084263" indent="-166688" algn="l" rtl="0" eaLnBrk="0" fontAlgn="base" hangingPunct="0">
        <a:spcBef>
          <a:spcPct val="10000"/>
        </a:spcBef>
        <a:spcAft>
          <a:spcPct val="10000"/>
        </a:spcAft>
        <a:buSzPct val="90000"/>
        <a:buChar char="•"/>
        <a:defRPr sz="2000">
          <a:solidFill>
            <a:schemeClr val="tx1"/>
          </a:solidFill>
          <a:effectLst>
            <a:outerShdw blurRad="38100" dist="38100" dir="2700000" algn="tl">
              <a:srgbClr val="C0C0C0"/>
            </a:outerShdw>
          </a:effectLst>
          <a:latin typeface="+mn-lt"/>
        </a:defRPr>
      </a:lvl3pPr>
      <a:lvl4pPr marL="1374775" indent="-174625" algn="l" rtl="0" eaLnBrk="0" fontAlgn="base" hangingPunct="0">
        <a:spcBef>
          <a:spcPct val="10000"/>
        </a:spcBef>
        <a:spcAft>
          <a:spcPct val="10000"/>
        </a:spcAft>
        <a:buChar char="–"/>
        <a:defRPr sz="2000">
          <a:solidFill>
            <a:schemeClr val="tx1"/>
          </a:solidFill>
          <a:effectLst>
            <a:outerShdw blurRad="38100" dist="38100" dir="2700000" algn="tl">
              <a:srgbClr val="C0C0C0"/>
            </a:outerShdw>
          </a:effectLst>
          <a:latin typeface="+mn-lt"/>
        </a:defRPr>
      </a:lvl4pPr>
      <a:lvl5pPr marL="1716088" indent="-174625" algn="l" rtl="0" eaLnBrk="0" fontAlgn="base" hangingPunct="0">
        <a:spcBef>
          <a:spcPct val="10000"/>
        </a:spcBef>
        <a:spcAft>
          <a:spcPct val="10000"/>
        </a:spcAft>
        <a:buChar char="»"/>
        <a:defRPr sz="2000">
          <a:solidFill>
            <a:schemeClr val="tx1"/>
          </a:solidFill>
          <a:effectLst>
            <a:outerShdw blurRad="38100" dist="38100" dir="2700000" algn="tl">
              <a:srgbClr val="C0C0C0"/>
            </a:outerShdw>
          </a:effectLst>
          <a:latin typeface="+mn-lt"/>
        </a:defRPr>
      </a:lvl5pPr>
      <a:lvl6pPr marL="2173288" indent="-174625" algn="l" rtl="0" fontAlgn="base">
        <a:spcBef>
          <a:spcPct val="10000"/>
        </a:spcBef>
        <a:spcAft>
          <a:spcPct val="10000"/>
        </a:spcAft>
        <a:buChar char="»"/>
        <a:defRPr sz="2000">
          <a:solidFill>
            <a:schemeClr val="tx1"/>
          </a:solidFill>
          <a:effectLst>
            <a:outerShdw blurRad="38100" dist="38100" dir="2700000" algn="tl">
              <a:srgbClr val="C0C0C0"/>
            </a:outerShdw>
          </a:effectLst>
          <a:latin typeface="+mn-lt"/>
        </a:defRPr>
      </a:lvl6pPr>
      <a:lvl7pPr marL="2630488" indent="-174625" algn="l" rtl="0" fontAlgn="base">
        <a:spcBef>
          <a:spcPct val="10000"/>
        </a:spcBef>
        <a:spcAft>
          <a:spcPct val="10000"/>
        </a:spcAft>
        <a:buChar char="»"/>
        <a:defRPr sz="2000">
          <a:solidFill>
            <a:schemeClr val="tx1"/>
          </a:solidFill>
          <a:effectLst>
            <a:outerShdw blurRad="38100" dist="38100" dir="2700000" algn="tl">
              <a:srgbClr val="C0C0C0"/>
            </a:outerShdw>
          </a:effectLst>
          <a:latin typeface="+mn-lt"/>
        </a:defRPr>
      </a:lvl7pPr>
      <a:lvl8pPr marL="3087688" indent="-174625" algn="l" rtl="0" fontAlgn="base">
        <a:spcBef>
          <a:spcPct val="10000"/>
        </a:spcBef>
        <a:spcAft>
          <a:spcPct val="10000"/>
        </a:spcAft>
        <a:buChar char="»"/>
        <a:defRPr sz="2000">
          <a:solidFill>
            <a:schemeClr val="tx1"/>
          </a:solidFill>
          <a:effectLst>
            <a:outerShdw blurRad="38100" dist="38100" dir="2700000" algn="tl">
              <a:srgbClr val="C0C0C0"/>
            </a:outerShdw>
          </a:effectLst>
          <a:latin typeface="+mn-lt"/>
        </a:defRPr>
      </a:lvl8pPr>
      <a:lvl9pPr marL="3544888" indent="-174625" algn="l" rtl="0" fontAlgn="base">
        <a:spcBef>
          <a:spcPct val="10000"/>
        </a:spcBef>
        <a:spcAft>
          <a:spcPct val="10000"/>
        </a:spcAft>
        <a:buChar char="»"/>
        <a:defRPr sz="2000">
          <a:solidFill>
            <a:schemeClr val="tx1"/>
          </a:solidFill>
          <a:effectLst>
            <a:outerShdw blurRad="38100" dist="38100" dir="2700000" algn="tl">
              <a:srgbClr val="C0C0C0"/>
            </a:outerShdw>
          </a:effectLst>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09600" y="76200"/>
            <a:ext cx="8072438" cy="1138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09600" y="1752600"/>
            <a:ext cx="7573963" cy="434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052" name="Line 3"/>
          <p:cNvSpPr>
            <a:spLocks noChangeShapeType="1"/>
          </p:cNvSpPr>
          <p:nvPr/>
        </p:nvSpPr>
        <p:spPr bwMode="auto">
          <a:xfrm>
            <a:off x="609600" y="1219200"/>
            <a:ext cx="8077200" cy="1588"/>
          </a:xfrm>
          <a:prstGeom prst="line">
            <a:avLst/>
          </a:prstGeom>
          <a:noFill/>
          <a:ln w="57240">
            <a:solidFill>
              <a:srgbClr val="0033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 name="Rectangle 4"/>
          <p:cNvSpPr>
            <a:spLocks noGrp="1" noChangeArrowheads="1"/>
          </p:cNvSpPr>
          <p:nvPr>
            <p:ph type="sldNum"/>
          </p:nvPr>
        </p:nvSpPr>
        <p:spPr bwMode="auto">
          <a:xfrm>
            <a:off x="0" y="6516688"/>
            <a:ext cx="19002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defTabSz="449263">
              <a:spcBef>
                <a:spcPts val="1500"/>
              </a:spcBef>
              <a:buClr>
                <a:srgbClr val="000000"/>
              </a:buClr>
              <a:buSzPct val="10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mn-lt"/>
              </a:defRPr>
            </a:lvl1pPr>
          </a:lstStyle>
          <a:p>
            <a:pPr>
              <a:defRPr/>
            </a:pPr>
            <a:r>
              <a:rPr lang="sv-SE"/>
              <a:t>K1: sid. </a:t>
            </a:r>
            <a:fld id="{F18236D9-FD7A-4C4B-9F53-4D81359D3EE3}"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833" r:id="rId1"/>
    <p:sldLayoutId id="2147483834" r:id="rId2"/>
    <p:sldLayoutId id="2147483835" r:id="rId3"/>
    <p:sldLayoutId id="2147483836" r:id="rId4"/>
    <p:sldLayoutId id="2147483837" r:id="rId5"/>
    <p:sldLayoutId id="2147483838" r:id="rId6"/>
    <p:sldLayoutId id="2147483839" r:id="rId7"/>
    <p:sldLayoutId id="2147483840" r:id="rId8"/>
    <p:sldLayoutId id="2147483841" r:id="rId9"/>
    <p:sldLayoutId id="2147483842" r:id="rId10"/>
    <p:sldLayoutId id="2147483843" r:id="rId11"/>
    <p:sldLayoutId id="2147483844" r:id="rId12"/>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cs typeface="MS Gothic"/>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S Gothic"/>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cs typeface="MS Gothic"/>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09600" y="76200"/>
            <a:ext cx="8072438" cy="1138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09600" y="1752600"/>
            <a:ext cx="7573963" cy="434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3076" name="Line 3"/>
          <p:cNvSpPr>
            <a:spLocks noChangeShapeType="1"/>
          </p:cNvSpPr>
          <p:nvPr/>
        </p:nvSpPr>
        <p:spPr bwMode="auto">
          <a:xfrm>
            <a:off x="609600" y="1219200"/>
            <a:ext cx="8077200" cy="1588"/>
          </a:xfrm>
          <a:prstGeom prst="line">
            <a:avLst/>
          </a:prstGeom>
          <a:noFill/>
          <a:ln w="57240">
            <a:solidFill>
              <a:srgbClr val="0033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 name="Rectangle 4"/>
          <p:cNvSpPr>
            <a:spLocks noGrp="1" noChangeArrowheads="1"/>
          </p:cNvSpPr>
          <p:nvPr>
            <p:ph type="sldNum"/>
          </p:nvPr>
        </p:nvSpPr>
        <p:spPr bwMode="auto">
          <a:xfrm>
            <a:off x="0" y="6516688"/>
            <a:ext cx="19002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defTabSz="449263">
              <a:spcBef>
                <a:spcPts val="1500"/>
              </a:spcBef>
              <a:buClr>
                <a:srgbClr val="000000"/>
              </a:buClr>
              <a:buSzPct val="10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mn-lt"/>
              </a:defRPr>
            </a:lvl1pPr>
          </a:lstStyle>
          <a:p>
            <a:pPr>
              <a:defRPr/>
            </a:pPr>
            <a:r>
              <a:rPr lang="sv-SE"/>
              <a:t>K1: sid. </a:t>
            </a:r>
            <a:fld id="{CC8C89CC-E46C-49E8-9682-797DF61C2ED9}"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 id="2147483855" r:id="rId11"/>
    <p:sldLayoutId id="2147483856" r:id="rId12"/>
    <p:sldLayoutId id="2147483857" r:id="rId13"/>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cs typeface="MS Gothic"/>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S Gothic"/>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cs typeface="MS Gothic"/>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09600" y="76200"/>
            <a:ext cx="8072438" cy="1138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09600" y="1752600"/>
            <a:ext cx="7573963" cy="434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4100" name="Line 3"/>
          <p:cNvSpPr>
            <a:spLocks noChangeShapeType="1"/>
          </p:cNvSpPr>
          <p:nvPr/>
        </p:nvSpPr>
        <p:spPr bwMode="auto">
          <a:xfrm>
            <a:off x="609600" y="1219200"/>
            <a:ext cx="8077200" cy="1588"/>
          </a:xfrm>
          <a:prstGeom prst="line">
            <a:avLst/>
          </a:prstGeom>
          <a:noFill/>
          <a:ln w="57240">
            <a:solidFill>
              <a:srgbClr val="0033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 name="Rectangle 4"/>
          <p:cNvSpPr>
            <a:spLocks noGrp="1" noChangeArrowheads="1"/>
          </p:cNvSpPr>
          <p:nvPr>
            <p:ph type="sldNum"/>
          </p:nvPr>
        </p:nvSpPr>
        <p:spPr bwMode="auto">
          <a:xfrm>
            <a:off x="0" y="6516688"/>
            <a:ext cx="19002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defTabSz="449263">
              <a:spcBef>
                <a:spcPts val="1500"/>
              </a:spcBef>
              <a:buClr>
                <a:srgbClr val="000000"/>
              </a:buClr>
              <a:buSzPct val="100000"/>
              <a:buFont typeface="Times New Roman" pitchFamily="18" charset="0"/>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mn-lt"/>
              </a:defRPr>
            </a:lvl1pPr>
          </a:lstStyle>
          <a:p>
            <a:pPr>
              <a:defRPr/>
            </a:pPr>
            <a:r>
              <a:rPr lang="sv-SE"/>
              <a:t>K1: sid. </a:t>
            </a:r>
            <a:fld id="{D8B3B637-E6EF-4228-B39E-89DF1A104216}"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cs typeface="MS Gothic"/>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S Gothic"/>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cs typeface="MS Gothic"/>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09600" y="76200"/>
            <a:ext cx="8072438" cy="1138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09600" y="1752600"/>
            <a:ext cx="7573963" cy="434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8" name="Line 3"/>
          <p:cNvSpPr>
            <a:spLocks noChangeShapeType="1"/>
          </p:cNvSpPr>
          <p:nvPr/>
        </p:nvSpPr>
        <p:spPr bwMode="auto">
          <a:xfrm>
            <a:off x="609600" y="1219200"/>
            <a:ext cx="8077200" cy="1588"/>
          </a:xfrm>
          <a:prstGeom prst="line">
            <a:avLst/>
          </a:prstGeom>
          <a:noFill/>
          <a:ln w="57240">
            <a:solidFill>
              <a:srgbClr val="0033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dirty="0">
              <a:solidFill>
                <a:srgbClr val="FFFFFF"/>
              </a:solidFill>
              <a:latin typeface="Times New Roman" pitchFamily="18" charset="0"/>
            </a:endParaRPr>
          </a:p>
        </p:txBody>
      </p:sp>
      <p:sp>
        <p:nvSpPr>
          <p:cNvPr id="2" name="Rectangle 4"/>
          <p:cNvSpPr>
            <a:spLocks noGrp="1" noChangeArrowheads="1"/>
          </p:cNvSpPr>
          <p:nvPr>
            <p:ph type="sldNum"/>
          </p:nvPr>
        </p:nvSpPr>
        <p:spPr bwMode="auto">
          <a:xfrm>
            <a:off x="0" y="6516688"/>
            <a:ext cx="19002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mn-lt"/>
              </a:defRPr>
            </a:lvl1pPr>
          </a:lstStyle>
          <a:p>
            <a:pPr algn="l" defTabSz="449263">
              <a:buClr>
                <a:srgbClr val="000000"/>
              </a:buClr>
              <a:buSzPct val="100000"/>
              <a:buFont typeface="Times New Roman" pitchFamily="18" charset="0"/>
              <a:buNone/>
              <a:defRPr/>
            </a:pPr>
            <a:r>
              <a:rPr lang="sv-SE" dirty="0" smtClean="0"/>
              <a:t>K1: </a:t>
            </a:r>
            <a:r>
              <a:rPr lang="sv-SE" dirty="0"/>
              <a:t>sid. </a:t>
            </a:r>
            <a:fld id="{7A1C7ACD-009E-42B6-9C9E-574C7025B99F}" type="slidenum">
              <a:rPr lang="en-GB"/>
              <a:pPr algn="l" defTabSz="449263">
                <a:buClr>
                  <a:srgbClr val="000000"/>
                </a:buClr>
                <a:buSzPct val="100000"/>
                <a:buFont typeface="Times New Roman" pitchFamily="18" charset="0"/>
                <a:buNone/>
                <a:defRPr/>
              </a:pPr>
              <a:t>‹#›</a:t>
            </a:fld>
            <a:endParaRPr lang="en-GB" dirty="0"/>
          </a:p>
        </p:txBody>
      </p:sp>
    </p:spTree>
    <p:extLst>
      <p:ext uri="{BB962C8B-B14F-4D97-AF65-F5344CB8AC3E}">
        <p14:creationId xmlns:p14="http://schemas.microsoft.com/office/powerpoint/2010/main" val="2274476513"/>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 id="2147483882" r:id="rId12"/>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09600" y="76200"/>
            <a:ext cx="8072438" cy="11382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09600" y="1752600"/>
            <a:ext cx="7573963" cy="434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8" name="Line 3"/>
          <p:cNvSpPr>
            <a:spLocks noChangeShapeType="1"/>
          </p:cNvSpPr>
          <p:nvPr/>
        </p:nvSpPr>
        <p:spPr bwMode="auto">
          <a:xfrm>
            <a:off x="609600" y="1219200"/>
            <a:ext cx="8077200" cy="1588"/>
          </a:xfrm>
          <a:prstGeom prst="line">
            <a:avLst/>
          </a:prstGeom>
          <a:noFill/>
          <a:ln w="57240">
            <a:solidFill>
              <a:srgbClr val="0033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dirty="0">
              <a:solidFill>
                <a:srgbClr val="FFFFFF"/>
              </a:solidFill>
              <a:latin typeface="Times New Roman" pitchFamily="18" charset="0"/>
            </a:endParaRPr>
          </a:p>
        </p:txBody>
      </p:sp>
      <p:sp>
        <p:nvSpPr>
          <p:cNvPr id="2" name="Rectangle 4"/>
          <p:cNvSpPr>
            <a:spLocks noGrp="1" noChangeArrowheads="1"/>
          </p:cNvSpPr>
          <p:nvPr>
            <p:ph type="sldNum"/>
          </p:nvPr>
        </p:nvSpPr>
        <p:spPr bwMode="auto">
          <a:xfrm>
            <a:off x="0" y="6516688"/>
            <a:ext cx="19002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spcBef>
                <a:spcPts val="1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600">
                <a:solidFill>
                  <a:srgbClr val="000000"/>
                </a:solidFill>
                <a:latin typeface="+mn-lt"/>
              </a:defRPr>
            </a:lvl1pPr>
          </a:lstStyle>
          <a:p>
            <a:pPr algn="l" defTabSz="449263">
              <a:buClr>
                <a:srgbClr val="000000"/>
              </a:buClr>
              <a:buSzPct val="100000"/>
              <a:buFont typeface="Times New Roman" pitchFamily="18" charset="0"/>
              <a:buNone/>
              <a:defRPr/>
            </a:pPr>
            <a:r>
              <a:rPr lang="sv-SE" dirty="0" smtClean="0"/>
              <a:t>K1: </a:t>
            </a:r>
            <a:r>
              <a:rPr lang="sv-SE" dirty="0"/>
              <a:t>sid. </a:t>
            </a:r>
            <a:fld id="{7A1C7ACD-009E-42B6-9C9E-574C7025B99F}" type="slidenum">
              <a:rPr lang="en-GB"/>
              <a:pPr algn="l" defTabSz="449263">
                <a:buClr>
                  <a:srgbClr val="000000"/>
                </a:buClr>
                <a:buSzPct val="100000"/>
                <a:buFont typeface="Times New Roman" pitchFamily="18" charset="0"/>
                <a:buNone/>
                <a:defRPr/>
              </a:pPr>
              <a:t>‹#›</a:t>
            </a:fld>
            <a:endParaRPr lang="en-GB" dirty="0"/>
          </a:p>
        </p:txBody>
      </p:sp>
    </p:spTree>
    <p:extLst>
      <p:ext uri="{BB962C8B-B14F-4D97-AF65-F5344CB8AC3E}">
        <p14:creationId xmlns:p14="http://schemas.microsoft.com/office/powerpoint/2010/main" val="189636967"/>
      </p:ext>
    </p:extLst>
  </p:cSld>
  <p:clrMap bg1="lt1" tx1="dk1" bg2="lt2" tx2="dk2" accent1="accent1" accent2="accent2" accent3="accent3" accent4="accent4" accent5="accent5" accent6="accent6" hlink="hlink" folHlink="folHlink"/>
  <p:sldLayoutIdLst>
    <p:sldLayoutId id="2147483884" r:id="rId1"/>
    <p:sldLayoutId id="2147483885" r:id="rId2"/>
    <p:sldLayoutId id="2147483886" r:id="rId3"/>
    <p:sldLayoutId id="2147483887" r:id="rId4"/>
    <p:sldLayoutId id="2147483888" r:id="rId5"/>
    <p:sldLayoutId id="2147483889" r:id="rId6"/>
    <p:sldLayoutId id="2147483890" r:id="rId7"/>
    <p:sldLayoutId id="2147483891" r:id="rId8"/>
    <p:sldLayoutId id="2147483892" r:id="rId9"/>
    <p:sldLayoutId id="2147483893" r:id="rId10"/>
    <p:sldLayoutId id="2147483894" r:id="rId11"/>
    <p:sldLayoutId id="2147483895" r:id="rId12"/>
    <p:sldLayoutId id="2147483896" r:id="rId13"/>
  </p:sldLayoutIdLst>
  <p:txStyles>
    <p:titleStyle>
      <a:lvl1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2pPr>
      <a:lvl3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3pPr>
      <a:lvl4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4pPr>
      <a:lvl5pPr algn="ctr" defTabSz="449263" rtl="0" eaLnBrk="0" fontAlgn="base" hangingPunct="0">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5pPr>
      <a:lvl6pPr marL="25146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6pPr>
      <a:lvl7pPr marL="29718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7pPr>
      <a:lvl8pPr marL="34290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8pPr>
      <a:lvl9pPr marL="3886200" indent="-228600" algn="ctr" defTabSz="449263" rtl="0" fontAlgn="base">
        <a:spcBef>
          <a:spcPct val="0"/>
        </a:spcBef>
        <a:spcAft>
          <a:spcPct val="0"/>
        </a:spcAft>
        <a:buClr>
          <a:srgbClr val="000000"/>
        </a:buClr>
        <a:buSzPct val="100000"/>
        <a:buFont typeface="Times New Roman" pitchFamily="18" charset="0"/>
        <a:defRPr sz="3600">
          <a:solidFill>
            <a:srgbClr val="000000"/>
          </a:solidFill>
          <a:effectLst>
            <a:outerShdw blurRad="38100" dist="38100" dir="2700000" algn="tl">
              <a:srgbClr val="C0C0C0"/>
            </a:outerShdw>
          </a:effectLst>
          <a:latin typeface="Arial" charset="0"/>
          <a:ea typeface="MS Gothic" pitchFamily="49" charset="-128"/>
        </a:defRPr>
      </a:lvl9pPr>
    </p:titleStyle>
    <p:body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36.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36.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 Id="rId9" Type="http://schemas.openxmlformats.org/officeDocument/2006/relationships/image" Target="../media/image5.png"/></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oleObject" Target="../embeddings/oleObject5.bin"/><Relationship Id="rId7" Type="http://schemas.openxmlformats.org/officeDocument/2006/relationships/oleObject" Target="../embeddings/oleObject7.bin"/><Relationship Id="rId2" Type="http://schemas.openxmlformats.org/officeDocument/2006/relationships/slideLayout" Target="../slideLayouts/slideLayout36.xml"/><Relationship Id="rId1" Type="http://schemas.openxmlformats.org/officeDocument/2006/relationships/vmlDrawing" Target="../drawings/vmlDrawing3.vml"/><Relationship Id="rId6" Type="http://schemas.openxmlformats.org/officeDocument/2006/relationships/image" Target="../media/image4.wmf"/><Relationship Id="rId5" Type="http://schemas.openxmlformats.org/officeDocument/2006/relationships/oleObject" Target="../embeddings/oleObject6.bin"/><Relationship Id="rId4" Type="http://schemas.openxmlformats.org/officeDocument/2006/relationships/image" Target="../media/image5.wmf"/></Relationships>
</file>

<file path=ppt/slides/_rels/slide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7.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8.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0.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8.xml"/><Relationship Id="rId1" Type="http://schemas.openxmlformats.org/officeDocument/2006/relationships/vmlDrawing" Target="../drawings/vmlDrawing6.vml"/><Relationship Id="rId5" Type="http://schemas.openxmlformats.org/officeDocument/2006/relationships/image" Target="../media/image9.wmf"/><Relationship Id="rId4" Type="http://schemas.openxmlformats.org/officeDocument/2006/relationships/oleObject" Target="../embeddings/oleObject10.bin"/></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11.wmf"/><Relationship Id="rId2" Type="http://schemas.openxmlformats.org/officeDocument/2006/relationships/slideLayout" Target="../slideLayouts/slideLayout38.xml"/><Relationship Id="rId1" Type="http://schemas.openxmlformats.org/officeDocument/2006/relationships/vmlDrawing" Target="../drawings/vmlDrawing7.vml"/><Relationship Id="rId6" Type="http://schemas.openxmlformats.org/officeDocument/2006/relationships/oleObject" Target="../embeddings/oleObject12.bin"/><Relationship Id="rId5" Type="http://schemas.openxmlformats.org/officeDocument/2006/relationships/image" Target="../media/image10.wmf"/><Relationship Id="rId4" Type="http://schemas.openxmlformats.org/officeDocument/2006/relationships/oleObject" Target="../embeddings/oleObject11.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11.wmf"/><Relationship Id="rId2" Type="http://schemas.openxmlformats.org/officeDocument/2006/relationships/slideLayout" Target="../slideLayouts/slideLayout43.xml"/><Relationship Id="rId1" Type="http://schemas.openxmlformats.org/officeDocument/2006/relationships/vmlDrawing" Target="../drawings/vmlDrawing8.vml"/><Relationship Id="rId6" Type="http://schemas.openxmlformats.org/officeDocument/2006/relationships/oleObject" Target="../embeddings/oleObject14.bin"/><Relationship Id="rId5" Type="http://schemas.openxmlformats.org/officeDocument/2006/relationships/image" Target="../media/image12.wmf"/><Relationship Id="rId4" Type="http://schemas.openxmlformats.org/officeDocument/2006/relationships/oleObject" Target="../embeddings/oleObject13.bin"/></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notesSlide" Target="../notesSlides/notesSlide5.xml"/><Relationship Id="rId7" Type="http://schemas.openxmlformats.org/officeDocument/2006/relationships/image" Target="../media/image14.wmf"/><Relationship Id="rId2" Type="http://schemas.openxmlformats.org/officeDocument/2006/relationships/slideLayout" Target="../slideLayouts/slideLayout38.xml"/><Relationship Id="rId1" Type="http://schemas.openxmlformats.org/officeDocument/2006/relationships/vmlDrawing" Target="../drawings/vmlDrawing9.vml"/><Relationship Id="rId6" Type="http://schemas.openxmlformats.org/officeDocument/2006/relationships/oleObject" Target="../embeddings/oleObject16.bin"/><Relationship Id="rId5" Type="http://schemas.openxmlformats.org/officeDocument/2006/relationships/image" Target="../media/image13.wmf"/><Relationship Id="rId4" Type="http://schemas.openxmlformats.org/officeDocument/2006/relationships/oleObject" Target="../embeddings/oleObject15.bin"/><Relationship Id="rId9" Type="http://schemas.openxmlformats.org/officeDocument/2006/relationships/image" Target="../media/image15.wmf"/></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3.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8.xml"/><Relationship Id="rId1" Type="http://schemas.openxmlformats.org/officeDocument/2006/relationships/vmlDrawing" Target="../drawings/vmlDrawing10.vml"/><Relationship Id="rId5" Type="http://schemas.openxmlformats.org/officeDocument/2006/relationships/image" Target="../media/image16.wmf"/><Relationship Id="rId4" Type="http://schemas.openxmlformats.org/officeDocument/2006/relationships/oleObject" Target="../embeddings/oleObject18.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slideLayout" Target="../slideLayouts/slideLayout6.xml"/><Relationship Id="rId1" Type="http://schemas.openxmlformats.org/officeDocument/2006/relationships/vmlDrawing" Target="../drawings/vmlDrawing11.vml"/><Relationship Id="rId6" Type="http://schemas.openxmlformats.org/officeDocument/2006/relationships/image" Target="../media/image18.wmf"/><Relationship Id="rId5" Type="http://schemas.openxmlformats.org/officeDocument/2006/relationships/oleObject" Target="../embeddings/oleObject20.bin"/><Relationship Id="rId4" Type="http://schemas.openxmlformats.org/officeDocument/2006/relationships/image" Target="../media/image17.wmf"/></Relationships>
</file>

<file path=ppt/slides/_rels/slide31.xml.rels><?xml version="1.0" encoding="UTF-8" standalone="yes"?>
<Relationships xmlns="http://schemas.openxmlformats.org/package/2006/relationships"><Relationship Id="rId8" Type="http://schemas.openxmlformats.org/officeDocument/2006/relationships/image" Target="../media/image21.wmf"/><Relationship Id="rId13" Type="http://schemas.openxmlformats.org/officeDocument/2006/relationships/oleObject" Target="../embeddings/oleObject27.bin"/><Relationship Id="rId3" Type="http://schemas.openxmlformats.org/officeDocument/2006/relationships/oleObject" Target="../embeddings/oleObject22.bin"/><Relationship Id="rId7" Type="http://schemas.openxmlformats.org/officeDocument/2006/relationships/oleObject" Target="../embeddings/oleObject24.bin"/><Relationship Id="rId12" Type="http://schemas.openxmlformats.org/officeDocument/2006/relationships/image" Target="../media/image23.wmf"/><Relationship Id="rId2" Type="http://schemas.openxmlformats.org/officeDocument/2006/relationships/slideLayout" Target="../slideLayouts/slideLayout13.xml"/><Relationship Id="rId1" Type="http://schemas.openxmlformats.org/officeDocument/2006/relationships/vmlDrawing" Target="../drawings/vmlDrawing12.vml"/><Relationship Id="rId6" Type="http://schemas.openxmlformats.org/officeDocument/2006/relationships/image" Target="../media/image18.wmf"/><Relationship Id="rId11" Type="http://schemas.openxmlformats.org/officeDocument/2006/relationships/oleObject" Target="../embeddings/oleObject26.bin"/><Relationship Id="rId5" Type="http://schemas.openxmlformats.org/officeDocument/2006/relationships/oleObject" Target="../embeddings/oleObject23.bin"/><Relationship Id="rId10" Type="http://schemas.openxmlformats.org/officeDocument/2006/relationships/image" Target="../media/image22.wmf"/><Relationship Id="rId4" Type="http://schemas.openxmlformats.org/officeDocument/2006/relationships/image" Target="../media/image20.wmf"/><Relationship Id="rId9" Type="http://schemas.openxmlformats.org/officeDocument/2006/relationships/oleObject" Target="../embeddings/oleObject25.bin"/><Relationship Id="rId14" Type="http://schemas.openxmlformats.org/officeDocument/2006/relationships/image" Target="../media/image24.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13.xml"/><Relationship Id="rId1" Type="http://schemas.openxmlformats.org/officeDocument/2006/relationships/vmlDrawing" Target="../drawings/vmlDrawing13.vml"/><Relationship Id="rId6" Type="http://schemas.openxmlformats.org/officeDocument/2006/relationships/image" Target="../media/image25.wmf"/><Relationship Id="rId5" Type="http://schemas.openxmlformats.org/officeDocument/2006/relationships/oleObject" Target="../embeddings/oleObject29.bin"/><Relationship Id="rId4" Type="http://schemas.openxmlformats.org/officeDocument/2006/relationships/image" Target="../media/image17.wmf"/></Relationships>
</file>

<file path=ppt/slides/_rels/slide34.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oleObject" Target="../embeddings/oleObject30.bin"/><Relationship Id="rId7" Type="http://schemas.openxmlformats.org/officeDocument/2006/relationships/oleObject" Target="../embeddings/oleObject32.bin"/><Relationship Id="rId12" Type="http://schemas.openxmlformats.org/officeDocument/2006/relationships/image" Target="../media/image27.wmf"/><Relationship Id="rId2" Type="http://schemas.openxmlformats.org/officeDocument/2006/relationships/slideLayout" Target="../slideLayouts/slideLayout13.xml"/><Relationship Id="rId1" Type="http://schemas.openxmlformats.org/officeDocument/2006/relationships/vmlDrawing" Target="../drawings/vmlDrawing14.vml"/><Relationship Id="rId6" Type="http://schemas.openxmlformats.org/officeDocument/2006/relationships/image" Target="../media/image25.wmf"/><Relationship Id="rId11" Type="http://schemas.openxmlformats.org/officeDocument/2006/relationships/oleObject" Target="../embeddings/oleObject34.bin"/><Relationship Id="rId5" Type="http://schemas.openxmlformats.org/officeDocument/2006/relationships/oleObject" Target="../embeddings/oleObject31.bin"/><Relationship Id="rId10" Type="http://schemas.openxmlformats.org/officeDocument/2006/relationships/image" Target="../media/image23.wmf"/><Relationship Id="rId4" Type="http://schemas.openxmlformats.org/officeDocument/2006/relationships/image" Target="../media/image17.wmf"/><Relationship Id="rId9" Type="http://schemas.openxmlformats.org/officeDocument/2006/relationships/oleObject" Target="../embeddings/oleObject33.bin"/></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2"/>
          <p:cNvSpPr>
            <a:spLocks noGrp="1"/>
          </p:cNvSpPr>
          <p:nvPr>
            <p:ph type="sldNum" sz="quarter" idx="10"/>
          </p:nvPr>
        </p:nvSpPr>
        <p:spPr>
          <a:xfrm>
            <a:off x="0" y="6516688"/>
            <a:ext cx="2555875" cy="341312"/>
          </a:xfrm>
          <a:noFill/>
        </p:spPr>
        <p:txBody>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r>
              <a:rPr lang="sv-SE" altLang="sv-SE" sz="1600" smtClean="0"/>
              <a:t>Sammanfattning: sid. </a:t>
            </a:r>
            <a:fld id="{3768E483-4163-444A-B5D0-EEE39CA49F2B}" type="slidenum">
              <a:rPr lang="en-GB" altLang="sv-SE" sz="1600" smtClean="0"/>
              <a:pPr/>
              <a:t>1</a:t>
            </a:fld>
            <a:endParaRPr lang="en-GB" altLang="sv-SE" sz="1600" smtClean="0"/>
          </a:p>
        </p:txBody>
      </p:sp>
      <p:sp>
        <p:nvSpPr>
          <p:cNvPr id="267266" name="Rectangle 2"/>
          <p:cNvSpPr>
            <a:spLocks noGrp="1" noChangeArrowheads="1"/>
          </p:cNvSpPr>
          <p:nvPr>
            <p:ph type="title"/>
          </p:nvPr>
        </p:nvSpPr>
        <p:spPr/>
        <p:txBody>
          <a:bodyPr/>
          <a:lstStyle/>
          <a:p>
            <a:pPr eaLnBrk="1" hangingPunct="1">
              <a:defRPr/>
            </a:pPr>
            <a:r>
              <a:rPr lang="sv-SE" altLang="sv-SE" dirty="0" smtClean="0"/>
              <a:t>Sammanfattning</a:t>
            </a:r>
            <a:endParaRPr lang="sv-SE" altLang="sv-SE" sz="2800" dirty="0" smtClean="0"/>
          </a:p>
        </p:txBody>
      </p:sp>
      <p:sp>
        <p:nvSpPr>
          <p:cNvPr id="267267" name="Rectangle 3"/>
          <p:cNvSpPr>
            <a:spLocks noChangeArrowheads="1"/>
          </p:cNvSpPr>
          <p:nvPr/>
        </p:nvSpPr>
        <p:spPr bwMode="auto">
          <a:xfrm>
            <a:off x="682625" y="1430338"/>
            <a:ext cx="8077200" cy="5008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lgn="l">
              <a:spcBef>
                <a:spcPct val="10000"/>
              </a:spcBef>
              <a:spcAft>
                <a:spcPct val="10000"/>
              </a:spcAft>
              <a:buClr>
                <a:srgbClr val="003300"/>
              </a:buClr>
              <a:buFont typeface="Wingdings" pitchFamily="2" charset="2"/>
              <a:buChar char="§"/>
              <a:defRPr sz="2800">
                <a:solidFill>
                  <a:schemeClr val="tx1"/>
                </a:solidFill>
                <a:latin typeface="Arial" pitchFamily="34" charset="0"/>
              </a:defRPr>
            </a:lvl1pPr>
            <a:lvl2pPr marL="1027113" indent="-457200" algn="l">
              <a:spcBef>
                <a:spcPct val="10000"/>
              </a:spcBef>
              <a:spcAft>
                <a:spcPct val="10000"/>
              </a:spcAft>
              <a:buClr>
                <a:srgbClr val="006600"/>
              </a:buClr>
              <a:buSzPct val="90000"/>
              <a:buFont typeface="Wingdings" pitchFamily="2" charset="2"/>
              <a:buChar char="§"/>
              <a:defRPr sz="2400">
                <a:solidFill>
                  <a:schemeClr val="tx1"/>
                </a:solidFill>
                <a:latin typeface="Arial" pitchFamily="34" charset="0"/>
              </a:defRPr>
            </a:lvl2pPr>
            <a:lvl3pPr marL="1427163" indent="-457200" algn="l">
              <a:spcBef>
                <a:spcPct val="10000"/>
              </a:spcBef>
              <a:spcAft>
                <a:spcPct val="10000"/>
              </a:spcAft>
              <a:buSzPct val="90000"/>
              <a:defRPr sz="2000">
                <a:solidFill>
                  <a:schemeClr val="tx1"/>
                </a:solidFill>
                <a:latin typeface="Arial" pitchFamily="34" charset="0"/>
              </a:defRPr>
            </a:lvl3pPr>
            <a:lvl4pPr marL="1714500" indent="-457200" algn="l">
              <a:spcBef>
                <a:spcPct val="10000"/>
              </a:spcBef>
              <a:spcAft>
                <a:spcPct val="10000"/>
              </a:spcAft>
              <a:buChar char="–"/>
              <a:defRPr sz="2000">
                <a:solidFill>
                  <a:schemeClr val="tx1"/>
                </a:solidFill>
                <a:latin typeface="Arial" pitchFamily="34" charset="0"/>
              </a:defRPr>
            </a:lvl4pPr>
            <a:lvl5pPr marL="2003425" indent="-457200" algn="l">
              <a:spcBef>
                <a:spcPct val="10000"/>
              </a:spcBef>
              <a:spcAft>
                <a:spcPct val="10000"/>
              </a:spcAft>
              <a:buChar char="»"/>
              <a:defRPr sz="2000">
                <a:solidFill>
                  <a:schemeClr val="tx1"/>
                </a:solidFill>
                <a:latin typeface="Arial" pitchFamily="34" charset="0"/>
              </a:defRPr>
            </a:lvl5pPr>
            <a:lvl6pPr marL="2460625" indent="-457200" eaLnBrk="0" fontAlgn="base" hangingPunct="0">
              <a:spcBef>
                <a:spcPct val="10000"/>
              </a:spcBef>
              <a:spcAft>
                <a:spcPct val="10000"/>
              </a:spcAft>
              <a:buChar char="»"/>
              <a:defRPr sz="2000">
                <a:solidFill>
                  <a:schemeClr val="tx1"/>
                </a:solidFill>
                <a:latin typeface="Arial" pitchFamily="34" charset="0"/>
              </a:defRPr>
            </a:lvl6pPr>
            <a:lvl7pPr marL="2917825" indent="-457200" eaLnBrk="0" fontAlgn="base" hangingPunct="0">
              <a:spcBef>
                <a:spcPct val="10000"/>
              </a:spcBef>
              <a:spcAft>
                <a:spcPct val="10000"/>
              </a:spcAft>
              <a:buChar char="»"/>
              <a:defRPr sz="2000">
                <a:solidFill>
                  <a:schemeClr val="tx1"/>
                </a:solidFill>
                <a:latin typeface="Arial" pitchFamily="34" charset="0"/>
              </a:defRPr>
            </a:lvl7pPr>
            <a:lvl8pPr marL="3375025" indent="-457200" eaLnBrk="0" fontAlgn="base" hangingPunct="0">
              <a:spcBef>
                <a:spcPct val="10000"/>
              </a:spcBef>
              <a:spcAft>
                <a:spcPct val="10000"/>
              </a:spcAft>
              <a:buChar char="»"/>
              <a:defRPr sz="2000">
                <a:solidFill>
                  <a:schemeClr val="tx1"/>
                </a:solidFill>
                <a:latin typeface="Arial" pitchFamily="34" charset="0"/>
              </a:defRPr>
            </a:lvl8pPr>
            <a:lvl9pPr marL="3832225" indent="-457200" eaLnBrk="0" fontAlgn="base" hangingPunct="0">
              <a:spcBef>
                <a:spcPct val="10000"/>
              </a:spcBef>
              <a:spcAft>
                <a:spcPct val="10000"/>
              </a:spcAft>
              <a:buChar char="»"/>
              <a:defRPr sz="2000">
                <a:solidFill>
                  <a:schemeClr val="tx1"/>
                </a:solidFill>
                <a:latin typeface="Arial" pitchFamily="34" charset="0"/>
              </a:defRPr>
            </a:lvl9pPr>
          </a:lstStyle>
          <a:p>
            <a:pPr eaLnBrk="1" hangingPunct="1"/>
            <a:r>
              <a:rPr lang="sv-SE" altLang="sv-SE" sz="1800" dirty="0"/>
              <a:t>Vi har studerat ekonomin på olika sikt, eller mer exakt, under olika antaganden om vad som kan ändra </a:t>
            </a:r>
            <a:r>
              <a:rPr lang="sv-SE" altLang="sv-SE" sz="1800" dirty="0" smtClean="0"/>
              <a:t>sig inom modellen (vad som är endogent </a:t>
            </a:r>
            <a:r>
              <a:rPr lang="sv-SE" altLang="sv-SE" sz="1800" dirty="0" err="1" smtClean="0"/>
              <a:t>resp</a:t>
            </a:r>
            <a:r>
              <a:rPr lang="sv-SE" altLang="sv-SE" sz="1800" dirty="0" smtClean="0"/>
              <a:t> exogent). </a:t>
            </a:r>
            <a:r>
              <a:rPr lang="sv-SE" sz="1800" dirty="0" smtClean="0"/>
              <a:t>BNP </a:t>
            </a:r>
            <a:r>
              <a:rPr lang="sv-SE" sz="1800" dirty="0"/>
              <a:t>bestäms</a:t>
            </a:r>
            <a:r>
              <a:rPr lang="en-US" sz="1800" dirty="0"/>
              <a:t>:</a:t>
            </a:r>
          </a:p>
          <a:p>
            <a:pPr marL="788988" lvl="1" indent="-336550" eaLnBrk="1" hangingPunct="1">
              <a:lnSpc>
                <a:spcPct val="90000"/>
              </a:lnSpc>
              <a:buFont typeface="Wingdings" pitchFamily="2" charset="2"/>
              <a:buChar char=""/>
              <a:tabLst>
                <a:tab pos="334963" algn="l"/>
                <a:tab pos="439738"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0150" algn="l"/>
                <a:tab pos="6729413" algn="l"/>
                <a:tab pos="7178675" algn="l"/>
                <a:tab pos="7627938" algn="l"/>
                <a:tab pos="8077200" algn="l"/>
                <a:tab pos="8526463" algn="l"/>
                <a:tab pos="8975725" algn="l"/>
              </a:tabLst>
              <a:defRPr/>
            </a:pPr>
            <a:r>
              <a:rPr lang="sv-SE" sz="1800" dirty="0"/>
              <a:t>på kort sikt (upp till ett par års sikt) huvudsakligen av efterfrågan på varor och </a:t>
            </a:r>
            <a:r>
              <a:rPr lang="sv-SE" sz="1800" dirty="0" smtClean="0"/>
              <a:t>tjänster, </a:t>
            </a:r>
            <a:endParaRPr lang="sv-SE" sz="1800" dirty="0"/>
          </a:p>
          <a:p>
            <a:pPr marL="788988" lvl="1" indent="-336550" eaLnBrk="1" hangingPunct="1">
              <a:lnSpc>
                <a:spcPct val="90000"/>
              </a:lnSpc>
              <a:buFont typeface="Wingdings" pitchFamily="2" charset="2"/>
              <a:buChar char=""/>
              <a:tabLst>
                <a:tab pos="334963" algn="l"/>
                <a:tab pos="439738"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0150" algn="l"/>
                <a:tab pos="6729413" algn="l"/>
                <a:tab pos="7178675" algn="l"/>
                <a:tab pos="7627938" algn="l"/>
                <a:tab pos="8077200" algn="l"/>
                <a:tab pos="8526463" algn="l"/>
                <a:tab pos="8975725" algn="l"/>
              </a:tabLst>
              <a:defRPr/>
            </a:pPr>
            <a:r>
              <a:rPr lang="sv-SE" sz="1800" dirty="0"/>
              <a:t>på medelfristig sikt (storleksordningen 3-10 år) huvudsakligen av </a:t>
            </a:r>
            <a:r>
              <a:rPr lang="en-US" sz="1800" dirty="0" err="1"/>
              <a:t>te</a:t>
            </a:r>
            <a:r>
              <a:rPr lang="sv-SE" sz="1800" dirty="0" err="1"/>
              <a:t>knologi</a:t>
            </a:r>
            <a:r>
              <a:rPr lang="sv-SE" sz="1800" dirty="0"/>
              <a:t>, k</a:t>
            </a:r>
            <a:r>
              <a:rPr lang="en-US" sz="1800" dirty="0" err="1"/>
              <a:t>apitalstock</a:t>
            </a:r>
            <a:r>
              <a:rPr lang="sv-SE" sz="1800" dirty="0"/>
              <a:t>ens storlek</a:t>
            </a:r>
            <a:r>
              <a:rPr lang="en-US" sz="1800" dirty="0"/>
              <a:t>, </a:t>
            </a:r>
            <a:r>
              <a:rPr lang="en-US" sz="1800" dirty="0" err="1"/>
              <a:t>samt</a:t>
            </a:r>
            <a:r>
              <a:rPr lang="en-US" sz="1800" dirty="0"/>
              <a:t> </a:t>
            </a:r>
            <a:r>
              <a:rPr lang="sv-SE" sz="1800" dirty="0"/>
              <a:t>mängden och kvaliteten på </a:t>
            </a:r>
            <a:r>
              <a:rPr lang="sv-SE" sz="1800" dirty="0" smtClean="0"/>
              <a:t>arbetskraft (nu är priserna och lönerna endogena), </a:t>
            </a:r>
            <a:r>
              <a:rPr lang="sv-SE" sz="1800" dirty="0"/>
              <a:t>och</a:t>
            </a:r>
          </a:p>
          <a:p>
            <a:pPr marL="788988" lvl="1" indent="-336550" eaLnBrk="1" hangingPunct="1">
              <a:lnSpc>
                <a:spcPct val="90000"/>
              </a:lnSpc>
              <a:buFont typeface="Wingdings" pitchFamily="2" charset="2"/>
              <a:buChar char=""/>
              <a:tabLst>
                <a:tab pos="334963" algn="l"/>
                <a:tab pos="439738"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0150" algn="l"/>
                <a:tab pos="6729413" algn="l"/>
                <a:tab pos="7178675" algn="l"/>
                <a:tab pos="7627938" algn="l"/>
                <a:tab pos="8077200" algn="l"/>
                <a:tab pos="8526463" algn="l"/>
                <a:tab pos="8975725" algn="l"/>
              </a:tabLst>
              <a:defRPr/>
            </a:pPr>
            <a:r>
              <a:rPr lang="sv-SE" sz="1800" dirty="0"/>
              <a:t>på lång sikt (flera decennier eller mer) huvudsakligen av mer grundläggande faktorer som utbildning, forskning, sparande och politisk </a:t>
            </a:r>
            <a:r>
              <a:rPr lang="sv-SE" sz="1800" dirty="0" smtClean="0"/>
              <a:t>stabilitet (kapitalstock endogen)</a:t>
            </a:r>
            <a:r>
              <a:rPr lang="en-US" sz="1800" dirty="0" smtClean="0"/>
              <a:t>.</a:t>
            </a:r>
            <a:endParaRPr lang="en-US" sz="1800" dirty="0"/>
          </a:p>
          <a:p>
            <a:pPr eaLnBrk="1" hangingPunct="1">
              <a:lnSpc>
                <a:spcPct val="90000"/>
              </a:lnSpc>
              <a:tabLst>
                <a:tab pos="334963" algn="l"/>
                <a:tab pos="439738"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0150" algn="l"/>
                <a:tab pos="6729413" algn="l"/>
                <a:tab pos="7178675" algn="l"/>
                <a:tab pos="7627938" algn="l"/>
                <a:tab pos="8077200" algn="l"/>
                <a:tab pos="8526463" algn="l"/>
                <a:tab pos="8975725" algn="l"/>
              </a:tabLst>
              <a:defRPr/>
            </a:pPr>
            <a:r>
              <a:rPr lang="en-US" sz="1800" dirty="0" err="1"/>
              <a:t>En</a:t>
            </a:r>
            <a:r>
              <a:rPr lang="en-US" sz="1800" dirty="0"/>
              <a:t> </a:t>
            </a:r>
            <a:r>
              <a:rPr lang="en-US" sz="1800" dirty="0" err="1"/>
              <a:t>viktig</a:t>
            </a:r>
            <a:r>
              <a:rPr lang="en-US" sz="1800" dirty="0"/>
              <a:t> </a:t>
            </a:r>
            <a:r>
              <a:rPr lang="en-US" sz="1800" dirty="0" err="1"/>
              <a:t>skillnad</a:t>
            </a:r>
            <a:r>
              <a:rPr lang="en-US" sz="1800" dirty="0"/>
              <a:t> </a:t>
            </a:r>
            <a:r>
              <a:rPr lang="en-US" sz="1800" dirty="0" err="1"/>
              <a:t>mellan</a:t>
            </a:r>
            <a:r>
              <a:rPr lang="en-US" sz="1800" dirty="0"/>
              <a:t> </a:t>
            </a:r>
            <a:r>
              <a:rPr lang="en-US" sz="1800" dirty="0" err="1"/>
              <a:t>kort</a:t>
            </a:r>
            <a:r>
              <a:rPr lang="en-US" sz="1800" dirty="0"/>
              <a:t> </a:t>
            </a:r>
            <a:r>
              <a:rPr lang="en-US" sz="1800" dirty="0" err="1"/>
              <a:t>och</a:t>
            </a:r>
            <a:r>
              <a:rPr lang="en-US" sz="1800" dirty="0"/>
              <a:t> </a:t>
            </a:r>
            <a:r>
              <a:rPr lang="en-US" sz="1800" dirty="0" err="1"/>
              <a:t>medellång</a:t>
            </a:r>
            <a:r>
              <a:rPr lang="en-US" sz="1800" dirty="0"/>
              <a:t> </a:t>
            </a:r>
            <a:r>
              <a:rPr lang="en-US" sz="1800" dirty="0" err="1"/>
              <a:t>sikt</a:t>
            </a:r>
            <a:r>
              <a:rPr lang="en-US" sz="1800" dirty="0"/>
              <a:t> </a:t>
            </a:r>
            <a:r>
              <a:rPr lang="en-US" sz="1800" dirty="0" err="1"/>
              <a:t>är</a:t>
            </a:r>
            <a:r>
              <a:rPr lang="en-US" sz="1800" dirty="0"/>
              <a:t> </a:t>
            </a:r>
            <a:r>
              <a:rPr lang="en-US" sz="1800" dirty="0" err="1"/>
              <a:t>att</a:t>
            </a:r>
            <a:r>
              <a:rPr lang="en-US" sz="1800" dirty="0"/>
              <a:t> </a:t>
            </a:r>
            <a:r>
              <a:rPr lang="en-US" sz="1800" dirty="0" err="1"/>
              <a:t>prisnivån</a:t>
            </a:r>
            <a:r>
              <a:rPr lang="en-US" sz="1800" dirty="0"/>
              <a:t> </a:t>
            </a:r>
            <a:r>
              <a:rPr lang="en-US" sz="1800" dirty="0" err="1"/>
              <a:t>är</a:t>
            </a:r>
            <a:r>
              <a:rPr lang="en-US" sz="1800" dirty="0"/>
              <a:t> fast </a:t>
            </a:r>
            <a:r>
              <a:rPr lang="en-US" sz="1800" dirty="0" err="1"/>
              <a:t>på</a:t>
            </a:r>
            <a:r>
              <a:rPr lang="en-US" sz="1800" dirty="0"/>
              <a:t> </a:t>
            </a:r>
            <a:r>
              <a:rPr lang="en-US" sz="1800" dirty="0" err="1"/>
              <a:t>kort</a:t>
            </a:r>
            <a:r>
              <a:rPr lang="en-US" sz="1800" dirty="0"/>
              <a:t> </a:t>
            </a:r>
            <a:r>
              <a:rPr lang="en-US" sz="1800" dirty="0" err="1"/>
              <a:t>sikt</a:t>
            </a:r>
            <a:r>
              <a:rPr lang="en-US" sz="1800" dirty="0"/>
              <a:t> </a:t>
            </a:r>
            <a:r>
              <a:rPr lang="en-US" sz="1800" dirty="0" smtClean="0"/>
              <a:t>men </a:t>
            </a:r>
            <a:r>
              <a:rPr lang="en-US" sz="1800" dirty="0" err="1" smtClean="0"/>
              <a:t>inte</a:t>
            </a:r>
            <a:r>
              <a:rPr lang="en-US" sz="1800" dirty="0" smtClean="0"/>
              <a:t> </a:t>
            </a:r>
            <a:r>
              <a:rPr lang="en-US" sz="1800" dirty="0" err="1"/>
              <a:t>på</a:t>
            </a:r>
            <a:r>
              <a:rPr lang="en-US" sz="1800" dirty="0"/>
              <a:t> </a:t>
            </a:r>
            <a:r>
              <a:rPr lang="en-US" sz="1800" dirty="0" err="1" smtClean="0"/>
              <a:t>medellång</a:t>
            </a:r>
            <a:r>
              <a:rPr lang="en-US" sz="1800" dirty="0"/>
              <a:t>. </a:t>
            </a:r>
            <a:r>
              <a:rPr lang="en-US" sz="1800" dirty="0" err="1" smtClean="0"/>
              <a:t>Prisernas</a:t>
            </a:r>
            <a:r>
              <a:rPr lang="en-US" sz="1800" dirty="0" smtClean="0"/>
              <a:t> </a:t>
            </a:r>
            <a:r>
              <a:rPr lang="en-US" sz="1800" dirty="0" err="1" smtClean="0"/>
              <a:t>trögrörlighet</a:t>
            </a:r>
            <a:r>
              <a:rPr lang="en-US" sz="1800" dirty="0" smtClean="0"/>
              <a:t> </a:t>
            </a:r>
            <a:r>
              <a:rPr lang="en-US" sz="1800" dirty="0" err="1" smtClean="0"/>
              <a:t>är</a:t>
            </a:r>
            <a:r>
              <a:rPr lang="en-US" sz="1800" dirty="0" smtClean="0"/>
              <a:t> central </a:t>
            </a:r>
            <a:r>
              <a:rPr lang="en-US" sz="1800" dirty="0" err="1" smtClean="0"/>
              <a:t>för</a:t>
            </a:r>
            <a:r>
              <a:rPr lang="en-US" sz="1800" dirty="0" smtClean="0"/>
              <a:t> </a:t>
            </a:r>
            <a:r>
              <a:rPr lang="en-US" sz="1800" dirty="0" err="1" smtClean="0"/>
              <a:t>effekterna</a:t>
            </a:r>
            <a:r>
              <a:rPr lang="en-US" sz="1800" dirty="0" smtClean="0"/>
              <a:t> </a:t>
            </a:r>
            <a:r>
              <a:rPr lang="en-US" sz="1800" dirty="0" err="1" smtClean="0"/>
              <a:t>av</a:t>
            </a:r>
            <a:r>
              <a:rPr lang="en-US" sz="1800" dirty="0" smtClean="0"/>
              <a:t> </a:t>
            </a:r>
            <a:r>
              <a:rPr lang="en-US" sz="1800" dirty="0" err="1" smtClean="0"/>
              <a:t>finans</a:t>
            </a:r>
            <a:r>
              <a:rPr lang="en-US" sz="1800" dirty="0" smtClean="0"/>
              <a:t>- </a:t>
            </a:r>
            <a:r>
              <a:rPr lang="en-US" sz="1800" dirty="0" err="1" smtClean="0"/>
              <a:t>och</a:t>
            </a:r>
            <a:r>
              <a:rPr lang="en-US" sz="1800" dirty="0" smtClean="0"/>
              <a:t> </a:t>
            </a:r>
            <a:r>
              <a:rPr lang="en-US" sz="1800" dirty="0" err="1" smtClean="0"/>
              <a:t>penningpolitik</a:t>
            </a:r>
            <a:r>
              <a:rPr lang="en-US" sz="1800" dirty="0" smtClean="0"/>
              <a:t> </a:t>
            </a:r>
            <a:r>
              <a:rPr lang="en-US" sz="1800" dirty="0" err="1" smtClean="0"/>
              <a:t>på</a:t>
            </a:r>
            <a:r>
              <a:rPr lang="en-US" sz="1800" dirty="0" smtClean="0"/>
              <a:t> </a:t>
            </a:r>
            <a:r>
              <a:rPr lang="en-US" sz="1800" dirty="0" err="1" smtClean="0"/>
              <a:t>kort</a:t>
            </a:r>
            <a:r>
              <a:rPr lang="en-US" sz="1800" dirty="0" smtClean="0"/>
              <a:t> till </a:t>
            </a:r>
            <a:r>
              <a:rPr lang="en-US" sz="1800" dirty="0" err="1" smtClean="0"/>
              <a:t>medellång</a:t>
            </a:r>
            <a:r>
              <a:rPr lang="en-US" sz="1800" dirty="0" smtClean="0"/>
              <a:t> </a:t>
            </a:r>
            <a:r>
              <a:rPr lang="en-US" sz="1800" dirty="0" err="1" smtClean="0"/>
              <a:t>sikt</a:t>
            </a:r>
            <a:r>
              <a:rPr lang="en-US" sz="1800" dirty="0" smtClean="0"/>
              <a:t>. </a:t>
            </a:r>
            <a:r>
              <a:rPr lang="en-US" sz="1800" dirty="0" err="1" smtClean="0"/>
              <a:t>Notera</a:t>
            </a:r>
            <a:r>
              <a:rPr lang="en-US" sz="1800" dirty="0" smtClean="0"/>
              <a:t> </a:t>
            </a:r>
            <a:r>
              <a:rPr lang="en-US" sz="1800" dirty="0" err="1" smtClean="0"/>
              <a:t>att</a:t>
            </a:r>
            <a:r>
              <a:rPr lang="en-US" sz="1800" dirty="0" smtClean="0"/>
              <a:t> </a:t>
            </a:r>
            <a:r>
              <a:rPr lang="en-US" sz="1800" dirty="0" err="1" smtClean="0"/>
              <a:t>räntan</a:t>
            </a:r>
            <a:r>
              <a:rPr lang="en-US" sz="1800" dirty="0" smtClean="0"/>
              <a:t> </a:t>
            </a:r>
            <a:r>
              <a:rPr lang="en-US" sz="1800" dirty="0" err="1"/>
              <a:t>och</a:t>
            </a:r>
            <a:r>
              <a:rPr lang="en-US" sz="1800" dirty="0"/>
              <a:t> </a:t>
            </a:r>
            <a:r>
              <a:rPr lang="en-US" sz="1800" dirty="0" err="1"/>
              <a:t>växelkursen</a:t>
            </a:r>
            <a:r>
              <a:rPr lang="en-US" sz="1800" dirty="0"/>
              <a:t> </a:t>
            </a:r>
            <a:r>
              <a:rPr lang="en-US" sz="1800" dirty="0" smtClean="0"/>
              <a:t>(</a:t>
            </a:r>
            <a:r>
              <a:rPr lang="en-US" sz="1800" dirty="0" err="1" smtClean="0"/>
              <a:t>också</a:t>
            </a:r>
            <a:r>
              <a:rPr lang="en-US" sz="1800" dirty="0" smtClean="0"/>
              <a:t> </a:t>
            </a:r>
            <a:r>
              <a:rPr lang="en-US" sz="1800" dirty="0" err="1" smtClean="0"/>
              <a:t>en</a:t>
            </a:r>
            <a:r>
              <a:rPr lang="en-US" sz="1800" dirty="0" smtClean="0"/>
              <a:t> sorts </a:t>
            </a:r>
            <a:r>
              <a:rPr lang="en-US" sz="1800" dirty="0" err="1" smtClean="0"/>
              <a:t>priser</a:t>
            </a:r>
            <a:r>
              <a:rPr lang="en-US" sz="1800" dirty="0" smtClean="0"/>
              <a:t>) </a:t>
            </a:r>
            <a:r>
              <a:rPr lang="en-US" sz="1800" dirty="0" err="1" smtClean="0"/>
              <a:t>kan</a:t>
            </a:r>
            <a:r>
              <a:rPr lang="en-US" sz="1800" dirty="0" smtClean="0"/>
              <a:t> </a:t>
            </a:r>
            <a:r>
              <a:rPr lang="en-US" sz="1800" dirty="0" err="1" smtClean="0"/>
              <a:t>ändras</a:t>
            </a:r>
            <a:r>
              <a:rPr lang="en-US" sz="1800" dirty="0" smtClean="0"/>
              <a:t> </a:t>
            </a:r>
            <a:r>
              <a:rPr lang="en-US" sz="1800" dirty="0" err="1"/>
              <a:t>också</a:t>
            </a:r>
            <a:r>
              <a:rPr lang="en-US" sz="1800" dirty="0"/>
              <a:t> </a:t>
            </a:r>
            <a:r>
              <a:rPr lang="en-US" sz="1800" dirty="0" err="1"/>
              <a:t>på</a:t>
            </a:r>
            <a:r>
              <a:rPr lang="en-US" sz="1800" dirty="0"/>
              <a:t> </a:t>
            </a:r>
            <a:r>
              <a:rPr lang="en-US" sz="1800" dirty="0" err="1"/>
              <a:t>kort</a:t>
            </a:r>
            <a:r>
              <a:rPr lang="en-US" sz="1800" dirty="0"/>
              <a:t> </a:t>
            </a:r>
            <a:r>
              <a:rPr lang="en-US" sz="1800" dirty="0" err="1"/>
              <a:t>sikt</a:t>
            </a:r>
            <a:r>
              <a:rPr lang="en-US" sz="1800" dirty="0" smtClean="0"/>
              <a:t>. </a:t>
            </a:r>
          </a:p>
          <a:p>
            <a:pPr eaLnBrk="1" hangingPunct="1">
              <a:lnSpc>
                <a:spcPct val="90000"/>
              </a:lnSpc>
              <a:tabLst>
                <a:tab pos="334963" algn="l"/>
                <a:tab pos="439738" algn="l"/>
                <a:tab pos="889000" algn="l"/>
                <a:tab pos="1338263" algn="l"/>
                <a:tab pos="1787525" algn="l"/>
                <a:tab pos="2236788" algn="l"/>
                <a:tab pos="2686050" algn="l"/>
                <a:tab pos="3135313" algn="l"/>
                <a:tab pos="3584575" algn="l"/>
                <a:tab pos="4033838" algn="l"/>
                <a:tab pos="4483100" algn="l"/>
                <a:tab pos="4932363" algn="l"/>
                <a:tab pos="5381625" algn="l"/>
                <a:tab pos="5830888" algn="l"/>
                <a:tab pos="6280150" algn="l"/>
                <a:tab pos="6729413" algn="l"/>
                <a:tab pos="7178675" algn="l"/>
                <a:tab pos="7627938" algn="l"/>
                <a:tab pos="8077200" algn="l"/>
                <a:tab pos="8526463" algn="l"/>
                <a:tab pos="8975725" algn="l"/>
              </a:tabLst>
              <a:defRPr/>
            </a:pPr>
            <a:r>
              <a:rPr lang="en-US" sz="1800" dirty="0" err="1" smtClean="0"/>
              <a:t>På</a:t>
            </a:r>
            <a:r>
              <a:rPr lang="en-US" sz="1800" dirty="0" smtClean="0"/>
              <a:t> </a:t>
            </a:r>
            <a:r>
              <a:rPr lang="en-US" sz="1800" dirty="0" err="1" smtClean="0"/>
              <a:t>lång</a:t>
            </a:r>
            <a:r>
              <a:rPr lang="en-US" sz="1800" dirty="0" smtClean="0"/>
              <a:t> </a:t>
            </a:r>
            <a:r>
              <a:rPr lang="en-US" sz="1800" dirty="0" err="1" smtClean="0"/>
              <a:t>sikt</a:t>
            </a:r>
            <a:r>
              <a:rPr lang="en-US" sz="1800" dirty="0" smtClean="0"/>
              <a:t> </a:t>
            </a:r>
            <a:r>
              <a:rPr lang="en-US" sz="1800" dirty="0" err="1" smtClean="0"/>
              <a:t>spelar</a:t>
            </a:r>
            <a:r>
              <a:rPr lang="en-US" sz="1800" dirty="0" smtClean="0"/>
              <a:t> </a:t>
            </a:r>
            <a:r>
              <a:rPr lang="en-US" sz="1800" dirty="0" err="1" smtClean="0"/>
              <a:t>inte</a:t>
            </a:r>
            <a:r>
              <a:rPr lang="en-US" sz="1800" dirty="0" smtClean="0"/>
              <a:t> </a:t>
            </a:r>
            <a:r>
              <a:rPr lang="en-US" sz="1800" dirty="0" err="1" smtClean="0"/>
              <a:t>längre</a:t>
            </a:r>
            <a:r>
              <a:rPr lang="en-US" sz="1800" dirty="0" smtClean="0"/>
              <a:t> </a:t>
            </a:r>
            <a:r>
              <a:rPr lang="en-US" sz="1800" dirty="0" err="1" smtClean="0"/>
              <a:t>trörrörliga</a:t>
            </a:r>
            <a:r>
              <a:rPr lang="en-US" sz="1800" dirty="0" smtClean="0"/>
              <a:t> </a:t>
            </a:r>
            <a:r>
              <a:rPr lang="en-US" sz="1800" dirty="0" err="1" smtClean="0"/>
              <a:t>priser</a:t>
            </a:r>
            <a:r>
              <a:rPr lang="en-US" sz="1800" dirty="0" smtClean="0"/>
              <a:t> </a:t>
            </a:r>
            <a:r>
              <a:rPr lang="en-US" sz="1800" dirty="0" err="1" smtClean="0"/>
              <a:t>någon</a:t>
            </a:r>
            <a:r>
              <a:rPr lang="en-US" sz="1800" dirty="0" smtClean="0"/>
              <a:t> roll. </a:t>
            </a:r>
            <a:r>
              <a:rPr lang="en-US" sz="1800" dirty="0" err="1" smtClean="0"/>
              <a:t>Avgörande</a:t>
            </a:r>
            <a:r>
              <a:rPr lang="en-US" sz="1800" dirty="0" smtClean="0"/>
              <a:t> </a:t>
            </a:r>
            <a:r>
              <a:rPr lang="en-US" sz="1800" dirty="0" err="1" smtClean="0"/>
              <a:t>för</a:t>
            </a:r>
            <a:r>
              <a:rPr lang="en-US" sz="1800" dirty="0" smtClean="0"/>
              <a:t> </a:t>
            </a:r>
            <a:r>
              <a:rPr lang="en-US" sz="1800" dirty="0" err="1" smtClean="0"/>
              <a:t>dynamiken</a:t>
            </a:r>
            <a:r>
              <a:rPr lang="en-US" sz="1800" dirty="0" smtClean="0"/>
              <a:t> </a:t>
            </a:r>
            <a:r>
              <a:rPr lang="en-US" sz="1800" dirty="0" err="1" smtClean="0"/>
              <a:t>är</a:t>
            </a:r>
            <a:r>
              <a:rPr lang="en-US" sz="1800" dirty="0" smtClean="0"/>
              <a:t> </a:t>
            </a:r>
            <a:r>
              <a:rPr lang="en-US" sz="1800" dirty="0" err="1" smtClean="0"/>
              <a:t>ackumulering</a:t>
            </a:r>
            <a:r>
              <a:rPr lang="en-US" sz="1800" dirty="0" smtClean="0"/>
              <a:t> </a:t>
            </a:r>
            <a:r>
              <a:rPr lang="en-US" sz="1800" dirty="0" err="1" smtClean="0"/>
              <a:t>av</a:t>
            </a:r>
            <a:r>
              <a:rPr lang="en-US" sz="1800" dirty="0" smtClean="0"/>
              <a:t> </a:t>
            </a:r>
            <a:r>
              <a:rPr lang="en-US" sz="1800" dirty="0" err="1" smtClean="0"/>
              <a:t>fysiskt</a:t>
            </a:r>
            <a:r>
              <a:rPr lang="en-US" sz="1800" dirty="0" smtClean="0"/>
              <a:t> </a:t>
            </a:r>
            <a:r>
              <a:rPr lang="en-US" sz="1800" dirty="0" err="1" smtClean="0"/>
              <a:t>kapital</a:t>
            </a:r>
            <a:r>
              <a:rPr lang="en-US" sz="1800" dirty="0" smtClean="0"/>
              <a:t>.</a:t>
            </a:r>
            <a:endParaRPr lang="en-US" sz="1800" dirty="0"/>
          </a:p>
        </p:txBody>
      </p:sp>
    </p:spTree>
    <p:extLst>
      <p:ext uri="{BB962C8B-B14F-4D97-AF65-F5344CB8AC3E}">
        <p14:creationId xmlns:p14="http://schemas.microsoft.com/office/powerpoint/2010/main" val="51538619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7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defRPr/>
            </a:pPr>
            <a:r>
              <a:rPr lang="sv-SE" dirty="0" smtClean="0">
                <a:cs typeface="+mj-cs"/>
              </a:rPr>
              <a:t>Penningpolitik</a:t>
            </a:r>
          </a:p>
        </p:txBody>
      </p:sp>
      <p:sp>
        <p:nvSpPr>
          <p:cNvPr id="6" name="Slide Number Placeholder 2"/>
          <p:cNvSpPr>
            <a:spLocks noGrp="1"/>
          </p:cNvSpPr>
          <p:nvPr>
            <p:ph type="sldNum" sz="quarter" idx="10"/>
          </p:nvPr>
        </p:nvSpPr>
        <p:spPr>
          <a:xfrm>
            <a:off x="0" y="6516688"/>
            <a:ext cx="2555875" cy="341312"/>
          </a:xfrm>
        </p:spPr>
        <p:txBody>
          <a:bodyPr/>
          <a:lstStyle/>
          <a:p>
            <a:pPr>
              <a:buFontTx/>
              <a:buNone/>
              <a:defRPr/>
            </a:pPr>
            <a:r>
              <a:rPr lang="sv-SE" altLang="sv-SE"/>
              <a:t>Sammanfattning: sid. </a:t>
            </a:r>
            <a:fld id="{61E9FF18-9EBA-47B5-84A7-9B2454EE683C}" type="slidenum">
              <a:rPr lang="en-GB" altLang="sv-SE"/>
              <a:pPr>
                <a:buFontTx/>
                <a:buNone/>
                <a:defRPr/>
              </a:pPr>
              <a:t>10</a:t>
            </a:fld>
            <a:endParaRPr lang="en-GB" altLang="sv-SE"/>
          </a:p>
        </p:txBody>
      </p:sp>
      <mc:AlternateContent xmlns:mc="http://schemas.openxmlformats.org/markup-compatibility/2006" xmlns:a14="http://schemas.microsoft.com/office/drawing/2010/main">
        <mc:Choice Requires="a14">
          <p:sp>
            <p:nvSpPr>
              <p:cNvPr id="7" name="Rectangle 3"/>
              <p:cNvSpPr txBox="1">
                <a:spLocks noChangeArrowheads="1"/>
              </p:cNvSpPr>
              <p:nvPr/>
            </p:nvSpPr>
            <p:spPr bwMode="auto">
              <a:xfrm>
                <a:off x="610580" y="1412776"/>
                <a:ext cx="7922840" cy="4344988"/>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S Gothic"/>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cs typeface="MS Gothic"/>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a:lstStyle>
              <a:p>
                <a:pPr marL="457200" indent="-457200" eaLnBrk="1" hangingPunct="1">
                  <a:buFont typeface="Arial" panose="020B0604020202020204" pitchFamily="34" charset="0"/>
                  <a:buChar char="•"/>
                  <a:defRPr/>
                </a:pPr>
                <a:r>
                  <a:rPr lang="sv-SE" sz="2000" kern="0" dirty="0" smtClean="0">
                    <a:effectLst/>
                  </a:rPr>
                  <a:t>En </a:t>
                </a:r>
                <a:r>
                  <a:rPr lang="sv-SE" sz="2000" b="1" kern="0" dirty="0">
                    <a:effectLst/>
                  </a:rPr>
                  <a:t>penningpolitisk</a:t>
                </a:r>
                <a:r>
                  <a:rPr lang="sv-SE" sz="2000" kern="0" dirty="0">
                    <a:effectLst/>
                  </a:rPr>
                  <a:t> </a:t>
                </a:r>
                <a:r>
                  <a:rPr lang="sv-SE" sz="2000" b="1" kern="0" dirty="0" smtClean="0">
                    <a:effectLst/>
                  </a:rPr>
                  <a:t>åtstramning</a:t>
                </a:r>
                <a:r>
                  <a:rPr lang="sv-SE" sz="2000" kern="0" dirty="0" smtClean="0">
                    <a:effectLst/>
                  </a:rPr>
                  <a:t> </a:t>
                </a:r>
                <a:r>
                  <a:rPr lang="sv-SE" sz="2000" kern="0" dirty="0">
                    <a:effectLst/>
                  </a:rPr>
                  <a:t>(</a:t>
                </a:r>
                <a:r>
                  <a:rPr lang="sv-SE" sz="2000" b="1" kern="0" dirty="0">
                    <a:effectLst/>
                  </a:rPr>
                  <a:t>kontraktion</a:t>
                </a:r>
                <a:r>
                  <a:rPr lang="sv-SE" sz="2000" kern="0" dirty="0">
                    <a:effectLst/>
                  </a:rPr>
                  <a:t>), innebär en minskning av penningmängden.</a:t>
                </a:r>
              </a:p>
              <a:p>
                <a:pPr marL="457200" indent="-457200" eaLnBrk="1" hangingPunct="1">
                  <a:buFont typeface="Arial" panose="020B0604020202020204" pitchFamily="34" charset="0"/>
                  <a:buChar char="•"/>
                  <a:defRPr/>
                </a:pPr>
                <a:r>
                  <a:rPr lang="sv-SE" sz="2000" kern="0" dirty="0">
                    <a:effectLst/>
                  </a:rPr>
                  <a:t>En ökning av penningmängden kallas en </a:t>
                </a:r>
                <a:r>
                  <a:rPr lang="sv-SE" sz="2000" b="1" kern="0" dirty="0">
                    <a:effectLst/>
                  </a:rPr>
                  <a:t>penningpolitisk</a:t>
                </a:r>
                <a:r>
                  <a:rPr lang="sv-SE" sz="2000" kern="0" dirty="0">
                    <a:effectLst/>
                  </a:rPr>
                  <a:t> </a:t>
                </a:r>
                <a:r>
                  <a:rPr lang="sv-SE" sz="2000" b="1" kern="0" dirty="0" smtClean="0">
                    <a:effectLst/>
                  </a:rPr>
                  <a:t>stimulans </a:t>
                </a:r>
                <a:r>
                  <a:rPr lang="sv-SE" sz="2000" kern="0" dirty="0" smtClean="0">
                    <a:effectLst/>
                  </a:rPr>
                  <a:t>(</a:t>
                </a:r>
                <a:r>
                  <a:rPr lang="sv-SE" sz="2000" b="1" kern="0" dirty="0" smtClean="0">
                    <a:effectLst/>
                  </a:rPr>
                  <a:t>expansion</a:t>
                </a:r>
                <a:r>
                  <a:rPr lang="sv-SE" sz="2000" kern="0" dirty="0" smtClean="0">
                    <a:effectLst/>
                  </a:rPr>
                  <a:t>).</a:t>
                </a:r>
                <a:endParaRPr lang="sv-SE" sz="2000" kern="0" dirty="0">
                  <a:effectLst/>
                </a:endParaRPr>
              </a:p>
              <a:p>
                <a:pPr marL="457200" indent="-457200" eaLnBrk="1" hangingPunct="1">
                  <a:buFont typeface="Arial" panose="020B0604020202020204" pitchFamily="34" charset="0"/>
                  <a:buChar char="•"/>
                  <a:defRPr/>
                </a:pPr>
                <a:r>
                  <a:rPr lang="sv-SE" sz="2000" kern="0" dirty="0" smtClean="0">
                    <a:effectLst/>
                  </a:rPr>
                  <a:t>Vad blir effekten i </a:t>
                </a:r>
                <a:r>
                  <a:rPr lang="sv-SE" sz="2000" i="1" kern="0" dirty="0" smtClean="0">
                    <a:effectLst/>
                  </a:rPr>
                  <a:t>IS-LM</a:t>
                </a:r>
                <a:r>
                  <a:rPr lang="sv-SE" sz="2000" kern="0" dirty="0" smtClean="0">
                    <a:effectLst/>
                  </a:rPr>
                  <a:t> modellen av en ökning av penning-mängden?</a:t>
                </a:r>
              </a:p>
              <a:p>
                <a:pPr marL="457200" indent="-457200" eaLnBrk="1" hangingPunct="1">
                  <a:buFont typeface="Arial" panose="020B0604020202020204" pitchFamily="34" charset="0"/>
                  <a:buChar char="•"/>
                  <a:defRPr/>
                </a:pPr>
                <a:r>
                  <a:rPr lang="sv-SE" sz="2000" b="1" kern="0" dirty="0" smtClean="0">
                    <a:effectLst/>
                  </a:rPr>
                  <a:t>Steg 1</a:t>
                </a:r>
                <a:r>
                  <a:rPr lang="sv-SE" sz="2000" kern="0" dirty="0" smtClean="0">
                    <a:effectLst/>
                  </a:rPr>
                  <a:t>. Penningmängden </a:t>
                </a:r>
                <a:r>
                  <a:rPr lang="sv-SE" sz="2000" i="1" kern="0" dirty="0" smtClean="0">
                    <a:effectLst/>
                  </a:rPr>
                  <a:t>M</a:t>
                </a:r>
                <a:r>
                  <a:rPr lang="sv-SE" sz="2000" kern="0" dirty="0" smtClean="0">
                    <a:effectLst/>
                  </a:rPr>
                  <a:t>, ingår i </a:t>
                </a:r>
                <a:r>
                  <a:rPr lang="sv-SE" sz="2000" i="1" kern="0" dirty="0" smtClean="0">
                    <a:effectLst/>
                  </a:rPr>
                  <a:t>LM-</a:t>
                </a:r>
                <a:r>
                  <a:rPr lang="sv-SE" sz="2000" kern="0" dirty="0" smtClean="0">
                    <a:effectLst/>
                  </a:rPr>
                  <a:t>sambandet men inte </a:t>
                </a:r>
                <a:r>
                  <a:rPr lang="sv-SE" sz="2000" i="1" kern="0" dirty="0" smtClean="0">
                    <a:effectLst/>
                  </a:rPr>
                  <a:t>IS-</a:t>
                </a:r>
                <a:r>
                  <a:rPr lang="sv-SE" sz="2000" kern="0" dirty="0" smtClean="0">
                    <a:effectLst/>
                  </a:rPr>
                  <a:t>sambandet.</a:t>
                </a:r>
              </a:p>
              <a:p>
                <a:pPr marL="857250" lvl="1" indent="-457200" eaLnBrk="1" hangingPunct="1">
                  <a:spcBef>
                    <a:spcPts val="0"/>
                  </a:spcBef>
                  <a:spcAft>
                    <a:spcPts val="0"/>
                  </a:spcAft>
                  <a:buFont typeface="Arial" panose="020B0604020202020204" pitchFamily="34" charset="0"/>
                  <a:buChar char="•"/>
                  <a:defRPr/>
                </a:pPr>
                <a:r>
                  <a:rPr lang="sv-SE" sz="1800" i="1" kern="0" dirty="0" smtClean="0">
                    <a:solidFill>
                      <a:schemeClr val="tx1"/>
                    </a:solidFill>
                    <a:effectLst/>
                    <a:sym typeface="Symbol"/>
                  </a:rPr>
                  <a:t>IS:</a:t>
                </a:r>
                <a:r>
                  <a:rPr lang="sv-SE" sz="1800" kern="0" dirty="0">
                    <a:solidFill>
                      <a:schemeClr val="tx1"/>
                    </a:solidFill>
                    <a:effectLst/>
                    <a:sym typeface="Symbol"/>
                  </a:rPr>
                  <a:t> </a:t>
                </a:r>
                <a:r>
                  <a:rPr lang="sv-SE" sz="1800" i="1" kern="0" dirty="0">
                    <a:solidFill>
                      <a:schemeClr val="tx1"/>
                    </a:solidFill>
                    <a:effectLst/>
                    <a:sym typeface="Symbol"/>
                  </a:rPr>
                  <a:t>Y = C</a:t>
                </a:r>
                <a:r>
                  <a:rPr lang="sv-SE" sz="2000" kern="0" dirty="0">
                    <a:solidFill>
                      <a:schemeClr val="tx1"/>
                    </a:solidFill>
                    <a:effectLst/>
                    <a:sym typeface="Symbol"/>
                  </a:rPr>
                  <a:t>(</a:t>
                </a:r>
                <a:r>
                  <a:rPr lang="sv-SE" sz="1800" i="1" kern="0" dirty="0">
                    <a:solidFill>
                      <a:schemeClr val="tx1"/>
                    </a:solidFill>
                    <a:effectLst/>
                    <a:sym typeface="Symbol"/>
                  </a:rPr>
                  <a:t>Y-T</a:t>
                </a:r>
                <a:r>
                  <a:rPr lang="sv-SE" sz="1800" kern="0" dirty="0">
                    <a:solidFill>
                      <a:schemeClr val="tx1"/>
                    </a:solidFill>
                    <a:effectLst/>
                    <a:sym typeface="Symbol"/>
                  </a:rPr>
                  <a:t>) +</a:t>
                </a:r>
                <a:r>
                  <a:rPr lang="sv-SE" sz="1800" kern="0" dirty="0">
                    <a:solidFill>
                      <a:schemeClr val="tx1"/>
                    </a:solidFill>
                    <a:effectLst/>
                  </a:rPr>
                  <a:t> </a:t>
                </a:r>
                <a:r>
                  <a:rPr lang="sv-SE" sz="1800" i="1" kern="0" dirty="0">
                    <a:solidFill>
                      <a:schemeClr val="tx1"/>
                    </a:solidFill>
                    <a:effectLst/>
                  </a:rPr>
                  <a:t>I</a:t>
                </a:r>
                <a:r>
                  <a:rPr lang="sv-SE" sz="1800" kern="0" dirty="0">
                    <a:solidFill>
                      <a:schemeClr val="tx1"/>
                    </a:solidFill>
                    <a:effectLst/>
                  </a:rPr>
                  <a:t>(</a:t>
                </a:r>
                <a:r>
                  <a:rPr lang="sv-SE" sz="1800" i="1" kern="0" dirty="0" err="1">
                    <a:solidFill>
                      <a:schemeClr val="tx1"/>
                    </a:solidFill>
                    <a:effectLst/>
                  </a:rPr>
                  <a:t>Y,i</a:t>
                </a:r>
                <a:r>
                  <a:rPr lang="sv-SE" sz="1800" kern="0" dirty="0">
                    <a:solidFill>
                      <a:schemeClr val="tx1"/>
                    </a:solidFill>
                    <a:effectLst/>
                  </a:rPr>
                  <a:t>) + </a:t>
                </a:r>
                <a:r>
                  <a:rPr lang="sv-SE" sz="1800" i="1" kern="0" dirty="0">
                    <a:solidFill>
                      <a:schemeClr val="tx1"/>
                    </a:solidFill>
                    <a:effectLst/>
                  </a:rPr>
                  <a:t>G</a:t>
                </a:r>
              </a:p>
              <a:p>
                <a:pPr marL="857250" lvl="1" indent="-457200" eaLnBrk="1" hangingPunct="1">
                  <a:spcBef>
                    <a:spcPts val="0"/>
                  </a:spcBef>
                  <a:spcAft>
                    <a:spcPts val="0"/>
                  </a:spcAft>
                  <a:buFont typeface="Arial" panose="020B0604020202020204" pitchFamily="34" charset="0"/>
                  <a:buChar char="•"/>
                  <a:defRPr/>
                </a:pPr>
                <a:r>
                  <a:rPr lang="sv-SE" sz="1800" kern="0" dirty="0" smtClean="0">
                    <a:effectLst/>
                  </a:rPr>
                  <a:t> </a:t>
                </a:r>
                <a:r>
                  <a:rPr lang="sv-SE" sz="1800" i="1" kern="0" dirty="0">
                    <a:solidFill>
                      <a:schemeClr val="tx1"/>
                    </a:solidFill>
                    <a:effectLst/>
                  </a:rPr>
                  <a:t>LM:  </a:t>
                </a:r>
                <a14:m>
                  <m:oMath xmlns:m="http://schemas.openxmlformats.org/officeDocument/2006/math">
                    <m:f>
                      <m:fPr>
                        <m:ctrlPr>
                          <a:rPr lang="sv-SE" sz="1800" i="1" kern="0">
                            <a:solidFill>
                              <a:schemeClr val="tx1"/>
                            </a:solidFill>
                            <a:effectLst/>
                            <a:latin typeface="Cambria Math"/>
                          </a:rPr>
                        </m:ctrlPr>
                      </m:fPr>
                      <m:num>
                        <m:r>
                          <a:rPr lang="sv-SE" sz="1800" i="1" kern="0">
                            <a:solidFill>
                              <a:schemeClr val="tx1"/>
                            </a:solidFill>
                            <a:effectLst/>
                            <a:latin typeface="Cambria Math"/>
                          </a:rPr>
                          <m:t>𝑀</m:t>
                        </m:r>
                      </m:num>
                      <m:den>
                        <m:r>
                          <a:rPr lang="sv-SE" sz="1800" i="1" kern="0">
                            <a:solidFill>
                              <a:schemeClr val="tx1"/>
                            </a:solidFill>
                            <a:effectLst/>
                            <a:latin typeface="Cambria Math"/>
                          </a:rPr>
                          <m:t>𝑃</m:t>
                        </m:r>
                      </m:den>
                    </m:f>
                    <m:r>
                      <a:rPr lang="sv-SE" sz="1800" i="1" kern="0">
                        <a:solidFill>
                          <a:schemeClr val="tx1"/>
                        </a:solidFill>
                        <a:effectLst/>
                        <a:latin typeface="Cambria Math"/>
                      </a:rPr>
                      <m:t>= </m:t>
                    </m:r>
                  </m:oMath>
                </a14:m>
                <a:r>
                  <a:rPr lang="sv-SE" sz="1800" i="1" kern="0" dirty="0">
                    <a:solidFill>
                      <a:schemeClr val="tx1"/>
                    </a:solidFill>
                    <a:effectLst/>
                  </a:rPr>
                  <a:t>Y </a:t>
                </a:r>
                <a:r>
                  <a:rPr lang="sv-SE" sz="1800" kern="0" baseline="15000" dirty="0">
                    <a:solidFill>
                      <a:schemeClr val="tx1"/>
                    </a:solidFill>
                    <a:effectLst/>
                    <a:sym typeface="Symbol"/>
                  </a:rPr>
                  <a:t></a:t>
                </a:r>
                <a:r>
                  <a:rPr lang="sv-SE" sz="1800" i="1" kern="0" dirty="0">
                    <a:solidFill>
                      <a:schemeClr val="tx1"/>
                    </a:solidFill>
                    <a:effectLst/>
                    <a:sym typeface="Symbol"/>
                  </a:rPr>
                  <a:t> L</a:t>
                </a:r>
                <a:r>
                  <a:rPr lang="sv-SE" sz="1800" kern="0" dirty="0">
                    <a:solidFill>
                      <a:schemeClr val="tx1"/>
                    </a:solidFill>
                    <a:effectLst/>
                    <a:sym typeface="Symbol"/>
                  </a:rPr>
                  <a:t>(</a:t>
                </a:r>
                <a:r>
                  <a:rPr lang="sv-SE" sz="1800" i="1" kern="0" dirty="0">
                    <a:solidFill>
                      <a:schemeClr val="tx1"/>
                    </a:solidFill>
                    <a:effectLst/>
                    <a:sym typeface="Symbol"/>
                  </a:rPr>
                  <a:t>i</a:t>
                </a:r>
                <a:r>
                  <a:rPr lang="sv-SE" sz="1800" kern="0" dirty="0" smtClean="0">
                    <a:solidFill>
                      <a:schemeClr val="tx1"/>
                    </a:solidFill>
                    <a:effectLst/>
                    <a:sym typeface="Symbol"/>
                  </a:rPr>
                  <a:t>)</a:t>
                </a:r>
              </a:p>
              <a:p>
                <a:pPr marL="457200" indent="-457200" eaLnBrk="1" hangingPunct="1">
                  <a:spcBef>
                    <a:spcPts val="0"/>
                  </a:spcBef>
                  <a:spcAft>
                    <a:spcPts val="0"/>
                  </a:spcAft>
                  <a:buFont typeface="Arial" panose="020B0604020202020204" pitchFamily="34" charset="0"/>
                  <a:buChar char="•"/>
                  <a:defRPr/>
                </a:pPr>
                <a:r>
                  <a:rPr lang="sv-SE" sz="2000" b="1" kern="0" dirty="0">
                    <a:effectLst/>
                  </a:rPr>
                  <a:t>Steg </a:t>
                </a:r>
                <a:r>
                  <a:rPr lang="sv-SE" sz="2000" b="1" kern="0" dirty="0" smtClean="0">
                    <a:effectLst/>
                  </a:rPr>
                  <a:t>2. </a:t>
                </a:r>
                <a:r>
                  <a:rPr lang="sv-SE" sz="2000" kern="0" dirty="0" smtClean="0">
                    <a:effectLst/>
                  </a:rPr>
                  <a:t>Visa i </a:t>
                </a:r>
                <a:r>
                  <a:rPr lang="sv-SE" sz="2000" i="1" kern="0" dirty="0" smtClean="0">
                    <a:effectLst/>
                  </a:rPr>
                  <a:t>IS-LM</a:t>
                </a:r>
                <a:r>
                  <a:rPr lang="sv-SE" sz="2000" kern="0" dirty="0" smtClean="0">
                    <a:effectLst/>
                  </a:rPr>
                  <a:t>-diagrammet hur jämvikten ändras.</a:t>
                </a:r>
                <a:endParaRPr lang="sv-SE" sz="2000" kern="0" dirty="0">
                  <a:solidFill>
                    <a:schemeClr val="tx1"/>
                  </a:solidFill>
                  <a:effectLst>
                    <a:outerShdw blurRad="38100" dist="38100" dir="2700000" algn="tl">
                      <a:srgbClr val="000000">
                        <a:alpha val="43137"/>
                      </a:srgbClr>
                    </a:outerShdw>
                  </a:effectLst>
                  <a:sym typeface="Symbol"/>
                </a:endParaRPr>
              </a:p>
            </p:txBody>
          </p:sp>
        </mc:Choice>
        <mc:Fallback xmlns="">
          <p:sp>
            <p:nvSpPr>
              <p:cNvPr id="7" name="Rectangle 3"/>
              <p:cNvSpPr txBox="1">
                <a:spLocks noRot="1" noChangeAspect="1" noMove="1" noResize="1" noEditPoints="1" noAdjustHandles="1" noChangeArrowheads="1" noChangeShapeType="1" noTextEdit="1"/>
              </p:cNvSpPr>
              <p:nvPr/>
            </p:nvSpPr>
            <p:spPr bwMode="auto">
              <a:xfrm>
                <a:off x="610580" y="1412776"/>
                <a:ext cx="7922840" cy="4344988"/>
              </a:xfrm>
              <a:prstGeom prst="rect">
                <a:avLst/>
              </a:prstGeom>
              <a:blipFill rotWithShape="1">
                <a:blip r:embed="rId2"/>
                <a:stretch>
                  <a:fillRect l="-692" t="-561"/>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wipe(left)">
                                      <p:cBhvr>
                                        <p:cTn id="7" dur="5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wipe(left)">
                                      <p:cBhvr>
                                        <p:cTn id="12" dur="500"/>
                                        <p:tgtEl>
                                          <p:spTgt spid="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
                                            <p:txEl>
                                              <p:pRg st="2" end="2"/>
                                            </p:txEl>
                                          </p:spTgt>
                                        </p:tgtEl>
                                        <p:attrNameLst>
                                          <p:attrName>style.visibility</p:attrName>
                                        </p:attrNameLst>
                                      </p:cBhvr>
                                      <p:to>
                                        <p:strVal val="visible"/>
                                      </p:to>
                                    </p:set>
                                    <p:animEffect transition="in" filter="wipe(left)">
                                      <p:cBhvr>
                                        <p:cTn id="17" dur="500"/>
                                        <p:tgtEl>
                                          <p:spTgt spid="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
                                            <p:txEl>
                                              <p:pRg st="3" end="3"/>
                                            </p:txEl>
                                          </p:spTgt>
                                        </p:tgtEl>
                                        <p:attrNameLst>
                                          <p:attrName>style.visibility</p:attrName>
                                        </p:attrNameLst>
                                      </p:cBhvr>
                                      <p:to>
                                        <p:strVal val="visible"/>
                                      </p:to>
                                    </p:set>
                                    <p:animEffect transition="in" filter="wipe(left)">
                                      <p:cBhvr>
                                        <p:cTn id="22" dur="500"/>
                                        <p:tgtEl>
                                          <p:spTgt spid="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xEl>
                                              <p:pRg st="4" end="4"/>
                                            </p:txEl>
                                          </p:spTgt>
                                        </p:tgtEl>
                                        <p:attrNameLst>
                                          <p:attrName>style.visibility</p:attrName>
                                        </p:attrNameLst>
                                      </p:cBhvr>
                                      <p:to>
                                        <p:strVal val="visible"/>
                                      </p:to>
                                    </p:set>
                                    <p:animEffect transition="in" filter="wipe(left)">
                                      <p:cBhvr>
                                        <p:cTn id="27" dur="500"/>
                                        <p:tgtEl>
                                          <p:spTgt spid="7">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
                                            <p:txEl>
                                              <p:pRg st="5" end="5"/>
                                            </p:txEl>
                                          </p:spTgt>
                                        </p:tgtEl>
                                        <p:attrNameLst>
                                          <p:attrName>style.visibility</p:attrName>
                                        </p:attrNameLst>
                                      </p:cBhvr>
                                      <p:to>
                                        <p:strVal val="visible"/>
                                      </p:to>
                                    </p:set>
                                    <p:animEffect transition="in" filter="wipe(left)">
                                      <p:cBhvr>
                                        <p:cTn id="32" dur="500"/>
                                        <p:tgtEl>
                                          <p:spTgt spid="7">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7">
                                            <p:txEl>
                                              <p:pRg st="6" end="6"/>
                                            </p:txEl>
                                          </p:spTgt>
                                        </p:tgtEl>
                                        <p:attrNameLst>
                                          <p:attrName>style.visibility</p:attrName>
                                        </p:attrNameLst>
                                      </p:cBhvr>
                                      <p:to>
                                        <p:strVal val="visible"/>
                                      </p:to>
                                    </p:set>
                                    <p:animEffect transition="in" filter="wipe(left)">
                                      <p:cBhvr>
                                        <p:cTn id="37" dur="500"/>
                                        <p:tgtEl>
                                          <p:spTgt spid="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bldLvl="2"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9970" name="Rectangle 2"/>
          <p:cNvSpPr>
            <a:spLocks noGrp="1" noChangeArrowheads="1"/>
          </p:cNvSpPr>
          <p:nvPr>
            <p:ph type="title"/>
          </p:nvPr>
        </p:nvSpPr>
        <p:spPr>
          <a:xfrm>
            <a:off x="611188" y="0"/>
            <a:ext cx="8072437" cy="1138238"/>
          </a:xfrm>
        </p:spPr>
        <p:txBody>
          <a:bodyPr/>
          <a:lstStyle/>
          <a:p>
            <a:pPr eaLnBrk="1" hangingPunct="1">
              <a:defRPr/>
            </a:pPr>
            <a:r>
              <a:rPr lang="sv-SE" dirty="0" smtClean="0">
                <a:cs typeface="+mj-cs"/>
              </a:rPr>
              <a:t>Varumarknadsjämvikt (</a:t>
            </a:r>
            <a:r>
              <a:rPr lang="sv-SE" i="1" dirty="0" smtClean="0">
                <a:cs typeface="+mj-cs"/>
              </a:rPr>
              <a:t>IS</a:t>
            </a:r>
            <a:r>
              <a:rPr lang="sv-SE" dirty="0" smtClean="0">
                <a:cs typeface="+mj-cs"/>
              </a:rPr>
              <a:t>-sambandet) </a:t>
            </a:r>
            <a:r>
              <a:rPr lang="sv-SE" dirty="0">
                <a:cs typeface="+mj-cs"/>
              </a:rPr>
              <a:t>i </a:t>
            </a:r>
            <a:r>
              <a:rPr lang="sv-SE" dirty="0" smtClean="0">
                <a:cs typeface="+mj-cs"/>
              </a:rPr>
              <a:t>en öppen </a:t>
            </a:r>
            <a:r>
              <a:rPr lang="sv-SE" dirty="0">
                <a:cs typeface="+mj-cs"/>
              </a:rPr>
              <a:t>ekonomi</a:t>
            </a:r>
            <a:endParaRPr lang="sv-SE" dirty="0" smtClean="0">
              <a:cs typeface="+mj-cs"/>
            </a:endParaRPr>
          </a:p>
        </p:txBody>
      </p:sp>
      <p:sp>
        <p:nvSpPr>
          <p:cNvPr id="6" name="Slide Number Placeholder 2"/>
          <p:cNvSpPr>
            <a:spLocks noGrp="1"/>
          </p:cNvSpPr>
          <p:nvPr>
            <p:ph type="sldNum" sz="quarter" idx="10"/>
          </p:nvPr>
        </p:nvSpPr>
        <p:spPr>
          <a:xfrm>
            <a:off x="0" y="6516688"/>
            <a:ext cx="2379663" cy="336550"/>
          </a:xfrm>
        </p:spPr>
        <p:txBody>
          <a:bodyPr/>
          <a:lstStyle/>
          <a:p>
            <a:pPr>
              <a:buFontTx/>
              <a:buNone/>
              <a:defRPr/>
            </a:pPr>
            <a:r>
              <a:rPr lang="sv-SE" altLang="sv-SE"/>
              <a:t>Sammanfattning: sid. </a:t>
            </a:r>
            <a:fld id="{EB712FA4-686C-4484-8A54-051909B57DFC}" type="slidenum">
              <a:rPr lang="en-GB" altLang="sv-SE"/>
              <a:pPr>
                <a:buFontTx/>
                <a:buNone/>
                <a:defRPr/>
              </a:pPr>
              <a:t>11</a:t>
            </a:fld>
            <a:endParaRPr lang="en-GB" altLang="sv-SE"/>
          </a:p>
        </p:txBody>
      </p:sp>
      <mc:AlternateContent xmlns:mc="http://schemas.openxmlformats.org/markup-compatibility/2006" xmlns:a14="http://schemas.microsoft.com/office/drawing/2010/main">
        <mc:Choice Requires="a14">
          <p:sp>
            <p:nvSpPr>
              <p:cNvPr id="7" name="Rectangle 3"/>
              <p:cNvSpPr txBox="1">
                <a:spLocks noChangeArrowheads="1"/>
              </p:cNvSpPr>
              <p:nvPr/>
            </p:nvSpPr>
            <p:spPr bwMode="auto">
              <a:xfrm>
                <a:off x="611560" y="1414362"/>
                <a:ext cx="7848872" cy="5112568"/>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S Gothic"/>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cs typeface="MS Gothic"/>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a:lstStyle>
              <a:p>
                <a:pPr>
                  <a:spcBef>
                    <a:spcPts val="0"/>
                  </a:spcBef>
                  <a:spcAft>
                    <a:spcPts val="0"/>
                  </a:spcAft>
                  <a:buFont typeface="Arial" panose="020B0604020202020204" pitchFamily="34" charset="0"/>
                  <a:buChar char="•"/>
                  <a:defRPr/>
                </a:pPr>
                <a:r>
                  <a:rPr lang="sv-SE" sz="2000" kern="0" dirty="0" smtClean="0">
                    <a:solidFill>
                      <a:schemeClr val="tx1"/>
                    </a:solidFill>
                    <a:effectLst/>
                  </a:rPr>
                  <a:t>Efterfrågan på inhemskt producerade varor (och tjänster) i en </a:t>
                </a:r>
                <a:r>
                  <a:rPr lang="sv-SE" sz="2000" b="1" kern="0" dirty="0">
                    <a:solidFill>
                      <a:schemeClr val="tx1"/>
                    </a:solidFill>
                    <a:effectLst/>
                  </a:rPr>
                  <a:t>öppen</a:t>
                </a:r>
                <a:r>
                  <a:rPr lang="sv-SE" sz="2000" kern="0" dirty="0">
                    <a:solidFill>
                      <a:schemeClr val="tx1"/>
                    </a:solidFill>
                    <a:effectLst/>
                  </a:rPr>
                  <a:t> ekonomi ges </a:t>
                </a:r>
                <a:r>
                  <a:rPr lang="sv-SE" sz="2000" kern="0" dirty="0" smtClean="0">
                    <a:solidFill>
                      <a:schemeClr val="tx1"/>
                    </a:solidFill>
                    <a:effectLst/>
                  </a:rPr>
                  <a:t>av:</a:t>
                </a:r>
              </a:p>
              <a:p>
                <a:pPr marL="0" indent="0" algn="ctr">
                  <a:spcBef>
                    <a:spcPts val="0"/>
                  </a:spcBef>
                  <a:spcAft>
                    <a:spcPts val="0"/>
                  </a:spcAft>
                  <a:buNone/>
                  <a:defRPr/>
                </a:pPr>
                <a14:m>
                  <m:oMathPara xmlns:m="http://schemas.openxmlformats.org/officeDocument/2006/math">
                    <m:oMathParaPr>
                      <m:jc m:val="centerGroup"/>
                    </m:oMathParaPr>
                    <m:oMath xmlns:m="http://schemas.openxmlformats.org/officeDocument/2006/math">
                      <m:r>
                        <m:rPr>
                          <m:nor/>
                        </m:rPr>
                        <a:rPr lang="sv-SE" sz="2000" i="1" kern="0" smtClean="0">
                          <a:solidFill>
                            <a:schemeClr val="tx1"/>
                          </a:solidFill>
                          <a:effectLst/>
                        </a:rPr>
                        <m:t>Z</m:t>
                      </m:r>
                      <m:r>
                        <m:rPr>
                          <m:nor/>
                        </m:rPr>
                        <a:rPr lang="sv-SE" sz="2000" i="1" kern="0" smtClean="0">
                          <a:solidFill>
                            <a:schemeClr val="tx1"/>
                          </a:solidFill>
                          <a:effectLst/>
                        </a:rPr>
                        <m:t>=</m:t>
                      </m:r>
                      <m:r>
                        <m:rPr>
                          <m:nor/>
                        </m:rPr>
                        <a:rPr lang="sv-SE" sz="2000" i="1" kern="0" smtClean="0">
                          <a:solidFill>
                            <a:schemeClr val="tx1"/>
                          </a:solidFill>
                          <a:effectLst/>
                        </a:rPr>
                        <m:t>C</m:t>
                      </m:r>
                      <m:r>
                        <m:rPr>
                          <m:nor/>
                        </m:rPr>
                        <a:rPr lang="sv-SE" sz="2000" i="1" kern="0" smtClean="0">
                          <a:solidFill>
                            <a:schemeClr val="tx1"/>
                          </a:solidFill>
                          <a:effectLst/>
                        </a:rPr>
                        <m:t>+</m:t>
                      </m:r>
                      <m:r>
                        <m:rPr>
                          <m:nor/>
                        </m:rPr>
                        <a:rPr lang="sv-SE" sz="2000" i="1" kern="0" smtClean="0">
                          <a:solidFill>
                            <a:schemeClr val="tx1"/>
                          </a:solidFill>
                          <a:effectLst/>
                        </a:rPr>
                        <m:t>I</m:t>
                      </m:r>
                      <m:r>
                        <m:rPr>
                          <m:nor/>
                        </m:rPr>
                        <a:rPr lang="sv-SE" sz="2000" i="1" kern="0" smtClean="0">
                          <a:solidFill>
                            <a:schemeClr val="tx1"/>
                          </a:solidFill>
                          <a:effectLst/>
                        </a:rPr>
                        <m:t>+</m:t>
                      </m:r>
                      <m:r>
                        <m:rPr>
                          <m:nor/>
                        </m:rPr>
                        <a:rPr lang="sv-SE" sz="2000" i="1" kern="0" smtClean="0">
                          <a:solidFill>
                            <a:schemeClr val="tx1"/>
                          </a:solidFill>
                          <a:effectLst/>
                        </a:rPr>
                        <m:t>G</m:t>
                      </m:r>
                      <m:r>
                        <m:rPr>
                          <m:nor/>
                        </m:rPr>
                        <a:rPr lang="sv-SE" sz="2000" i="1" kern="0" smtClean="0">
                          <a:solidFill>
                            <a:schemeClr val="tx1"/>
                          </a:solidFill>
                          <a:effectLst/>
                        </a:rPr>
                        <m:t>−</m:t>
                      </m:r>
                      <m:f>
                        <m:fPr>
                          <m:ctrlPr>
                            <a:rPr lang="sv-SE" sz="2000" i="1" kern="0" smtClean="0">
                              <a:solidFill>
                                <a:schemeClr val="tx1"/>
                              </a:solidFill>
                              <a:effectLst/>
                              <a:latin typeface="Cambria Math"/>
                            </a:rPr>
                          </m:ctrlPr>
                        </m:fPr>
                        <m:num>
                          <m:r>
                            <m:rPr>
                              <m:nor/>
                            </m:rPr>
                            <a:rPr lang="sv-SE" sz="2000" i="1" kern="0" smtClean="0">
                              <a:solidFill>
                                <a:schemeClr val="tx1"/>
                              </a:solidFill>
                              <a:effectLst/>
                            </a:rPr>
                            <m:t>IM</m:t>
                          </m:r>
                        </m:num>
                        <m:den>
                          <m:r>
                            <m:rPr>
                              <m:nor/>
                            </m:rPr>
                            <a:rPr lang="sv-SE" sz="2000" i="1" kern="0" smtClean="0">
                              <a:solidFill>
                                <a:schemeClr val="tx1"/>
                              </a:solidFill>
                              <a:effectLst/>
                              <a:ea typeface="Cambria Math"/>
                            </a:rPr>
                            <m:t>ε</m:t>
                          </m:r>
                        </m:den>
                      </m:f>
                      <m:r>
                        <m:rPr>
                          <m:nor/>
                        </m:rPr>
                        <a:rPr lang="sv-SE" sz="2000" i="1" kern="0" smtClean="0">
                          <a:solidFill>
                            <a:schemeClr val="tx1"/>
                          </a:solidFill>
                          <a:effectLst/>
                        </a:rPr>
                        <m:t>+</m:t>
                      </m:r>
                      <m:r>
                        <m:rPr>
                          <m:nor/>
                        </m:rPr>
                        <a:rPr lang="sv-SE" sz="2000" i="1" kern="0" smtClean="0">
                          <a:solidFill>
                            <a:schemeClr val="tx1"/>
                          </a:solidFill>
                          <a:effectLst/>
                        </a:rPr>
                        <m:t>X</m:t>
                      </m:r>
                    </m:oMath>
                  </m:oMathPara>
                </a14:m>
                <a:endParaRPr lang="sv-SE" sz="1800" i="1" kern="0" dirty="0">
                  <a:solidFill>
                    <a:schemeClr val="tx1"/>
                  </a:solidFill>
                  <a:effectLst/>
                </a:endParaRPr>
              </a:p>
              <a:p>
                <a:pPr>
                  <a:spcBef>
                    <a:spcPts val="0"/>
                  </a:spcBef>
                  <a:spcAft>
                    <a:spcPts val="1200"/>
                  </a:spcAft>
                  <a:buFont typeface="Arial" panose="020B0604020202020204" pitchFamily="34" charset="0"/>
                  <a:buChar char="•"/>
                  <a:defRPr/>
                </a:pPr>
                <a:r>
                  <a:rPr lang="sv-SE" sz="2000" kern="0" dirty="0">
                    <a:effectLst/>
                  </a:rPr>
                  <a:t>Notera att i en öppen ekonomi är ”inhemsk efterfrågan på varor” </a:t>
                </a:r>
                <a:r>
                  <a:rPr lang="sv-SE" sz="2000" b="1" i="1" kern="0" dirty="0">
                    <a:effectLst/>
                  </a:rPr>
                  <a:t>inte </a:t>
                </a:r>
                <a:r>
                  <a:rPr lang="sv-SE" sz="2000" kern="0" dirty="0">
                    <a:effectLst/>
                  </a:rPr>
                  <a:t>lika med ”efterfrågan på inhemska varor”. Båda två </a:t>
                </a:r>
                <a:r>
                  <a:rPr lang="sv-SE" sz="2000" kern="0" dirty="0" smtClean="0">
                    <a:effectLst/>
                  </a:rPr>
                  <a:t>spelar </a:t>
                </a:r>
                <a:r>
                  <a:rPr lang="sv-SE" sz="2000" kern="0" dirty="0">
                    <a:effectLst/>
                  </a:rPr>
                  <a:t>viktiga separata roller i </a:t>
                </a:r>
                <a:r>
                  <a:rPr lang="sv-SE" sz="2000" kern="0" dirty="0" smtClean="0">
                    <a:effectLst/>
                  </a:rPr>
                  <a:t>analysen.</a:t>
                </a:r>
              </a:p>
              <a:p>
                <a:pPr>
                  <a:spcBef>
                    <a:spcPts val="0"/>
                  </a:spcBef>
                  <a:spcAft>
                    <a:spcPts val="1200"/>
                  </a:spcAft>
                  <a:buFont typeface="Arial" panose="020B0604020202020204" pitchFamily="34" charset="0"/>
                  <a:buChar char="•"/>
                  <a:defRPr/>
                </a:pPr>
                <a:r>
                  <a:rPr lang="sv-SE" sz="2000" kern="0" dirty="0" smtClean="0">
                    <a:effectLst/>
                  </a:rPr>
                  <a:t>Varför dela med </a:t>
                </a:r>
                <a:r>
                  <a:rPr lang="sv-SE" sz="2000" i="1" kern="0" dirty="0" smtClean="0">
                    <a:effectLst/>
                    <a:sym typeface="Symbol"/>
                  </a:rPr>
                  <a:t> </a:t>
                </a:r>
                <a:r>
                  <a:rPr lang="sv-SE" sz="2000" kern="0" dirty="0" smtClean="0">
                    <a:effectLst/>
                    <a:sym typeface="Symbol"/>
                  </a:rPr>
                  <a:t>?</a:t>
                </a:r>
              </a:p>
              <a:p>
                <a:pPr>
                  <a:spcBef>
                    <a:spcPts val="0"/>
                  </a:spcBef>
                  <a:spcAft>
                    <a:spcPts val="1200"/>
                  </a:spcAft>
                  <a:buFont typeface="Arial" panose="020B0604020202020204" pitchFamily="34" charset="0"/>
                  <a:buChar char="•"/>
                  <a:defRPr/>
                </a:pPr>
                <a:r>
                  <a:rPr lang="sv-SE" sz="2000" kern="0" dirty="0" smtClean="0">
                    <a:effectLst/>
                    <a:sym typeface="Symbol"/>
                  </a:rPr>
                  <a:t>Vi räknar allt i termer av inhemska varor. Kom ihåg exemplet där en värdet på en Volvo motsvarade värdet på en halv BMW. Detta relativpris måste vi ta hänsyn till. Om vi tex importerar 1000 BMW och exporterar 1000 Volvo är då in handelsbalansen 0 om relativpriset  är 0,5 BMW/Volvo? </a:t>
                </a:r>
              </a:p>
              <a:p>
                <a:pPr>
                  <a:spcBef>
                    <a:spcPts val="0"/>
                  </a:spcBef>
                  <a:spcAft>
                    <a:spcPts val="1200"/>
                  </a:spcAft>
                  <a:buFont typeface="Arial" panose="020B0604020202020204" pitchFamily="34" charset="0"/>
                  <a:buChar char="•"/>
                  <a:defRPr/>
                </a:pPr>
                <a:r>
                  <a:rPr lang="sv-SE" sz="2000" kern="0" dirty="0" smtClean="0">
                    <a:effectLst/>
                    <a:sym typeface="Symbol"/>
                  </a:rPr>
                  <a:t>Nej, för noll i handelsbalans krävs att vi exporterar 2000 Volvo (</a:t>
                </a:r>
                <a:r>
                  <a:rPr lang="sv-SE" sz="2000" i="1" kern="0" dirty="0" smtClean="0">
                    <a:effectLst/>
                    <a:sym typeface="Symbol"/>
                  </a:rPr>
                  <a:t>IM</a:t>
                </a:r>
                <a:r>
                  <a:rPr lang="sv-SE" sz="2000" kern="0" dirty="0" smtClean="0">
                    <a:effectLst/>
                    <a:sym typeface="Symbol"/>
                  </a:rPr>
                  <a:t>=1000/0,5=2000). </a:t>
                </a:r>
                <a:endParaRPr lang="sv-SE" sz="2000" kern="0" dirty="0" smtClean="0">
                  <a:effectLst/>
                </a:endParaRPr>
              </a:p>
              <a:p>
                <a:pPr>
                  <a:spcBef>
                    <a:spcPts val="0"/>
                  </a:spcBef>
                  <a:spcAft>
                    <a:spcPts val="0"/>
                  </a:spcAft>
                  <a:buFont typeface="Arial" panose="020B0604020202020204" pitchFamily="34" charset="0"/>
                  <a:buChar char="•"/>
                  <a:defRPr/>
                </a:pPr>
                <a:endParaRPr lang="sv-SE" sz="2000" kern="0" dirty="0">
                  <a:solidFill>
                    <a:schemeClr val="tx1"/>
                  </a:solidFill>
                  <a:effectLst/>
                </a:endParaRPr>
              </a:p>
              <a:p>
                <a:pPr marL="0" indent="0">
                  <a:spcAft>
                    <a:spcPts val="1200"/>
                  </a:spcAft>
                  <a:buNone/>
                  <a:defRPr/>
                </a:pPr>
                <a:endParaRPr lang="sv-SE" sz="2000" kern="0" dirty="0" smtClean="0">
                  <a:solidFill>
                    <a:schemeClr val="tx1"/>
                  </a:solidFill>
                  <a:effectLst/>
                </a:endParaRPr>
              </a:p>
              <a:p>
                <a:pPr marL="0" indent="0">
                  <a:spcAft>
                    <a:spcPts val="1200"/>
                  </a:spcAft>
                  <a:buNone/>
                  <a:defRPr/>
                </a:pPr>
                <a:endParaRPr lang="sv-SE" sz="2000" kern="0" dirty="0">
                  <a:solidFill>
                    <a:schemeClr val="tx1"/>
                  </a:solidFill>
                  <a:effectLst/>
                </a:endParaRPr>
              </a:p>
              <a:p>
                <a:pPr>
                  <a:spcAft>
                    <a:spcPts val="1200"/>
                  </a:spcAft>
                  <a:buFont typeface="Arial" panose="020B0604020202020204" pitchFamily="34" charset="0"/>
                  <a:buChar char="•"/>
                  <a:defRPr/>
                </a:pPr>
                <a:endParaRPr lang="sv-SE" sz="2000" kern="0" dirty="0" smtClean="0">
                  <a:effectLst/>
                </a:endParaRPr>
              </a:p>
            </p:txBody>
          </p:sp>
        </mc:Choice>
        <mc:Fallback xmlns="">
          <p:sp>
            <p:nvSpPr>
              <p:cNvPr id="7" name="Rectangle 3"/>
              <p:cNvSpPr txBox="1">
                <a:spLocks noRot="1" noChangeAspect="1" noMove="1" noResize="1" noEditPoints="1" noAdjustHandles="1" noChangeArrowheads="1" noChangeShapeType="1" noTextEdit="1"/>
              </p:cNvSpPr>
              <p:nvPr/>
            </p:nvSpPr>
            <p:spPr bwMode="auto">
              <a:xfrm>
                <a:off x="611560" y="1414362"/>
                <a:ext cx="7848872" cy="5112568"/>
              </a:xfrm>
              <a:prstGeom prst="rect">
                <a:avLst/>
              </a:prstGeom>
              <a:blipFill rotWithShape="1">
                <a:blip r:embed="rId2"/>
                <a:stretch>
                  <a:fillRect l="-621" t="-477" r="-1630" b="-1788"/>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0386" name="Rectangle 2"/>
          <p:cNvSpPr>
            <a:spLocks noGrp="1" noChangeArrowheads="1"/>
          </p:cNvSpPr>
          <p:nvPr>
            <p:ph type="title"/>
          </p:nvPr>
        </p:nvSpPr>
        <p:spPr/>
        <p:txBody>
          <a:bodyPr/>
          <a:lstStyle/>
          <a:p>
            <a:pPr eaLnBrk="1" hangingPunct="1">
              <a:defRPr/>
            </a:pPr>
            <a:r>
              <a:rPr lang="sv-SE" dirty="0" smtClean="0">
                <a:cs typeface="+mj-cs"/>
              </a:rPr>
              <a:t>Jämvikt på varumarknaden och nettoexport</a:t>
            </a:r>
          </a:p>
        </p:txBody>
      </p:sp>
      <p:sp>
        <p:nvSpPr>
          <p:cNvPr id="400388" name="Rectangle 4"/>
          <p:cNvSpPr>
            <a:spLocks noChangeArrowheads="1"/>
          </p:cNvSpPr>
          <p:nvPr/>
        </p:nvSpPr>
        <p:spPr bwMode="auto">
          <a:xfrm>
            <a:off x="412750" y="1643063"/>
            <a:ext cx="3222625" cy="425291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285750" indent="-285750"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eaLnBrk="1" hangingPunct="1">
              <a:spcBef>
                <a:spcPct val="10000"/>
              </a:spcBef>
              <a:spcAft>
                <a:spcPct val="10000"/>
              </a:spcAft>
              <a:buClrTx/>
              <a:buFont typeface="Arial" pitchFamily="34" charset="0"/>
              <a:buChar char="•"/>
            </a:pPr>
            <a:r>
              <a:rPr lang="sv-SE" altLang="en-US" sz="1700" dirty="0"/>
              <a:t>Jämvikt på varumarknaden uppstår när efterfrågan på inhemska varor (</a:t>
            </a:r>
            <a:r>
              <a:rPr lang="sv-SE" altLang="en-US" sz="1700" dirty="0">
                <a:solidFill>
                  <a:srgbClr val="FF0000"/>
                </a:solidFill>
              </a:rPr>
              <a:t>högerledet</a:t>
            </a:r>
            <a:r>
              <a:rPr lang="sv-SE" altLang="en-US" sz="1700" dirty="0"/>
              <a:t>  i ekvationen </a:t>
            </a:r>
            <a:r>
              <a:rPr lang="sv-SE" altLang="en-US" sz="1700" dirty="0" smtClean="0"/>
              <a:t>t.h.) </a:t>
            </a:r>
            <a:r>
              <a:rPr lang="sv-SE" altLang="en-US" sz="1700" dirty="0"/>
              <a:t>är lika med produktionen </a:t>
            </a:r>
            <a:r>
              <a:rPr lang="sv-SE" altLang="en-US" sz="1700" i="1" dirty="0"/>
              <a:t>Y, </a:t>
            </a:r>
            <a:r>
              <a:rPr lang="sv-SE" altLang="en-US" sz="1700" dirty="0"/>
              <a:t>dvs</a:t>
            </a:r>
            <a:r>
              <a:rPr lang="sv-SE" altLang="en-US" sz="1700" i="1" dirty="0"/>
              <a:t> </a:t>
            </a:r>
            <a:r>
              <a:rPr lang="sv-SE" altLang="en-US" sz="1700" dirty="0"/>
              <a:t>där </a:t>
            </a:r>
            <a:r>
              <a:rPr lang="sv-SE" altLang="en-US" sz="1700" i="1" dirty="0"/>
              <a:t>ZZ </a:t>
            </a:r>
            <a:r>
              <a:rPr lang="sv-SE" altLang="en-US" sz="1700" dirty="0"/>
              <a:t>skär 45 graders linjen.</a:t>
            </a:r>
          </a:p>
          <a:p>
            <a:pPr eaLnBrk="1" hangingPunct="1">
              <a:spcBef>
                <a:spcPct val="10000"/>
              </a:spcBef>
              <a:spcAft>
                <a:spcPct val="10000"/>
              </a:spcAft>
              <a:buClrTx/>
              <a:buFont typeface="Arial" pitchFamily="34" charset="0"/>
              <a:buChar char="•"/>
            </a:pPr>
            <a:r>
              <a:rPr lang="sv-SE" altLang="en-US" sz="1700" dirty="0"/>
              <a:t>Handelsbalansen </a:t>
            </a:r>
            <a:r>
              <a:rPr lang="sv-SE" altLang="en-US" sz="1700" dirty="0" smtClean="0"/>
              <a:t>är noll där </a:t>
            </a:r>
            <a:r>
              <a:rPr lang="sv-SE" altLang="en-US" sz="1700" i="1" dirty="0" smtClean="0"/>
              <a:t>ZZ </a:t>
            </a:r>
            <a:r>
              <a:rPr lang="sv-SE" altLang="en-US" sz="1700" dirty="0" smtClean="0"/>
              <a:t>skär </a:t>
            </a:r>
            <a:r>
              <a:rPr lang="sv-SE" altLang="en-US" sz="1700" i="1" dirty="0" smtClean="0"/>
              <a:t>DD </a:t>
            </a:r>
            <a:r>
              <a:rPr lang="sv-SE" altLang="en-US" sz="1700" dirty="0" smtClean="0"/>
              <a:t>(</a:t>
            </a:r>
            <a:r>
              <a:rPr lang="sv-SE" altLang="en-US" sz="1700" i="1" dirty="0" smtClean="0"/>
              <a:t>Y</a:t>
            </a:r>
            <a:r>
              <a:rPr lang="sv-SE" altLang="en-US" sz="1700" i="1" baseline="-25000" dirty="0" smtClean="0"/>
              <a:t>TB</a:t>
            </a:r>
            <a:r>
              <a:rPr lang="sv-SE" altLang="en-US" sz="1700" dirty="0" smtClean="0"/>
              <a:t>)</a:t>
            </a:r>
            <a:r>
              <a:rPr lang="sv-SE" altLang="en-US" sz="1700" i="1" dirty="0" smtClean="0"/>
              <a:t>. </a:t>
            </a:r>
            <a:r>
              <a:rPr lang="sv-SE" altLang="en-US" sz="1700" dirty="0" smtClean="0"/>
              <a:t>Behöver inte vara fallet i </a:t>
            </a:r>
            <a:r>
              <a:rPr lang="sv-SE" altLang="en-US" sz="1700" dirty="0"/>
              <a:t>jämvikt.</a:t>
            </a:r>
          </a:p>
          <a:p>
            <a:pPr eaLnBrk="1" hangingPunct="1">
              <a:spcBef>
                <a:spcPct val="10000"/>
              </a:spcBef>
              <a:spcAft>
                <a:spcPct val="10000"/>
              </a:spcAft>
              <a:buClrTx/>
              <a:buFont typeface="Arial" pitchFamily="34" charset="0"/>
              <a:buChar char="•"/>
            </a:pPr>
            <a:r>
              <a:rPr lang="sv-SE" altLang="en-US" sz="1700" dirty="0"/>
              <a:t>Ju större jämviktsproduk-</a:t>
            </a:r>
            <a:r>
              <a:rPr lang="sv-SE" altLang="en-US" sz="1700" dirty="0" err="1"/>
              <a:t>tionen</a:t>
            </a:r>
            <a:r>
              <a:rPr lang="sv-SE" altLang="en-US" sz="1700" dirty="0"/>
              <a:t> är desto mindre blir handelsbalansen (</a:t>
            </a:r>
            <a:r>
              <a:rPr lang="sv-SE" altLang="en-US" sz="1700" i="1" dirty="0"/>
              <a:t>nettoexporten, NX</a:t>
            </a:r>
            <a:r>
              <a:rPr lang="sv-SE" altLang="en-US" sz="1700" dirty="0"/>
              <a:t>) </a:t>
            </a:r>
          </a:p>
          <a:p>
            <a:pPr eaLnBrk="1" hangingPunct="1">
              <a:spcBef>
                <a:spcPct val="10000"/>
              </a:spcBef>
              <a:spcAft>
                <a:spcPct val="10000"/>
              </a:spcAft>
              <a:buClrTx/>
              <a:buFont typeface="Arial" pitchFamily="34" charset="0"/>
              <a:buChar char="•"/>
            </a:pPr>
            <a:r>
              <a:rPr lang="sv-SE" altLang="en-US" sz="1700" dirty="0"/>
              <a:t>I exemplet är handels-balansen positiv – jämviktsproduktionen är lägre än den som ger </a:t>
            </a:r>
            <a:r>
              <a:rPr lang="sv-SE" altLang="en-US" sz="1700" i="1" dirty="0"/>
              <a:t>NX=0</a:t>
            </a:r>
            <a:r>
              <a:rPr lang="sv-SE" altLang="en-US" sz="1700" dirty="0"/>
              <a:t>. </a:t>
            </a:r>
          </a:p>
          <a:p>
            <a:pPr eaLnBrk="1" hangingPunct="1">
              <a:spcBef>
                <a:spcPct val="10000"/>
              </a:spcBef>
              <a:spcAft>
                <a:spcPct val="10000"/>
              </a:spcAft>
              <a:buClrTx/>
              <a:buFont typeface="Arial" pitchFamily="34" charset="0"/>
              <a:buChar char="•"/>
            </a:pPr>
            <a:endParaRPr lang="sv-SE" altLang="en-US" sz="1700" dirty="0"/>
          </a:p>
        </p:txBody>
      </p:sp>
      <p:sp>
        <p:nvSpPr>
          <p:cNvPr id="50180" name="Line 11"/>
          <p:cNvSpPr>
            <a:spLocks noChangeShapeType="1"/>
          </p:cNvSpPr>
          <p:nvPr/>
        </p:nvSpPr>
        <p:spPr bwMode="auto">
          <a:xfrm>
            <a:off x="4721225" y="1878013"/>
            <a:ext cx="0" cy="23907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0181" name="Line 12"/>
          <p:cNvSpPr>
            <a:spLocks noChangeShapeType="1"/>
          </p:cNvSpPr>
          <p:nvPr/>
        </p:nvSpPr>
        <p:spPr bwMode="auto">
          <a:xfrm>
            <a:off x="4706938" y="4283075"/>
            <a:ext cx="277018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0182" name="Text Box 13"/>
          <p:cNvSpPr txBox="1">
            <a:spLocks noChangeArrowheads="1"/>
          </p:cNvSpPr>
          <p:nvPr/>
        </p:nvSpPr>
        <p:spPr bwMode="auto">
          <a:xfrm rot="-5400000">
            <a:off x="3542506" y="2685257"/>
            <a:ext cx="1589087"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600"/>
              <a:t>Efterfr./Prod., </a:t>
            </a:r>
            <a:r>
              <a:rPr lang="sv-SE" altLang="en-US" sz="1600" i="1"/>
              <a:t>Y</a:t>
            </a:r>
            <a:endParaRPr lang="sv-SE" altLang="en-US" sz="1600"/>
          </a:p>
        </p:txBody>
      </p:sp>
      <p:sp>
        <p:nvSpPr>
          <p:cNvPr id="50183" name="Line 29"/>
          <p:cNvSpPr>
            <a:spLocks noChangeShapeType="1"/>
          </p:cNvSpPr>
          <p:nvPr/>
        </p:nvSpPr>
        <p:spPr bwMode="auto">
          <a:xfrm>
            <a:off x="5829300" y="3163888"/>
            <a:ext cx="0" cy="3222625"/>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0184" name="Text Box 30"/>
          <p:cNvSpPr txBox="1">
            <a:spLocks noChangeArrowheads="1"/>
          </p:cNvSpPr>
          <p:nvPr/>
        </p:nvSpPr>
        <p:spPr bwMode="auto">
          <a:xfrm>
            <a:off x="5934075" y="6421438"/>
            <a:ext cx="600075"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600" i="1"/>
              <a:t>Y</a:t>
            </a:r>
            <a:r>
              <a:rPr lang="sv-SE" altLang="en-US" sz="1600" i="1" baseline="-25000"/>
              <a:t>TB</a:t>
            </a:r>
            <a:endParaRPr lang="sv-SE" altLang="en-US" sz="1600" baseline="-25000"/>
          </a:p>
        </p:txBody>
      </p:sp>
      <p:sp>
        <p:nvSpPr>
          <p:cNvPr id="50185" name="Arc 41"/>
          <p:cNvSpPr>
            <a:spLocks/>
          </p:cNvSpPr>
          <p:nvPr/>
        </p:nvSpPr>
        <p:spPr bwMode="auto">
          <a:xfrm>
            <a:off x="5060950" y="3930650"/>
            <a:ext cx="222250" cy="354013"/>
          </a:xfrm>
          <a:custGeom>
            <a:avLst/>
            <a:gdLst>
              <a:gd name="T0" fmla="*/ 37907979 w 21600"/>
              <a:gd name="T1" fmla="*/ 0 h 35192"/>
              <a:gd name="T2" fmla="*/ 185715310 w 21600"/>
              <a:gd name="T3" fmla="*/ 360366936 h 35192"/>
              <a:gd name="T4" fmla="*/ 0 w 21600"/>
              <a:gd name="T5" fmla="*/ 218460937 h 35192"/>
              <a:gd name="T6" fmla="*/ 0 60000 65536"/>
              <a:gd name="T7" fmla="*/ 0 60000 65536"/>
              <a:gd name="T8" fmla="*/ 0 60000 65536"/>
            </a:gdLst>
            <a:ahLst/>
            <a:cxnLst>
              <a:cxn ang="T6">
                <a:pos x="T0" y="T1"/>
              </a:cxn>
              <a:cxn ang="T7">
                <a:pos x="T2" y="T3"/>
              </a:cxn>
              <a:cxn ang="T8">
                <a:pos x="T4" y="T5"/>
              </a:cxn>
            </a:cxnLst>
            <a:rect l="0" t="0" r="r" b="b"/>
            <a:pathLst>
              <a:path w="21600" h="35192" fill="none" extrusionOk="0">
                <a:moveTo>
                  <a:pt x="3381" y="0"/>
                </a:moveTo>
                <a:cubicBezTo>
                  <a:pt x="13874" y="1663"/>
                  <a:pt x="21600" y="10710"/>
                  <a:pt x="21600" y="21334"/>
                </a:cubicBezTo>
                <a:cubicBezTo>
                  <a:pt x="21600" y="26400"/>
                  <a:pt x="19819" y="31305"/>
                  <a:pt x="16568" y="35191"/>
                </a:cubicBezTo>
              </a:path>
              <a:path w="21600" h="35192" stroke="0" extrusionOk="0">
                <a:moveTo>
                  <a:pt x="3381" y="0"/>
                </a:moveTo>
                <a:cubicBezTo>
                  <a:pt x="13874" y="1663"/>
                  <a:pt x="21600" y="10710"/>
                  <a:pt x="21600" y="21334"/>
                </a:cubicBezTo>
                <a:cubicBezTo>
                  <a:pt x="21600" y="26400"/>
                  <a:pt x="19819" y="31305"/>
                  <a:pt x="16568" y="35191"/>
                </a:cubicBezTo>
                <a:lnTo>
                  <a:pt x="0" y="21334"/>
                </a:lnTo>
                <a:lnTo>
                  <a:pt x="3381" y="0"/>
                </a:lnTo>
                <a:close/>
              </a:path>
            </a:pathLst>
          </a:custGeom>
          <a:noFill/>
          <a:ln w="9525">
            <a:solidFill>
              <a:schemeClr val="tx1"/>
            </a:solidFill>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sv-SE"/>
          </a:p>
        </p:txBody>
      </p:sp>
      <p:sp>
        <p:nvSpPr>
          <p:cNvPr id="50186" name="Line 48"/>
          <p:cNvSpPr>
            <a:spLocks noChangeShapeType="1"/>
          </p:cNvSpPr>
          <p:nvPr/>
        </p:nvSpPr>
        <p:spPr bwMode="auto">
          <a:xfrm>
            <a:off x="6210300" y="3009900"/>
            <a:ext cx="0" cy="335280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50187" name="Group 76"/>
          <p:cNvGrpSpPr>
            <a:grpSpLocks/>
          </p:cNvGrpSpPr>
          <p:nvPr/>
        </p:nvGrpSpPr>
        <p:grpSpPr bwMode="auto">
          <a:xfrm>
            <a:off x="6832600" y="2616200"/>
            <a:ext cx="2311400" cy="1252538"/>
            <a:chOff x="4304" y="1648"/>
            <a:chExt cx="1456" cy="789"/>
          </a:xfrm>
        </p:grpSpPr>
        <p:sp>
          <p:nvSpPr>
            <p:cNvPr id="50210" name="Line 51"/>
            <p:cNvSpPr>
              <a:spLocks noChangeShapeType="1"/>
            </p:cNvSpPr>
            <p:nvPr/>
          </p:nvSpPr>
          <p:spPr bwMode="auto">
            <a:xfrm flipH="1" flipV="1">
              <a:off x="4611" y="1648"/>
              <a:ext cx="89" cy="19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0211" name="Text Box 54"/>
            <p:cNvSpPr txBox="1">
              <a:spLocks noChangeArrowheads="1"/>
            </p:cNvSpPr>
            <p:nvPr/>
          </p:nvSpPr>
          <p:spPr bwMode="auto">
            <a:xfrm>
              <a:off x="4304" y="1921"/>
              <a:ext cx="1456" cy="516"/>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eaLnBrk="1" hangingPunct="1">
                <a:spcBef>
                  <a:spcPct val="10000"/>
                </a:spcBef>
                <a:spcAft>
                  <a:spcPct val="10000"/>
                </a:spcAft>
                <a:buClrTx/>
                <a:buFont typeface="Wingdings" pitchFamily="2" charset="2"/>
                <a:buNone/>
              </a:pPr>
              <a:r>
                <a:rPr lang="sv-SE" altLang="en-US" sz="1400" dirty="0"/>
                <a:t>E</a:t>
              </a:r>
              <a:r>
                <a:rPr lang="sv-SE" altLang="en-US" sz="1400" dirty="0" smtClean="0"/>
                <a:t>fterfrågan </a:t>
              </a:r>
              <a:r>
                <a:rPr lang="sv-SE" altLang="en-US" sz="1400" dirty="0"/>
                <a:t>på inhemska varor</a:t>
              </a:r>
            </a:p>
          </p:txBody>
        </p:sp>
      </p:grpSp>
      <p:grpSp>
        <p:nvGrpSpPr>
          <p:cNvPr id="50188" name="Group 55"/>
          <p:cNvGrpSpPr>
            <a:grpSpLocks/>
          </p:cNvGrpSpPr>
          <p:nvPr/>
        </p:nvGrpSpPr>
        <p:grpSpPr bwMode="auto">
          <a:xfrm>
            <a:off x="4724400" y="2348200"/>
            <a:ext cx="4459672" cy="1244314"/>
            <a:chOff x="304" y="1538"/>
            <a:chExt cx="2628" cy="750"/>
          </a:xfrm>
        </p:grpSpPr>
        <p:sp>
          <p:nvSpPr>
            <p:cNvPr id="50208" name="Line 56"/>
            <p:cNvSpPr>
              <a:spLocks noChangeShapeType="1"/>
            </p:cNvSpPr>
            <p:nvPr/>
          </p:nvSpPr>
          <p:spPr bwMode="auto">
            <a:xfrm flipV="1">
              <a:off x="304" y="1648"/>
              <a:ext cx="1640" cy="640"/>
            </a:xfrm>
            <a:prstGeom prst="line">
              <a:avLst/>
            </a:prstGeom>
            <a:noFill/>
            <a:ln w="28575">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0209" name="Text Box 57"/>
            <p:cNvSpPr txBox="1">
              <a:spLocks noChangeArrowheads="1"/>
            </p:cNvSpPr>
            <p:nvPr/>
          </p:nvSpPr>
          <p:spPr bwMode="auto">
            <a:xfrm>
              <a:off x="1899" y="1538"/>
              <a:ext cx="1033" cy="204"/>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600" i="1" dirty="0" smtClean="0"/>
                <a:t>ZZ: C+I+G+NX</a:t>
              </a:r>
              <a:endParaRPr lang="sv-SE" altLang="en-US" sz="1600" i="1" dirty="0"/>
            </a:p>
          </p:txBody>
        </p:sp>
      </p:grpSp>
      <p:sp>
        <p:nvSpPr>
          <p:cNvPr id="50189" name="Line 58"/>
          <p:cNvSpPr>
            <a:spLocks noChangeShapeType="1"/>
          </p:cNvSpPr>
          <p:nvPr/>
        </p:nvSpPr>
        <p:spPr bwMode="auto">
          <a:xfrm flipV="1">
            <a:off x="4737100" y="1943100"/>
            <a:ext cx="2324100" cy="2324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0190" name="Text Box 59"/>
          <p:cNvSpPr txBox="1">
            <a:spLocks noChangeArrowheads="1"/>
          </p:cNvSpPr>
          <p:nvPr/>
        </p:nvSpPr>
        <p:spPr bwMode="auto">
          <a:xfrm>
            <a:off x="5211763" y="3802063"/>
            <a:ext cx="450850" cy="307975"/>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400"/>
              <a:t>45</a:t>
            </a:r>
            <a:r>
              <a:rPr lang="sv-SE" altLang="en-US" sz="1400" baseline="30000"/>
              <a:t>o</a:t>
            </a:r>
          </a:p>
        </p:txBody>
      </p:sp>
      <p:grpSp>
        <p:nvGrpSpPr>
          <p:cNvPr id="50191" name="Group 61"/>
          <p:cNvGrpSpPr>
            <a:grpSpLocks/>
          </p:cNvGrpSpPr>
          <p:nvPr/>
        </p:nvGrpSpPr>
        <p:grpSpPr bwMode="auto">
          <a:xfrm>
            <a:off x="4181475" y="4402138"/>
            <a:ext cx="4697413" cy="2157412"/>
            <a:chOff x="2634" y="2773"/>
            <a:chExt cx="2959" cy="1359"/>
          </a:xfrm>
        </p:grpSpPr>
        <p:sp>
          <p:nvSpPr>
            <p:cNvPr id="50198" name="Text Box 62"/>
            <p:cNvSpPr txBox="1">
              <a:spLocks noChangeArrowheads="1"/>
            </p:cNvSpPr>
            <p:nvPr/>
          </p:nvSpPr>
          <p:spPr bwMode="auto">
            <a:xfrm>
              <a:off x="4706" y="3920"/>
              <a:ext cx="201" cy="2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600" i="1"/>
                <a:t>Y</a:t>
              </a:r>
              <a:endParaRPr lang="sv-SE" altLang="en-US" sz="1600"/>
            </a:p>
          </p:txBody>
        </p:sp>
        <p:sp>
          <p:nvSpPr>
            <p:cNvPr id="50199" name="Line 63"/>
            <p:cNvSpPr>
              <a:spLocks noChangeShapeType="1"/>
            </p:cNvSpPr>
            <p:nvPr/>
          </p:nvSpPr>
          <p:spPr bwMode="auto">
            <a:xfrm>
              <a:off x="2974" y="2773"/>
              <a:ext cx="0" cy="124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0200" name="Line 64"/>
            <p:cNvSpPr>
              <a:spLocks noChangeShapeType="1"/>
            </p:cNvSpPr>
            <p:nvPr/>
          </p:nvSpPr>
          <p:spPr bwMode="auto">
            <a:xfrm>
              <a:off x="2965" y="4015"/>
              <a:ext cx="1745"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0201" name="Text Box 65"/>
            <p:cNvSpPr txBox="1">
              <a:spLocks noChangeArrowheads="1"/>
            </p:cNvSpPr>
            <p:nvPr/>
          </p:nvSpPr>
          <p:spPr bwMode="auto">
            <a:xfrm rot="-5400000">
              <a:off x="2226" y="3344"/>
              <a:ext cx="1027" cy="2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600"/>
                <a:t>Nettoexport, </a:t>
              </a:r>
              <a:r>
                <a:rPr lang="sv-SE" altLang="en-US" sz="1600" i="1"/>
                <a:t>NX</a:t>
              </a:r>
              <a:endParaRPr lang="sv-SE" altLang="en-US" sz="1600"/>
            </a:p>
          </p:txBody>
        </p:sp>
        <p:sp>
          <p:nvSpPr>
            <p:cNvPr id="50202" name="Text Box 66"/>
            <p:cNvSpPr txBox="1">
              <a:spLocks noChangeArrowheads="1"/>
            </p:cNvSpPr>
            <p:nvPr/>
          </p:nvSpPr>
          <p:spPr bwMode="auto">
            <a:xfrm>
              <a:off x="2801" y="3346"/>
              <a:ext cx="187" cy="213"/>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600"/>
                <a:t>0</a:t>
              </a:r>
            </a:p>
          </p:txBody>
        </p:sp>
        <p:sp>
          <p:nvSpPr>
            <p:cNvPr id="50203" name="Line 67"/>
            <p:cNvSpPr>
              <a:spLocks noChangeShapeType="1"/>
            </p:cNvSpPr>
            <p:nvPr/>
          </p:nvSpPr>
          <p:spPr bwMode="auto">
            <a:xfrm rot="1849718" flipV="1">
              <a:off x="3112" y="2969"/>
              <a:ext cx="1587" cy="933"/>
            </a:xfrm>
            <a:prstGeom prst="line">
              <a:avLst/>
            </a:prstGeom>
            <a:noFill/>
            <a:ln w="2857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50204" name="Group 68"/>
            <p:cNvGrpSpPr>
              <a:grpSpLocks/>
            </p:cNvGrpSpPr>
            <p:nvPr/>
          </p:nvGrpSpPr>
          <p:grpSpPr bwMode="auto">
            <a:xfrm rot="1972076">
              <a:off x="3047" y="3117"/>
              <a:ext cx="2094" cy="751"/>
              <a:chOff x="294" y="1563"/>
              <a:chExt cx="1959" cy="718"/>
            </a:xfrm>
          </p:grpSpPr>
          <p:sp>
            <p:nvSpPr>
              <p:cNvPr id="50206" name="Line 69"/>
              <p:cNvSpPr>
                <a:spLocks noChangeShapeType="1"/>
              </p:cNvSpPr>
              <p:nvPr/>
            </p:nvSpPr>
            <p:spPr bwMode="auto">
              <a:xfrm flipV="1">
                <a:off x="294" y="1641"/>
                <a:ext cx="1640" cy="640"/>
              </a:xfrm>
              <a:prstGeom prst="line">
                <a:avLst/>
              </a:prstGeom>
              <a:noFill/>
              <a:ln w="28575">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0207" name="Text Box 70"/>
              <p:cNvSpPr txBox="1">
                <a:spLocks noChangeArrowheads="1"/>
              </p:cNvSpPr>
              <p:nvPr/>
            </p:nvSpPr>
            <p:spPr bwMode="auto">
              <a:xfrm>
                <a:off x="1923" y="1563"/>
                <a:ext cx="330" cy="20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endParaRPr lang="sv-SE" altLang="en-US" sz="1600" i="1"/>
              </a:p>
            </p:txBody>
          </p:sp>
        </p:grpSp>
        <p:sp>
          <p:nvSpPr>
            <p:cNvPr id="50205" name="Rectangle 71"/>
            <p:cNvSpPr>
              <a:spLocks noChangeArrowheads="1"/>
            </p:cNvSpPr>
            <p:nvPr/>
          </p:nvSpPr>
          <p:spPr bwMode="auto">
            <a:xfrm>
              <a:off x="4794" y="3503"/>
              <a:ext cx="799" cy="211"/>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600" i="1"/>
                <a:t>NX</a:t>
              </a:r>
            </a:p>
          </p:txBody>
        </p:sp>
      </p:grpSp>
      <p:sp>
        <p:nvSpPr>
          <p:cNvPr id="50192" name="Line 73"/>
          <p:cNvSpPr>
            <a:spLocks noChangeShapeType="1"/>
          </p:cNvSpPr>
          <p:nvPr/>
        </p:nvSpPr>
        <p:spPr bwMode="auto">
          <a:xfrm>
            <a:off x="6551613" y="2279650"/>
            <a:ext cx="463550" cy="1920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0193" name="Text Box 81"/>
          <p:cNvSpPr txBox="1">
            <a:spLocks noChangeArrowheads="1"/>
          </p:cNvSpPr>
          <p:nvPr/>
        </p:nvSpPr>
        <p:spPr bwMode="auto">
          <a:xfrm>
            <a:off x="5645680" y="6429375"/>
            <a:ext cx="600075"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600" i="1"/>
              <a:t>Y</a:t>
            </a:r>
            <a:endParaRPr lang="sv-SE" altLang="en-US" sz="1600" baseline="-25000"/>
          </a:p>
        </p:txBody>
      </p:sp>
      <p:graphicFrame>
        <p:nvGraphicFramePr>
          <p:cNvPr id="50194" name="Object 2"/>
          <p:cNvGraphicFramePr>
            <a:graphicFrameLocks noChangeAspect="1"/>
          </p:cNvGraphicFramePr>
          <p:nvPr>
            <p:extLst>
              <p:ext uri="{D42A27DB-BD31-4B8C-83A1-F6EECF244321}">
                <p14:modId xmlns:p14="http://schemas.microsoft.com/office/powerpoint/2010/main" val="2320269936"/>
              </p:ext>
            </p:extLst>
          </p:nvPr>
        </p:nvGraphicFramePr>
        <p:xfrm>
          <a:off x="5026025" y="1430338"/>
          <a:ext cx="3195638" cy="292100"/>
        </p:xfrm>
        <a:graphic>
          <a:graphicData uri="http://schemas.openxmlformats.org/presentationml/2006/ole">
            <mc:AlternateContent xmlns:mc="http://schemas.openxmlformats.org/markup-compatibility/2006">
              <mc:Choice xmlns:v="urn:schemas-microsoft-com:vml" Requires="v">
                <p:oleObj spid="_x0000_s50253" name="Equation" r:id="rId3" imgW="2209680" imgH="203040" progId="Equation.3">
                  <p:embed/>
                </p:oleObj>
              </mc:Choice>
              <mc:Fallback>
                <p:oleObj name="Equation" r:id="rId3" imgW="2209680" imgH="203040" progId="Equation.3">
                  <p:embed/>
                  <p:pic>
                    <p:nvPicPr>
                      <p:cNvPr id="0" name="Object 2"/>
                      <p:cNvPicPr>
                        <a:picLocks noChangeAspect="1" noChangeArrowheads="1"/>
                      </p:cNvPicPr>
                      <p:nvPr/>
                    </p:nvPicPr>
                    <p:blipFill>
                      <a:blip r:embed="rId4"/>
                      <a:srcRect/>
                      <a:stretch>
                        <a:fillRect/>
                      </a:stretch>
                    </p:blipFill>
                    <p:spPr bwMode="auto">
                      <a:xfrm>
                        <a:off x="5026025" y="1430338"/>
                        <a:ext cx="3195638"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0195" name="Text Box 15"/>
          <p:cNvSpPr txBox="1">
            <a:spLocks noChangeArrowheads="1"/>
          </p:cNvSpPr>
          <p:nvPr/>
        </p:nvSpPr>
        <p:spPr bwMode="auto">
          <a:xfrm>
            <a:off x="7275513" y="1989138"/>
            <a:ext cx="1378369" cy="338554"/>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600" i="1" dirty="0" smtClean="0"/>
              <a:t>DD</a:t>
            </a:r>
            <a:r>
              <a:rPr lang="sv-SE" altLang="en-US" sz="1600" dirty="0" smtClean="0"/>
              <a:t>: </a:t>
            </a:r>
            <a:r>
              <a:rPr lang="sv-SE" altLang="en-US" sz="1600" i="1" dirty="0" smtClean="0"/>
              <a:t>C+I+G</a:t>
            </a:r>
            <a:r>
              <a:rPr lang="sv-SE" altLang="en-US" sz="1600" dirty="0" smtClean="0"/>
              <a:t> </a:t>
            </a:r>
            <a:endParaRPr lang="sv-SE" altLang="en-US" sz="1600" dirty="0"/>
          </a:p>
        </p:txBody>
      </p:sp>
      <p:sp>
        <p:nvSpPr>
          <p:cNvPr id="50196" name="Line 20"/>
          <p:cNvSpPr>
            <a:spLocks noChangeShapeType="1"/>
          </p:cNvSpPr>
          <p:nvPr/>
        </p:nvSpPr>
        <p:spPr bwMode="auto">
          <a:xfrm flipV="1">
            <a:off x="4716463" y="2311400"/>
            <a:ext cx="2620962" cy="1674813"/>
          </a:xfrm>
          <a:prstGeom prst="line">
            <a:avLst/>
          </a:prstGeom>
          <a:noFill/>
          <a:ln w="2857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9" name="Slide Number Placeholder 2"/>
          <p:cNvSpPr>
            <a:spLocks noGrp="1"/>
          </p:cNvSpPr>
          <p:nvPr>
            <p:ph type="sldNum" sz="quarter" idx="10"/>
          </p:nvPr>
        </p:nvSpPr>
        <p:spPr>
          <a:xfrm>
            <a:off x="0" y="6516688"/>
            <a:ext cx="2555875" cy="341312"/>
          </a:xfrm>
        </p:spPr>
        <p:txBody>
          <a:bodyPr/>
          <a:lstStyle/>
          <a:p>
            <a:pPr>
              <a:buFontTx/>
              <a:buNone/>
              <a:defRPr/>
            </a:pPr>
            <a:r>
              <a:rPr lang="sv-SE" altLang="sv-SE" dirty="0" smtClean="0"/>
              <a:t>Sammanfattning: </a:t>
            </a:r>
            <a:r>
              <a:rPr lang="sv-SE" altLang="sv-SE" dirty="0"/>
              <a:t>sid. </a:t>
            </a:r>
            <a:fld id="{339E4EAA-F7EF-43B9-8E26-DF77450FE4F7}" type="slidenum">
              <a:rPr lang="en-GB" altLang="sv-SE"/>
              <a:pPr>
                <a:buFontTx/>
                <a:buNone/>
                <a:defRPr/>
              </a:pPr>
              <a:t>12</a:t>
            </a:fld>
            <a:endParaRPr lang="en-GB" altLang="sv-SE" dirty="0"/>
          </a:p>
        </p:txBody>
      </p:sp>
      <p:sp>
        <p:nvSpPr>
          <p:cNvPr id="2" name="Rectangle 1"/>
          <p:cNvSpPr/>
          <p:nvPr/>
        </p:nvSpPr>
        <p:spPr>
          <a:xfrm>
            <a:off x="4873625" y="2058988"/>
            <a:ext cx="2051049" cy="307777"/>
          </a:xfrm>
          <a:prstGeom prst="rect">
            <a:avLst/>
          </a:prstGeom>
        </p:spPr>
        <p:txBody>
          <a:bodyPr wrap="square">
            <a:spAutoFit/>
          </a:bodyPr>
          <a:lstStyle/>
          <a:p>
            <a:pPr algn="l">
              <a:buNone/>
            </a:pPr>
            <a:r>
              <a:rPr lang="sv-SE" sz="1400" dirty="0"/>
              <a:t>Inhemsk </a:t>
            </a:r>
            <a:r>
              <a:rPr lang="sv-SE" sz="1400" dirty="0" smtClean="0"/>
              <a:t>efterfrågan</a:t>
            </a:r>
            <a:endParaRPr lang="sv-SE" sz="14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038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0388">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0388">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0038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388"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0386" name="Rectangle 2"/>
          <p:cNvSpPr>
            <a:spLocks noGrp="1" noChangeArrowheads="1"/>
          </p:cNvSpPr>
          <p:nvPr>
            <p:ph type="title"/>
          </p:nvPr>
        </p:nvSpPr>
        <p:spPr/>
        <p:txBody>
          <a:bodyPr/>
          <a:lstStyle/>
          <a:p>
            <a:pPr eaLnBrk="1" hangingPunct="1">
              <a:defRPr/>
            </a:pPr>
            <a:r>
              <a:rPr lang="sv-SE" dirty="0" smtClean="0"/>
              <a:t>Minskad Nettoexport</a:t>
            </a:r>
            <a:br>
              <a:rPr lang="sv-SE" dirty="0" smtClean="0"/>
            </a:br>
            <a:r>
              <a:rPr lang="sv-SE" dirty="0" smtClean="0"/>
              <a:t>45-graders diagrammet</a:t>
            </a:r>
          </a:p>
        </p:txBody>
      </p:sp>
      <p:sp>
        <p:nvSpPr>
          <p:cNvPr id="400388" name="Rectangle 4"/>
          <p:cNvSpPr>
            <a:spLocks noChangeArrowheads="1"/>
          </p:cNvSpPr>
          <p:nvPr/>
        </p:nvSpPr>
        <p:spPr bwMode="auto">
          <a:xfrm>
            <a:off x="412749" y="1484784"/>
            <a:ext cx="3767931" cy="4929829"/>
          </a:xfrm>
          <a:prstGeom prst="rect">
            <a:avLst/>
          </a:prstGeom>
          <a:solidFill>
            <a:schemeClr val="bg1"/>
          </a:solid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algn="l" defTabSz="449263" eaLnBrk="1" hangingPunct="1">
              <a:spcBef>
                <a:spcPts val="0"/>
              </a:spcBef>
              <a:spcAft>
                <a:spcPts val="600"/>
              </a:spcAft>
              <a:buClrTx/>
              <a:buSzPct val="100000"/>
              <a:buFont typeface="Arial" panose="020B0604020202020204" pitchFamily="34" charset="0"/>
              <a:buChar char="•"/>
            </a:pPr>
            <a:r>
              <a:rPr lang="sv-SE" altLang="en-US" sz="1600" dirty="0">
                <a:solidFill>
                  <a:srgbClr val="000000"/>
                </a:solidFill>
              </a:rPr>
              <a:t>Anta att </a:t>
            </a:r>
            <a:r>
              <a:rPr lang="sv-SE" altLang="en-US" sz="1600" dirty="0" smtClean="0">
                <a:solidFill>
                  <a:srgbClr val="000000"/>
                </a:solidFill>
              </a:rPr>
              <a:t>exporten faller. Vad kan orsaka detta? </a:t>
            </a:r>
          </a:p>
          <a:p>
            <a:pPr marL="285750" indent="-285750" algn="l" defTabSz="449263" eaLnBrk="1" hangingPunct="1">
              <a:spcBef>
                <a:spcPts val="0"/>
              </a:spcBef>
              <a:spcAft>
                <a:spcPts val="600"/>
              </a:spcAft>
              <a:buClrTx/>
              <a:buSzPct val="100000"/>
              <a:buFont typeface="Arial" panose="020B0604020202020204" pitchFamily="34" charset="0"/>
              <a:buChar char="•"/>
            </a:pPr>
            <a:r>
              <a:rPr lang="sv-SE" sz="1400" i="1" dirty="0" smtClean="0">
                <a:sym typeface="Symbol"/>
              </a:rPr>
              <a:t>X </a:t>
            </a:r>
            <a:r>
              <a:rPr lang="sv-SE" sz="1400" dirty="0">
                <a:sym typeface="Symbol"/>
              </a:rPr>
              <a:t>= </a:t>
            </a:r>
            <a:r>
              <a:rPr lang="sv-SE" sz="1400" i="1" dirty="0">
                <a:sym typeface="Symbol"/>
              </a:rPr>
              <a:t>X</a:t>
            </a:r>
            <a:r>
              <a:rPr lang="sv-SE" sz="1400" dirty="0">
                <a:sym typeface="Symbol"/>
              </a:rPr>
              <a:t>(</a:t>
            </a:r>
            <a:r>
              <a:rPr lang="sv-SE" sz="1400" i="1" dirty="0"/>
              <a:t>Y*</a:t>
            </a:r>
            <a:r>
              <a:rPr lang="sv-SE" sz="1400" dirty="0"/>
              <a:t>,</a:t>
            </a:r>
            <a:r>
              <a:rPr lang="sv-SE" sz="1400" i="1" dirty="0">
                <a:sym typeface="Symbol"/>
              </a:rPr>
              <a:t></a:t>
            </a:r>
            <a:r>
              <a:rPr lang="sv-SE" sz="1400" dirty="0">
                <a:sym typeface="Symbol"/>
              </a:rPr>
              <a:t>)</a:t>
            </a:r>
            <a:endParaRPr lang="sv-SE" altLang="en-US" sz="1600" dirty="0" smtClean="0">
              <a:solidFill>
                <a:srgbClr val="000000"/>
              </a:solidFill>
            </a:endParaRPr>
          </a:p>
          <a:p>
            <a:pPr marL="285750" indent="-285750" algn="l" defTabSz="449263" eaLnBrk="1" hangingPunct="1">
              <a:spcBef>
                <a:spcPts val="0"/>
              </a:spcBef>
              <a:spcAft>
                <a:spcPts val="600"/>
              </a:spcAft>
              <a:buClrTx/>
              <a:buSzPct val="100000"/>
              <a:buFont typeface="Arial" panose="020B0604020202020204" pitchFamily="34" charset="0"/>
              <a:buChar char="•"/>
            </a:pPr>
            <a:r>
              <a:rPr lang="sv-SE" altLang="en-US" sz="1600" dirty="0" smtClean="0">
                <a:solidFill>
                  <a:srgbClr val="000000"/>
                </a:solidFill>
              </a:rPr>
              <a:t>Nettoexporten faller. </a:t>
            </a:r>
            <a:r>
              <a:rPr lang="sv-SE" altLang="en-US" sz="1600" i="1" dirty="0" smtClean="0">
                <a:solidFill>
                  <a:srgbClr val="000000"/>
                </a:solidFill>
              </a:rPr>
              <a:t>NX </a:t>
            </a:r>
            <a:r>
              <a:rPr lang="sv-SE" altLang="en-US" sz="1600" dirty="0" smtClean="0">
                <a:solidFill>
                  <a:srgbClr val="000000"/>
                </a:solidFill>
              </a:rPr>
              <a:t>ingår i </a:t>
            </a:r>
            <a:r>
              <a:rPr lang="sv-SE" altLang="en-US" sz="1600" i="1" dirty="0" smtClean="0">
                <a:solidFill>
                  <a:srgbClr val="000000"/>
                </a:solidFill>
              </a:rPr>
              <a:t>ZZ </a:t>
            </a:r>
            <a:r>
              <a:rPr lang="sv-SE" altLang="en-US" sz="1600" dirty="0" smtClean="0">
                <a:solidFill>
                  <a:srgbClr val="000000"/>
                </a:solidFill>
              </a:rPr>
              <a:t>men</a:t>
            </a:r>
            <a:r>
              <a:rPr lang="sv-SE" altLang="en-US" sz="1600" i="1" dirty="0" smtClean="0">
                <a:solidFill>
                  <a:srgbClr val="000000"/>
                </a:solidFill>
              </a:rPr>
              <a:t> </a:t>
            </a:r>
            <a:r>
              <a:rPr lang="sv-SE" altLang="en-US" sz="1600" dirty="0" smtClean="0">
                <a:solidFill>
                  <a:srgbClr val="000000"/>
                </a:solidFill>
              </a:rPr>
              <a:t>inte </a:t>
            </a:r>
            <a:r>
              <a:rPr lang="sv-SE" altLang="en-US" sz="1600" i="1" dirty="0" smtClean="0">
                <a:solidFill>
                  <a:srgbClr val="000000"/>
                </a:solidFill>
              </a:rPr>
              <a:t>DD. </a:t>
            </a:r>
            <a:r>
              <a:rPr lang="sv-SE" altLang="en-US" sz="1600" dirty="0" smtClean="0">
                <a:solidFill>
                  <a:srgbClr val="000000"/>
                </a:solidFill>
              </a:rPr>
              <a:t>Lägre</a:t>
            </a:r>
            <a:r>
              <a:rPr lang="sv-SE" altLang="en-US" sz="1600" i="1" dirty="0" smtClean="0">
                <a:solidFill>
                  <a:srgbClr val="000000"/>
                </a:solidFill>
              </a:rPr>
              <a:t> NX</a:t>
            </a:r>
            <a:r>
              <a:rPr lang="sv-SE" altLang="en-US" sz="1600" dirty="0" smtClean="0">
                <a:solidFill>
                  <a:srgbClr val="000000"/>
                </a:solidFill>
              </a:rPr>
              <a:t> förskjuter </a:t>
            </a:r>
            <a:r>
              <a:rPr lang="sv-SE" altLang="en-US" sz="1600" i="1" dirty="0" smtClean="0">
                <a:solidFill>
                  <a:srgbClr val="000000"/>
                </a:solidFill>
              </a:rPr>
              <a:t>ZZ </a:t>
            </a:r>
            <a:r>
              <a:rPr lang="sv-SE" altLang="en-US" sz="1600" dirty="0" smtClean="0">
                <a:solidFill>
                  <a:srgbClr val="000000"/>
                </a:solidFill>
              </a:rPr>
              <a:t>men inte </a:t>
            </a:r>
            <a:r>
              <a:rPr lang="sv-SE" altLang="en-US" sz="1600" i="1" dirty="0" smtClean="0">
                <a:solidFill>
                  <a:srgbClr val="000000"/>
                </a:solidFill>
              </a:rPr>
              <a:t>DD </a:t>
            </a:r>
            <a:r>
              <a:rPr lang="sv-SE" altLang="en-US" sz="1600" dirty="0" smtClean="0">
                <a:solidFill>
                  <a:srgbClr val="000000"/>
                </a:solidFill>
              </a:rPr>
              <a:t>nedåt</a:t>
            </a:r>
            <a:r>
              <a:rPr lang="sv-SE" altLang="en-US" sz="1600" i="1" dirty="0" smtClean="0">
                <a:solidFill>
                  <a:srgbClr val="000000"/>
                </a:solidFill>
              </a:rPr>
              <a:t>.</a:t>
            </a:r>
            <a:r>
              <a:rPr lang="sv-SE" altLang="en-US" sz="1600" dirty="0" smtClean="0">
                <a:solidFill>
                  <a:srgbClr val="000000"/>
                </a:solidFill>
              </a:rPr>
              <a:t> </a:t>
            </a:r>
          </a:p>
          <a:p>
            <a:pPr marL="285750" indent="-285750" algn="l" defTabSz="449263" eaLnBrk="1" hangingPunct="1">
              <a:spcBef>
                <a:spcPts val="0"/>
              </a:spcBef>
              <a:spcAft>
                <a:spcPts val="600"/>
              </a:spcAft>
              <a:buClrTx/>
              <a:buSzPct val="100000"/>
              <a:buFont typeface="Arial" panose="020B0604020202020204" pitchFamily="34" charset="0"/>
              <a:buChar char="•"/>
            </a:pPr>
            <a:r>
              <a:rPr lang="sv-SE" altLang="en-US" sz="1600" dirty="0" smtClean="0">
                <a:solidFill>
                  <a:srgbClr val="000000"/>
                </a:solidFill>
              </a:rPr>
              <a:t>Händer något med </a:t>
            </a:r>
            <a:r>
              <a:rPr lang="sv-SE" altLang="en-US" sz="1600" i="1" dirty="0" smtClean="0">
                <a:solidFill>
                  <a:srgbClr val="000000"/>
                </a:solidFill>
              </a:rPr>
              <a:t>Y</a:t>
            </a:r>
            <a:r>
              <a:rPr lang="sv-SE" altLang="en-US" sz="1600" i="1" baseline="-25000" dirty="0" smtClean="0">
                <a:solidFill>
                  <a:srgbClr val="000000"/>
                </a:solidFill>
              </a:rPr>
              <a:t>TB</a:t>
            </a:r>
            <a:r>
              <a:rPr lang="sv-SE" altLang="en-US" sz="1600" i="1" dirty="0" smtClean="0">
                <a:solidFill>
                  <a:srgbClr val="000000"/>
                </a:solidFill>
              </a:rPr>
              <a:t>? </a:t>
            </a:r>
          </a:p>
          <a:p>
            <a:pPr marL="285750" indent="-285750" algn="l" defTabSz="449263" eaLnBrk="1" hangingPunct="1">
              <a:spcBef>
                <a:spcPts val="0"/>
              </a:spcBef>
              <a:spcAft>
                <a:spcPts val="600"/>
              </a:spcAft>
              <a:buClrTx/>
              <a:buSzPct val="100000"/>
              <a:buFont typeface="Arial" panose="020B0604020202020204" pitchFamily="34" charset="0"/>
              <a:buChar char="•"/>
            </a:pPr>
            <a:r>
              <a:rPr lang="sv-SE" altLang="en-US" sz="1600" dirty="0" smtClean="0">
                <a:solidFill>
                  <a:srgbClr val="000000"/>
                </a:solidFill>
              </a:rPr>
              <a:t>Ja, </a:t>
            </a:r>
            <a:r>
              <a:rPr lang="sv-SE" altLang="en-US" sz="1600" i="1" dirty="0" smtClean="0">
                <a:solidFill>
                  <a:srgbClr val="000000"/>
                </a:solidFill>
              </a:rPr>
              <a:t>DD </a:t>
            </a:r>
            <a:r>
              <a:rPr lang="sv-SE" altLang="en-US" sz="1600" dirty="0" smtClean="0">
                <a:solidFill>
                  <a:srgbClr val="000000"/>
                </a:solidFill>
              </a:rPr>
              <a:t>och</a:t>
            </a:r>
            <a:r>
              <a:rPr lang="sv-SE" altLang="en-US" sz="1600" i="1" dirty="0" smtClean="0">
                <a:solidFill>
                  <a:srgbClr val="000000"/>
                </a:solidFill>
              </a:rPr>
              <a:t> ZZ </a:t>
            </a:r>
            <a:r>
              <a:rPr lang="sv-SE" altLang="en-US" sz="1600" dirty="0" smtClean="0">
                <a:solidFill>
                  <a:srgbClr val="000000"/>
                </a:solidFill>
              </a:rPr>
              <a:t>korsar nu varandra vid ett lägre </a:t>
            </a:r>
            <a:r>
              <a:rPr lang="sv-SE" altLang="en-US" sz="1600" i="1" dirty="0" smtClean="0">
                <a:solidFill>
                  <a:srgbClr val="000000"/>
                </a:solidFill>
              </a:rPr>
              <a:t>Y</a:t>
            </a:r>
            <a:r>
              <a:rPr lang="sv-SE" altLang="en-US" sz="1600" dirty="0" smtClean="0">
                <a:solidFill>
                  <a:srgbClr val="000000"/>
                </a:solidFill>
              </a:rPr>
              <a:t>.</a:t>
            </a:r>
          </a:p>
          <a:p>
            <a:pPr marL="285750" indent="-285750" algn="l" defTabSz="449263" eaLnBrk="1" hangingPunct="1">
              <a:spcBef>
                <a:spcPts val="0"/>
              </a:spcBef>
              <a:spcAft>
                <a:spcPts val="600"/>
              </a:spcAft>
              <a:buClrTx/>
              <a:buSzPct val="100000"/>
              <a:buFont typeface="Arial" panose="020B0604020202020204" pitchFamily="34" charset="0"/>
              <a:buChar char="•"/>
            </a:pPr>
            <a:r>
              <a:rPr lang="sv-SE" altLang="en-US" sz="1600" i="1" dirty="0" smtClean="0">
                <a:solidFill>
                  <a:srgbClr val="000000"/>
                </a:solidFill>
              </a:rPr>
              <a:t>Y </a:t>
            </a:r>
            <a:r>
              <a:rPr lang="sv-SE" altLang="en-US" sz="1600" dirty="0" smtClean="0">
                <a:solidFill>
                  <a:srgbClr val="000000"/>
                </a:solidFill>
              </a:rPr>
              <a:t>faller (jämvikt där nya </a:t>
            </a:r>
            <a:r>
              <a:rPr lang="sv-SE" altLang="en-US" sz="1600" i="1" dirty="0" smtClean="0">
                <a:solidFill>
                  <a:srgbClr val="000000"/>
                </a:solidFill>
              </a:rPr>
              <a:t>ZZ’</a:t>
            </a:r>
            <a:r>
              <a:rPr lang="sv-SE" altLang="en-US" sz="1600" dirty="0" smtClean="0">
                <a:solidFill>
                  <a:srgbClr val="000000"/>
                </a:solidFill>
              </a:rPr>
              <a:t> skär 45°linjen), men </a:t>
            </a:r>
            <a:r>
              <a:rPr lang="sv-SE" altLang="en-US" sz="1600" i="1" dirty="0" smtClean="0">
                <a:solidFill>
                  <a:srgbClr val="000000"/>
                </a:solidFill>
              </a:rPr>
              <a:t>Y</a:t>
            </a:r>
            <a:r>
              <a:rPr lang="sv-SE" altLang="en-US" sz="1600" i="1" baseline="-25000" dirty="0" smtClean="0">
                <a:solidFill>
                  <a:srgbClr val="000000"/>
                </a:solidFill>
              </a:rPr>
              <a:t>TB</a:t>
            </a:r>
            <a:r>
              <a:rPr lang="sv-SE" altLang="en-US" sz="1600" i="1" dirty="0" smtClean="0">
                <a:solidFill>
                  <a:srgbClr val="000000"/>
                </a:solidFill>
              </a:rPr>
              <a:t> </a:t>
            </a:r>
            <a:r>
              <a:rPr lang="sv-SE" altLang="en-US" sz="1600" dirty="0" smtClean="0">
                <a:solidFill>
                  <a:srgbClr val="000000"/>
                </a:solidFill>
              </a:rPr>
              <a:t>faller mer.</a:t>
            </a:r>
            <a:endParaRPr lang="sv-SE" altLang="en-US" sz="1600" i="1" dirty="0" smtClean="0">
              <a:solidFill>
                <a:srgbClr val="000000"/>
              </a:solidFill>
            </a:endParaRPr>
          </a:p>
          <a:p>
            <a:pPr marL="285750" indent="-285750" algn="l" defTabSz="449263" eaLnBrk="1" hangingPunct="1">
              <a:spcBef>
                <a:spcPts val="0"/>
              </a:spcBef>
              <a:spcAft>
                <a:spcPts val="600"/>
              </a:spcAft>
              <a:buClrTx/>
              <a:buSzPct val="100000"/>
              <a:buFont typeface="Arial" panose="020B0604020202020204" pitchFamily="34" charset="0"/>
              <a:buChar char="•"/>
            </a:pPr>
            <a:r>
              <a:rPr lang="sv-SE" altLang="en-US" sz="1600" dirty="0" smtClean="0">
                <a:solidFill>
                  <a:srgbClr val="000000"/>
                </a:solidFill>
              </a:rPr>
              <a:t>Om </a:t>
            </a:r>
            <a:r>
              <a:rPr lang="sv-SE" altLang="en-US" sz="1600" i="1" dirty="0" smtClean="0">
                <a:solidFill>
                  <a:srgbClr val="000000"/>
                </a:solidFill>
              </a:rPr>
              <a:t>Y=Y</a:t>
            </a:r>
            <a:r>
              <a:rPr lang="sv-SE" altLang="en-US" sz="1600" i="1" baseline="-25000" dirty="0" smtClean="0">
                <a:solidFill>
                  <a:srgbClr val="000000"/>
                </a:solidFill>
              </a:rPr>
              <a:t>TB</a:t>
            </a:r>
            <a:r>
              <a:rPr lang="sv-SE" altLang="en-US" sz="1600" i="1" dirty="0" smtClean="0">
                <a:solidFill>
                  <a:srgbClr val="000000"/>
                </a:solidFill>
              </a:rPr>
              <a:t> </a:t>
            </a:r>
            <a:r>
              <a:rPr lang="sv-SE" altLang="en-US" sz="1600" dirty="0" smtClean="0">
                <a:solidFill>
                  <a:srgbClr val="000000"/>
                </a:solidFill>
              </a:rPr>
              <a:t>i utgångsläget, blir </a:t>
            </a:r>
            <a:r>
              <a:rPr lang="sv-SE" altLang="en-US" sz="1600" i="1" dirty="0" smtClean="0">
                <a:solidFill>
                  <a:srgbClr val="000000"/>
                </a:solidFill>
              </a:rPr>
              <a:t>Y’&gt;Y’</a:t>
            </a:r>
            <a:r>
              <a:rPr lang="sv-SE" altLang="en-US" sz="1600" i="1" baseline="-25000" dirty="0" smtClean="0">
                <a:solidFill>
                  <a:srgbClr val="000000"/>
                </a:solidFill>
              </a:rPr>
              <a:t>TB </a:t>
            </a:r>
            <a:r>
              <a:rPr lang="sv-SE" altLang="en-US" sz="1600" dirty="0" smtClean="0">
                <a:solidFill>
                  <a:srgbClr val="000000"/>
                </a:solidFill>
              </a:rPr>
              <a:t>efter exportfallet.</a:t>
            </a:r>
          </a:p>
          <a:p>
            <a:pPr algn="l" defTabSz="449263" eaLnBrk="1" hangingPunct="1">
              <a:spcBef>
                <a:spcPts val="0"/>
              </a:spcBef>
              <a:spcAft>
                <a:spcPts val="600"/>
              </a:spcAft>
              <a:buClrTx/>
              <a:buSzPct val="100000"/>
              <a:buFont typeface="Times New Roman" pitchFamily="18" charset="0"/>
              <a:buNone/>
            </a:pPr>
            <a:r>
              <a:rPr lang="sv-SE" altLang="en-US" sz="1600" b="1" dirty="0" smtClean="0">
                <a:solidFill>
                  <a:srgbClr val="000000"/>
                </a:solidFill>
              </a:rPr>
              <a:t>Slutsats</a:t>
            </a:r>
            <a:r>
              <a:rPr lang="sv-SE" altLang="en-US" sz="1600" dirty="0" smtClean="0">
                <a:solidFill>
                  <a:srgbClr val="000000"/>
                </a:solidFill>
              </a:rPr>
              <a:t>: Lägre export leder till lägre produktion och att handelsbalansen (</a:t>
            </a:r>
            <a:r>
              <a:rPr lang="sv-SE" altLang="en-US" sz="1600" i="1" dirty="0" smtClean="0">
                <a:solidFill>
                  <a:srgbClr val="000000"/>
                </a:solidFill>
              </a:rPr>
              <a:t>NX</a:t>
            </a:r>
            <a:r>
              <a:rPr lang="sv-SE" altLang="en-US" sz="1600" dirty="0" smtClean="0">
                <a:solidFill>
                  <a:srgbClr val="000000"/>
                </a:solidFill>
              </a:rPr>
              <a:t>) försämras.</a:t>
            </a:r>
          </a:p>
          <a:p>
            <a:pPr marL="285750" indent="-285750" algn="l" defTabSz="449263" eaLnBrk="1" hangingPunct="1">
              <a:spcBef>
                <a:spcPts val="0"/>
              </a:spcBef>
              <a:spcAft>
                <a:spcPts val="1200"/>
              </a:spcAft>
              <a:buClrTx/>
              <a:buSzPct val="100000"/>
              <a:buFont typeface="Arial" panose="020B0604020202020204" pitchFamily="34" charset="0"/>
              <a:buChar char="•"/>
            </a:pPr>
            <a:endParaRPr lang="sv-SE" altLang="en-US" sz="1700" dirty="0" smtClean="0">
              <a:solidFill>
                <a:srgbClr val="000000"/>
              </a:solidFill>
            </a:endParaRPr>
          </a:p>
          <a:p>
            <a:pPr marL="285750" indent="-285750" algn="l" defTabSz="449263" eaLnBrk="1" hangingPunct="1">
              <a:spcBef>
                <a:spcPts val="0"/>
              </a:spcBef>
              <a:spcAft>
                <a:spcPts val="1200"/>
              </a:spcAft>
              <a:buClrTx/>
              <a:buSzPct val="100000"/>
              <a:buFont typeface="Arial" panose="020B0604020202020204" pitchFamily="34" charset="0"/>
              <a:buChar char="•"/>
            </a:pPr>
            <a:endParaRPr lang="sv-SE" altLang="en-US" sz="1700" dirty="0" smtClean="0">
              <a:solidFill>
                <a:srgbClr val="000000"/>
              </a:solidFill>
            </a:endParaRPr>
          </a:p>
          <a:p>
            <a:pPr marL="285750" indent="-285750" algn="l" defTabSz="449263" eaLnBrk="1" hangingPunct="1">
              <a:spcBef>
                <a:spcPts val="0"/>
              </a:spcBef>
              <a:spcAft>
                <a:spcPts val="1200"/>
              </a:spcAft>
              <a:buClrTx/>
              <a:buSzPct val="100000"/>
              <a:buFont typeface="Arial" panose="020B0604020202020204" pitchFamily="34" charset="0"/>
              <a:buChar char="•"/>
            </a:pPr>
            <a:endParaRPr lang="sv-SE" altLang="en-US" sz="1700" dirty="0">
              <a:solidFill>
                <a:srgbClr val="000000"/>
              </a:solidFill>
            </a:endParaRPr>
          </a:p>
          <a:p>
            <a:pPr marL="285750" indent="-285750" algn="l" defTabSz="449263" eaLnBrk="1" hangingPunct="1">
              <a:spcBef>
                <a:spcPct val="10000"/>
              </a:spcBef>
              <a:spcAft>
                <a:spcPct val="10000"/>
              </a:spcAft>
              <a:buClrTx/>
              <a:buSzPct val="100000"/>
              <a:buFont typeface="Arial" panose="020B0604020202020204" pitchFamily="34" charset="0"/>
              <a:buChar char="•"/>
            </a:pPr>
            <a:endParaRPr lang="sv-SE" altLang="en-US" sz="1700" dirty="0">
              <a:solidFill>
                <a:srgbClr val="000000"/>
              </a:solidFill>
            </a:endParaRPr>
          </a:p>
        </p:txBody>
      </p:sp>
      <p:sp>
        <p:nvSpPr>
          <p:cNvPr id="29702" name="Line 11"/>
          <p:cNvSpPr>
            <a:spLocks noChangeShapeType="1"/>
          </p:cNvSpPr>
          <p:nvPr/>
        </p:nvSpPr>
        <p:spPr bwMode="auto">
          <a:xfrm>
            <a:off x="4721225" y="1878013"/>
            <a:ext cx="0" cy="23907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sp>
        <p:nvSpPr>
          <p:cNvPr id="29703" name="Line 12"/>
          <p:cNvSpPr>
            <a:spLocks noChangeShapeType="1"/>
          </p:cNvSpPr>
          <p:nvPr/>
        </p:nvSpPr>
        <p:spPr bwMode="auto">
          <a:xfrm>
            <a:off x="4706938" y="4283075"/>
            <a:ext cx="2770187"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sp>
        <p:nvSpPr>
          <p:cNvPr id="29704" name="Text Box 13"/>
          <p:cNvSpPr txBox="1">
            <a:spLocks noChangeArrowheads="1"/>
          </p:cNvSpPr>
          <p:nvPr/>
        </p:nvSpPr>
        <p:spPr bwMode="auto">
          <a:xfrm rot="-5400000">
            <a:off x="3542506" y="2685257"/>
            <a:ext cx="1589087"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defTabSz="449263">
              <a:spcBef>
                <a:spcPct val="0"/>
              </a:spcBef>
              <a:buClr>
                <a:srgbClr val="000000"/>
              </a:buClr>
              <a:buSzPct val="100000"/>
              <a:buFontTx/>
              <a:buNone/>
            </a:pPr>
            <a:r>
              <a:rPr lang="sv-SE" altLang="en-US" sz="1600">
                <a:solidFill>
                  <a:srgbClr val="000000"/>
                </a:solidFill>
              </a:rPr>
              <a:t>Efterfr./Prod., </a:t>
            </a:r>
            <a:r>
              <a:rPr lang="sv-SE" altLang="en-US" sz="1600" i="1">
                <a:solidFill>
                  <a:srgbClr val="000000"/>
                </a:solidFill>
              </a:rPr>
              <a:t>Y</a:t>
            </a:r>
            <a:endParaRPr lang="sv-SE" altLang="en-US" sz="1600">
              <a:solidFill>
                <a:srgbClr val="000000"/>
              </a:solidFill>
            </a:endParaRPr>
          </a:p>
        </p:txBody>
      </p:sp>
      <p:sp>
        <p:nvSpPr>
          <p:cNvPr id="29705" name="Line 29"/>
          <p:cNvSpPr>
            <a:spLocks noChangeShapeType="1"/>
          </p:cNvSpPr>
          <p:nvPr/>
        </p:nvSpPr>
        <p:spPr bwMode="auto">
          <a:xfrm>
            <a:off x="6365206" y="2678428"/>
            <a:ext cx="0" cy="3683826"/>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sp>
        <p:nvSpPr>
          <p:cNvPr id="29706" name="Text Box 30"/>
          <p:cNvSpPr txBox="1">
            <a:spLocks noChangeArrowheads="1"/>
          </p:cNvSpPr>
          <p:nvPr/>
        </p:nvSpPr>
        <p:spPr bwMode="auto">
          <a:xfrm>
            <a:off x="6238998" y="6379128"/>
            <a:ext cx="600075"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defTabSz="449263">
              <a:spcBef>
                <a:spcPct val="0"/>
              </a:spcBef>
              <a:buClr>
                <a:srgbClr val="000000"/>
              </a:buClr>
              <a:buSzPct val="100000"/>
              <a:buFontTx/>
              <a:buNone/>
            </a:pPr>
            <a:r>
              <a:rPr lang="sv-SE" altLang="en-US" sz="1600" i="1" dirty="0">
                <a:solidFill>
                  <a:srgbClr val="000000"/>
                </a:solidFill>
              </a:rPr>
              <a:t>Y</a:t>
            </a:r>
            <a:r>
              <a:rPr lang="sv-SE" altLang="en-US" sz="1600" i="1" baseline="-25000" dirty="0">
                <a:solidFill>
                  <a:srgbClr val="000000"/>
                </a:solidFill>
              </a:rPr>
              <a:t>TB</a:t>
            </a:r>
            <a:endParaRPr lang="sv-SE" altLang="en-US" sz="1600" baseline="-25000" dirty="0">
              <a:solidFill>
                <a:srgbClr val="000000"/>
              </a:solidFill>
            </a:endParaRPr>
          </a:p>
        </p:txBody>
      </p:sp>
      <p:sp>
        <p:nvSpPr>
          <p:cNvPr id="29707" name="Arc 41"/>
          <p:cNvSpPr>
            <a:spLocks/>
          </p:cNvSpPr>
          <p:nvPr/>
        </p:nvSpPr>
        <p:spPr bwMode="auto">
          <a:xfrm>
            <a:off x="5060950" y="3930650"/>
            <a:ext cx="222250" cy="354013"/>
          </a:xfrm>
          <a:custGeom>
            <a:avLst/>
            <a:gdLst>
              <a:gd name="T0" fmla="*/ 358059 w 21600"/>
              <a:gd name="T1" fmla="*/ 0 h 35192"/>
              <a:gd name="T2" fmla="*/ 1754170 w 21600"/>
              <a:gd name="T3" fmla="*/ 3561184 h 35192"/>
              <a:gd name="T4" fmla="*/ 0 w 21600"/>
              <a:gd name="T5" fmla="*/ 2158854 h 35192"/>
              <a:gd name="T6" fmla="*/ 0 60000 65536"/>
              <a:gd name="T7" fmla="*/ 0 60000 65536"/>
              <a:gd name="T8" fmla="*/ 0 60000 65536"/>
            </a:gdLst>
            <a:ahLst/>
            <a:cxnLst>
              <a:cxn ang="T6">
                <a:pos x="T0" y="T1"/>
              </a:cxn>
              <a:cxn ang="T7">
                <a:pos x="T2" y="T3"/>
              </a:cxn>
              <a:cxn ang="T8">
                <a:pos x="T4" y="T5"/>
              </a:cxn>
            </a:cxnLst>
            <a:rect l="0" t="0" r="r" b="b"/>
            <a:pathLst>
              <a:path w="21600" h="35192" fill="none" extrusionOk="0">
                <a:moveTo>
                  <a:pt x="3381" y="0"/>
                </a:moveTo>
                <a:cubicBezTo>
                  <a:pt x="13874" y="1663"/>
                  <a:pt x="21600" y="10710"/>
                  <a:pt x="21600" y="21334"/>
                </a:cubicBezTo>
                <a:cubicBezTo>
                  <a:pt x="21600" y="26400"/>
                  <a:pt x="19819" y="31305"/>
                  <a:pt x="16568" y="35191"/>
                </a:cubicBezTo>
              </a:path>
              <a:path w="21600" h="35192" stroke="0" extrusionOk="0">
                <a:moveTo>
                  <a:pt x="3381" y="0"/>
                </a:moveTo>
                <a:cubicBezTo>
                  <a:pt x="13874" y="1663"/>
                  <a:pt x="21600" y="10710"/>
                  <a:pt x="21600" y="21334"/>
                </a:cubicBezTo>
                <a:cubicBezTo>
                  <a:pt x="21600" y="26400"/>
                  <a:pt x="19819" y="31305"/>
                  <a:pt x="16568" y="35191"/>
                </a:cubicBezTo>
                <a:lnTo>
                  <a:pt x="0" y="21334"/>
                </a:lnTo>
                <a:lnTo>
                  <a:pt x="3381" y="0"/>
                </a:lnTo>
                <a:close/>
              </a:path>
            </a:pathLst>
          </a:custGeom>
          <a:noFill/>
          <a:ln w="9525">
            <a:solidFill>
              <a:schemeClr val="tx1"/>
            </a:solidFill>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grpSp>
        <p:nvGrpSpPr>
          <p:cNvPr id="29709" name="Group 76"/>
          <p:cNvGrpSpPr>
            <a:grpSpLocks/>
          </p:cNvGrpSpPr>
          <p:nvPr/>
        </p:nvGrpSpPr>
        <p:grpSpPr bwMode="auto">
          <a:xfrm>
            <a:off x="6771185" y="2341782"/>
            <a:ext cx="2491913" cy="1660528"/>
            <a:chOff x="4158" y="1374"/>
            <a:chExt cx="1879" cy="1046"/>
          </a:xfrm>
        </p:grpSpPr>
        <p:sp>
          <p:nvSpPr>
            <p:cNvPr id="29735" name="Line 51"/>
            <p:cNvSpPr>
              <a:spLocks noChangeShapeType="1"/>
            </p:cNvSpPr>
            <p:nvPr/>
          </p:nvSpPr>
          <p:spPr bwMode="auto">
            <a:xfrm flipV="1">
              <a:off x="4377" y="1374"/>
              <a:ext cx="145" cy="53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sp>
          <p:nvSpPr>
            <p:cNvPr id="29736" name="Text Box 54"/>
            <p:cNvSpPr txBox="1">
              <a:spLocks noChangeArrowheads="1"/>
            </p:cNvSpPr>
            <p:nvPr/>
          </p:nvSpPr>
          <p:spPr bwMode="auto">
            <a:xfrm>
              <a:off x="4158" y="1904"/>
              <a:ext cx="1879" cy="516"/>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defTabSz="449263" eaLnBrk="1" hangingPunct="1">
                <a:spcBef>
                  <a:spcPct val="10000"/>
                </a:spcBef>
                <a:spcAft>
                  <a:spcPct val="10000"/>
                </a:spcAft>
                <a:buClrTx/>
                <a:buSzPct val="100000"/>
                <a:buFont typeface="Wingdings" pitchFamily="2" charset="2"/>
                <a:buNone/>
              </a:pPr>
              <a:r>
                <a:rPr lang="sv-SE" altLang="en-US" sz="1400" i="1" dirty="0" smtClean="0">
                  <a:solidFill>
                    <a:srgbClr val="000000"/>
                  </a:solidFill>
                </a:rPr>
                <a:t>ZZ </a:t>
              </a:r>
              <a:r>
                <a:rPr lang="sv-SE" altLang="en-US" sz="1400" dirty="0"/>
                <a:t>–</a:t>
              </a:r>
              <a:r>
                <a:rPr lang="sv-SE" altLang="en-US" sz="1400" i="1" dirty="0" smtClean="0">
                  <a:solidFill>
                    <a:srgbClr val="000000"/>
                  </a:solidFill>
                </a:rPr>
                <a:t> </a:t>
              </a:r>
              <a:r>
                <a:rPr lang="sv-SE" altLang="en-US" sz="1400" dirty="0" smtClean="0">
                  <a:solidFill>
                    <a:srgbClr val="000000"/>
                  </a:solidFill>
                </a:rPr>
                <a:t>Efterfrågan </a:t>
              </a:r>
              <a:r>
                <a:rPr lang="sv-SE" altLang="en-US" sz="1400" dirty="0">
                  <a:solidFill>
                    <a:srgbClr val="000000"/>
                  </a:solidFill>
                </a:rPr>
                <a:t>på inhemska </a:t>
              </a:r>
              <a:r>
                <a:rPr lang="sv-SE" altLang="en-US" sz="1400" dirty="0" smtClean="0">
                  <a:solidFill>
                    <a:srgbClr val="000000"/>
                  </a:solidFill>
                </a:rPr>
                <a:t>varor </a:t>
              </a:r>
              <a:r>
                <a:rPr lang="sv-SE" altLang="en-US" sz="1400" i="1" dirty="0" smtClean="0">
                  <a:solidFill>
                    <a:srgbClr val="000000"/>
                  </a:solidFill>
                </a:rPr>
                <a:t>C+I+G+NX</a:t>
              </a:r>
              <a:endParaRPr lang="sv-SE" altLang="en-US" sz="1400" dirty="0">
                <a:solidFill>
                  <a:srgbClr val="000000"/>
                </a:solidFill>
              </a:endParaRPr>
            </a:p>
          </p:txBody>
        </p:sp>
      </p:grpSp>
      <p:grpSp>
        <p:nvGrpSpPr>
          <p:cNvPr id="29710" name="Group 55"/>
          <p:cNvGrpSpPr>
            <a:grpSpLocks/>
          </p:cNvGrpSpPr>
          <p:nvPr/>
        </p:nvGrpSpPr>
        <p:grpSpPr bwMode="auto">
          <a:xfrm>
            <a:off x="4715854" y="2008269"/>
            <a:ext cx="3346450" cy="1250950"/>
            <a:chOff x="304" y="1534"/>
            <a:chExt cx="1972" cy="754"/>
          </a:xfrm>
        </p:grpSpPr>
        <p:sp>
          <p:nvSpPr>
            <p:cNvPr id="29733" name="Line 56"/>
            <p:cNvSpPr>
              <a:spLocks noChangeShapeType="1"/>
            </p:cNvSpPr>
            <p:nvPr/>
          </p:nvSpPr>
          <p:spPr bwMode="auto">
            <a:xfrm flipV="1">
              <a:off x="304" y="1648"/>
              <a:ext cx="1640" cy="640"/>
            </a:xfrm>
            <a:prstGeom prst="line">
              <a:avLst/>
            </a:prstGeom>
            <a:noFill/>
            <a:ln w="28575">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sp>
          <p:nvSpPr>
            <p:cNvPr id="29734" name="Text Box 57"/>
            <p:cNvSpPr txBox="1">
              <a:spLocks noChangeArrowheads="1"/>
            </p:cNvSpPr>
            <p:nvPr/>
          </p:nvSpPr>
          <p:spPr bwMode="auto">
            <a:xfrm>
              <a:off x="1946" y="1534"/>
              <a:ext cx="330" cy="203"/>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defTabSz="449263">
                <a:spcBef>
                  <a:spcPct val="0"/>
                </a:spcBef>
                <a:buClr>
                  <a:srgbClr val="000000"/>
                </a:buClr>
                <a:buSzPct val="100000"/>
                <a:buFontTx/>
                <a:buNone/>
              </a:pPr>
              <a:r>
                <a:rPr lang="sv-SE" altLang="en-US" sz="1600" i="1">
                  <a:solidFill>
                    <a:srgbClr val="000000"/>
                  </a:solidFill>
                </a:rPr>
                <a:t>ZZ</a:t>
              </a:r>
            </a:p>
          </p:txBody>
        </p:sp>
      </p:grpSp>
      <p:sp>
        <p:nvSpPr>
          <p:cNvPr id="29711" name="Line 58"/>
          <p:cNvSpPr>
            <a:spLocks noChangeShapeType="1"/>
          </p:cNvSpPr>
          <p:nvPr/>
        </p:nvSpPr>
        <p:spPr bwMode="auto">
          <a:xfrm flipV="1">
            <a:off x="4737100" y="1943100"/>
            <a:ext cx="2324100" cy="23241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sp>
        <p:nvSpPr>
          <p:cNvPr id="29712" name="Text Box 59"/>
          <p:cNvSpPr txBox="1">
            <a:spLocks noChangeArrowheads="1"/>
          </p:cNvSpPr>
          <p:nvPr/>
        </p:nvSpPr>
        <p:spPr bwMode="auto">
          <a:xfrm>
            <a:off x="5211763" y="3802063"/>
            <a:ext cx="450764" cy="307777"/>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defTabSz="449263">
              <a:spcBef>
                <a:spcPct val="0"/>
              </a:spcBef>
              <a:buClr>
                <a:srgbClr val="000000"/>
              </a:buClr>
              <a:buSzPct val="100000"/>
              <a:buFontTx/>
              <a:buNone/>
            </a:pPr>
            <a:r>
              <a:rPr lang="sv-SE" altLang="en-US" sz="1400" dirty="0">
                <a:solidFill>
                  <a:srgbClr val="000000"/>
                </a:solidFill>
              </a:rPr>
              <a:t>45</a:t>
            </a:r>
            <a:r>
              <a:rPr lang="sv-SE" altLang="en-US" sz="1400" baseline="30000" dirty="0">
                <a:solidFill>
                  <a:srgbClr val="000000"/>
                </a:solidFill>
              </a:rPr>
              <a:t>o</a:t>
            </a:r>
          </a:p>
        </p:txBody>
      </p:sp>
      <p:sp>
        <p:nvSpPr>
          <p:cNvPr id="29723" name="Text Box 62"/>
          <p:cNvSpPr txBox="1">
            <a:spLocks noChangeArrowheads="1"/>
          </p:cNvSpPr>
          <p:nvPr/>
        </p:nvSpPr>
        <p:spPr bwMode="auto">
          <a:xfrm>
            <a:off x="7470775" y="6185966"/>
            <a:ext cx="319088"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defTabSz="449263">
              <a:spcBef>
                <a:spcPct val="0"/>
              </a:spcBef>
              <a:buClr>
                <a:srgbClr val="000000"/>
              </a:buClr>
              <a:buSzPct val="100000"/>
              <a:buFontTx/>
              <a:buNone/>
            </a:pPr>
            <a:r>
              <a:rPr lang="sv-SE" altLang="en-US" sz="1600" i="1">
                <a:solidFill>
                  <a:srgbClr val="000000"/>
                </a:solidFill>
              </a:rPr>
              <a:t>Y</a:t>
            </a:r>
            <a:endParaRPr lang="sv-SE" altLang="en-US" sz="1600">
              <a:solidFill>
                <a:srgbClr val="000000"/>
              </a:solidFill>
            </a:endParaRPr>
          </a:p>
        </p:txBody>
      </p:sp>
      <p:sp>
        <p:nvSpPr>
          <p:cNvPr id="29724" name="Line 63"/>
          <p:cNvSpPr>
            <a:spLocks noChangeShapeType="1"/>
          </p:cNvSpPr>
          <p:nvPr/>
        </p:nvSpPr>
        <p:spPr bwMode="auto">
          <a:xfrm>
            <a:off x="4721225" y="4365104"/>
            <a:ext cx="0" cy="197008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sp>
        <p:nvSpPr>
          <p:cNvPr id="29725" name="Line 64"/>
          <p:cNvSpPr>
            <a:spLocks noChangeShapeType="1"/>
          </p:cNvSpPr>
          <p:nvPr/>
        </p:nvSpPr>
        <p:spPr bwMode="auto">
          <a:xfrm>
            <a:off x="4706938" y="6336779"/>
            <a:ext cx="2770188"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sp>
        <p:nvSpPr>
          <p:cNvPr id="29726" name="Text Box 65"/>
          <p:cNvSpPr txBox="1">
            <a:spLocks noChangeArrowheads="1"/>
          </p:cNvSpPr>
          <p:nvPr/>
        </p:nvSpPr>
        <p:spPr bwMode="auto">
          <a:xfrm rot="16200000">
            <a:off x="3533775" y="5271566"/>
            <a:ext cx="1630362"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defTabSz="449263">
              <a:spcBef>
                <a:spcPct val="0"/>
              </a:spcBef>
              <a:buClr>
                <a:srgbClr val="000000"/>
              </a:buClr>
              <a:buSzPct val="100000"/>
              <a:buFontTx/>
              <a:buNone/>
            </a:pPr>
            <a:r>
              <a:rPr lang="sv-SE" altLang="en-US" sz="1600">
                <a:solidFill>
                  <a:srgbClr val="000000"/>
                </a:solidFill>
              </a:rPr>
              <a:t>Nettoexport, </a:t>
            </a:r>
            <a:r>
              <a:rPr lang="sv-SE" altLang="en-US" sz="1600" i="1">
                <a:solidFill>
                  <a:srgbClr val="000000"/>
                </a:solidFill>
              </a:rPr>
              <a:t>NX</a:t>
            </a:r>
            <a:endParaRPr lang="sv-SE" altLang="en-US" sz="1600">
              <a:solidFill>
                <a:srgbClr val="000000"/>
              </a:solidFill>
            </a:endParaRPr>
          </a:p>
        </p:txBody>
      </p:sp>
      <p:sp>
        <p:nvSpPr>
          <p:cNvPr id="29727" name="Text Box 66"/>
          <p:cNvSpPr txBox="1">
            <a:spLocks noChangeArrowheads="1"/>
          </p:cNvSpPr>
          <p:nvPr/>
        </p:nvSpPr>
        <p:spPr bwMode="auto">
          <a:xfrm>
            <a:off x="4446588" y="5274741"/>
            <a:ext cx="296863" cy="338137"/>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defTabSz="449263">
              <a:spcBef>
                <a:spcPct val="0"/>
              </a:spcBef>
              <a:buClr>
                <a:srgbClr val="000000"/>
              </a:buClr>
              <a:buSzPct val="100000"/>
              <a:buFontTx/>
              <a:buNone/>
            </a:pPr>
            <a:r>
              <a:rPr lang="sv-SE" altLang="en-US" sz="1600">
                <a:solidFill>
                  <a:srgbClr val="000000"/>
                </a:solidFill>
              </a:rPr>
              <a:t>0</a:t>
            </a:r>
          </a:p>
        </p:txBody>
      </p:sp>
      <p:sp>
        <p:nvSpPr>
          <p:cNvPr id="29728" name="Line 67"/>
          <p:cNvSpPr>
            <a:spLocks noChangeShapeType="1"/>
          </p:cNvSpPr>
          <p:nvPr/>
        </p:nvSpPr>
        <p:spPr bwMode="auto">
          <a:xfrm rot="1849718" flipV="1">
            <a:off x="4940300" y="4676254"/>
            <a:ext cx="2519363" cy="1481137"/>
          </a:xfrm>
          <a:prstGeom prst="line">
            <a:avLst/>
          </a:prstGeom>
          <a:noFill/>
          <a:ln w="2857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grpSp>
        <p:nvGrpSpPr>
          <p:cNvPr id="29729" name="Group 68"/>
          <p:cNvGrpSpPr>
            <a:grpSpLocks/>
          </p:cNvGrpSpPr>
          <p:nvPr/>
        </p:nvGrpSpPr>
        <p:grpSpPr bwMode="auto">
          <a:xfrm rot="1972076">
            <a:off x="4860925" y="5050113"/>
            <a:ext cx="3268663" cy="1279525"/>
            <a:chOff x="326" y="1563"/>
            <a:chExt cx="1927" cy="770"/>
          </a:xfrm>
        </p:grpSpPr>
        <p:sp>
          <p:nvSpPr>
            <p:cNvPr id="29731" name="Line 69"/>
            <p:cNvSpPr>
              <a:spLocks noChangeShapeType="1"/>
            </p:cNvSpPr>
            <p:nvPr/>
          </p:nvSpPr>
          <p:spPr bwMode="auto">
            <a:xfrm flipV="1">
              <a:off x="326" y="1693"/>
              <a:ext cx="1640" cy="640"/>
            </a:xfrm>
            <a:prstGeom prst="line">
              <a:avLst/>
            </a:prstGeom>
            <a:noFill/>
            <a:ln w="28575">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sp>
          <p:nvSpPr>
            <p:cNvPr id="29732" name="Text Box 70"/>
            <p:cNvSpPr txBox="1">
              <a:spLocks noChangeArrowheads="1"/>
            </p:cNvSpPr>
            <p:nvPr/>
          </p:nvSpPr>
          <p:spPr bwMode="auto">
            <a:xfrm>
              <a:off x="1923" y="1563"/>
              <a:ext cx="330" cy="20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defTabSz="449263">
                <a:spcBef>
                  <a:spcPct val="0"/>
                </a:spcBef>
                <a:buClr>
                  <a:srgbClr val="000000"/>
                </a:buClr>
                <a:buSzPct val="100000"/>
                <a:buFontTx/>
                <a:buNone/>
              </a:pPr>
              <a:endParaRPr lang="sv-SE" altLang="en-US" sz="1600" i="1">
                <a:solidFill>
                  <a:srgbClr val="000000"/>
                </a:solidFill>
              </a:endParaRPr>
            </a:p>
          </p:txBody>
        </p:sp>
      </p:grpSp>
      <p:sp>
        <p:nvSpPr>
          <p:cNvPr id="29730" name="Rectangle 71"/>
          <p:cNvSpPr>
            <a:spLocks noChangeArrowheads="1"/>
          </p:cNvSpPr>
          <p:nvPr/>
        </p:nvSpPr>
        <p:spPr bwMode="auto">
          <a:xfrm>
            <a:off x="7610475" y="5523979"/>
            <a:ext cx="1268413" cy="33496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defTabSz="449263">
              <a:spcBef>
                <a:spcPct val="0"/>
              </a:spcBef>
              <a:buClr>
                <a:srgbClr val="000000"/>
              </a:buClr>
              <a:buSzPct val="100000"/>
              <a:buFontTx/>
              <a:buNone/>
            </a:pPr>
            <a:r>
              <a:rPr lang="sv-SE" altLang="en-US" sz="1600" i="1">
                <a:solidFill>
                  <a:srgbClr val="000000"/>
                </a:solidFill>
              </a:rPr>
              <a:t>NX</a:t>
            </a:r>
          </a:p>
        </p:txBody>
      </p:sp>
      <p:sp>
        <p:nvSpPr>
          <p:cNvPr id="29721" name="Line 73"/>
          <p:cNvSpPr>
            <a:spLocks noChangeShapeType="1"/>
          </p:cNvSpPr>
          <p:nvPr/>
        </p:nvSpPr>
        <p:spPr bwMode="auto">
          <a:xfrm flipH="1" flipV="1">
            <a:off x="5643573" y="3097407"/>
            <a:ext cx="1184148" cy="61138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grpSp>
        <p:nvGrpSpPr>
          <p:cNvPr id="34" name="Group 55"/>
          <p:cNvGrpSpPr>
            <a:grpSpLocks/>
          </p:cNvGrpSpPr>
          <p:nvPr/>
        </p:nvGrpSpPr>
        <p:grpSpPr bwMode="auto">
          <a:xfrm>
            <a:off x="4716016" y="2341797"/>
            <a:ext cx="3346450" cy="1250950"/>
            <a:chOff x="304" y="1534"/>
            <a:chExt cx="1972" cy="754"/>
          </a:xfrm>
        </p:grpSpPr>
        <p:sp>
          <p:nvSpPr>
            <p:cNvPr id="35" name="Line 56"/>
            <p:cNvSpPr>
              <a:spLocks noChangeShapeType="1"/>
            </p:cNvSpPr>
            <p:nvPr/>
          </p:nvSpPr>
          <p:spPr bwMode="auto">
            <a:xfrm flipV="1">
              <a:off x="304" y="1648"/>
              <a:ext cx="1640" cy="640"/>
            </a:xfrm>
            <a:prstGeom prst="line">
              <a:avLst/>
            </a:prstGeom>
            <a:noFill/>
            <a:ln w="28575">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sp>
          <p:nvSpPr>
            <p:cNvPr id="36" name="Text Box 57"/>
            <p:cNvSpPr txBox="1">
              <a:spLocks noChangeArrowheads="1"/>
            </p:cNvSpPr>
            <p:nvPr/>
          </p:nvSpPr>
          <p:spPr bwMode="auto">
            <a:xfrm>
              <a:off x="1946" y="1534"/>
              <a:ext cx="330" cy="203"/>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defTabSz="449263">
                <a:spcBef>
                  <a:spcPct val="0"/>
                </a:spcBef>
                <a:buClr>
                  <a:srgbClr val="000000"/>
                </a:buClr>
                <a:buSzPct val="100000"/>
                <a:buFontTx/>
                <a:buNone/>
              </a:pPr>
              <a:r>
                <a:rPr lang="sv-SE" altLang="en-US" sz="1600" i="1" dirty="0" smtClean="0">
                  <a:solidFill>
                    <a:srgbClr val="000000"/>
                  </a:solidFill>
                </a:rPr>
                <a:t>ZZ’</a:t>
              </a:r>
              <a:endParaRPr lang="sv-SE" altLang="en-US" sz="1600" i="1" dirty="0">
                <a:solidFill>
                  <a:srgbClr val="000000"/>
                </a:solidFill>
              </a:endParaRPr>
            </a:p>
          </p:txBody>
        </p:sp>
      </p:grpSp>
      <p:grpSp>
        <p:nvGrpSpPr>
          <p:cNvPr id="4" name="Group 3"/>
          <p:cNvGrpSpPr/>
          <p:nvPr/>
        </p:nvGrpSpPr>
        <p:grpSpPr>
          <a:xfrm>
            <a:off x="5676251" y="3208177"/>
            <a:ext cx="600075" cy="3356110"/>
            <a:chOff x="6410145" y="2483925"/>
            <a:chExt cx="600075" cy="4086140"/>
          </a:xfrm>
        </p:grpSpPr>
        <p:sp>
          <p:nvSpPr>
            <p:cNvPr id="29708" name="Line 48"/>
            <p:cNvSpPr>
              <a:spLocks noChangeShapeType="1"/>
            </p:cNvSpPr>
            <p:nvPr/>
          </p:nvSpPr>
          <p:spPr bwMode="auto">
            <a:xfrm>
              <a:off x="6551841" y="2483925"/>
              <a:ext cx="0" cy="3770675"/>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sp>
          <p:nvSpPr>
            <p:cNvPr id="39" name="Text Box 30"/>
            <p:cNvSpPr txBox="1">
              <a:spLocks noChangeArrowheads="1"/>
            </p:cNvSpPr>
            <p:nvPr/>
          </p:nvSpPr>
          <p:spPr bwMode="auto">
            <a:xfrm>
              <a:off x="6410145" y="6338828"/>
              <a:ext cx="600075" cy="231237"/>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defTabSz="449263">
                <a:spcBef>
                  <a:spcPct val="0"/>
                </a:spcBef>
                <a:buClr>
                  <a:srgbClr val="000000"/>
                </a:buClr>
                <a:buSzPct val="100000"/>
                <a:buFontTx/>
                <a:buNone/>
              </a:pPr>
              <a:r>
                <a:rPr lang="sv-SE" altLang="en-US" sz="1600" i="1" dirty="0" smtClean="0">
                  <a:solidFill>
                    <a:srgbClr val="000000"/>
                  </a:solidFill>
                </a:rPr>
                <a:t>Y’</a:t>
              </a:r>
              <a:endParaRPr lang="sv-SE" altLang="en-US" sz="1600" baseline="-25000" dirty="0">
                <a:solidFill>
                  <a:srgbClr val="000000"/>
                </a:solidFill>
              </a:endParaRPr>
            </a:p>
          </p:txBody>
        </p:sp>
      </p:grpSp>
      <p:sp>
        <p:nvSpPr>
          <p:cNvPr id="42" name="Line 20"/>
          <p:cNvSpPr>
            <a:spLocks noChangeShapeType="1"/>
          </p:cNvSpPr>
          <p:nvPr/>
        </p:nvSpPr>
        <p:spPr bwMode="auto">
          <a:xfrm flipV="1">
            <a:off x="4706938" y="1657884"/>
            <a:ext cx="3199250" cy="2030012"/>
          </a:xfrm>
          <a:prstGeom prst="line">
            <a:avLst/>
          </a:prstGeom>
          <a:noFill/>
          <a:ln w="28575">
            <a:solidFill>
              <a:srgbClr val="FF99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sp>
        <p:nvSpPr>
          <p:cNvPr id="43" name="Text Box 21"/>
          <p:cNvSpPr txBox="1">
            <a:spLocks noChangeArrowheads="1"/>
          </p:cNvSpPr>
          <p:nvPr/>
        </p:nvSpPr>
        <p:spPr bwMode="auto">
          <a:xfrm>
            <a:off x="6771673" y="3650189"/>
            <a:ext cx="2107216" cy="52322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defTabSz="449263">
              <a:spcBef>
                <a:spcPct val="0"/>
              </a:spcBef>
              <a:buClr>
                <a:srgbClr val="000000"/>
              </a:buClr>
              <a:buSzPct val="100000"/>
              <a:buNone/>
            </a:pPr>
            <a:r>
              <a:rPr lang="sv-SE" altLang="en-US" sz="1400" i="1" dirty="0" smtClean="0">
                <a:solidFill>
                  <a:srgbClr val="000000"/>
                </a:solidFill>
              </a:rPr>
              <a:t>DD </a:t>
            </a:r>
            <a:r>
              <a:rPr lang="sv-SE" altLang="en-US" sz="1400" dirty="0"/>
              <a:t>–</a:t>
            </a:r>
            <a:r>
              <a:rPr lang="sv-SE" altLang="en-US" sz="1400" i="1" dirty="0" smtClean="0">
                <a:solidFill>
                  <a:srgbClr val="000000"/>
                </a:solidFill>
              </a:rPr>
              <a:t> </a:t>
            </a:r>
            <a:r>
              <a:rPr lang="sv-SE" altLang="en-US" sz="1400" dirty="0" smtClean="0">
                <a:solidFill>
                  <a:srgbClr val="000000"/>
                </a:solidFill>
              </a:rPr>
              <a:t>Inhemsk efter-frågan (</a:t>
            </a:r>
            <a:r>
              <a:rPr lang="sv-SE" altLang="en-US" sz="1400" i="1" dirty="0" smtClean="0">
                <a:solidFill>
                  <a:srgbClr val="000000"/>
                </a:solidFill>
              </a:rPr>
              <a:t>C+I+G</a:t>
            </a:r>
            <a:r>
              <a:rPr lang="sv-SE" altLang="en-US" sz="1400" dirty="0">
                <a:solidFill>
                  <a:srgbClr val="000000"/>
                </a:solidFill>
              </a:rPr>
              <a:t>)</a:t>
            </a:r>
          </a:p>
        </p:txBody>
      </p:sp>
      <p:sp>
        <p:nvSpPr>
          <p:cNvPr id="6" name="Down Arrow 5"/>
          <p:cNvSpPr/>
          <p:nvPr/>
        </p:nvSpPr>
        <p:spPr bwMode="auto">
          <a:xfrm>
            <a:off x="6973958" y="2372887"/>
            <a:ext cx="166773" cy="314250"/>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defTabSz="449263">
              <a:spcBef>
                <a:spcPct val="0"/>
              </a:spcBef>
              <a:buClr>
                <a:srgbClr val="000000"/>
              </a:buClr>
              <a:buSzPct val="100000"/>
              <a:buFont typeface="Times New Roman" pitchFamily="18" charset="0"/>
              <a:buNone/>
            </a:pPr>
            <a:endParaRPr lang="sv-SE" sz="2400" smtClean="0">
              <a:solidFill>
                <a:srgbClr val="FFFFFF"/>
              </a:solidFill>
              <a:latin typeface="Times New Roman" pitchFamily="18" charset="0"/>
            </a:endParaRPr>
          </a:p>
        </p:txBody>
      </p:sp>
      <p:sp>
        <p:nvSpPr>
          <p:cNvPr id="44" name="Text Box 30"/>
          <p:cNvSpPr txBox="1">
            <a:spLocks noChangeArrowheads="1"/>
          </p:cNvSpPr>
          <p:nvPr/>
        </p:nvSpPr>
        <p:spPr bwMode="auto">
          <a:xfrm>
            <a:off x="4864235" y="6352628"/>
            <a:ext cx="600075" cy="338554"/>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defTabSz="449263">
              <a:spcBef>
                <a:spcPct val="0"/>
              </a:spcBef>
              <a:buClr>
                <a:srgbClr val="000000"/>
              </a:buClr>
              <a:buSzPct val="100000"/>
              <a:buFontTx/>
              <a:buNone/>
            </a:pPr>
            <a:r>
              <a:rPr lang="sv-SE" altLang="en-US" sz="1600" i="1" dirty="0" smtClean="0">
                <a:solidFill>
                  <a:srgbClr val="000000"/>
                </a:solidFill>
              </a:rPr>
              <a:t>Y’</a:t>
            </a:r>
            <a:r>
              <a:rPr lang="sv-SE" altLang="en-US" sz="1600" i="1" spc="-700" dirty="0" smtClean="0">
                <a:solidFill>
                  <a:srgbClr val="000000"/>
                </a:solidFill>
              </a:rPr>
              <a:t> </a:t>
            </a:r>
            <a:r>
              <a:rPr lang="sv-SE" altLang="en-US" sz="1600" i="1" baseline="-25000" dirty="0" smtClean="0">
                <a:solidFill>
                  <a:srgbClr val="000000"/>
                </a:solidFill>
              </a:rPr>
              <a:t>TB</a:t>
            </a:r>
            <a:endParaRPr lang="sv-SE" altLang="en-US" sz="1600" baseline="-25000" dirty="0">
              <a:solidFill>
                <a:srgbClr val="000000"/>
              </a:solidFill>
            </a:endParaRPr>
          </a:p>
        </p:txBody>
      </p:sp>
      <p:sp>
        <p:nvSpPr>
          <p:cNvPr id="47" name="Line 48"/>
          <p:cNvSpPr>
            <a:spLocks noChangeShapeType="1"/>
          </p:cNvSpPr>
          <p:nvPr/>
        </p:nvSpPr>
        <p:spPr bwMode="auto">
          <a:xfrm>
            <a:off x="5031964" y="3509554"/>
            <a:ext cx="0" cy="2825636"/>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grpSp>
        <p:nvGrpSpPr>
          <p:cNvPr id="60" name="Group 68"/>
          <p:cNvGrpSpPr>
            <a:grpSpLocks/>
          </p:cNvGrpSpPr>
          <p:nvPr/>
        </p:nvGrpSpPr>
        <p:grpSpPr bwMode="auto">
          <a:xfrm rot="1972076">
            <a:off x="4856517" y="4785182"/>
            <a:ext cx="3268663" cy="1279525"/>
            <a:chOff x="326" y="1563"/>
            <a:chExt cx="1927" cy="770"/>
          </a:xfrm>
        </p:grpSpPr>
        <p:sp>
          <p:nvSpPr>
            <p:cNvPr id="61" name="Line 69"/>
            <p:cNvSpPr>
              <a:spLocks noChangeShapeType="1"/>
            </p:cNvSpPr>
            <p:nvPr/>
          </p:nvSpPr>
          <p:spPr bwMode="auto">
            <a:xfrm flipV="1">
              <a:off x="326" y="1693"/>
              <a:ext cx="1640" cy="640"/>
            </a:xfrm>
            <a:prstGeom prst="line">
              <a:avLst/>
            </a:prstGeom>
            <a:noFill/>
            <a:ln w="28575">
              <a:solidFill>
                <a:srgbClr val="9933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l" defTabSz="449263">
                <a:spcBef>
                  <a:spcPct val="0"/>
                </a:spcBef>
                <a:buClr>
                  <a:srgbClr val="000000"/>
                </a:buClr>
                <a:buSzPct val="100000"/>
                <a:buFont typeface="Times New Roman" pitchFamily="18" charset="0"/>
                <a:buNone/>
              </a:pPr>
              <a:endParaRPr lang="en-US" sz="2400">
                <a:solidFill>
                  <a:srgbClr val="FFFFFF"/>
                </a:solidFill>
                <a:latin typeface="Times New Roman" pitchFamily="18" charset="0"/>
              </a:endParaRPr>
            </a:p>
          </p:txBody>
        </p:sp>
        <p:sp>
          <p:nvSpPr>
            <p:cNvPr id="62" name="Text Box 70"/>
            <p:cNvSpPr txBox="1">
              <a:spLocks noChangeArrowheads="1"/>
            </p:cNvSpPr>
            <p:nvPr/>
          </p:nvSpPr>
          <p:spPr bwMode="auto">
            <a:xfrm>
              <a:off x="1923" y="1563"/>
              <a:ext cx="330" cy="20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3600">
                  <a:solidFill>
                    <a:schemeClr val="tx1"/>
                  </a:solidFill>
                  <a:latin typeface="Arial" charset="0"/>
                </a:defRPr>
              </a:lvl9pPr>
            </a:lstStyle>
            <a:p>
              <a:pPr algn="l" defTabSz="449263">
                <a:spcBef>
                  <a:spcPct val="0"/>
                </a:spcBef>
                <a:buClr>
                  <a:srgbClr val="000000"/>
                </a:buClr>
                <a:buSzPct val="100000"/>
                <a:buFontTx/>
                <a:buNone/>
              </a:pPr>
              <a:endParaRPr lang="sv-SE" altLang="en-US" sz="1600" i="1">
                <a:solidFill>
                  <a:srgbClr val="000000"/>
                </a:solidFill>
              </a:endParaRPr>
            </a:p>
          </p:txBody>
        </p:sp>
      </p:grpSp>
      <p:sp>
        <p:nvSpPr>
          <p:cNvPr id="45" name="Slide Number Placeholder 2"/>
          <p:cNvSpPr>
            <a:spLocks noGrp="1"/>
          </p:cNvSpPr>
          <p:nvPr>
            <p:ph type="sldNum" sz="quarter" idx="10"/>
          </p:nvPr>
        </p:nvSpPr>
        <p:spPr>
          <a:xfrm>
            <a:off x="0" y="6516688"/>
            <a:ext cx="2555875" cy="341312"/>
          </a:xfrm>
        </p:spPr>
        <p:txBody>
          <a:bodyPr/>
          <a:lstStyle/>
          <a:p>
            <a:pPr>
              <a:buFontTx/>
              <a:buNone/>
              <a:defRPr/>
            </a:pPr>
            <a:r>
              <a:rPr lang="sv-SE" altLang="sv-SE" dirty="0" smtClean="0"/>
              <a:t>Sammanfattning: </a:t>
            </a:r>
            <a:r>
              <a:rPr lang="sv-SE" altLang="sv-SE" dirty="0"/>
              <a:t>sid. </a:t>
            </a:r>
            <a:fld id="{339E4EAA-F7EF-43B9-8E26-DF77450FE4F7}" type="slidenum">
              <a:rPr lang="en-GB" altLang="sv-SE"/>
              <a:pPr>
                <a:buFontTx/>
                <a:buNone/>
                <a:defRPr/>
              </a:pPr>
              <a:t>13</a:t>
            </a:fld>
            <a:endParaRPr lang="en-GB" altLang="sv-SE" dirty="0"/>
          </a:p>
        </p:txBody>
      </p:sp>
    </p:spTree>
    <p:extLst>
      <p:ext uri="{BB962C8B-B14F-4D97-AF65-F5344CB8AC3E}">
        <p14:creationId xmlns:p14="http://schemas.microsoft.com/office/powerpoint/2010/main" val="2444493972"/>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0038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038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0038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4"/>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972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0388">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00388">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00388">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00388">
                                            <p:txEl>
                                              <p:pRg st="6" end="6"/>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400388">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388" grpId="0" build="p"/>
      <p:bldP spid="6" grpId="0" animBg="1"/>
      <p:bldP spid="44" grpId="0"/>
      <p:bldP spid="47"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3090" name="Rectangle 2"/>
          <p:cNvSpPr>
            <a:spLocks noGrp="1" noChangeArrowheads="1"/>
          </p:cNvSpPr>
          <p:nvPr>
            <p:ph type="title"/>
          </p:nvPr>
        </p:nvSpPr>
        <p:spPr/>
        <p:txBody>
          <a:bodyPr/>
          <a:lstStyle/>
          <a:p>
            <a:pPr eaLnBrk="1" hangingPunct="1">
              <a:defRPr/>
            </a:pPr>
            <a:r>
              <a:rPr lang="sv-SE" dirty="0" smtClean="0">
                <a:cs typeface="+mj-cs"/>
              </a:rPr>
              <a:t>IS-LM i den öppna ekonomin</a:t>
            </a:r>
          </a:p>
        </p:txBody>
      </p:sp>
      <p:sp>
        <p:nvSpPr>
          <p:cNvPr id="473092" name="Rectangle 4"/>
          <p:cNvSpPr>
            <a:spLocks noChangeArrowheads="1"/>
          </p:cNvSpPr>
          <p:nvPr/>
        </p:nvSpPr>
        <p:spPr bwMode="auto">
          <a:xfrm>
            <a:off x="638175" y="1430338"/>
            <a:ext cx="8340725" cy="812800"/>
          </a:xfrm>
          <a:prstGeom prst="rect">
            <a:avLst/>
          </a:prstGeom>
          <a:noFill/>
          <a:ln>
            <a:noFill/>
          </a:ln>
          <a:effectLst/>
          <a:extLst/>
        </p:spPr>
        <p:txBody>
          <a:bodyPr/>
          <a:lstStyle/>
          <a:p>
            <a:pPr marL="285750" indent="-285750" algn="l" defTabSz="449263" eaLnBrk="1" hangingPunct="1">
              <a:spcBef>
                <a:spcPct val="10000"/>
              </a:spcBef>
              <a:spcAft>
                <a:spcPct val="10000"/>
              </a:spcAft>
              <a:buClrTx/>
              <a:buSzPct val="100000"/>
              <a:buFont typeface="Arial" panose="020B0604020202020204" pitchFamily="34" charset="0"/>
              <a:buChar char="•"/>
              <a:defRPr/>
            </a:pPr>
            <a:r>
              <a:rPr lang="sv-SE" sz="1600" dirty="0">
                <a:solidFill>
                  <a:srgbClr val="000000"/>
                </a:solidFill>
                <a:latin typeface="Arial"/>
              </a:rPr>
              <a:t>Liksom tidigare innebär som för den slutna ekonomin </a:t>
            </a:r>
            <a:r>
              <a:rPr lang="sv-SE" sz="1600" dirty="0" smtClean="0">
                <a:solidFill>
                  <a:srgbClr val="000000"/>
                </a:solidFill>
                <a:latin typeface="Arial"/>
              </a:rPr>
              <a:t>att högre ränta ger lägre </a:t>
            </a:r>
            <a:r>
              <a:rPr lang="sv-SE" sz="1600" dirty="0">
                <a:solidFill>
                  <a:srgbClr val="000000"/>
                </a:solidFill>
                <a:latin typeface="Arial"/>
              </a:rPr>
              <a:t>produktion – </a:t>
            </a:r>
            <a:r>
              <a:rPr lang="sv-SE" sz="1600" i="1" dirty="0">
                <a:solidFill>
                  <a:srgbClr val="000000"/>
                </a:solidFill>
                <a:latin typeface="Arial"/>
              </a:rPr>
              <a:t>IS</a:t>
            </a:r>
            <a:r>
              <a:rPr lang="sv-SE" sz="1600" dirty="0">
                <a:solidFill>
                  <a:srgbClr val="000000"/>
                </a:solidFill>
                <a:latin typeface="Arial"/>
              </a:rPr>
              <a:t>-kurvan lutar nedåt. Nu är det dock två orsaker; i) liksom i den slutna ekonomin leder en högre ränta till lägre investeringar och ii) högre ränta leder till högre växelkurs via räntepariteten vilket minskar </a:t>
            </a:r>
            <a:r>
              <a:rPr lang="sv-SE" sz="1600" dirty="0" smtClean="0">
                <a:solidFill>
                  <a:srgbClr val="000000"/>
                </a:solidFill>
                <a:latin typeface="Arial"/>
              </a:rPr>
              <a:t>nettoexporten. </a:t>
            </a:r>
            <a:endParaRPr lang="sv-SE" sz="1600" dirty="0">
              <a:solidFill>
                <a:srgbClr val="000000"/>
              </a:solidFill>
              <a:latin typeface="Arial"/>
            </a:endParaRPr>
          </a:p>
          <a:p>
            <a:pPr marL="285750" indent="-285750" algn="l" defTabSz="449263" eaLnBrk="1" hangingPunct="1">
              <a:spcBef>
                <a:spcPct val="10000"/>
              </a:spcBef>
              <a:spcAft>
                <a:spcPct val="10000"/>
              </a:spcAft>
              <a:buClrTx/>
              <a:buSzPct val="100000"/>
              <a:buFont typeface="Arial" panose="020B0604020202020204" pitchFamily="34" charset="0"/>
              <a:buChar char="•"/>
              <a:defRPr/>
            </a:pPr>
            <a:r>
              <a:rPr lang="sv-SE" sz="1600" dirty="0">
                <a:solidFill>
                  <a:srgbClr val="000000"/>
                </a:solidFill>
                <a:effectLst>
                  <a:outerShdw blurRad="38100" dist="38100" dir="2700000" algn="tl">
                    <a:srgbClr val="FFFFFF"/>
                  </a:outerShdw>
                </a:effectLst>
                <a:latin typeface="Arial"/>
              </a:rPr>
              <a:t>Givet den reala penningmängden leder högre inkomst leder till högre efterfrågan på pengar vilket ökar räntan. </a:t>
            </a:r>
            <a:r>
              <a:rPr lang="sv-SE" sz="1600" i="1" dirty="0">
                <a:solidFill>
                  <a:srgbClr val="000000"/>
                </a:solidFill>
                <a:effectLst>
                  <a:outerShdw blurRad="38100" dist="38100" dir="2700000" algn="tl">
                    <a:srgbClr val="FFFFFF"/>
                  </a:outerShdw>
                </a:effectLst>
                <a:latin typeface="Arial"/>
              </a:rPr>
              <a:t>LM</a:t>
            </a:r>
            <a:r>
              <a:rPr lang="sv-SE" sz="1600" dirty="0">
                <a:solidFill>
                  <a:srgbClr val="000000"/>
                </a:solidFill>
                <a:effectLst>
                  <a:outerShdw blurRad="38100" dist="38100" dir="2700000" algn="tl">
                    <a:srgbClr val="FFFFFF"/>
                  </a:outerShdw>
                </a:effectLst>
                <a:latin typeface="Arial"/>
              </a:rPr>
              <a:t>-kurvan lutar därför som i den slutna ekonomin uppåt.</a:t>
            </a:r>
          </a:p>
          <a:p>
            <a:pPr marL="285750" indent="-285750" algn="l" defTabSz="449263" eaLnBrk="1" hangingPunct="1">
              <a:spcBef>
                <a:spcPct val="10000"/>
              </a:spcBef>
              <a:spcAft>
                <a:spcPct val="10000"/>
              </a:spcAft>
              <a:buClrTx/>
              <a:buSzPct val="100000"/>
              <a:buFont typeface="Arial" panose="020B0604020202020204" pitchFamily="34" charset="0"/>
              <a:buChar char="•"/>
              <a:defRPr/>
            </a:pPr>
            <a:r>
              <a:rPr lang="sv-SE" sz="1600" dirty="0">
                <a:solidFill>
                  <a:srgbClr val="000000"/>
                </a:solidFill>
                <a:effectLst>
                  <a:outerShdw blurRad="38100" dist="38100" dir="2700000" algn="tl">
                    <a:srgbClr val="FFFFFF"/>
                  </a:outerShdw>
                </a:effectLst>
                <a:latin typeface="Arial"/>
              </a:rPr>
              <a:t>Jämvikt där LM och IS skär varandra.</a:t>
            </a:r>
          </a:p>
          <a:p>
            <a:pPr marL="285750" indent="-285750" algn="l" defTabSz="449263" eaLnBrk="1" hangingPunct="1">
              <a:spcBef>
                <a:spcPct val="10000"/>
              </a:spcBef>
              <a:spcAft>
                <a:spcPct val="10000"/>
              </a:spcAft>
              <a:buClrTx/>
              <a:buSzPct val="100000"/>
              <a:buFont typeface="Arial" panose="020B0604020202020204" pitchFamily="34" charset="0"/>
              <a:buChar char="•"/>
              <a:defRPr/>
            </a:pPr>
            <a:endParaRPr lang="sv-SE" sz="1600" dirty="0">
              <a:solidFill>
                <a:srgbClr val="000000"/>
              </a:solidFill>
              <a:latin typeface="Arial"/>
            </a:endParaRPr>
          </a:p>
          <a:p>
            <a:pPr marL="285750" indent="-285750" algn="l" defTabSz="449263" eaLnBrk="1" hangingPunct="1">
              <a:spcBef>
                <a:spcPct val="10000"/>
              </a:spcBef>
              <a:spcAft>
                <a:spcPct val="10000"/>
              </a:spcAft>
              <a:buClrTx/>
              <a:buSzPct val="100000"/>
              <a:buFont typeface="Arial" panose="020B0604020202020204" pitchFamily="34" charset="0"/>
              <a:buChar char="•"/>
              <a:defRPr/>
            </a:pPr>
            <a:endParaRPr lang="sv-SE" sz="1600" dirty="0">
              <a:solidFill>
                <a:srgbClr val="000000"/>
              </a:solidFill>
              <a:latin typeface="Arial"/>
            </a:endParaRPr>
          </a:p>
        </p:txBody>
      </p:sp>
      <p:sp>
        <p:nvSpPr>
          <p:cNvPr id="473093" name="Line 5"/>
          <p:cNvSpPr>
            <a:spLocks noChangeShapeType="1"/>
          </p:cNvSpPr>
          <p:nvPr/>
        </p:nvSpPr>
        <p:spPr bwMode="auto">
          <a:xfrm>
            <a:off x="2443163" y="4881563"/>
            <a:ext cx="3725862"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1205" name="Text Box 6"/>
          <p:cNvSpPr txBox="1">
            <a:spLocks noChangeArrowheads="1"/>
          </p:cNvSpPr>
          <p:nvPr/>
        </p:nvSpPr>
        <p:spPr bwMode="auto">
          <a:xfrm>
            <a:off x="1403350" y="6346825"/>
            <a:ext cx="1403350"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a:t>Produktion, </a:t>
            </a:r>
            <a:r>
              <a:rPr lang="sv-SE" altLang="sv-SE" sz="1600" i="1"/>
              <a:t>Y</a:t>
            </a:r>
            <a:endParaRPr lang="en-GB" altLang="sv-SE" sz="1600" i="1"/>
          </a:p>
        </p:txBody>
      </p:sp>
      <p:sp>
        <p:nvSpPr>
          <p:cNvPr id="51206" name="Line 7"/>
          <p:cNvSpPr>
            <a:spLocks noChangeShapeType="1"/>
          </p:cNvSpPr>
          <p:nvPr/>
        </p:nvSpPr>
        <p:spPr bwMode="auto">
          <a:xfrm>
            <a:off x="658813" y="3421063"/>
            <a:ext cx="1587" cy="27400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1207" name="Line 8"/>
          <p:cNvSpPr>
            <a:spLocks noChangeShapeType="1"/>
          </p:cNvSpPr>
          <p:nvPr/>
        </p:nvSpPr>
        <p:spPr bwMode="auto">
          <a:xfrm>
            <a:off x="658813" y="6159500"/>
            <a:ext cx="3386137" cy="31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1208" name="Text Box 9"/>
          <p:cNvSpPr txBox="1">
            <a:spLocks noChangeArrowheads="1"/>
          </p:cNvSpPr>
          <p:nvPr/>
        </p:nvSpPr>
        <p:spPr bwMode="auto">
          <a:xfrm rot="-5400000">
            <a:off x="-76994" y="4101307"/>
            <a:ext cx="884237"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a:t>Ränta, </a:t>
            </a:r>
            <a:r>
              <a:rPr lang="sv-SE" altLang="sv-SE" sz="1600" i="1"/>
              <a:t>i</a:t>
            </a:r>
            <a:endParaRPr lang="en-GB" altLang="sv-SE" sz="1600" i="1"/>
          </a:p>
        </p:txBody>
      </p:sp>
      <p:sp>
        <p:nvSpPr>
          <p:cNvPr id="473098" name="Line 10"/>
          <p:cNvSpPr>
            <a:spLocks noChangeShapeType="1"/>
          </p:cNvSpPr>
          <p:nvPr/>
        </p:nvSpPr>
        <p:spPr bwMode="auto">
          <a:xfrm flipV="1">
            <a:off x="2393950" y="4835525"/>
            <a:ext cx="0" cy="1293813"/>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5852" name="Rectangle 11"/>
          <p:cNvSpPr>
            <a:spLocks noChangeArrowheads="1"/>
          </p:cNvSpPr>
          <p:nvPr/>
        </p:nvSpPr>
        <p:spPr bwMode="auto">
          <a:xfrm>
            <a:off x="2238375" y="6145213"/>
            <a:ext cx="319088"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i="1"/>
              <a:t>Y</a:t>
            </a:r>
            <a:endParaRPr lang="en-US" altLang="sv-SE" sz="1600" i="1"/>
          </a:p>
        </p:txBody>
      </p:sp>
      <p:sp>
        <p:nvSpPr>
          <p:cNvPr id="35853" name="Text Box 12"/>
          <p:cNvSpPr txBox="1">
            <a:spLocks noChangeArrowheads="1"/>
          </p:cNvSpPr>
          <p:nvPr/>
        </p:nvSpPr>
        <p:spPr bwMode="auto">
          <a:xfrm>
            <a:off x="403225" y="4697413"/>
            <a:ext cx="234950" cy="3667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800" i="1"/>
              <a:t>i</a:t>
            </a:r>
            <a:endParaRPr lang="en-US" altLang="sv-SE" sz="1800" i="1"/>
          </a:p>
        </p:txBody>
      </p:sp>
      <p:grpSp>
        <p:nvGrpSpPr>
          <p:cNvPr id="473101" name="Group 13"/>
          <p:cNvGrpSpPr>
            <a:grpSpLocks/>
          </p:cNvGrpSpPr>
          <p:nvPr/>
        </p:nvGrpSpPr>
        <p:grpSpPr bwMode="auto">
          <a:xfrm>
            <a:off x="1058863" y="3886200"/>
            <a:ext cx="3319462" cy="1782763"/>
            <a:chOff x="3435" y="2232"/>
            <a:chExt cx="2029" cy="1120"/>
          </a:xfrm>
        </p:grpSpPr>
        <p:sp>
          <p:nvSpPr>
            <p:cNvPr id="51227" name="Freeform 14"/>
            <p:cNvSpPr>
              <a:spLocks/>
            </p:cNvSpPr>
            <p:nvPr/>
          </p:nvSpPr>
          <p:spPr bwMode="auto">
            <a:xfrm>
              <a:off x="3435" y="2232"/>
              <a:ext cx="1834" cy="1002"/>
            </a:xfrm>
            <a:custGeom>
              <a:avLst/>
              <a:gdLst>
                <a:gd name="T0" fmla="*/ 0 w 1414"/>
                <a:gd name="T1" fmla="*/ 0 h 811"/>
                <a:gd name="T2" fmla="*/ 2497 w 1414"/>
                <a:gd name="T3" fmla="*/ 1584 h 811"/>
                <a:gd name="T4" fmla="*/ 6734 w 1414"/>
                <a:gd name="T5" fmla="*/ 2885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575" cap="flat" cmpd="sng">
              <a:solidFill>
                <a:srgbClr val="7030A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1228" name="Rectangle 15"/>
            <p:cNvSpPr>
              <a:spLocks noChangeArrowheads="1"/>
            </p:cNvSpPr>
            <p:nvPr/>
          </p:nvSpPr>
          <p:spPr bwMode="auto">
            <a:xfrm>
              <a:off x="5220" y="3122"/>
              <a:ext cx="244" cy="23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800" i="1">
                  <a:solidFill>
                    <a:schemeClr val="accent2"/>
                  </a:solidFill>
                </a:rPr>
                <a:t>IS</a:t>
              </a:r>
              <a:endParaRPr lang="en-GB" altLang="sv-SE" sz="2400" i="1">
                <a:solidFill>
                  <a:schemeClr val="accent2"/>
                </a:solidFill>
              </a:endParaRPr>
            </a:p>
          </p:txBody>
        </p:sp>
      </p:grpSp>
      <p:sp>
        <p:nvSpPr>
          <p:cNvPr id="473105" name="Line 17"/>
          <p:cNvSpPr>
            <a:spLocks noChangeShapeType="1"/>
          </p:cNvSpPr>
          <p:nvPr/>
        </p:nvSpPr>
        <p:spPr bwMode="auto">
          <a:xfrm>
            <a:off x="6173788" y="4906963"/>
            <a:ext cx="0" cy="1287462"/>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51214" name="Group 18"/>
          <p:cNvGrpSpPr>
            <a:grpSpLocks/>
          </p:cNvGrpSpPr>
          <p:nvPr/>
        </p:nvGrpSpPr>
        <p:grpSpPr bwMode="auto">
          <a:xfrm>
            <a:off x="5041900" y="3432175"/>
            <a:ext cx="2476500" cy="2724150"/>
            <a:chOff x="2672" y="1240"/>
            <a:chExt cx="2448" cy="2120"/>
          </a:xfrm>
        </p:grpSpPr>
        <p:sp>
          <p:nvSpPr>
            <p:cNvPr id="51225" name="Line 19"/>
            <p:cNvSpPr>
              <a:spLocks noChangeShapeType="1"/>
            </p:cNvSpPr>
            <p:nvPr/>
          </p:nvSpPr>
          <p:spPr bwMode="auto">
            <a:xfrm>
              <a:off x="2672" y="1240"/>
              <a:ext cx="0" cy="212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1226" name="Line 20"/>
            <p:cNvSpPr>
              <a:spLocks noChangeShapeType="1"/>
            </p:cNvSpPr>
            <p:nvPr/>
          </p:nvSpPr>
          <p:spPr bwMode="auto">
            <a:xfrm>
              <a:off x="2680" y="3344"/>
              <a:ext cx="24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sp>
        <p:nvSpPr>
          <p:cNvPr id="51215" name="Text Box 21"/>
          <p:cNvSpPr txBox="1">
            <a:spLocks noChangeArrowheads="1"/>
          </p:cNvSpPr>
          <p:nvPr/>
        </p:nvSpPr>
        <p:spPr bwMode="auto">
          <a:xfrm>
            <a:off x="5626100" y="6319838"/>
            <a:ext cx="1323975"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a:t>Växelkurs, </a:t>
            </a:r>
            <a:r>
              <a:rPr lang="sv-SE" altLang="sv-SE" sz="1600" i="1"/>
              <a:t>E</a:t>
            </a:r>
            <a:endParaRPr lang="sv-SE" altLang="sv-SE" sz="1600"/>
          </a:p>
        </p:txBody>
      </p:sp>
      <p:sp>
        <p:nvSpPr>
          <p:cNvPr id="35859" name="Freeform 22"/>
          <p:cNvSpPr>
            <a:spLocks/>
          </p:cNvSpPr>
          <p:nvPr/>
        </p:nvSpPr>
        <p:spPr bwMode="auto">
          <a:xfrm>
            <a:off x="5176838" y="3900488"/>
            <a:ext cx="2125662" cy="1905000"/>
          </a:xfrm>
          <a:custGeom>
            <a:avLst/>
            <a:gdLst>
              <a:gd name="T0" fmla="*/ 0 w 1339"/>
              <a:gd name="T1" fmla="*/ 2147483647 h 1200"/>
              <a:gd name="T2" fmla="*/ 2147483647 w 1339"/>
              <a:gd name="T3" fmla="*/ 0 h 1200"/>
              <a:gd name="T4" fmla="*/ 0 60000 65536"/>
              <a:gd name="T5" fmla="*/ 0 60000 65536"/>
            </a:gdLst>
            <a:ahLst/>
            <a:cxnLst>
              <a:cxn ang="T4">
                <a:pos x="T0" y="T1"/>
              </a:cxn>
              <a:cxn ang="T5">
                <a:pos x="T2" y="T3"/>
              </a:cxn>
            </a:cxnLst>
            <a:rect l="0" t="0" r="r" b="b"/>
            <a:pathLst>
              <a:path w="1339" h="1200">
                <a:moveTo>
                  <a:pt x="0" y="1200"/>
                </a:moveTo>
                <a:cubicBezTo>
                  <a:pt x="223" y="1000"/>
                  <a:pt x="1060" y="250"/>
                  <a:pt x="1339" y="0"/>
                </a:cubicBezTo>
              </a:path>
            </a:pathLst>
          </a:custGeom>
          <a:noFill/>
          <a:ln w="38100" cap="flat" cmpd="sng">
            <a:solidFill>
              <a:srgbClr val="0070C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5860" name="Text Box 23"/>
          <p:cNvSpPr txBox="1">
            <a:spLocks noChangeArrowheads="1"/>
          </p:cNvSpPr>
          <p:nvPr/>
        </p:nvSpPr>
        <p:spPr bwMode="auto">
          <a:xfrm>
            <a:off x="6723063" y="3592513"/>
            <a:ext cx="1158875" cy="307975"/>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400">
                <a:solidFill>
                  <a:srgbClr val="0070C0"/>
                </a:solidFill>
              </a:rPr>
              <a:t>Ränteparitet</a:t>
            </a:r>
            <a:endParaRPr lang="sv-SE" altLang="sv-SE" sz="1400" i="1" baseline="30000">
              <a:solidFill>
                <a:srgbClr val="0070C0"/>
              </a:solidFill>
            </a:endParaRPr>
          </a:p>
        </p:txBody>
      </p:sp>
      <p:sp>
        <p:nvSpPr>
          <p:cNvPr id="51218" name="Text Box 24"/>
          <p:cNvSpPr txBox="1">
            <a:spLocks noChangeArrowheads="1"/>
          </p:cNvSpPr>
          <p:nvPr/>
        </p:nvSpPr>
        <p:spPr bwMode="auto">
          <a:xfrm rot="-5400000">
            <a:off x="4326731" y="4075907"/>
            <a:ext cx="884237"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a:t>Ränta, </a:t>
            </a:r>
            <a:r>
              <a:rPr lang="sv-SE" altLang="sv-SE" sz="1600" i="1"/>
              <a:t>i</a:t>
            </a:r>
            <a:endParaRPr lang="en-GB" altLang="sv-SE" sz="1600" i="1"/>
          </a:p>
        </p:txBody>
      </p:sp>
      <p:grpSp>
        <p:nvGrpSpPr>
          <p:cNvPr id="35864" name="Group 26"/>
          <p:cNvGrpSpPr>
            <a:grpSpLocks/>
          </p:cNvGrpSpPr>
          <p:nvPr/>
        </p:nvGrpSpPr>
        <p:grpSpPr bwMode="auto">
          <a:xfrm>
            <a:off x="850900" y="3806825"/>
            <a:ext cx="3271838" cy="1716088"/>
            <a:chOff x="2528" y="1198"/>
            <a:chExt cx="2002" cy="1078"/>
          </a:xfrm>
        </p:grpSpPr>
        <p:sp>
          <p:nvSpPr>
            <p:cNvPr id="51223" name="Freeform 27"/>
            <p:cNvSpPr>
              <a:spLocks/>
            </p:cNvSpPr>
            <p:nvPr/>
          </p:nvSpPr>
          <p:spPr bwMode="auto">
            <a:xfrm>
              <a:off x="2528" y="1351"/>
              <a:ext cx="1614" cy="925"/>
            </a:xfrm>
            <a:custGeom>
              <a:avLst/>
              <a:gdLst>
                <a:gd name="T0" fmla="*/ 0 w 1177"/>
                <a:gd name="T1" fmla="*/ 309 h 1152"/>
                <a:gd name="T2" fmla="*/ 3996 w 1177"/>
                <a:gd name="T3" fmla="*/ 202 h 1152"/>
                <a:gd name="T4" fmla="*/ 7826 w 1177"/>
                <a:gd name="T5" fmla="*/ 0 h 1152"/>
                <a:gd name="T6" fmla="*/ 0 60000 65536"/>
                <a:gd name="T7" fmla="*/ 0 60000 65536"/>
                <a:gd name="T8" fmla="*/ 0 60000 65536"/>
              </a:gdLst>
              <a:ahLst/>
              <a:cxnLst>
                <a:cxn ang="T6">
                  <a:pos x="T0" y="T1"/>
                </a:cxn>
                <a:cxn ang="T7">
                  <a:pos x="T2" y="T3"/>
                </a:cxn>
                <a:cxn ang="T8">
                  <a:pos x="T4" y="T5"/>
                </a:cxn>
              </a:cxnLst>
              <a:rect l="0" t="0" r="r" b="b"/>
              <a:pathLst>
                <a:path w="1177" h="1152">
                  <a:moveTo>
                    <a:pt x="0" y="1152"/>
                  </a:moveTo>
                  <a:cubicBezTo>
                    <a:pt x="100" y="1086"/>
                    <a:pt x="405" y="946"/>
                    <a:pt x="601" y="754"/>
                  </a:cubicBezTo>
                  <a:cubicBezTo>
                    <a:pt x="797" y="562"/>
                    <a:pt x="1057" y="157"/>
                    <a:pt x="1177" y="0"/>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1224" name="Text Box 28"/>
            <p:cNvSpPr txBox="1">
              <a:spLocks noChangeArrowheads="1"/>
            </p:cNvSpPr>
            <p:nvPr/>
          </p:nvSpPr>
          <p:spPr bwMode="auto">
            <a:xfrm>
              <a:off x="4159" y="1198"/>
              <a:ext cx="371" cy="249"/>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2000" i="1">
                  <a:solidFill>
                    <a:srgbClr val="FF0000"/>
                  </a:solidFill>
                </a:rPr>
                <a:t>LM</a:t>
              </a:r>
              <a:r>
                <a:rPr lang="sv-SE" altLang="sv-SE" sz="2000" i="1">
                  <a:solidFill>
                    <a:srgbClr val="9933FF"/>
                  </a:solidFill>
                </a:rPr>
                <a:t> </a:t>
              </a:r>
              <a:endParaRPr lang="en-US" altLang="sv-SE" sz="2000">
                <a:solidFill>
                  <a:srgbClr val="9933FF"/>
                </a:solidFill>
              </a:endParaRPr>
            </a:p>
          </p:txBody>
        </p:sp>
      </p:grpSp>
      <p:sp>
        <p:nvSpPr>
          <p:cNvPr id="35865" name="Line 29"/>
          <p:cNvSpPr>
            <a:spLocks noChangeShapeType="1"/>
          </p:cNvSpPr>
          <p:nvPr/>
        </p:nvSpPr>
        <p:spPr bwMode="auto">
          <a:xfrm flipH="1">
            <a:off x="625475" y="4884738"/>
            <a:ext cx="1741488"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5863" name="Rectangle 30"/>
          <p:cNvSpPr>
            <a:spLocks noChangeArrowheads="1"/>
          </p:cNvSpPr>
          <p:nvPr/>
        </p:nvSpPr>
        <p:spPr bwMode="auto">
          <a:xfrm>
            <a:off x="6010275" y="6132513"/>
            <a:ext cx="319088"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i="1"/>
              <a:t>E</a:t>
            </a:r>
            <a:endParaRPr lang="en-US" altLang="sv-SE" sz="1600" i="1"/>
          </a:p>
        </p:txBody>
      </p:sp>
      <p:sp>
        <p:nvSpPr>
          <p:cNvPr id="31" name="Slide Number Placeholder 2"/>
          <p:cNvSpPr>
            <a:spLocks noGrp="1"/>
          </p:cNvSpPr>
          <p:nvPr>
            <p:ph type="sldNum" sz="quarter" idx="10"/>
          </p:nvPr>
        </p:nvSpPr>
        <p:spPr>
          <a:xfrm>
            <a:off x="0" y="6516688"/>
            <a:ext cx="2555875" cy="341312"/>
          </a:xfrm>
        </p:spPr>
        <p:txBody>
          <a:bodyPr/>
          <a:lstStyle/>
          <a:p>
            <a:pPr>
              <a:buFontTx/>
              <a:buNone/>
              <a:defRPr/>
            </a:pPr>
            <a:r>
              <a:rPr lang="sv-SE" altLang="sv-SE"/>
              <a:t>Sammanfattning: sid. </a:t>
            </a:r>
            <a:fld id="{480D6118-EB5C-4FF9-98F8-2D634D2F0D00}" type="slidenum">
              <a:rPr lang="en-GB" altLang="sv-SE"/>
              <a:pPr>
                <a:buFontTx/>
                <a:buNone/>
                <a:defRPr/>
              </a:pPr>
              <a:t>14</a:t>
            </a:fld>
            <a:endParaRPr lang="en-GB" altLang="sv-SE"/>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3092">
                                            <p:txEl>
                                              <p:pRg st="0" end="0"/>
                                            </p:txEl>
                                          </p:spTgt>
                                        </p:tgtEl>
                                        <p:attrNameLst>
                                          <p:attrName>style.visibility</p:attrName>
                                        </p:attrNameLst>
                                      </p:cBhvr>
                                      <p:to>
                                        <p:strVal val="visible"/>
                                      </p:to>
                                    </p:set>
                                    <p:animEffect transition="in" filter="wipe(left)">
                                      <p:cBhvr>
                                        <p:cTn id="7" dur="500"/>
                                        <p:tgtEl>
                                          <p:spTgt spid="47309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73101"/>
                                        </p:tgtEl>
                                        <p:attrNameLst>
                                          <p:attrName>style.visibility</p:attrName>
                                        </p:attrNameLst>
                                      </p:cBhvr>
                                      <p:to>
                                        <p:strVal val="visible"/>
                                      </p:to>
                                    </p:set>
                                    <p:animEffect transition="in" filter="wipe(left)">
                                      <p:cBhvr>
                                        <p:cTn id="12" dur="500"/>
                                        <p:tgtEl>
                                          <p:spTgt spid="473101"/>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5860"/>
                                        </p:tgtEl>
                                        <p:attrNameLst>
                                          <p:attrName>style.visibility</p:attrName>
                                        </p:attrNameLst>
                                      </p:cBhvr>
                                      <p:to>
                                        <p:strVal val="visible"/>
                                      </p:to>
                                    </p:set>
                                    <p:animEffect transition="in" filter="wipe(down)">
                                      <p:cBhvr>
                                        <p:cTn id="15" dur="500"/>
                                        <p:tgtEl>
                                          <p:spTgt spid="35860"/>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5859"/>
                                        </p:tgtEl>
                                        <p:attrNameLst>
                                          <p:attrName>style.visibility</p:attrName>
                                        </p:attrNameLst>
                                      </p:cBhvr>
                                      <p:to>
                                        <p:strVal val="visible"/>
                                      </p:to>
                                    </p:set>
                                    <p:animEffect transition="in" filter="wipe(down)">
                                      <p:cBhvr>
                                        <p:cTn id="18" dur="500"/>
                                        <p:tgtEl>
                                          <p:spTgt spid="35859"/>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473092">
                                            <p:txEl>
                                              <p:pRg st="1" end="1"/>
                                            </p:txEl>
                                          </p:spTgt>
                                        </p:tgtEl>
                                        <p:attrNameLst>
                                          <p:attrName>style.visibility</p:attrName>
                                        </p:attrNameLst>
                                      </p:cBhvr>
                                      <p:to>
                                        <p:strVal val="visible"/>
                                      </p:to>
                                    </p:set>
                                    <p:animEffect transition="in" filter="wipe(left)">
                                      <p:cBhvr>
                                        <p:cTn id="23" dur="500"/>
                                        <p:tgtEl>
                                          <p:spTgt spid="473092">
                                            <p:txEl>
                                              <p:pRg st="1" end="1"/>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4" fill="hold" nodeType="clickEffect">
                                  <p:stCondLst>
                                    <p:cond delay="0"/>
                                  </p:stCondLst>
                                  <p:childTnLst>
                                    <p:set>
                                      <p:cBhvr>
                                        <p:cTn id="27" dur="1" fill="hold">
                                          <p:stCondLst>
                                            <p:cond delay="0"/>
                                          </p:stCondLst>
                                        </p:cTn>
                                        <p:tgtEl>
                                          <p:spTgt spid="35864"/>
                                        </p:tgtEl>
                                        <p:attrNameLst>
                                          <p:attrName>style.visibility</p:attrName>
                                        </p:attrNameLst>
                                      </p:cBhvr>
                                      <p:to>
                                        <p:strVal val="visible"/>
                                      </p:to>
                                    </p:set>
                                    <p:animEffect transition="in" filter="wipe(down)">
                                      <p:cBhvr>
                                        <p:cTn id="28" dur="500"/>
                                        <p:tgtEl>
                                          <p:spTgt spid="35864"/>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8" fill="hold" grpId="0" nodeType="clickEffect">
                                  <p:stCondLst>
                                    <p:cond delay="0"/>
                                  </p:stCondLst>
                                  <p:childTnLst>
                                    <p:set>
                                      <p:cBhvr>
                                        <p:cTn id="32" dur="1" fill="hold">
                                          <p:stCondLst>
                                            <p:cond delay="0"/>
                                          </p:stCondLst>
                                        </p:cTn>
                                        <p:tgtEl>
                                          <p:spTgt spid="473092">
                                            <p:txEl>
                                              <p:pRg st="2" end="2"/>
                                            </p:txEl>
                                          </p:spTgt>
                                        </p:tgtEl>
                                        <p:attrNameLst>
                                          <p:attrName>style.visibility</p:attrName>
                                        </p:attrNameLst>
                                      </p:cBhvr>
                                      <p:to>
                                        <p:strVal val="visible"/>
                                      </p:to>
                                    </p:set>
                                    <p:animEffect transition="in" filter="wipe(left)">
                                      <p:cBhvr>
                                        <p:cTn id="33" dur="500"/>
                                        <p:tgtEl>
                                          <p:spTgt spid="473092">
                                            <p:txEl>
                                              <p:pRg st="2" end="2"/>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473093"/>
                                        </p:tgtEl>
                                        <p:attrNameLst>
                                          <p:attrName>style.visibility</p:attrName>
                                        </p:attrNameLst>
                                      </p:cBhvr>
                                      <p:to>
                                        <p:strVal val="visible"/>
                                      </p:to>
                                    </p:set>
                                    <p:animEffect transition="in" filter="wipe(left)">
                                      <p:cBhvr>
                                        <p:cTn id="38" dur="500"/>
                                        <p:tgtEl>
                                          <p:spTgt spid="473093"/>
                                        </p:tgtEl>
                                      </p:cBhvr>
                                    </p:animEffect>
                                  </p:childTnLst>
                                </p:cTn>
                              </p:par>
                              <p:par>
                                <p:cTn id="39" presetID="22" presetClass="entr" presetSubtype="4" fill="hold" grpId="0" nodeType="withEffect">
                                  <p:stCondLst>
                                    <p:cond delay="0"/>
                                  </p:stCondLst>
                                  <p:childTnLst>
                                    <p:set>
                                      <p:cBhvr>
                                        <p:cTn id="40" dur="1" fill="hold">
                                          <p:stCondLst>
                                            <p:cond delay="0"/>
                                          </p:stCondLst>
                                        </p:cTn>
                                        <p:tgtEl>
                                          <p:spTgt spid="35865"/>
                                        </p:tgtEl>
                                        <p:attrNameLst>
                                          <p:attrName>style.visibility</p:attrName>
                                        </p:attrNameLst>
                                      </p:cBhvr>
                                      <p:to>
                                        <p:strVal val="visible"/>
                                      </p:to>
                                    </p:set>
                                    <p:animEffect transition="in" filter="wipe(down)">
                                      <p:cBhvr>
                                        <p:cTn id="41" dur="500"/>
                                        <p:tgtEl>
                                          <p:spTgt spid="35865"/>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473105"/>
                                        </p:tgtEl>
                                        <p:attrNameLst>
                                          <p:attrName>style.visibility</p:attrName>
                                        </p:attrNameLst>
                                      </p:cBhvr>
                                      <p:to>
                                        <p:strVal val="visible"/>
                                      </p:to>
                                    </p:set>
                                    <p:animEffect transition="in" filter="wipe(left)">
                                      <p:cBhvr>
                                        <p:cTn id="46" dur="500"/>
                                        <p:tgtEl>
                                          <p:spTgt spid="473105"/>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473098"/>
                                        </p:tgtEl>
                                        <p:attrNameLst>
                                          <p:attrName>style.visibility</p:attrName>
                                        </p:attrNameLst>
                                      </p:cBhvr>
                                      <p:to>
                                        <p:strVal val="visible"/>
                                      </p:to>
                                    </p:set>
                                    <p:animEffect transition="in" filter="wipe(up)">
                                      <p:cBhvr>
                                        <p:cTn id="49" dur="500"/>
                                        <p:tgtEl>
                                          <p:spTgt spid="473098"/>
                                        </p:tgtEl>
                                      </p:cBhvr>
                                    </p:animEffect>
                                  </p:childTnLst>
                                </p:cTn>
                              </p:par>
                              <p:par>
                                <p:cTn id="50" presetID="1" presetClass="entr" presetSubtype="0" fill="hold" grpId="0" nodeType="withEffect">
                                  <p:stCondLst>
                                    <p:cond delay="0"/>
                                  </p:stCondLst>
                                  <p:childTnLst>
                                    <p:set>
                                      <p:cBhvr>
                                        <p:cTn id="51" dur="1" fill="hold">
                                          <p:stCondLst>
                                            <p:cond delay="0"/>
                                          </p:stCondLst>
                                        </p:cTn>
                                        <p:tgtEl>
                                          <p:spTgt spid="35853"/>
                                        </p:tgtEl>
                                        <p:attrNameLst>
                                          <p:attrName>style.visibility</p:attrName>
                                        </p:attrNameLst>
                                      </p:cBhvr>
                                      <p:to>
                                        <p:strVal val="visible"/>
                                      </p:to>
                                    </p:set>
                                  </p:childTnLst>
                                </p:cTn>
                              </p:par>
                              <p:par>
                                <p:cTn id="52" presetID="1" presetClass="entr" presetSubtype="0" fill="hold" grpId="0" nodeType="withEffect">
                                  <p:stCondLst>
                                    <p:cond delay="0"/>
                                  </p:stCondLst>
                                  <p:childTnLst>
                                    <p:set>
                                      <p:cBhvr>
                                        <p:cTn id="53" dur="1" fill="hold">
                                          <p:stCondLst>
                                            <p:cond delay="0"/>
                                          </p:stCondLst>
                                        </p:cTn>
                                        <p:tgtEl>
                                          <p:spTgt spid="35863"/>
                                        </p:tgtEl>
                                        <p:attrNameLst>
                                          <p:attrName>style.visibility</p:attrName>
                                        </p:attrNameLst>
                                      </p:cBhvr>
                                      <p:to>
                                        <p:strVal val="visible"/>
                                      </p:to>
                                    </p:set>
                                  </p:childTnLst>
                                </p:cTn>
                              </p:par>
                              <p:par>
                                <p:cTn id="54" presetID="1" presetClass="entr" presetSubtype="0" fill="hold" grpId="0" nodeType="withEffect">
                                  <p:stCondLst>
                                    <p:cond delay="0"/>
                                  </p:stCondLst>
                                  <p:childTnLst>
                                    <p:set>
                                      <p:cBhvr>
                                        <p:cTn id="55" dur="1" fill="hold">
                                          <p:stCondLst>
                                            <p:cond delay="0"/>
                                          </p:stCondLst>
                                        </p:cTn>
                                        <p:tgtEl>
                                          <p:spTgt spid="358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3092" grpId="0" build="p" autoUpdateAnimBg="0"/>
      <p:bldP spid="473093" grpId="0" animBg="1"/>
      <p:bldP spid="473098" grpId="0" animBg="1"/>
      <p:bldP spid="35852" grpId="0"/>
      <p:bldP spid="35853" grpId="0"/>
      <p:bldP spid="473105" grpId="0" animBg="1"/>
      <p:bldP spid="35859" grpId="0" animBg="1"/>
      <p:bldP spid="35860" grpId="0"/>
      <p:bldP spid="35865" grpId="0" animBg="1"/>
      <p:bldP spid="35863" grpId="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4114" name="Rectangle 2"/>
          <p:cNvSpPr>
            <a:spLocks noGrp="1" noChangeArrowheads="1"/>
          </p:cNvSpPr>
          <p:nvPr>
            <p:ph type="title"/>
          </p:nvPr>
        </p:nvSpPr>
        <p:spPr>
          <a:xfrm>
            <a:off x="1358900" y="76200"/>
            <a:ext cx="6578600" cy="1143000"/>
          </a:xfrm>
        </p:spPr>
        <p:txBody>
          <a:bodyPr/>
          <a:lstStyle/>
          <a:p>
            <a:pPr eaLnBrk="1" hangingPunct="1">
              <a:defRPr/>
            </a:pPr>
            <a:r>
              <a:rPr lang="sv-SE" dirty="0" smtClean="0">
                <a:cs typeface="+mj-cs"/>
              </a:rPr>
              <a:t>Effekter av en expansiv finanspolitik</a:t>
            </a:r>
          </a:p>
        </p:txBody>
      </p:sp>
      <p:sp>
        <p:nvSpPr>
          <p:cNvPr id="474115" name="Rectangle 3"/>
          <p:cNvSpPr>
            <a:spLocks noGrp="1" noChangeArrowheads="1"/>
          </p:cNvSpPr>
          <p:nvPr>
            <p:ph type="body" sz="half" idx="1"/>
          </p:nvPr>
        </p:nvSpPr>
        <p:spPr>
          <a:xfrm>
            <a:off x="749300" y="1268413"/>
            <a:ext cx="8270875" cy="1066800"/>
          </a:xfrm>
        </p:spPr>
        <p:txBody>
          <a:bodyPr/>
          <a:lstStyle/>
          <a:p>
            <a:pPr marL="285750" indent="-285750" eaLnBrk="1" hangingPunct="1">
              <a:lnSpc>
                <a:spcPct val="90000"/>
              </a:lnSpc>
              <a:spcBef>
                <a:spcPts val="600"/>
              </a:spcBef>
              <a:spcAft>
                <a:spcPts val="0"/>
              </a:spcAft>
              <a:buFont typeface="Arial" panose="020B0604020202020204" pitchFamily="34" charset="0"/>
              <a:buChar char="•"/>
              <a:defRPr/>
            </a:pPr>
            <a:r>
              <a:rPr lang="sv-SE" sz="1400" dirty="0" smtClean="0">
                <a:effectLst/>
                <a:cs typeface="+mn-cs"/>
              </a:rPr>
              <a:t>Vad händer om regeringen ökar </a:t>
            </a:r>
            <a:r>
              <a:rPr lang="sv-SE" sz="1400" i="1" dirty="0" smtClean="0">
                <a:effectLst/>
                <a:cs typeface="+mn-cs"/>
              </a:rPr>
              <a:t>G</a:t>
            </a:r>
            <a:r>
              <a:rPr lang="sv-SE" sz="1400" dirty="0" smtClean="0">
                <a:effectLst/>
                <a:cs typeface="+mn-cs"/>
              </a:rPr>
              <a:t> (eller minskar </a:t>
            </a:r>
            <a:r>
              <a:rPr lang="sv-SE" sz="1400" i="1" dirty="0" smtClean="0">
                <a:effectLst/>
                <a:cs typeface="+mn-cs"/>
              </a:rPr>
              <a:t>T</a:t>
            </a:r>
            <a:r>
              <a:rPr lang="sv-SE" sz="1400" dirty="0" smtClean="0">
                <a:effectLst/>
                <a:cs typeface="+mn-cs"/>
              </a:rPr>
              <a:t>)?</a:t>
            </a:r>
          </a:p>
          <a:p>
            <a:pPr marL="285750" indent="-285750" eaLnBrk="1" hangingPunct="1">
              <a:lnSpc>
                <a:spcPct val="90000"/>
              </a:lnSpc>
              <a:spcBef>
                <a:spcPts val="600"/>
              </a:spcBef>
              <a:spcAft>
                <a:spcPts val="0"/>
              </a:spcAft>
              <a:buFont typeface="Arial" panose="020B0604020202020204" pitchFamily="34" charset="0"/>
              <a:buChar char="•"/>
              <a:defRPr/>
            </a:pPr>
            <a:r>
              <a:rPr lang="sv-SE" sz="1400" i="1" dirty="0" smtClean="0">
                <a:effectLst/>
                <a:cs typeface="+mn-cs"/>
              </a:rPr>
              <a:t>G </a:t>
            </a:r>
            <a:r>
              <a:rPr lang="sv-SE" sz="1400" dirty="0" smtClean="0">
                <a:effectLst/>
                <a:cs typeface="+mn-cs"/>
              </a:rPr>
              <a:t>ingår i </a:t>
            </a:r>
            <a:r>
              <a:rPr lang="sv-SE" sz="1400" i="1" dirty="0" smtClean="0">
                <a:effectLst/>
                <a:cs typeface="+mn-cs"/>
              </a:rPr>
              <a:t>IS </a:t>
            </a:r>
            <a:r>
              <a:rPr lang="sv-SE" sz="1400" dirty="0" smtClean="0">
                <a:effectLst/>
                <a:cs typeface="+mn-cs"/>
              </a:rPr>
              <a:t>och högre </a:t>
            </a:r>
            <a:r>
              <a:rPr lang="sv-SE" sz="1400" i="1" dirty="0" smtClean="0">
                <a:effectLst/>
                <a:cs typeface="+mn-cs"/>
              </a:rPr>
              <a:t>G (</a:t>
            </a:r>
            <a:r>
              <a:rPr lang="sv-SE" sz="1400" dirty="0" smtClean="0">
                <a:effectLst/>
                <a:cs typeface="+mn-cs"/>
              </a:rPr>
              <a:t>eller lägre </a:t>
            </a:r>
            <a:r>
              <a:rPr lang="sv-SE" sz="1400" i="1" dirty="0" smtClean="0">
                <a:effectLst/>
                <a:cs typeface="+mn-cs"/>
              </a:rPr>
              <a:t>T</a:t>
            </a:r>
            <a:r>
              <a:rPr lang="sv-SE" sz="1400" dirty="0" smtClean="0">
                <a:effectLst/>
                <a:cs typeface="+mn-cs"/>
              </a:rPr>
              <a:t>)</a:t>
            </a:r>
            <a:r>
              <a:rPr lang="sv-SE" sz="1400" i="1" dirty="0" smtClean="0">
                <a:effectLst/>
                <a:cs typeface="+mn-cs"/>
              </a:rPr>
              <a:t> </a:t>
            </a:r>
            <a:r>
              <a:rPr lang="sv-SE" sz="1400" dirty="0" smtClean="0">
                <a:effectLst/>
                <a:cs typeface="+mn-cs"/>
              </a:rPr>
              <a:t>förskjuter den åt höger eftersom efterfrågan, och därmed produktionen i jämvikt, blir större för varje räntenivå. </a:t>
            </a:r>
          </a:p>
          <a:p>
            <a:pPr marL="0" indent="0" eaLnBrk="1" hangingPunct="1">
              <a:lnSpc>
                <a:spcPct val="90000"/>
              </a:lnSpc>
              <a:spcBef>
                <a:spcPts val="600"/>
              </a:spcBef>
              <a:spcAft>
                <a:spcPts val="600"/>
              </a:spcAft>
              <a:defRPr/>
            </a:pPr>
            <a:r>
              <a:rPr lang="sv-SE" sz="1400" b="1" dirty="0" smtClean="0">
                <a:effectLst>
                  <a:outerShdw blurRad="38100" dist="38100" dir="2700000" algn="tl">
                    <a:srgbClr val="FFFFFF"/>
                  </a:outerShdw>
                </a:effectLst>
                <a:cs typeface="+mn-cs"/>
              </a:rPr>
              <a:t>Slutsats</a:t>
            </a:r>
            <a:r>
              <a:rPr lang="sv-SE" sz="1400" b="1" dirty="0">
                <a:effectLst>
                  <a:outerShdw blurRad="38100" dist="38100" dir="2700000" algn="tl">
                    <a:srgbClr val="FFFFFF"/>
                  </a:outerShdw>
                </a:effectLst>
                <a:cs typeface="+mn-cs"/>
              </a:rPr>
              <a:t>:</a:t>
            </a:r>
            <a:r>
              <a:rPr lang="sv-SE" sz="1400" dirty="0">
                <a:effectLst>
                  <a:outerShdw blurRad="38100" dist="38100" dir="2700000" algn="tl">
                    <a:srgbClr val="FFFFFF"/>
                  </a:outerShdw>
                </a:effectLst>
                <a:cs typeface="+mn-cs"/>
              </a:rPr>
              <a:t> Produktionen ökar till </a:t>
            </a:r>
            <a:r>
              <a:rPr lang="sv-SE" sz="1400" i="1" dirty="0">
                <a:effectLst>
                  <a:outerShdw blurRad="38100" dist="38100" dir="2700000" algn="tl">
                    <a:srgbClr val="FFFFFF"/>
                  </a:outerShdw>
                </a:effectLst>
                <a:cs typeface="+mn-cs"/>
              </a:rPr>
              <a:t>Y’</a:t>
            </a:r>
            <a:r>
              <a:rPr lang="sv-SE" sz="1400" dirty="0">
                <a:effectLst>
                  <a:outerShdw blurRad="38100" dist="38100" dir="2700000" algn="tl">
                    <a:srgbClr val="FFFFFF"/>
                  </a:outerShdw>
                </a:effectLst>
                <a:cs typeface="+mn-cs"/>
              </a:rPr>
              <a:t>, räntan ökar till </a:t>
            </a:r>
            <a:r>
              <a:rPr lang="sv-SE" sz="1400" i="1" dirty="0">
                <a:effectLst>
                  <a:outerShdw blurRad="38100" dist="38100" dir="2700000" algn="tl">
                    <a:srgbClr val="FFFFFF"/>
                  </a:outerShdw>
                </a:effectLst>
                <a:cs typeface="+mn-cs"/>
              </a:rPr>
              <a:t>i’ </a:t>
            </a:r>
            <a:r>
              <a:rPr lang="sv-SE" sz="1400" dirty="0">
                <a:effectLst>
                  <a:outerShdw blurRad="38100" dist="38100" dir="2700000" algn="tl">
                    <a:srgbClr val="FFFFFF"/>
                  </a:outerShdw>
                </a:effectLst>
                <a:cs typeface="+mn-cs"/>
              </a:rPr>
              <a:t>och </a:t>
            </a:r>
            <a:r>
              <a:rPr lang="sv-SE" sz="1400" dirty="0" smtClean="0">
                <a:effectLst>
                  <a:outerShdw blurRad="38100" dist="38100" dir="2700000" algn="tl">
                    <a:srgbClr val="FFFFFF"/>
                  </a:outerShdw>
                </a:effectLst>
                <a:cs typeface="+mn-cs"/>
              </a:rPr>
              <a:t>växelkursen</a:t>
            </a:r>
            <a:r>
              <a:rPr lang="sv-SE" sz="1400" i="1" dirty="0" smtClean="0">
                <a:effectLst>
                  <a:outerShdw blurRad="38100" dist="38100" dir="2700000" algn="tl">
                    <a:srgbClr val="FFFFFF"/>
                  </a:outerShdw>
                </a:effectLst>
                <a:cs typeface="+mn-cs"/>
              </a:rPr>
              <a:t> </a:t>
            </a:r>
            <a:r>
              <a:rPr lang="sv-SE" sz="1400" dirty="0">
                <a:effectLst>
                  <a:outerShdw blurRad="38100" dist="38100" dir="2700000" algn="tl">
                    <a:srgbClr val="FFFFFF"/>
                  </a:outerShdw>
                </a:effectLst>
                <a:cs typeface="+mn-cs"/>
              </a:rPr>
              <a:t>ökar till </a:t>
            </a:r>
            <a:r>
              <a:rPr lang="sv-SE" sz="1400" i="1" dirty="0">
                <a:effectLst>
                  <a:outerShdw blurRad="38100" dist="38100" dir="2700000" algn="tl">
                    <a:srgbClr val="FFFFFF"/>
                  </a:outerShdw>
                </a:effectLst>
                <a:cs typeface="+mn-cs"/>
              </a:rPr>
              <a:t>E’ </a:t>
            </a:r>
            <a:r>
              <a:rPr lang="sv-SE" sz="1400" dirty="0">
                <a:effectLst>
                  <a:outerShdw blurRad="38100" dist="38100" dir="2700000" algn="tl">
                    <a:srgbClr val="FFFFFF"/>
                  </a:outerShdw>
                </a:effectLst>
                <a:cs typeface="+mn-cs"/>
              </a:rPr>
              <a:t>(valutan apprecierar</a:t>
            </a:r>
            <a:r>
              <a:rPr lang="sv-SE" sz="1400" dirty="0" smtClean="0">
                <a:effectLst>
                  <a:outerShdw blurRad="38100" dist="38100" dir="2700000" algn="tl">
                    <a:srgbClr val="FFFFFF"/>
                  </a:outerShdw>
                </a:effectLst>
                <a:cs typeface="+mn-cs"/>
              </a:rPr>
              <a:t>). Både den högre räntan och den därpå följande apprecieringen motverkar uppgången i produktion som inte blir lika stor som annars. Nettoexporten faller eftersom </a:t>
            </a:r>
            <a:r>
              <a:rPr lang="sv-SE" sz="1400" i="1" dirty="0" smtClean="0">
                <a:effectLst>
                  <a:outerShdw blurRad="38100" dist="38100" dir="2700000" algn="tl">
                    <a:srgbClr val="FFFFFF"/>
                  </a:outerShdw>
                </a:effectLst>
                <a:cs typeface="+mn-cs"/>
              </a:rPr>
              <a:t>Y </a:t>
            </a:r>
            <a:r>
              <a:rPr lang="sv-SE" sz="1400" dirty="0" smtClean="0">
                <a:effectLst>
                  <a:outerShdw blurRad="38100" dist="38100" dir="2700000" algn="tl">
                    <a:srgbClr val="FFFFFF"/>
                  </a:outerShdw>
                </a:effectLst>
                <a:cs typeface="+mn-cs"/>
              </a:rPr>
              <a:t>och </a:t>
            </a:r>
            <a:r>
              <a:rPr lang="sv-SE" sz="1400" i="1" dirty="0" smtClean="0">
                <a:effectLst>
                  <a:outerShdw blurRad="38100" dist="38100" dir="2700000" algn="tl">
                    <a:srgbClr val="FFFFFF"/>
                  </a:outerShdw>
                </a:effectLst>
                <a:cs typeface="+mn-cs"/>
              </a:rPr>
              <a:t>E </a:t>
            </a:r>
            <a:r>
              <a:rPr lang="sv-SE" sz="1400" dirty="0" smtClean="0">
                <a:effectLst>
                  <a:outerShdw blurRad="38100" dist="38100" dir="2700000" algn="tl">
                    <a:srgbClr val="FFFFFF"/>
                  </a:outerShdw>
                </a:effectLst>
                <a:cs typeface="+mn-cs"/>
              </a:rPr>
              <a:t>båda ökar</a:t>
            </a:r>
            <a:r>
              <a:rPr lang="sv-SE" sz="1400" i="1" dirty="0" smtClean="0">
                <a:effectLst>
                  <a:outerShdw blurRad="38100" dist="38100" dir="2700000" algn="tl">
                    <a:srgbClr val="FFFFFF"/>
                  </a:outerShdw>
                </a:effectLst>
                <a:cs typeface="+mn-cs"/>
              </a:rPr>
              <a:t>.</a:t>
            </a:r>
            <a:r>
              <a:rPr lang="sv-SE" sz="1400" dirty="0" smtClean="0">
                <a:effectLst>
                  <a:outerShdw blurRad="38100" dist="38100" dir="2700000" algn="tl">
                    <a:srgbClr val="FFFFFF"/>
                  </a:outerShdw>
                </a:effectLst>
                <a:cs typeface="+mn-cs"/>
              </a:rPr>
              <a:t> </a:t>
            </a:r>
          </a:p>
          <a:p>
            <a:pPr marL="0" indent="0" eaLnBrk="1" hangingPunct="1">
              <a:lnSpc>
                <a:spcPct val="90000"/>
              </a:lnSpc>
              <a:spcBef>
                <a:spcPts val="600"/>
              </a:spcBef>
              <a:spcAft>
                <a:spcPts val="600"/>
              </a:spcAft>
              <a:defRPr/>
            </a:pPr>
            <a:r>
              <a:rPr lang="sv-SE" sz="1400" dirty="0" smtClean="0">
                <a:effectLst>
                  <a:outerShdw blurRad="38100" dist="38100" dir="2700000" algn="tl">
                    <a:srgbClr val="FFFFFF"/>
                  </a:outerShdw>
                </a:effectLst>
                <a:cs typeface="+mn-cs"/>
              </a:rPr>
              <a:t>Notera att vi här antagit att centralbanken låter räntan och växelkursen gå upp – vi har flytande växelkurs. I annat fall kommer centralbanken behöva förskjuta </a:t>
            </a:r>
            <a:r>
              <a:rPr lang="sv-SE" sz="1400" i="1" dirty="0" smtClean="0">
                <a:effectLst>
                  <a:outerShdw blurRad="38100" dist="38100" dir="2700000" algn="tl">
                    <a:srgbClr val="FFFFFF"/>
                  </a:outerShdw>
                </a:effectLst>
                <a:cs typeface="+mn-cs"/>
              </a:rPr>
              <a:t>LM-</a:t>
            </a:r>
            <a:r>
              <a:rPr lang="sv-SE" sz="1400" dirty="0" smtClean="0">
                <a:effectLst>
                  <a:outerShdw blurRad="38100" dist="38100" dir="2700000" algn="tl">
                    <a:srgbClr val="FFFFFF"/>
                  </a:outerShdw>
                </a:effectLst>
                <a:cs typeface="+mn-cs"/>
              </a:rPr>
              <a:t>kurvan utåt.</a:t>
            </a:r>
            <a:endParaRPr lang="sv-SE" sz="1400" dirty="0" smtClean="0">
              <a:effectLst/>
              <a:cs typeface="+mn-cs"/>
            </a:endParaRPr>
          </a:p>
        </p:txBody>
      </p:sp>
      <p:sp>
        <p:nvSpPr>
          <p:cNvPr id="52228" name="Text Box 6"/>
          <p:cNvSpPr txBox="1">
            <a:spLocks noChangeArrowheads="1"/>
          </p:cNvSpPr>
          <p:nvPr/>
        </p:nvSpPr>
        <p:spPr bwMode="auto">
          <a:xfrm>
            <a:off x="5626100" y="6319838"/>
            <a:ext cx="1323975"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a:t>Växelkurs, </a:t>
            </a:r>
            <a:r>
              <a:rPr lang="sv-SE" altLang="sv-SE" sz="1600" i="1"/>
              <a:t>E</a:t>
            </a:r>
            <a:endParaRPr lang="sv-SE" altLang="sv-SE" sz="1600"/>
          </a:p>
        </p:txBody>
      </p:sp>
      <p:sp>
        <p:nvSpPr>
          <p:cNvPr id="52229" name="Line 7"/>
          <p:cNvSpPr>
            <a:spLocks noChangeShapeType="1"/>
          </p:cNvSpPr>
          <p:nvPr/>
        </p:nvSpPr>
        <p:spPr bwMode="auto">
          <a:xfrm>
            <a:off x="2443163" y="4881563"/>
            <a:ext cx="3700462"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2230" name="Text Box 8"/>
          <p:cNvSpPr txBox="1">
            <a:spLocks noChangeArrowheads="1"/>
          </p:cNvSpPr>
          <p:nvPr/>
        </p:nvSpPr>
        <p:spPr bwMode="auto">
          <a:xfrm>
            <a:off x="1403350" y="6346825"/>
            <a:ext cx="1403350"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a:t>Produktion, </a:t>
            </a:r>
            <a:r>
              <a:rPr lang="sv-SE" altLang="sv-SE" sz="1600" i="1"/>
              <a:t>Y</a:t>
            </a:r>
            <a:endParaRPr lang="en-GB" altLang="sv-SE" sz="1600" i="1"/>
          </a:p>
        </p:txBody>
      </p:sp>
      <p:sp>
        <p:nvSpPr>
          <p:cNvPr id="52231" name="Line 9"/>
          <p:cNvSpPr>
            <a:spLocks noChangeShapeType="1"/>
          </p:cNvSpPr>
          <p:nvPr/>
        </p:nvSpPr>
        <p:spPr bwMode="auto">
          <a:xfrm>
            <a:off x="658813" y="3421063"/>
            <a:ext cx="1587" cy="27400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2232" name="Line 10"/>
          <p:cNvSpPr>
            <a:spLocks noChangeShapeType="1"/>
          </p:cNvSpPr>
          <p:nvPr/>
        </p:nvSpPr>
        <p:spPr bwMode="auto">
          <a:xfrm>
            <a:off x="658813" y="6159500"/>
            <a:ext cx="3386137" cy="31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2233" name="Text Box 11"/>
          <p:cNvSpPr txBox="1">
            <a:spLocks noChangeArrowheads="1"/>
          </p:cNvSpPr>
          <p:nvPr/>
        </p:nvSpPr>
        <p:spPr bwMode="auto">
          <a:xfrm rot="-5400000">
            <a:off x="-38894" y="3453607"/>
            <a:ext cx="884237"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a:t>Ränta, </a:t>
            </a:r>
            <a:r>
              <a:rPr lang="sv-SE" altLang="sv-SE" sz="1600" i="1"/>
              <a:t>i</a:t>
            </a:r>
            <a:endParaRPr lang="en-GB" altLang="sv-SE" sz="1600" i="1"/>
          </a:p>
        </p:txBody>
      </p:sp>
      <p:sp>
        <p:nvSpPr>
          <p:cNvPr id="52234" name="Line 12"/>
          <p:cNvSpPr>
            <a:spLocks noChangeShapeType="1"/>
          </p:cNvSpPr>
          <p:nvPr/>
        </p:nvSpPr>
        <p:spPr bwMode="auto">
          <a:xfrm flipV="1">
            <a:off x="2393950" y="4835525"/>
            <a:ext cx="0" cy="1293813"/>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2235" name="Rectangle 13"/>
          <p:cNvSpPr>
            <a:spLocks noChangeArrowheads="1"/>
          </p:cNvSpPr>
          <p:nvPr/>
        </p:nvSpPr>
        <p:spPr bwMode="auto">
          <a:xfrm>
            <a:off x="2238375" y="6145213"/>
            <a:ext cx="319088"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i="1"/>
              <a:t>Y</a:t>
            </a:r>
            <a:endParaRPr lang="en-US" altLang="sv-SE" sz="1600" i="1"/>
          </a:p>
        </p:txBody>
      </p:sp>
      <p:grpSp>
        <p:nvGrpSpPr>
          <p:cNvPr id="52236" name="Group 14"/>
          <p:cNvGrpSpPr>
            <a:grpSpLocks/>
          </p:cNvGrpSpPr>
          <p:nvPr/>
        </p:nvGrpSpPr>
        <p:grpSpPr bwMode="auto">
          <a:xfrm>
            <a:off x="628650" y="3798888"/>
            <a:ext cx="3497263" cy="1716087"/>
            <a:chOff x="2390" y="1198"/>
            <a:chExt cx="2140" cy="1078"/>
          </a:xfrm>
        </p:grpSpPr>
        <p:grpSp>
          <p:nvGrpSpPr>
            <p:cNvPr id="52265" name="Group 15"/>
            <p:cNvGrpSpPr>
              <a:grpSpLocks/>
            </p:cNvGrpSpPr>
            <p:nvPr/>
          </p:nvGrpSpPr>
          <p:grpSpPr bwMode="auto">
            <a:xfrm>
              <a:off x="2528" y="1198"/>
              <a:ext cx="2002" cy="1078"/>
              <a:chOff x="2528" y="1198"/>
              <a:chExt cx="2002" cy="1078"/>
            </a:xfrm>
          </p:grpSpPr>
          <p:sp>
            <p:nvSpPr>
              <p:cNvPr id="52267" name="Freeform 16"/>
              <p:cNvSpPr>
                <a:spLocks/>
              </p:cNvSpPr>
              <p:nvPr/>
            </p:nvSpPr>
            <p:spPr bwMode="auto">
              <a:xfrm>
                <a:off x="2528" y="1351"/>
                <a:ext cx="1614" cy="925"/>
              </a:xfrm>
              <a:custGeom>
                <a:avLst/>
                <a:gdLst>
                  <a:gd name="T0" fmla="*/ 0 w 1177"/>
                  <a:gd name="T1" fmla="*/ 309 h 1152"/>
                  <a:gd name="T2" fmla="*/ 3996 w 1177"/>
                  <a:gd name="T3" fmla="*/ 202 h 1152"/>
                  <a:gd name="T4" fmla="*/ 7826 w 1177"/>
                  <a:gd name="T5" fmla="*/ 0 h 1152"/>
                  <a:gd name="T6" fmla="*/ 0 60000 65536"/>
                  <a:gd name="T7" fmla="*/ 0 60000 65536"/>
                  <a:gd name="T8" fmla="*/ 0 60000 65536"/>
                </a:gdLst>
                <a:ahLst/>
                <a:cxnLst>
                  <a:cxn ang="T6">
                    <a:pos x="T0" y="T1"/>
                  </a:cxn>
                  <a:cxn ang="T7">
                    <a:pos x="T2" y="T3"/>
                  </a:cxn>
                  <a:cxn ang="T8">
                    <a:pos x="T4" y="T5"/>
                  </a:cxn>
                </a:cxnLst>
                <a:rect l="0" t="0" r="r" b="b"/>
                <a:pathLst>
                  <a:path w="1177" h="1152">
                    <a:moveTo>
                      <a:pt x="0" y="1152"/>
                    </a:moveTo>
                    <a:cubicBezTo>
                      <a:pt x="100" y="1086"/>
                      <a:pt x="405" y="946"/>
                      <a:pt x="601" y="754"/>
                    </a:cubicBezTo>
                    <a:cubicBezTo>
                      <a:pt x="797" y="562"/>
                      <a:pt x="1057" y="157"/>
                      <a:pt x="1177" y="0"/>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2268" name="Text Box 17"/>
              <p:cNvSpPr txBox="1">
                <a:spLocks noChangeArrowheads="1"/>
              </p:cNvSpPr>
              <p:nvPr/>
            </p:nvSpPr>
            <p:spPr bwMode="auto">
              <a:xfrm>
                <a:off x="4159" y="1198"/>
                <a:ext cx="371" cy="249"/>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2000" i="1" dirty="0">
                    <a:solidFill>
                      <a:srgbClr val="FF0000"/>
                    </a:solidFill>
                  </a:rPr>
                  <a:t>LM </a:t>
                </a:r>
                <a:endParaRPr lang="en-US" altLang="sv-SE" sz="2000" dirty="0">
                  <a:solidFill>
                    <a:srgbClr val="FF0000"/>
                  </a:solidFill>
                </a:endParaRPr>
              </a:p>
            </p:txBody>
          </p:sp>
        </p:grpSp>
        <p:sp>
          <p:nvSpPr>
            <p:cNvPr id="52266" name="Line 18"/>
            <p:cNvSpPr>
              <a:spLocks noChangeShapeType="1"/>
            </p:cNvSpPr>
            <p:nvPr/>
          </p:nvSpPr>
          <p:spPr bwMode="auto">
            <a:xfrm flipH="1">
              <a:off x="2390" y="1875"/>
              <a:ext cx="1066"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sp>
        <p:nvSpPr>
          <p:cNvPr id="52237" name="Text Box 19"/>
          <p:cNvSpPr txBox="1">
            <a:spLocks noChangeArrowheads="1"/>
          </p:cNvSpPr>
          <p:nvPr/>
        </p:nvSpPr>
        <p:spPr bwMode="auto">
          <a:xfrm>
            <a:off x="365125" y="4697413"/>
            <a:ext cx="234950" cy="3667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800" i="1"/>
              <a:t>i</a:t>
            </a:r>
            <a:endParaRPr lang="en-US" altLang="sv-SE" sz="1800" i="1"/>
          </a:p>
        </p:txBody>
      </p:sp>
      <p:sp>
        <p:nvSpPr>
          <p:cNvPr id="52238" name="Rectangle 20"/>
          <p:cNvSpPr>
            <a:spLocks noChangeArrowheads="1"/>
          </p:cNvSpPr>
          <p:nvPr/>
        </p:nvSpPr>
        <p:spPr bwMode="auto">
          <a:xfrm>
            <a:off x="3979863" y="5302250"/>
            <a:ext cx="402674" cy="36933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800" i="1" dirty="0">
                <a:solidFill>
                  <a:srgbClr val="7030A0"/>
                </a:solidFill>
              </a:rPr>
              <a:t>IS</a:t>
            </a:r>
            <a:endParaRPr lang="en-GB" altLang="sv-SE" sz="2400" i="1" dirty="0">
              <a:solidFill>
                <a:srgbClr val="7030A0"/>
              </a:solidFill>
            </a:endParaRPr>
          </a:p>
        </p:txBody>
      </p:sp>
      <p:sp>
        <p:nvSpPr>
          <p:cNvPr id="52239" name="Freeform 22"/>
          <p:cNvSpPr>
            <a:spLocks/>
          </p:cNvSpPr>
          <p:nvPr/>
        </p:nvSpPr>
        <p:spPr bwMode="auto">
          <a:xfrm>
            <a:off x="1058863" y="3886200"/>
            <a:ext cx="3000375" cy="1595438"/>
          </a:xfrm>
          <a:custGeom>
            <a:avLst/>
            <a:gdLst>
              <a:gd name="T0" fmla="*/ 0 w 1414"/>
              <a:gd name="T1" fmla="*/ 0 h 811"/>
              <a:gd name="T2" fmla="*/ 2147483647 w 1414"/>
              <a:gd name="T3" fmla="*/ 2147483647 h 811"/>
              <a:gd name="T4" fmla="*/ 2147483647 w 1414"/>
              <a:gd name="T5" fmla="*/ 2147483647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575" cap="flat" cmpd="sng">
            <a:solidFill>
              <a:srgbClr val="7030A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474135" name="Group 23"/>
          <p:cNvGrpSpPr>
            <a:grpSpLocks/>
          </p:cNvGrpSpPr>
          <p:nvPr/>
        </p:nvGrpSpPr>
        <p:grpSpPr bwMode="auto">
          <a:xfrm>
            <a:off x="2606675" y="4605338"/>
            <a:ext cx="363538" cy="1889125"/>
            <a:chOff x="1626" y="2901"/>
            <a:chExt cx="229" cy="1190"/>
          </a:xfrm>
        </p:grpSpPr>
        <p:sp>
          <p:nvSpPr>
            <p:cNvPr id="52263" name="Line 24"/>
            <p:cNvSpPr>
              <a:spLocks noChangeShapeType="1"/>
            </p:cNvSpPr>
            <p:nvPr/>
          </p:nvSpPr>
          <p:spPr bwMode="auto">
            <a:xfrm flipV="1">
              <a:off x="1708" y="2901"/>
              <a:ext cx="0" cy="984"/>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2264" name="Rectangle 25"/>
            <p:cNvSpPr>
              <a:spLocks noChangeArrowheads="1"/>
            </p:cNvSpPr>
            <p:nvPr/>
          </p:nvSpPr>
          <p:spPr bwMode="auto">
            <a:xfrm>
              <a:off x="1626" y="3879"/>
              <a:ext cx="229" cy="2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i="1"/>
                <a:t>Y’</a:t>
              </a:r>
              <a:endParaRPr lang="en-US" altLang="sv-SE" sz="1600" i="1"/>
            </a:p>
          </p:txBody>
        </p:sp>
      </p:grpSp>
      <p:grpSp>
        <p:nvGrpSpPr>
          <p:cNvPr id="474138" name="Group 26"/>
          <p:cNvGrpSpPr>
            <a:grpSpLocks/>
          </p:cNvGrpSpPr>
          <p:nvPr/>
        </p:nvGrpSpPr>
        <p:grpSpPr bwMode="auto">
          <a:xfrm>
            <a:off x="377825" y="4430713"/>
            <a:ext cx="6086475" cy="366712"/>
            <a:chOff x="238" y="2783"/>
            <a:chExt cx="3210" cy="231"/>
          </a:xfrm>
        </p:grpSpPr>
        <p:sp>
          <p:nvSpPr>
            <p:cNvPr id="52261" name="Line 27"/>
            <p:cNvSpPr>
              <a:spLocks noChangeShapeType="1"/>
            </p:cNvSpPr>
            <p:nvPr/>
          </p:nvSpPr>
          <p:spPr bwMode="auto">
            <a:xfrm>
              <a:off x="424" y="2904"/>
              <a:ext cx="3024"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2262" name="Text Box 28"/>
            <p:cNvSpPr txBox="1">
              <a:spLocks noChangeArrowheads="1"/>
            </p:cNvSpPr>
            <p:nvPr/>
          </p:nvSpPr>
          <p:spPr bwMode="auto">
            <a:xfrm>
              <a:off x="238" y="2783"/>
              <a:ext cx="196" cy="231"/>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800" i="1"/>
                <a:t>i’</a:t>
              </a:r>
              <a:endParaRPr lang="en-US" altLang="sv-SE" sz="1800" i="1"/>
            </a:p>
          </p:txBody>
        </p:sp>
      </p:grpSp>
      <p:grpSp>
        <p:nvGrpSpPr>
          <p:cNvPr id="474143" name="Group 31"/>
          <p:cNvGrpSpPr>
            <a:grpSpLocks/>
          </p:cNvGrpSpPr>
          <p:nvPr/>
        </p:nvGrpSpPr>
        <p:grpSpPr bwMode="auto">
          <a:xfrm>
            <a:off x="1084263" y="3530600"/>
            <a:ext cx="3498850" cy="1963738"/>
            <a:chOff x="683" y="2224"/>
            <a:chExt cx="2204" cy="1237"/>
          </a:xfrm>
        </p:grpSpPr>
        <p:grpSp>
          <p:nvGrpSpPr>
            <p:cNvPr id="52257" name="Group 32"/>
            <p:cNvGrpSpPr>
              <a:grpSpLocks/>
            </p:cNvGrpSpPr>
            <p:nvPr/>
          </p:nvGrpSpPr>
          <p:grpSpPr bwMode="auto">
            <a:xfrm>
              <a:off x="683" y="2224"/>
              <a:ext cx="1922" cy="1237"/>
              <a:chOff x="683" y="2224"/>
              <a:chExt cx="1922" cy="1237"/>
            </a:xfrm>
          </p:grpSpPr>
          <p:sp>
            <p:nvSpPr>
              <p:cNvPr id="52259" name="Freeform 33"/>
              <p:cNvSpPr>
                <a:spLocks/>
              </p:cNvSpPr>
              <p:nvPr/>
            </p:nvSpPr>
            <p:spPr bwMode="auto">
              <a:xfrm>
                <a:off x="715" y="2224"/>
                <a:ext cx="1890" cy="1005"/>
              </a:xfrm>
              <a:custGeom>
                <a:avLst/>
                <a:gdLst>
                  <a:gd name="T0" fmla="*/ 0 w 1414"/>
                  <a:gd name="T1" fmla="*/ 0 h 811"/>
                  <a:gd name="T2" fmla="*/ 2987 w 1414"/>
                  <a:gd name="T3" fmla="*/ 1610 h 811"/>
                  <a:gd name="T4" fmla="*/ 8061 w 1414"/>
                  <a:gd name="T5" fmla="*/ 2936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575" cap="flat" cmpd="sng">
                <a:solidFill>
                  <a:srgbClr val="7030A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2260" name="Freeform 34"/>
              <p:cNvSpPr>
                <a:spLocks/>
              </p:cNvSpPr>
              <p:nvPr/>
            </p:nvSpPr>
            <p:spPr bwMode="auto">
              <a:xfrm>
                <a:off x="683" y="2456"/>
                <a:ext cx="1890" cy="1005"/>
              </a:xfrm>
              <a:custGeom>
                <a:avLst/>
                <a:gdLst>
                  <a:gd name="T0" fmla="*/ 0 w 1414"/>
                  <a:gd name="T1" fmla="*/ 0 h 811"/>
                  <a:gd name="T2" fmla="*/ 2987 w 1414"/>
                  <a:gd name="T3" fmla="*/ 1610 h 811"/>
                  <a:gd name="T4" fmla="*/ 8061 w 1414"/>
                  <a:gd name="T5" fmla="*/ 2936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575" cap="flat" cmpd="sng">
                <a:solidFill>
                  <a:schemeClr val="bg1"/>
                </a:solidFill>
                <a:prstDash val="dash"/>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sp>
          <p:nvSpPr>
            <p:cNvPr id="52258" name="Rectangle 35"/>
            <p:cNvSpPr>
              <a:spLocks noChangeArrowheads="1"/>
            </p:cNvSpPr>
            <p:nvPr/>
          </p:nvSpPr>
          <p:spPr bwMode="auto">
            <a:xfrm>
              <a:off x="2603" y="3108"/>
              <a:ext cx="284" cy="231"/>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800" i="1" dirty="0">
                  <a:solidFill>
                    <a:srgbClr val="7030A0"/>
                  </a:solidFill>
                </a:rPr>
                <a:t>IS</a:t>
              </a:r>
              <a:r>
                <a:rPr lang="sv-SE" altLang="sv-SE" sz="1800" i="1" dirty="0"/>
                <a:t>’</a:t>
              </a:r>
              <a:endParaRPr lang="en-GB" altLang="sv-SE" sz="2400" i="1" dirty="0"/>
            </a:p>
          </p:txBody>
        </p:sp>
      </p:grpSp>
      <p:sp>
        <p:nvSpPr>
          <p:cNvPr id="52243" name="Line 36"/>
          <p:cNvSpPr>
            <a:spLocks noChangeShapeType="1"/>
          </p:cNvSpPr>
          <p:nvPr/>
        </p:nvSpPr>
        <p:spPr bwMode="auto">
          <a:xfrm>
            <a:off x="6173788" y="4906963"/>
            <a:ext cx="0" cy="1287462"/>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52244" name="Group 37"/>
          <p:cNvGrpSpPr>
            <a:grpSpLocks/>
          </p:cNvGrpSpPr>
          <p:nvPr/>
        </p:nvGrpSpPr>
        <p:grpSpPr bwMode="auto">
          <a:xfrm>
            <a:off x="5041900" y="3432175"/>
            <a:ext cx="2476500" cy="2724150"/>
            <a:chOff x="2672" y="1240"/>
            <a:chExt cx="2448" cy="2120"/>
          </a:xfrm>
        </p:grpSpPr>
        <p:sp>
          <p:nvSpPr>
            <p:cNvPr id="52255" name="Line 38"/>
            <p:cNvSpPr>
              <a:spLocks noChangeShapeType="1"/>
            </p:cNvSpPr>
            <p:nvPr/>
          </p:nvSpPr>
          <p:spPr bwMode="auto">
            <a:xfrm>
              <a:off x="2672" y="1240"/>
              <a:ext cx="0" cy="212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2256" name="Line 39"/>
            <p:cNvSpPr>
              <a:spLocks noChangeShapeType="1"/>
            </p:cNvSpPr>
            <p:nvPr/>
          </p:nvSpPr>
          <p:spPr bwMode="auto">
            <a:xfrm>
              <a:off x="2680" y="3344"/>
              <a:ext cx="24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sp>
        <p:nvSpPr>
          <p:cNvPr id="52245" name="Freeform 40"/>
          <p:cNvSpPr>
            <a:spLocks/>
          </p:cNvSpPr>
          <p:nvPr/>
        </p:nvSpPr>
        <p:spPr bwMode="auto">
          <a:xfrm>
            <a:off x="5176838" y="3873500"/>
            <a:ext cx="2125662" cy="1905000"/>
          </a:xfrm>
          <a:custGeom>
            <a:avLst/>
            <a:gdLst>
              <a:gd name="T0" fmla="*/ 0 w 1339"/>
              <a:gd name="T1" fmla="*/ 2147483647 h 1200"/>
              <a:gd name="T2" fmla="*/ 2147483647 w 1339"/>
              <a:gd name="T3" fmla="*/ 0 h 1200"/>
              <a:gd name="T4" fmla="*/ 0 60000 65536"/>
              <a:gd name="T5" fmla="*/ 0 60000 65536"/>
            </a:gdLst>
            <a:ahLst/>
            <a:cxnLst>
              <a:cxn ang="T4">
                <a:pos x="T0" y="T1"/>
              </a:cxn>
              <a:cxn ang="T5">
                <a:pos x="T2" y="T3"/>
              </a:cxn>
            </a:cxnLst>
            <a:rect l="0" t="0" r="r" b="b"/>
            <a:pathLst>
              <a:path w="1339" h="1200">
                <a:moveTo>
                  <a:pt x="0" y="1200"/>
                </a:moveTo>
                <a:cubicBezTo>
                  <a:pt x="223" y="1000"/>
                  <a:pt x="1060" y="250"/>
                  <a:pt x="1339" y="0"/>
                </a:cubicBezTo>
              </a:path>
            </a:pathLst>
          </a:custGeom>
          <a:noFill/>
          <a:ln w="38100" cap="flat" cmpd="sng">
            <a:solidFill>
              <a:srgbClr val="0070C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2246" name="Text Box 42"/>
          <p:cNvSpPr txBox="1">
            <a:spLocks noChangeArrowheads="1"/>
          </p:cNvSpPr>
          <p:nvPr/>
        </p:nvSpPr>
        <p:spPr bwMode="auto">
          <a:xfrm rot="-5400000">
            <a:off x="4326731" y="4075907"/>
            <a:ext cx="884237"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a:t>Ränta, </a:t>
            </a:r>
            <a:r>
              <a:rPr lang="sv-SE" altLang="sv-SE" sz="1600" i="1"/>
              <a:t>i</a:t>
            </a:r>
            <a:endParaRPr lang="en-GB" altLang="sv-SE" sz="1600" i="1"/>
          </a:p>
        </p:txBody>
      </p:sp>
      <p:sp>
        <p:nvSpPr>
          <p:cNvPr id="52247" name="Rectangle 43"/>
          <p:cNvSpPr>
            <a:spLocks noChangeArrowheads="1"/>
          </p:cNvSpPr>
          <p:nvPr/>
        </p:nvSpPr>
        <p:spPr bwMode="auto">
          <a:xfrm>
            <a:off x="6010275" y="6132513"/>
            <a:ext cx="319088"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i="1"/>
              <a:t>E</a:t>
            </a:r>
            <a:endParaRPr lang="en-US" altLang="sv-SE" sz="1600" i="1"/>
          </a:p>
        </p:txBody>
      </p:sp>
      <p:sp>
        <p:nvSpPr>
          <p:cNvPr id="474156" name="Line 44"/>
          <p:cNvSpPr>
            <a:spLocks noChangeShapeType="1"/>
          </p:cNvSpPr>
          <p:nvPr/>
        </p:nvSpPr>
        <p:spPr bwMode="auto">
          <a:xfrm>
            <a:off x="6453188" y="4640263"/>
            <a:ext cx="0" cy="1490662"/>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6895" name="Rectangle 45"/>
          <p:cNvSpPr>
            <a:spLocks noChangeArrowheads="1"/>
          </p:cNvSpPr>
          <p:nvPr/>
        </p:nvSpPr>
        <p:spPr bwMode="auto">
          <a:xfrm>
            <a:off x="6302375" y="6132513"/>
            <a:ext cx="363538"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i="1"/>
              <a:t>E’</a:t>
            </a:r>
            <a:endParaRPr lang="en-US" altLang="sv-SE" sz="1600" i="1"/>
          </a:p>
        </p:txBody>
      </p:sp>
      <p:graphicFrame>
        <p:nvGraphicFramePr>
          <p:cNvPr id="52250" name="Object 46"/>
          <p:cNvGraphicFramePr>
            <a:graphicFrameLocks noGrp="1" noChangeAspect="1"/>
          </p:cNvGraphicFramePr>
          <p:nvPr>
            <p:ph sz="half" idx="2"/>
          </p:nvPr>
        </p:nvGraphicFramePr>
        <p:xfrm>
          <a:off x="6950075" y="3252788"/>
          <a:ext cx="1111250" cy="555625"/>
        </p:xfrm>
        <a:graphic>
          <a:graphicData uri="http://schemas.openxmlformats.org/presentationml/2006/ole">
            <mc:AlternateContent xmlns:mc="http://schemas.openxmlformats.org/markup-compatibility/2006">
              <mc:Choice xmlns:v="urn:schemas-microsoft-com:vml" Requires="v">
                <p:oleObj spid="_x0000_s52386" name="Ekvation" r:id="rId3" imgW="863225" imgH="431613" progId="Equation.3">
                  <p:embed/>
                </p:oleObj>
              </mc:Choice>
              <mc:Fallback>
                <p:oleObj name="Ekvation" r:id="rId3" imgW="863225" imgH="431613" progId="Equation.3">
                  <p:embed/>
                  <p:pic>
                    <p:nvPicPr>
                      <p:cNvPr id="0" name="Object 46"/>
                      <p:cNvPicPr>
                        <a:picLocks noGrp="1"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950075" y="3252788"/>
                        <a:ext cx="1111250"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251" name="Object 46"/>
          <p:cNvGraphicFramePr>
            <a:graphicFrameLocks noChangeAspect="1"/>
          </p:cNvGraphicFramePr>
          <p:nvPr/>
        </p:nvGraphicFramePr>
        <p:xfrm>
          <a:off x="827088" y="3330575"/>
          <a:ext cx="3422650" cy="269875"/>
        </p:xfrm>
        <a:graphic>
          <a:graphicData uri="http://schemas.openxmlformats.org/presentationml/2006/ole">
            <mc:AlternateContent xmlns:mc="http://schemas.openxmlformats.org/markup-compatibility/2006">
              <mc:Choice xmlns:v="urn:schemas-microsoft-com:vml" Requires="v">
                <p:oleObj spid="_x0000_s52387" name="Ekvation" r:id="rId5" imgW="2578100" imgH="203200" progId="Equation.3">
                  <p:embed/>
                </p:oleObj>
              </mc:Choice>
              <mc:Fallback>
                <p:oleObj name="Ekvation" r:id="rId5" imgW="2578100" imgH="203200" progId="Equation.3">
                  <p:embed/>
                  <p:pic>
                    <p:nvPicPr>
                      <p:cNvPr id="0" name="Object 4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088" y="3330575"/>
                        <a:ext cx="3422650"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2252" name="Object 1"/>
          <p:cNvGraphicFramePr>
            <a:graphicFrameLocks noChangeAspect="1"/>
          </p:cNvGraphicFramePr>
          <p:nvPr/>
        </p:nvGraphicFramePr>
        <p:xfrm>
          <a:off x="3260725" y="4149725"/>
          <a:ext cx="1095375" cy="523875"/>
        </p:xfrm>
        <a:graphic>
          <a:graphicData uri="http://schemas.openxmlformats.org/presentationml/2006/ole">
            <mc:AlternateContent xmlns:mc="http://schemas.openxmlformats.org/markup-compatibility/2006">
              <mc:Choice xmlns:v="urn:schemas-microsoft-com:vml" Requires="v">
                <p:oleObj spid="_x0000_s52388" name="Ekvation" r:id="rId7" imgW="825500" imgH="393700" progId="Equation.3">
                  <p:embed/>
                </p:oleObj>
              </mc:Choice>
              <mc:Fallback>
                <p:oleObj name="Ekvation" r:id="rId7" imgW="825500" imgH="393700" progId="Equation.3">
                  <p:embed/>
                  <p:pic>
                    <p:nvPicPr>
                      <p:cNvPr id="0" name="Object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60725" y="4149725"/>
                        <a:ext cx="10953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Right Arrow 2"/>
          <p:cNvSpPr>
            <a:spLocks noChangeArrowheads="1"/>
          </p:cNvSpPr>
          <p:nvPr/>
        </p:nvSpPr>
        <p:spPr bwMode="auto">
          <a:xfrm>
            <a:off x="1403350" y="4064000"/>
            <a:ext cx="288925" cy="131763"/>
          </a:xfrm>
          <a:prstGeom prst="rightArrow">
            <a:avLst>
              <a:gd name="adj1" fmla="val 50000"/>
              <a:gd name="adj2" fmla="val 49916"/>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sv-SE" altLang="sv-SE" sz="2400">
              <a:solidFill>
                <a:srgbClr val="FFFFFF"/>
              </a:solidFill>
              <a:latin typeface="Times New Roman" pitchFamily="18" charset="0"/>
            </a:endParaRPr>
          </a:p>
        </p:txBody>
      </p:sp>
      <p:sp>
        <p:nvSpPr>
          <p:cNvPr id="45" name="Slide Number Placeholder 2"/>
          <p:cNvSpPr>
            <a:spLocks noGrp="1"/>
          </p:cNvSpPr>
          <p:nvPr>
            <p:ph type="sldNum" sz="quarter" idx="10"/>
          </p:nvPr>
        </p:nvSpPr>
        <p:spPr>
          <a:xfrm>
            <a:off x="0" y="6516688"/>
            <a:ext cx="2555875" cy="341312"/>
          </a:xfrm>
        </p:spPr>
        <p:txBody>
          <a:bodyPr/>
          <a:lstStyle/>
          <a:p>
            <a:pPr>
              <a:buFontTx/>
              <a:buNone/>
              <a:defRPr/>
            </a:pPr>
            <a:r>
              <a:rPr lang="sv-SE" altLang="sv-SE" dirty="0" smtClean="0"/>
              <a:t>Sammanfattning: </a:t>
            </a:r>
            <a:r>
              <a:rPr lang="sv-SE" altLang="sv-SE" dirty="0"/>
              <a:t>sid. </a:t>
            </a:r>
            <a:fld id="{B9D241FC-A74F-47E4-B9B3-F316B7ED604D}" type="slidenum">
              <a:rPr lang="en-GB" altLang="sv-SE"/>
              <a:pPr>
                <a:buFontTx/>
                <a:buNone/>
                <a:defRPr/>
              </a:pPr>
              <a:t>15</a:t>
            </a:fld>
            <a:endParaRPr lang="en-GB" altLang="sv-SE" dirty="0"/>
          </a:p>
        </p:txBody>
      </p:sp>
      <mc:AlternateContent xmlns:mc="http://schemas.openxmlformats.org/markup-compatibility/2006" xmlns:a14="http://schemas.microsoft.com/office/drawing/2010/main">
        <mc:Choice Requires="a14">
          <p:sp>
            <p:nvSpPr>
              <p:cNvPr id="2" name="Rectangle 1"/>
              <p:cNvSpPr/>
              <p:nvPr/>
            </p:nvSpPr>
            <p:spPr>
              <a:xfrm>
                <a:off x="6950075" y="4198846"/>
                <a:ext cx="2077193" cy="494238"/>
              </a:xfrm>
              <a:prstGeom prst="rect">
                <a:avLst/>
              </a:prstGeom>
            </p:spPr>
            <p:txBody>
              <a:bodyPr wrap="square">
                <a:spAutoFit/>
              </a:bodyPr>
              <a:lstStyle/>
              <a:p>
                <a:pPr>
                  <a:buNone/>
                </a:pPr>
                <a14:m>
                  <m:oMathPara xmlns:m="http://schemas.openxmlformats.org/officeDocument/2006/math">
                    <m:oMathParaPr>
                      <m:jc m:val="centerGroup"/>
                    </m:oMathParaPr>
                    <m:oMath xmlns:m="http://schemas.openxmlformats.org/officeDocument/2006/math">
                      <m:sSub>
                        <m:sSubPr>
                          <m:ctrlPr>
                            <a:rPr lang="en-US" sz="1400" i="1" smtClean="0">
                              <a:latin typeface="Cambria Math"/>
                            </a:rPr>
                          </m:ctrlPr>
                        </m:sSubPr>
                        <m:e>
                          <m:r>
                            <a:rPr lang="en-US" sz="1400" i="1">
                              <a:latin typeface="Cambria Math"/>
                            </a:rPr>
                            <m:t>𝑖</m:t>
                          </m:r>
                        </m:e>
                        <m:sub>
                          <m:r>
                            <a:rPr lang="en-US" sz="1400" i="1">
                              <a:latin typeface="Cambria Math"/>
                            </a:rPr>
                            <m:t>𝑡</m:t>
                          </m:r>
                        </m:sub>
                      </m:sSub>
                      <m:r>
                        <a:rPr lang="en-US" sz="1400" i="1">
                          <a:latin typeface="Cambria Math"/>
                        </a:rPr>
                        <m:t>=</m:t>
                      </m:r>
                      <m:f>
                        <m:fPr>
                          <m:ctrlPr>
                            <a:rPr lang="en-US" sz="1400" i="1">
                              <a:latin typeface="Cambria Math"/>
                            </a:rPr>
                          </m:ctrlPr>
                        </m:fPr>
                        <m:num>
                          <m:sSub>
                            <m:sSubPr>
                              <m:ctrlPr>
                                <a:rPr lang="en-US" sz="1400" i="1">
                                  <a:latin typeface="Cambria Math"/>
                                </a:rPr>
                              </m:ctrlPr>
                            </m:sSubPr>
                            <m:e>
                              <m:r>
                                <a:rPr lang="en-US" sz="1400" i="1">
                                  <a:latin typeface="Cambria Math"/>
                                </a:rPr>
                                <m:t>𝐸</m:t>
                              </m:r>
                            </m:e>
                            <m:sub>
                              <m:r>
                                <a:rPr lang="en-US" sz="1400" i="1">
                                  <a:latin typeface="Cambria Math"/>
                                </a:rPr>
                                <m:t>𝑡</m:t>
                              </m:r>
                            </m:sub>
                          </m:sSub>
                        </m:num>
                        <m:den>
                          <m:sSup>
                            <m:sSupPr>
                              <m:ctrlPr>
                                <a:rPr lang="en-US" sz="1400" i="1">
                                  <a:latin typeface="Cambria Math"/>
                                </a:rPr>
                              </m:ctrlPr>
                            </m:sSupPr>
                            <m:e>
                              <m:r>
                                <a:rPr lang="en-US" sz="1400" i="1">
                                  <a:latin typeface="Cambria Math"/>
                                </a:rPr>
                                <m:t>𝐸</m:t>
                              </m:r>
                            </m:e>
                            <m:sup>
                              <m:r>
                                <a:rPr lang="en-US" sz="1400" i="1">
                                  <a:latin typeface="Cambria Math"/>
                                </a:rPr>
                                <m:t>𝑒</m:t>
                              </m:r>
                            </m:sup>
                          </m:sSup>
                        </m:den>
                      </m:f>
                      <m:r>
                        <a:rPr lang="en-US" sz="1400" i="1">
                          <a:latin typeface="Cambria Math"/>
                        </a:rPr>
                        <m:t>×</m:t>
                      </m:r>
                      <m:d>
                        <m:dPr>
                          <m:ctrlPr>
                            <a:rPr lang="en-US" sz="1400" i="1">
                              <a:latin typeface="Cambria Math"/>
                            </a:rPr>
                          </m:ctrlPr>
                        </m:dPr>
                        <m:e>
                          <m:r>
                            <a:rPr lang="en-US" sz="1400" i="1">
                              <a:latin typeface="Cambria Math"/>
                            </a:rPr>
                            <m:t>1+</m:t>
                          </m:r>
                          <m:sSup>
                            <m:sSupPr>
                              <m:ctrlPr>
                                <a:rPr lang="en-US" sz="1400" i="1">
                                  <a:latin typeface="Cambria Math"/>
                                </a:rPr>
                              </m:ctrlPr>
                            </m:sSupPr>
                            <m:e>
                              <m:r>
                                <a:rPr lang="en-US" sz="1400" i="1">
                                  <a:latin typeface="Cambria Math"/>
                                </a:rPr>
                                <m:t>𝑖</m:t>
                              </m:r>
                            </m:e>
                            <m:sup>
                              <m:r>
                                <a:rPr lang="en-US" sz="1400" i="1">
                                  <a:latin typeface="Cambria Math"/>
                                </a:rPr>
                                <m:t>∗</m:t>
                              </m:r>
                            </m:sup>
                          </m:sSup>
                        </m:e>
                      </m:d>
                      <m:r>
                        <a:rPr lang="sv-SE" sz="1400" b="0" i="1" smtClean="0">
                          <a:latin typeface="Cambria Math"/>
                        </a:rPr>
                        <m:t>−1</m:t>
                      </m:r>
                    </m:oMath>
                  </m:oMathPara>
                </a14:m>
                <a:endParaRPr lang="en-US" sz="1400" dirty="0"/>
              </a:p>
            </p:txBody>
          </p:sp>
        </mc:Choice>
        <mc:Fallback xmlns="">
          <p:sp>
            <p:nvSpPr>
              <p:cNvPr id="2" name="Rectangle 1"/>
              <p:cNvSpPr>
                <a:spLocks noRot="1" noChangeAspect="1" noMove="1" noResize="1" noEditPoints="1" noAdjustHandles="1" noChangeArrowheads="1" noChangeShapeType="1" noTextEdit="1"/>
              </p:cNvSpPr>
              <p:nvPr/>
            </p:nvSpPr>
            <p:spPr>
              <a:xfrm>
                <a:off x="6950075" y="4198846"/>
                <a:ext cx="2077193" cy="494238"/>
              </a:xfrm>
              <a:prstGeom prst="rect">
                <a:avLst/>
              </a:prstGeom>
              <a:blipFill rotWithShape="1">
                <a:blip r:embed="rId9"/>
                <a:stretch>
                  <a:fillRect b="-2469"/>
                </a:stretch>
              </a:blipFill>
            </p:spPr>
            <p:txBody>
              <a:bodyPr/>
              <a:lstStyle/>
              <a:p>
                <a:r>
                  <a:rPr lang="en-US">
                    <a:noFill/>
                  </a:rPr>
                  <a:t> </a:t>
                </a:r>
              </a:p>
            </p:txBody>
          </p:sp>
        </mc:Fallback>
      </mc:AlternateContent>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41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741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474143"/>
                                        </p:tgtEl>
                                        <p:attrNameLst>
                                          <p:attrName>style.visibility</p:attrName>
                                        </p:attrNameLst>
                                      </p:cBhvr>
                                      <p:to>
                                        <p:strVal val="visible"/>
                                      </p:to>
                                    </p:set>
                                    <p:animEffect transition="in" filter="wipe(left)">
                                      <p:cBhvr>
                                        <p:cTn id="19" dur="500"/>
                                        <p:tgtEl>
                                          <p:spTgt spid="474143"/>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474135"/>
                                        </p:tgtEl>
                                        <p:attrNameLst>
                                          <p:attrName>style.visibility</p:attrName>
                                        </p:attrNameLst>
                                      </p:cBhvr>
                                      <p:to>
                                        <p:strVal val="visible"/>
                                      </p:to>
                                    </p:set>
                                    <p:animEffect transition="in" filter="wipe(up)">
                                      <p:cBhvr>
                                        <p:cTn id="24" dur="500"/>
                                        <p:tgtEl>
                                          <p:spTgt spid="474135"/>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474138"/>
                                        </p:tgtEl>
                                        <p:attrNameLst>
                                          <p:attrName>style.visibility</p:attrName>
                                        </p:attrNameLst>
                                      </p:cBhvr>
                                      <p:to>
                                        <p:strVal val="visible"/>
                                      </p:to>
                                    </p:set>
                                    <p:animEffect transition="in" filter="wipe(left)">
                                      <p:cBhvr>
                                        <p:cTn id="29" dur="500"/>
                                        <p:tgtEl>
                                          <p:spTgt spid="474138"/>
                                        </p:tgtEl>
                                      </p:cBhvr>
                                    </p:animEffect>
                                  </p:childTnLst>
                                </p:cTn>
                              </p:par>
                            </p:childTnLst>
                          </p:cTn>
                        </p:par>
                        <p:par>
                          <p:cTn id="30" fill="hold" nodeType="afterGroup">
                            <p:stCondLst>
                              <p:cond delay="500"/>
                            </p:stCondLst>
                            <p:childTnLst>
                              <p:par>
                                <p:cTn id="31" presetID="22" presetClass="entr" presetSubtype="8" fill="hold" grpId="0" nodeType="afterEffect">
                                  <p:stCondLst>
                                    <p:cond delay="0"/>
                                  </p:stCondLst>
                                  <p:childTnLst>
                                    <p:set>
                                      <p:cBhvr>
                                        <p:cTn id="32" dur="1" fill="hold">
                                          <p:stCondLst>
                                            <p:cond delay="0"/>
                                          </p:stCondLst>
                                        </p:cTn>
                                        <p:tgtEl>
                                          <p:spTgt spid="474156"/>
                                        </p:tgtEl>
                                        <p:attrNameLst>
                                          <p:attrName>style.visibility</p:attrName>
                                        </p:attrNameLst>
                                      </p:cBhvr>
                                      <p:to>
                                        <p:strVal val="visible"/>
                                      </p:to>
                                    </p:set>
                                    <p:animEffect transition="in" filter="wipe(left)">
                                      <p:cBhvr>
                                        <p:cTn id="33" dur="500"/>
                                        <p:tgtEl>
                                          <p:spTgt spid="474156"/>
                                        </p:tgtEl>
                                      </p:cBhvr>
                                    </p:animEffect>
                                  </p:childTnLst>
                                </p:cTn>
                              </p:par>
                              <p:par>
                                <p:cTn id="34" presetID="1" presetClass="entr" presetSubtype="0" fill="hold" grpId="0" nodeType="withEffect">
                                  <p:stCondLst>
                                    <p:cond delay="0"/>
                                  </p:stCondLst>
                                  <p:childTnLst>
                                    <p:set>
                                      <p:cBhvr>
                                        <p:cTn id="35" dur="1" fill="hold">
                                          <p:stCondLst>
                                            <p:cond delay="0"/>
                                          </p:stCondLst>
                                        </p:cTn>
                                        <p:tgtEl>
                                          <p:spTgt spid="36895"/>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474115">
                                            <p:txEl>
                                              <p:pRg st="2" end="2"/>
                                            </p:txEl>
                                          </p:spTgt>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474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4115" grpId="0" build="p"/>
      <p:bldP spid="474156" grpId="0" animBg="1"/>
      <p:bldP spid="36895" grpId="0"/>
      <p:bldP spid="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Effekt av expansiv finanspolitik med fast växelkurs</a:t>
            </a:r>
            <a:endParaRPr lang="sv-SE" dirty="0"/>
          </a:p>
        </p:txBody>
      </p:sp>
      <p:sp>
        <p:nvSpPr>
          <p:cNvPr id="13" name="Line 2"/>
          <p:cNvSpPr>
            <a:spLocks noChangeShapeType="1"/>
          </p:cNvSpPr>
          <p:nvPr/>
        </p:nvSpPr>
        <p:spPr bwMode="auto">
          <a:xfrm>
            <a:off x="3372249" y="6021288"/>
            <a:ext cx="5519353" cy="1588"/>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sp>
        <p:nvSpPr>
          <p:cNvPr id="20" name="Text Box 9"/>
          <p:cNvSpPr txBox="1">
            <a:spLocks noChangeArrowheads="1"/>
          </p:cNvSpPr>
          <p:nvPr/>
        </p:nvSpPr>
        <p:spPr bwMode="auto">
          <a:xfrm rot="16200000">
            <a:off x="2716771" y="2982895"/>
            <a:ext cx="888683" cy="3407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buNone/>
            </a:pPr>
            <a:r>
              <a:rPr lang="sv-SE" altLang="en-US" sz="1600" dirty="0" smtClean="0">
                <a:solidFill>
                  <a:srgbClr val="000000"/>
                </a:solidFill>
                <a:latin typeface="Arial" charset="0"/>
              </a:rPr>
              <a:t>Ränta, </a:t>
            </a:r>
            <a:r>
              <a:rPr lang="sv-SE" altLang="en-US" sz="1600" i="1" dirty="0" smtClean="0">
                <a:solidFill>
                  <a:srgbClr val="000000"/>
                </a:solidFill>
                <a:latin typeface="Arial" charset="0"/>
              </a:rPr>
              <a:t>i</a:t>
            </a:r>
            <a:endParaRPr lang="sv-SE" altLang="en-US" sz="1600" dirty="0">
              <a:solidFill>
                <a:srgbClr val="000000"/>
              </a:solidFill>
              <a:latin typeface="Arial" charset="0"/>
            </a:endParaRPr>
          </a:p>
        </p:txBody>
      </p:sp>
      <p:sp>
        <p:nvSpPr>
          <p:cNvPr id="21" name="Line 10"/>
          <p:cNvSpPr>
            <a:spLocks noChangeShapeType="1"/>
          </p:cNvSpPr>
          <p:nvPr/>
        </p:nvSpPr>
        <p:spPr bwMode="auto">
          <a:xfrm flipV="1">
            <a:off x="3389253" y="2130525"/>
            <a:ext cx="5444" cy="3892350"/>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sp>
        <p:nvSpPr>
          <p:cNvPr id="34" name="Rectangle 33"/>
          <p:cNvSpPr/>
          <p:nvPr/>
        </p:nvSpPr>
        <p:spPr>
          <a:xfrm>
            <a:off x="4716016" y="1268760"/>
            <a:ext cx="3168352" cy="400110"/>
          </a:xfrm>
          <a:prstGeom prst="rect">
            <a:avLst/>
          </a:prstGeom>
        </p:spPr>
        <p:txBody>
          <a:bodyPr wrap="square">
            <a:spAutoFit/>
          </a:bodyPr>
          <a:lstStyle/>
          <a:p>
            <a:pPr marL="0" indent="0">
              <a:buNone/>
            </a:pPr>
            <a:r>
              <a:rPr lang="sv-SE" sz="1800" i="1" dirty="0" smtClean="0">
                <a:solidFill>
                  <a:schemeClr val="tx1"/>
                </a:solidFill>
                <a:latin typeface="+mn-lt"/>
                <a:sym typeface="Symbol"/>
              </a:rPr>
              <a:t>IS:</a:t>
            </a:r>
            <a:r>
              <a:rPr lang="sv-SE" sz="1800" dirty="0" smtClean="0">
                <a:solidFill>
                  <a:schemeClr val="tx1"/>
                </a:solidFill>
                <a:latin typeface="+mn-lt"/>
                <a:sym typeface="Symbol"/>
              </a:rPr>
              <a:t> </a:t>
            </a:r>
            <a:r>
              <a:rPr lang="sv-SE" sz="1800" i="1" dirty="0" smtClean="0">
                <a:solidFill>
                  <a:schemeClr val="tx1"/>
                </a:solidFill>
                <a:latin typeface="+mn-lt"/>
                <a:sym typeface="Symbol"/>
              </a:rPr>
              <a:t>Y = C</a:t>
            </a:r>
            <a:r>
              <a:rPr lang="sv-SE" sz="2000" dirty="0" smtClean="0">
                <a:solidFill>
                  <a:schemeClr val="tx1"/>
                </a:solidFill>
                <a:latin typeface="+mn-lt"/>
                <a:sym typeface="Symbol"/>
              </a:rPr>
              <a:t>(</a:t>
            </a:r>
            <a:r>
              <a:rPr lang="sv-SE" sz="1800" i="1" dirty="0" smtClean="0">
                <a:solidFill>
                  <a:schemeClr val="tx1"/>
                </a:solidFill>
                <a:latin typeface="+mn-lt"/>
                <a:sym typeface="Symbol"/>
              </a:rPr>
              <a:t>Y-T</a:t>
            </a:r>
            <a:r>
              <a:rPr lang="sv-SE" sz="1800" dirty="0" smtClean="0">
                <a:solidFill>
                  <a:schemeClr val="tx1"/>
                </a:solidFill>
                <a:latin typeface="+mn-lt"/>
                <a:sym typeface="Symbol"/>
              </a:rPr>
              <a:t>)+</a:t>
            </a:r>
            <a:r>
              <a:rPr lang="sv-SE" sz="1800" i="1" dirty="0" smtClean="0">
                <a:solidFill>
                  <a:schemeClr val="tx1"/>
                </a:solidFill>
                <a:latin typeface="+mn-lt"/>
              </a:rPr>
              <a:t>I</a:t>
            </a:r>
            <a:r>
              <a:rPr lang="sv-SE" sz="1800" dirty="0" smtClean="0">
                <a:solidFill>
                  <a:schemeClr val="tx1"/>
                </a:solidFill>
                <a:latin typeface="+mn-lt"/>
              </a:rPr>
              <a:t>(</a:t>
            </a:r>
            <a:r>
              <a:rPr lang="sv-SE" sz="1800" i="1" dirty="0" err="1" smtClean="0">
                <a:solidFill>
                  <a:schemeClr val="tx1"/>
                </a:solidFill>
                <a:latin typeface="+mn-lt"/>
              </a:rPr>
              <a:t>Y,i</a:t>
            </a:r>
            <a:r>
              <a:rPr lang="sv-SE" sz="1800" smtClean="0">
                <a:solidFill>
                  <a:schemeClr val="tx1"/>
                </a:solidFill>
                <a:latin typeface="+mn-lt"/>
              </a:rPr>
              <a:t>)+</a:t>
            </a:r>
            <a:r>
              <a:rPr lang="sv-SE" sz="1800" i="1" smtClean="0">
                <a:solidFill>
                  <a:schemeClr val="tx1"/>
                </a:solidFill>
                <a:latin typeface="+mn-lt"/>
              </a:rPr>
              <a:t>G+NX</a:t>
            </a:r>
            <a:endParaRPr lang="sv-SE" sz="1800" i="1" dirty="0" smtClean="0">
              <a:solidFill>
                <a:schemeClr val="tx1"/>
              </a:solidFill>
              <a:latin typeface="+mn-lt"/>
            </a:endParaRPr>
          </a:p>
        </p:txBody>
      </p:sp>
      <p:sp>
        <p:nvSpPr>
          <p:cNvPr id="32" name="Rectangle 11"/>
          <p:cNvSpPr>
            <a:spLocks noChangeArrowheads="1"/>
          </p:cNvSpPr>
          <p:nvPr/>
        </p:nvSpPr>
        <p:spPr bwMode="auto">
          <a:xfrm>
            <a:off x="291296" y="1290532"/>
            <a:ext cx="2853377" cy="4614144"/>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algn="l" eaLnBrk="1" hangingPunct="1">
              <a:lnSpc>
                <a:spcPct val="90000"/>
              </a:lnSpc>
              <a:spcAft>
                <a:spcPts val="1200"/>
              </a:spcAft>
              <a:buNone/>
            </a:pPr>
            <a:r>
              <a:rPr lang="sv-SE" altLang="en-US" sz="1500" dirty="0" smtClean="0"/>
              <a:t>Vad händer om skatten sänks eller offentlig konsumtion höjs när växelkursen är fast?</a:t>
            </a:r>
          </a:p>
          <a:p>
            <a:pPr algn="l" eaLnBrk="1" hangingPunct="1">
              <a:lnSpc>
                <a:spcPct val="90000"/>
              </a:lnSpc>
              <a:spcAft>
                <a:spcPts val="1200"/>
              </a:spcAft>
              <a:buNone/>
            </a:pPr>
            <a:r>
              <a:rPr lang="sv-SE" altLang="en-US" sz="1500" dirty="0" smtClean="0"/>
              <a:t>1. Efterfrågan ökar och förskjuter </a:t>
            </a:r>
            <a:r>
              <a:rPr lang="sv-SE" altLang="en-US" sz="1500" i="1" dirty="0" smtClean="0"/>
              <a:t>IS</a:t>
            </a:r>
            <a:r>
              <a:rPr lang="sv-SE" altLang="en-US" sz="1500" dirty="0" smtClean="0"/>
              <a:t>-kurvan åt höger.</a:t>
            </a:r>
          </a:p>
          <a:p>
            <a:pPr algn="l" eaLnBrk="1" hangingPunct="1">
              <a:lnSpc>
                <a:spcPct val="90000"/>
              </a:lnSpc>
              <a:spcAft>
                <a:spcPts val="1200"/>
              </a:spcAft>
              <a:buNone/>
            </a:pPr>
            <a:r>
              <a:rPr lang="sv-SE" altLang="en-US" sz="1500" dirty="0" smtClean="0"/>
              <a:t>2. Centralbanken måste öka </a:t>
            </a:r>
            <a:r>
              <a:rPr lang="sv-SE" altLang="en-US" sz="1500" i="1" dirty="0" smtClean="0"/>
              <a:t>M </a:t>
            </a:r>
            <a:r>
              <a:rPr lang="sv-SE" altLang="en-US" sz="1500" dirty="0" smtClean="0"/>
              <a:t>för att inte räntan och därmed växelkursen ska stiga. </a:t>
            </a:r>
            <a:r>
              <a:rPr lang="sv-SE" altLang="en-US" sz="1500" i="1" dirty="0" smtClean="0"/>
              <a:t>LM</a:t>
            </a:r>
            <a:r>
              <a:rPr lang="sv-SE" altLang="en-US" sz="1500" dirty="0" smtClean="0"/>
              <a:t>-kurvan förskjuts nedåt.</a:t>
            </a:r>
            <a:endParaRPr lang="sv-SE" altLang="en-US" sz="1500" dirty="0"/>
          </a:p>
          <a:p>
            <a:pPr algn="l" eaLnBrk="1" hangingPunct="1">
              <a:spcBef>
                <a:spcPct val="10000"/>
              </a:spcBef>
              <a:spcAft>
                <a:spcPts val="1200"/>
              </a:spcAft>
              <a:buClrTx/>
              <a:buNone/>
            </a:pPr>
            <a:r>
              <a:rPr lang="sv-SE" altLang="en-US" sz="1500" b="1" dirty="0" smtClean="0"/>
              <a:t>Slutsats: </a:t>
            </a:r>
            <a:r>
              <a:rPr lang="sv-SE" altLang="en-US" sz="1500" dirty="0" smtClean="0"/>
              <a:t>Produktionen ökar från </a:t>
            </a:r>
            <a:r>
              <a:rPr lang="sv-SE" altLang="en-US" sz="1500" i="1" dirty="0" smtClean="0"/>
              <a:t>Y</a:t>
            </a:r>
            <a:r>
              <a:rPr lang="sv-SE" altLang="en-US" sz="1500" i="1" baseline="-25000" dirty="0" smtClean="0"/>
              <a:t>A</a:t>
            </a:r>
            <a:r>
              <a:rPr lang="sv-SE" altLang="en-US" sz="1500" i="1" dirty="0" smtClean="0"/>
              <a:t> </a:t>
            </a:r>
            <a:r>
              <a:rPr lang="sv-SE" altLang="en-US" sz="1500" dirty="0" smtClean="0"/>
              <a:t>till </a:t>
            </a:r>
            <a:r>
              <a:rPr lang="sv-SE" altLang="en-US" sz="1500" i="1" dirty="0" smtClean="0"/>
              <a:t>Y</a:t>
            </a:r>
            <a:r>
              <a:rPr lang="sv-SE" altLang="en-US" sz="1500" i="1" baseline="-25000" dirty="0" smtClean="0"/>
              <a:t>C.</a:t>
            </a:r>
            <a:r>
              <a:rPr lang="sv-SE" altLang="en-US" sz="1500" i="1" dirty="0" smtClean="0"/>
              <a:t>. </a:t>
            </a:r>
            <a:r>
              <a:rPr lang="sv-SE" altLang="en-US" sz="1500" dirty="0" smtClean="0"/>
              <a:t>Att centralbanken håller räntan och därmed växelkursen konstant </a:t>
            </a:r>
            <a:r>
              <a:rPr lang="sv-SE" altLang="en-US" sz="1500" b="1" dirty="0" smtClean="0"/>
              <a:t>förstärker </a:t>
            </a:r>
            <a:r>
              <a:rPr lang="sv-SE" altLang="en-US" sz="1500" dirty="0" smtClean="0"/>
              <a:t>effekten av den expansiva finanspolitiken.</a:t>
            </a:r>
            <a:endParaRPr lang="sv-SE" altLang="en-US" sz="1500" b="1" dirty="0"/>
          </a:p>
        </p:txBody>
      </p:sp>
      <p:sp>
        <p:nvSpPr>
          <p:cNvPr id="36" name="Slide Number Placeholder 3"/>
          <p:cNvSpPr>
            <a:spLocks noGrp="1"/>
          </p:cNvSpPr>
          <p:nvPr>
            <p:ph type="sldNum" sz="quarter" idx="10"/>
          </p:nvPr>
        </p:nvSpPr>
        <p:spPr>
          <a:xfrm>
            <a:off x="0" y="6516688"/>
            <a:ext cx="1900238" cy="336550"/>
          </a:xfrm>
        </p:spPr>
        <p:txBody>
          <a:bodyPr/>
          <a:lstStyle/>
          <a:p>
            <a:pPr>
              <a:buNone/>
              <a:defRPr/>
            </a:pPr>
            <a:r>
              <a:rPr lang="sv-SE" dirty="0" smtClean="0"/>
              <a:t>K4: </a:t>
            </a:r>
            <a:r>
              <a:rPr lang="sv-SE" dirty="0"/>
              <a:t>sid. </a:t>
            </a:r>
            <a:fld id="{71B7D319-3509-4EF6-A7CA-BA2351681FF6}" type="slidenum">
              <a:rPr lang="en-GB"/>
              <a:pPr>
                <a:buNone/>
                <a:defRPr/>
              </a:pPr>
              <a:t>16</a:t>
            </a:fld>
            <a:endParaRPr lang="en-GB" dirty="0"/>
          </a:p>
        </p:txBody>
      </p:sp>
      <p:sp>
        <p:nvSpPr>
          <p:cNvPr id="31" name="Text Box 9"/>
          <p:cNvSpPr txBox="1">
            <a:spLocks noChangeArrowheads="1"/>
          </p:cNvSpPr>
          <p:nvPr/>
        </p:nvSpPr>
        <p:spPr bwMode="auto">
          <a:xfrm>
            <a:off x="5607408" y="6309320"/>
            <a:ext cx="1412864" cy="3407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buNone/>
            </a:pPr>
            <a:r>
              <a:rPr lang="sv-SE" altLang="en-US" sz="1600" dirty="0" smtClean="0">
                <a:solidFill>
                  <a:srgbClr val="000000"/>
                </a:solidFill>
                <a:latin typeface="+mn-lt"/>
              </a:rPr>
              <a:t>Produktion, </a:t>
            </a:r>
            <a:r>
              <a:rPr lang="sv-SE" altLang="en-US" sz="1600" i="1" dirty="0" smtClean="0">
                <a:solidFill>
                  <a:srgbClr val="000000"/>
                </a:solidFill>
                <a:latin typeface="+mn-lt"/>
              </a:rPr>
              <a:t>Y</a:t>
            </a:r>
            <a:endParaRPr lang="sv-SE" altLang="en-US" sz="1600" i="1" dirty="0">
              <a:solidFill>
                <a:srgbClr val="000000"/>
              </a:solidFill>
              <a:latin typeface="+mn-lt"/>
            </a:endParaRPr>
          </a:p>
        </p:txBody>
      </p:sp>
      <p:sp>
        <p:nvSpPr>
          <p:cNvPr id="27" name="TextBox 26"/>
          <p:cNvSpPr txBox="1"/>
          <p:nvPr/>
        </p:nvSpPr>
        <p:spPr>
          <a:xfrm>
            <a:off x="6444208" y="3585649"/>
            <a:ext cx="356188" cy="400110"/>
          </a:xfrm>
          <a:prstGeom prst="rect">
            <a:avLst/>
          </a:prstGeom>
          <a:noFill/>
        </p:spPr>
        <p:txBody>
          <a:bodyPr wrap="none" rtlCol="0">
            <a:spAutoFit/>
          </a:bodyPr>
          <a:lstStyle/>
          <a:p>
            <a:pPr>
              <a:buNone/>
            </a:pPr>
            <a:r>
              <a:rPr lang="sv-SE" sz="2000" dirty="0">
                <a:solidFill>
                  <a:schemeClr val="tx1"/>
                </a:solidFill>
                <a:latin typeface="+mn-lt"/>
              </a:rPr>
              <a:t>B</a:t>
            </a:r>
          </a:p>
        </p:txBody>
      </p:sp>
      <p:sp>
        <p:nvSpPr>
          <p:cNvPr id="28" name="Rectangle 27"/>
          <p:cNvSpPr/>
          <p:nvPr/>
        </p:nvSpPr>
        <p:spPr>
          <a:xfrm>
            <a:off x="6075070" y="6021288"/>
            <a:ext cx="441146" cy="369332"/>
          </a:xfrm>
          <a:prstGeom prst="rect">
            <a:avLst/>
          </a:prstGeom>
        </p:spPr>
        <p:txBody>
          <a:bodyPr wrap="none">
            <a:spAutoFit/>
          </a:bodyPr>
          <a:lstStyle/>
          <a:p>
            <a:pPr>
              <a:buNone/>
            </a:pPr>
            <a:r>
              <a:rPr lang="sv-SE" altLang="en-US" sz="1800" i="1" dirty="0" smtClean="0">
                <a:solidFill>
                  <a:srgbClr val="000000"/>
                </a:solidFill>
                <a:latin typeface="Arial" charset="0"/>
              </a:rPr>
              <a:t>Y</a:t>
            </a:r>
            <a:r>
              <a:rPr lang="sv-SE" altLang="en-US" sz="1800" i="1" baseline="-25000" dirty="0" smtClean="0">
                <a:solidFill>
                  <a:srgbClr val="000000"/>
                </a:solidFill>
                <a:latin typeface="Arial" charset="0"/>
              </a:rPr>
              <a:t>B</a:t>
            </a:r>
            <a:endParaRPr lang="sv-SE" sz="1800" baseline="-25000" dirty="0"/>
          </a:p>
        </p:txBody>
      </p:sp>
      <p:cxnSp>
        <p:nvCxnSpPr>
          <p:cNvPr id="8" name="Straight Connector 7"/>
          <p:cNvCxnSpPr/>
          <p:nvPr/>
        </p:nvCxnSpPr>
        <p:spPr bwMode="auto">
          <a:xfrm flipH="1">
            <a:off x="7421422" y="4189730"/>
            <a:ext cx="7148" cy="1852196"/>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Box 34"/>
          <p:cNvSpPr txBox="1"/>
          <p:nvPr/>
        </p:nvSpPr>
        <p:spPr>
          <a:xfrm>
            <a:off x="5655972" y="4000427"/>
            <a:ext cx="356188" cy="400110"/>
          </a:xfrm>
          <a:prstGeom prst="rect">
            <a:avLst/>
          </a:prstGeom>
          <a:noFill/>
        </p:spPr>
        <p:txBody>
          <a:bodyPr wrap="none" rtlCol="0">
            <a:spAutoFit/>
          </a:bodyPr>
          <a:lstStyle/>
          <a:p>
            <a:pPr>
              <a:buNone/>
            </a:pPr>
            <a:r>
              <a:rPr lang="sv-SE" sz="2000" dirty="0" smtClean="0">
                <a:solidFill>
                  <a:schemeClr val="tx1"/>
                </a:solidFill>
                <a:latin typeface="+mn-lt"/>
              </a:rPr>
              <a:t>A</a:t>
            </a:r>
            <a:endParaRPr lang="sv-SE" sz="2000" dirty="0">
              <a:solidFill>
                <a:schemeClr val="tx1"/>
              </a:solidFill>
              <a:latin typeface="+mn-lt"/>
            </a:endParaRPr>
          </a:p>
        </p:txBody>
      </p:sp>
      <p:grpSp>
        <p:nvGrpSpPr>
          <p:cNvPr id="6" name="Group 5"/>
          <p:cNvGrpSpPr/>
          <p:nvPr/>
        </p:nvGrpSpPr>
        <p:grpSpPr>
          <a:xfrm>
            <a:off x="3071707" y="4005064"/>
            <a:ext cx="2604411" cy="2384341"/>
            <a:chOff x="3071707" y="4005064"/>
            <a:chExt cx="2604411" cy="2384341"/>
          </a:xfrm>
        </p:grpSpPr>
        <p:sp>
          <p:nvSpPr>
            <p:cNvPr id="39" name="Rectangle 38"/>
            <p:cNvSpPr/>
            <p:nvPr/>
          </p:nvSpPr>
          <p:spPr>
            <a:xfrm>
              <a:off x="5247731" y="6020073"/>
              <a:ext cx="428387" cy="369332"/>
            </a:xfrm>
            <a:prstGeom prst="rect">
              <a:avLst/>
            </a:prstGeom>
          </p:spPr>
          <p:txBody>
            <a:bodyPr wrap="none">
              <a:spAutoFit/>
            </a:bodyPr>
            <a:lstStyle/>
            <a:p>
              <a:pPr>
                <a:buNone/>
              </a:pPr>
              <a:r>
                <a:rPr lang="sv-SE" altLang="en-US" sz="1800" i="1" dirty="0" smtClean="0">
                  <a:solidFill>
                    <a:srgbClr val="000000"/>
                  </a:solidFill>
                  <a:latin typeface="Arial" charset="0"/>
                </a:rPr>
                <a:t>Y</a:t>
              </a:r>
              <a:r>
                <a:rPr lang="sv-SE" altLang="en-US" sz="1800" i="1" baseline="-25000" dirty="0" smtClean="0">
                  <a:solidFill>
                    <a:srgbClr val="000000"/>
                  </a:solidFill>
                  <a:latin typeface="Arial" charset="0"/>
                </a:rPr>
                <a:t>A</a:t>
              </a:r>
              <a:endParaRPr lang="sv-SE" sz="1800" baseline="-25000" dirty="0"/>
            </a:p>
          </p:txBody>
        </p:sp>
        <p:cxnSp>
          <p:nvCxnSpPr>
            <p:cNvPr id="43" name="Straight Connector 42"/>
            <p:cNvCxnSpPr/>
            <p:nvPr/>
          </p:nvCxnSpPr>
          <p:spPr bwMode="auto">
            <a:xfrm>
              <a:off x="5448222" y="4221163"/>
              <a:ext cx="1" cy="1819548"/>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p:cNvCxnSpPr/>
            <p:nvPr/>
          </p:nvCxnSpPr>
          <p:spPr bwMode="auto">
            <a:xfrm flipH="1">
              <a:off x="3394697" y="4205316"/>
              <a:ext cx="2024173" cy="0"/>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Box 45"/>
            <p:cNvSpPr txBox="1"/>
            <p:nvPr/>
          </p:nvSpPr>
          <p:spPr>
            <a:xfrm>
              <a:off x="3071707" y="4005064"/>
              <a:ext cx="325730" cy="369332"/>
            </a:xfrm>
            <a:prstGeom prst="rect">
              <a:avLst/>
            </a:prstGeom>
            <a:noFill/>
          </p:spPr>
          <p:txBody>
            <a:bodyPr wrap="none" rtlCol="0">
              <a:spAutoFit/>
            </a:bodyPr>
            <a:lstStyle/>
            <a:p>
              <a:pPr>
                <a:buNone/>
              </a:pPr>
              <a:r>
                <a:rPr lang="sv-SE" sz="1800" i="1" dirty="0" smtClean="0">
                  <a:solidFill>
                    <a:schemeClr val="tx1"/>
                  </a:solidFill>
                  <a:latin typeface="+mn-lt"/>
                </a:rPr>
                <a:t>i</a:t>
              </a:r>
              <a:r>
                <a:rPr lang="sv-SE" sz="1800" i="1" dirty="0">
                  <a:solidFill>
                    <a:schemeClr val="tx1"/>
                  </a:solidFill>
                  <a:latin typeface="+mn-lt"/>
                </a:rPr>
                <a:t>*</a:t>
              </a:r>
            </a:p>
          </p:txBody>
        </p:sp>
      </p:grpSp>
      <p:sp>
        <p:nvSpPr>
          <p:cNvPr id="33" name="Freeform 32"/>
          <p:cNvSpPr/>
          <p:nvPr/>
        </p:nvSpPr>
        <p:spPr bwMode="auto">
          <a:xfrm rot="4055503">
            <a:off x="4421881" y="1772411"/>
            <a:ext cx="3568566" cy="2998484"/>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254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defTabSz="449263">
              <a:spcBef>
                <a:spcPct val="0"/>
              </a:spcBef>
              <a:buClr>
                <a:srgbClr val="000000"/>
              </a:buClr>
              <a:buSzPct val="100000"/>
              <a:buNone/>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38" name="TextBox 37"/>
          <p:cNvSpPr txBox="1"/>
          <p:nvPr/>
        </p:nvSpPr>
        <p:spPr>
          <a:xfrm>
            <a:off x="8393752" y="4109010"/>
            <a:ext cx="453970" cy="369332"/>
          </a:xfrm>
          <a:prstGeom prst="rect">
            <a:avLst/>
          </a:prstGeom>
          <a:noFill/>
        </p:spPr>
        <p:txBody>
          <a:bodyPr wrap="none" rtlCol="0">
            <a:spAutoFit/>
          </a:bodyPr>
          <a:lstStyle/>
          <a:p>
            <a:pPr>
              <a:buNone/>
            </a:pPr>
            <a:r>
              <a:rPr lang="sv-SE" sz="1800" i="1" dirty="0" smtClean="0">
                <a:solidFill>
                  <a:srgbClr val="0070C0"/>
                </a:solidFill>
                <a:latin typeface="+mn-lt"/>
              </a:rPr>
              <a:t>IS’</a:t>
            </a:r>
            <a:endParaRPr lang="sv-SE" sz="2000" i="1" dirty="0">
              <a:solidFill>
                <a:srgbClr val="0070C0"/>
              </a:solidFill>
              <a:latin typeface="+mn-lt"/>
            </a:endParaRPr>
          </a:p>
        </p:txBody>
      </p:sp>
      <p:sp>
        <p:nvSpPr>
          <p:cNvPr id="37" name="TextBox 36"/>
          <p:cNvSpPr txBox="1"/>
          <p:nvPr/>
        </p:nvSpPr>
        <p:spPr>
          <a:xfrm>
            <a:off x="8351947" y="1740688"/>
            <a:ext cx="540533" cy="400110"/>
          </a:xfrm>
          <a:prstGeom prst="rect">
            <a:avLst/>
          </a:prstGeom>
          <a:noFill/>
        </p:spPr>
        <p:txBody>
          <a:bodyPr wrap="none" rtlCol="0">
            <a:spAutoFit/>
          </a:bodyPr>
          <a:lstStyle/>
          <a:p>
            <a:pPr>
              <a:buNone/>
            </a:pPr>
            <a:r>
              <a:rPr lang="sv-SE" sz="2000" i="1" dirty="0" smtClean="0">
                <a:solidFill>
                  <a:srgbClr val="FF6600"/>
                </a:solidFill>
                <a:latin typeface="+mn-lt"/>
              </a:rPr>
              <a:t>LM</a:t>
            </a:r>
            <a:endParaRPr lang="sv-SE" i="1" dirty="0">
              <a:solidFill>
                <a:srgbClr val="FF6600"/>
              </a:solidFill>
              <a:latin typeface="+mn-lt"/>
            </a:endParaRPr>
          </a:p>
        </p:txBody>
      </p:sp>
      <p:sp>
        <p:nvSpPr>
          <p:cNvPr id="22" name="Freeform 21"/>
          <p:cNvSpPr/>
          <p:nvPr/>
        </p:nvSpPr>
        <p:spPr bwMode="auto">
          <a:xfrm>
            <a:off x="3580581" y="2092052"/>
            <a:ext cx="4735835" cy="2705100"/>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25400"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defTabSz="449263">
              <a:spcBef>
                <a:spcPct val="0"/>
              </a:spcBef>
              <a:buClr>
                <a:srgbClr val="000000"/>
              </a:buClr>
              <a:buSzPct val="100000"/>
              <a:buNone/>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mc:AlternateContent xmlns:mc="http://schemas.openxmlformats.org/markup-compatibility/2006" xmlns:a14="http://schemas.microsoft.com/office/drawing/2010/main">
        <mc:Choice Requires="a14">
          <p:sp>
            <p:nvSpPr>
              <p:cNvPr id="42" name="Rectangle 41"/>
              <p:cNvSpPr/>
              <p:nvPr/>
            </p:nvSpPr>
            <p:spPr>
              <a:xfrm>
                <a:off x="4716016" y="1556792"/>
                <a:ext cx="3168352" cy="789062"/>
              </a:xfrm>
              <a:prstGeom prst="rect">
                <a:avLst/>
              </a:prstGeom>
            </p:spPr>
            <p:txBody>
              <a:bodyPr wrap="square">
                <a:spAutoFit/>
              </a:bodyPr>
              <a:lstStyle/>
              <a:p>
                <a:pPr>
                  <a:buNone/>
                </a:pPr>
                <a:r>
                  <a:rPr lang="sv-SE" sz="1800" i="1" dirty="0" smtClean="0">
                    <a:solidFill>
                      <a:schemeClr val="tx1"/>
                    </a:solidFill>
                    <a:latin typeface="+mn-lt"/>
                  </a:rPr>
                  <a:t>LM:  </a:t>
                </a:r>
                <a14:m>
                  <m:oMath xmlns:m="http://schemas.openxmlformats.org/officeDocument/2006/math">
                    <m:f>
                      <m:fPr>
                        <m:ctrlPr>
                          <a:rPr lang="sv-SE" i="1" smtClean="0">
                            <a:solidFill>
                              <a:schemeClr val="tx1"/>
                            </a:solidFill>
                            <a:latin typeface="Cambria Math"/>
                          </a:rPr>
                        </m:ctrlPr>
                      </m:fPr>
                      <m:num>
                        <m:r>
                          <a:rPr lang="sv-SE" b="0" i="1" smtClean="0">
                            <a:solidFill>
                              <a:schemeClr val="tx1"/>
                            </a:solidFill>
                            <a:latin typeface="Cambria Math"/>
                          </a:rPr>
                          <m:t>𝑀</m:t>
                        </m:r>
                      </m:num>
                      <m:den>
                        <m:r>
                          <a:rPr lang="sv-SE" b="0" i="1" smtClean="0">
                            <a:solidFill>
                              <a:schemeClr val="tx1"/>
                            </a:solidFill>
                            <a:latin typeface="Cambria Math"/>
                          </a:rPr>
                          <m:t>𝑃</m:t>
                        </m:r>
                      </m:den>
                    </m:f>
                    <m:r>
                      <a:rPr lang="sv-SE" i="1">
                        <a:solidFill>
                          <a:schemeClr val="tx1"/>
                        </a:solidFill>
                        <a:latin typeface="Cambria Math"/>
                      </a:rPr>
                      <m:t>= </m:t>
                    </m:r>
                  </m:oMath>
                </a14:m>
                <a:r>
                  <a:rPr lang="sv-SE" sz="1800" i="1" dirty="0">
                    <a:solidFill>
                      <a:schemeClr val="tx1"/>
                    </a:solidFill>
                    <a:latin typeface="+mn-lt"/>
                  </a:rPr>
                  <a:t>Y </a:t>
                </a:r>
                <a:r>
                  <a:rPr lang="sv-SE" sz="1800" baseline="15000" dirty="0">
                    <a:solidFill>
                      <a:schemeClr val="tx1"/>
                    </a:solidFill>
                    <a:latin typeface="+mn-lt"/>
                    <a:sym typeface="Symbol"/>
                  </a:rPr>
                  <a:t></a:t>
                </a:r>
                <a:r>
                  <a:rPr lang="sv-SE" sz="1800" i="1" dirty="0">
                    <a:solidFill>
                      <a:schemeClr val="tx1"/>
                    </a:solidFill>
                    <a:latin typeface="+mn-lt"/>
                    <a:sym typeface="Symbol"/>
                  </a:rPr>
                  <a:t> L</a:t>
                </a:r>
                <a:r>
                  <a:rPr lang="sv-SE" sz="1800" dirty="0">
                    <a:solidFill>
                      <a:schemeClr val="tx1"/>
                    </a:solidFill>
                    <a:latin typeface="+mn-lt"/>
                    <a:sym typeface="Symbol"/>
                  </a:rPr>
                  <a:t>(</a:t>
                </a:r>
                <a:r>
                  <a:rPr lang="sv-SE" sz="1800" i="1" dirty="0">
                    <a:solidFill>
                      <a:schemeClr val="tx1"/>
                    </a:solidFill>
                    <a:latin typeface="+mn-lt"/>
                    <a:sym typeface="Symbol"/>
                  </a:rPr>
                  <a:t>i</a:t>
                </a:r>
                <a:r>
                  <a:rPr lang="sv-SE" sz="1800" dirty="0" smtClean="0">
                    <a:solidFill>
                      <a:schemeClr val="tx1"/>
                    </a:solidFill>
                    <a:latin typeface="+mn-lt"/>
                    <a:sym typeface="Symbol"/>
                  </a:rPr>
                  <a:t>)</a:t>
                </a:r>
                <a:endParaRPr lang="sv-SE" sz="1800" dirty="0">
                  <a:solidFill>
                    <a:schemeClr val="tx1"/>
                  </a:solidFill>
                  <a:latin typeface="+mn-lt"/>
                  <a:sym typeface="Symbol"/>
                </a:endParaRPr>
              </a:p>
            </p:txBody>
          </p:sp>
        </mc:Choice>
        <mc:Fallback xmlns="">
          <p:sp>
            <p:nvSpPr>
              <p:cNvPr id="42" name="Rectangle 41"/>
              <p:cNvSpPr>
                <a:spLocks noRot="1" noChangeAspect="1" noMove="1" noResize="1" noEditPoints="1" noAdjustHandles="1" noChangeArrowheads="1" noChangeShapeType="1" noTextEdit="1"/>
              </p:cNvSpPr>
              <p:nvPr/>
            </p:nvSpPr>
            <p:spPr>
              <a:xfrm>
                <a:off x="4716016" y="1556792"/>
                <a:ext cx="3168352" cy="789062"/>
              </a:xfrm>
              <a:prstGeom prst="rect">
                <a:avLst/>
              </a:prstGeom>
              <a:blipFill rotWithShape="1">
                <a:blip r:embed="rId2"/>
                <a:stretch>
                  <a:fillRect/>
                </a:stretch>
              </a:blipFill>
            </p:spPr>
            <p:txBody>
              <a:bodyPr/>
              <a:lstStyle/>
              <a:p>
                <a:r>
                  <a:rPr lang="sv-SE">
                    <a:noFill/>
                  </a:rPr>
                  <a:t> </a:t>
                </a:r>
              </a:p>
            </p:txBody>
          </p:sp>
        </mc:Fallback>
      </mc:AlternateContent>
      <p:grpSp>
        <p:nvGrpSpPr>
          <p:cNvPr id="26" name="Group 25"/>
          <p:cNvGrpSpPr/>
          <p:nvPr/>
        </p:nvGrpSpPr>
        <p:grpSpPr>
          <a:xfrm>
            <a:off x="4057581" y="1919466"/>
            <a:ext cx="3480306" cy="3568566"/>
            <a:chOff x="4894978" y="1430777"/>
            <a:chExt cx="3480306" cy="3568566"/>
          </a:xfrm>
        </p:grpSpPr>
        <p:sp>
          <p:nvSpPr>
            <p:cNvPr id="29" name="Freeform 28"/>
            <p:cNvSpPr/>
            <p:nvPr/>
          </p:nvSpPr>
          <p:spPr bwMode="auto">
            <a:xfrm rot="4055503">
              <a:off x="4609937" y="1715818"/>
              <a:ext cx="3568566" cy="2998484"/>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25400" cap="flat" cmpd="sng" algn="ctr">
              <a:solidFill>
                <a:srgbClr val="0070C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defTabSz="449263">
                <a:spcBef>
                  <a:spcPct val="0"/>
                </a:spcBef>
                <a:buClr>
                  <a:srgbClr val="000000"/>
                </a:buClr>
                <a:buSzPct val="100000"/>
                <a:buNone/>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30" name="TextBox 29"/>
            <p:cNvSpPr txBox="1"/>
            <p:nvPr/>
          </p:nvSpPr>
          <p:spPr>
            <a:xfrm>
              <a:off x="7972610" y="4293676"/>
              <a:ext cx="402674" cy="369332"/>
            </a:xfrm>
            <a:prstGeom prst="rect">
              <a:avLst/>
            </a:prstGeom>
            <a:noFill/>
          </p:spPr>
          <p:txBody>
            <a:bodyPr wrap="none" rtlCol="0">
              <a:spAutoFit/>
            </a:bodyPr>
            <a:lstStyle/>
            <a:p>
              <a:pPr>
                <a:buNone/>
              </a:pPr>
              <a:r>
                <a:rPr lang="sv-SE" sz="1800" i="1" dirty="0" smtClean="0">
                  <a:solidFill>
                    <a:srgbClr val="0070C0"/>
                  </a:solidFill>
                  <a:latin typeface="+mn-lt"/>
                </a:rPr>
                <a:t>IS</a:t>
              </a:r>
              <a:endParaRPr lang="sv-SE" sz="1800" dirty="0" smtClean="0">
                <a:solidFill>
                  <a:srgbClr val="0070C0"/>
                </a:solidFill>
                <a:latin typeface="+mn-lt"/>
              </a:endParaRPr>
            </a:p>
          </p:txBody>
        </p:sp>
      </p:grpSp>
      <p:sp>
        <p:nvSpPr>
          <p:cNvPr id="7" name="Right Arrow 6"/>
          <p:cNvSpPr/>
          <p:nvPr/>
        </p:nvSpPr>
        <p:spPr bwMode="auto">
          <a:xfrm>
            <a:off x="4067944" y="2852936"/>
            <a:ext cx="720080" cy="216024"/>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defTabSz="449263">
              <a:spcBef>
                <a:spcPct val="0"/>
              </a:spcBef>
              <a:buClr>
                <a:srgbClr val="000000"/>
              </a:buClr>
              <a:buSzPct val="100000"/>
              <a:buNone/>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48" name="Right Arrow 47"/>
          <p:cNvSpPr/>
          <p:nvPr/>
        </p:nvSpPr>
        <p:spPr bwMode="auto">
          <a:xfrm rot="5400000">
            <a:off x="7625454" y="2852936"/>
            <a:ext cx="720080" cy="216024"/>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defTabSz="449263">
              <a:spcBef>
                <a:spcPct val="0"/>
              </a:spcBef>
              <a:buClr>
                <a:srgbClr val="000000"/>
              </a:buClr>
              <a:buSzPct val="100000"/>
              <a:buNone/>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41" name="Freeform 40"/>
          <p:cNvSpPr/>
          <p:nvPr/>
        </p:nvSpPr>
        <p:spPr bwMode="auto">
          <a:xfrm>
            <a:off x="3732981" y="3146952"/>
            <a:ext cx="4735835" cy="2705100"/>
          </a:xfrm>
          <a:custGeom>
            <a:avLst/>
            <a:gdLst>
              <a:gd name="connsiteX0" fmla="*/ 0 w 4705350"/>
              <a:gd name="connsiteY0" fmla="*/ 2895600 h 2895600"/>
              <a:gd name="connsiteX1" fmla="*/ 2600325 w 4705350"/>
              <a:gd name="connsiteY1" fmla="*/ 1857375 h 2895600"/>
              <a:gd name="connsiteX2" fmla="*/ 4705350 w 4705350"/>
              <a:gd name="connsiteY2" fmla="*/ 0 h 2895600"/>
              <a:gd name="connsiteX0" fmla="*/ 0 w 4705350"/>
              <a:gd name="connsiteY0" fmla="*/ 2895600 h 2895600"/>
              <a:gd name="connsiteX1" fmla="*/ 3019425 w 4705350"/>
              <a:gd name="connsiteY1" fmla="*/ 1866900 h 2895600"/>
              <a:gd name="connsiteX2" fmla="*/ 4705350 w 4705350"/>
              <a:gd name="connsiteY2" fmla="*/ 0 h 2895600"/>
              <a:gd name="connsiteX0" fmla="*/ 0 w 5095875"/>
              <a:gd name="connsiteY0" fmla="*/ 2705100 h 2705100"/>
              <a:gd name="connsiteX1" fmla="*/ 3019425 w 5095875"/>
              <a:gd name="connsiteY1" fmla="*/ 1676400 h 2705100"/>
              <a:gd name="connsiteX2" fmla="*/ 5095875 w 5095875"/>
              <a:gd name="connsiteY2" fmla="*/ 0 h 2705100"/>
            </a:gdLst>
            <a:ahLst/>
            <a:cxnLst>
              <a:cxn ang="0">
                <a:pos x="connsiteX0" y="connsiteY0"/>
              </a:cxn>
              <a:cxn ang="0">
                <a:pos x="connsiteX1" y="connsiteY1"/>
              </a:cxn>
              <a:cxn ang="0">
                <a:pos x="connsiteX2" y="connsiteY2"/>
              </a:cxn>
            </a:cxnLst>
            <a:rect l="l" t="t"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25400" cap="flat" cmpd="sng" algn="ctr">
            <a:solidFill>
              <a:srgbClr val="FF66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defTabSz="449263">
              <a:spcBef>
                <a:spcPct val="0"/>
              </a:spcBef>
              <a:buClr>
                <a:srgbClr val="000000"/>
              </a:buClr>
              <a:buSzPct val="100000"/>
              <a:buNone/>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45" name="TextBox 44"/>
          <p:cNvSpPr txBox="1"/>
          <p:nvPr/>
        </p:nvSpPr>
        <p:spPr>
          <a:xfrm>
            <a:off x="7625454" y="3892986"/>
            <a:ext cx="370614" cy="400110"/>
          </a:xfrm>
          <a:prstGeom prst="rect">
            <a:avLst/>
          </a:prstGeom>
          <a:noFill/>
        </p:spPr>
        <p:txBody>
          <a:bodyPr wrap="none" rtlCol="0">
            <a:spAutoFit/>
          </a:bodyPr>
          <a:lstStyle/>
          <a:p>
            <a:pPr>
              <a:buNone/>
            </a:pPr>
            <a:r>
              <a:rPr lang="sv-SE" sz="2000" dirty="0">
                <a:solidFill>
                  <a:schemeClr val="tx1"/>
                </a:solidFill>
                <a:latin typeface="+mn-lt"/>
              </a:rPr>
              <a:t>C</a:t>
            </a:r>
          </a:p>
        </p:txBody>
      </p:sp>
      <p:sp>
        <p:nvSpPr>
          <p:cNvPr id="47" name="Rectangle 46"/>
          <p:cNvSpPr/>
          <p:nvPr/>
        </p:nvSpPr>
        <p:spPr>
          <a:xfrm>
            <a:off x="7246196" y="6021288"/>
            <a:ext cx="449162" cy="369332"/>
          </a:xfrm>
          <a:prstGeom prst="rect">
            <a:avLst/>
          </a:prstGeom>
        </p:spPr>
        <p:txBody>
          <a:bodyPr wrap="none">
            <a:spAutoFit/>
          </a:bodyPr>
          <a:lstStyle/>
          <a:p>
            <a:pPr>
              <a:buNone/>
            </a:pPr>
            <a:r>
              <a:rPr lang="sv-SE" altLang="en-US" sz="1800" i="1" dirty="0" smtClean="0">
                <a:solidFill>
                  <a:srgbClr val="000000"/>
                </a:solidFill>
                <a:latin typeface="Arial" charset="0"/>
              </a:rPr>
              <a:t>Y</a:t>
            </a:r>
            <a:r>
              <a:rPr lang="sv-SE" altLang="en-US" sz="1800" i="1" baseline="-25000" dirty="0" smtClean="0">
                <a:solidFill>
                  <a:srgbClr val="000000"/>
                </a:solidFill>
                <a:latin typeface="Arial" charset="0"/>
              </a:rPr>
              <a:t>C</a:t>
            </a:r>
            <a:endParaRPr lang="sv-SE" sz="1800" baseline="-25000" dirty="0"/>
          </a:p>
        </p:txBody>
      </p:sp>
      <p:sp>
        <p:nvSpPr>
          <p:cNvPr id="49" name="TextBox 48"/>
          <p:cNvSpPr txBox="1"/>
          <p:nvPr/>
        </p:nvSpPr>
        <p:spPr>
          <a:xfrm>
            <a:off x="8340166" y="2759963"/>
            <a:ext cx="598241" cy="400110"/>
          </a:xfrm>
          <a:prstGeom prst="rect">
            <a:avLst/>
          </a:prstGeom>
          <a:noFill/>
        </p:spPr>
        <p:txBody>
          <a:bodyPr wrap="none" rtlCol="0">
            <a:spAutoFit/>
          </a:bodyPr>
          <a:lstStyle/>
          <a:p>
            <a:pPr>
              <a:buNone/>
            </a:pPr>
            <a:r>
              <a:rPr lang="sv-SE" sz="2000" i="1" dirty="0" smtClean="0">
                <a:solidFill>
                  <a:srgbClr val="FF6600"/>
                </a:solidFill>
                <a:latin typeface="+mn-lt"/>
              </a:rPr>
              <a:t>LM’</a:t>
            </a:r>
            <a:endParaRPr lang="sv-SE" i="1" dirty="0">
              <a:solidFill>
                <a:srgbClr val="FF6600"/>
              </a:solidFill>
              <a:latin typeface="+mn-lt"/>
            </a:endParaRPr>
          </a:p>
        </p:txBody>
      </p:sp>
      <p:cxnSp>
        <p:nvCxnSpPr>
          <p:cNvPr id="51" name="Straight Connector 50"/>
          <p:cNvCxnSpPr/>
          <p:nvPr/>
        </p:nvCxnSpPr>
        <p:spPr bwMode="auto">
          <a:xfrm flipH="1">
            <a:off x="6245544" y="3885556"/>
            <a:ext cx="7148" cy="2134517"/>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 name="Straight Connector 3"/>
          <p:cNvCxnSpPr/>
          <p:nvPr/>
        </p:nvCxnSpPr>
        <p:spPr bwMode="auto">
          <a:xfrm>
            <a:off x="5461924" y="4200482"/>
            <a:ext cx="1966646" cy="20681"/>
          </a:xfrm>
          <a:prstGeom prst="line">
            <a:avLst/>
          </a:prstGeom>
          <a:solidFill>
            <a:srgbClr val="00B8FF"/>
          </a:solidFill>
          <a:ln w="9525" cap="flat" cmpd="sng" algn="ctr">
            <a:solidFill>
              <a:schemeClr val="tx1"/>
            </a:solidFill>
            <a:prstDash val="sys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750374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anim calcmode="lin" valueType="num">
                                      <p:cBhvr additive="base">
                                        <p:cTn id="19" dur="500" fill="hold"/>
                                        <p:tgtEl>
                                          <p:spTgt spid="33"/>
                                        </p:tgtEl>
                                        <p:attrNameLst>
                                          <p:attrName>ppt_x</p:attrName>
                                        </p:attrNameLst>
                                      </p:cBhvr>
                                      <p:tavLst>
                                        <p:tav tm="0">
                                          <p:val>
                                            <p:strVal val="0-#ppt_w/2"/>
                                          </p:val>
                                        </p:tav>
                                        <p:tav tm="100000">
                                          <p:val>
                                            <p:strVal val="#ppt_x"/>
                                          </p:val>
                                        </p:tav>
                                      </p:tavLst>
                                    </p:anim>
                                    <p:anim calcmode="lin" valueType="num">
                                      <p:cBhvr additive="base">
                                        <p:cTn id="20" dur="500" fill="hold"/>
                                        <p:tgtEl>
                                          <p:spTgt spid="33"/>
                                        </p:tgtEl>
                                        <p:attrNameLst>
                                          <p:attrName>ppt_y</p:attrName>
                                        </p:attrNameLst>
                                      </p:cBhvr>
                                      <p:tavLst>
                                        <p:tav tm="0">
                                          <p:val>
                                            <p:strVal val="#ppt_y"/>
                                          </p:val>
                                        </p:tav>
                                        <p:tav tm="100000">
                                          <p:val>
                                            <p:strVal val="#ppt_y"/>
                                          </p:val>
                                        </p:tav>
                                      </p:tavLst>
                                    </p:anim>
                                  </p:childTnLst>
                                </p:cTn>
                              </p:par>
                              <p:par>
                                <p:cTn id="21" presetID="1" presetClass="entr" presetSubtype="0" fill="hold" grpId="0" nodeType="withEffect">
                                  <p:stCondLst>
                                    <p:cond delay="0"/>
                                  </p:stCondLst>
                                  <p:childTnLst>
                                    <p:set>
                                      <p:cBhvr>
                                        <p:cTn id="22" dur="1" fill="hold">
                                          <p:stCondLst>
                                            <p:cond delay="0"/>
                                          </p:stCondLst>
                                        </p:cTn>
                                        <p:tgtEl>
                                          <p:spTgt spid="3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5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47" presetClass="entr" presetSubtype="0" fill="hold" grpId="0" nodeType="clickEffect">
                                  <p:stCondLst>
                                    <p:cond delay="0"/>
                                  </p:stCondLst>
                                  <p:childTnLst>
                                    <p:set>
                                      <p:cBhvr>
                                        <p:cTn id="42" dur="1" fill="hold">
                                          <p:stCondLst>
                                            <p:cond delay="0"/>
                                          </p:stCondLst>
                                        </p:cTn>
                                        <p:tgtEl>
                                          <p:spTgt spid="49"/>
                                        </p:tgtEl>
                                        <p:attrNameLst>
                                          <p:attrName>style.visibility</p:attrName>
                                        </p:attrNameLst>
                                      </p:cBhvr>
                                      <p:to>
                                        <p:strVal val="visible"/>
                                      </p:to>
                                    </p:set>
                                    <p:animEffect transition="in" filter="fade">
                                      <p:cBhvr>
                                        <p:cTn id="43" dur="1000"/>
                                        <p:tgtEl>
                                          <p:spTgt spid="49"/>
                                        </p:tgtEl>
                                      </p:cBhvr>
                                    </p:animEffect>
                                    <p:anim calcmode="lin" valueType="num">
                                      <p:cBhvr>
                                        <p:cTn id="44" dur="1000" fill="hold"/>
                                        <p:tgtEl>
                                          <p:spTgt spid="49"/>
                                        </p:tgtEl>
                                        <p:attrNameLst>
                                          <p:attrName>ppt_x</p:attrName>
                                        </p:attrNameLst>
                                      </p:cBhvr>
                                      <p:tavLst>
                                        <p:tav tm="0">
                                          <p:val>
                                            <p:strVal val="#ppt_x"/>
                                          </p:val>
                                        </p:tav>
                                        <p:tav tm="100000">
                                          <p:val>
                                            <p:strVal val="#ppt_x"/>
                                          </p:val>
                                        </p:tav>
                                      </p:tavLst>
                                    </p:anim>
                                    <p:anim calcmode="lin" valueType="num">
                                      <p:cBhvr>
                                        <p:cTn id="45" dur="1000" fill="hold"/>
                                        <p:tgtEl>
                                          <p:spTgt spid="49"/>
                                        </p:tgtEl>
                                        <p:attrNameLst>
                                          <p:attrName>ppt_y</p:attrName>
                                        </p:attrNameLst>
                                      </p:cBhvr>
                                      <p:tavLst>
                                        <p:tav tm="0">
                                          <p:val>
                                            <p:strVal val="#ppt_y-.1"/>
                                          </p:val>
                                        </p:tav>
                                        <p:tav tm="100000">
                                          <p:val>
                                            <p:strVal val="#ppt_y"/>
                                          </p:val>
                                        </p:tav>
                                      </p:tavLst>
                                    </p:anim>
                                  </p:childTnLst>
                                </p:cTn>
                              </p:par>
                              <p:par>
                                <p:cTn id="46" presetID="47" presetClass="entr" presetSubtype="0" fill="hold" grpId="0" nodeType="withEffect">
                                  <p:stCondLst>
                                    <p:cond delay="0"/>
                                  </p:stCondLst>
                                  <p:childTnLst>
                                    <p:set>
                                      <p:cBhvr>
                                        <p:cTn id="47" dur="1" fill="hold">
                                          <p:stCondLst>
                                            <p:cond delay="0"/>
                                          </p:stCondLst>
                                        </p:cTn>
                                        <p:tgtEl>
                                          <p:spTgt spid="41"/>
                                        </p:tgtEl>
                                        <p:attrNameLst>
                                          <p:attrName>style.visibility</p:attrName>
                                        </p:attrNameLst>
                                      </p:cBhvr>
                                      <p:to>
                                        <p:strVal val="visible"/>
                                      </p:to>
                                    </p:set>
                                    <p:animEffect transition="in" filter="fade">
                                      <p:cBhvr>
                                        <p:cTn id="48" dur="1000"/>
                                        <p:tgtEl>
                                          <p:spTgt spid="41"/>
                                        </p:tgtEl>
                                      </p:cBhvr>
                                    </p:animEffect>
                                    <p:anim calcmode="lin" valueType="num">
                                      <p:cBhvr>
                                        <p:cTn id="49" dur="1000" fill="hold"/>
                                        <p:tgtEl>
                                          <p:spTgt spid="41"/>
                                        </p:tgtEl>
                                        <p:attrNameLst>
                                          <p:attrName>ppt_x</p:attrName>
                                        </p:attrNameLst>
                                      </p:cBhvr>
                                      <p:tavLst>
                                        <p:tav tm="0">
                                          <p:val>
                                            <p:strVal val="#ppt_x"/>
                                          </p:val>
                                        </p:tav>
                                        <p:tav tm="100000">
                                          <p:val>
                                            <p:strVal val="#ppt_x"/>
                                          </p:val>
                                        </p:tav>
                                      </p:tavLst>
                                    </p:anim>
                                    <p:anim calcmode="lin" valueType="num">
                                      <p:cBhvr>
                                        <p:cTn id="50"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2" presetClass="entr" presetSubtype="1" fill="hold" nodeType="clickEffect">
                                  <p:stCondLst>
                                    <p:cond delay="0"/>
                                  </p:stCondLst>
                                  <p:childTnLst>
                                    <p:set>
                                      <p:cBhvr>
                                        <p:cTn id="54" dur="1" fill="hold">
                                          <p:stCondLst>
                                            <p:cond delay="0"/>
                                          </p:stCondLst>
                                        </p:cTn>
                                        <p:tgtEl>
                                          <p:spTgt spid="8"/>
                                        </p:tgtEl>
                                        <p:attrNameLst>
                                          <p:attrName>style.visibility</p:attrName>
                                        </p:attrNameLst>
                                      </p:cBhvr>
                                      <p:to>
                                        <p:strVal val="visible"/>
                                      </p:to>
                                    </p:set>
                                    <p:animEffect transition="in" filter="wipe(up)">
                                      <p:cBhvr>
                                        <p:cTn id="55" dur="500"/>
                                        <p:tgtEl>
                                          <p:spTgt spid="8"/>
                                        </p:tgtEl>
                                      </p:cBhvr>
                                    </p:animEffect>
                                  </p:childTnLst>
                                </p:cTn>
                              </p:par>
                              <p:par>
                                <p:cTn id="56" presetID="22" presetClass="entr" presetSubtype="1" fill="hold" grpId="0" nodeType="withEffect">
                                  <p:stCondLst>
                                    <p:cond delay="0"/>
                                  </p:stCondLst>
                                  <p:childTnLst>
                                    <p:set>
                                      <p:cBhvr>
                                        <p:cTn id="57" dur="1" fill="hold">
                                          <p:stCondLst>
                                            <p:cond delay="0"/>
                                          </p:stCondLst>
                                        </p:cTn>
                                        <p:tgtEl>
                                          <p:spTgt spid="45"/>
                                        </p:tgtEl>
                                        <p:attrNameLst>
                                          <p:attrName>style.visibility</p:attrName>
                                        </p:attrNameLst>
                                      </p:cBhvr>
                                      <p:to>
                                        <p:strVal val="visible"/>
                                      </p:to>
                                    </p:set>
                                    <p:animEffect transition="in" filter="wipe(up)">
                                      <p:cBhvr>
                                        <p:cTn id="58" dur="500"/>
                                        <p:tgtEl>
                                          <p:spTgt spid="45"/>
                                        </p:tgtEl>
                                      </p:cBhvr>
                                    </p:animEffect>
                                  </p:childTnLst>
                                </p:cTn>
                              </p:par>
                              <p:par>
                                <p:cTn id="59" presetID="22" presetClass="entr" presetSubtype="1" fill="hold" grpId="0" nodeType="withEffect">
                                  <p:stCondLst>
                                    <p:cond delay="0"/>
                                  </p:stCondLst>
                                  <p:childTnLst>
                                    <p:set>
                                      <p:cBhvr>
                                        <p:cTn id="60" dur="1" fill="hold">
                                          <p:stCondLst>
                                            <p:cond delay="0"/>
                                          </p:stCondLst>
                                        </p:cTn>
                                        <p:tgtEl>
                                          <p:spTgt spid="47"/>
                                        </p:tgtEl>
                                        <p:attrNameLst>
                                          <p:attrName>style.visibility</p:attrName>
                                        </p:attrNameLst>
                                      </p:cBhvr>
                                      <p:to>
                                        <p:strVal val="visible"/>
                                      </p:to>
                                    </p:set>
                                    <p:animEffect transition="in" filter="wipe(up)">
                                      <p:cBhvr>
                                        <p:cTn id="61" dur="500"/>
                                        <p:tgtEl>
                                          <p:spTgt spid="47"/>
                                        </p:tgtEl>
                                      </p:cBhvr>
                                    </p:animEffect>
                                  </p:childTnLst>
                                </p:cTn>
                              </p:par>
                              <p:par>
                                <p:cTn id="62" presetID="1" presetClass="entr" presetSubtype="0" fill="hold" nodeType="withEffect">
                                  <p:stCondLst>
                                    <p:cond delay="0"/>
                                  </p:stCondLst>
                                  <p:childTnLst>
                                    <p:set>
                                      <p:cBhvr>
                                        <p:cTn id="63" dur="1" fill="hold">
                                          <p:stCondLst>
                                            <p:cond delay="0"/>
                                          </p:stCondLst>
                                        </p:cTn>
                                        <p:tgtEl>
                                          <p:spTgt spid="4"/>
                                        </p:tgtEl>
                                        <p:attrNameLst>
                                          <p:attrName>style.visibility</p:attrName>
                                        </p:attrNameLst>
                                      </p:cBhvr>
                                      <p:to>
                                        <p:strVal val="visible"/>
                                      </p:to>
                                    </p:se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0"/>
                                          </p:stCondLst>
                                        </p:cTn>
                                        <p:tgtEl>
                                          <p:spTgt spid="3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build="p"/>
      <p:bldP spid="27" grpId="0"/>
      <p:bldP spid="28" grpId="0"/>
      <p:bldP spid="33" grpId="0" animBg="1"/>
      <p:bldP spid="38" grpId="0"/>
      <p:bldP spid="7" grpId="0" animBg="1"/>
      <p:bldP spid="48" grpId="0" animBg="1"/>
      <p:bldP spid="41" grpId="0" animBg="1"/>
      <p:bldP spid="45" grpId="0"/>
      <p:bldP spid="47" grpId="0"/>
      <p:bldP spid="49" grpId="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p:txBody>
          <a:bodyPr/>
          <a:lstStyle/>
          <a:p>
            <a:pPr eaLnBrk="1" hangingPunct="1">
              <a:defRPr/>
            </a:pPr>
            <a:r>
              <a:rPr lang="sv-SE" dirty="0">
                <a:cs typeface="+mj-cs"/>
              </a:rPr>
              <a:t>Effekter av en </a:t>
            </a:r>
            <a:r>
              <a:rPr lang="sv-SE" dirty="0" smtClean="0">
                <a:cs typeface="+mj-cs"/>
              </a:rPr>
              <a:t>åtstramande penningpolitik</a:t>
            </a:r>
          </a:p>
        </p:txBody>
      </p:sp>
      <p:sp>
        <p:nvSpPr>
          <p:cNvPr id="53251" name="Text Box 5"/>
          <p:cNvSpPr txBox="1">
            <a:spLocks noChangeArrowheads="1"/>
          </p:cNvSpPr>
          <p:nvPr/>
        </p:nvSpPr>
        <p:spPr bwMode="auto">
          <a:xfrm>
            <a:off x="5626100" y="6357938"/>
            <a:ext cx="1323975"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a:t>Växelkurs, </a:t>
            </a:r>
            <a:r>
              <a:rPr lang="sv-SE" altLang="sv-SE" sz="1600" i="1"/>
              <a:t>E</a:t>
            </a:r>
            <a:endParaRPr lang="sv-SE" altLang="sv-SE" sz="1600"/>
          </a:p>
        </p:txBody>
      </p:sp>
      <p:sp>
        <p:nvSpPr>
          <p:cNvPr id="53252" name="Line 6"/>
          <p:cNvSpPr>
            <a:spLocks noChangeShapeType="1"/>
          </p:cNvSpPr>
          <p:nvPr/>
        </p:nvSpPr>
        <p:spPr bwMode="auto">
          <a:xfrm>
            <a:off x="2443163" y="4881563"/>
            <a:ext cx="3763962"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53" name="Text Box 7"/>
          <p:cNvSpPr txBox="1">
            <a:spLocks noChangeArrowheads="1"/>
          </p:cNvSpPr>
          <p:nvPr/>
        </p:nvSpPr>
        <p:spPr bwMode="auto">
          <a:xfrm>
            <a:off x="1403350" y="6346825"/>
            <a:ext cx="1403350"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a:t>Produktion, </a:t>
            </a:r>
            <a:r>
              <a:rPr lang="sv-SE" altLang="sv-SE" sz="1600" i="1"/>
              <a:t>Y</a:t>
            </a:r>
            <a:endParaRPr lang="en-GB" altLang="sv-SE" sz="1600" i="1"/>
          </a:p>
        </p:txBody>
      </p:sp>
      <p:sp>
        <p:nvSpPr>
          <p:cNvPr id="53254" name="Line 8"/>
          <p:cNvSpPr>
            <a:spLocks noChangeShapeType="1"/>
          </p:cNvSpPr>
          <p:nvPr/>
        </p:nvSpPr>
        <p:spPr bwMode="auto">
          <a:xfrm>
            <a:off x="658813" y="3421063"/>
            <a:ext cx="1587" cy="27400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55" name="Line 9"/>
          <p:cNvSpPr>
            <a:spLocks noChangeShapeType="1"/>
          </p:cNvSpPr>
          <p:nvPr/>
        </p:nvSpPr>
        <p:spPr bwMode="auto">
          <a:xfrm>
            <a:off x="658813" y="6159500"/>
            <a:ext cx="3386137" cy="31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56" name="Text Box 10"/>
          <p:cNvSpPr txBox="1">
            <a:spLocks noChangeArrowheads="1"/>
          </p:cNvSpPr>
          <p:nvPr/>
        </p:nvSpPr>
        <p:spPr bwMode="auto">
          <a:xfrm rot="-5400000">
            <a:off x="-38894" y="3453607"/>
            <a:ext cx="884237"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a:t>Ränta, </a:t>
            </a:r>
            <a:r>
              <a:rPr lang="sv-SE" altLang="sv-SE" sz="1600" i="1"/>
              <a:t>i</a:t>
            </a:r>
            <a:endParaRPr lang="en-GB" altLang="sv-SE" sz="1600" i="1"/>
          </a:p>
        </p:txBody>
      </p:sp>
      <p:grpSp>
        <p:nvGrpSpPr>
          <p:cNvPr id="53257" name="Group 11"/>
          <p:cNvGrpSpPr>
            <a:grpSpLocks/>
          </p:cNvGrpSpPr>
          <p:nvPr/>
        </p:nvGrpSpPr>
        <p:grpSpPr bwMode="auto">
          <a:xfrm>
            <a:off x="2238375" y="4835525"/>
            <a:ext cx="319088" cy="1646238"/>
            <a:chOff x="1410" y="3046"/>
            <a:chExt cx="201" cy="1037"/>
          </a:xfrm>
        </p:grpSpPr>
        <p:sp>
          <p:nvSpPr>
            <p:cNvPr id="53291" name="Line 12"/>
            <p:cNvSpPr>
              <a:spLocks noChangeShapeType="1"/>
            </p:cNvSpPr>
            <p:nvPr/>
          </p:nvSpPr>
          <p:spPr bwMode="auto">
            <a:xfrm flipV="1">
              <a:off x="1508" y="3046"/>
              <a:ext cx="0" cy="815"/>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92" name="Rectangle 13"/>
            <p:cNvSpPr>
              <a:spLocks noChangeArrowheads="1"/>
            </p:cNvSpPr>
            <p:nvPr/>
          </p:nvSpPr>
          <p:spPr bwMode="auto">
            <a:xfrm>
              <a:off x="1410" y="3871"/>
              <a:ext cx="201" cy="2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i="1"/>
                <a:t>Y</a:t>
              </a:r>
              <a:endParaRPr lang="en-US" altLang="sv-SE" sz="1600" i="1"/>
            </a:p>
          </p:txBody>
        </p:sp>
      </p:grpSp>
      <p:grpSp>
        <p:nvGrpSpPr>
          <p:cNvPr id="53258" name="Group 14"/>
          <p:cNvGrpSpPr>
            <a:grpSpLocks/>
          </p:cNvGrpSpPr>
          <p:nvPr/>
        </p:nvGrpSpPr>
        <p:grpSpPr bwMode="auto">
          <a:xfrm>
            <a:off x="628650" y="3798888"/>
            <a:ext cx="3497263" cy="1716087"/>
            <a:chOff x="2390" y="1198"/>
            <a:chExt cx="2140" cy="1078"/>
          </a:xfrm>
        </p:grpSpPr>
        <p:grpSp>
          <p:nvGrpSpPr>
            <p:cNvPr id="53287" name="Group 15"/>
            <p:cNvGrpSpPr>
              <a:grpSpLocks/>
            </p:cNvGrpSpPr>
            <p:nvPr/>
          </p:nvGrpSpPr>
          <p:grpSpPr bwMode="auto">
            <a:xfrm>
              <a:off x="2528" y="1198"/>
              <a:ext cx="2002" cy="1078"/>
              <a:chOff x="2528" y="1198"/>
              <a:chExt cx="2002" cy="1078"/>
            </a:xfrm>
          </p:grpSpPr>
          <p:sp>
            <p:nvSpPr>
              <p:cNvPr id="53289" name="Freeform 16"/>
              <p:cNvSpPr>
                <a:spLocks/>
              </p:cNvSpPr>
              <p:nvPr/>
            </p:nvSpPr>
            <p:spPr bwMode="auto">
              <a:xfrm>
                <a:off x="2528" y="1351"/>
                <a:ext cx="1614" cy="925"/>
              </a:xfrm>
              <a:custGeom>
                <a:avLst/>
                <a:gdLst>
                  <a:gd name="T0" fmla="*/ 0 w 1177"/>
                  <a:gd name="T1" fmla="*/ 309 h 1152"/>
                  <a:gd name="T2" fmla="*/ 3996 w 1177"/>
                  <a:gd name="T3" fmla="*/ 202 h 1152"/>
                  <a:gd name="T4" fmla="*/ 7826 w 1177"/>
                  <a:gd name="T5" fmla="*/ 0 h 1152"/>
                  <a:gd name="T6" fmla="*/ 0 60000 65536"/>
                  <a:gd name="T7" fmla="*/ 0 60000 65536"/>
                  <a:gd name="T8" fmla="*/ 0 60000 65536"/>
                </a:gdLst>
                <a:ahLst/>
                <a:cxnLst>
                  <a:cxn ang="T6">
                    <a:pos x="T0" y="T1"/>
                  </a:cxn>
                  <a:cxn ang="T7">
                    <a:pos x="T2" y="T3"/>
                  </a:cxn>
                  <a:cxn ang="T8">
                    <a:pos x="T4" y="T5"/>
                  </a:cxn>
                </a:cxnLst>
                <a:rect l="0" t="0" r="r" b="b"/>
                <a:pathLst>
                  <a:path w="1177" h="1152">
                    <a:moveTo>
                      <a:pt x="0" y="1152"/>
                    </a:moveTo>
                    <a:cubicBezTo>
                      <a:pt x="100" y="1086"/>
                      <a:pt x="405" y="946"/>
                      <a:pt x="601" y="754"/>
                    </a:cubicBezTo>
                    <a:cubicBezTo>
                      <a:pt x="797" y="562"/>
                      <a:pt x="1057" y="157"/>
                      <a:pt x="1177" y="0"/>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90" name="Text Box 17"/>
              <p:cNvSpPr txBox="1">
                <a:spLocks noChangeArrowheads="1"/>
              </p:cNvSpPr>
              <p:nvPr/>
            </p:nvSpPr>
            <p:spPr bwMode="auto">
              <a:xfrm>
                <a:off x="4159" y="1198"/>
                <a:ext cx="371" cy="249"/>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2000" i="1" dirty="0">
                    <a:solidFill>
                      <a:srgbClr val="FF0000"/>
                    </a:solidFill>
                  </a:rPr>
                  <a:t>LM </a:t>
                </a:r>
                <a:endParaRPr lang="en-US" altLang="sv-SE" sz="2000" dirty="0">
                  <a:solidFill>
                    <a:srgbClr val="FF0000"/>
                  </a:solidFill>
                </a:endParaRPr>
              </a:p>
            </p:txBody>
          </p:sp>
        </p:grpSp>
        <p:sp>
          <p:nvSpPr>
            <p:cNvPr id="53288" name="Line 18"/>
            <p:cNvSpPr>
              <a:spLocks noChangeShapeType="1"/>
            </p:cNvSpPr>
            <p:nvPr/>
          </p:nvSpPr>
          <p:spPr bwMode="auto">
            <a:xfrm flipH="1">
              <a:off x="2390" y="1875"/>
              <a:ext cx="1066"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sp>
        <p:nvSpPr>
          <p:cNvPr id="53259" name="Text Box 19"/>
          <p:cNvSpPr txBox="1">
            <a:spLocks noChangeArrowheads="1"/>
          </p:cNvSpPr>
          <p:nvPr/>
        </p:nvSpPr>
        <p:spPr bwMode="auto">
          <a:xfrm>
            <a:off x="365125" y="4697413"/>
            <a:ext cx="234950" cy="3667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800" i="1"/>
              <a:t>i</a:t>
            </a:r>
            <a:endParaRPr lang="en-US" altLang="sv-SE" sz="1800" i="1"/>
          </a:p>
        </p:txBody>
      </p:sp>
      <p:sp>
        <p:nvSpPr>
          <p:cNvPr id="53260" name="Rectangle 20"/>
          <p:cNvSpPr>
            <a:spLocks noChangeArrowheads="1"/>
          </p:cNvSpPr>
          <p:nvPr/>
        </p:nvSpPr>
        <p:spPr bwMode="auto">
          <a:xfrm>
            <a:off x="3979863" y="5302250"/>
            <a:ext cx="402674" cy="36933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800" i="1" dirty="0">
                <a:solidFill>
                  <a:srgbClr val="7030A0"/>
                </a:solidFill>
              </a:rPr>
              <a:t>IS</a:t>
            </a:r>
            <a:endParaRPr lang="en-GB" altLang="sv-SE" sz="2400" i="1" dirty="0">
              <a:solidFill>
                <a:srgbClr val="7030A0"/>
              </a:solidFill>
            </a:endParaRPr>
          </a:p>
        </p:txBody>
      </p:sp>
      <p:sp>
        <p:nvSpPr>
          <p:cNvPr id="53261" name="Freeform 22"/>
          <p:cNvSpPr>
            <a:spLocks/>
          </p:cNvSpPr>
          <p:nvPr/>
        </p:nvSpPr>
        <p:spPr bwMode="auto">
          <a:xfrm>
            <a:off x="1058863" y="3886200"/>
            <a:ext cx="3000375" cy="1595438"/>
          </a:xfrm>
          <a:custGeom>
            <a:avLst/>
            <a:gdLst>
              <a:gd name="T0" fmla="*/ 0 w 1414"/>
              <a:gd name="T1" fmla="*/ 0 h 811"/>
              <a:gd name="T2" fmla="*/ 2147483647 w 1414"/>
              <a:gd name="T3" fmla="*/ 2147483647 h 811"/>
              <a:gd name="T4" fmla="*/ 2147483647 w 1414"/>
              <a:gd name="T5" fmla="*/ 2147483647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575" cap="flat" cmpd="sng">
            <a:solidFill>
              <a:srgbClr val="7030A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475159" name="Group 23"/>
          <p:cNvGrpSpPr>
            <a:grpSpLocks/>
          </p:cNvGrpSpPr>
          <p:nvPr/>
        </p:nvGrpSpPr>
        <p:grpSpPr bwMode="auto">
          <a:xfrm>
            <a:off x="1768475" y="4592638"/>
            <a:ext cx="363538" cy="1889125"/>
            <a:chOff x="1114" y="2893"/>
            <a:chExt cx="229" cy="1190"/>
          </a:xfrm>
        </p:grpSpPr>
        <p:sp>
          <p:nvSpPr>
            <p:cNvPr id="53285" name="Line 24"/>
            <p:cNvSpPr>
              <a:spLocks noChangeShapeType="1"/>
            </p:cNvSpPr>
            <p:nvPr/>
          </p:nvSpPr>
          <p:spPr bwMode="auto">
            <a:xfrm flipV="1">
              <a:off x="1196" y="2893"/>
              <a:ext cx="0" cy="984"/>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86" name="Rectangle 25"/>
            <p:cNvSpPr>
              <a:spLocks noChangeArrowheads="1"/>
            </p:cNvSpPr>
            <p:nvPr/>
          </p:nvSpPr>
          <p:spPr bwMode="auto">
            <a:xfrm>
              <a:off x="1114" y="3871"/>
              <a:ext cx="229" cy="2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i="1"/>
                <a:t>Y’</a:t>
              </a:r>
              <a:endParaRPr lang="en-US" altLang="sv-SE" sz="1600" i="1"/>
            </a:p>
          </p:txBody>
        </p:sp>
      </p:grpSp>
      <p:grpSp>
        <p:nvGrpSpPr>
          <p:cNvPr id="475162" name="Group 26"/>
          <p:cNvGrpSpPr>
            <a:grpSpLocks/>
          </p:cNvGrpSpPr>
          <p:nvPr/>
        </p:nvGrpSpPr>
        <p:grpSpPr bwMode="auto">
          <a:xfrm>
            <a:off x="377825" y="4418013"/>
            <a:ext cx="6061075" cy="366712"/>
            <a:chOff x="238" y="2783"/>
            <a:chExt cx="3210" cy="231"/>
          </a:xfrm>
        </p:grpSpPr>
        <p:sp>
          <p:nvSpPr>
            <p:cNvPr id="53283" name="Line 27"/>
            <p:cNvSpPr>
              <a:spLocks noChangeShapeType="1"/>
            </p:cNvSpPr>
            <p:nvPr/>
          </p:nvSpPr>
          <p:spPr bwMode="auto">
            <a:xfrm>
              <a:off x="424" y="2904"/>
              <a:ext cx="3024"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84" name="Text Box 28"/>
            <p:cNvSpPr txBox="1">
              <a:spLocks noChangeArrowheads="1"/>
            </p:cNvSpPr>
            <p:nvPr/>
          </p:nvSpPr>
          <p:spPr bwMode="auto">
            <a:xfrm>
              <a:off x="238" y="2783"/>
              <a:ext cx="196" cy="231"/>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800" i="1"/>
                <a:t>i’</a:t>
              </a:r>
              <a:endParaRPr lang="en-US" altLang="sv-SE" sz="1800" i="1"/>
            </a:p>
          </p:txBody>
        </p:sp>
      </p:grpSp>
      <p:grpSp>
        <p:nvGrpSpPr>
          <p:cNvPr id="475167" name="Group 31"/>
          <p:cNvGrpSpPr>
            <a:grpSpLocks/>
          </p:cNvGrpSpPr>
          <p:nvPr/>
        </p:nvGrpSpPr>
        <p:grpSpPr bwMode="auto">
          <a:xfrm>
            <a:off x="841375" y="3265488"/>
            <a:ext cx="3379788" cy="2249487"/>
            <a:chOff x="530" y="2057"/>
            <a:chExt cx="2129" cy="1417"/>
          </a:xfrm>
        </p:grpSpPr>
        <p:sp>
          <p:nvSpPr>
            <p:cNvPr id="53280" name="Freeform 32"/>
            <p:cNvSpPr>
              <a:spLocks/>
            </p:cNvSpPr>
            <p:nvPr/>
          </p:nvSpPr>
          <p:spPr bwMode="auto">
            <a:xfrm>
              <a:off x="562" y="2210"/>
              <a:ext cx="1662" cy="928"/>
            </a:xfrm>
            <a:custGeom>
              <a:avLst/>
              <a:gdLst>
                <a:gd name="T0" fmla="*/ 0 w 1177"/>
                <a:gd name="T1" fmla="*/ 316 h 1152"/>
                <a:gd name="T2" fmla="*/ 4767 w 1177"/>
                <a:gd name="T3" fmla="*/ 205 h 1152"/>
                <a:gd name="T4" fmla="*/ 9331 w 1177"/>
                <a:gd name="T5" fmla="*/ 0 h 1152"/>
                <a:gd name="T6" fmla="*/ 0 60000 65536"/>
                <a:gd name="T7" fmla="*/ 0 60000 65536"/>
                <a:gd name="T8" fmla="*/ 0 60000 65536"/>
              </a:gdLst>
              <a:ahLst/>
              <a:cxnLst>
                <a:cxn ang="T6">
                  <a:pos x="T0" y="T1"/>
                </a:cxn>
                <a:cxn ang="T7">
                  <a:pos x="T2" y="T3"/>
                </a:cxn>
                <a:cxn ang="T8">
                  <a:pos x="T4" y="T5"/>
                </a:cxn>
              </a:cxnLst>
              <a:rect l="0" t="0" r="r" b="b"/>
              <a:pathLst>
                <a:path w="1177" h="1152">
                  <a:moveTo>
                    <a:pt x="0" y="1152"/>
                  </a:moveTo>
                  <a:cubicBezTo>
                    <a:pt x="100" y="1086"/>
                    <a:pt x="405" y="946"/>
                    <a:pt x="601" y="754"/>
                  </a:cubicBezTo>
                  <a:cubicBezTo>
                    <a:pt x="797" y="562"/>
                    <a:pt x="1057" y="157"/>
                    <a:pt x="1177" y="0"/>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81" name="Text Box 33"/>
            <p:cNvSpPr txBox="1">
              <a:spLocks noChangeArrowheads="1"/>
            </p:cNvSpPr>
            <p:nvPr/>
          </p:nvSpPr>
          <p:spPr bwMode="auto">
            <a:xfrm>
              <a:off x="2241" y="2057"/>
              <a:ext cx="418" cy="2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2000" i="1" dirty="0">
                  <a:solidFill>
                    <a:srgbClr val="FF0000"/>
                  </a:solidFill>
                </a:rPr>
                <a:t>LM’ </a:t>
              </a:r>
              <a:endParaRPr lang="en-US" altLang="sv-SE" sz="2000" dirty="0">
                <a:solidFill>
                  <a:srgbClr val="FF0000"/>
                </a:solidFill>
              </a:endParaRPr>
            </a:p>
          </p:txBody>
        </p:sp>
        <p:sp>
          <p:nvSpPr>
            <p:cNvPr id="53282" name="Freeform 34"/>
            <p:cNvSpPr>
              <a:spLocks/>
            </p:cNvSpPr>
            <p:nvPr/>
          </p:nvSpPr>
          <p:spPr bwMode="auto">
            <a:xfrm>
              <a:off x="530" y="2546"/>
              <a:ext cx="1662" cy="928"/>
            </a:xfrm>
            <a:custGeom>
              <a:avLst/>
              <a:gdLst>
                <a:gd name="T0" fmla="*/ 0 w 1177"/>
                <a:gd name="T1" fmla="*/ 316 h 1152"/>
                <a:gd name="T2" fmla="*/ 4767 w 1177"/>
                <a:gd name="T3" fmla="*/ 205 h 1152"/>
                <a:gd name="T4" fmla="*/ 9331 w 1177"/>
                <a:gd name="T5" fmla="*/ 0 h 1152"/>
                <a:gd name="T6" fmla="*/ 0 60000 65536"/>
                <a:gd name="T7" fmla="*/ 0 60000 65536"/>
                <a:gd name="T8" fmla="*/ 0 60000 65536"/>
              </a:gdLst>
              <a:ahLst/>
              <a:cxnLst>
                <a:cxn ang="T6">
                  <a:pos x="T0" y="T1"/>
                </a:cxn>
                <a:cxn ang="T7">
                  <a:pos x="T2" y="T3"/>
                </a:cxn>
                <a:cxn ang="T8">
                  <a:pos x="T4" y="T5"/>
                </a:cxn>
              </a:cxnLst>
              <a:rect l="0" t="0" r="r" b="b"/>
              <a:pathLst>
                <a:path w="1177" h="1152">
                  <a:moveTo>
                    <a:pt x="0" y="1152"/>
                  </a:moveTo>
                  <a:cubicBezTo>
                    <a:pt x="100" y="1086"/>
                    <a:pt x="405" y="946"/>
                    <a:pt x="601" y="754"/>
                  </a:cubicBezTo>
                  <a:cubicBezTo>
                    <a:pt x="797" y="562"/>
                    <a:pt x="1057" y="157"/>
                    <a:pt x="1177" y="0"/>
                  </a:cubicBezTo>
                </a:path>
              </a:pathLst>
            </a:custGeom>
            <a:noFill/>
            <a:ln w="38100" cap="flat" cmpd="sng">
              <a:solidFill>
                <a:schemeClr val="bg1"/>
              </a:solidFill>
              <a:prstDash val="sysDot"/>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sp>
        <p:nvSpPr>
          <p:cNvPr id="53265" name="Line 35"/>
          <p:cNvSpPr>
            <a:spLocks noChangeShapeType="1"/>
          </p:cNvSpPr>
          <p:nvPr/>
        </p:nvSpPr>
        <p:spPr bwMode="auto">
          <a:xfrm>
            <a:off x="6173788" y="4906963"/>
            <a:ext cx="0" cy="1287462"/>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53266" name="Group 36"/>
          <p:cNvGrpSpPr>
            <a:grpSpLocks/>
          </p:cNvGrpSpPr>
          <p:nvPr/>
        </p:nvGrpSpPr>
        <p:grpSpPr bwMode="auto">
          <a:xfrm>
            <a:off x="5041900" y="3432175"/>
            <a:ext cx="2476500" cy="2724150"/>
            <a:chOff x="2672" y="1240"/>
            <a:chExt cx="2448" cy="2120"/>
          </a:xfrm>
        </p:grpSpPr>
        <p:sp>
          <p:nvSpPr>
            <p:cNvPr id="53278" name="Line 37"/>
            <p:cNvSpPr>
              <a:spLocks noChangeShapeType="1"/>
            </p:cNvSpPr>
            <p:nvPr/>
          </p:nvSpPr>
          <p:spPr bwMode="auto">
            <a:xfrm>
              <a:off x="2672" y="1240"/>
              <a:ext cx="0" cy="212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79" name="Line 38"/>
            <p:cNvSpPr>
              <a:spLocks noChangeShapeType="1"/>
            </p:cNvSpPr>
            <p:nvPr/>
          </p:nvSpPr>
          <p:spPr bwMode="auto">
            <a:xfrm>
              <a:off x="2680" y="3344"/>
              <a:ext cx="24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sp>
        <p:nvSpPr>
          <p:cNvPr id="53267" name="Freeform 39"/>
          <p:cNvSpPr>
            <a:spLocks/>
          </p:cNvSpPr>
          <p:nvPr/>
        </p:nvSpPr>
        <p:spPr bwMode="auto">
          <a:xfrm>
            <a:off x="5176838" y="3873500"/>
            <a:ext cx="2125662" cy="1905000"/>
          </a:xfrm>
          <a:custGeom>
            <a:avLst/>
            <a:gdLst>
              <a:gd name="T0" fmla="*/ 0 w 1339"/>
              <a:gd name="T1" fmla="*/ 2147483647 h 1200"/>
              <a:gd name="T2" fmla="*/ 2147483647 w 1339"/>
              <a:gd name="T3" fmla="*/ 0 h 1200"/>
              <a:gd name="T4" fmla="*/ 0 60000 65536"/>
              <a:gd name="T5" fmla="*/ 0 60000 65536"/>
            </a:gdLst>
            <a:ahLst/>
            <a:cxnLst>
              <a:cxn ang="T4">
                <a:pos x="T0" y="T1"/>
              </a:cxn>
              <a:cxn ang="T5">
                <a:pos x="T2" y="T3"/>
              </a:cxn>
            </a:cxnLst>
            <a:rect l="0" t="0" r="r" b="b"/>
            <a:pathLst>
              <a:path w="1339" h="1200">
                <a:moveTo>
                  <a:pt x="0" y="1200"/>
                </a:moveTo>
                <a:cubicBezTo>
                  <a:pt x="223" y="1000"/>
                  <a:pt x="1060" y="250"/>
                  <a:pt x="1339" y="0"/>
                </a:cubicBezTo>
              </a:path>
            </a:pathLst>
          </a:custGeom>
          <a:noFill/>
          <a:ln w="38100" cap="flat" cmpd="sng">
            <a:solidFill>
              <a:srgbClr val="0070C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68" name="Text Box 41"/>
          <p:cNvSpPr txBox="1">
            <a:spLocks noChangeArrowheads="1"/>
          </p:cNvSpPr>
          <p:nvPr/>
        </p:nvSpPr>
        <p:spPr bwMode="auto">
          <a:xfrm rot="-5400000">
            <a:off x="4326731" y="4075907"/>
            <a:ext cx="884237"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a:t>Ränta, </a:t>
            </a:r>
            <a:r>
              <a:rPr lang="sv-SE" altLang="sv-SE" sz="1600" i="1"/>
              <a:t>i</a:t>
            </a:r>
            <a:endParaRPr lang="en-GB" altLang="sv-SE" sz="1600" i="1"/>
          </a:p>
        </p:txBody>
      </p:sp>
      <p:sp>
        <p:nvSpPr>
          <p:cNvPr id="53269" name="Rectangle 42"/>
          <p:cNvSpPr>
            <a:spLocks noChangeArrowheads="1"/>
          </p:cNvSpPr>
          <p:nvPr/>
        </p:nvSpPr>
        <p:spPr bwMode="auto">
          <a:xfrm>
            <a:off x="6010275" y="6132513"/>
            <a:ext cx="319088"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i="1"/>
              <a:t>E</a:t>
            </a:r>
            <a:endParaRPr lang="en-US" altLang="sv-SE" sz="1600" i="1"/>
          </a:p>
        </p:txBody>
      </p:sp>
      <p:sp>
        <p:nvSpPr>
          <p:cNvPr id="475179" name="Line 43"/>
          <p:cNvSpPr>
            <a:spLocks noChangeShapeType="1"/>
          </p:cNvSpPr>
          <p:nvPr/>
        </p:nvSpPr>
        <p:spPr bwMode="auto">
          <a:xfrm>
            <a:off x="6453188" y="4640263"/>
            <a:ext cx="0" cy="1490662"/>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7918" name="Rectangle 44"/>
          <p:cNvSpPr>
            <a:spLocks noChangeArrowheads="1"/>
          </p:cNvSpPr>
          <p:nvPr/>
        </p:nvSpPr>
        <p:spPr bwMode="auto">
          <a:xfrm>
            <a:off x="6302375" y="6132513"/>
            <a:ext cx="363538"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i="1"/>
              <a:t>E’</a:t>
            </a:r>
            <a:endParaRPr lang="en-US" altLang="sv-SE" sz="1600" i="1"/>
          </a:p>
        </p:txBody>
      </p:sp>
      <p:graphicFrame>
        <p:nvGraphicFramePr>
          <p:cNvPr id="53272" name="Object 2"/>
          <p:cNvGraphicFramePr>
            <a:graphicFrameLocks noChangeAspect="1"/>
          </p:cNvGraphicFramePr>
          <p:nvPr>
            <p:extLst>
              <p:ext uri="{D42A27DB-BD31-4B8C-83A1-F6EECF244321}">
                <p14:modId xmlns:p14="http://schemas.microsoft.com/office/powerpoint/2010/main" val="351806489"/>
              </p:ext>
            </p:extLst>
          </p:nvPr>
        </p:nvGraphicFramePr>
        <p:xfrm>
          <a:off x="798513" y="3044825"/>
          <a:ext cx="3422650" cy="269875"/>
        </p:xfrm>
        <a:graphic>
          <a:graphicData uri="http://schemas.openxmlformats.org/presentationml/2006/ole">
            <mc:AlternateContent xmlns:mc="http://schemas.openxmlformats.org/markup-compatibility/2006">
              <mc:Choice xmlns:v="urn:schemas-microsoft-com:vml" Requires="v">
                <p:oleObj spid="_x0000_s53413" name="Ekvation" r:id="rId3" imgW="2578100" imgH="203200" progId="Equation.3">
                  <p:embed/>
                </p:oleObj>
              </mc:Choice>
              <mc:Fallback>
                <p:oleObj name="Ekvation" r:id="rId3" imgW="2578100" imgH="203200"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8513" y="3044825"/>
                        <a:ext cx="3422650" cy="269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3273" name="Object 3"/>
          <p:cNvGraphicFramePr>
            <a:graphicFrameLocks noChangeAspect="1"/>
          </p:cNvGraphicFramePr>
          <p:nvPr/>
        </p:nvGraphicFramePr>
        <p:xfrm>
          <a:off x="3282950" y="4211638"/>
          <a:ext cx="1095375" cy="523875"/>
        </p:xfrm>
        <a:graphic>
          <a:graphicData uri="http://schemas.openxmlformats.org/presentationml/2006/ole">
            <mc:AlternateContent xmlns:mc="http://schemas.openxmlformats.org/markup-compatibility/2006">
              <mc:Choice xmlns:v="urn:schemas-microsoft-com:vml" Requires="v">
                <p:oleObj spid="_x0000_s53414" name="Ekvation" r:id="rId5" imgW="825500" imgH="393700" progId="Equation.3">
                  <p:embed/>
                </p:oleObj>
              </mc:Choice>
              <mc:Fallback>
                <p:oleObj name="Ekvation" r:id="rId5" imgW="8255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82950" y="4211638"/>
                        <a:ext cx="1095375"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3274" name="Object 4"/>
          <p:cNvGraphicFramePr>
            <a:graphicFrameLocks noChangeAspect="1"/>
          </p:cNvGraphicFramePr>
          <p:nvPr/>
        </p:nvGraphicFramePr>
        <p:xfrm>
          <a:off x="6746875" y="3344863"/>
          <a:ext cx="1111250" cy="555625"/>
        </p:xfrm>
        <a:graphic>
          <a:graphicData uri="http://schemas.openxmlformats.org/presentationml/2006/ole">
            <mc:AlternateContent xmlns:mc="http://schemas.openxmlformats.org/markup-compatibility/2006">
              <mc:Choice xmlns:v="urn:schemas-microsoft-com:vml" Requires="v">
                <p:oleObj spid="_x0000_s53415" name="Ekvation" r:id="rId7" imgW="863225" imgH="431613" progId="Equation.3">
                  <p:embed/>
                </p:oleObj>
              </mc:Choice>
              <mc:Fallback>
                <p:oleObj name="Ekvation" r:id="rId7" imgW="863225" imgH="431613" progId="Equation.3">
                  <p:embed/>
                  <p:pic>
                    <p:nvPicPr>
                      <p:cNvPr id="0" name="Object 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46875" y="3344863"/>
                        <a:ext cx="1111250"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1" name="Rectangle 3"/>
          <p:cNvSpPr txBox="1">
            <a:spLocks noChangeArrowheads="1"/>
          </p:cNvSpPr>
          <p:nvPr/>
        </p:nvSpPr>
        <p:spPr bwMode="auto">
          <a:xfrm>
            <a:off x="749300" y="1268413"/>
            <a:ext cx="8270875" cy="14398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lst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a:lstStyle>
          <a:p>
            <a:pPr marL="285750" indent="-285750" eaLnBrk="1" hangingPunct="1">
              <a:lnSpc>
                <a:spcPct val="90000"/>
              </a:lnSpc>
              <a:spcBef>
                <a:spcPts val="600"/>
              </a:spcBef>
              <a:spcAft>
                <a:spcPts val="600"/>
              </a:spcAft>
              <a:buFont typeface="Arial" panose="020B0604020202020204" pitchFamily="34" charset="0"/>
              <a:buChar char="•"/>
              <a:defRPr/>
            </a:pPr>
            <a:r>
              <a:rPr lang="sv-SE" sz="1400" kern="0" dirty="0">
                <a:effectLst/>
              </a:rPr>
              <a:t>Vad händer om riksbanken minskar </a:t>
            </a:r>
            <a:r>
              <a:rPr lang="sv-SE" sz="1400" i="1" kern="0" dirty="0" smtClean="0">
                <a:effectLst/>
              </a:rPr>
              <a:t>M</a:t>
            </a:r>
            <a:r>
              <a:rPr lang="sv-SE" sz="1400" kern="0" dirty="0" smtClean="0">
                <a:effectLst/>
              </a:rPr>
              <a:t>?</a:t>
            </a:r>
          </a:p>
          <a:p>
            <a:pPr marL="285750" indent="-285750" eaLnBrk="1" hangingPunct="1">
              <a:lnSpc>
                <a:spcPct val="90000"/>
              </a:lnSpc>
              <a:spcBef>
                <a:spcPts val="0"/>
              </a:spcBef>
              <a:spcAft>
                <a:spcPts val="600"/>
              </a:spcAft>
              <a:buFont typeface="Arial" panose="020B0604020202020204" pitchFamily="34" charset="0"/>
              <a:buChar char="•"/>
              <a:defRPr/>
            </a:pPr>
            <a:r>
              <a:rPr lang="sv-SE" sz="1400" dirty="0">
                <a:effectLst>
                  <a:outerShdw blurRad="38100" dist="38100" dir="2700000" algn="tl">
                    <a:srgbClr val="FFFFFF"/>
                  </a:outerShdw>
                </a:effectLst>
              </a:rPr>
              <a:t>En minskning av </a:t>
            </a:r>
            <a:r>
              <a:rPr lang="sv-SE" sz="1400" i="1" dirty="0" smtClean="0">
                <a:effectLst>
                  <a:outerShdw blurRad="38100" dist="38100" dir="2700000" algn="tl">
                    <a:srgbClr val="FFFFFF"/>
                  </a:outerShdw>
                </a:effectLst>
              </a:rPr>
              <a:t>M</a:t>
            </a:r>
            <a:r>
              <a:rPr lang="sv-SE" sz="1400" dirty="0" smtClean="0">
                <a:effectLst>
                  <a:outerShdw blurRad="38100" dist="38100" dir="2700000" algn="tl">
                    <a:srgbClr val="FFFFFF"/>
                  </a:outerShdw>
                </a:effectLst>
              </a:rPr>
              <a:t> förskjuter </a:t>
            </a:r>
            <a:r>
              <a:rPr lang="sv-SE" sz="1400" i="1" dirty="0" smtClean="0">
                <a:effectLst>
                  <a:outerShdw blurRad="38100" dist="38100" dir="2700000" algn="tl">
                    <a:srgbClr val="FFFFFF"/>
                  </a:outerShdw>
                </a:effectLst>
              </a:rPr>
              <a:t>LM </a:t>
            </a:r>
            <a:r>
              <a:rPr lang="sv-SE" sz="1400" dirty="0" smtClean="0">
                <a:effectLst>
                  <a:outerShdw blurRad="38100" dist="38100" dir="2700000" algn="tl">
                    <a:srgbClr val="FFFFFF"/>
                  </a:outerShdw>
                </a:effectLst>
              </a:rPr>
              <a:t>kurvan uppåt till </a:t>
            </a:r>
            <a:r>
              <a:rPr lang="sv-SE" sz="1400" i="1" dirty="0">
                <a:effectLst>
                  <a:outerShdw blurRad="38100" dist="38100" dir="2700000" algn="tl">
                    <a:srgbClr val="FFFFFF"/>
                  </a:outerShdw>
                </a:effectLst>
              </a:rPr>
              <a:t>LM</a:t>
            </a:r>
            <a:r>
              <a:rPr lang="sv-SE" sz="1400" i="1" dirty="0" smtClean="0">
                <a:effectLst>
                  <a:outerShdw blurRad="38100" dist="38100" dir="2700000" algn="tl">
                    <a:srgbClr val="FFFFFF"/>
                  </a:outerShdw>
                </a:effectLst>
              </a:rPr>
              <a:t>’ </a:t>
            </a:r>
            <a:r>
              <a:rPr lang="sv-SE" sz="1400" dirty="0" smtClean="0">
                <a:effectLst>
                  <a:outerShdw blurRad="38100" dist="38100" dir="2700000" algn="tl">
                    <a:srgbClr val="FFFFFF"/>
                  </a:outerShdw>
                </a:effectLst>
              </a:rPr>
              <a:t>eftersom räntan blir högre för given produktion.</a:t>
            </a:r>
            <a:endParaRPr lang="sv-SE" sz="1400" dirty="0">
              <a:effectLst>
                <a:outerShdw blurRad="38100" dist="38100" dir="2700000" algn="tl">
                  <a:srgbClr val="FFFFFF"/>
                </a:outerShdw>
              </a:effectLst>
            </a:endParaRPr>
          </a:p>
          <a:p>
            <a:pPr marL="0" indent="0" eaLnBrk="1" hangingPunct="1">
              <a:lnSpc>
                <a:spcPct val="90000"/>
              </a:lnSpc>
              <a:spcBef>
                <a:spcPts val="0"/>
              </a:spcBef>
              <a:spcAft>
                <a:spcPts val="600"/>
              </a:spcAft>
              <a:buFont typeface="Times New Roman" pitchFamily="18" charset="0"/>
              <a:buNone/>
              <a:defRPr/>
            </a:pPr>
            <a:r>
              <a:rPr lang="sv-SE" sz="1400" b="1" kern="0" dirty="0" smtClean="0">
                <a:effectLst>
                  <a:outerShdw blurRad="38100" dist="38100" dir="2700000" algn="tl">
                    <a:srgbClr val="FFFFFF"/>
                  </a:outerShdw>
                </a:effectLst>
              </a:rPr>
              <a:t>Slutsats</a:t>
            </a:r>
            <a:r>
              <a:rPr lang="sv-SE" sz="1400" b="1" kern="0" dirty="0">
                <a:effectLst>
                  <a:outerShdw blurRad="38100" dist="38100" dir="2700000" algn="tl">
                    <a:srgbClr val="FFFFFF"/>
                  </a:outerShdw>
                </a:effectLst>
              </a:rPr>
              <a:t>: </a:t>
            </a:r>
            <a:r>
              <a:rPr lang="sv-SE" sz="1400" kern="0" dirty="0">
                <a:effectLst>
                  <a:outerShdw blurRad="38100" dist="38100" dir="2700000" algn="tl">
                    <a:srgbClr val="FFFFFF"/>
                  </a:outerShdw>
                </a:effectLst>
              </a:rPr>
              <a:t>Produktionen faller till </a:t>
            </a:r>
            <a:r>
              <a:rPr lang="sv-SE" sz="1400" i="1" kern="0" dirty="0">
                <a:effectLst>
                  <a:outerShdw blurRad="38100" dist="38100" dir="2700000" algn="tl">
                    <a:srgbClr val="FFFFFF"/>
                  </a:outerShdw>
                </a:effectLst>
              </a:rPr>
              <a:t>Y</a:t>
            </a:r>
            <a:r>
              <a:rPr lang="sv-SE" sz="1400" kern="0" dirty="0">
                <a:effectLst>
                  <a:outerShdw blurRad="38100" dist="38100" dir="2700000" algn="tl">
                    <a:srgbClr val="FFFFFF"/>
                  </a:outerShdw>
                </a:effectLst>
              </a:rPr>
              <a:t>’, räntan ökar till </a:t>
            </a:r>
            <a:r>
              <a:rPr lang="sv-SE" sz="1400" i="1" kern="0" dirty="0">
                <a:effectLst>
                  <a:outerShdw blurRad="38100" dist="38100" dir="2700000" algn="tl">
                    <a:srgbClr val="FFFFFF"/>
                  </a:outerShdw>
                </a:effectLst>
              </a:rPr>
              <a:t>i’</a:t>
            </a:r>
            <a:r>
              <a:rPr lang="sv-SE" sz="1400" kern="0" dirty="0">
                <a:effectLst>
                  <a:outerShdw blurRad="38100" dist="38100" dir="2700000" algn="tl">
                    <a:srgbClr val="FFFFFF"/>
                  </a:outerShdw>
                </a:effectLst>
              </a:rPr>
              <a:t> och </a:t>
            </a:r>
            <a:r>
              <a:rPr lang="sv-SE" sz="1400" kern="0" dirty="0" smtClean="0">
                <a:effectLst>
                  <a:outerShdw blurRad="38100" dist="38100" dir="2700000" algn="tl">
                    <a:srgbClr val="FFFFFF"/>
                  </a:outerShdw>
                </a:effectLst>
              </a:rPr>
              <a:t>växelkursen ökar </a:t>
            </a:r>
            <a:r>
              <a:rPr lang="sv-SE" sz="1400" kern="0" dirty="0">
                <a:effectLst>
                  <a:outerShdw blurRad="38100" dist="38100" dir="2700000" algn="tl">
                    <a:srgbClr val="FFFFFF"/>
                  </a:outerShdw>
                </a:effectLst>
              </a:rPr>
              <a:t>till </a:t>
            </a:r>
            <a:r>
              <a:rPr lang="sv-SE" sz="1400" i="1" kern="0" dirty="0">
                <a:effectLst>
                  <a:outerShdw blurRad="38100" dist="38100" dir="2700000" algn="tl">
                    <a:srgbClr val="FFFFFF"/>
                  </a:outerShdw>
                </a:effectLst>
              </a:rPr>
              <a:t>E’</a:t>
            </a:r>
            <a:r>
              <a:rPr lang="sv-SE" sz="1400" kern="0" dirty="0">
                <a:effectLst>
                  <a:outerShdw blurRad="38100" dist="38100" dir="2700000" algn="tl">
                    <a:srgbClr val="FFFFFF"/>
                  </a:outerShdw>
                </a:effectLst>
              </a:rPr>
              <a:t> (valutan apprecierar</a:t>
            </a:r>
            <a:r>
              <a:rPr lang="sv-SE" sz="1400" kern="0" dirty="0" smtClean="0">
                <a:effectLst>
                  <a:outerShdw blurRad="38100" dist="38100" dir="2700000" algn="tl">
                    <a:srgbClr val="FFFFFF"/>
                  </a:outerShdw>
                </a:effectLst>
              </a:rPr>
              <a:t>). Den starkare växelkursen förstärker den negativa effekten på </a:t>
            </a:r>
            <a:r>
              <a:rPr lang="sv-SE" sz="1400" i="1" kern="0" dirty="0" smtClean="0">
                <a:effectLst>
                  <a:outerShdw blurRad="38100" dist="38100" dir="2700000" algn="tl">
                    <a:srgbClr val="FFFFFF"/>
                  </a:outerShdw>
                </a:effectLst>
              </a:rPr>
              <a:t>Y. </a:t>
            </a:r>
            <a:r>
              <a:rPr lang="sv-SE" sz="1400" kern="0" dirty="0" smtClean="0">
                <a:effectLst>
                  <a:outerShdw blurRad="38100" dist="38100" dir="2700000" algn="tl">
                    <a:srgbClr val="FFFFFF"/>
                  </a:outerShdw>
                </a:effectLst>
              </a:rPr>
              <a:t>Lägre </a:t>
            </a:r>
            <a:r>
              <a:rPr lang="sv-SE" sz="1400" i="1" kern="0" dirty="0" smtClean="0">
                <a:effectLst>
                  <a:outerShdw blurRad="38100" dist="38100" dir="2700000" algn="tl">
                    <a:srgbClr val="FFFFFF"/>
                  </a:outerShdw>
                </a:effectLst>
              </a:rPr>
              <a:t>Y </a:t>
            </a:r>
            <a:r>
              <a:rPr lang="sv-SE" sz="1400" kern="0" dirty="0" smtClean="0">
                <a:effectLst>
                  <a:outerShdw blurRad="38100" dist="38100" dir="2700000" algn="tl">
                    <a:srgbClr val="FFFFFF"/>
                  </a:outerShdw>
                </a:effectLst>
              </a:rPr>
              <a:t>och högre </a:t>
            </a:r>
            <a:r>
              <a:rPr lang="sv-SE" sz="1400" i="1" kern="0" dirty="0" smtClean="0">
                <a:effectLst>
                  <a:outerShdw blurRad="38100" dist="38100" dir="2700000" algn="tl">
                    <a:srgbClr val="FFFFFF"/>
                  </a:outerShdw>
                </a:effectLst>
              </a:rPr>
              <a:t>E </a:t>
            </a:r>
            <a:r>
              <a:rPr lang="sv-SE" sz="1400" kern="0" dirty="0" smtClean="0">
                <a:effectLst>
                  <a:outerShdw blurRad="38100" dist="38100" dir="2700000" algn="tl">
                    <a:srgbClr val="FFFFFF"/>
                  </a:outerShdw>
                </a:effectLst>
              </a:rPr>
              <a:t>drar åt motsatta håll på </a:t>
            </a:r>
            <a:r>
              <a:rPr lang="sv-SE" sz="1400" i="1" kern="0" dirty="0" smtClean="0">
                <a:effectLst>
                  <a:outerShdw blurRad="38100" dist="38100" dir="2700000" algn="tl">
                    <a:srgbClr val="FFFFFF"/>
                  </a:outerShdw>
                </a:effectLst>
              </a:rPr>
              <a:t>NX </a:t>
            </a:r>
            <a:r>
              <a:rPr lang="sv-SE" sz="1400" kern="0" dirty="0" smtClean="0">
                <a:effectLst>
                  <a:outerShdw blurRad="38100" dist="38100" dir="2700000" algn="tl">
                    <a:srgbClr val="FFFFFF"/>
                  </a:outerShdw>
                </a:effectLst>
              </a:rPr>
              <a:t>så den sammanlagda effekten är oklar.</a:t>
            </a:r>
            <a:endParaRPr lang="sv-SE" sz="1400" kern="0" dirty="0">
              <a:effectLst>
                <a:outerShdw blurRad="38100" dist="38100" dir="2700000" algn="tl">
                  <a:srgbClr val="FFFFFF"/>
                </a:outerShdw>
              </a:effectLst>
            </a:endParaRPr>
          </a:p>
        </p:txBody>
      </p:sp>
      <p:sp>
        <p:nvSpPr>
          <p:cNvPr id="7" name="Down Arrow 6"/>
          <p:cNvSpPr>
            <a:spLocks noChangeArrowheads="1"/>
          </p:cNvSpPr>
          <p:nvPr/>
        </p:nvSpPr>
        <p:spPr bwMode="auto">
          <a:xfrm rot="10800000">
            <a:off x="2806700" y="4064000"/>
            <a:ext cx="180975" cy="354013"/>
          </a:xfrm>
          <a:prstGeom prst="downArrow">
            <a:avLst>
              <a:gd name="adj1" fmla="val 50000"/>
              <a:gd name="adj2" fmla="val 50045"/>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sv-SE" altLang="sv-SE" sz="2400">
              <a:solidFill>
                <a:srgbClr val="FFFFFF"/>
              </a:solidFill>
              <a:latin typeface="Times New Roman" pitchFamily="18" charset="0"/>
            </a:endParaRPr>
          </a:p>
        </p:txBody>
      </p:sp>
      <p:sp>
        <p:nvSpPr>
          <p:cNvPr id="45" name="Slide Number Placeholder 2"/>
          <p:cNvSpPr>
            <a:spLocks noGrp="1"/>
          </p:cNvSpPr>
          <p:nvPr>
            <p:ph type="sldNum" sz="quarter" idx="10"/>
          </p:nvPr>
        </p:nvSpPr>
        <p:spPr>
          <a:xfrm>
            <a:off x="0" y="6516688"/>
            <a:ext cx="2555875" cy="341312"/>
          </a:xfrm>
        </p:spPr>
        <p:txBody>
          <a:bodyPr/>
          <a:lstStyle/>
          <a:p>
            <a:pPr>
              <a:buFontTx/>
              <a:buNone/>
              <a:defRPr/>
            </a:pPr>
            <a:r>
              <a:rPr lang="sv-SE" altLang="sv-SE" dirty="0" smtClean="0"/>
              <a:t>Sammanfattning: </a:t>
            </a:r>
            <a:r>
              <a:rPr lang="sv-SE" altLang="sv-SE" dirty="0"/>
              <a:t>sid. </a:t>
            </a:r>
            <a:fld id="{5B0DD83F-EDBB-404D-8C6C-3178461F2C86}" type="slidenum">
              <a:rPr lang="en-GB" altLang="sv-SE"/>
              <a:pPr>
                <a:buFontTx/>
                <a:buNone/>
                <a:defRPr/>
              </a:pPr>
              <a:t>17</a:t>
            </a:fld>
            <a:endParaRPr lang="en-GB" altLang="sv-SE"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8" fill="hold" nodeType="clickEffect">
                                  <p:stCondLst>
                                    <p:cond delay="0"/>
                                  </p:stCondLst>
                                  <p:childTnLst>
                                    <p:set>
                                      <p:cBhvr>
                                        <p:cTn id="18" dur="1" fill="hold">
                                          <p:stCondLst>
                                            <p:cond delay="0"/>
                                          </p:stCondLst>
                                        </p:cTn>
                                        <p:tgtEl>
                                          <p:spTgt spid="475167"/>
                                        </p:tgtEl>
                                        <p:attrNameLst>
                                          <p:attrName>style.visibility</p:attrName>
                                        </p:attrNameLst>
                                      </p:cBhvr>
                                      <p:to>
                                        <p:strVal val="visible"/>
                                      </p:to>
                                    </p:set>
                                    <p:animEffect transition="in" filter="wipe(left)">
                                      <p:cBhvr>
                                        <p:cTn id="19" dur="500"/>
                                        <p:tgtEl>
                                          <p:spTgt spid="47516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1" fill="hold" nodeType="clickEffect">
                                  <p:stCondLst>
                                    <p:cond delay="0"/>
                                  </p:stCondLst>
                                  <p:childTnLst>
                                    <p:set>
                                      <p:cBhvr>
                                        <p:cTn id="23" dur="1" fill="hold">
                                          <p:stCondLst>
                                            <p:cond delay="0"/>
                                          </p:stCondLst>
                                        </p:cTn>
                                        <p:tgtEl>
                                          <p:spTgt spid="475159"/>
                                        </p:tgtEl>
                                        <p:attrNameLst>
                                          <p:attrName>style.visibility</p:attrName>
                                        </p:attrNameLst>
                                      </p:cBhvr>
                                      <p:to>
                                        <p:strVal val="visible"/>
                                      </p:to>
                                    </p:set>
                                    <p:animEffect transition="in" filter="wipe(up)">
                                      <p:cBhvr>
                                        <p:cTn id="24" dur="500"/>
                                        <p:tgtEl>
                                          <p:spTgt spid="47515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nodeType="clickEffect">
                                  <p:stCondLst>
                                    <p:cond delay="0"/>
                                  </p:stCondLst>
                                  <p:childTnLst>
                                    <p:set>
                                      <p:cBhvr>
                                        <p:cTn id="28" dur="1" fill="hold">
                                          <p:stCondLst>
                                            <p:cond delay="0"/>
                                          </p:stCondLst>
                                        </p:cTn>
                                        <p:tgtEl>
                                          <p:spTgt spid="475162"/>
                                        </p:tgtEl>
                                        <p:attrNameLst>
                                          <p:attrName>style.visibility</p:attrName>
                                        </p:attrNameLst>
                                      </p:cBhvr>
                                      <p:to>
                                        <p:strVal val="visible"/>
                                      </p:to>
                                    </p:set>
                                    <p:animEffect transition="in" filter="wipe(left)">
                                      <p:cBhvr>
                                        <p:cTn id="29" dur="500"/>
                                        <p:tgtEl>
                                          <p:spTgt spid="475162"/>
                                        </p:tgtEl>
                                      </p:cBhvr>
                                    </p:animEffect>
                                  </p:childTnLst>
                                </p:cTn>
                              </p:par>
                            </p:childTnLst>
                          </p:cTn>
                        </p:par>
                        <p:par>
                          <p:cTn id="30" fill="hold" nodeType="afterGroup">
                            <p:stCondLst>
                              <p:cond delay="500"/>
                            </p:stCondLst>
                            <p:childTnLst>
                              <p:par>
                                <p:cTn id="31" presetID="22" presetClass="entr" presetSubtype="8" fill="hold" grpId="0" nodeType="afterEffect">
                                  <p:stCondLst>
                                    <p:cond delay="0"/>
                                  </p:stCondLst>
                                  <p:childTnLst>
                                    <p:set>
                                      <p:cBhvr>
                                        <p:cTn id="32" dur="1" fill="hold">
                                          <p:stCondLst>
                                            <p:cond delay="0"/>
                                          </p:stCondLst>
                                        </p:cTn>
                                        <p:tgtEl>
                                          <p:spTgt spid="475179"/>
                                        </p:tgtEl>
                                        <p:attrNameLst>
                                          <p:attrName>style.visibility</p:attrName>
                                        </p:attrNameLst>
                                      </p:cBhvr>
                                      <p:to>
                                        <p:strVal val="visible"/>
                                      </p:to>
                                    </p:set>
                                    <p:animEffect transition="in" filter="wipe(left)">
                                      <p:cBhvr>
                                        <p:cTn id="33" dur="500"/>
                                        <p:tgtEl>
                                          <p:spTgt spid="475179"/>
                                        </p:tgtEl>
                                      </p:cBhvr>
                                    </p:animEffect>
                                  </p:childTnLst>
                                </p:cTn>
                              </p:par>
                              <p:par>
                                <p:cTn id="34" presetID="1" presetClass="entr" presetSubtype="0" fill="hold" grpId="0" nodeType="withEffect">
                                  <p:stCondLst>
                                    <p:cond delay="0"/>
                                  </p:stCondLst>
                                  <p:childTnLst>
                                    <p:set>
                                      <p:cBhvr>
                                        <p:cTn id="35" dur="1" fill="hold">
                                          <p:stCondLst>
                                            <p:cond delay="0"/>
                                          </p:stCondLst>
                                        </p:cTn>
                                        <p:tgtEl>
                                          <p:spTgt spid="37918"/>
                                        </p:tgtEl>
                                        <p:attrNameLst>
                                          <p:attrName>style.visibility</p:attrName>
                                        </p:attrNameLst>
                                      </p:cBhvr>
                                      <p:to>
                                        <p:strVal val="visible"/>
                                      </p:to>
                                    </p:set>
                                  </p:childTnLst>
                                </p:cTn>
                              </p:par>
                            </p:childTnLst>
                          </p:cTn>
                        </p:par>
                      </p:childTnLst>
                    </p:cTn>
                  </p:par>
                  <p:par>
                    <p:cTn id="36" fill="hold" nodeType="clickPar">
                      <p:stCondLst>
                        <p:cond delay="indefinite"/>
                      </p:stCondLst>
                      <p:childTnLst>
                        <p:par>
                          <p:cTn id="37" fill="hold" nodeType="withGroup">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5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5179" grpId="0" animBg="1"/>
      <p:bldP spid="37918" grpId="0"/>
      <p:bldP spid="51" grpId="0" build="p"/>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5138" name="Rectangle 2"/>
          <p:cNvSpPr>
            <a:spLocks noGrp="1" noChangeArrowheads="1"/>
          </p:cNvSpPr>
          <p:nvPr>
            <p:ph type="title"/>
          </p:nvPr>
        </p:nvSpPr>
        <p:spPr/>
        <p:txBody>
          <a:bodyPr/>
          <a:lstStyle/>
          <a:p>
            <a:pPr eaLnBrk="1" hangingPunct="1">
              <a:defRPr/>
            </a:pPr>
            <a:r>
              <a:rPr lang="sv-SE" dirty="0" smtClean="0">
                <a:cs typeface="+mj-cs"/>
              </a:rPr>
              <a:t>Ökad riskpremie på svenska kronor</a:t>
            </a:r>
          </a:p>
        </p:txBody>
      </p:sp>
      <p:sp>
        <p:nvSpPr>
          <p:cNvPr id="53252" name="Line 6"/>
          <p:cNvSpPr>
            <a:spLocks noChangeShapeType="1"/>
          </p:cNvSpPr>
          <p:nvPr/>
        </p:nvSpPr>
        <p:spPr bwMode="auto">
          <a:xfrm>
            <a:off x="658813" y="4624106"/>
            <a:ext cx="6227834"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54" name="Line 8"/>
          <p:cNvSpPr>
            <a:spLocks noChangeShapeType="1"/>
          </p:cNvSpPr>
          <p:nvPr/>
        </p:nvSpPr>
        <p:spPr bwMode="auto">
          <a:xfrm>
            <a:off x="658813" y="3421063"/>
            <a:ext cx="1587" cy="274002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55" name="Line 9"/>
          <p:cNvSpPr>
            <a:spLocks noChangeShapeType="1"/>
          </p:cNvSpPr>
          <p:nvPr/>
        </p:nvSpPr>
        <p:spPr bwMode="auto">
          <a:xfrm>
            <a:off x="658813" y="6159500"/>
            <a:ext cx="3386137" cy="317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53257" name="Group 11"/>
          <p:cNvGrpSpPr>
            <a:grpSpLocks/>
          </p:cNvGrpSpPr>
          <p:nvPr/>
        </p:nvGrpSpPr>
        <p:grpSpPr bwMode="auto">
          <a:xfrm>
            <a:off x="2138503" y="4419342"/>
            <a:ext cx="319088" cy="2195103"/>
            <a:chOff x="1407" y="3046"/>
            <a:chExt cx="201" cy="1027"/>
          </a:xfrm>
        </p:grpSpPr>
        <p:sp>
          <p:nvSpPr>
            <p:cNvPr id="53291" name="Line 12"/>
            <p:cNvSpPr>
              <a:spLocks noChangeShapeType="1"/>
            </p:cNvSpPr>
            <p:nvPr/>
          </p:nvSpPr>
          <p:spPr bwMode="auto">
            <a:xfrm flipV="1">
              <a:off x="1508" y="3046"/>
              <a:ext cx="0" cy="815"/>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92" name="Rectangle 13"/>
            <p:cNvSpPr>
              <a:spLocks noChangeArrowheads="1"/>
            </p:cNvSpPr>
            <p:nvPr/>
          </p:nvSpPr>
          <p:spPr bwMode="auto">
            <a:xfrm>
              <a:off x="1407" y="3861"/>
              <a:ext cx="201" cy="2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i="1" dirty="0"/>
                <a:t>Y</a:t>
              </a:r>
              <a:endParaRPr lang="en-US" altLang="sv-SE" sz="1600" i="1" dirty="0"/>
            </a:p>
          </p:txBody>
        </p:sp>
      </p:grpSp>
      <p:sp>
        <p:nvSpPr>
          <p:cNvPr id="53290" name="Text Box 17"/>
          <p:cNvSpPr txBox="1">
            <a:spLocks noChangeArrowheads="1"/>
          </p:cNvSpPr>
          <p:nvPr/>
        </p:nvSpPr>
        <p:spPr bwMode="auto">
          <a:xfrm>
            <a:off x="3519610" y="3798886"/>
            <a:ext cx="606301" cy="396387"/>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2000" i="1" dirty="0">
                <a:solidFill>
                  <a:srgbClr val="FF0000"/>
                </a:solidFill>
              </a:rPr>
              <a:t>LM </a:t>
            </a:r>
            <a:endParaRPr lang="en-US" altLang="sv-SE" sz="2000" dirty="0">
              <a:solidFill>
                <a:srgbClr val="FF0000"/>
              </a:solidFill>
            </a:endParaRPr>
          </a:p>
        </p:txBody>
      </p:sp>
      <p:sp>
        <p:nvSpPr>
          <p:cNvPr id="53259" name="Text Box 19"/>
          <p:cNvSpPr txBox="1">
            <a:spLocks noChangeArrowheads="1"/>
          </p:cNvSpPr>
          <p:nvPr/>
        </p:nvSpPr>
        <p:spPr bwMode="auto">
          <a:xfrm>
            <a:off x="402529" y="4440608"/>
            <a:ext cx="234950" cy="3667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800" i="1" dirty="0"/>
              <a:t>i</a:t>
            </a:r>
            <a:endParaRPr lang="en-US" altLang="sv-SE" sz="1800" i="1" dirty="0"/>
          </a:p>
        </p:txBody>
      </p:sp>
      <p:sp>
        <p:nvSpPr>
          <p:cNvPr id="53260" name="Rectangle 20"/>
          <p:cNvSpPr>
            <a:spLocks noChangeArrowheads="1"/>
          </p:cNvSpPr>
          <p:nvPr/>
        </p:nvSpPr>
        <p:spPr bwMode="auto">
          <a:xfrm>
            <a:off x="3979863" y="5302250"/>
            <a:ext cx="402674" cy="36933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800" i="1" dirty="0">
                <a:solidFill>
                  <a:srgbClr val="7030A0"/>
                </a:solidFill>
              </a:rPr>
              <a:t>IS</a:t>
            </a:r>
            <a:endParaRPr lang="en-GB" altLang="sv-SE" sz="2400" i="1" dirty="0">
              <a:solidFill>
                <a:srgbClr val="7030A0"/>
              </a:solidFill>
            </a:endParaRPr>
          </a:p>
        </p:txBody>
      </p:sp>
      <p:sp>
        <p:nvSpPr>
          <p:cNvPr id="53261" name="Freeform 22"/>
          <p:cNvSpPr>
            <a:spLocks/>
          </p:cNvSpPr>
          <p:nvPr/>
        </p:nvSpPr>
        <p:spPr bwMode="auto">
          <a:xfrm>
            <a:off x="1058863" y="3886200"/>
            <a:ext cx="3000375" cy="1595438"/>
          </a:xfrm>
          <a:custGeom>
            <a:avLst/>
            <a:gdLst>
              <a:gd name="T0" fmla="*/ 0 w 1414"/>
              <a:gd name="T1" fmla="*/ 0 h 811"/>
              <a:gd name="T2" fmla="*/ 2147483647 w 1414"/>
              <a:gd name="T3" fmla="*/ 2147483647 h 811"/>
              <a:gd name="T4" fmla="*/ 2147483647 w 1414"/>
              <a:gd name="T5" fmla="*/ 2147483647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575" cap="flat" cmpd="sng">
            <a:solidFill>
              <a:srgbClr val="7030A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475159" name="Group 23"/>
          <p:cNvGrpSpPr>
            <a:grpSpLocks/>
          </p:cNvGrpSpPr>
          <p:nvPr/>
        </p:nvGrpSpPr>
        <p:grpSpPr bwMode="auto">
          <a:xfrm>
            <a:off x="1786783" y="4592639"/>
            <a:ext cx="363538" cy="1897063"/>
            <a:chOff x="1104" y="2893"/>
            <a:chExt cx="229" cy="1195"/>
          </a:xfrm>
        </p:grpSpPr>
        <p:sp>
          <p:nvSpPr>
            <p:cNvPr id="53285" name="Line 24"/>
            <p:cNvSpPr>
              <a:spLocks noChangeShapeType="1"/>
            </p:cNvSpPr>
            <p:nvPr/>
          </p:nvSpPr>
          <p:spPr bwMode="auto">
            <a:xfrm flipV="1">
              <a:off x="1196" y="2893"/>
              <a:ext cx="0" cy="984"/>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86" name="Rectangle 25"/>
            <p:cNvSpPr>
              <a:spLocks noChangeArrowheads="1"/>
            </p:cNvSpPr>
            <p:nvPr/>
          </p:nvSpPr>
          <p:spPr bwMode="auto">
            <a:xfrm>
              <a:off x="1104" y="3876"/>
              <a:ext cx="229" cy="2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i="1" dirty="0"/>
                <a:t>Y’</a:t>
              </a:r>
              <a:endParaRPr lang="en-US" altLang="sv-SE" sz="1600" i="1" dirty="0"/>
            </a:p>
          </p:txBody>
        </p:sp>
      </p:grpSp>
      <p:grpSp>
        <p:nvGrpSpPr>
          <p:cNvPr id="475162" name="Group 26"/>
          <p:cNvGrpSpPr>
            <a:grpSpLocks/>
          </p:cNvGrpSpPr>
          <p:nvPr/>
        </p:nvGrpSpPr>
        <p:grpSpPr bwMode="auto">
          <a:xfrm>
            <a:off x="409206" y="4212750"/>
            <a:ext cx="5815012" cy="366712"/>
            <a:chOff x="238" y="2783"/>
            <a:chExt cx="3210" cy="231"/>
          </a:xfrm>
        </p:grpSpPr>
        <p:sp>
          <p:nvSpPr>
            <p:cNvPr id="53283" name="Line 27"/>
            <p:cNvSpPr>
              <a:spLocks noChangeShapeType="1"/>
            </p:cNvSpPr>
            <p:nvPr/>
          </p:nvSpPr>
          <p:spPr bwMode="auto">
            <a:xfrm flipV="1">
              <a:off x="380" y="2904"/>
              <a:ext cx="3068" cy="1"/>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84" name="Text Box 28"/>
            <p:cNvSpPr txBox="1">
              <a:spLocks noChangeArrowheads="1"/>
            </p:cNvSpPr>
            <p:nvPr/>
          </p:nvSpPr>
          <p:spPr bwMode="auto">
            <a:xfrm>
              <a:off x="238" y="2783"/>
              <a:ext cx="196" cy="231"/>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800" i="1" dirty="0"/>
                <a:t>i’</a:t>
              </a:r>
              <a:endParaRPr lang="en-US" altLang="sv-SE" sz="1800" i="1" dirty="0"/>
            </a:p>
          </p:txBody>
        </p:sp>
      </p:grpSp>
      <p:sp>
        <p:nvSpPr>
          <p:cNvPr id="53280" name="Freeform 32"/>
          <p:cNvSpPr>
            <a:spLocks/>
          </p:cNvSpPr>
          <p:nvPr/>
        </p:nvSpPr>
        <p:spPr bwMode="auto">
          <a:xfrm>
            <a:off x="892175" y="3508376"/>
            <a:ext cx="2638425" cy="1473200"/>
          </a:xfrm>
          <a:custGeom>
            <a:avLst/>
            <a:gdLst>
              <a:gd name="T0" fmla="*/ 0 w 1177"/>
              <a:gd name="T1" fmla="*/ 316 h 1152"/>
              <a:gd name="T2" fmla="*/ 4767 w 1177"/>
              <a:gd name="T3" fmla="*/ 205 h 1152"/>
              <a:gd name="T4" fmla="*/ 9331 w 1177"/>
              <a:gd name="T5" fmla="*/ 0 h 1152"/>
              <a:gd name="T6" fmla="*/ 0 60000 65536"/>
              <a:gd name="T7" fmla="*/ 0 60000 65536"/>
              <a:gd name="T8" fmla="*/ 0 60000 65536"/>
            </a:gdLst>
            <a:ahLst/>
            <a:cxnLst>
              <a:cxn ang="T6">
                <a:pos x="T0" y="T1"/>
              </a:cxn>
              <a:cxn ang="T7">
                <a:pos x="T2" y="T3"/>
              </a:cxn>
              <a:cxn ang="T8">
                <a:pos x="T4" y="T5"/>
              </a:cxn>
            </a:cxnLst>
            <a:rect l="0" t="0" r="r" b="b"/>
            <a:pathLst>
              <a:path w="1177" h="1152">
                <a:moveTo>
                  <a:pt x="0" y="1152"/>
                </a:moveTo>
                <a:cubicBezTo>
                  <a:pt x="100" y="1086"/>
                  <a:pt x="405" y="946"/>
                  <a:pt x="601" y="754"/>
                </a:cubicBezTo>
                <a:cubicBezTo>
                  <a:pt x="797" y="562"/>
                  <a:pt x="1057" y="157"/>
                  <a:pt x="1177" y="0"/>
                </a:cubicBezTo>
              </a:path>
            </a:pathLst>
          </a:custGeom>
          <a:noFill/>
          <a:ln w="38100" cap="flat" cmpd="sng">
            <a:solidFill>
              <a:srgbClr val="FF000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65" name="Line 35"/>
          <p:cNvSpPr>
            <a:spLocks noChangeShapeType="1"/>
          </p:cNvSpPr>
          <p:nvPr/>
        </p:nvSpPr>
        <p:spPr bwMode="auto">
          <a:xfrm>
            <a:off x="6236488" y="4460875"/>
            <a:ext cx="0" cy="1684338"/>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53266" name="Group 36"/>
          <p:cNvGrpSpPr>
            <a:grpSpLocks/>
          </p:cNvGrpSpPr>
          <p:nvPr/>
        </p:nvGrpSpPr>
        <p:grpSpPr bwMode="auto">
          <a:xfrm>
            <a:off x="5041900" y="3432175"/>
            <a:ext cx="2476500" cy="2724150"/>
            <a:chOff x="2672" y="1240"/>
            <a:chExt cx="2448" cy="2120"/>
          </a:xfrm>
        </p:grpSpPr>
        <p:sp>
          <p:nvSpPr>
            <p:cNvPr id="53278" name="Line 37"/>
            <p:cNvSpPr>
              <a:spLocks noChangeShapeType="1"/>
            </p:cNvSpPr>
            <p:nvPr/>
          </p:nvSpPr>
          <p:spPr bwMode="auto">
            <a:xfrm>
              <a:off x="2672" y="1240"/>
              <a:ext cx="0" cy="212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79" name="Line 38"/>
            <p:cNvSpPr>
              <a:spLocks noChangeShapeType="1"/>
            </p:cNvSpPr>
            <p:nvPr/>
          </p:nvSpPr>
          <p:spPr bwMode="auto">
            <a:xfrm>
              <a:off x="2680" y="3344"/>
              <a:ext cx="244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sp>
        <p:nvSpPr>
          <p:cNvPr id="53267" name="Freeform 39"/>
          <p:cNvSpPr>
            <a:spLocks/>
          </p:cNvSpPr>
          <p:nvPr/>
        </p:nvSpPr>
        <p:spPr bwMode="auto">
          <a:xfrm>
            <a:off x="5144294" y="3508375"/>
            <a:ext cx="2125662" cy="1905000"/>
          </a:xfrm>
          <a:custGeom>
            <a:avLst/>
            <a:gdLst>
              <a:gd name="T0" fmla="*/ 0 w 1339"/>
              <a:gd name="T1" fmla="*/ 2147483647 h 1200"/>
              <a:gd name="T2" fmla="*/ 2147483647 w 1339"/>
              <a:gd name="T3" fmla="*/ 0 h 1200"/>
              <a:gd name="T4" fmla="*/ 0 60000 65536"/>
              <a:gd name="T5" fmla="*/ 0 60000 65536"/>
            </a:gdLst>
            <a:ahLst/>
            <a:cxnLst>
              <a:cxn ang="T4">
                <a:pos x="T0" y="T1"/>
              </a:cxn>
              <a:cxn ang="T5">
                <a:pos x="T2" y="T3"/>
              </a:cxn>
            </a:cxnLst>
            <a:rect l="0" t="0" r="r" b="b"/>
            <a:pathLst>
              <a:path w="1339" h="1200">
                <a:moveTo>
                  <a:pt x="0" y="1200"/>
                </a:moveTo>
                <a:cubicBezTo>
                  <a:pt x="223" y="1000"/>
                  <a:pt x="1060" y="250"/>
                  <a:pt x="1339" y="0"/>
                </a:cubicBezTo>
              </a:path>
            </a:pathLst>
          </a:custGeom>
          <a:noFill/>
          <a:ln w="38100" cap="flat" cmpd="sng">
            <a:solidFill>
              <a:srgbClr val="0070C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3269" name="Rectangle 42"/>
          <p:cNvSpPr>
            <a:spLocks noChangeArrowheads="1"/>
          </p:cNvSpPr>
          <p:nvPr/>
        </p:nvSpPr>
        <p:spPr bwMode="auto">
          <a:xfrm>
            <a:off x="6699279" y="6128432"/>
            <a:ext cx="319088"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i="1" dirty="0"/>
              <a:t>E</a:t>
            </a:r>
            <a:endParaRPr lang="en-US" altLang="sv-SE" sz="1600" i="1" dirty="0"/>
          </a:p>
        </p:txBody>
      </p:sp>
      <p:sp>
        <p:nvSpPr>
          <p:cNvPr id="475179" name="Line 43"/>
          <p:cNvSpPr>
            <a:spLocks noChangeShapeType="1"/>
          </p:cNvSpPr>
          <p:nvPr/>
        </p:nvSpPr>
        <p:spPr bwMode="auto">
          <a:xfrm>
            <a:off x="6830743" y="4615560"/>
            <a:ext cx="14288" cy="1520825"/>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7918" name="Rectangle 44"/>
          <p:cNvSpPr>
            <a:spLocks noChangeArrowheads="1"/>
          </p:cNvSpPr>
          <p:nvPr/>
        </p:nvSpPr>
        <p:spPr bwMode="auto">
          <a:xfrm>
            <a:off x="6037737" y="6128432"/>
            <a:ext cx="363538" cy="3365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sv-SE" sz="1600" i="1" dirty="0"/>
              <a:t>E’</a:t>
            </a:r>
            <a:endParaRPr lang="en-US" altLang="sv-SE" sz="1600" i="1" dirty="0"/>
          </a:p>
        </p:txBody>
      </p:sp>
      <mc:AlternateContent xmlns:mc="http://schemas.openxmlformats.org/markup-compatibility/2006" xmlns:a14="http://schemas.microsoft.com/office/drawing/2010/main">
        <mc:Choice Requires="a14">
          <p:sp>
            <p:nvSpPr>
              <p:cNvPr id="51" name="Rectangle 3"/>
              <p:cNvSpPr txBox="1">
                <a:spLocks noChangeArrowheads="1"/>
              </p:cNvSpPr>
              <p:nvPr/>
            </p:nvSpPr>
            <p:spPr bwMode="auto">
              <a:xfrm>
                <a:off x="749300" y="1268413"/>
                <a:ext cx="8270875" cy="1439862"/>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chemeClr val="bg2"/>
                      </a:outerShdw>
                    </a:effectLst>
                  </a14:hiddenEffects>
                </a:ext>
              </a:extLst>
            </p:spPr>
            <p:txBody>
              <a:bodyPr lIns="90000" tIns="46800" rIns="90000" bIns="46800"/>
              <a:lst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a:lstStyle>
              <a:p>
                <a:pPr marL="285750" indent="-285750" eaLnBrk="1" hangingPunct="1">
                  <a:lnSpc>
                    <a:spcPct val="90000"/>
                  </a:lnSpc>
                  <a:spcBef>
                    <a:spcPts val="600"/>
                  </a:spcBef>
                  <a:spcAft>
                    <a:spcPts val="600"/>
                  </a:spcAft>
                  <a:buFont typeface="Arial" panose="020B0604020202020204" pitchFamily="34" charset="0"/>
                  <a:buChar char="•"/>
                  <a:defRPr/>
                </a:pPr>
                <a:r>
                  <a:rPr lang="sv-SE" sz="1400" kern="0" dirty="0" smtClean="0">
                    <a:effectLst/>
                  </a:rPr>
                  <a:t>Antag att det blir en riskpremie på svenska kronor så att det krävs mer än att </a:t>
                </a:r>
                <a:r>
                  <a:rPr lang="sv-SE" sz="1400" i="1" kern="0" dirty="0" smtClean="0">
                    <a:effectLst/>
                  </a:rPr>
                  <a:t>i=i* </a:t>
                </a:r>
                <a:r>
                  <a:rPr lang="sv-SE" sz="1400" kern="0" dirty="0" smtClean="0">
                    <a:effectLst/>
                  </a:rPr>
                  <a:t>för att växelkursen ska vara stabil (tex ”flight </a:t>
                </a:r>
                <a:r>
                  <a:rPr lang="sv-SE" sz="1400" kern="0" dirty="0" err="1" smtClean="0">
                    <a:effectLst/>
                  </a:rPr>
                  <a:t>to</a:t>
                </a:r>
                <a:r>
                  <a:rPr lang="sv-SE" sz="1400" kern="0" dirty="0" smtClean="0">
                    <a:effectLst/>
                  </a:rPr>
                  <a:t> </a:t>
                </a:r>
                <a:r>
                  <a:rPr lang="sv-SE" sz="1400" kern="0" dirty="0" err="1" smtClean="0">
                    <a:effectLst/>
                  </a:rPr>
                  <a:t>quality</a:t>
                </a:r>
                <a:r>
                  <a:rPr lang="sv-SE" sz="1400" kern="0" dirty="0" smtClean="0">
                    <a:effectLst/>
                  </a:rPr>
                  <a:t>”). Vad händer i </a:t>
                </a:r>
                <a:r>
                  <a:rPr lang="sv-SE" sz="1400" kern="0" dirty="0" err="1" smtClean="0">
                    <a:effectLst/>
                  </a:rPr>
                  <a:t>i</a:t>
                </a:r>
                <a:r>
                  <a:rPr lang="sv-SE" sz="1400" kern="0" dirty="0" smtClean="0">
                    <a:effectLst/>
                  </a:rPr>
                  <a:t> våra modell?</a:t>
                </a:r>
                <a:endParaRPr lang="sv-SE" sz="1400" kern="0" dirty="0">
                  <a:effectLst/>
                </a:endParaRPr>
              </a:p>
              <a:p>
                <a:pPr marL="285750" indent="-285750" eaLnBrk="1" hangingPunct="1">
                  <a:lnSpc>
                    <a:spcPct val="90000"/>
                  </a:lnSpc>
                  <a:spcBef>
                    <a:spcPts val="600"/>
                  </a:spcBef>
                  <a:spcAft>
                    <a:spcPts val="600"/>
                  </a:spcAft>
                  <a:buFont typeface="Arial" panose="020B0604020202020204" pitchFamily="34" charset="0"/>
                  <a:buChar char="•"/>
                  <a:defRPr/>
                </a:pPr>
                <a:r>
                  <a:rPr lang="sv-SE" sz="1400" kern="0" dirty="0" smtClean="0">
                    <a:effectLst/>
                  </a:rPr>
                  <a:t>Det blir en risk premie </a:t>
                </a:r>
                <a:r>
                  <a:rPr lang="sv-SE" sz="1400" i="1" kern="0" dirty="0" smtClean="0">
                    <a:effectLst/>
                    <a:sym typeface="Symbol"/>
                  </a:rPr>
                  <a:t></a:t>
                </a:r>
                <a:r>
                  <a:rPr lang="sv-SE" sz="1400" kern="0" dirty="0" smtClean="0">
                    <a:effectLst/>
                  </a:rPr>
                  <a:t> i ränteparitets villkoret. </a:t>
                </a:r>
                <a:r>
                  <a:rPr lang="sv-SE" sz="1400" i="1" kern="0" dirty="0" smtClean="0">
                    <a:effectLst/>
                  </a:rPr>
                  <a:t>E=</a:t>
                </a:r>
                <a:r>
                  <a:rPr lang="sv-SE" sz="1400" kern="0" dirty="0" smtClean="0">
                    <a:effectLst/>
                  </a:rPr>
                  <a:t>(1+</a:t>
                </a:r>
                <a:r>
                  <a:rPr lang="sv-SE" sz="1400" i="1" kern="0" dirty="0" smtClean="0">
                    <a:effectLst/>
                  </a:rPr>
                  <a:t>i</a:t>
                </a:r>
                <a:r>
                  <a:rPr lang="sv-SE" sz="1400" kern="0" dirty="0" smtClean="0">
                    <a:effectLst/>
                  </a:rPr>
                  <a:t>)/(1+</a:t>
                </a:r>
                <a:r>
                  <a:rPr lang="sv-SE" sz="1400" i="1" kern="0" dirty="0" smtClean="0">
                    <a:effectLst/>
                  </a:rPr>
                  <a:t>i*</a:t>
                </a:r>
                <a:r>
                  <a:rPr lang="sv-SE" sz="1400" kern="0" dirty="0" smtClean="0">
                    <a:effectLst/>
                  </a:rPr>
                  <a:t>+</a:t>
                </a:r>
                <a:r>
                  <a:rPr lang="sv-SE" sz="1400" i="1" kern="0" dirty="0" smtClean="0">
                    <a:effectLst/>
                    <a:sym typeface="Symbol"/>
                  </a:rPr>
                  <a:t></a:t>
                </a:r>
                <a:r>
                  <a:rPr lang="sv-SE" sz="1400" kern="0" dirty="0" smtClean="0">
                    <a:effectLst/>
                    <a:sym typeface="Symbol"/>
                  </a:rPr>
                  <a:t>)</a:t>
                </a:r>
                <a:r>
                  <a:rPr lang="sv-SE" sz="1200" kern="0" dirty="0" smtClean="0">
                    <a:effectLst/>
                    <a:sym typeface="Symbol"/>
                  </a:rPr>
                  <a:t>×</a:t>
                </a:r>
                <a:r>
                  <a:rPr lang="sv-SE" sz="1400" i="1" kern="0" dirty="0" smtClean="0">
                    <a:effectLst/>
                    <a:sym typeface="Symbol"/>
                  </a:rPr>
                  <a:t>E</a:t>
                </a:r>
                <a:r>
                  <a:rPr lang="sv-SE" sz="1400" i="1" kern="0" baseline="30000" dirty="0" smtClean="0">
                    <a:effectLst/>
                    <a:sym typeface="Symbol"/>
                  </a:rPr>
                  <a:t>e</a:t>
                </a:r>
                <a14:m>
                  <m:oMath xmlns:m="http://schemas.openxmlformats.org/officeDocument/2006/math">
                    <m:r>
                      <a:rPr lang="sv-SE" sz="1400" b="0" i="1" kern="0" smtClean="0">
                        <a:effectLst/>
                        <a:latin typeface="Cambria Math"/>
                      </a:rPr>
                      <m:t>.</m:t>
                    </m:r>
                  </m:oMath>
                </a14:m>
                <a:r>
                  <a:rPr lang="sv-SE" sz="1400" dirty="0">
                    <a:effectLst>
                      <a:outerShdw blurRad="38100" dist="38100" dir="2700000" algn="tl">
                        <a:srgbClr val="FFFFFF"/>
                      </a:outerShdw>
                    </a:effectLst>
                  </a:rPr>
                  <a:t> </a:t>
                </a:r>
                <a:r>
                  <a:rPr lang="sv-SE" sz="1400" kern="0" dirty="0">
                    <a:effectLst>
                      <a:outerShdw blurRad="38100" dist="38100" dir="2700000" algn="tl">
                        <a:srgbClr val="FFFFFF"/>
                      </a:outerShdw>
                    </a:effectLst>
                  </a:rPr>
                  <a:t>Lägre växelkurs för given ränta. </a:t>
                </a:r>
                <a:r>
                  <a:rPr lang="sv-SE" sz="1400" dirty="0" smtClean="0">
                    <a:effectLst>
                      <a:outerShdw blurRad="38100" dist="38100" dir="2700000" algn="tl">
                        <a:srgbClr val="FFFFFF"/>
                      </a:outerShdw>
                    </a:effectLst>
                  </a:rPr>
                  <a:t>Växelkurssambandet </a:t>
                </a:r>
                <a:r>
                  <a:rPr lang="sv-SE" sz="1400" dirty="0">
                    <a:effectLst>
                      <a:outerShdw blurRad="38100" dist="38100" dir="2700000" algn="tl">
                        <a:srgbClr val="FFFFFF"/>
                      </a:outerShdw>
                    </a:effectLst>
                  </a:rPr>
                  <a:t>förskjuts </a:t>
                </a:r>
                <a:r>
                  <a:rPr lang="sv-SE" sz="1400" dirty="0" smtClean="0">
                    <a:effectLst>
                      <a:outerShdw blurRad="38100" dist="38100" dir="2700000" algn="tl">
                        <a:srgbClr val="FFFFFF"/>
                      </a:outerShdw>
                    </a:effectLst>
                  </a:rPr>
                  <a:t>inåt.</a:t>
                </a:r>
                <a:r>
                  <a:rPr lang="sv-SE" sz="1400" kern="0" dirty="0" smtClean="0">
                    <a:effectLst>
                      <a:outerShdw blurRad="38100" dist="38100" dir="2700000" algn="tl">
                        <a:srgbClr val="FFFFFF"/>
                      </a:outerShdw>
                    </a:effectLst>
                  </a:rPr>
                  <a:t> </a:t>
                </a:r>
                <a:endParaRPr lang="sv-SE" sz="1400" kern="0" dirty="0" smtClean="0">
                  <a:effectLst/>
                </a:endParaRPr>
              </a:p>
              <a:p>
                <a:pPr marL="285750" indent="-285750" eaLnBrk="1" hangingPunct="1">
                  <a:lnSpc>
                    <a:spcPct val="90000"/>
                  </a:lnSpc>
                  <a:spcBef>
                    <a:spcPts val="0"/>
                  </a:spcBef>
                  <a:spcAft>
                    <a:spcPts val="600"/>
                  </a:spcAft>
                  <a:buFont typeface="Arial" panose="020B0604020202020204" pitchFamily="34" charset="0"/>
                  <a:buChar char="•"/>
                  <a:defRPr/>
                </a:pPr>
                <a:r>
                  <a:rPr lang="sv-SE" sz="1400" kern="0" dirty="0" smtClean="0">
                    <a:effectLst>
                      <a:outerShdw blurRad="38100" dist="38100" dir="2700000" algn="tl">
                        <a:srgbClr val="FFFFFF"/>
                      </a:outerShdw>
                    </a:effectLst>
                  </a:rPr>
                  <a:t>Men räntepariteten finns också i </a:t>
                </a:r>
                <a:r>
                  <a:rPr lang="sv-SE" sz="1400" i="1" kern="0" dirty="0" smtClean="0">
                    <a:effectLst>
                      <a:outerShdw blurRad="38100" dist="38100" dir="2700000" algn="tl">
                        <a:srgbClr val="FFFFFF"/>
                      </a:outerShdw>
                    </a:effectLst>
                  </a:rPr>
                  <a:t>IS</a:t>
                </a:r>
                <a:r>
                  <a:rPr lang="sv-SE" sz="1400" kern="0" dirty="0" smtClean="0">
                    <a:effectLst>
                      <a:outerShdw blurRad="38100" dist="38100" dir="2700000" algn="tl">
                        <a:srgbClr val="FFFFFF"/>
                      </a:outerShdw>
                    </a:effectLst>
                  </a:rPr>
                  <a:t>-kurvan: </a:t>
                </a:r>
                <a:r>
                  <a:rPr lang="sv-SE" sz="1400" i="1" kern="0" dirty="0" smtClean="0">
                    <a:effectLst>
                      <a:outerShdw blurRad="38100" dist="38100" dir="2700000" algn="tl">
                        <a:srgbClr val="FFFFFF"/>
                      </a:outerShdw>
                    </a:effectLst>
                  </a:rPr>
                  <a:t>Y=C</a:t>
                </a:r>
                <a:r>
                  <a:rPr lang="sv-SE" sz="1400" kern="0" dirty="0" smtClean="0">
                    <a:effectLst>
                      <a:outerShdw blurRad="38100" dist="38100" dir="2700000" algn="tl">
                        <a:srgbClr val="FFFFFF"/>
                      </a:outerShdw>
                    </a:effectLst>
                  </a:rPr>
                  <a:t>(</a:t>
                </a:r>
                <a:r>
                  <a:rPr lang="sv-SE" sz="1400" i="1" kern="0" dirty="0" smtClean="0">
                    <a:effectLst>
                      <a:outerShdw blurRad="38100" dist="38100" dir="2700000" algn="tl">
                        <a:srgbClr val="FFFFFF"/>
                      </a:outerShdw>
                    </a:effectLst>
                  </a:rPr>
                  <a:t>Y-T</a:t>
                </a:r>
                <a:r>
                  <a:rPr lang="sv-SE" sz="1400" kern="0" dirty="0" smtClean="0">
                    <a:effectLst>
                      <a:outerShdw blurRad="38100" dist="38100" dir="2700000" algn="tl">
                        <a:srgbClr val="FFFFFF"/>
                      </a:outerShdw>
                    </a:effectLst>
                  </a:rPr>
                  <a:t>)+</a:t>
                </a:r>
                <a:r>
                  <a:rPr lang="sv-SE" sz="1400" i="1" kern="0" dirty="0" smtClean="0">
                    <a:effectLst>
                      <a:outerShdw blurRad="38100" dist="38100" dir="2700000" algn="tl">
                        <a:srgbClr val="FFFFFF"/>
                      </a:outerShdw>
                    </a:effectLst>
                  </a:rPr>
                  <a:t>I</a:t>
                </a:r>
                <a:r>
                  <a:rPr lang="sv-SE" sz="1400" kern="0" dirty="0" smtClean="0">
                    <a:effectLst>
                      <a:outerShdw blurRad="38100" dist="38100" dir="2700000" algn="tl">
                        <a:srgbClr val="FFFFFF"/>
                      </a:outerShdw>
                    </a:effectLst>
                  </a:rPr>
                  <a:t>(</a:t>
                </a:r>
                <a:r>
                  <a:rPr lang="sv-SE" sz="1400" i="1" kern="0" dirty="0" err="1" smtClean="0">
                    <a:effectLst>
                      <a:outerShdw blurRad="38100" dist="38100" dir="2700000" algn="tl">
                        <a:srgbClr val="FFFFFF"/>
                      </a:outerShdw>
                    </a:effectLst>
                  </a:rPr>
                  <a:t>Y,i</a:t>
                </a:r>
                <a:r>
                  <a:rPr lang="sv-SE" sz="1400" kern="0" dirty="0" smtClean="0">
                    <a:effectLst>
                      <a:outerShdw blurRad="38100" dist="38100" dir="2700000" algn="tl">
                        <a:srgbClr val="FFFFFF"/>
                      </a:outerShdw>
                    </a:effectLst>
                  </a:rPr>
                  <a:t>)+</a:t>
                </a:r>
                <a:r>
                  <a:rPr lang="sv-SE" sz="1400" i="1" kern="0" dirty="0" smtClean="0">
                    <a:effectLst>
                      <a:outerShdw blurRad="38100" dist="38100" dir="2700000" algn="tl">
                        <a:srgbClr val="FFFFFF"/>
                      </a:outerShdw>
                    </a:effectLst>
                  </a:rPr>
                  <a:t>G</a:t>
                </a:r>
                <a:r>
                  <a:rPr lang="sv-SE" sz="1400" kern="0" dirty="0" smtClean="0">
                    <a:effectLst>
                      <a:outerShdw blurRad="38100" dist="38100" dir="2700000" algn="tl">
                        <a:srgbClr val="FFFFFF"/>
                      </a:outerShdw>
                    </a:effectLst>
                  </a:rPr>
                  <a:t>+</a:t>
                </a:r>
                <a:r>
                  <a:rPr lang="sv-SE" sz="1400" i="1" kern="0" dirty="0" smtClean="0">
                    <a:effectLst>
                      <a:outerShdw blurRad="38100" dist="38100" dir="2700000" algn="tl">
                        <a:srgbClr val="FFFFFF"/>
                      </a:outerShdw>
                    </a:effectLst>
                  </a:rPr>
                  <a:t>NX</a:t>
                </a:r>
                <a:r>
                  <a:rPr lang="sv-SE" sz="1400" kern="0" dirty="0" smtClean="0">
                    <a:effectLst>
                      <a:outerShdw blurRad="38100" dist="38100" dir="2700000" algn="tl">
                        <a:srgbClr val="FFFFFF"/>
                      </a:outerShdw>
                    </a:effectLst>
                  </a:rPr>
                  <a:t>(</a:t>
                </a:r>
                <a:r>
                  <a:rPr lang="sv-SE" sz="1400" i="1" kern="0" dirty="0" smtClean="0">
                    <a:effectLst>
                      <a:outerShdw blurRad="38100" dist="38100" dir="2700000" algn="tl">
                        <a:srgbClr val="FFFFFF"/>
                      </a:outerShdw>
                    </a:effectLst>
                  </a:rPr>
                  <a:t>Y,Y*,</a:t>
                </a:r>
                <a:r>
                  <a:rPr lang="sv-SE" sz="1400" kern="0" dirty="0" smtClean="0">
                    <a:effectLst/>
                  </a:rPr>
                  <a:t>(</a:t>
                </a:r>
                <a:r>
                  <a:rPr lang="sv-SE" sz="1400" kern="0" dirty="0">
                    <a:effectLst/>
                  </a:rPr>
                  <a:t>1+</a:t>
                </a:r>
                <a:r>
                  <a:rPr lang="sv-SE" sz="1400" i="1" kern="0" dirty="0">
                    <a:effectLst/>
                  </a:rPr>
                  <a:t>i</a:t>
                </a:r>
                <a:r>
                  <a:rPr lang="sv-SE" sz="1400" kern="0" dirty="0">
                    <a:effectLst/>
                  </a:rPr>
                  <a:t>)/(1+</a:t>
                </a:r>
                <a:r>
                  <a:rPr lang="sv-SE" sz="1400" i="1" kern="0" dirty="0">
                    <a:effectLst/>
                  </a:rPr>
                  <a:t>i*</a:t>
                </a:r>
                <a:r>
                  <a:rPr lang="sv-SE" sz="1400" kern="0" dirty="0">
                    <a:effectLst/>
                  </a:rPr>
                  <a:t>+</a:t>
                </a:r>
                <a:r>
                  <a:rPr lang="sv-SE" sz="1400" i="1" kern="0" dirty="0">
                    <a:effectLst/>
                    <a:sym typeface="Symbol"/>
                  </a:rPr>
                  <a:t></a:t>
                </a:r>
                <a:r>
                  <a:rPr lang="sv-SE" sz="1400" kern="0" dirty="0">
                    <a:effectLst/>
                    <a:sym typeface="Symbol"/>
                  </a:rPr>
                  <a:t>)</a:t>
                </a:r>
                <a:r>
                  <a:rPr lang="sv-SE" sz="1200" kern="0" dirty="0">
                    <a:effectLst/>
                    <a:sym typeface="Symbol"/>
                  </a:rPr>
                  <a:t>×</a:t>
                </a:r>
                <a:r>
                  <a:rPr lang="sv-SE" sz="1400" i="1" kern="0" dirty="0" smtClean="0">
                    <a:effectLst/>
                    <a:sym typeface="Symbol"/>
                  </a:rPr>
                  <a:t>E</a:t>
                </a:r>
                <a:r>
                  <a:rPr lang="sv-SE" sz="1400" i="1" kern="0" baseline="30000" dirty="0" smtClean="0">
                    <a:effectLst/>
                    <a:sym typeface="Symbol"/>
                  </a:rPr>
                  <a:t>e</a:t>
                </a:r>
                <a:r>
                  <a:rPr lang="sv-SE" sz="1400" kern="0" dirty="0" smtClean="0">
                    <a:effectLst/>
                    <a:sym typeface="Symbol"/>
                  </a:rPr>
                  <a:t>) Högre </a:t>
                </a:r>
                <a:r>
                  <a:rPr lang="sv-SE" sz="1400" i="1" kern="0" dirty="0" smtClean="0">
                    <a:effectLst/>
                    <a:sym typeface="Symbol"/>
                  </a:rPr>
                  <a:t>Y </a:t>
                </a:r>
                <a:r>
                  <a:rPr lang="sv-SE" sz="1400" kern="0" dirty="0" smtClean="0">
                    <a:effectLst/>
                    <a:sym typeface="Symbol"/>
                  </a:rPr>
                  <a:t>för given ränta eftersom växelkursen är lägre</a:t>
                </a:r>
                <a:r>
                  <a:rPr lang="sv-SE" sz="1400" i="1" kern="0" dirty="0" smtClean="0">
                    <a:effectLst/>
                    <a:sym typeface="Symbol"/>
                  </a:rPr>
                  <a:t>.</a:t>
                </a:r>
                <a:r>
                  <a:rPr lang="sv-SE" sz="1400" kern="0" dirty="0">
                    <a:effectLst/>
                    <a:sym typeface="Symbol"/>
                  </a:rPr>
                  <a:t> </a:t>
                </a:r>
                <a:r>
                  <a:rPr lang="sv-SE" sz="1400" i="1" kern="0" dirty="0" smtClean="0">
                    <a:effectLst/>
                    <a:sym typeface="Symbol"/>
                  </a:rPr>
                  <a:t>IS </a:t>
                </a:r>
                <a:r>
                  <a:rPr lang="sv-SE" sz="1400" kern="0" dirty="0" smtClean="0">
                    <a:effectLst/>
                    <a:sym typeface="Symbol"/>
                  </a:rPr>
                  <a:t>förskjuts </a:t>
                </a:r>
                <a:r>
                  <a:rPr lang="sv-SE" sz="1400" kern="0" dirty="0">
                    <a:effectLst/>
                    <a:sym typeface="Symbol"/>
                  </a:rPr>
                  <a:t>utåt</a:t>
                </a:r>
                <a:r>
                  <a:rPr lang="sv-SE" sz="1400" kern="0" dirty="0" smtClean="0">
                    <a:effectLst/>
                    <a:sym typeface="Symbol"/>
                  </a:rPr>
                  <a:t>.</a:t>
                </a:r>
              </a:p>
              <a:p>
                <a:pPr marL="285750" indent="-285750" eaLnBrk="1" hangingPunct="1">
                  <a:lnSpc>
                    <a:spcPct val="90000"/>
                  </a:lnSpc>
                  <a:spcBef>
                    <a:spcPts val="0"/>
                  </a:spcBef>
                  <a:spcAft>
                    <a:spcPts val="600"/>
                  </a:spcAft>
                  <a:buFont typeface="Arial" panose="020B0604020202020204" pitchFamily="34" charset="0"/>
                  <a:buChar char="•"/>
                  <a:defRPr/>
                </a:pPr>
                <a:r>
                  <a:rPr lang="sv-SE" sz="1400" b="1" kern="0" dirty="0" smtClean="0">
                    <a:effectLst/>
                    <a:sym typeface="Symbol"/>
                  </a:rPr>
                  <a:t>Slutsats:</a:t>
                </a:r>
                <a:r>
                  <a:rPr lang="sv-SE" sz="1400" kern="0" dirty="0" smtClean="0">
                    <a:effectLst/>
                    <a:sym typeface="Symbol"/>
                  </a:rPr>
                  <a:t> Växelkursen försvagas, medan ränta och BNP ökar. </a:t>
                </a:r>
                <a:endParaRPr lang="sv-SE" sz="1400" dirty="0" smtClean="0">
                  <a:effectLst>
                    <a:outerShdw blurRad="38100" dist="38100" dir="2700000" algn="tl">
                      <a:srgbClr val="FFFFFF"/>
                    </a:outerShdw>
                  </a:effectLst>
                </a:endParaRPr>
              </a:p>
            </p:txBody>
          </p:sp>
        </mc:Choice>
        <mc:Fallback xmlns="">
          <p:sp>
            <p:nvSpPr>
              <p:cNvPr id="51" name="Rectangle 3"/>
              <p:cNvSpPr txBox="1">
                <a:spLocks noRot="1" noChangeAspect="1" noMove="1" noResize="1" noEditPoints="1" noAdjustHandles="1" noChangeArrowheads="1" noChangeShapeType="1" noTextEdit="1"/>
              </p:cNvSpPr>
              <p:nvPr/>
            </p:nvSpPr>
            <p:spPr bwMode="auto">
              <a:xfrm>
                <a:off x="749300" y="1268413"/>
                <a:ext cx="8270875" cy="1439862"/>
              </a:xfrm>
              <a:prstGeom prst="rect">
                <a:avLst/>
              </a:prstGeom>
              <a:blipFill rotWithShape="1">
                <a:blip r:embed="rId2"/>
                <a:stretch>
                  <a:fillRect l="-147" t="-1695" r="-737" b="-25424"/>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7" name="Down Arrow 6"/>
          <p:cNvSpPr>
            <a:spLocks noChangeArrowheads="1"/>
          </p:cNvSpPr>
          <p:nvPr/>
        </p:nvSpPr>
        <p:spPr bwMode="auto">
          <a:xfrm rot="16200000">
            <a:off x="1344538" y="3691014"/>
            <a:ext cx="263068" cy="478815"/>
          </a:xfrm>
          <a:prstGeom prst="downArrow">
            <a:avLst>
              <a:gd name="adj1" fmla="val 50000"/>
              <a:gd name="adj2" fmla="val 50045"/>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sv-SE" altLang="sv-SE" sz="2400">
              <a:solidFill>
                <a:srgbClr val="FFFFFF"/>
              </a:solidFill>
              <a:latin typeface="Times New Roman" pitchFamily="18" charset="0"/>
            </a:endParaRPr>
          </a:p>
        </p:txBody>
      </p:sp>
      <p:sp>
        <p:nvSpPr>
          <p:cNvPr id="45" name="Slide Number Placeholder 2"/>
          <p:cNvSpPr>
            <a:spLocks noGrp="1"/>
          </p:cNvSpPr>
          <p:nvPr>
            <p:ph type="sldNum" sz="quarter" idx="10"/>
          </p:nvPr>
        </p:nvSpPr>
        <p:spPr>
          <a:xfrm>
            <a:off x="0" y="6516688"/>
            <a:ext cx="2555875" cy="341312"/>
          </a:xfrm>
        </p:spPr>
        <p:txBody>
          <a:bodyPr/>
          <a:lstStyle/>
          <a:p>
            <a:pPr>
              <a:buFontTx/>
              <a:buNone/>
              <a:defRPr/>
            </a:pPr>
            <a:r>
              <a:rPr lang="sv-SE" altLang="sv-SE" dirty="0" smtClean="0"/>
              <a:t>Sammanfattning: </a:t>
            </a:r>
            <a:r>
              <a:rPr lang="sv-SE" altLang="sv-SE" dirty="0"/>
              <a:t>sid. </a:t>
            </a:r>
            <a:fld id="{5B0DD83F-EDBB-404D-8C6C-3178461F2C86}" type="slidenum">
              <a:rPr lang="en-GB" altLang="sv-SE"/>
              <a:pPr>
                <a:buFontTx/>
                <a:buNone/>
                <a:defRPr/>
              </a:pPr>
              <a:t>18</a:t>
            </a:fld>
            <a:endParaRPr lang="en-GB" altLang="sv-SE" dirty="0"/>
          </a:p>
        </p:txBody>
      </p:sp>
      <p:sp>
        <p:nvSpPr>
          <p:cNvPr id="46" name="Freeform 39"/>
          <p:cNvSpPr>
            <a:spLocks/>
          </p:cNvSpPr>
          <p:nvPr/>
        </p:nvSpPr>
        <p:spPr bwMode="auto">
          <a:xfrm>
            <a:off x="5329238" y="4094268"/>
            <a:ext cx="2125662" cy="1905000"/>
          </a:xfrm>
          <a:custGeom>
            <a:avLst/>
            <a:gdLst>
              <a:gd name="T0" fmla="*/ 0 w 1339"/>
              <a:gd name="T1" fmla="*/ 2147483647 h 1200"/>
              <a:gd name="T2" fmla="*/ 2147483647 w 1339"/>
              <a:gd name="T3" fmla="*/ 0 h 1200"/>
              <a:gd name="T4" fmla="*/ 0 60000 65536"/>
              <a:gd name="T5" fmla="*/ 0 60000 65536"/>
            </a:gdLst>
            <a:ahLst/>
            <a:cxnLst>
              <a:cxn ang="T4">
                <a:pos x="T0" y="T1"/>
              </a:cxn>
              <a:cxn ang="T5">
                <a:pos x="T2" y="T3"/>
              </a:cxn>
            </a:cxnLst>
            <a:rect l="0" t="0" r="r" b="b"/>
            <a:pathLst>
              <a:path w="1339" h="1200">
                <a:moveTo>
                  <a:pt x="0" y="1200"/>
                </a:moveTo>
                <a:cubicBezTo>
                  <a:pt x="223" y="1000"/>
                  <a:pt x="1060" y="250"/>
                  <a:pt x="1339" y="0"/>
                </a:cubicBezTo>
              </a:path>
            </a:pathLst>
          </a:custGeom>
          <a:noFill/>
          <a:ln w="38100" cap="flat" cmpd="sng">
            <a:solidFill>
              <a:srgbClr val="0070C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0" name="Freeform 22"/>
          <p:cNvSpPr>
            <a:spLocks/>
          </p:cNvSpPr>
          <p:nvPr/>
        </p:nvSpPr>
        <p:spPr bwMode="auto">
          <a:xfrm>
            <a:off x="1715478" y="3893318"/>
            <a:ext cx="2667060" cy="1328162"/>
          </a:xfrm>
          <a:custGeom>
            <a:avLst/>
            <a:gdLst>
              <a:gd name="T0" fmla="*/ 0 w 1414"/>
              <a:gd name="T1" fmla="*/ 0 h 811"/>
              <a:gd name="T2" fmla="*/ 2147483647 w 1414"/>
              <a:gd name="T3" fmla="*/ 2147483647 h 811"/>
              <a:gd name="T4" fmla="*/ 2147483647 w 1414"/>
              <a:gd name="T5" fmla="*/ 2147483647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575" cap="flat" cmpd="sng">
            <a:solidFill>
              <a:srgbClr val="7030A0"/>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2" name="Down Arrow 51"/>
          <p:cNvSpPr>
            <a:spLocks noChangeArrowheads="1"/>
          </p:cNvSpPr>
          <p:nvPr/>
        </p:nvSpPr>
        <p:spPr bwMode="auto">
          <a:xfrm rot="5400000">
            <a:off x="6967625" y="3826592"/>
            <a:ext cx="258049" cy="531813"/>
          </a:xfrm>
          <a:prstGeom prst="downArrow">
            <a:avLst>
              <a:gd name="adj1" fmla="val 50000"/>
              <a:gd name="adj2" fmla="val 50045"/>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sv-SE" altLang="sv-SE" sz="2400">
              <a:solidFill>
                <a:srgbClr val="FFFFFF"/>
              </a:solidFill>
              <a:latin typeface="Times New Roman" pitchFamily="18" charset="0"/>
            </a:endParaRPr>
          </a:p>
        </p:txBody>
      </p:sp>
      <p:sp>
        <p:nvSpPr>
          <p:cNvPr id="53" name="Freeform 22"/>
          <p:cNvSpPr>
            <a:spLocks/>
          </p:cNvSpPr>
          <p:nvPr/>
        </p:nvSpPr>
        <p:spPr bwMode="auto">
          <a:xfrm>
            <a:off x="1091619" y="3901864"/>
            <a:ext cx="3000375" cy="1595438"/>
          </a:xfrm>
          <a:custGeom>
            <a:avLst/>
            <a:gdLst>
              <a:gd name="T0" fmla="*/ 0 w 1414"/>
              <a:gd name="T1" fmla="*/ 0 h 811"/>
              <a:gd name="T2" fmla="*/ 2147483647 w 1414"/>
              <a:gd name="T3" fmla="*/ 2147483647 h 811"/>
              <a:gd name="T4" fmla="*/ 2147483647 w 1414"/>
              <a:gd name="T5" fmla="*/ 2147483647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575" cap="flat" cmpd="sng">
            <a:solidFill>
              <a:schemeClr val="bg1"/>
            </a:solidFill>
            <a:prstDash val="dash"/>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4" name="Freeform 39"/>
          <p:cNvSpPr>
            <a:spLocks/>
          </p:cNvSpPr>
          <p:nvPr/>
        </p:nvSpPr>
        <p:spPr bwMode="auto">
          <a:xfrm>
            <a:off x="5361994" y="4067202"/>
            <a:ext cx="2125662" cy="1905000"/>
          </a:xfrm>
          <a:custGeom>
            <a:avLst/>
            <a:gdLst>
              <a:gd name="T0" fmla="*/ 0 w 1339"/>
              <a:gd name="T1" fmla="*/ 2147483647 h 1200"/>
              <a:gd name="T2" fmla="*/ 2147483647 w 1339"/>
              <a:gd name="T3" fmla="*/ 0 h 1200"/>
              <a:gd name="T4" fmla="*/ 0 60000 65536"/>
              <a:gd name="T5" fmla="*/ 0 60000 65536"/>
            </a:gdLst>
            <a:ahLst/>
            <a:cxnLst>
              <a:cxn ang="T4">
                <a:pos x="T0" y="T1"/>
              </a:cxn>
              <a:cxn ang="T5">
                <a:pos x="T2" y="T3"/>
              </a:cxn>
            </a:cxnLst>
            <a:rect l="0" t="0" r="r" b="b"/>
            <a:pathLst>
              <a:path w="1339" h="1200">
                <a:moveTo>
                  <a:pt x="0" y="1200"/>
                </a:moveTo>
                <a:cubicBezTo>
                  <a:pt x="223" y="1000"/>
                  <a:pt x="1060" y="250"/>
                  <a:pt x="1339" y="0"/>
                </a:cubicBezTo>
              </a:path>
            </a:pathLst>
          </a:custGeom>
          <a:noFill/>
          <a:ln w="38100" cap="flat" cmpd="sng">
            <a:solidFill>
              <a:schemeClr val="bg1"/>
            </a:solidFill>
            <a:prstDash val="dash"/>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Tree>
    <p:extLst>
      <p:ext uri="{BB962C8B-B14F-4D97-AF65-F5344CB8AC3E}">
        <p14:creationId xmlns:p14="http://schemas.microsoft.com/office/powerpoint/2010/main" val="58591200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326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1">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7516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326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79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325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5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65" grpId="0" animBg="1"/>
      <p:bldP spid="53267" grpId="0" animBg="1"/>
      <p:bldP spid="37918" grpId="0"/>
      <p:bldP spid="51" grpId="0" uiExpand="1" build="p"/>
      <p:bldP spid="7" grpId="0" animBg="1"/>
      <p:bldP spid="50" grpId="0" animBg="1"/>
      <p:bldP spid="52" grpId="0" animBg="1"/>
      <p:bldP spid="53" grpId="0" animBg="1"/>
      <p:bldP spid="5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0674" name="Rectangle 2"/>
          <p:cNvSpPr>
            <a:spLocks noGrp="1" noChangeArrowheads="1"/>
          </p:cNvSpPr>
          <p:nvPr>
            <p:ph type="title"/>
          </p:nvPr>
        </p:nvSpPr>
        <p:spPr/>
        <p:txBody>
          <a:bodyPr/>
          <a:lstStyle/>
          <a:p>
            <a:pPr eaLnBrk="1" hangingPunct="1">
              <a:defRPr/>
            </a:pPr>
            <a:r>
              <a:rPr lang="sv-SE" altLang="sv-SE" i="1" dirty="0" smtClean="0"/>
              <a:t>AS-AD</a:t>
            </a:r>
            <a:r>
              <a:rPr lang="sv-SE" altLang="sv-SE" dirty="0" smtClean="0"/>
              <a:t> modellen för sluten ekonomi</a:t>
            </a:r>
          </a:p>
        </p:txBody>
      </p:sp>
      <p:sp>
        <p:nvSpPr>
          <p:cNvPr id="540675" name="Rectangle 3"/>
          <p:cNvSpPr>
            <a:spLocks noGrp="1" noChangeArrowheads="1"/>
          </p:cNvSpPr>
          <p:nvPr>
            <p:ph type="body" idx="1"/>
          </p:nvPr>
        </p:nvSpPr>
        <p:spPr>
          <a:xfrm>
            <a:off x="555625" y="1298575"/>
            <a:ext cx="8088313" cy="4121150"/>
          </a:xfrm>
        </p:spPr>
        <p:txBody>
          <a:bodyPr/>
          <a:lstStyle/>
          <a:p>
            <a:pPr eaLnBrk="1" hangingPunct="1"/>
            <a:r>
              <a:rPr lang="sv-SE" altLang="sv-SE" sz="1700" i="1" dirty="0" smtClean="0">
                <a:effectLst/>
              </a:rPr>
              <a:t>AS-AD</a:t>
            </a:r>
            <a:r>
              <a:rPr lang="sv-SE" altLang="sv-SE" sz="1700" dirty="0" smtClean="0">
                <a:effectLst/>
              </a:rPr>
              <a:t> modellen bygger vidare på </a:t>
            </a:r>
            <a:r>
              <a:rPr lang="sv-SE" altLang="sv-SE" sz="1700" i="1" dirty="0" smtClean="0">
                <a:effectLst/>
              </a:rPr>
              <a:t>IS-LM</a:t>
            </a:r>
            <a:r>
              <a:rPr lang="sv-SE" altLang="sv-SE" sz="1700" dirty="0" smtClean="0">
                <a:effectLst/>
              </a:rPr>
              <a:t> modellen men tillåter att priserna för-ändras endogent. </a:t>
            </a:r>
            <a:r>
              <a:rPr lang="sv-SE" altLang="sv-SE" sz="1700" i="1" dirty="0" smtClean="0">
                <a:effectLst/>
              </a:rPr>
              <a:t>AD</a:t>
            </a:r>
            <a:r>
              <a:rPr lang="sv-SE" altLang="sv-SE" sz="1700" dirty="0" smtClean="0">
                <a:effectLst/>
              </a:rPr>
              <a:t>-kurvan bygger på </a:t>
            </a:r>
            <a:r>
              <a:rPr lang="sv-SE" altLang="sv-SE" sz="1700" i="1" dirty="0" smtClean="0">
                <a:effectLst/>
              </a:rPr>
              <a:t>IS-LM</a:t>
            </a:r>
            <a:r>
              <a:rPr lang="sv-SE" altLang="sv-SE" sz="1700" dirty="0" smtClean="0">
                <a:effectLst/>
              </a:rPr>
              <a:t> modellen. Från denna härleder vi ett nedåtlutande (negativt) samband mellan produktion och priser.  </a:t>
            </a:r>
            <a:r>
              <a:rPr lang="sv-SE" altLang="sv-SE" sz="1700" dirty="0" err="1" smtClean="0">
                <a:effectLst/>
              </a:rPr>
              <a:t>Mekanis</a:t>
            </a:r>
            <a:r>
              <a:rPr lang="sv-SE" altLang="sv-SE" sz="1700" dirty="0" smtClean="0">
                <a:effectLst/>
              </a:rPr>
              <a:t>-men är att högre priser minskar real penningmängd </a:t>
            </a:r>
            <a:r>
              <a:rPr lang="sv-SE" altLang="sv-SE" sz="1700" i="1" dirty="0" smtClean="0">
                <a:effectLst/>
              </a:rPr>
              <a:t>M/P</a:t>
            </a:r>
            <a:r>
              <a:rPr lang="sv-SE" altLang="sv-SE" sz="1700" dirty="0" smtClean="0">
                <a:effectLst/>
              </a:rPr>
              <a:t>. Detta driver upp räntan, vilket minskar efterfrågan (investeringarna) och därmed produktionen.</a:t>
            </a:r>
          </a:p>
          <a:p>
            <a:pPr eaLnBrk="1" hangingPunct="1"/>
            <a:r>
              <a:rPr lang="sv-SE" altLang="sv-SE" sz="1700" i="1" dirty="0" smtClean="0">
                <a:effectLst/>
              </a:rPr>
              <a:t>AD</a:t>
            </a:r>
            <a:r>
              <a:rPr lang="sv-SE" altLang="sv-SE" sz="1700" dirty="0" smtClean="0">
                <a:effectLst/>
              </a:rPr>
              <a:t>-kurvan förskjuts åt höger om penningmängden ökar (expansiv penningpolitik) och om offentlig konsumtion ökar eller skatter minskar (expansiv finanspolitik).</a:t>
            </a:r>
          </a:p>
          <a:p>
            <a:pPr eaLnBrk="1" hangingPunct="1"/>
            <a:r>
              <a:rPr lang="sv-SE" altLang="sv-SE" sz="1700" i="1" dirty="0" smtClean="0">
                <a:effectLst/>
              </a:rPr>
              <a:t>AS</a:t>
            </a:r>
            <a:r>
              <a:rPr lang="sv-SE" altLang="sv-SE" sz="1700" dirty="0" smtClean="0">
                <a:effectLst/>
              </a:rPr>
              <a:t>-kurvan bygger på arbetsmarknadens funktionssätt och företagens prissättning. Högre produktion minskar arbetslösheten, detta ökar lönerna, företagen svarar med att höja sina priser – vi får ett </a:t>
            </a:r>
            <a:r>
              <a:rPr lang="sv-SE" altLang="sv-SE" sz="1700" dirty="0" err="1" smtClean="0">
                <a:effectLst/>
              </a:rPr>
              <a:t>uppåtlutande</a:t>
            </a:r>
            <a:r>
              <a:rPr lang="sv-SE" altLang="sv-SE" sz="1700" dirty="0" smtClean="0">
                <a:effectLst/>
              </a:rPr>
              <a:t> (positivt) samband mellan produktion och priser.</a:t>
            </a:r>
          </a:p>
        </p:txBody>
      </p:sp>
      <p:sp>
        <p:nvSpPr>
          <p:cNvPr id="540677" name="Rectangle 5"/>
          <p:cNvSpPr>
            <a:spLocks noChangeArrowheads="1"/>
          </p:cNvSpPr>
          <p:nvPr/>
        </p:nvSpPr>
        <p:spPr bwMode="auto">
          <a:xfrm>
            <a:off x="563563" y="5411788"/>
            <a:ext cx="7924800" cy="80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36550" indent="-336550" algn="l">
              <a:spcBef>
                <a:spcPct val="10000"/>
              </a:spcBef>
              <a:spcAft>
                <a:spcPct val="10000"/>
              </a:spcAft>
              <a:buClr>
                <a:srgbClr val="003300"/>
              </a:buClr>
              <a:buFont typeface="Wingdings" pitchFamily="2" charset="2"/>
              <a:buChar char="§"/>
              <a:defRPr sz="2800">
                <a:solidFill>
                  <a:schemeClr val="tx1"/>
                </a:solidFill>
                <a:latin typeface="Arial" pitchFamily="34" charset="0"/>
              </a:defRPr>
            </a:lvl1pPr>
            <a:lvl2pPr marL="911225" indent="-393700" algn="l">
              <a:spcBef>
                <a:spcPct val="10000"/>
              </a:spcBef>
              <a:spcAft>
                <a:spcPct val="10000"/>
              </a:spcAft>
              <a:buClr>
                <a:srgbClr val="006600"/>
              </a:buClr>
              <a:buSzPct val="90000"/>
              <a:buFont typeface="Wingdings" pitchFamily="2" charset="2"/>
              <a:buChar char="§"/>
              <a:defRPr sz="2400">
                <a:solidFill>
                  <a:schemeClr val="tx1"/>
                </a:solidFill>
                <a:latin typeface="Arial" pitchFamily="34" charset="0"/>
              </a:defRPr>
            </a:lvl2pPr>
            <a:lvl3pPr marL="1406525" indent="-381000" algn="l">
              <a:spcBef>
                <a:spcPct val="10000"/>
              </a:spcBef>
              <a:spcAft>
                <a:spcPct val="10000"/>
              </a:spcAft>
              <a:buSzPct val="90000"/>
              <a:defRPr sz="2000">
                <a:solidFill>
                  <a:schemeClr val="tx1"/>
                </a:solidFill>
                <a:latin typeface="Arial" pitchFamily="34" charset="0"/>
              </a:defRPr>
            </a:lvl3pPr>
            <a:lvl4pPr marL="1901825" indent="-381000" algn="l">
              <a:spcBef>
                <a:spcPct val="10000"/>
              </a:spcBef>
              <a:spcAft>
                <a:spcPct val="10000"/>
              </a:spcAft>
              <a:buChar char="–"/>
              <a:defRPr sz="2000">
                <a:solidFill>
                  <a:schemeClr val="tx1"/>
                </a:solidFill>
                <a:latin typeface="Arial" pitchFamily="34" charset="0"/>
              </a:defRPr>
            </a:lvl4pPr>
            <a:lvl5pPr marL="2397125" indent="-381000" algn="l">
              <a:spcBef>
                <a:spcPct val="10000"/>
              </a:spcBef>
              <a:spcAft>
                <a:spcPct val="10000"/>
              </a:spcAft>
              <a:buChar char="»"/>
              <a:defRPr sz="2000">
                <a:solidFill>
                  <a:schemeClr val="tx1"/>
                </a:solidFill>
                <a:latin typeface="Arial" pitchFamily="34" charset="0"/>
              </a:defRPr>
            </a:lvl5pPr>
            <a:lvl6pPr marL="2854325" indent="-381000" eaLnBrk="0" fontAlgn="base" hangingPunct="0">
              <a:spcBef>
                <a:spcPct val="10000"/>
              </a:spcBef>
              <a:spcAft>
                <a:spcPct val="10000"/>
              </a:spcAft>
              <a:buChar char="»"/>
              <a:defRPr sz="2000">
                <a:solidFill>
                  <a:schemeClr val="tx1"/>
                </a:solidFill>
                <a:latin typeface="Arial" pitchFamily="34" charset="0"/>
              </a:defRPr>
            </a:lvl6pPr>
            <a:lvl7pPr marL="3311525" indent="-381000" eaLnBrk="0" fontAlgn="base" hangingPunct="0">
              <a:spcBef>
                <a:spcPct val="10000"/>
              </a:spcBef>
              <a:spcAft>
                <a:spcPct val="10000"/>
              </a:spcAft>
              <a:buChar char="»"/>
              <a:defRPr sz="2000">
                <a:solidFill>
                  <a:schemeClr val="tx1"/>
                </a:solidFill>
                <a:latin typeface="Arial" pitchFamily="34" charset="0"/>
              </a:defRPr>
            </a:lvl7pPr>
            <a:lvl8pPr marL="3768725" indent="-381000" eaLnBrk="0" fontAlgn="base" hangingPunct="0">
              <a:spcBef>
                <a:spcPct val="10000"/>
              </a:spcBef>
              <a:spcAft>
                <a:spcPct val="10000"/>
              </a:spcAft>
              <a:buChar char="»"/>
              <a:defRPr sz="2000">
                <a:solidFill>
                  <a:schemeClr val="tx1"/>
                </a:solidFill>
                <a:latin typeface="Arial" pitchFamily="34" charset="0"/>
              </a:defRPr>
            </a:lvl8pPr>
            <a:lvl9pPr marL="4225925" indent="-381000" eaLnBrk="0" fontAlgn="base" hangingPunct="0">
              <a:spcBef>
                <a:spcPct val="10000"/>
              </a:spcBef>
              <a:spcAft>
                <a:spcPct val="10000"/>
              </a:spcAft>
              <a:buChar char="»"/>
              <a:defRPr sz="2000">
                <a:solidFill>
                  <a:schemeClr val="tx1"/>
                </a:solidFill>
                <a:latin typeface="Arial" pitchFamily="34" charset="0"/>
              </a:defRPr>
            </a:lvl9pPr>
          </a:lstStyle>
          <a:p>
            <a:pPr eaLnBrk="1" hangingPunct="1">
              <a:lnSpc>
                <a:spcPct val="90000"/>
              </a:lnSpc>
            </a:pPr>
            <a:r>
              <a:rPr lang="sv-SE" altLang="sv-SE" sz="1700" dirty="0"/>
              <a:t>Som vi kan se förskjuts </a:t>
            </a:r>
            <a:r>
              <a:rPr lang="sv-SE" altLang="sv-SE" sz="1700" i="1" dirty="0"/>
              <a:t>AS</a:t>
            </a:r>
            <a:r>
              <a:rPr lang="sv-SE" altLang="sv-SE" sz="1700" dirty="0"/>
              <a:t>-kurvan </a:t>
            </a:r>
            <a:r>
              <a:rPr lang="sv-SE" altLang="sv-SE" sz="1700" dirty="0" smtClean="0"/>
              <a:t>uppåt </a:t>
            </a:r>
            <a:r>
              <a:rPr lang="sv-SE" altLang="sv-SE" sz="1700" dirty="0"/>
              <a:t>om förväntade priser går upp och om prispåslaget går upp.</a:t>
            </a:r>
          </a:p>
          <a:p>
            <a:pPr eaLnBrk="1" hangingPunct="1">
              <a:lnSpc>
                <a:spcPct val="90000"/>
              </a:lnSpc>
            </a:pPr>
            <a:r>
              <a:rPr lang="sv-SE" altLang="sv-SE" sz="1700" dirty="0"/>
              <a:t>När produktionen är på sin potentiella nivå är, per definition, </a:t>
            </a:r>
            <a:r>
              <a:rPr lang="sv-SE" altLang="sv-SE" sz="1700" i="1" dirty="0"/>
              <a:t>P</a:t>
            </a:r>
            <a:r>
              <a:rPr lang="sv-SE" altLang="sv-SE" sz="1700" dirty="0"/>
              <a:t>=</a:t>
            </a:r>
            <a:r>
              <a:rPr lang="sv-SE" altLang="sv-SE" sz="1700" i="1" dirty="0" err="1"/>
              <a:t>P</a:t>
            </a:r>
            <a:r>
              <a:rPr lang="sv-SE" altLang="sv-SE" sz="1700" i="1" baseline="30000" dirty="0" err="1"/>
              <a:t>e</a:t>
            </a:r>
            <a:endParaRPr lang="sv-SE" altLang="sv-SE" sz="1700" i="1" baseline="30000" dirty="0"/>
          </a:p>
          <a:p>
            <a:pPr eaLnBrk="1" hangingPunct="1">
              <a:lnSpc>
                <a:spcPct val="90000"/>
              </a:lnSpc>
            </a:pPr>
            <a:endParaRPr lang="sv-SE" altLang="sv-SE" sz="1700" dirty="0"/>
          </a:p>
        </p:txBody>
      </p:sp>
      <p:sp>
        <p:nvSpPr>
          <p:cNvPr id="54277" name="Slide Number Placeholder 2"/>
          <p:cNvSpPr>
            <a:spLocks noGrp="1"/>
          </p:cNvSpPr>
          <p:nvPr>
            <p:ph type="sldNum" sz="quarter" idx="10"/>
          </p:nvPr>
        </p:nvSpPr>
        <p:spPr>
          <a:xfrm>
            <a:off x="0" y="6516688"/>
            <a:ext cx="2555875" cy="341312"/>
          </a:xfrm>
          <a:noFill/>
        </p:spPr>
        <p:txBody>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r>
              <a:rPr lang="sv-SE" altLang="sv-SE" sz="1600" smtClean="0"/>
              <a:t>Sammanfattning: sid. </a:t>
            </a:r>
            <a:fld id="{404CCACA-CE92-49AE-897C-E22548D824F1}" type="slidenum">
              <a:rPr lang="en-GB" altLang="sv-SE" sz="1600" smtClean="0"/>
              <a:pPr/>
              <a:t>19</a:t>
            </a:fld>
            <a:endParaRPr lang="en-GB" altLang="sv-SE" sz="1600" smtClean="0"/>
          </a:p>
        </p:txBody>
      </p:sp>
      <p:graphicFrame>
        <p:nvGraphicFramePr>
          <p:cNvPr id="2" name="Object 1"/>
          <p:cNvGraphicFramePr>
            <a:graphicFrameLocks noChangeAspect="1"/>
          </p:cNvGraphicFramePr>
          <p:nvPr>
            <p:extLst>
              <p:ext uri="{D42A27DB-BD31-4B8C-83A1-F6EECF244321}">
                <p14:modId xmlns:p14="http://schemas.microsoft.com/office/powerpoint/2010/main" val="4197879185"/>
              </p:ext>
            </p:extLst>
          </p:nvPr>
        </p:nvGraphicFramePr>
        <p:xfrm>
          <a:off x="3062288" y="4602163"/>
          <a:ext cx="2927350" cy="677862"/>
        </p:xfrm>
        <a:graphic>
          <a:graphicData uri="http://schemas.openxmlformats.org/presentationml/2006/ole">
            <mc:AlternateContent xmlns:mc="http://schemas.openxmlformats.org/markup-compatibility/2006">
              <mc:Choice xmlns:v="urn:schemas-microsoft-com:vml" Requires="v">
                <p:oleObj spid="_x0000_s54318" name="Equation" r:id="rId3" imgW="1866600" imgH="431640" progId="Equation.3">
                  <p:embed/>
                </p:oleObj>
              </mc:Choice>
              <mc:Fallback>
                <p:oleObj name="Equation" r:id="rId3" imgW="1866600" imgH="431640" progId="Equation.3">
                  <p:embed/>
                  <p:pic>
                    <p:nvPicPr>
                      <p:cNvPr id="0" name="Object 1"/>
                      <p:cNvPicPr>
                        <a:picLocks noChangeAspect="1" noChangeArrowheads="1"/>
                      </p:cNvPicPr>
                      <p:nvPr/>
                    </p:nvPicPr>
                    <p:blipFill>
                      <a:blip r:embed="rId4"/>
                      <a:srcRect/>
                      <a:stretch>
                        <a:fillRect/>
                      </a:stretch>
                    </p:blipFill>
                    <p:spPr bwMode="auto">
                      <a:xfrm>
                        <a:off x="3062288" y="4602163"/>
                        <a:ext cx="2927350"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4067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067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067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540677">
                                            <p:txEl>
                                              <p:pRg st="0" end="0"/>
                                            </p:txEl>
                                          </p:spTgt>
                                        </p:tgtEl>
                                        <p:attrNameLst>
                                          <p:attrName>style.visibility</p:attrName>
                                        </p:attrNameLst>
                                      </p:cBhvr>
                                      <p:to>
                                        <p:strVal val="visible"/>
                                      </p:to>
                                    </p:set>
                                    <p:animEffect transition="in" filter="wipe(left)">
                                      <p:cBhvr>
                                        <p:cTn id="21" dur="500"/>
                                        <p:tgtEl>
                                          <p:spTgt spid="540677">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540677">
                                            <p:txEl>
                                              <p:pRg st="1" end="1"/>
                                            </p:txEl>
                                          </p:spTgt>
                                        </p:tgtEl>
                                        <p:attrNameLst>
                                          <p:attrName>style.visibility</p:attrName>
                                        </p:attrNameLst>
                                      </p:cBhvr>
                                      <p:to>
                                        <p:strVal val="visible"/>
                                      </p:to>
                                    </p:set>
                                    <p:animEffect transition="in" filter="wipe(left)">
                                      <p:cBhvr>
                                        <p:cTn id="26" dur="500"/>
                                        <p:tgtEl>
                                          <p:spTgt spid="54067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0675" grpId="0" build="p"/>
      <p:bldP spid="540677" grpId="0" build="p" bldLvl="2"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2"/>
          <p:cNvSpPr>
            <a:spLocks noGrp="1"/>
          </p:cNvSpPr>
          <p:nvPr>
            <p:ph type="sldNum" sz="quarter" idx="10"/>
          </p:nvPr>
        </p:nvSpPr>
        <p:spPr>
          <a:xfrm>
            <a:off x="0" y="6516688"/>
            <a:ext cx="2555875" cy="341312"/>
          </a:xfrm>
          <a:noFill/>
        </p:spPr>
        <p:txBody>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r>
              <a:rPr lang="sv-SE" altLang="sv-SE" sz="1600" smtClean="0"/>
              <a:t>Sammanfattning: sid. </a:t>
            </a:r>
            <a:fld id="{3768E483-4163-444A-B5D0-EEE39CA49F2B}" type="slidenum">
              <a:rPr lang="en-GB" altLang="sv-SE" sz="1600" smtClean="0"/>
              <a:pPr/>
              <a:t>2</a:t>
            </a:fld>
            <a:endParaRPr lang="en-GB" altLang="sv-SE" sz="1600" smtClean="0"/>
          </a:p>
        </p:txBody>
      </p:sp>
      <p:sp>
        <p:nvSpPr>
          <p:cNvPr id="267266" name="Rectangle 2"/>
          <p:cNvSpPr>
            <a:spLocks noGrp="1" noChangeArrowheads="1"/>
          </p:cNvSpPr>
          <p:nvPr>
            <p:ph type="title"/>
          </p:nvPr>
        </p:nvSpPr>
        <p:spPr/>
        <p:txBody>
          <a:bodyPr/>
          <a:lstStyle/>
          <a:p>
            <a:pPr eaLnBrk="1" hangingPunct="1">
              <a:defRPr/>
            </a:pPr>
            <a:r>
              <a:rPr lang="sv-SE" altLang="sv-SE" dirty="0" smtClean="0"/>
              <a:t>BNP</a:t>
            </a:r>
            <a:endParaRPr lang="sv-SE" altLang="sv-SE" sz="2800" dirty="0" smtClean="0"/>
          </a:p>
        </p:txBody>
      </p:sp>
      <p:sp>
        <p:nvSpPr>
          <p:cNvPr id="267267" name="Rectangle 3"/>
          <p:cNvSpPr>
            <a:spLocks noChangeArrowheads="1"/>
          </p:cNvSpPr>
          <p:nvPr/>
        </p:nvSpPr>
        <p:spPr bwMode="auto">
          <a:xfrm>
            <a:off x="682625" y="1430338"/>
            <a:ext cx="8077200" cy="5008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lgn="l">
              <a:spcBef>
                <a:spcPct val="10000"/>
              </a:spcBef>
              <a:spcAft>
                <a:spcPct val="10000"/>
              </a:spcAft>
              <a:buClr>
                <a:srgbClr val="003300"/>
              </a:buClr>
              <a:buFont typeface="Wingdings" pitchFamily="2" charset="2"/>
              <a:buChar char="§"/>
              <a:defRPr sz="2800">
                <a:solidFill>
                  <a:schemeClr val="tx1"/>
                </a:solidFill>
                <a:latin typeface="Arial" pitchFamily="34" charset="0"/>
              </a:defRPr>
            </a:lvl1pPr>
            <a:lvl2pPr marL="1027113" indent="-457200" algn="l">
              <a:spcBef>
                <a:spcPct val="10000"/>
              </a:spcBef>
              <a:spcAft>
                <a:spcPct val="10000"/>
              </a:spcAft>
              <a:buClr>
                <a:srgbClr val="006600"/>
              </a:buClr>
              <a:buSzPct val="90000"/>
              <a:buFont typeface="Wingdings" pitchFamily="2" charset="2"/>
              <a:buChar char="§"/>
              <a:defRPr sz="2400">
                <a:solidFill>
                  <a:schemeClr val="tx1"/>
                </a:solidFill>
                <a:latin typeface="Arial" pitchFamily="34" charset="0"/>
              </a:defRPr>
            </a:lvl2pPr>
            <a:lvl3pPr marL="1427163" indent="-457200" algn="l">
              <a:spcBef>
                <a:spcPct val="10000"/>
              </a:spcBef>
              <a:spcAft>
                <a:spcPct val="10000"/>
              </a:spcAft>
              <a:buSzPct val="90000"/>
              <a:defRPr sz="2000">
                <a:solidFill>
                  <a:schemeClr val="tx1"/>
                </a:solidFill>
                <a:latin typeface="Arial" pitchFamily="34" charset="0"/>
              </a:defRPr>
            </a:lvl3pPr>
            <a:lvl4pPr marL="1714500" indent="-457200" algn="l">
              <a:spcBef>
                <a:spcPct val="10000"/>
              </a:spcBef>
              <a:spcAft>
                <a:spcPct val="10000"/>
              </a:spcAft>
              <a:buChar char="–"/>
              <a:defRPr sz="2000">
                <a:solidFill>
                  <a:schemeClr val="tx1"/>
                </a:solidFill>
                <a:latin typeface="Arial" pitchFamily="34" charset="0"/>
              </a:defRPr>
            </a:lvl4pPr>
            <a:lvl5pPr marL="2003425" indent="-457200" algn="l">
              <a:spcBef>
                <a:spcPct val="10000"/>
              </a:spcBef>
              <a:spcAft>
                <a:spcPct val="10000"/>
              </a:spcAft>
              <a:buChar char="»"/>
              <a:defRPr sz="2000">
                <a:solidFill>
                  <a:schemeClr val="tx1"/>
                </a:solidFill>
                <a:latin typeface="Arial" pitchFamily="34" charset="0"/>
              </a:defRPr>
            </a:lvl5pPr>
            <a:lvl6pPr marL="2460625" indent="-457200" eaLnBrk="0" fontAlgn="base" hangingPunct="0">
              <a:spcBef>
                <a:spcPct val="10000"/>
              </a:spcBef>
              <a:spcAft>
                <a:spcPct val="10000"/>
              </a:spcAft>
              <a:buChar char="»"/>
              <a:defRPr sz="2000">
                <a:solidFill>
                  <a:schemeClr val="tx1"/>
                </a:solidFill>
                <a:latin typeface="Arial" pitchFamily="34" charset="0"/>
              </a:defRPr>
            </a:lvl6pPr>
            <a:lvl7pPr marL="2917825" indent="-457200" eaLnBrk="0" fontAlgn="base" hangingPunct="0">
              <a:spcBef>
                <a:spcPct val="10000"/>
              </a:spcBef>
              <a:spcAft>
                <a:spcPct val="10000"/>
              </a:spcAft>
              <a:buChar char="»"/>
              <a:defRPr sz="2000">
                <a:solidFill>
                  <a:schemeClr val="tx1"/>
                </a:solidFill>
                <a:latin typeface="Arial" pitchFamily="34" charset="0"/>
              </a:defRPr>
            </a:lvl7pPr>
            <a:lvl8pPr marL="3375025" indent="-457200" eaLnBrk="0" fontAlgn="base" hangingPunct="0">
              <a:spcBef>
                <a:spcPct val="10000"/>
              </a:spcBef>
              <a:spcAft>
                <a:spcPct val="10000"/>
              </a:spcAft>
              <a:buChar char="»"/>
              <a:defRPr sz="2000">
                <a:solidFill>
                  <a:schemeClr val="tx1"/>
                </a:solidFill>
                <a:latin typeface="Arial" pitchFamily="34" charset="0"/>
              </a:defRPr>
            </a:lvl8pPr>
            <a:lvl9pPr marL="3832225" indent="-457200" eaLnBrk="0" fontAlgn="base" hangingPunct="0">
              <a:spcBef>
                <a:spcPct val="10000"/>
              </a:spcBef>
              <a:spcAft>
                <a:spcPct val="10000"/>
              </a:spcAft>
              <a:buChar char="»"/>
              <a:defRPr sz="2000">
                <a:solidFill>
                  <a:schemeClr val="tx1"/>
                </a:solidFill>
                <a:latin typeface="Arial" pitchFamily="34" charset="0"/>
              </a:defRPr>
            </a:lvl9pPr>
          </a:lstStyle>
          <a:p>
            <a:pPr eaLnBrk="1" hangingPunct="1"/>
            <a:r>
              <a:rPr lang="sv-SE" altLang="sv-SE" sz="1800" dirty="0" smtClean="0"/>
              <a:t>BNP kanske den mest centrala endogena variabeln. Kan beräknas på tre sätt; summan av förädlingsvärde, summan av inkomster (</a:t>
            </a:r>
            <a:r>
              <a:rPr lang="sv-SE" altLang="sv-SE" sz="1800" dirty="0" err="1" smtClean="0"/>
              <a:t>inkl</a:t>
            </a:r>
            <a:r>
              <a:rPr lang="sv-SE" altLang="sv-SE" sz="1800" dirty="0" smtClean="0"/>
              <a:t> kapitalersättningar) och summan av produktion av varor och tjänster till slutlig användning).</a:t>
            </a:r>
          </a:p>
          <a:p>
            <a:pPr eaLnBrk="1" hangingPunct="1"/>
            <a:r>
              <a:rPr lang="sv-SE" altLang="sv-SE" sz="1800" dirty="0" smtClean="0"/>
              <a:t>Priser måste användas för att väga samman värdet av olika varor och tjänster. BNP kan mätas i;</a:t>
            </a:r>
          </a:p>
          <a:p>
            <a:pPr lvl="1" eaLnBrk="1" hangingPunct="1">
              <a:buFont typeface="+mj-lt"/>
              <a:buAutoNum type="arabicPeriod"/>
            </a:pPr>
            <a:r>
              <a:rPr lang="sv-SE" altLang="sv-SE" sz="1400" dirty="0" smtClean="0"/>
              <a:t>faktiska marknadspriser samma år och i samma land som BNP beräknas.</a:t>
            </a:r>
          </a:p>
          <a:p>
            <a:pPr lvl="1" eaLnBrk="1" hangingPunct="1">
              <a:buFont typeface="+mj-lt"/>
              <a:buAutoNum type="arabicPeriod"/>
            </a:pPr>
            <a:r>
              <a:rPr lang="sv-SE" altLang="sv-SE" sz="1400" dirty="0" smtClean="0"/>
              <a:t>ett visst basårs priser,</a:t>
            </a:r>
          </a:p>
          <a:p>
            <a:pPr lvl="1" eaLnBrk="1" hangingPunct="1">
              <a:buFont typeface="+mj-lt"/>
              <a:buAutoNum type="arabicPeriod"/>
            </a:pPr>
            <a:r>
              <a:rPr lang="sv-SE" altLang="sv-SE" sz="1400" dirty="0" smtClean="0"/>
              <a:t>gemensamma internationella priser (ofta USAs).</a:t>
            </a:r>
          </a:p>
          <a:p>
            <a:pPr eaLnBrk="1" hangingPunct="1"/>
            <a:r>
              <a:rPr lang="sv-SE" altLang="sv-SE" sz="1800" dirty="0" smtClean="0"/>
              <a:t>Tillväxten i BNP enligt 1. är nominell BNP tillväxt. Tillväxten i BNP enligt 2. är real tillväxt. Skillnaden i dessa är inflation (i BNP-deflatorn, inte KPI som avser sammanvägda kvalitetsjusterade prisökningar i det som konsumeras). Man använder 3. för att jämföra köpkraft mellan olika länder (PPP-justerad BNP).</a:t>
            </a:r>
            <a:endParaRPr lang="en-US" sz="1800" dirty="0"/>
          </a:p>
        </p:txBody>
      </p:sp>
    </p:spTree>
    <p:extLst>
      <p:ext uri="{BB962C8B-B14F-4D97-AF65-F5344CB8AC3E}">
        <p14:creationId xmlns:p14="http://schemas.microsoft.com/office/powerpoint/2010/main" val="70396934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7267">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67267">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67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4530" name="Rectangle 2"/>
          <p:cNvSpPr>
            <a:spLocks noGrp="1" noChangeArrowheads="1"/>
          </p:cNvSpPr>
          <p:nvPr>
            <p:ph type="title"/>
          </p:nvPr>
        </p:nvSpPr>
        <p:spPr/>
        <p:txBody>
          <a:bodyPr/>
          <a:lstStyle/>
          <a:p>
            <a:pPr eaLnBrk="1" hangingPunct="1">
              <a:defRPr/>
            </a:pPr>
            <a:r>
              <a:rPr lang="sv-SE" altLang="sv-SE" i="1" dirty="0" smtClean="0"/>
              <a:t>AS-AD</a:t>
            </a:r>
            <a:r>
              <a:rPr lang="sv-SE" altLang="sv-SE" dirty="0" smtClean="0"/>
              <a:t> modellens dynamik</a:t>
            </a:r>
          </a:p>
        </p:txBody>
      </p:sp>
      <p:sp>
        <p:nvSpPr>
          <p:cNvPr id="534531" name="Rectangle 3"/>
          <p:cNvSpPr>
            <a:spLocks noGrp="1" noChangeArrowheads="1"/>
          </p:cNvSpPr>
          <p:nvPr>
            <p:ph type="body" idx="1"/>
          </p:nvPr>
        </p:nvSpPr>
        <p:spPr>
          <a:xfrm>
            <a:off x="192088" y="1360488"/>
            <a:ext cx="4383088" cy="3421062"/>
          </a:xfrm>
        </p:spPr>
        <p:txBody>
          <a:bodyPr/>
          <a:lstStyle/>
          <a:p>
            <a:pPr eaLnBrk="1" hangingPunct="1">
              <a:lnSpc>
                <a:spcPct val="90000"/>
              </a:lnSpc>
              <a:defRPr/>
            </a:pPr>
            <a:r>
              <a:rPr lang="sv-SE" altLang="sv-SE" sz="1600" i="1" dirty="0" smtClean="0">
                <a:effectLst>
                  <a:outerShdw blurRad="38100" dist="38100" dir="2700000" algn="tl">
                    <a:srgbClr val="FFFFFF"/>
                  </a:outerShdw>
                </a:effectLst>
              </a:rPr>
              <a:t>AS-AD</a:t>
            </a:r>
            <a:r>
              <a:rPr lang="sv-SE" altLang="sv-SE" sz="1600" dirty="0" smtClean="0">
                <a:effectLst>
                  <a:outerShdw blurRad="38100" dist="38100" dir="2700000" algn="tl">
                    <a:srgbClr val="FFFFFF"/>
                  </a:outerShdw>
                </a:effectLst>
              </a:rPr>
              <a:t> modellens dynamik bygger helt på den tröga anpassningen av prisförvänt-</a:t>
            </a:r>
            <a:r>
              <a:rPr lang="sv-SE" altLang="sv-SE" sz="1600" dirty="0" err="1" smtClean="0">
                <a:effectLst>
                  <a:outerShdw blurRad="38100" dist="38100" dir="2700000" algn="tl">
                    <a:srgbClr val="FFFFFF"/>
                  </a:outerShdw>
                </a:effectLst>
              </a:rPr>
              <a:t>ningarna</a:t>
            </a:r>
            <a:r>
              <a:rPr lang="sv-SE" altLang="sv-SE" sz="1600" dirty="0" smtClean="0">
                <a:effectLst>
                  <a:outerShdw blurRad="38100" dist="38100" dir="2700000" algn="tl">
                    <a:srgbClr val="FFFFFF"/>
                  </a:outerShdw>
                </a:effectLst>
              </a:rPr>
              <a:t> (och därmed priserna). På kort, men inte på medellång sikt, kan </a:t>
            </a:r>
            <a:r>
              <a:rPr lang="sv-SE" altLang="sv-SE" sz="1600" dirty="0" err="1" smtClean="0">
                <a:effectLst>
                  <a:outerShdw blurRad="38100" dist="38100" dir="2700000" algn="tl">
                    <a:srgbClr val="FFFFFF"/>
                  </a:outerShdw>
                </a:effectLst>
              </a:rPr>
              <a:t>förvän-tade</a:t>
            </a:r>
            <a:r>
              <a:rPr lang="sv-SE" altLang="sv-SE" sz="1600" dirty="0" smtClean="0">
                <a:effectLst>
                  <a:outerShdw blurRad="38100" dist="38100" dir="2700000" algn="tl">
                    <a:srgbClr val="FFFFFF"/>
                  </a:outerShdw>
                </a:effectLst>
              </a:rPr>
              <a:t> priser avvika från de förväntade. </a:t>
            </a:r>
          </a:p>
          <a:p>
            <a:pPr eaLnBrk="1" hangingPunct="1">
              <a:lnSpc>
                <a:spcPct val="90000"/>
              </a:lnSpc>
              <a:defRPr/>
            </a:pPr>
            <a:r>
              <a:rPr lang="sv-SE" altLang="sv-SE" sz="1600" dirty="0" smtClean="0">
                <a:effectLst>
                  <a:outerShdw blurRad="38100" dist="38100" dir="2700000" algn="tl">
                    <a:srgbClr val="FFFFFF"/>
                  </a:outerShdw>
                </a:effectLst>
              </a:rPr>
              <a:t>I figuren är förväntade priser i utgångs-läget </a:t>
            </a:r>
            <a:r>
              <a:rPr lang="sv-SE" altLang="sv-SE" sz="1600" i="1" dirty="0" smtClean="0">
                <a:effectLst>
                  <a:outerShdw blurRad="38100" dist="38100" dir="2700000" algn="tl">
                    <a:srgbClr val="FFFFFF"/>
                  </a:outerShdw>
                </a:effectLst>
              </a:rPr>
              <a:t>P</a:t>
            </a:r>
            <a:r>
              <a:rPr lang="sv-SE" altLang="sv-SE" sz="1600" i="1" spc="-500" baseline="-25000" dirty="0" smtClean="0">
                <a:effectLst>
                  <a:outerShdw blurRad="38100" dist="38100" dir="2700000" algn="tl">
                    <a:srgbClr val="FFFFFF"/>
                  </a:outerShdw>
                </a:effectLst>
              </a:rPr>
              <a:t>0</a:t>
            </a:r>
            <a:r>
              <a:rPr lang="sv-SE" altLang="sv-SE" sz="1600" i="1" baseline="30000" dirty="0" smtClean="0">
                <a:effectLst>
                  <a:outerShdw blurRad="38100" dist="38100" dir="2700000" algn="tl">
                    <a:srgbClr val="FFFFFF"/>
                  </a:outerShdw>
                </a:effectLst>
              </a:rPr>
              <a:t>e</a:t>
            </a:r>
            <a:r>
              <a:rPr lang="sv-SE" altLang="sv-SE" sz="1600" i="1" dirty="0" smtClean="0">
                <a:effectLst>
                  <a:outerShdw blurRad="38100" dist="38100" dir="2700000" algn="tl">
                    <a:srgbClr val="FFFFFF"/>
                  </a:outerShdw>
                </a:effectLst>
              </a:rPr>
              <a:t>.</a:t>
            </a:r>
            <a:r>
              <a:rPr lang="sv-SE" altLang="sv-SE" sz="1600" dirty="0" smtClean="0">
                <a:effectLst>
                  <a:outerShdw blurRad="38100" dist="38100" dir="2700000" algn="tl">
                    <a:srgbClr val="FFFFFF"/>
                  </a:outerShdw>
                </a:effectLst>
              </a:rPr>
              <a:t>  </a:t>
            </a:r>
            <a:endParaRPr lang="sv-SE" altLang="sv-SE" sz="1600" baseline="30000" dirty="0" smtClean="0">
              <a:effectLst>
                <a:outerShdw blurRad="38100" dist="38100" dir="2700000" algn="tl">
                  <a:srgbClr val="FFFFFF"/>
                </a:outerShdw>
              </a:effectLst>
            </a:endParaRPr>
          </a:p>
          <a:p>
            <a:pPr eaLnBrk="1" hangingPunct="1">
              <a:lnSpc>
                <a:spcPct val="90000"/>
              </a:lnSpc>
              <a:defRPr/>
            </a:pPr>
            <a:r>
              <a:rPr lang="sv-SE" altLang="sv-SE" sz="1600" dirty="0" smtClean="0">
                <a:effectLst>
                  <a:outerShdw blurRad="38100" dist="38100" dir="2700000" algn="tl">
                    <a:srgbClr val="FFFFFF"/>
                  </a:outerShdw>
                </a:effectLst>
              </a:rPr>
              <a:t>Jämvikten är dock vid </a:t>
            </a:r>
            <a:r>
              <a:rPr lang="sv-SE" altLang="sv-SE" sz="1600" i="1" dirty="0" smtClean="0">
                <a:effectLst>
                  <a:outerShdw blurRad="38100" dist="38100" dir="2700000" algn="tl">
                    <a:srgbClr val="FFFFFF"/>
                  </a:outerShdw>
                </a:effectLst>
              </a:rPr>
              <a:t>A, </a:t>
            </a:r>
            <a:r>
              <a:rPr lang="sv-SE" altLang="sv-SE" sz="1600" dirty="0" smtClean="0">
                <a:effectLst>
                  <a:outerShdw blurRad="38100" dist="38100" dir="2700000" algn="tl">
                    <a:srgbClr val="FFFFFF"/>
                  </a:outerShdw>
                </a:effectLst>
              </a:rPr>
              <a:t>så lönesättarna har underskattat prisnivån som är </a:t>
            </a:r>
            <a:r>
              <a:rPr lang="sv-SE" altLang="sv-SE" sz="1600" i="1" dirty="0" smtClean="0">
                <a:effectLst>
                  <a:outerShdw blurRad="38100" dist="38100" dir="2700000" algn="tl">
                    <a:srgbClr val="FFFFFF"/>
                  </a:outerShdw>
                </a:effectLst>
              </a:rPr>
              <a:t>P</a:t>
            </a:r>
            <a:r>
              <a:rPr lang="sv-SE" altLang="sv-SE" sz="1600" i="1" baseline="-25000" dirty="0" smtClean="0">
                <a:effectLst>
                  <a:outerShdw blurRad="38100" dist="38100" dir="2700000" algn="tl">
                    <a:srgbClr val="FFFFFF"/>
                  </a:outerShdw>
                </a:effectLst>
              </a:rPr>
              <a:t>0</a:t>
            </a:r>
            <a:r>
              <a:rPr lang="sv-SE" altLang="sv-SE" sz="1600" dirty="0" smtClean="0">
                <a:effectLst>
                  <a:outerShdw blurRad="38100" dist="38100" dir="2700000" algn="tl">
                    <a:srgbClr val="FFFFFF"/>
                  </a:outerShdw>
                </a:effectLst>
              </a:rPr>
              <a:t> och reallönen är därmed lägre än vad man förväntat. </a:t>
            </a:r>
          </a:p>
          <a:p>
            <a:pPr eaLnBrk="1" hangingPunct="1">
              <a:lnSpc>
                <a:spcPct val="90000"/>
              </a:lnSpc>
              <a:defRPr/>
            </a:pPr>
            <a:r>
              <a:rPr lang="sv-SE" altLang="sv-SE" sz="1600" dirty="0" smtClean="0">
                <a:effectLst>
                  <a:outerShdw blurRad="38100" dist="38100" dir="2700000" algn="tl">
                    <a:srgbClr val="FFFFFF"/>
                  </a:outerShdw>
                </a:effectLst>
              </a:rPr>
              <a:t>Lönesättarna reviderar upp sina pris-förväntningar och sätter högre nominal-löner. Det leder till att </a:t>
            </a:r>
            <a:r>
              <a:rPr lang="sv-SE" altLang="sv-SE" sz="1600" i="1" dirty="0" smtClean="0">
                <a:effectLst>
                  <a:outerShdw blurRad="38100" dist="38100" dir="2700000" algn="tl">
                    <a:srgbClr val="FFFFFF"/>
                  </a:outerShdw>
                </a:effectLst>
              </a:rPr>
              <a:t>AS</a:t>
            </a:r>
            <a:r>
              <a:rPr lang="sv-SE" altLang="sv-SE" sz="1600" dirty="0" smtClean="0">
                <a:effectLst>
                  <a:outerShdw blurRad="38100" dist="38100" dir="2700000" algn="tl">
                    <a:srgbClr val="FFFFFF"/>
                  </a:outerShdw>
                </a:effectLst>
              </a:rPr>
              <a:t>-kurvan förskjuts uppåt. </a:t>
            </a:r>
          </a:p>
        </p:txBody>
      </p:sp>
      <p:sp>
        <p:nvSpPr>
          <p:cNvPr id="55300" name="Line 6"/>
          <p:cNvSpPr>
            <a:spLocks noChangeShapeType="1"/>
          </p:cNvSpPr>
          <p:nvPr/>
        </p:nvSpPr>
        <p:spPr bwMode="auto">
          <a:xfrm>
            <a:off x="5059363" y="2247900"/>
            <a:ext cx="0" cy="3209925"/>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5301" name="Line 7"/>
          <p:cNvSpPr>
            <a:spLocks noChangeShapeType="1"/>
          </p:cNvSpPr>
          <p:nvPr/>
        </p:nvSpPr>
        <p:spPr bwMode="auto">
          <a:xfrm>
            <a:off x="5059363" y="5457825"/>
            <a:ext cx="3902075" cy="0"/>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5302" name="Text Box 8"/>
          <p:cNvSpPr txBox="1">
            <a:spLocks noChangeArrowheads="1"/>
          </p:cNvSpPr>
          <p:nvPr/>
        </p:nvSpPr>
        <p:spPr bwMode="auto">
          <a:xfrm rot="-5400000">
            <a:off x="3882232" y="3726656"/>
            <a:ext cx="1276350" cy="366713"/>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pPr algn="l">
              <a:buFontTx/>
              <a:buNone/>
            </a:pPr>
            <a:r>
              <a:rPr lang="sv-SE" altLang="sv-SE" sz="1800"/>
              <a:t>Prisnivå, </a:t>
            </a:r>
            <a:r>
              <a:rPr lang="sv-SE" altLang="sv-SE" sz="1800" i="1"/>
              <a:t>P</a:t>
            </a:r>
            <a:endParaRPr lang="en-GB" altLang="sv-SE" sz="1800" i="1"/>
          </a:p>
        </p:txBody>
      </p:sp>
      <p:sp>
        <p:nvSpPr>
          <p:cNvPr id="55303" name="Freeform 12"/>
          <p:cNvSpPr>
            <a:spLocks/>
          </p:cNvSpPr>
          <p:nvPr/>
        </p:nvSpPr>
        <p:spPr bwMode="auto">
          <a:xfrm>
            <a:off x="5356225" y="2914650"/>
            <a:ext cx="3062288" cy="1843088"/>
          </a:xfrm>
          <a:custGeom>
            <a:avLst/>
            <a:gdLst>
              <a:gd name="T0" fmla="*/ 0 w 1929"/>
              <a:gd name="T1" fmla="*/ 2147483647 h 1161"/>
              <a:gd name="T2" fmla="*/ 2147483647 w 1929"/>
              <a:gd name="T3" fmla="*/ 2051407744 h 1161"/>
              <a:gd name="T4" fmla="*/ 2147483647 w 1929"/>
              <a:gd name="T5" fmla="*/ 874493662 h 1161"/>
              <a:gd name="T6" fmla="*/ 2147483647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575" cap="flat" cmpd="sng">
            <a:solidFill>
              <a:srgbClr val="5A6EA6"/>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5304" name="Rectangle 13"/>
          <p:cNvSpPr>
            <a:spLocks noChangeArrowheads="1"/>
          </p:cNvSpPr>
          <p:nvPr/>
        </p:nvSpPr>
        <p:spPr bwMode="auto">
          <a:xfrm>
            <a:off x="4575175" y="4330700"/>
            <a:ext cx="521810" cy="40011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pPr algn="l">
              <a:buFontTx/>
              <a:buNone/>
            </a:pPr>
            <a:r>
              <a:rPr lang="sv-SE" altLang="sv-SE" sz="2000" i="1" dirty="0"/>
              <a:t>P</a:t>
            </a:r>
            <a:r>
              <a:rPr lang="sv-SE" altLang="sv-SE" sz="2000" i="1" spc="-500" baseline="-25000" dirty="0"/>
              <a:t>0</a:t>
            </a:r>
            <a:r>
              <a:rPr lang="sv-SE" altLang="sv-SE" sz="2400" i="1" baseline="30000" dirty="0"/>
              <a:t>e</a:t>
            </a:r>
            <a:endParaRPr lang="en-US" altLang="sv-SE" sz="2400" i="1" baseline="30000" dirty="0"/>
          </a:p>
        </p:txBody>
      </p:sp>
      <p:sp>
        <p:nvSpPr>
          <p:cNvPr id="55305" name="Rectangle 14"/>
          <p:cNvSpPr>
            <a:spLocks noChangeArrowheads="1"/>
          </p:cNvSpPr>
          <p:nvPr/>
        </p:nvSpPr>
        <p:spPr bwMode="auto">
          <a:xfrm>
            <a:off x="5926138" y="5434013"/>
            <a:ext cx="460375" cy="3667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pPr algn="l">
              <a:buFontTx/>
              <a:buNone/>
            </a:pPr>
            <a:r>
              <a:rPr lang="sv-SE" altLang="sv-SE" sz="1800" b="1" i="1"/>
              <a:t>Y</a:t>
            </a:r>
            <a:r>
              <a:rPr lang="sv-SE" altLang="sv-SE" sz="2400" b="1" i="1" baseline="-25000"/>
              <a:t>n</a:t>
            </a:r>
            <a:endParaRPr lang="en-US" altLang="sv-SE" sz="2400" b="1" i="1" baseline="-25000"/>
          </a:p>
        </p:txBody>
      </p:sp>
      <p:sp>
        <p:nvSpPr>
          <p:cNvPr id="55306" name="Line 15"/>
          <p:cNvSpPr>
            <a:spLocks noChangeShapeType="1"/>
          </p:cNvSpPr>
          <p:nvPr/>
        </p:nvSpPr>
        <p:spPr bwMode="auto">
          <a:xfrm>
            <a:off x="5076825" y="4511675"/>
            <a:ext cx="1030288"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5307" name="Line 16"/>
          <p:cNvSpPr>
            <a:spLocks noChangeShapeType="1"/>
          </p:cNvSpPr>
          <p:nvPr/>
        </p:nvSpPr>
        <p:spPr bwMode="auto">
          <a:xfrm>
            <a:off x="6092825" y="4511675"/>
            <a:ext cx="0" cy="97155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5308" name="Rectangle 17"/>
          <p:cNvSpPr>
            <a:spLocks noChangeArrowheads="1"/>
          </p:cNvSpPr>
          <p:nvPr/>
        </p:nvSpPr>
        <p:spPr bwMode="auto">
          <a:xfrm>
            <a:off x="6824663" y="3786188"/>
            <a:ext cx="349250" cy="3667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pPr algn="l">
              <a:buFontTx/>
              <a:buNone/>
            </a:pPr>
            <a:r>
              <a:rPr lang="sv-SE" altLang="sv-SE" sz="1800" b="1" i="1"/>
              <a:t>A</a:t>
            </a:r>
            <a:endParaRPr lang="en-US" altLang="sv-SE" sz="2400" b="1" i="1" baseline="-25000"/>
          </a:p>
        </p:txBody>
      </p:sp>
      <p:sp>
        <p:nvSpPr>
          <p:cNvPr id="55309" name="Line 18"/>
          <p:cNvSpPr>
            <a:spLocks noChangeShapeType="1"/>
          </p:cNvSpPr>
          <p:nvPr/>
        </p:nvSpPr>
        <p:spPr bwMode="auto">
          <a:xfrm>
            <a:off x="6978650" y="4178300"/>
            <a:ext cx="0" cy="127635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5310" name="Line 19"/>
          <p:cNvSpPr>
            <a:spLocks noChangeShapeType="1"/>
          </p:cNvSpPr>
          <p:nvPr/>
        </p:nvSpPr>
        <p:spPr bwMode="auto">
          <a:xfrm flipH="1">
            <a:off x="5048250" y="4162425"/>
            <a:ext cx="1930400"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5311" name="Rectangle 21"/>
          <p:cNvSpPr>
            <a:spLocks noChangeArrowheads="1"/>
          </p:cNvSpPr>
          <p:nvPr/>
        </p:nvSpPr>
        <p:spPr bwMode="auto">
          <a:xfrm>
            <a:off x="6807200" y="5443538"/>
            <a:ext cx="481013" cy="36671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pPr algn="l">
              <a:buFontTx/>
              <a:buNone/>
            </a:pPr>
            <a:r>
              <a:rPr lang="sv-SE" altLang="sv-SE" sz="1800" b="1" i="1"/>
              <a:t>Y</a:t>
            </a:r>
            <a:endParaRPr lang="en-US" altLang="sv-SE" sz="2400" b="1" i="1" baseline="-25000"/>
          </a:p>
        </p:txBody>
      </p:sp>
      <p:sp>
        <p:nvSpPr>
          <p:cNvPr id="55312" name="Rectangle 22"/>
          <p:cNvSpPr>
            <a:spLocks noChangeArrowheads="1"/>
          </p:cNvSpPr>
          <p:nvPr/>
        </p:nvSpPr>
        <p:spPr bwMode="auto">
          <a:xfrm>
            <a:off x="8239125" y="2533650"/>
            <a:ext cx="590550" cy="45720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pPr algn="l">
              <a:buFontTx/>
              <a:buNone/>
            </a:pPr>
            <a:r>
              <a:rPr lang="sv-SE" altLang="sv-SE" sz="2400" i="1">
                <a:solidFill>
                  <a:srgbClr val="5A6EA6"/>
                </a:solidFill>
              </a:rPr>
              <a:t>AS</a:t>
            </a:r>
            <a:endParaRPr lang="en-US" altLang="sv-SE" sz="2400" i="1">
              <a:solidFill>
                <a:srgbClr val="5A6EA6"/>
              </a:solidFill>
            </a:endParaRPr>
          </a:p>
        </p:txBody>
      </p:sp>
      <p:grpSp>
        <p:nvGrpSpPr>
          <p:cNvPr id="534551" name="Group 23"/>
          <p:cNvGrpSpPr>
            <a:grpSpLocks/>
          </p:cNvGrpSpPr>
          <p:nvPr/>
        </p:nvGrpSpPr>
        <p:grpSpPr bwMode="auto">
          <a:xfrm>
            <a:off x="5281613" y="2163763"/>
            <a:ext cx="3062287" cy="2227262"/>
            <a:chOff x="3120" y="1559"/>
            <a:chExt cx="1929" cy="1403"/>
          </a:xfrm>
        </p:grpSpPr>
        <p:sp>
          <p:nvSpPr>
            <p:cNvPr id="55329" name="Freeform 24"/>
            <p:cNvSpPr>
              <a:spLocks/>
            </p:cNvSpPr>
            <p:nvPr/>
          </p:nvSpPr>
          <p:spPr bwMode="auto">
            <a:xfrm>
              <a:off x="3120" y="1801"/>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575" cap="flat" cmpd="sng">
              <a:solidFill>
                <a:srgbClr val="5A6EA6"/>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5330" name="Rectangle 25"/>
            <p:cNvSpPr>
              <a:spLocks noChangeArrowheads="1"/>
            </p:cNvSpPr>
            <p:nvPr/>
          </p:nvSpPr>
          <p:spPr bwMode="auto">
            <a:xfrm>
              <a:off x="4848" y="1559"/>
              <a:ext cx="116" cy="288"/>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pPr algn="l">
                <a:buFontTx/>
                <a:buNone/>
              </a:pPr>
              <a:endParaRPr lang="sv-SE" altLang="sv-SE" sz="2400" i="1">
                <a:solidFill>
                  <a:srgbClr val="5A6EA6"/>
                </a:solidFill>
              </a:endParaRPr>
            </a:p>
          </p:txBody>
        </p:sp>
      </p:grpSp>
      <p:sp>
        <p:nvSpPr>
          <p:cNvPr id="534554" name="Rectangle 26"/>
          <p:cNvSpPr>
            <a:spLocks noChangeArrowheads="1"/>
          </p:cNvSpPr>
          <p:nvPr/>
        </p:nvSpPr>
        <p:spPr bwMode="auto">
          <a:xfrm>
            <a:off x="212725" y="4799013"/>
            <a:ext cx="4168775" cy="704850"/>
          </a:xfrm>
          <a:prstGeom prst="rect">
            <a:avLst/>
          </a:prstGeom>
          <a:noFill/>
          <a:ln>
            <a:noFill/>
          </a:ln>
          <a:effectLst/>
        </p:spPr>
        <p:txBody>
          <a:bodyPr/>
          <a:lstStyle>
            <a:lvl1pPr marL="339725" indent="-339725" algn="l">
              <a:spcBef>
                <a:spcPct val="0"/>
              </a:spcBef>
              <a:defRPr sz="2400">
                <a:solidFill>
                  <a:schemeClr val="tx1"/>
                </a:solidFill>
                <a:latin typeface="Times New Roman" pitchFamily="18" charset="0"/>
              </a:defRPr>
            </a:lvl1pPr>
            <a:lvl2pPr marL="803275" indent="-349250" algn="l">
              <a:spcBef>
                <a:spcPct val="0"/>
              </a:spcBef>
              <a:defRPr sz="2400">
                <a:solidFill>
                  <a:schemeClr val="tx1"/>
                </a:solidFill>
                <a:latin typeface="Times New Roman" pitchFamily="18" charset="0"/>
              </a:defRPr>
            </a:lvl2pPr>
            <a:lvl3pPr marL="1084263" indent="-166688" algn="l">
              <a:spcBef>
                <a:spcPct val="0"/>
              </a:spcBef>
              <a:defRPr sz="2400">
                <a:solidFill>
                  <a:schemeClr val="tx1"/>
                </a:solidFill>
                <a:latin typeface="Times New Roman" pitchFamily="18" charset="0"/>
              </a:defRPr>
            </a:lvl3pPr>
            <a:lvl4pPr marL="1374775" indent="-174625" algn="l">
              <a:spcBef>
                <a:spcPct val="0"/>
              </a:spcBef>
              <a:defRPr sz="2400">
                <a:solidFill>
                  <a:schemeClr val="tx1"/>
                </a:solidFill>
                <a:latin typeface="Times New Roman" pitchFamily="18" charset="0"/>
              </a:defRPr>
            </a:lvl4pPr>
            <a:lvl5pPr marL="1716088" indent="-174625" algn="l">
              <a:spcBef>
                <a:spcPct val="0"/>
              </a:spcBef>
              <a:defRPr sz="2400">
                <a:solidFill>
                  <a:schemeClr val="tx1"/>
                </a:solidFill>
                <a:latin typeface="Times New Roman" pitchFamily="18" charset="0"/>
              </a:defRPr>
            </a:lvl5pPr>
            <a:lvl6pPr marL="2173288" indent="-174625" fontAlgn="base">
              <a:spcBef>
                <a:spcPct val="0"/>
              </a:spcBef>
              <a:spcAft>
                <a:spcPct val="0"/>
              </a:spcAft>
              <a:defRPr sz="2400">
                <a:solidFill>
                  <a:schemeClr val="tx1"/>
                </a:solidFill>
                <a:latin typeface="Times New Roman" pitchFamily="18" charset="0"/>
              </a:defRPr>
            </a:lvl6pPr>
            <a:lvl7pPr marL="2630488" indent="-174625" fontAlgn="base">
              <a:spcBef>
                <a:spcPct val="0"/>
              </a:spcBef>
              <a:spcAft>
                <a:spcPct val="0"/>
              </a:spcAft>
              <a:defRPr sz="2400">
                <a:solidFill>
                  <a:schemeClr val="tx1"/>
                </a:solidFill>
                <a:latin typeface="Times New Roman" pitchFamily="18" charset="0"/>
              </a:defRPr>
            </a:lvl7pPr>
            <a:lvl8pPr marL="3087688" indent="-174625" fontAlgn="base">
              <a:spcBef>
                <a:spcPct val="0"/>
              </a:spcBef>
              <a:spcAft>
                <a:spcPct val="0"/>
              </a:spcAft>
              <a:defRPr sz="2400">
                <a:solidFill>
                  <a:schemeClr val="tx1"/>
                </a:solidFill>
                <a:latin typeface="Times New Roman" pitchFamily="18" charset="0"/>
              </a:defRPr>
            </a:lvl8pPr>
            <a:lvl9pPr marL="3544888" indent="-174625" fontAlgn="base">
              <a:spcBef>
                <a:spcPct val="0"/>
              </a:spcBef>
              <a:spcAft>
                <a:spcPct val="0"/>
              </a:spcAft>
              <a:defRPr sz="2400">
                <a:solidFill>
                  <a:schemeClr val="tx1"/>
                </a:solidFill>
                <a:latin typeface="Times New Roman" pitchFamily="18" charset="0"/>
              </a:defRPr>
            </a:lvl9pPr>
          </a:lstStyle>
          <a:p>
            <a:pPr eaLnBrk="1" hangingPunct="1">
              <a:lnSpc>
                <a:spcPct val="90000"/>
              </a:lnSpc>
              <a:spcBef>
                <a:spcPct val="10000"/>
              </a:spcBef>
              <a:spcAft>
                <a:spcPct val="10000"/>
              </a:spcAft>
              <a:buClr>
                <a:srgbClr val="003300"/>
              </a:buClr>
              <a:buFont typeface="Wingdings" pitchFamily="2" charset="2"/>
              <a:buChar char="§"/>
              <a:defRPr/>
            </a:pPr>
            <a:r>
              <a:rPr lang="sv-SE" altLang="sv-SE" sz="1600" dirty="0" smtClean="0">
                <a:effectLst>
                  <a:outerShdw blurRad="38100" dist="38100" dir="2700000" algn="tl">
                    <a:srgbClr val="FFFFFF"/>
                  </a:outerShdw>
                </a:effectLst>
                <a:latin typeface="Arial" charset="0"/>
              </a:rPr>
              <a:t>Processen med skift uppåt fortsätter så länge </a:t>
            </a:r>
            <a:r>
              <a:rPr lang="sv-SE" altLang="sv-SE" sz="1600" i="1" dirty="0" smtClean="0">
                <a:effectLst>
                  <a:outerShdw blurRad="38100" dist="38100" dir="2700000" algn="tl">
                    <a:srgbClr val="FFFFFF"/>
                  </a:outerShdw>
                </a:effectLst>
                <a:latin typeface="Arial" charset="0"/>
              </a:rPr>
              <a:t>Y&gt;</a:t>
            </a:r>
            <a:r>
              <a:rPr lang="sv-SE" altLang="sv-SE" sz="1600" i="1" dirty="0" err="1" smtClean="0">
                <a:effectLst>
                  <a:outerShdw blurRad="38100" dist="38100" dir="2700000" algn="tl">
                    <a:srgbClr val="FFFFFF"/>
                  </a:outerShdw>
                </a:effectLst>
                <a:latin typeface="Arial" charset="0"/>
              </a:rPr>
              <a:t>Y</a:t>
            </a:r>
            <a:r>
              <a:rPr lang="sv-SE" altLang="sv-SE" sz="1600" i="1" baseline="-25000" dirty="0" err="1" smtClean="0">
                <a:effectLst>
                  <a:outerShdw blurRad="38100" dist="38100" dir="2700000" algn="tl">
                    <a:srgbClr val="FFFFFF"/>
                  </a:outerShdw>
                </a:effectLst>
                <a:latin typeface="Arial" charset="0"/>
              </a:rPr>
              <a:t>n</a:t>
            </a:r>
            <a:r>
              <a:rPr lang="sv-SE" altLang="sv-SE" sz="1600" i="1" baseline="-25000" dirty="0" smtClean="0">
                <a:effectLst>
                  <a:outerShdw blurRad="38100" dist="38100" dir="2700000" algn="tl">
                    <a:srgbClr val="FFFFFF"/>
                  </a:outerShdw>
                </a:effectLst>
                <a:latin typeface="Arial" charset="0"/>
              </a:rPr>
              <a:t>.</a:t>
            </a:r>
          </a:p>
        </p:txBody>
      </p:sp>
      <p:grpSp>
        <p:nvGrpSpPr>
          <p:cNvPr id="534555" name="Group 27"/>
          <p:cNvGrpSpPr>
            <a:grpSpLocks/>
          </p:cNvGrpSpPr>
          <p:nvPr/>
        </p:nvGrpSpPr>
        <p:grpSpPr bwMode="auto">
          <a:xfrm>
            <a:off x="5176838" y="1543050"/>
            <a:ext cx="3062287" cy="3943350"/>
            <a:chOff x="3261" y="817"/>
            <a:chExt cx="1929" cy="2484"/>
          </a:xfrm>
        </p:grpSpPr>
        <p:sp>
          <p:nvSpPr>
            <p:cNvPr id="55327" name="Freeform 28"/>
            <p:cNvSpPr>
              <a:spLocks/>
            </p:cNvSpPr>
            <p:nvPr/>
          </p:nvSpPr>
          <p:spPr bwMode="auto">
            <a:xfrm>
              <a:off x="3261" y="817"/>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575" cap="flat" cmpd="sng">
              <a:solidFill>
                <a:srgbClr val="5A6EA6"/>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5328" name="Line 29"/>
            <p:cNvSpPr>
              <a:spLocks noChangeShapeType="1"/>
            </p:cNvSpPr>
            <p:nvPr/>
          </p:nvSpPr>
          <p:spPr bwMode="auto">
            <a:xfrm>
              <a:off x="3838" y="1783"/>
              <a:ext cx="0" cy="1518"/>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grpSp>
        <p:nvGrpSpPr>
          <p:cNvPr id="534558" name="Group 30"/>
          <p:cNvGrpSpPr>
            <a:grpSpLocks/>
          </p:cNvGrpSpPr>
          <p:nvPr/>
        </p:nvGrpSpPr>
        <p:grpSpPr bwMode="auto">
          <a:xfrm>
            <a:off x="5205413" y="1754188"/>
            <a:ext cx="3062287" cy="2227262"/>
            <a:chOff x="3120" y="1559"/>
            <a:chExt cx="1929" cy="1403"/>
          </a:xfrm>
        </p:grpSpPr>
        <p:sp>
          <p:nvSpPr>
            <p:cNvPr id="55325" name="Freeform 31"/>
            <p:cNvSpPr>
              <a:spLocks/>
            </p:cNvSpPr>
            <p:nvPr/>
          </p:nvSpPr>
          <p:spPr bwMode="auto">
            <a:xfrm>
              <a:off x="3120" y="1801"/>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575" cap="flat" cmpd="sng">
              <a:solidFill>
                <a:srgbClr val="5A6EA6"/>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5326" name="Rectangle 32"/>
            <p:cNvSpPr>
              <a:spLocks noChangeArrowheads="1"/>
            </p:cNvSpPr>
            <p:nvPr/>
          </p:nvSpPr>
          <p:spPr bwMode="auto">
            <a:xfrm>
              <a:off x="4848" y="1559"/>
              <a:ext cx="116" cy="288"/>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pPr algn="l">
                <a:buFontTx/>
                <a:buNone/>
              </a:pPr>
              <a:endParaRPr lang="sv-SE" altLang="sv-SE" sz="2400" i="1">
                <a:solidFill>
                  <a:srgbClr val="5A6EA6"/>
                </a:solidFill>
              </a:endParaRPr>
            </a:p>
          </p:txBody>
        </p:sp>
      </p:grpSp>
      <p:sp>
        <p:nvSpPr>
          <p:cNvPr id="534561" name="Rectangle 33"/>
          <p:cNvSpPr>
            <a:spLocks noChangeArrowheads="1"/>
          </p:cNvSpPr>
          <p:nvPr/>
        </p:nvSpPr>
        <p:spPr bwMode="auto">
          <a:xfrm>
            <a:off x="229393" y="5378983"/>
            <a:ext cx="4135437" cy="1095375"/>
          </a:xfrm>
          <a:prstGeom prst="rect">
            <a:avLst/>
          </a:prstGeom>
          <a:noFill/>
          <a:ln>
            <a:noFill/>
          </a:ln>
          <a:effectLst/>
        </p:spPr>
        <p:txBody>
          <a:bodyPr/>
          <a:lstStyle>
            <a:lvl1pPr marL="339725" indent="-339725" algn="l">
              <a:spcBef>
                <a:spcPct val="0"/>
              </a:spcBef>
              <a:defRPr sz="2400">
                <a:solidFill>
                  <a:schemeClr val="tx1"/>
                </a:solidFill>
                <a:latin typeface="Times New Roman" pitchFamily="18" charset="0"/>
              </a:defRPr>
            </a:lvl1pPr>
            <a:lvl2pPr marL="803275" indent="-349250" algn="l">
              <a:spcBef>
                <a:spcPct val="0"/>
              </a:spcBef>
              <a:defRPr sz="2400">
                <a:solidFill>
                  <a:schemeClr val="tx1"/>
                </a:solidFill>
                <a:latin typeface="Times New Roman" pitchFamily="18" charset="0"/>
              </a:defRPr>
            </a:lvl2pPr>
            <a:lvl3pPr marL="1084263" indent="-166688" algn="l">
              <a:spcBef>
                <a:spcPct val="0"/>
              </a:spcBef>
              <a:defRPr sz="2400">
                <a:solidFill>
                  <a:schemeClr val="tx1"/>
                </a:solidFill>
                <a:latin typeface="Times New Roman" pitchFamily="18" charset="0"/>
              </a:defRPr>
            </a:lvl3pPr>
            <a:lvl4pPr marL="1374775" indent="-174625" algn="l">
              <a:spcBef>
                <a:spcPct val="0"/>
              </a:spcBef>
              <a:defRPr sz="2400">
                <a:solidFill>
                  <a:schemeClr val="tx1"/>
                </a:solidFill>
                <a:latin typeface="Times New Roman" pitchFamily="18" charset="0"/>
              </a:defRPr>
            </a:lvl4pPr>
            <a:lvl5pPr marL="1716088" indent="-174625" algn="l">
              <a:spcBef>
                <a:spcPct val="0"/>
              </a:spcBef>
              <a:defRPr sz="2400">
                <a:solidFill>
                  <a:schemeClr val="tx1"/>
                </a:solidFill>
                <a:latin typeface="Times New Roman" pitchFamily="18" charset="0"/>
              </a:defRPr>
            </a:lvl5pPr>
            <a:lvl6pPr marL="2173288" indent="-174625" fontAlgn="base">
              <a:spcBef>
                <a:spcPct val="0"/>
              </a:spcBef>
              <a:spcAft>
                <a:spcPct val="0"/>
              </a:spcAft>
              <a:defRPr sz="2400">
                <a:solidFill>
                  <a:schemeClr val="tx1"/>
                </a:solidFill>
                <a:latin typeface="Times New Roman" pitchFamily="18" charset="0"/>
              </a:defRPr>
            </a:lvl6pPr>
            <a:lvl7pPr marL="2630488" indent="-174625" fontAlgn="base">
              <a:spcBef>
                <a:spcPct val="0"/>
              </a:spcBef>
              <a:spcAft>
                <a:spcPct val="0"/>
              </a:spcAft>
              <a:defRPr sz="2400">
                <a:solidFill>
                  <a:schemeClr val="tx1"/>
                </a:solidFill>
                <a:latin typeface="Times New Roman" pitchFamily="18" charset="0"/>
              </a:defRPr>
            </a:lvl7pPr>
            <a:lvl8pPr marL="3087688" indent="-174625" fontAlgn="base">
              <a:spcBef>
                <a:spcPct val="0"/>
              </a:spcBef>
              <a:spcAft>
                <a:spcPct val="0"/>
              </a:spcAft>
              <a:defRPr sz="2400">
                <a:solidFill>
                  <a:schemeClr val="tx1"/>
                </a:solidFill>
                <a:latin typeface="Times New Roman" pitchFamily="18" charset="0"/>
              </a:defRPr>
            </a:lvl8pPr>
            <a:lvl9pPr marL="3544888" indent="-174625" fontAlgn="base">
              <a:spcBef>
                <a:spcPct val="0"/>
              </a:spcBef>
              <a:spcAft>
                <a:spcPct val="0"/>
              </a:spcAft>
              <a:defRPr sz="2400">
                <a:solidFill>
                  <a:schemeClr val="tx1"/>
                </a:solidFill>
                <a:latin typeface="Times New Roman" pitchFamily="18" charset="0"/>
              </a:defRPr>
            </a:lvl9pPr>
          </a:lstStyle>
          <a:p>
            <a:pPr eaLnBrk="1" hangingPunct="1">
              <a:lnSpc>
                <a:spcPct val="90000"/>
              </a:lnSpc>
              <a:spcBef>
                <a:spcPct val="10000"/>
              </a:spcBef>
              <a:spcAft>
                <a:spcPct val="10000"/>
              </a:spcAft>
              <a:buClr>
                <a:srgbClr val="003300"/>
              </a:buClr>
              <a:buFont typeface="Wingdings" pitchFamily="2" charset="2"/>
              <a:buChar char="§"/>
              <a:defRPr/>
            </a:pPr>
            <a:r>
              <a:rPr lang="sv-SE" altLang="sv-SE" sz="1700" b="1" dirty="0" smtClean="0">
                <a:effectLst>
                  <a:outerShdw blurRad="38100" dist="38100" dir="2700000" algn="tl">
                    <a:srgbClr val="FFFFFF"/>
                  </a:outerShdw>
                </a:effectLst>
                <a:latin typeface="Arial" charset="0"/>
              </a:rPr>
              <a:t>Slutsats: </a:t>
            </a:r>
            <a:r>
              <a:rPr lang="sv-SE" altLang="sv-SE" sz="1700" dirty="0" smtClean="0">
                <a:effectLst>
                  <a:outerShdw blurRad="38100" dist="38100" dir="2700000" algn="tl">
                    <a:srgbClr val="FFFFFF"/>
                  </a:outerShdw>
                </a:effectLst>
                <a:latin typeface="Arial" charset="0"/>
              </a:rPr>
              <a:t>Så länge </a:t>
            </a:r>
            <a:r>
              <a:rPr lang="sv-SE" altLang="sv-SE" sz="1700" i="1" dirty="0" smtClean="0">
                <a:effectLst>
                  <a:outerShdw blurRad="38100" dist="38100" dir="2700000" algn="tl">
                    <a:srgbClr val="FFFFFF"/>
                  </a:outerShdw>
                </a:effectLst>
                <a:latin typeface="Arial" charset="0"/>
              </a:rPr>
              <a:t>Y&gt;</a:t>
            </a:r>
            <a:r>
              <a:rPr lang="sv-SE" altLang="sv-SE" sz="1700" i="1" dirty="0" err="1" smtClean="0">
                <a:effectLst>
                  <a:outerShdw blurRad="38100" dist="38100" dir="2700000" algn="tl">
                    <a:srgbClr val="FFFFFF"/>
                  </a:outerShdw>
                </a:effectLst>
                <a:latin typeface="Arial" charset="0"/>
              </a:rPr>
              <a:t>Y</a:t>
            </a:r>
            <a:r>
              <a:rPr lang="sv-SE" altLang="sv-SE" sz="1700" i="1" baseline="-25000" dirty="0" err="1" smtClean="0">
                <a:effectLst>
                  <a:outerShdw blurRad="38100" dist="38100" dir="2700000" algn="tl">
                    <a:srgbClr val="FFFFFF"/>
                  </a:outerShdw>
                </a:effectLst>
                <a:latin typeface="Arial" charset="0"/>
              </a:rPr>
              <a:t>n</a:t>
            </a:r>
            <a:r>
              <a:rPr lang="sv-SE" altLang="sv-SE" sz="1700" i="1" baseline="-25000" dirty="0" smtClean="0">
                <a:effectLst>
                  <a:outerShdw blurRad="38100" dist="38100" dir="2700000" algn="tl">
                    <a:srgbClr val="FFFFFF"/>
                  </a:outerShdw>
                </a:effectLst>
                <a:latin typeface="Arial" charset="0"/>
              </a:rPr>
              <a:t> </a:t>
            </a:r>
            <a:r>
              <a:rPr lang="sv-SE" altLang="sv-SE" sz="1700" dirty="0" smtClean="0">
                <a:effectLst>
                  <a:outerShdw blurRad="38100" dist="38100" dir="2700000" algn="tl">
                    <a:srgbClr val="FFFFFF"/>
                  </a:outerShdw>
                </a:effectLst>
                <a:latin typeface="Arial" charset="0"/>
              </a:rPr>
              <a:t>(med andra ord </a:t>
            </a:r>
            <a:r>
              <a:rPr lang="sv-SE" altLang="sv-SE" sz="1700" i="1" dirty="0" smtClean="0">
                <a:effectLst>
                  <a:outerShdw blurRad="38100" dist="38100" dir="2700000" algn="tl">
                    <a:srgbClr val="FFFFFF"/>
                  </a:outerShdw>
                </a:effectLst>
                <a:latin typeface="Arial" charset="0"/>
              </a:rPr>
              <a:t>u&lt;</a:t>
            </a:r>
            <a:r>
              <a:rPr lang="sv-SE" altLang="sv-SE" sz="1700" i="1" dirty="0" err="1" smtClean="0">
                <a:effectLst>
                  <a:outerShdw blurRad="38100" dist="38100" dir="2700000" algn="tl">
                    <a:srgbClr val="FFFFFF"/>
                  </a:outerShdw>
                </a:effectLst>
                <a:latin typeface="Arial" charset="0"/>
              </a:rPr>
              <a:t>u</a:t>
            </a:r>
            <a:r>
              <a:rPr lang="sv-SE" altLang="sv-SE" sz="1700" i="1" baseline="-25000" dirty="0" err="1" smtClean="0">
                <a:effectLst>
                  <a:outerShdw blurRad="38100" dist="38100" dir="2700000" algn="tl">
                    <a:srgbClr val="FFFFFF"/>
                  </a:outerShdw>
                </a:effectLst>
                <a:latin typeface="Arial" charset="0"/>
              </a:rPr>
              <a:t>n</a:t>
            </a:r>
            <a:r>
              <a:rPr lang="sv-SE" altLang="sv-SE" sz="1700" dirty="0" smtClean="0">
                <a:effectLst>
                  <a:outerShdw blurRad="38100" dist="38100" dir="2700000" algn="tl">
                    <a:srgbClr val="FFFFFF"/>
                  </a:outerShdw>
                </a:effectLst>
                <a:latin typeface="Arial" charset="0"/>
              </a:rPr>
              <a:t>) så ökar priser och löner, produktionen sjunker. På lång sikt återgår produktionen till </a:t>
            </a:r>
            <a:r>
              <a:rPr lang="sv-SE" altLang="sv-SE" sz="1700" i="1" dirty="0" err="1" smtClean="0">
                <a:effectLst>
                  <a:outerShdw blurRad="38100" dist="38100" dir="2700000" algn="tl">
                    <a:srgbClr val="FFFFFF"/>
                  </a:outerShdw>
                </a:effectLst>
                <a:latin typeface="Arial" charset="0"/>
              </a:rPr>
              <a:t>Y</a:t>
            </a:r>
            <a:r>
              <a:rPr lang="sv-SE" altLang="sv-SE" sz="1700" i="1" baseline="-25000" dirty="0" err="1" smtClean="0">
                <a:effectLst>
                  <a:outerShdw blurRad="38100" dist="38100" dir="2700000" algn="tl">
                    <a:srgbClr val="FFFFFF"/>
                  </a:outerShdw>
                </a:effectLst>
                <a:latin typeface="Arial" charset="0"/>
              </a:rPr>
              <a:t>n</a:t>
            </a:r>
            <a:r>
              <a:rPr lang="sv-SE" altLang="sv-SE" sz="1700" i="1" dirty="0" smtClean="0">
                <a:effectLst>
                  <a:outerShdw blurRad="38100" dist="38100" dir="2700000" algn="tl">
                    <a:srgbClr val="FFFFFF"/>
                  </a:outerShdw>
                </a:effectLst>
                <a:latin typeface="Arial" charset="0"/>
              </a:rPr>
              <a:t>.</a:t>
            </a:r>
            <a:endParaRPr lang="sv-SE" altLang="sv-SE" sz="1700" b="1" baseline="-25000" dirty="0" smtClean="0">
              <a:effectLst>
                <a:outerShdw blurRad="38100" dist="38100" dir="2700000" algn="tl">
                  <a:srgbClr val="FFFFFF"/>
                </a:outerShdw>
              </a:effectLst>
              <a:latin typeface="Arial" charset="0"/>
            </a:endParaRPr>
          </a:p>
        </p:txBody>
      </p:sp>
      <p:sp>
        <p:nvSpPr>
          <p:cNvPr id="55318" name="Text Box 34"/>
          <p:cNvSpPr txBox="1">
            <a:spLocks noChangeArrowheads="1"/>
          </p:cNvSpPr>
          <p:nvPr/>
        </p:nvSpPr>
        <p:spPr bwMode="auto">
          <a:xfrm>
            <a:off x="6132513" y="5838825"/>
            <a:ext cx="1555750" cy="366713"/>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pPr algn="l">
              <a:buFontTx/>
              <a:buNone/>
            </a:pPr>
            <a:r>
              <a:rPr lang="sv-SE" altLang="sv-SE" sz="1800"/>
              <a:t>Produktion, </a:t>
            </a:r>
            <a:r>
              <a:rPr lang="sv-SE" altLang="sv-SE" sz="1800" i="1"/>
              <a:t>Y</a:t>
            </a:r>
            <a:endParaRPr lang="en-GB" altLang="sv-SE" sz="1800" i="1"/>
          </a:p>
        </p:txBody>
      </p:sp>
      <p:grpSp>
        <p:nvGrpSpPr>
          <p:cNvPr id="55319" name="Group 46"/>
          <p:cNvGrpSpPr>
            <a:grpSpLocks/>
          </p:cNvGrpSpPr>
          <p:nvPr/>
        </p:nvGrpSpPr>
        <p:grpSpPr bwMode="auto">
          <a:xfrm>
            <a:off x="5680075" y="2332038"/>
            <a:ext cx="2979738" cy="2551112"/>
            <a:chOff x="3578" y="1314"/>
            <a:chExt cx="1877" cy="1607"/>
          </a:xfrm>
        </p:grpSpPr>
        <p:sp>
          <p:nvSpPr>
            <p:cNvPr id="55323" name="Freeform 37"/>
            <p:cNvSpPr>
              <a:spLocks/>
            </p:cNvSpPr>
            <p:nvPr/>
          </p:nvSpPr>
          <p:spPr bwMode="auto">
            <a:xfrm>
              <a:off x="3578" y="1314"/>
              <a:ext cx="1495" cy="1453"/>
            </a:xfrm>
            <a:custGeom>
              <a:avLst/>
              <a:gdLst>
                <a:gd name="T0" fmla="*/ 0 w 1495"/>
                <a:gd name="T1" fmla="*/ 0 h 1453"/>
                <a:gd name="T2" fmla="*/ 673 w 1495"/>
                <a:gd name="T3" fmla="*/ 1046 h 1453"/>
                <a:gd name="T4" fmla="*/ 1495 w 1495"/>
                <a:gd name="T5" fmla="*/ 1453 h 1453"/>
                <a:gd name="T6" fmla="*/ 0 60000 65536"/>
                <a:gd name="T7" fmla="*/ 0 60000 65536"/>
                <a:gd name="T8" fmla="*/ 0 60000 65536"/>
              </a:gdLst>
              <a:ahLst/>
              <a:cxnLst>
                <a:cxn ang="T6">
                  <a:pos x="T0" y="T1"/>
                </a:cxn>
                <a:cxn ang="T7">
                  <a:pos x="T2" y="T3"/>
                </a:cxn>
                <a:cxn ang="T8">
                  <a:pos x="T4" y="T5"/>
                </a:cxn>
              </a:cxnLst>
              <a:rect l="0" t="0" r="r" b="b"/>
              <a:pathLst>
                <a:path w="1495" h="1453">
                  <a:moveTo>
                    <a:pt x="0" y="0"/>
                  </a:moveTo>
                  <a:cubicBezTo>
                    <a:pt x="112" y="177"/>
                    <a:pt x="424" y="804"/>
                    <a:pt x="673" y="1046"/>
                  </a:cubicBezTo>
                  <a:cubicBezTo>
                    <a:pt x="922" y="1288"/>
                    <a:pt x="1324" y="1368"/>
                    <a:pt x="1495" y="1453"/>
                  </a:cubicBezTo>
                </a:path>
              </a:pathLst>
            </a:custGeom>
            <a:noFill/>
            <a:ln w="38100" cap="flat" cmpd="sng">
              <a:solidFill>
                <a:srgbClr val="A50021"/>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55324" name="Text Box 38"/>
            <p:cNvSpPr txBox="1">
              <a:spLocks noChangeArrowheads="1"/>
            </p:cNvSpPr>
            <p:nvPr/>
          </p:nvSpPr>
          <p:spPr bwMode="auto">
            <a:xfrm>
              <a:off x="5071" y="2632"/>
              <a:ext cx="384" cy="289"/>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pPr algn="l">
                <a:buFontTx/>
                <a:buNone/>
              </a:pPr>
              <a:r>
                <a:rPr lang="sv-SE" altLang="sv-SE" sz="2400" i="1">
                  <a:solidFill>
                    <a:srgbClr val="A50021"/>
                  </a:solidFill>
                </a:rPr>
                <a:t>AD</a:t>
              </a:r>
              <a:endParaRPr lang="en-US" altLang="sv-SE" sz="2400" i="1">
                <a:solidFill>
                  <a:srgbClr val="A50021"/>
                </a:solidFill>
              </a:endParaRPr>
            </a:p>
          </p:txBody>
        </p:sp>
      </p:grpSp>
      <p:graphicFrame>
        <p:nvGraphicFramePr>
          <p:cNvPr id="55320" name="Object 1"/>
          <p:cNvGraphicFramePr>
            <a:graphicFrameLocks noChangeAspect="1"/>
          </p:cNvGraphicFramePr>
          <p:nvPr/>
        </p:nvGraphicFramePr>
        <p:xfrm>
          <a:off x="4852988" y="1406525"/>
          <a:ext cx="3324225" cy="677863"/>
        </p:xfrm>
        <a:graphic>
          <a:graphicData uri="http://schemas.openxmlformats.org/presentationml/2006/ole">
            <mc:AlternateContent xmlns:mc="http://schemas.openxmlformats.org/markup-compatibility/2006">
              <mc:Choice xmlns:v="urn:schemas-microsoft-com:vml" Requires="v">
                <p:oleObj spid="_x0000_s55370" name="Equation" r:id="rId3" imgW="2120900" imgH="431800" progId="Equation.3">
                  <p:embed/>
                </p:oleObj>
              </mc:Choice>
              <mc:Fallback>
                <p:oleObj name="Equation" r:id="rId3" imgW="21209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52988" y="1406525"/>
                        <a:ext cx="3324225"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5321" name="Slide Number Placeholder 2"/>
          <p:cNvSpPr>
            <a:spLocks noGrp="1"/>
          </p:cNvSpPr>
          <p:nvPr>
            <p:ph type="sldNum" sz="quarter" idx="10"/>
          </p:nvPr>
        </p:nvSpPr>
        <p:spPr>
          <a:xfrm>
            <a:off x="0" y="6516688"/>
            <a:ext cx="2555875" cy="341312"/>
          </a:xfrm>
          <a:noFill/>
        </p:spPr>
        <p:txBody>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r>
              <a:rPr lang="sv-SE" altLang="sv-SE" sz="1600" smtClean="0"/>
              <a:t>Sammanfattning: sid. </a:t>
            </a:r>
            <a:fld id="{69CEC071-906B-4963-A0B9-720D492E1611}" type="slidenum">
              <a:rPr lang="en-GB" altLang="sv-SE" sz="1600" smtClean="0"/>
              <a:pPr/>
              <a:t>20</a:t>
            </a:fld>
            <a:endParaRPr lang="en-GB" altLang="sv-SE" sz="1600" smtClean="0"/>
          </a:p>
        </p:txBody>
      </p:sp>
      <p:sp>
        <p:nvSpPr>
          <p:cNvPr id="55322" name="Rectangle 13"/>
          <p:cNvSpPr>
            <a:spLocks noChangeArrowheads="1"/>
          </p:cNvSpPr>
          <p:nvPr/>
        </p:nvSpPr>
        <p:spPr bwMode="auto">
          <a:xfrm>
            <a:off x="4592638" y="3941763"/>
            <a:ext cx="450850" cy="40005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pPr algn="l">
              <a:buFontTx/>
              <a:buNone/>
            </a:pPr>
            <a:r>
              <a:rPr lang="sv-SE" altLang="sv-SE" sz="2000" i="1"/>
              <a:t>P</a:t>
            </a:r>
            <a:r>
              <a:rPr lang="sv-SE" altLang="sv-SE" sz="2000" i="1" baseline="-25000"/>
              <a:t>0</a:t>
            </a:r>
            <a:endParaRPr lang="en-US" altLang="sv-SE" sz="2400" i="1" baseline="3000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34531">
                                            <p:txEl>
                                              <p:pRg st="0" end="0"/>
                                            </p:txEl>
                                          </p:spTgt>
                                        </p:tgtEl>
                                        <p:attrNameLst>
                                          <p:attrName>style.visibility</p:attrName>
                                        </p:attrNameLst>
                                      </p:cBhvr>
                                      <p:to>
                                        <p:strVal val="visible"/>
                                      </p:to>
                                    </p:set>
                                    <p:animEffect transition="in" filter="wipe(left)">
                                      <p:cBhvr>
                                        <p:cTn id="7" dur="500"/>
                                        <p:tgtEl>
                                          <p:spTgt spid="53453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34531">
                                            <p:txEl>
                                              <p:pRg st="1" end="1"/>
                                            </p:txEl>
                                          </p:spTgt>
                                        </p:tgtEl>
                                        <p:attrNameLst>
                                          <p:attrName>style.visibility</p:attrName>
                                        </p:attrNameLst>
                                      </p:cBhvr>
                                      <p:to>
                                        <p:strVal val="visible"/>
                                      </p:to>
                                    </p:set>
                                    <p:animEffect transition="in" filter="wipe(left)">
                                      <p:cBhvr>
                                        <p:cTn id="12" dur="500"/>
                                        <p:tgtEl>
                                          <p:spTgt spid="53453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34531">
                                            <p:txEl>
                                              <p:pRg st="2" end="2"/>
                                            </p:txEl>
                                          </p:spTgt>
                                        </p:tgtEl>
                                        <p:attrNameLst>
                                          <p:attrName>style.visibility</p:attrName>
                                        </p:attrNameLst>
                                      </p:cBhvr>
                                      <p:to>
                                        <p:strVal val="visible"/>
                                      </p:to>
                                    </p:set>
                                    <p:animEffect transition="in" filter="wipe(left)">
                                      <p:cBhvr>
                                        <p:cTn id="17" dur="500"/>
                                        <p:tgtEl>
                                          <p:spTgt spid="53453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34531">
                                            <p:txEl>
                                              <p:pRg st="3" end="3"/>
                                            </p:txEl>
                                          </p:spTgt>
                                        </p:tgtEl>
                                        <p:attrNameLst>
                                          <p:attrName>style.visibility</p:attrName>
                                        </p:attrNameLst>
                                      </p:cBhvr>
                                      <p:to>
                                        <p:strVal val="visible"/>
                                      </p:to>
                                    </p:set>
                                    <p:animEffect transition="in" filter="wipe(left)">
                                      <p:cBhvr>
                                        <p:cTn id="22" dur="500"/>
                                        <p:tgtEl>
                                          <p:spTgt spid="53453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7" presetClass="entr" presetSubtype="4" fill="hold" nodeType="clickEffect">
                                  <p:stCondLst>
                                    <p:cond delay="0"/>
                                  </p:stCondLst>
                                  <p:childTnLst>
                                    <p:set>
                                      <p:cBhvr>
                                        <p:cTn id="26" dur="1" fill="hold">
                                          <p:stCondLst>
                                            <p:cond delay="0"/>
                                          </p:stCondLst>
                                        </p:cTn>
                                        <p:tgtEl>
                                          <p:spTgt spid="534551"/>
                                        </p:tgtEl>
                                        <p:attrNameLst>
                                          <p:attrName>style.visibility</p:attrName>
                                        </p:attrNameLst>
                                      </p:cBhvr>
                                      <p:to>
                                        <p:strVal val="visible"/>
                                      </p:to>
                                    </p:set>
                                    <p:anim calcmode="lin" valueType="num">
                                      <p:cBhvr>
                                        <p:cTn id="27" dur="500" fill="hold"/>
                                        <p:tgtEl>
                                          <p:spTgt spid="534551"/>
                                        </p:tgtEl>
                                        <p:attrNameLst>
                                          <p:attrName>ppt_x</p:attrName>
                                        </p:attrNameLst>
                                      </p:cBhvr>
                                      <p:tavLst>
                                        <p:tav tm="0">
                                          <p:val>
                                            <p:strVal val="#ppt_x"/>
                                          </p:val>
                                        </p:tav>
                                        <p:tav tm="100000">
                                          <p:val>
                                            <p:strVal val="#ppt_x"/>
                                          </p:val>
                                        </p:tav>
                                      </p:tavLst>
                                    </p:anim>
                                    <p:anim calcmode="lin" valueType="num">
                                      <p:cBhvr>
                                        <p:cTn id="28" dur="500" fill="hold"/>
                                        <p:tgtEl>
                                          <p:spTgt spid="534551"/>
                                        </p:tgtEl>
                                        <p:attrNameLst>
                                          <p:attrName>ppt_y</p:attrName>
                                        </p:attrNameLst>
                                      </p:cBhvr>
                                      <p:tavLst>
                                        <p:tav tm="0">
                                          <p:val>
                                            <p:strVal val="#ppt_y+#ppt_h/2"/>
                                          </p:val>
                                        </p:tav>
                                        <p:tav tm="100000">
                                          <p:val>
                                            <p:strVal val="#ppt_y"/>
                                          </p:val>
                                        </p:tav>
                                      </p:tavLst>
                                    </p:anim>
                                    <p:anim calcmode="lin" valueType="num">
                                      <p:cBhvr>
                                        <p:cTn id="29" dur="500" fill="hold"/>
                                        <p:tgtEl>
                                          <p:spTgt spid="534551"/>
                                        </p:tgtEl>
                                        <p:attrNameLst>
                                          <p:attrName>ppt_w</p:attrName>
                                        </p:attrNameLst>
                                      </p:cBhvr>
                                      <p:tavLst>
                                        <p:tav tm="0">
                                          <p:val>
                                            <p:strVal val="#ppt_w"/>
                                          </p:val>
                                        </p:tav>
                                        <p:tav tm="100000">
                                          <p:val>
                                            <p:strVal val="#ppt_w"/>
                                          </p:val>
                                        </p:tav>
                                      </p:tavLst>
                                    </p:anim>
                                    <p:anim calcmode="lin" valueType="num">
                                      <p:cBhvr>
                                        <p:cTn id="30" dur="500" fill="hold"/>
                                        <p:tgtEl>
                                          <p:spTgt spid="534551"/>
                                        </p:tgtEl>
                                        <p:attrNameLst>
                                          <p:attrName>ppt_h</p:attrName>
                                        </p:attrNameLst>
                                      </p:cBhvr>
                                      <p:tavLst>
                                        <p:tav tm="0">
                                          <p:val>
                                            <p:fltVal val="0"/>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534554">
                                            <p:txEl>
                                              <p:pRg st="0" end="0"/>
                                            </p:txEl>
                                          </p:spTgt>
                                        </p:tgtEl>
                                        <p:attrNameLst>
                                          <p:attrName>style.visibility</p:attrName>
                                        </p:attrNameLst>
                                      </p:cBhvr>
                                      <p:to>
                                        <p:strVal val="visible"/>
                                      </p:to>
                                    </p:set>
                                    <p:animEffect transition="in" filter="wipe(left)">
                                      <p:cBhvr>
                                        <p:cTn id="35" dur="500"/>
                                        <p:tgtEl>
                                          <p:spTgt spid="534554">
                                            <p:txEl>
                                              <p:pRg st="0" end="0"/>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17" presetClass="entr" presetSubtype="4" fill="hold" nodeType="clickEffect">
                                  <p:stCondLst>
                                    <p:cond delay="0"/>
                                  </p:stCondLst>
                                  <p:childTnLst>
                                    <p:set>
                                      <p:cBhvr>
                                        <p:cTn id="39" dur="1" fill="hold">
                                          <p:stCondLst>
                                            <p:cond delay="0"/>
                                          </p:stCondLst>
                                        </p:cTn>
                                        <p:tgtEl>
                                          <p:spTgt spid="534558"/>
                                        </p:tgtEl>
                                        <p:attrNameLst>
                                          <p:attrName>style.visibility</p:attrName>
                                        </p:attrNameLst>
                                      </p:cBhvr>
                                      <p:to>
                                        <p:strVal val="visible"/>
                                      </p:to>
                                    </p:set>
                                    <p:anim calcmode="lin" valueType="num">
                                      <p:cBhvr>
                                        <p:cTn id="40" dur="500" fill="hold"/>
                                        <p:tgtEl>
                                          <p:spTgt spid="534558"/>
                                        </p:tgtEl>
                                        <p:attrNameLst>
                                          <p:attrName>ppt_x</p:attrName>
                                        </p:attrNameLst>
                                      </p:cBhvr>
                                      <p:tavLst>
                                        <p:tav tm="0">
                                          <p:val>
                                            <p:strVal val="#ppt_x"/>
                                          </p:val>
                                        </p:tav>
                                        <p:tav tm="100000">
                                          <p:val>
                                            <p:strVal val="#ppt_x"/>
                                          </p:val>
                                        </p:tav>
                                      </p:tavLst>
                                    </p:anim>
                                    <p:anim calcmode="lin" valueType="num">
                                      <p:cBhvr>
                                        <p:cTn id="41" dur="500" fill="hold"/>
                                        <p:tgtEl>
                                          <p:spTgt spid="534558"/>
                                        </p:tgtEl>
                                        <p:attrNameLst>
                                          <p:attrName>ppt_y</p:attrName>
                                        </p:attrNameLst>
                                      </p:cBhvr>
                                      <p:tavLst>
                                        <p:tav tm="0">
                                          <p:val>
                                            <p:strVal val="#ppt_y+#ppt_h/2"/>
                                          </p:val>
                                        </p:tav>
                                        <p:tav tm="100000">
                                          <p:val>
                                            <p:strVal val="#ppt_y"/>
                                          </p:val>
                                        </p:tav>
                                      </p:tavLst>
                                    </p:anim>
                                    <p:anim calcmode="lin" valueType="num">
                                      <p:cBhvr>
                                        <p:cTn id="42" dur="500" fill="hold"/>
                                        <p:tgtEl>
                                          <p:spTgt spid="534558"/>
                                        </p:tgtEl>
                                        <p:attrNameLst>
                                          <p:attrName>ppt_w</p:attrName>
                                        </p:attrNameLst>
                                      </p:cBhvr>
                                      <p:tavLst>
                                        <p:tav tm="0">
                                          <p:val>
                                            <p:strVal val="#ppt_w"/>
                                          </p:val>
                                        </p:tav>
                                        <p:tav tm="100000">
                                          <p:val>
                                            <p:strVal val="#ppt_w"/>
                                          </p:val>
                                        </p:tav>
                                      </p:tavLst>
                                    </p:anim>
                                    <p:anim calcmode="lin" valueType="num">
                                      <p:cBhvr>
                                        <p:cTn id="43" dur="500" fill="hold"/>
                                        <p:tgtEl>
                                          <p:spTgt spid="534558"/>
                                        </p:tgtEl>
                                        <p:attrNameLst>
                                          <p:attrName>ppt_h</p:attrName>
                                        </p:attrNameLst>
                                      </p:cBhvr>
                                      <p:tavLst>
                                        <p:tav tm="0">
                                          <p:val>
                                            <p:fltVal val="0"/>
                                          </p:val>
                                        </p:tav>
                                        <p:tav tm="100000">
                                          <p:val>
                                            <p:strVal val="#ppt_h"/>
                                          </p:val>
                                        </p:tav>
                                      </p:tavLst>
                                    </p:anim>
                                  </p:childTnLst>
                                </p:cTn>
                              </p:par>
                            </p:childTnLst>
                          </p:cTn>
                        </p:par>
                      </p:childTnLst>
                    </p:cTn>
                  </p:par>
                  <p:par>
                    <p:cTn id="44" fill="hold" nodeType="clickPar">
                      <p:stCondLst>
                        <p:cond delay="indefinite"/>
                      </p:stCondLst>
                      <p:childTnLst>
                        <p:par>
                          <p:cTn id="45" fill="hold" nodeType="withGroup">
                            <p:stCondLst>
                              <p:cond delay="0"/>
                            </p:stCondLst>
                            <p:childTnLst>
                              <p:par>
                                <p:cTn id="46" presetID="17" presetClass="entr" presetSubtype="4" fill="hold" nodeType="clickEffect">
                                  <p:stCondLst>
                                    <p:cond delay="0"/>
                                  </p:stCondLst>
                                  <p:childTnLst>
                                    <p:set>
                                      <p:cBhvr>
                                        <p:cTn id="47" dur="1" fill="hold">
                                          <p:stCondLst>
                                            <p:cond delay="0"/>
                                          </p:stCondLst>
                                        </p:cTn>
                                        <p:tgtEl>
                                          <p:spTgt spid="534555"/>
                                        </p:tgtEl>
                                        <p:attrNameLst>
                                          <p:attrName>style.visibility</p:attrName>
                                        </p:attrNameLst>
                                      </p:cBhvr>
                                      <p:to>
                                        <p:strVal val="visible"/>
                                      </p:to>
                                    </p:set>
                                    <p:anim calcmode="lin" valueType="num">
                                      <p:cBhvr>
                                        <p:cTn id="48" dur="500" fill="hold"/>
                                        <p:tgtEl>
                                          <p:spTgt spid="534555"/>
                                        </p:tgtEl>
                                        <p:attrNameLst>
                                          <p:attrName>ppt_x</p:attrName>
                                        </p:attrNameLst>
                                      </p:cBhvr>
                                      <p:tavLst>
                                        <p:tav tm="0">
                                          <p:val>
                                            <p:strVal val="#ppt_x"/>
                                          </p:val>
                                        </p:tav>
                                        <p:tav tm="100000">
                                          <p:val>
                                            <p:strVal val="#ppt_x"/>
                                          </p:val>
                                        </p:tav>
                                      </p:tavLst>
                                    </p:anim>
                                    <p:anim calcmode="lin" valueType="num">
                                      <p:cBhvr>
                                        <p:cTn id="49" dur="500" fill="hold"/>
                                        <p:tgtEl>
                                          <p:spTgt spid="534555"/>
                                        </p:tgtEl>
                                        <p:attrNameLst>
                                          <p:attrName>ppt_y</p:attrName>
                                        </p:attrNameLst>
                                      </p:cBhvr>
                                      <p:tavLst>
                                        <p:tav tm="0">
                                          <p:val>
                                            <p:strVal val="#ppt_y+#ppt_h/2"/>
                                          </p:val>
                                        </p:tav>
                                        <p:tav tm="100000">
                                          <p:val>
                                            <p:strVal val="#ppt_y"/>
                                          </p:val>
                                        </p:tav>
                                      </p:tavLst>
                                    </p:anim>
                                    <p:anim calcmode="lin" valueType="num">
                                      <p:cBhvr>
                                        <p:cTn id="50" dur="500" fill="hold"/>
                                        <p:tgtEl>
                                          <p:spTgt spid="534555"/>
                                        </p:tgtEl>
                                        <p:attrNameLst>
                                          <p:attrName>ppt_w</p:attrName>
                                        </p:attrNameLst>
                                      </p:cBhvr>
                                      <p:tavLst>
                                        <p:tav tm="0">
                                          <p:val>
                                            <p:strVal val="#ppt_w"/>
                                          </p:val>
                                        </p:tav>
                                        <p:tav tm="100000">
                                          <p:val>
                                            <p:strVal val="#ppt_w"/>
                                          </p:val>
                                        </p:tav>
                                      </p:tavLst>
                                    </p:anim>
                                    <p:anim calcmode="lin" valueType="num">
                                      <p:cBhvr>
                                        <p:cTn id="51" dur="500" fill="hold"/>
                                        <p:tgtEl>
                                          <p:spTgt spid="534555"/>
                                        </p:tgtEl>
                                        <p:attrNameLst>
                                          <p:attrName>ppt_h</p:attrName>
                                        </p:attrNameLst>
                                      </p:cBhvr>
                                      <p:tavLst>
                                        <p:tav tm="0">
                                          <p:val>
                                            <p:fltVal val="0"/>
                                          </p:val>
                                        </p:tav>
                                        <p:tav tm="100000">
                                          <p:val>
                                            <p:strVal val="#ppt_h"/>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534561">
                                            <p:txEl>
                                              <p:pRg st="0" end="0"/>
                                            </p:txEl>
                                          </p:spTgt>
                                        </p:tgtEl>
                                        <p:attrNameLst>
                                          <p:attrName>style.visibility</p:attrName>
                                        </p:attrNameLst>
                                      </p:cBhvr>
                                      <p:to>
                                        <p:strVal val="visible"/>
                                      </p:to>
                                    </p:set>
                                    <p:animEffect transition="in" filter="wipe(left)">
                                      <p:cBhvr>
                                        <p:cTn id="56" dur="500"/>
                                        <p:tgtEl>
                                          <p:spTgt spid="53456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4531" grpId="0" build="p" bldLvl="2"/>
      <p:bldP spid="534554" grpId="0" build="p" bldLvl="2"/>
      <p:bldP spid="534561" grpId="0" build="p" bldLvl="2"/>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3" name="Group 1"/>
          <p:cNvGrpSpPr>
            <a:grpSpLocks/>
          </p:cNvGrpSpPr>
          <p:nvPr/>
        </p:nvGrpSpPr>
        <p:grpSpPr bwMode="auto">
          <a:xfrm>
            <a:off x="4065588" y="2917825"/>
            <a:ext cx="4110037" cy="3070225"/>
            <a:chOff x="2561" y="1838"/>
            <a:chExt cx="2589" cy="1934"/>
          </a:xfrm>
        </p:grpSpPr>
        <p:sp>
          <p:nvSpPr>
            <p:cNvPr id="22558" name="Line 2"/>
            <p:cNvSpPr>
              <a:spLocks noChangeShapeType="1"/>
            </p:cNvSpPr>
            <p:nvPr/>
          </p:nvSpPr>
          <p:spPr bwMode="auto">
            <a:xfrm>
              <a:off x="3646" y="2869"/>
              <a:ext cx="1" cy="904"/>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l" defTabSz="449263">
                <a:spcBef>
                  <a:spcPct val="0"/>
                </a:spcBef>
                <a:buClr>
                  <a:srgbClr val="000000"/>
                </a:buClr>
                <a:buSzPct val="100000"/>
                <a:buFont typeface="Times New Roman" pitchFamily="18" charset="0"/>
                <a:buNone/>
              </a:pPr>
              <a:endParaRPr lang="sv-SE" sz="2400">
                <a:solidFill>
                  <a:srgbClr val="FFFFFF"/>
                </a:solidFill>
                <a:latin typeface="Times New Roman" pitchFamily="18" charset="0"/>
              </a:endParaRPr>
            </a:p>
          </p:txBody>
        </p:sp>
        <p:sp>
          <p:nvSpPr>
            <p:cNvPr id="22559" name="Rectangle 3"/>
            <p:cNvSpPr>
              <a:spLocks noChangeArrowheads="1"/>
            </p:cNvSpPr>
            <p:nvPr/>
          </p:nvSpPr>
          <p:spPr bwMode="auto">
            <a:xfrm>
              <a:off x="2561" y="2779"/>
              <a:ext cx="269" cy="25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defTabSz="449263">
                <a:spcBef>
                  <a:spcPts val="1875"/>
                </a:spcBef>
                <a:buClr>
                  <a:srgbClr val="000000"/>
                </a:buClr>
                <a:buSzPct val="100000"/>
                <a:buFont typeface="Times New Roman" pitchFamily="18" charset="0"/>
                <a:buNone/>
              </a:pPr>
              <a:r>
                <a:rPr lang="sv-SE" altLang="en-US" sz="2000" i="1">
                  <a:solidFill>
                    <a:srgbClr val="000000"/>
                  </a:solidFill>
                  <a:latin typeface="Arial" charset="0"/>
                </a:rPr>
                <a:t>P</a:t>
              </a:r>
            </a:p>
          </p:txBody>
        </p:sp>
        <p:sp>
          <p:nvSpPr>
            <p:cNvPr id="22560" name="Text Box 4"/>
            <p:cNvSpPr txBox="1">
              <a:spLocks noChangeArrowheads="1"/>
            </p:cNvSpPr>
            <p:nvPr/>
          </p:nvSpPr>
          <p:spPr bwMode="auto">
            <a:xfrm>
              <a:off x="4729" y="3253"/>
              <a:ext cx="421"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defTabSz="449263">
                <a:spcBef>
                  <a:spcPts val="2250"/>
                </a:spcBef>
                <a:buClr>
                  <a:srgbClr val="000000"/>
                </a:buClr>
                <a:buSzPct val="100000"/>
                <a:buFont typeface="Times New Roman" pitchFamily="18" charset="0"/>
                <a:buNone/>
              </a:pPr>
              <a:r>
                <a:rPr lang="sv-SE" altLang="en-US" i="1">
                  <a:solidFill>
                    <a:srgbClr val="A50021"/>
                  </a:solidFill>
                  <a:latin typeface="Arial" charset="0"/>
                </a:rPr>
                <a:t>AD’</a:t>
              </a:r>
            </a:p>
          </p:txBody>
        </p:sp>
        <p:sp>
          <p:nvSpPr>
            <p:cNvPr id="22561" name="Line 5"/>
            <p:cNvSpPr>
              <a:spLocks noChangeShapeType="1"/>
            </p:cNvSpPr>
            <p:nvPr/>
          </p:nvSpPr>
          <p:spPr bwMode="auto">
            <a:xfrm>
              <a:off x="2817" y="2869"/>
              <a:ext cx="823" cy="1"/>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l" defTabSz="449263">
                <a:spcBef>
                  <a:spcPct val="0"/>
                </a:spcBef>
                <a:buClr>
                  <a:srgbClr val="000000"/>
                </a:buClr>
                <a:buSzPct val="100000"/>
                <a:buFont typeface="Times New Roman" pitchFamily="18" charset="0"/>
                <a:buNone/>
              </a:pPr>
              <a:endParaRPr lang="sv-SE" sz="2400">
                <a:solidFill>
                  <a:srgbClr val="FFFFFF"/>
                </a:solidFill>
                <a:latin typeface="Times New Roman" pitchFamily="18" charset="0"/>
              </a:endParaRPr>
            </a:p>
          </p:txBody>
        </p:sp>
        <p:sp>
          <p:nvSpPr>
            <p:cNvPr id="22562" name="Freeform 6"/>
            <p:cNvSpPr>
              <a:spLocks noChangeArrowheads="1"/>
            </p:cNvSpPr>
            <p:nvPr/>
          </p:nvSpPr>
          <p:spPr bwMode="auto">
            <a:xfrm>
              <a:off x="3003" y="1838"/>
              <a:ext cx="1751" cy="1585"/>
            </a:xfrm>
            <a:custGeom>
              <a:avLst/>
              <a:gdLst>
                <a:gd name="T0" fmla="*/ 0 w 1362"/>
                <a:gd name="T1" fmla="*/ 0 h 859"/>
                <a:gd name="T2" fmla="*/ 1088 w 1362"/>
                <a:gd name="T3" fmla="*/ 3561 h 859"/>
                <a:gd name="T4" fmla="*/ 2894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defTabSz="449263">
                <a:spcBef>
                  <a:spcPct val="0"/>
                </a:spcBef>
                <a:buClr>
                  <a:srgbClr val="000000"/>
                </a:buClr>
                <a:buSzPct val="100000"/>
                <a:buFont typeface="Times New Roman" pitchFamily="18" charset="0"/>
                <a:buNone/>
              </a:pPr>
              <a:endParaRPr lang="sv-SE" sz="2400">
                <a:solidFill>
                  <a:srgbClr val="FFFFFF"/>
                </a:solidFill>
                <a:latin typeface="Times New Roman" pitchFamily="18" charset="0"/>
              </a:endParaRPr>
            </a:p>
          </p:txBody>
        </p:sp>
        <p:sp>
          <p:nvSpPr>
            <p:cNvPr id="22563" name="Rectangle 7"/>
            <p:cNvSpPr>
              <a:spLocks noChangeArrowheads="1"/>
            </p:cNvSpPr>
            <p:nvPr/>
          </p:nvSpPr>
          <p:spPr bwMode="auto">
            <a:xfrm>
              <a:off x="3458" y="2890"/>
              <a:ext cx="324"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defTabSz="449263">
                <a:spcBef>
                  <a:spcPts val="1688"/>
                </a:spcBef>
                <a:buClr>
                  <a:srgbClr val="000000"/>
                </a:buClr>
                <a:buSzPct val="100000"/>
                <a:buFont typeface="Times New Roman" pitchFamily="18" charset="0"/>
                <a:buNone/>
              </a:pPr>
              <a:r>
                <a:rPr lang="sv-SE" altLang="en-US" sz="1800" i="1" dirty="0">
                  <a:solidFill>
                    <a:srgbClr val="000000"/>
                  </a:solidFill>
                  <a:latin typeface="Arial" charset="0"/>
                </a:rPr>
                <a:t>A’</a:t>
              </a:r>
            </a:p>
          </p:txBody>
        </p:sp>
      </p:grpSp>
      <p:sp>
        <p:nvSpPr>
          <p:cNvPr id="23560" name="Rectangle 8"/>
          <p:cNvSpPr>
            <a:spLocks noGrp="1" noChangeArrowheads="1"/>
          </p:cNvSpPr>
          <p:nvPr>
            <p:ph type="title"/>
          </p:nvPr>
        </p:nvSpPr>
        <p:spPr>
          <a:xfrm>
            <a:off x="609600" y="52388"/>
            <a:ext cx="8077200"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latin typeface="+mn-lt"/>
              </a:rPr>
              <a:t>En finanspolitisk åtstramning i en sluten ekonomi</a:t>
            </a:r>
          </a:p>
        </p:txBody>
      </p:sp>
      <p:sp>
        <p:nvSpPr>
          <p:cNvPr id="23561" name="Rectangle 9"/>
          <p:cNvSpPr>
            <a:spLocks noGrp="1" noChangeArrowheads="1"/>
          </p:cNvSpPr>
          <p:nvPr>
            <p:ph type="body" idx="1"/>
          </p:nvPr>
        </p:nvSpPr>
        <p:spPr>
          <a:xfrm>
            <a:off x="35496" y="1340768"/>
            <a:ext cx="4465067" cy="1327150"/>
          </a:xfrm>
          <a:noFill/>
        </p:spPr>
        <p:txBody>
          <a:bodyPr/>
          <a:lstStyle/>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900" dirty="0" smtClean="0">
                <a:solidFill>
                  <a:schemeClr val="tx1"/>
                </a:solidFill>
                <a:effectLst/>
              </a:rPr>
              <a:t>Vad händer över tid efter en minskning av budgetunderskottet genom mindre offentlig konsum-</a:t>
            </a:r>
            <a:r>
              <a:rPr lang="sv-SE" sz="1900" dirty="0" err="1" smtClean="0">
                <a:solidFill>
                  <a:schemeClr val="tx1"/>
                </a:solidFill>
                <a:effectLst/>
              </a:rPr>
              <a:t>tion</a:t>
            </a:r>
            <a:r>
              <a:rPr lang="sv-SE" sz="1900" dirty="0" smtClean="0">
                <a:solidFill>
                  <a:schemeClr val="tx1"/>
                </a:solidFill>
                <a:effectLst/>
              </a:rPr>
              <a:t> eller högre </a:t>
            </a:r>
            <a:r>
              <a:rPr lang="sv-SE" sz="1900" dirty="0">
                <a:solidFill>
                  <a:schemeClr val="tx1"/>
                </a:solidFill>
                <a:effectLst/>
              </a:rPr>
              <a:t>skatter? </a:t>
            </a:r>
            <a:endParaRPr lang="sv-SE" sz="1900" dirty="0" smtClean="0">
              <a:solidFill>
                <a:schemeClr val="tx1"/>
              </a:solidFill>
              <a:effectLst/>
            </a:endParaRP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900" dirty="0" smtClean="0">
                <a:solidFill>
                  <a:schemeClr val="tx1"/>
                </a:solidFill>
                <a:effectLst/>
              </a:rPr>
              <a:t>Åtstramningen leder </a:t>
            </a:r>
            <a:r>
              <a:rPr lang="sv-SE" sz="1900" dirty="0">
                <a:solidFill>
                  <a:schemeClr val="tx1"/>
                </a:solidFill>
                <a:effectLst/>
              </a:rPr>
              <a:t>till först </a:t>
            </a:r>
            <a:r>
              <a:rPr lang="sv-SE" sz="1900" dirty="0" smtClean="0">
                <a:solidFill>
                  <a:schemeClr val="tx1"/>
                </a:solidFill>
                <a:effectLst/>
              </a:rPr>
              <a:t/>
            </a:r>
            <a:br>
              <a:rPr lang="sv-SE" sz="1900" dirty="0" smtClean="0">
                <a:solidFill>
                  <a:schemeClr val="tx1"/>
                </a:solidFill>
                <a:effectLst/>
              </a:rPr>
            </a:br>
            <a:r>
              <a:rPr lang="sv-SE" sz="1900" dirty="0" smtClean="0">
                <a:solidFill>
                  <a:schemeClr val="tx1"/>
                </a:solidFill>
                <a:effectLst/>
              </a:rPr>
              <a:t>till </a:t>
            </a:r>
            <a:r>
              <a:rPr lang="sv-SE" sz="1900" dirty="0">
                <a:solidFill>
                  <a:schemeClr val="tx1"/>
                </a:solidFill>
                <a:effectLst/>
              </a:rPr>
              <a:t>ett fall i produktionen (</a:t>
            </a:r>
            <a:r>
              <a:rPr lang="sv-SE" sz="1900" i="1" dirty="0" smtClean="0">
                <a:solidFill>
                  <a:schemeClr val="tx1"/>
                </a:solidFill>
                <a:effectLst/>
              </a:rPr>
              <a:t>AD </a:t>
            </a:r>
            <a:r>
              <a:rPr lang="sv-SE" sz="1900" dirty="0" smtClean="0">
                <a:solidFill>
                  <a:schemeClr val="tx1"/>
                </a:solidFill>
                <a:effectLst/>
              </a:rPr>
              <a:t>förskjuts åt </a:t>
            </a:r>
            <a:r>
              <a:rPr lang="sv-SE" sz="1900" dirty="0">
                <a:solidFill>
                  <a:schemeClr val="tx1"/>
                </a:solidFill>
                <a:effectLst/>
              </a:rPr>
              <a:t>vänster). </a:t>
            </a:r>
            <a:r>
              <a:rPr lang="sv-SE" sz="1900" dirty="0" smtClean="0">
                <a:solidFill>
                  <a:schemeClr val="tx1"/>
                </a:solidFill>
                <a:effectLst/>
              </a:rPr>
              <a:t>Jämvikt </a:t>
            </a:r>
            <a:r>
              <a:rPr lang="sv-SE" sz="1900" i="1" dirty="0" smtClean="0">
                <a:solidFill>
                  <a:schemeClr val="tx1"/>
                </a:solidFill>
                <a:effectLst/>
              </a:rPr>
              <a:t>A’</a:t>
            </a:r>
            <a:r>
              <a:rPr lang="sv-SE" sz="1900" dirty="0" smtClean="0">
                <a:solidFill>
                  <a:schemeClr val="tx1"/>
                </a:solidFill>
                <a:effectLst/>
              </a:rPr>
              <a:t> </a:t>
            </a: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900" dirty="0" smtClean="0">
                <a:solidFill>
                  <a:schemeClr val="tx1"/>
                </a:solidFill>
                <a:effectLst/>
              </a:rPr>
              <a:t>Över </a:t>
            </a:r>
            <a:r>
              <a:rPr lang="sv-SE" sz="1900" dirty="0">
                <a:solidFill>
                  <a:schemeClr val="tx1"/>
                </a:solidFill>
                <a:effectLst/>
              </a:rPr>
              <a:t>tid faller </a:t>
            </a:r>
            <a:r>
              <a:rPr lang="sv-SE" sz="1900" dirty="0" smtClean="0">
                <a:solidFill>
                  <a:schemeClr val="tx1"/>
                </a:solidFill>
                <a:effectLst/>
              </a:rPr>
              <a:t>prisförvänt-</a:t>
            </a:r>
            <a:br>
              <a:rPr lang="sv-SE" sz="1900" dirty="0" smtClean="0">
                <a:solidFill>
                  <a:schemeClr val="tx1"/>
                </a:solidFill>
                <a:effectLst/>
              </a:rPr>
            </a:br>
            <a:r>
              <a:rPr lang="sv-SE" sz="1900" dirty="0" err="1" smtClean="0">
                <a:solidFill>
                  <a:schemeClr val="tx1"/>
                </a:solidFill>
                <a:effectLst/>
              </a:rPr>
              <a:t>ningarna</a:t>
            </a:r>
            <a:r>
              <a:rPr lang="sv-SE" sz="1900" dirty="0" smtClean="0">
                <a:solidFill>
                  <a:schemeClr val="tx1"/>
                </a:solidFill>
                <a:effectLst/>
              </a:rPr>
              <a:t> </a:t>
            </a:r>
            <a:r>
              <a:rPr lang="sv-SE" sz="1900" dirty="0">
                <a:solidFill>
                  <a:schemeClr val="tx1"/>
                </a:solidFill>
                <a:effectLst/>
              </a:rPr>
              <a:t>och </a:t>
            </a:r>
            <a:r>
              <a:rPr lang="sv-SE" sz="1900" i="1" dirty="0">
                <a:solidFill>
                  <a:schemeClr val="tx1"/>
                </a:solidFill>
                <a:effectLst/>
              </a:rPr>
              <a:t>AS</a:t>
            </a:r>
            <a:r>
              <a:rPr lang="sv-SE" sz="1900" dirty="0">
                <a:solidFill>
                  <a:schemeClr val="tx1"/>
                </a:solidFill>
                <a:effectLst/>
              </a:rPr>
              <a:t> </a:t>
            </a:r>
            <a:r>
              <a:rPr lang="sv-SE" sz="1900" dirty="0" smtClean="0">
                <a:solidFill>
                  <a:schemeClr val="tx1"/>
                </a:solidFill>
                <a:effectLst/>
              </a:rPr>
              <a:t>förskjuts</a:t>
            </a:r>
            <a:br>
              <a:rPr lang="sv-SE" sz="1900" dirty="0" smtClean="0">
                <a:solidFill>
                  <a:schemeClr val="tx1"/>
                </a:solidFill>
                <a:effectLst/>
              </a:rPr>
            </a:br>
            <a:r>
              <a:rPr lang="sv-SE" sz="1900" dirty="0" smtClean="0">
                <a:solidFill>
                  <a:schemeClr val="tx1"/>
                </a:solidFill>
                <a:effectLst/>
              </a:rPr>
              <a:t>nedåt </a:t>
            </a:r>
            <a:r>
              <a:rPr lang="sv-SE" sz="1900" dirty="0">
                <a:solidFill>
                  <a:schemeClr val="tx1"/>
                </a:solidFill>
                <a:effectLst/>
              </a:rPr>
              <a:t>tills </a:t>
            </a:r>
            <a:r>
              <a:rPr lang="sv-SE" sz="1900" dirty="0" smtClean="0">
                <a:solidFill>
                  <a:schemeClr val="tx1"/>
                </a:solidFill>
                <a:effectLst/>
              </a:rPr>
              <a:t>potentiell </a:t>
            </a:r>
            <a:r>
              <a:rPr lang="sv-SE" sz="1900" dirty="0">
                <a:solidFill>
                  <a:schemeClr val="tx1"/>
                </a:solidFill>
                <a:effectLst/>
              </a:rPr>
              <a:t>produktion återigen uppnått</a:t>
            </a:r>
            <a:r>
              <a:rPr lang="sv-SE" sz="1900" dirty="0" smtClean="0">
                <a:solidFill>
                  <a:schemeClr val="tx1"/>
                </a:solidFill>
                <a:effectLst/>
              </a:rPr>
              <a:t>. Jämvikt </a:t>
            </a:r>
            <a:r>
              <a:rPr lang="sv-SE" sz="1900" i="1" dirty="0" smtClean="0">
                <a:solidFill>
                  <a:schemeClr val="tx1"/>
                </a:solidFill>
                <a:effectLst/>
              </a:rPr>
              <a:t>A’’.</a:t>
            </a:r>
            <a:endParaRPr lang="sv-SE" sz="1900" dirty="0">
              <a:solidFill>
                <a:schemeClr val="tx1"/>
              </a:solidFill>
              <a:effectLst/>
            </a:endParaRP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900" dirty="0" smtClean="0">
                <a:solidFill>
                  <a:schemeClr val="tx1"/>
                </a:solidFill>
                <a:effectLst/>
              </a:rPr>
              <a:t>I </a:t>
            </a:r>
            <a:r>
              <a:rPr lang="sv-SE" sz="1900" i="1" dirty="0" smtClean="0">
                <a:solidFill>
                  <a:schemeClr val="tx1"/>
                </a:solidFill>
                <a:effectLst/>
              </a:rPr>
              <a:t>IS/LM</a:t>
            </a:r>
            <a:r>
              <a:rPr lang="sv-SE" sz="1900" dirty="0" smtClean="0">
                <a:solidFill>
                  <a:schemeClr val="tx1"/>
                </a:solidFill>
                <a:effectLst/>
              </a:rPr>
              <a:t> kommer de fallande priserna att succesivt förskjuta </a:t>
            </a:r>
            <a:r>
              <a:rPr lang="sv-SE" sz="1900" i="1" dirty="0" smtClean="0">
                <a:solidFill>
                  <a:schemeClr val="tx1"/>
                </a:solidFill>
                <a:effectLst/>
              </a:rPr>
              <a:t>LM</a:t>
            </a:r>
            <a:r>
              <a:rPr lang="sv-SE" sz="1900" dirty="0" smtClean="0">
                <a:solidFill>
                  <a:schemeClr val="tx1"/>
                </a:solidFill>
                <a:effectLst/>
              </a:rPr>
              <a:t>-kurvan </a:t>
            </a:r>
            <a:r>
              <a:rPr lang="sv-SE" sz="1900" dirty="0">
                <a:solidFill>
                  <a:schemeClr val="tx1"/>
                </a:solidFill>
                <a:effectLst/>
              </a:rPr>
              <a:t>nedåt. </a:t>
            </a: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900" dirty="0" smtClean="0">
              <a:solidFill>
                <a:schemeClr val="tx1"/>
              </a:solidFill>
              <a:effectLst/>
            </a:endParaRP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900" dirty="0" smtClean="0">
              <a:solidFill>
                <a:schemeClr val="tx1"/>
              </a:solidFill>
              <a:effectLst/>
            </a:endParaRPr>
          </a:p>
          <a:p>
            <a:pPr marL="594900" eaLnBrk="1" hangingPunct="1">
              <a:spcBef>
                <a:spcPts val="250"/>
              </a:spcBef>
              <a:spcAft>
                <a:spcPts val="250"/>
              </a:spcAft>
              <a:buFont typeface="Arial" panose="020B0604020202020204"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endParaRPr lang="sv-SE" sz="1900" dirty="0" smtClean="0">
              <a:solidFill>
                <a:schemeClr val="tx1"/>
              </a:solidFill>
              <a:effectLst/>
            </a:endParaRPr>
          </a:p>
        </p:txBody>
      </p:sp>
      <p:sp>
        <p:nvSpPr>
          <p:cNvPr id="22536" name="Line 12"/>
          <p:cNvSpPr>
            <a:spLocks noChangeShapeType="1"/>
          </p:cNvSpPr>
          <p:nvPr/>
        </p:nvSpPr>
        <p:spPr bwMode="auto">
          <a:xfrm>
            <a:off x="4454525" y="2647950"/>
            <a:ext cx="1588" cy="3355975"/>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l" defTabSz="449263">
              <a:spcBef>
                <a:spcPct val="0"/>
              </a:spcBef>
              <a:buClr>
                <a:srgbClr val="000000"/>
              </a:buClr>
              <a:buSzPct val="100000"/>
              <a:buFont typeface="Times New Roman" pitchFamily="18" charset="0"/>
              <a:buNone/>
            </a:pPr>
            <a:endParaRPr lang="sv-SE" sz="2400">
              <a:solidFill>
                <a:srgbClr val="FFFFFF"/>
              </a:solidFill>
              <a:latin typeface="Times New Roman" pitchFamily="18" charset="0"/>
            </a:endParaRPr>
          </a:p>
        </p:txBody>
      </p:sp>
      <p:sp>
        <p:nvSpPr>
          <p:cNvPr id="22537" name="Line 13"/>
          <p:cNvSpPr>
            <a:spLocks noChangeShapeType="1"/>
          </p:cNvSpPr>
          <p:nvPr/>
        </p:nvSpPr>
        <p:spPr bwMode="auto">
          <a:xfrm>
            <a:off x="4454525" y="6015038"/>
            <a:ext cx="3902075" cy="1587"/>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l" defTabSz="449263">
              <a:spcBef>
                <a:spcPct val="0"/>
              </a:spcBef>
              <a:buClr>
                <a:srgbClr val="000000"/>
              </a:buClr>
              <a:buSzPct val="100000"/>
              <a:buFont typeface="Times New Roman" pitchFamily="18" charset="0"/>
              <a:buNone/>
            </a:pPr>
            <a:endParaRPr lang="sv-SE" sz="2400">
              <a:solidFill>
                <a:srgbClr val="FFFFFF"/>
              </a:solidFill>
              <a:latin typeface="Times New Roman" pitchFamily="18" charset="0"/>
            </a:endParaRPr>
          </a:p>
        </p:txBody>
      </p:sp>
      <p:sp>
        <p:nvSpPr>
          <p:cNvPr id="22538" name="Text Box 14"/>
          <p:cNvSpPr txBox="1">
            <a:spLocks noChangeArrowheads="1"/>
          </p:cNvSpPr>
          <p:nvPr/>
        </p:nvSpPr>
        <p:spPr bwMode="auto">
          <a:xfrm rot="-5400000">
            <a:off x="3680048" y="3232572"/>
            <a:ext cx="12715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defTabSz="449263">
              <a:spcBef>
                <a:spcPts val="1688"/>
              </a:spcBef>
              <a:buClr>
                <a:srgbClr val="000000"/>
              </a:buClr>
              <a:buSzPct val="100000"/>
              <a:buFont typeface="Times New Roman" pitchFamily="18" charset="0"/>
              <a:buNone/>
            </a:pPr>
            <a:r>
              <a:rPr lang="sv-SE" altLang="en-US" sz="1800" dirty="0">
                <a:solidFill>
                  <a:srgbClr val="000000"/>
                </a:solidFill>
                <a:latin typeface="Arial" charset="0"/>
              </a:rPr>
              <a:t>Prisnivå, </a:t>
            </a:r>
            <a:r>
              <a:rPr lang="sv-SE" altLang="en-US" sz="1800" i="1" dirty="0">
                <a:solidFill>
                  <a:srgbClr val="000000"/>
                </a:solidFill>
                <a:latin typeface="Arial" charset="0"/>
              </a:rPr>
              <a:t>P</a:t>
            </a:r>
          </a:p>
        </p:txBody>
      </p:sp>
      <p:grpSp>
        <p:nvGrpSpPr>
          <p:cNvPr id="22539" name="Group 15"/>
          <p:cNvGrpSpPr>
            <a:grpSpLocks/>
          </p:cNvGrpSpPr>
          <p:nvPr/>
        </p:nvGrpSpPr>
        <p:grpSpPr bwMode="auto">
          <a:xfrm>
            <a:off x="5384800" y="2365375"/>
            <a:ext cx="3402013" cy="2703513"/>
            <a:chOff x="3392" y="1490"/>
            <a:chExt cx="2143" cy="1703"/>
          </a:xfrm>
        </p:grpSpPr>
        <p:sp>
          <p:nvSpPr>
            <p:cNvPr id="22556" name="Freeform 16"/>
            <p:cNvSpPr>
              <a:spLocks noChangeArrowheads="1"/>
            </p:cNvSpPr>
            <p:nvPr/>
          </p:nvSpPr>
          <p:spPr bwMode="auto">
            <a:xfrm>
              <a:off x="3392" y="1490"/>
              <a:ext cx="1789" cy="1585"/>
            </a:xfrm>
            <a:custGeom>
              <a:avLst/>
              <a:gdLst>
                <a:gd name="T0" fmla="*/ 0 w 1362"/>
                <a:gd name="T1" fmla="*/ 0 h 859"/>
                <a:gd name="T2" fmla="*/ 1161 w 1362"/>
                <a:gd name="T3" fmla="*/ 3561 h 859"/>
                <a:gd name="T4" fmla="*/ 3087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defTabSz="449263">
                <a:spcBef>
                  <a:spcPct val="0"/>
                </a:spcBef>
                <a:buClr>
                  <a:srgbClr val="000000"/>
                </a:buClr>
                <a:buSzPct val="100000"/>
                <a:buFont typeface="Times New Roman" pitchFamily="18" charset="0"/>
                <a:buNone/>
              </a:pPr>
              <a:endParaRPr lang="sv-SE" sz="2400">
                <a:solidFill>
                  <a:srgbClr val="FFFFFF"/>
                </a:solidFill>
                <a:latin typeface="Times New Roman" pitchFamily="18" charset="0"/>
              </a:endParaRPr>
            </a:p>
          </p:txBody>
        </p:sp>
        <p:sp>
          <p:nvSpPr>
            <p:cNvPr id="22557" name="Text Box 17"/>
            <p:cNvSpPr txBox="1">
              <a:spLocks noChangeArrowheads="1"/>
            </p:cNvSpPr>
            <p:nvPr/>
          </p:nvSpPr>
          <p:spPr bwMode="auto">
            <a:xfrm>
              <a:off x="5156" y="2905"/>
              <a:ext cx="380"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defTabSz="449263">
                <a:spcBef>
                  <a:spcPts val="2250"/>
                </a:spcBef>
                <a:buClr>
                  <a:srgbClr val="000000"/>
                </a:buClr>
                <a:buSzPct val="100000"/>
                <a:buFont typeface="Times New Roman" pitchFamily="18" charset="0"/>
                <a:buNone/>
              </a:pPr>
              <a:r>
                <a:rPr lang="sv-SE" altLang="en-US" i="1">
                  <a:solidFill>
                    <a:srgbClr val="A50021"/>
                  </a:solidFill>
                  <a:latin typeface="Arial" charset="0"/>
                </a:rPr>
                <a:t>AD</a:t>
              </a:r>
            </a:p>
          </p:txBody>
        </p:sp>
      </p:grpSp>
      <p:sp>
        <p:nvSpPr>
          <p:cNvPr id="22540" name="Freeform 18"/>
          <p:cNvSpPr>
            <a:spLocks noChangeArrowheads="1"/>
          </p:cNvSpPr>
          <p:nvPr/>
        </p:nvSpPr>
        <p:spPr bwMode="auto">
          <a:xfrm>
            <a:off x="5051425" y="2957513"/>
            <a:ext cx="3062288" cy="1843087"/>
          </a:xfrm>
          <a:custGeom>
            <a:avLst/>
            <a:gdLst>
              <a:gd name="T0" fmla="*/ 0 w 1929"/>
              <a:gd name="T1" fmla="*/ 2147483647 h 1161"/>
              <a:gd name="T2" fmla="*/ 2147483647 w 1929"/>
              <a:gd name="T3" fmla="*/ 2147483647 h 1161"/>
              <a:gd name="T4" fmla="*/ 2147483647 w 1929"/>
              <a:gd name="T5" fmla="*/ 2147483647 h 1161"/>
              <a:gd name="T6" fmla="*/ 2147483647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defTabSz="449263">
              <a:spcBef>
                <a:spcPct val="0"/>
              </a:spcBef>
              <a:buClr>
                <a:srgbClr val="000000"/>
              </a:buClr>
              <a:buSzPct val="100000"/>
              <a:buFont typeface="Times New Roman" pitchFamily="18" charset="0"/>
              <a:buNone/>
            </a:pPr>
            <a:endParaRPr lang="sv-SE" sz="2400">
              <a:solidFill>
                <a:srgbClr val="FFFFFF"/>
              </a:solidFill>
              <a:latin typeface="Times New Roman" pitchFamily="18" charset="0"/>
            </a:endParaRPr>
          </a:p>
        </p:txBody>
      </p:sp>
      <p:sp>
        <p:nvSpPr>
          <p:cNvPr id="22541" name="Rectangle 19"/>
          <p:cNvSpPr>
            <a:spLocks noChangeArrowheads="1"/>
          </p:cNvSpPr>
          <p:nvPr/>
        </p:nvSpPr>
        <p:spPr bwMode="auto">
          <a:xfrm>
            <a:off x="4051300" y="4030663"/>
            <a:ext cx="449263"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defTabSz="449263">
              <a:spcBef>
                <a:spcPts val="2250"/>
              </a:spcBef>
              <a:buClr>
                <a:srgbClr val="000000"/>
              </a:buClr>
              <a:buSzPct val="100000"/>
              <a:buFont typeface="Times New Roman" pitchFamily="18" charset="0"/>
              <a:buNone/>
            </a:pPr>
            <a:r>
              <a:rPr lang="sv-SE" altLang="en-US" sz="2000" i="1">
                <a:solidFill>
                  <a:srgbClr val="000000"/>
                </a:solidFill>
                <a:latin typeface="Arial" charset="0"/>
              </a:rPr>
              <a:t>P</a:t>
            </a:r>
            <a:r>
              <a:rPr lang="sv-SE" altLang="en-US" i="1" baseline="30000">
                <a:solidFill>
                  <a:srgbClr val="000000"/>
                </a:solidFill>
                <a:latin typeface="Arial" charset="0"/>
              </a:rPr>
              <a:t>e</a:t>
            </a:r>
          </a:p>
        </p:txBody>
      </p:sp>
      <p:sp>
        <p:nvSpPr>
          <p:cNvPr id="22542" name="Rectangle 20"/>
          <p:cNvSpPr>
            <a:spLocks noChangeArrowheads="1"/>
          </p:cNvSpPr>
          <p:nvPr/>
        </p:nvSpPr>
        <p:spPr bwMode="auto">
          <a:xfrm>
            <a:off x="6516688" y="6062663"/>
            <a:ext cx="44946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defTabSz="449263">
              <a:spcBef>
                <a:spcPts val="2250"/>
              </a:spcBef>
              <a:buClr>
                <a:srgbClr val="000000"/>
              </a:buClr>
              <a:buSzPct val="100000"/>
              <a:buFont typeface="Times New Roman" pitchFamily="18" charset="0"/>
              <a:buNone/>
            </a:pPr>
            <a:r>
              <a:rPr lang="sv-SE" altLang="en-US" sz="1800" i="1" dirty="0">
                <a:solidFill>
                  <a:srgbClr val="000000"/>
                </a:solidFill>
                <a:latin typeface="Arial" charset="0"/>
              </a:rPr>
              <a:t>Y</a:t>
            </a:r>
            <a:r>
              <a:rPr lang="sv-SE" altLang="en-US" i="1" baseline="-25000" dirty="0">
                <a:solidFill>
                  <a:srgbClr val="000000"/>
                </a:solidFill>
                <a:latin typeface="Arial" charset="0"/>
              </a:rPr>
              <a:t>n</a:t>
            </a:r>
          </a:p>
        </p:txBody>
      </p:sp>
      <p:sp>
        <p:nvSpPr>
          <p:cNvPr id="22543" name="Line 21"/>
          <p:cNvSpPr>
            <a:spLocks noChangeShapeType="1"/>
          </p:cNvSpPr>
          <p:nvPr/>
        </p:nvSpPr>
        <p:spPr bwMode="auto">
          <a:xfrm>
            <a:off x="6673850" y="4221163"/>
            <a:ext cx="1588" cy="178435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l" defTabSz="449263">
              <a:spcBef>
                <a:spcPct val="0"/>
              </a:spcBef>
              <a:buClr>
                <a:srgbClr val="000000"/>
              </a:buClr>
              <a:buSzPct val="100000"/>
              <a:buFont typeface="Times New Roman" pitchFamily="18" charset="0"/>
              <a:buNone/>
            </a:pPr>
            <a:endParaRPr lang="sv-SE" sz="2400">
              <a:solidFill>
                <a:srgbClr val="FFFFFF"/>
              </a:solidFill>
              <a:latin typeface="Times New Roman" pitchFamily="18" charset="0"/>
            </a:endParaRPr>
          </a:p>
        </p:txBody>
      </p:sp>
      <p:sp>
        <p:nvSpPr>
          <p:cNvPr id="22544" name="Line 22"/>
          <p:cNvSpPr>
            <a:spLocks noChangeShapeType="1"/>
          </p:cNvSpPr>
          <p:nvPr/>
        </p:nvSpPr>
        <p:spPr bwMode="auto">
          <a:xfrm flipH="1">
            <a:off x="4441825" y="4205288"/>
            <a:ext cx="2238375" cy="1587"/>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l" defTabSz="449263">
              <a:spcBef>
                <a:spcPct val="0"/>
              </a:spcBef>
              <a:buClr>
                <a:srgbClr val="000000"/>
              </a:buClr>
              <a:buSzPct val="100000"/>
              <a:buFont typeface="Times New Roman" pitchFamily="18" charset="0"/>
              <a:buNone/>
            </a:pPr>
            <a:endParaRPr lang="sv-SE" sz="2400">
              <a:solidFill>
                <a:srgbClr val="FFFFFF"/>
              </a:solidFill>
              <a:latin typeface="Times New Roman" pitchFamily="18" charset="0"/>
            </a:endParaRPr>
          </a:p>
        </p:txBody>
      </p:sp>
      <p:sp>
        <p:nvSpPr>
          <p:cNvPr id="22545" name="Rectangle 23"/>
          <p:cNvSpPr>
            <a:spLocks noChangeArrowheads="1"/>
          </p:cNvSpPr>
          <p:nvPr/>
        </p:nvSpPr>
        <p:spPr bwMode="auto">
          <a:xfrm>
            <a:off x="7730629" y="2576513"/>
            <a:ext cx="585787"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defTabSz="449263">
              <a:spcBef>
                <a:spcPts val="2250"/>
              </a:spcBef>
              <a:buClr>
                <a:srgbClr val="000000"/>
              </a:buClr>
              <a:buSzPct val="100000"/>
              <a:buFont typeface="Times New Roman" pitchFamily="18" charset="0"/>
              <a:buNone/>
            </a:pPr>
            <a:r>
              <a:rPr lang="sv-SE" altLang="en-US" i="1" dirty="0">
                <a:solidFill>
                  <a:srgbClr val="5A6EA6"/>
                </a:solidFill>
                <a:latin typeface="Arial" charset="0"/>
              </a:rPr>
              <a:t>AS</a:t>
            </a:r>
          </a:p>
        </p:txBody>
      </p:sp>
      <p:sp>
        <p:nvSpPr>
          <p:cNvPr id="22546" name="Rectangle 24"/>
          <p:cNvSpPr>
            <a:spLocks noChangeArrowheads="1"/>
          </p:cNvSpPr>
          <p:nvPr/>
        </p:nvSpPr>
        <p:spPr bwMode="auto">
          <a:xfrm>
            <a:off x="6511925" y="3825875"/>
            <a:ext cx="50006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defTabSz="449263">
              <a:spcBef>
                <a:spcPts val="1688"/>
              </a:spcBef>
              <a:buClr>
                <a:srgbClr val="000000"/>
              </a:buClr>
              <a:buSzPct val="100000"/>
              <a:buFont typeface="Times New Roman" pitchFamily="18" charset="0"/>
              <a:buNone/>
            </a:pPr>
            <a:r>
              <a:rPr lang="sv-SE" altLang="en-US" sz="1800" i="1" dirty="0">
                <a:solidFill>
                  <a:srgbClr val="000000"/>
                </a:solidFill>
                <a:latin typeface="Arial" charset="0"/>
              </a:rPr>
              <a:t>A</a:t>
            </a:r>
          </a:p>
        </p:txBody>
      </p:sp>
      <p:grpSp>
        <p:nvGrpSpPr>
          <p:cNvPr id="23580" name="Group 28"/>
          <p:cNvGrpSpPr>
            <a:grpSpLocks/>
          </p:cNvGrpSpPr>
          <p:nvPr/>
        </p:nvGrpSpPr>
        <p:grpSpPr bwMode="auto">
          <a:xfrm>
            <a:off x="4860926" y="3910014"/>
            <a:ext cx="3062288" cy="1843088"/>
            <a:chOff x="3062" y="2463"/>
            <a:chExt cx="1929" cy="1161"/>
          </a:xfrm>
        </p:grpSpPr>
        <p:sp>
          <p:nvSpPr>
            <p:cNvPr id="22552" name="Freeform 29"/>
            <p:cNvSpPr>
              <a:spLocks noChangeArrowheads="1"/>
            </p:cNvSpPr>
            <p:nvPr/>
          </p:nvSpPr>
          <p:spPr bwMode="auto">
            <a:xfrm>
              <a:off x="3062" y="2463"/>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lgn="l" defTabSz="449263">
                <a:spcBef>
                  <a:spcPct val="0"/>
                </a:spcBef>
                <a:buClr>
                  <a:srgbClr val="000000"/>
                </a:buClr>
                <a:buSzPct val="100000"/>
                <a:buFont typeface="Times New Roman" pitchFamily="18" charset="0"/>
                <a:buNone/>
              </a:pPr>
              <a:endParaRPr lang="sv-SE" sz="2400">
                <a:solidFill>
                  <a:srgbClr val="FFFFFF"/>
                </a:solidFill>
                <a:latin typeface="Times New Roman" pitchFamily="18" charset="0"/>
              </a:endParaRPr>
            </a:p>
          </p:txBody>
        </p:sp>
        <p:sp>
          <p:nvSpPr>
            <p:cNvPr id="22553" name="Rectangle 30"/>
            <p:cNvSpPr>
              <a:spLocks noChangeArrowheads="1"/>
            </p:cNvSpPr>
            <p:nvPr/>
          </p:nvSpPr>
          <p:spPr bwMode="auto">
            <a:xfrm>
              <a:off x="4243" y="3058"/>
              <a:ext cx="315"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defTabSz="449263">
                <a:spcBef>
                  <a:spcPts val="1688"/>
                </a:spcBef>
                <a:buClr>
                  <a:srgbClr val="000000"/>
                </a:buClr>
                <a:buSzPct val="100000"/>
                <a:buFont typeface="Times New Roman" pitchFamily="18" charset="0"/>
                <a:buNone/>
              </a:pPr>
              <a:r>
                <a:rPr lang="sv-SE" altLang="en-US" sz="1800" i="1" dirty="0">
                  <a:solidFill>
                    <a:srgbClr val="000000"/>
                  </a:solidFill>
                  <a:latin typeface="Arial" charset="0"/>
                </a:rPr>
                <a:t>A</a:t>
              </a:r>
              <a:r>
                <a:rPr lang="sv-SE" altLang="en-US" sz="1800" i="1" dirty="0" smtClean="0">
                  <a:solidFill>
                    <a:srgbClr val="000000"/>
                  </a:solidFill>
                  <a:latin typeface="Arial" charset="0"/>
                </a:rPr>
                <a:t>’’</a:t>
              </a:r>
              <a:endParaRPr lang="sv-SE" altLang="en-US" sz="1800" i="1" dirty="0">
                <a:solidFill>
                  <a:srgbClr val="000000"/>
                </a:solidFill>
                <a:latin typeface="Arial" charset="0"/>
              </a:endParaRPr>
            </a:p>
          </p:txBody>
        </p:sp>
      </p:grpSp>
      <p:sp>
        <p:nvSpPr>
          <p:cNvPr id="22549" name="Text Box 31"/>
          <p:cNvSpPr txBox="1">
            <a:spLocks noChangeArrowheads="1"/>
          </p:cNvSpPr>
          <p:nvPr/>
        </p:nvSpPr>
        <p:spPr bwMode="auto">
          <a:xfrm>
            <a:off x="5527675" y="6369050"/>
            <a:ext cx="1550988"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defTabSz="449263">
              <a:spcBef>
                <a:spcPts val="1688"/>
              </a:spcBef>
              <a:buClr>
                <a:srgbClr val="000000"/>
              </a:buClr>
              <a:buSzPct val="100000"/>
              <a:buFont typeface="Times New Roman" pitchFamily="18" charset="0"/>
              <a:buNone/>
            </a:pPr>
            <a:r>
              <a:rPr lang="sv-SE" altLang="en-US" sz="1800">
                <a:solidFill>
                  <a:srgbClr val="000000"/>
                </a:solidFill>
                <a:latin typeface="Arial" charset="0"/>
              </a:rPr>
              <a:t>Produktion, </a:t>
            </a:r>
            <a:r>
              <a:rPr lang="sv-SE" altLang="en-US" sz="1800" i="1">
                <a:solidFill>
                  <a:srgbClr val="000000"/>
                </a:solidFill>
                <a:latin typeface="Arial" charset="0"/>
              </a:rPr>
              <a:t>Y</a:t>
            </a:r>
          </a:p>
        </p:txBody>
      </p:sp>
      <p:sp>
        <p:nvSpPr>
          <p:cNvPr id="22551" name="Rectangle 33"/>
          <p:cNvSpPr>
            <a:spLocks noChangeArrowheads="1"/>
          </p:cNvSpPr>
          <p:nvPr/>
        </p:nvSpPr>
        <p:spPr bwMode="auto">
          <a:xfrm>
            <a:off x="5630863" y="6072188"/>
            <a:ext cx="481012"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lgn="l" defTabSz="449263">
              <a:spcBef>
                <a:spcPts val="1688"/>
              </a:spcBef>
              <a:buClr>
                <a:srgbClr val="000000"/>
              </a:buClr>
              <a:buSzPct val="100000"/>
              <a:buFont typeface="Times New Roman" pitchFamily="18" charset="0"/>
              <a:buNone/>
            </a:pPr>
            <a:r>
              <a:rPr lang="sv-SE" altLang="en-US" sz="1800" i="1" dirty="0">
                <a:solidFill>
                  <a:srgbClr val="000000"/>
                </a:solidFill>
                <a:latin typeface="Arial" charset="0"/>
              </a:rPr>
              <a:t>Y</a:t>
            </a:r>
          </a:p>
        </p:txBody>
      </p:sp>
      <p:sp>
        <p:nvSpPr>
          <p:cNvPr id="38" name="Line 23"/>
          <p:cNvSpPr>
            <a:spLocks noChangeShapeType="1"/>
          </p:cNvSpPr>
          <p:nvPr/>
        </p:nvSpPr>
        <p:spPr bwMode="auto">
          <a:xfrm rot="1080000">
            <a:off x="6229310" y="4905381"/>
            <a:ext cx="241642" cy="45554"/>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l" defTabSz="449263">
              <a:spcBef>
                <a:spcPct val="0"/>
              </a:spcBef>
              <a:buClr>
                <a:srgbClr val="000000"/>
              </a:buClr>
              <a:buSzPct val="100000"/>
              <a:buFont typeface="Times New Roman" pitchFamily="18" charset="0"/>
              <a:buNone/>
            </a:pPr>
            <a:endParaRPr lang="sv-SE" sz="2400">
              <a:solidFill>
                <a:srgbClr val="FFFFFF"/>
              </a:solidFill>
              <a:latin typeface="Times New Roman" pitchFamily="18" charset="0"/>
            </a:endParaRPr>
          </a:p>
        </p:txBody>
      </p:sp>
      <p:sp>
        <p:nvSpPr>
          <p:cNvPr id="39" name="Line 24"/>
          <p:cNvSpPr>
            <a:spLocks noChangeShapeType="1"/>
          </p:cNvSpPr>
          <p:nvPr/>
        </p:nvSpPr>
        <p:spPr bwMode="auto">
          <a:xfrm>
            <a:off x="5928369" y="4637782"/>
            <a:ext cx="155799" cy="159370"/>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lgn="l" defTabSz="449263">
              <a:spcBef>
                <a:spcPct val="0"/>
              </a:spcBef>
              <a:buClr>
                <a:srgbClr val="000000"/>
              </a:buClr>
              <a:buSzPct val="100000"/>
              <a:buFont typeface="Times New Roman" pitchFamily="18" charset="0"/>
              <a:buNone/>
            </a:pPr>
            <a:endParaRPr lang="sv-SE" sz="2400">
              <a:solidFill>
                <a:srgbClr val="FFFFFF"/>
              </a:solidFill>
              <a:latin typeface="Times New Roman" pitchFamily="18" charset="0"/>
            </a:endParaRPr>
          </a:p>
        </p:txBody>
      </p:sp>
      <p:sp>
        <p:nvSpPr>
          <p:cNvPr id="2" name="Right Arrow 1"/>
          <p:cNvSpPr/>
          <p:nvPr/>
        </p:nvSpPr>
        <p:spPr bwMode="auto">
          <a:xfrm rot="10800000">
            <a:off x="5051425" y="2910779"/>
            <a:ext cx="600695" cy="230188"/>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defTabSz="449263">
              <a:spcBef>
                <a:spcPct val="0"/>
              </a:spcBef>
              <a:buClr>
                <a:srgbClr val="000000"/>
              </a:buClr>
              <a:buSzPct val="100000"/>
              <a:buFont typeface="Times New Roman" pitchFamily="18" charset="0"/>
              <a:buNone/>
            </a:pPr>
            <a:endParaRPr lang="sv-SE" sz="2400" smtClean="0">
              <a:solidFill>
                <a:srgbClr val="FFFFFF"/>
              </a:solidFill>
              <a:latin typeface="Times New Roman" pitchFamily="18" charset="0"/>
            </a:endParaRPr>
          </a:p>
        </p:txBody>
      </p:sp>
      <p:sp>
        <p:nvSpPr>
          <p:cNvPr id="33" name="Slide Number Placeholder 3"/>
          <p:cNvSpPr>
            <a:spLocks noGrp="1"/>
          </p:cNvSpPr>
          <p:nvPr>
            <p:ph type="sldNum" sz="quarter" idx="10"/>
          </p:nvPr>
        </p:nvSpPr>
        <p:spPr>
          <a:xfrm>
            <a:off x="0" y="6548834"/>
            <a:ext cx="1900238" cy="336550"/>
          </a:xfrm>
        </p:spPr>
        <p:txBody>
          <a:bodyPr/>
          <a:lstStyle/>
          <a:p>
            <a:pPr>
              <a:defRPr/>
            </a:pPr>
            <a:r>
              <a:rPr lang="sv-SE" dirty="0" smtClean="0"/>
              <a:t>K8: </a:t>
            </a:r>
            <a:r>
              <a:rPr lang="sv-SE" dirty="0"/>
              <a:t>sid. </a:t>
            </a:r>
            <a:fld id="{71B7D319-3509-4EF6-A7CA-BA2351681FF6}" type="slidenum">
              <a:rPr lang="en-GB"/>
              <a:pPr>
                <a:defRPr/>
              </a:pPr>
              <a:t>21</a:t>
            </a:fld>
            <a:endParaRPr lang="en-GB" dirty="0"/>
          </a:p>
        </p:txBody>
      </p:sp>
    </p:spTree>
    <p:extLst>
      <p:ext uri="{BB962C8B-B14F-4D97-AF65-F5344CB8AC3E}">
        <p14:creationId xmlns:p14="http://schemas.microsoft.com/office/powerpoint/2010/main" val="3230362428"/>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withEffect">
                                  <p:stCondLst>
                                    <p:cond delay="0"/>
                                  </p:stCondLst>
                                  <p:childTnLst>
                                    <p:set>
                                      <p:cBhvr>
                                        <p:cTn id="6" dur="1" fill="hold">
                                          <p:stCondLst>
                                            <p:cond delay="0"/>
                                          </p:stCondLst>
                                        </p:cTn>
                                        <p:tgtEl>
                                          <p:spTgt spid="235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55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23553"/>
                                        </p:tgtEl>
                                        <p:attrNameLst>
                                          <p:attrName>style.visibility</p:attrName>
                                        </p:attrNameLst>
                                      </p:cBhvr>
                                      <p:to>
                                        <p:strVal val="visible"/>
                                      </p:to>
                                    </p:set>
                                    <p:animEffect transition="in" filter="wipe(down)">
                                      <p:cBhvr>
                                        <p:cTn id="21" dur="500"/>
                                        <p:tgtEl>
                                          <p:spTgt spid="23553"/>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23561">
                                            <p:txEl>
                                              <p:pRg st="2" end="2"/>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39"/>
                                        </p:tgtEl>
                                        <p:attrNameLst>
                                          <p:attrName>style.visibility</p:attrName>
                                        </p:attrNameLst>
                                      </p:cBhvr>
                                      <p:to>
                                        <p:strVal val="visible"/>
                                      </p:to>
                                    </p:set>
                                  </p:childTnLst>
                                </p:cTn>
                              </p:par>
                              <p:par>
                                <p:cTn id="30" presetID="1" presetClass="entr" presetSubtype="0" fill="hold" grpId="0" nodeType="withEffect">
                                  <p:stCondLst>
                                    <p:cond delay="1000"/>
                                  </p:stCondLst>
                                  <p:childTnLst>
                                    <p:set>
                                      <p:cBhvr>
                                        <p:cTn id="31" dur="1" fill="hold">
                                          <p:stCondLst>
                                            <p:cond delay="0"/>
                                          </p:stCondLst>
                                        </p:cTn>
                                        <p:tgtEl>
                                          <p:spTgt spid="38"/>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nodeType="clickEffect">
                                  <p:stCondLst>
                                    <p:cond delay="0"/>
                                  </p:stCondLst>
                                  <p:childTnLst>
                                    <p:set>
                                      <p:cBhvr additive="repl">
                                        <p:cTn id="35" dur="1" fill="hold">
                                          <p:stCondLst>
                                            <p:cond delay="0"/>
                                          </p:stCondLst>
                                        </p:cTn>
                                        <p:tgtEl>
                                          <p:spTgt spid="23580"/>
                                        </p:tgtEl>
                                        <p:attrNameLst>
                                          <p:attrName>style.visibility</p:attrName>
                                        </p:attrNameLst>
                                      </p:cBhvr>
                                      <p:to>
                                        <p:strVal val="visible"/>
                                      </p:to>
                                    </p:set>
                                    <p:animEffect transition="in" filter="wipe(left)">
                                      <p:cBhvr additive="repl">
                                        <p:cTn id="36" dur="500"/>
                                        <p:tgtEl>
                                          <p:spTgt spid="23580"/>
                                        </p:tgtEl>
                                      </p:cBhvr>
                                    </p:animEffec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3561">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1" grpId="0" build="p"/>
      <p:bldP spid="22551" grpId="0"/>
      <p:bldP spid="38" grpId="0" animBg="1"/>
      <p:bldP spid="39" grpId="0" animBg="1"/>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title"/>
          </p:nvPr>
        </p:nvSpPr>
        <p:spPr>
          <a:xfrm>
            <a:off x="609600" y="76200"/>
            <a:ext cx="8077200"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t>Minskat arbetsutbud</a:t>
            </a:r>
          </a:p>
        </p:txBody>
      </p:sp>
      <p:sp>
        <p:nvSpPr>
          <p:cNvPr id="26626" name="Rectangle 2"/>
          <p:cNvSpPr>
            <a:spLocks noGrp="1" noChangeArrowheads="1"/>
          </p:cNvSpPr>
          <p:nvPr>
            <p:ph type="body" idx="1"/>
          </p:nvPr>
        </p:nvSpPr>
        <p:spPr>
          <a:xfrm>
            <a:off x="220662" y="1374775"/>
            <a:ext cx="4134655" cy="4335463"/>
          </a:xfrm>
          <a:noFill/>
        </p:spPr>
        <p:txBody>
          <a:bodyPr/>
          <a:lstStyle/>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700" dirty="0" smtClean="0">
                <a:effectLst>
                  <a:outerShdw blurRad="38100" dist="38100" dir="2700000" algn="tl">
                    <a:srgbClr val="FFFFFF"/>
                  </a:outerShdw>
                </a:effectLst>
              </a:rPr>
              <a:t>Anta att ökar antalet personer i arbetskraften </a:t>
            </a:r>
            <a:r>
              <a:rPr lang="sv-SE" sz="1700" i="1" dirty="0" smtClean="0">
                <a:effectLst>
                  <a:outerShdw blurRad="38100" dist="38100" dir="2700000" algn="tl">
                    <a:srgbClr val="FFFFFF"/>
                  </a:outerShdw>
                </a:effectLst>
              </a:rPr>
              <a:t>L </a:t>
            </a:r>
            <a:r>
              <a:rPr lang="sv-SE" sz="1700" dirty="0" smtClean="0">
                <a:effectLst>
                  <a:outerShdw blurRad="38100" dist="38100" dir="2700000" algn="tl">
                    <a:srgbClr val="FFFFFF"/>
                  </a:outerShdw>
                </a:effectLst>
              </a:rPr>
              <a:t>minskar. </a:t>
            </a: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700" i="1" dirty="0" smtClean="0">
                <a:effectLst>
                  <a:outerShdw blurRad="38100" dist="38100" dir="2700000" algn="tl">
                    <a:srgbClr val="FFFFFF"/>
                  </a:outerShdw>
                </a:effectLst>
              </a:rPr>
              <a:t>L </a:t>
            </a:r>
            <a:r>
              <a:rPr lang="sv-SE" sz="1700" dirty="0" smtClean="0">
                <a:effectLst>
                  <a:outerShdw blurRad="38100" dist="38100" dir="2700000" algn="tl">
                    <a:srgbClr val="FFFFFF"/>
                  </a:outerShdw>
                </a:effectLst>
              </a:rPr>
              <a:t>är exogen och lägre </a:t>
            </a:r>
            <a:r>
              <a:rPr lang="sv-SE" sz="1700" i="1" dirty="0" smtClean="0">
                <a:effectLst>
                  <a:outerShdw blurRad="38100" dist="38100" dir="2700000" algn="tl">
                    <a:srgbClr val="FFFFFF"/>
                  </a:outerShdw>
                </a:effectLst>
              </a:rPr>
              <a:t>L </a:t>
            </a:r>
            <a:r>
              <a:rPr lang="sv-SE" sz="1700" dirty="0" smtClean="0">
                <a:effectLst>
                  <a:outerShdw blurRad="38100" dist="38100" dir="2700000" algn="tl">
                    <a:srgbClr val="FFFFFF"/>
                  </a:outerShdw>
                </a:effectLst>
              </a:rPr>
              <a:t>innebär lägre arbetslöshet (</a:t>
            </a:r>
            <a:r>
              <a:rPr lang="sv-SE" sz="1700" i="1" dirty="0" smtClean="0">
                <a:effectLst>
                  <a:outerShdw blurRad="38100" dist="38100" dir="2700000" algn="tl">
                    <a:srgbClr val="FFFFFF"/>
                  </a:outerShdw>
                </a:effectLst>
              </a:rPr>
              <a:t>u</a:t>
            </a:r>
            <a:r>
              <a:rPr lang="sv-SE" sz="1700" dirty="0" smtClean="0">
                <a:effectLst>
                  <a:outerShdw blurRad="38100" dist="38100" dir="2700000" algn="tl">
                    <a:srgbClr val="FFFFFF"/>
                  </a:outerShdw>
                </a:effectLst>
              </a:rPr>
              <a:t>=1-</a:t>
            </a:r>
            <a:r>
              <a:rPr lang="sv-SE" sz="1700" i="1" dirty="0" smtClean="0">
                <a:effectLst>
                  <a:outerShdw blurRad="38100" dist="38100" dir="2700000" algn="tl">
                    <a:srgbClr val="FFFFFF"/>
                  </a:outerShdw>
                </a:effectLst>
              </a:rPr>
              <a:t>Y/L</a:t>
            </a:r>
            <a:r>
              <a:rPr lang="sv-SE" sz="1700" dirty="0" smtClean="0">
                <a:effectLst>
                  <a:outerShdw blurRad="38100" dist="38100" dir="2700000" algn="tl">
                    <a:srgbClr val="FFFFFF"/>
                  </a:outerShdw>
                </a:effectLst>
              </a:rPr>
              <a:t>) och därmed högre löner och priser för varje produktionsnivå. </a:t>
            </a:r>
            <a:r>
              <a:rPr lang="sv-SE" sz="1700" i="1" dirty="0" smtClean="0">
                <a:effectLst>
                  <a:outerShdw blurRad="38100" dist="38100" dir="2700000" algn="tl">
                    <a:srgbClr val="FFFFFF"/>
                  </a:outerShdw>
                </a:effectLst>
              </a:rPr>
              <a:t>AS </a:t>
            </a:r>
            <a:r>
              <a:rPr lang="sv-SE" sz="1700" dirty="0" smtClean="0">
                <a:effectLst>
                  <a:outerShdw blurRad="38100" dist="38100" dir="2700000" algn="tl">
                    <a:srgbClr val="FFFFFF"/>
                  </a:outerShdw>
                </a:effectLst>
              </a:rPr>
              <a:t>förskjuts</a:t>
            </a:r>
            <a:r>
              <a:rPr lang="sv-SE" sz="1700" i="1" dirty="0" smtClean="0">
                <a:effectLst>
                  <a:outerShdw blurRad="38100" dist="38100" dir="2700000" algn="tl">
                    <a:srgbClr val="FFFFFF"/>
                  </a:outerShdw>
                </a:effectLst>
              </a:rPr>
              <a:t> </a:t>
            </a:r>
            <a:r>
              <a:rPr lang="sv-SE" sz="1700" dirty="0" smtClean="0">
                <a:effectLst>
                  <a:outerShdw blurRad="38100" dist="38100" dir="2700000" algn="tl">
                    <a:srgbClr val="FFFFFF"/>
                  </a:outerShdw>
                </a:effectLst>
              </a:rPr>
              <a:t>alltså uppåt. </a:t>
            </a:r>
            <a:endParaRPr lang="sv-SE" sz="1700" i="1" dirty="0" smtClean="0">
              <a:effectLst>
                <a:outerShdw blurRad="38100" dist="38100" dir="2700000" algn="tl">
                  <a:srgbClr val="FFFFFF"/>
                </a:outerShdw>
              </a:effectLst>
            </a:endParaRP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700" dirty="0">
                <a:effectLst>
                  <a:outerShdw blurRad="38100" dist="38100" dir="2700000" algn="tl">
                    <a:srgbClr val="FFFFFF"/>
                  </a:outerShdw>
                </a:effectLst>
              </a:rPr>
              <a:t>På kort sikt har inte </a:t>
            </a:r>
            <a:r>
              <a:rPr lang="sv-SE" sz="1700" dirty="0" smtClean="0">
                <a:effectLst>
                  <a:outerShdw blurRad="38100" dist="38100" dir="2700000" algn="tl">
                    <a:srgbClr val="FFFFFF"/>
                  </a:outerShdw>
                </a:effectLst>
              </a:rPr>
              <a:t>prisförvänt-</a:t>
            </a:r>
            <a:r>
              <a:rPr lang="sv-SE" sz="1700" dirty="0" err="1" smtClean="0">
                <a:effectLst>
                  <a:outerShdw blurRad="38100" dist="38100" dir="2700000" algn="tl">
                    <a:srgbClr val="FFFFFF"/>
                  </a:outerShdw>
                </a:effectLst>
              </a:rPr>
              <a:t>ningarna</a:t>
            </a:r>
            <a:r>
              <a:rPr lang="sv-SE" sz="1700" dirty="0" smtClean="0">
                <a:effectLst>
                  <a:outerShdw blurRad="38100" dist="38100" dir="2700000" algn="tl">
                    <a:srgbClr val="FFFFFF"/>
                  </a:outerShdw>
                </a:effectLst>
              </a:rPr>
              <a:t> </a:t>
            </a:r>
            <a:r>
              <a:rPr lang="sv-SE" sz="1700" dirty="0">
                <a:effectLst>
                  <a:outerShdw blurRad="38100" dist="38100" dir="2700000" algn="tl">
                    <a:srgbClr val="FFFFFF"/>
                  </a:outerShdw>
                </a:effectLst>
              </a:rPr>
              <a:t>ändrats så </a:t>
            </a:r>
            <a:r>
              <a:rPr lang="sv-SE" sz="1700" i="1" dirty="0">
                <a:effectLst>
                  <a:outerShdw blurRad="38100" dist="38100" dir="2700000" algn="tl">
                    <a:srgbClr val="FFFFFF"/>
                  </a:outerShdw>
                </a:effectLst>
              </a:rPr>
              <a:t>P</a:t>
            </a:r>
            <a:r>
              <a:rPr lang="sv-SE" sz="1700" i="1" dirty="0" smtClean="0">
                <a:effectLst>
                  <a:outerShdw blurRad="38100" dist="38100" dir="2700000" algn="tl">
                    <a:srgbClr val="FFFFFF"/>
                  </a:outerShdw>
                </a:effectLst>
              </a:rPr>
              <a:t>’&gt;</a:t>
            </a:r>
            <a:r>
              <a:rPr lang="sv-SE" sz="1700" i="1" dirty="0" err="1" smtClean="0">
                <a:effectLst>
                  <a:outerShdw blurRad="38100" dist="38100" dir="2700000" algn="tl">
                    <a:srgbClr val="FFFFFF"/>
                  </a:outerShdw>
                </a:effectLst>
              </a:rPr>
              <a:t>P</a:t>
            </a:r>
            <a:r>
              <a:rPr lang="sv-SE" sz="1700" i="1" baseline="30000" dirty="0" err="1" smtClean="0">
                <a:effectLst>
                  <a:outerShdw blurRad="38100" dist="38100" dir="2700000" algn="tl">
                    <a:srgbClr val="FFFFFF"/>
                  </a:outerShdw>
                </a:effectLst>
              </a:rPr>
              <a:t>e</a:t>
            </a:r>
            <a:r>
              <a:rPr lang="sv-SE" sz="1700" i="1" dirty="0" smtClean="0">
                <a:effectLst>
                  <a:outerShdw blurRad="38100" dist="38100" dir="2700000" algn="tl">
                    <a:srgbClr val="FFFFFF"/>
                  </a:outerShdw>
                </a:effectLst>
              </a:rPr>
              <a:t>.</a:t>
            </a:r>
            <a:endParaRPr lang="sv-SE" sz="1700" dirty="0">
              <a:effectLst>
                <a:outerShdw blurRad="38100" dist="38100" dir="2700000" algn="tl">
                  <a:srgbClr val="FFFFFF"/>
                </a:outerShdw>
              </a:effectLst>
            </a:endParaRP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700" dirty="0" smtClean="0">
                <a:effectLst>
                  <a:outerShdw blurRad="38100" dist="38100" dir="2700000" algn="tl">
                    <a:srgbClr val="FFFFFF"/>
                  </a:outerShdw>
                </a:effectLst>
              </a:rPr>
              <a:t>Kom ihåg att </a:t>
            </a:r>
            <a:r>
              <a:rPr lang="sv-SE" sz="1700" i="1" dirty="0" smtClean="0">
                <a:effectLst>
                  <a:outerShdw blurRad="38100" dist="38100" dir="2700000" algn="tl">
                    <a:srgbClr val="FFFFFF"/>
                  </a:outerShdw>
                </a:effectLst>
              </a:rPr>
              <a:t>Y</a:t>
            </a:r>
            <a:r>
              <a:rPr lang="sv-SE" sz="1700" i="1" baseline="-25000" dirty="0" smtClean="0">
                <a:effectLst>
                  <a:outerShdw blurRad="38100" dist="38100" dir="2700000" algn="tl">
                    <a:srgbClr val="FFFFFF"/>
                  </a:outerShdw>
                </a:effectLst>
              </a:rPr>
              <a:t>n</a:t>
            </a:r>
            <a:r>
              <a:rPr lang="sv-SE" sz="1700" i="1" dirty="0" smtClean="0">
                <a:effectLst>
                  <a:outerShdw blurRad="38100" dist="38100" dir="2700000" algn="tl">
                    <a:srgbClr val="FFFFFF"/>
                  </a:outerShdw>
                </a:effectLst>
              </a:rPr>
              <a:t>=L</a:t>
            </a:r>
            <a:r>
              <a:rPr lang="sv-SE" sz="1700" dirty="0" smtClean="0">
                <a:effectLst>
                  <a:outerShdw blurRad="38100" dist="38100" dir="2700000" algn="tl">
                    <a:srgbClr val="FFFFFF"/>
                  </a:outerShdw>
                </a:effectLst>
              </a:rPr>
              <a:t>(1-</a:t>
            </a:r>
            <a:r>
              <a:rPr lang="sv-SE" sz="1700" i="1" dirty="0" smtClean="0">
                <a:effectLst>
                  <a:outerShdw blurRad="38100" dist="38100" dir="2700000" algn="tl">
                    <a:srgbClr val="FFFFFF"/>
                  </a:outerShdw>
                </a:effectLst>
              </a:rPr>
              <a:t>u</a:t>
            </a:r>
            <a:r>
              <a:rPr lang="sv-SE" sz="1700" i="1" baseline="-25000" dirty="0" smtClean="0">
                <a:effectLst>
                  <a:outerShdw blurRad="38100" dist="38100" dir="2700000" algn="tl">
                    <a:srgbClr val="FFFFFF"/>
                  </a:outerShdw>
                </a:effectLst>
              </a:rPr>
              <a:t>n</a:t>
            </a:r>
            <a:r>
              <a:rPr lang="sv-SE" sz="1700" dirty="0" smtClean="0">
                <a:effectLst>
                  <a:outerShdw blurRad="38100" dist="38100" dir="2700000" algn="tl">
                    <a:srgbClr val="FFFFFF"/>
                  </a:outerShdw>
                </a:effectLst>
              </a:rPr>
              <a:t>). Lägre </a:t>
            </a:r>
            <a:r>
              <a:rPr lang="sv-SE" sz="1700" i="1" dirty="0" smtClean="0">
                <a:effectLst>
                  <a:outerShdw blurRad="38100" dist="38100" dir="2700000" algn="tl">
                    <a:srgbClr val="FFFFFF"/>
                  </a:outerShdw>
                </a:effectLst>
              </a:rPr>
              <a:t>L </a:t>
            </a:r>
            <a:r>
              <a:rPr lang="sv-SE" sz="1700" dirty="0" smtClean="0">
                <a:effectLst>
                  <a:outerShdw blurRad="38100" dist="38100" dir="2700000" algn="tl">
                    <a:srgbClr val="FFFFFF"/>
                  </a:outerShdw>
                </a:effectLst>
              </a:rPr>
              <a:t>sänker </a:t>
            </a:r>
            <a:r>
              <a:rPr lang="sv-SE" sz="1700" i="1" dirty="0" err="1" smtClean="0">
                <a:effectLst>
                  <a:outerShdw blurRad="38100" dist="38100" dir="2700000" algn="tl">
                    <a:srgbClr val="FFFFFF"/>
                  </a:outerShdw>
                </a:effectLst>
              </a:rPr>
              <a:t>Y</a:t>
            </a:r>
            <a:r>
              <a:rPr lang="sv-SE" sz="1700" i="1" baseline="-25000" dirty="0" err="1" smtClean="0">
                <a:effectLst>
                  <a:outerShdw blurRad="38100" dist="38100" dir="2700000" algn="tl">
                    <a:srgbClr val="FFFFFF"/>
                  </a:outerShdw>
                </a:effectLst>
              </a:rPr>
              <a:t>n</a:t>
            </a:r>
            <a:r>
              <a:rPr lang="sv-SE" sz="1700" i="1" dirty="0" smtClean="0">
                <a:effectLst>
                  <a:outerShdw blurRad="38100" dist="38100" dir="2700000" algn="tl">
                    <a:srgbClr val="FFFFFF"/>
                  </a:outerShdw>
                </a:effectLst>
              </a:rPr>
              <a:t> </a:t>
            </a:r>
            <a:r>
              <a:rPr lang="sv-SE" sz="1700" dirty="0" smtClean="0">
                <a:effectLst>
                  <a:outerShdw blurRad="38100" dist="38100" dir="2700000" algn="tl">
                    <a:srgbClr val="FFFFFF"/>
                  </a:outerShdw>
                </a:effectLst>
              </a:rPr>
              <a:t>till</a:t>
            </a:r>
            <a:r>
              <a:rPr lang="sv-SE" sz="1700" i="1" dirty="0" smtClean="0">
                <a:effectLst>
                  <a:outerShdw blurRad="38100" dist="38100" dir="2700000" algn="tl">
                    <a:srgbClr val="FFFFFF"/>
                  </a:outerShdw>
                </a:effectLst>
              </a:rPr>
              <a:t> </a:t>
            </a:r>
            <a:r>
              <a:rPr lang="sv-SE" sz="1700" i="1" dirty="0" err="1" smtClean="0">
                <a:effectLst>
                  <a:outerShdw blurRad="38100" dist="38100" dir="2700000" algn="tl">
                    <a:srgbClr val="FFFFFF"/>
                  </a:outerShdw>
                </a:effectLst>
              </a:rPr>
              <a:t>Y</a:t>
            </a:r>
            <a:r>
              <a:rPr lang="sv-SE" sz="1700" spc="-1000" dirty="0" err="1" smtClean="0">
                <a:effectLst>
                  <a:outerShdw blurRad="38100" dist="38100" dir="2700000" algn="tl">
                    <a:srgbClr val="FFFFFF"/>
                  </a:outerShdw>
                </a:effectLst>
              </a:rPr>
              <a:t>’</a:t>
            </a:r>
            <a:r>
              <a:rPr lang="sv-SE" sz="1700" i="1" baseline="-25000" dirty="0" err="1" smtClean="0">
                <a:effectLst>
                  <a:outerShdw blurRad="38100" dist="38100" dir="2700000" algn="tl">
                    <a:srgbClr val="FFFFFF"/>
                  </a:outerShdw>
                </a:effectLst>
              </a:rPr>
              <a:t>n</a:t>
            </a:r>
            <a:r>
              <a:rPr lang="sv-SE" sz="1700" i="1" dirty="0" smtClean="0">
                <a:effectLst>
                  <a:outerShdw blurRad="38100" dist="38100" dir="2700000" algn="tl">
                    <a:srgbClr val="FFFFFF"/>
                  </a:outerShdw>
                </a:effectLst>
              </a:rPr>
              <a:t>.</a:t>
            </a:r>
            <a:r>
              <a:rPr lang="sv-SE" sz="1700" dirty="0">
                <a:effectLst>
                  <a:outerShdw blurRad="38100" dist="38100" dir="2700000" algn="tl">
                    <a:srgbClr val="FFFFFF"/>
                  </a:outerShdw>
                </a:effectLst>
              </a:rPr>
              <a:t> </a:t>
            </a:r>
            <a:endParaRPr lang="sv-SE" sz="1700" dirty="0" smtClean="0">
              <a:effectLst>
                <a:outerShdw blurRad="38100" dist="38100" dir="2700000" algn="tl">
                  <a:srgbClr val="FFFFFF"/>
                </a:outerShdw>
              </a:effectLst>
            </a:endParaRP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700" dirty="0" smtClean="0">
                <a:effectLst>
                  <a:outerShdw blurRad="38100" dist="38100" dir="2700000" algn="tl">
                    <a:srgbClr val="FFFFFF"/>
                  </a:outerShdw>
                </a:effectLst>
              </a:rPr>
              <a:t>Eftersom</a:t>
            </a:r>
            <a:r>
              <a:rPr lang="sv-SE" sz="1700" i="1" dirty="0" smtClean="0">
                <a:effectLst>
                  <a:outerShdw blurRad="38100" dist="38100" dir="2700000" algn="tl">
                    <a:srgbClr val="FFFFFF"/>
                  </a:outerShdw>
                </a:effectLst>
              </a:rPr>
              <a:t> </a:t>
            </a:r>
            <a:r>
              <a:rPr lang="sv-SE" sz="1700" i="1" dirty="0">
                <a:effectLst>
                  <a:outerShdw blurRad="38100" dist="38100" dir="2700000" algn="tl">
                    <a:srgbClr val="FFFFFF"/>
                  </a:outerShdw>
                </a:effectLst>
              </a:rPr>
              <a:t>P’&gt;</a:t>
            </a:r>
            <a:r>
              <a:rPr lang="sv-SE" sz="1700" i="1" dirty="0" err="1">
                <a:effectLst>
                  <a:outerShdw blurRad="38100" dist="38100" dir="2700000" algn="tl">
                    <a:srgbClr val="FFFFFF"/>
                  </a:outerShdw>
                </a:effectLst>
              </a:rPr>
              <a:t>P</a:t>
            </a:r>
            <a:r>
              <a:rPr lang="sv-SE" sz="1700" i="1" baseline="30000" dirty="0" err="1">
                <a:effectLst>
                  <a:outerShdw blurRad="38100" dist="38100" dir="2700000" algn="tl">
                    <a:srgbClr val="FFFFFF"/>
                  </a:outerShdw>
                </a:effectLst>
              </a:rPr>
              <a:t>e</a:t>
            </a:r>
            <a:r>
              <a:rPr lang="sv-SE" sz="1700" dirty="0">
                <a:effectLst>
                  <a:outerShdw blurRad="38100" dist="38100" dir="2700000" algn="tl">
                    <a:srgbClr val="FFFFFF"/>
                  </a:outerShdw>
                </a:effectLst>
              </a:rPr>
              <a:t> reviderar löne-</a:t>
            </a:r>
            <a:br>
              <a:rPr lang="sv-SE" sz="1700" dirty="0">
                <a:effectLst>
                  <a:outerShdw blurRad="38100" dist="38100" dir="2700000" algn="tl">
                    <a:srgbClr val="FFFFFF"/>
                  </a:outerShdw>
                </a:effectLst>
              </a:rPr>
            </a:br>
            <a:r>
              <a:rPr lang="sv-SE" sz="1700" dirty="0">
                <a:effectLst>
                  <a:outerShdw blurRad="38100" dist="38100" dir="2700000" algn="tl">
                    <a:srgbClr val="FFFFFF"/>
                  </a:outerShdw>
                </a:effectLst>
              </a:rPr>
              <a:t>sättarna upp prisförväntningarna.</a:t>
            </a: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r>
              <a:rPr lang="sv-SE" sz="1700" dirty="0" smtClean="0">
                <a:effectLst>
                  <a:outerShdw blurRad="38100" dist="38100" dir="2700000" algn="tl">
                    <a:srgbClr val="FFFFFF"/>
                  </a:outerShdw>
                </a:effectLst>
              </a:rPr>
              <a:t>Förskjutningarna uppåt av </a:t>
            </a:r>
            <a:r>
              <a:rPr lang="sv-SE" sz="1700" i="1" dirty="0" smtClean="0">
                <a:effectLst>
                  <a:outerShdw blurRad="38100" dist="38100" dir="2700000" algn="tl">
                    <a:srgbClr val="FFFFFF"/>
                  </a:outerShdw>
                </a:effectLst>
              </a:rPr>
              <a:t>AS </a:t>
            </a:r>
            <a:r>
              <a:rPr lang="sv-SE" sz="1700" dirty="0" smtClean="0">
                <a:effectLst>
                  <a:outerShdw blurRad="38100" dist="38100" dir="2700000" algn="tl">
                    <a:srgbClr val="FFFFFF"/>
                  </a:outerShdw>
                </a:effectLst>
              </a:rPr>
              <a:t>fortsätter tills jämvikten nått </a:t>
            </a:r>
            <a:r>
              <a:rPr lang="sv-SE" sz="1700" i="1" dirty="0" smtClean="0">
                <a:effectLst>
                  <a:outerShdw blurRad="38100" dist="38100" dir="2700000" algn="tl">
                    <a:srgbClr val="FFFFFF"/>
                  </a:outerShdw>
                </a:effectLst>
              </a:rPr>
              <a:t>A’’</a:t>
            </a:r>
            <a:r>
              <a:rPr lang="sv-SE" sz="1700" dirty="0" smtClean="0">
                <a:effectLst>
                  <a:outerShdw blurRad="38100" dist="38100" dir="2700000" algn="tl">
                    <a:srgbClr val="FFFFFF"/>
                  </a:outerShdw>
                </a:effectLst>
              </a:rPr>
              <a:t>, med högre priser och löner och lägre produktion.</a:t>
            </a:r>
          </a:p>
          <a:p>
            <a:pPr marL="285750" indent="-285750" eaLnBrk="1" hangingPunct="1">
              <a:spcBef>
                <a:spcPts val="225"/>
              </a:spcBef>
              <a:spcAft>
                <a:spcPts val="225"/>
              </a:spcAft>
              <a:buClr>
                <a:srgbClr val="003300"/>
              </a:buCl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1600" i="1" dirty="0" smtClean="0">
              <a:effectLst>
                <a:outerShdw blurRad="38100" dist="38100" dir="2700000" algn="tl">
                  <a:srgbClr val="FFFFFF"/>
                </a:outerShdw>
              </a:effectLst>
            </a:endParaRPr>
          </a:p>
          <a:p>
            <a:pPr marL="0" indent="0" eaLnBrk="1" hangingPunct="1">
              <a:spcBef>
                <a:spcPts val="225"/>
              </a:spcBef>
              <a:spcAft>
                <a:spcPts val="225"/>
              </a:spcAft>
              <a:buClr>
                <a:srgbClr val="003300"/>
              </a:buClr>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1600" dirty="0" smtClean="0">
              <a:effectLst>
                <a:outerShdw blurRad="38100" dist="38100" dir="2700000" algn="tl">
                  <a:srgbClr val="FFFFFF"/>
                </a:outerShdw>
              </a:effectLst>
            </a:endParaRPr>
          </a:p>
          <a:p>
            <a:pPr marL="0" indent="0" eaLnBrk="1" hangingPunct="1">
              <a:spcBef>
                <a:spcPts val="225"/>
              </a:spcBef>
              <a:spcAft>
                <a:spcPts val="225"/>
              </a:spcAft>
              <a:buClrTx/>
              <a:buSzTx/>
              <a:tabLst>
                <a:tab pos="911225" algn="l"/>
                <a:tab pos="1825625" algn="l"/>
                <a:tab pos="2740025" algn="l"/>
                <a:tab pos="3654425" algn="l"/>
                <a:tab pos="4568825" algn="l"/>
                <a:tab pos="5483225" algn="l"/>
                <a:tab pos="6397625" algn="l"/>
                <a:tab pos="7312025" algn="l"/>
                <a:tab pos="8226425" algn="l"/>
                <a:tab pos="9140825" algn="l"/>
                <a:tab pos="10055225" algn="l"/>
              </a:tabLst>
              <a:defRPr/>
            </a:pPr>
            <a:endParaRPr lang="sv-SE" sz="1600" dirty="0" smtClean="0">
              <a:effectLst>
                <a:outerShdw blurRad="38100" dist="38100" dir="2700000" algn="tl">
                  <a:srgbClr val="FFFFFF"/>
                </a:outerShdw>
              </a:effectLst>
            </a:endParaRPr>
          </a:p>
        </p:txBody>
      </p:sp>
      <p:sp>
        <p:nvSpPr>
          <p:cNvPr id="25606" name="Line 4"/>
          <p:cNvSpPr>
            <a:spLocks noChangeShapeType="1"/>
          </p:cNvSpPr>
          <p:nvPr/>
        </p:nvSpPr>
        <p:spPr bwMode="auto">
          <a:xfrm>
            <a:off x="4668838" y="2605088"/>
            <a:ext cx="1587" cy="3355975"/>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sp>
        <p:nvSpPr>
          <p:cNvPr id="25607" name="Line 5"/>
          <p:cNvSpPr>
            <a:spLocks noChangeShapeType="1"/>
          </p:cNvSpPr>
          <p:nvPr/>
        </p:nvSpPr>
        <p:spPr bwMode="auto">
          <a:xfrm>
            <a:off x="4668838" y="5972175"/>
            <a:ext cx="3902075" cy="1588"/>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sp>
        <p:nvSpPr>
          <p:cNvPr id="25608" name="Text Box 6"/>
          <p:cNvSpPr txBox="1">
            <a:spLocks noChangeArrowheads="1"/>
          </p:cNvSpPr>
          <p:nvPr/>
        </p:nvSpPr>
        <p:spPr bwMode="auto">
          <a:xfrm rot="-5400000">
            <a:off x="3895136" y="3258832"/>
            <a:ext cx="1161193" cy="34073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500"/>
              </a:spcBef>
              <a:buNone/>
            </a:pPr>
            <a:r>
              <a:rPr lang="sv-SE" altLang="en-US" sz="1600" dirty="0">
                <a:solidFill>
                  <a:srgbClr val="000000"/>
                </a:solidFill>
                <a:latin typeface="Arial" charset="0"/>
              </a:rPr>
              <a:t>Prisnivå, </a:t>
            </a:r>
            <a:r>
              <a:rPr lang="sv-SE" altLang="en-US" sz="1600" i="1" dirty="0">
                <a:solidFill>
                  <a:srgbClr val="000000"/>
                </a:solidFill>
                <a:latin typeface="Arial" charset="0"/>
              </a:rPr>
              <a:t>P</a:t>
            </a:r>
          </a:p>
        </p:txBody>
      </p:sp>
      <p:sp>
        <p:nvSpPr>
          <p:cNvPr id="25609" name="Rectangle 7"/>
          <p:cNvSpPr>
            <a:spLocks noChangeArrowheads="1"/>
          </p:cNvSpPr>
          <p:nvPr/>
        </p:nvSpPr>
        <p:spPr bwMode="auto">
          <a:xfrm>
            <a:off x="5683162" y="6005369"/>
            <a:ext cx="44946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buNone/>
            </a:pPr>
            <a:r>
              <a:rPr lang="sv-SE" altLang="en-US" sz="1800" i="1" dirty="0" smtClean="0">
                <a:solidFill>
                  <a:srgbClr val="000000"/>
                </a:solidFill>
                <a:latin typeface="Arial" charset="0"/>
              </a:rPr>
              <a:t>Y</a:t>
            </a:r>
            <a:r>
              <a:rPr lang="sv-SE" altLang="en-US" sz="1800" i="1" spc="-1000" dirty="0" smtClean="0">
                <a:solidFill>
                  <a:srgbClr val="000000"/>
                </a:solidFill>
                <a:latin typeface="Arial" charset="0"/>
              </a:rPr>
              <a:t>’</a:t>
            </a:r>
            <a:r>
              <a:rPr lang="sv-SE" altLang="en-US" i="1" baseline="-25000" dirty="0" smtClean="0">
                <a:solidFill>
                  <a:srgbClr val="000000"/>
                </a:solidFill>
                <a:latin typeface="Arial" charset="0"/>
              </a:rPr>
              <a:t>n</a:t>
            </a:r>
            <a:endParaRPr lang="sv-SE" altLang="en-US" i="1" baseline="-25000" dirty="0">
              <a:solidFill>
                <a:srgbClr val="000000"/>
              </a:solidFill>
              <a:latin typeface="Arial" charset="0"/>
            </a:endParaRPr>
          </a:p>
        </p:txBody>
      </p:sp>
      <p:sp>
        <p:nvSpPr>
          <p:cNvPr id="25610" name="Line 8"/>
          <p:cNvSpPr>
            <a:spLocks noChangeShapeType="1"/>
          </p:cNvSpPr>
          <p:nvPr/>
        </p:nvSpPr>
        <p:spPr bwMode="auto">
          <a:xfrm>
            <a:off x="7020273" y="5087647"/>
            <a:ext cx="0" cy="913103"/>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sp>
        <p:nvSpPr>
          <p:cNvPr id="25611" name="Rectangle 9"/>
          <p:cNvSpPr>
            <a:spLocks noChangeArrowheads="1"/>
          </p:cNvSpPr>
          <p:nvPr/>
        </p:nvSpPr>
        <p:spPr bwMode="auto">
          <a:xfrm>
            <a:off x="4279900" y="4368800"/>
            <a:ext cx="427038" cy="290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None/>
            </a:pPr>
            <a:endParaRPr lang="en-US" altLang="en-US"/>
          </a:p>
        </p:txBody>
      </p:sp>
      <p:grpSp>
        <p:nvGrpSpPr>
          <p:cNvPr id="25613" name="Group 11"/>
          <p:cNvGrpSpPr>
            <a:grpSpLocks/>
          </p:cNvGrpSpPr>
          <p:nvPr/>
        </p:nvGrpSpPr>
        <p:grpSpPr bwMode="auto">
          <a:xfrm>
            <a:off x="4981575" y="2874963"/>
            <a:ext cx="3346450" cy="2709862"/>
            <a:chOff x="3138" y="1811"/>
            <a:chExt cx="2108" cy="1707"/>
          </a:xfrm>
        </p:grpSpPr>
        <p:sp>
          <p:nvSpPr>
            <p:cNvPr id="25631" name="Freeform 12"/>
            <p:cNvSpPr>
              <a:spLocks noChangeArrowheads="1"/>
            </p:cNvSpPr>
            <p:nvPr/>
          </p:nvSpPr>
          <p:spPr bwMode="auto">
            <a:xfrm>
              <a:off x="3138" y="1811"/>
              <a:ext cx="1750" cy="1585"/>
            </a:xfrm>
            <a:custGeom>
              <a:avLst/>
              <a:gdLst>
                <a:gd name="T0" fmla="*/ 0 w 1362"/>
                <a:gd name="T1" fmla="*/ 0 h 859"/>
                <a:gd name="T2" fmla="*/ 1086 w 1362"/>
                <a:gd name="T3" fmla="*/ 3561 h 859"/>
                <a:gd name="T4" fmla="*/ 2890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None/>
              </a:pPr>
              <a:endParaRPr lang="sv-SE"/>
            </a:p>
          </p:txBody>
        </p:sp>
        <p:sp>
          <p:nvSpPr>
            <p:cNvPr id="25632" name="Text Box 13"/>
            <p:cNvSpPr txBox="1">
              <a:spLocks noChangeArrowheads="1"/>
            </p:cNvSpPr>
            <p:nvPr/>
          </p:nvSpPr>
          <p:spPr bwMode="auto">
            <a:xfrm>
              <a:off x="4862" y="3226"/>
              <a:ext cx="384" cy="2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buNone/>
              </a:pPr>
              <a:r>
                <a:rPr lang="sv-SE" altLang="en-US" i="1">
                  <a:solidFill>
                    <a:srgbClr val="A50021"/>
                  </a:solidFill>
                  <a:latin typeface="Arial" charset="0"/>
                </a:rPr>
                <a:t>AD</a:t>
              </a:r>
            </a:p>
          </p:txBody>
        </p:sp>
      </p:grpSp>
      <p:sp>
        <p:nvSpPr>
          <p:cNvPr id="25614" name="Rectangle 14"/>
          <p:cNvSpPr>
            <a:spLocks noChangeArrowheads="1"/>
          </p:cNvSpPr>
          <p:nvPr/>
        </p:nvSpPr>
        <p:spPr bwMode="auto">
          <a:xfrm>
            <a:off x="5701841" y="3972704"/>
            <a:ext cx="50006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buNone/>
            </a:pPr>
            <a:r>
              <a:rPr lang="sv-SE" altLang="en-US" sz="1800" dirty="0" smtClean="0">
                <a:solidFill>
                  <a:srgbClr val="000000"/>
                </a:solidFill>
                <a:latin typeface="Arial" charset="0"/>
              </a:rPr>
              <a:t>A’’</a:t>
            </a:r>
            <a:endParaRPr lang="sv-SE" altLang="en-US" sz="1800" dirty="0">
              <a:solidFill>
                <a:srgbClr val="000000"/>
              </a:solidFill>
              <a:latin typeface="Arial" charset="0"/>
            </a:endParaRPr>
          </a:p>
        </p:txBody>
      </p:sp>
      <p:sp>
        <p:nvSpPr>
          <p:cNvPr id="25612" name="Rectangle 10"/>
          <p:cNvSpPr>
            <a:spLocks noChangeArrowheads="1"/>
          </p:cNvSpPr>
          <p:nvPr/>
        </p:nvSpPr>
        <p:spPr bwMode="auto">
          <a:xfrm>
            <a:off x="8208998" y="2231729"/>
            <a:ext cx="718571"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buNone/>
            </a:pPr>
            <a:r>
              <a:rPr lang="sv-SE" altLang="en-US" i="1" dirty="0" smtClean="0">
                <a:solidFill>
                  <a:srgbClr val="5A6EA6"/>
                </a:solidFill>
                <a:latin typeface="Arial" charset="0"/>
              </a:rPr>
              <a:t>AS’’</a:t>
            </a:r>
            <a:endParaRPr lang="sv-SE" altLang="en-US" i="1" dirty="0">
              <a:solidFill>
                <a:srgbClr val="5A6EA6"/>
              </a:solidFill>
              <a:latin typeface="Arial" charset="0"/>
            </a:endParaRPr>
          </a:p>
        </p:txBody>
      </p:sp>
      <p:sp>
        <p:nvSpPr>
          <p:cNvPr id="25615" name="Freeform 15"/>
          <p:cNvSpPr>
            <a:spLocks noChangeArrowheads="1"/>
          </p:cNvSpPr>
          <p:nvPr/>
        </p:nvSpPr>
        <p:spPr bwMode="auto">
          <a:xfrm>
            <a:off x="5075238" y="4070350"/>
            <a:ext cx="3224212" cy="1639888"/>
          </a:xfrm>
          <a:custGeom>
            <a:avLst/>
            <a:gdLst>
              <a:gd name="T0" fmla="*/ 0 w 1929"/>
              <a:gd name="T1" fmla="*/ 2147483647 h 1161"/>
              <a:gd name="T2" fmla="*/ 2147483647 w 1929"/>
              <a:gd name="T3" fmla="*/ 2147483647 h 1161"/>
              <a:gd name="T4" fmla="*/ 2147483647 w 1929"/>
              <a:gd name="T5" fmla="*/ 2147483647 h 1161"/>
              <a:gd name="T6" fmla="*/ 2147483647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None/>
            </a:pPr>
            <a:endParaRPr lang="sv-SE"/>
          </a:p>
        </p:txBody>
      </p:sp>
      <p:sp>
        <p:nvSpPr>
          <p:cNvPr id="25616" name="Text Box 16"/>
          <p:cNvSpPr txBox="1">
            <a:spLocks noChangeArrowheads="1"/>
          </p:cNvSpPr>
          <p:nvPr/>
        </p:nvSpPr>
        <p:spPr bwMode="auto">
          <a:xfrm>
            <a:off x="5734106" y="6326188"/>
            <a:ext cx="1566752"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buNone/>
            </a:pPr>
            <a:r>
              <a:rPr lang="sv-SE" altLang="en-US" sz="1800">
                <a:solidFill>
                  <a:srgbClr val="000000"/>
                </a:solidFill>
                <a:latin typeface="Arial" charset="0"/>
              </a:rPr>
              <a:t>Produktion, </a:t>
            </a:r>
            <a:r>
              <a:rPr lang="sv-SE" altLang="en-US" sz="1800" i="1">
                <a:solidFill>
                  <a:srgbClr val="000000"/>
                </a:solidFill>
                <a:latin typeface="Arial" charset="0"/>
              </a:rPr>
              <a:t>Y</a:t>
            </a:r>
          </a:p>
        </p:txBody>
      </p:sp>
      <p:sp>
        <p:nvSpPr>
          <p:cNvPr id="25627" name="Line 18"/>
          <p:cNvSpPr>
            <a:spLocks noChangeShapeType="1"/>
          </p:cNvSpPr>
          <p:nvPr/>
        </p:nvSpPr>
        <p:spPr bwMode="auto">
          <a:xfrm>
            <a:off x="5843589" y="5104459"/>
            <a:ext cx="0" cy="886765"/>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sp>
        <p:nvSpPr>
          <p:cNvPr id="25628" name="Rectangle 19"/>
          <p:cNvSpPr>
            <a:spLocks noChangeArrowheads="1"/>
          </p:cNvSpPr>
          <p:nvPr/>
        </p:nvSpPr>
        <p:spPr bwMode="auto">
          <a:xfrm>
            <a:off x="6743701" y="5999975"/>
            <a:ext cx="627063"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buNone/>
            </a:pPr>
            <a:r>
              <a:rPr lang="sv-SE" altLang="en-US" sz="1800" i="1" dirty="0" smtClean="0">
                <a:solidFill>
                  <a:srgbClr val="000000"/>
                </a:solidFill>
                <a:latin typeface="Arial" charset="0"/>
              </a:rPr>
              <a:t>Y</a:t>
            </a:r>
            <a:r>
              <a:rPr lang="sv-SE" altLang="en-US" i="1" baseline="-25000" dirty="0" smtClean="0">
                <a:solidFill>
                  <a:srgbClr val="000000"/>
                </a:solidFill>
                <a:latin typeface="Arial" charset="0"/>
              </a:rPr>
              <a:t>n</a:t>
            </a:r>
            <a:endParaRPr lang="sv-SE" altLang="en-US" i="1" baseline="-25000" dirty="0">
              <a:solidFill>
                <a:srgbClr val="000000"/>
              </a:solidFill>
              <a:latin typeface="Arial" charset="0"/>
            </a:endParaRPr>
          </a:p>
        </p:txBody>
      </p:sp>
      <p:sp>
        <p:nvSpPr>
          <p:cNvPr id="25629" name="Rectangle 20"/>
          <p:cNvSpPr>
            <a:spLocks noChangeArrowheads="1"/>
          </p:cNvSpPr>
          <p:nvPr/>
        </p:nvSpPr>
        <p:spPr bwMode="auto">
          <a:xfrm>
            <a:off x="6804026" y="4757738"/>
            <a:ext cx="334963"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buNone/>
            </a:pPr>
            <a:r>
              <a:rPr lang="sv-SE" altLang="en-US" sz="1800" dirty="0" smtClean="0">
                <a:solidFill>
                  <a:srgbClr val="000000"/>
                </a:solidFill>
                <a:latin typeface="Arial" charset="0"/>
              </a:rPr>
              <a:t>A</a:t>
            </a:r>
            <a:endParaRPr lang="sv-SE" altLang="en-US" sz="1800" dirty="0">
              <a:solidFill>
                <a:srgbClr val="000000"/>
              </a:solidFill>
              <a:latin typeface="Arial" charset="0"/>
            </a:endParaRPr>
          </a:p>
        </p:txBody>
      </p:sp>
      <p:sp>
        <p:nvSpPr>
          <p:cNvPr id="25630" name="Freeform 21"/>
          <p:cNvSpPr>
            <a:spLocks noChangeArrowheads="1"/>
          </p:cNvSpPr>
          <p:nvPr/>
        </p:nvSpPr>
        <p:spPr bwMode="auto">
          <a:xfrm>
            <a:off x="5232401" y="2695575"/>
            <a:ext cx="3062288" cy="1843088"/>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None/>
            </a:pPr>
            <a:endParaRPr lang="sv-SE"/>
          </a:p>
        </p:txBody>
      </p:sp>
      <p:sp>
        <p:nvSpPr>
          <p:cNvPr id="25622" name="Rectangle 30"/>
          <p:cNvSpPr>
            <a:spLocks noChangeArrowheads="1"/>
          </p:cNvSpPr>
          <p:nvPr/>
        </p:nvSpPr>
        <p:spPr bwMode="auto">
          <a:xfrm>
            <a:off x="3994526" y="4951059"/>
            <a:ext cx="718764"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buNone/>
            </a:pPr>
            <a:r>
              <a:rPr lang="sv-SE" altLang="en-US" sz="1800" i="1" dirty="0" smtClean="0">
                <a:solidFill>
                  <a:srgbClr val="000000"/>
                </a:solidFill>
                <a:latin typeface="Arial" charset="0"/>
              </a:rPr>
              <a:t>P=P</a:t>
            </a:r>
            <a:r>
              <a:rPr lang="sv-SE" altLang="en-US" sz="2000" i="1" baseline="30000" dirty="0" smtClean="0">
                <a:solidFill>
                  <a:srgbClr val="000000"/>
                </a:solidFill>
                <a:latin typeface="Arial" charset="0"/>
              </a:rPr>
              <a:t>e</a:t>
            </a:r>
            <a:endParaRPr lang="sv-SE" altLang="en-US" sz="2000" i="1" baseline="30000" dirty="0">
              <a:solidFill>
                <a:srgbClr val="000000"/>
              </a:solidFill>
              <a:latin typeface="Arial" charset="0"/>
            </a:endParaRPr>
          </a:p>
        </p:txBody>
      </p:sp>
      <p:sp>
        <p:nvSpPr>
          <p:cNvPr id="34" name="Rectangle 10"/>
          <p:cNvSpPr>
            <a:spLocks noChangeArrowheads="1"/>
          </p:cNvSpPr>
          <p:nvPr/>
        </p:nvSpPr>
        <p:spPr bwMode="auto">
          <a:xfrm>
            <a:off x="8299450" y="3838427"/>
            <a:ext cx="59212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buNone/>
            </a:pPr>
            <a:r>
              <a:rPr lang="sv-SE" altLang="en-US" i="1" dirty="0">
                <a:solidFill>
                  <a:srgbClr val="5A6EA6"/>
                </a:solidFill>
                <a:latin typeface="Arial" charset="0"/>
              </a:rPr>
              <a:t>AS</a:t>
            </a:r>
          </a:p>
        </p:txBody>
      </p:sp>
      <p:grpSp>
        <p:nvGrpSpPr>
          <p:cNvPr id="7" name="Group 6"/>
          <p:cNvGrpSpPr/>
          <p:nvPr/>
        </p:nvGrpSpPr>
        <p:grpSpPr>
          <a:xfrm>
            <a:off x="5265739" y="3253186"/>
            <a:ext cx="3633073" cy="2017536"/>
            <a:chOff x="5265739" y="2916419"/>
            <a:chExt cx="3633073" cy="2017536"/>
          </a:xfrm>
        </p:grpSpPr>
        <p:sp>
          <p:nvSpPr>
            <p:cNvPr id="25623" name="Freeform 23"/>
            <p:cNvSpPr>
              <a:spLocks noChangeArrowheads="1"/>
            </p:cNvSpPr>
            <p:nvPr/>
          </p:nvSpPr>
          <p:spPr bwMode="auto">
            <a:xfrm>
              <a:off x="5265739" y="3356992"/>
              <a:ext cx="3062288" cy="1576963"/>
            </a:xfrm>
            <a:custGeom>
              <a:avLst/>
              <a:gdLst>
                <a:gd name="T0" fmla="*/ 0 w 1929"/>
                <a:gd name="T1" fmla="*/ 632 h 1161"/>
                <a:gd name="T2" fmla="*/ 960 w 1929"/>
                <a:gd name="T3" fmla="*/ 443 h 1161"/>
                <a:gd name="T4" fmla="*/ 1710 w 1929"/>
                <a:gd name="T5" fmla="*/ 189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None/>
              </a:pPr>
              <a:endParaRPr lang="sv-SE"/>
            </a:p>
          </p:txBody>
        </p:sp>
        <p:sp>
          <p:nvSpPr>
            <p:cNvPr id="35" name="Rectangle 10"/>
            <p:cNvSpPr>
              <a:spLocks noChangeArrowheads="1"/>
            </p:cNvSpPr>
            <p:nvPr/>
          </p:nvSpPr>
          <p:spPr bwMode="auto">
            <a:xfrm>
              <a:off x="8237757" y="2916419"/>
              <a:ext cx="66105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buNone/>
              </a:pPr>
              <a:r>
                <a:rPr lang="sv-SE" altLang="en-US" i="1" dirty="0" smtClean="0">
                  <a:solidFill>
                    <a:srgbClr val="5A6EA6"/>
                  </a:solidFill>
                  <a:latin typeface="Arial" charset="0"/>
                </a:rPr>
                <a:t>AS’</a:t>
              </a:r>
              <a:endParaRPr lang="sv-SE" altLang="en-US" i="1" dirty="0">
                <a:solidFill>
                  <a:srgbClr val="5A6EA6"/>
                </a:solidFill>
                <a:latin typeface="Arial" charset="0"/>
              </a:endParaRPr>
            </a:p>
          </p:txBody>
        </p:sp>
      </p:grpSp>
      <p:grpSp>
        <p:nvGrpSpPr>
          <p:cNvPr id="6" name="Group 5"/>
          <p:cNvGrpSpPr/>
          <p:nvPr/>
        </p:nvGrpSpPr>
        <p:grpSpPr>
          <a:xfrm>
            <a:off x="4332820" y="4558658"/>
            <a:ext cx="2536012" cy="1799651"/>
            <a:chOff x="4332820" y="4558658"/>
            <a:chExt cx="2536012" cy="1799651"/>
          </a:xfrm>
        </p:grpSpPr>
        <p:sp>
          <p:nvSpPr>
            <p:cNvPr id="25624" name="Rectangle 24"/>
            <p:cNvSpPr>
              <a:spLocks noChangeArrowheads="1"/>
            </p:cNvSpPr>
            <p:nvPr/>
          </p:nvSpPr>
          <p:spPr bwMode="auto">
            <a:xfrm>
              <a:off x="6368769" y="4558658"/>
              <a:ext cx="50006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buNone/>
              </a:pPr>
              <a:r>
                <a:rPr lang="sv-SE" altLang="en-US" sz="1800" dirty="0">
                  <a:solidFill>
                    <a:srgbClr val="000000"/>
                  </a:solidFill>
                  <a:latin typeface="Arial" charset="0"/>
                </a:rPr>
                <a:t>A’</a:t>
              </a:r>
            </a:p>
          </p:txBody>
        </p:sp>
        <p:sp>
          <p:nvSpPr>
            <p:cNvPr id="25625" name="Rectangle 25"/>
            <p:cNvSpPr>
              <a:spLocks noChangeArrowheads="1"/>
            </p:cNvSpPr>
            <p:nvPr/>
          </p:nvSpPr>
          <p:spPr bwMode="auto">
            <a:xfrm>
              <a:off x="6420362" y="5990009"/>
              <a:ext cx="396875"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buNone/>
              </a:pPr>
              <a:r>
                <a:rPr lang="sv-SE" altLang="en-US" sz="1800" i="1" dirty="0">
                  <a:solidFill>
                    <a:srgbClr val="000000"/>
                  </a:solidFill>
                  <a:latin typeface="Arial" charset="0"/>
                </a:rPr>
                <a:t>Y’</a:t>
              </a:r>
            </a:p>
          </p:txBody>
        </p:sp>
        <p:sp>
          <p:nvSpPr>
            <p:cNvPr id="25626" name="Line 26"/>
            <p:cNvSpPr>
              <a:spLocks noChangeShapeType="1"/>
            </p:cNvSpPr>
            <p:nvPr/>
          </p:nvSpPr>
          <p:spPr bwMode="auto">
            <a:xfrm>
              <a:off x="6606968" y="4890294"/>
              <a:ext cx="0" cy="108347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cxnSp>
          <p:nvCxnSpPr>
            <p:cNvPr id="3" name="Straight Connector 2"/>
            <p:cNvCxnSpPr/>
            <p:nvPr/>
          </p:nvCxnSpPr>
          <p:spPr bwMode="auto">
            <a:xfrm>
              <a:off x="4670425" y="4873608"/>
              <a:ext cx="1817689" cy="0"/>
            </a:xfrm>
            <a:prstGeom prst="line">
              <a:avLst/>
            </a:prstGeom>
            <a:solidFill>
              <a:srgbClr val="00B8FF"/>
            </a:solidFill>
            <a:ln w="9525" cap="flat" cmpd="sng" algn="ctr">
              <a:solidFill>
                <a:schemeClr val="tx1"/>
              </a:solidFill>
              <a:prstDash val="sysDot"/>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Rectangle 30"/>
            <p:cNvSpPr>
              <a:spLocks noChangeArrowheads="1"/>
            </p:cNvSpPr>
            <p:nvPr/>
          </p:nvSpPr>
          <p:spPr bwMode="auto">
            <a:xfrm>
              <a:off x="4332820" y="4714878"/>
              <a:ext cx="374118"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buNone/>
              </a:pPr>
              <a:r>
                <a:rPr lang="sv-SE" altLang="en-US" sz="1800" i="1" dirty="0" smtClean="0">
                  <a:solidFill>
                    <a:srgbClr val="000000"/>
                  </a:solidFill>
                  <a:latin typeface="Arial" charset="0"/>
                </a:rPr>
                <a:t>P</a:t>
              </a:r>
              <a:r>
                <a:rPr lang="sv-SE" altLang="en-US" sz="2000" i="1" baseline="30000" dirty="0" smtClean="0">
                  <a:solidFill>
                    <a:srgbClr val="000000"/>
                  </a:solidFill>
                  <a:latin typeface="Arial" charset="0"/>
                </a:rPr>
                <a:t>’</a:t>
              </a:r>
              <a:endParaRPr lang="sv-SE" altLang="en-US" sz="2000" i="1" baseline="30000" dirty="0">
                <a:solidFill>
                  <a:srgbClr val="000000"/>
                </a:solidFill>
                <a:latin typeface="Arial" charset="0"/>
              </a:endParaRPr>
            </a:p>
          </p:txBody>
        </p:sp>
      </p:grpSp>
      <p:graphicFrame>
        <p:nvGraphicFramePr>
          <p:cNvPr id="4" name="Object 3"/>
          <p:cNvGraphicFramePr>
            <a:graphicFrameLocks noChangeAspect="1"/>
          </p:cNvGraphicFramePr>
          <p:nvPr>
            <p:extLst>
              <p:ext uri="{D42A27DB-BD31-4B8C-83A1-F6EECF244321}">
                <p14:modId xmlns:p14="http://schemas.microsoft.com/office/powerpoint/2010/main" val="138997947"/>
              </p:ext>
            </p:extLst>
          </p:nvPr>
        </p:nvGraphicFramePr>
        <p:xfrm>
          <a:off x="5353050" y="1412875"/>
          <a:ext cx="3203575" cy="677863"/>
        </p:xfrm>
        <a:graphic>
          <a:graphicData uri="http://schemas.openxmlformats.org/presentationml/2006/ole">
            <mc:AlternateContent xmlns:mc="http://schemas.openxmlformats.org/markup-compatibility/2006">
              <mc:Choice xmlns:v="urn:schemas-microsoft-com:vml" Requires="v">
                <p:oleObj spid="_x0000_s69654" name="Ekvation" r:id="rId4" imgW="2044440" imgH="431640" progId="Equation.3">
                  <p:embed/>
                </p:oleObj>
              </mc:Choice>
              <mc:Fallback>
                <p:oleObj name="Ekvation" r:id="rId4" imgW="2044440" imgH="431640" progId="Equation.3">
                  <p:embed/>
                  <p:pic>
                    <p:nvPicPr>
                      <p:cNvPr id="0" name=""/>
                      <p:cNvPicPr>
                        <a:picLocks noChangeAspect="1" noChangeArrowheads="1"/>
                      </p:cNvPicPr>
                      <p:nvPr/>
                    </p:nvPicPr>
                    <p:blipFill>
                      <a:blip r:embed="rId5"/>
                      <a:srcRect/>
                      <a:stretch>
                        <a:fillRect/>
                      </a:stretch>
                    </p:blipFill>
                    <p:spPr bwMode="auto">
                      <a:xfrm>
                        <a:off x="5353050" y="1412875"/>
                        <a:ext cx="3203575" cy="677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Down Arrow 4"/>
          <p:cNvSpPr/>
          <p:nvPr/>
        </p:nvSpPr>
        <p:spPr bwMode="auto">
          <a:xfrm rot="10800000">
            <a:off x="7057231" y="4652964"/>
            <a:ext cx="243623" cy="298093"/>
          </a:xfrm>
          <a:prstGeom prst="down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algn="l" defTabSz="449263">
              <a:spcBef>
                <a:spcPct val="0"/>
              </a:spcBef>
              <a:buClr>
                <a:srgbClr val="000000"/>
              </a:buClr>
              <a:buSzPct val="100000"/>
              <a:buNone/>
            </a:pPr>
            <a:endParaRPr kumimoji="0" lang="sv-SE" sz="2400" b="0" i="0" u="none" strike="noStrike" cap="none" normalizeH="0" baseline="0" smtClean="0">
              <a:ln>
                <a:noFill/>
              </a:ln>
              <a:solidFill>
                <a:schemeClr val="bg1"/>
              </a:solidFill>
              <a:effectLst/>
              <a:latin typeface="Times New Roman" pitchFamily="18" charset="0"/>
              <a:ea typeface="MS Gothic" pitchFamily="49" charset="-128"/>
            </a:endParaRPr>
          </a:p>
        </p:txBody>
      </p:sp>
      <p:sp>
        <p:nvSpPr>
          <p:cNvPr id="46" name="Line 23"/>
          <p:cNvSpPr>
            <a:spLocks noChangeShapeType="1"/>
          </p:cNvSpPr>
          <p:nvPr/>
        </p:nvSpPr>
        <p:spPr bwMode="auto">
          <a:xfrm rot="1080000" flipH="1" flipV="1">
            <a:off x="5817889" y="4430890"/>
            <a:ext cx="267968" cy="113236"/>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sp>
        <p:nvSpPr>
          <p:cNvPr id="47" name="Line 24"/>
          <p:cNvSpPr>
            <a:spLocks noChangeShapeType="1"/>
          </p:cNvSpPr>
          <p:nvPr/>
        </p:nvSpPr>
        <p:spPr bwMode="auto">
          <a:xfrm flipH="1" flipV="1">
            <a:off x="6132621" y="4582758"/>
            <a:ext cx="335489" cy="264241"/>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sp>
        <p:nvSpPr>
          <p:cNvPr id="41" name="Line 29"/>
          <p:cNvSpPr>
            <a:spLocks noChangeShapeType="1"/>
          </p:cNvSpPr>
          <p:nvPr/>
        </p:nvSpPr>
        <p:spPr bwMode="auto">
          <a:xfrm flipH="1">
            <a:off x="4670425" y="5087647"/>
            <a:ext cx="2349846" cy="33627"/>
          </a:xfrm>
          <a:prstGeom prst="line">
            <a:avLst/>
          </a:prstGeom>
          <a:noFill/>
          <a:ln w="9360" cap="rnd">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sp>
        <p:nvSpPr>
          <p:cNvPr id="42" name="Slide Number Placeholder 3"/>
          <p:cNvSpPr>
            <a:spLocks noGrp="1"/>
          </p:cNvSpPr>
          <p:nvPr>
            <p:ph type="sldNum" sz="quarter" idx="10"/>
          </p:nvPr>
        </p:nvSpPr>
        <p:spPr>
          <a:xfrm>
            <a:off x="0" y="6548834"/>
            <a:ext cx="1900238" cy="336550"/>
          </a:xfrm>
        </p:spPr>
        <p:txBody>
          <a:bodyPr/>
          <a:lstStyle/>
          <a:p>
            <a:pPr>
              <a:buNone/>
              <a:defRPr/>
            </a:pPr>
            <a:r>
              <a:rPr lang="sv-SE" dirty="0" smtClean="0"/>
              <a:t>K8: </a:t>
            </a:r>
            <a:r>
              <a:rPr lang="sv-SE" dirty="0"/>
              <a:t>sid. </a:t>
            </a:r>
            <a:fld id="{71B7D319-3509-4EF6-A7CA-BA2351681FF6}" type="slidenum">
              <a:rPr lang="en-GB"/>
              <a:pPr>
                <a:buNone/>
                <a:defRPr/>
              </a:pPr>
              <a:t>22</a:t>
            </a:fld>
            <a:endParaRPr lang="en-GB" dirty="0"/>
          </a:p>
        </p:txBody>
      </p:sp>
    </p:spTree>
    <p:extLst>
      <p:ext uri="{BB962C8B-B14F-4D97-AF65-F5344CB8AC3E}">
        <p14:creationId xmlns:p14="http://schemas.microsoft.com/office/powerpoint/2010/main" val="107963434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662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662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nodeType="withEffect">
                                  <p:stCondLst>
                                    <p:cond delay="50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6626">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6626">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56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560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26626">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6626">
                                            <p:txEl>
                                              <p:pRg st="5" end="5"/>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7"/>
                                        </p:tgtEl>
                                        <p:attrNameLst>
                                          <p:attrName>style.visibility</p:attrName>
                                        </p:attrNameLst>
                                      </p:cBhvr>
                                      <p:to>
                                        <p:strVal val="visible"/>
                                      </p:to>
                                    </p:set>
                                  </p:childTnLst>
                                </p:cTn>
                              </p:par>
                              <p:par>
                                <p:cTn id="47" presetID="1" presetClass="entr" presetSubtype="0" fill="hold" grpId="0" nodeType="withEffect">
                                  <p:stCondLst>
                                    <p:cond delay="500"/>
                                  </p:stCondLst>
                                  <p:childTnLst>
                                    <p:set>
                                      <p:cBhvr>
                                        <p:cTn id="48" dur="1" fill="hold">
                                          <p:stCondLst>
                                            <p:cond delay="0"/>
                                          </p:stCondLst>
                                        </p:cTn>
                                        <p:tgtEl>
                                          <p:spTgt spid="46"/>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2563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2561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56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9" grpId="0"/>
      <p:bldP spid="25614" grpId="0"/>
      <p:bldP spid="25612" grpId="0"/>
      <p:bldP spid="25627" grpId="0" animBg="1"/>
      <p:bldP spid="25630" grpId="0" animBg="1"/>
      <p:bldP spid="5" grpId="0" animBg="1"/>
      <p:bldP spid="46" grpId="0" animBg="1"/>
      <p:bldP spid="4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1"/>
          <p:cNvSpPr>
            <a:spLocks noGrp="1" noChangeArrowheads="1"/>
          </p:cNvSpPr>
          <p:nvPr>
            <p:ph type="title"/>
          </p:nvPr>
        </p:nvSpPr>
        <p:spPr>
          <a:xfrm>
            <a:off x="1162228" y="-38100"/>
            <a:ext cx="6971944" cy="11430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a:cs typeface="+mj-cs"/>
              </a:rPr>
              <a:t>Härledning av </a:t>
            </a:r>
            <a:r>
              <a:rPr lang="sv-SE" i="1" dirty="0" smtClean="0">
                <a:cs typeface="+mj-cs"/>
              </a:rPr>
              <a:t>AD</a:t>
            </a:r>
            <a:r>
              <a:rPr lang="sv-SE" dirty="0" smtClean="0">
                <a:cs typeface="+mj-cs"/>
              </a:rPr>
              <a:t>-kurvan för en öppen ekonomi</a:t>
            </a:r>
          </a:p>
        </p:txBody>
      </p:sp>
      <p:sp>
        <p:nvSpPr>
          <p:cNvPr id="14338" name="Rectangle 2"/>
          <p:cNvSpPr>
            <a:spLocks noGrp="1" noChangeArrowheads="1"/>
          </p:cNvSpPr>
          <p:nvPr>
            <p:ph type="body" idx="1"/>
          </p:nvPr>
        </p:nvSpPr>
        <p:spPr>
          <a:xfrm>
            <a:off x="468313" y="1514475"/>
            <a:ext cx="3611562" cy="5022850"/>
          </a:xfrm>
        </p:spPr>
        <p:txBody>
          <a:bodyPr lIns="91440" tIns="45720" rIns="91440" bIns="45720"/>
          <a:lstStyle/>
          <a:p>
            <a:pPr marL="395288" indent="-287338" eaLnBrk="1" hangingPunct="1">
              <a:spcBef>
                <a:spcPts val="300"/>
              </a:spcBef>
              <a:spcAft>
                <a:spcPts val="3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600" dirty="0" smtClean="0">
                <a:effectLst/>
              </a:rPr>
              <a:t>En ökning av prisnivån leder till att </a:t>
            </a:r>
            <a:r>
              <a:rPr lang="sv-SE" altLang="en-US" sz="1600" i="1" dirty="0" smtClean="0">
                <a:effectLst/>
              </a:rPr>
              <a:t>M/P</a:t>
            </a:r>
            <a:r>
              <a:rPr lang="sv-SE" altLang="en-US" sz="1600" dirty="0" smtClean="0">
                <a:effectLst/>
              </a:rPr>
              <a:t> minskar. Förskjuter </a:t>
            </a:r>
            <a:r>
              <a:rPr lang="sv-SE" altLang="en-US" sz="1600" i="1" dirty="0" smtClean="0">
                <a:effectLst/>
              </a:rPr>
              <a:t>LM </a:t>
            </a:r>
            <a:r>
              <a:rPr lang="sv-SE" altLang="en-US" sz="1600" dirty="0" smtClean="0">
                <a:effectLst/>
              </a:rPr>
              <a:t>uppåt (som i sluten ekonomi).</a:t>
            </a:r>
          </a:p>
          <a:p>
            <a:pPr marL="395288" indent="-287338" eaLnBrk="1" hangingPunct="1">
              <a:spcBef>
                <a:spcPts val="300"/>
              </a:spcBef>
              <a:spcAft>
                <a:spcPts val="3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600" i="1" dirty="0" smtClean="0">
                <a:effectLst/>
              </a:rPr>
              <a:t>P </a:t>
            </a:r>
            <a:r>
              <a:rPr lang="sv-SE" altLang="en-US" sz="1600" dirty="0" smtClean="0">
                <a:effectLst/>
              </a:rPr>
              <a:t>ingår också i </a:t>
            </a:r>
            <a:r>
              <a:rPr lang="sv-SE" altLang="en-US" sz="1600" i="1" dirty="0" smtClean="0">
                <a:effectLst/>
              </a:rPr>
              <a:t>IS </a:t>
            </a:r>
            <a:r>
              <a:rPr lang="sv-SE" altLang="en-US" sz="1600" dirty="0" smtClean="0">
                <a:effectLst/>
              </a:rPr>
              <a:t>eftersom högre priser leder till högre real växelkurs. Förskjuter </a:t>
            </a:r>
            <a:r>
              <a:rPr lang="sv-SE" altLang="en-US" sz="1600" i="1" dirty="0" smtClean="0">
                <a:effectLst/>
              </a:rPr>
              <a:t>IS </a:t>
            </a:r>
            <a:r>
              <a:rPr lang="sv-SE" altLang="en-US" sz="1600" dirty="0" smtClean="0">
                <a:effectLst/>
              </a:rPr>
              <a:t>åt vänster.</a:t>
            </a:r>
          </a:p>
          <a:p>
            <a:pPr marL="395288" indent="-287338" eaLnBrk="1" hangingPunct="1">
              <a:spcBef>
                <a:spcPts val="300"/>
              </a:spcBef>
              <a:spcAft>
                <a:spcPts val="3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600" dirty="0" smtClean="0">
                <a:effectLst/>
              </a:rPr>
              <a:t>Det betyder att jämvikten uppstår i en punkt produktionen minskat från </a:t>
            </a:r>
            <a:r>
              <a:rPr lang="sv-SE" altLang="en-US" sz="1600" i="1" dirty="0" smtClean="0">
                <a:effectLst/>
              </a:rPr>
              <a:t>Y </a:t>
            </a:r>
            <a:r>
              <a:rPr lang="sv-SE" altLang="en-US" sz="1600" dirty="0" smtClean="0">
                <a:effectLst/>
              </a:rPr>
              <a:t>till </a:t>
            </a:r>
            <a:r>
              <a:rPr lang="sv-SE" altLang="en-US" sz="1600" i="1" dirty="0" smtClean="0">
                <a:effectLst/>
              </a:rPr>
              <a:t>Y’</a:t>
            </a:r>
            <a:r>
              <a:rPr lang="sv-SE" altLang="en-US" sz="1600" dirty="0" smtClean="0">
                <a:effectLst/>
              </a:rPr>
              <a:t>.</a:t>
            </a:r>
          </a:p>
          <a:p>
            <a:pPr marL="395288" indent="-287338" eaLnBrk="1" hangingPunct="1">
              <a:spcBef>
                <a:spcPts val="300"/>
              </a:spcBef>
              <a:spcAft>
                <a:spcPts val="3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600" dirty="0" smtClean="0">
                <a:effectLst/>
              </a:rPr>
              <a:t>Vi kan avsätta detta i figuren med produktion och prisnivå.</a:t>
            </a:r>
          </a:p>
          <a:p>
            <a:pPr marL="395288" indent="-287338" eaLnBrk="1" hangingPunct="1">
              <a:spcBef>
                <a:spcPts val="300"/>
              </a:spcBef>
              <a:spcAft>
                <a:spcPts val="3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600" b="1" dirty="0" smtClean="0">
                <a:effectLst/>
              </a:rPr>
              <a:t>Slutsats: </a:t>
            </a:r>
            <a:r>
              <a:rPr lang="sv-SE" altLang="en-US" sz="1600" i="1" dirty="0" smtClean="0">
                <a:effectLst/>
              </a:rPr>
              <a:t>AD-</a:t>
            </a:r>
            <a:r>
              <a:rPr lang="sv-SE" altLang="en-US" sz="1600" dirty="0" smtClean="0">
                <a:effectLst/>
              </a:rPr>
              <a:t>kurvan lutar nedåt, men mindre brant än i en sluten ekonomi eftersom högre </a:t>
            </a:r>
            <a:r>
              <a:rPr lang="sv-SE" altLang="en-US" sz="1600" i="1" dirty="0" smtClean="0">
                <a:effectLst/>
              </a:rPr>
              <a:t>P </a:t>
            </a:r>
            <a:r>
              <a:rPr lang="sv-SE" altLang="en-US" sz="1600" dirty="0" smtClean="0">
                <a:effectLst/>
              </a:rPr>
              <a:t>nu påverkar </a:t>
            </a:r>
            <a:r>
              <a:rPr lang="sv-SE" altLang="en-US" sz="1600" i="1" dirty="0" smtClean="0">
                <a:effectLst/>
              </a:rPr>
              <a:t>Y </a:t>
            </a:r>
            <a:r>
              <a:rPr lang="sv-SE" altLang="en-US" sz="1600" dirty="0" smtClean="0">
                <a:effectLst/>
              </a:rPr>
              <a:t>via två mekanismer.</a:t>
            </a:r>
          </a:p>
          <a:p>
            <a:pPr marL="395288" indent="-287338" eaLnBrk="1" hangingPunct="1">
              <a:spcBef>
                <a:spcPts val="300"/>
              </a:spcBef>
              <a:spcAft>
                <a:spcPts val="3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en-US" sz="1600" i="1" dirty="0" smtClean="0">
                <a:effectLst/>
              </a:rPr>
              <a:t>AS</a:t>
            </a:r>
            <a:r>
              <a:rPr lang="sv-SE" altLang="en-US" sz="1600" dirty="0" smtClean="0">
                <a:effectLst/>
              </a:rPr>
              <a:t>-kurvan är densamma som tidigare. </a:t>
            </a:r>
            <a:endParaRPr lang="sv-SE" altLang="en-US" sz="1800" dirty="0" smtClean="0">
              <a:effectLst/>
            </a:endParaRPr>
          </a:p>
        </p:txBody>
      </p:sp>
      <p:sp>
        <p:nvSpPr>
          <p:cNvPr id="13319" name="Line 5"/>
          <p:cNvSpPr>
            <a:spLocks noChangeShapeType="1"/>
          </p:cNvSpPr>
          <p:nvPr/>
        </p:nvSpPr>
        <p:spPr bwMode="auto">
          <a:xfrm>
            <a:off x="5684838" y="2871788"/>
            <a:ext cx="1587" cy="1195387"/>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20" name="Text Box 6"/>
          <p:cNvSpPr txBox="1">
            <a:spLocks noChangeArrowheads="1"/>
          </p:cNvSpPr>
          <p:nvPr/>
        </p:nvSpPr>
        <p:spPr bwMode="auto">
          <a:xfrm>
            <a:off x="5503863" y="4095750"/>
            <a:ext cx="506412"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1500"/>
              </a:spcBef>
              <a:spcAft>
                <a:spcPct val="0"/>
              </a:spcAft>
              <a:buFont typeface="Times New Roman" pitchFamily="18" charset="0"/>
              <a:buNone/>
            </a:pPr>
            <a:r>
              <a:rPr lang="sv-SE" altLang="en-US" sz="1600" i="1"/>
              <a:t>Y’</a:t>
            </a:r>
          </a:p>
        </p:txBody>
      </p:sp>
      <p:sp>
        <p:nvSpPr>
          <p:cNvPr id="13359" name="Freeform 8"/>
          <p:cNvSpPr>
            <a:spLocks noChangeArrowheads="1"/>
          </p:cNvSpPr>
          <p:nvPr/>
        </p:nvSpPr>
        <p:spPr bwMode="auto">
          <a:xfrm>
            <a:off x="4752975" y="1925638"/>
            <a:ext cx="2503488" cy="1236662"/>
          </a:xfrm>
          <a:custGeom>
            <a:avLst/>
            <a:gdLst>
              <a:gd name="T0" fmla="*/ 0 w 1177"/>
              <a:gd name="T1" fmla="*/ 410248663 h 1152"/>
              <a:gd name="T2" fmla="*/ 2147483647 w 1177"/>
              <a:gd name="T3" fmla="*/ 268505943 h 1152"/>
              <a:gd name="T4" fmla="*/ 2147483647 w 1177"/>
              <a:gd name="T5" fmla="*/ 0 h 1152"/>
              <a:gd name="T6" fmla="*/ 0 60000 65536"/>
              <a:gd name="T7" fmla="*/ 0 60000 65536"/>
              <a:gd name="T8" fmla="*/ 0 60000 65536"/>
            </a:gdLst>
            <a:ahLst/>
            <a:cxnLst>
              <a:cxn ang="T6">
                <a:pos x="T0" y="T1"/>
              </a:cxn>
              <a:cxn ang="T7">
                <a:pos x="T2" y="T3"/>
              </a:cxn>
              <a:cxn ang="T8">
                <a:pos x="T4" y="T5"/>
              </a:cxn>
            </a:cxnLst>
            <a:rect l="0" t="0" r="r" b="b"/>
            <a:pathLst>
              <a:path w="1177" h="1152">
                <a:moveTo>
                  <a:pt x="0" y="1152"/>
                </a:moveTo>
                <a:cubicBezTo>
                  <a:pt x="100" y="1086"/>
                  <a:pt x="405" y="946"/>
                  <a:pt x="601" y="754"/>
                </a:cubicBezTo>
                <a:cubicBezTo>
                  <a:pt x="797" y="562"/>
                  <a:pt x="1057" y="157"/>
                  <a:pt x="1177" y="0"/>
                </a:cubicBezTo>
              </a:path>
            </a:pathLst>
          </a:custGeom>
          <a:noFill/>
          <a:ln w="38160">
            <a:solidFill>
              <a:srgbClr val="9933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grpSp>
        <p:nvGrpSpPr>
          <p:cNvPr id="56327" name="Group 13"/>
          <p:cNvGrpSpPr>
            <a:grpSpLocks/>
          </p:cNvGrpSpPr>
          <p:nvPr/>
        </p:nvGrpSpPr>
        <p:grpSpPr bwMode="auto">
          <a:xfrm>
            <a:off x="4106863" y="1801813"/>
            <a:ext cx="3705225" cy="2841625"/>
            <a:chOff x="2564" y="1135"/>
            <a:chExt cx="2334" cy="1790"/>
          </a:xfrm>
        </p:grpSpPr>
        <p:sp>
          <p:nvSpPr>
            <p:cNvPr id="56355" name="Text Box 14"/>
            <p:cNvSpPr txBox="1">
              <a:spLocks noChangeArrowheads="1"/>
            </p:cNvSpPr>
            <p:nvPr/>
          </p:nvSpPr>
          <p:spPr bwMode="auto">
            <a:xfrm>
              <a:off x="3334" y="2734"/>
              <a:ext cx="116" cy="1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en-US" altLang="en-US" sz="2400">
                <a:solidFill>
                  <a:srgbClr val="FFFFFF"/>
                </a:solidFill>
                <a:latin typeface="Times New Roman" pitchFamily="18" charset="0"/>
              </a:endParaRPr>
            </a:p>
          </p:txBody>
        </p:sp>
        <p:sp>
          <p:nvSpPr>
            <p:cNvPr id="56356" name="Line 15"/>
            <p:cNvSpPr>
              <a:spLocks noChangeShapeType="1"/>
            </p:cNvSpPr>
            <p:nvPr/>
          </p:nvSpPr>
          <p:spPr bwMode="auto">
            <a:xfrm>
              <a:off x="2877" y="1135"/>
              <a:ext cx="1" cy="1451"/>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56357" name="Line 16"/>
            <p:cNvSpPr>
              <a:spLocks noChangeShapeType="1"/>
            </p:cNvSpPr>
            <p:nvPr/>
          </p:nvSpPr>
          <p:spPr bwMode="auto">
            <a:xfrm>
              <a:off x="2877" y="2586"/>
              <a:ext cx="2022" cy="1"/>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56358" name="Text Box 17"/>
            <p:cNvSpPr txBox="1">
              <a:spLocks noChangeArrowheads="1"/>
            </p:cNvSpPr>
            <p:nvPr/>
          </p:nvSpPr>
          <p:spPr bwMode="auto">
            <a:xfrm rot="-5400000">
              <a:off x="2393" y="1794"/>
              <a:ext cx="554"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1500"/>
                </a:spcBef>
                <a:spcAft>
                  <a:spcPct val="0"/>
                </a:spcAft>
                <a:buFont typeface="Times New Roman" pitchFamily="18" charset="0"/>
                <a:buNone/>
              </a:pPr>
              <a:r>
                <a:rPr lang="sv-SE" altLang="en-US" sz="1600"/>
                <a:t>Ränta, </a:t>
              </a:r>
              <a:r>
                <a:rPr lang="sv-SE" altLang="en-US" sz="1600" i="1"/>
                <a:t>i</a:t>
              </a:r>
            </a:p>
          </p:txBody>
        </p:sp>
      </p:grpSp>
      <p:sp>
        <p:nvSpPr>
          <p:cNvPr id="13326" name="Line 18"/>
          <p:cNvSpPr>
            <a:spLocks noChangeShapeType="1"/>
          </p:cNvSpPr>
          <p:nvPr/>
        </p:nvSpPr>
        <p:spPr bwMode="auto">
          <a:xfrm flipV="1">
            <a:off x="6775450" y="2917825"/>
            <a:ext cx="1588" cy="1198563"/>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13327" name="Rectangle 19"/>
          <p:cNvSpPr>
            <a:spLocks noChangeArrowheads="1"/>
          </p:cNvSpPr>
          <p:nvPr/>
        </p:nvSpPr>
        <p:spPr bwMode="auto">
          <a:xfrm>
            <a:off x="6616700" y="4116388"/>
            <a:ext cx="300038" cy="3063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1313"/>
              </a:spcBef>
              <a:spcAft>
                <a:spcPct val="0"/>
              </a:spcAft>
              <a:buFont typeface="Times New Roman" pitchFamily="18" charset="0"/>
              <a:buNone/>
            </a:pPr>
            <a:r>
              <a:rPr lang="sv-SE" altLang="en-US" sz="1400" i="1"/>
              <a:t>Y</a:t>
            </a:r>
          </a:p>
        </p:txBody>
      </p:sp>
      <p:sp>
        <p:nvSpPr>
          <p:cNvPr id="56330" name="Freeform 23"/>
          <p:cNvSpPr>
            <a:spLocks noChangeArrowheads="1"/>
          </p:cNvSpPr>
          <p:nvPr/>
        </p:nvSpPr>
        <p:spPr bwMode="auto">
          <a:xfrm>
            <a:off x="4757738" y="2554288"/>
            <a:ext cx="2503487" cy="1236662"/>
          </a:xfrm>
          <a:custGeom>
            <a:avLst/>
            <a:gdLst>
              <a:gd name="T0" fmla="*/ 0 w 1177"/>
              <a:gd name="T1" fmla="*/ 410248663 h 1152"/>
              <a:gd name="T2" fmla="*/ 2147483647 w 1177"/>
              <a:gd name="T3" fmla="*/ 268505943 h 1152"/>
              <a:gd name="T4" fmla="*/ 2147483647 w 1177"/>
              <a:gd name="T5" fmla="*/ 0 h 1152"/>
              <a:gd name="T6" fmla="*/ 0 60000 65536"/>
              <a:gd name="T7" fmla="*/ 0 60000 65536"/>
              <a:gd name="T8" fmla="*/ 0 60000 65536"/>
            </a:gdLst>
            <a:ahLst/>
            <a:cxnLst>
              <a:cxn ang="T6">
                <a:pos x="T0" y="T1"/>
              </a:cxn>
              <a:cxn ang="T7">
                <a:pos x="T2" y="T3"/>
              </a:cxn>
              <a:cxn ang="T8">
                <a:pos x="T4" y="T5"/>
              </a:cxn>
            </a:cxnLst>
            <a:rect l="0" t="0" r="r" b="b"/>
            <a:pathLst>
              <a:path w="1177" h="1152">
                <a:moveTo>
                  <a:pt x="0" y="1152"/>
                </a:moveTo>
                <a:cubicBezTo>
                  <a:pt x="100" y="1086"/>
                  <a:pt x="405" y="946"/>
                  <a:pt x="601" y="754"/>
                </a:cubicBezTo>
                <a:cubicBezTo>
                  <a:pt x="797" y="562"/>
                  <a:pt x="1057" y="157"/>
                  <a:pt x="1177" y="0"/>
                </a:cubicBezTo>
              </a:path>
            </a:pathLst>
          </a:custGeom>
          <a:noFill/>
          <a:ln w="38160">
            <a:solidFill>
              <a:srgbClr val="9933FF"/>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56331" name="Freeform 28"/>
          <p:cNvSpPr>
            <a:spLocks noChangeArrowheads="1"/>
          </p:cNvSpPr>
          <p:nvPr/>
        </p:nvSpPr>
        <p:spPr bwMode="auto">
          <a:xfrm>
            <a:off x="5762625" y="2160588"/>
            <a:ext cx="2841625" cy="1339850"/>
          </a:xfrm>
          <a:custGeom>
            <a:avLst/>
            <a:gdLst>
              <a:gd name="T0" fmla="*/ 0 w 1414"/>
              <a:gd name="T1" fmla="*/ 0 h 811"/>
              <a:gd name="T2" fmla="*/ 2147483647 w 1414"/>
              <a:gd name="T3" fmla="*/ 1370170921 h 811"/>
              <a:gd name="T4" fmla="*/ 2147483647 w 1414"/>
              <a:gd name="T5" fmla="*/ 2147483647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44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48" name="Freeform 28"/>
          <p:cNvSpPr>
            <a:spLocks noChangeArrowheads="1"/>
          </p:cNvSpPr>
          <p:nvPr/>
        </p:nvSpPr>
        <p:spPr bwMode="auto">
          <a:xfrm>
            <a:off x="4860925" y="2233613"/>
            <a:ext cx="2841625" cy="1339850"/>
          </a:xfrm>
          <a:custGeom>
            <a:avLst/>
            <a:gdLst>
              <a:gd name="T0" fmla="*/ 0 w 1414"/>
              <a:gd name="T1" fmla="*/ 0 h 811"/>
              <a:gd name="T2" fmla="*/ 2147483647 w 1414"/>
              <a:gd name="T3" fmla="*/ 1370170921 h 811"/>
              <a:gd name="T4" fmla="*/ 2147483647 w 1414"/>
              <a:gd name="T5" fmla="*/ 2147483647 h 811"/>
              <a:gd name="T6" fmla="*/ 0 60000 65536"/>
              <a:gd name="T7" fmla="*/ 0 60000 65536"/>
              <a:gd name="T8" fmla="*/ 0 60000 65536"/>
            </a:gdLst>
            <a:ahLst/>
            <a:cxnLst>
              <a:cxn ang="T6">
                <a:pos x="T0" y="T1"/>
              </a:cxn>
              <a:cxn ang="T7">
                <a:pos x="T2" y="T3"/>
              </a:cxn>
              <a:cxn ang="T8">
                <a:pos x="T4" y="T5"/>
              </a:cxn>
            </a:cxnLst>
            <a:rect l="0" t="0" r="r" b="b"/>
            <a:pathLst>
              <a:path w="1414" h="811">
                <a:moveTo>
                  <a:pt x="0" y="0"/>
                </a:moveTo>
                <a:cubicBezTo>
                  <a:pt x="144" y="155"/>
                  <a:pt x="288" y="310"/>
                  <a:pt x="524" y="445"/>
                </a:cubicBezTo>
                <a:cubicBezTo>
                  <a:pt x="760" y="580"/>
                  <a:pt x="1087" y="695"/>
                  <a:pt x="1414" y="811"/>
                </a:cubicBezTo>
              </a:path>
            </a:pathLst>
          </a:custGeom>
          <a:noFill/>
          <a:ln w="28440">
            <a:solidFill>
              <a:srgbClr val="000000"/>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grpSp>
        <p:nvGrpSpPr>
          <p:cNvPr id="14366" name="Group 30"/>
          <p:cNvGrpSpPr>
            <a:grpSpLocks/>
          </p:cNvGrpSpPr>
          <p:nvPr/>
        </p:nvGrpSpPr>
        <p:grpSpPr bwMode="auto">
          <a:xfrm>
            <a:off x="4092575" y="4217988"/>
            <a:ext cx="3709988" cy="2524125"/>
            <a:chOff x="2578" y="2657"/>
            <a:chExt cx="2337" cy="1590"/>
          </a:xfrm>
        </p:grpSpPr>
        <p:sp>
          <p:nvSpPr>
            <p:cNvPr id="56351" name="Text Box 31"/>
            <p:cNvSpPr txBox="1">
              <a:spLocks noChangeArrowheads="1"/>
            </p:cNvSpPr>
            <p:nvPr/>
          </p:nvSpPr>
          <p:spPr bwMode="auto">
            <a:xfrm>
              <a:off x="3350" y="4035"/>
              <a:ext cx="882"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1500"/>
                </a:spcBef>
                <a:spcAft>
                  <a:spcPct val="0"/>
                </a:spcAft>
                <a:buFont typeface="Times New Roman" pitchFamily="18" charset="0"/>
                <a:buNone/>
              </a:pPr>
              <a:r>
                <a:rPr lang="sv-SE" altLang="en-US" sz="1600"/>
                <a:t>Produktion, </a:t>
              </a:r>
              <a:r>
                <a:rPr lang="sv-SE" altLang="en-US" sz="1600" i="1"/>
                <a:t>Y</a:t>
              </a:r>
            </a:p>
          </p:txBody>
        </p:sp>
        <p:sp>
          <p:nvSpPr>
            <p:cNvPr id="56352" name="Line 32"/>
            <p:cNvSpPr>
              <a:spLocks noChangeShapeType="1"/>
            </p:cNvSpPr>
            <p:nvPr/>
          </p:nvSpPr>
          <p:spPr bwMode="auto">
            <a:xfrm>
              <a:off x="2892" y="2657"/>
              <a:ext cx="1" cy="1340"/>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56353" name="Line 33"/>
            <p:cNvSpPr>
              <a:spLocks noChangeShapeType="1"/>
            </p:cNvSpPr>
            <p:nvPr/>
          </p:nvSpPr>
          <p:spPr bwMode="auto">
            <a:xfrm>
              <a:off x="2892" y="3997"/>
              <a:ext cx="2023" cy="1"/>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56354" name="Text Box 34"/>
            <p:cNvSpPr txBox="1">
              <a:spLocks noChangeArrowheads="1"/>
            </p:cNvSpPr>
            <p:nvPr/>
          </p:nvSpPr>
          <p:spPr bwMode="auto">
            <a:xfrm rot="-5400000">
              <a:off x="2321" y="3150"/>
              <a:ext cx="726"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1500"/>
                </a:spcBef>
                <a:spcAft>
                  <a:spcPct val="0"/>
                </a:spcAft>
                <a:buFont typeface="Times New Roman" pitchFamily="18" charset="0"/>
                <a:buNone/>
              </a:pPr>
              <a:r>
                <a:rPr lang="sv-SE" altLang="en-US" sz="1600"/>
                <a:t>Prisnivå, </a:t>
              </a:r>
              <a:r>
                <a:rPr lang="sv-SE" altLang="en-US" sz="1600" i="1"/>
                <a:t>P</a:t>
              </a:r>
            </a:p>
          </p:txBody>
        </p:sp>
      </p:grpSp>
      <p:grpSp>
        <p:nvGrpSpPr>
          <p:cNvPr id="14371" name="Group 35"/>
          <p:cNvGrpSpPr>
            <a:grpSpLocks/>
          </p:cNvGrpSpPr>
          <p:nvPr/>
        </p:nvGrpSpPr>
        <p:grpSpPr bwMode="auto">
          <a:xfrm>
            <a:off x="4284663" y="4137025"/>
            <a:ext cx="2568575" cy="2205038"/>
            <a:chOff x="2711" y="2606"/>
            <a:chExt cx="1618" cy="1389"/>
          </a:xfrm>
        </p:grpSpPr>
        <p:sp>
          <p:nvSpPr>
            <p:cNvPr id="56347" name="Line 36"/>
            <p:cNvSpPr>
              <a:spLocks noChangeShapeType="1"/>
            </p:cNvSpPr>
            <p:nvPr/>
          </p:nvSpPr>
          <p:spPr bwMode="auto">
            <a:xfrm>
              <a:off x="4281" y="2606"/>
              <a:ext cx="1" cy="1389"/>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56348" name="Line 37"/>
            <p:cNvSpPr>
              <a:spLocks noChangeShapeType="1"/>
            </p:cNvSpPr>
            <p:nvPr/>
          </p:nvSpPr>
          <p:spPr bwMode="auto">
            <a:xfrm>
              <a:off x="2910" y="3617"/>
              <a:ext cx="1366" cy="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56349" name="Rectangle 38"/>
            <p:cNvSpPr>
              <a:spLocks noChangeArrowheads="1"/>
            </p:cNvSpPr>
            <p:nvPr/>
          </p:nvSpPr>
          <p:spPr bwMode="auto">
            <a:xfrm>
              <a:off x="2711" y="3512"/>
              <a:ext cx="199"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1500"/>
                </a:spcBef>
                <a:spcAft>
                  <a:spcPct val="0"/>
                </a:spcAft>
                <a:buFont typeface="Times New Roman" pitchFamily="18" charset="0"/>
                <a:buNone/>
              </a:pPr>
              <a:r>
                <a:rPr lang="sv-SE" altLang="en-US" sz="1600" i="1"/>
                <a:t>P</a:t>
              </a:r>
            </a:p>
          </p:txBody>
        </p:sp>
        <p:sp>
          <p:nvSpPr>
            <p:cNvPr id="56350" name="Oval 39"/>
            <p:cNvSpPr>
              <a:spLocks noChangeArrowheads="1"/>
            </p:cNvSpPr>
            <p:nvPr/>
          </p:nvSpPr>
          <p:spPr bwMode="auto">
            <a:xfrm>
              <a:off x="4247" y="3579"/>
              <a:ext cx="82" cy="82"/>
            </a:xfrm>
            <a:prstGeom prst="ellipse">
              <a:avLst/>
            </a:prstGeom>
            <a:gradFill rotWithShape="0">
              <a:gsLst>
                <a:gs pos="0">
                  <a:srgbClr val="66FF66"/>
                </a:gs>
                <a:gs pos="100000">
                  <a:srgbClr val="003300"/>
                </a:gs>
              </a:gsLst>
              <a:lin ang="108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en-US" altLang="en-US" sz="2400">
                <a:solidFill>
                  <a:srgbClr val="FFFFFF"/>
                </a:solidFill>
                <a:latin typeface="Times New Roman" pitchFamily="18" charset="0"/>
              </a:endParaRPr>
            </a:p>
          </p:txBody>
        </p:sp>
      </p:grpSp>
      <p:grpSp>
        <p:nvGrpSpPr>
          <p:cNvPr id="14376" name="Group 40"/>
          <p:cNvGrpSpPr>
            <a:grpSpLocks/>
          </p:cNvGrpSpPr>
          <p:nvPr/>
        </p:nvGrpSpPr>
        <p:grpSpPr bwMode="auto">
          <a:xfrm>
            <a:off x="4287838" y="4117975"/>
            <a:ext cx="1458912" cy="2205038"/>
            <a:chOff x="2701" y="2594"/>
            <a:chExt cx="919" cy="1389"/>
          </a:xfrm>
        </p:grpSpPr>
        <p:sp>
          <p:nvSpPr>
            <p:cNvPr id="56343" name="Line 41"/>
            <p:cNvSpPr>
              <a:spLocks noChangeShapeType="1"/>
            </p:cNvSpPr>
            <p:nvPr/>
          </p:nvSpPr>
          <p:spPr bwMode="auto">
            <a:xfrm>
              <a:off x="3579" y="2594"/>
              <a:ext cx="1" cy="1389"/>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56344" name="Line 42"/>
            <p:cNvSpPr>
              <a:spLocks noChangeShapeType="1"/>
            </p:cNvSpPr>
            <p:nvPr/>
          </p:nvSpPr>
          <p:spPr bwMode="auto">
            <a:xfrm>
              <a:off x="2895" y="3229"/>
              <a:ext cx="667" cy="1"/>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56345" name="Rectangle 43"/>
            <p:cNvSpPr>
              <a:spLocks noChangeArrowheads="1"/>
            </p:cNvSpPr>
            <p:nvPr/>
          </p:nvSpPr>
          <p:spPr bwMode="auto">
            <a:xfrm>
              <a:off x="2701" y="3114"/>
              <a:ext cx="225" cy="2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1500"/>
                </a:spcBef>
                <a:spcAft>
                  <a:spcPct val="0"/>
                </a:spcAft>
                <a:buFont typeface="Times New Roman" pitchFamily="18" charset="0"/>
                <a:buNone/>
              </a:pPr>
              <a:r>
                <a:rPr lang="sv-SE" altLang="en-US" sz="1600" i="1"/>
                <a:t>P’</a:t>
              </a:r>
            </a:p>
          </p:txBody>
        </p:sp>
        <p:sp>
          <p:nvSpPr>
            <p:cNvPr id="56346" name="Oval 44"/>
            <p:cNvSpPr>
              <a:spLocks noChangeArrowheads="1"/>
            </p:cNvSpPr>
            <p:nvPr/>
          </p:nvSpPr>
          <p:spPr bwMode="auto">
            <a:xfrm>
              <a:off x="3538" y="3195"/>
              <a:ext cx="82" cy="82"/>
            </a:xfrm>
            <a:prstGeom prst="ellipse">
              <a:avLst/>
            </a:prstGeom>
            <a:gradFill rotWithShape="0">
              <a:gsLst>
                <a:gs pos="0">
                  <a:srgbClr val="66FF66"/>
                </a:gs>
                <a:gs pos="100000">
                  <a:srgbClr val="003300"/>
                </a:gs>
              </a:gsLst>
              <a:lin ang="10800000" scaled="1"/>
            </a:gra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en-US" altLang="en-US" sz="2400">
                <a:solidFill>
                  <a:srgbClr val="FFFFFF"/>
                </a:solidFill>
                <a:latin typeface="Times New Roman" pitchFamily="18" charset="0"/>
              </a:endParaRPr>
            </a:p>
          </p:txBody>
        </p:sp>
      </p:grpSp>
      <p:sp>
        <p:nvSpPr>
          <p:cNvPr id="14381" name="Freeform 45"/>
          <p:cNvSpPr>
            <a:spLocks noChangeArrowheads="1"/>
          </p:cNvSpPr>
          <p:nvPr/>
        </p:nvSpPr>
        <p:spPr bwMode="auto">
          <a:xfrm>
            <a:off x="5219700" y="4543425"/>
            <a:ext cx="2109788" cy="1363663"/>
          </a:xfrm>
          <a:custGeom>
            <a:avLst/>
            <a:gdLst>
              <a:gd name="T0" fmla="*/ 0 w 1362"/>
              <a:gd name="T1" fmla="*/ 0 h 859"/>
              <a:gd name="T2" fmla="*/ 2147483647 w 1362"/>
              <a:gd name="T3" fmla="*/ 2147483647 h 859"/>
              <a:gd name="T4" fmla="*/ 2147483647 w 1362"/>
              <a:gd name="T5" fmla="*/ 214748364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14382" name="Text Box 46"/>
          <p:cNvSpPr txBox="1">
            <a:spLocks noChangeArrowheads="1"/>
          </p:cNvSpPr>
          <p:nvPr/>
        </p:nvSpPr>
        <p:spPr bwMode="auto">
          <a:xfrm>
            <a:off x="7297738" y="5681663"/>
            <a:ext cx="60325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2250"/>
              </a:spcBef>
              <a:spcAft>
                <a:spcPct val="0"/>
              </a:spcAft>
              <a:buFont typeface="Times New Roman" pitchFamily="18" charset="0"/>
              <a:buNone/>
            </a:pPr>
            <a:r>
              <a:rPr lang="sv-SE" altLang="en-US" sz="2400" i="1">
                <a:solidFill>
                  <a:srgbClr val="A50021"/>
                </a:solidFill>
              </a:rPr>
              <a:t>AD</a:t>
            </a:r>
          </a:p>
        </p:txBody>
      </p:sp>
      <p:sp>
        <p:nvSpPr>
          <p:cNvPr id="2" name="Right Arrow 1"/>
          <p:cNvSpPr>
            <a:spLocks noChangeArrowheads="1"/>
          </p:cNvSpPr>
          <p:nvPr/>
        </p:nvSpPr>
        <p:spPr bwMode="auto">
          <a:xfrm rot="-5400000">
            <a:off x="6841332" y="2242343"/>
            <a:ext cx="431800" cy="214313"/>
          </a:xfrm>
          <a:prstGeom prst="rightArrow">
            <a:avLst>
              <a:gd name="adj1" fmla="val 50000"/>
              <a:gd name="adj2" fmla="val 49885"/>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sv-SE" altLang="sv-SE" sz="2400">
              <a:solidFill>
                <a:srgbClr val="FFFFFF"/>
              </a:solidFill>
              <a:latin typeface="Times New Roman" pitchFamily="18" charset="0"/>
            </a:endParaRPr>
          </a:p>
        </p:txBody>
      </p:sp>
      <p:sp>
        <p:nvSpPr>
          <p:cNvPr id="49" name="Right Arrow 48"/>
          <p:cNvSpPr>
            <a:spLocks noChangeArrowheads="1"/>
          </p:cNvSpPr>
          <p:nvPr/>
        </p:nvSpPr>
        <p:spPr bwMode="auto">
          <a:xfrm rot="10800000">
            <a:off x="5224463" y="2276475"/>
            <a:ext cx="431800" cy="214313"/>
          </a:xfrm>
          <a:prstGeom prst="rightArrow">
            <a:avLst>
              <a:gd name="adj1" fmla="val 50000"/>
              <a:gd name="adj2" fmla="val 49885"/>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sv-SE" altLang="sv-SE" sz="2400">
              <a:solidFill>
                <a:srgbClr val="FFFFFF"/>
              </a:solidFill>
              <a:latin typeface="Times New Roman" pitchFamily="18" charset="0"/>
            </a:endParaRPr>
          </a:p>
        </p:txBody>
      </p:sp>
      <p:graphicFrame>
        <p:nvGraphicFramePr>
          <p:cNvPr id="56340" name="Object 3"/>
          <p:cNvGraphicFramePr>
            <a:graphicFrameLocks noChangeAspect="1"/>
          </p:cNvGraphicFramePr>
          <p:nvPr>
            <p:extLst>
              <p:ext uri="{D42A27DB-BD31-4B8C-83A1-F6EECF244321}">
                <p14:modId xmlns:p14="http://schemas.microsoft.com/office/powerpoint/2010/main" val="963858205"/>
              </p:ext>
            </p:extLst>
          </p:nvPr>
        </p:nvGraphicFramePr>
        <p:xfrm>
          <a:off x="5224462" y="1493837"/>
          <a:ext cx="3333441" cy="510527"/>
        </p:xfrm>
        <a:graphic>
          <a:graphicData uri="http://schemas.openxmlformats.org/presentationml/2006/ole">
            <mc:AlternateContent xmlns:mc="http://schemas.openxmlformats.org/markup-compatibility/2006">
              <mc:Choice xmlns:v="urn:schemas-microsoft-com:vml" Requires="v">
                <p:oleObj spid="_x0000_s56441" name="Equation" r:id="rId4" imgW="2819160" imgH="431640" progId="Equation.3">
                  <p:embed/>
                </p:oleObj>
              </mc:Choice>
              <mc:Fallback>
                <p:oleObj name="Equation" r:id="rId4" imgW="2819160" imgH="431640" progId="Equation.3">
                  <p:embed/>
                  <p:pic>
                    <p:nvPicPr>
                      <p:cNvPr id="0" name="Object 3"/>
                      <p:cNvPicPr>
                        <a:picLocks noChangeAspect="1" noChangeArrowheads="1"/>
                      </p:cNvPicPr>
                      <p:nvPr/>
                    </p:nvPicPr>
                    <p:blipFill>
                      <a:blip r:embed="rId5"/>
                      <a:srcRect/>
                      <a:stretch>
                        <a:fillRect/>
                      </a:stretch>
                    </p:blipFill>
                    <p:spPr bwMode="auto">
                      <a:xfrm>
                        <a:off x="5224462" y="1493837"/>
                        <a:ext cx="3333441" cy="510527"/>
                      </a:xfrm>
                      <a:prstGeom prst="rect">
                        <a:avLst/>
                      </a:prstGeom>
                      <a:noFill/>
                      <a:ln>
                        <a:noFill/>
                      </a:ln>
                      <a:extLst/>
                    </p:spPr>
                  </p:pic>
                </p:oleObj>
              </mc:Fallback>
            </mc:AlternateContent>
          </a:graphicData>
        </a:graphic>
      </p:graphicFrame>
      <p:graphicFrame>
        <p:nvGraphicFramePr>
          <p:cNvPr id="56341" name="Object 4"/>
          <p:cNvGraphicFramePr>
            <a:graphicFrameLocks noChangeAspect="1"/>
          </p:cNvGraphicFramePr>
          <p:nvPr/>
        </p:nvGraphicFramePr>
        <p:xfrm>
          <a:off x="5222875" y="1290638"/>
          <a:ext cx="1181100" cy="393700"/>
        </p:xfrm>
        <a:graphic>
          <a:graphicData uri="http://schemas.openxmlformats.org/presentationml/2006/ole">
            <mc:AlternateContent xmlns:mc="http://schemas.openxmlformats.org/markup-compatibility/2006">
              <mc:Choice xmlns:v="urn:schemas-microsoft-com:vml" Requires="v">
                <p:oleObj spid="_x0000_s56442" name="Equation" r:id="rId6" imgW="1180588" imgH="393529" progId="Equation.3">
                  <p:embed/>
                </p:oleObj>
              </mc:Choice>
              <mc:Fallback>
                <p:oleObj name="Equation" r:id="rId6" imgW="1180588" imgH="393529"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22875" y="1290638"/>
                        <a:ext cx="11811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9" name="Slide Number Placeholder 2"/>
          <p:cNvSpPr>
            <a:spLocks noGrp="1"/>
          </p:cNvSpPr>
          <p:nvPr>
            <p:ph type="sldNum" sz="quarter" idx="10"/>
          </p:nvPr>
        </p:nvSpPr>
        <p:spPr>
          <a:xfrm>
            <a:off x="0" y="6516688"/>
            <a:ext cx="2555875" cy="341312"/>
          </a:xfrm>
        </p:spPr>
        <p:txBody>
          <a:bodyPr/>
          <a:lstStyle/>
          <a:p>
            <a:pPr>
              <a:buFontTx/>
              <a:buNone/>
              <a:defRPr/>
            </a:pPr>
            <a:r>
              <a:rPr lang="sv-SE" altLang="sv-SE" dirty="0"/>
              <a:t>Sammanfattning: sid. </a:t>
            </a:r>
            <a:fld id="{531E7D35-4A03-4782-B510-702A34BDA221}" type="slidenum">
              <a:rPr lang="en-GB" altLang="sv-SE"/>
              <a:pPr>
                <a:buFontTx/>
                <a:buNone/>
                <a:defRPr/>
              </a:pPr>
              <a:t>23</a:t>
            </a:fld>
            <a:endParaRPr lang="en-GB" altLang="sv-SE"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8">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59"/>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4338">
                                            <p:txEl>
                                              <p:pRg st="1" end="1"/>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338">
                                            <p:txEl>
                                              <p:pRg st="2" end="2"/>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32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3319"/>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3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3326"/>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4338">
                                            <p:txEl>
                                              <p:pRg st="3" end="3"/>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fill="hold" nodeType="clickEffect">
                                  <p:stCondLst>
                                    <p:cond delay="0"/>
                                  </p:stCondLst>
                                  <p:childTnLst>
                                    <p:set>
                                      <p:cBhvr additive="repl">
                                        <p:cTn id="42" dur="1" fill="hold">
                                          <p:stCondLst>
                                            <p:cond delay="0"/>
                                          </p:stCondLst>
                                        </p:cTn>
                                        <p:tgtEl>
                                          <p:spTgt spid="14366"/>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2" fill="hold" nodeType="clickEffect">
                                  <p:stCondLst>
                                    <p:cond delay="0"/>
                                  </p:stCondLst>
                                  <p:childTnLst>
                                    <p:set>
                                      <p:cBhvr additive="repl">
                                        <p:cTn id="46" dur="1" fill="hold">
                                          <p:stCondLst>
                                            <p:cond delay="0"/>
                                          </p:stCondLst>
                                        </p:cTn>
                                        <p:tgtEl>
                                          <p:spTgt spid="14371"/>
                                        </p:tgtEl>
                                        <p:attrNameLst>
                                          <p:attrName>style.visibility</p:attrName>
                                        </p:attrNameLst>
                                      </p:cBhvr>
                                      <p:to>
                                        <p:strVal val="visible"/>
                                      </p:to>
                                    </p:set>
                                    <p:animEffect transition="in" filter="wipe(right)">
                                      <p:cBhvr additive="repl">
                                        <p:cTn id="47" dur="500"/>
                                        <p:tgtEl>
                                          <p:spTgt spid="1437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2" fill="hold" nodeType="clickEffect">
                                  <p:stCondLst>
                                    <p:cond delay="0"/>
                                  </p:stCondLst>
                                  <p:childTnLst>
                                    <p:set>
                                      <p:cBhvr additive="repl">
                                        <p:cTn id="51" dur="1" fill="hold">
                                          <p:stCondLst>
                                            <p:cond delay="0"/>
                                          </p:stCondLst>
                                        </p:cTn>
                                        <p:tgtEl>
                                          <p:spTgt spid="14376"/>
                                        </p:tgtEl>
                                        <p:attrNameLst>
                                          <p:attrName>style.visibility</p:attrName>
                                        </p:attrNameLst>
                                      </p:cBhvr>
                                      <p:to>
                                        <p:strVal val="visible"/>
                                      </p:to>
                                    </p:set>
                                    <p:animEffect transition="in" filter="wipe(right)">
                                      <p:cBhvr additive="repl">
                                        <p:cTn id="52" dur="500"/>
                                        <p:tgtEl>
                                          <p:spTgt spid="14376"/>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22" presetClass="entr" presetSubtype="8" fill="hold" grpId="0" nodeType="clickEffect">
                                  <p:stCondLst>
                                    <p:cond delay="0"/>
                                  </p:stCondLst>
                                  <p:childTnLst>
                                    <p:set>
                                      <p:cBhvr additive="repl">
                                        <p:cTn id="56" dur="1" fill="hold">
                                          <p:stCondLst>
                                            <p:cond delay="0"/>
                                          </p:stCondLst>
                                        </p:cTn>
                                        <p:tgtEl>
                                          <p:spTgt spid="14381"/>
                                        </p:tgtEl>
                                        <p:attrNameLst>
                                          <p:attrName>style.visibility</p:attrName>
                                        </p:attrNameLst>
                                      </p:cBhvr>
                                      <p:to>
                                        <p:strVal val="visible"/>
                                      </p:to>
                                    </p:set>
                                    <p:animEffect transition="in" filter="wipe(left)">
                                      <p:cBhvr additive="repl">
                                        <p:cTn id="57" dur="500"/>
                                        <p:tgtEl>
                                          <p:spTgt spid="14381"/>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1" presetClass="entr" fill="hold" nodeType="clickEffect">
                                  <p:stCondLst>
                                    <p:cond delay="0"/>
                                  </p:stCondLst>
                                  <p:childTnLst>
                                    <p:set>
                                      <p:cBhvr additive="repl">
                                        <p:cTn id="61" dur="1" fill="hold">
                                          <p:stCondLst>
                                            <p:cond delay="0"/>
                                          </p:stCondLst>
                                        </p:cTn>
                                        <p:tgtEl>
                                          <p:spTgt spid="14382"/>
                                        </p:tgtEl>
                                        <p:attrNameLst>
                                          <p:attrName>style.visibility</p:attrName>
                                        </p:attrNameLst>
                                      </p:cBhvr>
                                      <p:to>
                                        <p:strVal val="visible"/>
                                      </p:to>
                                    </p:set>
                                  </p:childTnLst>
                                </p:cTn>
                              </p:par>
                            </p:childTnLst>
                          </p:cTn>
                        </p:par>
                      </p:childTnLst>
                    </p:cTn>
                  </p:par>
                  <p:par>
                    <p:cTn id="62" fill="hold" nodeType="clickPar">
                      <p:stCondLst>
                        <p:cond delay="indefinite"/>
                      </p:stCondLst>
                      <p:childTnLst>
                        <p:par>
                          <p:cTn id="63" fill="hold" nodeType="withGroup">
                            <p:stCondLst>
                              <p:cond delay="0"/>
                            </p:stCondLst>
                            <p:childTnLst>
                              <p:par>
                                <p:cTn id="64" presetID="1" presetClass="entr" presetSubtype="0" fill="hold" grpId="0" nodeType="clickEffect">
                                  <p:stCondLst>
                                    <p:cond delay="0"/>
                                  </p:stCondLst>
                                  <p:childTnLst>
                                    <p:set>
                                      <p:cBhvr>
                                        <p:cTn id="65" dur="1" fill="hold">
                                          <p:stCondLst>
                                            <p:cond delay="0"/>
                                          </p:stCondLst>
                                        </p:cTn>
                                        <p:tgtEl>
                                          <p:spTgt spid="14338">
                                            <p:txEl>
                                              <p:pRg st="4" end="4"/>
                                            </p:txEl>
                                          </p:spTgt>
                                        </p:tgtEl>
                                        <p:attrNameLst>
                                          <p:attrName>style.visibility</p:attrName>
                                        </p:attrNameLst>
                                      </p:cBhvr>
                                      <p:to>
                                        <p:strVal val="visible"/>
                                      </p:to>
                                    </p:set>
                                  </p:childTnLst>
                                </p:cTn>
                              </p:par>
                            </p:childTnLst>
                          </p:cTn>
                        </p:par>
                      </p:childTnLst>
                    </p:cTn>
                  </p:par>
                  <p:par>
                    <p:cTn id="66" fill="hold" nodeType="clickPar">
                      <p:stCondLst>
                        <p:cond delay="indefinite"/>
                      </p:stCondLst>
                      <p:childTnLst>
                        <p:par>
                          <p:cTn id="67" fill="hold" nodeType="withGroup">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1433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build="p"/>
      <p:bldP spid="13319" grpId="0" animBg="1"/>
      <p:bldP spid="13320" grpId="0"/>
      <p:bldP spid="13359" grpId="0" animBg="1"/>
      <p:bldP spid="13326" grpId="0" animBg="1"/>
      <p:bldP spid="13327" grpId="0"/>
      <p:bldP spid="48" grpId="0" animBg="1"/>
      <p:bldP spid="14381" grpId="0" animBg="1"/>
      <p:bldP spid="2" grpId="0" animBg="1"/>
      <p:bldP spid="4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444625" y="76200"/>
            <a:ext cx="600075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algn="ctr">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sz="3600" dirty="0">
                <a:solidFill>
                  <a:srgbClr val="000000"/>
                </a:solidFill>
                <a:effectLst>
                  <a:outerShdw blurRad="38100" dist="38100" dir="2700000" algn="tl">
                    <a:srgbClr val="C0C0C0"/>
                  </a:outerShdw>
                </a:effectLst>
                <a:latin typeface="+mn-lt"/>
              </a:rPr>
              <a:t>Effekten av en </a:t>
            </a:r>
            <a:r>
              <a:rPr lang="sv-SE" sz="3600" dirty="0" smtClean="0">
                <a:solidFill>
                  <a:srgbClr val="000000"/>
                </a:solidFill>
                <a:effectLst>
                  <a:outerShdw blurRad="38100" dist="38100" dir="2700000" algn="tl">
                    <a:srgbClr val="C0C0C0"/>
                  </a:outerShdw>
                </a:effectLst>
                <a:latin typeface="+mn-lt"/>
              </a:rPr>
              <a:t>finanspolitisk expansion, fast växelkurs</a:t>
            </a:r>
            <a:endParaRPr lang="sv-SE" sz="3600" dirty="0">
              <a:solidFill>
                <a:srgbClr val="000000"/>
              </a:solidFill>
              <a:effectLst>
                <a:outerShdw blurRad="38100" dist="38100" dir="2700000" algn="tl">
                  <a:srgbClr val="C0C0C0"/>
                </a:outerShdw>
              </a:effectLst>
              <a:latin typeface="+mn-lt"/>
            </a:endParaRPr>
          </a:p>
        </p:txBody>
      </p:sp>
      <p:sp>
        <p:nvSpPr>
          <p:cNvPr id="21506" name="Rectangle 2"/>
          <p:cNvSpPr>
            <a:spLocks noChangeArrowheads="1"/>
          </p:cNvSpPr>
          <p:nvPr/>
        </p:nvSpPr>
        <p:spPr bwMode="auto">
          <a:xfrm>
            <a:off x="299914" y="1541856"/>
            <a:ext cx="4056061" cy="2378075"/>
          </a:xfrm>
          <a:prstGeom prst="rect">
            <a:avLst/>
          </a:prstGeom>
          <a:noFill/>
          <a:ln>
            <a:noFill/>
          </a:ln>
          <a:effectLst/>
          <a:extLst/>
        </p:spPr>
        <p:txBody>
          <a:bodyPr lIns="90000" tIns="46800" rIns="90000" bIns="46800"/>
          <a:lstStyle/>
          <a:p>
            <a:pPr marL="395288" indent="-287338" algn="l" defTabSz="449263" eaLnBrk="1" hangingPunct="1">
              <a:spcBef>
                <a:spcPts val="300"/>
              </a:spcBef>
              <a:spcAft>
                <a:spcPts val="300"/>
              </a:spcAft>
              <a:buClr>
                <a:srgbClr val="000000"/>
              </a:buClr>
              <a:buSzPct val="100000"/>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600" dirty="0" smtClean="0">
                <a:solidFill>
                  <a:srgbClr val="000000"/>
                </a:solidFill>
                <a:latin typeface="+mn-lt"/>
                <a:cs typeface="MS Gothic"/>
              </a:rPr>
              <a:t>Högre </a:t>
            </a:r>
            <a:r>
              <a:rPr lang="sv-SE" sz="1600" i="1" dirty="0" smtClean="0">
                <a:solidFill>
                  <a:srgbClr val="000000"/>
                </a:solidFill>
                <a:latin typeface="+mn-lt"/>
                <a:cs typeface="MS Gothic"/>
              </a:rPr>
              <a:t>G </a:t>
            </a:r>
            <a:r>
              <a:rPr lang="sv-SE" sz="1600" dirty="0" smtClean="0">
                <a:solidFill>
                  <a:srgbClr val="000000"/>
                </a:solidFill>
                <a:latin typeface="+mn-lt"/>
                <a:cs typeface="MS Gothic"/>
              </a:rPr>
              <a:t>förskjuter </a:t>
            </a:r>
            <a:r>
              <a:rPr lang="sv-SE" sz="1600" i="1" dirty="0" smtClean="0">
                <a:solidFill>
                  <a:srgbClr val="000000"/>
                </a:solidFill>
                <a:latin typeface="+mn-lt"/>
                <a:cs typeface="MS Gothic"/>
              </a:rPr>
              <a:t>AD </a:t>
            </a:r>
            <a:r>
              <a:rPr lang="sv-SE" sz="1600" dirty="0" smtClean="0">
                <a:solidFill>
                  <a:srgbClr val="000000"/>
                </a:solidFill>
                <a:latin typeface="+mn-lt"/>
                <a:cs typeface="MS Gothic"/>
              </a:rPr>
              <a:t>åt höger.</a:t>
            </a:r>
            <a:endParaRPr lang="sv-SE" sz="1600" dirty="0">
              <a:solidFill>
                <a:srgbClr val="000000"/>
              </a:solidFill>
              <a:latin typeface="+mn-lt"/>
              <a:cs typeface="MS Gothic"/>
            </a:endParaRPr>
          </a:p>
          <a:p>
            <a:pPr marL="395288" indent="-287338" algn="l" defTabSz="449263" eaLnBrk="1" hangingPunct="1">
              <a:spcBef>
                <a:spcPts val="300"/>
              </a:spcBef>
              <a:spcAft>
                <a:spcPts val="300"/>
              </a:spcAft>
              <a:buClr>
                <a:srgbClr val="000000"/>
              </a:buClr>
              <a:buSzPct val="100000"/>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600" dirty="0" smtClean="0">
                <a:solidFill>
                  <a:srgbClr val="000000"/>
                </a:solidFill>
                <a:latin typeface="+mn-lt"/>
                <a:cs typeface="MS Gothic"/>
              </a:rPr>
              <a:t>Priserna blir något högre än förväntat.</a:t>
            </a:r>
          </a:p>
          <a:p>
            <a:pPr marL="395288" indent="-287338" algn="l" defTabSz="449263" eaLnBrk="1" hangingPunct="1">
              <a:spcBef>
                <a:spcPts val="300"/>
              </a:spcBef>
              <a:spcAft>
                <a:spcPts val="300"/>
              </a:spcAft>
              <a:buClr>
                <a:srgbClr val="000000"/>
              </a:buClr>
              <a:buSzPct val="100000"/>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600" i="1" dirty="0" smtClean="0">
                <a:solidFill>
                  <a:srgbClr val="000000"/>
                </a:solidFill>
                <a:latin typeface="+mn-lt"/>
                <a:cs typeface="MS Gothic"/>
              </a:rPr>
              <a:t>AS </a:t>
            </a:r>
            <a:r>
              <a:rPr lang="sv-SE" sz="1600" dirty="0" smtClean="0">
                <a:solidFill>
                  <a:srgbClr val="000000"/>
                </a:solidFill>
                <a:latin typeface="+mn-lt"/>
                <a:cs typeface="MS Gothic"/>
              </a:rPr>
              <a:t>förskjuts uppåt när prisförvänt-</a:t>
            </a:r>
            <a:r>
              <a:rPr lang="sv-SE" sz="1600" dirty="0" err="1" smtClean="0">
                <a:solidFill>
                  <a:srgbClr val="000000"/>
                </a:solidFill>
                <a:latin typeface="+mn-lt"/>
                <a:cs typeface="MS Gothic"/>
              </a:rPr>
              <a:t>ningarna</a:t>
            </a:r>
            <a:r>
              <a:rPr lang="sv-SE" sz="1600" dirty="0" smtClean="0">
                <a:solidFill>
                  <a:srgbClr val="000000"/>
                </a:solidFill>
                <a:latin typeface="+mn-lt"/>
                <a:cs typeface="MS Gothic"/>
              </a:rPr>
              <a:t> revideras uppåt. </a:t>
            </a:r>
          </a:p>
          <a:p>
            <a:pPr marL="395288" indent="-287338" algn="l" defTabSz="449263" eaLnBrk="1" hangingPunct="1">
              <a:spcBef>
                <a:spcPts val="300"/>
              </a:spcBef>
              <a:spcAft>
                <a:spcPts val="300"/>
              </a:spcAft>
              <a:buClr>
                <a:srgbClr val="000000"/>
              </a:buClr>
              <a:buSzPct val="100000"/>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600" dirty="0" smtClean="0">
                <a:solidFill>
                  <a:srgbClr val="000000"/>
                </a:solidFill>
                <a:latin typeface="+mn-lt"/>
                <a:cs typeface="MS Gothic"/>
              </a:rPr>
              <a:t>Högre priser ökar real växelkurs och nettoexporten minskar, vilket minskar efterfrågan och därmed </a:t>
            </a:r>
            <a:r>
              <a:rPr lang="sv-SE" sz="1600" i="1" dirty="0" smtClean="0">
                <a:solidFill>
                  <a:srgbClr val="000000"/>
                </a:solidFill>
                <a:latin typeface="+mn-lt"/>
                <a:cs typeface="MS Gothic"/>
              </a:rPr>
              <a:t>Y.</a:t>
            </a:r>
          </a:p>
          <a:p>
            <a:pPr marL="395288" indent="-287338" algn="l" defTabSz="449263" eaLnBrk="1" hangingPunct="1">
              <a:spcBef>
                <a:spcPts val="300"/>
              </a:spcBef>
              <a:spcAft>
                <a:spcPts val="300"/>
              </a:spcAft>
              <a:buClr>
                <a:srgbClr val="000000"/>
              </a:buClr>
              <a:buSzPct val="100000"/>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600" dirty="0" smtClean="0">
                <a:solidFill>
                  <a:srgbClr val="000000"/>
                </a:solidFill>
                <a:latin typeface="+mn-lt"/>
                <a:cs typeface="MS Gothic"/>
              </a:rPr>
              <a:t>På sikt minskar nettoexporten lika mycket som </a:t>
            </a:r>
            <a:r>
              <a:rPr lang="sv-SE" sz="1600" i="1" dirty="0" smtClean="0">
                <a:solidFill>
                  <a:srgbClr val="000000"/>
                </a:solidFill>
                <a:latin typeface="+mn-lt"/>
                <a:cs typeface="MS Gothic"/>
              </a:rPr>
              <a:t>G </a:t>
            </a:r>
            <a:r>
              <a:rPr lang="sv-SE" sz="1600" dirty="0" smtClean="0">
                <a:solidFill>
                  <a:srgbClr val="000000"/>
                </a:solidFill>
                <a:latin typeface="+mn-lt"/>
                <a:cs typeface="MS Gothic"/>
              </a:rPr>
              <a:t>ökat.</a:t>
            </a:r>
          </a:p>
          <a:p>
            <a:pPr marL="395288" indent="-287338" algn="l" defTabSz="449263" eaLnBrk="1" hangingPunct="1">
              <a:spcBef>
                <a:spcPts val="300"/>
              </a:spcBef>
              <a:spcAft>
                <a:spcPts val="300"/>
              </a:spcAft>
              <a:buClr>
                <a:srgbClr val="000000"/>
              </a:buClr>
              <a:buSzPct val="100000"/>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600" dirty="0" smtClean="0">
                <a:solidFill>
                  <a:srgbClr val="000000"/>
                </a:solidFill>
                <a:latin typeface="+mn-lt"/>
                <a:cs typeface="MS Gothic"/>
              </a:rPr>
              <a:t>Finanspolitiken påverkar inte </a:t>
            </a:r>
            <a:r>
              <a:rPr lang="sv-SE" sz="1600" i="1" dirty="0" smtClean="0">
                <a:solidFill>
                  <a:srgbClr val="000000"/>
                </a:solidFill>
                <a:latin typeface="+mn-lt"/>
                <a:cs typeface="MS Gothic"/>
              </a:rPr>
              <a:t>Y </a:t>
            </a:r>
            <a:r>
              <a:rPr lang="sv-SE" sz="1600" dirty="0" smtClean="0">
                <a:solidFill>
                  <a:srgbClr val="000000"/>
                </a:solidFill>
                <a:latin typeface="+mn-lt"/>
                <a:cs typeface="MS Gothic"/>
              </a:rPr>
              <a:t>på medellång sikt. </a:t>
            </a:r>
          </a:p>
          <a:p>
            <a:pPr marL="395288" indent="-287338" algn="l" defTabSz="449263" eaLnBrk="1" hangingPunct="1">
              <a:spcBef>
                <a:spcPts val="300"/>
              </a:spcBef>
              <a:spcAft>
                <a:spcPts val="300"/>
              </a:spcAft>
              <a:buClr>
                <a:srgbClr val="000000"/>
              </a:buClr>
              <a:buSzPct val="100000"/>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defRPr/>
            </a:pPr>
            <a:r>
              <a:rPr lang="sv-SE" sz="1600" dirty="0" smtClean="0">
                <a:solidFill>
                  <a:srgbClr val="000000"/>
                </a:solidFill>
                <a:latin typeface="+mn-lt"/>
                <a:cs typeface="MS Gothic"/>
              </a:rPr>
              <a:t>Samma resultat (undanträngning) som för den slutna ekonomin men via en annan mekanism (genom minskad nettoexport eftersom real växelkurs ökat trots att den nominella är fast). </a:t>
            </a:r>
            <a:endParaRPr lang="sv-SE" sz="1600" dirty="0">
              <a:solidFill>
                <a:srgbClr val="000000"/>
              </a:solidFill>
              <a:latin typeface="+mn-lt"/>
              <a:cs typeface="MS Gothic"/>
            </a:endParaRPr>
          </a:p>
        </p:txBody>
      </p:sp>
      <p:sp>
        <p:nvSpPr>
          <p:cNvPr id="20485" name="Line 3"/>
          <p:cNvSpPr>
            <a:spLocks noChangeShapeType="1"/>
          </p:cNvSpPr>
          <p:nvPr/>
        </p:nvSpPr>
        <p:spPr bwMode="auto">
          <a:xfrm>
            <a:off x="4806950" y="2401888"/>
            <a:ext cx="1588" cy="3355975"/>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sp>
        <p:nvSpPr>
          <p:cNvPr id="20486" name="Line 4"/>
          <p:cNvSpPr>
            <a:spLocks noChangeShapeType="1"/>
          </p:cNvSpPr>
          <p:nvPr/>
        </p:nvSpPr>
        <p:spPr bwMode="auto">
          <a:xfrm>
            <a:off x="4806950" y="5768975"/>
            <a:ext cx="3902075" cy="1588"/>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sp>
        <p:nvSpPr>
          <p:cNvPr id="20487" name="Text Box 5"/>
          <p:cNvSpPr txBox="1">
            <a:spLocks noChangeArrowheads="1"/>
          </p:cNvSpPr>
          <p:nvPr/>
        </p:nvSpPr>
        <p:spPr bwMode="auto">
          <a:xfrm rot="-5400000">
            <a:off x="3961562" y="2870926"/>
            <a:ext cx="1284624"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buNone/>
            </a:pPr>
            <a:r>
              <a:rPr lang="sv-SE" altLang="en-US" sz="1800" dirty="0">
                <a:solidFill>
                  <a:srgbClr val="000000"/>
                </a:solidFill>
                <a:latin typeface="Arial" charset="0"/>
              </a:rPr>
              <a:t>Prisnivå, </a:t>
            </a:r>
            <a:r>
              <a:rPr lang="sv-SE" altLang="en-US" sz="1800" i="1" dirty="0">
                <a:solidFill>
                  <a:srgbClr val="000000"/>
                </a:solidFill>
                <a:latin typeface="Arial" charset="0"/>
              </a:rPr>
              <a:t>P</a:t>
            </a:r>
          </a:p>
        </p:txBody>
      </p:sp>
      <p:sp>
        <p:nvSpPr>
          <p:cNvPr id="20489" name="Freeform 9"/>
          <p:cNvSpPr>
            <a:spLocks noChangeArrowheads="1"/>
          </p:cNvSpPr>
          <p:nvPr/>
        </p:nvSpPr>
        <p:spPr bwMode="auto">
          <a:xfrm>
            <a:off x="5403850" y="3068638"/>
            <a:ext cx="3062288" cy="1843087"/>
          </a:xfrm>
          <a:custGeom>
            <a:avLst/>
            <a:gdLst>
              <a:gd name="T0" fmla="*/ 0 w 1929"/>
              <a:gd name="T1" fmla="*/ 2147483647 h 1161"/>
              <a:gd name="T2" fmla="*/ 2147483647 w 1929"/>
              <a:gd name="T3" fmla="*/ 2147483647 h 1161"/>
              <a:gd name="T4" fmla="*/ 2147483647 w 1929"/>
              <a:gd name="T5" fmla="*/ 2147483647 h 1161"/>
              <a:gd name="T6" fmla="*/ 2147483647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None/>
            </a:pPr>
            <a:endParaRPr lang="sv-SE"/>
          </a:p>
        </p:txBody>
      </p:sp>
      <p:sp>
        <p:nvSpPr>
          <p:cNvPr id="20490" name="Rectangle 10"/>
          <p:cNvSpPr>
            <a:spLocks noChangeArrowheads="1"/>
          </p:cNvSpPr>
          <p:nvPr/>
        </p:nvSpPr>
        <p:spPr bwMode="auto">
          <a:xfrm>
            <a:off x="4407511" y="4484688"/>
            <a:ext cx="467092" cy="4022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buNone/>
            </a:pPr>
            <a:r>
              <a:rPr lang="sv-SE" altLang="en-US" sz="2000" i="1">
                <a:solidFill>
                  <a:srgbClr val="000000"/>
                </a:solidFill>
                <a:latin typeface="Arial" charset="0"/>
              </a:rPr>
              <a:t>P</a:t>
            </a:r>
            <a:r>
              <a:rPr lang="sv-SE" altLang="en-US" i="1" baseline="30000">
                <a:solidFill>
                  <a:srgbClr val="000000"/>
                </a:solidFill>
                <a:latin typeface="Arial" charset="0"/>
              </a:rPr>
              <a:t>e</a:t>
            </a:r>
          </a:p>
        </p:txBody>
      </p:sp>
      <p:sp>
        <p:nvSpPr>
          <p:cNvPr id="20491" name="Rectangle 11"/>
          <p:cNvSpPr>
            <a:spLocks noChangeArrowheads="1"/>
          </p:cNvSpPr>
          <p:nvPr/>
        </p:nvSpPr>
        <p:spPr bwMode="auto">
          <a:xfrm>
            <a:off x="5983288" y="5745163"/>
            <a:ext cx="449460"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buNone/>
            </a:pPr>
            <a:r>
              <a:rPr lang="sv-SE" altLang="en-US" sz="1800" i="1" dirty="0" err="1">
                <a:solidFill>
                  <a:srgbClr val="000000"/>
                </a:solidFill>
                <a:latin typeface="Arial" charset="0"/>
              </a:rPr>
              <a:t>Y</a:t>
            </a:r>
            <a:r>
              <a:rPr lang="sv-SE" altLang="en-US" i="1" baseline="-25000" dirty="0" err="1">
                <a:solidFill>
                  <a:srgbClr val="000000"/>
                </a:solidFill>
                <a:latin typeface="Arial" charset="0"/>
              </a:rPr>
              <a:t>n</a:t>
            </a:r>
            <a:endParaRPr lang="sv-SE" altLang="en-US" i="1" baseline="-25000" dirty="0">
              <a:solidFill>
                <a:srgbClr val="000000"/>
              </a:solidFill>
              <a:latin typeface="Arial" charset="0"/>
            </a:endParaRPr>
          </a:p>
        </p:txBody>
      </p:sp>
      <p:sp>
        <p:nvSpPr>
          <p:cNvPr id="20492" name="Line 12"/>
          <p:cNvSpPr>
            <a:spLocks noChangeShapeType="1"/>
          </p:cNvSpPr>
          <p:nvPr/>
        </p:nvSpPr>
        <p:spPr bwMode="auto">
          <a:xfrm>
            <a:off x="4824413" y="4665663"/>
            <a:ext cx="1306512" cy="1587"/>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sp>
        <p:nvSpPr>
          <p:cNvPr id="20493" name="Line 13"/>
          <p:cNvSpPr>
            <a:spLocks noChangeShapeType="1"/>
          </p:cNvSpPr>
          <p:nvPr/>
        </p:nvSpPr>
        <p:spPr bwMode="auto">
          <a:xfrm>
            <a:off x="6155564" y="4665663"/>
            <a:ext cx="1588" cy="1101725"/>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sp>
        <p:nvSpPr>
          <p:cNvPr id="20494" name="Rectangle 14"/>
          <p:cNvSpPr>
            <a:spLocks noChangeArrowheads="1"/>
          </p:cNvSpPr>
          <p:nvPr/>
        </p:nvSpPr>
        <p:spPr bwMode="auto">
          <a:xfrm>
            <a:off x="7862893" y="2687638"/>
            <a:ext cx="592127"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buNone/>
            </a:pPr>
            <a:r>
              <a:rPr lang="sv-SE" altLang="en-US" i="1">
                <a:solidFill>
                  <a:srgbClr val="5A6EA6"/>
                </a:solidFill>
                <a:latin typeface="Arial" charset="0"/>
              </a:rPr>
              <a:t>AS</a:t>
            </a:r>
          </a:p>
        </p:txBody>
      </p:sp>
      <p:grpSp>
        <p:nvGrpSpPr>
          <p:cNvPr id="20495" name="Group 15"/>
          <p:cNvGrpSpPr>
            <a:grpSpLocks/>
          </p:cNvGrpSpPr>
          <p:nvPr/>
        </p:nvGrpSpPr>
        <p:grpSpPr bwMode="auto">
          <a:xfrm>
            <a:off x="5119689" y="3028950"/>
            <a:ext cx="3344863" cy="2709863"/>
            <a:chOff x="3225" y="1908"/>
            <a:chExt cx="2107" cy="1707"/>
          </a:xfrm>
        </p:grpSpPr>
        <p:sp>
          <p:nvSpPr>
            <p:cNvPr id="20513" name="Freeform 16"/>
            <p:cNvSpPr>
              <a:spLocks noChangeArrowheads="1"/>
            </p:cNvSpPr>
            <p:nvPr/>
          </p:nvSpPr>
          <p:spPr bwMode="auto">
            <a:xfrm>
              <a:off x="3225" y="1908"/>
              <a:ext cx="1751" cy="1585"/>
            </a:xfrm>
            <a:custGeom>
              <a:avLst/>
              <a:gdLst>
                <a:gd name="T0" fmla="*/ 0 w 1362"/>
                <a:gd name="T1" fmla="*/ 0 h 859"/>
                <a:gd name="T2" fmla="*/ 1088 w 1362"/>
                <a:gd name="T3" fmla="*/ 3561 h 859"/>
                <a:gd name="T4" fmla="*/ 2894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None/>
              </a:pPr>
              <a:endParaRPr lang="sv-SE"/>
            </a:p>
          </p:txBody>
        </p:sp>
        <p:sp>
          <p:nvSpPr>
            <p:cNvPr id="20514" name="Text Box 17"/>
            <p:cNvSpPr txBox="1">
              <a:spLocks noChangeArrowheads="1"/>
            </p:cNvSpPr>
            <p:nvPr/>
          </p:nvSpPr>
          <p:spPr bwMode="auto">
            <a:xfrm>
              <a:off x="4948" y="3323"/>
              <a:ext cx="384" cy="2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buNone/>
              </a:pPr>
              <a:r>
                <a:rPr lang="sv-SE" altLang="en-US" i="1">
                  <a:solidFill>
                    <a:srgbClr val="A50021"/>
                  </a:solidFill>
                  <a:latin typeface="Arial" charset="0"/>
                </a:rPr>
                <a:t>AD</a:t>
              </a:r>
            </a:p>
          </p:txBody>
        </p:sp>
      </p:grpSp>
      <p:sp>
        <p:nvSpPr>
          <p:cNvPr id="20496" name="Text Box 18"/>
          <p:cNvSpPr txBox="1">
            <a:spLocks noChangeArrowheads="1"/>
          </p:cNvSpPr>
          <p:nvPr/>
        </p:nvSpPr>
        <p:spPr bwMode="auto">
          <a:xfrm>
            <a:off x="5734106" y="6111875"/>
            <a:ext cx="1566752"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buNone/>
            </a:pPr>
            <a:r>
              <a:rPr lang="sv-SE" altLang="en-US" sz="1800" dirty="0">
                <a:solidFill>
                  <a:srgbClr val="000000"/>
                </a:solidFill>
                <a:latin typeface="Arial" charset="0"/>
              </a:rPr>
              <a:t>Produktion, </a:t>
            </a:r>
            <a:r>
              <a:rPr lang="sv-SE" altLang="en-US" sz="1800" i="1" dirty="0">
                <a:solidFill>
                  <a:srgbClr val="000000"/>
                </a:solidFill>
                <a:latin typeface="Arial" charset="0"/>
              </a:rPr>
              <a:t>Y</a:t>
            </a:r>
          </a:p>
        </p:txBody>
      </p:sp>
      <p:sp>
        <p:nvSpPr>
          <p:cNvPr id="20497" name="Rectangle 19"/>
          <p:cNvSpPr>
            <a:spLocks noChangeArrowheads="1"/>
          </p:cNvSpPr>
          <p:nvPr/>
        </p:nvSpPr>
        <p:spPr bwMode="auto">
          <a:xfrm>
            <a:off x="5843588" y="4699000"/>
            <a:ext cx="3444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buNone/>
            </a:pPr>
            <a:r>
              <a:rPr lang="sv-SE" altLang="en-US" sz="1800" i="1" dirty="0">
                <a:solidFill>
                  <a:srgbClr val="000000"/>
                </a:solidFill>
                <a:latin typeface="Arial" charset="0"/>
              </a:rPr>
              <a:t>A</a:t>
            </a:r>
          </a:p>
        </p:txBody>
      </p:sp>
      <p:grpSp>
        <p:nvGrpSpPr>
          <p:cNvPr id="21525" name="Group 21"/>
          <p:cNvGrpSpPr>
            <a:grpSpLocks/>
          </p:cNvGrpSpPr>
          <p:nvPr/>
        </p:nvGrpSpPr>
        <p:grpSpPr bwMode="auto">
          <a:xfrm>
            <a:off x="6156181" y="3277542"/>
            <a:ext cx="668338" cy="871538"/>
            <a:chOff x="3894" y="2065"/>
            <a:chExt cx="421" cy="549"/>
          </a:xfrm>
        </p:grpSpPr>
        <p:sp>
          <p:nvSpPr>
            <p:cNvPr id="20510" name="Line 22"/>
            <p:cNvSpPr>
              <a:spLocks noChangeShapeType="1"/>
            </p:cNvSpPr>
            <p:nvPr/>
          </p:nvSpPr>
          <p:spPr bwMode="auto">
            <a:xfrm flipH="1" flipV="1">
              <a:off x="4223" y="2549"/>
              <a:ext cx="92" cy="65"/>
            </a:xfrm>
            <a:prstGeom prst="line">
              <a:avLst/>
            </a:prstGeom>
            <a:noFill/>
            <a:ln w="3810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sp>
          <p:nvSpPr>
            <p:cNvPr id="20511" name="Line 23"/>
            <p:cNvSpPr>
              <a:spLocks noChangeShapeType="1"/>
            </p:cNvSpPr>
            <p:nvPr/>
          </p:nvSpPr>
          <p:spPr bwMode="auto">
            <a:xfrm rot="1080000" flipH="1" flipV="1">
              <a:off x="4038" y="2330"/>
              <a:ext cx="110" cy="79"/>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sp>
          <p:nvSpPr>
            <p:cNvPr id="20512" name="Line 24"/>
            <p:cNvSpPr>
              <a:spLocks noChangeShapeType="1"/>
            </p:cNvSpPr>
            <p:nvPr/>
          </p:nvSpPr>
          <p:spPr bwMode="auto">
            <a:xfrm flipH="1" flipV="1">
              <a:off x="3894" y="2065"/>
              <a:ext cx="51" cy="88"/>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grpSp>
      <p:grpSp>
        <p:nvGrpSpPr>
          <p:cNvPr id="5" name="Group 4"/>
          <p:cNvGrpSpPr/>
          <p:nvPr/>
        </p:nvGrpSpPr>
        <p:grpSpPr>
          <a:xfrm>
            <a:off x="4418013" y="2476499"/>
            <a:ext cx="4749800" cy="3646489"/>
            <a:chOff x="4418013" y="2476499"/>
            <a:chExt cx="4749800" cy="3646489"/>
          </a:xfrm>
        </p:grpSpPr>
        <p:sp>
          <p:nvSpPr>
            <p:cNvPr id="20500" name="Line 25"/>
            <p:cNvSpPr>
              <a:spLocks noChangeShapeType="1"/>
            </p:cNvSpPr>
            <p:nvPr/>
          </p:nvSpPr>
          <p:spPr bwMode="auto">
            <a:xfrm>
              <a:off x="7026275" y="4332288"/>
              <a:ext cx="1588" cy="142240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grpSp>
          <p:nvGrpSpPr>
            <p:cNvPr id="4" name="Group 3"/>
            <p:cNvGrpSpPr/>
            <p:nvPr/>
          </p:nvGrpSpPr>
          <p:grpSpPr>
            <a:xfrm>
              <a:off x="4418013" y="2476499"/>
              <a:ext cx="4749800" cy="3646489"/>
              <a:chOff x="4418013" y="2476499"/>
              <a:chExt cx="4749800" cy="3646489"/>
            </a:xfrm>
          </p:grpSpPr>
          <p:grpSp>
            <p:nvGrpSpPr>
              <p:cNvPr id="20488" name="Group 6"/>
              <p:cNvGrpSpPr>
                <a:grpSpLocks/>
              </p:cNvGrpSpPr>
              <p:nvPr/>
            </p:nvGrpSpPr>
            <p:grpSpPr bwMode="auto">
              <a:xfrm>
                <a:off x="5737225" y="2476499"/>
                <a:ext cx="3430588" cy="2724150"/>
                <a:chOff x="3614" y="1560"/>
                <a:chExt cx="2161" cy="1716"/>
              </a:xfrm>
            </p:grpSpPr>
            <p:sp>
              <p:nvSpPr>
                <p:cNvPr id="20515" name="Freeform 7"/>
                <p:cNvSpPr>
                  <a:spLocks noChangeArrowheads="1"/>
                </p:cNvSpPr>
                <p:nvPr/>
              </p:nvSpPr>
              <p:spPr bwMode="auto">
                <a:xfrm>
                  <a:off x="3614" y="1560"/>
                  <a:ext cx="1789" cy="1585"/>
                </a:xfrm>
                <a:custGeom>
                  <a:avLst/>
                  <a:gdLst>
                    <a:gd name="T0" fmla="*/ 0 w 1362"/>
                    <a:gd name="T1" fmla="*/ 0 h 859"/>
                    <a:gd name="T2" fmla="*/ 1161 w 1362"/>
                    <a:gd name="T3" fmla="*/ 3561 h 859"/>
                    <a:gd name="T4" fmla="*/ 3087 w 1362"/>
                    <a:gd name="T5" fmla="*/ 5397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None/>
                  </a:pPr>
                  <a:endParaRPr lang="sv-SE"/>
                </a:p>
              </p:txBody>
            </p:sp>
            <p:sp>
              <p:nvSpPr>
                <p:cNvPr id="20516" name="Text Box 8"/>
                <p:cNvSpPr txBox="1">
                  <a:spLocks noChangeArrowheads="1"/>
                </p:cNvSpPr>
                <p:nvPr/>
              </p:nvSpPr>
              <p:spPr bwMode="auto">
                <a:xfrm>
                  <a:off x="5347" y="2984"/>
                  <a:ext cx="428" cy="2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2250"/>
                    </a:spcBef>
                    <a:buNone/>
                  </a:pPr>
                  <a:r>
                    <a:rPr lang="sv-SE" altLang="en-US" i="1" dirty="0" smtClean="0">
                      <a:solidFill>
                        <a:srgbClr val="A50021"/>
                      </a:solidFill>
                      <a:latin typeface="Arial" charset="0"/>
                    </a:rPr>
                    <a:t>AD’</a:t>
                  </a:r>
                  <a:endParaRPr lang="sv-SE" altLang="en-US" i="1" dirty="0">
                    <a:solidFill>
                      <a:srgbClr val="A50021"/>
                    </a:solidFill>
                    <a:latin typeface="Arial" charset="0"/>
                  </a:endParaRPr>
                </a:p>
              </p:txBody>
            </p:sp>
          </p:grpSp>
          <p:sp>
            <p:nvSpPr>
              <p:cNvPr id="20498" name="Rectangle 20"/>
              <p:cNvSpPr>
                <a:spLocks noChangeArrowheads="1"/>
              </p:cNvSpPr>
              <p:nvPr/>
            </p:nvSpPr>
            <p:spPr bwMode="auto">
              <a:xfrm>
                <a:off x="6864350" y="3937000"/>
                <a:ext cx="50006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buNone/>
                </a:pPr>
                <a:r>
                  <a:rPr lang="sv-SE" altLang="en-US" sz="1800" i="1" dirty="0">
                    <a:solidFill>
                      <a:srgbClr val="000000"/>
                    </a:solidFill>
                    <a:latin typeface="Arial" charset="0"/>
                  </a:rPr>
                  <a:t>A’</a:t>
                </a:r>
              </a:p>
            </p:txBody>
          </p:sp>
          <p:sp>
            <p:nvSpPr>
              <p:cNvPr id="20501" name="Line 26"/>
              <p:cNvSpPr>
                <a:spLocks noChangeShapeType="1"/>
              </p:cNvSpPr>
              <p:nvPr/>
            </p:nvSpPr>
            <p:spPr bwMode="auto">
              <a:xfrm flipH="1">
                <a:off x="4794250" y="4316413"/>
                <a:ext cx="2238375" cy="1587"/>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sp>
            <p:nvSpPr>
              <p:cNvPr id="20502" name="Rectangle 27"/>
              <p:cNvSpPr>
                <a:spLocks noChangeArrowheads="1"/>
              </p:cNvSpPr>
              <p:nvPr/>
            </p:nvSpPr>
            <p:spPr bwMode="auto">
              <a:xfrm>
                <a:off x="4418013" y="4122738"/>
                <a:ext cx="427037" cy="3984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875"/>
                  </a:spcBef>
                  <a:buNone/>
                </a:pPr>
                <a:r>
                  <a:rPr lang="sv-SE" altLang="en-US" sz="2000" i="1" dirty="0">
                    <a:solidFill>
                      <a:srgbClr val="000000"/>
                    </a:solidFill>
                    <a:latin typeface="Arial" charset="0"/>
                  </a:rPr>
                  <a:t>P</a:t>
                </a:r>
              </a:p>
            </p:txBody>
          </p:sp>
          <p:sp>
            <p:nvSpPr>
              <p:cNvPr id="20503" name="Rectangle 28"/>
              <p:cNvSpPr>
                <a:spLocks noChangeArrowheads="1"/>
              </p:cNvSpPr>
              <p:nvPr/>
            </p:nvSpPr>
            <p:spPr bwMode="auto">
              <a:xfrm>
                <a:off x="6854825" y="5754688"/>
                <a:ext cx="48101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buNone/>
                </a:pPr>
                <a:r>
                  <a:rPr lang="sv-SE" altLang="en-US" sz="1800" i="1" dirty="0">
                    <a:solidFill>
                      <a:srgbClr val="000000"/>
                    </a:solidFill>
                    <a:latin typeface="Arial" charset="0"/>
                  </a:rPr>
                  <a:t>Y</a:t>
                </a:r>
              </a:p>
            </p:txBody>
          </p:sp>
        </p:grpSp>
      </p:grpSp>
      <p:grpSp>
        <p:nvGrpSpPr>
          <p:cNvPr id="21533" name="Group 29"/>
          <p:cNvGrpSpPr>
            <a:grpSpLocks/>
          </p:cNvGrpSpPr>
          <p:nvPr/>
        </p:nvGrpSpPr>
        <p:grpSpPr bwMode="auto">
          <a:xfrm>
            <a:off x="5213350" y="1720850"/>
            <a:ext cx="3060700" cy="4046538"/>
            <a:chOff x="3284" y="1084"/>
            <a:chExt cx="1928" cy="2549"/>
          </a:xfrm>
        </p:grpSpPr>
        <p:sp>
          <p:nvSpPr>
            <p:cNvPr id="20506" name="Line 30"/>
            <p:cNvSpPr>
              <a:spLocks noChangeShapeType="1"/>
            </p:cNvSpPr>
            <p:nvPr/>
          </p:nvSpPr>
          <p:spPr bwMode="auto">
            <a:xfrm>
              <a:off x="3879" y="2039"/>
              <a:ext cx="0" cy="1594"/>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buNone/>
              </a:pPr>
              <a:endParaRPr lang="sv-SE"/>
            </a:p>
          </p:txBody>
        </p:sp>
        <p:grpSp>
          <p:nvGrpSpPr>
            <p:cNvPr id="20507" name="Group 31"/>
            <p:cNvGrpSpPr>
              <a:grpSpLocks/>
            </p:cNvGrpSpPr>
            <p:nvPr/>
          </p:nvGrpSpPr>
          <p:grpSpPr bwMode="auto">
            <a:xfrm>
              <a:off x="3284" y="1084"/>
              <a:ext cx="1928" cy="1160"/>
              <a:chOff x="3284" y="1084"/>
              <a:chExt cx="1928" cy="1160"/>
            </a:xfrm>
          </p:grpSpPr>
          <p:sp>
            <p:nvSpPr>
              <p:cNvPr id="20508" name="Freeform 32"/>
              <p:cNvSpPr>
                <a:spLocks noChangeArrowheads="1"/>
              </p:cNvSpPr>
              <p:nvPr/>
            </p:nvSpPr>
            <p:spPr bwMode="auto">
              <a:xfrm>
                <a:off x="3284" y="1084"/>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None/>
                </a:pPr>
                <a:endParaRPr lang="sv-SE"/>
              </a:p>
            </p:txBody>
          </p:sp>
          <p:sp>
            <p:nvSpPr>
              <p:cNvPr id="20509" name="Rectangle 33"/>
              <p:cNvSpPr>
                <a:spLocks noChangeArrowheads="1"/>
              </p:cNvSpPr>
              <p:nvPr/>
            </p:nvSpPr>
            <p:spPr bwMode="auto">
              <a:xfrm>
                <a:off x="3826" y="1802"/>
                <a:ext cx="315"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chemeClr val="bg1"/>
                    </a:solidFill>
                    <a:latin typeface="Times New Roman" pitchFamily="18" charset="0"/>
                    <a:ea typeface="MS Gothic" pitchFamily="49" charset="-128"/>
                  </a:defRPr>
                </a:lvl9pPr>
              </a:lstStyle>
              <a:p>
                <a:pPr>
                  <a:spcBef>
                    <a:spcPts val="1688"/>
                  </a:spcBef>
                  <a:buNone/>
                </a:pPr>
                <a:r>
                  <a:rPr lang="sv-SE" altLang="en-US" sz="1800" i="1" dirty="0">
                    <a:solidFill>
                      <a:srgbClr val="000000"/>
                    </a:solidFill>
                    <a:latin typeface="Arial" charset="0"/>
                  </a:rPr>
                  <a:t>A’’</a:t>
                </a:r>
              </a:p>
            </p:txBody>
          </p:sp>
        </p:grpSp>
      </p:grpSp>
      <p:graphicFrame>
        <p:nvGraphicFramePr>
          <p:cNvPr id="2" name="Object 1"/>
          <p:cNvGraphicFramePr>
            <a:graphicFrameLocks noChangeAspect="1"/>
          </p:cNvGraphicFramePr>
          <p:nvPr>
            <p:extLst>
              <p:ext uri="{D42A27DB-BD31-4B8C-83A1-F6EECF244321}">
                <p14:modId xmlns:p14="http://schemas.microsoft.com/office/powerpoint/2010/main" val="2311869597"/>
              </p:ext>
            </p:extLst>
          </p:nvPr>
        </p:nvGraphicFramePr>
        <p:xfrm>
          <a:off x="5253934" y="1504950"/>
          <a:ext cx="3404174" cy="521360"/>
        </p:xfrm>
        <a:graphic>
          <a:graphicData uri="http://schemas.openxmlformats.org/presentationml/2006/ole">
            <mc:AlternateContent xmlns:mc="http://schemas.openxmlformats.org/markup-compatibility/2006">
              <mc:Choice xmlns:v="urn:schemas-microsoft-com:vml" Requires="v">
                <p:oleObj spid="_x0000_s68681" name="Equation" r:id="rId4" imgW="2819160" imgH="431640" progId="Equation.3">
                  <p:embed/>
                </p:oleObj>
              </mc:Choice>
              <mc:Fallback>
                <p:oleObj name="Equation" r:id="rId4" imgW="2819160" imgH="431640" progId="Equation.3">
                  <p:embed/>
                  <p:pic>
                    <p:nvPicPr>
                      <p:cNvPr id="0" name="Object 3"/>
                      <p:cNvPicPr>
                        <a:picLocks noChangeAspect="1" noChangeArrowheads="1"/>
                      </p:cNvPicPr>
                      <p:nvPr/>
                    </p:nvPicPr>
                    <p:blipFill>
                      <a:blip r:embed="rId5"/>
                      <a:srcRect/>
                      <a:stretch>
                        <a:fillRect/>
                      </a:stretch>
                    </p:blipFill>
                    <p:spPr bwMode="auto">
                      <a:xfrm>
                        <a:off x="5253934" y="1504950"/>
                        <a:ext cx="3404174" cy="521360"/>
                      </a:xfrm>
                      <a:prstGeom prst="rect">
                        <a:avLst/>
                      </a:prstGeom>
                      <a:noFill/>
                      <a:ln>
                        <a:noFill/>
                      </a:ln>
                    </p:spPr>
                  </p:pic>
                </p:oleObj>
              </mc:Fallback>
            </mc:AlternateContent>
          </a:graphicData>
        </a:graphic>
      </p:graphicFrame>
      <p:graphicFrame>
        <p:nvGraphicFramePr>
          <p:cNvPr id="3" name="Object 2"/>
          <p:cNvGraphicFramePr>
            <a:graphicFrameLocks noChangeAspect="1"/>
          </p:cNvGraphicFramePr>
          <p:nvPr/>
        </p:nvGraphicFramePr>
        <p:xfrm>
          <a:off x="5222875" y="1290638"/>
          <a:ext cx="1181100" cy="393700"/>
        </p:xfrm>
        <a:graphic>
          <a:graphicData uri="http://schemas.openxmlformats.org/presentationml/2006/ole">
            <mc:AlternateContent xmlns:mc="http://schemas.openxmlformats.org/markup-compatibility/2006">
              <mc:Choice xmlns:v="urn:schemas-microsoft-com:vml" Requires="v">
                <p:oleObj spid="_x0000_s68682" name="Equation" r:id="rId6" imgW="1180588" imgH="393529" progId="Equation.3">
                  <p:embed/>
                </p:oleObj>
              </mc:Choice>
              <mc:Fallback>
                <p:oleObj name="Equation" r:id="rId6" imgW="1180588" imgH="393529"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22875" y="1290638"/>
                        <a:ext cx="11811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9" name="Slide Number Placeholder 2"/>
          <p:cNvSpPr>
            <a:spLocks noGrp="1"/>
          </p:cNvSpPr>
          <p:nvPr>
            <p:ph type="sldNum" sz="quarter" idx="10"/>
          </p:nvPr>
        </p:nvSpPr>
        <p:spPr>
          <a:xfrm>
            <a:off x="0" y="6516688"/>
            <a:ext cx="2555875" cy="341312"/>
          </a:xfrm>
        </p:spPr>
        <p:txBody>
          <a:bodyPr/>
          <a:lstStyle/>
          <a:p>
            <a:pPr>
              <a:buFontTx/>
              <a:buNone/>
              <a:defRPr/>
            </a:pPr>
            <a:r>
              <a:rPr lang="sv-SE" altLang="sv-SE" dirty="0"/>
              <a:t>Sammanfattning: sid. </a:t>
            </a:r>
            <a:fld id="{531E7D35-4A03-4782-B510-702A34BDA221}" type="slidenum">
              <a:rPr lang="en-GB" altLang="sv-SE"/>
              <a:pPr>
                <a:buFontTx/>
                <a:buNone/>
                <a:defRPr/>
              </a:pPr>
              <a:t>24</a:t>
            </a:fld>
            <a:endParaRPr lang="en-GB" altLang="sv-SE" dirty="0"/>
          </a:p>
        </p:txBody>
      </p:sp>
    </p:spTree>
    <p:extLst>
      <p:ext uri="{BB962C8B-B14F-4D97-AF65-F5344CB8AC3E}">
        <p14:creationId xmlns:p14="http://schemas.microsoft.com/office/powerpoint/2010/main" val="2628103721"/>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6">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506">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additive="repl">
                                        <p:cTn id="22" dur="1" fill="hold">
                                          <p:stCondLst>
                                            <p:cond delay="0"/>
                                          </p:stCondLst>
                                        </p:cTn>
                                        <p:tgtEl>
                                          <p:spTgt spid="21525"/>
                                        </p:tgtEl>
                                        <p:attrNameLst>
                                          <p:attrName>style.visibility</p:attrName>
                                        </p:attrNameLst>
                                      </p:cBhvr>
                                      <p:to>
                                        <p:strVal val="visible"/>
                                      </p:to>
                                    </p:set>
                                    <p:animEffect transition="in" filter="wipe(down)">
                                      <p:cBhvr additive="repl">
                                        <p:cTn id="23" dur="500"/>
                                        <p:tgtEl>
                                          <p:spTgt spid="21525"/>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additive="repl">
                                        <p:cTn id="27" dur="1" fill="hold">
                                          <p:stCondLst>
                                            <p:cond delay="0"/>
                                          </p:stCondLst>
                                        </p:cTn>
                                        <p:tgtEl>
                                          <p:spTgt spid="21533"/>
                                        </p:tgtEl>
                                        <p:attrNameLst>
                                          <p:attrName>style.visibility</p:attrName>
                                        </p:attrNameLst>
                                      </p:cBhvr>
                                      <p:to>
                                        <p:strVal val="visible"/>
                                      </p:to>
                                    </p:set>
                                    <p:animEffect transition="in" filter="wipe(left)">
                                      <p:cBhvr additive="repl">
                                        <p:cTn id="28" dur="500"/>
                                        <p:tgtEl>
                                          <p:spTgt spid="21533"/>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1506">
                                            <p:txEl>
                                              <p:pRg st="3" end="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1506">
                                            <p:txEl>
                                              <p:pRg st="4" end="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1506">
                                            <p:txEl>
                                              <p:pRg st="5" end="5"/>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150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0" name="Rectangle 8"/>
          <p:cNvSpPr>
            <a:spLocks noGrp="1" noChangeArrowheads="1"/>
          </p:cNvSpPr>
          <p:nvPr>
            <p:ph type="title"/>
          </p:nvPr>
        </p:nvSpPr>
        <p:spPr>
          <a:xfrm>
            <a:off x="1071563" y="52388"/>
            <a:ext cx="7153275"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latin typeface="+mn-lt"/>
                <a:cs typeface="+mj-cs"/>
              </a:rPr>
              <a:t>Penningpolitisk neutralitet på medellång sikt</a:t>
            </a:r>
          </a:p>
        </p:txBody>
      </p:sp>
      <p:sp>
        <p:nvSpPr>
          <p:cNvPr id="23561" name="Rectangle 9"/>
          <p:cNvSpPr>
            <a:spLocks noGrp="1" noChangeArrowheads="1"/>
          </p:cNvSpPr>
          <p:nvPr>
            <p:ph type="body" idx="1"/>
          </p:nvPr>
        </p:nvSpPr>
        <p:spPr>
          <a:xfrm>
            <a:off x="468313" y="1341438"/>
            <a:ext cx="8280400" cy="5040312"/>
          </a:xfrm>
        </p:spPr>
        <p:txBody>
          <a:bodyPr/>
          <a:lstStyle/>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600" smtClean="0">
                <a:solidFill>
                  <a:schemeClr val="tx1"/>
                </a:solidFill>
                <a:effectLst/>
              </a:rPr>
              <a:t>Med fast växelkurs är penningpolitiken inriktad på att hålla växelkursen konstant. Kräver </a:t>
            </a:r>
            <a:r>
              <a:rPr lang="sv-SE" altLang="sv-SE" sz="1600" i="1" smtClean="0">
                <a:solidFill>
                  <a:schemeClr val="tx1"/>
                </a:solidFill>
                <a:effectLst/>
              </a:rPr>
              <a:t>i=i*. </a:t>
            </a:r>
          </a:p>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600" smtClean="0">
                <a:solidFill>
                  <a:schemeClr val="tx1"/>
                </a:solidFill>
                <a:effectLst/>
              </a:rPr>
              <a:t>Under flytande kurs är penningpolitiken som för en sluten ekonomi neutral på medellång sikt – endast nominella variabler påverkas. Pris och nu också nominell växelkurs, till skillnad mot fallet med fast växelkurs. </a:t>
            </a:r>
          </a:p>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600" smtClean="0">
                <a:solidFill>
                  <a:schemeClr val="tx1"/>
                </a:solidFill>
                <a:effectLst/>
              </a:rPr>
              <a:t>På medellång sikt blir </a:t>
            </a:r>
            <a:r>
              <a:rPr lang="sv-SE" altLang="sv-SE" sz="1600" i="1" smtClean="0">
                <a:solidFill>
                  <a:schemeClr val="tx1"/>
                </a:solidFill>
                <a:effectLst/>
              </a:rPr>
              <a:t>Y=Y</a:t>
            </a:r>
            <a:r>
              <a:rPr lang="sv-SE" altLang="sv-SE" sz="1600" i="1" baseline="-25000" smtClean="0">
                <a:solidFill>
                  <a:schemeClr val="tx1"/>
                </a:solidFill>
                <a:effectLst/>
              </a:rPr>
              <a:t>n</a:t>
            </a:r>
            <a:r>
              <a:rPr lang="sv-SE" altLang="sv-SE" sz="1600" baseline="-25000" smtClean="0">
                <a:solidFill>
                  <a:schemeClr val="tx1"/>
                </a:solidFill>
                <a:effectLst/>
              </a:rPr>
              <a:t> </a:t>
            </a:r>
            <a:r>
              <a:rPr lang="sv-SE" altLang="sv-SE" sz="1600" smtClean="0">
                <a:solidFill>
                  <a:schemeClr val="tx1"/>
                </a:solidFill>
                <a:effectLst/>
              </a:rPr>
              <a:t>vilket innebär att</a:t>
            </a:r>
          </a:p>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endParaRPr lang="sv-SE" altLang="sv-SE" sz="1600" smtClean="0">
              <a:solidFill>
                <a:schemeClr val="tx1"/>
              </a:solidFill>
              <a:effectLst/>
            </a:endParaRPr>
          </a:p>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600" smtClean="0">
                <a:solidFill>
                  <a:schemeClr val="tx1"/>
                </a:solidFill>
                <a:effectLst/>
              </a:rPr>
              <a:t>På medellång sikt påverkar penningpolitiken prisnivån (proportionellt lika mycket som penningmängden). Neutralitet uppstår genom att växelkursen deprecierar (apprecierar) lika mycket som penningmängden och därmed prisnivån ökat (minskat). </a:t>
            </a:r>
          </a:p>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600" smtClean="0">
                <a:solidFill>
                  <a:schemeClr val="tx1"/>
                </a:solidFill>
                <a:effectLst/>
              </a:rPr>
              <a:t>Därmed är real växelkurs                 oförändrad. </a:t>
            </a:r>
          </a:p>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600" smtClean="0">
                <a:solidFill>
                  <a:schemeClr val="tx1"/>
                </a:solidFill>
                <a:effectLst/>
              </a:rPr>
              <a:t>Efter en penningpolitisk expansion (ökning av penningmängden) faller därmed den förväntade framtida växelkursen. Vad händer med dagens växelkurs? </a:t>
            </a:r>
          </a:p>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600" smtClean="0">
                <a:solidFill>
                  <a:schemeClr val="tx1"/>
                </a:solidFill>
                <a:effectLst/>
              </a:rPr>
              <a:t>Den faller </a:t>
            </a:r>
            <a:r>
              <a:rPr lang="sv-SE" altLang="sv-SE" sz="1600" b="1" smtClean="0">
                <a:solidFill>
                  <a:schemeClr val="tx1"/>
                </a:solidFill>
                <a:effectLst/>
              </a:rPr>
              <a:t>ännu mer</a:t>
            </a:r>
            <a:r>
              <a:rPr lang="sv-SE" altLang="sv-SE" sz="1600" smtClean="0">
                <a:solidFill>
                  <a:schemeClr val="tx1"/>
                </a:solidFill>
                <a:effectLst/>
              </a:rPr>
              <a:t> eftersom räntan </a:t>
            </a:r>
            <a:r>
              <a:rPr lang="sv-SE" altLang="sv-SE" sz="1600" i="1" smtClean="0">
                <a:solidFill>
                  <a:schemeClr val="tx1"/>
                </a:solidFill>
                <a:effectLst/>
              </a:rPr>
              <a:t>i </a:t>
            </a:r>
            <a:r>
              <a:rPr lang="sv-SE" altLang="sv-SE" sz="1600" smtClean="0">
                <a:solidFill>
                  <a:schemeClr val="tx1"/>
                </a:solidFill>
                <a:effectLst/>
              </a:rPr>
              <a:t>minskar: </a:t>
            </a:r>
          </a:p>
        </p:txBody>
      </p:sp>
      <p:graphicFrame>
        <p:nvGraphicFramePr>
          <p:cNvPr id="2" name="Object 1"/>
          <p:cNvGraphicFramePr>
            <a:graphicFrameLocks noChangeAspect="1"/>
          </p:cNvGraphicFramePr>
          <p:nvPr>
            <p:extLst>
              <p:ext uri="{D42A27DB-BD31-4B8C-83A1-F6EECF244321}">
                <p14:modId xmlns:p14="http://schemas.microsoft.com/office/powerpoint/2010/main" val="1831975108"/>
              </p:ext>
            </p:extLst>
          </p:nvPr>
        </p:nvGraphicFramePr>
        <p:xfrm>
          <a:off x="2316025" y="3236941"/>
          <a:ext cx="4173537" cy="582612"/>
        </p:xfrm>
        <a:graphic>
          <a:graphicData uri="http://schemas.openxmlformats.org/presentationml/2006/ole">
            <mc:AlternateContent xmlns:mc="http://schemas.openxmlformats.org/markup-compatibility/2006">
              <mc:Choice xmlns:v="urn:schemas-microsoft-com:vml" Requires="v">
                <p:oleObj spid="_x0000_s57465" name="Ekvation" r:id="rId4" imgW="3086100" imgH="431800" progId="Equation.3">
                  <p:embed/>
                </p:oleObj>
              </mc:Choice>
              <mc:Fallback>
                <p:oleObj name="Ekvation" r:id="rId4" imgW="3086100" imgH="4318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6025" y="3236941"/>
                        <a:ext cx="4173537"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 name="Object 8"/>
          <p:cNvGraphicFramePr>
            <a:graphicFrameLocks noChangeAspect="1"/>
          </p:cNvGraphicFramePr>
          <p:nvPr/>
        </p:nvGraphicFramePr>
        <p:xfrm>
          <a:off x="3500438" y="4926013"/>
          <a:ext cx="850900" cy="455612"/>
        </p:xfrm>
        <a:graphic>
          <a:graphicData uri="http://schemas.openxmlformats.org/presentationml/2006/ole">
            <mc:AlternateContent xmlns:mc="http://schemas.openxmlformats.org/markup-compatibility/2006">
              <mc:Choice xmlns:v="urn:schemas-microsoft-com:vml" Requires="v">
                <p:oleObj spid="_x0000_s57466" name="Equation" r:id="rId6" imgW="736280" imgH="393529" progId="Equation.3">
                  <p:embed/>
                </p:oleObj>
              </mc:Choice>
              <mc:Fallback>
                <p:oleObj name="Equation" r:id="rId6" imgW="736280" imgH="393529"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00438" y="4926013"/>
                        <a:ext cx="85090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nvGraphicFramePr>
        <p:xfrm>
          <a:off x="5546725" y="6030913"/>
          <a:ext cx="1176338" cy="485775"/>
        </p:xfrm>
        <a:graphic>
          <a:graphicData uri="http://schemas.openxmlformats.org/presentationml/2006/ole">
            <mc:AlternateContent xmlns:mc="http://schemas.openxmlformats.org/markup-compatibility/2006">
              <mc:Choice xmlns:v="urn:schemas-microsoft-com:vml" Requires="v">
                <p:oleObj spid="_x0000_s57467" name="Ekvation" r:id="rId8" imgW="952087" imgH="393529" progId="Equation.3">
                  <p:embed/>
                </p:oleObj>
              </mc:Choice>
              <mc:Fallback>
                <p:oleObj name="Ekvation" r:id="rId8" imgW="952087" imgH="393529" progId="Equation.3">
                  <p:embed/>
                  <p:pic>
                    <p:nvPicPr>
                      <p:cNvPr id="0" name="Object 3"/>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546725" y="6030913"/>
                        <a:ext cx="1176338" cy="48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Slide Number Placeholder 2"/>
          <p:cNvSpPr>
            <a:spLocks noGrp="1"/>
          </p:cNvSpPr>
          <p:nvPr>
            <p:ph type="sldNum" sz="quarter" idx="10"/>
          </p:nvPr>
        </p:nvSpPr>
        <p:spPr>
          <a:xfrm>
            <a:off x="0" y="6516688"/>
            <a:ext cx="2555875" cy="341312"/>
          </a:xfrm>
        </p:spPr>
        <p:txBody>
          <a:bodyPr/>
          <a:lstStyle/>
          <a:p>
            <a:pPr>
              <a:buFontTx/>
              <a:buNone/>
              <a:defRPr/>
            </a:pPr>
            <a:r>
              <a:rPr lang="sv-SE" altLang="sv-SE"/>
              <a:t>Sammanfattning: sid. </a:t>
            </a:r>
            <a:fld id="{DDE4C6E6-B954-4D98-968C-57CA648C201B}" type="slidenum">
              <a:rPr lang="en-GB" altLang="sv-SE"/>
              <a:pPr>
                <a:buFontTx/>
                <a:buNone/>
                <a:defRPr/>
              </a:pPr>
              <a:t>25</a:t>
            </a:fld>
            <a:endParaRPr lang="en-GB" altLang="sv-SE"/>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6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6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61">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561">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561">
                                            <p:txEl>
                                              <p:pRg st="5" end="5"/>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3561">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561">
                                            <p:txEl>
                                              <p:pRg st="7" end="7"/>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1"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1444625" y="76200"/>
            <a:ext cx="600075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p>
            <a:pPr defTabSz="449263">
              <a:spcBef>
                <a:spcPct val="0"/>
              </a:spcBef>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sz="3600" dirty="0">
                <a:solidFill>
                  <a:srgbClr val="000000"/>
                </a:solidFill>
                <a:effectLst>
                  <a:outerShdw blurRad="38100" dist="38100" dir="2700000" algn="tl">
                    <a:srgbClr val="C0C0C0"/>
                  </a:outerShdw>
                </a:effectLst>
                <a:latin typeface="Arial"/>
              </a:rPr>
              <a:t>Penningpolitisk expansion med flytande växelkurs</a:t>
            </a:r>
          </a:p>
        </p:txBody>
      </p:sp>
      <p:sp>
        <p:nvSpPr>
          <p:cNvPr id="21506" name="Rectangle 2"/>
          <p:cNvSpPr>
            <a:spLocks noChangeArrowheads="1"/>
          </p:cNvSpPr>
          <p:nvPr/>
        </p:nvSpPr>
        <p:spPr bwMode="auto">
          <a:xfrm>
            <a:off x="300038" y="1470024"/>
            <a:ext cx="4056062" cy="4538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lstStyle>
            <a:lvl1pPr marL="342900" indent="-342900" algn="l" defTabSz="449263">
              <a:spcBef>
                <a:spcPts val="350"/>
              </a:spcBef>
              <a:spcAft>
                <a:spcPts val="350"/>
              </a:spcAft>
              <a:buClr>
                <a:srgbClr val="000000"/>
              </a:buClr>
              <a:buSzPct val="100000"/>
              <a:buFont typeface="Times New Roman" pitchFamily="18" charset="0"/>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sz="2800">
                <a:solidFill>
                  <a:srgbClr val="000000"/>
                </a:solidFill>
                <a:latin typeface="Arial" pitchFamily="34" charset="0"/>
                <a:ea typeface="MS Gothic"/>
                <a:cs typeface="MS Gothic"/>
              </a:defRPr>
            </a:lvl1pPr>
            <a:lvl2pPr marL="1143000" indent="-400050" algn="l" defTabSz="449263">
              <a:spcBef>
                <a:spcPts val="300"/>
              </a:spcBef>
              <a:spcAft>
                <a:spcPts val="300"/>
              </a:spcAft>
              <a:buClr>
                <a:srgbClr val="000000"/>
              </a:buClr>
              <a:buSzPct val="100000"/>
              <a:buFont typeface="Times New Roman" pitchFamily="18" charset="0"/>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338138" algn="l"/>
                <a:tab pos="1252538" algn="l"/>
                <a:tab pos="2166938" algn="l"/>
                <a:tab pos="3081338" algn="l"/>
                <a:tab pos="3995738" algn="l"/>
                <a:tab pos="4910138" algn="l"/>
                <a:tab pos="5824538" algn="l"/>
                <a:tab pos="6738938" algn="l"/>
                <a:tab pos="7653338" algn="l"/>
                <a:tab pos="8567738" algn="l"/>
                <a:tab pos="9482138" algn="l"/>
                <a:tab pos="10396538" algn="l"/>
              </a:tabLst>
              <a:defRPr sz="2000">
                <a:solidFill>
                  <a:srgbClr val="000000"/>
                </a:solidFill>
                <a:latin typeface="Arial" pitchFamily="34" charset="0"/>
                <a:ea typeface="MS Gothic"/>
                <a:cs typeface="MS Gothic"/>
              </a:defRPr>
            </a:lvl9pPr>
          </a:lstStyle>
          <a:p>
            <a:pPr>
              <a:spcBef>
                <a:spcPts val="238"/>
              </a:spcBef>
              <a:spcAft>
                <a:spcPts val="238"/>
              </a:spcAft>
              <a:buClr>
                <a:srgbClr val="003300"/>
              </a:buClr>
              <a:buFont typeface="Arial" pitchFamily="34" charset="0"/>
              <a:buChar char="•"/>
            </a:pPr>
            <a:r>
              <a:rPr lang="sv-SE" altLang="sv-SE" sz="1600" dirty="0"/>
              <a:t>En ökning av </a:t>
            </a:r>
            <a:r>
              <a:rPr lang="sv-SE" altLang="sv-SE" sz="1600" dirty="0" smtClean="0"/>
              <a:t>penningmängden </a:t>
            </a:r>
            <a:r>
              <a:rPr lang="sv-SE" altLang="sv-SE" sz="1600" dirty="0"/>
              <a:t>förskjuter </a:t>
            </a:r>
            <a:r>
              <a:rPr lang="sv-SE" altLang="sv-SE" sz="1600" i="1" dirty="0"/>
              <a:t>AD </a:t>
            </a:r>
            <a:r>
              <a:rPr lang="sv-SE" altLang="sv-SE" sz="1600" dirty="0"/>
              <a:t>åt höger av </a:t>
            </a:r>
            <a:r>
              <a:rPr lang="sv-SE" altLang="sv-SE" sz="1600" b="1" dirty="0"/>
              <a:t>två </a:t>
            </a:r>
            <a:r>
              <a:rPr lang="sv-SE" altLang="sv-SE" sz="1600" dirty="0"/>
              <a:t>skäl: </a:t>
            </a:r>
          </a:p>
          <a:p>
            <a:pPr lvl="1">
              <a:spcBef>
                <a:spcPts val="238"/>
              </a:spcBef>
              <a:spcAft>
                <a:spcPts val="238"/>
              </a:spcAft>
              <a:buClr>
                <a:srgbClr val="003300"/>
              </a:buClr>
              <a:buFont typeface="Arial" pitchFamily="34" charset="0"/>
              <a:buAutoNum type="romanLcPeriod"/>
            </a:pPr>
            <a:r>
              <a:rPr lang="sv-SE" altLang="sv-SE" sz="1400" dirty="0"/>
              <a:t>räntan minskar vilket ökar investeringarna och</a:t>
            </a:r>
          </a:p>
          <a:p>
            <a:pPr lvl="1">
              <a:spcBef>
                <a:spcPts val="238"/>
              </a:spcBef>
              <a:spcAft>
                <a:spcPts val="238"/>
              </a:spcAft>
              <a:buClr>
                <a:srgbClr val="003300"/>
              </a:buClr>
              <a:buFont typeface="Arial" pitchFamily="34" charset="0"/>
              <a:buAutoNum type="romanLcPeriod"/>
            </a:pPr>
            <a:r>
              <a:rPr lang="sv-SE" altLang="sv-SE" sz="1400" dirty="0"/>
              <a:t>växelkursen faller (både </a:t>
            </a:r>
            <a:r>
              <a:rPr lang="sv-SE" altLang="sv-SE" sz="1400" dirty="0" err="1"/>
              <a:t>pga</a:t>
            </a:r>
            <a:r>
              <a:rPr lang="sv-SE" altLang="sv-SE" sz="1400" dirty="0"/>
              <a:t> lägre förväntad </a:t>
            </a:r>
            <a:r>
              <a:rPr lang="sv-SE" altLang="sv-SE" sz="1400" dirty="0" smtClean="0"/>
              <a:t>framtida växelkurs </a:t>
            </a:r>
            <a:r>
              <a:rPr lang="sv-SE" altLang="sv-SE" sz="1400" dirty="0"/>
              <a:t>och den lägre räntan.</a:t>
            </a:r>
          </a:p>
          <a:p>
            <a:pPr>
              <a:lnSpc>
                <a:spcPts val="2100"/>
              </a:lnSpc>
              <a:spcBef>
                <a:spcPts val="600"/>
              </a:spcBef>
              <a:spcAft>
                <a:spcPts val="600"/>
              </a:spcAft>
              <a:buClr>
                <a:srgbClr val="003300"/>
              </a:buClr>
              <a:buFont typeface="Arial" pitchFamily="34" charset="0"/>
              <a:buChar char="•"/>
            </a:pPr>
            <a:r>
              <a:rPr lang="sv-SE" altLang="sv-SE" sz="1600" dirty="0"/>
              <a:t>Eftersom </a:t>
            </a:r>
            <a:r>
              <a:rPr lang="sv-SE" altLang="sv-SE" sz="1600" i="1" dirty="0"/>
              <a:t>Y&gt;</a:t>
            </a:r>
            <a:r>
              <a:rPr lang="sv-SE" altLang="sv-SE" sz="1600" i="1" dirty="0" err="1"/>
              <a:t>Y</a:t>
            </a:r>
            <a:r>
              <a:rPr lang="sv-SE" altLang="sv-SE" sz="1600" i="1" baseline="-25000" dirty="0" err="1"/>
              <a:t>n</a:t>
            </a:r>
            <a:r>
              <a:rPr lang="sv-SE" altLang="sv-SE" sz="1600" dirty="0"/>
              <a:t> blir priserna högre än förväntat i jämvikten vid B. Lönesättarna reviderar upp sina prisförväntningar och </a:t>
            </a:r>
            <a:r>
              <a:rPr lang="sv-SE" altLang="sv-SE" sz="1600" i="1" dirty="0"/>
              <a:t>AS</a:t>
            </a:r>
            <a:r>
              <a:rPr lang="sv-SE" altLang="sv-SE" sz="1600" dirty="0"/>
              <a:t>-kurvan förskjuts succesivt uppåt. </a:t>
            </a:r>
          </a:p>
          <a:p>
            <a:pPr>
              <a:lnSpc>
                <a:spcPts val="2100"/>
              </a:lnSpc>
              <a:spcBef>
                <a:spcPts val="238"/>
              </a:spcBef>
              <a:spcAft>
                <a:spcPts val="238"/>
              </a:spcAft>
              <a:buClr>
                <a:srgbClr val="003300"/>
              </a:buClr>
              <a:buFont typeface="Arial" pitchFamily="34" charset="0"/>
              <a:buChar char="•"/>
            </a:pPr>
            <a:r>
              <a:rPr lang="sv-SE" altLang="sv-SE" sz="1600" dirty="0"/>
              <a:t>På medellång sikt uppnås en ny jämvikt vid C</a:t>
            </a:r>
            <a:r>
              <a:rPr lang="sv-SE" altLang="sv-SE" sz="1600" i="1" dirty="0"/>
              <a:t> </a:t>
            </a:r>
            <a:r>
              <a:rPr lang="sv-SE" altLang="sv-SE" sz="1600" dirty="0"/>
              <a:t>där endast priserna är högre och växelkursen lika mycket lägre – real växelkurs </a:t>
            </a:r>
            <a:r>
              <a:rPr lang="sv-SE" altLang="sv-SE" sz="1600" dirty="0" smtClean="0"/>
              <a:t>har återgått till samma nivå som innan ökningen av penningmängden.</a:t>
            </a:r>
            <a:endParaRPr lang="sv-SE" altLang="sv-SE" sz="1600" dirty="0"/>
          </a:p>
        </p:txBody>
      </p:sp>
      <p:sp>
        <p:nvSpPr>
          <p:cNvPr id="58372" name="Line 3"/>
          <p:cNvSpPr>
            <a:spLocks noChangeShapeType="1"/>
          </p:cNvSpPr>
          <p:nvPr/>
        </p:nvSpPr>
        <p:spPr bwMode="auto">
          <a:xfrm>
            <a:off x="4808538" y="1720850"/>
            <a:ext cx="0" cy="4037013"/>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58373" name="Line 4"/>
          <p:cNvSpPr>
            <a:spLocks noChangeShapeType="1"/>
          </p:cNvSpPr>
          <p:nvPr/>
        </p:nvSpPr>
        <p:spPr bwMode="auto">
          <a:xfrm>
            <a:off x="4806950" y="5768975"/>
            <a:ext cx="3902075" cy="1588"/>
          </a:xfrm>
          <a:prstGeom prst="line">
            <a:avLst/>
          </a:prstGeom>
          <a:noFill/>
          <a:ln w="1908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58374" name="Text Box 5"/>
          <p:cNvSpPr txBox="1">
            <a:spLocks noChangeArrowheads="1"/>
          </p:cNvSpPr>
          <p:nvPr/>
        </p:nvSpPr>
        <p:spPr bwMode="auto">
          <a:xfrm rot="-5400000">
            <a:off x="3967956" y="2224882"/>
            <a:ext cx="12715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1688"/>
              </a:spcBef>
              <a:spcAft>
                <a:spcPct val="0"/>
              </a:spcAft>
              <a:buFont typeface="Times New Roman" pitchFamily="18" charset="0"/>
              <a:buNone/>
            </a:pPr>
            <a:r>
              <a:rPr lang="sv-SE" altLang="en-US" sz="1800"/>
              <a:t>Prisnivå, </a:t>
            </a:r>
            <a:r>
              <a:rPr lang="sv-SE" altLang="en-US" sz="1800" i="1"/>
              <a:t>P</a:t>
            </a:r>
          </a:p>
        </p:txBody>
      </p:sp>
      <p:grpSp>
        <p:nvGrpSpPr>
          <p:cNvPr id="20488" name="Group 6"/>
          <p:cNvGrpSpPr>
            <a:grpSpLocks/>
          </p:cNvGrpSpPr>
          <p:nvPr/>
        </p:nvGrpSpPr>
        <p:grpSpPr bwMode="auto">
          <a:xfrm>
            <a:off x="5737225" y="2476500"/>
            <a:ext cx="3430588" cy="2724150"/>
            <a:chOff x="3614" y="1560"/>
            <a:chExt cx="2161" cy="1716"/>
          </a:xfrm>
        </p:grpSpPr>
        <p:sp>
          <p:nvSpPr>
            <p:cNvPr id="58398" name="Freeform 7"/>
            <p:cNvSpPr>
              <a:spLocks noChangeArrowheads="1"/>
            </p:cNvSpPr>
            <p:nvPr/>
          </p:nvSpPr>
          <p:spPr bwMode="auto">
            <a:xfrm>
              <a:off x="3614" y="1560"/>
              <a:ext cx="1789" cy="1585"/>
            </a:xfrm>
            <a:custGeom>
              <a:avLst/>
              <a:gdLst>
                <a:gd name="T0" fmla="*/ 0 w 1362"/>
                <a:gd name="T1" fmla="*/ 0 h 859"/>
                <a:gd name="T2" fmla="*/ 2003 w 1362"/>
                <a:gd name="T3" fmla="*/ 12125 h 859"/>
                <a:gd name="T4" fmla="*/ 5326 w 1362"/>
                <a:gd name="T5" fmla="*/ 18374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58399" name="Text Box 8"/>
            <p:cNvSpPr txBox="1">
              <a:spLocks noChangeArrowheads="1"/>
            </p:cNvSpPr>
            <p:nvPr/>
          </p:nvSpPr>
          <p:spPr bwMode="auto">
            <a:xfrm>
              <a:off x="5347" y="2984"/>
              <a:ext cx="428" cy="2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2250"/>
                </a:spcBef>
                <a:spcAft>
                  <a:spcPct val="0"/>
                </a:spcAft>
                <a:buFont typeface="Times New Roman" pitchFamily="18" charset="0"/>
                <a:buNone/>
              </a:pPr>
              <a:r>
                <a:rPr lang="sv-SE" altLang="en-US" sz="2400" i="1">
                  <a:solidFill>
                    <a:srgbClr val="A50021"/>
                  </a:solidFill>
                </a:rPr>
                <a:t>AD’</a:t>
              </a:r>
            </a:p>
          </p:txBody>
        </p:sp>
      </p:grpSp>
      <p:sp>
        <p:nvSpPr>
          <p:cNvPr id="58376" name="Freeform 9"/>
          <p:cNvSpPr>
            <a:spLocks noChangeArrowheads="1"/>
          </p:cNvSpPr>
          <p:nvPr/>
        </p:nvSpPr>
        <p:spPr bwMode="auto">
          <a:xfrm>
            <a:off x="5403850" y="3068638"/>
            <a:ext cx="3062288" cy="1843087"/>
          </a:xfrm>
          <a:custGeom>
            <a:avLst/>
            <a:gdLst>
              <a:gd name="T0" fmla="*/ 0 w 1929"/>
              <a:gd name="T1" fmla="*/ 2147483647 h 1161"/>
              <a:gd name="T2" fmla="*/ 2147483647 w 1929"/>
              <a:gd name="T3" fmla="*/ 2147483647 h 1161"/>
              <a:gd name="T4" fmla="*/ 2147483647 w 1929"/>
              <a:gd name="T5" fmla="*/ 2147483647 h 1161"/>
              <a:gd name="T6" fmla="*/ 2147483647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58377" name="Rectangle 11"/>
          <p:cNvSpPr>
            <a:spLocks noChangeArrowheads="1"/>
          </p:cNvSpPr>
          <p:nvPr/>
        </p:nvSpPr>
        <p:spPr bwMode="auto">
          <a:xfrm>
            <a:off x="5983288" y="5745163"/>
            <a:ext cx="449262" cy="3714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2250"/>
              </a:spcBef>
              <a:spcAft>
                <a:spcPct val="0"/>
              </a:spcAft>
              <a:buFont typeface="Times New Roman" pitchFamily="18" charset="0"/>
              <a:buNone/>
            </a:pPr>
            <a:r>
              <a:rPr lang="sv-SE" altLang="en-US" sz="1800" i="1"/>
              <a:t>Y</a:t>
            </a:r>
            <a:r>
              <a:rPr lang="sv-SE" altLang="en-US" sz="2400" i="1" baseline="-25000"/>
              <a:t>n</a:t>
            </a:r>
          </a:p>
        </p:txBody>
      </p:sp>
      <p:sp>
        <p:nvSpPr>
          <p:cNvPr id="58378" name="Line 13"/>
          <p:cNvSpPr>
            <a:spLocks noChangeShapeType="1"/>
          </p:cNvSpPr>
          <p:nvPr/>
        </p:nvSpPr>
        <p:spPr bwMode="auto">
          <a:xfrm>
            <a:off x="6156325" y="4665663"/>
            <a:ext cx="1588" cy="1101725"/>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58379" name="Rectangle 14"/>
          <p:cNvSpPr>
            <a:spLocks noChangeArrowheads="1"/>
          </p:cNvSpPr>
          <p:nvPr/>
        </p:nvSpPr>
        <p:spPr bwMode="auto">
          <a:xfrm>
            <a:off x="7866063" y="2687638"/>
            <a:ext cx="585787"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2250"/>
              </a:spcBef>
              <a:spcAft>
                <a:spcPct val="0"/>
              </a:spcAft>
              <a:buFont typeface="Times New Roman" pitchFamily="18" charset="0"/>
              <a:buNone/>
            </a:pPr>
            <a:r>
              <a:rPr lang="sv-SE" altLang="en-US" sz="2400" i="1">
                <a:solidFill>
                  <a:srgbClr val="5A6EA6"/>
                </a:solidFill>
              </a:rPr>
              <a:t>AS</a:t>
            </a:r>
          </a:p>
        </p:txBody>
      </p:sp>
      <p:grpSp>
        <p:nvGrpSpPr>
          <p:cNvPr id="58380" name="Group 15"/>
          <p:cNvGrpSpPr>
            <a:grpSpLocks/>
          </p:cNvGrpSpPr>
          <p:nvPr/>
        </p:nvGrpSpPr>
        <p:grpSpPr bwMode="auto">
          <a:xfrm>
            <a:off x="5119688" y="3028950"/>
            <a:ext cx="3340100" cy="2703513"/>
            <a:chOff x="3225" y="1908"/>
            <a:chExt cx="2104" cy="1703"/>
          </a:xfrm>
        </p:grpSpPr>
        <p:sp>
          <p:nvSpPr>
            <p:cNvPr id="58396" name="Freeform 16"/>
            <p:cNvSpPr>
              <a:spLocks noChangeArrowheads="1"/>
            </p:cNvSpPr>
            <p:nvPr/>
          </p:nvSpPr>
          <p:spPr bwMode="auto">
            <a:xfrm>
              <a:off x="3225" y="1908"/>
              <a:ext cx="1751" cy="1585"/>
            </a:xfrm>
            <a:custGeom>
              <a:avLst/>
              <a:gdLst>
                <a:gd name="T0" fmla="*/ 0 w 1362"/>
                <a:gd name="T1" fmla="*/ 0 h 859"/>
                <a:gd name="T2" fmla="*/ 1799 w 1362"/>
                <a:gd name="T3" fmla="*/ 12125 h 859"/>
                <a:gd name="T4" fmla="*/ 4784 w 1362"/>
                <a:gd name="T5" fmla="*/ 18374 h 859"/>
                <a:gd name="T6" fmla="*/ 0 60000 65536"/>
                <a:gd name="T7" fmla="*/ 0 60000 65536"/>
                <a:gd name="T8" fmla="*/ 0 60000 65536"/>
              </a:gdLst>
              <a:ahLst/>
              <a:cxnLst>
                <a:cxn ang="T6">
                  <a:pos x="T0" y="T1"/>
                </a:cxn>
                <a:cxn ang="T7">
                  <a:pos x="T2" y="T3"/>
                </a:cxn>
                <a:cxn ang="T8">
                  <a:pos x="T4" y="T5"/>
                </a:cxn>
              </a:cxnLst>
              <a:rect l="0" t="0" r="r" b="b"/>
              <a:pathLst>
                <a:path w="1362" h="859">
                  <a:moveTo>
                    <a:pt x="0" y="0"/>
                  </a:moveTo>
                  <a:cubicBezTo>
                    <a:pt x="85" y="96"/>
                    <a:pt x="285" y="424"/>
                    <a:pt x="512" y="567"/>
                  </a:cubicBezTo>
                  <a:cubicBezTo>
                    <a:pt x="739" y="710"/>
                    <a:pt x="1185" y="798"/>
                    <a:pt x="1362" y="859"/>
                  </a:cubicBezTo>
                </a:path>
              </a:pathLst>
            </a:custGeom>
            <a:noFill/>
            <a:ln w="38160">
              <a:solidFill>
                <a:srgbClr val="A5002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58397" name="Text Box 17"/>
            <p:cNvSpPr txBox="1">
              <a:spLocks noChangeArrowheads="1"/>
            </p:cNvSpPr>
            <p:nvPr/>
          </p:nvSpPr>
          <p:spPr bwMode="auto">
            <a:xfrm>
              <a:off x="4950" y="3323"/>
              <a:ext cx="380" cy="29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2250"/>
                </a:spcBef>
                <a:spcAft>
                  <a:spcPct val="0"/>
                </a:spcAft>
                <a:buFont typeface="Times New Roman" pitchFamily="18" charset="0"/>
                <a:buNone/>
              </a:pPr>
              <a:r>
                <a:rPr lang="sv-SE" altLang="en-US" sz="2400" i="1">
                  <a:solidFill>
                    <a:srgbClr val="A50021"/>
                  </a:solidFill>
                </a:rPr>
                <a:t>AD</a:t>
              </a:r>
            </a:p>
          </p:txBody>
        </p:sp>
      </p:grpSp>
      <p:sp>
        <p:nvSpPr>
          <p:cNvPr id="58381" name="Text Box 18"/>
          <p:cNvSpPr txBox="1">
            <a:spLocks noChangeArrowheads="1"/>
          </p:cNvSpPr>
          <p:nvPr/>
        </p:nvSpPr>
        <p:spPr bwMode="auto">
          <a:xfrm>
            <a:off x="5741988" y="6111875"/>
            <a:ext cx="15509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1688"/>
              </a:spcBef>
              <a:spcAft>
                <a:spcPct val="0"/>
              </a:spcAft>
              <a:buFont typeface="Times New Roman" pitchFamily="18" charset="0"/>
              <a:buNone/>
            </a:pPr>
            <a:r>
              <a:rPr lang="sv-SE" altLang="en-US" sz="1800"/>
              <a:t>Produktion, </a:t>
            </a:r>
            <a:r>
              <a:rPr lang="sv-SE" altLang="en-US" sz="1800" i="1"/>
              <a:t>Y</a:t>
            </a:r>
          </a:p>
        </p:txBody>
      </p:sp>
      <p:sp>
        <p:nvSpPr>
          <p:cNvPr id="58382" name="Rectangle 19"/>
          <p:cNvSpPr>
            <a:spLocks noChangeArrowheads="1"/>
          </p:cNvSpPr>
          <p:nvPr/>
        </p:nvSpPr>
        <p:spPr bwMode="auto">
          <a:xfrm>
            <a:off x="5843588" y="4699000"/>
            <a:ext cx="344487"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1688"/>
              </a:spcBef>
              <a:spcAft>
                <a:spcPct val="0"/>
              </a:spcAft>
              <a:buFont typeface="Times New Roman" pitchFamily="18" charset="0"/>
              <a:buNone/>
            </a:pPr>
            <a:r>
              <a:rPr lang="sv-SE" altLang="en-US" sz="1800"/>
              <a:t>A</a:t>
            </a:r>
          </a:p>
        </p:txBody>
      </p:sp>
      <p:sp>
        <p:nvSpPr>
          <p:cNvPr id="20498" name="Rectangle 20"/>
          <p:cNvSpPr>
            <a:spLocks noChangeArrowheads="1"/>
          </p:cNvSpPr>
          <p:nvPr/>
        </p:nvSpPr>
        <p:spPr bwMode="auto">
          <a:xfrm>
            <a:off x="6864350" y="3937000"/>
            <a:ext cx="50006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1688"/>
              </a:spcBef>
              <a:spcAft>
                <a:spcPct val="0"/>
              </a:spcAft>
              <a:buFont typeface="Times New Roman" pitchFamily="18" charset="0"/>
              <a:buNone/>
            </a:pPr>
            <a:r>
              <a:rPr lang="sv-SE" altLang="en-US" sz="1800"/>
              <a:t>B</a:t>
            </a:r>
          </a:p>
        </p:txBody>
      </p:sp>
      <p:grpSp>
        <p:nvGrpSpPr>
          <p:cNvPr id="21525" name="Group 21"/>
          <p:cNvGrpSpPr>
            <a:grpSpLocks/>
          </p:cNvGrpSpPr>
          <p:nvPr/>
        </p:nvGrpSpPr>
        <p:grpSpPr bwMode="auto">
          <a:xfrm>
            <a:off x="6156325" y="3278188"/>
            <a:ext cx="668338" cy="871537"/>
            <a:chOff x="3894" y="2065"/>
            <a:chExt cx="421" cy="549"/>
          </a:xfrm>
        </p:grpSpPr>
        <p:sp>
          <p:nvSpPr>
            <p:cNvPr id="58393" name="Line 22"/>
            <p:cNvSpPr>
              <a:spLocks noChangeShapeType="1"/>
            </p:cNvSpPr>
            <p:nvPr/>
          </p:nvSpPr>
          <p:spPr bwMode="auto">
            <a:xfrm flipH="1" flipV="1">
              <a:off x="4223" y="2549"/>
              <a:ext cx="92" cy="65"/>
            </a:xfrm>
            <a:prstGeom prst="line">
              <a:avLst/>
            </a:prstGeom>
            <a:noFill/>
            <a:ln w="3810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58394" name="Line 23"/>
            <p:cNvSpPr>
              <a:spLocks noChangeShapeType="1"/>
            </p:cNvSpPr>
            <p:nvPr/>
          </p:nvSpPr>
          <p:spPr bwMode="auto">
            <a:xfrm rot="1080000" flipH="1" flipV="1">
              <a:off x="4038" y="2330"/>
              <a:ext cx="110" cy="79"/>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58395" name="Line 24"/>
            <p:cNvSpPr>
              <a:spLocks noChangeShapeType="1"/>
            </p:cNvSpPr>
            <p:nvPr/>
          </p:nvSpPr>
          <p:spPr bwMode="auto">
            <a:xfrm flipH="1" flipV="1">
              <a:off x="3894" y="2065"/>
              <a:ext cx="51" cy="88"/>
            </a:xfrm>
            <a:prstGeom prst="line">
              <a:avLst/>
            </a:prstGeom>
            <a:noFill/>
            <a:ln w="44450">
              <a:solidFill>
                <a:srgbClr val="000000"/>
              </a:solidFill>
              <a:miter lim="800000"/>
              <a:headEnd/>
              <a:tailEnd type="triangl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grpSp>
      <p:sp>
        <p:nvSpPr>
          <p:cNvPr id="20500" name="Line 25"/>
          <p:cNvSpPr>
            <a:spLocks noChangeShapeType="1"/>
          </p:cNvSpPr>
          <p:nvPr/>
        </p:nvSpPr>
        <p:spPr bwMode="auto">
          <a:xfrm>
            <a:off x="7026275" y="4332288"/>
            <a:ext cx="1588" cy="1422400"/>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20503" name="Rectangle 28"/>
          <p:cNvSpPr>
            <a:spLocks noChangeArrowheads="1"/>
          </p:cNvSpPr>
          <p:nvPr/>
        </p:nvSpPr>
        <p:spPr bwMode="auto">
          <a:xfrm>
            <a:off x="6854825" y="5754688"/>
            <a:ext cx="481013" cy="368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1688"/>
              </a:spcBef>
              <a:spcAft>
                <a:spcPct val="0"/>
              </a:spcAft>
              <a:buFont typeface="Times New Roman" pitchFamily="18" charset="0"/>
              <a:buNone/>
            </a:pPr>
            <a:r>
              <a:rPr lang="sv-SE" altLang="en-US" sz="1800" i="1"/>
              <a:t>Y</a:t>
            </a:r>
          </a:p>
        </p:txBody>
      </p:sp>
      <p:grpSp>
        <p:nvGrpSpPr>
          <p:cNvPr id="21533" name="Group 29"/>
          <p:cNvGrpSpPr>
            <a:grpSpLocks/>
          </p:cNvGrpSpPr>
          <p:nvPr/>
        </p:nvGrpSpPr>
        <p:grpSpPr bwMode="auto">
          <a:xfrm>
            <a:off x="5213350" y="1720850"/>
            <a:ext cx="3060700" cy="4046538"/>
            <a:chOff x="3284" y="1084"/>
            <a:chExt cx="1928" cy="2549"/>
          </a:xfrm>
        </p:grpSpPr>
        <p:sp>
          <p:nvSpPr>
            <p:cNvPr id="58389" name="Line 30"/>
            <p:cNvSpPr>
              <a:spLocks noChangeShapeType="1"/>
            </p:cNvSpPr>
            <p:nvPr/>
          </p:nvSpPr>
          <p:spPr bwMode="auto">
            <a:xfrm>
              <a:off x="3879" y="2039"/>
              <a:ext cx="0" cy="1594"/>
            </a:xfrm>
            <a:prstGeom prst="line">
              <a:avLst/>
            </a:prstGeom>
            <a:noFill/>
            <a:ln w="9360">
              <a:solidFill>
                <a:srgbClr val="000000"/>
              </a:solidFill>
              <a:prstDash val="sysDot"/>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grpSp>
          <p:nvGrpSpPr>
            <p:cNvPr id="58390" name="Group 31"/>
            <p:cNvGrpSpPr>
              <a:grpSpLocks/>
            </p:cNvGrpSpPr>
            <p:nvPr/>
          </p:nvGrpSpPr>
          <p:grpSpPr bwMode="auto">
            <a:xfrm>
              <a:off x="3284" y="1084"/>
              <a:ext cx="1928" cy="1160"/>
              <a:chOff x="3284" y="1084"/>
              <a:chExt cx="1928" cy="1160"/>
            </a:xfrm>
          </p:grpSpPr>
          <p:sp>
            <p:nvSpPr>
              <p:cNvPr id="58391" name="Freeform 32"/>
              <p:cNvSpPr>
                <a:spLocks noChangeArrowheads="1"/>
              </p:cNvSpPr>
              <p:nvPr/>
            </p:nvSpPr>
            <p:spPr bwMode="auto">
              <a:xfrm>
                <a:off x="3284" y="1084"/>
                <a:ext cx="1929" cy="1161"/>
              </a:xfrm>
              <a:custGeom>
                <a:avLst/>
                <a:gdLst>
                  <a:gd name="T0" fmla="*/ 0 w 1929"/>
                  <a:gd name="T1" fmla="*/ 1161 h 1161"/>
                  <a:gd name="T2" fmla="*/ 960 w 1929"/>
                  <a:gd name="T3" fmla="*/ 814 h 1161"/>
                  <a:gd name="T4" fmla="*/ 1710 w 1929"/>
                  <a:gd name="T5" fmla="*/ 347 h 1161"/>
                  <a:gd name="T6" fmla="*/ 1929 w 1929"/>
                  <a:gd name="T7" fmla="*/ 0 h 1161"/>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1929" h="1161">
                    <a:moveTo>
                      <a:pt x="0" y="1161"/>
                    </a:moveTo>
                    <a:cubicBezTo>
                      <a:pt x="337" y="1055"/>
                      <a:pt x="675" y="950"/>
                      <a:pt x="960" y="814"/>
                    </a:cubicBezTo>
                    <a:cubicBezTo>
                      <a:pt x="1245" y="678"/>
                      <a:pt x="1549" y="483"/>
                      <a:pt x="1710" y="347"/>
                    </a:cubicBezTo>
                    <a:cubicBezTo>
                      <a:pt x="1871" y="211"/>
                      <a:pt x="1900" y="105"/>
                      <a:pt x="1929" y="0"/>
                    </a:cubicBezTo>
                  </a:path>
                </a:pathLst>
              </a:custGeom>
              <a:noFill/>
              <a:ln w="28440">
                <a:solidFill>
                  <a:srgbClr val="5A6EA6"/>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sv-SE"/>
              </a:p>
            </p:txBody>
          </p:sp>
          <p:sp>
            <p:nvSpPr>
              <p:cNvPr id="58392" name="Rectangle 33"/>
              <p:cNvSpPr>
                <a:spLocks noChangeArrowheads="1"/>
              </p:cNvSpPr>
              <p:nvPr/>
            </p:nvSpPr>
            <p:spPr bwMode="auto">
              <a:xfrm>
                <a:off x="3826" y="1802"/>
                <a:ext cx="315" cy="2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1688"/>
                  </a:spcBef>
                  <a:spcAft>
                    <a:spcPct val="0"/>
                  </a:spcAft>
                  <a:buFont typeface="Times New Roman" pitchFamily="18" charset="0"/>
                  <a:buNone/>
                </a:pPr>
                <a:r>
                  <a:rPr lang="sv-SE" altLang="en-US" sz="1800"/>
                  <a:t>C</a:t>
                </a:r>
              </a:p>
            </p:txBody>
          </p:sp>
        </p:grpSp>
      </p:grpSp>
      <p:sp>
        <p:nvSpPr>
          <p:cNvPr id="32" name="Slide Number Placeholder 2"/>
          <p:cNvSpPr>
            <a:spLocks noGrp="1"/>
          </p:cNvSpPr>
          <p:nvPr>
            <p:ph type="sldNum" sz="quarter" idx="10"/>
          </p:nvPr>
        </p:nvSpPr>
        <p:spPr>
          <a:xfrm>
            <a:off x="0" y="6516688"/>
            <a:ext cx="2555875" cy="341312"/>
          </a:xfrm>
        </p:spPr>
        <p:txBody>
          <a:bodyPr/>
          <a:lstStyle/>
          <a:p>
            <a:pPr>
              <a:buFontTx/>
              <a:buNone/>
              <a:defRPr/>
            </a:pPr>
            <a:r>
              <a:rPr lang="sv-SE" altLang="sv-SE"/>
              <a:t>Sammanfattning: sid. </a:t>
            </a:r>
            <a:fld id="{35E91234-4490-4125-ACB0-E801FC9A903A}" type="slidenum">
              <a:rPr lang="en-GB" altLang="sv-SE"/>
              <a:pPr>
                <a:buFontTx/>
                <a:buNone/>
                <a:defRPr/>
              </a:pPr>
              <a:t>26</a:t>
            </a:fld>
            <a:endParaRPr lang="en-GB" altLang="sv-SE"/>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0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50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150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20488"/>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506">
                                            <p:txEl>
                                              <p:pRg st="3" end="3"/>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050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050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0498"/>
                                        </p:tgtEl>
                                        <p:attrNameLst>
                                          <p:attrName>style.visibility</p:attrName>
                                        </p:attrNameLst>
                                      </p:cBhvr>
                                      <p:to>
                                        <p:strVal val="visible"/>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2" presetClass="entr" presetSubtype="4" fill="hold" nodeType="clickEffect">
                                  <p:stCondLst>
                                    <p:cond delay="0"/>
                                  </p:stCondLst>
                                  <p:childTnLst>
                                    <p:set>
                                      <p:cBhvr additive="repl">
                                        <p:cTn id="32" dur="1" fill="hold">
                                          <p:stCondLst>
                                            <p:cond delay="0"/>
                                          </p:stCondLst>
                                        </p:cTn>
                                        <p:tgtEl>
                                          <p:spTgt spid="21525"/>
                                        </p:tgtEl>
                                        <p:attrNameLst>
                                          <p:attrName>style.visibility</p:attrName>
                                        </p:attrNameLst>
                                      </p:cBhvr>
                                      <p:to>
                                        <p:strVal val="visible"/>
                                      </p:to>
                                    </p:set>
                                    <p:animEffect transition="in" filter="wipe(down)">
                                      <p:cBhvr additive="repl">
                                        <p:cTn id="33" dur="500"/>
                                        <p:tgtEl>
                                          <p:spTgt spid="21525"/>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nodeType="clickEffect">
                                  <p:stCondLst>
                                    <p:cond delay="0"/>
                                  </p:stCondLst>
                                  <p:childTnLst>
                                    <p:set>
                                      <p:cBhvr additive="repl">
                                        <p:cTn id="37" dur="1" fill="hold">
                                          <p:stCondLst>
                                            <p:cond delay="0"/>
                                          </p:stCondLst>
                                        </p:cTn>
                                        <p:tgtEl>
                                          <p:spTgt spid="21533"/>
                                        </p:tgtEl>
                                        <p:attrNameLst>
                                          <p:attrName>style.visibility</p:attrName>
                                        </p:attrNameLst>
                                      </p:cBhvr>
                                      <p:to>
                                        <p:strVal val="visible"/>
                                      </p:to>
                                    </p:set>
                                    <p:animEffect transition="in" filter="wipe(left)">
                                      <p:cBhvr additive="repl">
                                        <p:cTn id="38" dur="500"/>
                                        <p:tgtEl>
                                          <p:spTgt spid="21533"/>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50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uiExpand="1" build="p"/>
      <p:bldP spid="20498" grpId="0"/>
      <p:bldP spid="20500" grpId="0" animBg="1"/>
      <p:bldP spid="2050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0" name="Rectangle 8"/>
          <p:cNvSpPr>
            <a:spLocks noGrp="1" noChangeArrowheads="1"/>
          </p:cNvSpPr>
          <p:nvPr>
            <p:ph type="title"/>
          </p:nvPr>
        </p:nvSpPr>
        <p:spPr>
          <a:xfrm>
            <a:off x="753467" y="52388"/>
            <a:ext cx="7812632"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latin typeface="+mn-lt"/>
                <a:cs typeface="+mj-cs"/>
              </a:rPr>
              <a:t>Finanspolitiska effekter på medellång sikt vid flytande växelkurs</a:t>
            </a:r>
          </a:p>
        </p:txBody>
      </p:sp>
      <p:sp>
        <p:nvSpPr>
          <p:cNvPr id="23561" name="Rectangle 9"/>
          <p:cNvSpPr>
            <a:spLocks noGrp="1" noChangeArrowheads="1"/>
          </p:cNvSpPr>
          <p:nvPr>
            <p:ph type="body" idx="1"/>
          </p:nvPr>
        </p:nvSpPr>
        <p:spPr>
          <a:xfrm>
            <a:off x="468313" y="1341438"/>
            <a:ext cx="8280400" cy="5040312"/>
          </a:xfrm>
        </p:spPr>
        <p:txBody>
          <a:bodyPr/>
          <a:lstStyle/>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700" dirty="0" smtClean="0">
                <a:solidFill>
                  <a:schemeClr val="tx1"/>
                </a:solidFill>
                <a:effectLst/>
              </a:rPr>
              <a:t>På medellång sikt påverkar inte finanspolitiken produktionen, </a:t>
            </a:r>
            <a:r>
              <a:rPr lang="sv-SE" altLang="sv-SE" sz="1700" i="1" dirty="0" smtClean="0">
                <a:solidFill>
                  <a:schemeClr val="tx1"/>
                </a:solidFill>
                <a:effectLst/>
              </a:rPr>
              <a:t>Y=</a:t>
            </a:r>
            <a:r>
              <a:rPr lang="sv-SE" altLang="sv-SE" sz="1700" i="1" dirty="0" err="1" smtClean="0">
                <a:solidFill>
                  <a:schemeClr val="tx1"/>
                </a:solidFill>
                <a:effectLst/>
              </a:rPr>
              <a:t>Y</a:t>
            </a:r>
            <a:r>
              <a:rPr lang="sv-SE" altLang="sv-SE" sz="1700" i="1" baseline="-25000" dirty="0" err="1" smtClean="0">
                <a:solidFill>
                  <a:schemeClr val="tx1"/>
                </a:solidFill>
                <a:effectLst/>
              </a:rPr>
              <a:t>n</a:t>
            </a:r>
            <a:r>
              <a:rPr lang="sv-SE" altLang="sv-SE" sz="1700" baseline="-25000" dirty="0" smtClean="0">
                <a:solidFill>
                  <a:schemeClr val="tx1"/>
                </a:solidFill>
                <a:effectLst/>
              </a:rPr>
              <a:t> </a:t>
            </a:r>
            <a:r>
              <a:rPr lang="sv-SE" altLang="sv-SE" sz="1700" dirty="0" smtClean="0">
                <a:solidFill>
                  <a:schemeClr val="tx1"/>
                </a:solidFill>
                <a:effectLst/>
              </a:rPr>
              <a:t>vilket innebär att</a:t>
            </a:r>
          </a:p>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endParaRPr lang="sv-SE" altLang="sv-SE" sz="1800" dirty="0" smtClean="0">
              <a:solidFill>
                <a:schemeClr val="tx1"/>
              </a:solidFill>
              <a:effectLst/>
            </a:endParaRPr>
          </a:p>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700" dirty="0" smtClean="0">
                <a:solidFill>
                  <a:schemeClr val="tx1"/>
                </a:solidFill>
                <a:effectLst/>
              </a:rPr>
              <a:t>Förändringar i </a:t>
            </a:r>
            <a:r>
              <a:rPr lang="sv-SE" altLang="sv-SE" sz="1700" i="1" dirty="0" smtClean="0">
                <a:solidFill>
                  <a:schemeClr val="tx1"/>
                </a:solidFill>
                <a:effectLst/>
              </a:rPr>
              <a:t>G </a:t>
            </a:r>
            <a:r>
              <a:rPr lang="sv-SE" altLang="sv-SE" sz="1700" dirty="0" smtClean="0">
                <a:solidFill>
                  <a:schemeClr val="tx1"/>
                </a:solidFill>
                <a:effectLst/>
              </a:rPr>
              <a:t>eller </a:t>
            </a:r>
            <a:r>
              <a:rPr lang="sv-SE" altLang="sv-SE" sz="1700" i="1" dirty="0" smtClean="0">
                <a:solidFill>
                  <a:schemeClr val="tx1"/>
                </a:solidFill>
                <a:effectLst/>
              </a:rPr>
              <a:t>C </a:t>
            </a:r>
            <a:r>
              <a:rPr lang="sv-SE" altLang="sv-SE" sz="1700" dirty="0" smtClean="0">
                <a:solidFill>
                  <a:schemeClr val="tx1"/>
                </a:solidFill>
                <a:effectLst/>
              </a:rPr>
              <a:t>(via ändrad </a:t>
            </a:r>
            <a:r>
              <a:rPr lang="sv-SE" altLang="sv-SE" sz="1700" i="1" dirty="0" smtClean="0">
                <a:solidFill>
                  <a:schemeClr val="tx1"/>
                </a:solidFill>
                <a:effectLst/>
              </a:rPr>
              <a:t>T</a:t>
            </a:r>
            <a:r>
              <a:rPr lang="sv-SE" altLang="sv-SE" sz="1700" dirty="0" smtClean="0">
                <a:solidFill>
                  <a:schemeClr val="tx1"/>
                </a:solidFill>
                <a:effectLst/>
              </a:rPr>
              <a:t>) måste därmed ha motverkats (undanträngning) som under fast växelkurs.</a:t>
            </a:r>
          </a:p>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700" dirty="0" smtClean="0">
                <a:solidFill>
                  <a:schemeClr val="tx1"/>
                </a:solidFill>
                <a:effectLst/>
              </a:rPr>
              <a:t>På medelång sikt är växelkursen stabil, vilket kräver </a:t>
            </a:r>
            <a:r>
              <a:rPr lang="sv-SE" altLang="sv-SE" sz="1700" i="1" dirty="0" smtClean="0">
                <a:solidFill>
                  <a:schemeClr val="tx1"/>
                </a:solidFill>
                <a:effectLst/>
              </a:rPr>
              <a:t>i=i*.</a:t>
            </a:r>
            <a:r>
              <a:rPr lang="sv-SE" altLang="sv-SE" sz="1700" dirty="0" smtClean="0">
                <a:solidFill>
                  <a:schemeClr val="tx1"/>
                </a:solidFill>
                <a:effectLst/>
              </a:rPr>
              <a:t> Därmed påverkas inte investeringarna av finanspolitiken på medellång sikt. Eftersom vi antar att centralbanken inte reagerar med ändrad </a:t>
            </a:r>
            <a:r>
              <a:rPr lang="sv-SE" altLang="sv-SE" sz="1700" i="1" dirty="0" smtClean="0">
                <a:solidFill>
                  <a:schemeClr val="tx1"/>
                </a:solidFill>
                <a:effectLst/>
              </a:rPr>
              <a:t>M </a:t>
            </a:r>
            <a:r>
              <a:rPr lang="sv-SE" altLang="sv-SE" sz="1700" dirty="0" smtClean="0">
                <a:solidFill>
                  <a:schemeClr val="tx1"/>
                </a:solidFill>
                <a:effectLst/>
              </a:rPr>
              <a:t>innebär konstant ränta att </a:t>
            </a:r>
            <a:r>
              <a:rPr lang="sv-SE" altLang="sv-SE" sz="1700" i="1" dirty="0" smtClean="0">
                <a:solidFill>
                  <a:schemeClr val="tx1"/>
                </a:solidFill>
                <a:effectLst/>
              </a:rPr>
              <a:t>P </a:t>
            </a:r>
            <a:r>
              <a:rPr lang="sv-SE" altLang="sv-SE" sz="1700" dirty="0" smtClean="0">
                <a:solidFill>
                  <a:schemeClr val="tx1"/>
                </a:solidFill>
                <a:effectLst/>
              </a:rPr>
              <a:t> måste vara oförändrad. </a:t>
            </a:r>
          </a:p>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700" dirty="0" smtClean="0">
                <a:solidFill>
                  <a:schemeClr val="tx1"/>
                </a:solidFill>
                <a:effectLst/>
              </a:rPr>
              <a:t>Som vid fast växelkurs sker undanträngningen genom att den reala växel-kursen förändras, men nu genom att nominell växelkurs ändras. </a:t>
            </a:r>
          </a:p>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700" dirty="0" smtClean="0">
                <a:solidFill>
                  <a:schemeClr val="tx1"/>
                </a:solidFill>
                <a:effectLst/>
              </a:rPr>
              <a:t>En finanspolitisk stimulans (åtstramning) leder på medellång sikt till att den reala växelkursen stärks (försvagas) så mycket att nettoexporten faller (ökar) lika mycket som </a:t>
            </a:r>
            <a:r>
              <a:rPr lang="sv-SE" altLang="sv-SE" sz="1700" i="1" dirty="0" smtClean="0">
                <a:solidFill>
                  <a:schemeClr val="tx1"/>
                </a:solidFill>
                <a:effectLst/>
              </a:rPr>
              <a:t>C </a:t>
            </a:r>
            <a:r>
              <a:rPr lang="sv-SE" altLang="sv-SE" sz="1700" dirty="0" smtClean="0">
                <a:solidFill>
                  <a:schemeClr val="tx1"/>
                </a:solidFill>
                <a:effectLst/>
              </a:rPr>
              <a:t>eller </a:t>
            </a:r>
            <a:r>
              <a:rPr lang="sv-SE" altLang="sv-SE" sz="1700" i="1" dirty="0" smtClean="0">
                <a:solidFill>
                  <a:schemeClr val="tx1"/>
                </a:solidFill>
                <a:effectLst/>
              </a:rPr>
              <a:t>G </a:t>
            </a:r>
            <a:r>
              <a:rPr lang="sv-SE" altLang="sv-SE" sz="1700" dirty="0" smtClean="0">
                <a:solidFill>
                  <a:schemeClr val="tx1"/>
                </a:solidFill>
                <a:effectLst/>
              </a:rPr>
              <a:t>ökat (minskat) </a:t>
            </a:r>
            <a:r>
              <a:rPr lang="sv-SE" altLang="sv-SE" sz="1700" dirty="0" err="1" smtClean="0">
                <a:solidFill>
                  <a:schemeClr val="tx1"/>
                </a:solidFill>
                <a:effectLst/>
              </a:rPr>
              <a:t>pga</a:t>
            </a:r>
            <a:r>
              <a:rPr lang="sv-SE" altLang="sv-SE" sz="1700" dirty="0" smtClean="0">
                <a:solidFill>
                  <a:schemeClr val="tx1"/>
                </a:solidFill>
                <a:effectLst/>
              </a:rPr>
              <a:t> finanspolitiken. Detta sker genom att </a:t>
            </a:r>
            <a:r>
              <a:rPr lang="sv-SE" altLang="sv-SE" sz="1700" b="1" dirty="0" smtClean="0">
                <a:solidFill>
                  <a:schemeClr val="tx1"/>
                </a:solidFill>
                <a:effectLst/>
              </a:rPr>
              <a:t>nominell växelkurs</a:t>
            </a:r>
            <a:r>
              <a:rPr lang="sv-SE" altLang="sv-SE" sz="1700" b="1" i="1" dirty="0" smtClean="0">
                <a:solidFill>
                  <a:schemeClr val="tx1"/>
                </a:solidFill>
                <a:effectLst/>
              </a:rPr>
              <a:t> </a:t>
            </a:r>
            <a:r>
              <a:rPr lang="sv-SE" altLang="sv-SE" sz="1700" dirty="0" smtClean="0">
                <a:solidFill>
                  <a:schemeClr val="tx1"/>
                </a:solidFill>
                <a:effectLst/>
              </a:rPr>
              <a:t>ändras.</a:t>
            </a:r>
          </a:p>
        </p:txBody>
      </p:sp>
      <p:graphicFrame>
        <p:nvGraphicFramePr>
          <p:cNvPr id="2" name="Object 1"/>
          <p:cNvGraphicFramePr>
            <a:graphicFrameLocks noChangeAspect="1"/>
          </p:cNvGraphicFramePr>
          <p:nvPr/>
        </p:nvGraphicFramePr>
        <p:xfrm>
          <a:off x="2378075" y="1909763"/>
          <a:ext cx="4321175" cy="582612"/>
        </p:xfrm>
        <a:graphic>
          <a:graphicData uri="http://schemas.openxmlformats.org/presentationml/2006/ole">
            <mc:AlternateContent xmlns:mc="http://schemas.openxmlformats.org/markup-compatibility/2006">
              <mc:Choice xmlns:v="urn:schemas-microsoft-com:vml" Requires="v">
                <p:oleObj spid="_x0000_s59437" name="Equation" r:id="rId4" imgW="3200400" imgH="431800" progId="Equation.3">
                  <p:embed/>
                </p:oleObj>
              </mc:Choice>
              <mc:Fallback>
                <p:oleObj name="Equation" r:id="rId4" imgW="3200400" imgH="4318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78075" y="1909763"/>
                        <a:ext cx="4321175" cy="582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 name="Slide Number Placeholder 2"/>
          <p:cNvSpPr>
            <a:spLocks noGrp="1"/>
          </p:cNvSpPr>
          <p:nvPr>
            <p:ph type="sldNum" sz="quarter" idx="10"/>
          </p:nvPr>
        </p:nvSpPr>
        <p:spPr>
          <a:xfrm>
            <a:off x="0" y="6516688"/>
            <a:ext cx="2555875" cy="341312"/>
          </a:xfrm>
        </p:spPr>
        <p:txBody>
          <a:bodyPr/>
          <a:lstStyle/>
          <a:p>
            <a:pPr>
              <a:buFontTx/>
              <a:buNone/>
              <a:defRPr/>
            </a:pPr>
            <a:r>
              <a:rPr lang="sv-SE" altLang="sv-SE"/>
              <a:t>Sammanfattning: sid. </a:t>
            </a:r>
            <a:fld id="{7737AAF0-0205-41F6-8647-8CEB7147C79D}" type="slidenum">
              <a:rPr lang="en-GB" altLang="sv-SE"/>
              <a:pPr>
                <a:buFontTx/>
                <a:buNone/>
                <a:defRPr/>
              </a:pPr>
              <a:t>27</a:t>
            </a:fld>
            <a:endParaRPr lang="en-GB" altLang="sv-SE"/>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6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3561">
                                            <p:txEl>
                                              <p:pRg st="2" end="2"/>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3561">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561">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356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1"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0" name="Rectangle 8"/>
          <p:cNvSpPr>
            <a:spLocks noGrp="1" noChangeArrowheads="1"/>
          </p:cNvSpPr>
          <p:nvPr>
            <p:ph type="title"/>
          </p:nvPr>
        </p:nvSpPr>
        <p:spPr>
          <a:xfrm>
            <a:off x="763588" y="52388"/>
            <a:ext cx="7769225" cy="1190625"/>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sv-SE" dirty="0" smtClean="0">
                <a:latin typeface="+mn-lt"/>
                <a:cs typeface="+mj-cs"/>
              </a:rPr>
              <a:t>Dynamiska effekter av finanspolitik med flytande växelkurs</a:t>
            </a:r>
          </a:p>
        </p:txBody>
      </p:sp>
      <p:sp>
        <p:nvSpPr>
          <p:cNvPr id="23561" name="Rectangle 9"/>
          <p:cNvSpPr>
            <a:spLocks noGrp="1" noChangeArrowheads="1"/>
          </p:cNvSpPr>
          <p:nvPr>
            <p:ph type="body" idx="1"/>
          </p:nvPr>
        </p:nvSpPr>
        <p:spPr>
          <a:xfrm>
            <a:off x="468313" y="1341438"/>
            <a:ext cx="8280400" cy="5040312"/>
          </a:xfrm>
        </p:spPr>
        <p:txBody>
          <a:bodyPr/>
          <a:lstStyle/>
          <a:p>
            <a:pPr marL="593725" eaLnBrk="1" hangingPunct="1">
              <a:spcBef>
                <a:spcPts val="250"/>
              </a:spcBef>
              <a:spcAft>
                <a:spcPts val="6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700" dirty="0" smtClean="0">
                <a:solidFill>
                  <a:schemeClr val="tx1"/>
                </a:solidFill>
                <a:effectLst/>
              </a:rPr>
              <a:t>På medellång sikt förändras nominell växelkursen så att finanspolitiken inte påverkar produktionen (undanträngning) – förväntad nominell växelkurs stärks (försvagas) efter en stimulans (åtstramning). Vad händer på kort sikt?</a:t>
            </a:r>
          </a:p>
          <a:p>
            <a:pPr marL="593725" eaLnBrk="1" hangingPunct="1">
              <a:spcBef>
                <a:spcPts val="250"/>
              </a:spcBef>
              <a:spcAft>
                <a:spcPts val="6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700" dirty="0" smtClean="0">
                <a:solidFill>
                  <a:schemeClr val="tx1"/>
                </a:solidFill>
                <a:effectLst/>
              </a:rPr>
              <a:t>Nominell växelkurs ökar lika mycket på kort som på lång sikt. Därmed blir finanspolitiken helt verkningslös på </a:t>
            </a:r>
            <a:r>
              <a:rPr lang="sv-SE" altLang="sv-SE" sz="1700" i="1" dirty="0" smtClean="0">
                <a:solidFill>
                  <a:schemeClr val="tx1"/>
                </a:solidFill>
                <a:effectLst/>
              </a:rPr>
              <a:t>Y. </a:t>
            </a:r>
            <a:r>
              <a:rPr lang="sv-SE" altLang="sv-SE" sz="1700" dirty="0" smtClean="0">
                <a:solidFill>
                  <a:schemeClr val="tx1"/>
                </a:solidFill>
                <a:effectLst/>
              </a:rPr>
              <a:t>Real växelkurs förändras omedelbart och motverkar helt finanspolitiken via undanträngning av nettoexport! </a:t>
            </a:r>
          </a:p>
          <a:p>
            <a:pPr marL="593725" eaLnBrk="1" hangingPunct="1">
              <a:spcBef>
                <a:spcPts val="250"/>
              </a:spcBef>
              <a:spcAft>
                <a:spcPts val="6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700" b="1" dirty="0" smtClean="0">
                <a:solidFill>
                  <a:schemeClr val="tx1"/>
                </a:solidFill>
                <a:effectLst/>
              </a:rPr>
              <a:t>Förklaring</a:t>
            </a:r>
            <a:r>
              <a:rPr lang="sv-SE" altLang="sv-SE" sz="1700" dirty="0" smtClean="0">
                <a:solidFill>
                  <a:schemeClr val="tx1"/>
                </a:solidFill>
                <a:effectLst/>
              </a:rPr>
              <a:t>: Både under fast och flytande växelkurs måste real växelkurs förändras lika mycket efter en finanspolitisk åtgärd. Med fast växelkurs sker detta genom att prisnivån </a:t>
            </a:r>
            <a:r>
              <a:rPr lang="sv-SE" altLang="sv-SE" sz="1700" i="1" dirty="0" smtClean="0">
                <a:solidFill>
                  <a:schemeClr val="tx1"/>
                </a:solidFill>
                <a:effectLst/>
              </a:rPr>
              <a:t>P </a:t>
            </a:r>
            <a:r>
              <a:rPr lang="sv-SE" altLang="sv-SE" sz="1700" dirty="0" smtClean="0">
                <a:solidFill>
                  <a:schemeClr val="tx1"/>
                </a:solidFill>
                <a:effectLst/>
              </a:rPr>
              <a:t>förändras. Med flytande sker det genom att nominell växelkurs förändras. </a:t>
            </a:r>
          </a:p>
          <a:p>
            <a:pPr marL="593725" eaLnBrk="1" hangingPunct="1">
              <a:spcBef>
                <a:spcPts val="250"/>
              </a:spcBef>
              <a:spcAft>
                <a:spcPts val="6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700" b="1" dirty="0" smtClean="0">
                <a:solidFill>
                  <a:schemeClr val="tx1"/>
                </a:solidFill>
                <a:effectLst/>
              </a:rPr>
              <a:t>Men det är en viktig skillnad!</a:t>
            </a:r>
            <a:r>
              <a:rPr lang="sv-SE" altLang="sv-SE" sz="1700" dirty="0" smtClean="0">
                <a:solidFill>
                  <a:schemeClr val="tx1"/>
                </a:solidFill>
                <a:effectLst/>
              </a:rPr>
              <a:t> Prisförändringar tar tid medan nominell växelkurs kan förändringas omedelbart. </a:t>
            </a:r>
          </a:p>
          <a:p>
            <a:pPr marL="593725" eaLnBrk="1" hangingPunct="1">
              <a:spcBef>
                <a:spcPts val="250"/>
              </a:spcBef>
              <a:spcAft>
                <a:spcPts val="6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r>
              <a:rPr lang="sv-SE" altLang="sv-SE" sz="1700" dirty="0" smtClean="0">
                <a:effectLst/>
              </a:rPr>
              <a:t>Notera att vi antagit att centralbanken inte alls reagerar med förändringar i penningmängden under flytande växelkurs. Om centralbanken istället ökar penningmängden </a:t>
            </a:r>
            <a:r>
              <a:rPr lang="sv-SE" altLang="sv-SE" sz="1700" b="1" dirty="0" smtClean="0">
                <a:effectLst/>
              </a:rPr>
              <a:t>lite</a:t>
            </a:r>
            <a:r>
              <a:rPr lang="sv-SE" altLang="sv-SE" sz="1700" dirty="0" smtClean="0">
                <a:effectLst/>
              </a:rPr>
              <a:t> men inte så mycket att räntan förblir konstant kommer finanspolitiken att ha en </a:t>
            </a:r>
            <a:r>
              <a:rPr lang="sv-SE" altLang="sv-SE" sz="1700" b="1" dirty="0" smtClean="0">
                <a:effectLst/>
              </a:rPr>
              <a:t>viss</a:t>
            </a:r>
            <a:r>
              <a:rPr lang="sv-SE" altLang="sv-SE" sz="1700" dirty="0" smtClean="0">
                <a:effectLst/>
              </a:rPr>
              <a:t> effekt men inte lika stor som under fast kurs. </a:t>
            </a:r>
          </a:p>
          <a:p>
            <a:pPr marL="593725" eaLnBrk="1" hangingPunct="1">
              <a:spcBef>
                <a:spcPts val="250"/>
              </a:spcBef>
              <a:spcAft>
                <a:spcPts val="18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endParaRPr lang="sv-SE" altLang="sv-SE" sz="1700" dirty="0" smtClean="0">
              <a:solidFill>
                <a:schemeClr val="tx1"/>
              </a:solidFill>
              <a:effectLst/>
            </a:endParaRPr>
          </a:p>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endParaRPr lang="sv-SE" altLang="sv-SE" sz="1700" dirty="0" smtClean="0">
              <a:solidFill>
                <a:schemeClr val="tx1"/>
              </a:solidFill>
              <a:effectLst/>
            </a:endParaRPr>
          </a:p>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endParaRPr lang="sv-SE" altLang="sv-SE" sz="1700" dirty="0" smtClean="0">
              <a:solidFill>
                <a:schemeClr val="tx1"/>
              </a:solidFill>
              <a:effectLst/>
            </a:endParaRPr>
          </a:p>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endParaRPr lang="sv-SE" altLang="sv-SE" sz="1700" dirty="0" smtClean="0">
              <a:solidFill>
                <a:schemeClr val="tx1"/>
              </a:solidFill>
              <a:effectLst/>
            </a:endParaRPr>
          </a:p>
          <a:p>
            <a:pPr marL="593725" eaLnBrk="1" hangingPunct="1">
              <a:spcBef>
                <a:spcPts val="250"/>
              </a:spcBef>
              <a:spcAft>
                <a:spcPts val="1200"/>
              </a:spcAft>
              <a:buFont typeface="Arial" pitchFamily="34" charset="0"/>
              <a:buChar char="•"/>
              <a:tabLst>
                <a:tab pos="573088" algn="l"/>
                <a:tab pos="1487488" algn="l"/>
                <a:tab pos="2401888" algn="l"/>
                <a:tab pos="3316288" algn="l"/>
                <a:tab pos="4230688" algn="l"/>
                <a:tab pos="5145088" algn="l"/>
                <a:tab pos="6059488" algn="l"/>
                <a:tab pos="6973888" algn="l"/>
                <a:tab pos="7888288" algn="l"/>
                <a:tab pos="8802688" algn="l"/>
                <a:tab pos="9717088" algn="l"/>
              </a:tabLst>
            </a:pPr>
            <a:endParaRPr lang="sv-SE" altLang="sv-SE" sz="1700" dirty="0" smtClean="0">
              <a:solidFill>
                <a:schemeClr val="tx1"/>
              </a:solidFill>
              <a:effectLst/>
            </a:endParaRPr>
          </a:p>
        </p:txBody>
      </p:sp>
      <p:sp>
        <p:nvSpPr>
          <p:cNvPr id="5" name="Slide Number Placeholder 2"/>
          <p:cNvSpPr>
            <a:spLocks noGrp="1"/>
          </p:cNvSpPr>
          <p:nvPr>
            <p:ph type="sldNum" sz="quarter" idx="10"/>
          </p:nvPr>
        </p:nvSpPr>
        <p:spPr>
          <a:xfrm>
            <a:off x="0" y="6516688"/>
            <a:ext cx="2555875" cy="341312"/>
          </a:xfrm>
        </p:spPr>
        <p:txBody>
          <a:bodyPr/>
          <a:lstStyle/>
          <a:p>
            <a:pPr>
              <a:buFontTx/>
              <a:buNone/>
              <a:defRPr/>
            </a:pPr>
            <a:r>
              <a:rPr lang="sv-SE" altLang="sv-SE"/>
              <a:t>Sammanfattning: sid. </a:t>
            </a:r>
            <a:fld id="{7398D40F-5020-4317-BB3F-3D2933FE080E}" type="slidenum">
              <a:rPr lang="en-GB" altLang="sv-SE"/>
              <a:pPr>
                <a:buFontTx/>
                <a:buNone/>
                <a:defRPr/>
              </a:pPr>
              <a:t>28</a:t>
            </a:fld>
            <a:endParaRPr lang="en-GB" altLang="sv-SE"/>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56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56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56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356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56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1"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1698" name="Rectangle 2"/>
          <p:cNvSpPr>
            <a:spLocks noGrp="1" noChangeArrowheads="1"/>
          </p:cNvSpPr>
          <p:nvPr>
            <p:ph type="title"/>
          </p:nvPr>
        </p:nvSpPr>
        <p:spPr/>
        <p:txBody>
          <a:bodyPr/>
          <a:lstStyle/>
          <a:p>
            <a:pPr eaLnBrk="1" hangingPunct="1">
              <a:defRPr/>
            </a:pPr>
            <a:r>
              <a:rPr lang="sv-SE" altLang="sv-SE" smtClean="0"/>
              <a:t>Lång sikt</a:t>
            </a:r>
            <a:br>
              <a:rPr lang="sv-SE" altLang="sv-SE" smtClean="0"/>
            </a:br>
            <a:r>
              <a:rPr lang="sv-SE" altLang="sv-SE" sz="2800" smtClean="0"/>
              <a:t>Solow-modellen</a:t>
            </a:r>
          </a:p>
        </p:txBody>
      </p:sp>
      <p:sp>
        <p:nvSpPr>
          <p:cNvPr id="62467" name="Rectangle 3"/>
          <p:cNvSpPr>
            <a:spLocks noGrp="1" noChangeArrowheads="1"/>
          </p:cNvSpPr>
          <p:nvPr>
            <p:ph type="body" idx="1"/>
          </p:nvPr>
        </p:nvSpPr>
        <p:spPr>
          <a:xfrm>
            <a:off x="682625" y="1430338"/>
            <a:ext cx="7924800" cy="4800600"/>
          </a:xfrm>
        </p:spPr>
        <p:txBody>
          <a:bodyPr/>
          <a:lstStyle/>
          <a:p>
            <a:pPr eaLnBrk="1" hangingPunct="1">
              <a:spcBef>
                <a:spcPct val="0"/>
              </a:spcBef>
              <a:spcAft>
                <a:spcPts val="1200"/>
              </a:spcAft>
            </a:pPr>
            <a:r>
              <a:rPr lang="sv-SE" altLang="sv-SE" sz="1800" dirty="0" smtClean="0">
                <a:effectLst/>
              </a:rPr>
              <a:t>Tidigare har vi antagit att kapitalstocken och teknologin är given och konstant.</a:t>
            </a:r>
          </a:p>
          <a:p>
            <a:pPr eaLnBrk="1" hangingPunct="1">
              <a:spcBef>
                <a:spcPct val="0"/>
              </a:spcBef>
              <a:spcAft>
                <a:spcPts val="1200"/>
              </a:spcAft>
            </a:pPr>
            <a:r>
              <a:rPr lang="sv-SE" altLang="sv-SE" sz="1800" dirty="0" smtClean="0">
                <a:effectLst/>
              </a:rPr>
              <a:t>Solow-modellen ger oss möjlighet att studera också förändringar i dessa variabler.</a:t>
            </a:r>
          </a:p>
          <a:p>
            <a:pPr eaLnBrk="1" hangingPunct="1">
              <a:spcBef>
                <a:spcPct val="0"/>
              </a:spcBef>
              <a:spcAft>
                <a:spcPct val="0"/>
              </a:spcAft>
            </a:pPr>
            <a:r>
              <a:rPr lang="sv-SE" altLang="sv-SE" sz="1800" dirty="0" smtClean="0">
                <a:effectLst/>
              </a:rPr>
              <a:t>De två centrala kurvorna är </a:t>
            </a:r>
          </a:p>
          <a:p>
            <a:pPr lvl="1" eaLnBrk="1" hangingPunct="1">
              <a:spcBef>
                <a:spcPct val="0"/>
              </a:spcBef>
              <a:spcAft>
                <a:spcPct val="0"/>
              </a:spcAft>
            </a:pPr>
            <a:r>
              <a:rPr lang="sv-SE" altLang="sv-SE" sz="1800" i="1" dirty="0" smtClean="0">
                <a:effectLst/>
              </a:rPr>
              <a:t>investeringsbehovet </a:t>
            </a:r>
            <a:r>
              <a:rPr lang="sv-SE" altLang="sv-SE" sz="1800" dirty="0" smtClean="0">
                <a:effectLst/>
              </a:rPr>
              <a:t>(vad som behövs för konstant kapitalstock per sysselsatt) och </a:t>
            </a:r>
          </a:p>
          <a:p>
            <a:pPr lvl="1" eaLnBrk="1" hangingPunct="1">
              <a:spcBef>
                <a:spcPct val="0"/>
              </a:spcBef>
              <a:spcAft>
                <a:spcPts val="1200"/>
              </a:spcAft>
            </a:pPr>
            <a:r>
              <a:rPr lang="sv-SE" altLang="sv-SE" sz="1800" i="1" dirty="0" smtClean="0">
                <a:effectLst/>
              </a:rPr>
              <a:t>Investeringskurvan </a:t>
            </a:r>
            <a:r>
              <a:rPr lang="sv-SE" altLang="sv-SE" sz="1800" dirty="0" smtClean="0">
                <a:effectLst/>
              </a:rPr>
              <a:t>(en konstant andel </a:t>
            </a:r>
            <a:r>
              <a:rPr lang="sv-SE" altLang="sv-SE" sz="1800" i="1" dirty="0" smtClean="0">
                <a:effectLst/>
              </a:rPr>
              <a:t>s</a:t>
            </a:r>
            <a:r>
              <a:rPr lang="sv-SE" altLang="sv-SE" sz="1800" dirty="0" smtClean="0">
                <a:effectLst/>
              </a:rPr>
              <a:t> av produktionen)</a:t>
            </a:r>
            <a:r>
              <a:rPr lang="sv-SE" altLang="sv-SE" sz="1800" i="1" dirty="0" smtClean="0">
                <a:effectLst/>
              </a:rPr>
              <a:t>.</a:t>
            </a:r>
          </a:p>
          <a:p>
            <a:pPr eaLnBrk="1" hangingPunct="1">
              <a:spcBef>
                <a:spcPct val="0"/>
              </a:spcBef>
              <a:spcAft>
                <a:spcPts val="1200"/>
              </a:spcAft>
            </a:pPr>
            <a:r>
              <a:rPr lang="sv-SE" altLang="sv-SE" sz="1800" dirty="0" smtClean="0">
                <a:effectLst/>
              </a:rPr>
              <a:t>Båda är funktioner av kapitalstocken per arbetare </a:t>
            </a:r>
            <a:r>
              <a:rPr lang="sv-SE" altLang="sv-SE" sz="1800" i="1" dirty="0" smtClean="0">
                <a:effectLst/>
              </a:rPr>
              <a:t>K/N. </a:t>
            </a:r>
            <a:r>
              <a:rPr lang="sv-SE" altLang="sv-SE" sz="1800" dirty="0" smtClean="0">
                <a:effectLst/>
              </a:rPr>
              <a:t>Den första kurvan är en rät linje, eftersom vi antar att kapitalförslitningen är proportionell mot mängden kapital. Den andra kurvan är konkav, eftersom vi antar avtagande marginalavkastning för kapitalet.</a:t>
            </a:r>
          </a:p>
          <a:p>
            <a:pPr eaLnBrk="1" hangingPunct="1">
              <a:spcBef>
                <a:spcPct val="0"/>
              </a:spcBef>
              <a:spcAft>
                <a:spcPts val="1200"/>
              </a:spcAft>
            </a:pPr>
            <a:r>
              <a:rPr lang="sv-SE" altLang="sv-SE" sz="1800" dirty="0" smtClean="0">
                <a:effectLst/>
              </a:rPr>
              <a:t>Ekonomin rör sig automatiskt mot ett läge där investeringsbehovet är lika med investeringarna så att </a:t>
            </a:r>
            <a:r>
              <a:rPr lang="sv-SE" altLang="sv-SE" sz="1800" i="1" dirty="0" smtClean="0">
                <a:effectLst/>
              </a:rPr>
              <a:t>K </a:t>
            </a:r>
            <a:r>
              <a:rPr lang="sv-SE" altLang="sv-SE" sz="1800" dirty="0" smtClean="0">
                <a:effectLst/>
              </a:rPr>
              <a:t>och </a:t>
            </a:r>
            <a:r>
              <a:rPr lang="sv-SE" altLang="sv-SE" sz="1800" i="1" dirty="0" smtClean="0">
                <a:effectLst/>
              </a:rPr>
              <a:t>Y</a:t>
            </a:r>
            <a:r>
              <a:rPr lang="sv-SE" altLang="sv-SE" sz="1800" dirty="0" smtClean="0">
                <a:effectLst/>
              </a:rPr>
              <a:t> är konstanta – ett stationärt läge.</a:t>
            </a:r>
            <a:r>
              <a:rPr lang="sv-SE" altLang="sv-SE" sz="1800" i="1" dirty="0" smtClean="0">
                <a:effectLst/>
              </a:rPr>
              <a:t>  </a:t>
            </a:r>
          </a:p>
        </p:txBody>
      </p:sp>
      <p:sp>
        <p:nvSpPr>
          <p:cNvPr id="62468" name="Slide Number Placeholder 2"/>
          <p:cNvSpPr>
            <a:spLocks noGrp="1"/>
          </p:cNvSpPr>
          <p:nvPr>
            <p:ph type="sldNum" sz="quarter" idx="10"/>
          </p:nvPr>
        </p:nvSpPr>
        <p:spPr>
          <a:xfrm>
            <a:off x="0" y="6516688"/>
            <a:ext cx="2555875" cy="341312"/>
          </a:xfrm>
          <a:noFill/>
        </p:spPr>
        <p:txBody>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r>
              <a:rPr lang="sv-SE" altLang="sv-SE" sz="1600" smtClean="0"/>
              <a:t>Sammanfattning: sid. </a:t>
            </a:r>
            <a:fld id="{B9EE77E6-FB21-45B5-B30E-7B6D380EA713}" type="slidenum">
              <a:rPr lang="en-GB" altLang="sv-SE" sz="1600" smtClean="0"/>
              <a:pPr/>
              <a:t>29</a:t>
            </a:fld>
            <a:endParaRPr lang="en-GB" altLang="sv-SE" sz="1600" smtClean="0"/>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2"/>
          <p:cNvSpPr>
            <a:spLocks noGrp="1"/>
          </p:cNvSpPr>
          <p:nvPr>
            <p:ph type="sldNum" sz="quarter" idx="10"/>
          </p:nvPr>
        </p:nvSpPr>
        <p:spPr>
          <a:xfrm>
            <a:off x="0" y="6516688"/>
            <a:ext cx="2555875" cy="341312"/>
          </a:xfrm>
          <a:noFill/>
        </p:spPr>
        <p:txBody>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r>
              <a:rPr lang="sv-SE" altLang="sv-SE" sz="1600" smtClean="0"/>
              <a:t>Sammanfattning: sid. </a:t>
            </a:r>
            <a:fld id="{3768E483-4163-444A-B5D0-EEE39CA49F2B}" type="slidenum">
              <a:rPr lang="en-GB" altLang="sv-SE" sz="1600" smtClean="0"/>
              <a:pPr/>
              <a:t>3</a:t>
            </a:fld>
            <a:endParaRPr lang="en-GB" altLang="sv-SE" sz="1600" smtClean="0"/>
          </a:p>
        </p:txBody>
      </p:sp>
      <p:sp>
        <p:nvSpPr>
          <p:cNvPr id="267266" name="Rectangle 2"/>
          <p:cNvSpPr>
            <a:spLocks noGrp="1" noChangeArrowheads="1"/>
          </p:cNvSpPr>
          <p:nvPr>
            <p:ph type="title"/>
          </p:nvPr>
        </p:nvSpPr>
        <p:spPr/>
        <p:txBody>
          <a:bodyPr/>
          <a:lstStyle/>
          <a:p>
            <a:pPr eaLnBrk="1" hangingPunct="1">
              <a:defRPr/>
            </a:pPr>
            <a:r>
              <a:rPr lang="sv-SE" altLang="sv-SE" dirty="0" smtClean="0"/>
              <a:t>Sammanfattning: </a:t>
            </a:r>
            <a:r>
              <a:rPr lang="sv-SE" altLang="sv-SE" sz="3200" dirty="0" smtClean="0"/>
              <a:t>Kort sikt</a:t>
            </a:r>
            <a:endParaRPr lang="sv-SE" altLang="sv-SE" dirty="0" smtClean="0"/>
          </a:p>
        </p:txBody>
      </p:sp>
      <p:sp>
        <p:nvSpPr>
          <p:cNvPr id="267267" name="Rectangle 3"/>
          <p:cNvSpPr>
            <a:spLocks noChangeArrowheads="1"/>
          </p:cNvSpPr>
          <p:nvPr/>
        </p:nvSpPr>
        <p:spPr bwMode="auto">
          <a:xfrm>
            <a:off x="682625" y="1430338"/>
            <a:ext cx="8077200" cy="5008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lgn="l">
              <a:spcBef>
                <a:spcPct val="10000"/>
              </a:spcBef>
              <a:spcAft>
                <a:spcPct val="10000"/>
              </a:spcAft>
              <a:buClr>
                <a:srgbClr val="003300"/>
              </a:buClr>
              <a:buFont typeface="Wingdings" pitchFamily="2" charset="2"/>
              <a:buChar char="§"/>
              <a:defRPr sz="2800">
                <a:solidFill>
                  <a:schemeClr val="tx1"/>
                </a:solidFill>
                <a:latin typeface="Arial" pitchFamily="34" charset="0"/>
              </a:defRPr>
            </a:lvl1pPr>
            <a:lvl2pPr marL="1027113" indent="-457200" algn="l">
              <a:spcBef>
                <a:spcPct val="10000"/>
              </a:spcBef>
              <a:spcAft>
                <a:spcPct val="10000"/>
              </a:spcAft>
              <a:buClr>
                <a:srgbClr val="006600"/>
              </a:buClr>
              <a:buSzPct val="90000"/>
              <a:buFont typeface="Wingdings" pitchFamily="2" charset="2"/>
              <a:buChar char="§"/>
              <a:defRPr sz="2400">
                <a:solidFill>
                  <a:schemeClr val="tx1"/>
                </a:solidFill>
                <a:latin typeface="Arial" pitchFamily="34" charset="0"/>
              </a:defRPr>
            </a:lvl2pPr>
            <a:lvl3pPr marL="1427163" indent="-457200" algn="l">
              <a:spcBef>
                <a:spcPct val="10000"/>
              </a:spcBef>
              <a:spcAft>
                <a:spcPct val="10000"/>
              </a:spcAft>
              <a:buSzPct val="90000"/>
              <a:defRPr sz="2000">
                <a:solidFill>
                  <a:schemeClr val="tx1"/>
                </a:solidFill>
                <a:latin typeface="Arial" pitchFamily="34" charset="0"/>
              </a:defRPr>
            </a:lvl3pPr>
            <a:lvl4pPr marL="1714500" indent="-457200" algn="l">
              <a:spcBef>
                <a:spcPct val="10000"/>
              </a:spcBef>
              <a:spcAft>
                <a:spcPct val="10000"/>
              </a:spcAft>
              <a:buChar char="–"/>
              <a:defRPr sz="2000">
                <a:solidFill>
                  <a:schemeClr val="tx1"/>
                </a:solidFill>
                <a:latin typeface="Arial" pitchFamily="34" charset="0"/>
              </a:defRPr>
            </a:lvl4pPr>
            <a:lvl5pPr marL="2003425" indent="-457200" algn="l">
              <a:spcBef>
                <a:spcPct val="10000"/>
              </a:spcBef>
              <a:spcAft>
                <a:spcPct val="10000"/>
              </a:spcAft>
              <a:buChar char="»"/>
              <a:defRPr sz="2000">
                <a:solidFill>
                  <a:schemeClr val="tx1"/>
                </a:solidFill>
                <a:latin typeface="Arial" pitchFamily="34" charset="0"/>
              </a:defRPr>
            </a:lvl5pPr>
            <a:lvl6pPr marL="2460625" indent="-457200" eaLnBrk="0" fontAlgn="base" hangingPunct="0">
              <a:spcBef>
                <a:spcPct val="10000"/>
              </a:spcBef>
              <a:spcAft>
                <a:spcPct val="10000"/>
              </a:spcAft>
              <a:buChar char="»"/>
              <a:defRPr sz="2000">
                <a:solidFill>
                  <a:schemeClr val="tx1"/>
                </a:solidFill>
                <a:latin typeface="Arial" pitchFamily="34" charset="0"/>
              </a:defRPr>
            </a:lvl6pPr>
            <a:lvl7pPr marL="2917825" indent="-457200" eaLnBrk="0" fontAlgn="base" hangingPunct="0">
              <a:spcBef>
                <a:spcPct val="10000"/>
              </a:spcBef>
              <a:spcAft>
                <a:spcPct val="10000"/>
              </a:spcAft>
              <a:buChar char="»"/>
              <a:defRPr sz="2000">
                <a:solidFill>
                  <a:schemeClr val="tx1"/>
                </a:solidFill>
                <a:latin typeface="Arial" pitchFamily="34" charset="0"/>
              </a:defRPr>
            </a:lvl7pPr>
            <a:lvl8pPr marL="3375025" indent="-457200" eaLnBrk="0" fontAlgn="base" hangingPunct="0">
              <a:spcBef>
                <a:spcPct val="10000"/>
              </a:spcBef>
              <a:spcAft>
                <a:spcPct val="10000"/>
              </a:spcAft>
              <a:buChar char="»"/>
              <a:defRPr sz="2000">
                <a:solidFill>
                  <a:schemeClr val="tx1"/>
                </a:solidFill>
                <a:latin typeface="Arial" pitchFamily="34" charset="0"/>
              </a:defRPr>
            </a:lvl8pPr>
            <a:lvl9pPr marL="3832225" indent="-457200" eaLnBrk="0" fontAlgn="base" hangingPunct="0">
              <a:spcBef>
                <a:spcPct val="10000"/>
              </a:spcBef>
              <a:spcAft>
                <a:spcPct val="10000"/>
              </a:spcAft>
              <a:buChar char="»"/>
              <a:defRPr sz="2000">
                <a:solidFill>
                  <a:schemeClr val="tx1"/>
                </a:solidFill>
                <a:latin typeface="Arial" pitchFamily="34" charset="0"/>
              </a:defRPr>
            </a:lvl9pPr>
          </a:lstStyle>
          <a:p>
            <a:pPr marL="569913" lvl="1" indent="0" eaLnBrk="1" hangingPunct="1">
              <a:buClr>
                <a:srgbClr val="003300"/>
              </a:buClr>
              <a:buSzTx/>
              <a:buNone/>
            </a:pPr>
            <a:r>
              <a:rPr lang="sv-SE" altLang="sv-SE" sz="1600" b="1" dirty="0" smtClean="0"/>
              <a:t>Centrala variabler</a:t>
            </a:r>
            <a:r>
              <a:rPr lang="sv-SE" altLang="sv-SE" sz="1600" dirty="0" smtClean="0"/>
              <a:t>: Produktion, ränta  och växelkurs endogena (kan bestäms inom modellen). Priser och kapitalstock exogena (bestäms utanför modellen). </a:t>
            </a:r>
          </a:p>
          <a:p>
            <a:pPr marL="569913" lvl="1" indent="0" eaLnBrk="1" hangingPunct="1">
              <a:buClr>
                <a:srgbClr val="003300"/>
              </a:buClr>
              <a:buSzTx/>
              <a:buNone/>
            </a:pPr>
            <a:r>
              <a:rPr lang="sv-SE" altLang="sv-SE" sz="1600" b="1" dirty="0" smtClean="0"/>
              <a:t>Centrala modeller</a:t>
            </a:r>
            <a:r>
              <a:rPr lang="sv-SE" altLang="sv-SE" sz="1600" dirty="0" smtClean="0"/>
              <a:t>: 45 graders (varumarknad), </a:t>
            </a:r>
            <a:r>
              <a:rPr lang="sv-SE" altLang="sv-SE" sz="1600" i="1" dirty="0"/>
              <a:t>IS-LM</a:t>
            </a:r>
            <a:r>
              <a:rPr lang="sv-SE" altLang="sv-SE" sz="1600" dirty="0"/>
              <a:t> </a:t>
            </a:r>
            <a:r>
              <a:rPr lang="sv-SE" altLang="sv-SE" sz="1600" dirty="0" smtClean="0"/>
              <a:t>(+penningmarknad) och </a:t>
            </a:r>
            <a:r>
              <a:rPr lang="sv-SE" altLang="sv-SE" sz="1600" dirty="0" err="1"/>
              <a:t>Mundell</a:t>
            </a:r>
            <a:r>
              <a:rPr lang="sv-SE" altLang="sv-SE" sz="1600" dirty="0"/>
              <a:t> </a:t>
            </a:r>
            <a:r>
              <a:rPr lang="sv-SE" altLang="sv-SE" sz="1600" dirty="0" smtClean="0"/>
              <a:t>Flemming (+växelkurs). </a:t>
            </a:r>
          </a:p>
          <a:p>
            <a:pPr lvl="2" eaLnBrk="1" hangingPunct="1">
              <a:spcBef>
                <a:spcPts val="600"/>
              </a:spcBef>
              <a:spcAft>
                <a:spcPts val="0"/>
              </a:spcAft>
              <a:buClr>
                <a:srgbClr val="003300"/>
              </a:buClr>
              <a:buSzTx/>
            </a:pPr>
            <a:r>
              <a:rPr lang="sv-SE" altLang="sv-SE" sz="1400" dirty="0" smtClean="0"/>
              <a:t>45 graders diagrammet – efterfrågan bestämmer produktionen. Multiplikator och autonom konsumtion viktigt. (</a:t>
            </a:r>
            <a:r>
              <a:rPr lang="sv-SE" altLang="sv-SE" sz="1400" i="1" dirty="0" smtClean="0"/>
              <a:t>Y </a:t>
            </a:r>
            <a:r>
              <a:rPr lang="sv-SE" altLang="sv-SE" sz="1400" dirty="0" smtClean="0"/>
              <a:t>endogen men inte </a:t>
            </a:r>
            <a:r>
              <a:rPr lang="sv-SE" altLang="sv-SE" sz="1400" i="1" dirty="0" smtClean="0"/>
              <a:t>i</a:t>
            </a:r>
            <a:r>
              <a:rPr lang="sv-SE" altLang="sv-SE" sz="1400" dirty="0" smtClean="0"/>
              <a:t>)</a:t>
            </a:r>
          </a:p>
          <a:p>
            <a:pPr lvl="2" eaLnBrk="1" hangingPunct="1">
              <a:spcBef>
                <a:spcPts val="600"/>
              </a:spcBef>
              <a:spcAft>
                <a:spcPts val="0"/>
              </a:spcAft>
              <a:buClr>
                <a:srgbClr val="003300"/>
              </a:buClr>
              <a:buSzTx/>
            </a:pPr>
            <a:r>
              <a:rPr lang="sv-SE" altLang="sv-SE" sz="1400" i="1" dirty="0" smtClean="0"/>
              <a:t>IS</a:t>
            </a:r>
            <a:r>
              <a:rPr lang="sv-SE" altLang="sv-SE" sz="1400" dirty="0" smtClean="0"/>
              <a:t>-kurvan, varumarknadsjämvikt. </a:t>
            </a:r>
            <a:r>
              <a:rPr lang="sv-SE" altLang="sv-SE" sz="1400" i="1" dirty="0" smtClean="0"/>
              <a:t>Y</a:t>
            </a:r>
            <a:r>
              <a:rPr lang="sv-SE" altLang="sv-SE" sz="1400" dirty="0" smtClean="0"/>
              <a:t> bestäms av </a:t>
            </a:r>
            <a:r>
              <a:rPr lang="sv-SE" altLang="sv-SE" sz="1400" i="1" dirty="0" smtClean="0"/>
              <a:t>i </a:t>
            </a:r>
            <a:r>
              <a:rPr lang="sv-SE" altLang="sv-SE" sz="1400" dirty="0" smtClean="0"/>
              <a:t>via </a:t>
            </a:r>
            <a:r>
              <a:rPr lang="sv-SE" altLang="sv-SE" sz="1400" i="1" dirty="0" smtClean="0"/>
              <a:t>I </a:t>
            </a:r>
            <a:r>
              <a:rPr lang="sv-SE" altLang="sv-SE" sz="1400" dirty="0" smtClean="0"/>
              <a:t>(</a:t>
            </a:r>
            <a:r>
              <a:rPr lang="sv-SE" altLang="sv-SE" sz="1400" dirty="0"/>
              <a:t>g</a:t>
            </a:r>
            <a:r>
              <a:rPr lang="sv-SE" altLang="sv-SE" sz="1400" dirty="0" smtClean="0"/>
              <a:t>ivet exogena variabler).</a:t>
            </a:r>
          </a:p>
          <a:p>
            <a:pPr lvl="2" eaLnBrk="1" hangingPunct="1">
              <a:spcBef>
                <a:spcPts val="600"/>
              </a:spcBef>
              <a:spcAft>
                <a:spcPts val="0"/>
              </a:spcAft>
              <a:buClr>
                <a:srgbClr val="003300"/>
              </a:buClr>
              <a:buSzTx/>
            </a:pPr>
            <a:r>
              <a:rPr lang="sv-SE" altLang="sv-SE" sz="1400" i="1" dirty="0" smtClean="0"/>
              <a:t>LM</a:t>
            </a:r>
            <a:r>
              <a:rPr lang="sv-SE" altLang="sv-SE" sz="1400" dirty="0" smtClean="0"/>
              <a:t>-kurvan, penningmarknadsjämvikt,  </a:t>
            </a:r>
            <a:r>
              <a:rPr lang="sv-SE" altLang="sv-SE" sz="1400" i="1" dirty="0" smtClean="0"/>
              <a:t>i</a:t>
            </a:r>
            <a:r>
              <a:rPr lang="sv-SE" altLang="sv-SE" sz="1400" dirty="0" smtClean="0"/>
              <a:t> bestäms av </a:t>
            </a:r>
            <a:r>
              <a:rPr lang="sv-SE" altLang="sv-SE" sz="1400" i="1" dirty="0" smtClean="0"/>
              <a:t>Y </a:t>
            </a:r>
            <a:r>
              <a:rPr lang="sv-SE" altLang="sv-SE" sz="1400" dirty="0" smtClean="0"/>
              <a:t>(</a:t>
            </a:r>
            <a:r>
              <a:rPr lang="sv-SE" altLang="sv-SE" sz="1400" dirty="0"/>
              <a:t>givet exogena variabler</a:t>
            </a:r>
            <a:r>
              <a:rPr lang="sv-SE" altLang="sv-SE" sz="1400" dirty="0" smtClean="0"/>
              <a:t>).</a:t>
            </a:r>
            <a:endParaRPr lang="sv-SE" altLang="sv-SE" sz="1400" i="1" dirty="0" smtClean="0"/>
          </a:p>
          <a:p>
            <a:pPr lvl="2" eaLnBrk="1" hangingPunct="1">
              <a:spcBef>
                <a:spcPts val="600"/>
              </a:spcBef>
              <a:spcAft>
                <a:spcPts val="0"/>
              </a:spcAft>
              <a:buClr>
                <a:srgbClr val="003300"/>
              </a:buClr>
              <a:buSzTx/>
            </a:pPr>
            <a:r>
              <a:rPr lang="sv-SE" altLang="sv-SE" sz="1400" i="1" dirty="0" smtClean="0"/>
              <a:t>IS-LM, </a:t>
            </a:r>
            <a:r>
              <a:rPr lang="sv-SE" altLang="sv-SE" sz="1400" dirty="0" smtClean="0"/>
              <a:t>samtidig jämvikt, dubbelriktat samband (</a:t>
            </a:r>
            <a:r>
              <a:rPr lang="sv-SE" altLang="sv-SE" sz="1400" i="1" dirty="0" smtClean="0"/>
              <a:t>Y </a:t>
            </a:r>
            <a:r>
              <a:rPr lang="sv-SE" altLang="sv-SE" sz="1400" dirty="0" smtClean="0"/>
              <a:t>och </a:t>
            </a:r>
            <a:r>
              <a:rPr lang="sv-SE" altLang="sv-SE" sz="1400" i="1" dirty="0" smtClean="0"/>
              <a:t>i </a:t>
            </a:r>
            <a:r>
              <a:rPr lang="sv-SE" altLang="sv-SE" sz="1400" dirty="0" smtClean="0"/>
              <a:t>båda endogent bestämda)</a:t>
            </a:r>
            <a:r>
              <a:rPr lang="sv-SE" altLang="sv-SE" sz="1400" i="1" dirty="0" smtClean="0"/>
              <a:t>.</a:t>
            </a:r>
          </a:p>
          <a:p>
            <a:pPr lvl="2" eaLnBrk="1" hangingPunct="1">
              <a:spcBef>
                <a:spcPts val="600"/>
              </a:spcBef>
              <a:spcAft>
                <a:spcPts val="0"/>
              </a:spcAft>
              <a:buClr>
                <a:srgbClr val="003300"/>
              </a:buClr>
              <a:buSzTx/>
            </a:pPr>
            <a:r>
              <a:rPr lang="sv-SE" altLang="sv-SE" sz="1400" dirty="0" smtClean="0"/>
              <a:t>45-graders diagram för öppen ekonomi, real och nominell växelkurs, Handelsbalans (nettoexport) bestäms i varumarknadsjämvikt. (</a:t>
            </a:r>
            <a:r>
              <a:rPr lang="sv-SE" altLang="sv-SE" sz="1400" i="1" dirty="0" smtClean="0"/>
              <a:t>Y </a:t>
            </a:r>
            <a:r>
              <a:rPr lang="sv-SE" altLang="sv-SE" sz="1400" dirty="0" smtClean="0"/>
              <a:t>endogen, växelkurs </a:t>
            </a:r>
            <a:r>
              <a:rPr lang="sv-SE" altLang="sv-SE" sz="1400" dirty="0"/>
              <a:t>och ränta </a:t>
            </a:r>
            <a:r>
              <a:rPr lang="sv-SE" altLang="sv-SE" sz="1400" dirty="0" smtClean="0"/>
              <a:t>exogena)</a:t>
            </a:r>
          </a:p>
          <a:p>
            <a:pPr lvl="2" eaLnBrk="1" hangingPunct="1">
              <a:spcBef>
                <a:spcPts val="600"/>
              </a:spcBef>
              <a:spcAft>
                <a:spcPts val="0"/>
              </a:spcAft>
              <a:buClr>
                <a:srgbClr val="003300"/>
              </a:buClr>
              <a:buSzTx/>
            </a:pPr>
            <a:r>
              <a:rPr lang="sv-SE" altLang="sv-SE" sz="1400" dirty="0" smtClean="0"/>
              <a:t>Mundell-Fleming, </a:t>
            </a:r>
            <a:r>
              <a:rPr lang="sv-SE" altLang="sv-SE" sz="1400" i="1" dirty="0" smtClean="0"/>
              <a:t>(IS-LM </a:t>
            </a:r>
            <a:r>
              <a:rPr lang="sv-SE" altLang="sv-SE" sz="1400" dirty="0" smtClean="0"/>
              <a:t>+ endogen växelkursbestämning via ränteparitet), (växelkurs, </a:t>
            </a:r>
            <a:r>
              <a:rPr lang="sv-SE" altLang="sv-SE" sz="1400" i="1" dirty="0" smtClean="0"/>
              <a:t>Y</a:t>
            </a:r>
            <a:r>
              <a:rPr lang="sv-SE" altLang="sv-SE" sz="1400" dirty="0" smtClean="0"/>
              <a:t> och </a:t>
            </a:r>
            <a:r>
              <a:rPr lang="sv-SE" altLang="sv-SE" sz="1400" i="1" dirty="0" smtClean="0"/>
              <a:t>i  </a:t>
            </a:r>
            <a:r>
              <a:rPr lang="sv-SE" altLang="sv-SE" sz="1400" dirty="0" smtClean="0"/>
              <a:t>bestäms endogent)</a:t>
            </a:r>
          </a:p>
          <a:p>
            <a:pPr lvl="2" eaLnBrk="1" hangingPunct="1">
              <a:spcBef>
                <a:spcPts val="600"/>
              </a:spcBef>
              <a:spcAft>
                <a:spcPts val="0"/>
              </a:spcAft>
              <a:buClr>
                <a:srgbClr val="003300"/>
              </a:buClr>
              <a:buSzTx/>
            </a:pPr>
            <a:r>
              <a:rPr lang="sv-SE" altLang="sv-SE" sz="1400" dirty="0" smtClean="0"/>
              <a:t>Notera att andra variabler som direkt beror på en endogen variabel också ska betraktas som endogena. Vi antar tex att konsumtionen bestäms enligt </a:t>
            </a:r>
            <a:r>
              <a:rPr lang="sv-SE" altLang="sv-SE" sz="1400" i="1" dirty="0" smtClean="0"/>
              <a:t>C</a:t>
            </a:r>
            <a:r>
              <a:rPr lang="sv-SE" altLang="sv-SE" sz="1400" dirty="0" smtClean="0"/>
              <a:t>=C(</a:t>
            </a:r>
            <a:r>
              <a:rPr lang="sv-SE" altLang="sv-SE" sz="1400" i="1" dirty="0" smtClean="0"/>
              <a:t>Y-T</a:t>
            </a:r>
            <a:r>
              <a:rPr lang="sv-SE" altLang="sv-SE" sz="1400" dirty="0" smtClean="0"/>
              <a:t>). Om </a:t>
            </a:r>
            <a:r>
              <a:rPr lang="sv-SE" altLang="sv-SE" sz="1400" i="1" dirty="0" smtClean="0"/>
              <a:t>Y</a:t>
            </a:r>
            <a:r>
              <a:rPr lang="sv-SE" altLang="sv-SE" sz="1400" dirty="0" smtClean="0"/>
              <a:t> är endogen blir också </a:t>
            </a:r>
            <a:r>
              <a:rPr lang="sv-SE" altLang="sv-SE" sz="1400" i="1" dirty="0" smtClean="0"/>
              <a:t>C</a:t>
            </a:r>
            <a:r>
              <a:rPr lang="sv-SE" altLang="sv-SE" sz="1400" dirty="0" smtClean="0"/>
              <a:t> endogen. Hur är det med </a:t>
            </a:r>
            <a:r>
              <a:rPr lang="sv-SE" altLang="sv-SE" sz="1400" i="1" dirty="0" smtClean="0"/>
              <a:t>NX </a:t>
            </a:r>
            <a:r>
              <a:rPr lang="sv-SE" altLang="sv-SE" sz="1400" dirty="0" smtClean="0"/>
              <a:t>om </a:t>
            </a:r>
            <a:r>
              <a:rPr lang="sv-SE" altLang="sv-SE" sz="1400" i="1" dirty="0" smtClean="0"/>
              <a:t>Y </a:t>
            </a:r>
            <a:r>
              <a:rPr lang="sv-SE" altLang="sv-SE" sz="1400" dirty="0" smtClean="0"/>
              <a:t>är endogen?</a:t>
            </a:r>
          </a:p>
          <a:p>
            <a:pPr lvl="2" eaLnBrk="1" hangingPunct="1">
              <a:buClr>
                <a:srgbClr val="003300"/>
              </a:buClr>
              <a:buSzTx/>
            </a:pPr>
            <a:endParaRPr lang="sv-SE" altLang="sv-SE" sz="1200" i="1" dirty="0" smtClean="0"/>
          </a:p>
        </p:txBody>
      </p:sp>
    </p:spTree>
    <p:extLst>
      <p:ext uri="{BB962C8B-B14F-4D97-AF65-F5344CB8AC3E}">
        <p14:creationId xmlns:p14="http://schemas.microsoft.com/office/powerpoint/2010/main" val="367849907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726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726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726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7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Grp="1" noChangeArrowheads="1"/>
          </p:cNvSpPr>
          <p:nvPr>
            <p:ph type="title"/>
          </p:nvPr>
        </p:nvSpPr>
        <p:spPr/>
        <p:txBody>
          <a:bodyPr/>
          <a:lstStyle/>
          <a:p>
            <a:pPr eaLnBrk="1" hangingPunct="1">
              <a:defRPr/>
            </a:pPr>
            <a:r>
              <a:rPr lang="sv-SE" dirty="0" smtClean="0"/>
              <a:t>Stationärt läge </a:t>
            </a:r>
          </a:p>
        </p:txBody>
      </p:sp>
      <p:sp>
        <p:nvSpPr>
          <p:cNvPr id="336899" name="Rectangle 3"/>
          <p:cNvSpPr>
            <a:spLocks noChangeArrowheads="1"/>
          </p:cNvSpPr>
          <p:nvPr/>
        </p:nvSpPr>
        <p:spPr bwMode="auto">
          <a:xfrm>
            <a:off x="609600" y="76200"/>
            <a:ext cx="8077200" cy="1143000"/>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spcBef>
                <a:spcPct val="0"/>
              </a:spcBef>
              <a:buClrTx/>
              <a:buFontTx/>
              <a:buNone/>
              <a:defRPr/>
            </a:pPr>
            <a:endParaRPr lang="sv-SE" sz="3600">
              <a:effectLst>
                <a:outerShdw blurRad="38100" dist="38100" dir="2700000" algn="tl">
                  <a:srgbClr val="C0C0C0"/>
                </a:outerShdw>
              </a:effectLst>
            </a:endParaRPr>
          </a:p>
        </p:txBody>
      </p:sp>
      <p:sp>
        <p:nvSpPr>
          <p:cNvPr id="336900" name="Rectangle 4"/>
          <p:cNvSpPr>
            <a:spLocks noChangeArrowheads="1"/>
          </p:cNvSpPr>
          <p:nvPr/>
        </p:nvSpPr>
        <p:spPr bwMode="auto">
          <a:xfrm>
            <a:off x="609600" y="76200"/>
            <a:ext cx="8077200" cy="1143000"/>
          </a:xfrm>
          <a:prstGeom prst="rect">
            <a:avLst/>
          </a:prstGeom>
          <a:noFill/>
          <a:ln>
            <a:noFill/>
          </a:ln>
          <a:effectLst/>
          <a:extLst>
            <a:ext uri="{909E8E84-426E-40DD-AFC4-6F175D3DCCD1}">
              <a14:hiddenFill xmlns:a14="http://schemas.microsoft.com/office/drawing/2010/main">
                <a:solidFill>
                  <a:schemeClr val="bg1">
                    <a:alpha val="50000"/>
                  </a:scheme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spcBef>
                <a:spcPct val="0"/>
              </a:spcBef>
              <a:buClrTx/>
              <a:buFontTx/>
              <a:buNone/>
              <a:defRPr/>
            </a:pPr>
            <a:endParaRPr lang="sv-SE" sz="3600">
              <a:effectLst>
                <a:outerShdw blurRad="38100" dist="38100" dir="2700000" algn="tl">
                  <a:srgbClr val="C0C0C0"/>
                </a:outerShdw>
              </a:effectLst>
            </a:endParaRPr>
          </a:p>
        </p:txBody>
      </p:sp>
      <p:sp>
        <p:nvSpPr>
          <p:cNvPr id="336902" name="Rectangle 6"/>
          <p:cNvSpPr>
            <a:spLocks noChangeArrowheads="1"/>
          </p:cNvSpPr>
          <p:nvPr/>
        </p:nvSpPr>
        <p:spPr bwMode="auto">
          <a:xfrm>
            <a:off x="221085" y="1347119"/>
            <a:ext cx="2971800" cy="771029"/>
          </a:xfrm>
          <a:prstGeom prst="rect">
            <a:avLst/>
          </a:prstGeom>
          <a:noFill/>
          <a:ln>
            <a:noFill/>
          </a:ln>
          <a:effectLst/>
          <a:extLst/>
        </p:spPr>
        <p:txBody>
          <a:bodyPr/>
          <a:lstStyle/>
          <a:p>
            <a:pPr algn="l" eaLnBrk="1" hangingPunct="1">
              <a:spcBef>
                <a:spcPct val="10000"/>
              </a:spcBef>
              <a:spcAft>
                <a:spcPct val="10000"/>
              </a:spcAft>
              <a:buClrTx/>
              <a:buNone/>
              <a:defRPr/>
            </a:pPr>
            <a:r>
              <a:rPr lang="en-US" sz="1800" dirty="0">
                <a:solidFill>
                  <a:schemeClr val="tx1"/>
                </a:solidFill>
                <a:latin typeface="+mj-lt"/>
              </a:rPr>
              <a:t>Om </a:t>
            </a:r>
            <a:r>
              <a:rPr lang="en-US" sz="1800" i="1" dirty="0" smtClean="0">
                <a:solidFill>
                  <a:schemeClr val="tx1"/>
                </a:solidFill>
                <a:latin typeface="+mj-lt"/>
              </a:rPr>
              <a:t>k </a:t>
            </a:r>
            <a:r>
              <a:rPr lang="en-US" sz="1800" dirty="0" err="1" smtClean="0">
                <a:solidFill>
                  <a:schemeClr val="tx1"/>
                </a:solidFill>
                <a:latin typeface="+mj-lt"/>
              </a:rPr>
              <a:t>är</a:t>
            </a:r>
            <a:r>
              <a:rPr lang="en-US" sz="1800" dirty="0" smtClean="0">
                <a:solidFill>
                  <a:schemeClr val="tx1"/>
                </a:solidFill>
                <a:latin typeface="+mj-lt"/>
              </a:rPr>
              <a:t> </a:t>
            </a:r>
            <a:r>
              <a:rPr lang="en-US" sz="1800" dirty="0" err="1" smtClean="0">
                <a:solidFill>
                  <a:schemeClr val="tx1"/>
                </a:solidFill>
                <a:latin typeface="+mj-lt"/>
              </a:rPr>
              <a:t>lika</a:t>
            </a:r>
            <a:r>
              <a:rPr lang="en-US" sz="1800" dirty="0" smtClean="0">
                <a:solidFill>
                  <a:schemeClr val="tx1"/>
                </a:solidFill>
                <a:latin typeface="+mj-lt"/>
              </a:rPr>
              <a:t> med </a:t>
            </a:r>
            <a:r>
              <a:rPr lang="en-US" sz="1800" i="1" dirty="0" smtClean="0">
                <a:solidFill>
                  <a:schemeClr val="tx1"/>
                </a:solidFill>
                <a:latin typeface="+mj-lt"/>
              </a:rPr>
              <a:t>k* </a:t>
            </a:r>
            <a:r>
              <a:rPr lang="en-US" sz="1800" dirty="0" err="1" smtClean="0">
                <a:solidFill>
                  <a:schemeClr val="tx1"/>
                </a:solidFill>
                <a:latin typeface="+mj-lt"/>
              </a:rPr>
              <a:t>är</a:t>
            </a:r>
            <a:r>
              <a:rPr lang="en-US" sz="1800" dirty="0" smtClean="0">
                <a:solidFill>
                  <a:schemeClr val="tx1"/>
                </a:solidFill>
                <a:latin typeface="+mj-lt"/>
              </a:rPr>
              <a:t> </a:t>
            </a:r>
            <a:r>
              <a:rPr lang="sv-SE" sz="1800" i="1" dirty="0" err="1">
                <a:solidFill>
                  <a:srgbClr val="000000"/>
                </a:solidFill>
                <a:latin typeface="Arial"/>
              </a:rPr>
              <a:t>s</a:t>
            </a:r>
            <a:r>
              <a:rPr lang="sv-SE" sz="1800" baseline="10000" dirty="0" err="1">
                <a:solidFill>
                  <a:srgbClr val="000000"/>
                </a:solidFill>
                <a:latin typeface="Arial"/>
                <a:sym typeface="Symbol"/>
              </a:rPr>
              <a:t></a:t>
            </a:r>
            <a:r>
              <a:rPr lang="sv-SE" sz="1800" i="1" dirty="0" err="1" smtClean="0">
                <a:solidFill>
                  <a:srgbClr val="000000"/>
                </a:solidFill>
                <a:latin typeface="Arial"/>
                <a:sym typeface="Symbol"/>
              </a:rPr>
              <a:t>f</a:t>
            </a:r>
            <a:r>
              <a:rPr lang="sv-SE" sz="1800" dirty="0" smtClean="0">
                <a:solidFill>
                  <a:srgbClr val="000000"/>
                </a:solidFill>
                <a:latin typeface="Arial"/>
                <a:sym typeface="Symbol"/>
              </a:rPr>
              <a:t>(</a:t>
            </a:r>
            <a:r>
              <a:rPr lang="en-US" sz="1800" i="1" dirty="0" smtClean="0">
                <a:solidFill>
                  <a:srgbClr val="000000"/>
                </a:solidFill>
                <a:latin typeface="Arial"/>
              </a:rPr>
              <a:t>k</a:t>
            </a:r>
            <a:r>
              <a:rPr lang="sv-SE" sz="1800" dirty="0" smtClean="0">
                <a:solidFill>
                  <a:srgbClr val="000000"/>
                </a:solidFill>
                <a:latin typeface="Arial"/>
                <a:sym typeface="Symbol"/>
              </a:rPr>
              <a:t>) = </a:t>
            </a:r>
            <a:r>
              <a:rPr lang="sv-SE" sz="1800" i="1" dirty="0" smtClean="0">
                <a:solidFill>
                  <a:srgbClr val="000000"/>
                </a:solidFill>
                <a:latin typeface="Arial"/>
                <a:sym typeface="Symbol"/>
              </a:rPr>
              <a:t></a:t>
            </a:r>
            <a:r>
              <a:rPr lang="sv-SE" sz="1800" baseline="10000" dirty="0" smtClean="0">
                <a:solidFill>
                  <a:srgbClr val="000000"/>
                </a:solidFill>
                <a:latin typeface="Arial"/>
                <a:sym typeface="Symbol"/>
              </a:rPr>
              <a:t> </a:t>
            </a:r>
            <a:r>
              <a:rPr lang="en-US" sz="1800" i="1" dirty="0">
                <a:solidFill>
                  <a:srgbClr val="000000"/>
                </a:solidFill>
                <a:latin typeface="Arial"/>
              </a:rPr>
              <a:t> </a:t>
            </a:r>
            <a:r>
              <a:rPr lang="en-US" sz="1800" i="1" dirty="0" smtClean="0">
                <a:solidFill>
                  <a:srgbClr val="000000"/>
                </a:solidFill>
                <a:latin typeface="Arial"/>
              </a:rPr>
              <a:t>k</a:t>
            </a:r>
            <a:endParaRPr lang="sv-SE" sz="1800" dirty="0">
              <a:solidFill>
                <a:schemeClr val="tx1"/>
              </a:solidFill>
              <a:latin typeface="+mj-lt"/>
            </a:endParaRPr>
          </a:p>
        </p:txBody>
      </p:sp>
      <p:grpSp>
        <p:nvGrpSpPr>
          <p:cNvPr id="37912" name="Group 8"/>
          <p:cNvGrpSpPr>
            <a:grpSpLocks/>
          </p:cNvGrpSpPr>
          <p:nvPr/>
        </p:nvGrpSpPr>
        <p:grpSpPr bwMode="auto">
          <a:xfrm>
            <a:off x="3649297" y="1557370"/>
            <a:ext cx="5170854" cy="4924393"/>
            <a:chOff x="2781" y="731"/>
            <a:chExt cx="2858" cy="2731"/>
          </a:xfrm>
        </p:grpSpPr>
        <p:sp>
          <p:nvSpPr>
            <p:cNvPr id="37915" name="Line 9"/>
            <p:cNvSpPr>
              <a:spLocks noChangeShapeType="1"/>
            </p:cNvSpPr>
            <p:nvPr/>
          </p:nvSpPr>
          <p:spPr bwMode="auto">
            <a:xfrm>
              <a:off x="2781" y="731"/>
              <a:ext cx="6" cy="2367"/>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6" name="Line 10"/>
            <p:cNvSpPr>
              <a:spLocks noChangeShapeType="1"/>
            </p:cNvSpPr>
            <p:nvPr/>
          </p:nvSpPr>
          <p:spPr bwMode="auto">
            <a:xfrm flipH="1" flipV="1">
              <a:off x="2781" y="3100"/>
              <a:ext cx="2415"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8" name="Rectangle 12"/>
            <p:cNvSpPr>
              <a:spLocks noChangeArrowheads="1"/>
            </p:cNvSpPr>
            <p:nvPr/>
          </p:nvSpPr>
          <p:spPr bwMode="auto">
            <a:xfrm>
              <a:off x="5100" y="3002"/>
              <a:ext cx="539" cy="20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28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28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28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2800">
                  <a:solidFill>
                    <a:schemeClr val="tx1"/>
                  </a:solidFill>
                  <a:latin typeface="Arial" charset="0"/>
                </a:defRPr>
              </a:lvl9pPr>
            </a:lstStyle>
            <a:p>
              <a:pPr>
                <a:buFontTx/>
                <a:buNone/>
              </a:pPr>
              <a:r>
                <a:rPr lang="sv-SE" altLang="en-US" sz="1800" i="1" dirty="0"/>
                <a:t>k</a:t>
              </a:r>
              <a:r>
                <a:rPr lang="sv-SE" altLang="en-US" sz="1800" i="1" dirty="0" smtClean="0"/>
                <a:t>=K/N</a:t>
              </a:r>
              <a:endParaRPr lang="sv-SE" altLang="en-US" sz="1800" i="1" dirty="0"/>
            </a:p>
          </p:txBody>
        </p:sp>
        <p:sp>
          <p:nvSpPr>
            <p:cNvPr id="37919" name="Rectangle 13"/>
            <p:cNvSpPr>
              <a:spLocks noChangeArrowheads="1"/>
            </p:cNvSpPr>
            <p:nvPr/>
          </p:nvSpPr>
          <p:spPr bwMode="auto">
            <a:xfrm>
              <a:off x="2971" y="3258"/>
              <a:ext cx="2091" cy="20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28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28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28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2800">
                  <a:solidFill>
                    <a:schemeClr val="tx1"/>
                  </a:solidFill>
                  <a:latin typeface="Arial" charset="0"/>
                </a:defRPr>
              </a:lvl9pPr>
            </a:lstStyle>
            <a:p>
              <a:pPr>
                <a:buFontTx/>
                <a:buNone/>
              </a:pPr>
              <a:r>
                <a:rPr lang="sv-SE" altLang="en-US" sz="1800" dirty="0" smtClean="0"/>
                <a:t>Kapital (per sysselsatt)</a:t>
              </a:r>
              <a:endParaRPr lang="sv-SE" altLang="en-US" sz="1800" dirty="0"/>
            </a:p>
          </p:txBody>
        </p:sp>
        <p:sp>
          <p:nvSpPr>
            <p:cNvPr id="37920" name="Freeform 14"/>
            <p:cNvSpPr>
              <a:spLocks/>
            </p:cNvSpPr>
            <p:nvPr/>
          </p:nvSpPr>
          <p:spPr bwMode="auto">
            <a:xfrm>
              <a:off x="2805" y="1641"/>
              <a:ext cx="2560" cy="1447"/>
            </a:xfrm>
            <a:custGeom>
              <a:avLst/>
              <a:gdLst>
                <a:gd name="T0" fmla="*/ 0 w 2560"/>
                <a:gd name="T1" fmla="*/ 1447 h 1447"/>
                <a:gd name="T2" fmla="*/ 505 w 2560"/>
                <a:gd name="T3" fmla="*/ 804 h 1447"/>
                <a:gd name="T4" fmla="*/ 1446 w 2560"/>
                <a:gd name="T5" fmla="*/ 228 h 1447"/>
                <a:gd name="T6" fmla="*/ 2131 w 2560"/>
                <a:gd name="T7" fmla="*/ 36 h 1447"/>
                <a:gd name="T8" fmla="*/ 2560 w 2560"/>
                <a:gd name="T9" fmla="*/ 10 h 14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60" h="1447">
                  <a:moveTo>
                    <a:pt x="0" y="1447"/>
                  </a:moveTo>
                  <a:cubicBezTo>
                    <a:pt x="84" y="1340"/>
                    <a:pt x="264" y="1007"/>
                    <a:pt x="505" y="804"/>
                  </a:cubicBezTo>
                  <a:cubicBezTo>
                    <a:pt x="746" y="601"/>
                    <a:pt x="1175" y="356"/>
                    <a:pt x="1446" y="228"/>
                  </a:cubicBezTo>
                  <a:cubicBezTo>
                    <a:pt x="1717" y="100"/>
                    <a:pt x="1945" y="72"/>
                    <a:pt x="2131" y="36"/>
                  </a:cubicBezTo>
                  <a:cubicBezTo>
                    <a:pt x="2317" y="0"/>
                    <a:pt x="2471" y="15"/>
                    <a:pt x="2560" y="10"/>
                  </a:cubicBezTo>
                </a:path>
              </a:pathLst>
            </a:custGeom>
            <a:noFill/>
            <a:ln w="38100" cap="flat" cmpd="sng">
              <a:solidFill>
                <a:srgbClr val="3F715E"/>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21" name="Line 15"/>
            <p:cNvSpPr>
              <a:spLocks noChangeShapeType="1"/>
            </p:cNvSpPr>
            <p:nvPr/>
          </p:nvSpPr>
          <p:spPr bwMode="auto">
            <a:xfrm flipV="1">
              <a:off x="2792" y="1178"/>
              <a:ext cx="2419" cy="193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 name="Freeform 14"/>
            <p:cNvSpPr>
              <a:spLocks/>
            </p:cNvSpPr>
            <p:nvPr/>
          </p:nvSpPr>
          <p:spPr bwMode="auto">
            <a:xfrm>
              <a:off x="2801" y="856"/>
              <a:ext cx="2570" cy="2240"/>
            </a:xfrm>
            <a:custGeom>
              <a:avLst/>
              <a:gdLst>
                <a:gd name="T0" fmla="*/ 0 w 2560"/>
                <a:gd name="T1" fmla="*/ 1447 h 1447"/>
                <a:gd name="T2" fmla="*/ 505 w 2560"/>
                <a:gd name="T3" fmla="*/ 804 h 1447"/>
                <a:gd name="T4" fmla="*/ 1446 w 2560"/>
                <a:gd name="T5" fmla="*/ 228 h 1447"/>
                <a:gd name="T6" fmla="*/ 2131 w 2560"/>
                <a:gd name="T7" fmla="*/ 36 h 1447"/>
                <a:gd name="T8" fmla="*/ 2560 w 2560"/>
                <a:gd name="T9" fmla="*/ 10 h 1447"/>
                <a:gd name="T10" fmla="*/ 0 60000 65536"/>
                <a:gd name="T11" fmla="*/ 0 60000 65536"/>
                <a:gd name="T12" fmla="*/ 0 60000 65536"/>
                <a:gd name="T13" fmla="*/ 0 60000 65536"/>
                <a:gd name="T14" fmla="*/ 0 60000 65536"/>
                <a:gd name="connsiteX0" fmla="*/ 0 w 10000"/>
                <a:gd name="connsiteY0" fmla="*/ 9931 h 9931"/>
                <a:gd name="connsiteX1" fmla="*/ 1973 w 10000"/>
                <a:gd name="connsiteY1" fmla="*/ 5487 h 9931"/>
                <a:gd name="connsiteX2" fmla="*/ 5627 w 10000"/>
                <a:gd name="connsiteY2" fmla="*/ 1578 h 9931"/>
                <a:gd name="connsiteX3" fmla="*/ 8324 w 10000"/>
                <a:gd name="connsiteY3" fmla="*/ 180 h 9931"/>
                <a:gd name="connsiteX4" fmla="*/ 10000 w 10000"/>
                <a:gd name="connsiteY4" fmla="*/ 0 h 9931"/>
                <a:gd name="connsiteX0" fmla="*/ 0 w 10000"/>
                <a:gd name="connsiteY0" fmla="*/ 10000 h 10000"/>
                <a:gd name="connsiteX1" fmla="*/ 2446 w 10000"/>
                <a:gd name="connsiteY1" fmla="*/ 5073 h 10000"/>
                <a:gd name="connsiteX2" fmla="*/ 5627 w 10000"/>
                <a:gd name="connsiteY2" fmla="*/ 1589 h 10000"/>
                <a:gd name="connsiteX3" fmla="*/ 8324 w 10000"/>
                <a:gd name="connsiteY3" fmla="*/ 181 h 10000"/>
                <a:gd name="connsiteX4" fmla="*/ 10000 w 10000"/>
                <a:gd name="connsiteY4" fmla="*/ 0 h 10000"/>
                <a:gd name="connsiteX0" fmla="*/ 0 w 10041"/>
                <a:gd name="connsiteY0" fmla="*/ 10095 h 10095"/>
                <a:gd name="connsiteX1" fmla="*/ 2446 w 10041"/>
                <a:gd name="connsiteY1" fmla="*/ 5168 h 10095"/>
                <a:gd name="connsiteX2" fmla="*/ 5627 w 10041"/>
                <a:gd name="connsiteY2" fmla="*/ 1684 h 10095"/>
                <a:gd name="connsiteX3" fmla="*/ 8324 w 10041"/>
                <a:gd name="connsiteY3" fmla="*/ 276 h 10095"/>
                <a:gd name="connsiteX4" fmla="*/ 10041 w 10041"/>
                <a:gd name="connsiteY4" fmla="*/ 0 h 100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41" h="10095">
                  <a:moveTo>
                    <a:pt x="0" y="10095"/>
                  </a:moveTo>
                  <a:cubicBezTo>
                    <a:pt x="328" y="9351"/>
                    <a:pt x="1508" y="6570"/>
                    <a:pt x="2446" y="5168"/>
                  </a:cubicBezTo>
                  <a:cubicBezTo>
                    <a:pt x="3384" y="3766"/>
                    <a:pt x="4647" y="2499"/>
                    <a:pt x="5627" y="1684"/>
                  </a:cubicBezTo>
                  <a:cubicBezTo>
                    <a:pt x="6607" y="869"/>
                    <a:pt x="7598" y="527"/>
                    <a:pt x="8324" y="276"/>
                  </a:cubicBezTo>
                  <a:cubicBezTo>
                    <a:pt x="9051" y="26"/>
                    <a:pt x="9693" y="35"/>
                    <a:pt x="10041" y="0"/>
                  </a:cubicBezTo>
                </a:path>
              </a:pathLst>
            </a:custGeom>
            <a:noFill/>
            <a:ln w="38100" cap="flat" cmpd="sng">
              <a:solidFill>
                <a:schemeClr val="accent2"/>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7897" name="Rectangle 19"/>
          <p:cNvSpPr>
            <a:spLocks noChangeArrowheads="1"/>
          </p:cNvSpPr>
          <p:nvPr/>
        </p:nvSpPr>
        <p:spPr bwMode="auto">
          <a:xfrm>
            <a:off x="6516216" y="5805264"/>
            <a:ext cx="389850" cy="369332"/>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28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28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28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2800">
                <a:solidFill>
                  <a:schemeClr val="tx1"/>
                </a:solidFill>
                <a:latin typeface="Arial" charset="0"/>
              </a:defRPr>
            </a:lvl9pPr>
          </a:lstStyle>
          <a:p>
            <a:pPr>
              <a:buFontTx/>
              <a:buNone/>
            </a:pPr>
            <a:r>
              <a:rPr lang="sv-SE" altLang="en-US" sz="1800" i="1" dirty="0" smtClean="0"/>
              <a:t>k*</a:t>
            </a:r>
            <a:endParaRPr lang="sv-SE" altLang="en-US" sz="1800" i="1" dirty="0"/>
          </a:p>
        </p:txBody>
      </p:sp>
      <p:sp>
        <p:nvSpPr>
          <p:cNvPr id="37905" name="Line 18"/>
          <p:cNvSpPr>
            <a:spLocks noChangeShapeType="1"/>
          </p:cNvSpPr>
          <p:nvPr/>
        </p:nvSpPr>
        <p:spPr bwMode="auto">
          <a:xfrm flipV="1">
            <a:off x="6679257" y="3460753"/>
            <a:ext cx="4763" cy="236855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6" name="Line 20"/>
          <p:cNvSpPr>
            <a:spLocks noChangeShapeType="1"/>
          </p:cNvSpPr>
          <p:nvPr/>
        </p:nvSpPr>
        <p:spPr bwMode="auto">
          <a:xfrm flipH="1">
            <a:off x="3639196" y="3460753"/>
            <a:ext cx="30448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08" name="Text Box 23"/>
          <p:cNvSpPr txBox="1">
            <a:spLocks noChangeArrowheads="1"/>
          </p:cNvSpPr>
          <p:nvPr/>
        </p:nvSpPr>
        <p:spPr bwMode="auto">
          <a:xfrm>
            <a:off x="189558" y="4625978"/>
            <a:ext cx="2540000" cy="492125"/>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28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28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28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2800">
                <a:solidFill>
                  <a:schemeClr val="tx1"/>
                </a:solidFill>
                <a:latin typeface="Arial" charset="0"/>
              </a:defRPr>
            </a:lvl9pPr>
          </a:lstStyle>
          <a:p>
            <a:pPr algn="l">
              <a:spcBef>
                <a:spcPct val="60000"/>
              </a:spcBef>
              <a:buFontTx/>
              <a:buNone/>
            </a:pPr>
            <a:r>
              <a:rPr lang="sv-SE" altLang="en-US" sz="1600" dirty="0"/>
              <a:t>Tillskott </a:t>
            </a:r>
            <a:r>
              <a:rPr lang="sv-SE" altLang="en-US" sz="1600" dirty="0" err="1"/>
              <a:t>pga</a:t>
            </a:r>
            <a:r>
              <a:rPr lang="sv-SE" altLang="en-US" sz="1600" dirty="0"/>
              <a:t> </a:t>
            </a:r>
            <a:r>
              <a:rPr lang="sv-SE" altLang="en-US" sz="1600" dirty="0" smtClean="0"/>
              <a:t>investeringar </a:t>
            </a:r>
            <a:r>
              <a:rPr lang="sv-SE" altLang="en-US" sz="1600" dirty="0"/>
              <a:t>vid tidpunkt 0</a:t>
            </a:r>
          </a:p>
        </p:txBody>
      </p:sp>
      <p:sp>
        <p:nvSpPr>
          <p:cNvPr id="37909" name="Line 24"/>
          <p:cNvSpPr>
            <a:spLocks noChangeShapeType="1"/>
          </p:cNvSpPr>
          <p:nvPr/>
        </p:nvSpPr>
        <p:spPr bwMode="auto">
          <a:xfrm flipV="1">
            <a:off x="2551758" y="3441703"/>
            <a:ext cx="1079500" cy="140811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910" name="Text Box 22"/>
          <p:cNvSpPr txBox="1">
            <a:spLocks noChangeArrowheads="1"/>
          </p:cNvSpPr>
          <p:nvPr/>
        </p:nvSpPr>
        <p:spPr bwMode="auto">
          <a:xfrm>
            <a:off x="176858" y="5592766"/>
            <a:ext cx="2976563" cy="492125"/>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28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28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28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2800">
                <a:solidFill>
                  <a:schemeClr val="tx1"/>
                </a:solidFill>
                <a:latin typeface="Arial" charset="0"/>
              </a:defRPr>
            </a:lvl9pPr>
          </a:lstStyle>
          <a:p>
            <a:pPr algn="l">
              <a:spcBef>
                <a:spcPct val="60000"/>
              </a:spcBef>
              <a:buFontTx/>
              <a:buNone/>
            </a:pPr>
            <a:r>
              <a:rPr lang="sv-SE" altLang="en-US" sz="1600" dirty="0"/>
              <a:t>Förlust </a:t>
            </a:r>
            <a:r>
              <a:rPr lang="sv-SE" altLang="en-US" sz="1600" dirty="0" err="1"/>
              <a:t>pga</a:t>
            </a:r>
            <a:r>
              <a:rPr lang="sv-SE" altLang="en-US" sz="1600" dirty="0"/>
              <a:t> kapitalförslitning vid tidpunkt 0</a:t>
            </a:r>
          </a:p>
        </p:txBody>
      </p:sp>
      <p:sp>
        <p:nvSpPr>
          <p:cNvPr id="37911" name="Line 25"/>
          <p:cNvSpPr>
            <a:spLocks noChangeShapeType="1"/>
          </p:cNvSpPr>
          <p:nvPr/>
        </p:nvSpPr>
        <p:spPr bwMode="auto">
          <a:xfrm flipV="1">
            <a:off x="2729558" y="3500441"/>
            <a:ext cx="901700" cy="215265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 name="Line 20"/>
          <p:cNvSpPr>
            <a:spLocks noChangeShapeType="1"/>
          </p:cNvSpPr>
          <p:nvPr/>
        </p:nvSpPr>
        <p:spPr bwMode="auto">
          <a:xfrm flipH="1">
            <a:off x="3615383" y="2201865"/>
            <a:ext cx="30448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899" name="Line 26"/>
          <p:cNvSpPr>
            <a:spLocks noChangeShapeType="1"/>
          </p:cNvSpPr>
          <p:nvPr/>
        </p:nvSpPr>
        <p:spPr bwMode="auto">
          <a:xfrm flipV="1">
            <a:off x="4795838" y="5384800"/>
            <a:ext cx="0" cy="2063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type="triangl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6929" name="Rectangle 33"/>
          <p:cNvSpPr>
            <a:spLocks noChangeArrowheads="1"/>
          </p:cNvSpPr>
          <p:nvPr/>
        </p:nvSpPr>
        <p:spPr bwMode="auto">
          <a:xfrm>
            <a:off x="192088" y="2057726"/>
            <a:ext cx="2971800" cy="1752649"/>
          </a:xfrm>
          <a:prstGeom prst="rect">
            <a:avLst/>
          </a:prstGeom>
          <a:noFill/>
          <a:ln>
            <a:noFill/>
          </a:ln>
          <a:effectLst/>
        </p:spPr>
        <p:txBody>
          <a:bodyPr/>
          <a:lstStyle>
            <a:lvl1pPr>
              <a:defRPr sz="2800">
                <a:solidFill>
                  <a:schemeClr val="tx1"/>
                </a:solidFill>
                <a:latin typeface="Arial" charset="0"/>
              </a:defRPr>
            </a:lvl1pPr>
            <a:lvl2pPr marL="742950" indent="-285750">
              <a:defRPr sz="2800">
                <a:solidFill>
                  <a:schemeClr val="tx1"/>
                </a:solidFill>
                <a:latin typeface="Arial" charset="0"/>
              </a:defRPr>
            </a:lvl2pPr>
            <a:lvl3pPr marL="1143000" indent="-228600">
              <a:defRPr sz="2800">
                <a:solidFill>
                  <a:schemeClr val="tx1"/>
                </a:solidFill>
                <a:latin typeface="Arial" charset="0"/>
              </a:defRPr>
            </a:lvl3pPr>
            <a:lvl4pPr marL="1600200" indent="-228600">
              <a:defRPr sz="2800">
                <a:solidFill>
                  <a:schemeClr val="tx1"/>
                </a:solidFill>
                <a:latin typeface="Arial" charset="0"/>
              </a:defRPr>
            </a:lvl4pPr>
            <a:lvl5pPr marL="2057400" indent="-228600">
              <a:defRPr sz="2800">
                <a:solidFill>
                  <a:schemeClr val="tx1"/>
                </a:solidFill>
                <a:latin typeface="Arial" charset="0"/>
              </a:defRPr>
            </a:lvl5pPr>
            <a:lvl6pPr marL="2514600" indent="-228600" algn="ctr" eaLnBrk="0" fontAlgn="base" hangingPunct="0">
              <a:spcBef>
                <a:spcPct val="75000"/>
              </a:spcBef>
              <a:spcAft>
                <a:spcPct val="0"/>
              </a:spcAft>
              <a:buClr>
                <a:schemeClr val="tx1"/>
              </a:buClr>
              <a:buChar char="•"/>
              <a:defRPr sz="2800">
                <a:solidFill>
                  <a:schemeClr val="tx1"/>
                </a:solidFill>
                <a:latin typeface="Arial" charset="0"/>
              </a:defRPr>
            </a:lvl6pPr>
            <a:lvl7pPr marL="2971800" indent="-228600" algn="ctr" eaLnBrk="0" fontAlgn="base" hangingPunct="0">
              <a:spcBef>
                <a:spcPct val="75000"/>
              </a:spcBef>
              <a:spcAft>
                <a:spcPct val="0"/>
              </a:spcAft>
              <a:buClr>
                <a:schemeClr val="tx1"/>
              </a:buClr>
              <a:buChar char="•"/>
              <a:defRPr sz="2800">
                <a:solidFill>
                  <a:schemeClr val="tx1"/>
                </a:solidFill>
                <a:latin typeface="Arial" charset="0"/>
              </a:defRPr>
            </a:lvl7pPr>
            <a:lvl8pPr marL="3429000" indent="-228600" algn="ctr" eaLnBrk="0" fontAlgn="base" hangingPunct="0">
              <a:spcBef>
                <a:spcPct val="75000"/>
              </a:spcBef>
              <a:spcAft>
                <a:spcPct val="0"/>
              </a:spcAft>
              <a:buClr>
                <a:schemeClr val="tx1"/>
              </a:buClr>
              <a:buChar char="•"/>
              <a:defRPr sz="2800">
                <a:solidFill>
                  <a:schemeClr val="tx1"/>
                </a:solidFill>
                <a:latin typeface="Arial" charset="0"/>
              </a:defRPr>
            </a:lvl8pPr>
            <a:lvl9pPr marL="3886200" indent="-228600" algn="ctr" eaLnBrk="0" fontAlgn="base" hangingPunct="0">
              <a:spcBef>
                <a:spcPct val="75000"/>
              </a:spcBef>
              <a:spcAft>
                <a:spcPct val="0"/>
              </a:spcAft>
              <a:buClr>
                <a:schemeClr val="tx1"/>
              </a:buClr>
              <a:buChar char="•"/>
              <a:defRPr sz="2800">
                <a:solidFill>
                  <a:schemeClr val="tx1"/>
                </a:solidFill>
                <a:latin typeface="Arial" charset="0"/>
              </a:defRPr>
            </a:lvl9pPr>
          </a:lstStyle>
          <a:p>
            <a:pPr algn="l" eaLnBrk="1" hangingPunct="1">
              <a:spcBef>
                <a:spcPct val="10000"/>
              </a:spcBef>
              <a:spcAft>
                <a:spcPct val="10000"/>
              </a:spcAft>
              <a:buClrTx/>
              <a:buFont typeface="Wingdings" pitchFamily="2" charset="2"/>
              <a:buNone/>
            </a:pPr>
            <a:r>
              <a:rPr lang="sv-SE" altLang="en-US" sz="1800" b="1" dirty="0" smtClean="0"/>
              <a:t>Slutsatser:</a:t>
            </a:r>
            <a:endParaRPr lang="sv-SE" altLang="en-US" sz="1800" b="1" dirty="0"/>
          </a:p>
          <a:p>
            <a:pPr algn="l" eaLnBrk="1" hangingPunct="1">
              <a:spcBef>
                <a:spcPct val="10000"/>
              </a:spcBef>
              <a:spcAft>
                <a:spcPct val="10000"/>
              </a:spcAft>
              <a:buClrTx/>
              <a:buNone/>
            </a:pPr>
            <a:r>
              <a:rPr lang="sv-SE" altLang="en-US" sz="1800" dirty="0" smtClean="0"/>
              <a:t>Om </a:t>
            </a:r>
            <a:r>
              <a:rPr lang="sv-SE" altLang="en-US" sz="1800" i="1" dirty="0" smtClean="0"/>
              <a:t>k=k* </a:t>
            </a:r>
            <a:r>
              <a:rPr lang="sv-SE" altLang="en-US" sz="1800" dirty="0" smtClean="0"/>
              <a:t>är kapital-stocken och därmed produktionen konstant – ett </a:t>
            </a:r>
            <a:r>
              <a:rPr lang="sv-SE" altLang="en-US" sz="1800" b="1" dirty="0" smtClean="0"/>
              <a:t>stationärt läge.</a:t>
            </a:r>
            <a:endParaRPr lang="sv-SE" altLang="en-US" sz="1800" dirty="0" smtClean="0"/>
          </a:p>
          <a:p>
            <a:pPr algn="l" eaLnBrk="1" hangingPunct="1">
              <a:spcBef>
                <a:spcPct val="10000"/>
              </a:spcBef>
              <a:spcAft>
                <a:spcPct val="10000"/>
              </a:spcAft>
              <a:buClrTx/>
              <a:buNone/>
            </a:pPr>
            <a:r>
              <a:rPr lang="sv-SE" altLang="en-US" sz="1800" dirty="0" smtClean="0"/>
              <a:t>Om </a:t>
            </a:r>
            <a:r>
              <a:rPr lang="sv-SE" altLang="en-US" sz="1800" i="1" dirty="0" smtClean="0"/>
              <a:t>k </a:t>
            </a:r>
            <a:r>
              <a:rPr lang="sv-SE" altLang="en-US" sz="1800" dirty="0" smtClean="0"/>
              <a:t>avviker från</a:t>
            </a:r>
            <a:r>
              <a:rPr lang="sv-SE" altLang="en-US" sz="1800" i="1" dirty="0" smtClean="0"/>
              <a:t> k</a:t>
            </a:r>
            <a:r>
              <a:rPr lang="sv-SE" altLang="en-US" sz="1800" i="1" dirty="0"/>
              <a:t>* </a:t>
            </a:r>
            <a:r>
              <a:rPr lang="sv-SE" altLang="en-US" sz="1800" dirty="0" smtClean="0"/>
              <a:t>rör sig </a:t>
            </a:r>
            <a:r>
              <a:rPr lang="sv-SE" altLang="en-US" sz="1800" i="1" dirty="0" smtClean="0"/>
              <a:t>k </a:t>
            </a:r>
            <a:r>
              <a:rPr lang="sv-SE" altLang="en-US" sz="1800" dirty="0" smtClean="0"/>
              <a:t>mot </a:t>
            </a:r>
            <a:r>
              <a:rPr lang="sv-SE" altLang="en-US" sz="1800" i="1" dirty="0" smtClean="0"/>
              <a:t>k* och y</a:t>
            </a:r>
            <a:r>
              <a:rPr lang="sv-SE" altLang="en-US" sz="1800" dirty="0" smtClean="0"/>
              <a:t> mot </a:t>
            </a:r>
            <a:r>
              <a:rPr lang="sv-SE" altLang="en-US" sz="1800" i="1" dirty="0" smtClean="0"/>
              <a:t>y*</a:t>
            </a:r>
            <a:endParaRPr lang="sv-SE" altLang="en-US" sz="1800" dirty="0"/>
          </a:p>
        </p:txBody>
      </p:sp>
      <p:sp>
        <p:nvSpPr>
          <p:cNvPr id="34" name="Slide Number Placeholder 3"/>
          <p:cNvSpPr>
            <a:spLocks noGrp="1"/>
          </p:cNvSpPr>
          <p:nvPr>
            <p:ph type="sldNum" sz="quarter" idx="10"/>
          </p:nvPr>
        </p:nvSpPr>
        <p:spPr>
          <a:xfrm>
            <a:off x="0" y="6548834"/>
            <a:ext cx="1900238" cy="336550"/>
          </a:xfrm>
        </p:spPr>
        <p:txBody>
          <a:bodyPr/>
          <a:lstStyle/>
          <a:p>
            <a:pPr>
              <a:defRPr/>
            </a:pPr>
            <a:r>
              <a:rPr lang="sv-SE" dirty="0" smtClean="0"/>
              <a:t>K13: </a:t>
            </a:r>
            <a:r>
              <a:rPr lang="sv-SE" dirty="0"/>
              <a:t>sid. </a:t>
            </a:r>
            <a:fld id="{71B7D319-3509-4EF6-A7CA-BA2351681FF6}" type="slidenum">
              <a:rPr lang="en-GB"/>
              <a:pPr>
                <a:defRPr/>
              </a:pPr>
              <a:t>30</a:t>
            </a:fld>
            <a:endParaRPr lang="en-GB" dirty="0"/>
          </a:p>
        </p:txBody>
      </p:sp>
      <p:graphicFrame>
        <p:nvGraphicFramePr>
          <p:cNvPr id="2" name="Object 1"/>
          <p:cNvGraphicFramePr>
            <a:graphicFrameLocks noChangeAspect="1"/>
          </p:cNvGraphicFramePr>
          <p:nvPr>
            <p:extLst>
              <p:ext uri="{D42A27DB-BD31-4B8C-83A1-F6EECF244321}">
                <p14:modId xmlns:p14="http://schemas.microsoft.com/office/powerpoint/2010/main" val="2140843287"/>
              </p:ext>
            </p:extLst>
          </p:nvPr>
        </p:nvGraphicFramePr>
        <p:xfrm>
          <a:off x="7911355" y="2892301"/>
          <a:ext cx="800100" cy="320675"/>
        </p:xfrm>
        <a:graphic>
          <a:graphicData uri="http://schemas.openxmlformats.org/presentationml/2006/ole">
            <mc:AlternateContent xmlns:mc="http://schemas.openxmlformats.org/markup-compatibility/2006">
              <mc:Choice xmlns:v="urn:schemas-microsoft-com:vml" Requires="v">
                <p:oleObj spid="_x0000_s70697" name="Equation" r:id="rId3" imgW="533160" imgH="215640" progId="Equation.3">
                  <p:embed/>
                </p:oleObj>
              </mc:Choice>
              <mc:Fallback>
                <p:oleObj name="Equation" r:id="rId3" imgW="533160" imgH="2156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11355" y="2892301"/>
                        <a:ext cx="8001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ct 2"/>
          <p:cNvGraphicFramePr>
            <a:graphicFrameLocks noChangeAspect="1"/>
          </p:cNvGraphicFramePr>
          <p:nvPr>
            <p:extLst>
              <p:ext uri="{D42A27DB-BD31-4B8C-83A1-F6EECF244321}">
                <p14:modId xmlns:p14="http://schemas.microsoft.com/office/powerpoint/2010/main" val="2143258463"/>
              </p:ext>
            </p:extLst>
          </p:nvPr>
        </p:nvGraphicFramePr>
        <p:xfrm>
          <a:off x="7884368" y="2138238"/>
          <a:ext cx="533400" cy="266700"/>
        </p:xfrm>
        <a:graphic>
          <a:graphicData uri="http://schemas.openxmlformats.org/presentationml/2006/ole">
            <mc:AlternateContent xmlns:mc="http://schemas.openxmlformats.org/markup-compatibility/2006">
              <mc:Choice xmlns:v="urn:schemas-microsoft-com:vml" Requires="v">
                <p:oleObj spid="_x0000_s70698" name="Equation" r:id="rId5" imgW="355320" imgH="177480" progId="Equation.3">
                  <p:embed/>
                </p:oleObj>
              </mc:Choice>
              <mc:Fallback>
                <p:oleObj name="Equation" r:id="rId5" imgW="355320" imgH="177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4368" y="2138238"/>
                        <a:ext cx="5334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1828810760"/>
              </p:ext>
            </p:extLst>
          </p:nvPr>
        </p:nvGraphicFramePr>
        <p:xfrm>
          <a:off x="8226425" y="1484313"/>
          <a:ext cx="476250" cy="320675"/>
        </p:xfrm>
        <a:graphic>
          <a:graphicData uri="http://schemas.openxmlformats.org/presentationml/2006/ole">
            <mc:AlternateContent xmlns:mc="http://schemas.openxmlformats.org/markup-compatibility/2006">
              <mc:Choice xmlns:v="urn:schemas-microsoft-com:vml" Requires="v">
                <p:oleObj spid="_x0000_s70699" name="Equation" r:id="rId7" imgW="317160" imgH="215640" progId="Equation.3">
                  <p:embed/>
                </p:oleObj>
              </mc:Choice>
              <mc:Fallback>
                <p:oleObj name="Equation" r:id="rId7" imgW="317160" imgH="215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26425" y="1484313"/>
                        <a:ext cx="47625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tangle 4"/>
          <p:cNvSpPr/>
          <p:nvPr/>
        </p:nvSpPr>
        <p:spPr>
          <a:xfrm>
            <a:off x="3222067" y="1989073"/>
            <a:ext cx="389850" cy="369332"/>
          </a:xfrm>
          <a:prstGeom prst="rect">
            <a:avLst/>
          </a:prstGeom>
        </p:spPr>
        <p:txBody>
          <a:bodyPr wrap="none">
            <a:spAutoFit/>
          </a:bodyPr>
          <a:lstStyle/>
          <a:p>
            <a:pPr>
              <a:buNone/>
            </a:pPr>
            <a:r>
              <a:rPr lang="sv-SE" altLang="en-US" sz="1800" i="1" dirty="0">
                <a:solidFill>
                  <a:schemeClr val="tx1"/>
                </a:solidFill>
                <a:latin typeface="+mn-lt"/>
              </a:rPr>
              <a:t>y*</a:t>
            </a:r>
            <a:endParaRPr lang="en-US" sz="1800" i="1" dirty="0">
              <a:solidFill>
                <a:schemeClr val="tx1"/>
              </a:solidFill>
              <a:latin typeface="+mn-lt"/>
            </a:endParaRPr>
          </a:p>
        </p:txBody>
      </p:sp>
      <p:sp>
        <p:nvSpPr>
          <p:cNvPr id="35" name="Line 18"/>
          <p:cNvSpPr>
            <a:spLocks noChangeShapeType="1"/>
          </p:cNvSpPr>
          <p:nvPr/>
        </p:nvSpPr>
        <p:spPr bwMode="auto">
          <a:xfrm flipV="1">
            <a:off x="6686533" y="2234705"/>
            <a:ext cx="4763" cy="236855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Rectangle 5"/>
          <p:cNvSpPr/>
          <p:nvPr/>
        </p:nvSpPr>
        <p:spPr>
          <a:xfrm>
            <a:off x="3205655" y="1245672"/>
            <a:ext cx="819455" cy="369332"/>
          </a:xfrm>
          <a:prstGeom prst="rect">
            <a:avLst/>
          </a:prstGeom>
        </p:spPr>
        <p:txBody>
          <a:bodyPr wrap="none">
            <a:spAutoFit/>
          </a:bodyPr>
          <a:lstStyle/>
          <a:p>
            <a:pPr>
              <a:buNone/>
            </a:pPr>
            <a:r>
              <a:rPr lang="sv-SE" altLang="en-US" sz="1800" i="1" dirty="0" smtClean="0">
                <a:latin typeface="Arial" charset="0"/>
              </a:rPr>
              <a:t>y=Y/N</a:t>
            </a:r>
            <a:endParaRPr lang="sv-SE" altLang="en-US" sz="1800" i="1" dirty="0">
              <a:latin typeface="Arial" charset="0"/>
            </a:endParaRPr>
          </a:p>
        </p:txBody>
      </p:sp>
    </p:spTree>
    <p:extLst>
      <p:ext uri="{BB962C8B-B14F-4D97-AF65-F5344CB8AC3E}">
        <p14:creationId xmlns:p14="http://schemas.microsoft.com/office/powerpoint/2010/main" val="31401739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36902"/>
                                        </p:tgtEl>
                                        <p:attrNameLst>
                                          <p:attrName>style.visibility</p:attrName>
                                        </p:attrNameLst>
                                      </p:cBhvr>
                                      <p:to>
                                        <p:strVal val="visible"/>
                                      </p:to>
                                    </p:set>
                                    <p:animEffect transition="in" filter="wipe(left)">
                                      <p:cBhvr>
                                        <p:cTn id="7" dur="500"/>
                                        <p:tgtEl>
                                          <p:spTgt spid="33690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7908"/>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0"/>
                                          </p:stCondLst>
                                        </p:cTn>
                                        <p:tgtEl>
                                          <p:spTgt spid="37909"/>
                                        </p:tgtEl>
                                        <p:attrNameLst>
                                          <p:attrName>style.visibility</p:attrName>
                                        </p:attrNameLst>
                                      </p:cBhvr>
                                      <p:to>
                                        <p:strVal val="visible"/>
                                      </p:to>
                                    </p:set>
                                  </p:childTnLst>
                                </p:cTn>
                              </p:par>
                              <p:par>
                                <p:cTn id="14" presetID="1" presetClass="entr" presetSubtype="0" fill="hold" grpId="0" nodeType="withEffect">
                                  <p:stCondLst>
                                    <p:cond delay="0"/>
                                  </p:stCondLst>
                                  <p:childTnLst>
                                    <p:set>
                                      <p:cBhvr>
                                        <p:cTn id="15" dur="1" fill="hold">
                                          <p:stCondLst>
                                            <p:cond delay="0"/>
                                          </p:stCondLst>
                                        </p:cTn>
                                        <p:tgtEl>
                                          <p:spTgt spid="37906"/>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37905"/>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7910"/>
                                        </p:tgtEl>
                                        <p:attrNameLst>
                                          <p:attrName>style.visibility</p:attrName>
                                        </p:attrNameLst>
                                      </p:cBhvr>
                                      <p:to>
                                        <p:strVal val="visible"/>
                                      </p:to>
                                    </p:set>
                                  </p:childTnLst>
                                </p:cTn>
                              </p:par>
                              <p:par>
                                <p:cTn id="22" presetID="1" presetClass="entr" presetSubtype="0" fill="hold" grpId="0" nodeType="withEffect">
                                  <p:stCondLst>
                                    <p:cond delay="0"/>
                                  </p:stCondLst>
                                  <p:childTnLst>
                                    <p:set>
                                      <p:cBhvr>
                                        <p:cTn id="23" dur="1" fill="hold">
                                          <p:stCondLst>
                                            <p:cond delay="0"/>
                                          </p:stCondLst>
                                        </p:cTn>
                                        <p:tgtEl>
                                          <p:spTgt spid="37911"/>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5"/>
                                        </p:tgtEl>
                                        <p:attrNameLst>
                                          <p:attrName>style.visibility</p:attrName>
                                        </p:attrNameLst>
                                      </p:cBhvr>
                                      <p:to>
                                        <p:strVal val="visible"/>
                                      </p:to>
                                    </p:set>
                                  </p:childTnLst>
                                </p:cTn>
                              </p:par>
                              <p:par>
                                <p:cTn id="28" presetID="1" presetClass="entr" presetSubtype="0" fill="hold" grpId="0" nodeType="withEffect">
                                  <p:stCondLst>
                                    <p:cond delay="0"/>
                                  </p:stCondLst>
                                  <p:childTnLst>
                                    <p:set>
                                      <p:cBhvr>
                                        <p:cTn id="29" dur="1" fill="hold">
                                          <p:stCondLst>
                                            <p:cond delay="0"/>
                                          </p:stCondLst>
                                        </p:cTn>
                                        <p:tgtEl>
                                          <p:spTgt spid="36"/>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5"/>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336929">
                                            <p:txEl>
                                              <p:pRg st="0" end="0"/>
                                            </p:txEl>
                                          </p:spTgt>
                                        </p:tgtEl>
                                        <p:attrNameLst>
                                          <p:attrName>style.visibility</p:attrName>
                                        </p:attrNameLst>
                                      </p:cBhvr>
                                      <p:to>
                                        <p:strVal val="visible"/>
                                      </p:to>
                                    </p:set>
                                    <p:animEffect transition="in" filter="wipe(left)">
                                      <p:cBhvr>
                                        <p:cTn id="36" dur="500"/>
                                        <p:tgtEl>
                                          <p:spTgt spid="336929">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336929">
                                            <p:txEl>
                                              <p:pRg st="1" end="1"/>
                                            </p:txEl>
                                          </p:spTgt>
                                        </p:tgtEl>
                                        <p:attrNameLst>
                                          <p:attrName>style.visibility</p:attrName>
                                        </p:attrNameLst>
                                      </p:cBhvr>
                                      <p:to>
                                        <p:strVal val="visible"/>
                                      </p:to>
                                    </p:set>
                                    <p:animEffect transition="in" filter="wipe(left)">
                                      <p:cBhvr>
                                        <p:cTn id="41" dur="500"/>
                                        <p:tgtEl>
                                          <p:spTgt spid="336929">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336929">
                                            <p:txEl>
                                              <p:pRg st="2" end="2"/>
                                            </p:txEl>
                                          </p:spTgt>
                                        </p:tgtEl>
                                        <p:attrNameLst>
                                          <p:attrName>style.visibility</p:attrName>
                                        </p:attrNameLst>
                                      </p:cBhvr>
                                      <p:to>
                                        <p:strVal val="visible"/>
                                      </p:to>
                                    </p:set>
                                    <p:animEffect transition="in" filter="wipe(left)">
                                      <p:cBhvr>
                                        <p:cTn id="46" dur="500"/>
                                        <p:tgtEl>
                                          <p:spTgt spid="33692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6902" grpId="0"/>
      <p:bldP spid="37905" grpId="0" animBg="1"/>
      <p:bldP spid="37906" grpId="0" animBg="1"/>
      <p:bldP spid="37908" grpId="0"/>
      <p:bldP spid="37909" grpId="0" animBg="1"/>
      <p:bldP spid="37910" grpId="0"/>
      <p:bldP spid="37911" grpId="0" animBg="1"/>
      <p:bldP spid="36" grpId="0" animBg="1"/>
      <p:bldP spid="336929" grpId="0" build="p" bldLvl="2"/>
      <p:bldP spid="5" grpId="0"/>
      <p:bldP spid="3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pPr eaLnBrk="1" hangingPunct="1">
              <a:defRPr/>
            </a:pPr>
            <a:r>
              <a:rPr lang="sv-SE" dirty="0" smtClean="0">
                <a:cs typeface="+mj-cs"/>
              </a:rPr>
              <a:t>Ökning av sparandet</a:t>
            </a:r>
          </a:p>
        </p:txBody>
      </p:sp>
      <p:sp>
        <p:nvSpPr>
          <p:cNvPr id="12" name="Rectangle 3"/>
          <p:cNvSpPr txBox="1">
            <a:spLocks noChangeArrowheads="1"/>
          </p:cNvSpPr>
          <p:nvPr/>
        </p:nvSpPr>
        <p:spPr bwMode="auto">
          <a:xfrm>
            <a:off x="250825" y="1444625"/>
            <a:ext cx="2881313" cy="2776538"/>
          </a:xfrm>
          <a:prstGeom prst="rect">
            <a:avLst/>
          </a:prstGeom>
          <a:noFill/>
          <a:ln>
            <a:noFill/>
          </a:ln>
          <a:effectLst/>
          <a:extLst/>
        </p:spPr>
        <p:txBody>
          <a:bodyPr lIns="90000" tIns="46800" rIns="90000" bIns="46800"/>
          <a:lst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a:lstStyle>
          <a:p>
            <a:pPr eaLnBrk="1" hangingPunct="1">
              <a:defRPr/>
            </a:pPr>
            <a:r>
              <a:rPr lang="sv-SE" sz="1800" kern="0" dirty="0" smtClean="0">
                <a:effectLst/>
              </a:rPr>
              <a:t>Vad händer om spar-kvoten ökar från </a:t>
            </a:r>
            <a:r>
              <a:rPr lang="sv-SE" sz="1800" i="1" kern="0" dirty="0" err="1" smtClean="0">
                <a:effectLst/>
              </a:rPr>
              <a:t>s</a:t>
            </a:r>
            <a:r>
              <a:rPr lang="sv-SE" sz="1800" i="1" kern="0" baseline="-25000" dirty="0" err="1" smtClean="0">
                <a:effectLst/>
              </a:rPr>
              <a:t>b</a:t>
            </a:r>
            <a:r>
              <a:rPr lang="sv-SE" sz="1800" kern="0" dirty="0" smtClean="0">
                <a:effectLst/>
              </a:rPr>
              <a:t> till </a:t>
            </a:r>
            <a:r>
              <a:rPr lang="sv-SE" sz="1800" i="1" kern="0" dirty="0" smtClean="0">
                <a:effectLst/>
              </a:rPr>
              <a:t>s</a:t>
            </a:r>
            <a:r>
              <a:rPr lang="sv-SE" sz="1800" i="1" kern="0" baseline="-25000" dirty="0" smtClean="0">
                <a:effectLst/>
              </a:rPr>
              <a:t>a </a:t>
            </a:r>
            <a:r>
              <a:rPr lang="sv-SE" sz="1800" kern="0" dirty="0" smtClean="0">
                <a:effectLst/>
              </a:rPr>
              <a:t>? </a:t>
            </a:r>
          </a:p>
          <a:p>
            <a:pPr eaLnBrk="1" hangingPunct="1">
              <a:defRPr/>
            </a:pPr>
            <a:r>
              <a:rPr lang="sv-SE" altLang="en-US" sz="1800" dirty="0" smtClean="0">
                <a:effectLst/>
              </a:rPr>
              <a:t>Antag att </a:t>
            </a:r>
            <a:r>
              <a:rPr lang="sv-SE" altLang="en-US" sz="1800" dirty="0">
                <a:effectLst/>
              </a:rPr>
              <a:t>ekonomin är i </a:t>
            </a:r>
            <a:r>
              <a:rPr lang="sv-SE" altLang="en-US" sz="1800" dirty="0" smtClean="0">
                <a:effectLst/>
              </a:rPr>
              <a:t>stationärt läge för sparkvoten </a:t>
            </a:r>
            <a:r>
              <a:rPr lang="sv-SE" sz="1800" i="1" kern="0" dirty="0" err="1" smtClean="0">
                <a:effectLst/>
              </a:rPr>
              <a:t>s</a:t>
            </a:r>
            <a:r>
              <a:rPr lang="sv-SE" sz="1800" i="1" kern="0" baseline="-25000" dirty="0" err="1" smtClean="0">
                <a:effectLst/>
              </a:rPr>
              <a:t>b</a:t>
            </a:r>
            <a:r>
              <a:rPr lang="sv-SE" altLang="en-US" sz="1800" dirty="0" smtClean="0">
                <a:effectLst/>
              </a:rPr>
              <a:t>.</a:t>
            </a:r>
          </a:p>
          <a:p>
            <a:pPr eaLnBrk="1" hangingPunct="1">
              <a:defRPr/>
            </a:pPr>
            <a:r>
              <a:rPr lang="sv-SE" altLang="en-US" sz="1800" dirty="0" smtClean="0">
                <a:effectLst/>
              </a:rPr>
              <a:t>När sparkvoten ökar förskjuts  investerings-kurvan </a:t>
            </a:r>
            <a:r>
              <a:rPr lang="sv-SE" altLang="en-US" sz="1800" i="1" dirty="0" smtClean="0">
                <a:effectLst/>
              </a:rPr>
              <a:t>s</a:t>
            </a:r>
            <a:r>
              <a:rPr lang="sv-SE" altLang="en-US" sz="1800" baseline="10000" dirty="0" smtClean="0">
                <a:effectLst/>
                <a:sym typeface="Symbol"/>
              </a:rPr>
              <a:t></a:t>
            </a:r>
            <a:r>
              <a:rPr lang="sv-SE" altLang="en-US" sz="1800" i="1" dirty="0" smtClean="0">
                <a:effectLst/>
                <a:sym typeface="Symbol"/>
              </a:rPr>
              <a:t>f</a:t>
            </a:r>
            <a:r>
              <a:rPr lang="sv-SE" altLang="en-US" sz="1800" dirty="0" smtClean="0">
                <a:effectLst/>
                <a:sym typeface="Symbol"/>
              </a:rPr>
              <a:t>(</a:t>
            </a:r>
            <a:r>
              <a:rPr lang="sv-SE" altLang="en-US" sz="1800" i="1" dirty="0" smtClean="0">
                <a:effectLst/>
                <a:sym typeface="Symbol"/>
              </a:rPr>
              <a:t>k</a:t>
            </a:r>
            <a:r>
              <a:rPr lang="sv-SE" altLang="en-US" sz="1800" dirty="0" smtClean="0">
                <a:effectLst/>
                <a:sym typeface="Symbol"/>
              </a:rPr>
              <a:t>) uppåt (roterar motsols).</a:t>
            </a:r>
          </a:p>
          <a:p>
            <a:pPr eaLnBrk="1" hangingPunct="1">
              <a:defRPr/>
            </a:pPr>
            <a:r>
              <a:rPr lang="sv-SE" altLang="en-US" sz="1800" dirty="0" smtClean="0">
                <a:effectLst/>
                <a:sym typeface="Symbol"/>
              </a:rPr>
              <a:t>Ekonomin rör sig mot ett nytt stationärt läge med högre kapitalstock och högre produktion.</a:t>
            </a:r>
          </a:p>
          <a:p>
            <a:pPr eaLnBrk="1" hangingPunct="1">
              <a:defRPr/>
            </a:pPr>
            <a:endParaRPr lang="sv-SE" altLang="en-US" sz="1800" dirty="0" smtClean="0">
              <a:effectLst/>
              <a:sym typeface="Symbol"/>
            </a:endParaRPr>
          </a:p>
          <a:p>
            <a:pPr eaLnBrk="1" hangingPunct="1">
              <a:defRPr/>
            </a:pPr>
            <a:endParaRPr lang="sv-SE" altLang="en-US" sz="1800" dirty="0" smtClean="0">
              <a:effectLst/>
            </a:endParaRPr>
          </a:p>
          <a:p>
            <a:pPr eaLnBrk="1" hangingPunct="1">
              <a:defRPr/>
            </a:pPr>
            <a:endParaRPr lang="sv-SE" altLang="en-US" sz="1800" dirty="0" smtClean="0">
              <a:effectLst/>
            </a:endParaRPr>
          </a:p>
        </p:txBody>
      </p:sp>
      <p:sp>
        <p:nvSpPr>
          <p:cNvPr id="63492" name="Line 42"/>
          <p:cNvSpPr>
            <a:spLocks noChangeShapeType="1"/>
          </p:cNvSpPr>
          <p:nvPr/>
        </p:nvSpPr>
        <p:spPr bwMode="auto">
          <a:xfrm>
            <a:off x="3609975" y="1628775"/>
            <a:ext cx="0" cy="4240213"/>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63493" name="Line 43"/>
          <p:cNvSpPr>
            <a:spLocks noChangeShapeType="1"/>
          </p:cNvSpPr>
          <p:nvPr/>
        </p:nvSpPr>
        <p:spPr bwMode="auto">
          <a:xfrm flipH="1" flipV="1">
            <a:off x="3598863" y="5872163"/>
            <a:ext cx="4368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63494" name="Rectangle 45"/>
          <p:cNvSpPr>
            <a:spLocks noChangeArrowheads="1"/>
          </p:cNvSpPr>
          <p:nvPr/>
        </p:nvSpPr>
        <p:spPr bwMode="auto">
          <a:xfrm>
            <a:off x="7794625" y="5695950"/>
            <a:ext cx="974725" cy="3683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800" i="1" dirty="0" smtClean="0"/>
              <a:t>k=K/N</a:t>
            </a:r>
            <a:endParaRPr lang="sv-SE" altLang="en-US" sz="1800" i="1" dirty="0"/>
          </a:p>
        </p:txBody>
      </p:sp>
      <p:sp>
        <p:nvSpPr>
          <p:cNvPr id="63495" name="Rectangle 46"/>
          <p:cNvSpPr>
            <a:spLocks noChangeArrowheads="1"/>
          </p:cNvSpPr>
          <p:nvPr/>
        </p:nvSpPr>
        <p:spPr bwMode="auto">
          <a:xfrm>
            <a:off x="3941763" y="6157913"/>
            <a:ext cx="3783012" cy="36671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800"/>
              <a:t>Kapital (per sysselsatt)</a:t>
            </a:r>
          </a:p>
        </p:txBody>
      </p:sp>
      <p:sp>
        <p:nvSpPr>
          <p:cNvPr id="63496" name="Freeform 47"/>
          <p:cNvSpPr>
            <a:spLocks/>
          </p:cNvSpPr>
          <p:nvPr/>
        </p:nvSpPr>
        <p:spPr bwMode="auto">
          <a:xfrm>
            <a:off x="3641725" y="3775075"/>
            <a:ext cx="4632325" cy="2076450"/>
          </a:xfrm>
          <a:custGeom>
            <a:avLst/>
            <a:gdLst>
              <a:gd name="T0" fmla="*/ 0 w 2560"/>
              <a:gd name="T1" fmla="*/ 2147483647 h 1447"/>
              <a:gd name="T2" fmla="*/ 1653294888 w 2560"/>
              <a:gd name="T3" fmla="*/ 1654805805 h 1447"/>
              <a:gd name="T4" fmla="*/ 2147483647 w 2560"/>
              <a:gd name="T5" fmla="*/ 469273395 h 1447"/>
              <a:gd name="T6" fmla="*/ 2147483647 w 2560"/>
              <a:gd name="T7" fmla="*/ 74096403 h 1447"/>
              <a:gd name="T8" fmla="*/ 2147483647 w 2560"/>
              <a:gd name="T9" fmla="*/ 20582255 h 14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60" h="1447">
                <a:moveTo>
                  <a:pt x="0" y="1447"/>
                </a:moveTo>
                <a:cubicBezTo>
                  <a:pt x="84" y="1340"/>
                  <a:pt x="264" y="1007"/>
                  <a:pt x="505" y="804"/>
                </a:cubicBezTo>
                <a:cubicBezTo>
                  <a:pt x="746" y="601"/>
                  <a:pt x="1175" y="356"/>
                  <a:pt x="1446" y="228"/>
                </a:cubicBezTo>
                <a:cubicBezTo>
                  <a:pt x="1717" y="100"/>
                  <a:pt x="1945" y="72"/>
                  <a:pt x="2131" y="36"/>
                </a:cubicBezTo>
                <a:cubicBezTo>
                  <a:pt x="2317" y="0"/>
                  <a:pt x="2471" y="15"/>
                  <a:pt x="2560" y="10"/>
                </a:cubicBezTo>
              </a:path>
            </a:pathLst>
          </a:custGeom>
          <a:noFill/>
          <a:ln w="38100" cap="flat" cmpd="sng">
            <a:solidFill>
              <a:srgbClr val="3F715E">
                <a:alpha val="56862"/>
              </a:srgbClr>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63497" name="Line 48"/>
          <p:cNvSpPr>
            <a:spLocks noChangeShapeType="1"/>
          </p:cNvSpPr>
          <p:nvPr/>
        </p:nvSpPr>
        <p:spPr bwMode="auto">
          <a:xfrm flipV="1">
            <a:off x="3617913" y="2406650"/>
            <a:ext cx="4376737" cy="3484563"/>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9" name="Freeform 47"/>
          <p:cNvSpPr>
            <a:spLocks/>
          </p:cNvSpPr>
          <p:nvPr/>
        </p:nvSpPr>
        <p:spPr bwMode="auto">
          <a:xfrm>
            <a:off x="3613150" y="3200400"/>
            <a:ext cx="4630738" cy="2668588"/>
          </a:xfrm>
          <a:custGeom>
            <a:avLst/>
            <a:gdLst>
              <a:gd name="T0" fmla="*/ 0 w 2560"/>
              <a:gd name="T1" fmla="*/ 2147483647 h 1447"/>
              <a:gd name="T2" fmla="*/ 1652728481 w 2560"/>
              <a:gd name="T3" fmla="*/ 2147483647 h 1447"/>
              <a:gd name="T4" fmla="*/ 2147483647 w 2560"/>
              <a:gd name="T5" fmla="*/ 775482083 h 1447"/>
              <a:gd name="T6" fmla="*/ 2147483647 w 2560"/>
              <a:gd name="T7" fmla="*/ 122445219 h 1447"/>
              <a:gd name="T8" fmla="*/ 2147483647 w 2560"/>
              <a:gd name="T9" fmla="*/ 34012971 h 14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60" h="1447">
                <a:moveTo>
                  <a:pt x="0" y="1447"/>
                </a:moveTo>
                <a:cubicBezTo>
                  <a:pt x="84" y="1340"/>
                  <a:pt x="264" y="1007"/>
                  <a:pt x="505" y="804"/>
                </a:cubicBezTo>
                <a:cubicBezTo>
                  <a:pt x="746" y="601"/>
                  <a:pt x="1175" y="356"/>
                  <a:pt x="1446" y="228"/>
                </a:cubicBezTo>
                <a:cubicBezTo>
                  <a:pt x="1717" y="100"/>
                  <a:pt x="1945" y="72"/>
                  <a:pt x="2131" y="36"/>
                </a:cubicBezTo>
                <a:cubicBezTo>
                  <a:pt x="2317" y="0"/>
                  <a:pt x="2471" y="15"/>
                  <a:pt x="2560" y="10"/>
                </a:cubicBezTo>
              </a:path>
            </a:pathLst>
          </a:custGeom>
          <a:noFill/>
          <a:ln w="38100" cap="flat" cmpd="sng">
            <a:solidFill>
              <a:srgbClr val="3F715E"/>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63499" name="Freeform 47"/>
          <p:cNvSpPr>
            <a:spLocks/>
          </p:cNvSpPr>
          <p:nvPr/>
        </p:nvSpPr>
        <p:spPr bwMode="auto">
          <a:xfrm>
            <a:off x="3613150" y="1628775"/>
            <a:ext cx="4640263" cy="4252913"/>
          </a:xfrm>
          <a:custGeom>
            <a:avLst/>
            <a:gdLst>
              <a:gd name="T0" fmla="*/ 0 w 10021"/>
              <a:gd name="T1" fmla="*/ 1796810544 h 10068"/>
              <a:gd name="T2" fmla="*/ 436387540 w 10021"/>
              <a:gd name="T3" fmla="*/ 1006199593 h 10068"/>
              <a:gd name="T4" fmla="*/ 1211162820 w 10021"/>
              <a:gd name="T5" fmla="*/ 282871094 h 10068"/>
              <a:gd name="T6" fmla="*/ 1785006980 w 10021"/>
              <a:gd name="T7" fmla="*/ 44438463 h 10068"/>
              <a:gd name="T8" fmla="*/ 2147483647 w 10021"/>
              <a:gd name="T9" fmla="*/ 0 h 100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0021" h="10068">
                <a:moveTo>
                  <a:pt x="0" y="10068"/>
                </a:moveTo>
                <a:cubicBezTo>
                  <a:pt x="328" y="9324"/>
                  <a:pt x="1093" y="7051"/>
                  <a:pt x="2035" y="5638"/>
                </a:cubicBezTo>
                <a:cubicBezTo>
                  <a:pt x="2976" y="4226"/>
                  <a:pt x="4600" y="2484"/>
                  <a:pt x="5648" y="1585"/>
                </a:cubicBezTo>
                <a:cubicBezTo>
                  <a:pt x="6696" y="687"/>
                  <a:pt x="7598" y="500"/>
                  <a:pt x="8324" y="249"/>
                </a:cubicBezTo>
                <a:cubicBezTo>
                  <a:pt x="9051" y="-1"/>
                  <a:pt x="9673" y="35"/>
                  <a:pt x="10021" y="0"/>
                </a:cubicBezTo>
              </a:path>
            </a:pathLst>
          </a:custGeom>
          <a:noFill/>
          <a:ln w="38100" cap="flat" cmpd="sng">
            <a:solidFill>
              <a:schemeClr val="accent2"/>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aphicFrame>
        <p:nvGraphicFramePr>
          <p:cNvPr id="6" name="Object 5"/>
          <p:cNvGraphicFramePr>
            <a:graphicFrameLocks noChangeAspect="1"/>
          </p:cNvGraphicFramePr>
          <p:nvPr/>
        </p:nvGraphicFramePr>
        <p:xfrm>
          <a:off x="8069263" y="2852738"/>
          <a:ext cx="895350" cy="339725"/>
        </p:xfrm>
        <a:graphic>
          <a:graphicData uri="http://schemas.openxmlformats.org/presentationml/2006/ole">
            <mc:AlternateContent xmlns:mc="http://schemas.openxmlformats.org/markup-compatibility/2006">
              <mc:Choice xmlns:v="urn:schemas-microsoft-com:vml" Requires="v">
                <p:oleObj spid="_x0000_s63742" name="Equation" r:id="rId3" imgW="596900" imgH="228600" progId="Equation.3">
                  <p:embed/>
                </p:oleObj>
              </mc:Choice>
              <mc:Fallback>
                <p:oleObj name="Equation" r:id="rId3" imgW="596900" imgH="228600"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69263" y="2852738"/>
                        <a:ext cx="8953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3501" name="Object 26"/>
          <p:cNvGraphicFramePr>
            <a:graphicFrameLocks noChangeAspect="1"/>
          </p:cNvGraphicFramePr>
          <p:nvPr/>
        </p:nvGraphicFramePr>
        <p:xfrm>
          <a:off x="7885113" y="2152650"/>
          <a:ext cx="533400" cy="266700"/>
        </p:xfrm>
        <a:graphic>
          <a:graphicData uri="http://schemas.openxmlformats.org/presentationml/2006/ole">
            <mc:AlternateContent xmlns:mc="http://schemas.openxmlformats.org/markup-compatibility/2006">
              <mc:Choice xmlns:v="urn:schemas-microsoft-com:vml" Requires="v">
                <p:oleObj spid="_x0000_s63743" name="Equation" r:id="rId5" imgW="355138" imgH="177569" progId="Equation.3">
                  <p:embed/>
                </p:oleObj>
              </mc:Choice>
              <mc:Fallback>
                <p:oleObj name="Equation" r:id="rId5" imgW="355138" imgH="177569" progId="Equation.3">
                  <p:embed/>
                  <p:pic>
                    <p:nvPicPr>
                      <p:cNvPr id="0" name="Object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85113" y="2152650"/>
                        <a:ext cx="533400" cy="26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30" name="Group 32"/>
          <p:cNvGrpSpPr>
            <a:grpSpLocks/>
          </p:cNvGrpSpPr>
          <p:nvPr/>
        </p:nvGrpSpPr>
        <p:grpSpPr bwMode="auto">
          <a:xfrm rot="10800000">
            <a:off x="5503863" y="5654675"/>
            <a:ext cx="1228725" cy="201613"/>
            <a:chOff x="3981" y="3604"/>
            <a:chExt cx="831" cy="126"/>
          </a:xfrm>
        </p:grpSpPr>
        <p:sp>
          <p:nvSpPr>
            <p:cNvPr id="63518" name="AutoShape 27"/>
            <p:cNvSpPr>
              <a:spLocks noChangeArrowheads="1"/>
            </p:cNvSpPr>
            <p:nvPr/>
          </p:nvSpPr>
          <p:spPr bwMode="auto">
            <a:xfrm flipH="1" flipV="1">
              <a:off x="3981" y="3610"/>
              <a:ext cx="429" cy="120"/>
            </a:xfrm>
            <a:prstGeom prst="rightArrow">
              <a:avLst>
                <a:gd name="adj1" fmla="val 50000"/>
                <a:gd name="adj2" fmla="val 89375"/>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en-US" altLang="en-US"/>
            </a:p>
          </p:txBody>
        </p:sp>
        <p:sp>
          <p:nvSpPr>
            <p:cNvPr id="63519" name="AutoShape 28"/>
            <p:cNvSpPr>
              <a:spLocks noChangeArrowheads="1"/>
            </p:cNvSpPr>
            <p:nvPr/>
          </p:nvSpPr>
          <p:spPr bwMode="auto">
            <a:xfrm flipH="1" flipV="1">
              <a:off x="4383" y="3604"/>
              <a:ext cx="429" cy="121"/>
            </a:xfrm>
            <a:prstGeom prst="rightArrow">
              <a:avLst>
                <a:gd name="adj1" fmla="val 50000"/>
                <a:gd name="adj2" fmla="val 88636"/>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en-US" altLang="en-US"/>
            </a:p>
          </p:txBody>
        </p:sp>
      </p:grpSp>
      <p:sp>
        <p:nvSpPr>
          <p:cNvPr id="63503" name="Rectangle 19"/>
          <p:cNvSpPr>
            <a:spLocks noChangeArrowheads="1"/>
          </p:cNvSpPr>
          <p:nvPr/>
        </p:nvSpPr>
        <p:spPr bwMode="auto">
          <a:xfrm>
            <a:off x="5194300" y="5846763"/>
            <a:ext cx="474663" cy="369887"/>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800" i="1"/>
              <a:t>k</a:t>
            </a:r>
            <a:r>
              <a:rPr lang="sv-SE" altLang="en-US" sz="1800" i="1" baseline="-25000"/>
              <a:t>b</a:t>
            </a:r>
            <a:r>
              <a:rPr lang="sv-SE" altLang="en-US" sz="1800" i="1"/>
              <a:t>*</a:t>
            </a:r>
          </a:p>
        </p:txBody>
      </p:sp>
      <p:sp>
        <p:nvSpPr>
          <p:cNvPr id="63504" name="Line 18"/>
          <p:cNvSpPr>
            <a:spLocks noChangeShapeType="1"/>
          </p:cNvSpPr>
          <p:nvPr/>
        </p:nvSpPr>
        <p:spPr bwMode="auto">
          <a:xfrm flipH="1" flipV="1">
            <a:off x="5387975" y="3068638"/>
            <a:ext cx="0" cy="2803525"/>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5" name="Line 18"/>
          <p:cNvSpPr>
            <a:spLocks noChangeShapeType="1"/>
          </p:cNvSpPr>
          <p:nvPr/>
        </p:nvSpPr>
        <p:spPr bwMode="auto">
          <a:xfrm flipH="1" flipV="1">
            <a:off x="6732588" y="1989138"/>
            <a:ext cx="0" cy="3883025"/>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6" name="Rectangle 19"/>
          <p:cNvSpPr>
            <a:spLocks noChangeArrowheads="1"/>
          </p:cNvSpPr>
          <p:nvPr/>
        </p:nvSpPr>
        <p:spPr bwMode="auto">
          <a:xfrm>
            <a:off x="6518275" y="5846763"/>
            <a:ext cx="474663" cy="369887"/>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800" i="1"/>
              <a:t>k</a:t>
            </a:r>
            <a:r>
              <a:rPr lang="sv-SE" altLang="en-US" sz="1800" i="1" baseline="-25000"/>
              <a:t>a</a:t>
            </a:r>
            <a:r>
              <a:rPr lang="sv-SE" altLang="en-US" sz="1800" i="1"/>
              <a:t>*</a:t>
            </a:r>
          </a:p>
        </p:txBody>
      </p:sp>
      <p:graphicFrame>
        <p:nvGraphicFramePr>
          <p:cNvPr id="63507" name="Object 36"/>
          <p:cNvGraphicFramePr>
            <a:graphicFrameLocks noChangeAspect="1"/>
          </p:cNvGraphicFramePr>
          <p:nvPr/>
        </p:nvGraphicFramePr>
        <p:xfrm>
          <a:off x="8101013" y="3500438"/>
          <a:ext cx="895350" cy="339725"/>
        </p:xfrm>
        <a:graphic>
          <a:graphicData uri="http://schemas.openxmlformats.org/presentationml/2006/ole">
            <mc:AlternateContent xmlns:mc="http://schemas.openxmlformats.org/markup-compatibility/2006">
              <mc:Choice xmlns:v="urn:schemas-microsoft-com:vml" Requires="v">
                <p:oleObj spid="_x0000_s63744" name="Equation" r:id="rId7" imgW="596900" imgH="228600" progId="Equation.3">
                  <p:embed/>
                </p:oleObj>
              </mc:Choice>
              <mc:Fallback>
                <p:oleObj name="Equation" r:id="rId7" imgW="596900" imgH="228600" progId="Equation.3">
                  <p:embed/>
                  <p:pic>
                    <p:nvPicPr>
                      <p:cNvPr id="0" name="Object 3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101013" y="3500438"/>
                        <a:ext cx="895350" cy="33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 name="Line 20"/>
          <p:cNvSpPr>
            <a:spLocks noChangeShapeType="1"/>
          </p:cNvSpPr>
          <p:nvPr/>
        </p:nvSpPr>
        <p:spPr bwMode="auto">
          <a:xfrm flipH="1">
            <a:off x="3635375" y="1989138"/>
            <a:ext cx="3119438"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aphicFrame>
        <p:nvGraphicFramePr>
          <p:cNvPr id="43" name="Object 42"/>
          <p:cNvGraphicFramePr>
            <a:graphicFrameLocks noChangeAspect="1"/>
          </p:cNvGraphicFramePr>
          <p:nvPr/>
        </p:nvGraphicFramePr>
        <p:xfrm>
          <a:off x="3276600" y="1773238"/>
          <a:ext cx="323850" cy="358775"/>
        </p:xfrm>
        <a:graphic>
          <a:graphicData uri="http://schemas.openxmlformats.org/presentationml/2006/ole">
            <mc:AlternateContent xmlns:mc="http://schemas.openxmlformats.org/markup-compatibility/2006">
              <mc:Choice xmlns:v="urn:schemas-microsoft-com:vml" Requires="v">
                <p:oleObj spid="_x0000_s63745" name="Equation" r:id="rId9" imgW="215713" imgH="241091" progId="Equation.3">
                  <p:embed/>
                </p:oleObj>
              </mc:Choice>
              <mc:Fallback>
                <p:oleObj name="Equation" r:id="rId9" imgW="215713" imgH="241091" progId="Equation.3">
                  <p:embed/>
                  <p:pic>
                    <p:nvPicPr>
                      <p:cNvPr id="0" name="Object 4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76600" y="1773238"/>
                        <a:ext cx="3238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3510" name="Line 20"/>
          <p:cNvSpPr>
            <a:spLocks noChangeShapeType="1"/>
          </p:cNvSpPr>
          <p:nvPr/>
        </p:nvSpPr>
        <p:spPr bwMode="auto">
          <a:xfrm flipH="1">
            <a:off x="3613150" y="3025775"/>
            <a:ext cx="1774825"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aphicFrame>
        <p:nvGraphicFramePr>
          <p:cNvPr id="63511" name="Object 44"/>
          <p:cNvGraphicFramePr>
            <a:graphicFrameLocks noChangeAspect="1"/>
          </p:cNvGraphicFramePr>
          <p:nvPr/>
        </p:nvGraphicFramePr>
        <p:xfrm>
          <a:off x="3276600" y="2781300"/>
          <a:ext cx="323850" cy="358775"/>
        </p:xfrm>
        <a:graphic>
          <a:graphicData uri="http://schemas.openxmlformats.org/presentationml/2006/ole">
            <mc:AlternateContent xmlns:mc="http://schemas.openxmlformats.org/markup-compatibility/2006">
              <mc:Choice xmlns:v="urn:schemas-microsoft-com:vml" Requires="v">
                <p:oleObj spid="_x0000_s63746" name="Equation" r:id="rId11" imgW="215713" imgH="241091" progId="Equation.3">
                  <p:embed/>
                </p:oleObj>
              </mc:Choice>
              <mc:Fallback>
                <p:oleObj name="Equation" r:id="rId11" imgW="215713" imgH="241091" progId="Equation.3">
                  <p:embed/>
                  <p:pic>
                    <p:nvPicPr>
                      <p:cNvPr id="0" name="Object 4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276600" y="2781300"/>
                        <a:ext cx="3238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nvGrpSpPr>
          <p:cNvPr id="46" name="Group 32"/>
          <p:cNvGrpSpPr>
            <a:grpSpLocks/>
          </p:cNvGrpSpPr>
          <p:nvPr/>
        </p:nvGrpSpPr>
        <p:grpSpPr bwMode="auto">
          <a:xfrm rot="8397682">
            <a:off x="5337175" y="2433638"/>
            <a:ext cx="1228725" cy="203200"/>
            <a:chOff x="3981" y="3604"/>
            <a:chExt cx="831" cy="126"/>
          </a:xfrm>
        </p:grpSpPr>
        <p:sp>
          <p:nvSpPr>
            <p:cNvPr id="63516" name="AutoShape 27"/>
            <p:cNvSpPr>
              <a:spLocks noChangeArrowheads="1"/>
            </p:cNvSpPr>
            <p:nvPr/>
          </p:nvSpPr>
          <p:spPr bwMode="auto">
            <a:xfrm flipH="1" flipV="1">
              <a:off x="3981" y="3610"/>
              <a:ext cx="429" cy="120"/>
            </a:xfrm>
            <a:prstGeom prst="rightArrow">
              <a:avLst>
                <a:gd name="adj1" fmla="val 50000"/>
                <a:gd name="adj2" fmla="val 89375"/>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en-US" altLang="en-US"/>
            </a:p>
          </p:txBody>
        </p:sp>
        <p:sp>
          <p:nvSpPr>
            <p:cNvPr id="63517" name="AutoShape 28"/>
            <p:cNvSpPr>
              <a:spLocks noChangeArrowheads="1"/>
            </p:cNvSpPr>
            <p:nvPr/>
          </p:nvSpPr>
          <p:spPr bwMode="auto">
            <a:xfrm flipH="1" flipV="1">
              <a:off x="4383" y="3604"/>
              <a:ext cx="429" cy="121"/>
            </a:xfrm>
            <a:prstGeom prst="rightArrow">
              <a:avLst>
                <a:gd name="adj1" fmla="val 50000"/>
                <a:gd name="adj2" fmla="val 88636"/>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en-US" altLang="en-US"/>
            </a:p>
          </p:txBody>
        </p:sp>
      </p:grpSp>
      <p:sp>
        <p:nvSpPr>
          <p:cNvPr id="7" name="Down Arrow 6"/>
          <p:cNvSpPr>
            <a:spLocks noChangeArrowheads="1"/>
          </p:cNvSpPr>
          <p:nvPr/>
        </p:nvSpPr>
        <p:spPr bwMode="auto">
          <a:xfrm rot="10800000">
            <a:off x="7308850" y="3429000"/>
            <a:ext cx="215900" cy="319088"/>
          </a:xfrm>
          <a:prstGeom prst="downArrow">
            <a:avLst>
              <a:gd name="adj1" fmla="val 50000"/>
              <a:gd name="adj2" fmla="val 49963"/>
            </a:avLst>
          </a:prstGeom>
          <a:solidFill>
            <a:srgbClr val="3F715E"/>
          </a:solidFill>
          <a:ln w="9525" algn="ctr">
            <a:solidFill>
              <a:schemeClr val="tx1"/>
            </a:solidFill>
            <a:round/>
            <a:headEnd/>
            <a:tailEnd/>
          </a:ln>
        </p:spPr>
        <p:txBody>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sv-SE" altLang="sv-SE" sz="2400">
              <a:solidFill>
                <a:srgbClr val="FFFFFF"/>
              </a:solidFill>
              <a:latin typeface="Times New Roman" pitchFamily="18" charset="0"/>
            </a:endParaRPr>
          </a:p>
        </p:txBody>
      </p:sp>
      <p:graphicFrame>
        <p:nvGraphicFramePr>
          <p:cNvPr id="63514" name="Object 49"/>
          <p:cNvGraphicFramePr>
            <a:graphicFrameLocks noChangeAspect="1"/>
          </p:cNvGraphicFramePr>
          <p:nvPr/>
        </p:nvGraphicFramePr>
        <p:xfrm>
          <a:off x="8293100" y="1444625"/>
          <a:ext cx="476250" cy="320675"/>
        </p:xfrm>
        <a:graphic>
          <a:graphicData uri="http://schemas.openxmlformats.org/presentationml/2006/ole">
            <mc:AlternateContent xmlns:mc="http://schemas.openxmlformats.org/markup-compatibility/2006">
              <mc:Choice xmlns:v="urn:schemas-microsoft-com:vml" Requires="v">
                <p:oleObj spid="_x0000_s63747" name="Equation" r:id="rId13" imgW="317087" imgH="215619" progId="Equation.3">
                  <p:embed/>
                </p:oleObj>
              </mc:Choice>
              <mc:Fallback>
                <p:oleObj name="Equation" r:id="rId13" imgW="317087" imgH="215619" progId="Equation.3">
                  <p:embed/>
                  <p:pic>
                    <p:nvPicPr>
                      <p:cNvPr id="0" name="Object 4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293100" y="1444625"/>
                        <a:ext cx="47625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9" name="Slide Number Placeholder 2"/>
          <p:cNvSpPr>
            <a:spLocks noGrp="1"/>
          </p:cNvSpPr>
          <p:nvPr>
            <p:ph type="sldNum" sz="quarter" idx="10"/>
          </p:nvPr>
        </p:nvSpPr>
        <p:spPr>
          <a:xfrm>
            <a:off x="0" y="6516688"/>
            <a:ext cx="2555875" cy="341312"/>
          </a:xfrm>
        </p:spPr>
        <p:txBody>
          <a:bodyPr/>
          <a:lstStyle/>
          <a:p>
            <a:pPr>
              <a:buFontTx/>
              <a:buNone/>
              <a:defRPr/>
            </a:pPr>
            <a:r>
              <a:rPr lang="sv-SE" altLang="sv-SE"/>
              <a:t>Sammanfattning: sid. </a:t>
            </a:r>
            <a:fld id="{5CA59D1C-4347-445A-8D70-9B8C45DAF5C1}" type="slidenum">
              <a:rPr lang="en-GB" altLang="sv-SE"/>
              <a:pPr>
                <a:buFontTx/>
                <a:buNone/>
                <a:defRPr/>
              </a:pPr>
              <a:t>31</a:t>
            </a:fld>
            <a:endParaRPr lang="en-GB" altLang="sv-SE"/>
          </a:p>
        </p:txBody>
      </p:sp>
      <p:sp>
        <p:nvSpPr>
          <p:cNvPr id="32" name="Rectangle 45"/>
          <p:cNvSpPr>
            <a:spLocks noChangeArrowheads="1"/>
          </p:cNvSpPr>
          <p:nvPr/>
        </p:nvSpPr>
        <p:spPr bwMode="auto">
          <a:xfrm>
            <a:off x="3154362" y="1430338"/>
            <a:ext cx="974725" cy="3683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800" i="1" dirty="0" smtClean="0"/>
              <a:t>y=Y/N</a:t>
            </a:r>
            <a:endParaRPr lang="sv-SE" altLang="en-US" sz="1800" i="1" dirty="0"/>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29"/>
                                        </p:tgtEl>
                                        <p:attrNameLst>
                                          <p:attrName>style.visibility</p:attrName>
                                        </p:attrNameLst>
                                      </p:cBhvr>
                                      <p:to>
                                        <p:strVal val="visible"/>
                                      </p:to>
                                    </p:set>
                                    <p:animEffect transition="in" filter="wipe(down)">
                                      <p:cBhvr>
                                        <p:cTn id="24" dur="500"/>
                                        <p:tgtEl>
                                          <p:spTgt spid="29"/>
                                        </p:tgtEl>
                                      </p:cBhvr>
                                    </p:animEffect>
                                  </p:childTnLst>
                                </p:cTn>
                              </p:par>
                              <p:par>
                                <p:cTn id="25" presetID="1" presetClass="entr" presetSubtype="0" fill="hold" nodeType="withEffect">
                                  <p:stCondLst>
                                    <p:cond delay="50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30"/>
                                        </p:tgtEl>
                                        <p:attrNameLst>
                                          <p:attrName>style.visibility</p:attrName>
                                        </p:attrNameLst>
                                      </p:cBhvr>
                                      <p:to>
                                        <p:strVal val="visible"/>
                                      </p:to>
                                    </p:set>
                                    <p:animEffect transition="in" filter="wipe(left)">
                                      <p:cBhvr>
                                        <p:cTn id="35" dur="500"/>
                                        <p:tgtEl>
                                          <p:spTgt spid="30"/>
                                        </p:tgtEl>
                                      </p:cBhvr>
                                    </p:animEffect>
                                  </p:childTnLst>
                                </p:cTn>
                              </p:par>
                              <p:par>
                                <p:cTn id="36" presetID="22" presetClass="entr" presetSubtype="4" fill="hold" nodeType="withEffect">
                                  <p:stCondLst>
                                    <p:cond delay="0"/>
                                  </p:stCondLst>
                                  <p:childTnLst>
                                    <p:set>
                                      <p:cBhvr>
                                        <p:cTn id="37" dur="1" fill="hold">
                                          <p:stCondLst>
                                            <p:cond delay="0"/>
                                          </p:stCondLst>
                                        </p:cTn>
                                        <p:tgtEl>
                                          <p:spTgt spid="46"/>
                                        </p:tgtEl>
                                        <p:attrNameLst>
                                          <p:attrName>style.visibility</p:attrName>
                                        </p:attrNameLst>
                                      </p:cBhvr>
                                      <p:to>
                                        <p:strVal val="visible"/>
                                      </p:to>
                                    </p:set>
                                    <p:animEffect transition="in" filter="wipe(down)">
                                      <p:cBhvr>
                                        <p:cTn id="38" dur="500"/>
                                        <p:tgtEl>
                                          <p:spTgt spid="46"/>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5"/>
                                        </p:tgtEl>
                                        <p:attrNameLst>
                                          <p:attrName>style.visibility</p:attrName>
                                        </p:attrNameLst>
                                      </p:cBhvr>
                                      <p:to>
                                        <p:strVal val="visible"/>
                                      </p:to>
                                    </p:set>
                                    <p:animEffect transition="in" filter="wipe(down)">
                                      <p:cBhvr>
                                        <p:cTn id="47" dur="500"/>
                                        <p:tgtEl>
                                          <p:spTgt spid="35"/>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40"/>
                                        </p:tgtEl>
                                        <p:attrNameLst>
                                          <p:attrName>style.visibility</p:attrName>
                                        </p:attrNameLst>
                                      </p:cBhvr>
                                      <p:to>
                                        <p:strVal val="visible"/>
                                      </p:to>
                                    </p:set>
                                    <p:animEffect transition="in" filter="wipe(right)">
                                      <p:cBhvr>
                                        <p:cTn id="5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build="p"/>
      <p:bldP spid="29" grpId="0" animBg="1"/>
      <p:bldP spid="35" grpId="0" animBg="1"/>
      <p:bldP spid="36" grpId="0"/>
      <p:bldP spid="40" grpId="0" animBg="1"/>
      <p:bldP spid="7" grpId="0" animBg="1"/>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3106" name="Rectangle 2"/>
          <p:cNvSpPr>
            <a:spLocks noGrp="1" noChangeArrowheads="1"/>
          </p:cNvSpPr>
          <p:nvPr>
            <p:ph type="title"/>
          </p:nvPr>
        </p:nvSpPr>
        <p:spPr/>
        <p:txBody>
          <a:bodyPr/>
          <a:lstStyle/>
          <a:p>
            <a:pPr eaLnBrk="1" hangingPunct="1">
              <a:defRPr/>
            </a:pPr>
            <a:r>
              <a:rPr lang="sv-SE" dirty="0" smtClean="0">
                <a:cs typeface="+mj-cs"/>
              </a:rPr>
              <a:t>Balanserad tillväxt</a:t>
            </a:r>
            <a:endParaRPr lang="en-US" dirty="0" smtClean="0">
              <a:cs typeface="+mj-cs"/>
            </a:endParaRPr>
          </a:p>
        </p:txBody>
      </p:sp>
      <p:sp>
        <p:nvSpPr>
          <p:cNvPr id="303107" name="Rectangle 3"/>
          <p:cNvSpPr>
            <a:spLocks noGrp="1" noChangeArrowheads="1"/>
          </p:cNvSpPr>
          <p:nvPr>
            <p:ph type="body" sz="half" idx="1"/>
          </p:nvPr>
        </p:nvSpPr>
        <p:spPr>
          <a:xfrm>
            <a:off x="479425" y="1306513"/>
            <a:ext cx="8324850" cy="5526087"/>
          </a:xfrm>
        </p:spPr>
        <p:txBody>
          <a:bodyPr/>
          <a:lstStyle/>
          <a:p>
            <a:pPr eaLnBrk="1" hangingPunct="1">
              <a:lnSpc>
                <a:spcPct val="90000"/>
              </a:lnSpc>
              <a:buFont typeface="Arial" panose="020B0604020202020204" pitchFamily="34" charset="0"/>
              <a:buChar char="•"/>
            </a:pPr>
            <a:r>
              <a:rPr lang="sv-SE" altLang="sv-SE" sz="1900" dirty="0" smtClean="0">
                <a:effectLst/>
              </a:rPr>
              <a:t>I förra kapitlet såg vi att utan teknisk tillväxt och befolkningstillväxt nås ett stationärt läge där </a:t>
            </a:r>
            <a:r>
              <a:rPr lang="sv-SE" altLang="sv-SE" sz="1900" i="1" dirty="0" smtClean="0">
                <a:effectLst/>
              </a:rPr>
              <a:t>Y</a:t>
            </a:r>
            <a:r>
              <a:rPr lang="sv-SE" altLang="sv-SE" sz="1900" dirty="0" smtClean="0">
                <a:effectLst/>
              </a:rPr>
              <a:t> och </a:t>
            </a:r>
            <a:r>
              <a:rPr lang="sv-SE" altLang="sv-SE" sz="1900" i="1" dirty="0" smtClean="0">
                <a:effectLst/>
              </a:rPr>
              <a:t>K</a:t>
            </a:r>
            <a:r>
              <a:rPr lang="sv-SE" altLang="sv-SE" sz="1900" dirty="0" smtClean="0">
                <a:effectLst/>
              </a:rPr>
              <a:t> är konstanta. </a:t>
            </a:r>
          </a:p>
          <a:p>
            <a:pPr eaLnBrk="1" hangingPunct="1">
              <a:lnSpc>
                <a:spcPct val="90000"/>
              </a:lnSpc>
              <a:buFont typeface="Arial" panose="020B0604020202020204" pitchFamily="34" charset="0"/>
              <a:buChar char="•"/>
            </a:pPr>
            <a:r>
              <a:rPr lang="sv-SE" altLang="sv-SE" sz="1900" dirty="0" smtClean="0">
                <a:effectLst/>
              </a:rPr>
              <a:t>Om </a:t>
            </a:r>
            <a:r>
              <a:rPr lang="sv-SE" altLang="sv-SE" sz="1900" i="1" dirty="0" smtClean="0">
                <a:effectLst/>
              </a:rPr>
              <a:t>A </a:t>
            </a:r>
            <a:r>
              <a:rPr lang="sv-SE" altLang="sv-SE" sz="1900" dirty="0" smtClean="0">
                <a:effectLst/>
              </a:rPr>
              <a:t>och </a:t>
            </a:r>
            <a:r>
              <a:rPr lang="sv-SE" altLang="sv-SE" sz="1900" i="1" dirty="0" smtClean="0">
                <a:effectLst/>
              </a:rPr>
              <a:t>N </a:t>
            </a:r>
            <a:r>
              <a:rPr lang="sv-SE" altLang="sv-SE" sz="1900" b="1" dirty="0" smtClean="0">
                <a:effectLst/>
              </a:rPr>
              <a:t>växer </a:t>
            </a:r>
            <a:r>
              <a:rPr lang="sv-SE" altLang="sv-SE" sz="1900" dirty="0" smtClean="0">
                <a:effectLst/>
              </a:rPr>
              <a:t>kan tillväxten fortsätta. Kalla tillväxttakten i </a:t>
            </a:r>
            <a:r>
              <a:rPr lang="sv-SE" altLang="sv-SE" sz="1900" i="1" dirty="0" smtClean="0">
                <a:effectLst/>
              </a:rPr>
              <a:t>A </a:t>
            </a:r>
            <a:r>
              <a:rPr lang="sv-SE" altLang="sv-SE" sz="1900" dirty="0" smtClean="0">
                <a:effectLst/>
              </a:rPr>
              <a:t>och</a:t>
            </a:r>
            <a:r>
              <a:rPr lang="sv-SE" altLang="sv-SE" sz="1900" i="1" dirty="0" smtClean="0">
                <a:effectLst/>
              </a:rPr>
              <a:t> N</a:t>
            </a:r>
            <a:r>
              <a:rPr lang="sv-SE" altLang="sv-SE" sz="1900" dirty="0" smtClean="0">
                <a:effectLst/>
              </a:rPr>
              <a:t> för </a:t>
            </a:r>
            <a:r>
              <a:rPr lang="sv-SE" altLang="en-US" sz="1900" i="1" dirty="0" err="1" smtClean="0">
                <a:effectLst/>
                <a:sym typeface="Symbol" pitchFamily="18" charset="2"/>
              </a:rPr>
              <a:t>g</a:t>
            </a:r>
            <a:r>
              <a:rPr lang="sv-SE" altLang="en-US" sz="1900" i="1" baseline="-25000" dirty="0" err="1" smtClean="0">
                <a:effectLst/>
                <a:sym typeface="Symbol" pitchFamily="18" charset="2"/>
              </a:rPr>
              <a:t>A</a:t>
            </a:r>
            <a:r>
              <a:rPr lang="sv-SE" altLang="en-US" sz="1900" i="1" baseline="-25000" dirty="0" smtClean="0">
                <a:effectLst/>
                <a:sym typeface="Symbol" pitchFamily="18" charset="2"/>
              </a:rPr>
              <a:t> </a:t>
            </a:r>
            <a:r>
              <a:rPr lang="sv-SE" altLang="sv-SE" sz="1900" dirty="0" smtClean="0">
                <a:effectLst/>
              </a:rPr>
              <a:t>och </a:t>
            </a:r>
            <a:r>
              <a:rPr lang="sv-SE" altLang="en-US" sz="1900" i="1" dirty="0" err="1" smtClean="0">
                <a:effectLst/>
                <a:sym typeface="Symbol" pitchFamily="18" charset="2"/>
              </a:rPr>
              <a:t>g</a:t>
            </a:r>
            <a:r>
              <a:rPr lang="sv-SE" altLang="en-US" sz="1900" i="1" baseline="-25000" dirty="0" err="1" smtClean="0">
                <a:effectLst/>
                <a:sym typeface="Symbol" pitchFamily="18" charset="2"/>
              </a:rPr>
              <a:t>N</a:t>
            </a:r>
            <a:r>
              <a:rPr lang="sv-SE" altLang="en-US" sz="1900" i="1" baseline="-25000" dirty="0" smtClean="0">
                <a:effectLst/>
                <a:sym typeface="Symbol" pitchFamily="18" charset="2"/>
              </a:rPr>
              <a:t> . </a:t>
            </a:r>
          </a:p>
          <a:p>
            <a:pPr eaLnBrk="1" hangingPunct="1">
              <a:lnSpc>
                <a:spcPct val="90000"/>
              </a:lnSpc>
              <a:buFont typeface="Arial" panose="020B0604020202020204" pitchFamily="34" charset="0"/>
              <a:buChar char="•"/>
            </a:pPr>
            <a:r>
              <a:rPr lang="sv-SE" altLang="sv-SE" sz="1900" dirty="0" smtClean="0">
                <a:effectLst/>
              </a:rPr>
              <a:t>Nu omformulerar vi modellen och uttrycker kapital och produktion per effektivitetsenhet, dvs delar med </a:t>
            </a:r>
            <a:r>
              <a:rPr lang="sv-SE" altLang="en-US" sz="1900" i="1" dirty="0" smtClean="0">
                <a:effectLst/>
              </a:rPr>
              <a:t>A</a:t>
            </a:r>
            <a:r>
              <a:rPr lang="sv-SE" altLang="en-US" sz="1900" baseline="10000" dirty="0" smtClean="0">
                <a:effectLst/>
                <a:sym typeface="Symbol" pitchFamily="18" charset="2"/>
              </a:rPr>
              <a:t></a:t>
            </a:r>
            <a:r>
              <a:rPr lang="sv-SE" altLang="en-US" sz="1900" i="1" dirty="0" smtClean="0">
                <a:effectLst/>
                <a:sym typeface="Symbol" pitchFamily="18" charset="2"/>
              </a:rPr>
              <a:t>N.</a:t>
            </a:r>
            <a:endParaRPr lang="sv-SE" altLang="sv-SE" sz="1900" dirty="0" smtClean="0">
              <a:effectLst/>
            </a:endParaRPr>
          </a:p>
          <a:p>
            <a:pPr eaLnBrk="1" hangingPunct="1">
              <a:lnSpc>
                <a:spcPct val="90000"/>
              </a:lnSpc>
              <a:buFont typeface="Arial" panose="020B0604020202020204" pitchFamily="34" charset="0"/>
              <a:buChar char="•"/>
            </a:pPr>
            <a:r>
              <a:rPr lang="sv-SE" altLang="sv-SE" sz="1900" dirty="0" smtClean="0">
                <a:effectLst/>
              </a:rPr>
              <a:t>Då visar det sig att det finns en balanspunkt där </a:t>
            </a:r>
            <a:r>
              <a:rPr lang="sv-SE" altLang="sv-SE" sz="1900" i="1" dirty="0" smtClean="0">
                <a:effectLst/>
              </a:rPr>
              <a:t>k </a:t>
            </a:r>
            <a:r>
              <a:rPr lang="sv-SE" altLang="sv-SE" sz="1900" dirty="0" smtClean="0">
                <a:effectLst/>
                <a:sym typeface="Symbol" pitchFamily="18" charset="2"/>
              </a:rPr>
              <a:t> </a:t>
            </a:r>
            <a:r>
              <a:rPr lang="sv-SE" altLang="sv-SE" sz="1900" i="1" dirty="0" smtClean="0">
                <a:effectLst/>
              </a:rPr>
              <a:t>K/</a:t>
            </a:r>
            <a:r>
              <a:rPr lang="sv-SE" altLang="sv-SE" sz="1900" dirty="0" smtClean="0">
                <a:effectLst/>
              </a:rPr>
              <a:t>(</a:t>
            </a:r>
            <a:r>
              <a:rPr lang="sv-SE" altLang="en-US" sz="1900" i="1" dirty="0" smtClean="0">
                <a:effectLst/>
              </a:rPr>
              <a:t>A</a:t>
            </a:r>
            <a:r>
              <a:rPr lang="sv-SE" altLang="en-US" sz="1900" baseline="10000" dirty="0" smtClean="0">
                <a:effectLst/>
                <a:sym typeface="Symbol" pitchFamily="18" charset="2"/>
              </a:rPr>
              <a:t></a:t>
            </a:r>
            <a:r>
              <a:rPr lang="sv-SE" altLang="en-US" sz="1900" i="1" dirty="0" smtClean="0">
                <a:effectLst/>
                <a:sym typeface="Symbol" pitchFamily="18" charset="2"/>
              </a:rPr>
              <a:t>N</a:t>
            </a:r>
            <a:r>
              <a:rPr lang="sv-SE" altLang="en-US" sz="1900" dirty="0" smtClean="0">
                <a:effectLst/>
                <a:sym typeface="Symbol" pitchFamily="18" charset="2"/>
              </a:rPr>
              <a:t>)</a:t>
            </a:r>
            <a:r>
              <a:rPr lang="sv-SE" altLang="sv-SE" sz="1900" i="1" dirty="0" smtClean="0">
                <a:effectLst/>
              </a:rPr>
              <a:t> </a:t>
            </a:r>
            <a:r>
              <a:rPr lang="sv-SE" altLang="sv-SE" sz="1900" dirty="0" smtClean="0">
                <a:effectLst/>
              </a:rPr>
              <a:t>och</a:t>
            </a:r>
            <a:r>
              <a:rPr lang="sv-SE" altLang="sv-SE" sz="1900" i="1" dirty="0" smtClean="0">
                <a:effectLst/>
              </a:rPr>
              <a:t> </a:t>
            </a:r>
            <a:br>
              <a:rPr lang="sv-SE" altLang="sv-SE" sz="1900" i="1" dirty="0" smtClean="0">
                <a:effectLst/>
              </a:rPr>
            </a:br>
            <a:r>
              <a:rPr lang="sv-SE" altLang="sv-SE" sz="1900" i="1" dirty="0" smtClean="0">
                <a:effectLst/>
              </a:rPr>
              <a:t>y  </a:t>
            </a:r>
            <a:r>
              <a:rPr lang="sv-SE" altLang="sv-SE" sz="1900" dirty="0" smtClean="0">
                <a:effectLst/>
                <a:sym typeface="Symbol" pitchFamily="18" charset="2"/>
              </a:rPr>
              <a:t> </a:t>
            </a:r>
            <a:r>
              <a:rPr lang="sv-SE" altLang="sv-SE" sz="1900" i="1" dirty="0" smtClean="0">
                <a:effectLst/>
                <a:sym typeface="Symbol" pitchFamily="18" charset="2"/>
              </a:rPr>
              <a:t>Y</a:t>
            </a:r>
            <a:r>
              <a:rPr lang="sv-SE" altLang="sv-SE" sz="1900" i="1" dirty="0" smtClean="0">
                <a:effectLst/>
              </a:rPr>
              <a:t>/</a:t>
            </a:r>
            <a:r>
              <a:rPr lang="sv-SE" altLang="sv-SE" sz="1900" dirty="0" smtClean="0">
                <a:effectLst/>
              </a:rPr>
              <a:t>(</a:t>
            </a:r>
            <a:r>
              <a:rPr lang="sv-SE" altLang="en-US" sz="1900" i="1" dirty="0" smtClean="0">
                <a:effectLst/>
              </a:rPr>
              <a:t>A</a:t>
            </a:r>
            <a:r>
              <a:rPr lang="sv-SE" altLang="en-US" sz="1900" baseline="10000" dirty="0" smtClean="0">
                <a:effectLst/>
                <a:sym typeface="Symbol" pitchFamily="18" charset="2"/>
              </a:rPr>
              <a:t></a:t>
            </a:r>
            <a:r>
              <a:rPr lang="sv-SE" altLang="en-US" sz="1900" i="1" dirty="0" smtClean="0">
                <a:effectLst/>
                <a:sym typeface="Symbol" pitchFamily="18" charset="2"/>
              </a:rPr>
              <a:t>N</a:t>
            </a:r>
            <a:r>
              <a:rPr lang="sv-SE" altLang="en-US" sz="1900" dirty="0" smtClean="0">
                <a:effectLst/>
                <a:sym typeface="Symbol" pitchFamily="18" charset="2"/>
              </a:rPr>
              <a:t>)</a:t>
            </a:r>
            <a:r>
              <a:rPr lang="sv-SE" altLang="sv-SE" sz="1900" i="1" dirty="0" smtClean="0">
                <a:effectLst/>
              </a:rPr>
              <a:t> </a:t>
            </a:r>
            <a:r>
              <a:rPr lang="sv-SE" altLang="sv-SE" sz="1900" dirty="0" smtClean="0">
                <a:effectLst/>
              </a:rPr>
              <a:t>är konstanta. Det betyder att </a:t>
            </a:r>
            <a:r>
              <a:rPr lang="sv-SE" altLang="sv-SE" sz="1900" i="1" dirty="0" smtClean="0">
                <a:effectLst/>
              </a:rPr>
              <a:t>K </a:t>
            </a:r>
            <a:r>
              <a:rPr lang="sv-SE" altLang="sv-SE" sz="1900" dirty="0" smtClean="0">
                <a:effectLst/>
              </a:rPr>
              <a:t>och </a:t>
            </a:r>
            <a:r>
              <a:rPr lang="sv-SE" altLang="sv-SE" sz="1900" i="1" dirty="0" smtClean="0">
                <a:effectLst/>
              </a:rPr>
              <a:t>Y </a:t>
            </a:r>
            <a:r>
              <a:rPr lang="sv-SE" altLang="sv-SE" sz="1900" dirty="0" smtClean="0">
                <a:effectLst/>
              </a:rPr>
              <a:t>växer lika snabbt som </a:t>
            </a:r>
            <a:r>
              <a:rPr lang="sv-SE" altLang="en-US" sz="1900" i="1" dirty="0" smtClean="0">
                <a:effectLst/>
              </a:rPr>
              <a:t>A</a:t>
            </a:r>
            <a:r>
              <a:rPr lang="sv-SE" altLang="en-US" sz="1900" baseline="10000" dirty="0" smtClean="0">
                <a:effectLst/>
                <a:sym typeface="Symbol" pitchFamily="18" charset="2"/>
              </a:rPr>
              <a:t></a:t>
            </a:r>
            <a:r>
              <a:rPr lang="sv-SE" altLang="en-US" sz="1900" i="1" dirty="0" smtClean="0">
                <a:effectLst/>
                <a:sym typeface="Symbol" pitchFamily="18" charset="2"/>
              </a:rPr>
              <a:t>N , </a:t>
            </a:r>
            <a:r>
              <a:rPr lang="sv-SE" altLang="en-US" sz="1900" dirty="0" smtClean="0">
                <a:effectLst/>
                <a:sym typeface="Symbol" pitchFamily="18" charset="2"/>
              </a:rPr>
              <a:t>dvs med summan av tillväxttakterna i </a:t>
            </a:r>
            <a:r>
              <a:rPr lang="sv-SE" altLang="en-US" sz="1900" i="1" dirty="0" smtClean="0">
                <a:effectLst/>
                <a:sym typeface="Symbol" pitchFamily="18" charset="2"/>
              </a:rPr>
              <a:t>A </a:t>
            </a:r>
            <a:r>
              <a:rPr lang="sv-SE" altLang="en-US" sz="1900" dirty="0" smtClean="0">
                <a:effectLst/>
                <a:sym typeface="Symbol" pitchFamily="18" charset="2"/>
              </a:rPr>
              <a:t>och </a:t>
            </a:r>
            <a:r>
              <a:rPr lang="sv-SE" altLang="en-US" sz="1900" i="1" dirty="0" smtClean="0">
                <a:effectLst/>
                <a:sym typeface="Symbol" pitchFamily="18" charset="2"/>
              </a:rPr>
              <a:t>N </a:t>
            </a:r>
            <a:r>
              <a:rPr lang="sv-SE" altLang="en-US" sz="1900" dirty="0" smtClean="0">
                <a:effectLst/>
                <a:sym typeface="Symbol" pitchFamily="18" charset="2"/>
              </a:rPr>
              <a:t>(</a:t>
            </a:r>
            <a:r>
              <a:rPr lang="sv-SE" altLang="en-US" sz="1900" i="1" dirty="0" err="1" smtClean="0">
                <a:effectLst/>
                <a:sym typeface="Symbol" pitchFamily="18" charset="2"/>
              </a:rPr>
              <a:t>g</a:t>
            </a:r>
            <a:r>
              <a:rPr lang="sv-SE" altLang="en-US" sz="1900" i="1" baseline="-25000" dirty="0" err="1" smtClean="0">
                <a:effectLst/>
                <a:sym typeface="Symbol" pitchFamily="18" charset="2"/>
              </a:rPr>
              <a:t>A</a:t>
            </a:r>
            <a:r>
              <a:rPr lang="sv-SE" altLang="en-US" sz="1900" i="1" dirty="0" err="1" smtClean="0">
                <a:effectLst/>
                <a:sym typeface="Symbol" pitchFamily="18" charset="2"/>
              </a:rPr>
              <a:t>+g</a:t>
            </a:r>
            <a:r>
              <a:rPr lang="sv-SE" altLang="en-US" sz="1900" i="1" baseline="-25000" dirty="0" err="1" smtClean="0">
                <a:effectLst/>
                <a:sym typeface="Symbol" pitchFamily="18" charset="2"/>
              </a:rPr>
              <a:t>N</a:t>
            </a:r>
            <a:r>
              <a:rPr lang="sv-SE" altLang="en-US" sz="1900" dirty="0" smtClean="0">
                <a:effectLst/>
                <a:sym typeface="Symbol" pitchFamily="18" charset="2"/>
              </a:rPr>
              <a:t>).</a:t>
            </a:r>
            <a:r>
              <a:rPr lang="sv-SE" altLang="sv-SE" sz="1900" dirty="0" smtClean="0">
                <a:effectLst/>
              </a:rPr>
              <a:t> Denna balanspunkt kallas </a:t>
            </a:r>
            <a:r>
              <a:rPr lang="sv-SE" altLang="sv-SE" sz="1900" b="1" dirty="0" smtClean="0">
                <a:effectLst/>
              </a:rPr>
              <a:t>balanserad tillväxt</a:t>
            </a:r>
            <a:r>
              <a:rPr lang="sv-SE" altLang="sv-SE" sz="1900" i="1" dirty="0" smtClean="0">
                <a:effectLst/>
              </a:rPr>
              <a:t>. </a:t>
            </a:r>
            <a:r>
              <a:rPr lang="sv-SE" altLang="sv-SE" sz="1900" dirty="0" smtClean="0">
                <a:effectLst/>
              </a:rPr>
              <a:t> </a:t>
            </a:r>
          </a:p>
          <a:p>
            <a:pPr eaLnBrk="1" hangingPunct="1">
              <a:lnSpc>
                <a:spcPct val="90000"/>
              </a:lnSpc>
              <a:buFont typeface="Arial" panose="020B0604020202020204" pitchFamily="34" charset="0"/>
              <a:buChar char="•"/>
            </a:pPr>
            <a:r>
              <a:rPr lang="sv-SE" altLang="sv-SE" sz="1900" dirty="0" smtClean="0">
                <a:effectLst/>
              </a:rPr>
              <a:t>Tillväxttakten i BNP/capita är då lika med den teknologiska tillväxttakten.</a:t>
            </a:r>
          </a:p>
          <a:p>
            <a:pPr eaLnBrk="1" hangingPunct="1">
              <a:spcAft>
                <a:spcPct val="0"/>
              </a:spcAft>
              <a:buClr>
                <a:schemeClr val="tx1"/>
              </a:buClr>
              <a:buSzTx/>
              <a:buFont typeface="Arial" panose="020B0604020202020204" pitchFamily="34" charset="0"/>
              <a:buChar char="•"/>
            </a:pPr>
            <a:r>
              <a:rPr lang="sv-SE" altLang="en-US" sz="1900" dirty="0" smtClean="0">
                <a:effectLst/>
                <a:sym typeface="Symbol" pitchFamily="18" charset="2"/>
              </a:rPr>
              <a:t>För att beskriva </a:t>
            </a:r>
            <a:r>
              <a:rPr lang="sv-SE" altLang="en-US" sz="1900" dirty="0" err="1" smtClean="0">
                <a:effectLst/>
                <a:sym typeface="Symbol" pitchFamily="18" charset="2"/>
              </a:rPr>
              <a:t>Solowmodellen</a:t>
            </a:r>
            <a:r>
              <a:rPr lang="sv-SE" altLang="en-US" sz="1900" dirty="0" smtClean="0">
                <a:effectLst/>
                <a:sym typeface="Symbol" pitchFamily="18" charset="2"/>
              </a:rPr>
              <a:t> med en figur måste vi generalisera  investeringsbehovskurvan. Hur mycket måste investeras för att </a:t>
            </a:r>
            <a:r>
              <a:rPr lang="sv-SE" altLang="en-US" sz="1900" i="1" dirty="0" smtClean="0">
                <a:effectLst/>
                <a:sym typeface="Symbol" pitchFamily="18" charset="2"/>
              </a:rPr>
              <a:t>K </a:t>
            </a:r>
            <a:r>
              <a:rPr lang="sv-SE" altLang="en-US" sz="1900" dirty="0" smtClean="0">
                <a:effectLst/>
                <a:sym typeface="Symbol" pitchFamily="18" charset="2"/>
              </a:rPr>
              <a:t>ska växa i takt med </a:t>
            </a:r>
            <a:r>
              <a:rPr lang="sv-SE" altLang="en-US" sz="1900" i="1" dirty="0" smtClean="0">
                <a:effectLst/>
              </a:rPr>
              <a:t>A</a:t>
            </a:r>
            <a:r>
              <a:rPr lang="sv-SE" altLang="en-US" sz="1900" baseline="10000" dirty="0" smtClean="0">
                <a:effectLst/>
                <a:sym typeface="Symbol" pitchFamily="18" charset="2"/>
              </a:rPr>
              <a:t></a:t>
            </a:r>
            <a:r>
              <a:rPr lang="sv-SE" altLang="en-US" sz="1900" i="1" dirty="0" smtClean="0">
                <a:effectLst/>
                <a:sym typeface="Symbol" pitchFamily="18" charset="2"/>
              </a:rPr>
              <a:t>N?</a:t>
            </a:r>
          </a:p>
          <a:p>
            <a:pPr marL="685800" lvl="1" eaLnBrk="1" hangingPunct="1">
              <a:spcAft>
                <a:spcPct val="0"/>
              </a:spcAft>
              <a:buClr>
                <a:schemeClr val="tx1"/>
              </a:buClr>
              <a:buSzTx/>
              <a:buFont typeface="Arial" pitchFamily="34" charset="0"/>
              <a:buChar char="•"/>
            </a:pPr>
            <a:r>
              <a:rPr lang="sv-SE" altLang="en-US" sz="1800" dirty="0" smtClean="0">
                <a:effectLst/>
                <a:sym typeface="Symbol" pitchFamily="18" charset="2"/>
              </a:rPr>
              <a:t>För det första liksom tidigare </a:t>
            </a:r>
            <a:r>
              <a:rPr lang="sv-SE" altLang="en-US" sz="1800" baseline="10000" dirty="0" smtClean="0">
                <a:effectLst/>
                <a:sym typeface="Symbol" pitchFamily="18" charset="2"/>
              </a:rPr>
              <a:t></a:t>
            </a:r>
            <a:r>
              <a:rPr lang="sv-SE" altLang="en-US" sz="1800" i="1" dirty="0" smtClean="0">
                <a:effectLst/>
                <a:sym typeface="Symbol" pitchFamily="18" charset="2"/>
              </a:rPr>
              <a:t>k </a:t>
            </a:r>
            <a:r>
              <a:rPr lang="sv-SE" altLang="en-US" sz="1800" dirty="0" smtClean="0">
                <a:effectLst/>
                <a:sym typeface="Symbol" pitchFamily="18" charset="2"/>
              </a:rPr>
              <a:t>för att ersätta deprecieringarna. </a:t>
            </a:r>
          </a:p>
          <a:p>
            <a:pPr marL="685800" lvl="1" eaLnBrk="1" hangingPunct="1">
              <a:spcAft>
                <a:spcPct val="0"/>
              </a:spcAft>
              <a:buClr>
                <a:schemeClr val="tx1"/>
              </a:buClr>
              <a:buSzTx/>
              <a:buFont typeface="Arial" pitchFamily="34" charset="0"/>
              <a:buChar char="•"/>
            </a:pPr>
            <a:r>
              <a:rPr lang="sv-SE" altLang="en-US" sz="1800" dirty="0" smtClean="0">
                <a:effectLst/>
                <a:sym typeface="Symbol" pitchFamily="18" charset="2"/>
              </a:rPr>
              <a:t>För det andra, nu också (</a:t>
            </a:r>
            <a:r>
              <a:rPr lang="sv-SE" altLang="en-US" sz="1800" i="1" dirty="0" err="1" smtClean="0">
                <a:effectLst/>
                <a:sym typeface="Symbol" pitchFamily="18" charset="2"/>
              </a:rPr>
              <a:t>g</a:t>
            </a:r>
            <a:r>
              <a:rPr lang="sv-SE" altLang="en-US" sz="1800" i="1" baseline="-25000" dirty="0" err="1" smtClean="0">
                <a:effectLst/>
                <a:sym typeface="Symbol" pitchFamily="18" charset="2"/>
              </a:rPr>
              <a:t>A</a:t>
            </a:r>
            <a:r>
              <a:rPr lang="sv-SE" altLang="en-US" sz="1800" i="1" dirty="0" err="1" smtClean="0">
                <a:effectLst/>
                <a:sym typeface="Symbol" pitchFamily="18" charset="2"/>
              </a:rPr>
              <a:t>+g</a:t>
            </a:r>
            <a:r>
              <a:rPr lang="sv-SE" altLang="en-US" sz="1800" i="1" baseline="-25000" dirty="0" err="1" smtClean="0">
                <a:effectLst/>
                <a:sym typeface="Symbol" pitchFamily="18" charset="2"/>
              </a:rPr>
              <a:t>N</a:t>
            </a:r>
            <a:r>
              <a:rPr lang="sv-SE" altLang="en-US" sz="1800" dirty="0" smtClean="0">
                <a:effectLst/>
                <a:sym typeface="Symbol" pitchFamily="18" charset="2"/>
              </a:rPr>
              <a:t>)</a:t>
            </a:r>
            <a:r>
              <a:rPr lang="sv-SE" altLang="en-US" sz="1800" baseline="10000" dirty="0" smtClean="0">
                <a:effectLst/>
                <a:sym typeface="Symbol" pitchFamily="18" charset="2"/>
              </a:rPr>
              <a:t></a:t>
            </a:r>
            <a:r>
              <a:rPr lang="sv-SE" altLang="en-US" sz="1800" i="1" dirty="0" smtClean="0">
                <a:effectLst/>
                <a:sym typeface="Symbol" pitchFamily="18" charset="2"/>
              </a:rPr>
              <a:t>k </a:t>
            </a:r>
            <a:r>
              <a:rPr lang="sv-SE" altLang="en-US" sz="1800" dirty="0" smtClean="0">
                <a:effectLst/>
                <a:sym typeface="Symbol" pitchFamily="18" charset="2"/>
              </a:rPr>
              <a:t>för att </a:t>
            </a:r>
            <a:r>
              <a:rPr lang="sv-SE" altLang="en-US" sz="1800" i="1" dirty="0" smtClean="0">
                <a:effectLst/>
                <a:sym typeface="Symbol" pitchFamily="18" charset="2"/>
              </a:rPr>
              <a:t>K </a:t>
            </a:r>
            <a:r>
              <a:rPr lang="sv-SE" altLang="en-US" sz="1800" dirty="0" smtClean="0">
                <a:effectLst/>
                <a:sym typeface="Symbol" pitchFamily="18" charset="2"/>
              </a:rPr>
              <a:t>ska kunna växa i jämna steg med </a:t>
            </a:r>
            <a:r>
              <a:rPr lang="sv-SE" altLang="en-US" sz="1800" i="1" dirty="0" smtClean="0">
                <a:effectLst/>
              </a:rPr>
              <a:t>A</a:t>
            </a:r>
            <a:r>
              <a:rPr lang="sv-SE" altLang="en-US" sz="1800" baseline="10000" dirty="0" smtClean="0">
                <a:effectLst/>
                <a:sym typeface="Symbol" pitchFamily="18" charset="2"/>
              </a:rPr>
              <a:t></a:t>
            </a:r>
            <a:r>
              <a:rPr lang="sv-SE" altLang="en-US" sz="1800" i="1" dirty="0" smtClean="0">
                <a:effectLst/>
                <a:sym typeface="Symbol" pitchFamily="18" charset="2"/>
              </a:rPr>
              <a:t>N.</a:t>
            </a:r>
            <a:endParaRPr lang="sv-SE" altLang="en-US" sz="1800" dirty="0" smtClean="0">
              <a:effectLst/>
              <a:sym typeface="Symbol" pitchFamily="18" charset="2"/>
            </a:endParaRPr>
          </a:p>
          <a:p>
            <a:pPr marL="685800" lvl="1" eaLnBrk="1" hangingPunct="1">
              <a:spcAft>
                <a:spcPct val="0"/>
              </a:spcAft>
              <a:buClr>
                <a:schemeClr val="tx1"/>
              </a:buClr>
              <a:buSzTx/>
              <a:buFont typeface="Arial" pitchFamily="34" charset="0"/>
              <a:buChar char="•"/>
            </a:pPr>
            <a:endParaRPr lang="sv-SE" altLang="en-US" sz="1800" dirty="0" smtClean="0">
              <a:effectLst/>
              <a:sym typeface="Symbol" pitchFamily="18" charset="2"/>
            </a:endParaRPr>
          </a:p>
        </p:txBody>
      </p:sp>
      <p:sp>
        <p:nvSpPr>
          <p:cNvPr id="6" name="Slide Number Placeholder 2"/>
          <p:cNvSpPr>
            <a:spLocks noGrp="1"/>
          </p:cNvSpPr>
          <p:nvPr>
            <p:ph type="sldNum" sz="quarter" idx="10"/>
          </p:nvPr>
        </p:nvSpPr>
        <p:spPr>
          <a:xfrm>
            <a:off x="0" y="6516688"/>
            <a:ext cx="2555875" cy="341312"/>
          </a:xfrm>
        </p:spPr>
        <p:txBody>
          <a:bodyPr/>
          <a:lstStyle/>
          <a:p>
            <a:pPr>
              <a:buFontTx/>
              <a:buNone/>
              <a:defRPr/>
            </a:pPr>
            <a:r>
              <a:rPr lang="sv-SE" altLang="sv-SE"/>
              <a:t>Sammanfattning: sid. </a:t>
            </a:r>
            <a:fld id="{4E70A930-7FA5-4562-AF64-FA7674E5CC74}" type="slidenum">
              <a:rPr lang="en-GB" altLang="sv-SE"/>
              <a:pPr>
                <a:buFontTx/>
                <a:buNone/>
                <a:defRPr/>
              </a:pPr>
              <a:t>32</a:t>
            </a:fld>
            <a:endParaRPr lang="en-GB" altLang="sv-SE"/>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310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310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310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310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3107">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310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0310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0310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3107"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pPr eaLnBrk="1" hangingPunct="1">
              <a:defRPr/>
            </a:pPr>
            <a:r>
              <a:rPr lang="sv-SE" dirty="0" err="1" smtClean="0">
                <a:cs typeface="+mj-cs"/>
              </a:rPr>
              <a:t>Solowmodellen</a:t>
            </a:r>
            <a:r>
              <a:rPr lang="sv-SE" dirty="0" smtClean="0">
                <a:cs typeface="+mj-cs"/>
              </a:rPr>
              <a:t> med tillväxt</a:t>
            </a:r>
          </a:p>
        </p:txBody>
      </p:sp>
      <p:sp>
        <p:nvSpPr>
          <p:cNvPr id="12" name="Rectangle 3"/>
          <p:cNvSpPr txBox="1">
            <a:spLocks noChangeArrowheads="1"/>
          </p:cNvSpPr>
          <p:nvPr/>
        </p:nvSpPr>
        <p:spPr bwMode="auto">
          <a:xfrm>
            <a:off x="168275" y="1444625"/>
            <a:ext cx="3000375" cy="762000"/>
          </a:xfrm>
          <a:prstGeom prst="rect">
            <a:avLst/>
          </a:prstGeom>
          <a:noFill/>
          <a:ln>
            <a:noFill/>
          </a:ln>
          <a:effectLst/>
          <a:extLst/>
        </p:spPr>
        <p:txBody>
          <a:bodyPr lIns="90000" tIns="46800" rIns="90000" bIns="46800"/>
          <a:lst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n-cs"/>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a:lstStyle>
          <a:p>
            <a:pPr marL="0" indent="0" eaLnBrk="1" hangingPunct="1">
              <a:buFont typeface="Wingdings" pitchFamily="2" charset="2"/>
              <a:buNone/>
              <a:defRPr/>
            </a:pPr>
            <a:r>
              <a:rPr lang="sv-SE" sz="2000" kern="0" dirty="0" smtClean="0">
                <a:effectLst/>
              </a:rPr>
              <a:t>När är produktion och kapital per arbetskrafts-enhet konstanta? </a:t>
            </a:r>
          </a:p>
        </p:txBody>
      </p:sp>
      <p:sp>
        <p:nvSpPr>
          <p:cNvPr id="13" name="Rectangle 4"/>
          <p:cNvSpPr>
            <a:spLocks noChangeArrowheads="1"/>
          </p:cNvSpPr>
          <p:nvPr/>
        </p:nvSpPr>
        <p:spPr bwMode="auto">
          <a:xfrm>
            <a:off x="171450" y="2614613"/>
            <a:ext cx="3252788" cy="2590800"/>
          </a:xfrm>
          <a:prstGeom prst="rect">
            <a:avLst/>
          </a:prstGeom>
          <a:noFill/>
          <a:ln>
            <a:noFill/>
          </a:ln>
          <a:effectLst/>
          <a:extLst/>
        </p:spPr>
        <p:txBody>
          <a:bodyPr/>
          <a:lstStyle/>
          <a:p>
            <a:pPr algn="l" defTabSz="449263" eaLnBrk="1" hangingPunct="1">
              <a:spcBef>
                <a:spcPct val="10000"/>
              </a:spcBef>
              <a:spcAft>
                <a:spcPct val="10000"/>
              </a:spcAft>
              <a:buClrTx/>
              <a:buSzPct val="100000"/>
              <a:buFont typeface="Times New Roman" pitchFamily="18" charset="0"/>
              <a:buNone/>
              <a:defRPr/>
            </a:pPr>
            <a:r>
              <a:rPr lang="sv-SE" sz="1800" dirty="0">
                <a:solidFill>
                  <a:srgbClr val="000000"/>
                </a:solidFill>
                <a:latin typeface="Arial"/>
              </a:rPr>
              <a:t>Både</a:t>
            </a:r>
            <a:r>
              <a:rPr lang="sv-SE" sz="1800" i="1" dirty="0">
                <a:solidFill>
                  <a:srgbClr val="000000"/>
                </a:solidFill>
                <a:latin typeface="Arial"/>
              </a:rPr>
              <a:t> s</a:t>
            </a:r>
            <a:r>
              <a:rPr lang="sv-SE" sz="1800" baseline="10000" dirty="0">
                <a:solidFill>
                  <a:srgbClr val="000000"/>
                </a:solidFill>
                <a:latin typeface="Arial"/>
                <a:sym typeface="Symbol"/>
              </a:rPr>
              <a:t></a:t>
            </a:r>
            <a:r>
              <a:rPr lang="sv-SE" sz="1800" i="1" dirty="0">
                <a:solidFill>
                  <a:srgbClr val="000000"/>
                </a:solidFill>
                <a:latin typeface="Arial"/>
                <a:sym typeface="Symbol"/>
              </a:rPr>
              <a:t>f</a:t>
            </a:r>
            <a:r>
              <a:rPr lang="sv-SE" sz="1800" dirty="0">
                <a:solidFill>
                  <a:srgbClr val="000000"/>
                </a:solidFill>
                <a:latin typeface="Arial"/>
                <a:sym typeface="Symbol"/>
              </a:rPr>
              <a:t>(</a:t>
            </a:r>
            <a:r>
              <a:rPr lang="sv-SE" sz="1800" i="1" dirty="0">
                <a:solidFill>
                  <a:srgbClr val="000000"/>
                </a:solidFill>
                <a:latin typeface="Arial"/>
                <a:sym typeface="Symbol"/>
              </a:rPr>
              <a:t>k</a:t>
            </a:r>
            <a:r>
              <a:rPr lang="sv-SE" sz="1800" dirty="0">
                <a:solidFill>
                  <a:srgbClr val="000000"/>
                </a:solidFill>
                <a:latin typeface="Arial"/>
                <a:sym typeface="Symbol"/>
              </a:rPr>
              <a:t>) </a:t>
            </a:r>
            <a:r>
              <a:rPr lang="sv-SE" sz="1700" dirty="0">
                <a:solidFill>
                  <a:srgbClr val="000000"/>
                </a:solidFill>
                <a:latin typeface="Arial"/>
                <a:sym typeface="Symbol"/>
              </a:rPr>
              <a:t>och (+</a:t>
            </a:r>
            <a:r>
              <a:rPr lang="sv-SE" sz="1700" i="1" dirty="0">
                <a:solidFill>
                  <a:srgbClr val="000000"/>
                </a:solidFill>
                <a:latin typeface="Arial"/>
                <a:sym typeface="Symbol"/>
              </a:rPr>
              <a:t>g</a:t>
            </a:r>
            <a:r>
              <a:rPr lang="sv-SE" sz="1700" i="1" baseline="-25000" dirty="0">
                <a:solidFill>
                  <a:srgbClr val="000000"/>
                </a:solidFill>
                <a:latin typeface="Arial"/>
                <a:sym typeface="Symbol"/>
              </a:rPr>
              <a:t>A</a:t>
            </a:r>
            <a:r>
              <a:rPr lang="sv-SE" sz="1700" dirty="0">
                <a:solidFill>
                  <a:srgbClr val="000000"/>
                </a:solidFill>
                <a:latin typeface="Arial"/>
                <a:sym typeface="Symbol"/>
              </a:rPr>
              <a:t>+</a:t>
            </a:r>
            <a:r>
              <a:rPr lang="sv-SE" sz="1700" i="1" dirty="0">
                <a:solidFill>
                  <a:srgbClr val="000000"/>
                </a:solidFill>
                <a:latin typeface="Arial"/>
                <a:sym typeface="Symbol"/>
              </a:rPr>
              <a:t>g</a:t>
            </a:r>
            <a:r>
              <a:rPr lang="sv-SE" sz="1700" i="1" baseline="-25000" dirty="0">
                <a:solidFill>
                  <a:srgbClr val="000000"/>
                </a:solidFill>
                <a:latin typeface="Arial"/>
                <a:sym typeface="Symbol"/>
              </a:rPr>
              <a:t>N</a:t>
            </a:r>
            <a:r>
              <a:rPr lang="sv-SE" sz="1700" dirty="0">
                <a:solidFill>
                  <a:srgbClr val="000000"/>
                </a:solidFill>
                <a:latin typeface="Arial"/>
                <a:sym typeface="Symbol"/>
              </a:rPr>
              <a:t>)</a:t>
            </a:r>
            <a:r>
              <a:rPr lang="sv-SE" sz="1700" baseline="10000" dirty="0">
                <a:solidFill>
                  <a:srgbClr val="000000"/>
                </a:solidFill>
                <a:latin typeface="Arial"/>
                <a:sym typeface="Symbol"/>
              </a:rPr>
              <a:t>  </a:t>
            </a:r>
            <a:r>
              <a:rPr lang="sv-SE" sz="1700" i="1" dirty="0">
                <a:solidFill>
                  <a:srgbClr val="000000"/>
                </a:solidFill>
                <a:latin typeface="Arial"/>
                <a:sym typeface="Symbol"/>
              </a:rPr>
              <a:t>k </a:t>
            </a:r>
            <a:r>
              <a:rPr lang="sv-SE" sz="1700" dirty="0">
                <a:solidFill>
                  <a:srgbClr val="000000"/>
                </a:solidFill>
                <a:latin typeface="Arial"/>
                <a:sym typeface="Symbol"/>
              </a:rPr>
              <a:t>är ökande funktioner av </a:t>
            </a:r>
            <a:r>
              <a:rPr lang="sv-SE" sz="1700" i="1" dirty="0">
                <a:solidFill>
                  <a:srgbClr val="000000"/>
                </a:solidFill>
                <a:latin typeface="Arial"/>
                <a:sym typeface="Symbol"/>
              </a:rPr>
              <a:t>k.</a:t>
            </a:r>
            <a:endParaRPr lang="sv-SE" sz="1700" dirty="0">
              <a:solidFill>
                <a:srgbClr val="000000"/>
              </a:solidFill>
              <a:latin typeface="Arial"/>
              <a:sym typeface="Symbol"/>
            </a:endParaRPr>
          </a:p>
          <a:p>
            <a:pPr marL="285750" indent="-285750" algn="l" defTabSz="449263" eaLnBrk="1" hangingPunct="1">
              <a:spcBef>
                <a:spcPct val="10000"/>
              </a:spcBef>
              <a:spcAft>
                <a:spcPct val="10000"/>
              </a:spcAft>
              <a:buClrTx/>
              <a:buSzPct val="100000"/>
              <a:buFont typeface="Arial" panose="020B0604020202020204" pitchFamily="34" charset="0"/>
              <a:buChar char="•"/>
              <a:defRPr/>
            </a:pPr>
            <a:r>
              <a:rPr lang="sv-SE" sz="1700" dirty="0">
                <a:solidFill>
                  <a:srgbClr val="000000"/>
                </a:solidFill>
                <a:latin typeface="Arial"/>
                <a:sym typeface="Symbol"/>
              </a:rPr>
              <a:t>Investeringsbehovet (+</a:t>
            </a:r>
            <a:r>
              <a:rPr lang="sv-SE" sz="1700" i="1" dirty="0">
                <a:solidFill>
                  <a:srgbClr val="000000"/>
                </a:solidFill>
                <a:latin typeface="Arial"/>
                <a:sym typeface="Symbol"/>
              </a:rPr>
              <a:t>g</a:t>
            </a:r>
            <a:r>
              <a:rPr lang="sv-SE" sz="1700" i="1" baseline="-25000" dirty="0">
                <a:solidFill>
                  <a:srgbClr val="000000"/>
                </a:solidFill>
                <a:latin typeface="Arial"/>
                <a:sym typeface="Symbol"/>
              </a:rPr>
              <a:t>A</a:t>
            </a:r>
            <a:r>
              <a:rPr lang="sv-SE" sz="1700" dirty="0">
                <a:solidFill>
                  <a:srgbClr val="000000"/>
                </a:solidFill>
                <a:latin typeface="Arial"/>
                <a:sym typeface="Symbol"/>
              </a:rPr>
              <a:t>+</a:t>
            </a:r>
            <a:r>
              <a:rPr lang="sv-SE" sz="1700" i="1" dirty="0">
                <a:solidFill>
                  <a:srgbClr val="000000"/>
                </a:solidFill>
                <a:latin typeface="Arial"/>
                <a:sym typeface="Symbol"/>
              </a:rPr>
              <a:t>g</a:t>
            </a:r>
            <a:r>
              <a:rPr lang="sv-SE" sz="1700" i="1" baseline="-25000" dirty="0">
                <a:solidFill>
                  <a:srgbClr val="000000"/>
                </a:solidFill>
                <a:latin typeface="Arial"/>
                <a:sym typeface="Symbol"/>
              </a:rPr>
              <a:t>N</a:t>
            </a:r>
            <a:r>
              <a:rPr lang="sv-SE" sz="1700" dirty="0">
                <a:solidFill>
                  <a:srgbClr val="000000"/>
                </a:solidFill>
                <a:latin typeface="Arial"/>
                <a:sym typeface="Symbol"/>
              </a:rPr>
              <a:t>)</a:t>
            </a:r>
            <a:r>
              <a:rPr lang="sv-SE" sz="1700" baseline="10000" dirty="0">
                <a:solidFill>
                  <a:srgbClr val="000000"/>
                </a:solidFill>
                <a:latin typeface="Arial"/>
                <a:sym typeface="Symbol"/>
              </a:rPr>
              <a:t>  </a:t>
            </a:r>
            <a:r>
              <a:rPr lang="sv-SE" sz="1700" i="1" dirty="0">
                <a:solidFill>
                  <a:srgbClr val="000000"/>
                </a:solidFill>
                <a:latin typeface="Arial"/>
                <a:sym typeface="Symbol"/>
              </a:rPr>
              <a:t>k</a:t>
            </a:r>
            <a:r>
              <a:rPr lang="sv-SE" sz="1700" i="1" baseline="-25000" dirty="0">
                <a:solidFill>
                  <a:srgbClr val="000000"/>
                </a:solidFill>
                <a:latin typeface="Arial"/>
                <a:sym typeface="Symbol"/>
              </a:rPr>
              <a:t> </a:t>
            </a:r>
            <a:r>
              <a:rPr lang="sv-SE" sz="1700" dirty="0">
                <a:solidFill>
                  <a:srgbClr val="000000"/>
                </a:solidFill>
                <a:latin typeface="Arial"/>
                <a:sym typeface="Symbol"/>
              </a:rPr>
              <a:t>är linjärt i </a:t>
            </a:r>
            <a:r>
              <a:rPr lang="sv-SE" sz="1700" i="1" dirty="0">
                <a:solidFill>
                  <a:srgbClr val="000000"/>
                </a:solidFill>
                <a:latin typeface="Arial"/>
                <a:sym typeface="Symbol"/>
              </a:rPr>
              <a:t>k</a:t>
            </a:r>
            <a:r>
              <a:rPr lang="sv-SE" sz="1700" dirty="0">
                <a:solidFill>
                  <a:srgbClr val="000000"/>
                </a:solidFill>
                <a:latin typeface="Arial"/>
                <a:sym typeface="Symbol"/>
              </a:rPr>
              <a:t>.</a:t>
            </a:r>
          </a:p>
          <a:p>
            <a:pPr marL="285750" indent="-285750" algn="l" defTabSz="449263" eaLnBrk="1" hangingPunct="1">
              <a:spcBef>
                <a:spcPct val="10000"/>
              </a:spcBef>
              <a:spcAft>
                <a:spcPct val="10000"/>
              </a:spcAft>
              <a:buClrTx/>
              <a:buSzPct val="100000"/>
              <a:buFont typeface="Arial" panose="020B0604020202020204" pitchFamily="34" charset="0"/>
              <a:buChar char="•"/>
              <a:defRPr/>
            </a:pPr>
            <a:r>
              <a:rPr lang="sv-SE" sz="1700" dirty="0">
                <a:solidFill>
                  <a:srgbClr val="000000"/>
                </a:solidFill>
                <a:latin typeface="Arial"/>
                <a:sym typeface="Symbol"/>
              </a:rPr>
              <a:t>När investeringar = </a:t>
            </a:r>
            <a:r>
              <a:rPr lang="sv-SE" sz="1700" dirty="0" err="1">
                <a:solidFill>
                  <a:srgbClr val="000000"/>
                </a:solidFill>
                <a:latin typeface="Arial"/>
                <a:sym typeface="Symbol"/>
              </a:rPr>
              <a:t>investe</a:t>
            </a:r>
            <a:r>
              <a:rPr lang="sv-SE" sz="1700" dirty="0">
                <a:solidFill>
                  <a:srgbClr val="000000"/>
                </a:solidFill>
                <a:latin typeface="Arial"/>
                <a:sym typeface="Symbol"/>
              </a:rPr>
              <a:t>-ringsbehov är </a:t>
            </a:r>
            <a:r>
              <a:rPr lang="sv-SE" sz="1700" i="1" dirty="0">
                <a:solidFill>
                  <a:srgbClr val="000000"/>
                </a:solidFill>
                <a:latin typeface="Arial"/>
                <a:sym typeface="Symbol"/>
              </a:rPr>
              <a:t>k </a:t>
            </a:r>
            <a:r>
              <a:rPr lang="sv-SE" sz="1700" dirty="0">
                <a:solidFill>
                  <a:srgbClr val="000000"/>
                </a:solidFill>
                <a:latin typeface="Arial"/>
                <a:sym typeface="Symbol"/>
              </a:rPr>
              <a:t>konstant på nivån </a:t>
            </a:r>
            <a:r>
              <a:rPr lang="sv-SE" sz="1700" i="1" dirty="0">
                <a:solidFill>
                  <a:srgbClr val="000000"/>
                </a:solidFill>
                <a:latin typeface="Arial"/>
                <a:sym typeface="Symbol"/>
              </a:rPr>
              <a:t>k*</a:t>
            </a:r>
            <a:r>
              <a:rPr lang="sv-SE" sz="1700" dirty="0">
                <a:solidFill>
                  <a:srgbClr val="000000"/>
                </a:solidFill>
                <a:latin typeface="Arial"/>
                <a:sym typeface="Symbol"/>
              </a:rPr>
              <a:t>. </a:t>
            </a:r>
            <a:endParaRPr lang="sv-SE" sz="1700" i="1" dirty="0">
              <a:solidFill>
                <a:srgbClr val="000000"/>
              </a:solidFill>
              <a:latin typeface="Arial"/>
              <a:sym typeface="Symbol"/>
            </a:endParaRPr>
          </a:p>
          <a:p>
            <a:pPr marL="285750" indent="-285750" algn="l" defTabSz="449263" eaLnBrk="1" hangingPunct="1">
              <a:spcBef>
                <a:spcPct val="10000"/>
              </a:spcBef>
              <a:spcAft>
                <a:spcPct val="10000"/>
              </a:spcAft>
              <a:buClrTx/>
              <a:buSzPct val="100000"/>
              <a:buFont typeface="Arial" panose="020B0604020202020204" pitchFamily="34" charset="0"/>
              <a:buChar char="•"/>
              <a:defRPr/>
            </a:pPr>
            <a:r>
              <a:rPr lang="sv-SE" sz="1700" i="1" dirty="0">
                <a:solidFill>
                  <a:srgbClr val="000000"/>
                </a:solidFill>
                <a:latin typeface="Arial"/>
                <a:sym typeface="Symbol"/>
              </a:rPr>
              <a:t>K </a:t>
            </a:r>
            <a:r>
              <a:rPr lang="sv-SE" sz="1700" dirty="0">
                <a:solidFill>
                  <a:srgbClr val="000000"/>
                </a:solidFill>
                <a:latin typeface="Arial"/>
                <a:sym typeface="Symbol"/>
              </a:rPr>
              <a:t>växer då med samma takt som </a:t>
            </a:r>
            <a:r>
              <a:rPr lang="sv-SE" sz="1700" i="1" dirty="0">
                <a:solidFill>
                  <a:srgbClr val="000000"/>
                </a:solidFill>
                <a:latin typeface="Arial"/>
                <a:sym typeface="Symbol"/>
              </a:rPr>
              <a:t>A</a:t>
            </a:r>
            <a:r>
              <a:rPr lang="sv-SE" sz="1700" baseline="10000" dirty="0">
                <a:solidFill>
                  <a:srgbClr val="000000"/>
                </a:solidFill>
                <a:latin typeface="Arial"/>
                <a:sym typeface="Symbol"/>
              </a:rPr>
              <a:t> </a:t>
            </a:r>
            <a:r>
              <a:rPr lang="sv-SE" sz="1700" i="1" baseline="10000" dirty="0">
                <a:solidFill>
                  <a:srgbClr val="000000"/>
                </a:solidFill>
                <a:latin typeface="Arial"/>
                <a:sym typeface="Symbol"/>
              </a:rPr>
              <a:t> </a:t>
            </a:r>
            <a:r>
              <a:rPr lang="sv-SE" sz="1700" i="1" dirty="0">
                <a:solidFill>
                  <a:srgbClr val="000000"/>
                </a:solidFill>
                <a:latin typeface="Arial"/>
                <a:sym typeface="Symbol"/>
              </a:rPr>
              <a:t>N, </a:t>
            </a:r>
            <a:r>
              <a:rPr lang="sv-SE" sz="1700" dirty="0">
                <a:solidFill>
                  <a:srgbClr val="000000"/>
                </a:solidFill>
                <a:latin typeface="Arial"/>
                <a:sym typeface="Symbol"/>
              </a:rPr>
              <a:t>dvs med </a:t>
            </a:r>
            <a:r>
              <a:rPr lang="sv-SE" sz="1700" i="1" dirty="0" err="1">
                <a:solidFill>
                  <a:srgbClr val="000000"/>
                </a:solidFill>
                <a:latin typeface="Arial"/>
                <a:sym typeface="Symbol"/>
              </a:rPr>
              <a:t>g</a:t>
            </a:r>
            <a:r>
              <a:rPr lang="sv-SE" sz="1700" i="1" baseline="-25000" dirty="0" err="1">
                <a:solidFill>
                  <a:srgbClr val="000000"/>
                </a:solidFill>
                <a:latin typeface="Arial"/>
                <a:sym typeface="Symbol"/>
              </a:rPr>
              <a:t>A</a:t>
            </a:r>
            <a:r>
              <a:rPr lang="sv-SE" sz="1700" i="1" dirty="0" err="1">
                <a:solidFill>
                  <a:srgbClr val="000000"/>
                </a:solidFill>
                <a:latin typeface="Arial"/>
                <a:sym typeface="Symbol"/>
              </a:rPr>
              <a:t>+g</a:t>
            </a:r>
            <a:r>
              <a:rPr lang="sv-SE" sz="1700" i="1" baseline="-25000" dirty="0" err="1">
                <a:solidFill>
                  <a:srgbClr val="000000"/>
                </a:solidFill>
                <a:latin typeface="Arial"/>
                <a:sym typeface="Symbol"/>
              </a:rPr>
              <a:t>N</a:t>
            </a:r>
            <a:r>
              <a:rPr lang="sv-SE" sz="1700" i="1" dirty="0">
                <a:solidFill>
                  <a:srgbClr val="000000"/>
                </a:solidFill>
                <a:latin typeface="Arial"/>
                <a:sym typeface="Symbol"/>
              </a:rPr>
              <a:t>.</a:t>
            </a:r>
          </a:p>
          <a:p>
            <a:pPr marL="285750" indent="-285750" algn="l" defTabSz="449263" eaLnBrk="1" hangingPunct="1">
              <a:spcBef>
                <a:spcPct val="10000"/>
              </a:spcBef>
              <a:spcAft>
                <a:spcPct val="10000"/>
              </a:spcAft>
              <a:buClrTx/>
              <a:buSzPct val="100000"/>
              <a:buFont typeface="Arial" panose="020B0604020202020204" pitchFamily="34" charset="0"/>
              <a:buChar char="•"/>
              <a:defRPr/>
            </a:pPr>
            <a:r>
              <a:rPr lang="sv-SE" sz="1700" dirty="0">
                <a:solidFill>
                  <a:srgbClr val="000000"/>
                </a:solidFill>
                <a:latin typeface="Arial"/>
                <a:sym typeface="Symbol"/>
              </a:rPr>
              <a:t>Ekonomin tenderar att av sig själv röra sig emot denna balanspunkt  – </a:t>
            </a:r>
            <a:r>
              <a:rPr lang="sv-SE" sz="1700" b="1" i="1" dirty="0">
                <a:solidFill>
                  <a:srgbClr val="000000"/>
                </a:solidFill>
                <a:latin typeface="Arial"/>
                <a:sym typeface="Symbol"/>
              </a:rPr>
              <a:t>balanserad tillväxt.</a:t>
            </a:r>
            <a:endParaRPr lang="sv-SE" sz="1700" i="1" dirty="0">
              <a:solidFill>
                <a:srgbClr val="000000"/>
              </a:solidFill>
              <a:latin typeface="Arial"/>
            </a:endParaRPr>
          </a:p>
        </p:txBody>
      </p:sp>
      <p:sp>
        <p:nvSpPr>
          <p:cNvPr id="65541" name="Line 42"/>
          <p:cNvSpPr>
            <a:spLocks noChangeShapeType="1"/>
          </p:cNvSpPr>
          <p:nvPr/>
        </p:nvSpPr>
        <p:spPr bwMode="auto">
          <a:xfrm>
            <a:off x="3609975" y="1670050"/>
            <a:ext cx="0" cy="370840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65542" name="Line 43"/>
          <p:cNvSpPr>
            <a:spLocks noChangeShapeType="1"/>
          </p:cNvSpPr>
          <p:nvPr/>
        </p:nvSpPr>
        <p:spPr bwMode="auto">
          <a:xfrm flipH="1" flipV="1">
            <a:off x="3598863" y="5381625"/>
            <a:ext cx="4368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65543" name="Rectangle 44"/>
          <p:cNvSpPr>
            <a:spLocks noChangeArrowheads="1"/>
          </p:cNvSpPr>
          <p:nvPr/>
        </p:nvSpPr>
        <p:spPr bwMode="auto">
          <a:xfrm>
            <a:off x="3303588" y="1335088"/>
            <a:ext cx="2525712" cy="49053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400" i="1"/>
              <a:t>Investeringar</a:t>
            </a:r>
          </a:p>
          <a:p>
            <a:pPr>
              <a:lnSpc>
                <a:spcPct val="85000"/>
              </a:lnSpc>
              <a:spcBef>
                <a:spcPct val="0"/>
              </a:spcBef>
              <a:spcAft>
                <a:spcPct val="0"/>
              </a:spcAft>
              <a:buFontTx/>
              <a:buNone/>
            </a:pPr>
            <a:r>
              <a:rPr lang="sv-SE" altLang="en-US" sz="1400" i="1"/>
              <a:t>deprecieringar</a:t>
            </a:r>
          </a:p>
        </p:txBody>
      </p:sp>
      <p:sp>
        <p:nvSpPr>
          <p:cNvPr id="65544" name="Rectangle 45"/>
          <p:cNvSpPr>
            <a:spLocks noChangeArrowheads="1"/>
          </p:cNvSpPr>
          <p:nvPr/>
        </p:nvSpPr>
        <p:spPr bwMode="auto">
          <a:xfrm>
            <a:off x="7794625" y="5205413"/>
            <a:ext cx="1446652" cy="3693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None/>
            </a:pPr>
            <a:r>
              <a:rPr lang="sv-SE" altLang="en-US" sz="1800" i="1" dirty="0"/>
              <a:t>k</a:t>
            </a:r>
            <a:r>
              <a:rPr lang="sv-SE" altLang="en-US" sz="1800" i="1" dirty="0" smtClean="0"/>
              <a:t>=K</a:t>
            </a:r>
            <a:r>
              <a:rPr lang="sv-SE" altLang="en-US" sz="1800" i="1" dirty="0"/>
              <a:t>/(</a:t>
            </a:r>
            <a:r>
              <a:rPr lang="sv-SE" altLang="en-US" sz="1800" i="1" dirty="0" smtClean="0"/>
              <a:t>A</a:t>
            </a:r>
            <a:r>
              <a:rPr lang="sv-SE" sz="1800" baseline="10000" dirty="0">
                <a:latin typeface="Arial"/>
                <a:sym typeface="Symbol"/>
              </a:rPr>
              <a:t>  </a:t>
            </a:r>
            <a:r>
              <a:rPr lang="sv-SE" sz="1800" i="1" dirty="0">
                <a:sym typeface="Symbol"/>
              </a:rPr>
              <a:t>N</a:t>
            </a:r>
            <a:r>
              <a:rPr lang="sv-SE" altLang="en-US" sz="1800" i="1" dirty="0" smtClean="0"/>
              <a:t>)</a:t>
            </a:r>
            <a:endParaRPr lang="sv-SE" altLang="en-US" sz="1800" i="1" dirty="0"/>
          </a:p>
        </p:txBody>
      </p:sp>
      <p:sp>
        <p:nvSpPr>
          <p:cNvPr id="65545" name="Rectangle 46"/>
          <p:cNvSpPr>
            <a:spLocks noChangeArrowheads="1"/>
          </p:cNvSpPr>
          <p:nvPr/>
        </p:nvSpPr>
        <p:spPr bwMode="auto">
          <a:xfrm>
            <a:off x="4292330" y="5574745"/>
            <a:ext cx="3783013" cy="3079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400" dirty="0"/>
              <a:t>Kapital (per effektivitetsenhet arbetskraft)</a:t>
            </a:r>
          </a:p>
        </p:txBody>
      </p:sp>
      <p:sp>
        <p:nvSpPr>
          <p:cNvPr id="24" name="Freeform 47"/>
          <p:cNvSpPr>
            <a:spLocks/>
          </p:cNvSpPr>
          <p:nvPr/>
        </p:nvSpPr>
        <p:spPr bwMode="auto">
          <a:xfrm>
            <a:off x="3641725" y="2751138"/>
            <a:ext cx="4632325" cy="2608262"/>
          </a:xfrm>
          <a:custGeom>
            <a:avLst/>
            <a:gdLst>
              <a:gd name="T0" fmla="*/ 0 w 2560"/>
              <a:gd name="T1" fmla="*/ 2147483647 h 1447"/>
              <a:gd name="T2" fmla="*/ 1653294888 w 2560"/>
              <a:gd name="T3" fmla="*/ 2147483647 h 1447"/>
              <a:gd name="T4" fmla="*/ 2147483647 w 2560"/>
              <a:gd name="T5" fmla="*/ 741051036 h 1447"/>
              <a:gd name="T6" fmla="*/ 2147483647 w 2560"/>
              <a:gd name="T7" fmla="*/ 117007679 h 1447"/>
              <a:gd name="T8" fmla="*/ 2147483647 w 2560"/>
              <a:gd name="T9" fmla="*/ 32501432 h 14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60" h="1447">
                <a:moveTo>
                  <a:pt x="0" y="1447"/>
                </a:moveTo>
                <a:cubicBezTo>
                  <a:pt x="84" y="1340"/>
                  <a:pt x="264" y="1007"/>
                  <a:pt x="505" y="804"/>
                </a:cubicBezTo>
                <a:cubicBezTo>
                  <a:pt x="746" y="601"/>
                  <a:pt x="1175" y="356"/>
                  <a:pt x="1446" y="228"/>
                </a:cubicBezTo>
                <a:cubicBezTo>
                  <a:pt x="1717" y="100"/>
                  <a:pt x="1945" y="72"/>
                  <a:pt x="2131" y="36"/>
                </a:cubicBezTo>
                <a:cubicBezTo>
                  <a:pt x="2317" y="0"/>
                  <a:pt x="2471" y="15"/>
                  <a:pt x="2560" y="10"/>
                </a:cubicBezTo>
              </a:path>
            </a:pathLst>
          </a:custGeom>
          <a:noFill/>
          <a:ln w="38100" cap="flat" cmpd="sng">
            <a:solidFill>
              <a:srgbClr val="3F715E"/>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5" name="Line 48"/>
          <p:cNvSpPr>
            <a:spLocks noChangeShapeType="1"/>
          </p:cNvSpPr>
          <p:nvPr/>
        </p:nvSpPr>
        <p:spPr bwMode="auto">
          <a:xfrm flipV="1">
            <a:off x="3617913" y="1916113"/>
            <a:ext cx="4376737" cy="3482975"/>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aphicFrame>
        <p:nvGraphicFramePr>
          <p:cNvPr id="6" name="Object 5"/>
          <p:cNvGraphicFramePr>
            <a:graphicFrameLocks noChangeAspect="1"/>
          </p:cNvGraphicFramePr>
          <p:nvPr/>
        </p:nvGraphicFramePr>
        <p:xfrm>
          <a:off x="7994650" y="2430463"/>
          <a:ext cx="800100" cy="320675"/>
        </p:xfrm>
        <a:graphic>
          <a:graphicData uri="http://schemas.openxmlformats.org/presentationml/2006/ole">
            <mc:AlternateContent xmlns:mc="http://schemas.openxmlformats.org/markup-compatibility/2006">
              <mc:Choice xmlns:v="urn:schemas-microsoft-com:vml" Requires="v">
                <p:oleObj spid="_x0000_s65629" name="Equation" r:id="rId3" imgW="532937" imgH="215713" progId="Equation.3">
                  <p:embed/>
                </p:oleObj>
              </mc:Choice>
              <mc:Fallback>
                <p:oleObj name="Equation" r:id="rId3" imgW="532937" imgH="215713"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94650" y="2430463"/>
                        <a:ext cx="8001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7" name="Object 26"/>
          <p:cNvGraphicFramePr>
            <a:graphicFrameLocks noChangeAspect="1"/>
          </p:cNvGraphicFramePr>
          <p:nvPr/>
        </p:nvGraphicFramePr>
        <p:xfrm>
          <a:off x="7415213" y="1647825"/>
          <a:ext cx="1638300" cy="323850"/>
        </p:xfrm>
        <a:graphic>
          <a:graphicData uri="http://schemas.openxmlformats.org/presentationml/2006/ole">
            <mc:AlternateContent xmlns:mc="http://schemas.openxmlformats.org/markup-compatibility/2006">
              <mc:Choice xmlns:v="urn:schemas-microsoft-com:vml" Requires="v">
                <p:oleObj spid="_x0000_s65630" name="Equation" r:id="rId5" imgW="1091726" imgH="215806" progId="Equation.3">
                  <p:embed/>
                </p:oleObj>
              </mc:Choice>
              <mc:Fallback>
                <p:oleObj name="Equation" r:id="rId5" imgW="1091726" imgH="215806" progId="Equation.3">
                  <p:embed/>
                  <p:pic>
                    <p:nvPicPr>
                      <p:cNvPr id="0" name="Object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15213" y="1647825"/>
                        <a:ext cx="16383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 name="TextBox 1"/>
          <p:cNvSpPr txBox="1">
            <a:spLocks noChangeArrowheads="1"/>
          </p:cNvSpPr>
          <p:nvPr/>
        </p:nvSpPr>
        <p:spPr bwMode="auto">
          <a:xfrm rot="-1952192">
            <a:off x="4540250" y="3244850"/>
            <a:ext cx="15192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en-US" altLang="sv-SE" sz="1800">
                <a:solidFill>
                  <a:srgbClr val="3F715E"/>
                </a:solidFill>
              </a:rPr>
              <a:t>Investeringar</a:t>
            </a:r>
          </a:p>
        </p:txBody>
      </p:sp>
      <p:sp>
        <p:nvSpPr>
          <p:cNvPr id="17" name="TextBox 16"/>
          <p:cNvSpPr txBox="1">
            <a:spLocks noChangeArrowheads="1"/>
          </p:cNvSpPr>
          <p:nvPr/>
        </p:nvSpPr>
        <p:spPr bwMode="auto">
          <a:xfrm rot="-2319227">
            <a:off x="4498975" y="3930650"/>
            <a:ext cx="205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en-US" altLang="sv-SE" sz="1800">
                <a:solidFill>
                  <a:srgbClr val="FF6600"/>
                </a:solidFill>
              </a:rPr>
              <a:t>Investeringsbehov</a:t>
            </a:r>
          </a:p>
        </p:txBody>
      </p:sp>
      <p:sp>
        <p:nvSpPr>
          <p:cNvPr id="65552" name="Rectangle 19"/>
          <p:cNvSpPr>
            <a:spLocks noChangeArrowheads="1"/>
          </p:cNvSpPr>
          <p:nvPr/>
        </p:nvSpPr>
        <p:spPr bwMode="auto">
          <a:xfrm>
            <a:off x="6446838" y="5357813"/>
            <a:ext cx="368300" cy="368300"/>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800" i="1"/>
              <a:t>k</a:t>
            </a:r>
            <a:r>
              <a:rPr lang="sv-SE" altLang="en-US" sz="2000" baseline="30000"/>
              <a:t>*</a:t>
            </a:r>
            <a:endParaRPr lang="sv-SE" altLang="en-US" sz="1800" i="1" baseline="30000"/>
          </a:p>
        </p:txBody>
      </p:sp>
      <p:sp>
        <p:nvSpPr>
          <p:cNvPr id="28" name="Line 18"/>
          <p:cNvSpPr>
            <a:spLocks noChangeShapeType="1"/>
          </p:cNvSpPr>
          <p:nvPr/>
        </p:nvSpPr>
        <p:spPr bwMode="auto">
          <a:xfrm flipV="1">
            <a:off x="6604000" y="2997200"/>
            <a:ext cx="0" cy="2347913"/>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9" name="Slide Number Placeholder 2"/>
          <p:cNvSpPr>
            <a:spLocks noGrp="1"/>
          </p:cNvSpPr>
          <p:nvPr>
            <p:ph type="sldNum" sz="quarter" idx="10"/>
          </p:nvPr>
        </p:nvSpPr>
        <p:spPr>
          <a:xfrm>
            <a:off x="0" y="6516688"/>
            <a:ext cx="2555875" cy="341312"/>
          </a:xfrm>
        </p:spPr>
        <p:txBody>
          <a:bodyPr/>
          <a:lstStyle/>
          <a:p>
            <a:pPr>
              <a:buFontTx/>
              <a:buNone/>
              <a:defRPr/>
            </a:pPr>
            <a:r>
              <a:rPr lang="sv-SE" altLang="sv-SE"/>
              <a:t>Sammanfattning: sid. </a:t>
            </a:r>
            <a:fld id="{DA4F9A00-9B2C-4537-9D21-0E61814F2563}" type="slidenum">
              <a:rPr lang="en-GB" altLang="sv-SE"/>
              <a:pPr>
                <a:buFontTx/>
                <a:buNone/>
                <a:defRPr/>
              </a:pPr>
              <a:t>33</a:t>
            </a:fld>
            <a:endParaRPr lang="en-GB" altLang="sv-SE"/>
          </a:p>
        </p:txBody>
      </p:sp>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wipe(down)">
                                      <p:cBhvr>
                                        <p:cTn id="11" dur="500"/>
                                        <p:tgtEl>
                                          <p:spTgt spid="24"/>
                                        </p:tgtEl>
                                      </p:cBhvr>
                                    </p:animEffect>
                                  </p:childTnLst>
                                </p:cTn>
                              </p:par>
                              <p:par>
                                <p:cTn id="12" presetID="1" presetClass="entr" presetSubtype="0" fill="hold" nodeType="withEffect">
                                  <p:stCondLst>
                                    <p:cond delay="0"/>
                                  </p:stCondLst>
                                  <p:childTnLst>
                                    <p:set>
                                      <p:cBhvr>
                                        <p:cTn id="13" dur="1" fill="hold">
                                          <p:stCondLst>
                                            <p:cond delay="0"/>
                                          </p:stCondLst>
                                        </p:cTn>
                                        <p:tgtEl>
                                          <p:spTgt spid="6"/>
                                        </p:tgtEl>
                                        <p:attrNameLst>
                                          <p:attrName>style.visibility</p:attrName>
                                        </p:attrNameLst>
                                      </p:cBhvr>
                                      <p:to>
                                        <p:strVal val="visible"/>
                                      </p:to>
                                    </p:set>
                                  </p:childTnLst>
                                </p:cTn>
                              </p:par>
                              <p:par>
                                <p:cTn id="14" presetID="22" presetClass="entr" presetSubtype="4" fill="hold" grpId="0" nodeType="with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down)">
                                      <p:cBhvr>
                                        <p:cTn id="16" dur="500"/>
                                        <p:tgtEl>
                                          <p:spTgt spid="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wipe(down)">
                                      <p:cBhvr>
                                        <p:cTn id="25" dur="500"/>
                                        <p:tgtEl>
                                          <p:spTgt spid="17"/>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25"/>
                                        </p:tgtEl>
                                        <p:attrNameLst>
                                          <p:attrName>style.visibility</p:attrName>
                                        </p:attrNameLst>
                                      </p:cBhvr>
                                      <p:to>
                                        <p:strVal val="visible"/>
                                      </p:to>
                                    </p:set>
                                    <p:animEffect transition="in" filter="wipe(down)">
                                      <p:cBhvr>
                                        <p:cTn id="28" dur="500"/>
                                        <p:tgtEl>
                                          <p:spTgt spid="25"/>
                                        </p:tgtEl>
                                      </p:cBhvr>
                                    </p:animEffect>
                                  </p:childTnLst>
                                </p:cTn>
                              </p:par>
                              <p:par>
                                <p:cTn id="29" presetID="1" presetClass="entr" presetSubtype="0" fill="hold" nodeType="withEffect">
                                  <p:stCondLst>
                                    <p:cond delay="500"/>
                                  </p:stCondLst>
                                  <p:childTnLst>
                                    <p:set>
                                      <p:cBhvr>
                                        <p:cTn id="30" dur="1" fill="hold">
                                          <p:stCondLst>
                                            <p:cond delay="0"/>
                                          </p:stCondLst>
                                        </p:cTn>
                                        <p:tgtEl>
                                          <p:spTgt spid="2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3">
                                            <p:txEl>
                                              <p:pRg st="4" end="4"/>
                                            </p:txEl>
                                          </p:spTgt>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24" grpId="0" animBg="1"/>
      <p:bldP spid="25" grpId="0" animBg="1"/>
      <p:bldP spid="2" grpId="0"/>
      <p:bldP spid="17" grpId="0"/>
      <p:bldP spid="28"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986" name="Rectangle 2"/>
          <p:cNvSpPr>
            <a:spLocks noGrp="1" noChangeArrowheads="1"/>
          </p:cNvSpPr>
          <p:nvPr>
            <p:ph type="title"/>
          </p:nvPr>
        </p:nvSpPr>
        <p:spPr/>
        <p:txBody>
          <a:bodyPr/>
          <a:lstStyle/>
          <a:p>
            <a:pPr eaLnBrk="1" hangingPunct="1">
              <a:defRPr/>
            </a:pPr>
            <a:r>
              <a:rPr lang="sv-SE" dirty="0" smtClean="0">
                <a:cs typeface="+mj-cs"/>
              </a:rPr>
              <a:t>Högre befolkningstillväxt</a:t>
            </a:r>
          </a:p>
        </p:txBody>
      </p:sp>
      <p:sp>
        <p:nvSpPr>
          <p:cNvPr id="13" name="Rectangle 4"/>
          <p:cNvSpPr>
            <a:spLocks noChangeArrowheads="1"/>
          </p:cNvSpPr>
          <p:nvPr/>
        </p:nvSpPr>
        <p:spPr bwMode="auto">
          <a:xfrm>
            <a:off x="128588" y="1393825"/>
            <a:ext cx="3251200" cy="4894263"/>
          </a:xfrm>
          <a:prstGeom prst="rect">
            <a:avLst/>
          </a:prstGeom>
          <a:noFill/>
          <a:ln>
            <a:noFill/>
          </a:ln>
          <a:effectLst/>
          <a:extLst/>
        </p:spPr>
        <p:txBody>
          <a:bodyPr/>
          <a:lstStyle/>
          <a:p>
            <a:pPr algn="l" defTabSz="449263" eaLnBrk="1" hangingPunct="1">
              <a:spcBef>
                <a:spcPct val="10000"/>
              </a:spcBef>
              <a:spcAft>
                <a:spcPct val="10000"/>
              </a:spcAft>
              <a:buClrTx/>
              <a:buSzPct val="100000"/>
              <a:buFont typeface="Times New Roman" pitchFamily="18" charset="0"/>
              <a:buNone/>
              <a:defRPr/>
            </a:pPr>
            <a:r>
              <a:rPr lang="sv-SE" sz="1800" dirty="0">
                <a:solidFill>
                  <a:srgbClr val="000000"/>
                </a:solidFill>
                <a:latin typeface="Arial"/>
              </a:rPr>
              <a:t>Antag att befolkningstillväxten ökar från </a:t>
            </a:r>
            <a:r>
              <a:rPr lang="sv-SE" sz="1800" i="1" dirty="0" err="1">
                <a:solidFill>
                  <a:srgbClr val="000000"/>
                </a:solidFill>
                <a:latin typeface="Arial"/>
                <a:sym typeface="Symbol"/>
              </a:rPr>
              <a:t>g</a:t>
            </a:r>
            <a:r>
              <a:rPr lang="sv-SE" sz="1800" i="1" baseline="-25000" dirty="0" err="1">
                <a:solidFill>
                  <a:srgbClr val="000000"/>
                </a:solidFill>
                <a:latin typeface="Arial"/>
                <a:sym typeface="Symbol"/>
              </a:rPr>
              <a:t>N</a:t>
            </a:r>
            <a:r>
              <a:rPr lang="sv-SE" sz="1800" i="1" baseline="-25000" dirty="0">
                <a:solidFill>
                  <a:srgbClr val="000000"/>
                </a:solidFill>
                <a:latin typeface="Arial"/>
                <a:sym typeface="Symbol"/>
              </a:rPr>
              <a:t>  </a:t>
            </a:r>
            <a:r>
              <a:rPr lang="sv-SE" sz="1800" dirty="0">
                <a:solidFill>
                  <a:srgbClr val="000000"/>
                </a:solidFill>
                <a:latin typeface="Arial"/>
              </a:rPr>
              <a:t>till </a:t>
            </a:r>
            <a:r>
              <a:rPr lang="sv-SE" sz="1800" i="1" dirty="0" err="1">
                <a:solidFill>
                  <a:srgbClr val="000000"/>
                </a:solidFill>
                <a:latin typeface="Arial"/>
                <a:sym typeface="Symbol"/>
              </a:rPr>
              <a:t>g’</a:t>
            </a:r>
            <a:r>
              <a:rPr lang="sv-SE" sz="1800" i="1" baseline="-25000" dirty="0" err="1">
                <a:solidFill>
                  <a:srgbClr val="000000"/>
                </a:solidFill>
                <a:latin typeface="Arial"/>
                <a:sym typeface="Symbol"/>
              </a:rPr>
              <a:t>N</a:t>
            </a:r>
            <a:r>
              <a:rPr lang="sv-SE" sz="1800" i="1" dirty="0">
                <a:solidFill>
                  <a:srgbClr val="000000"/>
                </a:solidFill>
                <a:latin typeface="Arial"/>
                <a:sym typeface="Symbol"/>
              </a:rPr>
              <a:t> &gt; </a:t>
            </a:r>
            <a:r>
              <a:rPr lang="sv-SE" sz="1800" i="1" dirty="0" err="1">
                <a:solidFill>
                  <a:srgbClr val="000000"/>
                </a:solidFill>
                <a:latin typeface="Arial"/>
                <a:sym typeface="Symbol"/>
              </a:rPr>
              <a:t>g</a:t>
            </a:r>
            <a:r>
              <a:rPr lang="sv-SE" sz="1800" i="1" baseline="-25000" dirty="0" err="1">
                <a:solidFill>
                  <a:srgbClr val="000000"/>
                </a:solidFill>
                <a:latin typeface="Arial"/>
                <a:sym typeface="Symbol"/>
              </a:rPr>
              <a:t>N</a:t>
            </a:r>
            <a:r>
              <a:rPr lang="sv-SE" sz="1800" i="1" dirty="0">
                <a:solidFill>
                  <a:srgbClr val="000000"/>
                </a:solidFill>
                <a:latin typeface="Arial"/>
                <a:sym typeface="Symbol"/>
              </a:rPr>
              <a:t>.</a:t>
            </a:r>
          </a:p>
          <a:p>
            <a:pPr algn="l" defTabSz="449263" eaLnBrk="1" hangingPunct="1">
              <a:spcBef>
                <a:spcPct val="10000"/>
              </a:spcBef>
              <a:spcAft>
                <a:spcPct val="10000"/>
              </a:spcAft>
              <a:buClrTx/>
              <a:buSzPct val="100000"/>
              <a:buFont typeface="Times New Roman" pitchFamily="18" charset="0"/>
              <a:buNone/>
              <a:defRPr/>
            </a:pPr>
            <a:r>
              <a:rPr lang="sv-SE" sz="1800" dirty="0">
                <a:solidFill>
                  <a:srgbClr val="000000"/>
                </a:solidFill>
                <a:latin typeface="Arial"/>
              </a:rPr>
              <a:t>Högre </a:t>
            </a:r>
            <a:r>
              <a:rPr lang="sv-SE" sz="1800" i="1" dirty="0" err="1">
                <a:solidFill>
                  <a:srgbClr val="000000"/>
                </a:solidFill>
                <a:latin typeface="Arial"/>
                <a:sym typeface="Symbol"/>
              </a:rPr>
              <a:t>g</a:t>
            </a:r>
            <a:r>
              <a:rPr lang="sv-SE" sz="1800" i="1" baseline="-25000" dirty="0" err="1">
                <a:solidFill>
                  <a:srgbClr val="000000"/>
                </a:solidFill>
                <a:latin typeface="Arial"/>
                <a:sym typeface="Symbol"/>
              </a:rPr>
              <a:t>N</a:t>
            </a:r>
            <a:r>
              <a:rPr lang="sv-SE" sz="1800" i="1" baseline="-25000" dirty="0">
                <a:solidFill>
                  <a:srgbClr val="000000"/>
                </a:solidFill>
                <a:latin typeface="Arial"/>
                <a:sym typeface="Symbol"/>
              </a:rPr>
              <a:t> </a:t>
            </a:r>
            <a:r>
              <a:rPr lang="sv-SE" sz="1800" dirty="0">
                <a:solidFill>
                  <a:srgbClr val="000000"/>
                </a:solidFill>
                <a:latin typeface="Arial"/>
              </a:rPr>
              <a:t>förskjuter </a:t>
            </a:r>
            <a:r>
              <a:rPr lang="sv-SE" sz="1800" dirty="0" err="1">
                <a:solidFill>
                  <a:srgbClr val="000000"/>
                </a:solidFill>
                <a:latin typeface="Arial"/>
              </a:rPr>
              <a:t>investe</a:t>
            </a:r>
            <a:r>
              <a:rPr lang="sv-SE" sz="1800" dirty="0">
                <a:solidFill>
                  <a:srgbClr val="000000"/>
                </a:solidFill>
                <a:latin typeface="Arial"/>
              </a:rPr>
              <a:t>-ringsbehovet uppåt (roterar moturs)</a:t>
            </a:r>
            <a:endParaRPr lang="sv-SE" sz="1700" dirty="0">
              <a:solidFill>
                <a:srgbClr val="000000"/>
              </a:solidFill>
              <a:latin typeface="Arial"/>
              <a:sym typeface="Symbol"/>
            </a:endParaRPr>
          </a:p>
          <a:p>
            <a:pPr marL="285750" indent="-285750" algn="l" defTabSz="449263" eaLnBrk="1" hangingPunct="1">
              <a:spcBef>
                <a:spcPct val="10000"/>
              </a:spcBef>
              <a:spcAft>
                <a:spcPct val="10000"/>
              </a:spcAft>
              <a:buClrTx/>
              <a:buSzPct val="100000"/>
              <a:buFont typeface="Arial" panose="020B0604020202020204" pitchFamily="34" charset="0"/>
              <a:buChar char="•"/>
              <a:defRPr/>
            </a:pPr>
            <a:r>
              <a:rPr lang="sv-SE" sz="1700" dirty="0">
                <a:solidFill>
                  <a:srgbClr val="000000"/>
                </a:solidFill>
                <a:latin typeface="Arial"/>
              </a:rPr>
              <a:t>Det nya högre investerings-behovet är större än </a:t>
            </a:r>
            <a:r>
              <a:rPr lang="sv-SE" sz="1700" dirty="0" err="1">
                <a:solidFill>
                  <a:srgbClr val="000000"/>
                </a:solidFill>
                <a:latin typeface="Arial"/>
              </a:rPr>
              <a:t>investe</a:t>
            </a:r>
            <a:r>
              <a:rPr lang="sv-SE" sz="1700" dirty="0">
                <a:solidFill>
                  <a:srgbClr val="000000"/>
                </a:solidFill>
                <a:latin typeface="Arial"/>
              </a:rPr>
              <a:t>-ringarna.</a:t>
            </a:r>
          </a:p>
          <a:p>
            <a:pPr marL="285750" indent="-285750" algn="l" defTabSz="449263" eaLnBrk="1" hangingPunct="1">
              <a:spcBef>
                <a:spcPct val="10000"/>
              </a:spcBef>
              <a:spcAft>
                <a:spcPct val="10000"/>
              </a:spcAft>
              <a:buClrTx/>
              <a:buSzPct val="100000"/>
              <a:buFont typeface="Arial" panose="020B0604020202020204" pitchFamily="34" charset="0"/>
              <a:buChar char="•"/>
              <a:defRPr/>
            </a:pPr>
            <a:r>
              <a:rPr lang="sv-SE" sz="1700" dirty="0">
                <a:solidFill>
                  <a:srgbClr val="000000"/>
                </a:solidFill>
                <a:latin typeface="Arial"/>
              </a:rPr>
              <a:t>Det betyder att </a:t>
            </a:r>
            <a:r>
              <a:rPr lang="sv-SE" sz="1700" i="1" dirty="0">
                <a:solidFill>
                  <a:srgbClr val="000000"/>
                </a:solidFill>
                <a:latin typeface="Arial"/>
              </a:rPr>
              <a:t>K </a:t>
            </a:r>
            <a:r>
              <a:rPr lang="sv-SE" sz="1700" dirty="0">
                <a:solidFill>
                  <a:srgbClr val="000000"/>
                </a:solidFill>
                <a:latin typeface="Arial"/>
              </a:rPr>
              <a:t>växer </a:t>
            </a:r>
            <a:r>
              <a:rPr lang="sv-SE" sz="1700" b="1" dirty="0">
                <a:solidFill>
                  <a:srgbClr val="000000"/>
                </a:solidFill>
                <a:latin typeface="Arial"/>
              </a:rPr>
              <a:t>långsammare </a:t>
            </a:r>
            <a:r>
              <a:rPr lang="sv-SE" sz="1700" dirty="0">
                <a:solidFill>
                  <a:srgbClr val="000000"/>
                </a:solidFill>
                <a:latin typeface="Arial"/>
              </a:rPr>
              <a:t>än </a:t>
            </a:r>
            <a:r>
              <a:rPr lang="sv-SE" altLang="en-US" sz="1800" i="1" dirty="0">
                <a:latin typeface="Arial" charset="0"/>
              </a:rPr>
              <a:t>A</a:t>
            </a:r>
            <a:r>
              <a:rPr lang="sv-SE" altLang="en-US" sz="1800" baseline="10000" dirty="0">
                <a:latin typeface="Arial" charset="0"/>
                <a:sym typeface="Symbol"/>
              </a:rPr>
              <a:t></a:t>
            </a:r>
            <a:r>
              <a:rPr lang="sv-SE" altLang="en-US" sz="1800" i="1" dirty="0">
                <a:latin typeface="Arial" charset="0"/>
                <a:sym typeface="Symbol"/>
              </a:rPr>
              <a:t>N, </a:t>
            </a:r>
            <a:r>
              <a:rPr lang="sv-SE" altLang="en-US" sz="1800" dirty="0">
                <a:latin typeface="Arial" charset="0"/>
                <a:sym typeface="Symbol"/>
              </a:rPr>
              <a:t>dvs </a:t>
            </a:r>
            <a:r>
              <a:rPr lang="sv-SE" altLang="en-US" sz="1800" i="1" dirty="0">
                <a:latin typeface="Arial" charset="0"/>
                <a:sym typeface="Symbol"/>
              </a:rPr>
              <a:t>k </a:t>
            </a:r>
            <a:r>
              <a:rPr lang="sv-SE" altLang="en-US" sz="1800" dirty="0">
                <a:latin typeface="Arial" charset="0"/>
                <a:sym typeface="Symbol"/>
              </a:rPr>
              <a:t>faller. Samma med </a:t>
            </a:r>
            <a:r>
              <a:rPr lang="sv-SE" altLang="en-US" sz="1800" i="1" dirty="0">
                <a:latin typeface="Arial" charset="0"/>
                <a:sym typeface="Symbol"/>
              </a:rPr>
              <a:t>y.</a:t>
            </a:r>
            <a:endParaRPr lang="sv-SE" sz="1700" i="1" dirty="0">
              <a:solidFill>
                <a:srgbClr val="000000"/>
              </a:solidFill>
              <a:latin typeface="Arial"/>
            </a:endParaRPr>
          </a:p>
          <a:p>
            <a:pPr marL="285750" indent="-285750" algn="l" defTabSz="449263" eaLnBrk="1" hangingPunct="1">
              <a:spcBef>
                <a:spcPct val="10000"/>
              </a:spcBef>
              <a:spcAft>
                <a:spcPct val="10000"/>
              </a:spcAft>
              <a:buClrTx/>
              <a:buSzPct val="100000"/>
              <a:buFont typeface="Arial" panose="020B0604020202020204" pitchFamily="34" charset="0"/>
              <a:buChar char="•"/>
              <a:defRPr/>
            </a:pPr>
            <a:r>
              <a:rPr lang="sv-SE" sz="1700" dirty="0">
                <a:solidFill>
                  <a:srgbClr val="000000"/>
                </a:solidFill>
                <a:latin typeface="Arial"/>
                <a:sym typeface="Symbol"/>
              </a:rPr>
              <a:t>Till slut är investeringarna lika med investerings-behovet.</a:t>
            </a:r>
          </a:p>
          <a:p>
            <a:pPr marL="285750" indent="-285750" algn="l" defTabSz="449263" eaLnBrk="1" hangingPunct="1">
              <a:spcBef>
                <a:spcPct val="10000"/>
              </a:spcBef>
              <a:spcAft>
                <a:spcPct val="10000"/>
              </a:spcAft>
              <a:buClrTx/>
              <a:buSzPct val="100000"/>
              <a:buFont typeface="Arial" panose="020B0604020202020204" pitchFamily="34" charset="0"/>
              <a:buChar char="•"/>
              <a:defRPr/>
            </a:pPr>
            <a:r>
              <a:rPr lang="sv-SE" altLang="en-US" sz="1700" dirty="0">
                <a:solidFill>
                  <a:srgbClr val="000000"/>
                </a:solidFill>
                <a:latin typeface="Arial"/>
                <a:sym typeface="Symbol"/>
              </a:rPr>
              <a:t>Då är </a:t>
            </a:r>
            <a:r>
              <a:rPr lang="sv-SE" altLang="en-US" sz="1700" i="1" dirty="0">
                <a:latin typeface="Arial" charset="0"/>
                <a:sym typeface="Symbol"/>
              </a:rPr>
              <a:t>k </a:t>
            </a:r>
            <a:r>
              <a:rPr lang="sv-SE" altLang="en-US" sz="1700" dirty="0">
                <a:latin typeface="Arial" charset="0"/>
                <a:sym typeface="Symbol"/>
              </a:rPr>
              <a:t>och </a:t>
            </a:r>
            <a:r>
              <a:rPr lang="sv-SE" altLang="en-US" sz="1700" i="1" dirty="0">
                <a:latin typeface="Arial" charset="0"/>
                <a:sym typeface="Symbol"/>
              </a:rPr>
              <a:t>y </a:t>
            </a:r>
            <a:r>
              <a:rPr lang="sv-SE" altLang="en-US" sz="1700" dirty="0">
                <a:latin typeface="Arial" charset="0"/>
                <a:sym typeface="Symbol"/>
              </a:rPr>
              <a:t>återigen konstanta så </a:t>
            </a:r>
            <a:r>
              <a:rPr lang="sv-SE" altLang="en-US" sz="1700" i="1" dirty="0">
                <a:latin typeface="Arial" charset="0"/>
                <a:sym typeface="Symbol"/>
              </a:rPr>
              <a:t>K </a:t>
            </a:r>
            <a:r>
              <a:rPr lang="sv-SE" altLang="en-US" sz="1700" dirty="0">
                <a:latin typeface="Arial" charset="0"/>
                <a:sym typeface="Symbol"/>
              </a:rPr>
              <a:t>och </a:t>
            </a:r>
            <a:r>
              <a:rPr lang="sv-SE" altLang="en-US" sz="1700" i="1" dirty="0">
                <a:latin typeface="Arial" charset="0"/>
                <a:sym typeface="Symbol"/>
              </a:rPr>
              <a:t>Y </a:t>
            </a:r>
            <a:r>
              <a:rPr lang="sv-SE" altLang="en-US" sz="1700" dirty="0">
                <a:latin typeface="Arial" charset="0"/>
                <a:sym typeface="Symbol"/>
              </a:rPr>
              <a:t>växer med summan </a:t>
            </a:r>
            <a:r>
              <a:rPr lang="sv-SE" sz="1700" i="1" dirty="0" err="1">
                <a:solidFill>
                  <a:srgbClr val="000000"/>
                </a:solidFill>
                <a:latin typeface="Arial"/>
                <a:sym typeface="Symbol"/>
              </a:rPr>
              <a:t>g’</a:t>
            </a:r>
            <a:r>
              <a:rPr lang="sv-SE" sz="1700" i="1" baseline="-25000" dirty="0" err="1">
                <a:solidFill>
                  <a:srgbClr val="000000"/>
                </a:solidFill>
                <a:latin typeface="Arial"/>
                <a:sym typeface="Symbol"/>
              </a:rPr>
              <a:t>A</a:t>
            </a:r>
            <a:r>
              <a:rPr lang="sv-SE" sz="1700" dirty="0" err="1">
                <a:solidFill>
                  <a:srgbClr val="000000"/>
                </a:solidFill>
                <a:latin typeface="Arial"/>
                <a:sym typeface="Symbol"/>
              </a:rPr>
              <a:t>+</a:t>
            </a:r>
            <a:r>
              <a:rPr lang="sv-SE" sz="1700" i="1" dirty="0" err="1">
                <a:solidFill>
                  <a:srgbClr val="000000"/>
                </a:solidFill>
                <a:latin typeface="Arial"/>
                <a:sym typeface="Symbol"/>
              </a:rPr>
              <a:t>g</a:t>
            </a:r>
            <a:r>
              <a:rPr lang="sv-SE" sz="1700" i="1" baseline="-25000" dirty="0" err="1">
                <a:solidFill>
                  <a:srgbClr val="000000"/>
                </a:solidFill>
                <a:latin typeface="Arial"/>
                <a:sym typeface="Symbol"/>
              </a:rPr>
              <a:t>N</a:t>
            </a:r>
            <a:r>
              <a:rPr lang="sv-SE" sz="1700" i="1" baseline="-25000" dirty="0">
                <a:solidFill>
                  <a:srgbClr val="000000"/>
                </a:solidFill>
                <a:latin typeface="Arial"/>
                <a:sym typeface="Symbol"/>
              </a:rPr>
              <a:t> </a:t>
            </a:r>
            <a:endParaRPr lang="sv-SE" sz="1700" dirty="0">
              <a:solidFill>
                <a:srgbClr val="000000"/>
              </a:solidFill>
              <a:latin typeface="Arial"/>
            </a:endParaRPr>
          </a:p>
        </p:txBody>
      </p:sp>
      <p:sp>
        <p:nvSpPr>
          <p:cNvPr id="66564" name="Line 42"/>
          <p:cNvSpPr>
            <a:spLocks noChangeShapeType="1"/>
          </p:cNvSpPr>
          <p:nvPr/>
        </p:nvSpPr>
        <p:spPr bwMode="auto">
          <a:xfrm>
            <a:off x="3598863" y="1506538"/>
            <a:ext cx="11112" cy="4497387"/>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66565" name="Line 43"/>
          <p:cNvSpPr>
            <a:spLocks noChangeShapeType="1"/>
          </p:cNvSpPr>
          <p:nvPr/>
        </p:nvSpPr>
        <p:spPr bwMode="auto">
          <a:xfrm flipH="1" flipV="1">
            <a:off x="3598863" y="6008688"/>
            <a:ext cx="43688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66566" name="Rectangle 45"/>
          <p:cNvSpPr>
            <a:spLocks noChangeArrowheads="1"/>
          </p:cNvSpPr>
          <p:nvPr/>
        </p:nvSpPr>
        <p:spPr bwMode="auto">
          <a:xfrm>
            <a:off x="7794625" y="5830888"/>
            <a:ext cx="974725" cy="3683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800" i="1"/>
              <a:t>k</a:t>
            </a:r>
          </a:p>
        </p:txBody>
      </p:sp>
      <p:sp>
        <p:nvSpPr>
          <p:cNvPr id="66567" name="Rectangle 46"/>
          <p:cNvSpPr>
            <a:spLocks noChangeArrowheads="1"/>
          </p:cNvSpPr>
          <p:nvPr/>
        </p:nvSpPr>
        <p:spPr bwMode="auto">
          <a:xfrm>
            <a:off x="4000500" y="6288088"/>
            <a:ext cx="3783013" cy="3079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400"/>
              <a:t>Kapital (per effektivitetsenhet arbetskraft)</a:t>
            </a:r>
          </a:p>
        </p:txBody>
      </p:sp>
      <p:sp>
        <p:nvSpPr>
          <p:cNvPr id="66568" name="Freeform 47"/>
          <p:cNvSpPr>
            <a:spLocks/>
          </p:cNvSpPr>
          <p:nvPr/>
        </p:nvSpPr>
        <p:spPr bwMode="auto">
          <a:xfrm>
            <a:off x="3641725" y="3376613"/>
            <a:ext cx="4632325" cy="2609850"/>
          </a:xfrm>
          <a:custGeom>
            <a:avLst/>
            <a:gdLst>
              <a:gd name="T0" fmla="*/ 0 w 2560"/>
              <a:gd name="T1" fmla="*/ 2147483647 h 1447"/>
              <a:gd name="T2" fmla="*/ 1653294888 w 2560"/>
              <a:gd name="T3" fmla="*/ 2147483647 h 1447"/>
              <a:gd name="T4" fmla="*/ 2147483647 w 2560"/>
              <a:gd name="T5" fmla="*/ 741502213 h 1447"/>
              <a:gd name="T6" fmla="*/ 2147483647 w 2560"/>
              <a:gd name="T7" fmla="*/ 117078917 h 1447"/>
              <a:gd name="T8" fmla="*/ 2147483647 w 2560"/>
              <a:gd name="T9" fmla="*/ 32521220 h 14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60" h="1447">
                <a:moveTo>
                  <a:pt x="0" y="1447"/>
                </a:moveTo>
                <a:cubicBezTo>
                  <a:pt x="84" y="1340"/>
                  <a:pt x="264" y="1007"/>
                  <a:pt x="505" y="804"/>
                </a:cubicBezTo>
                <a:cubicBezTo>
                  <a:pt x="746" y="601"/>
                  <a:pt x="1175" y="356"/>
                  <a:pt x="1446" y="228"/>
                </a:cubicBezTo>
                <a:cubicBezTo>
                  <a:pt x="1717" y="100"/>
                  <a:pt x="1945" y="72"/>
                  <a:pt x="2131" y="36"/>
                </a:cubicBezTo>
                <a:cubicBezTo>
                  <a:pt x="2317" y="0"/>
                  <a:pt x="2471" y="15"/>
                  <a:pt x="2560" y="10"/>
                </a:cubicBezTo>
              </a:path>
            </a:pathLst>
          </a:custGeom>
          <a:noFill/>
          <a:ln w="38100" cap="flat" cmpd="sng">
            <a:solidFill>
              <a:srgbClr val="3F715E"/>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66569" name="Line 48"/>
          <p:cNvSpPr>
            <a:spLocks noChangeShapeType="1"/>
          </p:cNvSpPr>
          <p:nvPr/>
        </p:nvSpPr>
        <p:spPr bwMode="auto">
          <a:xfrm flipV="1">
            <a:off x="3617913" y="2541588"/>
            <a:ext cx="4376737" cy="3484562"/>
          </a:xfrm>
          <a:prstGeom prst="line">
            <a:avLst/>
          </a:prstGeom>
          <a:noFill/>
          <a:ln w="38100">
            <a:solidFill>
              <a:srgbClr val="FF6600">
                <a:alpha val="50195"/>
              </a:srgbClr>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aphicFrame>
        <p:nvGraphicFramePr>
          <p:cNvPr id="66570" name="Object 5"/>
          <p:cNvGraphicFramePr>
            <a:graphicFrameLocks noChangeAspect="1"/>
          </p:cNvGraphicFramePr>
          <p:nvPr/>
        </p:nvGraphicFramePr>
        <p:xfrm>
          <a:off x="7994650" y="3376613"/>
          <a:ext cx="800100" cy="320675"/>
        </p:xfrm>
        <a:graphic>
          <a:graphicData uri="http://schemas.openxmlformats.org/presentationml/2006/ole">
            <mc:AlternateContent xmlns:mc="http://schemas.openxmlformats.org/markup-compatibility/2006">
              <mc:Choice xmlns:v="urn:schemas-microsoft-com:vml" Requires="v">
                <p:oleObj spid="_x0000_s66777" name="Equation" r:id="rId3" imgW="532937" imgH="215713" progId="Equation.3">
                  <p:embed/>
                </p:oleObj>
              </mc:Choice>
              <mc:Fallback>
                <p:oleObj name="Equation" r:id="rId3" imgW="532937" imgH="215713" progId="Equation.3">
                  <p:embed/>
                  <p:pic>
                    <p:nvPicPr>
                      <p:cNvPr id="0"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94650" y="3376613"/>
                        <a:ext cx="800100"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6571" name="Object 26"/>
          <p:cNvGraphicFramePr>
            <a:graphicFrameLocks noChangeAspect="1"/>
          </p:cNvGraphicFramePr>
          <p:nvPr/>
        </p:nvGraphicFramePr>
        <p:xfrm>
          <a:off x="7462838" y="2917825"/>
          <a:ext cx="1638300" cy="323850"/>
        </p:xfrm>
        <a:graphic>
          <a:graphicData uri="http://schemas.openxmlformats.org/presentationml/2006/ole">
            <mc:AlternateContent xmlns:mc="http://schemas.openxmlformats.org/markup-compatibility/2006">
              <mc:Choice xmlns:v="urn:schemas-microsoft-com:vml" Requires="v">
                <p:oleObj spid="_x0000_s66778" name="Equation" r:id="rId5" imgW="1091726" imgH="215806" progId="Equation.3">
                  <p:embed/>
                </p:oleObj>
              </mc:Choice>
              <mc:Fallback>
                <p:oleObj name="Equation" r:id="rId5" imgW="1091726" imgH="215806" progId="Equation.3">
                  <p:embed/>
                  <p:pic>
                    <p:nvPicPr>
                      <p:cNvPr id="0" name="Object 2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462838" y="2917825"/>
                        <a:ext cx="1638300" cy="323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6572" name="TextBox 1"/>
          <p:cNvSpPr txBox="1">
            <a:spLocks noChangeArrowheads="1"/>
          </p:cNvSpPr>
          <p:nvPr/>
        </p:nvSpPr>
        <p:spPr bwMode="auto">
          <a:xfrm rot="-1952192">
            <a:off x="4456113" y="3913188"/>
            <a:ext cx="15176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en-US" altLang="sv-SE" sz="1800">
                <a:solidFill>
                  <a:srgbClr val="3F715E"/>
                </a:solidFill>
              </a:rPr>
              <a:t>Investeringar</a:t>
            </a:r>
          </a:p>
        </p:txBody>
      </p:sp>
      <p:sp>
        <p:nvSpPr>
          <p:cNvPr id="66573" name="TextBox 16"/>
          <p:cNvSpPr txBox="1">
            <a:spLocks noChangeArrowheads="1"/>
          </p:cNvSpPr>
          <p:nvPr/>
        </p:nvSpPr>
        <p:spPr bwMode="auto">
          <a:xfrm rot="-2319227">
            <a:off x="4498975" y="4557713"/>
            <a:ext cx="20574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en-US" altLang="sv-SE" sz="1800">
                <a:solidFill>
                  <a:srgbClr val="FF6600"/>
                </a:solidFill>
              </a:rPr>
              <a:t>Investeringsbehov</a:t>
            </a:r>
          </a:p>
        </p:txBody>
      </p:sp>
      <p:sp>
        <p:nvSpPr>
          <p:cNvPr id="66574" name="Rectangle 19"/>
          <p:cNvSpPr>
            <a:spLocks noChangeArrowheads="1"/>
          </p:cNvSpPr>
          <p:nvPr/>
        </p:nvSpPr>
        <p:spPr bwMode="auto">
          <a:xfrm>
            <a:off x="6446838" y="5983288"/>
            <a:ext cx="452437" cy="369887"/>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800" i="1"/>
              <a:t>k</a:t>
            </a:r>
            <a:r>
              <a:rPr lang="sv-SE" altLang="en-US" sz="1800" i="1" baseline="-25000"/>
              <a:t>a</a:t>
            </a:r>
            <a:r>
              <a:rPr lang="sv-SE" altLang="en-US" sz="2000" baseline="30000"/>
              <a:t>*</a:t>
            </a:r>
            <a:endParaRPr lang="sv-SE" altLang="en-US" sz="1800" i="1" baseline="30000"/>
          </a:p>
        </p:txBody>
      </p:sp>
      <p:sp>
        <p:nvSpPr>
          <p:cNvPr id="66575" name="Line 18"/>
          <p:cNvSpPr>
            <a:spLocks noChangeShapeType="1"/>
          </p:cNvSpPr>
          <p:nvPr/>
        </p:nvSpPr>
        <p:spPr bwMode="auto">
          <a:xfrm flipV="1">
            <a:off x="6604000" y="2041525"/>
            <a:ext cx="0" cy="3929063"/>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29" name="Line 48"/>
          <p:cNvSpPr>
            <a:spLocks noChangeShapeType="1"/>
          </p:cNvSpPr>
          <p:nvPr/>
        </p:nvSpPr>
        <p:spPr bwMode="auto">
          <a:xfrm flipV="1">
            <a:off x="3641725" y="1770063"/>
            <a:ext cx="4325938" cy="4233862"/>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30" name="Group 32"/>
          <p:cNvGrpSpPr>
            <a:grpSpLocks/>
          </p:cNvGrpSpPr>
          <p:nvPr/>
        </p:nvGrpSpPr>
        <p:grpSpPr bwMode="auto">
          <a:xfrm>
            <a:off x="5461000" y="5797550"/>
            <a:ext cx="1104900" cy="203200"/>
            <a:chOff x="3981" y="3604"/>
            <a:chExt cx="831" cy="126"/>
          </a:xfrm>
        </p:grpSpPr>
        <p:sp>
          <p:nvSpPr>
            <p:cNvPr id="66590" name="AutoShape 27"/>
            <p:cNvSpPr>
              <a:spLocks noChangeArrowheads="1"/>
            </p:cNvSpPr>
            <p:nvPr/>
          </p:nvSpPr>
          <p:spPr bwMode="auto">
            <a:xfrm flipH="1" flipV="1">
              <a:off x="3981" y="3610"/>
              <a:ext cx="429" cy="120"/>
            </a:xfrm>
            <a:prstGeom prst="rightArrow">
              <a:avLst>
                <a:gd name="adj1" fmla="val 50000"/>
                <a:gd name="adj2" fmla="val 89375"/>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en-US" altLang="en-US"/>
            </a:p>
          </p:txBody>
        </p:sp>
        <p:sp>
          <p:nvSpPr>
            <p:cNvPr id="66591" name="AutoShape 28"/>
            <p:cNvSpPr>
              <a:spLocks noChangeArrowheads="1"/>
            </p:cNvSpPr>
            <p:nvPr/>
          </p:nvSpPr>
          <p:spPr bwMode="auto">
            <a:xfrm flipH="1" flipV="1">
              <a:off x="4383" y="3604"/>
              <a:ext cx="429" cy="121"/>
            </a:xfrm>
            <a:prstGeom prst="rightArrow">
              <a:avLst>
                <a:gd name="adj1" fmla="val 50000"/>
                <a:gd name="adj2" fmla="val 88636"/>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en-US" altLang="en-US"/>
            </a:p>
          </p:txBody>
        </p:sp>
      </p:grpSp>
      <p:sp>
        <p:nvSpPr>
          <p:cNvPr id="66578" name="Freeform 47"/>
          <p:cNvSpPr>
            <a:spLocks/>
          </p:cNvSpPr>
          <p:nvPr/>
        </p:nvSpPr>
        <p:spPr bwMode="auto">
          <a:xfrm>
            <a:off x="3616325" y="1582738"/>
            <a:ext cx="4632325" cy="4437062"/>
          </a:xfrm>
          <a:custGeom>
            <a:avLst/>
            <a:gdLst>
              <a:gd name="T0" fmla="*/ 0 w 2560"/>
              <a:gd name="T1" fmla="*/ 2147483647 h 1447"/>
              <a:gd name="T2" fmla="*/ 1653294888 w 2560"/>
              <a:gd name="T3" fmla="*/ 2147483647 h 1447"/>
              <a:gd name="T4" fmla="*/ 2147483647 w 2560"/>
              <a:gd name="T5" fmla="*/ 2143726489 h 1447"/>
              <a:gd name="T6" fmla="*/ 2147483647 w 2560"/>
              <a:gd name="T7" fmla="*/ 338483130 h 1447"/>
              <a:gd name="T8" fmla="*/ 2147483647 w 2560"/>
              <a:gd name="T9" fmla="*/ 94024625 h 1447"/>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560" h="1447">
                <a:moveTo>
                  <a:pt x="0" y="1447"/>
                </a:moveTo>
                <a:cubicBezTo>
                  <a:pt x="84" y="1340"/>
                  <a:pt x="264" y="1007"/>
                  <a:pt x="505" y="804"/>
                </a:cubicBezTo>
                <a:cubicBezTo>
                  <a:pt x="746" y="601"/>
                  <a:pt x="1175" y="356"/>
                  <a:pt x="1446" y="228"/>
                </a:cubicBezTo>
                <a:cubicBezTo>
                  <a:pt x="1717" y="100"/>
                  <a:pt x="1945" y="72"/>
                  <a:pt x="2131" y="36"/>
                </a:cubicBezTo>
                <a:cubicBezTo>
                  <a:pt x="2317" y="0"/>
                  <a:pt x="2471" y="15"/>
                  <a:pt x="2560" y="10"/>
                </a:cubicBezTo>
              </a:path>
            </a:pathLst>
          </a:custGeom>
          <a:noFill/>
          <a:ln w="38100" cap="flat" cmpd="sng">
            <a:solidFill>
              <a:schemeClr val="accent2"/>
            </a:solidFill>
            <a:prstDash val="solid"/>
            <a:round/>
            <a:headEnd/>
            <a:tailEnd/>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34" name="Rectangle 19"/>
          <p:cNvSpPr>
            <a:spLocks noChangeArrowheads="1"/>
          </p:cNvSpPr>
          <p:nvPr/>
        </p:nvSpPr>
        <p:spPr bwMode="auto">
          <a:xfrm>
            <a:off x="5329238" y="5983288"/>
            <a:ext cx="452437" cy="369887"/>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800" i="1"/>
              <a:t>k</a:t>
            </a:r>
            <a:r>
              <a:rPr lang="sv-SE" altLang="en-US" sz="1800" i="1" baseline="-25000"/>
              <a:t>b</a:t>
            </a:r>
            <a:r>
              <a:rPr lang="sv-SE" altLang="en-US" sz="2000" baseline="30000"/>
              <a:t>*</a:t>
            </a:r>
            <a:endParaRPr lang="sv-SE" altLang="en-US" sz="1800" i="1" baseline="30000"/>
          </a:p>
        </p:txBody>
      </p:sp>
      <p:sp>
        <p:nvSpPr>
          <p:cNvPr id="35" name="Line 18"/>
          <p:cNvSpPr>
            <a:spLocks noChangeShapeType="1"/>
          </p:cNvSpPr>
          <p:nvPr/>
        </p:nvSpPr>
        <p:spPr bwMode="auto">
          <a:xfrm flipV="1">
            <a:off x="5461000" y="3009900"/>
            <a:ext cx="0" cy="300355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36" name="Group 32"/>
          <p:cNvGrpSpPr>
            <a:grpSpLocks/>
          </p:cNvGrpSpPr>
          <p:nvPr/>
        </p:nvGrpSpPr>
        <p:grpSpPr bwMode="auto">
          <a:xfrm rot="-2353800">
            <a:off x="5375275" y="2428875"/>
            <a:ext cx="1228725" cy="203200"/>
            <a:chOff x="3981" y="3604"/>
            <a:chExt cx="831" cy="126"/>
          </a:xfrm>
        </p:grpSpPr>
        <p:sp>
          <p:nvSpPr>
            <p:cNvPr id="66588" name="AutoShape 27"/>
            <p:cNvSpPr>
              <a:spLocks noChangeArrowheads="1"/>
            </p:cNvSpPr>
            <p:nvPr/>
          </p:nvSpPr>
          <p:spPr bwMode="auto">
            <a:xfrm flipH="1" flipV="1">
              <a:off x="3981" y="3610"/>
              <a:ext cx="429" cy="120"/>
            </a:xfrm>
            <a:prstGeom prst="rightArrow">
              <a:avLst>
                <a:gd name="adj1" fmla="val 50000"/>
                <a:gd name="adj2" fmla="val 89375"/>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en-US" altLang="en-US"/>
            </a:p>
          </p:txBody>
        </p:sp>
        <p:sp>
          <p:nvSpPr>
            <p:cNvPr id="66589" name="AutoShape 28"/>
            <p:cNvSpPr>
              <a:spLocks noChangeArrowheads="1"/>
            </p:cNvSpPr>
            <p:nvPr/>
          </p:nvSpPr>
          <p:spPr bwMode="auto">
            <a:xfrm flipH="1" flipV="1">
              <a:off x="4383" y="3604"/>
              <a:ext cx="429" cy="121"/>
            </a:xfrm>
            <a:prstGeom prst="rightArrow">
              <a:avLst>
                <a:gd name="adj1" fmla="val 50000"/>
                <a:gd name="adj2" fmla="val 88636"/>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en-US" altLang="en-US"/>
            </a:p>
          </p:txBody>
        </p:sp>
      </p:grpSp>
      <p:graphicFrame>
        <p:nvGraphicFramePr>
          <p:cNvPr id="66582" name="Object 2"/>
          <p:cNvGraphicFramePr>
            <a:graphicFrameLocks noChangeAspect="1"/>
          </p:cNvGraphicFramePr>
          <p:nvPr/>
        </p:nvGraphicFramePr>
        <p:xfrm>
          <a:off x="3276600" y="1812925"/>
          <a:ext cx="323850" cy="358775"/>
        </p:xfrm>
        <a:graphic>
          <a:graphicData uri="http://schemas.openxmlformats.org/presentationml/2006/ole">
            <mc:AlternateContent xmlns:mc="http://schemas.openxmlformats.org/markup-compatibility/2006">
              <mc:Choice xmlns:v="urn:schemas-microsoft-com:vml" Requires="v">
                <p:oleObj spid="_x0000_s66779" name="Equation" r:id="rId7" imgW="215713" imgH="241091" progId="Equation.3">
                  <p:embed/>
                </p:oleObj>
              </mc:Choice>
              <mc:Fallback>
                <p:oleObj name="Equation" r:id="rId7" imgW="215713" imgH="241091" progId="Equation.3">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6600" y="1812925"/>
                        <a:ext cx="3238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nvGraphicFramePr>
        <p:xfrm>
          <a:off x="3294063" y="2770188"/>
          <a:ext cx="323850" cy="358775"/>
        </p:xfrm>
        <a:graphic>
          <a:graphicData uri="http://schemas.openxmlformats.org/presentationml/2006/ole">
            <mc:AlternateContent xmlns:mc="http://schemas.openxmlformats.org/markup-compatibility/2006">
              <mc:Choice xmlns:v="urn:schemas-microsoft-com:vml" Requires="v">
                <p:oleObj spid="_x0000_s66780" name="Equation" r:id="rId9" imgW="215713" imgH="241091" progId="Equation.3">
                  <p:embed/>
                </p:oleObj>
              </mc:Choice>
              <mc:Fallback>
                <p:oleObj name="Equation" r:id="rId9" imgW="215713" imgH="241091" progId="Equation.3">
                  <p:embed/>
                  <p:pic>
                    <p:nvPicPr>
                      <p:cNvPr id="0" name="Object 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3294063" y="2770188"/>
                        <a:ext cx="323850" cy="35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6584" name="Line 20"/>
          <p:cNvSpPr>
            <a:spLocks noChangeShapeType="1"/>
          </p:cNvSpPr>
          <p:nvPr/>
        </p:nvSpPr>
        <p:spPr bwMode="auto">
          <a:xfrm flipH="1">
            <a:off x="3617913" y="2024063"/>
            <a:ext cx="2986087"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40" name="Line 20"/>
          <p:cNvSpPr>
            <a:spLocks noChangeShapeType="1"/>
          </p:cNvSpPr>
          <p:nvPr/>
        </p:nvSpPr>
        <p:spPr bwMode="auto">
          <a:xfrm flipH="1">
            <a:off x="3617913" y="2994025"/>
            <a:ext cx="1843087"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41" name="Slide Number Placeholder 2"/>
          <p:cNvSpPr>
            <a:spLocks noGrp="1"/>
          </p:cNvSpPr>
          <p:nvPr>
            <p:ph type="sldNum" sz="quarter" idx="10"/>
          </p:nvPr>
        </p:nvSpPr>
        <p:spPr>
          <a:xfrm>
            <a:off x="0" y="6516688"/>
            <a:ext cx="2555875" cy="341312"/>
          </a:xfrm>
        </p:spPr>
        <p:txBody>
          <a:bodyPr/>
          <a:lstStyle/>
          <a:p>
            <a:pPr>
              <a:buFontTx/>
              <a:buNone/>
              <a:defRPr/>
            </a:pPr>
            <a:r>
              <a:rPr lang="sv-SE" altLang="sv-SE"/>
              <a:t>Sammanfattning: sid. </a:t>
            </a:r>
            <a:fld id="{BA2F8E6E-7E3F-41E6-AA5D-4306D0090FDC}" type="slidenum">
              <a:rPr lang="en-GB" altLang="sv-SE"/>
              <a:pPr>
                <a:buFontTx/>
                <a:buNone/>
                <a:defRPr/>
              </a:pPr>
              <a:t>34</a:t>
            </a:fld>
            <a:endParaRPr lang="en-GB" altLang="sv-SE"/>
          </a:p>
        </p:txBody>
      </p:sp>
      <p:graphicFrame>
        <p:nvGraphicFramePr>
          <p:cNvPr id="42" name="Object 41"/>
          <p:cNvGraphicFramePr>
            <a:graphicFrameLocks noChangeAspect="1"/>
          </p:cNvGraphicFramePr>
          <p:nvPr/>
        </p:nvGraphicFramePr>
        <p:xfrm>
          <a:off x="7505700" y="2138363"/>
          <a:ext cx="1619250" cy="342900"/>
        </p:xfrm>
        <a:graphic>
          <a:graphicData uri="http://schemas.openxmlformats.org/presentationml/2006/ole">
            <mc:AlternateContent xmlns:mc="http://schemas.openxmlformats.org/markup-compatibility/2006">
              <mc:Choice xmlns:v="urn:schemas-microsoft-com:vml" Requires="v">
                <p:oleObj spid="_x0000_s66781" name="Equation" r:id="rId11" imgW="1079500" imgH="228600" progId="Equation.3">
                  <p:embed/>
                </p:oleObj>
              </mc:Choice>
              <mc:Fallback>
                <p:oleObj name="Equation" r:id="rId11" imgW="1079500" imgH="228600" progId="Equation.3">
                  <p:embed/>
                  <p:pic>
                    <p:nvPicPr>
                      <p:cNvPr id="0" name="Object 4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7505700" y="2138363"/>
                        <a:ext cx="1619250"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wipe(down)">
                                      <p:cBhvr>
                                        <p:cTn id="15" dur="500"/>
                                        <p:tgtEl>
                                          <p:spTgt spid="29"/>
                                        </p:tgtEl>
                                      </p:cBhvr>
                                    </p:animEffect>
                                  </p:childTnLst>
                                </p:cTn>
                              </p:par>
                              <p:par>
                                <p:cTn id="16" presetID="1" presetClass="entr" presetSubtype="0" fill="hold" nodeType="withEffect">
                                  <p:stCondLst>
                                    <p:cond delay="0"/>
                                  </p:stCondLst>
                                  <p:childTnLst>
                                    <p:set>
                                      <p:cBhvr>
                                        <p:cTn id="17" dur="1" fill="hold">
                                          <p:stCondLst>
                                            <p:cond delay="0"/>
                                          </p:stCondLst>
                                        </p:cTn>
                                        <p:tgtEl>
                                          <p:spTgt spid="42"/>
                                        </p:tgtEl>
                                        <p:attrNameLst>
                                          <p:attrName>style.visibility</p:attrName>
                                        </p:attrNameLst>
                                      </p:cBhvr>
                                      <p:to>
                                        <p:strVal val="visible"/>
                                      </p:to>
                                    </p:set>
                                  </p:childTnLst>
                                </p:cTn>
                              </p:par>
                            </p:childTnLst>
                          </p:cTn>
                        </p:par>
                      </p:childTnLst>
                    </p:cTn>
                  </p:par>
                  <p:par>
                    <p:cTn id="18" fill="hold" nodeType="clickPar">
                      <p:stCondLst>
                        <p:cond delay="indefinite"/>
                      </p:stCondLst>
                      <p:childTnLst>
                        <p:par>
                          <p:cTn id="19" fill="hold" nodeType="withGroup">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13">
                                            <p:txEl>
                                              <p:pRg st="2" end="2"/>
                                            </p:txEl>
                                          </p:spTgt>
                                        </p:tgtEl>
                                        <p:attrNameLst>
                                          <p:attrName>style.visibility</p:attrName>
                                        </p:attrNameLst>
                                      </p:cBhvr>
                                      <p:to>
                                        <p:strVal val="visible"/>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3">
                                            <p:txEl>
                                              <p:pRg st="3" end="3"/>
                                            </p:txEl>
                                          </p:spTgt>
                                        </p:tgtEl>
                                        <p:attrNameLst>
                                          <p:attrName>style.visibility</p:attrName>
                                        </p:attrNameLst>
                                      </p:cBhvr>
                                      <p:to>
                                        <p:strVal val="visible"/>
                                      </p:to>
                                    </p:se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2" fill="hold" nodeType="clickEffect">
                                  <p:stCondLst>
                                    <p:cond delay="0"/>
                                  </p:stCondLst>
                                  <p:childTnLst>
                                    <p:set>
                                      <p:cBhvr>
                                        <p:cTn id="29" dur="1" fill="hold">
                                          <p:stCondLst>
                                            <p:cond delay="0"/>
                                          </p:stCondLst>
                                        </p:cTn>
                                        <p:tgtEl>
                                          <p:spTgt spid="30"/>
                                        </p:tgtEl>
                                        <p:attrNameLst>
                                          <p:attrName>style.visibility</p:attrName>
                                        </p:attrNameLst>
                                      </p:cBhvr>
                                      <p:to>
                                        <p:strVal val="visible"/>
                                      </p:to>
                                    </p:set>
                                    <p:animEffect transition="in" filter="wipe(right)">
                                      <p:cBhvr>
                                        <p:cTn id="30" dur="500"/>
                                        <p:tgtEl>
                                          <p:spTgt spid="30"/>
                                        </p:tgtEl>
                                      </p:cBhvr>
                                    </p:animEffect>
                                  </p:childTnLst>
                                </p:cTn>
                              </p:par>
                              <p:par>
                                <p:cTn id="31" presetID="22" presetClass="entr" presetSubtype="2" fill="hold" nodeType="with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wipe(right)">
                                      <p:cBhvr>
                                        <p:cTn id="33" dur="500"/>
                                        <p:tgtEl>
                                          <p:spTgt spid="3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1" presetClass="entr" presetSubtype="0" fill="hold" grpId="0" nodeType="clickEffect">
                                  <p:stCondLst>
                                    <p:cond delay="0"/>
                                  </p:stCondLst>
                                  <p:childTnLst>
                                    <p:set>
                                      <p:cBhvr>
                                        <p:cTn id="37" dur="1" fill="hold">
                                          <p:stCondLst>
                                            <p:cond delay="0"/>
                                          </p:stCondLst>
                                        </p:cTn>
                                        <p:tgtEl>
                                          <p:spTgt spid="13">
                                            <p:txEl>
                                              <p:pRg st="4" end="4"/>
                                            </p:txEl>
                                          </p:spTgt>
                                        </p:tgtEl>
                                        <p:attrNameLst>
                                          <p:attrName>style.visibility</p:attrName>
                                        </p:attrNameLst>
                                      </p:cBhvr>
                                      <p:to>
                                        <p:strVal val="visible"/>
                                      </p:to>
                                    </p:set>
                                  </p:childTnLst>
                                </p:cTn>
                              </p:par>
                            </p:childTnLst>
                          </p:cTn>
                        </p:par>
                      </p:childTnLst>
                    </p:cTn>
                  </p:par>
                  <p:par>
                    <p:cTn id="38" fill="hold" nodeType="clickPar">
                      <p:stCondLst>
                        <p:cond delay="indefinite"/>
                      </p:stCondLst>
                      <p:childTnLst>
                        <p:par>
                          <p:cTn id="39" fill="hold" nodeType="withGroup">
                            <p:stCondLst>
                              <p:cond delay="0"/>
                            </p:stCondLst>
                            <p:childTnLst>
                              <p:par>
                                <p:cTn id="40" presetID="1" presetClass="entr" presetSubtype="0" fill="hold" grpId="0" nodeType="clickEffect">
                                  <p:stCondLst>
                                    <p:cond delay="0"/>
                                  </p:stCondLst>
                                  <p:childTnLst>
                                    <p:set>
                                      <p:cBhvr>
                                        <p:cTn id="41" dur="1" fill="hold">
                                          <p:stCondLst>
                                            <p:cond delay="0"/>
                                          </p:stCondLst>
                                        </p:cTn>
                                        <p:tgtEl>
                                          <p:spTgt spid="13">
                                            <p:txEl>
                                              <p:pRg st="5" end="5"/>
                                            </p:txEl>
                                          </p:spTgt>
                                        </p:tgtEl>
                                        <p:attrNameLst>
                                          <p:attrName>style.visibility</p:attrName>
                                        </p:attrNameLst>
                                      </p:cBhvr>
                                      <p:to>
                                        <p:strVal val="visible"/>
                                      </p:to>
                                    </p:set>
                                  </p:childTnLst>
                                </p:cTn>
                              </p:par>
                              <p:par>
                                <p:cTn id="42" presetID="1" presetClass="entr" presetSubtype="0" fill="hold" grpId="0" nodeType="withEffect">
                                  <p:stCondLst>
                                    <p:cond delay="0"/>
                                  </p:stCondLst>
                                  <p:childTnLst>
                                    <p:set>
                                      <p:cBhvr>
                                        <p:cTn id="43" dur="1" fill="hold">
                                          <p:stCondLst>
                                            <p:cond delay="0"/>
                                          </p:stCondLst>
                                        </p:cTn>
                                        <p:tgtEl>
                                          <p:spTgt spid="35"/>
                                        </p:tgtEl>
                                        <p:attrNameLst>
                                          <p:attrName>style.visibility</p:attrName>
                                        </p:attrNameLst>
                                      </p:cBhvr>
                                      <p:to>
                                        <p:strVal val="visible"/>
                                      </p:to>
                                    </p:set>
                                  </p:childTnLst>
                                </p:cTn>
                              </p:par>
                              <p:par>
                                <p:cTn id="44" presetID="22" presetClass="entr" presetSubtype="2" fill="hold" grpId="0" nodeType="with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wipe(right)">
                                      <p:cBhvr>
                                        <p:cTn id="46" dur="500"/>
                                        <p:tgtEl>
                                          <p:spTgt spid="40"/>
                                        </p:tgtEl>
                                      </p:cBhvr>
                                    </p:animEffect>
                                  </p:childTnLst>
                                </p:cTn>
                              </p:par>
                              <p:par>
                                <p:cTn id="47" presetID="1" presetClass="entr" presetSubtype="0" fill="hold" nodeType="withEffect">
                                  <p:stCondLst>
                                    <p:cond delay="0"/>
                                  </p:stCondLst>
                                  <p:childTnLst>
                                    <p:set>
                                      <p:cBhvr>
                                        <p:cTn id="48" dur="1" fill="hold">
                                          <p:stCondLst>
                                            <p:cond delay="0"/>
                                          </p:stCondLst>
                                        </p:cTn>
                                        <p:tgtEl>
                                          <p:spTgt spid="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P spid="29" grpId="0" animBg="1"/>
      <p:bldP spid="34" grpId="0"/>
      <p:bldP spid="35" grpId="0" animBg="1"/>
      <p:bldP spid="40"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2" name="Rectangle 2"/>
          <p:cNvSpPr>
            <a:spLocks noGrp="1" noChangeArrowheads="1"/>
          </p:cNvSpPr>
          <p:nvPr>
            <p:ph type="title"/>
          </p:nvPr>
        </p:nvSpPr>
        <p:spPr/>
        <p:txBody>
          <a:bodyPr/>
          <a:lstStyle/>
          <a:p>
            <a:pPr eaLnBrk="1" hangingPunct="1">
              <a:defRPr/>
            </a:pPr>
            <a:r>
              <a:rPr lang="sv-SE" altLang="sv-SE" smtClean="0"/>
              <a:t>Övrigt viktigt</a:t>
            </a:r>
          </a:p>
        </p:txBody>
      </p:sp>
      <p:sp>
        <p:nvSpPr>
          <p:cNvPr id="547843" name="Rectangle 3"/>
          <p:cNvSpPr>
            <a:spLocks noGrp="1" noChangeArrowheads="1"/>
          </p:cNvSpPr>
          <p:nvPr>
            <p:ph type="body" idx="1"/>
          </p:nvPr>
        </p:nvSpPr>
        <p:spPr>
          <a:xfrm>
            <a:off x="682625" y="1430338"/>
            <a:ext cx="7924800" cy="4800600"/>
          </a:xfrm>
        </p:spPr>
        <p:txBody>
          <a:bodyPr/>
          <a:lstStyle/>
          <a:p>
            <a:pPr eaLnBrk="1" hangingPunct="1">
              <a:lnSpc>
                <a:spcPct val="90000"/>
              </a:lnSpc>
              <a:defRPr/>
            </a:pPr>
            <a:r>
              <a:rPr lang="sv-SE" altLang="sv-SE" sz="2000" dirty="0" smtClean="0">
                <a:effectLst/>
              </a:rPr>
              <a:t>Phillips-kurvan, både den ”gamla” och den förväntningsutvidgade. Den första är en relation mellan arbetslöshet och förändringar i priser. Den andra mellan arbetslöshet och förändringar i inflationen. Skillnaderna är hur man antar att lönesättarna bildar sina prisförväntningar.</a:t>
            </a:r>
          </a:p>
          <a:p>
            <a:pPr eaLnBrk="1" hangingPunct="1">
              <a:lnSpc>
                <a:spcPct val="90000"/>
              </a:lnSpc>
              <a:defRPr/>
            </a:pPr>
            <a:r>
              <a:rPr lang="sv-SE" altLang="sv-SE" sz="2000" dirty="0" smtClean="0">
                <a:effectLst/>
              </a:rPr>
              <a:t>Begrepp som endogen/exogen, multiplikator, real penningmängd, repa, </a:t>
            </a:r>
            <a:r>
              <a:rPr lang="sv-SE" altLang="sv-SE" sz="2000" dirty="0" err="1" smtClean="0">
                <a:effectLst/>
              </a:rPr>
              <a:t>kontraktiv</a:t>
            </a:r>
            <a:r>
              <a:rPr lang="sv-SE" altLang="sv-SE" sz="2000" dirty="0" smtClean="0">
                <a:effectLst/>
              </a:rPr>
              <a:t>/expansiv penning respektive finanspolitik, effektiv arbetskraftsenhet, PPP, konvergens, gyllene regelns sparkvot, fördelningssystem för pensioner, balanserad tillväxt, monetär neutralitet, NAIRU, potentiell produktion och jämviktsarbetslöshet real växelkurs, depreciering/appreciering och öppen ränteparitet är ”måsten” att kunna.</a:t>
            </a:r>
          </a:p>
          <a:p>
            <a:pPr eaLnBrk="1" hangingPunct="1">
              <a:lnSpc>
                <a:spcPct val="90000"/>
              </a:lnSpc>
              <a:defRPr/>
            </a:pPr>
            <a:endParaRPr lang="sv-SE" altLang="sv-SE" sz="2000" dirty="0" smtClean="0"/>
          </a:p>
        </p:txBody>
      </p:sp>
      <p:sp>
        <p:nvSpPr>
          <p:cNvPr id="67588" name="Slide Number Placeholder 2"/>
          <p:cNvSpPr>
            <a:spLocks noGrp="1"/>
          </p:cNvSpPr>
          <p:nvPr>
            <p:ph type="sldNum" sz="quarter" idx="10"/>
          </p:nvPr>
        </p:nvSpPr>
        <p:spPr>
          <a:xfrm>
            <a:off x="0" y="6516688"/>
            <a:ext cx="2555875" cy="341312"/>
          </a:xfrm>
          <a:noFill/>
        </p:spPr>
        <p:txBody>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r>
              <a:rPr lang="sv-SE" altLang="sv-SE" sz="1600" smtClean="0"/>
              <a:t>Sammanfattning: sid. </a:t>
            </a:r>
            <a:fld id="{790D219F-2682-4F66-8B6A-642715A4997A}" type="slidenum">
              <a:rPr lang="en-GB" altLang="sv-SE" sz="1600" smtClean="0"/>
              <a:pPr/>
              <a:t>35</a:t>
            </a:fld>
            <a:endParaRPr lang="en-GB" altLang="sv-SE" sz="1600" smtClean="0"/>
          </a:p>
        </p:txBody>
      </p:sp>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6" name="Rectangle 2"/>
          <p:cNvSpPr>
            <a:spLocks noGrp="1" noChangeArrowheads="1"/>
          </p:cNvSpPr>
          <p:nvPr>
            <p:ph type="title"/>
          </p:nvPr>
        </p:nvSpPr>
        <p:spPr/>
        <p:txBody>
          <a:bodyPr/>
          <a:lstStyle/>
          <a:p>
            <a:pPr eaLnBrk="1" hangingPunct="1">
              <a:defRPr/>
            </a:pPr>
            <a:r>
              <a:rPr lang="sv-SE" altLang="sv-SE" smtClean="0"/>
              <a:t>Tips</a:t>
            </a:r>
          </a:p>
        </p:txBody>
      </p:sp>
      <p:sp>
        <p:nvSpPr>
          <p:cNvPr id="548867" name="Rectangle 3"/>
          <p:cNvSpPr>
            <a:spLocks noGrp="1" noChangeArrowheads="1"/>
          </p:cNvSpPr>
          <p:nvPr>
            <p:ph type="body" idx="1"/>
          </p:nvPr>
        </p:nvSpPr>
        <p:spPr>
          <a:xfrm>
            <a:off x="682625" y="1430338"/>
            <a:ext cx="7924800" cy="4800600"/>
          </a:xfrm>
        </p:spPr>
        <p:txBody>
          <a:bodyPr/>
          <a:lstStyle/>
          <a:p>
            <a:pPr eaLnBrk="1" hangingPunct="1">
              <a:lnSpc>
                <a:spcPct val="90000"/>
              </a:lnSpc>
              <a:spcAft>
                <a:spcPts val="600"/>
              </a:spcAft>
              <a:defRPr/>
            </a:pPr>
            <a:r>
              <a:rPr lang="sv-SE" altLang="sv-SE" sz="1800" dirty="0" smtClean="0">
                <a:effectLst/>
              </a:rPr>
              <a:t>Se till att ni kan beskriva i ord och förstå vad som ligger bakom kurvorna i de olika modellerna vi använder. Kom ihåg mellan vilka variabler sambanden gäller, dvs vad som ska stå på axlarna i diagrammen.</a:t>
            </a:r>
          </a:p>
          <a:p>
            <a:pPr eaLnBrk="1" hangingPunct="1">
              <a:lnSpc>
                <a:spcPct val="90000"/>
              </a:lnSpc>
              <a:spcAft>
                <a:spcPts val="600"/>
              </a:spcAft>
              <a:defRPr/>
            </a:pPr>
            <a:r>
              <a:rPr lang="sv-SE" altLang="sv-SE" sz="1800" dirty="0" smtClean="0">
                <a:effectLst/>
              </a:rPr>
              <a:t>Försök lär er att använda de matematiska uttrycken för kurvorna. Det hjälper er att se om de förskjuts eller inte när en variabel ändras.</a:t>
            </a:r>
          </a:p>
          <a:p>
            <a:pPr eaLnBrk="1" hangingPunct="1">
              <a:lnSpc>
                <a:spcPct val="90000"/>
              </a:lnSpc>
              <a:spcAft>
                <a:spcPts val="600"/>
              </a:spcAft>
              <a:defRPr/>
            </a:pPr>
            <a:r>
              <a:rPr lang="sv-SE" altLang="sv-SE" sz="1800" dirty="0" smtClean="0">
                <a:effectLst/>
              </a:rPr>
              <a:t>Se till att ni kan använda modellerna till att göra de experiment boken och jag gått igenom, </a:t>
            </a:r>
            <a:r>
              <a:rPr lang="sv-SE" altLang="sv-SE" sz="1800" i="1" dirty="0" smtClean="0">
                <a:effectLst/>
              </a:rPr>
              <a:t>och också deras motsats!</a:t>
            </a:r>
          </a:p>
          <a:p>
            <a:pPr eaLnBrk="1" hangingPunct="1">
              <a:lnSpc>
                <a:spcPct val="90000"/>
              </a:lnSpc>
              <a:spcAft>
                <a:spcPts val="600"/>
              </a:spcAft>
              <a:defRPr/>
            </a:pPr>
            <a:r>
              <a:rPr lang="sv-SE" altLang="sv-SE" sz="1800" dirty="0" smtClean="0">
                <a:effectLst/>
              </a:rPr>
              <a:t>Om man förstår vad som händer över tiden i tex en </a:t>
            </a:r>
            <a:r>
              <a:rPr lang="sv-SE" altLang="sv-SE" sz="1800" i="1" dirty="0" smtClean="0">
                <a:effectLst/>
              </a:rPr>
              <a:t>AS-AD</a:t>
            </a:r>
            <a:r>
              <a:rPr lang="sv-SE" altLang="sv-SE" sz="1800" dirty="0" smtClean="0">
                <a:effectLst/>
              </a:rPr>
              <a:t> modell eller Solow ska man kunna visa det i diagram med tid på </a:t>
            </a:r>
            <a:r>
              <a:rPr lang="sv-SE" altLang="sv-SE" sz="1800" i="1" dirty="0" smtClean="0">
                <a:effectLst/>
              </a:rPr>
              <a:t>x</a:t>
            </a:r>
            <a:r>
              <a:rPr lang="sv-SE" altLang="sv-SE" sz="1800" dirty="0" smtClean="0">
                <a:effectLst/>
              </a:rPr>
              <a:t>-axeln också.</a:t>
            </a:r>
          </a:p>
          <a:p>
            <a:pPr eaLnBrk="1" hangingPunct="1">
              <a:lnSpc>
                <a:spcPct val="90000"/>
              </a:lnSpc>
              <a:spcAft>
                <a:spcPts val="600"/>
              </a:spcAft>
              <a:defRPr/>
            </a:pPr>
            <a:r>
              <a:rPr lang="sv-SE" altLang="sv-SE" sz="1800" dirty="0" smtClean="0">
                <a:effectLst/>
              </a:rPr>
              <a:t>Gästföreläsningarna är tentarelevanta.</a:t>
            </a:r>
          </a:p>
          <a:p>
            <a:pPr eaLnBrk="1" hangingPunct="1">
              <a:lnSpc>
                <a:spcPct val="90000"/>
              </a:lnSpc>
              <a:spcAft>
                <a:spcPts val="600"/>
              </a:spcAft>
              <a:defRPr/>
            </a:pPr>
            <a:r>
              <a:rPr lang="sv-SE" altLang="sv-SE" sz="1800" dirty="0" smtClean="0">
                <a:effectLst/>
              </a:rPr>
              <a:t>Kolla att ni känner till betydelsen av ”nyckelbegrepp” i slutet av varje kapitel.</a:t>
            </a:r>
          </a:p>
          <a:p>
            <a:pPr eaLnBrk="1" hangingPunct="1">
              <a:lnSpc>
                <a:spcPct val="90000"/>
              </a:lnSpc>
              <a:spcAft>
                <a:spcPts val="600"/>
              </a:spcAft>
              <a:defRPr/>
            </a:pPr>
            <a:r>
              <a:rPr lang="sv-SE" altLang="sv-SE" sz="1800" dirty="0" smtClean="0">
                <a:effectLst/>
              </a:rPr>
              <a:t>Gör gamla tentor och online frågor.</a:t>
            </a:r>
          </a:p>
        </p:txBody>
      </p:sp>
      <p:sp>
        <p:nvSpPr>
          <p:cNvPr id="68612" name="Slide Number Placeholder 2"/>
          <p:cNvSpPr>
            <a:spLocks noGrp="1"/>
          </p:cNvSpPr>
          <p:nvPr>
            <p:ph type="sldNum" sz="quarter" idx="10"/>
          </p:nvPr>
        </p:nvSpPr>
        <p:spPr>
          <a:xfrm>
            <a:off x="0" y="6516688"/>
            <a:ext cx="2555875" cy="341312"/>
          </a:xfrm>
          <a:noFill/>
        </p:spPr>
        <p:txBody>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r>
              <a:rPr lang="sv-SE" altLang="sv-SE" sz="1600" smtClean="0"/>
              <a:t>Sammanfattning: sid. </a:t>
            </a:r>
            <a:fld id="{A015148C-97D4-4037-8256-45C49F977350}" type="slidenum">
              <a:rPr lang="en-GB" altLang="sv-SE" sz="1600" smtClean="0"/>
              <a:pPr/>
              <a:t>36</a:t>
            </a:fld>
            <a:endParaRPr lang="en-GB" altLang="sv-SE" sz="1600" smtClean="0"/>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2"/>
          <p:cNvSpPr>
            <a:spLocks noGrp="1"/>
          </p:cNvSpPr>
          <p:nvPr>
            <p:ph type="sldNum" sz="quarter" idx="10"/>
          </p:nvPr>
        </p:nvSpPr>
        <p:spPr>
          <a:xfrm>
            <a:off x="0" y="6516688"/>
            <a:ext cx="2555875" cy="341312"/>
          </a:xfrm>
          <a:noFill/>
        </p:spPr>
        <p:txBody>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r>
              <a:rPr lang="sv-SE" altLang="sv-SE" sz="1600" smtClean="0"/>
              <a:t>Sammanfattning: sid. </a:t>
            </a:r>
            <a:fld id="{3768E483-4163-444A-B5D0-EEE39CA49F2B}" type="slidenum">
              <a:rPr lang="en-GB" altLang="sv-SE" sz="1600" smtClean="0"/>
              <a:pPr/>
              <a:t>4</a:t>
            </a:fld>
            <a:endParaRPr lang="en-GB" altLang="sv-SE" sz="1600" smtClean="0"/>
          </a:p>
        </p:txBody>
      </p:sp>
      <p:sp>
        <p:nvSpPr>
          <p:cNvPr id="267266" name="Rectangle 2"/>
          <p:cNvSpPr>
            <a:spLocks noGrp="1" noChangeArrowheads="1"/>
          </p:cNvSpPr>
          <p:nvPr>
            <p:ph type="title"/>
          </p:nvPr>
        </p:nvSpPr>
        <p:spPr/>
        <p:txBody>
          <a:bodyPr/>
          <a:lstStyle/>
          <a:p>
            <a:pPr eaLnBrk="1" hangingPunct="1">
              <a:defRPr/>
            </a:pPr>
            <a:r>
              <a:rPr lang="sv-SE" altLang="sv-SE" dirty="0"/>
              <a:t>Sammanfattning</a:t>
            </a:r>
            <a:r>
              <a:rPr lang="sv-SE" altLang="sv-SE" dirty="0" smtClean="0"/>
              <a:t>: </a:t>
            </a:r>
            <a:r>
              <a:rPr lang="sv-SE" altLang="sv-SE" sz="3200" dirty="0" smtClean="0"/>
              <a:t>Medellång sikt</a:t>
            </a:r>
          </a:p>
        </p:txBody>
      </p:sp>
      <p:sp>
        <p:nvSpPr>
          <p:cNvPr id="267267" name="Rectangle 3"/>
          <p:cNvSpPr>
            <a:spLocks noChangeArrowheads="1"/>
          </p:cNvSpPr>
          <p:nvPr/>
        </p:nvSpPr>
        <p:spPr bwMode="auto">
          <a:xfrm>
            <a:off x="682625" y="1419582"/>
            <a:ext cx="8077200" cy="5008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lgn="l">
              <a:spcBef>
                <a:spcPct val="10000"/>
              </a:spcBef>
              <a:spcAft>
                <a:spcPct val="10000"/>
              </a:spcAft>
              <a:buClr>
                <a:srgbClr val="003300"/>
              </a:buClr>
              <a:buFont typeface="Wingdings" pitchFamily="2" charset="2"/>
              <a:buChar char="§"/>
              <a:defRPr sz="2800">
                <a:solidFill>
                  <a:schemeClr val="tx1"/>
                </a:solidFill>
                <a:latin typeface="Arial" pitchFamily="34" charset="0"/>
              </a:defRPr>
            </a:lvl1pPr>
            <a:lvl2pPr marL="1027113" indent="-457200" algn="l">
              <a:spcBef>
                <a:spcPct val="10000"/>
              </a:spcBef>
              <a:spcAft>
                <a:spcPct val="10000"/>
              </a:spcAft>
              <a:buClr>
                <a:srgbClr val="006600"/>
              </a:buClr>
              <a:buSzPct val="90000"/>
              <a:buFont typeface="Wingdings" pitchFamily="2" charset="2"/>
              <a:buChar char="§"/>
              <a:defRPr sz="2400">
                <a:solidFill>
                  <a:schemeClr val="tx1"/>
                </a:solidFill>
                <a:latin typeface="Arial" pitchFamily="34" charset="0"/>
              </a:defRPr>
            </a:lvl2pPr>
            <a:lvl3pPr marL="1427163" indent="-457200" algn="l">
              <a:spcBef>
                <a:spcPct val="10000"/>
              </a:spcBef>
              <a:spcAft>
                <a:spcPct val="10000"/>
              </a:spcAft>
              <a:buSzPct val="90000"/>
              <a:defRPr sz="2000">
                <a:solidFill>
                  <a:schemeClr val="tx1"/>
                </a:solidFill>
                <a:latin typeface="Arial" pitchFamily="34" charset="0"/>
              </a:defRPr>
            </a:lvl3pPr>
            <a:lvl4pPr marL="1714500" indent="-457200" algn="l">
              <a:spcBef>
                <a:spcPct val="10000"/>
              </a:spcBef>
              <a:spcAft>
                <a:spcPct val="10000"/>
              </a:spcAft>
              <a:buChar char="–"/>
              <a:defRPr sz="2000">
                <a:solidFill>
                  <a:schemeClr val="tx1"/>
                </a:solidFill>
                <a:latin typeface="Arial" pitchFamily="34" charset="0"/>
              </a:defRPr>
            </a:lvl4pPr>
            <a:lvl5pPr marL="2003425" indent="-457200" algn="l">
              <a:spcBef>
                <a:spcPct val="10000"/>
              </a:spcBef>
              <a:spcAft>
                <a:spcPct val="10000"/>
              </a:spcAft>
              <a:buChar char="»"/>
              <a:defRPr sz="2000">
                <a:solidFill>
                  <a:schemeClr val="tx1"/>
                </a:solidFill>
                <a:latin typeface="Arial" pitchFamily="34" charset="0"/>
              </a:defRPr>
            </a:lvl5pPr>
            <a:lvl6pPr marL="2460625" indent="-457200" eaLnBrk="0" fontAlgn="base" hangingPunct="0">
              <a:spcBef>
                <a:spcPct val="10000"/>
              </a:spcBef>
              <a:spcAft>
                <a:spcPct val="10000"/>
              </a:spcAft>
              <a:buChar char="»"/>
              <a:defRPr sz="2000">
                <a:solidFill>
                  <a:schemeClr val="tx1"/>
                </a:solidFill>
                <a:latin typeface="Arial" pitchFamily="34" charset="0"/>
              </a:defRPr>
            </a:lvl6pPr>
            <a:lvl7pPr marL="2917825" indent="-457200" eaLnBrk="0" fontAlgn="base" hangingPunct="0">
              <a:spcBef>
                <a:spcPct val="10000"/>
              </a:spcBef>
              <a:spcAft>
                <a:spcPct val="10000"/>
              </a:spcAft>
              <a:buChar char="»"/>
              <a:defRPr sz="2000">
                <a:solidFill>
                  <a:schemeClr val="tx1"/>
                </a:solidFill>
                <a:latin typeface="Arial" pitchFamily="34" charset="0"/>
              </a:defRPr>
            </a:lvl7pPr>
            <a:lvl8pPr marL="3375025" indent="-457200" eaLnBrk="0" fontAlgn="base" hangingPunct="0">
              <a:spcBef>
                <a:spcPct val="10000"/>
              </a:spcBef>
              <a:spcAft>
                <a:spcPct val="10000"/>
              </a:spcAft>
              <a:buChar char="»"/>
              <a:defRPr sz="2000">
                <a:solidFill>
                  <a:schemeClr val="tx1"/>
                </a:solidFill>
                <a:latin typeface="Arial" pitchFamily="34" charset="0"/>
              </a:defRPr>
            </a:lvl8pPr>
            <a:lvl9pPr marL="3832225" indent="-457200" eaLnBrk="0" fontAlgn="base" hangingPunct="0">
              <a:spcBef>
                <a:spcPct val="10000"/>
              </a:spcBef>
              <a:spcAft>
                <a:spcPct val="10000"/>
              </a:spcAft>
              <a:buChar char="»"/>
              <a:defRPr sz="2000">
                <a:solidFill>
                  <a:schemeClr val="tx1"/>
                </a:solidFill>
                <a:latin typeface="Arial" pitchFamily="34" charset="0"/>
              </a:defRPr>
            </a:lvl9pPr>
          </a:lstStyle>
          <a:p>
            <a:pPr marL="569913" lvl="1" indent="0" eaLnBrk="1" hangingPunct="1">
              <a:buClr>
                <a:srgbClr val="003300"/>
              </a:buClr>
              <a:buSzTx/>
              <a:buNone/>
            </a:pPr>
            <a:r>
              <a:rPr lang="sv-SE" altLang="sv-SE" sz="1600" b="1" dirty="0" smtClean="0"/>
              <a:t>Centrala </a:t>
            </a:r>
            <a:r>
              <a:rPr lang="sv-SE" altLang="sv-SE" sz="1600" b="1" dirty="0"/>
              <a:t>variabler</a:t>
            </a:r>
            <a:r>
              <a:rPr lang="sv-SE" altLang="sv-SE" sz="1600" dirty="0"/>
              <a:t>: Produktion, ränta </a:t>
            </a:r>
            <a:r>
              <a:rPr lang="sv-SE" altLang="sv-SE" sz="1600" dirty="0" smtClean="0"/>
              <a:t>och </a:t>
            </a:r>
            <a:r>
              <a:rPr lang="sv-SE" altLang="sv-SE" sz="1600" dirty="0"/>
              <a:t>växelkurs </a:t>
            </a:r>
            <a:r>
              <a:rPr lang="sv-SE" altLang="sv-SE" sz="1600" dirty="0" smtClean="0"/>
              <a:t>(real och nominell) endogena men nu också prisnivån.</a:t>
            </a:r>
            <a:endParaRPr lang="sv-SE" altLang="sv-SE" sz="1600" dirty="0"/>
          </a:p>
          <a:p>
            <a:pPr marL="569913" lvl="1" indent="0" eaLnBrk="1" hangingPunct="1">
              <a:buClr>
                <a:srgbClr val="003300"/>
              </a:buClr>
              <a:buSzTx/>
              <a:buNone/>
            </a:pPr>
            <a:r>
              <a:rPr lang="sv-SE" altLang="sv-SE" sz="1600" b="1" dirty="0"/>
              <a:t>Centrala modeller</a:t>
            </a:r>
            <a:r>
              <a:rPr lang="sv-SE" altLang="sv-SE" sz="1600" dirty="0"/>
              <a:t>: </a:t>
            </a:r>
            <a:r>
              <a:rPr lang="sv-SE" altLang="sv-SE" sz="1600" i="1" dirty="0" smtClean="0"/>
              <a:t>AS-AD</a:t>
            </a:r>
            <a:r>
              <a:rPr lang="sv-SE" altLang="sv-SE" sz="1600" dirty="0" smtClean="0"/>
              <a:t> för öppen och sluten ekonomi. </a:t>
            </a:r>
            <a:r>
              <a:rPr lang="sv-SE" altLang="sv-SE" sz="1600" i="1" dirty="0" smtClean="0"/>
              <a:t>WS-PS</a:t>
            </a:r>
            <a:r>
              <a:rPr lang="sv-SE" altLang="sv-SE" sz="1600" dirty="0" smtClean="0"/>
              <a:t> för jämviktsarbetslöshet (och potentiell produktion), Phillips-kurvan. </a:t>
            </a:r>
            <a:endParaRPr lang="sv-SE" altLang="sv-SE" sz="1600" dirty="0"/>
          </a:p>
          <a:p>
            <a:pPr marL="1080000" lvl="2" indent="-288000" eaLnBrk="1" hangingPunct="1">
              <a:spcBef>
                <a:spcPts val="0"/>
              </a:spcBef>
              <a:spcAft>
                <a:spcPts val="600"/>
              </a:spcAft>
              <a:buClr>
                <a:srgbClr val="003300"/>
              </a:buClr>
              <a:buSzTx/>
            </a:pPr>
            <a:r>
              <a:rPr lang="sv-SE" altLang="sv-SE" sz="1400" i="1" dirty="0" smtClean="0"/>
              <a:t>AD</a:t>
            </a:r>
            <a:r>
              <a:rPr lang="sv-SE" altLang="sv-SE" sz="1400" dirty="0" smtClean="0"/>
              <a:t>-kurvan </a:t>
            </a:r>
            <a:r>
              <a:rPr lang="sv-SE" altLang="sv-SE" sz="1400" dirty="0"/>
              <a:t>kommer från </a:t>
            </a:r>
            <a:r>
              <a:rPr lang="sv-SE" altLang="sv-SE" sz="1400" i="1" dirty="0"/>
              <a:t>IS-LM</a:t>
            </a:r>
            <a:r>
              <a:rPr lang="sv-SE" altLang="sv-SE" sz="1400" dirty="0"/>
              <a:t> modellen. Prisnivån påverkar </a:t>
            </a:r>
            <a:r>
              <a:rPr lang="sv-SE" altLang="sv-SE" sz="1400" dirty="0" smtClean="0"/>
              <a:t>produktionen </a:t>
            </a:r>
            <a:r>
              <a:rPr lang="sv-SE" altLang="sv-SE" sz="1400" i="1" dirty="0" smtClean="0"/>
              <a:t>Y</a:t>
            </a:r>
            <a:r>
              <a:rPr lang="sv-SE" altLang="sv-SE" sz="1400" dirty="0" smtClean="0"/>
              <a:t> via penningmarknaden (räntan).</a:t>
            </a:r>
            <a:endParaRPr lang="sv-SE" altLang="sv-SE" sz="1400" dirty="0"/>
          </a:p>
          <a:p>
            <a:pPr marL="1080000" lvl="2" indent="-288000" eaLnBrk="1" hangingPunct="1">
              <a:spcBef>
                <a:spcPts val="0"/>
              </a:spcBef>
              <a:spcAft>
                <a:spcPts val="600"/>
              </a:spcAft>
              <a:buClr>
                <a:srgbClr val="003300"/>
              </a:buClr>
              <a:buSzTx/>
            </a:pPr>
            <a:r>
              <a:rPr lang="sv-SE" altLang="sv-SE" sz="1400" i="1" dirty="0" smtClean="0"/>
              <a:t>AS</a:t>
            </a:r>
            <a:r>
              <a:rPr lang="sv-SE" altLang="sv-SE" sz="1400" dirty="0" smtClean="0"/>
              <a:t>-kurvan: produktionen påverkar prisnivån. Mekanism: Högre </a:t>
            </a:r>
            <a:r>
              <a:rPr lang="sv-SE" altLang="sv-SE" sz="1400" i="1" dirty="0" smtClean="0"/>
              <a:t>Y </a:t>
            </a:r>
            <a:r>
              <a:rPr lang="sv-SE" altLang="sv-SE" sz="1400" dirty="0" smtClean="0"/>
              <a:t>ger lägre </a:t>
            </a:r>
            <a:r>
              <a:rPr lang="sv-SE" altLang="sv-SE" sz="1400" i="1" dirty="0" smtClean="0"/>
              <a:t>u.</a:t>
            </a:r>
            <a:r>
              <a:rPr lang="sv-SE" altLang="sv-SE" sz="1400" dirty="0" smtClean="0"/>
              <a:t> Driver upp lönerna </a:t>
            </a:r>
            <a:r>
              <a:rPr lang="sv-SE" altLang="sv-SE" sz="1400" dirty="0"/>
              <a:t>och också priserna eftersom företagen använder sig av ett prispåslag. På kort sikt kan priserna avvika från de </a:t>
            </a:r>
            <a:r>
              <a:rPr lang="sv-SE" altLang="sv-SE" sz="1400" dirty="0" smtClean="0"/>
              <a:t>förväntade, inte </a:t>
            </a:r>
            <a:r>
              <a:rPr lang="sv-SE" altLang="sv-SE" sz="1400" dirty="0"/>
              <a:t>på medellång sikt. </a:t>
            </a:r>
            <a:endParaRPr lang="sv-SE" altLang="sv-SE" sz="1400" dirty="0" smtClean="0"/>
          </a:p>
          <a:p>
            <a:pPr marL="1080000" lvl="2" indent="-288000" eaLnBrk="1" hangingPunct="1">
              <a:spcBef>
                <a:spcPts val="0"/>
              </a:spcBef>
              <a:spcAft>
                <a:spcPts val="600"/>
              </a:spcAft>
              <a:buClr>
                <a:srgbClr val="003300"/>
              </a:buClr>
              <a:buSzTx/>
            </a:pPr>
            <a:r>
              <a:rPr lang="sv-SE" altLang="sv-SE" sz="1400" dirty="0" smtClean="0"/>
              <a:t>Finanspolitik och penningpolitik påverkar </a:t>
            </a:r>
            <a:r>
              <a:rPr lang="sv-SE" altLang="sv-SE" sz="1400" i="1" dirty="0" smtClean="0"/>
              <a:t>Y </a:t>
            </a:r>
            <a:r>
              <a:rPr lang="sv-SE" altLang="sv-SE" sz="1400" dirty="0" smtClean="0"/>
              <a:t>på kort men inte medellång sikt. Anpassningen sker via prisförändringar som tar tid. ”</a:t>
            </a:r>
            <a:r>
              <a:rPr lang="sv-SE" altLang="sv-SE" sz="1400" dirty="0" err="1" smtClean="0"/>
              <a:t>Crowding</a:t>
            </a:r>
            <a:r>
              <a:rPr lang="sv-SE" altLang="sv-SE" sz="1400" dirty="0" smtClean="0"/>
              <a:t> </a:t>
            </a:r>
            <a:r>
              <a:rPr lang="sv-SE" altLang="sv-SE" sz="1400" dirty="0" err="1" smtClean="0"/>
              <a:t>out</a:t>
            </a:r>
            <a:r>
              <a:rPr lang="sv-SE" altLang="sv-SE" sz="1400" dirty="0" smtClean="0"/>
              <a:t>”.</a:t>
            </a:r>
          </a:p>
          <a:p>
            <a:pPr marL="1080000" lvl="2" indent="-288000" eaLnBrk="1" hangingPunct="1">
              <a:spcBef>
                <a:spcPts val="0"/>
              </a:spcBef>
              <a:spcAft>
                <a:spcPts val="600"/>
              </a:spcAft>
              <a:buClr>
                <a:srgbClr val="003300"/>
              </a:buClr>
              <a:buSzTx/>
            </a:pPr>
            <a:r>
              <a:rPr lang="sv-SE" altLang="sv-SE" sz="1400" dirty="0" smtClean="0"/>
              <a:t>Vi utvidgade </a:t>
            </a:r>
            <a:r>
              <a:rPr lang="sv-SE" altLang="sv-SE" sz="1400" dirty="0"/>
              <a:t>modellen till att tillåta permanent inflation via konstant ökningstakt i penningmängden. </a:t>
            </a:r>
            <a:r>
              <a:rPr lang="sv-SE" altLang="sv-SE" sz="1400" dirty="0" smtClean="0"/>
              <a:t>Förväntad </a:t>
            </a:r>
            <a:r>
              <a:rPr lang="sv-SE" altLang="sv-SE" sz="1400" dirty="0"/>
              <a:t>inflation central för sambandet mellan produktion och inflation (Phillips </a:t>
            </a:r>
            <a:r>
              <a:rPr lang="sv-SE" altLang="sv-SE" sz="1400" dirty="0" err="1" smtClean="0"/>
              <a:t>ver</a:t>
            </a:r>
            <a:r>
              <a:rPr lang="sv-SE" altLang="sv-SE" sz="1400" dirty="0" smtClean="0"/>
              <a:t>. </a:t>
            </a:r>
            <a:r>
              <a:rPr lang="sv-SE" altLang="sv-SE" sz="1400" dirty="0"/>
              <a:t>1 och 2</a:t>
            </a:r>
            <a:r>
              <a:rPr lang="sv-SE" altLang="sv-SE" sz="1400" dirty="0" smtClean="0"/>
              <a:t>. samt den senaste med </a:t>
            </a:r>
            <a:r>
              <a:rPr lang="sv-SE" altLang="sv-SE" sz="1400" dirty="0" err="1" smtClean="0"/>
              <a:t>inflatinsmål</a:t>
            </a:r>
            <a:r>
              <a:rPr lang="sv-SE" altLang="sv-SE" sz="1400" dirty="0" smtClean="0"/>
              <a:t>)</a:t>
            </a:r>
            <a:endParaRPr lang="sv-SE" altLang="sv-SE" sz="1400" dirty="0"/>
          </a:p>
          <a:p>
            <a:pPr marL="1080000" lvl="2" indent="-288000" eaLnBrk="1" hangingPunct="1">
              <a:spcBef>
                <a:spcPts val="0"/>
              </a:spcBef>
              <a:spcAft>
                <a:spcPts val="600"/>
              </a:spcAft>
              <a:buClr>
                <a:srgbClr val="003300"/>
              </a:buClr>
              <a:buSzTx/>
            </a:pPr>
            <a:r>
              <a:rPr lang="sv-SE" altLang="sv-SE" sz="1400" i="1" dirty="0" smtClean="0"/>
              <a:t>AS-AD</a:t>
            </a:r>
            <a:r>
              <a:rPr lang="sv-SE" altLang="sv-SE" sz="1400" dirty="0" smtClean="0"/>
              <a:t> i öppna ekonomin. Penning </a:t>
            </a:r>
            <a:r>
              <a:rPr lang="sv-SE" altLang="sv-SE" sz="1400" dirty="0"/>
              <a:t>och finanspolitik påverkar ekonomin </a:t>
            </a:r>
            <a:r>
              <a:rPr lang="sv-SE" altLang="sv-SE" sz="1400" dirty="0" smtClean="0"/>
              <a:t>på kort sikt via </a:t>
            </a:r>
            <a:r>
              <a:rPr lang="sv-SE" altLang="sv-SE" sz="1400" dirty="0"/>
              <a:t>direkta effekter på efterfrågan och via effekter på priser och växelkurs. </a:t>
            </a:r>
          </a:p>
          <a:p>
            <a:pPr marL="1080000" lvl="2" indent="-288000" eaLnBrk="1" hangingPunct="1">
              <a:spcBef>
                <a:spcPts val="0"/>
              </a:spcBef>
              <a:spcAft>
                <a:spcPts val="600"/>
              </a:spcAft>
              <a:buClr>
                <a:srgbClr val="003300"/>
              </a:buClr>
              <a:buSzTx/>
            </a:pPr>
            <a:r>
              <a:rPr lang="sv-SE" altLang="sv-SE" sz="1400" dirty="0" smtClean="0"/>
              <a:t>Centralt om växelkursen är fast eller flytande. Vid fast växelkurs sker anpassning via </a:t>
            </a:r>
            <a:r>
              <a:rPr lang="sv-SE" altLang="sv-SE" sz="1400" dirty="0"/>
              <a:t>priser </a:t>
            </a:r>
            <a:r>
              <a:rPr lang="sv-SE" altLang="sv-SE" sz="1400" dirty="0" smtClean="0"/>
              <a:t>och tar tid. Vi flytande kan den ske via nominell växelkurs (omedelbart).</a:t>
            </a:r>
          </a:p>
          <a:p>
            <a:pPr marL="1080000" lvl="2" indent="-288000" eaLnBrk="1" hangingPunct="1">
              <a:spcBef>
                <a:spcPts val="0"/>
              </a:spcBef>
              <a:spcAft>
                <a:spcPts val="600"/>
              </a:spcAft>
              <a:buClr>
                <a:srgbClr val="003300"/>
              </a:buClr>
              <a:buSzTx/>
            </a:pPr>
            <a:r>
              <a:rPr lang="sv-SE" altLang="sv-SE" sz="1400" dirty="0" smtClean="0"/>
              <a:t>Finanspolitikens påverkar inte </a:t>
            </a:r>
            <a:r>
              <a:rPr lang="sv-SE" altLang="sv-SE" sz="1400" i="1" dirty="0" smtClean="0"/>
              <a:t>Y</a:t>
            </a:r>
            <a:r>
              <a:rPr lang="sv-SE" altLang="sv-SE" sz="1400" dirty="0" smtClean="0"/>
              <a:t> på sikt eftersom real växelkurs ändras. Tar tid vid fast växelkurs (sker via prisändringar) men </a:t>
            </a:r>
            <a:r>
              <a:rPr lang="sv-SE" altLang="sv-SE" sz="1400" dirty="0"/>
              <a:t>inte flytande växelkurs. ”</a:t>
            </a:r>
            <a:r>
              <a:rPr lang="sv-SE" altLang="sv-SE" sz="1400" dirty="0" err="1"/>
              <a:t>Crowding</a:t>
            </a:r>
            <a:r>
              <a:rPr lang="sv-SE" altLang="sv-SE" sz="1400" dirty="0"/>
              <a:t> </a:t>
            </a:r>
            <a:r>
              <a:rPr lang="sv-SE" altLang="sv-SE" sz="1400" dirty="0" err="1"/>
              <a:t>out</a:t>
            </a:r>
            <a:r>
              <a:rPr lang="sv-SE" altLang="sv-SE" sz="1400" dirty="0"/>
              <a:t>”.</a:t>
            </a:r>
          </a:p>
        </p:txBody>
      </p:sp>
    </p:spTree>
    <p:extLst>
      <p:ext uri="{BB962C8B-B14F-4D97-AF65-F5344CB8AC3E}">
        <p14:creationId xmlns:p14="http://schemas.microsoft.com/office/powerpoint/2010/main" val="355209764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726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726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726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7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2"/>
          <p:cNvSpPr>
            <a:spLocks noGrp="1"/>
          </p:cNvSpPr>
          <p:nvPr>
            <p:ph type="sldNum" sz="quarter" idx="10"/>
          </p:nvPr>
        </p:nvSpPr>
        <p:spPr>
          <a:xfrm>
            <a:off x="0" y="6516688"/>
            <a:ext cx="2555875" cy="341312"/>
          </a:xfrm>
          <a:noFill/>
        </p:spPr>
        <p:txBody>
          <a:bodyPr/>
          <a:lstStyle>
            <a:lvl1pPr>
              <a:defRPr sz="3200">
                <a:solidFill>
                  <a:schemeClr val="tx1"/>
                </a:solidFill>
                <a:latin typeface="Arial" pitchFamily="34" charset="0"/>
              </a:defRPr>
            </a:lvl1pPr>
            <a:lvl2pPr marL="742950" indent="-285750">
              <a:defRPr sz="3200">
                <a:solidFill>
                  <a:schemeClr val="tx1"/>
                </a:solidFill>
                <a:latin typeface="Arial" pitchFamily="34" charset="0"/>
              </a:defRPr>
            </a:lvl2pPr>
            <a:lvl3pPr marL="1143000" indent="-228600">
              <a:defRPr sz="3200">
                <a:solidFill>
                  <a:schemeClr val="tx1"/>
                </a:solidFill>
                <a:latin typeface="Arial" pitchFamily="34" charset="0"/>
              </a:defRPr>
            </a:lvl3pPr>
            <a:lvl4pPr marL="1600200" indent="-228600">
              <a:defRPr sz="3200">
                <a:solidFill>
                  <a:schemeClr val="tx1"/>
                </a:solidFill>
                <a:latin typeface="Arial" pitchFamily="34" charset="0"/>
              </a:defRPr>
            </a:lvl4pPr>
            <a:lvl5pPr marL="2057400" indent="-228600">
              <a:defRPr sz="3200">
                <a:solidFill>
                  <a:schemeClr val="tx1"/>
                </a:solidFill>
                <a:latin typeface="Arial" pitchFamily="34" charset="0"/>
              </a:defRPr>
            </a:lvl5pPr>
            <a:lvl6pPr marL="2514600" indent="-228600" algn="ctr" eaLnBrk="0" fontAlgn="base" hangingPunct="0">
              <a:spcBef>
                <a:spcPct val="75000"/>
              </a:spcBef>
              <a:spcAft>
                <a:spcPct val="0"/>
              </a:spcAft>
              <a:buClr>
                <a:schemeClr val="tx1"/>
              </a:buClr>
              <a:buChar char="•"/>
              <a:defRPr sz="3200">
                <a:solidFill>
                  <a:schemeClr val="tx1"/>
                </a:solidFill>
                <a:latin typeface="Arial" pitchFamily="34" charset="0"/>
              </a:defRPr>
            </a:lvl6pPr>
            <a:lvl7pPr marL="2971800" indent="-228600" algn="ctr" eaLnBrk="0" fontAlgn="base" hangingPunct="0">
              <a:spcBef>
                <a:spcPct val="75000"/>
              </a:spcBef>
              <a:spcAft>
                <a:spcPct val="0"/>
              </a:spcAft>
              <a:buClr>
                <a:schemeClr val="tx1"/>
              </a:buClr>
              <a:buChar char="•"/>
              <a:defRPr sz="3200">
                <a:solidFill>
                  <a:schemeClr val="tx1"/>
                </a:solidFill>
                <a:latin typeface="Arial" pitchFamily="34" charset="0"/>
              </a:defRPr>
            </a:lvl7pPr>
            <a:lvl8pPr marL="3429000" indent="-228600" algn="ctr" eaLnBrk="0" fontAlgn="base" hangingPunct="0">
              <a:spcBef>
                <a:spcPct val="75000"/>
              </a:spcBef>
              <a:spcAft>
                <a:spcPct val="0"/>
              </a:spcAft>
              <a:buClr>
                <a:schemeClr val="tx1"/>
              </a:buClr>
              <a:buChar char="•"/>
              <a:defRPr sz="3200">
                <a:solidFill>
                  <a:schemeClr val="tx1"/>
                </a:solidFill>
                <a:latin typeface="Arial" pitchFamily="34" charset="0"/>
              </a:defRPr>
            </a:lvl8pPr>
            <a:lvl9pPr marL="3886200" indent="-228600" algn="ctr" eaLnBrk="0" fontAlgn="base" hangingPunct="0">
              <a:spcBef>
                <a:spcPct val="75000"/>
              </a:spcBef>
              <a:spcAft>
                <a:spcPct val="0"/>
              </a:spcAft>
              <a:buClr>
                <a:schemeClr val="tx1"/>
              </a:buClr>
              <a:buChar char="•"/>
              <a:defRPr sz="3200">
                <a:solidFill>
                  <a:schemeClr val="tx1"/>
                </a:solidFill>
                <a:latin typeface="Arial" pitchFamily="34" charset="0"/>
              </a:defRPr>
            </a:lvl9pPr>
          </a:lstStyle>
          <a:p>
            <a:r>
              <a:rPr lang="sv-SE" altLang="sv-SE" sz="1600" smtClean="0"/>
              <a:t>Sammanfattning: sid. </a:t>
            </a:r>
            <a:fld id="{3768E483-4163-444A-B5D0-EEE39CA49F2B}" type="slidenum">
              <a:rPr lang="en-GB" altLang="sv-SE" sz="1600" smtClean="0"/>
              <a:pPr/>
              <a:t>5</a:t>
            </a:fld>
            <a:endParaRPr lang="en-GB" altLang="sv-SE" sz="1600" smtClean="0"/>
          </a:p>
        </p:txBody>
      </p:sp>
      <p:sp>
        <p:nvSpPr>
          <p:cNvPr id="267266" name="Rectangle 2"/>
          <p:cNvSpPr>
            <a:spLocks noGrp="1" noChangeArrowheads="1"/>
          </p:cNvSpPr>
          <p:nvPr>
            <p:ph type="title"/>
          </p:nvPr>
        </p:nvSpPr>
        <p:spPr/>
        <p:txBody>
          <a:bodyPr/>
          <a:lstStyle/>
          <a:p>
            <a:pPr lvl="1" eaLnBrk="1" hangingPunct="1">
              <a:defRPr/>
            </a:pPr>
            <a:r>
              <a:rPr lang="sv-SE" altLang="sv-SE" dirty="0" smtClean="0"/>
              <a:t>Sammanfattning: </a:t>
            </a:r>
            <a:r>
              <a:rPr lang="sv-SE" altLang="sv-SE" sz="3200" dirty="0" smtClean="0"/>
              <a:t>Lång sikt</a:t>
            </a:r>
          </a:p>
        </p:txBody>
      </p:sp>
      <p:sp>
        <p:nvSpPr>
          <p:cNvPr id="267267" name="Rectangle 3"/>
          <p:cNvSpPr>
            <a:spLocks noChangeArrowheads="1"/>
          </p:cNvSpPr>
          <p:nvPr/>
        </p:nvSpPr>
        <p:spPr bwMode="auto">
          <a:xfrm>
            <a:off x="682625" y="1240143"/>
            <a:ext cx="8077200" cy="5008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457200" indent="-457200" algn="l">
              <a:spcBef>
                <a:spcPct val="10000"/>
              </a:spcBef>
              <a:spcAft>
                <a:spcPct val="10000"/>
              </a:spcAft>
              <a:buClr>
                <a:srgbClr val="003300"/>
              </a:buClr>
              <a:buFont typeface="Wingdings" pitchFamily="2" charset="2"/>
              <a:buChar char="§"/>
              <a:defRPr sz="2800">
                <a:solidFill>
                  <a:schemeClr val="tx1"/>
                </a:solidFill>
                <a:latin typeface="Arial" pitchFamily="34" charset="0"/>
              </a:defRPr>
            </a:lvl1pPr>
            <a:lvl2pPr marL="1027113" indent="-457200" algn="l">
              <a:spcBef>
                <a:spcPct val="10000"/>
              </a:spcBef>
              <a:spcAft>
                <a:spcPct val="10000"/>
              </a:spcAft>
              <a:buClr>
                <a:srgbClr val="006600"/>
              </a:buClr>
              <a:buSzPct val="90000"/>
              <a:buFont typeface="Wingdings" pitchFamily="2" charset="2"/>
              <a:buChar char="§"/>
              <a:defRPr sz="2400">
                <a:solidFill>
                  <a:schemeClr val="tx1"/>
                </a:solidFill>
                <a:latin typeface="Arial" pitchFamily="34" charset="0"/>
              </a:defRPr>
            </a:lvl2pPr>
            <a:lvl3pPr marL="1427163" indent="-457200" algn="l">
              <a:spcBef>
                <a:spcPct val="10000"/>
              </a:spcBef>
              <a:spcAft>
                <a:spcPct val="10000"/>
              </a:spcAft>
              <a:buSzPct val="90000"/>
              <a:defRPr sz="2000">
                <a:solidFill>
                  <a:schemeClr val="tx1"/>
                </a:solidFill>
                <a:latin typeface="Arial" pitchFamily="34" charset="0"/>
              </a:defRPr>
            </a:lvl3pPr>
            <a:lvl4pPr marL="1714500" indent="-457200" algn="l">
              <a:spcBef>
                <a:spcPct val="10000"/>
              </a:spcBef>
              <a:spcAft>
                <a:spcPct val="10000"/>
              </a:spcAft>
              <a:buChar char="–"/>
              <a:defRPr sz="2000">
                <a:solidFill>
                  <a:schemeClr val="tx1"/>
                </a:solidFill>
                <a:latin typeface="Arial" pitchFamily="34" charset="0"/>
              </a:defRPr>
            </a:lvl4pPr>
            <a:lvl5pPr marL="2003425" indent="-457200" algn="l">
              <a:spcBef>
                <a:spcPct val="10000"/>
              </a:spcBef>
              <a:spcAft>
                <a:spcPct val="10000"/>
              </a:spcAft>
              <a:buChar char="»"/>
              <a:defRPr sz="2000">
                <a:solidFill>
                  <a:schemeClr val="tx1"/>
                </a:solidFill>
                <a:latin typeface="Arial" pitchFamily="34" charset="0"/>
              </a:defRPr>
            </a:lvl5pPr>
            <a:lvl6pPr marL="2460625" indent="-457200" eaLnBrk="0" fontAlgn="base" hangingPunct="0">
              <a:spcBef>
                <a:spcPct val="10000"/>
              </a:spcBef>
              <a:spcAft>
                <a:spcPct val="10000"/>
              </a:spcAft>
              <a:buChar char="»"/>
              <a:defRPr sz="2000">
                <a:solidFill>
                  <a:schemeClr val="tx1"/>
                </a:solidFill>
                <a:latin typeface="Arial" pitchFamily="34" charset="0"/>
              </a:defRPr>
            </a:lvl6pPr>
            <a:lvl7pPr marL="2917825" indent="-457200" eaLnBrk="0" fontAlgn="base" hangingPunct="0">
              <a:spcBef>
                <a:spcPct val="10000"/>
              </a:spcBef>
              <a:spcAft>
                <a:spcPct val="10000"/>
              </a:spcAft>
              <a:buChar char="»"/>
              <a:defRPr sz="2000">
                <a:solidFill>
                  <a:schemeClr val="tx1"/>
                </a:solidFill>
                <a:latin typeface="Arial" pitchFamily="34" charset="0"/>
              </a:defRPr>
            </a:lvl7pPr>
            <a:lvl8pPr marL="3375025" indent="-457200" eaLnBrk="0" fontAlgn="base" hangingPunct="0">
              <a:spcBef>
                <a:spcPct val="10000"/>
              </a:spcBef>
              <a:spcAft>
                <a:spcPct val="10000"/>
              </a:spcAft>
              <a:buChar char="»"/>
              <a:defRPr sz="2000">
                <a:solidFill>
                  <a:schemeClr val="tx1"/>
                </a:solidFill>
                <a:latin typeface="Arial" pitchFamily="34" charset="0"/>
              </a:defRPr>
            </a:lvl8pPr>
            <a:lvl9pPr marL="3832225" indent="-457200" eaLnBrk="0" fontAlgn="base" hangingPunct="0">
              <a:spcBef>
                <a:spcPct val="10000"/>
              </a:spcBef>
              <a:spcAft>
                <a:spcPct val="10000"/>
              </a:spcAft>
              <a:buChar char="»"/>
              <a:defRPr sz="2000">
                <a:solidFill>
                  <a:schemeClr val="tx1"/>
                </a:solidFill>
                <a:latin typeface="Arial" pitchFamily="34" charset="0"/>
              </a:defRPr>
            </a:lvl9pPr>
          </a:lstStyle>
          <a:p>
            <a:pPr marL="342900" lvl="1" indent="-342900" eaLnBrk="1" hangingPunct="1">
              <a:buClr>
                <a:srgbClr val="003300"/>
              </a:buClr>
              <a:buSzTx/>
            </a:pPr>
            <a:r>
              <a:rPr lang="sv-SE" altLang="sv-SE" sz="1800" dirty="0" smtClean="0"/>
              <a:t>På </a:t>
            </a:r>
            <a:r>
              <a:rPr lang="sv-SE" altLang="sv-SE" sz="1800" dirty="0"/>
              <a:t>lång sikt kan också den potentiella produktionen påverkas genom tillväxt av kapitalstock (endogen) samt av </a:t>
            </a:r>
            <a:r>
              <a:rPr lang="sv-SE" altLang="sv-SE" sz="1800" dirty="0" smtClean="0"/>
              <a:t>befolkning </a:t>
            </a:r>
            <a:r>
              <a:rPr lang="sv-SE" altLang="sv-SE" sz="1800" dirty="0"/>
              <a:t>och teknologi (</a:t>
            </a:r>
            <a:r>
              <a:rPr lang="sv-SE" altLang="sv-SE" sz="1800" dirty="0" smtClean="0"/>
              <a:t>exogena men variabla). </a:t>
            </a:r>
            <a:endParaRPr lang="sv-SE" altLang="sv-SE" sz="1800" dirty="0"/>
          </a:p>
          <a:p>
            <a:pPr marL="569913" lvl="1" indent="0" eaLnBrk="1" hangingPunct="1">
              <a:buClr>
                <a:srgbClr val="003300"/>
              </a:buClr>
              <a:buSzTx/>
              <a:buNone/>
            </a:pPr>
            <a:r>
              <a:rPr lang="sv-SE" altLang="sv-SE" sz="1600" b="1" dirty="0" smtClean="0"/>
              <a:t>Centrala </a:t>
            </a:r>
            <a:r>
              <a:rPr lang="sv-SE" altLang="sv-SE" sz="1600" b="1" dirty="0"/>
              <a:t>variabler</a:t>
            </a:r>
            <a:r>
              <a:rPr lang="sv-SE" altLang="sv-SE" sz="1600" dirty="0"/>
              <a:t>: </a:t>
            </a:r>
            <a:r>
              <a:rPr lang="sv-SE" altLang="sv-SE" sz="1600" dirty="0" smtClean="0"/>
              <a:t>Produktion per sysselsatt (per effektivitetsenhet), kapitalstock per sysselsatt (effektivitetsenhet). </a:t>
            </a:r>
          </a:p>
          <a:p>
            <a:pPr marL="569913" lvl="1" indent="0" eaLnBrk="1" hangingPunct="1">
              <a:buClr>
                <a:srgbClr val="003300"/>
              </a:buClr>
              <a:buSzTx/>
              <a:buNone/>
            </a:pPr>
            <a:r>
              <a:rPr lang="sv-SE" altLang="sv-SE" sz="1600" b="1" dirty="0" smtClean="0"/>
              <a:t>Centrala </a:t>
            </a:r>
            <a:r>
              <a:rPr lang="sv-SE" altLang="sv-SE" sz="1600" b="1" dirty="0"/>
              <a:t>modeller</a:t>
            </a:r>
            <a:r>
              <a:rPr lang="sv-SE" altLang="sv-SE" sz="1600" dirty="0"/>
              <a:t>: </a:t>
            </a:r>
            <a:r>
              <a:rPr lang="sv-SE" altLang="sv-SE" sz="1600" dirty="0" smtClean="0"/>
              <a:t>Solow-modellen med och utan tillväxt i sysselsättning och tekniskt utveckling.</a:t>
            </a:r>
          </a:p>
          <a:p>
            <a:pPr marL="1080000" lvl="2" indent="-288000" eaLnBrk="1" hangingPunct="1">
              <a:spcBef>
                <a:spcPts val="0"/>
              </a:spcBef>
              <a:spcAft>
                <a:spcPts val="600"/>
              </a:spcAft>
              <a:buClr>
                <a:srgbClr val="003300"/>
              </a:buClr>
              <a:buSzTx/>
            </a:pPr>
            <a:r>
              <a:rPr lang="sv-SE" altLang="sv-SE" sz="1500" dirty="0" smtClean="0"/>
              <a:t>Solow-modellen. Sparandet styr kapitaltillväxten (i en sluten ekonomi). </a:t>
            </a:r>
          </a:p>
          <a:p>
            <a:pPr marL="1080000" lvl="2" indent="-288000" eaLnBrk="1" hangingPunct="1">
              <a:spcBef>
                <a:spcPts val="0"/>
              </a:spcBef>
              <a:spcAft>
                <a:spcPts val="600"/>
              </a:spcAft>
              <a:buClr>
                <a:srgbClr val="003300"/>
              </a:buClr>
              <a:buSzTx/>
            </a:pPr>
            <a:r>
              <a:rPr lang="sv-SE" altLang="sv-SE" sz="1500" dirty="0" err="1" smtClean="0"/>
              <a:t>Pga</a:t>
            </a:r>
            <a:r>
              <a:rPr lang="sv-SE" altLang="sv-SE" sz="1500" dirty="0" smtClean="0"/>
              <a:t> avtagande marginalavkastning når </a:t>
            </a:r>
            <a:r>
              <a:rPr lang="sv-SE" altLang="sv-SE" sz="1500" dirty="0"/>
              <a:t>ekonomin en stationär punkt eller balanserad tillväxt där kapitalstocken per effektiv arbetskraftsenhet är konstant</a:t>
            </a:r>
            <a:r>
              <a:rPr lang="sv-SE" altLang="sv-SE" sz="1500" dirty="0" smtClean="0"/>
              <a:t>.</a:t>
            </a:r>
          </a:p>
          <a:p>
            <a:pPr marL="1080000" lvl="2" indent="-288000" eaLnBrk="1" hangingPunct="1">
              <a:spcBef>
                <a:spcPts val="0"/>
              </a:spcBef>
              <a:spcAft>
                <a:spcPts val="600"/>
              </a:spcAft>
              <a:buClr>
                <a:srgbClr val="003300"/>
              </a:buClr>
              <a:buSzTx/>
            </a:pPr>
            <a:r>
              <a:rPr lang="sv-SE" altLang="sv-SE" sz="1500" dirty="0" smtClean="0"/>
              <a:t>Konvergens bland länder som liknar varandra.</a:t>
            </a:r>
          </a:p>
          <a:p>
            <a:pPr marL="1080000" lvl="2" indent="-288000" eaLnBrk="1" hangingPunct="1">
              <a:spcBef>
                <a:spcPts val="0"/>
              </a:spcBef>
              <a:spcAft>
                <a:spcPts val="600"/>
              </a:spcAft>
              <a:buClr>
                <a:srgbClr val="003300"/>
              </a:buClr>
              <a:buSzTx/>
            </a:pPr>
            <a:r>
              <a:rPr lang="sv-SE" altLang="sv-SE" sz="1500" dirty="0" smtClean="0"/>
              <a:t>Långsam anpassning till balans – decennier, inte år.</a:t>
            </a:r>
          </a:p>
          <a:p>
            <a:pPr marL="1080000" lvl="2" indent="-288000" eaLnBrk="1" hangingPunct="1">
              <a:spcBef>
                <a:spcPts val="0"/>
              </a:spcBef>
              <a:spcAft>
                <a:spcPts val="600"/>
              </a:spcAft>
              <a:buClr>
                <a:srgbClr val="003300"/>
              </a:buClr>
              <a:buSzTx/>
            </a:pPr>
            <a:r>
              <a:rPr lang="sv-SE" altLang="sv-SE" sz="1500" dirty="0" smtClean="0"/>
              <a:t>Sparkvoten kan påverkas av politik, tex valet av pensionssystem. En ökning av sparkvoten leder till högre tillväxt under en temporär anpassningsfas.</a:t>
            </a:r>
          </a:p>
          <a:p>
            <a:pPr marL="1080000" lvl="2" indent="-288000" eaLnBrk="1" hangingPunct="1">
              <a:spcBef>
                <a:spcPts val="0"/>
              </a:spcBef>
              <a:spcAft>
                <a:spcPts val="600"/>
              </a:spcAft>
              <a:buClr>
                <a:srgbClr val="003300"/>
              </a:buClr>
              <a:buSzTx/>
            </a:pPr>
            <a:r>
              <a:rPr lang="sv-SE" altLang="sv-SE" sz="1500" dirty="0" smtClean="0"/>
              <a:t>I en öppen ekonomi behöver inte </a:t>
            </a:r>
            <a:r>
              <a:rPr lang="sv-SE" altLang="sv-SE" sz="1500" i="1" dirty="0" smtClean="0"/>
              <a:t>S</a:t>
            </a:r>
            <a:r>
              <a:rPr lang="sv-SE" altLang="sv-SE" sz="1500" dirty="0" smtClean="0"/>
              <a:t> = </a:t>
            </a:r>
            <a:r>
              <a:rPr lang="sv-SE" altLang="sv-SE" sz="1500" i="1" dirty="0" smtClean="0"/>
              <a:t>I. </a:t>
            </a:r>
            <a:r>
              <a:rPr lang="sv-SE" altLang="sv-SE" sz="1500" dirty="0" smtClean="0"/>
              <a:t>Om omvärldsräntan </a:t>
            </a:r>
            <a:r>
              <a:rPr lang="sv-SE" altLang="sv-SE" sz="1500" i="1" dirty="0" smtClean="0"/>
              <a:t>r*</a:t>
            </a:r>
            <a:r>
              <a:rPr lang="sv-SE" altLang="sv-SE" sz="1500" dirty="0" smtClean="0"/>
              <a:t> är lägre än avkastningen på kapital hemma (</a:t>
            </a:r>
            <a:r>
              <a:rPr lang="sv-SE" altLang="sv-SE" sz="1500" i="1" dirty="0" smtClean="0"/>
              <a:t>r</a:t>
            </a:r>
            <a:r>
              <a:rPr lang="sv-SE" altLang="sv-SE" sz="1500" dirty="0" smtClean="0"/>
              <a:t>) kan vi förvänta kapitalinflöde, annars tvärtom. Leder till snabbare anpassning av kapitalstocken om </a:t>
            </a:r>
            <a:r>
              <a:rPr lang="sv-SE" altLang="sv-SE" sz="1500" i="1" dirty="0" smtClean="0"/>
              <a:t>r </a:t>
            </a:r>
            <a:r>
              <a:rPr lang="sv-SE" altLang="sv-SE" sz="1500" dirty="0" smtClean="0"/>
              <a:t>skiljer sig från </a:t>
            </a:r>
            <a:r>
              <a:rPr lang="sv-SE" altLang="sv-SE" sz="1500" i="1" dirty="0" smtClean="0"/>
              <a:t>r*</a:t>
            </a:r>
            <a:r>
              <a:rPr lang="sv-SE" altLang="sv-SE" sz="1500" dirty="0" smtClean="0"/>
              <a:t> </a:t>
            </a:r>
            <a:endParaRPr lang="sv-SE" altLang="sv-SE" sz="1500" i="1" dirty="0"/>
          </a:p>
        </p:txBody>
      </p:sp>
    </p:spTree>
    <p:extLst>
      <p:ext uri="{BB962C8B-B14F-4D97-AF65-F5344CB8AC3E}">
        <p14:creationId xmlns:p14="http://schemas.microsoft.com/office/powerpoint/2010/main" val="4105140246"/>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7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72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72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72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726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7267">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7267">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7267">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726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26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sv-SE" dirty="0" smtClean="0">
                <a:cs typeface="+mj-cs"/>
              </a:rPr>
              <a:t>Härledning av </a:t>
            </a:r>
            <a:r>
              <a:rPr lang="sv-SE" i="1" dirty="0" smtClean="0">
                <a:cs typeface="+mj-cs"/>
              </a:rPr>
              <a:t>IS</a:t>
            </a:r>
            <a:r>
              <a:rPr lang="sv-SE" dirty="0" smtClean="0">
                <a:cs typeface="+mj-cs"/>
              </a:rPr>
              <a:t>-kurvan</a:t>
            </a:r>
            <a:endParaRPr lang="sv-SE" i="1" dirty="0">
              <a:cs typeface="+mj-cs"/>
            </a:endParaRPr>
          </a:p>
        </p:txBody>
      </p:sp>
      <p:sp>
        <p:nvSpPr>
          <p:cNvPr id="32" name="Rectangle 11"/>
          <p:cNvSpPr>
            <a:spLocks noChangeArrowheads="1"/>
          </p:cNvSpPr>
          <p:nvPr/>
        </p:nvSpPr>
        <p:spPr bwMode="auto">
          <a:xfrm>
            <a:off x="323850" y="1430338"/>
            <a:ext cx="3527425" cy="4614862"/>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algn="l" defTabSz="449263" eaLnBrk="1" hangingPunct="1">
              <a:spcBef>
                <a:spcPct val="10000"/>
              </a:spcBef>
              <a:spcAft>
                <a:spcPct val="10000"/>
              </a:spcAft>
              <a:buClrTx/>
              <a:buSzPct val="100000"/>
              <a:buFont typeface="Arial" panose="020B0604020202020204" pitchFamily="34" charset="0"/>
              <a:buChar char="•"/>
              <a:defRPr/>
            </a:pPr>
            <a:r>
              <a:rPr lang="sv-SE" altLang="en-US" sz="1700" i="1" dirty="0" smtClean="0">
                <a:solidFill>
                  <a:srgbClr val="000000"/>
                </a:solidFill>
              </a:rPr>
              <a:t>Y </a:t>
            </a:r>
            <a:r>
              <a:rPr lang="sv-SE" altLang="en-US" sz="1700" dirty="0" smtClean="0">
                <a:solidFill>
                  <a:srgbClr val="000000"/>
                </a:solidFill>
              </a:rPr>
              <a:t>bestäms så att </a:t>
            </a:r>
            <a:r>
              <a:rPr lang="sv-SE" altLang="en-US" sz="1700" i="1" dirty="0" smtClean="0">
                <a:solidFill>
                  <a:srgbClr val="000000"/>
                </a:solidFill>
              </a:rPr>
              <a:t>Y=Z. </a:t>
            </a:r>
          </a:p>
          <a:p>
            <a:pPr marL="285750" indent="-285750" algn="l" defTabSz="449263" eaLnBrk="1" hangingPunct="1">
              <a:spcBef>
                <a:spcPct val="10000"/>
              </a:spcBef>
              <a:spcAft>
                <a:spcPct val="10000"/>
              </a:spcAft>
              <a:buClrTx/>
              <a:buSzPct val="100000"/>
              <a:buFont typeface="Arial" panose="020B0604020202020204" pitchFamily="34" charset="0"/>
              <a:buChar char="•"/>
              <a:defRPr/>
            </a:pPr>
            <a:r>
              <a:rPr lang="sv-SE" altLang="en-US" sz="1700" dirty="0" smtClean="0">
                <a:solidFill>
                  <a:srgbClr val="000000"/>
                </a:solidFill>
              </a:rPr>
              <a:t>Jämvikt </a:t>
            </a:r>
            <a:r>
              <a:rPr lang="sv-SE" altLang="en-US" sz="1700" dirty="0">
                <a:solidFill>
                  <a:srgbClr val="000000"/>
                </a:solidFill>
              </a:rPr>
              <a:t>på varumarknaden innebär att en ökning av räntan leder till lägre </a:t>
            </a:r>
            <a:r>
              <a:rPr lang="sv-SE" altLang="en-US" sz="1700" dirty="0" smtClean="0">
                <a:solidFill>
                  <a:srgbClr val="000000"/>
                </a:solidFill>
              </a:rPr>
              <a:t>produktion</a:t>
            </a:r>
          </a:p>
          <a:p>
            <a:pPr marL="285750" indent="-285750" algn="l" defTabSz="449263" eaLnBrk="1" hangingPunct="1">
              <a:spcBef>
                <a:spcPct val="10000"/>
              </a:spcBef>
              <a:spcAft>
                <a:spcPct val="10000"/>
              </a:spcAft>
              <a:buClrTx/>
              <a:buSzPct val="100000"/>
              <a:buFont typeface="Arial" panose="020B0604020202020204" pitchFamily="34" charset="0"/>
              <a:buChar char="•"/>
              <a:defRPr/>
            </a:pPr>
            <a:r>
              <a:rPr lang="sv-SE" altLang="en-US" sz="1700" dirty="0" smtClean="0">
                <a:solidFill>
                  <a:srgbClr val="000000"/>
                </a:solidFill>
              </a:rPr>
              <a:t>Vi kan visa detta i en figur med ränta på </a:t>
            </a:r>
            <a:r>
              <a:rPr lang="sv-SE" altLang="en-US" sz="1700" i="1" dirty="0" smtClean="0">
                <a:solidFill>
                  <a:srgbClr val="000000"/>
                </a:solidFill>
              </a:rPr>
              <a:t>y-</a:t>
            </a:r>
            <a:r>
              <a:rPr lang="sv-SE" altLang="en-US" sz="1700" dirty="0" smtClean="0">
                <a:solidFill>
                  <a:srgbClr val="000000"/>
                </a:solidFill>
              </a:rPr>
              <a:t>axeln o produktion/inkomst på </a:t>
            </a:r>
            <a:r>
              <a:rPr lang="sv-SE" altLang="en-US" sz="1700" i="1" dirty="0" smtClean="0">
                <a:solidFill>
                  <a:srgbClr val="000000"/>
                </a:solidFill>
              </a:rPr>
              <a:t>x</a:t>
            </a:r>
            <a:r>
              <a:rPr lang="sv-SE" altLang="en-US" sz="1700" dirty="0" smtClean="0">
                <a:solidFill>
                  <a:srgbClr val="000000"/>
                </a:solidFill>
              </a:rPr>
              <a:t>-axeln. </a:t>
            </a:r>
          </a:p>
          <a:p>
            <a:pPr marL="285750" indent="-285750" algn="l" defTabSz="449263" eaLnBrk="1" hangingPunct="1">
              <a:spcBef>
                <a:spcPct val="10000"/>
              </a:spcBef>
              <a:spcAft>
                <a:spcPct val="10000"/>
              </a:spcAft>
              <a:buClrTx/>
              <a:buSzPct val="100000"/>
              <a:buFont typeface="Arial" panose="020B0604020202020204" pitchFamily="34" charset="0"/>
              <a:buChar char="•"/>
              <a:defRPr/>
            </a:pPr>
            <a:r>
              <a:rPr lang="sv-SE" altLang="en-US" sz="1700" dirty="0" smtClean="0">
                <a:solidFill>
                  <a:srgbClr val="000000"/>
                </a:solidFill>
              </a:rPr>
              <a:t>Vi kallar kurvan </a:t>
            </a:r>
            <a:r>
              <a:rPr lang="sv-SE" altLang="en-US" sz="1700" b="1" i="1" dirty="0" smtClean="0">
                <a:solidFill>
                  <a:srgbClr val="000000"/>
                </a:solidFill>
              </a:rPr>
              <a:t>IS-</a:t>
            </a:r>
            <a:r>
              <a:rPr lang="sv-SE" altLang="en-US" sz="1700" b="1" dirty="0" smtClean="0">
                <a:solidFill>
                  <a:srgbClr val="000000"/>
                </a:solidFill>
              </a:rPr>
              <a:t>kurvan </a:t>
            </a:r>
            <a:r>
              <a:rPr lang="sv-SE" altLang="en-US" sz="1700" dirty="0" smtClean="0">
                <a:solidFill>
                  <a:srgbClr val="000000"/>
                </a:solidFill>
              </a:rPr>
              <a:t>vilken visar </a:t>
            </a:r>
            <a:r>
              <a:rPr lang="sv-SE" altLang="en-US" sz="1700" b="1" i="1" dirty="0" smtClean="0">
                <a:solidFill>
                  <a:srgbClr val="000000"/>
                </a:solidFill>
              </a:rPr>
              <a:t>IS-</a:t>
            </a:r>
            <a:r>
              <a:rPr lang="sv-SE" altLang="en-US" sz="1700" b="1" dirty="0" smtClean="0">
                <a:solidFill>
                  <a:srgbClr val="000000"/>
                </a:solidFill>
              </a:rPr>
              <a:t>sambandet.</a:t>
            </a:r>
            <a:endParaRPr lang="sv-SE" altLang="en-US" sz="1700" dirty="0" smtClean="0">
              <a:solidFill>
                <a:srgbClr val="000000"/>
              </a:solidFill>
            </a:endParaRPr>
          </a:p>
          <a:p>
            <a:pPr algn="l" defTabSz="449263" eaLnBrk="1" hangingPunct="1">
              <a:spcBef>
                <a:spcPct val="10000"/>
              </a:spcBef>
              <a:spcAft>
                <a:spcPct val="10000"/>
              </a:spcAft>
              <a:buClrTx/>
              <a:buSzPct val="100000"/>
              <a:buFont typeface="Times New Roman" pitchFamily="18" charset="0"/>
              <a:buNone/>
              <a:defRPr/>
            </a:pPr>
            <a:r>
              <a:rPr lang="sv-SE" altLang="en-US" sz="1700" b="1" dirty="0" smtClean="0">
                <a:solidFill>
                  <a:srgbClr val="000000"/>
                </a:solidFill>
              </a:rPr>
              <a:t>Slutsats: </a:t>
            </a:r>
            <a:r>
              <a:rPr lang="sv-SE" altLang="en-US" sz="1700" i="1" dirty="0" smtClean="0">
                <a:solidFill>
                  <a:srgbClr val="000000"/>
                </a:solidFill>
              </a:rPr>
              <a:t>IS-</a:t>
            </a:r>
            <a:r>
              <a:rPr lang="sv-SE" altLang="en-US" sz="1700" dirty="0" smtClean="0">
                <a:solidFill>
                  <a:srgbClr val="000000"/>
                </a:solidFill>
              </a:rPr>
              <a:t>kurvan </a:t>
            </a:r>
            <a:r>
              <a:rPr lang="sv-SE" altLang="en-US" sz="1700" dirty="0">
                <a:solidFill>
                  <a:srgbClr val="000000"/>
                </a:solidFill>
              </a:rPr>
              <a:t>är kombinationer av ränta och produktion </a:t>
            </a:r>
            <a:r>
              <a:rPr lang="sv-SE" altLang="en-US" sz="1700" dirty="0" smtClean="0">
                <a:solidFill>
                  <a:srgbClr val="000000"/>
                </a:solidFill>
              </a:rPr>
              <a:t>sådana </a:t>
            </a:r>
            <a:r>
              <a:rPr lang="sv-SE" altLang="en-US" sz="1700" dirty="0">
                <a:solidFill>
                  <a:srgbClr val="000000"/>
                </a:solidFill>
              </a:rPr>
              <a:t>att </a:t>
            </a:r>
            <a:r>
              <a:rPr lang="sv-SE" altLang="en-US" sz="1700" b="1" dirty="0">
                <a:solidFill>
                  <a:srgbClr val="000000"/>
                </a:solidFill>
              </a:rPr>
              <a:t>varumarknaden</a:t>
            </a:r>
            <a:r>
              <a:rPr lang="sv-SE" altLang="en-US" sz="1700" dirty="0">
                <a:solidFill>
                  <a:srgbClr val="000000"/>
                </a:solidFill>
              </a:rPr>
              <a:t> är i </a:t>
            </a:r>
            <a:r>
              <a:rPr lang="sv-SE" altLang="en-US" sz="1700" dirty="0" smtClean="0">
                <a:solidFill>
                  <a:srgbClr val="000000"/>
                </a:solidFill>
              </a:rPr>
              <a:t>jämvikt</a:t>
            </a:r>
            <a:r>
              <a:rPr lang="sv-SE" altLang="en-US" sz="1700" dirty="0">
                <a:solidFill>
                  <a:srgbClr val="000000"/>
                </a:solidFill>
              </a:rPr>
              <a:t>. </a:t>
            </a:r>
          </a:p>
          <a:p>
            <a:pPr algn="l" defTabSz="449263" eaLnBrk="1" hangingPunct="1">
              <a:spcBef>
                <a:spcPct val="10000"/>
              </a:spcBef>
              <a:spcAft>
                <a:spcPct val="10000"/>
              </a:spcAft>
              <a:buClrTx/>
              <a:buSzPct val="100000"/>
              <a:buFont typeface="Times New Roman" pitchFamily="18" charset="0"/>
              <a:buNone/>
              <a:defRPr/>
            </a:pPr>
            <a:r>
              <a:rPr lang="sv-SE" altLang="en-US" sz="1700" i="1" dirty="0" smtClean="0">
                <a:solidFill>
                  <a:srgbClr val="000000"/>
                </a:solidFill>
              </a:rPr>
              <a:t>IS-</a:t>
            </a:r>
            <a:r>
              <a:rPr lang="sv-SE" altLang="en-US" sz="1700" dirty="0" smtClean="0">
                <a:solidFill>
                  <a:srgbClr val="000000"/>
                </a:solidFill>
              </a:rPr>
              <a:t>kurvan  </a:t>
            </a:r>
            <a:r>
              <a:rPr lang="sv-SE" altLang="en-US" sz="1700" dirty="0">
                <a:solidFill>
                  <a:srgbClr val="000000"/>
                </a:solidFill>
              </a:rPr>
              <a:t>är </a:t>
            </a:r>
            <a:r>
              <a:rPr lang="sv-SE" altLang="en-US" sz="1700" dirty="0" smtClean="0">
                <a:solidFill>
                  <a:srgbClr val="000000"/>
                </a:solidFill>
              </a:rPr>
              <a:t>nedåtlutande eftersom högre ränta minskar investeringarna och därmed efterfrågan. Lägre efterfrågan ger lägre BNP.</a:t>
            </a:r>
            <a:endParaRPr lang="sv-SE" altLang="en-US" sz="1700" dirty="0">
              <a:solidFill>
                <a:srgbClr val="000000"/>
              </a:solidFill>
            </a:endParaRPr>
          </a:p>
        </p:txBody>
      </p:sp>
      <p:grpSp>
        <p:nvGrpSpPr>
          <p:cNvPr id="44036" name="Group 9"/>
          <p:cNvGrpSpPr>
            <a:grpSpLocks/>
          </p:cNvGrpSpPr>
          <p:nvPr/>
        </p:nvGrpSpPr>
        <p:grpSpPr bwMode="auto">
          <a:xfrm>
            <a:off x="4211638" y="1416050"/>
            <a:ext cx="4437062" cy="2674938"/>
            <a:chOff x="2610066" y="1484784"/>
            <a:chExt cx="7928928" cy="5112568"/>
          </a:xfrm>
        </p:grpSpPr>
        <p:grpSp>
          <p:nvGrpSpPr>
            <p:cNvPr id="44052" name="Group 4"/>
            <p:cNvGrpSpPr>
              <a:grpSpLocks/>
            </p:cNvGrpSpPr>
            <p:nvPr/>
          </p:nvGrpSpPr>
          <p:grpSpPr bwMode="auto">
            <a:xfrm>
              <a:off x="2610066" y="1484784"/>
              <a:ext cx="6523556" cy="4801397"/>
              <a:chOff x="2610066" y="1484784"/>
              <a:chExt cx="6523556" cy="4801397"/>
            </a:xfrm>
          </p:grpSpPr>
          <p:sp>
            <p:nvSpPr>
              <p:cNvPr id="44063" name="Line 2"/>
              <p:cNvSpPr>
                <a:spLocks noChangeShapeType="1"/>
              </p:cNvSpPr>
              <p:nvPr/>
            </p:nvSpPr>
            <p:spPr bwMode="auto">
              <a:xfrm>
                <a:off x="3372249" y="6248400"/>
                <a:ext cx="5519353" cy="1588"/>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44064" name="Text Box 9"/>
              <p:cNvSpPr txBox="1">
                <a:spLocks noChangeArrowheads="1"/>
              </p:cNvSpPr>
              <p:nvPr/>
            </p:nvSpPr>
            <p:spPr bwMode="auto">
              <a:xfrm rot="-5400000">
                <a:off x="1887812" y="3841012"/>
                <a:ext cx="1915883" cy="471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2250"/>
                  </a:spcBef>
                  <a:spcAft>
                    <a:spcPct val="0"/>
                  </a:spcAft>
                  <a:buFont typeface="Times New Roman" pitchFamily="18" charset="0"/>
                  <a:buNone/>
                </a:pPr>
                <a:r>
                  <a:rPr lang="sv-SE" altLang="en-US" sz="1100" dirty="0"/>
                  <a:t>Efterfrågan </a:t>
                </a:r>
                <a:r>
                  <a:rPr lang="sv-SE" altLang="en-US" sz="1100" i="1" dirty="0"/>
                  <a:t>Z</a:t>
                </a:r>
                <a:endParaRPr lang="sv-SE" altLang="en-US" sz="1100" dirty="0"/>
              </a:p>
            </p:txBody>
          </p:sp>
          <p:sp>
            <p:nvSpPr>
              <p:cNvPr id="44065" name="Line 10"/>
              <p:cNvSpPr>
                <a:spLocks noChangeShapeType="1"/>
              </p:cNvSpPr>
              <p:nvPr/>
            </p:nvSpPr>
            <p:spPr bwMode="auto">
              <a:xfrm flipV="1">
                <a:off x="3391299" y="1903413"/>
                <a:ext cx="1352" cy="4346575"/>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44066" name="Line 12"/>
              <p:cNvSpPr>
                <a:spLocks noChangeShapeType="1"/>
              </p:cNvSpPr>
              <p:nvPr/>
            </p:nvSpPr>
            <p:spPr bwMode="auto">
              <a:xfrm flipV="1">
                <a:off x="3391299" y="2055813"/>
                <a:ext cx="4477123" cy="4194175"/>
              </a:xfrm>
              <a:prstGeom prst="line">
                <a:avLst/>
              </a:prstGeom>
              <a:noFill/>
              <a:ln w="1905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44067" name="TextBox 36"/>
              <p:cNvSpPr txBox="1">
                <a:spLocks noChangeArrowheads="1"/>
              </p:cNvSpPr>
              <p:nvPr/>
            </p:nvSpPr>
            <p:spPr bwMode="auto">
              <a:xfrm>
                <a:off x="8465633" y="1484784"/>
                <a:ext cx="667989" cy="529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200" i="1">
                    <a:solidFill>
                      <a:srgbClr val="FF0000"/>
                    </a:solidFill>
                  </a:rPr>
                  <a:t>ZZ</a:t>
                </a:r>
                <a:endParaRPr lang="sv-SE" altLang="sv-SE" sz="1400" i="1">
                  <a:solidFill>
                    <a:srgbClr val="FF0000"/>
                  </a:solidFill>
                </a:endParaRPr>
              </a:p>
            </p:txBody>
          </p:sp>
          <p:sp>
            <p:nvSpPr>
              <p:cNvPr id="44068" name="TextBox 3"/>
              <p:cNvSpPr txBox="1">
                <a:spLocks noChangeArrowheads="1"/>
              </p:cNvSpPr>
              <p:nvPr/>
            </p:nvSpPr>
            <p:spPr bwMode="auto">
              <a:xfrm>
                <a:off x="3943549" y="5786214"/>
                <a:ext cx="705229" cy="499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100"/>
                  <a:t>45</a:t>
                </a:r>
                <a:r>
                  <a:rPr lang="sv-SE" altLang="sv-SE" sz="1100" baseline="30000"/>
                  <a:t>o</a:t>
                </a:r>
              </a:p>
            </p:txBody>
          </p:sp>
          <p:sp>
            <p:nvSpPr>
              <p:cNvPr id="44069" name="Freeform 21"/>
              <p:cNvSpPr>
                <a:spLocks/>
              </p:cNvSpPr>
              <p:nvPr/>
            </p:nvSpPr>
            <p:spPr bwMode="auto">
              <a:xfrm>
                <a:off x="3419872" y="1732012"/>
                <a:ext cx="5095875" cy="2705100"/>
              </a:xfrm>
              <a:custGeom>
                <a:avLst/>
                <a:gdLst>
                  <a:gd name="T0" fmla="*/ 0 w 5095875"/>
                  <a:gd name="T1" fmla="*/ 2705100 h 2705100"/>
                  <a:gd name="T2" fmla="*/ 3019425 w 5095875"/>
                  <a:gd name="T3" fmla="*/ 1676400 h 2705100"/>
                  <a:gd name="T4" fmla="*/ 5095875 w 5095875"/>
                  <a:gd name="T5" fmla="*/ 0 h 2705100"/>
                  <a:gd name="T6" fmla="*/ 0 60000 65536"/>
                  <a:gd name="T7" fmla="*/ 0 60000 65536"/>
                  <a:gd name="T8" fmla="*/ 0 60000 65536"/>
                </a:gdLst>
                <a:ahLst/>
                <a:cxnLst>
                  <a:cxn ang="T6">
                    <a:pos x="T0" y="T1"/>
                  </a:cxn>
                  <a:cxn ang="T7">
                    <a:pos x="T2" y="T3"/>
                  </a:cxn>
                  <a:cxn ang="T8">
                    <a:pos x="T4" y="T5"/>
                  </a:cxn>
                </a:cxnLst>
                <a:rect l="0" t="0"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1587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44070" name="TextBox 26"/>
              <p:cNvSpPr txBox="1">
                <a:spLocks noChangeArrowheads="1"/>
              </p:cNvSpPr>
              <p:nvPr/>
            </p:nvSpPr>
            <p:spPr bwMode="auto">
              <a:xfrm>
                <a:off x="5998993" y="3032554"/>
                <a:ext cx="513309" cy="529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200"/>
                  <a:t>A</a:t>
                </a:r>
              </a:p>
            </p:txBody>
          </p:sp>
          <p:cxnSp>
            <p:nvCxnSpPr>
              <p:cNvPr id="44071" name="Straight Connector 7"/>
              <p:cNvCxnSpPr>
                <a:cxnSpLocks noChangeShapeType="1"/>
              </p:cNvCxnSpPr>
              <p:nvPr/>
            </p:nvCxnSpPr>
            <p:spPr bwMode="auto">
              <a:xfrm>
                <a:off x="6376392" y="3408412"/>
                <a:ext cx="4911" cy="2839988"/>
              </a:xfrm>
              <a:prstGeom prst="line">
                <a:avLst/>
              </a:prstGeom>
              <a:noFill/>
              <a:ln w="9525" algn="ctr">
                <a:solidFill>
                  <a:schemeClr val="tx1"/>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4053" name="Group 8"/>
            <p:cNvGrpSpPr>
              <a:grpSpLocks/>
            </p:cNvGrpSpPr>
            <p:nvPr/>
          </p:nvGrpSpPr>
          <p:grpSpPr bwMode="auto">
            <a:xfrm>
              <a:off x="3389253" y="2276872"/>
              <a:ext cx="7149741" cy="4320480"/>
              <a:chOff x="3389253" y="2276872"/>
              <a:chExt cx="7149741" cy="4320480"/>
            </a:xfrm>
          </p:grpSpPr>
          <p:sp>
            <p:nvSpPr>
              <p:cNvPr id="3" name="Arc 2"/>
              <p:cNvSpPr/>
              <p:nvPr/>
            </p:nvSpPr>
            <p:spPr bwMode="auto">
              <a:xfrm>
                <a:off x="3480971" y="5872186"/>
                <a:ext cx="578712" cy="725166"/>
              </a:xfrm>
              <a:prstGeom prst="arc">
                <a:avLst>
                  <a:gd name="adj1" fmla="val 16200000"/>
                  <a:gd name="adj2" fmla="val 4"/>
                </a:avLst>
              </a:prstGeom>
              <a:noFill/>
              <a:ln w="9525" cap="flat" cmpd="sng" algn="ctr">
                <a:solidFill>
                  <a:schemeClr val="tx1"/>
                </a:solidFill>
                <a:prstDash val="solid"/>
                <a:round/>
                <a:headEnd type="none" w="med" len="med"/>
                <a:tailEnd type="none" w="med" len="med"/>
              </a:ln>
              <a:effectLst/>
              <a:extLst/>
            </p:spPr>
            <p:txBody>
              <a:bodyPr/>
              <a:lstStyle/>
              <a:p>
                <a:pPr algn="l" defTabSz="449263">
                  <a:spcBef>
                    <a:spcPct val="0"/>
                  </a:spcBef>
                  <a:buClr>
                    <a:srgbClr val="000000"/>
                  </a:buClr>
                  <a:buSzPct val="100000"/>
                  <a:buFont typeface="Times New Roman" pitchFamily="18" charset="0"/>
                  <a:buNone/>
                  <a:defRPr/>
                </a:pPr>
                <a:endParaRPr lang="sv-SE" sz="1400" dirty="0">
                  <a:solidFill>
                    <a:srgbClr val="000000"/>
                  </a:solidFill>
                  <a:latin typeface="Arial"/>
                </a:endParaRPr>
              </a:p>
            </p:txBody>
          </p:sp>
          <p:grpSp>
            <p:nvGrpSpPr>
              <p:cNvPr id="44055" name="Group 15"/>
              <p:cNvGrpSpPr>
                <a:grpSpLocks/>
              </p:cNvGrpSpPr>
              <p:nvPr/>
            </p:nvGrpSpPr>
            <p:grpSpPr bwMode="auto">
              <a:xfrm>
                <a:off x="3389253" y="2276872"/>
                <a:ext cx="7149741" cy="3971528"/>
                <a:chOff x="3389253" y="2276872"/>
                <a:chExt cx="7149741" cy="3971528"/>
              </a:xfrm>
            </p:grpSpPr>
            <p:cxnSp>
              <p:nvCxnSpPr>
                <p:cNvPr id="44056" name="Straight Connector 28"/>
                <p:cNvCxnSpPr>
                  <a:cxnSpLocks noChangeShapeType="1"/>
                </p:cNvCxnSpPr>
                <p:nvPr/>
              </p:nvCxnSpPr>
              <p:spPr bwMode="auto">
                <a:xfrm flipH="1">
                  <a:off x="4946476" y="4807605"/>
                  <a:ext cx="1845" cy="1440795"/>
                </a:xfrm>
                <a:prstGeom prst="line">
                  <a:avLst/>
                </a:prstGeom>
                <a:noFill/>
                <a:ln w="9525" algn="ctr">
                  <a:solidFill>
                    <a:schemeClr val="tx1"/>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4057" name="Group 14"/>
                <p:cNvGrpSpPr>
                  <a:grpSpLocks/>
                </p:cNvGrpSpPr>
                <p:nvPr/>
              </p:nvGrpSpPr>
              <p:grpSpPr bwMode="auto">
                <a:xfrm>
                  <a:off x="3389253" y="2276872"/>
                  <a:ext cx="7149741" cy="2967608"/>
                  <a:chOff x="3389253" y="2276872"/>
                  <a:chExt cx="7149741" cy="2967608"/>
                </a:xfrm>
              </p:grpSpPr>
              <p:sp>
                <p:nvSpPr>
                  <p:cNvPr id="44058" name="TextBox 6"/>
                  <p:cNvSpPr txBox="1">
                    <a:spLocks noChangeArrowheads="1"/>
                  </p:cNvSpPr>
                  <p:nvPr/>
                </p:nvSpPr>
                <p:spPr bwMode="auto">
                  <a:xfrm>
                    <a:off x="4626988" y="4371089"/>
                    <a:ext cx="553068" cy="529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200"/>
                      <a:t>A’</a:t>
                    </a:r>
                  </a:p>
                </p:txBody>
              </p:sp>
              <p:grpSp>
                <p:nvGrpSpPr>
                  <p:cNvPr id="44059" name="Group 13"/>
                  <p:cNvGrpSpPr>
                    <a:grpSpLocks/>
                  </p:cNvGrpSpPr>
                  <p:nvPr/>
                </p:nvGrpSpPr>
                <p:grpSpPr bwMode="auto">
                  <a:xfrm>
                    <a:off x="3389253" y="2276872"/>
                    <a:ext cx="7149741" cy="2967608"/>
                    <a:chOff x="3389253" y="2276872"/>
                    <a:chExt cx="7149741" cy="2967608"/>
                  </a:xfrm>
                </p:grpSpPr>
                <p:sp>
                  <p:nvSpPr>
                    <p:cNvPr id="44060" name="Freeform 5"/>
                    <p:cNvSpPr>
                      <a:spLocks/>
                    </p:cNvSpPr>
                    <p:nvPr/>
                  </p:nvSpPr>
                  <p:spPr bwMode="auto">
                    <a:xfrm>
                      <a:off x="3389253" y="2539380"/>
                      <a:ext cx="5095875" cy="2705100"/>
                    </a:xfrm>
                    <a:custGeom>
                      <a:avLst/>
                      <a:gdLst>
                        <a:gd name="T0" fmla="*/ 0 w 5095875"/>
                        <a:gd name="T1" fmla="*/ 2705100 h 2705100"/>
                        <a:gd name="T2" fmla="*/ 3019425 w 5095875"/>
                        <a:gd name="T3" fmla="*/ 1676400 h 2705100"/>
                        <a:gd name="T4" fmla="*/ 5095875 w 5095875"/>
                        <a:gd name="T5" fmla="*/ 0 h 2705100"/>
                        <a:gd name="T6" fmla="*/ 0 60000 65536"/>
                        <a:gd name="T7" fmla="*/ 0 60000 65536"/>
                        <a:gd name="T8" fmla="*/ 0 60000 65536"/>
                      </a:gdLst>
                      <a:ahLst/>
                      <a:cxnLst>
                        <a:cxn ang="T6">
                          <a:pos x="T0" y="T1"/>
                        </a:cxn>
                        <a:cxn ang="T7">
                          <a:pos x="T2" y="T3"/>
                        </a:cxn>
                        <a:cxn ang="T8">
                          <a:pos x="T4" y="T5"/>
                        </a:cxn>
                      </a:cxnLst>
                      <a:rect l="0" t="0"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15875" cap="flat" cmpd="sng" algn="ctr">
                      <a:solidFill>
                        <a:srgbClr val="FF00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44061" name="TextBox 25"/>
                    <p:cNvSpPr txBox="1">
                      <a:spLocks noChangeArrowheads="1"/>
                    </p:cNvSpPr>
                    <p:nvPr/>
                  </p:nvSpPr>
                  <p:spPr bwMode="auto">
                    <a:xfrm>
                      <a:off x="8460433" y="2276872"/>
                      <a:ext cx="2078561" cy="529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200" i="1">
                          <a:solidFill>
                            <a:srgbClr val="FF0000"/>
                          </a:solidFill>
                        </a:rPr>
                        <a:t>ZZ’ </a:t>
                      </a:r>
                      <a:r>
                        <a:rPr lang="sv-SE" altLang="sv-SE" sz="1200">
                          <a:solidFill>
                            <a:srgbClr val="FF0000"/>
                          </a:solidFill>
                        </a:rPr>
                        <a:t>(ränta </a:t>
                      </a:r>
                      <a:r>
                        <a:rPr lang="sv-SE" altLang="sv-SE" sz="1200" i="1">
                          <a:solidFill>
                            <a:srgbClr val="FF0000"/>
                          </a:solidFill>
                        </a:rPr>
                        <a:t>i’ </a:t>
                      </a:r>
                      <a:r>
                        <a:rPr lang="sv-SE" altLang="sv-SE" sz="1200">
                          <a:solidFill>
                            <a:srgbClr val="FF0000"/>
                          </a:solidFill>
                        </a:rPr>
                        <a:t>&gt;</a:t>
                      </a:r>
                      <a:r>
                        <a:rPr lang="sv-SE" altLang="sv-SE" sz="1200" i="1">
                          <a:solidFill>
                            <a:srgbClr val="FF0000"/>
                          </a:solidFill>
                        </a:rPr>
                        <a:t>i</a:t>
                      </a:r>
                      <a:r>
                        <a:rPr lang="sv-SE" altLang="sv-SE" sz="1200">
                          <a:solidFill>
                            <a:srgbClr val="FF0000"/>
                          </a:solidFill>
                        </a:rPr>
                        <a:t>)</a:t>
                      </a:r>
                      <a:endParaRPr lang="sv-SE" altLang="sv-SE" sz="1400" i="1">
                        <a:solidFill>
                          <a:srgbClr val="FF0000"/>
                        </a:solidFill>
                      </a:endParaRPr>
                    </a:p>
                  </p:txBody>
                </p:sp>
                <p:sp>
                  <p:nvSpPr>
                    <p:cNvPr id="44062" name="Down Arrow 11"/>
                    <p:cNvSpPr>
                      <a:spLocks noChangeArrowheads="1"/>
                    </p:cNvSpPr>
                    <p:nvPr/>
                  </p:nvSpPr>
                  <p:spPr bwMode="auto">
                    <a:xfrm>
                      <a:off x="4058090" y="4293096"/>
                      <a:ext cx="225877" cy="648072"/>
                    </a:xfrm>
                    <a:prstGeom prst="downArrow">
                      <a:avLst>
                        <a:gd name="adj1" fmla="val 50000"/>
                        <a:gd name="adj2" fmla="val 49997"/>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sv-SE" altLang="sv-SE" sz="1400">
                        <a:solidFill>
                          <a:srgbClr val="FFFFFF"/>
                        </a:solidFill>
                        <a:latin typeface="Times New Roman" pitchFamily="18" charset="0"/>
                      </a:endParaRPr>
                    </a:p>
                  </p:txBody>
                </p:sp>
              </p:grpSp>
            </p:grpSp>
          </p:grpSp>
        </p:grpSp>
      </p:grpSp>
      <p:grpSp>
        <p:nvGrpSpPr>
          <p:cNvPr id="72" name="Group 71"/>
          <p:cNvGrpSpPr>
            <a:grpSpLocks/>
          </p:cNvGrpSpPr>
          <p:nvPr/>
        </p:nvGrpSpPr>
        <p:grpSpPr bwMode="auto">
          <a:xfrm>
            <a:off x="4140200" y="3900488"/>
            <a:ext cx="3582988" cy="2882900"/>
            <a:chOff x="4139952" y="3901076"/>
            <a:chExt cx="3583391" cy="2882723"/>
          </a:xfrm>
        </p:grpSpPr>
        <p:sp>
          <p:nvSpPr>
            <p:cNvPr id="44040" name="Line 2"/>
            <p:cNvSpPr>
              <a:spLocks noChangeShapeType="1"/>
            </p:cNvSpPr>
            <p:nvPr/>
          </p:nvSpPr>
          <p:spPr bwMode="auto">
            <a:xfrm>
              <a:off x="4634603" y="6497649"/>
              <a:ext cx="3088740" cy="831"/>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44041" name="Text Box 9"/>
            <p:cNvSpPr txBox="1">
              <a:spLocks noChangeArrowheads="1"/>
            </p:cNvSpPr>
            <p:nvPr/>
          </p:nvSpPr>
          <p:spPr bwMode="auto">
            <a:xfrm rot="-5400000">
              <a:off x="3938114" y="5203344"/>
              <a:ext cx="667468" cy="26379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2250"/>
                </a:spcBef>
                <a:spcAft>
                  <a:spcPct val="0"/>
                </a:spcAft>
                <a:buFont typeface="Times New Roman" pitchFamily="18" charset="0"/>
                <a:buNone/>
              </a:pPr>
              <a:r>
                <a:rPr lang="sv-SE" altLang="en-US" sz="1100"/>
                <a:t>Ränta, </a:t>
              </a:r>
              <a:r>
                <a:rPr lang="sv-SE" altLang="en-US" sz="1100" i="1"/>
                <a:t>i</a:t>
              </a:r>
              <a:endParaRPr lang="sv-SE" altLang="en-US" sz="1100"/>
            </a:p>
          </p:txBody>
        </p:sp>
        <p:sp>
          <p:nvSpPr>
            <p:cNvPr id="44042" name="Line 10"/>
            <p:cNvSpPr>
              <a:spLocks noChangeShapeType="1"/>
            </p:cNvSpPr>
            <p:nvPr/>
          </p:nvSpPr>
          <p:spPr bwMode="auto">
            <a:xfrm flipV="1">
              <a:off x="4645264" y="4224114"/>
              <a:ext cx="757" cy="2274366"/>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cxnSp>
          <p:nvCxnSpPr>
            <p:cNvPr id="44043" name="Straight Connector 56"/>
            <p:cNvCxnSpPr>
              <a:cxnSpLocks noChangeShapeType="1"/>
            </p:cNvCxnSpPr>
            <p:nvPr/>
          </p:nvCxnSpPr>
          <p:spPr bwMode="auto">
            <a:xfrm>
              <a:off x="6318529" y="3901076"/>
              <a:ext cx="0" cy="2596573"/>
            </a:xfrm>
            <a:prstGeom prst="line">
              <a:avLst/>
            </a:prstGeom>
            <a:noFill/>
            <a:ln w="9525" algn="ctr">
              <a:solidFill>
                <a:schemeClr val="tx1"/>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044" name="Rectangle 38"/>
            <p:cNvSpPr>
              <a:spLocks noChangeArrowheads="1"/>
            </p:cNvSpPr>
            <p:nvPr/>
          </p:nvSpPr>
          <p:spPr bwMode="auto">
            <a:xfrm>
              <a:off x="6156176" y="6506800"/>
              <a:ext cx="2872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en-US" sz="1200" i="1"/>
                <a:t>Y</a:t>
              </a:r>
              <a:endParaRPr lang="sv-SE" altLang="sv-SE" sz="1200">
                <a:solidFill>
                  <a:srgbClr val="FFFFFF"/>
                </a:solidFill>
                <a:latin typeface="Times New Roman" pitchFamily="18" charset="0"/>
              </a:endParaRPr>
            </a:p>
          </p:txBody>
        </p:sp>
        <p:cxnSp>
          <p:nvCxnSpPr>
            <p:cNvPr id="44045" name="Straight Connector 57"/>
            <p:cNvCxnSpPr>
              <a:cxnSpLocks noChangeShapeType="1"/>
            </p:cNvCxnSpPr>
            <p:nvPr/>
          </p:nvCxnSpPr>
          <p:spPr bwMode="auto">
            <a:xfrm>
              <a:off x="5522962" y="3920126"/>
              <a:ext cx="0" cy="2596573"/>
            </a:xfrm>
            <a:prstGeom prst="line">
              <a:avLst/>
            </a:prstGeom>
            <a:noFill/>
            <a:ln w="9525" algn="ctr">
              <a:solidFill>
                <a:schemeClr val="tx1"/>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046" name="Rectangle 59"/>
            <p:cNvSpPr>
              <a:spLocks noChangeArrowheads="1"/>
            </p:cNvSpPr>
            <p:nvPr/>
          </p:nvSpPr>
          <p:spPr bwMode="auto">
            <a:xfrm>
              <a:off x="5395317" y="6502469"/>
              <a:ext cx="32092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en-US" sz="1200" i="1"/>
                <a:t>Y’</a:t>
              </a:r>
              <a:endParaRPr lang="sv-SE" altLang="sv-SE" sz="1200">
                <a:solidFill>
                  <a:srgbClr val="FFFFFF"/>
                </a:solidFill>
                <a:latin typeface="Times New Roman" pitchFamily="18" charset="0"/>
              </a:endParaRPr>
            </a:p>
          </p:txBody>
        </p:sp>
        <p:sp>
          <p:nvSpPr>
            <p:cNvPr id="44047" name="Freeform 18"/>
            <p:cNvSpPr>
              <a:spLocks/>
            </p:cNvSpPr>
            <p:nvPr/>
          </p:nvSpPr>
          <p:spPr bwMode="auto">
            <a:xfrm>
              <a:off x="4848225" y="4437112"/>
              <a:ext cx="2314575" cy="1830339"/>
            </a:xfrm>
            <a:custGeom>
              <a:avLst/>
              <a:gdLst>
                <a:gd name="T0" fmla="*/ 0 w 2314575"/>
                <a:gd name="T1" fmla="*/ 0 h 1600200"/>
                <a:gd name="T2" fmla="*/ 647700 w 2314575"/>
                <a:gd name="T3" fmla="*/ 1084173 h 1600200"/>
                <a:gd name="T4" fmla="*/ 2314575 w 2314575"/>
                <a:gd name="T5" fmla="*/ 2093576 h 1600200"/>
                <a:gd name="T6" fmla="*/ 0 60000 65536"/>
                <a:gd name="T7" fmla="*/ 0 60000 65536"/>
                <a:gd name="T8" fmla="*/ 0 60000 65536"/>
              </a:gdLst>
              <a:ahLst/>
              <a:cxnLst>
                <a:cxn ang="T6">
                  <a:pos x="T0" y="T1"/>
                </a:cxn>
                <a:cxn ang="T7">
                  <a:pos x="T2" y="T3"/>
                </a:cxn>
                <a:cxn ang="T8">
                  <a:pos x="T4" y="T5"/>
                </a:cxn>
              </a:cxnLst>
              <a:rect l="0" t="0" r="r" b="b"/>
              <a:pathLst>
                <a:path w="2314575" h="1600200">
                  <a:moveTo>
                    <a:pt x="0" y="0"/>
                  </a:moveTo>
                  <a:cubicBezTo>
                    <a:pt x="130969" y="280987"/>
                    <a:pt x="261938" y="561975"/>
                    <a:pt x="647700" y="828675"/>
                  </a:cubicBezTo>
                  <a:cubicBezTo>
                    <a:pt x="1033463" y="1095375"/>
                    <a:pt x="1674019" y="1347787"/>
                    <a:pt x="2314575" y="1600200"/>
                  </a:cubicBezTo>
                </a:path>
              </a:pathLst>
            </a:custGeom>
            <a:noFill/>
            <a:ln w="15875" cap="flat" cmpd="sng" algn="ctr">
              <a:solidFill>
                <a:srgbClr val="CC33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cxnSp>
          <p:nvCxnSpPr>
            <p:cNvPr id="44048" name="Straight Connector 63"/>
            <p:cNvCxnSpPr>
              <a:cxnSpLocks noChangeShapeType="1"/>
            </p:cNvCxnSpPr>
            <p:nvPr/>
          </p:nvCxnSpPr>
          <p:spPr bwMode="auto">
            <a:xfrm>
              <a:off x="4648009" y="5411320"/>
              <a:ext cx="852760" cy="0"/>
            </a:xfrm>
            <a:prstGeom prst="line">
              <a:avLst/>
            </a:prstGeom>
            <a:noFill/>
            <a:ln w="9525" algn="ctr">
              <a:solidFill>
                <a:schemeClr val="tx1"/>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049" name="Straight Connector 66"/>
            <p:cNvCxnSpPr>
              <a:cxnSpLocks noChangeShapeType="1"/>
            </p:cNvCxnSpPr>
            <p:nvPr/>
          </p:nvCxnSpPr>
          <p:spPr bwMode="auto">
            <a:xfrm>
              <a:off x="4649911" y="5872509"/>
              <a:ext cx="1650281" cy="0"/>
            </a:xfrm>
            <a:prstGeom prst="line">
              <a:avLst/>
            </a:prstGeom>
            <a:noFill/>
            <a:ln w="9525" algn="ctr">
              <a:solidFill>
                <a:schemeClr val="tx1"/>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050" name="TextBox 69"/>
            <p:cNvSpPr txBox="1">
              <a:spLocks noChangeArrowheads="1"/>
            </p:cNvSpPr>
            <p:nvPr/>
          </p:nvSpPr>
          <p:spPr bwMode="auto">
            <a:xfrm>
              <a:off x="4377878" y="5237280"/>
              <a:ext cx="264816"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400" i="1"/>
                <a:t>i’</a:t>
              </a:r>
            </a:p>
          </p:txBody>
        </p:sp>
        <p:sp>
          <p:nvSpPr>
            <p:cNvPr id="44051" name="TextBox 70"/>
            <p:cNvSpPr txBox="1">
              <a:spLocks noChangeArrowheads="1"/>
            </p:cNvSpPr>
            <p:nvPr/>
          </p:nvSpPr>
          <p:spPr bwMode="auto">
            <a:xfrm>
              <a:off x="4377862" y="5694589"/>
              <a:ext cx="22474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400" i="1"/>
                <a:t>i</a:t>
              </a:r>
            </a:p>
          </p:txBody>
        </p:sp>
      </p:grpSp>
      <p:sp>
        <p:nvSpPr>
          <p:cNvPr id="40" name="Slide Number Placeholder 2"/>
          <p:cNvSpPr>
            <a:spLocks noGrp="1"/>
          </p:cNvSpPr>
          <p:nvPr>
            <p:ph type="sldNum" sz="quarter" idx="10"/>
          </p:nvPr>
        </p:nvSpPr>
        <p:spPr>
          <a:xfrm>
            <a:off x="0" y="6516688"/>
            <a:ext cx="2555875" cy="341312"/>
          </a:xfrm>
        </p:spPr>
        <p:txBody>
          <a:bodyPr/>
          <a:lstStyle/>
          <a:p>
            <a:pPr>
              <a:buFontTx/>
              <a:buNone/>
              <a:defRPr/>
            </a:pPr>
            <a:r>
              <a:rPr lang="sv-SE" altLang="sv-SE"/>
              <a:t>Sammanfattning: sid. </a:t>
            </a:r>
            <a:fld id="{8E0E4699-BB6F-4974-B52C-6B271974CB76}" type="slidenum">
              <a:rPr lang="en-GB" altLang="sv-SE"/>
              <a:pPr>
                <a:buFontTx/>
                <a:buNone/>
                <a:defRPr/>
              </a:pPr>
              <a:t>6</a:t>
            </a:fld>
            <a:endParaRPr lang="en-GB" altLang="sv-SE"/>
          </a:p>
        </p:txBody>
      </p:sp>
      <p:sp>
        <p:nvSpPr>
          <p:cNvPr id="44039" name="Rectangle 40"/>
          <p:cNvSpPr>
            <a:spLocks noChangeArrowheads="1"/>
          </p:cNvSpPr>
          <p:nvPr/>
        </p:nvSpPr>
        <p:spPr bwMode="auto">
          <a:xfrm>
            <a:off x="5016500" y="1385888"/>
            <a:ext cx="2827338"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400" i="1">
                <a:sym typeface="Symbol" pitchFamily="18" charset="2"/>
              </a:rPr>
              <a:t>Z: C</a:t>
            </a:r>
            <a:r>
              <a:rPr lang="sv-SE" altLang="sv-SE" sz="1600">
                <a:sym typeface="Symbol" pitchFamily="18" charset="2"/>
              </a:rPr>
              <a:t>(</a:t>
            </a:r>
            <a:r>
              <a:rPr lang="sv-SE" altLang="sv-SE" sz="1400" i="1">
                <a:sym typeface="Symbol" pitchFamily="18" charset="2"/>
              </a:rPr>
              <a:t>Y-T</a:t>
            </a:r>
            <a:r>
              <a:rPr lang="sv-SE" altLang="sv-SE" sz="1400">
                <a:sym typeface="Symbol" pitchFamily="18" charset="2"/>
              </a:rPr>
              <a:t>) +</a:t>
            </a:r>
            <a:r>
              <a:rPr lang="sv-SE" altLang="sv-SE" sz="1400"/>
              <a:t> </a:t>
            </a:r>
            <a:r>
              <a:rPr lang="sv-SE" altLang="sv-SE" sz="1400" i="1"/>
              <a:t>I</a:t>
            </a:r>
            <a:r>
              <a:rPr lang="sv-SE" altLang="sv-SE" sz="1400"/>
              <a:t>(</a:t>
            </a:r>
            <a:r>
              <a:rPr lang="sv-SE" altLang="sv-SE" sz="1400" i="1"/>
              <a:t>Y,i</a:t>
            </a:r>
            <a:r>
              <a:rPr lang="sv-SE" altLang="sv-SE" sz="1400"/>
              <a:t>) + </a:t>
            </a:r>
            <a:r>
              <a:rPr lang="sv-SE" altLang="sv-SE" sz="1400" i="1"/>
              <a:t>G</a:t>
            </a:r>
          </a:p>
        </p:txBody>
      </p:sp>
      <p:sp>
        <p:nvSpPr>
          <p:cNvPr id="41" name="Text Box 9"/>
          <p:cNvSpPr txBox="1">
            <a:spLocks noChangeArrowheads="1"/>
          </p:cNvSpPr>
          <p:nvPr/>
        </p:nvSpPr>
        <p:spPr bwMode="auto">
          <a:xfrm>
            <a:off x="7831220" y="3790741"/>
            <a:ext cx="1100790" cy="2792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2250"/>
              </a:spcBef>
              <a:spcAft>
                <a:spcPct val="0"/>
              </a:spcAft>
              <a:buFont typeface="Times New Roman" pitchFamily="18" charset="0"/>
              <a:buNone/>
            </a:pPr>
            <a:r>
              <a:rPr lang="sv-SE" altLang="en-US" sz="1200" dirty="0"/>
              <a:t>Produktion, </a:t>
            </a:r>
            <a:r>
              <a:rPr lang="sv-SE" altLang="en-US" sz="1200" i="1" dirty="0"/>
              <a:t>Y</a:t>
            </a:r>
          </a:p>
        </p:txBody>
      </p:sp>
      <p:sp>
        <p:nvSpPr>
          <p:cNvPr id="42" name="Text Box 9"/>
          <p:cNvSpPr txBox="1">
            <a:spLocks noChangeArrowheads="1"/>
          </p:cNvSpPr>
          <p:nvPr/>
        </p:nvSpPr>
        <p:spPr bwMode="auto">
          <a:xfrm>
            <a:off x="7849007" y="6367205"/>
            <a:ext cx="1100790" cy="2792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2250"/>
              </a:spcBef>
              <a:spcAft>
                <a:spcPct val="0"/>
              </a:spcAft>
              <a:buFont typeface="Times New Roman" pitchFamily="18" charset="0"/>
              <a:buNone/>
            </a:pPr>
            <a:r>
              <a:rPr lang="sv-SE" altLang="en-US" sz="1200" dirty="0"/>
              <a:t>Produktion, </a:t>
            </a:r>
            <a:r>
              <a:rPr lang="sv-SE" altLang="en-US" sz="1200" i="1" dirty="0"/>
              <a: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22" presetClass="entr" presetSubtype="1" fill="hold" nodeType="clickEffect">
                                  <p:stCondLst>
                                    <p:cond delay="0"/>
                                  </p:stCondLst>
                                  <p:childTnLst>
                                    <p:set>
                                      <p:cBhvr>
                                        <p:cTn id="18" dur="1" fill="hold">
                                          <p:stCondLst>
                                            <p:cond delay="0"/>
                                          </p:stCondLst>
                                        </p:cTn>
                                        <p:tgtEl>
                                          <p:spTgt spid="72"/>
                                        </p:tgtEl>
                                        <p:attrNameLst>
                                          <p:attrName>style.visibility</p:attrName>
                                        </p:attrNameLst>
                                      </p:cBhvr>
                                      <p:to>
                                        <p:strVal val="visible"/>
                                      </p:to>
                                    </p:set>
                                    <p:animEffect transition="in" filter="wipe(up)">
                                      <p:cBhvr>
                                        <p:cTn id="19" dur="500"/>
                                        <p:tgtEl>
                                          <p:spTgt spid="7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32">
                                            <p:txEl>
                                              <p:pRg st="3" end="3"/>
                                            </p:txEl>
                                          </p:spTgt>
                                        </p:tgtEl>
                                        <p:attrNameLst>
                                          <p:attrName>style.visibility</p:attrName>
                                        </p:attrNameLst>
                                      </p:cBhvr>
                                      <p:to>
                                        <p:strVal val="visible"/>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1" presetClass="entr" presetSubtype="0" fill="hold" grpId="0" nodeType="clickEffect">
                                  <p:stCondLst>
                                    <p:cond delay="0"/>
                                  </p:stCondLst>
                                  <p:childTnLst>
                                    <p:set>
                                      <p:cBhvr>
                                        <p:cTn id="27" dur="1" fill="hold">
                                          <p:stCondLst>
                                            <p:cond delay="0"/>
                                          </p:stCondLst>
                                        </p:cTn>
                                        <p:tgtEl>
                                          <p:spTgt spid="32">
                                            <p:txEl>
                                              <p:pRg st="4" end="4"/>
                                            </p:txEl>
                                          </p:spTgt>
                                        </p:tgtEl>
                                        <p:attrNameLst>
                                          <p:attrName>style.visibility</p:attrName>
                                        </p:attrNameLst>
                                      </p:cBhvr>
                                      <p:to>
                                        <p:strVal val="visible"/>
                                      </p:to>
                                    </p:set>
                                  </p:childTnLst>
                                </p:cTn>
                              </p:par>
                            </p:childTnLst>
                          </p:cTn>
                        </p:par>
                      </p:childTnLst>
                    </p:cTn>
                  </p:par>
                  <p:par>
                    <p:cTn id="28" fill="hold" nodeType="clickPar">
                      <p:stCondLst>
                        <p:cond delay="indefinite"/>
                      </p:stCondLst>
                      <p:childTnLst>
                        <p:par>
                          <p:cTn id="29" fill="hold" nodeType="withGroup">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3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sv-SE" dirty="0">
                <a:cs typeface="+mj-cs"/>
              </a:rPr>
              <a:t>Härledning av </a:t>
            </a:r>
            <a:r>
              <a:rPr lang="sv-SE" i="1" dirty="0">
                <a:cs typeface="+mj-cs"/>
              </a:rPr>
              <a:t>LM </a:t>
            </a:r>
            <a:r>
              <a:rPr lang="sv-SE" dirty="0">
                <a:cs typeface="+mj-cs"/>
              </a:rPr>
              <a:t>- kurvan</a:t>
            </a:r>
            <a:endParaRPr lang="sv-SE" i="1" dirty="0">
              <a:cs typeface="+mj-cs"/>
            </a:endParaRPr>
          </a:p>
        </p:txBody>
      </p:sp>
      <p:sp>
        <p:nvSpPr>
          <p:cNvPr id="32" name="Rectangle 11"/>
          <p:cNvSpPr>
            <a:spLocks noChangeArrowheads="1"/>
          </p:cNvSpPr>
          <p:nvPr/>
        </p:nvSpPr>
        <p:spPr bwMode="auto">
          <a:xfrm>
            <a:off x="323850" y="4724400"/>
            <a:ext cx="8569325" cy="1584325"/>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algn="l" defTabSz="449263" eaLnBrk="1" hangingPunct="1">
              <a:spcBef>
                <a:spcPts val="0"/>
              </a:spcBef>
              <a:spcAft>
                <a:spcPts val="600"/>
              </a:spcAft>
              <a:buClrTx/>
              <a:buSzPct val="100000"/>
              <a:buFont typeface="Arial" panose="020B0604020202020204" pitchFamily="34" charset="0"/>
              <a:buChar char="•"/>
              <a:defRPr/>
            </a:pPr>
            <a:r>
              <a:rPr lang="sv-SE" altLang="en-US" sz="1700" dirty="0" smtClean="0">
                <a:solidFill>
                  <a:srgbClr val="000000"/>
                </a:solidFill>
              </a:rPr>
              <a:t>Högre produktion förskjuter penningefterfrågan åt högre vilket leder till högre ränta i jämvikt på penningmarknaden.</a:t>
            </a:r>
          </a:p>
          <a:p>
            <a:pPr marL="285750" indent="-285750" algn="l" defTabSz="449263" eaLnBrk="1" hangingPunct="1">
              <a:spcBef>
                <a:spcPts val="0"/>
              </a:spcBef>
              <a:spcAft>
                <a:spcPts val="600"/>
              </a:spcAft>
              <a:buClrTx/>
              <a:buSzPct val="100000"/>
              <a:buFont typeface="Arial" panose="020B0604020202020204" pitchFamily="34" charset="0"/>
              <a:buChar char="•"/>
              <a:defRPr/>
            </a:pPr>
            <a:r>
              <a:rPr lang="sv-SE" altLang="en-US" sz="1700" dirty="0" smtClean="0">
                <a:solidFill>
                  <a:srgbClr val="000000"/>
                </a:solidFill>
              </a:rPr>
              <a:t>Vi kan visa detta i ett diagram med ränta på </a:t>
            </a:r>
            <a:r>
              <a:rPr lang="sv-SE" altLang="en-US" sz="1700" i="1" dirty="0" smtClean="0">
                <a:solidFill>
                  <a:srgbClr val="000000"/>
                </a:solidFill>
              </a:rPr>
              <a:t>y-</a:t>
            </a:r>
            <a:r>
              <a:rPr lang="sv-SE" altLang="en-US" sz="1700" dirty="0" smtClean="0">
                <a:solidFill>
                  <a:srgbClr val="000000"/>
                </a:solidFill>
              </a:rPr>
              <a:t>axeln och produktion på </a:t>
            </a:r>
            <a:r>
              <a:rPr lang="sv-SE" altLang="en-US" sz="1700" i="1" dirty="0" smtClean="0">
                <a:solidFill>
                  <a:srgbClr val="000000"/>
                </a:solidFill>
              </a:rPr>
              <a:t>x-</a:t>
            </a:r>
            <a:r>
              <a:rPr lang="sv-SE" altLang="en-US" sz="1700" dirty="0" smtClean="0">
                <a:solidFill>
                  <a:srgbClr val="000000"/>
                </a:solidFill>
              </a:rPr>
              <a:t>axeln. Vi får då </a:t>
            </a:r>
            <a:r>
              <a:rPr lang="sv-SE" altLang="en-US" sz="1700" b="1" i="1" dirty="0" smtClean="0">
                <a:solidFill>
                  <a:srgbClr val="000000"/>
                </a:solidFill>
              </a:rPr>
              <a:t>LM</a:t>
            </a:r>
            <a:r>
              <a:rPr lang="sv-SE" altLang="en-US" sz="1700" b="1" dirty="0" smtClean="0">
                <a:solidFill>
                  <a:srgbClr val="000000"/>
                </a:solidFill>
              </a:rPr>
              <a:t>-kurvan </a:t>
            </a:r>
            <a:r>
              <a:rPr lang="sv-SE" altLang="en-US" sz="1700" dirty="0" smtClean="0">
                <a:solidFill>
                  <a:srgbClr val="000000"/>
                </a:solidFill>
              </a:rPr>
              <a:t>som visar </a:t>
            </a:r>
            <a:r>
              <a:rPr lang="sv-SE" altLang="en-US" sz="1700" b="1" i="1" dirty="0" smtClean="0">
                <a:solidFill>
                  <a:srgbClr val="000000"/>
                </a:solidFill>
              </a:rPr>
              <a:t>LM-</a:t>
            </a:r>
            <a:r>
              <a:rPr lang="sv-SE" altLang="en-US" sz="1700" b="1" dirty="0" smtClean="0">
                <a:solidFill>
                  <a:srgbClr val="000000"/>
                </a:solidFill>
              </a:rPr>
              <a:t>sambandet</a:t>
            </a:r>
            <a:r>
              <a:rPr lang="sv-SE" altLang="en-US" sz="1700" b="1" i="1" dirty="0" smtClean="0">
                <a:solidFill>
                  <a:srgbClr val="000000"/>
                </a:solidFill>
              </a:rPr>
              <a:t>.</a:t>
            </a:r>
            <a:endParaRPr lang="sv-SE" altLang="en-US" sz="1700" b="1" dirty="0" smtClean="0">
              <a:solidFill>
                <a:srgbClr val="000000"/>
              </a:solidFill>
            </a:endParaRPr>
          </a:p>
          <a:p>
            <a:pPr algn="l" defTabSz="449263" eaLnBrk="1" hangingPunct="1">
              <a:spcBef>
                <a:spcPct val="10000"/>
              </a:spcBef>
              <a:spcAft>
                <a:spcPts val="1800"/>
              </a:spcAft>
              <a:buClrTx/>
              <a:buSzPct val="100000"/>
              <a:buNone/>
              <a:defRPr/>
            </a:pPr>
            <a:r>
              <a:rPr lang="sv-SE" altLang="en-US" sz="1700" b="1" dirty="0" smtClean="0">
                <a:solidFill>
                  <a:srgbClr val="000000"/>
                </a:solidFill>
              </a:rPr>
              <a:t>Slutsats</a:t>
            </a:r>
            <a:r>
              <a:rPr lang="sv-SE" altLang="en-US" sz="1700" dirty="0" smtClean="0">
                <a:solidFill>
                  <a:srgbClr val="000000"/>
                </a:solidFill>
              </a:rPr>
              <a:t>. LM-kurvan visar kombinationer av ränta och produktion sådana att </a:t>
            </a:r>
            <a:r>
              <a:rPr lang="sv-SE" altLang="en-US" sz="1700" b="1" dirty="0" smtClean="0">
                <a:solidFill>
                  <a:srgbClr val="000000"/>
                </a:solidFill>
              </a:rPr>
              <a:t>penning-marknaden </a:t>
            </a:r>
            <a:r>
              <a:rPr lang="sv-SE" altLang="en-US" sz="1700" dirty="0" smtClean="0">
                <a:solidFill>
                  <a:srgbClr val="000000"/>
                </a:solidFill>
              </a:rPr>
              <a:t>är i jämvikt. </a:t>
            </a:r>
            <a:r>
              <a:rPr lang="sv-SE" altLang="en-US" sz="1700" i="1" dirty="0" smtClean="0">
                <a:solidFill>
                  <a:srgbClr val="000000"/>
                </a:solidFill>
              </a:rPr>
              <a:t>LM-</a:t>
            </a:r>
            <a:r>
              <a:rPr lang="sv-SE" altLang="en-US" sz="1700" dirty="0" smtClean="0">
                <a:solidFill>
                  <a:srgbClr val="000000"/>
                </a:solidFill>
              </a:rPr>
              <a:t>kurvan lutar uppåt. </a:t>
            </a:r>
            <a:r>
              <a:rPr lang="sv-SE" altLang="en-US" sz="1700" i="1" dirty="0">
                <a:solidFill>
                  <a:srgbClr val="000000"/>
                </a:solidFill>
              </a:rPr>
              <a:t>Y</a:t>
            </a:r>
            <a:r>
              <a:rPr lang="sv-SE" altLang="en-US" sz="1700" dirty="0" smtClean="0">
                <a:solidFill>
                  <a:srgbClr val="000000"/>
                </a:solidFill>
                <a:sym typeface="SymbolPS"/>
              </a:rPr>
              <a:t>  </a:t>
            </a:r>
            <a:r>
              <a:rPr lang="sv-SE" altLang="en-US" sz="1700" i="1" dirty="0" smtClean="0">
                <a:solidFill>
                  <a:srgbClr val="000000"/>
                </a:solidFill>
                <a:sym typeface="SymbolPS"/>
              </a:rPr>
              <a:t>M</a:t>
            </a:r>
            <a:r>
              <a:rPr lang="sv-SE" altLang="en-US" sz="1700" i="1" baseline="30000" dirty="0" smtClean="0">
                <a:solidFill>
                  <a:srgbClr val="000000"/>
                </a:solidFill>
                <a:sym typeface="SymbolPS"/>
              </a:rPr>
              <a:t>D</a:t>
            </a:r>
            <a:r>
              <a:rPr lang="sv-SE" altLang="en-US" sz="1700" dirty="0">
                <a:solidFill>
                  <a:srgbClr val="000000"/>
                </a:solidFill>
                <a:sym typeface="SymbolPS"/>
              </a:rPr>
              <a:t> </a:t>
            </a:r>
            <a:r>
              <a:rPr lang="sv-SE" altLang="en-US" sz="1700" dirty="0" smtClean="0">
                <a:solidFill>
                  <a:srgbClr val="000000"/>
                </a:solidFill>
                <a:sym typeface="SymbolPS"/>
              </a:rPr>
              <a:t> </a:t>
            </a:r>
            <a:r>
              <a:rPr lang="sv-SE" altLang="en-US" sz="1700" dirty="0">
                <a:solidFill>
                  <a:srgbClr val="000000"/>
                </a:solidFill>
                <a:sym typeface="SymbolPS"/>
              </a:rPr>
              <a:t> </a:t>
            </a:r>
            <a:r>
              <a:rPr lang="sv-SE" altLang="en-US" sz="1700" i="1" dirty="0" smtClean="0">
                <a:solidFill>
                  <a:srgbClr val="000000"/>
                </a:solidFill>
                <a:sym typeface="SymbolPS"/>
              </a:rPr>
              <a:t>i </a:t>
            </a:r>
            <a:r>
              <a:rPr lang="sv-SE" altLang="en-US" sz="1700" dirty="0">
                <a:solidFill>
                  <a:srgbClr val="000000"/>
                </a:solidFill>
                <a:sym typeface="SymbolPS"/>
              </a:rPr>
              <a:t></a:t>
            </a:r>
            <a:endParaRPr lang="sv-SE" altLang="en-US" sz="1700" dirty="0">
              <a:solidFill>
                <a:srgbClr val="000000"/>
              </a:solidFill>
            </a:endParaRPr>
          </a:p>
          <a:p>
            <a:pPr algn="l" defTabSz="449263" eaLnBrk="1" hangingPunct="1">
              <a:spcBef>
                <a:spcPct val="10000"/>
              </a:spcBef>
              <a:spcAft>
                <a:spcPts val="1800"/>
              </a:spcAft>
              <a:buClrTx/>
              <a:buSzPct val="100000"/>
              <a:buFont typeface="Times New Roman" pitchFamily="18" charset="0"/>
              <a:buNone/>
              <a:defRPr/>
            </a:pPr>
            <a:endParaRPr lang="sv-SE" altLang="en-US" sz="1700" dirty="0">
              <a:solidFill>
                <a:srgbClr val="000000"/>
              </a:solidFill>
            </a:endParaRPr>
          </a:p>
        </p:txBody>
      </p:sp>
      <p:sp>
        <p:nvSpPr>
          <p:cNvPr id="45060" name="Line 2"/>
          <p:cNvSpPr>
            <a:spLocks noChangeShapeType="1"/>
          </p:cNvSpPr>
          <p:nvPr/>
        </p:nvSpPr>
        <p:spPr bwMode="auto">
          <a:xfrm>
            <a:off x="1011238" y="4213225"/>
            <a:ext cx="2746375" cy="1588"/>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45061" name="Text Box 9"/>
          <p:cNvSpPr txBox="1">
            <a:spLocks noChangeArrowheads="1"/>
          </p:cNvSpPr>
          <p:nvPr/>
        </p:nvSpPr>
        <p:spPr bwMode="auto">
          <a:xfrm rot="-5400000">
            <a:off x="324643" y="2713832"/>
            <a:ext cx="709613" cy="27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2250"/>
              </a:spcBef>
              <a:spcAft>
                <a:spcPct val="0"/>
              </a:spcAft>
              <a:buFont typeface="Times New Roman" pitchFamily="18" charset="0"/>
              <a:buNone/>
            </a:pPr>
            <a:r>
              <a:rPr lang="sv-SE" altLang="en-US" sz="1200"/>
              <a:t>Ränta, </a:t>
            </a:r>
            <a:r>
              <a:rPr lang="sv-SE" altLang="en-US" sz="1200" i="1"/>
              <a:t>i</a:t>
            </a:r>
            <a:endParaRPr lang="sv-SE" altLang="en-US" sz="1200"/>
          </a:p>
        </p:txBody>
      </p:sp>
      <p:sp>
        <p:nvSpPr>
          <p:cNvPr id="45062" name="Line 10"/>
          <p:cNvSpPr>
            <a:spLocks noChangeShapeType="1"/>
          </p:cNvSpPr>
          <p:nvPr/>
        </p:nvSpPr>
        <p:spPr bwMode="auto">
          <a:xfrm flipV="1">
            <a:off x="1020763" y="1766888"/>
            <a:ext cx="1587" cy="2447925"/>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45063" name="Text Box 9"/>
          <p:cNvSpPr txBox="1">
            <a:spLocks noChangeArrowheads="1"/>
          </p:cNvSpPr>
          <p:nvPr/>
        </p:nvSpPr>
        <p:spPr bwMode="auto">
          <a:xfrm>
            <a:off x="1700213" y="4373563"/>
            <a:ext cx="1911350" cy="279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2250"/>
              </a:spcBef>
              <a:spcAft>
                <a:spcPct val="0"/>
              </a:spcAft>
              <a:buFont typeface="Times New Roman" pitchFamily="18" charset="0"/>
              <a:buNone/>
            </a:pPr>
            <a:r>
              <a:rPr lang="sv-SE" altLang="en-US" sz="1200"/>
              <a:t>Real penningmängd, </a:t>
            </a:r>
            <a:r>
              <a:rPr lang="sv-SE" altLang="en-US" sz="1200" i="1"/>
              <a:t>M/P</a:t>
            </a:r>
          </a:p>
        </p:txBody>
      </p:sp>
      <p:sp>
        <p:nvSpPr>
          <p:cNvPr id="45064" name="Freeform 18"/>
          <p:cNvSpPr>
            <a:spLocks/>
          </p:cNvSpPr>
          <p:nvPr/>
        </p:nvSpPr>
        <p:spPr bwMode="auto">
          <a:xfrm>
            <a:off x="1103313" y="1997075"/>
            <a:ext cx="2057400" cy="1968500"/>
          </a:xfrm>
          <a:custGeom>
            <a:avLst/>
            <a:gdLst>
              <a:gd name="T0" fmla="*/ 0 w 2314575"/>
              <a:gd name="T1" fmla="*/ 0 h 1600200"/>
              <a:gd name="T2" fmla="*/ 511881 w 2314575"/>
              <a:gd name="T3" fmla="*/ 1254507 h 1600200"/>
              <a:gd name="T4" fmla="*/ 1829222 w 2314575"/>
              <a:gd name="T5" fmla="*/ 2422496 h 1600200"/>
              <a:gd name="T6" fmla="*/ 0 60000 65536"/>
              <a:gd name="T7" fmla="*/ 0 60000 65536"/>
              <a:gd name="T8" fmla="*/ 0 60000 65536"/>
            </a:gdLst>
            <a:ahLst/>
            <a:cxnLst>
              <a:cxn ang="T6">
                <a:pos x="T0" y="T1"/>
              </a:cxn>
              <a:cxn ang="T7">
                <a:pos x="T2" y="T3"/>
              </a:cxn>
              <a:cxn ang="T8">
                <a:pos x="T4" y="T5"/>
              </a:cxn>
            </a:cxnLst>
            <a:rect l="0" t="0" r="r" b="b"/>
            <a:pathLst>
              <a:path w="2314575" h="1600200">
                <a:moveTo>
                  <a:pt x="0" y="0"/>
                </a:moveTo>
                <a:cubicBezTo>
                  <a:pt x="130969" y="280987"/>
                  <a:pt x="261938" y="561975"/>
                  <a:pt x="647700" y="828675"/>
                </a:cubicBezTo>
                <a:cubicBezTo>
                  <a:pt x="1033463" y="1095375"/>
                  <a:pt x="1674019" y="1347787"/>
                  <a:pt x="2314575" y="1600200"/>
                </a:cubicBezTo>
              </a:path>
            </a:pathLst>
          </a:custGeom>
          <a:noFill/>
          <a:ln w="15875" cap="flat" cmpd="sng" algn="ctr">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cxnSp>
        <p:nvCxnSpPr>
          <p:cNvPr id="4" name="Straight Connector 3"/>
          <p:cNvCxnSpPr/>
          <p:nvPr/>
        </p:nvCxnSpPr>
        <p:spPr bwMode="auto">
          <a:xfrm>
            <a:off x="1965325" y="1766888"/>
            <a:ext cx="0" cy="2446337"/>
          </a:xfrm>
          <a:prstGeom prst="line">
            <a:avLst/>
          </a:prstGeom>
          <a:solidFill>
            <a:srgbClr val="00B8FF"/>
          </a:solidFill>
          <a:ln w="25400" cap="flat" cmpd="sng" algn="ctr">
            <a:solidFill>
              <a:schemeClr val="accent6"/>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066" name="TextBox 4"/>
          <p:cNvSpPr txBox="1">
            <a:spLocks noChangeArrowheads="1"/>
          </p:cNvSpPr>
          <p:nvPr/>
        </p:nvSpPr>
        <p:spPr bwMode="auto">
          <a:xfrm>
            <a:off x="1855788" y="1484313"/>
            <a:ext cx="45402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800" i="1">
                <a:solidFill>
                  <a:srgbClr val="22228B"/>
                </a:solidFill>
              </a:rPr>
              <a:t>M</a:t>
            </a:r>
            <a:r>
              <a:rPr lang="sv-SE" altLang="sv-SE" sz="1800" i="1" baseline="30000">
                <a:solidFill>
                  <a:srgbClr val="22228B"/>
                </a:solidFill>
              </a:rPr>
              <a:t>s</a:t>
            </a:r>
          </a:p>
        </p:txBody>
      </p:sp>
      <p:grpSp>
        <p:nvGrpSpPr>
          <p:cNvPr id="45067" name="Group 6"/>
          <p:cNvGrpSpPr>
            <a:grpSpLocks/>
          </p:cNvGrpSpPr>
          <p:nvPr/>
        </p:nvGrpSpPr>
        <p:grpSpPr bwMode="auto">
          <a:xfrm>
            <a:off x="1281113" y="1616075"/>
            <a:ext cx="3079750" cy="1970088"/>
            <a:chOff x="4896472" y="1988840"/>
            <a:chExt cx="5011522" cy="2998762"/>
          </a:xfrm>
        </p:grpSpPr>
        <p:grpSp>
          <p:nvGrpSpPr>
            <p:cNvPr id="45088" name="Group 5"/>
            <p:cNvGrpSpPr>
              <a:grpSpLocks/>
            </p:cNvGrpSpPr>
            <p:nvPr/>
          </p:nvGrpSpPr>
          <p:grpSpPr bwMode="auto">
            <a:xfrm>
              <a:off x="4896472" y="1988840"/>
              <a:ext cx="3744416" cy="2998762"/>
              <a:chOff x="4896472" y="1988840"/>
              <a:chExt cx="3744416" cy="2998762"/>
            </a:xfrm>
          </p:grpSpPr>
          <p:sp>
            <p:nvSpPr>
              <p:cNvPr id="45090" name="Freeform 41"/>
              <p:cNvSpPr>
                <a:spLocks/>
              </p:cNvSpPr>
              <p:nvPr/>
            </p:nvSpPr>
            <p:spPr bwMode="auto">
              <a:xfrm>
                <a:off x="5292080" y="1988840"/>
                <a:ext cx="3348808" cy="2998762"/>
              </a:xfrm>
              <a:custGeom>
                <a:avLst/>
                <a:gdLst>
                  <a:gd name="T0" fmla="*/ 0 w 2314575"/>
                  <a:gd name="T1" fmla="*/ 0 h 1600200"/>
                  <a:gd name="T2" fmla="*/ 1355851 w 2314575"/>
                  <a:gd name="T3" fmla="*/ 2910178 h 1600200"/>
                  <a:gd name="T4" fmla="*/ 4845172 w 2314575"/>
                  <a:gd name="T5" fmla="*/ 5619656 h 1600200"/>
                  <a:gd name="T6" fmla="*/ 0 60000 65536"/>
                  <a:gd name="T7" fmla="*/ 0 60000 65536"/>
                  <a:gd name="T8" fmla="*/ 0 60000 65536"/>
                </a:gdLst>
                <a:ahLst/>
                <a:cxnLst>
                  <a:cxn ang="T6">
                    <a:pos x="T0" y="T1"/>
                  </a:cxn>
                  <a:cxn ang="T7">
                    <a:pos x="T2" y="T3"/>
                  </a:cxn>
                  <a:cxn ang="T8">
                    <a:pos x="T4" y="T5"/>
                  </a:cxn>
                </a:cxnLst>
                <a:rect l="0" t="0" r="r" b="b"/>
                <a:pathLst>
                  <a:path w="2314575" h="1600200">
                    <a:moveTo>
                      <a:pt x="0" y="0"/>
                    </a:moveTo>
                    <a:cubicBezTo>
                      <a:pt x="130969" y="280987"/>
                      <a:pt x="261938" y="561975"/>
                      <a:pt x="647700" y="828675"/>
                    </a:cubicBezTo>
                    <a:cubicBezTo>
                      <a:pt x="1033463" y="1095375"/>
                      <a:pt x="1674019" y="1347787"/>
                      <a:pt x="2314575" y="1600200"/>
                    </a:cubicBezTo>
                  </a:path>
                </a:pathLst>
              </a:custGeom>
              <a:noFill/>
              <a:ln w="15875" cap="flat" cmpd="sng" algn="ctr">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45091" name="Right Arrow 10"/>
              <p:cNvSpPr>
                <a:spLocks noChangeArrowheads="1"/>
              </p:cNvSpPr>
              <p:nvPr/>
            </p:nvSpPr>
            <p:spPr bwMode="auto">
              <a:xfrm>
                <a:off x="4896472" y="2840137"/>
                <a:ext cx="683640" cy="216024"/>
              </a:xfrm>
              <a:prstGeom prst="rightArrow">
                <a:avLst>
                  <a:gd name="adj1" fmla="val 50000"/>
                  <a:gd name="adj2" fmla="val 50004"/>
                </a:avLst>
              </a:prstGeom>
              <a:solidFill>
                <a:srgbClr val="00B8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endParaRPr lang="sv-SE" altLang="sv-SE" sz="1800">
                  <a:solidFill>
                    <a:srgbClr val="FFFFFF"/>
                  </a:solidFill>
                </a:endParaRPr>
              </a:p>
            </p:txBody>
          </p:sp>
        </p:grpSp>
        <p:sp>
          <p:nvSpPr>
            <p:cNvPr id="45089" name="TextBox 17"/>
            <p:cNvSpPr txBox="1">
              <a:spLocks noChangeArrowheads="1"/>
            </p:cNvSpPr>
            <p:nvPr/>
          </p:nvSpPr>
          <p:spPr bwMode="auto">
            <a:xfrm rot="1910022">
              <a:off x="6375443" y="4245021"/>
              <a:ext cx="3532551" cy="468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400" i="1">
                  <a:solidFill>
                    <a:srgbClr val="F4910C"/>
                  </a:solidFill>
                </a:rPr>
                <a:t>M</a:t>
              </a:r>
              <a:r>
                <a:rPr lang="sv-SE" altLang="sv-SE" sz="1400" i="1" baseline="30000">
                  <a:solidFill>
                    <a:srgbClr val="F4910C"/>
                  </a:solidFill>
                </a:rPr>
                <a:t>d</a:t>
              </a:r>
              <a:r>
                <a:rPr lang="sv-SE" altLang="sv-SE" sz="1400" i="1">
                  <a:solidFill>
                    <a:srgbClr val="F4910C"/>
                  </a:solidFill>
                </a:rPr>
                <a:t> </a:t>
              </a:r>
              <a:r>
                <a:rPr lang="sv-SE" altLang="sv-SE" sz="1400">
                  <a:solidFill>
                    <a:srgbClr val="F4910C"/>
                  </a:solidFill>
                </a:rPr>
                <a:t>(högre produktion, </a:t>
              </a:r>
              <a:r>
                <a:rPr lang="sv-SE" altLang="sv-SE" sz="1400" i="1">
                  <a:solidFill>
                    <a:srgbClr val="F4910C"/>
                  </a:solidFill>
                </a:rPr>
                <a:t>Y</a:t>
              </a:r>
              <a:r>
                <a:rPr lang="sv-SE" altLang="sv-SE" sz="1400">
                  <a:solidFill>
                    <a:srgbClr val="F4910C"/>
                  </a:solidFill>
                </a:rPr>
                <a:t>’)</a:t>
              </a:r>
              <a:endParaRPr lang="sv-SE" altLang="sv-SE" sz="1400" baseline="30000">
                <a:solidFill>
                  <a:srgbClr val="F4910C"/>
                </a:solidFill>
              </a:endParaRPr>
            </a:p>
          </p:txBody>
        </p:sp>
      </p:grpSp>
      <p:sp>
        <p:nvSpPr>
          <p:cNvPr id="45068" name="Text Box 41"/>
          <p:cNvSpPr txBox="1">
            <a:spLocks noChangeArrowheads="1"/>
          </p:cNvSpPr>
          <p:nvPr/>
        </p:nvSpPr>
        <p:spPr bwMode="auto">
          <a:xfrm>
            <a:off x="755650" y="3082925"/>
            <a:ext cx="230188" cy="338138"/>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600" i="1"/>
              <a:t>i</a:t>
            </a:r>
            <a:endParaRPr lang="en-US" altLang="en-US" sz="1600" i="1"/>
          </a:p>
        </p:txBody>
      </p:sp>
      <p:grpSp>
        <p:nvGrpSpPr>
          <p:cNvPr id="16" name="Group 15"/>
          <p:cNvGrpSpPr>
            <a:grpSpLocks/>
          </p:cNvGrpSpPr>
          <p:nvPr/>
        </p:nvGrpSpPr>
        <p:grpSpPr bwMode="auto">
          <a:xfrm>
            <a:off x="755650" y="1766888"/>
            <a:ext cx="7024688" cy="2871787"/>
            <a:chOff x="755857" y="1767185"/>
            <a:chExt cx="7024286" cy="2870890"/>
          </a:xfrm>
        </p:grpSpPr>
        <p:sp>
          <p:nvSpPr>
            <p:cNvPr id="45072" name="Text Box 9"/>
            <p:cNvSpPr txBox="1">
              <a:spLocks noChangeArrowheads="1"/>
            </p:cNvSpPr>
            <p:nvPr/>
          </p:nvSpPr>
          <p:spPr bwMode="auto">
            <a:xfrm>
              <a:off x="5635675" y="4358895"/>
              <a:ext cx="1100727" cy="279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2250"/>
                </a:spcBef>
                <a:spcAft>
                  <a:spcPct val="0"/>
                </a:spcAft>
                <a:buFont typeface="Times New Roman" pitchFamily="18" charset="0"/>
                <a:buNone/>
              </a:pPr>
              <a:r>
                <a:rPr lang="sv-SE" altLang="en-US" sz="1200" dirty="0"/>
                <a:t>Produktion, </a:t>
              </a:r>
              <a:r>
                <a:rPr lang="sv-SE" altLang="en-US" sz="1200" i="1" dirty="0"/>
                <a:t>Y</a:t>
              </a:r>
            </a:p>
          </p:txBody>
        </p:sp>
        <p:grpSp>
          <p:nvGrpSpPr>
            <p:cNvPr id="45073" name="Group 14"/>
            <p:cNvGrpSpPr>
              <a:grpSpLocks/>
            </p:cNvGrpSpPr>
            <p:nvPr/>
          </p:nvGrpSpPr>
          <p:grpSpPr bwMode="auto">
            <a:xfrm>
              <a:off x="755857" y="1767185"/>
              <a:ext cx="7024286" cy="2741935"/>
              <a:chOff x="755857" y="1767185"/>
              <a:chExt cx="7024286" cy="2741935"/>
            </a:xfrm>
          </p:grpSpPr>
          <p:grpSp>
            <p:nvGrpSpPr>
              <p:cNvPr id="45074" name="Group 39"/>
              <p:cNvGrpSpPr>
                <a:grpSpLocks/>
              </p:cNvGrpSpPr>
              <p:nvPr/>
            </p:nvGrpSpPr>
            <p:grpSpPr bwMode="auto">
              <a:xfrm>
                <a:off x="755857" y="2328950"/>
                <a:ext cx="6342652" cy="338811"/>
                <a:chOff x="2618" y="2818"/>
                <a:chExt cx="8176" cy="325"/>
              </a:xfrm>
            </p:grpSpPr>
            <p:sp>
              <p:nvSpPr>
                <p:cNvPr id="45086" name="Line 40"/>
                <p:cNvSpPr>
                  <a:spLocks noChangeShapeType="1"/>
                </p:cNvSpPr>
                <p:nvPr/>
              </p:nvSpPr>
              <p:spPr bwMode="auto">
                <a:xfrm flipH="1">
                  <a:off x="2917" y="2978"/>
                  <a:ext cx="7877"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45087" name="Text Box 41"/>
                <p:cNvSpPr txBox="1">
                  <a:spLocks noChangeArrowheads="1"/>
                </p:cNvSpPr>
                <p:nvPr/>
              </p:nvSpPr>
              <p:spPr bwMode="auto">
                <a:xfrm>
                  <a:off x="2618" y="2818"/>
                  <a:ext cx="354" cy="325"/>
                </a:xfrm>
                <a:prstGeom prst="rect">
                  <a:avLst/>
                </a:prstGeom>
                <a:noFill/>
                <a:ln>
                  <a:noFill/>
                </a:ln>
                <a:effectLst/>
                <a:extLst>
                  <a:ext uri="{909E8E84-426E-40DD-AFC4-6F175D3DCCD1}">
                    <a14:hiddenFill xmlns:a14="http://schemas.microsoft.com/office/drawing/2010/main">
                      <a:gradFill rotWithShape="0">
                        <a:gsLst>
                          <a:gs pos="0">
                            <a:srgbClr val="003300"/>
                          </a:gs>
                          <a:gs pos="100000">
                            <a:srgbClr val="66FF66"/>
                          </a:gs>
                        </a:gsLst>
                        <a:lin ang="0" scaled="1"/>
                      </a:gra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Tx/>
                    <a:buNone/>
                  </a:pPr>
                  <a:r>
                    <a:rPr lang="sv-SE" altLang="en-US" sz="1600" i="1"/>
                    <a:t>i’</a:t>
                  </a:r>
                  <a:endParaRPr lang="en-US" altLang="en-US" sz="1600" i="1"/>
                </a:p>
              </p:txBody>
            </p:sp>
          </p:grpSp>
          <p:sp>
            <p:nvSpPr>
              <p:cNvPr id="45075" name="Line 40"/>
              <p:cNvSpPr>
                <a:spLocks noChangeShapeType="1"/>
              </p:cNvSpPr>
              <p:nvPr/>
            </p:nvSpPr>
            <p:spPr bwMode="auto">
              <a:xfrm flipH="1">
                <a:off x="987809" y="3249666"/>
                <a:ext cx="4967664" cy="0"/>
              </a:xfrm>
              <a:prstGeom prst="line">
                <a:avLst/>
              </a:prstGeom>
              <a:noFill/>
              <a:ln w="9525">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grpSp>
            <p:nvGrpSpPr>
              <p:cNvPr id="45076" name="Group 13"/>
              <p:cNvGrpSpPr>
                <a:grpSpLocks/>
              </p:cNvGrpSpPr>
              <p:nvPr/>
            </p:nvGrpSpPr>
            <p:grpSpPr bwMode="auto">
              <a:xfrm>
                <a:off x="4397522" y="1767185"/>
                <a:ext cx="3382621" cy="2741935"/>
                <a:chOff x="4397522" y="1767185"/>
                <a:chExt cx="3382621" cy="2741935"/>
              </a:xfrm>
            </p:grpSpPr>
            <p:sp>
              <p:nvSpPr>
                <p:cNvPr id="45077" name="Line 2"/>
                <p:cNvSpPr>
                  <a:spLocks noChangeShapeType="1"/>
                </p:cNvSpPr>
                <p:nvPr/>
              </p:nvSpPr>
              <p:spPr bwMode="auto">
                <a:xfrm>
                  <a:off x="4869749" y="4213274"/>
                  <a:ext cx="2746181" cy="894"/>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45078" name="Text Box 9"/>
                <p:cNvSpPr txBox="1">
                  <a:spLocks noChangeArrowheads="1"/>
                </p:cNvSpPr>
                <p:nvPr/>
              </p:nvSpPr>
              <p:spPr bwMode="auto">
                <a:xfrm rot="-5400000">
                  <a:off x="4181737" y="2714084"/>
                  <a:ext cx="710749" cy="2791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2250"/>
                    </a:spcBef>
                    <a:spcAft>
                      <a:spcPct val="0"/>
                    </a:spcAft>
                    <a:buFont typeface="Times New Roman" pitchFamily="18" charset="0"/>
                    <a:buNone/>
                  </a:pPr>
                  <a:r>
                    <a:rPr lang="sv-SE" altLang="en-US" sz="1200"/>
                    <a:t>Ränta, </a:t>
                  </a:r>
                  <a:r>
                    <a:rPr lang="sv-SE" altLang="en-US" sz="1200" i="1"/>
                    <a:t>i</a:t>
                  </a:r>
                  <a:endParaRPr lang="sv-SE" altLang="en-US" sz="1200"/>
                </a:p>
              </p:txBody>
            </p:sp>
            <p:sp>
              <p:nvSpPr>
                <p:cNvPr id="45079" name="Line 10"/>
                <p:cNvSpPr>
                  <a:spLocks noChangeShapeType="1"/>
                </p:cNvSpPr>
                <p:nvPr/>
              </p:nvSpPr>
              <p:spPr bwMode="auto">
                <a:xfrm flipV="1">
                  <a:off x="4879227" y="1767185"/>
                  <a:ext cx="673" cy="2446982"/>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45080" name="Freeform 34"/>
                <p:cNvSpPr>
                  <a:spLocks/>
                </p:cNvSpPr>
                <p:nvPr/>
              </p:nvSpPr>
              <p:spPr bwMode="auto">
                <a:xfrm rot="-4856345">
                  <a:off x="5422380" y="1696565"/>
                  <a:ext cx="1829746" cy="2208339"/>
                </a:xfrm>
                <a:custGeom>
                  <a:avLst/>
                  <a:gdLst>
                    <a:gd name="T0" fmla="*/ 0 w 2314575"/>
                    <a:gd name="T1" fmla="*/ 0 h 1600200"/>
                    <a:gd name="T2" fmla="*/ 497861 w 2314575"/>
                    <a:gd name="T3" fmla="*/ 1483273 h 1600200"/>
                    <a:gd name="T4" fmla="*/ 1446473 w 2314575"/>
                    <a:gd name="T5" fmla="*/ 3047595 h 1600200"/>
                    <a:gd name="T6" fmla="*/ 0 60000 65536"/>
                    <a:gd name="T7" fmla="*/ 0 60000 65536"/>
                    <a:gd name="T8" fmla="*/ 0 60000 65536"/>
                  </a:gdLst>
                  <a:ahLst/>
                  <a:cxnLst>
                    <a:cxn ang="T6">
                      <a:pos x="T0" y="T1"/>
                    </a:cxn>
                    <a:cxn ang="T7">
                      <a:pos x="T2" y="T3"/>
                    </a:cxn>
                    <a:cxn ang="T8">
                      <a:pos x="T4" y="T5"/>
                    </a:cxn>
                  </a:cxnLst>
                  <a:rect l="0" t="0" r="r" b="b"/>
                  <a:pathLst>
                    <a:path w="2314575" h="1600200">
                      <a:moveTo>
                        <a:pt x="0" y="0"/>
                      </a:moveTo>
                      <a:cubicBezTo>
                        <a:pt x="130969" y="280987"/>
                        <a:pt x="410890" y="512122"/>
                        <a:pt x="796652" y="778822"/>
                      </a:cubicBezTo>
                      <a:cubicBezTo>
                        <a:pt x="1182415" y="1045522"/>
                        <a:pt x="1674019" y="1347787"/>
                        <a:pt x="2314575" y="1600200"/>
                      </a:cubicBezTo>
                    </a:path>
                  </a:pathLst>
                </a:custGeom>
                <a:noFill/>
                <a:ln w="15875" cap="flat" cmpd="sng" algn="ctr">
                  <a:solidFill>
                    <a:srgbClr val="00B0F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45081" name="Rectangle 8"/>
                <p:cNvSpPr>
                  <a:spLocks noChangeArrowheads="1"/>
                </p:cNvSpPr>
                <p:nvPr/>
              </p:nvSpPr>
              <p:spPr bwMode="auto">
                <a:xfrm>
                  <a:off x="5762232" y="4170566"/>
                  <a:ext cx="32092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600" i="1"/>
                    <a:t>Y</a:t>
                  </a:r>
                  <a:endParaRPr lang="sv-SE" altLang="sv-SE" sz="2400" i="1"/>
                </a:p>
              </p:txBody>
            </p:sp>
            <p:sp>
              <p:nvSpPr>
                <p:cNvPr id="45082" name="Rectangle 54"/>
                <p:cNvSpPr>
                  <a:spLocks noChangeArrowheads="1"/>
                </p:cNvSpPr>
                <p:nvPr/>
              </p:nvSpPr>
              <p:spPr bwMode="auto">
                <a:xfrm>
                  <a:off x="6915374" y="4170566"/>
                  <a:ext cx="365806"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600" i="1"/>
                    <a:t>Y’</a:t>
                  </a:r>
                  <a:endParaRPr lang="sv-SE" altLang="sv-SE" sz="2400" i="1"/>
                </a:p>
              </p:txBody>
            </p:sp>
            <p:cxnSp>
              <p:nvCxnSpPr>
                <p:cNvPr id="45083" name="Straight Connector 56"/>
                <p:cNvCxnSpPr>
                  <a:cxnSpLocks noChangeShapeType="1"/>
                </p:cNvCxnSpPr>
                <p:nvPr/>
              </p:nvCxnSpPr>
              <p:spPr bwMode="auto">
                <a:xfrm flipH="1">
                  <a:off x="5940152" y="3259448"/>
                  <a:ext cx="15321" cy="961715"/>
                </a:xfrm>
                <a:prstGeom prst="line">
                  <a:avLst/>
                </a:prstGeom>
                <a:noFill/>
                <a:ln w="9525" algn="ctr">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084" name="Straight Connector 57"/>
                <p:cNvCxnSpPr>
                  <a:cxnSpLocks noChangeShapeType="1"/>
                  <a:endCxn id="45082" idx="0"/>
                </p:cNvCxnSpPr>
                <p:nvPr/>
              </p:nvCxnSpPr>
              <p:spPr bwMode="auto">
                <a:xfrm flipH="1">
                  <a:off x="7098277" y="2506599"/>
                  <a:ext cx="7893" cy="1663967"/>
                </a:xfrm>
                <a:prstGeom prst="line">
                  <a:avLst/>
                </a:prstGeom>
                <a:noFill/>
                <a:ln w="9525" algn="ctr">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085" name="TextBox 12"/>
                <p:cNvSpPr txBox="1">
                  <a:spLocks noChangeArrowheads="1"/>
                </p:cNvSpPr>
                <p:nvPr/>
              </p:nvSpPr>
              <p:spPr bwMode="auto">
                <a:xfrm rot="-2500325">
                  <a:off x="6505435" y="1912503"/>
                  <a:ext cx="12747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800" i="1">
                      <a:solidFill>
                        <a:srgbClr val="00B0F0"/>
                      </a:solidFill>
                    </a:rPr>
                    <a:t>LM-</a:t>
                  </a:r>
                  <a:r>
                    <a:rPr lang="sv-SE" altLang="sv-SE" sz="1800">
                      <a:solidFill>
                        <a:srgbClr val="00B0F0"/>
                      </a:solidFill>
                    </a:rPr>
                    <a:t>kurvan</a:t>
                  </a:r>
                </a:p>
              </p:txBody>
            </p:sp>
          </p:grpSp>
        </p:grpSp>
      </p:grpSp>
      <p:sp>
        <p:nvSpPr>
          <p:cNvPr id="45070" name="TextBox 58"/>
          <p:cNvSpPr txBox="1">
            <a:spLocks noChangeArrowheads="1"/>
          </p:cNvSpPr>
          <p:nvPr/>
        </p:nvSpPr>
        <p:spPr bwMode="auto">
          <a:xfrm rot="1826697">
            <a:off x="1839913" y="3465513"/>
            <a:ext cx="21050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400" i="1">
                <a:solidFill>
                  <a:srgbClr val="F4910C"/>
                </a:solidFill>
              </a:rPr>
              <a:t>M</a:t>
            </a:r>
            <a:r>
              <a:rPr lang="sv-SE" altLang="sv-SE" sz="1400" i="1" baseline="30000">
                <a:solidFill>
                  <a:srgbClr val="F4910C"/>
                </a:solidFill>
              </a:rPr>
              <a:t>d </a:t>
            </a:r>
            <a:r>
              <a:rPr lang="sv-SE" altLang="sv-SE" sz="1400">
                <a:solidFill>
                  <a:srgbClr val="F4910C"/>
                </a:solidFill>
              </a:rPr>
              <a:t>(lägre produktion, </a:t>
            </a:r>
            <a:r>
              <a:rPr lang="sv-SE" altLang="sv-SE" sz="1400" i="1">
                <a:solidFill>
                  <a:srgbClr val="F4910C"/>
                </a:solidFill>
              </a:rPr>
              <a:t>Y</a:t>
            </a:r>
            <a:r>
              <a:rPr lang="sv-SE" altLang="sv-SE" sz="1400">
                <a:solidFill>
                  <a:srgbClr val="F4910C"/>
                </a:solidFill>
              </a:rPr>
              <a:t>)</a:t>
            </a:r>
            <a:r>
              <a:rPr lang="sv-SE" altLang="sv-SE" sz="1400" i="1">
                <a:solidFill>
                  <a:srgbClr val="F4910C"/>
                </a:solidFill>
              </a:rPr>
              <a:t> </a:t>
            </a:r>
            <a:endParaRPr lang="sv-SE" altLang="sv-SE" sz="1400" baseline="30000">
              <a:solidFill>
                <a:srgbClr val="F4910C"/>
              </a:solidFill>
            </a:endParaRPr>
          </a:p>
        </p:txBody>
      </p:sp>
      <p:sp>
        <p:nvSpPr>
          <p:cNvPr id="37" name="Slide Number Placeholder 2"/>
          <p:cNvSpPr>
            <a:spLocks noGrp="1"/>
          </p:cNvSpPr>
          <p:nvPr>
            <p:ph type="sldNum" sz="quarter" idx="10"/>
          </p:nvPr>
        </p:nvSpPr>
        <p:spPr>
          <a:xfrm>
            <a:off x="0" y="6516688"/>
            <a:ext cx="2555875" cy="341312"/>
          </a:xfrm>
        </p:spPr>
        <p:txBody>
          <a:bodyPr/>
          <a:lstStyle/>
          <a:p>
            <a:pPr>
              <a:buFontTx/>
              <a:buNone/>
              <a:defRPr/>
            </a:pPr>
            <a:r>
              <a:rPr lang="sv-SE" altLang="sv-SE"/>
              <a:t>Sammanfattning: sid. </a:t>
            </a:r>
            <a:fld id="{74AE26C3-1757-4D17-B089-70AD4A965A28}" type="slidenum">
              <a:rPr lang="en-GB" altLang="sv-SE"/>
              <a:pPr>
                <a:buFontTx/>
                <a:buNone/>
                <a:defRPr/>
              </a:pPr>
              <a:t>7</a:t>
            </a:fld>
            <a:endParaRPr lang="en-GB" altLang="sv-SE"/>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left)">
                                      <p:cBhvr>
                                        <p:cTn id="15" dur="500"/>
                                        <p:tgtEl>
                                          <p:spTgt spid="1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sv-SE" i="1" dirty="0" smtClean="0">
                <a:cs typeface="+mj-cs"/>
              </a:rPr>
              <a:t>IS- </a:t>
            </a:r>
            <a:r>
              <a:rPr lang="sv-SE" dirty="0" smtClean="0">
                <a:cs typeface="+mj-cs"/>
              </a:rPr>
              <a:t>och </a:t>
            </a:r>
            <a:r>
              <a:rPr lang="sv-SE" i="1" dirty="0" smtClean="0">
                <a:cs typeface="+mj-cs"/>
              </a:rPr>
              <a:t>LM-</a:t>
            </a:r>
            <a:r>
              <a:rPr lang="sv-SE" dirty="0" smtClean="0">
                <a:cs typeface="+mj-cs"/>
              </a:rPr>
              <a:t>sambanden tillsammans</a:t>
            </a:r>
            <a:endParaRPr lang="sv-SE" dirty="0">
              <a:cs typeface="+mj-cs"/>
            </a:endParaRPr>
          </a:p>
        </p:txBody>
      </p:sp>
      <p:sp>
        <p:nvSpPr>
          <p:cNvPr id="46083" name="Line 2"/>
          <p:cNvSpPr>
            <a:spLocks noChangeShapeType="1"/>
          </p:cNvSpPr>
          <p:nvPr/>
        </p:nvSpPr>
        <p:spPr bwMode="auto">
          <a:xfrm>
            <a:off x="3371850" y="6021388"/>
            <a:ext cx="5519738" cy="1587"/>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46084" name="Text Box 9"/>
          <p:cNvSpPr txBox="1">
            <a:spLocks noChangeArrowheads="1"/>
          </p:cNvSpPr>
          <p:nvPr/>
        </p:nvSpPr>
        <p:spPr bwMode="auto">
          <a:xfrm rot="-5400000">
            <a:off x="2717800" y="4425950"/>
            <a:ext cx="887413" cy="341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2250"/>
              </a:spcBef>
              <a:spcAft>
                <a:spcPct val="0"/>
              </a:spcAft>
              <a:buFont typeface="Times New Roman" pitchFamily="18" charset="0"/>
              <a:buNone/>
            </a:pPr>
            <a:r>
              <a:rPr lang="sv-SE" altLang="en-US" sz="1600"/>
              <a:t>Ränta, </a:t>
            </a:r>
            <a:r>
              <a:rPr lang="sv-SE" altLang="en-US" sz="1600" i="1"/>
              <a:t>i</a:t>
            </a:r>
            <a:endParaRPr lang="sv-SE" altLang="en-US" sz="1600"/>
          </a:p>
        </p:txBody>
      </p:sp>
      <p:sp>
        <p:nvSpPr>
          <p:cNvPr id="46085" name="Line 10"/>
          <p:cNvSpPr>
            <a:spLocks noChangeShapeType="1"/>
          </p:cNvSpPr>
          <p:nvPr/>
        </p:nvSpPr>
        <p:spPr bwMode="auto">
          <a:xfrm flipV="1">
            <a:off x="3389313" y="2130425"/>
            <a:ext cx="4762" cy="3892550"/>
          </a:xfrm>
          <a:prstGeom prst="line">
            <a:avLst/>
          </a:prstGeom>
          <a:noFill/>
          <a:ln w="38160">
            <a:solidFill>
              <a:srgbClr val="000000"/>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sv-SE"/>
          </a:p>
        </p:txBody>
      </p:sp>
      <p:sp>
        <p:nvSpPr>
          <p:cNvPr id="34" name="Rectangle 33"/>
          <p:cNvSpPr>
            <a:spLocks noChangeArrowheads="1"/>
          </p:cNvSpPr>
          <p:nvPr/>
        </p:nvSpPr>
        <p:spPr bwMode="auto">
          <a:xfrm>
            <a:off x="4716463" y="1268413"/>
            <a:ext cx="316865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800" i="1" dirty="0">
                <a:sym typeface="Symbol" pitchFamily="18" charset="2"/>
              </a:rPr>
              <a:t>IS:</a:t>
            </a:r>
            <a:r>
              <a:rPr lang="sv-SE" altLang="sv-SE" sz="1800" dirty="0">
                <a:sym typeface="Symbol" pitchFamily="18" charset="2"/>
              </a:rPr>
              <a:t> </a:t>
            </a:r>
            <a:r>
              <a:rPr lang="sv-SE" altLang="sv-SE" sz="1800" i="1" dirty="0">
                <a:sym typeface="Symbol" pitchFamily="18" charset="2"/>
              </a:rPr>
              <a:t>Y = C</a:t>
            </a:r>
            <a:r>
              <a:rPr lang="sv-SE" altLang="sv-SE" sz="2000" dirty="0">
                <a:sym typeface="Symbol" pitchFamily="18" charset="2"/>
              </a:rPr>
              <a:t>(</a:t>
            </a:r>
            <a:r>
              <a:rPr lang="sv-SE" altLang="sv-SE" sz="1800" i="1" dirty="0">
                <a:sym typeface="Symbol" pitchFamily="18" charset="2"/>
              </a:rPr>
              <a:t>Y-T</a:t>
            </a:r>
            <a:r>
              <a:rPr lang="sv-SE" altLang="sv-SE" sz="1800" dirty="0">
                <a:sym typeface="Symbol" pitchFamily="18" charset="2"/>
              </a:rPr>
              <a:t>) +</a:t>
            </a:r>
            <a:r>
              <a:rPr lang="sv-SE" altLang="sv-SE" sz="1800" dirty="0"/>
              <a:t> </a:t>
            </a:r>
            <a:r>
              <a:rPr lang="sv-SE" altLang="sv-SE" sz="1800" i="1" dirty="0"/>
              <a:t>I</a:t>
            </a:r>
            <a:r>
              <a:rPr lang="sv-SE" altLang="sv-SE" sz="1800" dirty="0"/>
              <a:t>(</a:t>
            </a:r>
            <a:r>
              <a:rPr lang="sv-SE" altLang="sv-SE" sz="1800" i="1" dirty="0" err="1"/>
              <a:t>Y,i</a:t>
            </a:r>
            <a:r>
              <a:rPr lang="sv-SE" altLang="sv-SE" sz="1800" dirty="0" smtClean="0"/>
              <a:t>) + </a:t>
            </a:r>
            <a:r>
              <a:rPr lang="sv-SE" altLang="sv-SE" sz="1800" i="1" dirty="0" smtClean="0"/>
              <a:t>G</a:t>
            </a:r>
          </a:p>
        </p:txBody>
      </p:sp>
      <p:sp>
        <p:nvSpPr>
          <p:cNvPr id="32" name="Rectangle 11"/>
          <p:cNvSpPr>
            <a:spLocks noChangeArrowheads="1"/>
          </p:cNvSpPr>
          <p:nvPr/>
        </p:nvSpPr>
        <p:spPr bwMode="auto">
          <a:xfrm>
            <a:off x="425450" y="1293813"/>
            <a:ext cx="2854325" cy="4613275"/>
          </a:xfrm>
          <a:prstGeom prst="rect">
            <a:avLst/>
          </a:prstGeom>
          <a:noFill/>
          <a:ln>
            <a:noFill/>
          </a:ln>
          <a:effectLst/>
        </p:spPr>
        <p:txBody>
          <a:bodyPr/>
          <a:lstStyle>
            <a:lvl1pPr>
              <a:defRPr sz="3600">
                <a:solidFill>
                  <a:schemeClr val="tx1"/>
                </a:solidFill>
                <a:latin typeface="Arial" charset="0"/>
              </a:defRPr>
            </a:lvl1pPr>
            <a:lvl2pPr marL="742950" indent="-285750">
              <a:defRPr sz="3600">
                <a:solidFill>
                  <a:schemeClr val="tx1"/>
                </a:solidFill>
                <a:latin typeface="Arial" charset="0"/>
              </a:defRPr>
            </a:lvl2pPr>
            <a:lvl3pPr marL="1143000" indent="-228600">
              <a:defRPr sz="3600">
                <a:solidFill>
                  <a:schemeClr val="tx1"/>
                </a:solidFill>
                <a:latin typeface="Arial" charset="0"/>
              </a:defRPr>
            </a:lvl3pPr>
            <a:lvl4pPr marL="1600200" indent="-228600">
              <a:defRPr sz="3600">
                <a:solidFill>
                  <a:schemeClr val="tx1"/>
                </a:solidFill>
                <a:latin typeface="Arial" charset="0"/>
              </a:defRPr>
            </a:lvl4pPr>
            <a:lvl5pPr marL="2057400" indent="-228600">
              <a:defRPr sz="3600">
                <a:solidFill>
                  <a:schemeClr val="tx1"/>
                </a:solidFill>
                <a:latin typeface="Arial" charset="0"/>
              </a:defRPr>
            </a:lvl5pPr>
            <a:lvl6pPr marL="2514600" indent="-228600" eaLnBrk="0" fontAlgn="base" hangingPunct="0">
              <a:spcBef>
                <a:spcPct val="75000"/>
              </a:spcBef>
              <a:spcAft>
                <a:spcPct val="0"/>
              </a:spcAft>
              <a:buClr>
                <a:schemeClr val="tx1"/>
              </a:buClr>
              <a:buChar char="•"/>
              <a:defRPr sz="3600">
                <a:solidFill>
                  <a:schemeClr val="tx1"/>
                </a:solidFill>
                <a:latin typeface="Arial" charset="0"/>
              </a:defRPr>
            </a:lvl6pPr>
            <a:lvl7pPr marL="2971800" indent="-228600" eaLnBrk="0" fontAlgn="base" hangingPunct="0">
              <a:spcBef>
                <a:spcPct val="75000"/>
              </a:spcBef>
              <a:spcAft>
                <a:spcPct val="0"/>
              </a:spcAft>
              <a:buClr>
                <a:schemeClr val="tx1"/>
              </a:buClr>
              <a:buChar char="•"/>
              <a:defRPr sz="3600">
                <a:solidFill>
                  <a:schemeClr val="tx1"/>
                </a:solidFill>
                <a:latin typeface="Arial" charset="0"/>
              </a:defRPr>
            </a:lvl7pPr>
            <a:lvl8pPr marL="3429000" indent="-228600" eaLnBrk="0" fontAlgn="base" hangingPunct="0">
              <a:spcBef>
                <a:spcPct val="75000"/>
              </a:spcBef>
              <a:spcAft>
                <a:spcPct val="0"/>
              </a:spcAft>
              <a:buClr>
                <a:schemeClr val="tx1"/>
              </a:buClr>
              <a:buChar char="•"/>
              <a:defRPr sz="3600">
                <a:solidFill>
                  <a:schemeClr val="tx1"/>
                </a:solidFill>
                <a:latin typeface="Arial" charset="0"/>
              </a:defRPr>
            </a:lvl8pPr>
            <a:lvl9pPr marL="3886200" indent="-228600" eaLnBrk="0" fontAlgn="base" hangingPunct="0">
              <a:spcBef>
                <a:spcPct val="75000"/>
              </a:spcBef>
              <a:spcAft>
                <a:spcPct val="0"/>
              </a:spcAft>
              <a:buClr>
                <a:schemeClr val="tx1"/>
              </a:buClr>
              <a:buChar char="•"/>
              <a:defRPr sz="3600">
                <a:solidFill>
                  <a:schemeClr val="tx1"/>
                </a:solidFill>
                <a:latin typeface="Arial" charset="0"/>
              </a:defRPr>
            </a:lvl9pPr>
          </a:lstStyle>
          <a:p>
            <a:pPr marL="285750" indent="-285750" algn="l" defTabSz="449263" eaLnBrk="1" hangingPunct="1">
              <a:lnSpc>
                <a:spcPct val="90000"/>
              </a:lnSpc>
              <a:spcBef>
                <a:spcPct val="0"/>
              </a:spcBef>
              <a:spcAft>
                <a:spcPts val="1200"/>
              </a:spcAft>
              <a:buClr>
                <a:srgbClr val="000000"/>
              </a:buClr>
              <a:buSzPct val="100000"/>
              <a:buFont typeface="Arial" panose="020B0604020202020204" pitchFamily="34" charset="0"/>
              <a:buChar char="•"/>
              <a:defRPr/>
            </a:pPr>
            <a:r>
              <a:rPr lang="sv-SE" altLang="en-US" sz="1500" dirty="0">
                <a:solidFill>
                  <a:srgbClr val="000000"/>
                </a:solidFill>
              </a:rPr>
              <a:t>Jämvikt på </a:t>
            </a:r>
            <a:r>
              <a:rPr lang="sv-SE" altLang="en-US" sz="1500" dirty="0" smtClean="0">
                <a:solidFill>
                  <a:srgbClr val="000000"/>
                </a:solidFill>
              </a:rPr>
              <a:t>varumarknaden </a:t>
            </a:r>
            <a:r>
              <a:rPr lang="sv-SE" altLang="en-US" sz="1500" dirty="0">
                <a:solidFill>
                  <a:srgbClr val="000000"/>
                </a:solidFill>
              </a:rPr>
              <a:t>innebär att en ökning av räntan minskar </a:t>
            </a:r>
            <a:r>
              <a:rPr lang="sv-SE" altLang="en-US" sz="1500" dirty="0" err="1" smtClean="0">
                <a:solidFill>
                  <a:srgbClr val="000000"/>
                </a:solidFill>
              </a:rPr>
              <a:t>produk-tionen</a:t>
            </a:r>
            <a:r>
              <a:rPr lang="sv-SE" altLang="en-US" sz="1500" dirty="0" smtClean="0">
                <a:solidFill>
                  <a:srgbClr val="000000"/>
                </a:solidFill>
              </a:rPr>
              <a:t> </a:t>
            </a:r>
            <a:r>
              <a:rPr lang="sv-SE" altLang="en-US" sz="1500" dirty="0">
                <a:solidFill>
                  <a:srgbClr val="000000"/>
                </a:solidFill>
              </a:rPr>
              <a:t>– </a:t>
            </a:r>
            <a:r>
              <a:rPr lang="sv-SE" altLang="en-US" sz="1500" b="1" i="1" dirty="0">
                <a:solidFill>
                  <a:srgbClr val="000000"/>
                </a:solidFill>
              </a:rPr>
              <a:t>IS</a:t>
            </a:r>
            <a:r>
              <a:rPr lang="sv-SE" altLang="en-US" sz="1500" b="1" dirty="0">
                <a:solidFill>
                  <a:srgbClr val="000000"/>
                </a:solidFill>
              </a:rPr>
              <a:t>-relationen.</a:t>
            </a:r>
          </a:p>
          <a:p>
            <a:pPr marL="285750" indent="-285750" algn="l" defTabSz="449263" eaLnBrk="1" hangingPunct="1">
              <a:lnSpc>
                <a:spcPct val="90000"/>
              </a:lnSpc>
              <a:spcBef>
                <a:spcPct val="0"/>
              </a:spcBef>
              <a:spcAft>
                <a:spcPts val="1200"/>
              </a:spcAft>
              <a:buClr>
                <a:srgbClr val="000000"/>
              </a:buClr>
              <a:buSzPct val="100000"/>
              <a:buFont typeface="Arial" panose="020B0604020202020204" pitchFamily="34" charset="0"/>
              <a:buChar char="•"/>
              <a:defRPr/>
            </a:pPr>
            <a:r>
              <a:rPr lang="sv-SE" altLang="en-US" sz="1500" dirty="0">
                <a:solidFill>
                  <a:srgbClr val="000000"/>
                </a:solidFill>
              </a:rPr>
              <a:t>Jämvikt på penning-marknaden innebär att en ökning av produktion (och inkomst) leder till högre ränta </a:t>
            </a:r>
            <a:r>
              <a:rPr lang="sv-SE" altLang="en-US" sz="1500" b="1" dirty="0">
                <a:solidFill>
                  <a:srgbClr val="000000"/>
                </a:solidFill>
              </a:rPr>
              <a:t>– </a:t>
            </a:r>
            <a:r>
              <a:rPr lang="sv-SE" altLang="en-US" sz="1500" b="1" i="1" dirty="0">
                <a:solidFill>
                  <a:srgbClr val="000000"/>
                </a:solidFill>
              </a:rPr>
              <a:t>LM</a:t>
            </a:r>
            <a:r>
              <a:rPr lang="sv-SE" altLang="en-US" sz="1500" b="1" dirty="0">
                <a:solidFill>
                  <a:srgbClr val="000000"/>
                </a:solidFill>
              </a:rPr>
              <a:t>-relationen</a:t>
            </a:r>
            <a:r>
              <a:rPr lang="sv-SE" altLang="en-US" sz="1500" dirty="0">
                <a:solidFill>
                  <a:srgbClr val="000000"/>
                </a:solidFill>
              </a:rPr>
              <a:t>. </a:t>
            </a:r>
          </a:p>
          <a:p>
            <a:pPr algn="l" defTabSz="449263" eaLnBrk="1" hangingPunct="1">
              <a:spcBef>
                <a:spcPct val="10000"/>
              </a:spcBef>
              <a:spcAft>
                <a:spcPts val="1200"/>
              </a:spcAft>
              <a:buClrTx/>
              <a:buSzPct val="100000"/>
              <a:buFont typeface="Times New Roman" pitchFamily="18" charset="0"/>
              <a:buNone/>
              <a:defRPr/>
            </a:pPr>
            <a:r>
              <a:rPr lang="sv-SE" altLang="en-US" sz="1500" b="1" dirty="0" smtClean="0">
                <a:solidFill>
                  <a:srgbClr val="000000"/>
                </a:solidFill>
              </a:rPr>
              <a:t>Slutsats: </a:t>
            </a:r>
            <a:r>
              <a:rPr lang="sv-SE" altLang="en-US" sz="1500" dirty="0">
                <a:solidFill>
                  <a:srgbClr val="000000"/>
                </a:solidFill>
              </a:rPr>
              <a:t>Vid </a:t>
            </a:r>
            <a:r>
              <a:rPr lang="sv-SE" altLang="en-US" sz="1500" dirty="0" smtClean="0">
                <a:solidFill>
                  <a:srgbClr val="000000"/>
                </a:solidFill>
              </a:rPr>
              <a:t>skärnings-punkten </a:t>
            </a:r>
            <a:r>
              <a:rPr lang="sv-SE" altLang="en-US" sz="1500" dirty="0">
                <a:solidFill>
                  <a:srgbClr val="000000"/>
                </a:solidFill>
              </a:rPr>
              <a:t>är </a:t>
            </a:r>
            <a:r>
              <a:rPr lang="sv-SE" altLang="en-US" sz="1500" i="1" dirty="0">
                <a:solidFill>
                  <a:srgbClr val="000000"/>
                </a:solidFill>
              </a:rPr>
              <a:t>både</a:t>
            </a:r>
            <a:r>
              <a:rPr lang="sv-SE" altLang="en-US" sz="1500" dirty="0">
                <a:solidFill>
                  <a:srgbClr val="000000"/>
                </a:solidFill>
              </a:rPr>
              <a:t> </a:t>
            </a:r>
            <a:r>
              <a:rPr lang="sv-SE" altLang="en-US" sz="1500" dirty="0" smtClean="0">
                <a:solidFill>
                  <a:srgbClr val="000000"/>
                </a:solidFill>
              </a:rPr>
              <a:t>jämvikts-villkoren </a:t>
            </a:r>
            <a:r>
              <a:rPr lang="sv-SE" altLang="en-US" sz="1500" dirty="0">
                <a:solidFill>
                  <a:srgbClr val="000000"/>
                </a:solidFill>
              </a:rPr>
              <a:t>uppfyllda, vilket bestämmer ränta och produktion</a:t>
            </a:r>
            <a:r>
              <a:rPr lang="sv-SE" altLang="en-US" sz="1500" dirty="0" smtClean="0">
                <a:solidFill>
                  <a:srgbClr val="000000"/>
                </a:solidFill>
              </a:rPr>
              <a:t>.</a:t>
            </a:r>
            <a:endParaRPr lang="sv-SE" altLang="en-US" sz="1500" dirty="0">
              <a:solidFill>
                <a:srgbClr val="000000"/>
              </a:solidFill>
            </a:endParaRPr>
          </a:p>
        </p:txBody>
      </p:sp>
      <p:sp>
        <p:nvSpPr>
          <p:cNvPr id="46088" name="Text Box 9"/>
          <p:cNvSpPr txBox="1">
            <a:spLocks noChangeArrowheads="1"/>
          </p:cNvSpPr>
          <p:nvPr/>
        </p:nvSpPr>
        <p:spPr bwMode="auto">
          <a:xfrm>
            <a:off x="4859338" y="6215063"/>
            <a:ext cx="1412875" cy="341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algn="l" defTabSz="449263">
              <a:spcBef>
                <a:spcPts val="350"/>
              </a:spcBef>
              <a:spcAft>
                <a:spcPts val="3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rgbClr val="000000"/>
                </a:solidFill>
                <a:latin typeface="Arial" pitchFamily="34" charset="0"/>
                <a:ea typeface="MS Gothic"/>
                <a:cs typeface="MS Gothic"/>
              </a:defRPr>
            </a:lvl9pPr>
          </a:lstStyle>
          <a:p>
            <a:pPr>
              <a:spcBef>
                <a:spcPts val="2250"/>
              </a:spcBef>
              <a:spcAft>
                <a:spcPct val="0"/>
              </a:spcAft>
              <a:buFont typeface="Times New Roman" pitchFamily="18" charset="0"/>
              <a:buNone/>
            </a:pPr>
            <a:r>
              <a:rPr lang="sv-SE" altLang="en-US" sz="1600"/>
              <a:t>Produktion, </a:t>
            </a:r>
            <a:r>
              <a:rPr lang="sv-SE" altLang="en-US" sz="1600" i="1"/>
              <a:t>Y</a:t>
            </a:r>
          </a:p>
        </p:txBody>
      </p:sp>
      <p:grpSp>
        <p:nvGrpSpPr>
          <p:cNvPr id="25" name="Group 24"/>
          <p:cNvGrpSpPr>
            <a:grpSpLocks/>
          </p:cNvGrpSpPr>
          <p:nvPr/>
        </p:nvGrpSpPr>
        <p:grpSpPr bwMode="auto">
          <a:xfrm>
            <a:off x="3160713" y="3573463"/>
            <a:ext cx="3381375" cy="2817812"/>
            <a:chOff x="3161112" y="3573016"/>
            <a:chExt cx="3381243" cy="2817604"/>
          </a:xfrm>
        </p:grpSpPr>
        <p:sp>
          <p:nvSpPr>
            <p:cNvPr id="46100" name="TextBox 26"/>
            <p:cNvSpPr txBox="1">
              <a:spLocks noChangeArrowheads="1"/>
            </p:cNvSpPr>
            <p:nvPr/>
          </p:nvSpPr>
          <p:spPr bwMode="auto">
            <a:xfrm>
              <a:off x="6072112" y="3876644"/>
              <a:ext cx="3561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2000"/>
                <a:t>A</a:t>
              </a:r>
            </a:p>
          </p:txBody>
        </p:sp>
        <p:sp>
          <p:nvSpPr>
            <p:cNvPr id="46101" name="Rectangle 27"/>
            <p:cNvSpPr>
              <a:spLocks noChangeArrowheads="1"/>
            </p:cNvSpPr>
            <p:nvPr/>
          </p:nvSpPr>
          <p:spPr bwMode="auto">
            <a:xfrm>
              <a:off x="6203801" y="6021288"/>
              <a:ext cx="33855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en-US" sz="1800" i="1"/>
                <a:t>Y</a:t>
              </a:r>
              <a:endParaRPr lang="sv-SE" altLang="sv-SE" sz="1800">
                <a:solidFill>
                  <a:srgbClr val="FFFFFF"/>
                </a:solidFill>
                <a:latin typeface="Times New Roman" pitchFamily="18" charset="0"/>
              </a:endParaRPr>
            </a:p>
          </p:txBody>
        </p:sp>
        <p:cxnSp>
          <p:nvCxnSpPr>
            <p:cNvPr id="46102" name="Straight Connector 7"/>
            <p:cNvCxnSpPr>
              <a:cxnSpLocks noChangeShapeType="1"/>
            </p:cNvCxnSpPr>
            <p:nvPr/>
          </p:nvCxnSpPr>
          <p:spPr bwMode="auto">
            <a:xfrm flipH="1">
              <a:off x="6404292" y="3787502"/>
              <a:ext cx="7149" cy="2254424"/>
            </a:xfrm>
            <a:prstGeom prst="line">
              <a:avLst/>
            </a:prstGeom>
            <a:noFill/>
            <a:ln w="9525" algn="ctr">
              <a:solidFill>
                <a:schemeClr val="tx1"/>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103" name="Straight Connector 39"/>
            <p:cNvCxnSpPr>
              <a:cxnSpLocks noChangeShapeType="1"/>
            </p:cNvCxnSpPr>
            <p:nvPr/>
          </p:nvCxnSpPr>
          <p:spPr bwMode="auto">
            <a:xfrm flipH="1">
              <a:off x="3421062" y="3762447"/>
              <a:ext cx="2953877" cy="0"/>
            </a:xfrm>
            <a:prstGeom prst="line">
              <a:avLst/>
            </a:prstGeom>
            <a:noFill/>
            <a:ln w="9525" algn="ctr">
              <a:solidFill>
                <a:schemeClr val="tx1"/>
              </a:solidFill>
              <a:prstDash val="sys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104" name="TextBox 16"/>
            <p:cNvSpPr txBox="1">
              <a:spLocks noChangeArrowheads="1"/>
            </p:cNvSpPr>
            <p:nvPr/>
          </p:nvSpPr>
          <p:spPr bwMode="auto">
            <a:xfrm>
              <a:off x="3161112" y="3573016"/>
              <a:ext cx="2359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800" i="1"/>
                <a:t>i</a:t>
              </a:r>
            </a:p>
          </p:txBody>
        </p:sp>
      </p:grpSp>
      <p:grpSp>
        <p:nvGrpSpPr>
          <p:cNvPr id="19" name="Group 18"/>
          <p:cNvGrpSpPr>
            <a:grpSpLocks/>
          </p:cNvGrpSpPr>
          <p:nvPr/>
        </p:nvGrpSpPr>
        <p:grpSpPr bwMode="auto">
          <a:xfrm>
            <a:off x="3998913" y="1430338"/>
            <a:ext cx="4821237" cy="3568700"/>
            <a:chOff x="3998463" y="1430777"/>
            <a:chExt cx="4822009" cy="3568566"/>
          </a:xfrm>
        </p:grpSpPr>
        <p:sp>
          <p:nvSpPr>
            <p:cNvPr id="46097" name="Freeform 32"/>
            <p:cNvSpPr>
              <a:spLocks/>
            </p:cNvSpPr>
            <p:nvPr/>
          </p:nvSpPr>
          <p:spPr bwMode="auto">
            <a:xfrm rot="4055503">
              <a:off x="4609937" y="1715818"/>
              <a:ext cx="3568566" cy="2998484"/>
            </a:xfrm>
            <a:custGeom>
              <a:avLst/>
              <a:gdLst>
                <a:gd name="T0" fmla="*/ 0 w 5095875"/>
                <a:gd name="T1" fmla="*/ 3323687 h 2705100"/>
                <a:gd name="T2" fmla="*/ 1480724 w 5095875"/>
                <a:gd name="T3" fmla="*/ 2059749 h 2705100"/>
                <a:gd name="T4" fmla="*/ 2499014 w 5095875"/>
                <a:gd name="T5" fmla="*/ 0 h 2705100"/>
                <a:gd name="T6" fmla="*/ 0 60000 65536"/>
                <a:gd name="T7" fmla="*/ 0 60000 65536"/>
                <a:gd name="T8" fmla="*/ 0 60000 65536"/>
              </a:gdLst>
              <a:ahLst/>
              <a:cxnLst>
                <a:cxn ang="T6">
                  <a:pos x="T0" y="T1"/>
                </a:cxn>
                <a:cxn ang="T7">
                  <a:pos x="T2" y="T3"/>
                </a:cxn>
                <a:cxn ang="T8">
                  <a:pos x="T4" y="T5"/>
                </a:cxn>
              </a:cxnLst>
              <a:rect l="0" t="0"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25400" cap="flat" cmpd="sng" algn="ctr">
              <a:solidFill>
                <a:srgbClr val="0070C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46098" name="TextBox 37"/>
            <p:cNvSpPr txBox="1">
              <a:spLocks noChangeArrowheads="1"/>
            </p:cNvSpPr>
            <p:nvPr/>
          </p:nvSpPr>
          <p:spPr bwMode="auto">
            <a:xfrm>
              <a:off x="8393752" y="4109010"/>
              <a:ext cx="42672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2000" i="1">
                  <a:solidFill>
                    <a:srgbClr val="0070C0"/>
                  </a:solidFill>
                </a:rPr>
                <a:t>IS</a:t>
              </a:r>
              <a:endParaRPr lang="sv-SE" altLang="sv-SE" sz="2400" i="1">
                <a:solidFill>
                  <a:srgbClr val="0070C0"/>
                </a:solidFill>
              </a:endParaRPr>
            </a:p>
          </p:txBody>
        </p:sp>
        <p:sp>
          <p:nvSpPr>
            <p:cNvPr id="46099" name="Rectangle 17"/>
            <p:cNvSpPr>
              <a:spLocks noChangeArrowheads="1"/>
            </p:cNvSpPr>
            <p:nvPr/>
          </p:nvSpPr>
          <p:spPr bwMode="auto">
            <a:xfrm rot="2498828">
              <a:off x="3998463" y="2564153"/>
              <a:ext cx="257955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lgn="ctr">
                <a:spcBef>
                  <a:spcPct val="0"/>
                </a:spcBef>
                <a:spcAft>
                  <a:spcPct val="0"/>
                </a:spcAft>
                <a:buFont typeface="Times New Roman" pitchFamily="18" charset="0"/>
                <a:buNone/>
              </a:pPr>
              <a:r>
                <a:rPr lang="en-US" altLang="sv-SE" sz="1600" dirty="0" err="1">
                  <a:solidFill>
                    <a:srgbClr val="0070C0"/>
                  </a:solidFill>
                </a:rPr>
                <a:t>Jämvikt</a:t>
              </a:r>
              <a:r>
                <a:rPr lang="en-US" altLang="sv-SE" sz="1600" dirty="0">
                  <a:solidFill>
                    <a:srgbClr val="0070C0"/>
                  </a:solidFill>
                </a:rPr>
                <a:t> </a:t>
              </a:r>
              <a:r>
                <a:rPr lang="en-US" altLang="sv-SE" sz="1600" dirty="0" err="1">
                  <a:solidFill>
                    <a:srgbClr val="0070C0"/>
                  </a:solidFill>
                </a:rPr>
                <a:t>på</a:t>
              </a:r>
              <a:r>
                <a:rPr lang="en-US" altLang="sv-SE" sz="1600" dirty="0">
                  <a:solidFill>
                    <a:srgbClr val="0070C0"/>
                  </a:solidFill>
                </a:rPr>
                <a:t> </a:t>
              </a:r>
              <a:r>
                <a:rPr lang="en-US" altLang="sv-SE" sz="1600" dirty="0" err="1">
                  <a:solidFill>
                    <a:srgbClr val="0070C0"/>
                  </a:solidFill>
                </a:rPr>
                <a:t>varumaknaden</a:t>
              </a:r>
              <a:endParaRPr lang="en-US" altLang="sv-SE" sz="1600" dirty="0">
                <a:solidFill>
                  <a:srgbClr val="0070C0"/>
                </a:solidFill>
              </a:endParaRPr>
            </a:p>
          </p:txBody>
        </p:sp>
      </p:grpSp>
      <p:grpSp>
        <p:nvGrpSpPr>
          <p:cNvPr id="24" name="Group 23"/>
          <p:cNvGrpSpPr>
            <a:grpSpLocks/>
          </p:cNvGrpSpPr>
          <p:nvPr/>
        </p:nvGrpSpPr>
        <p:grpSpPr bwMode="auto">
          <a:xfrm>
            <a:off x="3292475" y="1739900"/>
            <a:ext cx="5600700" cy="3057525"/>
            <a:chOff x="3292186" y="1740688"/>
            <a:chExt cx="5600294" cy="3056464"/>
          </a:xfrm>
        </p:grpSpPr>
        <p:sp>
          <p:nvSpPr>
            <p:cNvPr id="46094" name="TextBox 36"/>
            <p:cNvSpPr txBox="1">
              <a:spLocks noChangeArrowheads="1"/>
            </p:cNvSpPr>
            <p:nvPr/>
          </p:nvSpPr>
          <p:spPr bwMode="auto">
            <a:xfrm>
              <a:off x="8351947" y="1740688"/>
              <a:ext cx="54053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2000" i="1">
                  <a:solidFill>
                    <a:srgbClr val="FF6600"/>
                  </a:solidFill>
                </a:rPr>
                <a:t>LM</a:t>
              </a:r>
              <a:endParaRPr lang="sv-SE" altLang="sv-SE" sz="2400" i="1">
                <a:solidFill>
                  <a:srgbClr val="FF6600"/>
                </a:solidFill>
              </a:endParaRPr>
            </a:p>
          </p:txBody>
        </p:sp>
        <p:sp>
          <p:nvSpPr>
            <p:cNvPr id="46095" name="Freeform 21"/>
            <p:cNvSpPr>
              <a:spLocks/>
            </p:cNvSpPr>
            <p:nvPr/>
          </p:nvSpPr>
          <p:spPr bwMode="auto">
            <a:xfrm>
              <a:off x="3580581" y="2092052"/>
              <a:ext cx="4735835" cy="2705100"/>
            </a:xfrm>
            <a:custGeom>
              <a:avLst/>
              <a:gdLst>
                <a:gd name="T0" fmla="*/ 0 w 5095875"/>
                <a:gd name="T1" fmla="*/ 2705100 h 2705100"/>
                <a:gd name="T2" fmla="*/ 2607833 w 5095875"/>
                <a:gd name="T3" fmla="*/ 1676400 h 2705100"/>
                <a:gd name="T4" fmla="*/ 4401233 w 5095875"/>
                <a:gd name="T5" fmla="*/ 0 h 2705100"/>
                <a:gd name="T6" fmla="*/ 0 60000 65536"/>
                <a:gd name="T7" fmla="*/ 0 60000 65536"/>
                <a:gd name="T8" fmla="*/ 0 60000 65536"/>
              </a:gdLst>
              <a:ahLst/>
              <a:cxnLst>
                <a:cxn ang="T6">
                  <a:pos x="T0" y="T1"/>
                </a:cxn>
                <a:cxn ang="T7">
                  <a:pos x="T2" y="T3"/>
                </a:cxn>
                <a:cxn ang="T8">
                  <a:pos x="T4" y="T5"/>
                </a:cxn>
              </a:cxnLst>
              <a:rect l="0" t="0" r="r" b="b"/>
              <a:pathLst>
                <a:path w="5095875" h="2705100">
                  <a:moveTo>
                    <a:pt x="0" y="2705100"/>
                  </a:moveTo>
                  <a:cubicBezTo>
                    <a:pt x="908050" y="2427287"/>
                    <a:pt x="2170113" y="2127250"/>
                    <a:pt x="3019425" y="1676400"/>
                  </a:cubicBezTo>
                  <a:cubicBezTo>
                    <a:pt x="3868737" y="1225550"/>
                    <a:pt x="4435475" y="687387"/>
                    <a:pt x="5095875" y="0"/>
                  </a:cubicBezTo>
                </a:path>
              </a:pathLst>
            </a:custGeom>
            <a:noFill/>
            <a:ln w="25400" cap="flat" cmpd="sng" algn="ctr">
              <a:solidFill>
                <a:srgbClr val="FF6600"/>
              </a:solidFill>
              <a:prstDash val="solid"/>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sv-SE"/>
            </a:p>
          </p:txBody>
        </p:sp>
        <p:sp>
          <p:nvSpPr>
            <p:cNvPr id="46096" name="Rectangle 40"/>
            <p:cNvSpPr>
              <a:spLocks noChangeArrowheads="1"/>
            </p:cNvSpPr>
            <p:nvPr/>
          </p:nvSpPr>
          <p:spPr bwMode="auto">
            <a:xfrm rot="-1101865">
              <a:off x="3292186" y="4060862"/>
              <a:ext cx="2977098"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lgn="ctr">
                <a:spcBef>
                  <a:spcPct val="0"/>
                </a:spcBef>
                <a:spcAft>
                  <a:spcPct val="0"/>
                </a:spcAft>
                <a:buFont typeface="Times New Roman" pitchFamily="18" charset="0"/>
                <a:buNone/>
              </a:pPr>
              <a:r>
                <a:rPr lang="en-US" altLang="sv-SE" sz="1600">
                  <a:solidFill>
                    <a:srgbClr val="FF6600"/>
                  </a:solidFill>
                </a:rPr>
                <a:t>Jämvikt på penningmarknaden</a:t>
              </a:r>
            </a:p>
          </p:txBody>
        </p:sp>
      </p:grpSp>
      <p:sp>
        <p:nvSpPr>
          <p:cNvPr id="26" name="Slide Number Placeholder 2"/>
          <p:cNvSpPr>
            <a:spLocks noGrp="1"/>
          </p:cNvSpPr>
          <p:nvPr>
            <p:ph type="sldNum" sz="quarter" idx="10"/>
          </p:nvPr>
        </p:nvSpPr>
        <p:spPr>
          <a:xfrm>
            <a:off x="0" y="6516688"/>
            <a:ext cx="2555875" cy="341312"/>
          </a:xfrm>
        </p:spPr>
        <p:txBody>
          <a:bodyPr/>
          <a:lstStyle/>
          <a:p>
            <a:pPr>
              <a:buFontTx/>
              <a:buNone/>
              <a:defRPr/>
            </a:pPr>
            <a:r>
              <a:rPr lang="sv-SE" altLang="sv-SE"/>
              <a:t>Sammanfattning: sid. </a:t>
            </a:r>
            <a:fld id="{DF37EC2D-D8B8-41D8-972B-BE0B46394256}" type="slidenum">
              <a:rPr lang="en-GB" altLang="sv-SE"/>
              <a:pPr>
                <a:buFontTx/>
                <a:buNone/>
                <a:defRPr/>
              </a:pPr>
              <a:t>8</a:t>
            </a:fld>
            <a:endParaRPr lang="en-GB" altLang="sv-SE"/>
          </a:p>
        </p:txBody>
      </p:sp>
      <p:sp>
        <p:nvSpPr>
          <p:cNvPr id="27" name="Rectangle 26"/>
          <p:cNvSpPr>
            <a:spLocks noChangeArrowheads="1"/>
          </p:cNvSpPr>
          <p:nvPr/>
        </p:nvSpPr>
        <p:spPr bwMode="auto">
          <a:xfrm>
            <a:off x="4729878" y="1555234"/>
            <a:ext cx="316865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defTabSz="449263">
              <a:spcBef>
                <a:spcPts val="350"/>
              </a:spcBef>
              <a:spcAft>
                <a:spcPts val="350"/>
              </a:spcAft>
              <a:buClr>
                <a:srgbClr val="000000"/>
              </a:buClr>
              <a:buSzPct val="100000"/>
              <a:buFont typeface="Times New Roman" pitchFamily="18" charset="0"/>
              <a:defRPr sz="2800">
                <a:solidFill>
                  <a:srgbClr val="000000"/>
                </a:solidFill>
                <a:latin typeface="Arial" pitchFamily="34" charset="0"/>
                <a:ea typeface="MS Gothic"/>
                <a:cs typeface="MS Gothic"/>
              </a:defRPr>
            </a:lvl1pPr>
            <a:lvl2pPr marL="742950" indent="-285750" algn="l" defTabSz="449263">
              <a:spcBef>
                <a:spcPts val="300"/>
              </a:spcBef>
              <a:spcAft>
                <a:spcPts val="300"/>
              </a:spcAft>
              <a:buClr>
                <a:srgbClr val="000000"/>
              </a:buClr>
              <a:buSzPct val="100000"/>
              <a:buFont typeface="Times New Roman" pitchFamily="18" charset="0"/>
              <a:defRPr sz="2400">
                <a:solidFill>
                  <a:srgbClr val="000000"/>
                </a:solidFill>
                <a:latin typeface="Arial" pitchFamily="34" charset="0"/>
                <a:ea typeface="MS Gothic"/>
                <a:cs typeface="MS Gothic"/>
              </a:defRPr>
            </a:lvl2pPr>
            <a:lvl3pPr marL="11430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3pPr>
            <a:lvl4pPr marL="16002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4pPr>
            <a:lvl5pPr marL="2057400" indent="-228600" algn="l" defTabSz="449263">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5pPr>
            <a:lvl6pPr marL="25146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6pPr>
            <a:lvl7pPr marL="29718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7pPr>
            <a:lvl8pPr marL="34290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8pPr>
            <a:lvl9pPr marL="3886200" indent="-228600" defTabSz="449263" eaLnBrk="0" fontAlgn="base" hangingPunct="0">
              <a:spcBef>
                <a:spcPts val="250"/>
              </a:spcBef>
              <a:spcAft>
                <a:spcPts val="250"/>
              </a:spcAft>
              <a:buClr>
                <a:srgbClr val="000000"/>
              </a:buClr>
              <a:buSzPct val="100000"/>
              <a:buFont typeface="Times New Roman" pitchFamily="18" charset="0"/>
              <a:defRPr sz="2000">
                <a:solidFill>
                  <a:srgbClr val="000000"/>
                </a:solidFill>
                <a:latin typeface="Arial" pitchFamily="34" charset="0"/>
                <a:ea typeface="MS Gothic"/>
                <a:cs typeface="MS Gothic"/>
              </a:defRPr>
            </a:lvl9pPr>
          </a:lstStyle>
          <a:p>
            <a:pPr>
              <a:spcBef>
                <a:spcPct val="0"/>
              </a:spcBef>
              <a:spcAft>
                <a:spcPct val="0"/>
              </a:spcAft>
              <a:buFont typeface="Times New Roman" pitchFamily="18" charset="0"/>
              <a:buNone/>
            </a:pPr>
            <a:r>
              <a:rPr lang="sv-SE" altLang="sv-SE" sz="1800" i="1" dirty="0" smtClean="0"/>
              <a:t>LM: M/P = Y</a:t>
            </a:r>
            <a:r>
              <a:rPr lang="sv-SE" altLang="sv-SE" sz="1800" b="1" dirty="0" smtClean="0">
                <a:sym typeface="Symbol"/>
              </a:rPr>
              <a:t></a:t>
            </a:r>
            <a:r>
              <a:rPr lang="sv-SE" altLang="sv-SE" sz="1800" i="1" dirty="0" smtClean="0">
                <a:sym typeface="Symbol"/>
              </a:rPr>
              <a:t>L</a:t>
            </a:r>
            <a:r>
              <a:rPr lang="sv-SE" altLang="sv-SE" sz="1800" dirty="0" smtClean="0">
                <a:sym typeface="Symbol"/>
              </a:rPr>
              <a:t>(</a:t>
            </a:r>
            <a:r>
              <a:rPr lang="sv-SE" altLang="sv-SE" sz="1800" i="1" dirty="0" smtClean="0">
                <a:sym typeface="Symbol"/>
              </a:rPr>
              <a:t>i</a:t>
            </a:r>
            <a:r>
              <a:rPr lang="sv-SE" altLang="sv-SE" sz="1800" dirty="0" smtClean="0">
                <a:sym typeface="Symbol"/>
              </a:rPr>
              <a:t>)</a:t>
            </a:r>
            <a:endParaRPr lang="sv-SE" altLang="sv-SE" sz="1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left)">
                                      <p:cBhvr>
                                        <p:cTn id="15" dur="500"/>
                                        <p:tgtEl>
                                          <p:spTgt spid="1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32">
                                            <p:txEl>
                                              <p:pRg st="1" end="1"/>
                                            </p:txEl>
                                          </p:spTgt>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2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wipe(left)">
                                      <p:cBhvr>
                                        <p:cTn id="28" dur="500"/>
                                        <p:tgtEl>
                                          <p:spTgt spid="24"/>
                                        </p:tgtEl>
                                      </p:cBhvr>
                                    </p:animEffec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2">
                                            <p:txEl>
                                              <p:pRg st="2" end="2"/>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uiExpand="1"/>
      <p:bldP spid="32" grpId="0" uiExpand="1" build="p"/>
      <p:bldP spid="27" grpId="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 name="Slide Number Placeholder 2"/>
          <p:cNvSpPr>
            <a:spLocks noGrp="1"/>
          </p:cNvSpPr>
          <p:nvPr>
            <p:ph type="sldNum" sz="quarter" idx="10"/>
          </p:nvPr>
        </p:nvSpPr>
        <p:spPr>
          <a:xfrm>
            <a:off x="-2" y="6511209"/>
            <a:ext cx="2555875" cy="341312"/>
          </a:xfrm>
        </p:spPr>
        <p:txBody>
          <a:bodyPr/>
          <a:lstStyle/>
          <a:p>
            <a:pPr>
              <a:buFontTx/>
              <a:buNone/>
              <a:defRPr/>
            </a:pPr>
            <a:r>
              <a:rPr lang="sv-SE" altLang="sv-SE" dirty="0"/>
              <a:t>Sammanfattning: sid. </a:t>
            </a:r>
            <a:fld id="{FE144C43-B715-45CF-A993-F0C5F82F6F55}" type="slidenum">
              <a:rPr lang="en-GB" altLang="sv-SE"/>
              <a:pPr>
                <a:buFontTx/>
                <a:buNone/>
                <a:defRPr/>
              </a:pPr>
              <a:t>9</a:t>
            </a:fld>
            <a:endParaRPr lang="en-GB" altLang="sv-SE" dirty="0"/>
          </a:p>
        </p:txBody>
      </p:sp>
      <p:sp>
        <p:nvSpPr>
          <p:cNvPr id="7" name="Rectangle 2"/>
          <p:cNvSpPr>
            <a:spLocks noGrp="1" noChangeArrowheads="1"/>
          </p:cNvSpPr>
          <p:nvPr>
            <p:ph type="title"/>
          </p:nvPr>
        </p:nvSpPr>
        <p:spPr>
          <a:xfrm>
            <a:off x="609600" y="76200"/>
            <a:ext cx="8072438" cy="1138238"/>
          </a:xfrm>
        </p:spPr>
        <p:txBody>
          <a:bodyPr/>
          <a:lstStyle/>
          <a:p>
            <a:pPr eaLnBrk="1" hangingPunct="1">
              <a:defRPr/>
            </a:pPr>
            <a:r>
              <a:rPr lang="sv-SE" dirty="0" smtClean="0"/>
              <a:t>Finanspolitik</a:t>
            </a:r>
          </a:p>
        </p:txBody>
      </p:sp>
      <mc:AlternateContent xmlns:mc="http://schemas.openxmlformats.org/markup-compatibility/2006" xmlns:a14="http://schemas.microsoft.com/office/drawing/2010/main">
        <mc:Choice Requires="a14">
          <p:sp>
            <p:nvSpPr>
              <p:cNvPr id="8" name="Rectangle 3"/>
              <p:cNvSpPr txBox="1">
                <a:spLocks noChangeArrowheads="1"/>
              </p:cNvSpPr>
              <p:nvPr/>
            </p:nvSpPr>
            <p:spPr bwMode="auto">
              <a:xfrm>
                <a:off x="610580" y="1412776"/>
                <a:ext cx="7922840" cy="4344988"/>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round/>
                    <a:headEnd/>
                    <a:tailEnd/>
                  </a14:hiddenLine>
                </a:ext>
                <a:ext uri="{AF507438-7753-43E0-B8FC-AC1667EBCBE1}">
                  <a14:hiddenEffects>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marL="342900" indent="-342900" algn="l" defTabSz="449263" rtl="0" eaLnBrk="0" fontAlgn="base" hangingPunct="0">
                  <a:spcBef>
                    <a:spcPts val="350"/>
                  </a:spcBef>
                  <a:spcAft>
                    <a:spcPts val="350"/>
                  </a:spcAft>
                  <a:buClr>
                    <a:srgbClr val="000000"/>
                  </a:buClr>
                  <a:buSzPct val="100000"/>
                  <a:buFont typeface="Times New Roman" pitchFamily="18" charset="0"/>
                  <a:defRPr sz="2800">
                    <a:solidFill>
                      <a:srgbClr val="000000"/>
                    </a:solidFill>
                    <a:effectLst>
                      <a:outerShdw blurRad="38100" dist="38100" dir="2700000" algn="tl">
                        <a:srgbClr val="C0C0C0"/>
                      </a:outerShdw>
                    </a:effectLst>
                    <a:latin typeface="+mn-lt"/>
                    <a:ea typeface="+mn-ea"/>
                    <a:cs typeface="MS Gothic"/>
                  </a:defRPr>
                </a:lvl1pPr>
                <a:lvl2pPr marL="742950" indent="-285750" algn="l" defTabSz="449263" rtl="0" eaLnBrk="0" fontAlgn="base" hangingPunct="0">
                  <a:spcBef>
                    <a:spcPts val="300"/>
                  </a:spcBef>
                  <a:spcAft>
                    <a:spcPts val="300"/>
                  </a:spcAft>
                  <a:buClr>
                    <a:srgbClr val="000000"/>
                  </a:buClr>
                  <a:buSzPct val="100000"/>
                  <a:buFont typeface="Times New Roman" pitchFamily="18" charset="0"/>
                  <a:defRPr sz="2400">
                    <a:solidFill>
                      <a:srgbClr val="000000"/>
                    </a:solidFill>
                    <a:effectLst>
                      <a:outerShdw blurRad="38100" dist="38100" dir="2700000" algn="tl">
                        <a:srgbClr val="C0C0C0"/>
                      </a:outerShdw>
                    </a:effectLst>
                    <a:latin typeface="+mn-lt"/>
                    <a:ea typeface="+mn-ea"/>
                    <a:cs typeface="MS Gothic"/>
                  </a:defRPr>
                </a:lvl2pPr>
                <a:lvl3pPr marL="11430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3pPr>
                <a:lvl4pPr marL="16002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4pPr>
                <a:lvl5pPr marL="2057400" indent="-228600" algn="l" defTabSz="449263" rtl="0" eaLnBrk="0" fontAlgn="base" hangingPunct="0">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cs typeface="MS Gothic"/>
                  </a:defRPr>
                </a:lvl5pPr>
                <a:lvl6pPr marL="25146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6pPr>
                <a:lvl7pPr marL="29718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7pPr>
                <a:lvl8pPr marL="34290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8pPr>
                <a:lvl9pPr marL="3886200" indent="-228600" algn="l" defTabSz="449263" rtl="0" fontAlgn="base">
                  <a:spcBef>
                    <a:spcPts val="250"/>
                  </a:spcBef>
                  <a:spcAft>
                    <a:spcPts val="250"/>
                  </a:spcAft>
                  <a:buClr>
                    <a:srgbClr val="000000"/>
                  </a:buClr>
                  <a:buSzPct val="100000"/>
                  <a:buFont typeface="Times New Roman" pitchFamily="18" charset="0"/>
                  <a:defRPr sz="2000">
                    <a:solidFill>
                      <a:srgbClr val="000000"/>
                    </a:solidFill>
                    <a:effectLst>
                      <a:outerShdw blurRad="38100" dist="38100" dir="2700000" algn="tl">
                        <a:srgbClr val="C0C0C0"/>
                      </a:outerShdw>
                    </a:effectLst>
                    <a:latin typeface="+mn-lt"/>
                    <a:ea typeface="+mn-ea"/>
                  </a:defRPr>
                </a:lvl9pPr>
              </a:lstStyle>
              <a:p>
                <a:pPr marL="457200" indent="-457200" eaLnBrk="1" hangingPunct="1">
                  <a:buFont typeface="Arial" panose="020B0604020202020204" pitchFamily="34" charset="0"/>
                  <a:buChar char="•"/>
                  <a:defRPr/>
                </a:pPr>
                <a:r>
                  <a:rPr lang="sv-SE" sz="2000" kern="0" dirty="0" smtClean="0">
                    <a:effectLst/>
                  </a:rPr>
                  <a:t>En </a:t>
                </a:r>
                <a:r>
                  <a:rPr lang="sv-SE" sz="2000" b="1" kern="0" dirty="0">
                    <a:effectLst/>
                  </a:rPr>
                  <a:t>f</a:t>
                </a:r>
                <a:r>
                  <a:rPr lang="sv-SE" sz="2000" b="1" kern="0" dirty="0" smtClean="0">
                    <a:effectLst/>
                  </a:rPr>
                  <a:t>inanspolitisk åtstramning </a:t>
                </a:r>
                <a:r>
                  <a:rPr lang="sv-SE" sz="2000" kern="0" dirty="0" smtClean="0">
                    <a:effectLst/>
                  </a:rPr>
                  <a:t>(</a:t>
                </a:r>
                <a:r>
                  <a:rPr lang="sv-SE" sz="2000" b="1" kern="0" dirty="0" smtClean="0">
                    <a:effectLst/>
                  </a:rPr>
                  <a:t>kontraktion</a:t>
                </a:r>
                <a:r>
                  <a:rPr lang="sv-SE" sz="2000" kern="0" dirty="0" smtClean="0">
                    <a:effectLst/>
                  </a:rPr>
                  <a:t>) minskar</a:t>
                </a:r>
                <a:r>
                  <a:rPr lang="sv-SE" sz="2000" b="1" i="1" kern="0" dirty="0" smtClean="0">
                    <a:effectLst/>
                  </a:rPr>
                  <a:t> </a:t>
                </a:r>
                <a:r>
                  <a:rPr lang="sv-SE" sz="2000" kern="0" dirty="0" smtClean="0">
                    <a:effectLst/>
                  </a:rPr>
                  <a:t>statens </a:t>
                </a:r>
                <a:r>
                  <a:rPr lang="sv-SE" sz="2000" kern="0" dirty="0">
                    <a:effectLst/>
                  </a:rPr>
                  <a:t>budgetunderskott (eller ökar överskottet). Åstadkoms genom ökning av skatten </a:t>
                </a:r>
                <a:r>
                  <a:rPr lang="sv-SE" sz="2000" i="1" kern="0" dirty="0">
                    <a:effectLst/>
                  </a:rPr>
                  <a:t>T </a:t>
                </a:r>
                <a:r>
                  <a:rPr lang="sv-SE" sz="2000" kern="0" dirty="0">
                    <a:effectLst/>
                  </a:rPr>
                  <a:t>eller minskning av offentlig </a:t>
                </a:r>
                <a:r>
                  <a:rPr lang="sv-SE" sz="2000" kern="0" dirty="0" smtClean="0">
                    <a:effectLst/>
                  </a:rPr>
                  <a:t>konsumtion </a:t>
                </a:r>
                <a:r>
                  <a:rPr lang="sv-SE" sz="2000" i="1" kern="0" dirty="0" smtClean="0">
                    <a:effectLst/>
                  </a:rPr>
                  <a:t>G</a:t>
                </a:r>
                <a:r>
                  <a:rPr lang="sv-SE" sz="2000" kern="0" dirty="0" smtClean="0">
                    <a:effectLst/>
                  </a:rPr>
                  <a:t>. </a:t>
                </a:r>
              </a:p>
              <a:p>
                <a:pPr marL="457200" indent="-457200" eaLnBrk="1" hangingPunct="1">
                  <a:buFont typeface="Arial" panose="020B0604020202020204" pitchFamily="34" charset="0"/>
                  <a:buChar char="•"/>
                  <a:defRPr/>
                </a:pPr>
                <a:r>
                  <a:rPr lang="sv-SE" sz="2000" kern="0" dirty="0" smtClean="0">
                    <a:effectLst/>
                  </a:rPr>
                  <a:t>En </a:t>
                </a:r>
                <a:r>
                  <a:rPr lang="sv-SE" sz="2000" kern="0" dirty="0">
                    <a:effectLst/>
                  </a:rPr>
                  <a:t>ökning underskottet (eller minskning av överskottet) kallas </a:t>
                </a:r>
                <a:r>
                  <a:rPr lang="sv-SE" sz="2000" b="1" i="1" kern="0" dirty="0">
                    <a:effectLst/>
                  </a:rPr>
                  <a:t>finanspolitisk </a:t>
                </a:r>
                <a:r>
                  <a:rPr lang="sv-SE" sz="2000" b="1" i="1" kern="0" dirty="0" smtClean="0">
                    <a:effectLst/>
                  </a:rPr>
                  <a:t>stimulans </a:t>
                </a:r>
                <a:r>
                  <a:rPr lang="sv-SE" sz="2000" kern="0" dirty="0" smtClean="0">
                    <a:effectLst/>
                  </a:rPr>
                  <a:t>(</a:t>
                </a:r>
                <a:r>
                  <a:rPr lang="sv-SE" sz="2000" b="1" i="1" kern="0" dirty="0" smtClean="0">
                    <a:effectLst/>
                  </a:rPr>
                  <a:t>expansion</a:t>
                </a:r>
                <a:r>
                  <a:rPr lang="sv-SE" sz="2000" kern="0" dirty="0" smtClean="0">
                    <a:effectLst/>
                  </a:rPr>
                  <a:t>).</a:t>
                </a:r>
              </a:p>
              <a:p>
                <a:pPr marL="457200" indent="-457200" eaLnBrk="1" hangingPunct="1">
                  <a:buFont typeface="Arial" panose="020B0604020202020204" pitchFamily="34" charset="0"/>
                  <a:buChar char="•"/>
                  <a:defRPr/>
                </a:pPr>
                <a:r>
                  <a:rPr lang="sv-SE" sz="2000" kern="0" dirty="0" smtClean="0">
                    <a:effectLst/>
                  </a:rPr>
                  <a:t>Vad blir effekten i </a:t>
                </a:r>
                <a:r>
                  <a:rPr lang="sv-SE" sz="2000" i="1" kern="0" dirty="0" smtClean="0">
                    <a:effectLst/>
                  </a:rPr>
                  <a:t>IS-LM</a:t>
                </a:r>
                <a:r>
                  <a:rPr lang="sv-SE" sz="2000" kern="0" dirty="0" smtClean="0">
                    <a:effectLst/>
                  </a:rPr>
                  <a:t> modellen av en förändring i finanspolitiken?</a:t>
                </a:r>
              </a:p>
              <a:p>
                <a:pPr marL="457200" indent="-457200" eaLnBrk="1" hangingPunct="1">
                  <a:buFont typeface="Arial" panose="020B0604020202020204" pitchFamily="34" charset="0"/>
                  <a:buChar char="•"/>
                  <a:defRPr/>
                </a:pPr>
                <a:r>
                  <a:rPr lang="sv-SE" sz="2000" b="1" kern="0" dirty="0" smtClean="0">
                    <a:effectLst/>
                  </a:rPr>
                  <a:t>Steg 1</a:t>
                </a:r>
                <a:r>
                  <a:rPr lang="sv-SE" sz="2000" kern="0" dirty="0" smtClean="0">
                    <a:effectLst/>
                  </a:rPr>
                  <a:t>. Avgör om förändingen påverkar </a:t>
                </a:r>
                <a:r>
                  <a:rPr lang="sv-SE" sz="2000" i="1" kern="0" dirty="0" smtClean="0">
                    <a:effectLst/>
                  </a:rPr>
                  <a:t>IS- </a:t>
                </a:r>
                <a:r>
                  <a:rPr lang="sv-SE" sz="2000" kern="0" dirty="0" smtClean="0">
                    <a:effectLst/>
                  </a:rPr>
                  <a:t>eller </a:t>
                </a:r>
                <a:r>
                  <a:rPr lang="sv-SE" sz="2000" i="1" kern="0" dirty="0" smtClean="0">
                    <a:effectLst/>
                  </a:rPr>
                  <a:t>LM-</a:t>
                </a:r>
                <a:r>
                  <a:rPr lang="sv-SE" sz="2000" kern="0" dirty="0" smtClean="0">
                    <a:effectLst/>
                  </a:rPr>
                  <a:t>sambandet (eller båda) och hur kurvorna förskjuts.</a:t>
                </a:r>
              </a:p>
              <a:p>
                <a:pPr marL="457200" indent="-457200" eaLnBrk="1" hangingPunct="1">
                  <a:buFont typeface="Arial" panose="020B0604020202020204" pitchFamily="34" charset="0"/>
                  <a:buChar char="•"/>
                  <a:defRPr/>
                </a:pPr>
                <a:r>
                  <a:rPr lang="sv-SE" sz="2000" kern="0" dirty="0" smtClean="0">
                    <a:effectLst/>
                  </a:rPr>
                  <a:t>Enklast via matematiska uttrycken:</a:t>
                </a:r>
              </a:p>
              <a:p>
                <a:pPr marL="857250" lvl="1" indent="-457200" eaLnBrk="1" hangingPunct="1">
                  <a:spcBef>
                    <a:spcPts val="0"/>
                  </a:spcBef>
                  <a:spcAft>
                    <a:spcPts val="0"/>
                  </a:spcAft>
                  <a:buFont typeface="Arial" panose="020B0604020202020204" pitchFamily="34" charset="0"/>
                  <a:buChar char="•"/>
                  <a:defRPr/>
                </a:pPr>
                <a:r>
                  <a:rPr lang="sv-SE" sz="1800" i="1" kern="0" dirty="0" smtClean="0">
                    <a:solidFill>
                      <a:schemeClr val="tx1"/>
                    </a:solidFill>
                    <a:effectLst/>
                    <a:sym typeface="Symbol"/>
                  </a:rPr>
                  <a:t>IS:</a:t>
                </a:r>
                <a:r>
                  <a:rPr lang="sv-SE" sz="1800" kern="0" dirty="0">
                    <a:solidFill>
                      <a:schemeClr val="tx1"/>
                    </a:solidFill>
                    <a:effectLst/>
                    <a:sym typeface="Symbol"/>
                  </a:rPr>
                  <a:t> </a:t>
                </a:r>
                <a:r>
                  <a:rPr lang="sv-SE" sz="1800" i="1" kern="0" dirty="0">
                    <a:solidFill>
                      <a:schemeClr val="tx1"/>
                    </a:solidFill>
                    <a:effectLst/>
                    <a:sym typeface="Symbol"/>
                  </a:rPr>
                  <a:t>Y = C</a:t>
                </a:r>
                <a:r>
                  <a:rPr lang="sv-SE" sz="2000" kern="0" dirty="0">
                    <a:solidFill>
                      <a:schemeClr val="tx1"/>
                    </a:solidFill>
                    <a:effectLst/>
                    <a:sym typeface="Symbol"/>
                  </a:rPr>
                  <a:t>(</a:t>
                </a:r>
                <a:r>
                  <a:rPr lang="sv-SE" sz="1800" i="1" kern="0" dirty="0">
                    <a:solidFill>
                      <a:schemeClr val="tx1"/>
                    </a:solidFill>
                    <a:effectLst/>
                    <a:sym typeface="Symbol"/>
                  </a:rPr>
                  <a:t>Y-T</a:t>
                </a:r>
                <a:r>
                  <a:rPr lang="sv-SE" sz="1800" kern="0" dirty="0">
                    <a:solidFill>
                      <a:schemeClr val="tx1"/>
                    </a:solidFill>
                    <a:effectLst/>
                    <a:sym typeface="Symbol"/>
                  </a:rPr>
                  <a:t>) +</a:t>
                </a:r>
                <a:r>
                  <a:rPr lang="sv-SE" sz="1800" kern="0" dirty="0">
                    <a:solidFill>
                      <a:schemeClr val="tx1"/>
                    </a:solidFill>
                    <a:effectLst/>
                  </a:rPr>
                  <a:t> </a:t>
                </a:r>
                <a:r>
                  <a:rPr lang="sv-SE" sz="1800" i="1" kern="0" dirty="0">
                    <a:solidFill>
                      <a:schemeClr val="tx1"/>
                    </a:solidFill>
                    <a:effectLst/>
                  </a:rPr>
                  <a:t>I</a:t>
                </a:r>
                <a:r>
                  <a:rPr lang="sv-SE" sz="1800" kern="0" dirty="0">
                    <a:solidFill>
                      <a:schemeClr val="tx1"/>
                    </a:solidFill>
                    <a:effectLst/>
                  </a:rPr>
                  <a:t>(</a:t>
                </a:r>
                <a:r>
                  <a:rPr lang="sv-SE" sz="1800" i="1" kern="0" dirty="0" err="1">
                    <a:solidFill>
                      <a:schemeClr val="tx1"/>
                    </a:solidFill>
                    <a:effectLst/>
                  </a:rPr>
                  <a:t>Y,i</a:t>
                </a:r>
                <a:r>
                  <a:rPr lang="sv-SE" sz="1800" kern="0" dirty="0">
                    <a:solidFill>
                      <a:schemeClr val="tx1"/>
                    </a:solidFill>
                    <a:effectLst/>
                  </a:rPr>
                  <a:t>) + </a:t>
                </a:r>
                <a:r>
                  <a:rPr lang="sv-SE" sz="1800" i="1" kern="0" dirty="0">
                    <a:solidFill>
                      <a:schemeClr val="tx1"/>
                    </a:solidFill>
                    <a:effectLst/>
                  </a:rPr>
                  <a:t>G</a:t>
                </a:r>
              </a:p>
              <a:p>
                <a:pPr marL="857250" lvl="1" indent="-457200" eaLnBrk="1" hangingPunct="1">
                  <a:spcBef>
                    <a:spcPts val="0"/>
                  </a:spcBef>
                  <a:spcAft>
                    <a:spcPts val="0"/>
                  </a:spcAft>
                  <a:buFont typeface="Arial" panose="020B0604020202020204" pitchFamily="34" charset="0"/>
                  <a:buChar char="•"/>
                  <a:defRPr/>
                </a:pPr>
                <a:r>
                  <a:rPr lang="sv-SE" sz="1800" kern="0" dirty="0" smtClean="0">
                    <a:effectLst/>
                  </a:rPr>
                  <a:t> </a:t>
                </a:r>
                <a:r>
                  <a:rPr lang="sv-SE" sz="1800" i="1" kern="0" dirty="0">
                    <a:solidFill>
                      <a:schemeClr val="tx1"/>
                    </a:solidFill>
                    <a:effectLst/>
                  </a:rPr>
                  <a:t>LM:  </a:t>
                </a:r>
                <a14:m>
                  <m:oMath xmlns:m="http://schemas.openxmlformats.org/officeDocument/2006/math">
                    <m:f>
                      <m:fPr>
                        <m:ctrlPr>
                          <a:rPr lang="sv-SE" sz="2000" i="1" kern="0">
                            <a:solidFill>
                              <a:schemeClr val="tx1"/>
                            </a:solidFill>
                            <a:effectLst/>
                            <a:latin typeface="Cambria Math"/>
                          </a:rPr>
                        </m:ctrlPr>
                      </m:fPr>
                      <m:num>
                        <m:r>
                          <a:rPr lang="sv-SE" sz="2000" i="1" kern="0">
                            <a:solidFill>
                              <a:schemeClr val="tx1"/>
                            </a:solidFill>
                            <a:effectLst/>
                            <a:latin typeface="Cambria Math"/>
                          </a:rPr>
                          <m:t>𝑀</m:t>
                        </m:r>
                      </m:num>
                      <m:den>
                        <m:r>
                          <a:rPr lang="sv-SE" sz="2000" i="1" kern="0">
                            <a:solidFill>
                              <a:schemeClr val="tx1"/>
                            </a:solidFill>
                            <a:effectLst/>
                            <a:latin typeface="Cambria Math"/>
                          </a:rPr>
                          <m:t>𝑃</m:t>
                        </m:r>
                      </m:den>
                    </m:f>
                    <m:r>
                      <a:rPr lang="sv-SE" sz="2000" i="1" kern="0">
                        <a:solidFill>
                          <a:schemeClr val="tx1"/>
                        </a:solidFill>
                        <a:effectLst/>
                        <a:latin typeface="Cambria Math"/>
                      </a:rPr>
                      <m:t>= </m:t>
                    </m:r>
                  </m:oMath>
                </a14:m>
                <a:r>
                  <a:rPr lang="sv-SE" sz="1800" i="1" kern="0" dirty="0">
                    <a:solidFill>
                      <a:schemeClr val="tx1"/>
                    </a:solidFill>
                    <a:effectLst/>
                  </a:rPr>
                  <a:t>Y </a:t>
                </a:r>
                <a:r>
                  <a:rPr lang="sv-SE" sz="1800" kern="0" baseline="15000" dirty="0">
                    <a:solidFill>
                      <a:schemeClr val="tx1"/>
                    </a:solidFill>
                    <a:effectLst/>
                    <a:sym typeface="Symbol"/>
                  </a:rPr>
                  <a:t></a:t>
                </a:r>
                <a:r>
                  <a:rPr lang="sv-SE" sz="1800" i="1" kern="0" dirty="0">
                    <a:solidFill>
                      <a:schemeClr val="tx1"/>
                    </a:solidFill>
                    <a:effectLst/>
                    <a:sym typeface="Symbol"/>
                  </a:rPr>
                  <a:t> L</a:t>
                </a:r>
                <a:r>
                  <a:rPr lang="sv-SE" sz="1800" kern="0" dirty="0">
                    <a:solidFill>
                      <a:schemeClr val="tx1"/>
                    </a:solidFill>
                    <a:effectLst/>
                    <a:sym typeface="Symbol"/>
                  </a:rPr>
                  <a:t>(</a:t>
                </a:r>
                <a:r>
                  <a:rPr lang="sv-SE" sz="1800" i="1" kern="0" dirty="0">
                    <a:solidFill>
                      <a:schemeClr val="tx1"/>
                    </a:solidFill>
                    <a:effectLst/>
                    <a:sym typeface="Symbol"/>
                  </a:rPr>
                  <a:t>i</a:t>
                </a:r>
                <a:r>
                  <a:rPr lang="sv-SE" sz="1800" kern="0" dirty="0" smtClean="0">
                    <a:solidFill>
                      <a:schemeClr val="tx1"/>
                    </a:solidFill>
                    <a:effectLst/>
                    <a:sym typeface="Symbol"/>
                  </a:rPr>
                  <a:t>)</a:t>
                </a:r>
              </a:p>
              <a:p>
                <a:pPr marL="457200" indent="-457200" eaLnBrk="1" hangingPunct="1">
                  <a:spcBef>
                    <a:spcPts val="0"/>
                  </a:spcBef>
                  <a:spcAft>
                    <a:spcPts val="0"/>
                  </a:spcAft>
                  <a:buFont typeface="Arial" panose="020B0604020202020204" pitchFamily="34" charset="0"/>
                  <a:buChar char="•"/>
                  <a:defRPr/>
                </a:pPr>
                <a:r>
                  <a:rPr lang="sv-SE" sz="2000" b="1" kern="0" dirty="0">
                    <a:effectLst/>
                  </a:rPr>
                  <a:t>Steg </a:t>
                </a:r>
                <a:r>
                  <a:rPr lang="sv-SE" sz="2000" b="1" kern="0" dirty="0" smtClean="0">
                    <a:effectLst/>
                  </a:rPr>
                  <a:t>2. </a:t>
                </a:r>
                <a:r>
                  <a:rPr lang="sv-SE" sz="2000" kern="0" dirty="0" smtClean="0">
                    <a:effectLst/>
                  </a:rPr>
                  <a:t>Visa i </a:t>
                </a:r>
                <a:r>
                  <a:rPr lang="sv-SE" sz="2000" i="1" kern="0" dirty="0" smtClean="0">
                    <a:effectLst/>
                  </a:rPr>
                  <a:t>IS-LM</a:t>
                </a:r>
                <a:r>
                  <a:rPr lang="sv-SE" sz="2000" kern="0" dirty="0" smtClean="0">
                    <a:effectLst/>
                  </a:rPr>
                  <a:t>-diagrammet hur jämvikten ändras.</a:t>
                </a:r>
              </a:p>
              <a:p>
                <a:pPr marL="457200" indent="-457200" eaLnBrk="1" hangingPunct="1">
                  <a:spcBef>
                    <a:spcPts val="0"/>
                  </a:spcBef>
                  <a:spcAft>
                    <a:spcPts val="0"/>
                  </a:spcAft>
                  <a:buFont typeface="Arial" panose="020B0604020202020204" pitchFamily="34" charset="0"/>
                  <a:buChar char="•"/>
                  <a:defRPr/>
                </a:pPr>
                <a:r>
                  <a:rPr lang="sv-SE" sz="2000" b="1" kern="0" dirty="0">
                    <a:solidFill>
                      <a:schemeClr val="tx1"/>
                    </a:solidFill>
                    <a:effectLst/>
                    <a:sym typeface="Symbol"/>
                  </a:rPr>
                  <a:t>Steg 3.</a:t>
                </a:r>
                <a:r>
                  <a:rPr lang="sv-SE" sz="2000" kern="0" dirty="0">
                    <a:solidFill>
                      <a:schemeClr val="tx1"/>
                    </a:solidFill>
                    <a:effectLst/>
                    <a:sym typeface="Symbol"/>
                  </a:rPr>
                  <a:t> Förklara i ord</a:t>
                </a:r>
                <a:r>
                  <a:rPr lang="sv-SE" sz="2000" kern="0" dirty="0" smtClean="0">
                    <a:solidFill>
                      <a:schemeClr val="tx1"/>
                    </a:solidFill>
                    <a:effectLst/>
                    <a:sym typeface="Symbol"/>
                  </a:rPr>
                  <a:t>.</a:t>
                </a:r>
                <a:endParaRPr lang="sv-SE" sz="2000" kern="0" dirty="0">
                  <a:solidFill>
                    <a:schemeClr val="tx1"/>
                  </a:solidFill>
                  <a:effectLst>
                    <a:outerShdw blurRad="38100" dist="38100" dir="2700000" algn="tl">
                      <a:srgbClr val="000000">
                        <a:alpha val="43137"/>
                      </a:srgbClr>
                    </a:outerShdw>
                  </a:effectLst>
                  <a:sym typeface="Symbol"/>
                </a:endParaRPr>
              </a:p>
            </p:txBody>
          </p:sp>
        </mc:Choice>
        <mc:Fallback xmlns="">
          <p:sp>
            <p:nvSpPr>
              <p:cNvPr id="8" name="Rectangle 3"/>
              <p:cNvSpPr txBox="1">
                <a:spLocks noRot="1" noChangeAspect="1" noMove="1" noResize="1" noEditPoints="1" noAdjustHandles="1" noChangeArrowheads="1" noChangeShapeType="1" noTextEdit="1"/>
              </p:cNvSpPr>
              <p:nvPr/>
            </p:nvSpPr>
            <p:spPr bwMode="auto">
              <a:xfrm>
                <a:off x="610580" y="1412776"/>
                <a:ext cx="7922840" cy="4344988"/>
              </a:xfrm>
              <a:prstGeom prst="rect">
                <a:avLst/>
              </a:prstGeom>
              <a:blipFill rotWithShape="1">
                <a:blip r:embed="rId2"/>
                <a:stretch>
                  <a:fillRect l="-692" t="-561" r="-77" b="-16269"/>
                </a:stretch>
              </a:blip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left)">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wipe(left)">
                                      <p:cBhvr>
                                        <p:cTn id="12" dur="5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wipe(left)">
                                      <p:cBhvr>
                                        <p:cTn id="17" dur="5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wipe(left)">
                                      <p:cBhvr>
                                        <p:cTn id="22" dur="5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wipe(left)">
                                      <p:cBhvr>
                                        <p:cTn id="27" dur="5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wipe(left)">
                                      <p:cBhvr>
                                        <p:cTn id="32" dur="5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wipe(left)">
                                      <p:cBhvr>
                                        <p:cTn id="37" dur="5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8">
                                            <p:txEl>
                                              <p:pRg st="7" end="7"/>
                                            </p:txEl>
                                          </p:spTgt>
                                        </p:tgtEl>
                                        <p:attrNameLst>
                                          <p:attrName>style.visibility</p:attrName>
                                        </p:attrNameLst>
                                      </p:cBhvr>
                                      <p:to>
                                        <p:strVal val="visible"/>
                                      </p:to>
                                    </p:set>
                                    <p:animEffect transition="in" filter="wipe(left)">
                                      <p:cBhvr>
                                        <p:cTn id="42" dur="500"/>
                                        <p:tgtEl>
                                          <p:spTgt spid="8">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8">
                                            <p:txEl>
                                              <p:pRg st="8" end="8"/>
                                            </p:txEl>
                                          </p:spTgt>
                                        </p:tgtEl>
                                        <p:attrNameLst>
                                          <p:attrName>style.visibility</p:attrName>
                                        </p:attrNameLst>
                                      </p:cBhvr>
                                      <p:to>
                                        <p:strVal val="visible"/>
                                      </p:to>
                                    </p:set>
                                    <p:animEffect transition="in" filter="wipe(left)">
                                      <p:cBhvr>
                                        <p:cTn id="47" dur="500"/>
                                        <p:tgtEl>
                                          <p:spTgt spid="8">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bldLvl="2"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0">
          <a:gsLst>
            <a:gs pos="0">
              <a:srgbClr val="003300"/>
            </a:gs>
            <a:gs pos="100000">
              <a:srgbClr val="66FF66"/>
            </a:gs>
          </a:gsLst>
          <a:lin ang="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455613" marR="0" indent="-455613" algn="ctr" defTabSz="914400" rtl="0" eaLnBrk="0" fontAlgn="base" latinLnBrk="0" hangingPunct="0">
          <a:lnSpc>
            <a:spcPct val="100000"/>
          </a:lnSpc>
          <a:spcBef>
            <a:spcPct val="75000"/>
          </a:spcBef>
          <a:spcAft>
            <a:spcPct val="0"/>
          </a:spcAft>
          <a:buClr>
            <a:schemeClr val="tx1"/>
          </a:buClr>
          <a:buSzTx/>
          <a:buFontTx/>
          <a:buChar char="•"/>
          <a:tabLst/>
          <a:defRPr kumimoji="0" lang="en-US" altLang="sv-SE"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gradFill rotWithShape="0">
          <a:gsLst>
            <a:gs pos="0">
              <a:srgbClr val="003300"/>
            </a:gs>
            <a:gs pos="100000">
              <a:srgbClr val="66FF66"/>
            </a:gs>
          </a:gsLst>
          <a:lin ang="0" scaled="1"/>
        </a:gra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455613" marR="0" indent="-455613" algn="ctr" defTabSz="914400" rtl="0" eaLnBrk="0" fontAlgn="base" latinLnBrk="0" hangingPunct="0">
          <a:lnSpc>
            <a:spcPct val="100000"/>
          </a:lnSpc>
          <a:spcBef>
            <a:spcPct val="75000"/>
          </a:spcBef>
          <a:spcAft>
            <a:spcPct val="0"/>
          </a:spcAft>
          <a:buClr>
            <a:schemeClr val="tx1"/>
          </a:buClr>
          <a:buSzTx/>
          <a:buFontTx/>
          <a:buChar char="•"/>
          <a:tabLst/>
          <a:defRPr kumimoji="0" lang="en-US" altLang="sv-SE"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4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5_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MS Gothic"/>
        <a:cs typeface=""/>
      </a:majorFont>
      <a:minorFont>
        <a:latin typeface="Arial"/>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8" charset="0"/>
          <a:buNone/>
          <a:tabLst/>
          <a:defRPr kumimoji="0" lang="en-GB" sz="2400" b="0" i="0" u="none" strike="noStrike" cap="none" normalizeH="0" baseline="0" smtClean="0">
            <a:ln>
              <a:noFill/>
            </a:ln>
            <a:solidFill>
              <a:schemeClr val="bg1"/>
            </a:solidFill>
            <a:effectLst/>
            <a:latin typeface="Times New Roman" pitchFamily="18" charset="0"/>
            <a:ea typeface="MS Gothic" pitchFamily="49" charset="-128"/>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22567</TotalTime>
  <Words>4688</Words>
  <Application>Microsoft Office PowerPoint</Application>
  <PresentationFormat>On-screen Show (4:3)</PresentationFormat>
  <Paragraphs>507</Paragraphs>
  <Slides>36</Slides>
  <Notes>8</Notes>
  <HiddenSlides>0</HiddenSlides>
  <MMClips>0</MMClips>
  <ScaleCrop>false</ScaleCrop>
  <HeadingPairs>
    <vt:vector size="6" baseType="variant">
      <vt:variant>
        <vt:lpstr>Theme</vt:lpstr>
      </vt:variant>
      <vt:variant>
        <vt:i4>6</vt:i4>
      </vt:variant>
      <vt:variant>
        <vt:lpstr>Embedded OLE Servers</vt:lpstr>
      </vt:variant>
      <vt:variant>
        <vt:i4>2</vt:i4>
      </vt:variant>
      <vt:variant>
        <vt:lpstr>Slide Titles</vt:lpstr>
      </vt:variant>
      <vt:variant>
        <vt:i4>36</vt:i4>
      </vt:variant>
    </vt:vector>
  </HeadingPairs>
  <TitlesOfParts>
    <vt:vector size="44" baseType="lpstr">
      <vt:lpstr>Default Design</vt:lpstr>
      <vt:lpstr>1_Default Design</vt:lpstr>
      <vt:lpstr>2_Default Design</vt:lpstr>
      <vt:lpstr>3_Default Design</vt:lpstr>
      <vt:lpstr>4_Default Design</vt:lpstr>
      <vt:lpstr>5_Default Design</vt:lpstr>
      <vt:lpstr>Equation</vt:lpstr>
      <vt:lpstr>Ekvation</vt:lpstr>
      <vt:lpstr>Sammanfattning</vt:lpstr>
      <vt:lpstr>BNP</vt:lpstr>
      <vt:lpstr>Sammanfattning: Kort sikt</vt:lpstr>
      <vt:lpstr>Sammanfattning: Medellång sikt</vt:lpstr>
      <vt:lpstr>Sammanfattning: Lång sikt</vt:lpstr>
      <vt:lpstr>Härledning av IS-kurvan</vt:lpstr>
      <vt:lpstr>Härledning av LM - kurvan</vt:lpstr>
      <vt:lpstr>IS- och LM-sambanden tillsammans</vt:lpstr>
      <vt:lpstr>Finanspolitik</vt:lpstr>
      <vt:lpstr>Penningpolitik</vt:lpstr>
      <vt:lpstr>Varumarknadsjämvikt (IS-sambandet) i en öppen ekonomi</vt:lpstr>
      <vt:lpstr>Jämvikt på varumarknaden och nettoexport</vt:lpstr>
      <vt:lpstr>Minskad Nettoexport 45-graders diagrammet</vt:lpstr>
      <vt:lpstr>IS-LM i den öppna ekonomin</vt:lpstr>
      <vt:lpstr>Effekter av en expansiv finanspolitik</vt:lpstr>
      <vt:lpstr>Effekt av expansiv finanspolitik med fast växelkurs</vt:lpstr>
      <vt:lpstr>Effekter av en åtstramande penningpolitik</vt:lpstr>
      <vt:lpstr>Ökad riskpremie på svenska kronor</vt:lpstr>
      <vt:lpstr>AS-AD modellen för sluten ekonomi</vt:lpstr>
      <vt:lpstr>AS-AD modellens dynamik</vt:lpstr>
      <vt:lpstr>En finanspolitisk åtstramning i en sluten ekonomi</vt:lpstr>
      <vt:lpstr>Minskat arbetsutbud</vt:lpstr>
      <vt:lpstr>Härledning av AD-kurvan för en öppen ekonomi</vt:lpstr>
      <vt:lpstr>PowerPoint Presentation</vt:lpstr>
      <vt:lpstr>Penningpolitisk neutralitet på medellång sikt</vt:lpstr>
      <vt:lpstr>PowerPoint Presentation</vt:lpstr>
      <vt:lpstr>Finanspolitiska effekter på medellång sikt vid flytande växelkurs</vt:lpstr>
      <vt:lpstr>Dynamiska effekter av finanspolitik med flytande växelkurs</vt:lpstr>
      <vt:lpstr>Lång sikt Solow-modellen</vt:lpstr>
      <vt:lpstr>Stationärt läge </vt:lpstr>
      <vt:lpstr>Ökning av sparandet</vt:lpstr>
      <vt:lpstr>Balanserad tillväxt</vt:lpstr>
      <vt:lpstr>Solowmodellen med tillväxt</vt:lpstr>
      <vt:lpstr>Högre befolkningstillväxt</vt:lpstr>
      <vt:lpstr>Övrigt viktigt</vt:lpstr>
      <vt:lpstr>Tips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5:  Goods and Financial Markets:  The IS-LM Model</dc:title>
  <dc:subject>Macroeconomics, 3/e, Blanchard</dc:subject>
  <dc:creator>Fernando Quijano and Yvonn Quijano</dc:creator>
  <cp:lastModifiedBy>hasslerj</cp:lastModifiedBy>
  <cp:revision>317</cp:revision>
  <cp:lastPrinted>2020-12-09T07:58:59Z</cp:lastPrinted>
  <dcterms:created xsi:type="dcterms:W3CDTF">2001-01-09T19:01:00Z</dcterms:created>
  <dcterms:modified xsi:type="dcterms:W3CDTF">2022-05-18T13:24:10Z</dcterms:modified>
</cp:coreProperties>
</file>