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6"/>
  </p:notesMasterIdLst>
  <p:handoutMasterIdLst>
    <p:handoutMasterId r:id="rId7"/>
  </p:handoutMasterIdLst>
  <p:sldIdLst>
    <p:sldId id="379" r:id="rId3"/>
    <p:sldId id="377" r:id="rId4"/>
    <p:sldId id="385" r:id="rId5"/>
  </p:sldIdLst>
  <p:sldSz cx="9144000" cy="6858000" type="screen4x3"/>
  <p:notesSz cx="6642100" cy="9853613"/>
  <p:custDataLst>
    <p:tags r:id="rId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430">
          <p15:clr>
            <a:srgbClr val="A4A3A4"/>
          </p15:clr>
        </p15:guide>
        <p15:guide id="2" pos="70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33"/>
    <a:srgbClr val="FF3300"/>
    <a:srgbClr val="9ED3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11" autoAdjust="0"/>
    <p:restoredTop sz="70196" autoAdjust="0"/>
  </p:normalViewPr>
  <p:slideViewPr>
    <p:cSldViewPr>
      <p:cViewPr varScale="1">
        <p:scale>
          <a:sx n="80" d="100"/>
          <a:sy n="80" d="100"/>
        </p:scale>
        <p:origin x="-828" y="-96"/>
      </p:cViewPr>
      <p:guideLst>
        <p:guide orient="horz" pos="3339"/>
        <p:guide pos="703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\\NCS_FPR_SERVER\FPR\HEMMA\JOHANNAM\JOHANNAM\Data\Ber&#228;kningar\Principskiss%20stabiliseringspolitik%20vid%20olika%20m&#229;l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2089067123854922E-2"/>
          <c:y val="7.3617063492063498E-2"/>
          <c:w val="0.95549671335017705"/>
          <c:h val="0.90163806565781801"/>
        </c:manualLayout>
      </c:layout>
      <c:lineChart>
        <c:grouping val="standard"/>
        <c:varyColors val="0"/>
        <c:ser>
          <c:idx val="0"/>
          <c:order val="0"/>
          <c:tx>
            <c:strRef>
              <c:f>Blad1!$A$4</c:f>
              <c:strCache>
                <c:ptCount val="1"/>
                <c:pt idx="0">
                  <c:v>Strukturellt sparande vid 1%-mål</c:v>
                </c:pt>
              </c:strCache>
            </c:strRef>
          </c:tx>
          <c:spPr>
            <a:ln w="31750">
              <a:solidFill>
                <a:sysClr val="windowText" lastClr="000000"/>
              </a:solidFill>
              <a:prstDash val="sysDash"/>
            </a:ln>
          </c:spPr>
          <c:marker>
            <c:symbol val="none"/>
          </c:marker>
          <c:cat>
            <c:numRef>
              <c:f>Blad1!$B$3:$G$3</c:f>
              <c:numCache>
                <c:formatCode>General</c:formatCode>
                <c:ptCount val="6"/>
                <c:pt idx="0">
                  <c:v>0</c:v>
                </c:pt>
                <c:pt idx="1">
                  <c:v>3</c:v>
                </c:pt>
                <c:pt idx="2">
                  <c:v>6</c:v>
                </c:pt>
                <c:pt idx="3">
                  <c:v>9</c:v>
                </c:pt>
                <c:pt idx="4">
                  <c:v>12</c:v>
                </c:pt>
                <c:pt idx="5">
                  <c:v>15</c:v>
                </c:pt>
              </c:numCache>
            </c:numRef>
          </c:cat>
          <c:val>
            <c:numRef>
              <c:f>Blad1!$B$4:$G$4</c:f>
              <c:numCache>
                <c:formatCode>General</c:formatCode>
                <c:ptCount val="6"/>
                <c:pt idx="0">
                  <c:v>1</c:v>
                </c:pt>
                <c:pt idx="1">
                  <c:v>2.5</c:v>
                </c:pt>
                <c:pt idx="2">
                  <c:v>1</c:v>
                </c:pt>
                <c:pt idx="3">
                  <c:v>-0.5</c:v>
                </c:pt>
                <c:pt idx="4">
                  <c:v>1</c:v>
                </c:pt>
                <c:pt idx="5">
                  <c:v>2.5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2B38-4E74-B812-D35C80E848E3}"/>
            </c:ext>
          </c:extLst>
        </c:ser>
        <c:ser>
          <c:idx val="1"/>
          <c:order val="1"/>
          <c:tx>
            <c:strRef>
              <c:f>Blad1!$A$5</c:f>
              <c:strCache>
                <c:ptCount val="1"/>
                <c:pt idx="0">
                  <c:v>BNP-gap</c:v>
                </c:pt>
              </c:strCache>
            </c:strRef>
          </c:tx>
          <c:spPr>
            <a:ln w="31750">
              <a:solidFill>
                <a:srgbClr val="4F81BD"/>
              </a:solidFill>
              <a:prstDash val="solid"/>
            </a:ln>
          </c:spPr>
          <c:marker>
            <c:symbol val="none"/>
          </c:marker>
          <c:cat>
            <c:numRef>
              <c:f>Blad1!$B$3:$G$3</c:f>
              <c:numCache>
                <c:formatCode>General</c:formatCode>
                <c:ptCount val="6"/>
                <c:pt idx="0">
                  <c:v>0</c:v>
                </c:pt>
                <c:pt idx="1">
                  <c:v>3</c:v>
                </c:pt>
                <c:pt idx="2">
                  <c:v>6</c:v>
                </c:pt>
                <c:pt idx="3">
                  <c:v>9</c:v>
                </c:pt>
                <c:pt idx="4">
                  <c:v>12</c:v>
                </c:pt>
                <c:pt idx="5">
                  <c:v>15</c:v>
                </c:pt>
              </c:numCache>
            </c:numRef>
          </c:cat>
          <c:val>
            <c:numRef>
              <c:f>Blad1!$B$5:$G$5</c:f>
              <c:numCache>
                <c:formatCode>General</c:formatCode>
                <c:ptCount val="6"/>
                <c:pt idx="0">
                  <c:v>0</c:v>
                </c:pt>
                <c:pt idx="1">
                  <c:v>3</c:v>
                </c:pt>
                <c:pt idx="2">
                  <c:v>0</c:v>
                </c:pt>
                <c:pt idx="3">
                  <c:v>-3</c:v>
                </c:pt>
                <c:pt idx="4">
                  <c:v>0</c:v>
                </c:pt>
                <c:pt idx="5">
                  <c:v>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2B38-4E74-B812-D35C80E848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0174336"/>
        <c:axId val="360175872"/>
      </c:lineChart>
      <c:catAx>
        <c:axId val="360174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txPr>
          <a:bodyPr rot="0"/>
          <a:lstStyle/>
          <a:p>
            <a:pPr>
              <a:defRPr/>
            </a:pPr>
            <a:endParaRPr lang="sv-SE"/>
          </a:p>
        </c:txPr>
        <c:crossAx val="360175872"/>
        <c:crosses val="autoZero"/>
        <c:auto val="1"/>
        <c:lblAlgn val="ctr"/>
        <c:lblOffset val="100"/>
        <c:noMultiLvlLbl val="0"/>
      </c:catAx>
      <c:valAx>
        <c:axId val="360175872"/>
        <c:scaling>
          <c:orientation val="minMax"/>
          <c:max val="4"/>
          <c:min val="-4"/>
        </c:scaling>
        <c:delete val="0"/>
        <c:axPos val="l"/>
        <c:numFmt formatCode="#,##0" sourceLinked="0"/>
        <c:majorTickMark val="out"/>
        <c:minorTickMark val="out"/>
        <c:tickLblPos val="nextTo"/>
        <c:crossAx val="360174336"/>
        <c:crosses val="autoZero"/>
        <c:crossBetween val="midCat"/>
        <c:majorUnit val="1"/>
        <c:minorUnit val="0.5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59430407353728365"/>
          <c:y val="3.6269841269841191E-4"/>
          <c:w val="0.40569595959595967"/>
          <c:h val="0.14342519841269841"/>
        </c:manualLayout>
      </c:layout>
      <c:overlay val="0"/>
      <c:txPr>
        <a:bodyPr/>
        <a:lstStyle/>
        <a:p>
          <a:pPr>
            <a:defRPr sz="1400"/>
          </a:pPr>
          <a:endParaRPr lang="sv-SE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400">
          <a:latin typeface="Arial" pitchFamily="34" charset="0"/>
          <a:cs typeface="Arial" pitchFamily="34" charset="0"/>
        </a:defRPr>
      </a:pPr>
      <a:endParaRPr lang="sv-SE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552111678716752E-2"/>
          <c:y val="6.0820584721452596E-2"/>
          <c:w val="0.9140729035607027"/>
          <c:h val="0.7285307250272689"/>
        </c:manualLayout>
      </c:layout>
      <c:lineChart>
        <c:grouping val="standard"/>
        <c:varyColors val="0"/>
        <c:ser>
          <c:idx val="0"/>
          <c:order val="0"/>
          <c:tx>
            <c:v>Strukturellt sparande</c:v>
          </c:tx>
          <c:spPr>
            <a:ln w="38100">
              <a:solidFill>
                <a:schemeClr val="tx1"/>
              </a:solidFill>
              <a:prstDash val="dash"/>
            </a:ln>
          </c:spPr>
          <c:marker>
            <c:symbol val="none"/>
          </c:marker>
          <c:cat>
            <c:numRef>
              <c:f>Sheet1!$D$5:$M$5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Sheet1!$D$6:$M$6</c:f>
              <c:numCache>
                <c:formatCode>General</c:formatCode>
                <c:ptCount val="10"/>
                <c:pt idx="0">
                  <c:v>0.8</c:v>
                </c:pt>
                <c:pt idx="1">
                  <c:v>0.2</c:v>
                </c:pt>
                <c:pt idx="2">
                  <c:v>-0.7</c:v>
                </c:pt>
                <c:pt idx="3">
                  <c:v>-0.8</c:v>
                </c:pt>
                <c:pt idx="4">
                  <c:v>0.2</c:v>
                </c:pt>
                <c:pt idx="5">
                  <c:v>1</c:v>
                </c:pt>
                <c:pt idx="6">
                  <c:v>0.3</c:v>
                </c:pt>
                <c:pt idx="7">
                  <c:v>0.6</c:v>
                </c:pt>
                <c:pt idx="8">
                  <c:v>1.4</c:v>
                </c:pt>
                <c:pt idx="9">
                  <c:v>2.2000000000000002</c:v>
                </c:pt>
              </c:numCache>
            </c:numRef>
          </c:val>
          <c:smooth val="0"/>
        </c:ser>
        <c:ser>
          <c:idx val="1"/>
          <c:order val="1"/>
          <c:tx>
            <c:v>Finansiellt sparande</c:v>
          </c:tx>
          <c:spPr>
            <a:ln w="38100">
              <a:solidFill>
                <a:srgbClr val="00B050"/>
              </a:solidFill>
              <a:prstDash val="dash"/>
            </a:ln>
          </c:spPr>
          <c:marker>
            <c:symbol val="none"/>
          </c:marker>
          <c:cat>
            <c:numRef>
              <c:f>Sheet1!$D$5:$M$5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Sheet1!$D$7:$M$7</c:f>
              <c:numCache>
                <c:formatCode>General</c:formatCode>
                <c:ptCount val="10"/>
                <c:pt idx="0">
                  <c:v>-0.2</c:v>
                </c:pt>
                <c:pt idx="1">
                  <c:v>-1</c:v>
                </c:pt>
                <c:pt idx="2">
                  <c:v>-1.4</c:v>
                </c:pt>
                <c:pt idx="3">
                  <c:v>-1.6</c:v>
                </c:pt>
                <c:pt idx="4">
                  <c:v>0.3</c:v>
                </c:pt>
                <c:pt idx="5">
                  <c:v>0.9</c:v>
                </c:pt>
                <c:pt idx="6">
                  <c:v>0.3</c:v>
                </c:pt>
                <c:pt idx="7">
                  <c:v>0.6</c:v>
                </c:pt>
                <c:pt idx="8">
                  <c:v>1.4</c:v>
                </c:pt>
                <c:pt idx="9">
                  <c:v>2.1</c:v>
                </c:pt>
              </c:numCache>
            </c:numRef>
          </c:val>
          <c:smooth val="0"/>
        </c:ser>
        <c:ser>
          <c:idx val="2"/>
          <c:order val="2"/>
          <c:tx>
            <c:v>BNP-gap</c:v>
          </c:tx>
          <c:spPr>
            <a:ln w="5080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Sheet1!$D$5:$M$5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Sheet1!$D$8:$M$8</c:f>
              <c:numCache>
                <c:formatCode>General</c:formatCode>
                <c:ptCount val="10"/>
                <c:pt idx="0">
                  <c:v>-1.2</c:v>
                </c:pt>
                <c:pt idx="1">
                  <c:v>-2.4</c:v>
                </c:pt>
                <c:pt idx="2">
                  <c:v>-2.8</c:v>
                </c:pt>
                <c:pt idx="3">
                  <c:v>-2.2000000000000002</c:v>
                </c:pt>
                <c:pt idx="4">
                  <c:v>-1</c:v>
                </c:pt>
                <c:pt idx="5">
                  <c:v>-0.1</c:v>
                </c:pt>
                <c:pt idx="6">
                  <c:v>0.5</c:v>
                </c:pt>
                <c:pt idx="7">
                  <c:v>0.4</c:v>
                </c:pt>
                <c:pt idx="8">
                  <c:v>0.1</c:v>
                </c:pt>
                <c:pt idx="9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9950592"/>
        <c:axId val="359956480"/>
      </c:lineChart>
      <c:catAx>
        <c:axId val="359950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sv-SE"/>
          </a:p>
        </c:txPr>
        <c:crossAx val="359956480"/>
        <c:crosses val="autoZero"/>
        <c:auto val="1"/>
        <c:lblAlgn val="ctr"/>
        <c:lblOffset val="100"/>
        <c:noMultiLvlLbl val="0"/>
      </c:catAx>
      <c:valAx>
        <c:axId val="3599564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sv-SE"/>
          </a:p>
        </c:txPr>
        <c:crossAx val="3599505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4979883966339215"/>
          <c:y val="0.78453130053357301"/>
          <c:w val="0.31469860413750045"/>
          <c:h val="0.21180568792063917"/>
        </c:manualLayout>
      </c:layout>
      <c:overlay val="0"/>
      <c:txPr>
        <a:bodyPr/>
        <a:lstStyle/>
        <a:p>
          <a:pPr>
            <a:defRPr sz="1400"/>
          </a:pPr>
          <a:endParaRPr lang="sv-SE"/>
        </a:p>
      </c:txPr>
    </c:legend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0.00583</cdr:y>
    </cdr:from>
    <cdr:to>
      <cdr:x>0.29372</cdr:x>
      <cdr:y>0.06706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-47624" y="19051"/>
          <a:ext cx="1647825" cy="2000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lIns="0" tIns="0" rIns="0" bIns="0" rtlCol="0"/>
        <a:lstStyle xmlns:a="http://schemas.openxmlformats.org/drawingml/2006/main"/>
        <a:p xmlns:a="http://schemas.openxmlformats.org/drawingml/2006/main">
          <a:r>
            <a:rPr lang="sv-SE" sz="1400" i="1" dirty="0">
              <a:latin typeface="Arial" pitchFamily="34" charset="0"/>
              <a:cs typeface="Arial" pitchFamily="34" charset="0"/>
            </a:rPr>
            <a:t>Procent</a:t>
          </a:r>
          <a:r>
            <a:rPr lang="sv-SE" sz="1400" i="1" baseline="0" dirty="0">
              <a:latin typeface="Arial" pitchFamily="34" charset="0"/>
              <a:cs typeface="Arial" pitchFamily="34" charset="0"/>
            </a:rPr>
            <a:t> av BNP</a:t>
          </a:r>
          <a:endParaRPr lang="sv-SE" sz="1400" i="1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0.25124</cdr:x>
      <cdr:y>0.17145</cdr:y>
    </cdr:from>
    <cdr:to>
      <cdr:x>1</cdr:x>
      <cdr:y>0.17145</cdr:y>
    </cdr:to>
    <cdr:cxnSp macro="">
      <cdr:nvCxnSpPr>
        <cdr:cNvPr id="4" name="Rak pil 3"/>
        <cdr:cNvCxnSpPr/>
      </cdr:nvCxnSpPr>
      <cdr:spPr>
        <a:xfrm xmlns:a="http://schemas.openxmlformats.org/drawingml/2006/main">
          <a:off x="1592034" y="864096"/>
          <a:ext cx="4744670" cy="0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ysClr val="windowText" lastClr="000000"/>
          </a:solidFill>
          <a:headEnd type="arrow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0.39197</cdr:x>
      <cdr:y>0.10887</cdr:y>
    </cdr:from>
    <cdr:to>
      <cdr:x>0.68814</cdr:x>
      <cdr:y>0.17988</cdr:y>
    </cdr:to>
    <cdr:sp macro="" textlink="">
      <cdr:nvSpPr>
        <cdr:cNvPr id="5" name="textruta 4"/>
        <cdr:cNvSpPr txBox="1"/>
      </cdr:nvSpPr>
      <cdr:spPr>
        <a:xfrm xmlns:a="http://schemas.openxmlformats.org/drawingml/2006/main">
          <a:off x="2483768" y="548680"/>
          <a:ext cx="1876741" cy="3578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8</a:t>
          </a:r>
          <a:r>
            <a:rPr lang="en-US" sz="1800" dirty="0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–12 </a:t>
          </a:r>
          <a:r>
            <a:rPr lang="en-US" sz="1800" dirty="0" err="1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år</a:t>
          </a:r>
          <a:endParaRPr lang="en-US" sz="1800" dirty="0">
            <a:effectLst/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 xmlns:a="http://schemas.openxmlformats.org/drawingml/2006/main">
          <a:pPr algn="ctr"/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0.23639</cdr:x>
      <cdr:y>0.25717</cdr:y>
    </cdr:from>
    <cdr:to>
      <cdr:x>0.62734</cdr:x>
      <cdr:y>0.68579</cdr:y>
    </cdr:to>
    <cdr:cxnSp macro="">
      <cdr:nvCxnSpPr>
        <cdr:cNvPr id="6" name="Straight Connector 5"/>
        <cdr:cNvCxnSpPr/>
      </cdr:nvCxnSpPr>
      <cdr:spPr bwMode="auto">
        <a:xfrm xmlns:a="http://schemas.openxmlformats.org/drawingml/2006/main">
          <a:off x="1872208" y="1296144"/>
          <a:ext cx="3096344" cy="216024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cdr:spPr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243" cy="4926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2320" y="0"/>
            <a:ext cx="2878243" cy="4926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59222"/>
            <a:ext cx="2878243" cy="4926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2320" y="9359222"/>
            <a:ext cx="2878243" cy="4926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3292526-BC4C-441E-A3A1-63C04D813B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5372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243" cy="4926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2320" y="0"/>
            <a:ext cx="2878243" cy="4926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8838" y="739775"/>
            <a:ext cx="4924425" cy="36941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4210" y="4680466"/>
            <a:ext cx="5313680" cy="4434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59222"/>
            <a:ext cx="2878243" cy="4926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2320" y="9359222"/>
            <a:ext cx="2878243" cy="4926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BD7C860-C6A6-415E-B229-54FD50FDED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7509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>
          <a:xfrm>
            <a:off x="664527" y="4679713"/>
            <a:ext cx="5313051" cy="4434999"/>
          </a:xfrm>
          <a:prstGeom prst="rect">
            <a:avLst/>
          </a:prstGeom>
        </p:spPr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en-US" dirty="0" err="1" smtClean="0"/>
              <a:t>Här</a:t>
            </a:r>
            <a:r>
              <a:rPr lang="en-US" dirty="0" smtClean="0"/>
              <a:t> </a:t>
            </a:r>
            <a:r>
              <a:rPr lang="en-US" dirty="0" err="1" smtClean="0"/>
              <a:t>visar</a:t>
            </a:r>
            <a:r>
              <a:rPr lang="en-US" dirty="0" smtClean="0"/>
              <a:t> vi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stiliserad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bild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av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konjunkturcykel</a:t>
            </a:r>
            <a:r>
              <a:rPr lang="en-US" baseline="0" dirty="0" smtClean="0"/>
              <a:t>. Den </a:t>
            </a:r>
            <a:r>
              <a:rPr lang="en-US" baseline="0" dirty="0" err="1" smtClean="0"/>
              <a:t>blå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kurvan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visar</a:t>
            </a:r>
            <a:r>
              <a:rPr lang="en-US" baseline="0" dirty="0" smtClean="0"/>
              <a:t> BNP-</a:t>
            </a:r>
            <a:r>
              <a:rPr lang="en-US" baseline="0" dirty="0" err="1" smtClean="0"/>
              <a:t>gapet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är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positivt</a:t>
            </a:r>
            <a:r>
              <a:rPr lang="en-US" baseline="0" dirty="0" smtClean="0"/>
              <a:t> vid </a:t>
            </a:r>
            <a:r>
              <a:rPr lang="en-US" baseline="0" dirty="0" err="1" smtClean="0"/>
              <a:t>högkonjunktur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negativt</a:t>
            </a:r>
            <a:r>
              <a:rPr lang="en-US" baseline="0" dirty="0" smtClean="0"/>
              <a:t> I </a:t>
            </a:r>
            <a:r>
              <a:rPr lang="en-US" baseline="0" dirty="0" err="1" smtClean="0"/>
              <a:t>lågkonjunktur</a:t>
            </a:r>
            <a:r>
              <a:rPr lang="en-US" baseline="0" dirty="0" smtClean="0"/>
              <a:t>. Man </a:t>
            </a:r>
            <a:r>
              <a:rPr lang="en-US" baseline="0" dirty="0" err="1" smtClean="0"/>
              <a:t>får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räkna</a:t>
            </a:r>
            <a:r>
              <a:rPr lang="en-US" baseline="0" dirty="0" smtClean="0"/>
              <a:t> med </a:t>
            </a:r>
            <a:r>
              <a:rPr lang="en-US" baseline="0" dirty="0" err="1" smtClean="0"/>
              <a:t>att</a:t>
            </a:r>
            <a:r>
              <a:rPr lang="en-US" baseline="0" dirty="0" smtClean="0"/>
              <a:t> BNP-</a:t>
            </a:r>
            <a:r>
              <a:rPr lang="en-US" baseline="0" dirty="0" err="1" smtClean="0"/>
              <a:t>gapet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ibland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är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ett</a:t>
            </a:r>
            <a:r>
              <a:rPr lang="en-US" baseline="0" dirty="0" smtClean="0"/>
              <a:t> par </a:t>
            </a:r>
            <a:r>
              <a:rPr lang="en-US" baseline="0" dirty="0" err="1" smtClean="0"/>
              <a:t>tre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procent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ifrån</a:t>
            </a:r>
            <a:r>
              <a:rPr lang="en-US" baseline="0" dirty="0" smtClean="0"/>
              <a:t> sin trend. </a:t>
            </a:r>
            <a:r>
              <a:rPr lang="en-US" baseline="0" dirty="0" err="1" smtClean="0"/>
              <a:t>En</a:t>
            </a:r>
            <a:r>
              <a:rPr lang="en-US" baseline="0" dirty="0" smtClean="0"/>
              <a:t> normal </a:t>
            </a:r>
            <a:r>
              <a:rPr lang="en-US" baseline="0" dirty="0" err="1" smtClean="0"/>
              <a:t>konjunkturcykel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tänker</a:t>
            </a:r>
            <a:r>
              <a:rPr lang="en-US" baseline="0" dirty="0" smtClean="0"/>
              <a:t> vi </a:t>
            </a:r>
            <a:r>
              <a:rPr lang="en-US" baseline="0" dirty="0" err="1" smtClean="0"/>
              <a:t>oss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storleksordningen</a:t>
            </a:r>
            <a:r>
              <a:rPr lang="en-US" baseline="0" dirty="0" smtClean="0"/>
              <a:t> 8-12 </a:t>
            </a:r>
            <a:r>
              <a:rPr lang="en-US" baseline="0" dirty="0" err="1" smtClean="0"/>
              <a:t>år</a:t>
            </a:r>
            <a:r>
              <a:rPr lang="en-US" baseline="0" dirty="0" smtClean="0"/>
              <a:t>, men </a:t>
            </a:r>
            <a:r>
              <a:rPr lang="en-US" baseline="0" dirty="0" err="1" smtClean="0"/>
              <a:t>såväl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kortare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längre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förekommer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förstås</a:t>
            </a:r>
            <a:r>
              <a:rPr lang="en-US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err="1" smtClean="0"/>
              <a:t>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ambitiös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Keynesiansk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stabiliseringspolitik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kommer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att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leda</a:t>
            </a:r>
            <a:r>
              <a:rPr lang="en-US" baseline="0" dirty="0" smtClean="0"/>
              <a:t> till </a:t>
            </a:r>
            <a:r>
              <a:rPr lang="en-US" baseline="0" dirty="0" err="1" smtClean="0"/>
              <a:t>att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också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strukturella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underskottet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varierar</a:t>
            </a:r>
            <a:r>
              <a:rPr lang="en-US" baseline="0" dirty="0" smtClean="0"/>
              <a:t>, med </a:t>
            </a:r>
            <a:r>
              <a:rPr lang="en-US" baseline="0" dirty="0" err="1" smtClean="0"/>
              <a:t>kanske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upp</a:t>
            </a:r>
            <a:r>
              <a:rPr lang="en-US" baseline="0" dirty="0" smtClean="0"/>
              <a:t> till 1 </a:t>
            </a:r>
            <a:r>
              <a:rPr lang="en-US" baseline="0" dirty="0" err="1" smtClean="0"/>
              <a:t>en</a:t>
            </a:r>
            <a:r>
              <a:rPr lang="en-US" baseline="0" dirty="0" smtClean="0"/>
              <a:t> 1,5 </a:t>
            </a:r>
            <a:r>
              <a:rPr lang="en-US" baseline="0" dirty="0" err="1" smtClean="0"/>
              <a:t>procent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av</a:t>
            </a:r>
            <a:r>
              <a:rPr lang="en-US" baseline="0" dirty="0" smtClean="0"/>
              <a:t> BNP. </a:t>
            </a:r>
            <a:r>
              <a:rPr lang="en-US" baseline="0" dirty="0" err="1" smtClean="0"/>
              <a:t>Det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betyder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att</a:t>
            </a:r>
            <a:r>
              <a:rPr lang="en-US" baseline="0" dirty="0" smtClean="0"/>
              <a:t> vi </a:t>
            </a:r>
            <a:r>
              <a:rPr lang="en-US" baseline="0" dirty="0" err="1" smtClean="0"/>
              <a:t>normalt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får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räkna</a:t>
            </a:r>
            <a:r>
              <a:rPr lang="en-US" baseline="0" dirty="0" smtClean="0"/>
              <a:t> med </a:t>
            </a:r>
            <a:r>
              <a:rPr lang="en-US" baseline="0" dirty="0" err="1" smtClean="0"/>
              <a:t>att</a:t>
            </a:r>
            <a:r>
              <a:rPr lang="en-US" baseline="0" dirty="0" smtClean="0"/>
              <a:t> vi </a:t>
            </a:r>
            <a:r>
              <a:rPr lang="en-US" baseline="0" dirty="0" err="1" smtClean="0"/>
              <a:t>behöver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förbättra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strukturella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underskotten</a:t>
            </a:r>
            <a:r>
              <a:rPr lang="en-US" baseline="0" dirty="0" smtClean="0"/>
              <a:t> med </a:t>
            </a:r>
            <a:r>
              <a:rPr lang="en-US" baseline="0" dirty="0" err="1" smtClean="0"/>
              <a:t>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storleksordningen</a:t>
            </a:r>
            <a:r>
              <a:rPr lang="en-US" baseline="0" dirty="0" smtClean="0"/>
              <a:t> 0,5 </a:t>
            </a:r>
            <a:r>
              <a:rPr lang="en-US" baseline="0" dirty="0" err="1" smtClean="0"/>
              <a:t>procentenheter</a:t>
            </a:r>
            <a:r>
              <a:rPr lang="en-US" baseline="0" dirty="0" smtClean="0"/>
              <a:t> per </a:t>
            </a:r>
            <a:r>
              <a:rPr lang="en-US" baseline="0" dirty="0" err="1" smtClean="0"/>
              <a:t>år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konjunkturåterhämtningar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Detta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inget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att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göra</a:t>
            </a:r>
            <a:r>
              <a:rPr lang="en-US" baseline="0" dirty="0" smtClean="0"/>
              <a:t> med </a:t>
            </a:r>
            <a:r>
              <a:rPr lang="en-US" baseline="0" dirty="0" err="1" smtClean="0"/>
              <a:t>nivån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på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målet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för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sparandet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utan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är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styrt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av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att</a:t>
            </a:r>
            <a:r>
              <a:rPr lang="en-US" baseline="0" dirty="0" smtClean="0"/>
              <a:t> vi </a:t>
            </a:r>
            <a:r>
              <a:rPr lang="en-US" baseline="0" dirty="0" err="1" smtClean="0"/>
              <a:t>vill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bedriva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ambitiös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stabiliseringspolitik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Givetvis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kan</a:t>
            </a:r>
            <a:r>
              <a:rPr lang="en-US" baseline="0" dirty="0" smtClean="0"/>
              <a:t> vi </a:t>
            </a:r>
            <a:r>
              <a:rPr lang="en-US" baseline="0" dirty="0" err="1" smtClean="0"/>
              <a:t>sänka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målet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för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sparandet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vilket</a:t>
            </a:r>
            <a:r>
              <a:rPr lang="en-US" baseline="0" dirty="0" smtClean="0"/>
              <a:t> I </a:t>
            </a:r>
            <a:r>
              <a:rPr lang="en-US" baseline="0" dirty="0" err="1" smtClean="0"/>
              <a:t>dagsläget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skulle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ställa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mindre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krav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på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budgetförstärkningar</a:t>
            </a:r>
            <a:r>
              <a:rPr lang="en-US" baseline="0" dirty="0" smtClean="0"/>
              <a:t> men </a:t>
            </a:r>
            <a:r>
              <a:rPr lang="en-US" baseline="0" dirty="0" err="1" smtClean="0"/>
              <a:t>detta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är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hållbar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politik</a:t>
            </a:r>
            <a:r>
              <a:rPr lang="en-US" baseline="0" dirty="0" smtClean="0"/>
              <a:t> I </a:t>
            </a:r>
            <a:r>
              <a:rPr lang="en-US" baseline="0" dirty="0" err="1" smtClean="0"/>
              <a:t>det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långa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loppet</a:t>
            </a:r>
            <a:r>
              <a:rPr lang="en-US" baseline="0" dirty="0" smtClean="0"/>
              <a:t>. Vi </a:t>
            </a:r>
            <a:r>
              <a:rPr lang="en-US" baseline="0" dirty="0" err="1" smtClean="0"/>
              <a:t>skulle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då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följa</a:t>
            </a:r>
            <a:r>
              <a:rPr lang="en-US" baseline="0" dirty="0" smtClean="0"/>
              <a:t> den </a:t>
            </a:r>
            <a:r>
              <a:rPr lang="en-US" baseline="0" dirty="0" err="1" smtClean="0"/>
              <a:t>röda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linjen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Att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sänka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målen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där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underskotten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ska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återtas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är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möjligt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eller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kanske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ett</a:t>
            </a:r>
            <a:r>
              <a:rPr lang="en-US" baseline="0" dirty="0" smtClean="0"/>
              <a:t> par </a:t>
            </a:r>
            <a:r>
              <a:rPr lang="en-US" baseline="0" dirty="0" err="1" smtClean="0"/>
              <a:t>gånger</a:t>
            </a:r>
            <a:r>
              <a:rPr lang="en-US" baseline="0" dirty="0" smtClean="0"/>
              <a:t> men </a:t>
            </a:r>
            <a:r>
              <a:rPr lang="en-US" baseline="0" dirty="0" err="1" smtClean="0"/>
              <a:t>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långsiktigt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hållbar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finanspolitik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kräver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att</a:t>
            </a:r>
            <a:r>
              <a:rPr lang="en-US" baseline="0" dirty="0" smtClean="0"/>
              <a:t> vi </a:t>
            </a:r>
            <a:r>
              <a:rPr lang="en-US" baseline="0" dirty="0" err="1" smtClean="0"/>
              <a:t>återtar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underskott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som</a:t>
            </a:r>
            <a:r>
              <a:rPr lang="en-US" baseline="0" dirty="0" smtClean="0"/>
              <a:t> med </a:t>
            </a:r>
            <a:r>
              <a:rPr lang="en-US" baseline="0" dirty="0" err="1" smtClean="0"/>
              <a:t>rätta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skapas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lågkonjunkturen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Oavsett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nivå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på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överskottsmålet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får</a:t>
            </a:r>
            <a:r>
              <a:rPr lang="en-US" baseline="0" dirty="0" smtClean="0"/>
              <a:t> vi </a:t>
            </a:r>
            <a:r>
              <a:rPr lang="en-US" baseline="0" dirty="0" err="1" smtClean="0"/>
              <a:t>alltså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räkna</a:t>
            </a:r>
            <a:r>
              <a:rPr lang="en-US" baseline="0" dirty="0" smtClean="0"/>
              <a:t> med </a:t>
            </a:r>
            <a:r>
              <a:rPr lang="en-US" baseline="0" dirty="0" err="1" smtClean="0"/>
              <a:t>att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detta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ofta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kommer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att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kräva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förstärkningar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av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strukturella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sparandet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på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storleksordningen</a:t>
            </a:r>
            <a:r>
              <a:rPr lang="en-US" baseline="0" dirty="0" smtClean="0"/>
              <a:t> 0,5 </a:t>
            </a:r>
            <a:r>
              <a:rPr lang="en-US" baseline="0" dirty="0" err="1" smtClean="0"/>
              <a:t>procent</a:t>
            </a:r>
            <a:r>
              <a:rPr lang="en-US" baseline="0" dirty="0" smtClean="0"/>
              <a:t> per </a:t>
            </a:r>
            <a:r>
              <a:rPr lang="en-US" baseline="0" dirty="0" err="1" smtClean="0"/>
              <a:t>år</a:t>
            </a:r>
            <a:r>
              <a:rPr lang="en-US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err="1" smtClean="0"/>
              <a:t>Anser</a:t>
            </a:r>
            <a:r>
              <a:rPr lang="en-US" baseline="0" dirty="0" smtClean="0"/>
              <a:t> vi </a:t>
            </a:r>
            <a:r>
              <a:rPr lang="en-US" baseline="0" dirty="0" err="1" smtClean="0"/>
              <a:t>att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sådana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anpassningar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är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drakoniska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orimliga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att</a:t>
            </a:r>
            <a:r>
              <a:rPr lang="en-US" baseline="0" dirty="0" smtClean="0"/>
              <a:t> ta </a:t>
            </a:r>
            <a:r>
              <a:rPr lang="en-US" baseline="0" dirty="0" err="1" smtClean="0"/>
              <a:t>måste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slutsatsen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att</a:t>
            </a:r>
            <a:r>
              <a:rPr lang="en-US" baseline="0" dirty="0" smtClean="0"/>
              <a:t> vi </a:t>
            </a:r>
            <a:r>
              <a:rPr lang="en-US" baseline="0" dirty="0" err="1" smtClean="0"/>
              <a:t>inte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bedriva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så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ambitiös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stabiliseringspolitik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Då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måste</a:t>
            </a:r>
            <a:r>
              <a:rPr lang="en-US" baseline="0" dirty="0" smtClean="0"/>
              <a:t> vi </a:t>
            </a:r>
            <a:r>
              <a:rPr lang="en-US" baseline="0" dirty="0" err="1" smtClean="0"/>
              <a:t>istället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genomföra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radikal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omläggning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av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stabiliseringspolitiken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införa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regler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garanterar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att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underskotten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blir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för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stora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Det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vore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mycket</a:t>
            </a:r>
            <a:r>
              <a:rPr lang="en-US" baseline="0" dirty="0" smtClean="0"/>
              <a:t> synd.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>
          <a:xfrm>
            <a:off x="3762496" y="9359423"/>
            <a:ext cx="2878034" cy="492601"/>
          </a:xfrm>
          <a:prstGeom prst="rect">
            <a:avLst/>
          </a:prstGeom>
        </p:spPr>
        <p:txBody>
          <a:bodyPr/>
          <a:lstStyle/>
          <a:p>
            <a:fld id="{41D404D2-B972-4348-BA3E-5638DD80C026}" type="slidenum">
              <a:rPr lang="sv-SE" smtClean="0">
                <a:solidFill>
                  <a:prstClr val="black"/>
                </a:solidFill>
              </a:rPr>
              <a:pPr/>
              <a:t>2</a:t>
            </a:fld>
            <a:endParaRPr lang="sv-SE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391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Anm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: Se appendix Asylkostnadsberäkningar för en genomgång av hur justeringen av det strukturella sparandet är gjord samt vilka antaganden som ligger till grund för dessa beräkningar.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D404D2-B972-4348-BA3E-5638DD80C026}" type="slidenum">
              <a:rPr lang="sv-SE" smtClean="0"/>
              <a:pPr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09243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8604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969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421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2FF7E-66EC-4498-844F-02CD18804F6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086F2-5D3C-428F-9D36-51D5C778E2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659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2FF7E-66EC-4498-844F-02CD18804F6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086F2-5D3C-428F-9D36-51D5C778E2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3438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2FF7E-66EC-4498-844F-02CD18804F6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086F2-5D3C-428F-9D36-51D5C778E2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6852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2FF7E-66EC-4498-844F-02CD18804F6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086F2-5D3C-428F-9D36-51D5C778E2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350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2FF7E-66EC-4498-844F-02CD18804F6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086F2-5D3C-428F-9D36-51D5C778E2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1586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2FF7E-66EC-4498-844F-02CD18804F6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086F2-5D3C-428F-9D36-51D5C778E2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42480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2FF7E-66EC-4498-844F-02CD18804F6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086F2-5D3C-428F-9D36-51D5C778E2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5786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2FF7E-66EC-4498-844F-02CD18804F6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086F2-5D3C-428F-9D36-51D5C778E2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423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6768752" cy="11430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0208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2FF7E-66EC-4498-844F-02CD18804F6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086F2-5D3C-428F-9D36-51D5C778E2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1792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2FF7E-66EC-4498-844F-02CD18804F6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086F2-5D3C-428F-9D36-51D5C778E2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6748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2FF7E-66EC-4498-844F-02CD18804F6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086F2-5D3C-428F-9D36-51D5C778E2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144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088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918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216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003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163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21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757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Institute for International Economic Studies 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11" b="21353"/>
          <a:stretch>
            <a:fillRect/>
          </a:stretch>
        </p:blipFill>
        <p:spPr bwMode="auto">
          <a:xfrm>
            <a:off x="0" y="5619750"/>
            <a:ext cx="9144000" cy="126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2D2FF7E-66EC-4498-844F-02CD18804F61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11/8/2017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0DE086F2-5D3C-428F-9D36-51D5C778E2B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6406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533" y="116632"/>
            <a:ext cx="6768752" cy="1143000"/>
          </a:xfrm>
        </p:spPr>
        <p:txBody>
          <a:bodyPr/>
          <a:lstStyle/>
          <a:p>
            <a:r>
              <a:rPr lang="sv-SE" b="1" dirty="0" smtClean="0">
                <a:solidFill>
                  <a:srgbClr val="B4A02D"/>
                </a:solidFill>
              </a:rPr>
              <a:t>Stabiliseringspolitik i praktiken</a:t>
            </a:r>
            <a:endParaRPr lang="sv-SE" dirty="0"/>
          </a:p>
        </p:txBody>
      </p:sp>
      <p:sp>
        <p:nvSpPr>
          <p:cNvPr id="4" name="Platshållare för innehåll 2"/>
          <p:cNvSpPr>
            <a:spLocks noGrp="1"/>
          </p:cNvSpPr>
          <p:nvPr>
            <p:ph idx="1"/>
          </p:nvPr>
        </p:nvSpPr>
        <p:spPr>
          <a:xfrm>
            <a:off x="467544" y="1196752"/>
            <a:ext cx="8352928" cy="4968552"/>
          </a:xfrm>
        </p:spPr>
        <p:txBody>
          <a:bodyPr>
            <a:normAutofit/>
          </a:bodyPr>
          <a:lstStyle/>
          <a:p>
            <a:r>
              <a:rPr lang="sv-SE" sz="2200" dirty="0" smtClean="0"/>
              <a:t>Stabiliseringspolitiken syftar till att minska storleken på konjunktursvängningarna.</a:t>
            </a:r>
          </a:p>
          <a:p>
            <a:r>
              <a:rPr lang="sv-SE" sz="2200" dirty="0" smtClean="0"/>
              <a:t>Åstadkoms genom att penning och finanspolitiken är stimulerande i lågkonjunkturer (</a:t>
            </a:r>
            <a:r>
              <a:rPr lang="sv-SE" sz="2200" i="1" dirty="0" smtClean="0"/>
              <a:t>Y&lt;</a:t>
            </a:r>
            <a:r>
              <a:rPr lang="sv-SE" sz="2200" i="1" dirty="0" err="1" smtClean="0"/>
              <a:t>Y</a:t>
            </a:r>
            <a:r>
              <a:rPr lang="sv-SE" sz="2200" i="1" baseline="-25000" dirty="0" err="1" smtClean="0"/>
              <a:t>n</a:t>
            </a:r>
            <a:r>
              <a:rPr lang="sv-SE" sz="2200" dirty="0" smtClean="0"/>
              <a:t>) och åtstramande i </a:t>
            </a:r>
            <a:r>
              <a:rPr lang="sv-SE" sz="2200" dirty="0" err="1" smtClean="0"/>
              <a:t>högkonjunturer</a:t>
            </a:r>
            <a:r>
              <a:rPr lang="sv-SE" sz="2200" dirty="0" smtClean="0"/>
              <a:t>. </a:t>
            </a:r>
            <a:r>
              <a:rPr lang="sv-SE" sz="2200" i="1" dirty="0" smtClean="0"/>
              <a:t>Kontracyklisk </a:t>
            </a:r>
            <a:r>
              <a:rPr lang="sv-SE" sz="2200" dirty="0" smtClean="0"/>
              <a:t>politik.</a:t>
            </a:r>
          </a:p>
          <a:p>
            <a:r>
              <a:rPr lang="sv-SE" sz="2200" dirty="0" smtClean="0"/>
              <a:t>För finanspolitiken sker detta delvis genom </a:t>
            </a:r>
            <a:r>
              <a:rPr lang="sv-SE" sz="2200" i="1" dirty="0" smtClean="0"/>
              <a:t>automatiska stabilisatorer </a:t>
            </a:r>
            <a:r>
              <a:rPr lang="sv-SE" sz="2200" dirty="0" smtClean="0"/>
              <a:t>(statsbudgeten försämras automatiskt när konjunkturer försämras). </a:t>
            </a:r>
          </a:p>
          <a:p>
            <a:r>
              <a:rPr lang="sv-SE" sz="2200" dirty="0" smtClean="0"/>
              <a:t>Utöver detta bedrivs </a:t>
            </a:r>
            <a:r>
              <a:rPr lang="sv-SE" sz="2200" i="1" dirty="0" err="1" smtClean="0"/>
              <a:t>diskretionär</a:t>
            </a:r>
            <a:r>
              <a:rPr lang="sv-SE" sz="2200" i="1" dirty="0" smtClean="0"/>
              <a:t> </a:t>
            </a:r>
            <a:r>
              <a:rPr lang="sv-SE" sz="2200" dirty="0" smtClean="0"/>
              <a:t>stabiliseringspolitik genom direkta beslut som ökar graden av </a:t>
            </a:r>
            <a:r>
              <a:rPr lang="sv-SE" sz="2200" dirty="0" err="1" smtClean="0"/>
              <a:t>kontracyklicitet</a:t>
            </a:r>
            <a:r>
              <a:rPr lang="sv-SE" sz="2200" dirty="0" smtClean="0"/>
              <a:t>.</a:t>
            </a:r>
          </a:p>
          <a:p>
            <a:r>
              <a:rPr lang="sv-SE" sz="2200" dirty="0" smtClean="0"/>
              <a:t>Enligt finanspolitiska ramverket ska statsbudgeten i genomsnitt ha ett överskott på 1(1/3)%.</a:t>
            </a:r>
            <a:endParaRPr lang="sv-SE" sz="2200" dirty="0" smtClean="0"/>
          </a:p>
          <a:p>
            <a:endParaRPr lang="sv-SE" sz="2200" baseline="-25000" dirty="0" smtClean="0"/>
          </a:p>
          <a:p>
            <a:endParaRPr lang="sv-SE" sz="2200" dirty="0" smtClean="0"/>
          </a:p>
        </p:txBody>
      </p:sp>
    </p:spTree>
    <p:extLst>
      <p:ext uri="{BB962C8B-B14F-4D97-AF65-F5344CB8AC3E}">
        <p14:creationId xmlns:p14="http://schemas.microsoft.com/office/powerpoint/2010/main" val="2700491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49050" y="197255"/>
            <a:ext cx="7497130" cy="850900"/>
          </a:xfrm>
        </p:spPr>
        <p:txBody>
          <a:bodyPr>
            <a:noAutofit/>
          </a:bodyPr>
          <a:lstStyle/>
          <a:p>
            <a:pPr algn="ctr"/>
            <a:r>
              <a:rPr lang="sv-SE" sz="3200" b="1" dirty="0" smtClean="0">
                <a:solidFill>
                  <a:srgbClr val="B4A02D"/>
                </a:solidFill>
              </a:rPr>
              <a:t>Ambitiös Keynesiansk stabiliserings-</a:t>
            </a:r>
            <a:br>
              <a:rPr lang="sv-SE" sz="3200" b="1" dirty="0" smtClean="0">
                <a:solidFill>
                  <a:srgbClr val="B4A02D"/>
                </a:solidFill>
              </a:rPr>
            </a:br>
            <a:r>
              <a:rPr lang="sv-SE" sz="3200" b="1" dirty="0" smtClean="0">
                <a:solidFill>
                  <a:srgbClr val="B4A02D"/>
                </a:solidFill>
              </a:rPr>
              <a:t>politik enligt läroboken</a:t>
            </a:r>
            <a:endParaRPr lang="en-US" sz="3200" b="1" dirty="0">
              <a:solidFill>
                <a:srgbClr val="B4A02D"/>
              </a:solidFill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060081342"/>
              </p:ext>
            </p:extLst>
          </p:nvPr>
        </p:nvGraphicFramePr>
        <p:xfrm>
          <a:off x="539552" y="1432669"/>
          <a:ext cx="6336704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9" name="Straight Connector 18"/>
          <p:cNvCxnSpPr/>
          <p:nvPr/>
        </p:nvCxnSpPr>
        <p:spPr bwMode="auto">
          <a:xfrm>
            <a:off x="6897692" y="2703289"/>
            <a:ext cx="2069557" cy="1436181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Connector 20"/>
          <p:cNvCxnSpPr/>
          <p:nvPr/>
        </p:nvCxnSpPr>
        <p:spPr bwMode="auto">
          <a:xfrm>
            <a:off x="6866731" y="2402678"/>
            <a:ext cx="2100518" cy="2961853"/>
          </a:xfrm>
          <a:prstGeom prst="line">
            <a:avLst/>
          </a:prstGeom>
          <a:noFill/>
          <a:ln w="317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Arrow Connector 9"/>
          <p:cNvCxnSpPr/>
          <p:nvPr/>
        </p:nvCxnSpPr>
        <p:spPr bwMode="auto">
          <a:xfrm>
            <a:off x="5292080" y="3232869"/>
            <a:ext cx="914400" cy="914400"/>
          </a:xfrm>
          <a:prstGeom prst="straightConnector1">
            <a:avLst/>
          </a:prstGeom>
          <a:noFill/>
          <a:ln>
            <a:noFill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/>
          <p:cNvCxnSpPr/>
          <p:nvPr/>
        </p:nvCxnSpPr>
        <p:spPr bwMode="auto">
          <a:xfrm flipH="1">
            <a:off x="863967" y="4075926"/>
            <a:ext cx="809403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5" name="Group 34"/>
          <p:cNvGrpSpPr/>
          <p:nvPr/>
        </p:nvGrpSpPr>
        <p:grpSpPr>
          <a:xfrm>
            <a:off x="863968" y="3082379"/>
            <a:ext cx="8100521" cy="1690094"/>
            <a:chOff x="863968" y="2627387"/>
            <a:chExt cx="8100521" cy="1690094"/>
          </a:xfrm>
        </p:grpSpPr>
        <p:cxnSp>
          <p:nvCxnSpPr>
            <p:cNvPr id="13" name="Straight Connector 12"/>
            <p:cNvCxnSpPr/>
            <p:nvPr/>
          </p:nvCxnSpPr>
          <p:spPr>
            <a:xfrm flipH="1" flipV="1">
              <a:off x="6866731" y="2627387"/>
              <a:ext cx="2097758" cy="1449685"/>
            </a:xfrm>
            <a:prstGeom prst="line">
              <a:avLst/>
            </a:prstGeom>
            <a:ln w="25400">
              <a:solidFill>
                <a:srgbClr val="00B05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4522080" y="2636912"/>
              <a:ext cx="2344651" cy="1680569"/>
            </a:xfrm>
            <a:prstGeom prst="line">
              <a:avLst/>
            </a:prstGeom>
            <a:ln w="25400">
              <a:solidFill>
                <a:srgbClr val="00B05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H="1" flipV="1">
              <a:off x="2051720" y="2627387"/>
              <a:ext cx="2470360" cy="1690094"/>
            </a:xfrm>
            <a:prstGeom prst="line">
              <a:avLst/>
            </a:prstGeom>
            <a:ln w="25400">
              <a:solidFill>
                <a:srgbClr val="00B05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863968" y="2627387"/>
              <a:ext cx="1185653" cy="844660"/>
            </a:xfrm>
            <a:prstGeom prst="line">
              <a:avLst/>
            </a:prstGeom>
            <a:ln w="25400">
              <a:solidFill>
                <a:srgbClr val="00B05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31156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1098312"/>
              </p:ext>
            </p:extLst>
          </p:nvPr>
        </p:nvGraphicFramePr>
        <p:xfrm>
          <a:off x="827584" y="1556792"/>
          <a:ext cx="6586537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Oval 4"/>
          <p:cNvSpPr/>
          <p:nvPr/>
        </p:nvSpPr>
        <p:spPr bwMode="auto">
          <a:xfrm>
            <a:off x="2411760" y="2852936"/>
            <a:ext cx="1296144" cy="1944216"/>
          </a:xfrm>
          <a:prstGeom prst="ellipse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32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55776" y="3826463"/>
            <a:ext cx="6174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 smtClean="0">
                <a:solidFill>
                  <a:srgbClr val="0070C0"/>
                </a:solidFill>
              </a:rPr>
              <a:t>Borg</a:t>
            </a:r>
            <a:endParaRPr lang="sv-SE" sz="1600" dirty="0">
              <a:solidFill>
                <a:srgbClr val="0070C0"/>
              </a:solidFill>
            </a:endParaRPr>
          </a:p>
        </p:txBody>
      </p:sp>
      <p:sp>
        <p:nvSpPr>
          <p:cNvPr id="4" name="Rektangel 3"/>
          <p:cNvSpPr/>
          <p:nvPr/>
        </p:nvSpPr>
        <p:spPr>
          <a:xfrm>
            <a:off x="720260" y="6231795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v-SE" sz="1200" i="1" dirty="0">
                <a:solidFill>
                  <a:schemeClr val="tx1"/>
                </a:solidFill>
              </a:rPr>
              <a:t>Källa: </a:t>
            </a:r>
            <a:r>
              <a:rPr lang="sv-SE" sz="1200" i="1" dirty="0" smtClean="0">
                <a:solidFill>
                  <a:schemeClr val="tx1"/>
                </a:solidFill>
              </a:rPr>
              <a:t>VP17</a:t>
            </a:r>
            <a:endParaRPr lang="sv-SE" sz="1200" i="1" dirty="0">
              <a:solidFill>
                <a:schemeClr val="tx1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4211960" y="2051524"/>
            <a:ext cx="1296144" cy="1944216"/>
            <a:chOff x="4211960" y="2051524"/>
            <a:chExt cx="1296144" cy="1944216"/>
          </a:xfrm>
        </p:grpSpPr>
        <p:sp>
          <p:nvSpPr>
            <p:cNvPr id="7" name="Oval 6"/>
            <p:cNvSpPr/>
            <p:nvPr/>
          </p:nvSpPr>
          <p:spPr bwMode="auto">
            <a:xfrm>
              <a:off x="4211960" y="2051524"/>
              <a:ext cx="1296144" cy="1944216"/>
            </a:xfrm>
            <a:prstGeom prst="ellips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v-SE" sz="32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313523" y="2276872"/>
              <a:ext cx="116410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 smtClean="0">
                  <a:solidFill>
                    <a:srgbClr val="FF0000"/>
                  </a:solidFill>
                </a:rPr>
                <a:t>Andersson</a:t>
              </a:r>
              <a:endParaRPr lang="sv-SE" sz="1600" dirty="0">
                <a:solidFill>
                  <a:srgbClr val="FF0000"/>
                </a:solidFill>
              </a:endParaRPr>
            </a:p>
          </p:txBody>
        </p:sp>
      </p:grpSp>
      <p:sp>
        <p:nvSpPr>
          <p:cNvPr id="10" name="Rubrik 1"/>
          <p:cNvSpPr>
            <a:spLocks noGrp="1"/>
          </p:cNvSpPr>
          <p:nvPr>
            <p:ph type="title"/>
          </p:nvPr>
        </p:nvSpPr>
        <p:spPr>
          <a:xfrm>
            <a:off x="395288" y="260351"/>
            <a:ext cx="8148637" cy="850900"/>
          </a:xfrm>
        </p:spPr>
        <p:txBody>
          <a:bodyPr>
            <a:normAutofit/>
          </a:bodyPr>
          <a:lstStyle/>
          <a:p>
            <a:pPr algn="ctr"/>
            <a:r>
              <a:rPr lang="sv-SE" sz="3200" b="1" dirty="0" smtClean="0">
                <a:solidFill>
                  <a:srgbClr val="B4A02D"/>
                </a:solidFill>
              </a:rPr>
              <a:t>I praktiken enligt Vårproposition 2017</a:t>
            </a:r>
            <a:endParaRPr lang="en-US" sz="3200" b="1" dirty="0">
              <a:solidFill>
                <a:srgbClr val="B4A0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867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HASSLERJ@PSWGIJORNLW0Y5J4" val="5847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23713</TotalTime>
  <Words>408</Words>
  <Application>Microsoft Office PowerPoint</Application>
  <PresentationFormat>On-screen Show (4:3)</PresentationFormat>
  <Paragraphs>19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Default Design</vt:lpstr>
      <vt:lpstr>Office-tema</vt:lpstr>
      <vt:lpstr>Stabiliseringspolitik i praktiken</vt:lpstr>
      <vt:lpstr>Ambitiös Keynesiansk stabiliserings- politik enligt läroboken</vt:lpstr>
      <vt:lpstr>I praktiken enligt Vårproposition 2017</vt:lpstr>
    </vt:vector>
  </TitlesOfParts>
  <Company>IIES, 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Hassler</dc:creator>
  <cp:lastModifiedBy>hasslerj</cp:lastModifiedBy>
  <cp:revision>309</cp:revision>
  <cp:lastPrinted>2011-11-30T10:25:23Z</cp:lastPrinted>
  <dcterms:created xsi:type="dcterms:W3CDTF">2010-10-12T11:26:23Z</dcterms:created>
  <dcterms:modified xsi:type="dcterms:W3CDTF">2017-11-08T12:52:03Z</dcterms:modified>
</cp:coreProperties>
</file>