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3090" r:id="rId5"/>
    <p:sldId id="7637" r:id="rId6"/>
    <p:sldId id="7643" r:id="rId7"/>
    <p:sldId id="7695" r:id="rId8"/>
    <p:sldId id="7685" r:id="rId9"/>
    <p:sldId id="7672" r:id="rId10"/>
    <p:sldId id="7692" r:id="rId11"/>
    <p:sldId id="7680" r:id="rId12"/>
    <p:sldId id="7682" r:id="rId13"/>
    <p:sldId id="7686" r:id="rId14"/>
    <p:sldId id="7674" r:id="rId15"/>
    <p:sldId id="7687" r:id="rId16"/>
    <p:sldId id="7688" r:id="rId17"/>
    <p:sldId id="7389" r:id="rId18"/>
    <p:sldId id="7586" r:id="rId19"/>
    <p:sldId id="7693" r:id="rId20"/>
    <p:sldId id="7697" r:id="rId21"/>
    <p:sldId id="7641" r:id="rId22"/>
    <p:sldId id="7681" r:id="rId23"/>
    <p:sldId id="7670" r:id="rId24"/>
    <p:sldId id="7675" r:id="rId25"/>
    <p:sldId id="7646" r:id="rId26"/>
    <p:sldId id="7638" r:id="rId27"/>
    <p:sldId id="7581" r:id="rId28"/>
    <p:sldId id="7696" r:id="rId29"/>
    <p:sldId id="7671" r:id="rId30"/>
    <p:sldId id="7684" r:id="rId31"/>
    <p:sldId id="7676" r:id="rId32"/>
    <p:sldId id="7677" r:id="rId33"/>
    <p:sldId id="7678" r:id="rId34"/>
    <p:sldId id="7679" r:id="rId35"/>
    <p:sldId id="7365" r:id="rId36"/>
    <p:sldId id="7388" r:id="rId37"/>
  </p:sldIdLst>
  <p:sldSz cx="12195175" cy="6859588"/>
  <p:notesSz cx="6858000" cy="9144000"/>
  <p:defaultText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p15:clr>
            <a:srgbClr val="A4A3A4"/>
          </p15:clr>
        </p15:guide>
        <p15:guide id="2" orient="horz" pos="843">
          <p15:clr>
            <a:srgbClr val="A4A3A4"/>
          </p15:clr>
        </p15:guide>
        <p15:guide id="3" orient="horz" pos="686">
          <p15:clr>
            <a:srgbClr val="A4A3A4"/>
          </p15:clr>
        </p15:guide>
        <p15:guide id="4" pos="7283">
          <p15:clr>
            <a:srgbClr val="A4A3A4"/>
          </p15:clr>
        </p15:guide>
        <p15:guide id="5" pos="4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A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41" autoAdjust="0"/>
  </p:normalViewPr>
  <p:slideViewPr>
    <p:cSldViewPr snapToGrid="0" showGuides="1">
      <p:cViewPr varScale="1">
        <p:scale>
          <a:sx n="55" d="100"/>
          <a:sy n="55" d="100"/>
        </p:scale>
        <p:origin x="992" y="40"/>
      </p:cViewPr>
      <p:guideLst>
        <p:guide orient="horz" pos="3634"/>
        <p:guide orient="horz" pos="843"/>
        <p:guide orient="horz" pos="686"/>
        <p:guide pos="7283"/>
        <p:guide pos="411"/>
      </p:guideLst>
    </p:cSldViewPr>
  </p:slideViewPr>
  <p:notesTextViewPr>
    <p:cViewPr>
      <p:scale>
        <a:sx n="1" d="1"/>
        <a:sy n="1" d="1"/>
      </p:scale>
      <p:origin x="0" y="0"/>
    </p:cViewPr>
  </p:notesTextViewPr>
  <p:sorterViewPr>
    <p:cViewPr>
      <p:scale>
        <a:sx n="100" d="100"/>
        <a:sy n="100" d="100"/>
      </p:scale>
      <p:origin x="0" y="-40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4" Type="http://schemas.openxmlformats.org/officeDocument/2006/relationships/image" Target="../media/image62.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4" Type="http://schemas.openxmlformats.org/officeDocument/2006/relationships/image" Target="../media/image6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A8032-89EB-4D13-922A-D9DAB7321F09}" type="datetimeFigureOut">
              <a:rPr lang="sv-SE" smtClean="0"/>
              <a:t>2020-12-17</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1AA99-6AE6-4252-9D49-BFACABC8D97C}" type="slidenum">
              <a:rPr lang="sv-SE" smtClean="0"/>
              <a:t>‹#›</a:t>
            </a:fld>
            <a:endParaRPr lang="sv-SE"/>
          </a:p>
        </p:txBody>
      </p:sp>
    </p:spTree>
    <p:extLst>
      <p:ext uri="{BB962C8B-B14F-4D97-AF65-F5344CB8AC3E}">
        <p14:creationId xmlns:p14="http://schemas.microsoft.com/office/powerpoint/2010/main" val="181817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61AA99-6AE6-4252-9D49-BFACABC8D97C}" type="slidenum">
              <a:rPr lang="sv-SE" smtClean="0"/>
              <a:t>1</a:t>
            </a:fld>
            <a:endParaRPr lang="sv-SE"/>
          </a:p>
        </p:txBody>
      </p:sp>
    </p:spTree>
    <p:extLst>
      <p:ext uri="{BB962C8B-B14F-4D97-AF65-F5344CB8AC3E}">
        <p14:creationId xmlns:p14="http://schemas.microsoft.com/office/powerpoint/2010/main" val="134621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Världshandel</a:t>
            </a:r>
            <a:r>
              <a:rPr lang="en-GB" dirty="0"/>
              <a:t> dec19 100 96% </a:t>
            </a:r>
            <a:r>
              <a:rPr lang="en-GB" dirty="0" err="1"/>
              <a:t>tillbaka</a:t>
            </a:r>
            <a:r>
              <a:rPr lang="en-GB" dirty="0"/>
              <a:t>, -17 % I </a:t>
            </a:r>
            <a:r>
              <a:rPr lang="en-GB" dirty="0" err="1"/>
              <a:t>maj</a:t>
            </a:r>
            <a:r>
              <a:rPr lang="en-GB" dirty="0"/>
              <a:t> tot </a:t>
            </a:r>
            <a:r>
              <a:rPr lang="en-GB" dirty="0" err="1"/>
              <a:t>världshandel</a:t>
            </a:r>
            <a:endParaRPr lang="sv-SE" dirty="0"/>
          </a:p>
        </p:txBody>
      </p:sp>
      <p:sp>
        <p:nvSpPr>
          <p:cNvPr id="4" name="Slide Number Placeholder 3"/>
          <p:cNvSpPr>
            <a:spLocks noGrp="1"/>
          </p:cNvSpPr>
          <p:nvPr>
            <p:ph type="sldNum" sz="quarter" idx="5"/>
          </p:nvPr>
        </p:nvSpPr>
        <p:spPr/>
        <p:txBody>
          <a:bodyPr/>
          <a:lstStyle/>
          <a:p>
            <a:fld id="{1261AA99-6AE6-4252-9D49-BFACABC8D97C}" type="slidenum">
              <a:rPr lang="sv-SE" smtClean="0"/>
              <a:t>15</a:t>
            </a:fld>
            <a:endParaRPr lang="sv-SE"/>
          </a:p>
        </p:txBody>
      </p:sp>
    </p:spTree>
    <p:extLst>
      <p:ext uri="{BB962C8B-B14F-4D97-AF65-F5344CB8AC3E}">
        <p14:creationId xmlns:p14="http://schemas.microsoft.com/office/powerpoint/2010/main" val="348174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143855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380324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70241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414390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1188338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3776918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noProof="0" dirty="0"/>
          </a:p>
        </p:txBody>
      </p:sp>
      <p:sp>
        <p:nvSpPr>
          <p:cNvPr id="4" name="Slide Number Placeholder 3"/>
          <p:cNvSpPr>
            <a:spLocks noGrp="1"/>
          </p:cNvSpPr>
          <p:nvPr>
            <p:ph type="sldNum" sz="quarter" idx="10"/>
          </p:nvPr>
        </p:nvSpPr>
        <p:spPr/>
        <p:txBody>
          <a:bodyPr/>
          <a:lstStyle/>
          <a:p>
            <a:fld id="{4704DBA1-61E6-4331-AB25-082665E15CC1}" type="slidenum">
              <a:rPr lang="sv-SE" smtClean="0">
                <a:solidFill>
                  <a:prstClr val="black"/>
                </a:solidFill>
              </a:rPr>
              <a:pPr/>
              <a:t>26</a:t>
            </a:fld>
            <a:endParaRPr lang="sv-SE">
              <a:solidFill>
                <a:prstClr val="black"/>
              </a:solidFill>
            </a:endParaRPr>
          </a:p>
        </p:txBody>
      </p:sp>
    </p:spTree>
    <p:extLst>
      <p:ext uri="{BB962C8B-B14F-4D97-AF65-F5344CB8AC3E}">
        <p14:creationId xmlns:p14="http://schemas.microsoft.com/office/powerpoint/2010/main" val="3032978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1843293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3698504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2556429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4237524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61AA99-6AE6-4252-9D49-BFACABC8D97C}" type="slidenum">
              <a:rPr lang="sv-SE" smtClean="0"/>
              <a:t>31</a:t>
            </a:fld>
            <a:endParaRPr lang="sv-SE"/>
          </a:p>
        </p:txBody>
      </p:sp>
    </p:spTree>
    <p:extLst>
      <p:ext uri="{BB962C8B-B14F-4D97-AF65-F5344CB8AC3E}">
        <p14:creationId xmlns:p14="http://schemas.microsoft.com/office/powerpoint/2010/main" val="395084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61AA99-6AE6-4252-9D49-BFACABC8D97C}" type="slidenum">
              <a:rPr lang="en-GB" smtClean="0"/>
              <a:t>32</a:t>
            </a:fld>
            <a:endParaRPr lang="en-GB" dirty="0"/>
          </a:p>
        </p:txBody>
      </p:sp>
    </p:spTree>
    <p:extLst>
      <p:ext uri="{BB962C8B-B14F-4D97-AF65-F5344CB8AC3E}">
        <p14:creationId xmlns:p14="http://schemas.microsoft.com/office/powerpoint/2010/main" val="218266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42950"/>
            <a:ext cx="6610350" cy="3719513"/>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9148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70232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83850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2556429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70232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256683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27864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4704DBA1-61E6-4331-AB25-082665E15CC1}"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358999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8263"/>
            <a:ext cx="7200000" cy="750221"/>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8572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5" name="Footer Placeholder 4"/>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1512958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4" name="Footer Placeholder 3"/>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4789367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dirty="0"/>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4" name="Footer Placeholder 3"/>
          <p:cNvSpPr>
            <a:spLocks noGrp="1"/>
          </p:cNvSpPr>
          <p:nvPr>
            <p:ph type="ftr" sz="quarter" idx="18"/>
          </p:nvPr>
        </p:nvSpPr>
        <p:spPr/>
        <p:txBody>
          <a:bodyPr/>
          <a:lstStyle/>
          <a:p>
            <a:endParaRPr lang="en-GB" dirty="0"/>
          </a:p>
        </p:txBody>
      </p:sp>
    </p:spTree>
    <p:extLst>
      <p:ext uri="{BB962C8B-B14F-4D97-AF65-F5344CB8AC3E}">
        <p14:creationId xmlns:p14="http://schemas.microsoft.com/office/powerpoint/2010/main" val="364554099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dirty="0"/>
              <a:t>Insert picture by using Nordea Image Bank button</a:t>
            </a:r>
          </a:p>
        </p:txBody>
      </p:sp>
      <p:sp>
        <p:nvSpPr>
          <p:cNvPr id="2" name="Title 1"/>
          <p:cNvSpPr>
            <a:spLocks noGrp="1"/>
          </p:cNvSpPr>
          <p:nvPr>
            <p:ph type="ctrTitle"/>
          </p:nvPr>
        </p:nvSpPr>
        <p:spPr>
          <a:xfrm>
            <a:off x="648000" y="333450"/>
            <a:ext cx="7200000" cy="1009078"/>
          </a:xfrm>
        </p:spPr>
        <p:txBody>
          <a:bodyPr>
            <a:noAutofit/>
          </a:bodyPr>
          <a:lstStyle>
            <a:lvl1pPr>
              <a:defRPr sz="30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dirty="0"/>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dirty="0"/>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3288939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675424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42078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dirty="0"/>
              <a:t>Insert picture by using Nordea Image Bank button or use as pink slide</a:t>
            </a:r>
          </a:p>
        </p:txBody>
      </p:sp>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386721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648000" y="4783756"/>
            <a:ext cx="7200000" cy="626850"/>
          </a:xfrm>
        </p:spPr>
        <p:txBody>
          <a:bodyPr>
            <a:noAutofit/>
          </a:bodyPr>
          <a:lstStyle>
            <a:lvl1pPr>
              <a:defRPr sz="24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803590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dirty="0"/>
              <a:t>Insert picture by using Nordea Image Bank button</a:t>
            </a:r>
          </a:p>
        </p:txBody>
      </p:sp>
      <p:sp>
        <p:nvSpPr>
          <p:cNvPr id="2" name="Title 1"/>
          <p:cNvSpPr>
            <a:spLocks noGrp="1"/>
          </p:cNvSpPr>
          <p:nvPr>
            <p:ph type="ctrTitle"/>
          </p:nvPr>
        </p:nvSpPr>
        <p:spPr>
          <a:xfrm>
            <a:off x="648000" y="4775994"/>
            <a:ext cx="7200000" cy="634612"/>
          </a:xfrm>
        </p:spPr>
        <p:txBody>
          <a:bodyPr>
            <a:noAutofit/>
          </a:bodyPr>
          <a:lstStyle>
            <a:lvl1pPr>
              <a:defRPr sz="24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dirty="0"/>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8673350"/>
      </p:ext>
    </p:extLst>
  </p:cSld>
  <p:clrMapOvr>
    <a:overrideClrMapping bg1="lt1" tx1="dk1" bg2="lt2" tx2="dk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418627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p:nvPr>
        </p:nvSpPr>
        <p:spPr/>
        <p:txBody>
          <a:bodyPr/>
          <a:lstStyle/>
          <a:p>
            <a:r>
              <a:rPr lang="en-GB" dirty="0"/>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53086580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dirty="0"/>
              <a:t>Insert picture by using Nordea Image Bank button or use as pink slide</a:t>
            </a:r>
          </a:p>
        </p:txBody>
      </p:sp>
      <p:sp>
        <p:nvSpPr>
          <p:cNvPr id="2" name="Title 1"/>
          <p:cNvSpPr>
            <a:spLocks noGrp="1"/>
          </p:cNvSpPr>
          <p:nvPr>
            <p:ph type="title"/>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dirty="0"/>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dirty="0"/>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5482560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174001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625178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dirty="0"/>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dirty="0"/>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455263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a:lstStyle>
            <a:lvl1pPr>
              <a:defRPr sz="29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0886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95600"/>
          </a:xfrm>
        </p:spPr>
        <p:txBody>
          <a:bodyPr/>
          <a:lstStyle>
            <a:lvl1pPr>
              <a:defRPr sz="2900">
                <a:solidFill>
                  <a:srgbClr val="FBD9CA"/>
                </a:solidFill>
              </a:defRPr>
            </a:lvl1pPr>
          </a:lstStyle>
          <a:p>
            <a:r>
              <a:rPr lang="en-GB" dirty="0"/>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dirty="0"/>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dirty="0"/>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9653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188" y="360083"/>
            <a:ext cx="10754800" cy="720167"/>
          </a:xfrm>
        </p:spPr>
        <p:txBody>
          <a:bodyPr/>
          <a:lstStyle>
            <a:lvl1pPr>
              <a:defRPr/>
            </a:lvl1pPr>
          </a:lstStyle>
          <a:p>
            <a:r>
              <a:rPr lang="en-US" dirty="0"/>
              <a:t>Click to add title</a:t>
            </a:r>
            <a:endParaRPr lang="en-GB" dirty="0"/>
          </a:p>
        </p:txBody>
      </p:sp>
      <p:sp>
        <p:nvSpPr>
          <p:cNvPr id="3" name="Content Placeholder 2"/>
          <p:cNvSpPr>
            <a:spLocks noGrp="1"/>
          </p:cNvSpPr>
          <p:nvPr>
            <p:ph sz="half" idx="1"/>
          </p:nvPr>
        </p:nvSpPr>
        <p:spPr>
          <a:xfrm>
            <a:off x="720188" y="1332308"/>
            <a:ext cx="5281375" cy="2142496"/>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Footer Placeholder 5"/>
          <p:cNvSpPr>
            <a:spLocks noGrp="1"/>
          </p:cNvSpPr>
          <p:nvPr>
            <p:ph type="ftr" sz="quarter" idx="13"/>
          </p:nvPr>
        </p:nvSpPr>
        <p:spPr/>
        <p:txBody>
          <a:bodyPr/>
          <a:lstStyle/>
          <a:p>
            <a:endParaRPr lang="en-GB" dirty="0"/>
          </a:p>
        </p:txBody>
      </p:sp>
      <p:sp>
        <p:nvSpPr>
          <p:cNvPr id="9" name="Content Placeholder 2"/>
          <p:cNvSpPr>
            <a:spLocks noGrp="1"/>
          </p:cNvSpPr>
          <p:nvPr>
            <p:ph sz="half" idx="14"/>
          </p:nvPr>
        </p:nvSpPr>
        <p:spPr>
          <a:xfrm>
            <a:off x="720188" y="3618838"/>
            <a:ext cx="5281375" cy="2142496"/>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5"/>
          </p:nvPr>
        </p:nvSpPr>
        <p:spPr>
          <a:xfrm>
            <a:off x="6193613" y="1332308"/>
            <a:ext cx="5281375" cy="2142496"/>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sz="half" idx="16"/>
          </p:nvPr>
        </p:nvSpPr>
        <p:spPr>
          <a:xfrm>
            <a:off x="6193613" y="3618838"/>
            <a:ext cx="5281375" cy="2142496"/>
          </a:xfrm>
        </p:spPr>
        <p:txBody>
          <a:bodyPr>
            <a:noAutofit/>
          </a:bodyPr>
          <a:lstStyle>
            <a:lvl1pPr>
              <a:defRPr sz="16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835863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647999" y="1332000"/>
            <a:ext cx="7200000" cy="442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04410121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466440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6488819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37817322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52166425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dirty="0"/>
              <a:t>Click to edit Master title style</a:t>
            </a:r>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6" name="Footer Placeholder 5"/>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869407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dirty="0"/>
              <a:t>Click to edit Master title style</a:t>
            </a:r>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dirty="0"/>
              <a:t>Picture</a:t>
            </a:r>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84987691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9" name="xxLanguageTextBox">
            <a:extLst>
              <a:ext uri="{FF2B5EF4-FFF2-40B4-BE49-F238E27FC236}">
                <a16:creationId xmlns:a16="http://schemas.microsoft.com/office/drawing/2014/main" id="{CD0A022C-AB36-47C3-AE87-AC19BF5B4148}"/>
              </a:ext>
            </a:extLst>
          </p:cNvPr>
          <p:cNvSpPr/>
          <p:nvPr userDrawn="1">
            <p:custDataLst>
              <p:tags r:id="rId28"/>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Tree>
    <p:extLst>
      <p:ext uri="{BB962C8B-B14F-4D97-AF65-F5344CB8AC3E}">
        <p14:creationId xmlns:p14="http://schemas.microsoft.com/office/powerpoint/2010/main" val="373655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7" r:id="rId3"/>
    <p:sldLayoutId id="2147483652" r:id="rId4"/>
    <p:sldLayoutId id="2147483738" r:id="rId5"/>
    <p:sldLayoutId id="2147483663" r:id="rId6"/>
    <p:sldLayoutId id="2147483655" r:id="rId7"/>
    <p:sldLayoutId id="2147483660" r:id="rId8"/>
    <p:sldLayoutId id="2147483724" r:id="rId9"/>
    <p:sldLayoutId id="2147483725" r:id="rId10"/>
    <p:sldLayoutId id="2147483735" r:id="rId11"/>
    <p:sldLayoutId id="2147483736" r:id="rId12"/>
    <p:sldLayoutId id="2147483742" r:id="rId13"/>
    <p:sldLayoutId id="2147483728" r:id="rId14"/>
    <p:sldLayoutId id="2147483726" r:id="rId15"/>
    <p:sldLayoutId id="2147483740" r:id="rId16"/>
    <p:sldLayoutId id="2147483730" r:id="rId17"/>
    <p:sldLayoutId id="2147483729" r:id="rId18"/>
    <p:sldLayoutId id="2147483732" r:id="rId19"/>
    <p:sldLayoutId id="2147483713" r:id="rId20"/>
    <p:sldLayoutId id="2147483741" r:id="rId21"/>
    <p:sldLayoutId id="2147483720" r:id="rId22"/>
    <p:sldLayoutId id="2147483731" r:id="rId23"/>
    <p:sldLayoutId id="2147483739" r:id="rId24"/>
    <p:sldLayoutId id="2147483733" r:id="rId25"/>
    <p:sldLayoutId id="2147483743" r:id="rId26"/>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21.e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4.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9.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emf"/><Relationship Id="rId2" Type="http://schemas.openxmlformats.org/officeDocument/2006/relationships/slideLayout" Target="../slideLayouts/slideLayout26.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24.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slideLayout" Target="../slideLayouts/slideLayout26.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27.e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1.bin"/><Relationship Id="rId5" Type="http://schemas.openxmlformats.org/officeDocument/2006/relationships/image" Target="../media/image6.pn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1.xml"/><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3.emf"/><Relationship Id="rId5" Type="http://schemas.openxmlformats.org/officeDocument/2006/relationships/oleObject" Target="../embeddings/oleObject22.bin"/><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2.xml"/><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5.emf"/><Relationship Id="rId5" Type="http://schemas.openxmlformats.org/officeDocument/2006/relationships/oleObject" Target="../embeddings/oleObject24.bin"/><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7.bin"/><Relationship Id="rId5" Type="http://schemas.openxmlformats.org/officeDocument/2006/relationships/image" Target="../media/image37.emf"/><Relationship Id="rId4" Type="http://schemas.openxmlformats.org/officeDocument/2006/relationships/oleObject" Target="../embeddings/oleObject26.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9.bin"/><Relationship Id="rId5" Type="http://schemas.openxmlformats.org/officeDocument/2006/relationships/image" Target="../media/image39.emf"/><Relationship Id="rId4" Type="http://schemas.openxmlformats.org/officeDocument/2006/relationships/oleObject" Target="../embeddings/oleObject28.bin"/></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1.bin"/><Relationship Id="rId5" Type="http://schemas.openxmlformats.org/officeDocument/2006/relationships/image" Target="../media/image41.emf"/><Relationship Id="rId4" Type="http://schemas.openxmlformats.org/officeDocument/2006/relationships/oleObject" Target="../embeddings/oleObject30.bin"/></Relationships>
</file>

<file path=ppt/slides/_rels/slide2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13.xml"/><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43.emf"/><Relationship Id="rId5" Type="http://schemas.openxmlformats.org/officeDocument/2006/relationships/oleObject" Target="../embeddings/oleObject32.bin"/><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4.bin"/><Relationship Id="rId5" Type="http://schemas.openxmlformats.org/officeDocument/2006/relationships/image" Target="../media/image6.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notesSlide" Target="../notesSlides/notesSlide15.xml"/><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47.emf"/><Relationship Id="rId5" Type="http://schemas.openxmlformats.org/officeDocument/2006/relationships/oleObject" Target="../embeddings/oleObject35.bin"/><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49.emf"/><Relationship Id="rId5" Type="http://schemas.openxmlformats.org/officeDocument/2006/relationships/oleObject" Target="../embeddings/oleObject37.bin"/><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notesSlide" Target="../notesSlides/notesSlide17.xml"/><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50.emf"/><Relationship Id="rId5" Type="http://schemas.openxmlformats.org/officeDocument/2006/relationships/oleObject" Target="../embeddings/oleObject38.bin"/><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1.bin"/><Relationship Id="rId5" Type="http://schemas.openxmlformats.org/officeDocument/2006/relationships/image" Target="../media/image6.png"/><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8.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56.png"/><Relationship Id="rId11"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oleObject" Target="../embeddings/oleObject43.bin"/><Relationship Id="rId4" Type="http://schemas.openxmlformats.org/officeDocument/2006/relationships/oleObject" Target="../embeddings/oleObject42.bin"/><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7.png"/><Relationship Id="rId3" Type="http://schemas.openxmlformats.org/officeDocument/2006/relationships/notesSlide" Target="../notesSlides/notesSlide19.xml"/><Relationship Id="rId7" Type="http://schemas.openxmlformats.org/officeDocument/2006/relationships/image" Target="../media/image60.emf"/><Relationship Id="rId12"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45.bin"/><Relationship Id="rId11" Type="http://schemas.openxmlformats.org/officeDocument/2006/relationships/image" Target="../media/image62.emf"/><Relationship Id="rId5" Type="http://schemas.openxmlformats.org/officeDocument/2006/relationships/image" Target="../media/image59.emf"/><Relationship Id="rId15" Type="http://schemas.openxmlformats.org/officeDocument/2006/relationships/image" Target="../media/image6.png"/><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61.emf"/><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65.emf"/><Relationship Id="rId3" Type="http://schemas.openxmlformats.org/officeDocument/2006/relationships/notesSlide" Target="../notesSlides/notesSlide20.xml"/><Relationship Id="rId7" Type="http://schemas.openxmlformats.org/officeDocument/2006/relationships/image" Target="../media/image6.png"/><Relationship Id="rId12"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58.png"/><Relationship Id="rId11" Type="http://schemas.openxmlformats.org/officeDocument/2006/relationships/image" Target="../media/image64.emf"/><Relationship Id="rId5" Type="http://schemas.openxmlformats.org/officeDocument/2006/relationships/image" Target="../media/image57.png"/><Relationship Id="rId15" Type="http://schemas.openxmlformats.org/officeDocument/2006/relationships/image" Target="../media/image66.emf"/><Relationship Id="rId10" Type="http://schemas.openxmlformats.org/officeDocument/2006/relationships/oleObject" Target="../embeddings/oleObject49.bin"/><Relationship Id="rId4" Type="http://schemas.openxmlformats.org/officeDocument/2006/relationships/image" Target="../media/image56.png"/><Relationship Id="rId9" Type="http://schemas.openxmlformats.org/officeDocument/2006/relationships/image" Target="../media/image63.emf"/><Relationship Id="rId14" Type="http://schemas.openxmlformats.org/officeDocument/2006/relationships/oleObject" Target="../embeddings/oleObject51.bin"/></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1.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56.png"/><Relationship Id="rId5" Type="http://schemas.openxmlformats.org/officeDocument/2006/relationships/image" Target="../media/image67.emf"/><Relationship Id="rId4" Type="http://schemas.openxmlformats.org/officeDocument/2006/relationships/oleObject" Target="../embeddings/oleObject52.bin"/><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8.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6.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5.bin"/><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7.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oleObject7.bin"/><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18.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swimming in water&#10;&#10;Description automatically generated">
            <a:extLst>
              <a:ext uri="{FF2B5EF4-FFF2-40B4-BE49-F238E27FC236}">
                <a16:creationId xmlns:a16="http://schemas.microsoft.com/office/drawing/2014/main" id="{65E973C9-8D45-4709-B871-83C7670DC6A0}"/>
              </a:ext>
            </a:extLst>
          </p:cNvPr>
          <p:cNvPicPr>
            <a:picLocks noChangeAspect="1"/>
          </p:cNvPicPr>
          <p:nvPr/>
        </p:nvPicPr>
        <p:blipFill rotWithShape="1">
          <a:blip r:embed="rId3"/>
          <a:srcRect l="-1" t="36250" r="-1" b="-114"/>
          <a:stretch/>
        </p:blipFill>
        <p:spPr>
          <a:xfrm>
            <a:off x="0" y="0"/>
            <a:ext cx="12195175" cy="10638661"/>
          </a:xfrm>
          <a:prstGeom prst="rect">
            <a:avLst/>
          </a:prstGeom>
        </p:spPr>
      </p:pic>
      <p:sp>
        <p:nvSpPr>
          <p:cNvPr id="6" name="Title 2">
            <a:extLst>
              <a:ext uri="{FF2B5EF4-FFF2-40B4-BE49-F238E27FC236}">
                <a16:creationId xmlns:a16="http://schemas.microsoft.com/office/drawing/2014/main" id="{36985D9E-1A20-4070-ABC5-1D9D8273972C}"/>
              </a:ext>
            </a:extLst>
          </p:cNvPr>
          <p:cNvSpPr txBox="1">
            <a:spLocks/>
          </p:cNvSpPr>
          <p:nvPr/>
        </p:nvSpPr>
        <p:spPr>
          <a:xfrm>
            <a:off x="1524528" y="4202988"/>
            <a:ext cx="9146117" cy="1472513"/>
          </a:xfrm>
          <a:prstGeom prst="rect">
            <a:avLst/>
          </a:prstGeom>
        </p:spPr>
        <p:txBody>
          <a:bodyPr vert="horz" lIns="0" tIns="0" rIns="0" bIns="0" rtlCol="0" anchor="b" anchorCtr="0">
            <a:noAutofit/>
          </a:bodyPr>
          <a:lstStyle>
            <a:lvl1pPr algn="l" defTabSz="914245" rtl="0" eaLnBrk="1" latinLnBrk="0" hangingPunct="1">
              <a:spcBef>
                <a:spcPct val="0"/>
              </a:spcBef>
              <a:buNone/>
              <a:defRPr sz="2000" b="1" kern="1200">
                <a:solidFill>
                  <a:schemeClr val="accent1"/>
                </a:solidFill>
                <a:latin typeface="+mj-lt"/>
                <a:ea typeface="+mj-ea"/>
                <a:cs typeface="+mj-cs"/>
              </a:defRPr>
            </a:lvl1pPr>
          </a:lstStyle>
          <a:p>
            <a:pPr algn="ctr"/>
            <a:r>
              <a:rPr lang="sv-SE" sz="4801" dirty="0">
                <a:solidFill>
                  <a:prstClr val="white"/>
                </a:solidFill>
                <a:latin typeface="Arial"/>
              </a:rPr>
              <a:t>Från fritt fall till uppstuds</a:t>
            </a:r>
          </a:p>
          <a:p>
            <a:pPr algn="ctr"/>
            <a:endParaRPr lang="sv-SE" sz="4801" dirty="0">
              <a:solidFill>
                <a:prstClr val="white"/>
              </a:solidFill>
              <a:latin typeface="Arial"/>
            </a:endParaRPr>
          </a:p>
        </p:txBody>
      </p:sp>
      <p:sp>
        <p:nvSpPr>
          <p:cNvPr id="7" name="Text Placeholder 7">
            <a:extLst>
              <a:ext uri="{FF2B5EF4-FFF2-40B4-BE49-F238E27FC236}">
                <a16:creationId xmlns:a16="http://schemas.microsoft.com/office/drawing/2014/main" id="{70CA4797-F087-4731-9083-7E753BE591F1}"/>
              </a:ext>
            </a:extLst>
          </p:cNvPr>
          <p:cNvSpPr txBox="1">
            <a:spLocks/>
          </p:cNvSpPr>
          <p:nvPr/>
        </p:nvSpPr>
        <p:spPr>
          <a:xfrm>
            <a:off x="3540573" y="5890910"/>
            <a:ext cx="8498911" cy="988664"/>
          </a:xfrm>
          <a:prstGeom prst="rect">
            <a:avLst/>
          </a:prstGeom>
        </p:spPr>
        <p:txBody>
          <a:bodyPr vert="horz" lIns="0" tIns="0" rIns="0" bIns="0" rtlCol="0">
            <a:noAutofit/>
          </a:bodyPr>
          <a:lstStyle>
            <a:lvl1pPr marL="0" indent="0" algn="l" defTabSz="914245" rtl="0" eaLnBrk="1" latinLnBrk="0" hangingPunct="1">
              <a:spcBef>
                <a:spcPts val="1200"/>
              </a:spcBef>
              <a:buFont typeface="Arial" pitchFamily="34" charset="0"/>
              <a:buNone/>
              <a:defRPr sz="1300" kern="1200">
                <a:solidFill>
                  <a:srgbClr val="FFFFFF"/>
                </a:solidFill>
                <a:latin typeface="+mn-lt"/>
                <a:ea typeface="+mn-ea"/>
                <a:cs typeface="+mn-cs"/>
              </a:defRPr>
            </a:lvl1pPr>
            <a:lvl2pPr marL="215963"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2pPr>
            <a:lvl3pPr marL="431927"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3pPr>
            <a:lvl4pPr marL="647891"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4pPr>
            <a:lvl5pPr marL="863854"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5pPr>
            <a:lvl6pPr marL="2514174"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97"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20"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42"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r>
              <a:rPr lang="sv-SE" b="1" dirty="0">
                <a:latin typeface="Arial"/>
              </a:rPr>
            </a:br>
            <a:r>
              <a:rPr lang="sv-SE" b="1" dirty="0">
                <a:latin typeface="Arial"/>
              </a:rPr>
              <a:t>Annika Winsth</a:t>
            </a:r>
            <a:br>
              <a:rPr lang="sv-SE" b="1" dirty="0">
                <a:latin typeface="Arial"/>
              </a:rPr>
            </a:br>
            <a:r>
              <a:rPr lang="sv-SE" b="1" dirty="0">
                <a:latin typeface="Arial"/>
              </a:rPr>
              <a:t>Economic Research</a:t>
            </a:r>
            <a:br>
              <a:rPr lang="sv-SE" b="1" dirty="0">
                <a:latin typeface="Arial"/>
              </a:rPr>
            </a:br>
            <a:r>
              <a:rPr lang="sv-SE" b="1" dirty="0">
                <a:latin typeface="Arial"/>
              </a:rPr>
              <a:t>December 2020</a:t>
            </a:r>
          </a:p>
        </p:txBody>
      </p:sp>
      <p:pic>
        <p:nvPicPr>
          <p:cNvPr id="8" name="Picture 2" descr="Pulse B4">
            <a:extLst>
              <a:ext uri="{FF2B5EF4-FFF2-40B4-BE49-F238E27FC236}">
                <a16:creationId xmlns:a16="http://schemas.microsoft.com/office/drawing/2014/main" id="{ED4E30EF-4A30-4795-98C7-3BE72245DF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736"/>
          <a:stretch/>
        </p:blipFill>
        <p:spPr bwMode="auto">
          <a:xfrm>
            <a:off x="10554315" y="3987579"/>
            <a:ext cx="1640860" cy="197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5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31EA-F858-4CBF-83D9-BCD5456216E0}"/>
              </a:ext>
            </a:extLst>
          </p:cNvPr>
          <p:cNvSpPr>
            <a:spLocks noGrp="1"/>
          </p:cNvSpPr>
          <p:nvPr>
            <p:ph type="title"/>
          </p:nvPr>
        </p:nvSpPr>
        <p:spPr>
          <a:xfrm>
            <a:off x="2497587" y="360083"/>
            <a:ext cx="7200000" cy="720167"/>
          </a:xfrm>
        </p:spPr>
        <p:txBody>
          <a:bodyPr/>
          <a:lstStyle/>
          <a:p>
            <a:pPr algn="ctr"/>
            <a:r>
              <a:rPr lang="sv-SE" dirty="0"/>
              <a:t>Stimulanser utan motstycke</a:t>
            </a:r>
            <a:br>
              <a:rPr lang="sv-SE" dirty="0"/>
            </a:br>
            <a:r>
              <a:rPr lang="sv-SE" sz="1800" dirty="0"/>
              <a:t> </a:t>
            </a:r>
            <a:endParaRPr lang="sv-SE" dirty="0"/>
          </a:p>
        </p:txBody>
      </p:sp>
      <p:sp>
        <p:nvSpPr>
          <p:cNvPr id="5" name="Slide Number Placeholder 4">
            <a:extLst>
              <a:ext uri="{FF2B5EF4-FFF2-40B4-BE49-F238E27FC236}">
                <a16:creationId xmlns:a16="http://schemas.microsoft.com/office/drawing/2014/main" id="{878908E7-F88D-47B0-8EB3-1D001C799D31}"/>
              </a:ext>
            </a:extLst>
          </p:cNvPr>
          <p:cNvSpPr>
            <a:spLocks noGrp="1"/>
          </p:cNvSpPr>
          <p:nvPr>
            <p:ph type="sldNum" sz="quarter" idx="12"/>
          </p:nvPr>
        </p:nvSpPr>
        <p:spPr/>
        <p:txBody>
          <a:bodyPr/>
          <a:lstStyle/>
          <a:p>
            <a:fld id="{D14BCCD3-0010-4FBA-B965-2126ADC31932}" type="slidenum">
              <a:rPr lang="en-GB" smtClean="0"/>
              <a:t>10</a:t>
            </a:fld>
            <a:endParaRPr lang="en-GB" dirty="0"/>
          </a:p>
        </p:txBody>
      </p:sp>
      <p:graphicFrame>
        <p:nvGraphicFramePr>
          <p:cNvPr id="6" name="Object 5">
            <a:extLst>
              <a:ext uri="{FF2B5EF4-FFF2-40B4-BE49-F238E27FC236}">
                <a16:creationId xmlns:a16="http://schemas.microsoft.com/office/drawing/2014/main" id="{1B70EA6F-C6F4-44DE-AC39-D2570F6CD7D5}"/>
              </a:ext>
            </a:extLst>
          </p:cNvPr>
          <p:cNvGraphicFramePr>
            <a:graphicFrameLocks noChangeAspect="1"/>
          </p:cNvGraphicFramePr>
          <p:nvPr>
            <p:extLst>
              <p:ext uri="{D42A27DB-BD31-4B8C-83A1-F6EECF244321}">
                <p14:modId xmlns:p14="http://schemas.microsoft.com/office/powerpoint/2010/main" val="613136577"/>
              </p:ext>
            </p:extLst>
          </p:nvPr>
        </p:nvGraphicFramePr>
        <p:xfrm>
          <a:off x="365957" y="1629794"/>
          <a:ext cx="5694205" cy="3600000"/>
        </p:xfrm>
        <a:graphic>
          <a:graphicData uri="http://schemas.openxmlformats.org/presentationml/2006/ole">
            <mc:AlternateContent xmlns:mc="http://schemas.openxmlformats.org/markup-compatibility/2006">
              <mc:Choice xmlns:v="urn:schemas-microsoft-com:vml" Requires="v">
                <p:oleObj spid="_x0000_s60430" name="Macrobond document" r:id="rId3" imgW="6759829" imgH="4273558" progId="Mbnd.mbnd">
                  <p:embed/>
                </p:oleObj>
              </mc:Choice>
              <mc:Fallback>
                <p:oleObj name="Macrobond document" r:id="rId3" imgW="6759829" imgH="4273558" progId="Mbnd.mbnd">
                  <p:embed/>
                  <p:pic>
                    <p:nvPicPr>
                      <p:cNvPr id="0" name=""/>
                      <p:cNvPicPr/>
                      <p:nvPr/>
                    </p:nvPicPr>
                    <p:blipFill>
                      <a:blip r:embed="rId4"/>
                      <a:stretch>
                        <a:fillRect/>
                      </a:stretch>
                    </p:blipFill>
                    <p:spPr>
                      <a:xfrm>
                        <a:off x="365957" y="1629794"/>
                        <a:ext cx="5694205" cy="3600000"/>
                      </a:xfrm>
                      <a:prstGeom prst="rect">
                        <a:avLst/>
                      </a:prstGeom>
                    </p:spPr>
                  </p:pic>
                </p:oleObj>
              </mc:Fallback>
            </mc:AlternateContent>
          </a:graphicData>
        </a:graphic>
      </p:graphicFrame>
      <p:pic>
        <p:nvPicPr>
          <p:cNvPr id="7" name="Picture 33" descr="globe">
            <a:extLst>
              <a:ext uri="{FF2B5EF4-FFF2-40B4-BE49-F238E27FC236}">
                <a16:creationId xmlns:a16="http://schemas.microsoft.com/office/drawing/2014/main" id="{447802C9-2712-4A6A-9053-5A65215DF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7">
            <a:extLst>
              <a:ext uri="{FF2B5EF4-FFF2-40B4-BE49-F238E27FC236}">
                <a16:creationId xmlns:a16="http://schemas.microsoft.com/office/drawing/2014/main" id="{F971971F-4F50-4C0B-A13C-742C76D1AEAB}"/>
              </a:ext>
            </a:extLst>
          </p:cNvPr>
          <p:cNvGraphicFramePr>
            <a:graphicFrameLocks noChangeAspect="1"/>
          </p:cNvGraphicFramePr>
          <p:nvPr>
            <p:extLst>
              <p:ext uri="{D42A27DB-BD31-4B8C-83A1-F6EECF244321}">
                <p14:modId xmlns:p14="http://schemas.microsoft.com/office/powerpoint/2010/main" val="176314828"/>
              </p:ext>
            </p:extLst>
          </p:nvPr>
        </p:nvGraphicFramePr>
        <p:xfrm>
          <a:off x="6135013" y="1629794"/>
          <a:ext cx="5694205" cy="3600000"/>
        </p:xfrm>
        <a:graphic>
          <a:graphicData uri="http://schemas.openxmlformats.org/presentationml/2006/ole">
            <mc:AlternateContent xmlns:mc="http://schemas.openxmlformats.org/markup-compatibility/2006">
              <mc:Choice xmlns:v="urn:schemas-microsoft-com:vml" Requires="v">
                <p:oleObj spid="_x0000_s60431" name="Macrobond document" r:id="rId6" imgW="6759829" imgH="4273558" progId="Mbnd.mbnd">
                  <p:embed/>
                </p:oleObj>
              </mc:Choice>
              <mc:Fallback>
                <p:oleObj name="Macrobond document" r:id="rId6" imgW="6759829" imgH="4273558" progId="Mbnd.mbnd">
                  <p:embed/>
                  <p:pic>
                    <p:nvPicPr>
                      <p:cNvPr id="0" name=""/>
                      <p:cNvPicPr/>
                      <p:nvPr/>
                    </p:nvPicPr>
                    <p:blipFill>
                      <a:blip r:embed="rId7"/>
                      <a:stretch>
                        <a:fillRect/>
                      </a:stretch>
                    </p:blipFill>
                    <p:spPr>
                      <a:xfrm>
                        <a:off x="6135013" y="1629794"/>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234658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11</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Stark kinesisk BNP-siffra…</a:t>
            </a:r>
            <a:br>
              <a:rPr lang="sv-SE" dirty="0"/>
            </a:br>
            <a:r>
              <a:rPr lang="sv-SE" sz="1800" b="0" i="1" dirty="0"/>
              <a:t>…viktigt för ett Europa som stänger ned</a:t>
            </a:r>
            <a:endParaRPr lang="sv-SE" dirty="0"/>
          </a:p>
        </p:txBody>
      </p:sp>
      <p:graphicFrame>
        <p:nvGraphicFramePr>
          <p:cNvPr id="12" name="Object 11">
            <a:extLst>
              <a:ext uri="{FF2B5EF4-FFF2-40B4-BE49-F238E27FC236}">
                <a16:creationId xmlns:a16="http://schemas.microsoft.com/office/drawing/2014/main" id="{D3922325-82E5-43A8-98FD-8AC48F484B23}"/>
              </a:ext>
            </a:extLst>
          </p:cNvPr>
          <p:cNvGraphicFramePr>
            <a:graphicFrameLocks noChangeAspect="1"/>
          </p:cNvGraphicFramePr>
          <p:nvPr>
            <p:extLst>
              <p:ext uri="{D42A27DB-BD31-4B8C-83A1-F6EECF244321}">
                <p14:modId xmlns:p14="http://schemas.microsoft.com/office/powerpoint/2010/main" val="698756313"/>
              </p:ext>
            </p:extLst>
          </p:nvPr>
        </p:nvGraphicFramePr>
        <p:xfrm>
          <a:off x="648000" y="1342169"/>
          <a:ext cx="5124785" cy="3240000"/>
        </p:xfrm>
        <a:graphic>
          <a:graphicData uri="http://schemas.openxmlformats.org/presentationml/2006/ole">
            <mc:AlternateContent xmlns:mc="http://schemas.openxmlformats.org/markup-compatibility/2006">
              <mc:Choice xmlns:v="urn:schemas-microsoft-com:vml" Requires="v">
                <p:oleObj spid="_x0000_s42047" name="Macrobond document" r:id="rId4" imgW="6759829" imgH="4273558" progId="Mbnd.mbnd">
                  <p:embed/>
                </p:oleObj>
              </mc:Choice>
              <mc:Fallback>
                <p:oleObj name="Macrobond document" r:id="rId4" imgW="6759829" imgH="4273558" progId="Mbnd.mbnd">
                  <p:embed/>
                  <p:pic>
                    <p:nvPicPr>
                      <p:cNvPr id="12" name="Object 11">
                        <a:extLst>
                          <a:ext uri="{FF2B5EF4-FFF2-40B4-BE49-F238E27FC236}">
                            <a16:creationId xmlns:a16="http://schemas.microsoft.com/office/drawing/2014/main" id="{D3922325-82E5-43A8-98FD-8AC48F484B23}"/>
                          </a:ext>
                        </a:extLst>
                      </p:cNvPr>
                      <p:cNvPicPr/>
                      <p:nvPr/>
                    </p:nvPicPr>
                    <p:blipFill>
                      <a:blip r:embed="rId5"/>
                      <a:stretch>
                        <a:fillRect/>
                      </a:stretch>
                    </p:blipFill>
                    <p:spPr>
                      <a:xfrm>
                        <a:off x="648000" y="1342169"/>
                        <a:ext cx="5124785" cy="3240000"/>
                      </a:xfrm>
                      <a:prstGeom prst="rect">
                        <a:avLst/>
                      </a:prstGeom>
                    </p:spPr>
                  </p:pic>
                </p:oleObj>
              </mc:Fallback>
            </mc:AlternateContent>
          </a:graphicData>
        </a:graphic>
      </p:graphicFrame>
      <p:pic>
        <p:nvPicPr>
          <p:cNvPr id="15" name="Picture 33" descr="globe">
            <a:extLst>
              <a:ext uri="{FF2B5EF4-FFF2-40B4-BE49-F238E27FC236}">
                <a16:creationId xmlns:a16="http://schemas.microsoft.com/office/drawing/2014/main" id="{DE6AA6F8-1787-4E57-A298-167C97CC3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B5C41266-C487-4160-AF75-8FCC225F0672}"/>
              </a:ext>
            </a:extLst>
          </p:cNvPr>
          <p:cNvGraphicFramePr>
            <a:graphicFrameLocks noGrp="1"/>
          </p:cNvGraphicFramePr>
          <p:nvPr/>
        </p:nvGraphicFramePr>
        <p:xfrm>
          <a:off x="3447848" y="4844088"/>
          <a:ext cx="5299478" cy="1342404"/>
        </p:xfrm>
        <a:graphic>
          <a:graphicData uri="http://schemas.openxmlformats.org/drawingml/2006/table">
            <a:tbl>
              <a:tblPr/>
              <a:tblGrid>
                <a:gridCol w="1138868">
                  <a:extLst>
                    <a:ext uri="{9D8B030D-6E8A-4147-A177-3AD203B41FA5}">
                      <a16:colId xmlns:a16="http://schemas.microsoft.com/office/drawing/2014/main" val="1107829919"/>
                    </a:ext>
                  </a:extLst>
                </a:gridCol>
                <a:gridCol w="917101">
                  <a:extLst>
                    <a:ext uri="{9D8B030D-6E8A-4147-A177-3AD203B41FA5}">
                      <a16:colId xmlns:a16="http://schemas.microsoft.com/office/drawing/2014/main" val="307799491"/>
                    </a:ext>
                  </a:extLst>
                </a:gridCol>
                <a:gridCol w="862149">
                  <a:extLst>
                    <a:ext uri="{9D8B030D-6E8A-4147-A177-3AD203B41FA5}">
                      <a16:colId xmlns:a16="http://schemas.microsoft.com/office/drawing/2014/main" val="2182865394"/>
                    </a:ext>
                  </a:extLst>
                </a:gridCol>
                <a:gridCol w="793918">
                  <a:extLst>
                    <a:ext uri="{9D8B030D-6E8A-4147-A177-3AD203B41FA5}">
                      <a16:colId xmlns:a16="http://schemas.microsoft.com/office/drawing/2014/main" val="2497250869"/>
                    </a:ext>
                  </a:extLst>
                </a:gridCol>
                <a:gridCol w="793721">
                  <a:extLst>
                    <a:ext uri="{9D8B030D-6E8A-4147-A177-3AD203B41FA5}">
                      <a16:colId xmlns:a16="http://schemas.microsoft.com/office/drawing/2014/main" val="541520987"/>
                    </a:ext>
                  </a:extLst>
                </a:gridCol>
                <a:gridCol w="793721">
                  <a:extLst>
                    <a:ext uri="{9D8B030D-6E8A-4147-A177-3AD203B41FA5}">
                      <a16:colId xmlns:a16="http://schemas.microsoft.com/office/drawing/2014/main" val="1236893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BNP, y/y %</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2018</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2019</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Globalt</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3,6</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2,9</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5,3</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3,7</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241591"/>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USA</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2,2</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3,6</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89272430"/>
                  </a:ext>
                </a:extLst>
              </a:tr>
              <a:tr h="191444">
                <a:tc>
                  <a:txBody>
                    <a:body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Euroområdet</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1,9</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1,3</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60417422"/>
                  </a:ext>
                </a:extLst>
              </a:tr>
              <a:tr h="191444">
                <a:tc>
                  <a:txBody>
                    <a:body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Kina</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6,8</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6,1</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9156924"/>
                  </a:ext>
                </a:extLst>
              </a:tr>
              <a:tr h="191444">
                <a:tc>
                  <a:txBody>
                    <a:body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Sverige</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2,1</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1,4</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3,7</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2,7</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68792312"/>
                  </a:ext>
                </a:extLst>
              </a:tr>
            </a:tbl>
          </a:graphicData>
        </a:graphic>
      </p:graphicFrame>
      <p:graphicFrame>
        <p:nvGraphicFramePr>
          <p:cNvPr id="2" name="Object 1">
            <a:extLst>
              <a:ext uri="{FF2B5EF4-FFF2-40B4-BE49-F238E27FC236}">
                <a16:creationId xmlns:a16="http://schemas.microsoft.com/office/drawing/2014/main" id="{8511564B-C608-4BAF-8CC6-8D2A8B475EDF}"/>
              </a:ext>
            </a:extLst>
          </p:cNvPr>
          <p:cNvGraphicFramePr>
            <a:graphicFrameLocks noChangeAspect="1"/>
          </p:cNvGraphicFramePr>
          <p:nvPr>
            <p:extLst>
              <p:ext uri="{D42A27DB-BD31-4B8C-83A1-F6EECF244321}">
                <p14:modId xmlns:p14="http://schemas.microsoft.com/office/powerpoint/2010/main" val="170289036"/>
              </p:ext>
            </p:extLst>
          </p:nvPr>
        </p:nvGraphicFramePr>
        <p:xfrm>
          <a:off x="6422390" y="1342169"/>
          <a:ext cx="5124785" cy="3240000"/>
        </p:xfrm>
        <a:graphic>
          <a:graphicData uri="http://schemas.openxmlformats.org/presentationml/2006/ole">
            <mc:AlternateContent xmlns:mc="http://schemas.openxmlformats.org/markup-compatibility/2006">
              <mc:Choice xmlns:v="urn:schemas-microsoft-com:vml" Requires="v">
                <p:oleObj spid="_x0000_s42048" name="Macrobond document" r:id="rId7" imgW="6759829" imgH="4273558" progId="Mbnd.mbnd">
                  <p:embed/>
                </p:oleObj>
              </mc:Choice>
              <mc:Fallback>
                <p:oleObj name="Macrobond document" r:id="rId7" imgW="6759829" imgH="4273558" progId="Mbnd.mbnd">
                  <p:embed/>
                  <p:pic>
                    <p:nvPicPr>
                      <p:cNvPr id="2" name="Object 1">
                        <a:extLst>
                          <a:ext uri="{FF2B5EF4-FFF2-40B4-BE49-F238E27FC236}">
                            <a16:creationId xmlns:a16="http://schemas.microsoft.com/office/drawing/2014/main" id="{8511564B-C608-4BAF-8CC6-8D2A8B475EDF}"/>
                          </a:ext>
                        </a:extLst>
                      </p:cNvPr>
                      <p:cNvPicPr/>
                      <p:nvPr/>
                    </p:nvPicPr>
                    <p:blipFill>
                      <a:blip r:embed="rId8"/>
                      <a:stretch>
                        <a:fillRect/>
                      </a:stretch>
                    </p:blipFill>
                    <p:spPr>
                      <a:xfrm>
                        <a:off x="6422390" y="1342169"/>
                        <a:ext cx="5124785" cy="3240000"/>
                      </a:xfrm>
                      <a:prstGeom prst="rect">
                        <a:avLst/>
                      </a:prstGeom>
                    </p:spPr>
                  </p:pic>
                </p:oleObj>
              </mc:Fallback>
            </mc:AlternateContent>
          </a:graphicData>
        </a:graphic>
      </p:graphicFrame>
    </p:spTree>
    <p:extLst>
      <p:ext uri="{BB962C8B-B14F-4D97-AF65-F5344CB8AC3E}">
        <p14:creationId xmlns:p14="http://schemas.microsoft.com/office/powerpoint/2010/main" val="665228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7DE7-E6A6-4BAA-839F-A914677F87D8}"/>
              </a:ext>
            </a:extLst>
          </p:cNvPr>
          <p:cNvSpPr>
            <a:spLocks noGrp="1"/>
          </p:cNvSpPr>
          <p:nvPr>
            <p:ph type="title"/>
          </p:nvPr>
        </p:nvSpPr>
        <p:spPr/>
        <p:txBody>
          <a:bodyPr/>
          <a:lstStyle/>
          <a:p>
            <a:pPr algn="ctr"/>
            <a:r>
              <a:rPr lang="sv-SE" dirty="0"/>
              <a:t>Tillverkningsindustrin tillbaka – PMI på decenniumhögsta</a:t>
            </a:r>
            <a:br>
              <a:rPr lang="sv-SE" dirty="0"/>
            </a:br>
            <a:endParaRPr lang="sv-SE" sz="1800" b="0" i="1" dirty="0"/>
          </a:p>
        </p:txBody>
      </p:sp>
      <p:sp>
        <p:nvSpPr>
          <p:cNvPr id="5" name="Slide Number Placeholder 4">
            <a:extLst>
              <a:ext uri="{FF2B5EF4-FFF2-40B4-BE49-F238E27FC236}">
                <a16:creationId xmlns:a16="http://schemas.microsoft.com/office/drawing/2014/main" id="{AE6CF294-AC18-421A-81C2-98AC66924C3E}"/>
              </a:ext>
            </a:extLst>
          </p:cNvPr>
          <p:cNvSpPr>
            <a:spLocks noGrp="1"/>
          </p:cNvSpPr>
          <p:nvPr>
            <p:ph type="sldNum" sz="quarter" idx="12"/>
          </p:nvPr>
        </p:nvSpPr>
        <p:spPr/>
        <p:txBody>
          <a:bodyPr/>
          <a:lstStyle/>
          <a:p>
            <a:fld id="{D14BCCD3-0010-4FBA-B965-2126ADC31932}" type="slidenum">
              <a:rPr lang="en-GB" smtClean="0"/>
              <a:t>12</a:t>
            </a:fld>
            <a:endParaRPr lang="en-GB" dirty="0"/>
          </a:p>
        </p:txBody>
      </p:sp>
      <p:pic>
        <p:nvPicPr>
          <p:cNvPr id="8" name="InsertedImage">
            <a:extLst>
              <a:ext uri="{FF2B5EF4-FFF2-40B4-BE49-F238E27FC236}">
                <a16:creationId xmlns:a16="http://schemas.microsoft.com/office/drawing/2014/main" id="{EB1F5874-22BB-4623-A412-B0B4D0B013B8}"/>
              </a:ext>
            </a:extLst>
          </p:cNvPr>
          <p:cNvPicPr>
            <a:picLocks noChangeAspect="1"/>
          </p:cNvPicPr>
          <p:nvPr/>
        </p:nvPicPr>
        <p:blipFill>
          <a:blip r:embed="rId3"/>
          <a:stretch>
            <a:fillRect/>
          </a:stretch>
        </p:blipFill>
        <p:spPr>
          <a:xfrm>
            <a:off x="11061885" y="183224"/>
            <a:ext cx="828000" cy="828000"/>
          </a:xfrm>
          <a:prstGeom prst="rect">
            <a:avLst/>
          </a:prstGeom>
        </p:spPr>
      </p:pic>
      <p:graphicFrame>
        <p:nvGraphicFramePr>
          <p:cNvPr id="6" name="Object 5">
            <a:extLst>
              <a:ext uri="{FF2B5EF4-FFF2-40B4-BE49-F238E27FC236}">
                <a16:creationId xmlns:a16="http://schemas.microsoft.com/office/drawing/2014/main" id="{6AABC679-C982-4577-A27A-B8B4C366038B}"/>
              </a:ext>
            </a:extLst>
          </p:cNvPr>
          <p:cNvGraphicFramePr>
            <a:graphicFrameLocks noChangeAspect="1"/>
          </p:cNvGraphicFramePr>
          <p:nvPr>
            <p:extLst>
              <p:ext uri="{D42A27DB-BD31-4B8C-83A1-F6EECF244321}">
                <p14:modId xmlns:p14="http://schemas.microsoft.com/office/powerpoint/2010/main" val="3587808364"/>
              </p:ext>
            </p:extLst>
          </p:nvPr>
        </p:nvGraphicFramePr>
        <p:xfrm>
          <a:off x="6194686" y="1629794"/>
          <a:ext cx="5694205" cy="3600000"/>
        </p:xfrm>
        <a:graphic>
          <a:graphicData uri="http://schemas.openxmlformats.org/presentationml/2006/ole">
            <mc:AlternateContent xmlns:mc="http://schemas.openxmlformats.org/markup-compatibility/2006">
              <mc:Choice xmlns:v="urn:schemas-microsoft-com:vml" Requires="v">
                <p:oleObj spid="_x0000_s57368" name="Macrobond document" r:id="rId4" imgW="6759829" imgH="4273558" progId="Mbnd.mbnd">
                  <p:embed/>
                </p:oleObj>
              </mc:Choice>
              <mc:Fallback>
                <p:oleObj name="Macrobond document" r:id="rId4" imgW="6759829" imgH="4273558" progId="Mbnd.mbnd">
                  <p:embed/>
                  <p:pic>
                    <p:nvPicPr>
                      <p:cNvPr id="6" name="Object 5">
                        <a:extLst>
                          <a:ext uri="{FF2B5EF4-FFF2-40B4-BE49-F238E27FC236}">
                            <a16:creationId xmlns:a16="http://schemas.microsoft.com/office/drawing/2014/main" id="{6AABC679-C982-4577-A27A-B8B4C366038B}"/>
                          </a:ext>
                        </a:extLst>
                      </p:cNvPr>
                      <p:cNvPicPr/>
                      <p:nvPr/>
                    </p:nvPicPr>
                    <p:blipFill>
                      <a:blip r:embed="rId5"/>
                      <a:stretch>
                        <a:fillRect/>
                      </a:stretch>
                    </p:blipFill>
                    <p:spPr>
                      <a:xfrm>
                        <a:off x="6194686" y="1629794"/>
                        <a:ext cx="5694205" cy="3600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D73A5A9-6E49-4C10-8D1D-317350DBA8ED}"/>
              </a:ext>
            </a:extLst>
          </p:cNvPr>
          <p:cNvGraphicFramePr>
            <a:graphicFrameLocks noChangeAspect="1"/>
          </p:cNvGraphicFramePr>
          <p:nvPr>
            <p:extLst>
              <p:ext uri="{D42A27DB-BD31-4B8C-83A1-F6EECF244321}">
                <p14:modId xmlns:p14="http://schemas.microsoft.com/office/powerpoint/2010/main" val="3419900618"/>
              </p:ext>
            </p:extLst>
          </p:nvPr>
        </p:nvGraphicFramePr>
        <p:xfrm>
          <a:off x="306284" y="1629794"/>
          <a:ext cx="5694205" cy="3600000"/>
        </p:xfrm>
        <a:graphic>
          <a:graphicData uri="http://schemas.openxmlformats.org/presentationml/2006/ole">
            <mc:AlternateContent xmlns:mc="http://schemas.openxmlformats.org/markup-compatibility/2006">
              <mc:Choice xmlns:v="urn:schemas-microsoft-com:vml" Requires="v">
                <p:oleObj spid="_x0000_s57369" name="Macrobond document" r:id="rId6" imgW="6759829" imgH="4273558" progId="Mbnd.mbnd">
                  <p:embed/>
                </p:oleObj>
              </mc:Choice>
              <mc:Fallback>
                <p:oleObj name="Macrobond document" r:id="rId6" imgW="6759829" imgH="4273558" progId="Mbnd.mbnd">
                  <p:embed/>
                  <p:pic>
                    <p:nvPicPr>
                      <p:cNvPr id="10" name="Object 9">
                        <a:extLst>
                          <a:ext uri="{FF2B5EF4-FFF2-40B4-BE49-F238E27FC236}">
                            <a16:creationId xmlns:a16="http://schemas.microsoft.com/office/drawing/2014/main" id="{CD73A5A9-6E49-4C10-8D1D-317350DBA8ED}"/>
                          </a:ext>
                        </a:extLst>
                      </p:cNvPr>
                      <p:cNvPicPr/>
                      <p:nvPr/>
                    </p:nvPicPr>
                    <p:blipFill>
                      <a:blip r:embed="rId7"/>
                      <a:stretch>
                        <a:fillRect/>
                      </a:stretch>
                    </p:blipFill>
                    <p:spPr>
                      <a:xfrm>
                        <a:off x="306284" y="1629794"/>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94640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7DE7-E6A6-4BAA-839F-A914677F87D8}"/>
              </a:ext>
            </a:extLst>
          </p:cNvPr>
          <p:cNvSpPr>
            <a:spLocks noGrp="1"/>
          </p:cNvSpPr>
          <p:nvPr>
            <p:ph type="title"/>
          </p:nvPr>
        </p:nvSpPr>
        <p:spPr/>
        <p:txBody>
          <a:bodyPr/>
          <a:lstStyle/>
          <a:p>
            <a:pPr algn="ctr"/>
            <a:r>
              <a:rPr lang="sv-SE" dirty="0"/>
              <a:t>Offentliga investeringar – ett stimulansverktyg</a:t>
            </a:r>
            <a:br>
              <a:rPr lang="sv-SE" dirty="0"/>
            </a:br>
            <a:r>
              <a:rPr lang="sv-SE" sz="1800" b="0" i="1" dirty="0"/>
              <a:t>Fokus har skiftat från vägbyggen till IT och sjukvård</a:t>
            </a:r>
            <a:endParaRPr lang="sv-SE" sz="1600" b="0" i="1" dirty="0"/>
          </a:p>
        </p:txBody>
      </p:sp>
      <p:sp>
        <p:nvSpPr>
          <p:cNvPr id="5" name="Slide Number Placeholder 4">
            <a:extLst>
              <a:ext uri="{FF2B5EF4-FFF2-40B4-BE49-F238E27FC236}">
                <a16:creationId xmlns:a16="http://schemas.microsoft.com/office/drawing/2014/main" id="{AE6CF294-AC18-421A-81C2-98AC66924C3E}"/>
              </a:ext>
            </a:extLst>
          </p:cNvPr>
          <p:cNvSpPr>
            <a:spLocks noGrp="1"/>
          </p:cNvSpPr>
          <p:nvPr>
            <p:ph type="sldNum" sz="quarter" idx="12"/>
          </p:nvPr>
        </p:nvSpPr>
        <p:spPr/>
        <p:txBody>
          <a:bodyPr/>
          <a:lstStyle/>
          <a:p>
            <a:fld id="{D14BCCD3-0010-4FBA-B965-2126ADC31932}" type="slidenum">
              <a:rPr lang="en-GB" smtClean="0"/>
              <a:t>13</a:t>
            </a:fld>
            <a:endParaRPr lang="en-GB" dirty="0"/>
          </a:p>
        </p:txBody>
      </p:sp>
      <p:pic>
        <p:nvPicPr>
          <p:cNvPr id="16" name="InsertedImage">
            <a:extLst>
              <a:ext uri="{FF2B5EF4-FFF2-40B4-BE49-F238E27FC236}">
                <a16:creationId xmlns:a16="http://schemas.microsoft.com/office/drawing/2014/main" id="{1AA81864-4FD7-4990-B031-0AA00582FCB3}"/>
              </a:ext>
            </a:extLst>
          </p:cNvPr>
          <p:cNvPicPr>
            <a:picLocks noChangeAspect="1"/>
          </p:cNvPicPr>
          <p:nvPr/>
        </p:nvPicPr>
        <p:blipFill>
          <a:blip r:embed="rId3"/>
          <a:stretch>
            <a:fillRect/>
          </a:stretch>
        </p:blipFill>
        <p:spPr>
          <a:xfrm>
            <a:off x="11061885" y="183224"/>
            <a:ext cx="828000" cy="828000"/>
          </a:xfrm>
          <a:prstGeom prst="rect">
            <a:avLst/>
          </a:prstGeom>
        </p:spPr>
      </p:pic>
      <p:graphicFrame>
        <p:nvGraphicFramePr>
          <p:cNvPr id="6" name="Object 5">
            <a:extLst>
              <a:ext uri="{FF2B5EF4-FFF2-40B4-BE49-F238E27FC236}">
                <a16:creationId xmlns:a16="http://schemas.microsoft.com/office/drawing/2014/main" id="{50E766ED-F6D2-4619-8A4E-35E742F1CAB6}"/>
              </a:ext>
            </a:extLst>
          </p:cNvPr>
          <p:cNvGraphicFramePr>
            <a:graphicFrameLocks noChangeAspect="1"/>
          </p:cNvGraphicFramePr>
          <p:nvPr>
            <p:extLst>
              <p:ext uri="{D42A27DB-BD31-4B8C-83A1-F6EECF244321}">
                <p14:modId xmlns:p14="http://schemas.microsoft.com/office/powerpoint/2010/main" val="2915028276"/>
              </p:ext>
            </p:extLst>
          </p:nvPr>
        </p:nvGraphicFramePr>
        <p:xfrm>
          <a:off x="305289" y="1629794"/>
          <a:ext cx="5694205" cy="3600000"/>
        </p:xfrm>
        <a:graphic>
          <a:graphicData uri="http://schemas.openxmlformats.org/presentationml/2006/ole">
            <mc:AlternateContent xmlns:mc="http://schemas.openxmlformats.org/markup-compatibility/2006">
              <mc:Choice xmlns:v="urn:schemas-microsoft-com:vml" Requires="v">
                <p:oleObj spid="_x0000_s58388" name="Macrobond document" r:id="rId4" imgW="6759829" imgH="4273558" progId="Mbnd.mbnd">
                  <p:embed/>
                </p:oleObj>
              </mc:Choice>
              <mc:Fallback>
                <p:oleObj name="Macrobond document" r:id="rId4" imgW="6759829" imgH="4273558" progId="Mbnd.mbnd">
                  <p:embed/>
                  <p:pic>
                    <p:nvPicPr>
                      <p:cNvPr id="6" name="Object 5">
                        <a:extLst>
                          <a:ext uri="{FF2B5EF4-FFF2-40B4-BE49-F238E27FC236}">
                            <a16:creationId xmlns:a16="http://schemas.microsoft.com/office/drawing/2014/main" id="{50E766ED-F6D2-4619-8A4E-35E742F1CAB6}"/>
                          </a:ext>
                        </a:extLst>
                      </p:cNvPr>
                      <p:cNvPicPr/>
                      <p:nvPr/>
                    </p:nvPicPr>
                    <p:blipFill>
                      <a:blip r:embed="rId5"/>
                      <a:stretch>
                        <a:fillRect/>
                      </a:stretch>
                    </p:blipFill>
                    <p:spPr>
                      <a:xfrm>
                        <a:off x="305289" y="1629794"/>
                        <a:ext cx="5694205" cy="3600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ACD6AAB-07A3-4E7D-A7BD-DC7AE86F0CDC}"/>
              </a:ext>
            </a:extLst>
          </p:cNvPr>
          <p:cNvGraphicFramePr>
            <a:graphicFrameLocks noChangeAspect="1"/>
          </p:cNvGraphicFramePr>
          <p:nvPr>
            <p:extLst>
              <p:ext uri="{D42A27DB-BD31-4B8C-83A1-F6EECF244321}">
                <p14:modId xmlns:p14="http://schemas.microsoft.com/office/powerpoint/2010/main" val="1637813912"/>
              </p:ext>
            </p:extLst>
          </p:nvPr>
        </p:nvGraphicFramePr>
        <p:xfrm>
          <a:off x="6196013" y="1630363"/>
          <a:ext cx="5694362" cy="3598862"/>
        </p:xfrm>
        <a:graphic>
          <a:graphicData uri="http://schemas.openxmlformats.org/presentationml/2006/ole">
            <mc:AlternateContent xmlns:mc="http://schemas.openxmlformats.org/markup-compatibility/2006">
              <mc:Choice xmlns:v="urn:schemas-microsoft-com:vml" Requires="v">
                <p:oleObj spid="_x0000_s58389" name="Macrobond document" r:id="rId6" imgW="6759829" imgH="4273558" progId="Mbnd.mbnd">
                  <p:embed/>
                </p:oleObj>
              </mc:Choice>
              <mc:Fallback>
                <p:oleObj name="Macrobond document" r:id="rId6" imgW="6759829" imgH="4273558" progId="Mbnd.mbnd">
                  <p:embed/>
                  <p:pic>
                    <p:nvPicPr>
                      <p:cNvPr id="9" name="Object 8">
                        <a:extLst>
                          <a:ext uri="{FF2B5EF4-FFF2-40B4-BE49-F238E27FC236}">
                            <a16:creationId xmlns:a16="http://schemas.microsoft.com/office/drawing/2014/main" id="{CACD6AAB-07A3-4E7D-A7BD-DC7AE86F0CDC}"/>
                          </a:ext>
                        </a:extLst>
                      </p:cNvPr>
                      <p:cNvPicPr/>
                      <p:nvPr/>
                    </p:nvPicPr>
                    <p:blipFill>
                      <a:blip r:embed="rId7"/>
                      <a:stretch>
                        <a:fillRect/>
                      </a:stretch>
                    </p:blipFill>
                    <p:spPr>
                      <a:xfrm>
                        <a:off x="6196013" y="1630363"/>
                        <a:ext cx="5694362" cy="3598862"/>
                      </a:xfrm>
                      <a:prstGeom prst="rect">
                        <a:avLst/>
                      </a:prstGeom>
                    </p:spPr>
                  </p:pic>
                </p:oleObj>
              </mc:Fallback>
            </mc:AlternateContent>
          </a:graphicData>
        </a:graphic>
      </p:graphicFrame>
    </p:spTree>
    <p:extLst>
      <p:ext uri="{BB962C8B-B14F-4D97-AF65-F5344CB8AC3E}">
        <p14:creationId xmlns:p14="http://schemas.microsoft.com/office/powerpoint/2010/main" val="139204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ulse B4">
            <a:extLst>
              <a:ext uri="{FF2B5EF4-FFF2-40B4-BE49-F238E27FC236}">
                <a16:creationId xmlns:a16="http://schemas.microsoft.com/office/drawing/2014/main" id="{ED4E30EF-4A30-4795-98C7-3BE72245DF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736"/>
          <a:stretch/>
        </p:blipFill>
        <p:spPr bwMode="auto">
          <a:xfrm>
            <a:off x="10554315" y="3987579"/>
            <a:ext cx="1640860" cy="1976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erson, board, young, riding&#10;&#10;Description automatically generated">
            <a:extLst>
              <a:ext uri="{FF2B5EF4-FFF2-40B4-BE49-F238E27FC236}">
                <a16:creationId xmlns:a16="http://schemas.microsoft.com/office/drawing/2014/main" id="{5E760FF9-E335-4F96-9456-4873C6675187}"/>
              </a:ext>
            </a:extLst>
          </p:cNvPr>
          <p:cNvPicPr>
            <a:picLocks noChangeAspect="1"/>
          </p:cNvPicPr>
          <p:nvPr/>
        </p:nvPicPr>
        <p:blipFill rotWithShape="1">
          <a:blip r:embed="rId3"/>
          <a:srcRect t="13424"/>
          <a:stretch/>
        </p:blipFill>
        <p:spPr>
          <a:xfrm>
            <a:off x="0" y="0"/>
            <a:ext cx="12195175" cy="6859588"/>
          </a:xfrm>
          <a:prstGeom prst="rect">
            <a:avLst/>
          </a:prstGeom>
        </p:spPr>
      </p:pic>
      <p:sp>
        <p:nvSpPr>
          <p:cNvPr id="9" name="Title 2">
            <a:extLst>
              <a:ext uri="{FF2B5EF4-FFF2-40B4-BE49-F238E27FC236}">
                <a16:creationId xmlns:a16="http://schemas.microsoft.com/office/drawing/2014/main" id="{7C2498D4-AAB3-4FBD-81D8-4A5817C36DB3}"/>
              </a:ext>
            </a:extLst>
          </p:cNvPr>
          <p:cNvSpPr txBox="1">
            <a:spLocks/>
          </p:cNvSpPr>
          <p:nvPr/>
        </p:nvSpPr>
        <p:spPr>
          <a:xfrm>
            <a:off x="1368535" y="640327"/>
            <a:ext cx="9458104" cy="837491"/>
          </a:xfrm>
          <a:prstGeom prst="rect">
            <a:avLst/>
          </a:prstGeom>
        </p:spPr>
        <p:txBody>
          <a:bodyPr vert="horz" lIns="0" tIns="0" rIns="0" bIns="0" rtlCol="0" anchor="b" anchorCtr="0">
            <a:noAutofit/>
          </a:bodyPr>
          <a:lstStyle>
            <a:lvl1pPr algn="l" defTabSz="914245" rtl="0" eaLnBrk="1" latinLnBrk="0" hangingPunct="1">
              <a:spcBef>
                <a:spcPct val="0"/>
              </a:spcBef>
              <a:buNone/>
              <a:defRPr sz="2000" b="1" kern="1200">
                <a:solidFill>
                  <a:schemeClr val="accent1"/>
                </a:solidFill>
                <a:latin typeface="+mj-lt"/>
                <a:ea typeface="+mj-ea"/>
                <a:cs typeface="+mj-cs"/>
              </a:defRPr>
            </a:lvl1pPr>
          </a:lstStyle>
          <a:p>
            <a:pPr algn="ctr"/>
            <a:r>
              <a:rPr lang="sv-SE" sz="3600" dirty="0">
                <a:solidFill>
                  <a:schemeClr val="bg2">
                    <a:lumMod val="50000"/>
                  </a:schemeClr>
                </a:solidFill>
              </a:rPr>
              <a:t>Svensk ekonomi står pall</a:t>
            </a:r>
          </a:p>
        </p:txBody>
      </p:sp>
      <p:sp>
        <p:nvSpPr>
          <p:cNvPr id="10" name="Text Placeholder 7">
            <a:extLst>
              <a:ext uri="{FF2B5EF4-FFF2-40B4-BE49-F238E27FC236}">
                <a16:creationId xmlns:a16="http://schemas.microsoft.com/office/drawing/2014/main" id="{55F72A67-C5E8-4A26-934B-7D7236D557BA}"/>
              </a:ext>
            </a:extLst>
          </p:cNvPr>
          <p:cNvSpPr txBox="1">
            <a:spLocks/>
          </p:cNvSpPr>
          <p:nvPr/>
        </p:nvSpPr>
        <p:spPr>
          <a:xfrm>
            <a:off x="97989" y="5724929"/>
            <a:ext cx="8498911" cy="988664"/>
          </a:xfrm>
          <a:prstGeom prst="rect">
            <a:avLst/>
          </a:prstGeom>
        </p:spPr>
        <p:txBody>
          <a:bodyPr vert="horz" lIns="0" tIns="0" rIns="0" bIns="0" rtlCol="0">
            <a:noAutofit/>
          </a:bodyPr>
          <a:lstStyle>
            <a:lvl1pPr marL="0" indent="0" algn="l" defTabSz="914245" rtl="0" eaLnBrk="1" latinLnBrk="0" hangingPunct="1">
              <a:spcBef>
                <a:spcPts val="1200"/>
              </a:spcBef>
              <a:buFont typeface="Arial" pitchFamily="34" charset="0"/>
              <a:buNone/>
              <a:defRPr sz="1300" kern="1200">
                <a:solidFill>
                  <a:srgbClr val="FFFFFF"/>
                </a:solidFill>
                <a:latin typeface="+mn-lt"/>
                <a:ea typeface="+mn-ea"/>
                <a:cs typeface="+mn-cs"/>
              </a:defRPr>
            </a:lvl1pPr>
            <a:lvl2pPr marL="215963"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2pPr>
            <a:lvl3pPr marL="431927"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3pPr>
            <a:lvl4pPr marL="647891"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4pPr>
            <a:lvl5pPr marL="863854" indent="0" algn="l" defTabSz="914245" rtl="0" eaLnBrk="1" latinLnBrk="0" hangingPunct="1">
              <a:spcBef>
                <a:spcPts val="0"/>
              </a:spcBef>
              <a:buFont typeface="Arial" pitchFamily="34" charset="0"/>
              <a:buNone/>
              <a:defRPr sz="1200" kern="1200">
                <a:solidFill>
                  <a:schemeClr val="accent2"/>
                </a:solidFill>
                <a:latin typeface="+mn-lt"/>
                <a:ea typeface="+mn-ea"/>
                <a:cs typeface="+mn-cs"/>
              </a:defRPr>
            </a:lvl5pPr>
            <a:lvl6pPr marL="2514174"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97"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20"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42" indent="-228561" algn="l" defTabSz="91424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br>
              <a:rPr lang="sv-SE" b="1" dirty="0">
                <a:solidFill>
                  <a:schemeClr val="bg2">
                    <a:lumMod val="50000"/>
                  </a:schemeClr>
                </a:solidFill>
              </a:rPr>
            </a:br>
            <a:r>
              <a:rPr lang="sv-SE" b="1" dirty="0">
                <a:solidFill>
                  <a:schemeClr val="bg2">
                    <a:lumMod val="50000"/>
                  </a:schemeClr>
                </a:solidFill>
              </a:rPr>
              <a:t>Annika Winsth</a:t>
            </a:r>
          </a:p>
          <a:p>
            <a:r>
              <a:rPr lang="sv-SE" b="1" dirty="0">
                <a:solidFill>
                  <a:schemeClr val="bg2">
                    <a:lumMod val="50000"/>
                  </a:schemeClr>
                </a:solidFill>
              </a:rPr>
              <a:t>Nordea Economic Research</a:t>
            </a:r>
            <a:br>
              <a:rPr lang="sv-SE" b="1" dirty="0">
                <a:solidFill>
                  <a:schemeClr val="bg2">
                    <a:lumMod val="50000"/>
                  </a:schemeClr>
                </a:solidFill>
              </a:rPr>
            </a:br>
            <a:r>
              <a:rPr lang="sv-SE" b="1" dirty="0">
                <a:solidFill>
                  <a:schemeClr val="bg2">
                    <a:lumMod val="50000"/>
                  </a:schemeClr>
                </a:solidFill>
              </a:rPr>
              <a:t>December 2020</a:t>
            </a:r>
          </a:p>
        </p:txBody>
      </p:sp>
    </p:spTree>
    <p:extLst>
      <p:ext uri="{BB962C8B-B14F-4D97-AF65-F5344CB8AC3E}">
        <p14:creationId xmlns:p14="http://schemas.microsoft.com/office/powerpoint/2010/main" val="416561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sertedImage">
            <a:extLst>
              <a:ext uri="{FF2B5EF4-FFF2-40B4-BE49-F238E27FC236}">
                <a16:creationId xmlns:a16="http://schemas.microsoft.com/office/drawing/2014/main" id="{65A654A1-A22F-4222-B3B7-37B52AE48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361" y="192977"/>
            <a:ext cx="826719" cy="826719"/>
          </a:xfrm>
          <a:prstGeom prst="rect">
            <a:avLst/>
          </a:prstGeom>
        </p:spPr>
      </p:pic>
      <p:sp>
        <p:nvSpPr>
          <p:cNvPr id="3" name="Slide Number Placeholder 2">
            <a:extLst>
              <a:ext uri="{FF2B5EF4-FFF2-40B4-BE49-F238E27FC236}">
                <a16:creationId xmlns:a16="http://schemas.microsoft.com/office/drawing/2014/main" id="{B98F4BF3-1373-45DF-8069-F04DF9846027}"/>
              </a:ext>
            </a:extLst>
          </p:cNvPr>
          <p:cNvSpPr>
            <a:spLocks noGrp="1"/>
          </p:cNvSpPr>
          <p:nvPr>
            <p:ph type="sldNum" sz="quarter" idx="12"/>
          </p:nvPr>
        </p:nvSpPr>
        <p:spPr/>
        <p:txBody>
          <a:bodyPr/>
          <a:lstStyle/>
          <a:p>
            <a:fld id="{D14BCCD3-0010-4FBA-B965-2126ADC31932}" type="slidenum">
              <a:rPr lang="en-GB" smtClean="0"/>
              <a:pPr/>
              <a:t>15</a:t>
            </a:fld>
            <a:endParaRPr lang="en-GB" dirty="0"/>
          </a:p>
        </p:txBody>
      </p:sp>
      <p:sp>
        <p:nvSpPr>
          <p:cNvPr id="4" name="Title 3">
            <a:extLst>
              <a:ext uri="{FF2B5EF4-FFF2-40B4-BE49-F238E27FC236}">
                <a16:creationId xmlns:a16="http://schemas.microsoft.com/office/drawing/2014/main" id="{9A7A6DF3-4CFC-4841-AACD-3F309E28FD8B}"/>
              </a:ext>
            </a:extLst>
          </p:cNvPr>
          <p:cNvSpPr>
            <a:spLocks noGrp="1"/>
          </p:cNvSpPr>
          <p:nvPr>
            <p:ph type="title"/>
          </p:nvPr>
        </p:nvSpPr>
        <p:spPr>
          <a:xfrm>
            <a:off x="2497587" y="360083"/>
            <a:ext cx="7200000" cy="720167"/>
          </a:xfrm>
        </p:spPr>
        <p:txBody>
          <a:bodyPr/>
          <a:lstStyle/>
          <a:p>
            <a:pPr algn="ctr"/>
            <a:r>
              <a:rPr lang="sv-SE" dirty="0"/>
              <a:t>Återhämtningen pågår…</a:t>
            </a:r>
            <a:br>
              <a:rPr lang="sv-SE" dirty="0"/>
            </a:br>
            <a:r>
              <a:rPr lang="sv-SE" sz="1800" b="0" i="1" dirty="0"/>
              <a:t>…</a:t>
            </a:r>
            <a:r>
              <a:rPr lang="sv-SE" sz="1800" b="0" i="1" dirty="0" err="1"/>
              <a:t>great</a:t>
            </a:r>
            <a:r>
              <a:rPr lang="sv-SE" sz="1800" b="0" i="1" dirty="0"/>
              <a:t> for Sweden </a:t>
            </a:r>
          </a:p>
        </p:txBody>
      </p:sp>
      <p:pic>
        <p:nvPicPr>
          <p:cNvPr id="6" name="Picture 33" descr="globe">
            <a:extLst>
              <a:ext uri="{FF2B5EF4-FFF2-40B4-BE49-F238E27FC236}">
                <a16:creationId xmlns:a16="http://schemas.microsoft.com/office/drawing/2014/main" id="{EB089973-89DD-47E6-A1D6-58A334695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BAA34A6-EC89-43C0-9C2F-B77DDEB6ADD8}"/>
              </a:ext>
            </a:extLst>
          </p:cNvPr>
          <p:cNvSpPr txBox="1"/>
          <p:nvPr/>
        </p:nvSpPr>
        <p:spPr>
          <a:xfrm>
            <a:off x="9829026" y="1928206"/>
            <a:ext cx="1861404"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sv-SE" sz="1200" dirty="0">
                <a:solidFill>
                  <a:schemeClr val="tx1"/>
                </a:solidFill>
              </a:rPr>
              <a:t>Världshandeln har återhämtat stora delar av tappet från i våras</a:t>
            </a:r>
          </a:p>
          <a:p>
            <a:pPr algn="ctr"/>
            <a:endParaRPr lang="sv-SE" sz="1200" dirty="0">
              <a:solidFill>
                <a:schemeClr val="tx1"/>
              </a:solidFill>
            </a:endParaRPr>
          </a:p>
          <a:p>
            <a:pPr algn="ctr"/>
            <a:r>
              <a:rPr lang="sv-SE" sz="1200" dirty="0">
                <a:solidFill>
                  <a:schemeClr val="tx1"/>
                </a:solidFill>
              </a:rPr>
              <a:t>Svensk export tillbaka där den var före krisen i augusti</a:t>
            </a:r>
          </a:p>
        </p:txBody>
      </p:sp>
      <p:graphicFrame>
        <p:nvGraphicFramePr>
          <p:cNvPr id="11" name="Object 10">
            <a:extLst>
              <a:ext uri="{FF2B5EF4-FFF2-40B4-BE49-F238E27FC236}">
                <a16:creationId xmlns:a16="http://schemas.microsoft.com/office/drawing/2014/main" id="{392344FD-05A0-4447-8D4F-89CF3FAE6FCD}"/>
              </a:ext>
            </a:extLst>
          </p:cNvPr>
          <p:cNvGraphicFramePr>
            <a:graphicFrameLocks noChangeAspect="1"/>
          </p:cNvGraphicFramePr>
          <p:nvPr>
            <p:extLst>
              <p:ext uri="{D42A27DB-BD31-4B8C-83A1-F6EECF244321}">
                <p14:modId xmlns:p14="http://schemas.microsoft.com/office/powerpoint/2010/main" val="2054142015"/>
              </p:ext>
            </p:extLst>
          </p:nvPr>
        </p:nvGraphicFramePr>
        <p:xfrm>
          <a:off x="2716213" y="1292225"/>
          <a:ext cx="6759575" cy="4273550"/>
        </p:xfrm>
        <a:graphic>
          <a:graphicData uri="http://schemas.openxmlformats.org/presentationml/2006/ole">
            <mc:AlternateContent xmlns:mc="http://schemas.openxmlformats.org/markup-compatibility/2006">
              <mc:Choice xmlns:v="urn:schemas-microsoft-com:vml" Requires="v">
                <p:oleObj spid="_x0000_s59402" name="Macrobond document" r:id="rId6" imgW="6759829" imgH="4273558" progId="Mbnd.mbnd">
                  <p:embed/>
                </p:oleObj>
              </mc:Choice>
              <mc:Fallback>
                <p:oleObj name="Macrobond document" r:id="rId6" imgW="6759829" imgH="4273558" progId="Mbnd.mbnd">
                  <p:embed/>
                  <p:pic>
                    <p:nvPicPr>
                      <p:cNvPr id="11" name="Object 10">
                        <a:extLst>
                          <a:ext uri="{FF2B5EF4-FFF2-40B4-BE49-F238E27FC236}">
                            <a16:creationId xmlns:a16="http://schemas.microsoft.com/office/drawing/2014/main" id="{392344FD-05A0-4447-8D4F-89CF3FAE6FCD}"/>
                          </a:ext>
                        </a:extLst>
                      </p:cNvPr>
                      <p:cNvPicPr/>
                      <p:nvPr/>
                    </p:nvPicPr>
                    <p:blipFill>
                      <a:blip r:embed="rId7"/>
                      <a:stretch>
                        <a:fillRect/>
                      </a:stretch>
                    </p:blipFill>
                    <p:spPr>
                      <a:xfrm>
                        <a:off x="2716213" y="1292225"/>
                        <a:ext cx="6759575" cy="4273550"/>
                      </a:xfrm>
                      <a:prstGeom prst="rect">
                        <a:avLst/>
                      </a:prstGeom>
                    </p:spPr>
                  </p:pic>
                </p:oleObj>
              </mc:Fallback>
            </mc:AlternateContent>
          </a:graphicData>
        </a:graphic>
      </p:graphicFrame>
    </p:spTree>
    <p:extLst>
      <p:ext uri="{BB962C8B-B14F-4D97-AF65-F5344CB8AC3E}">
        <p14:creationId xmlns:p14="http://schemas.microsoft.com/office/powerpoint/2010/main" val="283777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731384-6FED-4A31-8988-82D237FB0CBF}"/>
              </a:ext>
            </a:extLst>
          </p:cNvPr>
          <p:cNvSpPr>
            <a:spLocks noGrp="1"/>
          </p:cNvSpPr>
          <p:nvPr>
            <p:ph type="sldNum" sz="quarter" idx="12"/>
          </p:nvPr>
        </p:nvSpPr>
        <p:spPr/>
        <p:txBody>
          <a:bodyPr/>
          <a:lstStyle/>
          <a:p>
            <a:fld id="{D14BCCD3-0010-4FBA-B965-2126ADC31932}" type="slidenum">
              <a:rPr lang="en-GB" smtClean="0"/>
              <a:pPr/>
              <a:t>16</a:t>
            </a:fld>
            <a:endParaRPr lang="en-GB" dirty="0"/>
          </a:p>
        </p:txBody>
      </p:sp>
      <p:sp>
        <p:nvSpPr>
          <p:cNvPr id="4" name="Title 3">
            <a:extLst>
              <a:ext uri="{FF2B5EF4-FFF2-40B4-BE49-F238E27FC236}">
                <a16:creationId xmlns:a16="http://schemas.microsoft.com/office/drawing/2014/main" id="{27909B76-4387-45B8-9168-CB9D912EB5DD}"/>
              </a:ext>
            </a:extLst>
          </p:cNvPr>
          <p:cNvSpPr>
            <a:spLocks noGrp="1"/>
          </p:cNvSpPr>
          <p:nvPr>
            <p:ph type="title"/>
          </p:nvPr>
        </p:nvSpPr>
        <p:spPr>
          <a:xfrm>
            <a:off x="2497587" y="360083"/>
            <a:ext cx="7200000" cy="720167"/>
          </a:xfrm>
        </p:spPr>
        <p:txBody>
          <a:bodyPr/>
          <a:lstStyle/>
          <a:p>
            <a:pPr algn="ctr"/>
            <a:r>
              <a:rPr lang="sv-SE" dirty="0"/>
              <a:t>Robust exportsektor</a:t>
            </a:r>
            <a:br>
              <a:rPr lang="sv-SE" dirty="0"/>
            </a:br>
            <a:r>
              <a:rPr lang="sv-SE" sz="1800" b="0" dirty="0"/>
              <a:t> </a:t>
            </a:r>
            <a:endParaRPr lang="sv-SE" dirty="0"/>
          </a:p>
        </p:txBody>
      </p:sp>
      <p:graphicFrame>
        <p:nvGraphicFramePr>
          <p:cNvPr id="6" name="Object 5">
            <a:extLst>
              <a:ext uri="{FF2B5EF4-FFF2-40B4-BE49-F238E27FC236}">
                <a16:creationId xmlns:a16="http://schemas.microsoft.com/office/drawing/2014/main" id="{5AF714F4-2B1B-4AA0-B24D-B02681DF05A4}"/>
              </a:ext>
            </a:extLst>
          </p:cNvPr>
          <p:cNvGraphicFramePr>
            <a:graphicFrameLocks noChangeAspect="1"/>
          </p:cNvGraphicFramePr>
          <p:nvPr>
            <p:extLst>
              <p:ext uri="{D42A27DB-BD31-4B8C-83A1-F6EECF244321}">
                <p14:modId xmlns:p14="http://schemas.microsoft.com/office/powerpoint/2010/main" val="3589182388"/>
              </p:ext>
            </p:extLst>
          </p:nvPr>
        </p:nvGraphicFramePr>
        <p:xfrm>
          <a:off x="6187128" y="1629794"/>
          <a:ext cx="5694205" cy="3600000"/>
        </p:xfrm>
        <a:graphic>
          <a:graphicData uri="http://schemas.openxmlformats.org/presentationml/2006/ole">
            <mc:AlternateContent xmlns:mc="http://schemas.openxmlformats.org/markup-compatibility/2006">
              <mc:Choice xmlns:v="urn:schemas-microsoft-com:vml" Requires="v">
                <p:oleObj spid="_x0000_s61457" name="Macrobond document" r:id="rId3" imgW="6759829" imgH="4273558" progId="Mbnd.mbnd">
                  <p:embed/>
                </p:oleObj>
              </mc:Choice>
              <mc:Fallback>
                <p:oleObj name="Macrobond document" r:id="rId3" imgW="6759829" imgH="4273558" progId="Mbnd.mbnd">
                  <p:embed/>
                  <p:pic>
                    <p:nvPicPr>
                      <p:cNvPr id="0" name=""/>
                      <p:cNvPicPr/>
                      <p:nvPr/>
                    </p:nvPicPr>
                    <p:blipFill>
                      <a:blip r:embed="rId4"/>
                      <a:stretch>
                        <a:fillRect/>
                      </a:stretch>
                    </p:blipFill>
                    <p:spPr>
                      <a:xfrm>
                        <a:off x="6187128" y="1629794"/>
                        <a:ext cx="5694205" cy="3600000"/>
                      </a:xfrm>
                      <a:prstGeom prst="rect">
                        <a:avLst/>
                      </a:prstGeom>
                    </p:spPr>
                  </p:pic>
                </p:oleObj>
              </mc:Fallback>
            </mc:AlternateContent>
          </a:graphicData>
        </a:graphic>
      </p:graphicFrame>
      <p:pic>
        <p:nvPicPr>
          <p:cNvPr id="7" name="InsertedImage">
            <a:extLst>
              <a:ext uri="{FF2B5EF4-FFF2-40B4-BE49-F238E27FC236}">
                <a16:creationId xmlns:a16="http://schemas.microsoft.com/office/drawing/2014/main" id="{2AE9A514-E99C-4A68-8E31-08B85FCFDF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8" name="Object 7">
            <a:extLst>
              <a:ext uri="{FF2B5EF4-FFF2-40B4-BE49-F238E27FC236}">
                <a16:creationId xmlns:a16="http://schemas.microsoft.com/office/drawing/2014/main" id="{AA48FE18-DF96-4EDA-B0C0-1E3CD53F18E3}"/>
              </a:ext>
            </a:extLst>
          </p:cNvPr>
          <p:cNvGraphicFramePr>
            <a:graphicFrameLocks noChangeAspect="1"/>
          </p:cNvGraphicFramePr>
          <p:nvPr>
            <p:extLst>
              <p:ext uri="{D42A27DB-BD31-4B8C-83A1-F6EECF244321}">
                <p14:modId xmlns:p14="http://schemas.microsoft.com/office/powerpoint/2010/main" val="2816307635"/>
              </p:ext>
            </p:extLst>
          </p:nvPr>
        </p:nvGraphicFramePr>
        <p:xfrm>
          <a:off x="313842" y="1629794"/>
          <a:ext cx="5694205" cy="3600000"/>
        </p:xfrm>
        <a:graphic>
          <a:graphicData uri="http://schemas.openxmlformats.org/presentationml/2006/ole">
            <mc:AlternateContent xmlns:mc="http://schemas.openxmlformats.org/markup-compatibility/2006">
              <mc:Choice xmlns:v="urn:schemas-microsoft-com:vml" Requires="v">
                <p:oleObj spid="_x0000_s61458" name="Macrobond document" r:id="rId6" imgW="6759829" imgH="4273558" progId="Mbnd.mbnd">
                  <p:embed/>
                </p:oleObj>
              </mc:Choice>
              <mc:Fallback>
                <p:oleObj name="Macrobond document" r:id="rId6" imgW="6759829" imgH="4273558" progId="Mbnd.mbnd">
                  <p:embed/>
                  <p:pic>
                    <p:nvPicPr>
                      <p:cNvPr id="0" name=""/>
                      <p:cNvPicPr/>
                      <p:nvPr/>
                    </p:nvPicPr>
                    <p:blipFill>
                      <a:blip r:embed="rId7"/>
                      <a:stretch>
                        <a:fillRect/>
                      </a:stretch>
                    </p:blipFill>
                    <p:spPr>
                      <a:xfrm>
                        <a:off x="313842" y="1629794"/>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976188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17</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Dramatiskt 2020</a:t>
            </a:r>
            <a:br>
              <a:rPr lang="sv-SE" dirty="0"/>
            </a:br>
            <a:r>
              <a:rPr lang="sv-SE" sz="1800" b="0" i="1" dirty="0"/>
              <a:t>Starka skäl till optimism inför 2021 - Nordea: BNP +4% </a:t>
            </a:r>
            <a:endParaRPr lang="sv-SE" b="0" i="1" dirty="0"/>
          </a:p>
        </p:txBody>
      </p:sp>
      <p:pic>
        <p:nvPicPr>
          <p:cNvPr id="9" name="InsertedImage">
            <a:extLst>
              <a:ext uri="{FF2B5EF4-FFF2-40B4-BE49-F238E27FC236}">
                <a16:creationId xmlns:a16="http://schemas.microsoft.com/office/drawing/2014/main" id="{44BCD2F0-2DD2-44CC-86E8-C77A47035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2" name="Object 1">
            <a:extLst>
              <a:ext uri="{FF2B5EF4-FFF2-40B4-BE49-F238E27FC236}">
                <a16:creationId xmlns:a16="http://schemas.microsoft.com/office/drawing/2014/main" id="{2B554CF9-516E-41F3-88F2-325A19D0F855}"/>
              </a:ext>
            </a:extLst>
          </p:cNvPr>
          <p:cNvGraphicFramePr>
            <a:graphicFrameLocks noChangeAspect="1"/>
          </p:cNvGraphicFramePr>
          <p:nvPr/>
        </p:nvGraphicFramePr>
        <p:xfrm>
          <a:off x="6189051" y="1630155"/>
          <a:ext cx="5124785" cy="3240000"/>
        </p:xfrm>
        <a:graphic>
          <a:graphicData uri="http://schemas.openxmlformats.org/presentationml/2006/ole">
            <mc:AlternateContent xmlns:mc="http://schemas.openxmlformats.org/markup-compatibility/2006">
              <mc:Choice xmlns:v="urn:schemas-microsoft-com:vml" Requires="v">
                <p:oleObj spid="_x0000_s66566" name="Macrobond document" r:id="rId5" imgW="6759829" imgH="4273558" progId="Mbnd.mbnd">
                  <p:embed/>
                </p:oleObj>
              </mc:Choice>
              <mc:Fallback>
                <p:oleObj name="Macrobond document" r:id="rId5" imgW="6759829" imgH="4273558" progId="Mbnd.mbnd">
                  <p:embed/>
                  <p:pic>
                    <p:nvPicPr>
                      <p:cNvPr id="2" name="Object 1">
                        <a:extLst>
                          <a:ext uri="{FF2B5EF4-FFF2-40B4-BE49-F238E27FC236}">
                            <a16:creationId xmlns:a16="http://schemas.microsoft.com/office/drawing/2014/main" id="{2B554CF9-516E-41F3-88F2-325A19D0F855}"/>
                          </a:ext>
                        </a:extLst>
                      </p:cNvPr>
                      <p:cNvPicPr/>
                      <p:nvPr/>
                    </p:nvPicPr>
                    <p:blipFill>
                      <a:blip r:embed="rId6"/>
                      <a:stretch>
                        <a:fillRect/>
                      </a:stretch>
                    </p:blipFill>
                    <p:spPr>
                      <a:xfrm>
                        <a:off x="6189051" y="1630155"/>
                        <a:ext cx="5124785" cy="32400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9D4DFAD-E823-4401-BA43-5D8D771097EF}"/>
              </a:ext>
            </a:extLst>
          </p:cNvPr>
          <p:cNvGraphicFramePr>
            <a:graphicFrameLocks noChangeAspect="1"/>
          </p:cNvGraphicFramePr>
          <p:nvPr/>
        </p:nvGraphicFramePr>
        <p:xfrm>
          <a:off x="519666" y="1630155"/>
          <a:ext cx="5124785" cy="3240000"/>
        </p:xfrm>
        <a:graphic>
          <a:graphicData uri="http://schemas.openxmlformats.org/presentationml/2006/ole">
            <mc:AlternateContent xmlns:mc="http://schemas.openxmlformats.org/markup-compatibility/2006">
              <mc:Choice xmlns:v="urn:schemas-microsoft-com:vml" Requires="v">
                <p:oleObj spid="_x0000_s66567" name="Macrobond document" r:id="rId7" imgW="6759829" imgH="4273558" progId="Mbnd.mbnd">
                  <p:embed/>
                </p:oleObj>
              </mc:Choice>
              <mc:Fallback>
                <p:oleObj name="Macrobond document" r:id="rId7" imgW="6759829" imgH="4273558" progId="Mbnd.mbnd">
                  <p:embed/>
                  <p:pic>
                    <p:nvPicPr>
                      <p:cNvPr id="6" name="Object 5">
                        <a:extLst>
                          <a:ext uri="{FF2B5EF4-FFF2-40B4-BE49-F238E27FC236}">
                            <a16:creationId xmlns:a16="http://schemas.microsoft.com/office/drawing/2014/main" id="{49D4DFAD-E823-4401-BA43-5D8D771097EF}"/>
                          </a:ext>
                        </a:extLst>
                      </p:cNvPr>
                      <p:cNvPicPr/>
                      <p:nvPr/>
                    </p:nvPicPr>
                    <p:blipFill>
                      <a:blip r:embed="rId8"/>
                      <a:stretch>
                        <a:fillRect/>
                      </a:stretch>
                    </p:blipFill>
                    <p:spPr>
                      <a:xfrm>
                        <a:off x="519666" y="1630155"/>
                        <a:ext cx="5124785" cy="32400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CDD1AAD-4C97-4CF7-8AD2-AD282F36702B}"/>
              </a:ext>
            </a:extLst>
          </p:cNvPr>
          <p:cNvSpPr txBox="1"/>
          <p:nvPr/>
        </p:nvSpPr>
        <p:spPr>
          <a:xfrm>
            <a:off x="6508785" y="4853511"/>
            <a:ext cx="4315605" cy="600164"/>
          </a:xfrm>
          <a:prstGeom prst="rect">
            <a:avLst/>
          </a:prstGeom>
          <a:noFill/>
        </p:spPr>
        <p:txBody>
          <a:bodyPr wrap="none" rtlCol="0">
            <a:spAutoFit/>
          </a:bodyPr>
          <a:lstStyle/>
          <a:p>
            <a:r>
              <a:rPr lang="sv-SE" sz="1100" i="1" dirty="0"/>
              <a:t>Anm.: Krisbranscher är 3,5% av BNP och avser järnvägstransport,</a:t>
            </a:r>
            <a:br>
              <a:rPr lang="sv-SE" sz="1100" i="1" dirty="0"/>
            </a:br>
            <a:r>
              <a:rPr lang="sv-SE" sz="1100" i="1" dirty="0"/>
              <a:t>kollektivtrafik, taxi, sjö- och lufttransport, hotell och restaurang</a:t>
            </a:r>
            <a:br>
              <a:rPr lang="sv-SE" sz="1100" i="1" dirty="0"/>
            </a:br>
            <a:r>
              <a:rPr lang="sv-SE" sz="1100" i="1" dirty="0"/>
              <a:t>samt kultur, sport, nöje. </a:t>
            </a:r>
            <a:endParaRPr lang="sv-SE" sz="1100" i="1" dirty="0">
              <a:solidFill>
                <a:schemeClr val="tx1"/>
              </a:solidFill>
            </a:endParaRPr>
          </a:p>
        </p:txBody>
      </p:sp>
    </p:spTree>
    <p:extLst>
      <p:ext uri="{BB962C8B-B14F-4D97-AF65-F5344CB8AC3E}">
        <p14:creationId xmlns:p14="http://schemas.microsoft.com/office/powerpoint/2010/main" val="135033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18</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Hushållen redo</a:t>
            </a:r>
            <a:br>
              <a:rPr lang="sv-SE" dirty="0"/>
            </a:br>
            <a:r>
              <a:rPr lang="sv-SE" sz="1800" b="0" i="1" dirty="0"/>
              <a:t>Starka balansräkningar och gott förtroende</a:t>
            </a:r>
            <a:endParaRPr lang="sv-SE" dirty="0"/>
          </a:p>
        </p:txBody>
      </p:sp>
      <p:pic>
        <p:nvPicPr>
          <p:cNvPr id="7" name="InsertedImage">
            <a:extLst>
              <a:ext uri="{FF2B5EF4-FFF2-40B4-BE49-F238E27FC236}">
                <a16:creationId xmlns:a16="http://schemas.microsoft.com/office/drawing/2014/main" id="{62953B3C-244A-4B21-A448-B9E245055F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1723" y="192883"/>
            <a:ext cx="826743" cy="826743"/>
          </a:xfrm>
          <a:prstGeom prst="rect">
            <a:avLst/>
          </a:prstGeom>
        </p:spPr>
      </p:pic>
      <p:graphicFrame>
        <p:nvGraphicFramePr>
          <p:cNvPr id="6" name="Object 5">
            <a:extLst>
              <a:ext uri="{FF2B5EF4-FFF2-40B4-BE49-F238E27FC236}">
                <a16:creationId xmlns:a16="http://schemas.microsoft.com/office/drawing/2014/main" id="{404BFF38-D23E-4DF9-81A0-E680DE368C0E}"/>
              </a:ext>
            </a:extLst>
          </p:cNvPr>
          <p:cNvGraphicFramePr>
            <a:graphicFrameLocks noChangeAspect="1"/>
          </p:cNvGraphicFramePr>
          <p:nvPr>
            <p:extLst>
              <p:ext uri="{D42A27DB-BD31-4B8C-83A1-F6EECF244321}">
                <p14:modId xmlns:p14="http://schemas.microsoft.com/office/powerpoint/2010/main" val="2073107992"/>
              </p:ext>
            </p:extLst>
          </p:nvPr>
        </p:nvGraphicFramePr>
        <p:xfrm>
          <a:off x="306388" y="1462088"/>
          <a:ext cx="5694362" cy="3600450"/>
        </p:xfrm>
        <a:graphic>
          <a:graphicData uri="http://schemas.openxmlformats.org/presentationml/2006/ole">
            <mc:AlternateContent xmlns:mc="http://schemas.openxmlformats.org/markup-compatibility/2006">
              <mc:Choice xmlns:v="urn:schemas-microsoft-com:vml" Requires="v">
                <p:oleObj spid="_x0000_s11365" name="Macrobond document" r:id="rId5" imgW="6759829" imgH="4273558" progId="Mbnd.mbnd">
                  <p:embed/>
                </p:oleObj>
              </mc:Choice>
              <mc:Fallback>
                <p:oleObj name="Macrobond document" r:id="rId5" imgW="6759829" imgH="4273558" progId="Mbnd.mbnd">
                  <p:embed/>
                  <p:pic>
                    <p:nvPicPr>
                      <p:cNvPr id="6" name="Object 5">
                        <a:extLst>
                          <a:ext uri="{FF2B5EF4-FFF2-40B4-BE49-F238E27FC236}">
                            <a16:creationId xmlns:a16="http://schemas.microsoft.com/office/drawing/2014/main" id="{404BFF38-D23E-4DF9-81A0-E680DE368C0E}"/>
                          </a:ext>
                        </a:extLst>
                      </p:cNvPr>
                      <p:cNvPicPr/>
                      <p:nvPr/>
                    </p:nvPicPr>
                    <p:blipFill>
                      <a:blip r:embed="rId6"/>
                      <a:stretch>
                        <a:fillRect/>
                      </a:stretch>
                    </p:blipFill>
                    <p:spPr>
                      <a:xfrm>
                        <a:off x="306388" y="1462088"/>
                        <a:ext cx="5694362" cy="3600450"/>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EFC8774C-49BD-4CA9-89EB-AC63F1DA31D7}"/>
              </a:ext>
            </a:extLst>
          </p:cNvPr>
          <p:cNvGraphicFramePr>
            <a:graphicFrameLocks noGrp="1"/>
          </p:cNvGraphicFramePr>
          <p:nvPr>
            <p:extLst>
              <p:ext uri="{D42A27DB-BD31-4B8C-83A1-F6EECF244321}">
                <p14:modId xmlns:p14="http://schemas.microsoft.com/office/powerpoint/2010/main" val="3440058486"/>
              </p:ext>
            </p:extLst>
          </p:nvPr>
        </p:nvGraphicFramePr>
        <p:xfrm>
          <a:off x="2798060" y="5443928"/>
          <a:ext cx="6587612" cy="447468"/>
        </p:xfrm>
        <a:graphic>
          <a:graphicData uri="http://schemas.openxmlformats.org/drawingml/2006/table">
            <a:tbl>
              <a:tblPr/>
              <a:tblGrid>
                <a:gridCol w="2640417">
                  <a:extLst>
                    <a:ext uri="{9D8B030D-6E8A-4147-A177-3AD203B41FA5}">
                      <a16:colId xmlns:a16="http://schemas.microsoft.com/office/drawing/2014/main" val="1107829919"/>
                    </a:ext>
                  </a:extLst>
                </a:gridCol>
                <a:gridCol w="730747">
                  <a:extLst>
                    <a:ext uri="{9D8B030D-6E8A-4147-A177-3AD203B41FA5}">
                      <a16:colId xmlns:a16="http://schemas.microsoft.com/office/drawing/2014/main" val="307799491"/>
                    </a:ext>
                  </a:extLst>
                </a:gridCol>
                <a:gridCol w="814291">
                  <a:extLst>
                    <a:ext uri="{9D8B030D-6E8A-4147-A177-3AD203B41FA5}">
                      <a16:colId xmlns:a16="http://schemas.microsoft.com/office/drawing/2014/main" val="2182865394"/>
                    </a:ext>
                  </a:extLst>
                </a:gridCol>
                <a:gridCol w="871291">
                  <a:extLst>
                    <a:ext uri="{9D8B030D-6E8A-4147-A177-3AD203B41FA5}">
                      <a16:colId xmlns:a16="http://schemas.microsoft.com/office/drawing/2014/main" val="2497250869"/>
                    </a:ext>
                  </a:extLst>
                </a:gridCol>
                <a:gridCol w="798005">
                  <a:extLst>
                    <a:ext uri="{9D8B030D-6E8A-4147-A177-3AD203B41FA5}">
                      <a16:colId xmlns:a16="http://schemas.microsoft.com/office/drawing/2014/main" val="541520987"/>
                    </a:ext>
                  </a:extLst>
                </a:gridCol>
                <a:gridCol w="732861">
                  <a:extLst>
                    <a:ext uri="{9D8B030D-6E8A-4147-A177-3AD203B41FA5}">
                      <a16:colId xmlns:a16="http://schemas.microsoft.com/office/drawing/2014/main" val="1236893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Hushållens konsumtion, y/y, %</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2018</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2019</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Sverige</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1,8</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1,3</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-5,3</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4,2</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3,7</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241591"/>
                  </a:ext>
                </a:extLst>
              </a:tr>
            </a:tbl>
          </a:graphicData>
        </a:graphic>
      </p:graphicFrame>
      <p:graphicFrame>
        <p:nvGraphicFramePr>
          <p:cNvPr id="9" name="Object 8">
            <a:extLst>
              <a:ext uri="{FF2B5EF4-FFF2-40B4-BE49-F238E27FC236}">
                <a16:creationId xmlns:a16="http://schemas.microsoft.com/office/drawing/2014/main" id="{F8865DFA-2BFE-4576-81EF-50E2677ACF80}"/>
              </a:ext>
            </a:extLst>
          </p:cNvPr>
          <p:cNvGraphicFramePr>
            <a:graphicFrameLocks noChangeAspect="1"/>
          </p:cNvGraphicFramePr>
          <p:nvPr>
            <p:extLst>
              <p:ext uri="{D42A27DB-BD31-4B8C-83A1-F6EECF244321}">
                <p14:modId xmlns:p14="http://schemas.microsoft.com/office/powerpoint/2010/main" val="1764255985"/>
              </p:ext>
            </p:extLst>
          </p:nvPr>
        </p:nvGraphicFramePr>
        <p:xfrm>
          <a:off x="6194425" y="1462088"/>
          <a:ext cx="5694363" cy="3600450"/>
        </p:xfrm>
        <a:graphic>
          <a:graphicData uri="http://schemas.openxmlformats.org/presentationml/2006/ole">
            <mc:AlternateContent xmlns:mc="http://schemas.openxmlformats.org/markup-compatibility/2006">
              <mc:Choice xmlns:v="urn:schemas-microsoft-com:vml" Requires="v">
                <p:oleObj spid="_x0000_s11366" name="Macrobond document" r:id="rId7" imgW="6759829" imgH="4273558" progId="Mbnd.mbnd">
                  <p:embed/>
                </p:oleObj>
              </mc:Choice>
              <mc:Fallback>
                <p:oleObj name="Macrobond document" r:id="rId7" imgW="6759829" imgH="4273558" progId="Mbnd.mbnd">
                  <p:embed/>
                  <p:pic>
                    <p:nvPicPr>
                      <p:cNvPr id="9" name="Object 8">
                        <a:extLst>
                          <a:ext uri="{FF2B5EF4-FFF2-40B4-BE49-F238E27FC236}">
                            <a16:creationId xmlns:a16="http://schemas.microsoft.com/office/drawing/2014/main" id="{D136813C-7248-4698-A05A-D5C7BC8E696C}"/>
                          </a:ext>
                        </a:extLst>
                      </p:cNvPr>
                      <p:cNvPicPr/>
                      <p:nvPr/>
                    </p:nvPicPr>
                    <p:blipFill>
                      <a:blip r:embed="rId8"/>
                      <a:stretch>
                        <a:fillRect/>
                      </a:stretch>
                    </p:blipFill>
                    <p:spPr>
                      <a:xfrm>
                        <a:off x="6194425" y="1462088"/>
                        <a:ext cx="5694363" cy="3600450"/>
                      </a:xfrm>
                      <a:prstGeom prst="rect">
                        <a:avLst/>
                      </a:prstGeom>
                    </p:spPr>
                  </p:pic>
                </p:oleObj>
              </mc:Fallback>
            </mc:AlternateContent>
          </a:graphicData>
        </a:graphic>
      </p:graphicFrame>
    </p:spTree>
    <p:extLst>
      <p:ext uri="{BB962C8B-B14F-4D97-AF65-F5344CB8AC3E}">
        <p14:creationId xmlns:p14="http://schemas.microsoft.com/office/powerpoint/2010/main" val="610067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96492C-E486-4EDD-B207-AF12E9D53A38}"/>
              </a:ext>
            </a:extLst>
          </p:cNvPr>
          <p:cNvSpPr>
            <a:spLocks noGrp="1"/>
          </p:cNvSpPr>
          <p:nvPr>
            <p:ph type="sldNum" sz="quarter" idx="12"/>
          </p:nvPr>
        </p:nvSpPr>
        <p:spPr/>
        <p:txBody>
          <a:bodyPr/>
          <a:lstStyle/>
          <a:p>
            <a:fld id="{D14BCCD3-0010-4FBA-B965-2126ADC31932}" type="slidenum">
              <a:rPr lang="en-GB" smtClean="0"/>
              <a:pPr/>
              <a:t>19</a:t>
            </a:fld>
            <a:endParaRPr lang="en-GB" dirty="0"/>
          </a:p>
        </p:txBody>
      </p:sp>
      <p:sp>
        <p:nvSpPr>
          <p:cNvPr id="9" name="Title 3">
            <a:extLst>
              <a:ext uri="{FF2B5EF4-FFF2-40B4-BE49-F238E27FC236}">
                <a16:creationId xmlns:a16="http://schemas.microsoft.com/office/drawing/2014/main" id="{50C71832-4E82-44BB-8592-F7F3190AC824}"/>
              </a:ext>
            </a:extLst>
          </p:cNvPr>
          <p:cNvSpPr>
            <a:spLocks noGrp="1"/>
          </p:cNvSpPr>
          <p:nvPr>
            <p:ph type="title"/>
          </p:nvPr>
        </p:nvSpPr>
        <p:spPr>
          <a:xfrm>
            <a:off x="2232120" y="360083"/>
            <a:ext cx="7730934" cy="720167"/>
          </a:xfrm>
        </p:spPr>
        <p:txBody>
          <a:bodyPr/>
          <a:lstStyle/>
          <a:p>
            <a:pPr algn="ctr"/>
            <a:r>
              <a:rPr lang="sv-SE" dirty="0"/>
              <a:t>Urstark bostadsmarknad slår nya rekord</a:t>
            </a:r>
            <a:br>
              <a:rPr lang="sv-SE" dirty="0"/>
            </a:br>
            <a:r>
              <a:rPr lang="sv-SE" sz="1800" dirty="0"/>
              <a:t> </a:t>
            </a:r>
            <a:endParaRPr lang="sv-SE" dirty="0"/>
          </a:p>
        </p:txBody>
      </p:sp>
      <p:pic>
        <p:nvPicPr>
          <p:cNvPr id="10" name="InsertedImage">
            <a:extLst>
              <a:ext uri="{FF2B5EF4-FFF2-40B4-BE49-F238E27FC236}">
                <a16:creationId xmlns:a16="http://schemas.microsoft.com/office/drawing/2014/main" id="{4D8477E6-9794-4677-BCDA-DB817F6FA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723" y="192883"/>
            <a:ext cx="826743" cy="826743"/>
          </a:xfrm>
          <a:prstGeom prst="rect">
            <a:avLst/>
          </a:prstGeom>
        </p:spPr>
      </p:pic>
      <p:graphicFrame>
        <p:nvGraphicFramePr>
          <p:cNvPr id="7" name="Object 6">
            <a:extLst>
              <a:ext uri="{FF2B5EF4-FFF2-40B4-BE49-F238E27FC236}">
                <a16:creationId xmlns:a16="http://schemas.microsoft.com/office/drawing/2014/main" id="{1863D26C-7CBE-4D44-8E28-EB9500A94A67}"/>
              </a:ext>
            </a:extLst>
          </p:cNvPr>
          <p:cNvGraphicFramePr>
            <a:graphicFrameLocks noChangeAspect="1"/>
          </p:cNvGraphicFramePr>
          <p:nvPr>
            <p:extLst>
              <p:ext uri="{D42A27DB-BD31-4B8C-83A1-F6EECF244321}">
                <p14:modId xmlns:p14="http://schemas.microsoft.com/office/powerpoint/2010/main" val="3675360737"/>
              </p:ext>
            </p:extLst>
          </p:nvPr>
        </p:nvGraphicFramePr>
        <p:xfrm>
          <a:off x="306709" y="1439863"/>
          <a:ext cx="5694363" cy="3600450"/>
        </p:xfrm>
        <a:graphic>
          <a:graphicData uri="http://schemas.openxmlformats.org/presentationml/2006/ole">
            <mc:AlternateContent xmlns:mc="http://schemas.openxmlformats.org/markup-compatibility/2006">
              <mc:Choice xmlns:v="urn:schemas-microsoft-com:vml" Requires="v">
                <p:oleObj spid="_x0000_s44094" name="Macrobond document" r:id="rId4" imgW="6759829" imgH="4273558" progId="Mbnd.mbnd">
                  <p:embed/>
                </p:oleObj>
              </mc:Choice>
              <mc:Fallback>
                <p:oleObj name="Macrobond document" r:id="rId4" imgW="6759829" imgH="4273558" progId="Mbnd.mbnd">
                  <p:embed/>
                  <p:pic>
                    <p:nvPicPr>
                      <p:cNvPr id="7" name="Object 6">
                        <a:extLst>
                          <a:ext uri="{FF2B5EF4-FFF2-40B4-BE49-F238E27FC236}">
                            <a16:creationId xmlns:a16="http://schemas.microsoft.com/office/drawing/2014/main" id="{1863D26C-7CBE-4D44-8E28-EB9500A94A67}"/>
                          </a:ext>
                        </a:extLst>
                      </p:cNvPr>
                      <p:cNvPicPr/>
                      <p:nvPr/>
                    </p:nvPicPr>
                    <p:blipFill>
                      <a:blip r:embed="rId5"/>
                      <a:stretch>
                        <a:fillRect/>
                      </a:stretch>
                    </p:blipFill>
                    <p:spPr>
                      <a:xfrm>
                        <a:off x="306709" y="1439863"/>
                        <a:ext cx="5694363" cy="3600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5DB3947-23A9-4D3F-9F59-8AC202539B39}"/>
              </a:ext>
            </a:extLst>
          </p:cNvPr>
          <p:cNvGraphicFramePr>
            <a:graphicFrameLocks noChangeAspect="1"/>
          </p:cNvGraphicFramePr>
          <p:nvPr>
            <p:extLst>
              <p:ext uri="{D42A27DB-BD31-4B8C-83A1-F6EECF244321}">
                <p14:modId xmlns:p14="http://schemas.microsoft.com/office/powerpoint/2010/main" val="3672501208"/>
              </p:ext>
            </p:extLst>
          </p:nvPr>
        </p:nvGraphicFramePr>
        <p:xfrm>
          <a:off x="6194261" y="1440088"/>
          <a:ext cx="5694205" cy="3600000"/>
        </p:xfrm>
        <a:graphic>
          <a:graphicData uri="http://schemas.openxmlformats.org/presentationml/2006/ole">
            <mc:AlternateContent xmlns:mc="http://schemas.openxmlformats.org/markup-compatibility/2006">
              <mc:Choice xmlns:v="urn:schemas-microsoft-com:vml" Requires="v">
                <p:oleObj spid="_x0000_s44095" name="Macrobond document" r:id="rId6" imgW="6759829" imgH="4273558" progId="Mbnd.mbnd">
                  <p:embed/>
                </p:oleObj>
              </mc:Choice>
              <mc:Fallback>
                <p:oleObj name="Macrobond document" r:id="rId6" imgW="6759829" imgH="4273558" progId="Mbnd.mbnd">
                  <p:embed/>
                  <p:pic>
                    <p:nvPicPr>
                      <p:cNvPr id="12" name="Object 11">
                        <a:extLst>
                          <a:ext uri="{FF2B5EF4-FFF2-40B4-BE49-F238E27FC236}">
                            <a16:creationId xmlns:a16="http://schemas.microsoft.com/office/drawing/2014/main" id="{F5DB3947-23A9-4D3F-9F59-8AC202539B39}"/>
                          </a:ext>
                        </a:extLst>
                      </p:cNvPr>
                      <p:cNvPicPr/>
                      <p:nvPr/>
                    </p:nvPicPr>
                    <p:blipFill>
                      <a:blip r:embed="rId7"/>
                      <a:stretch>
                        <a:fillRect/>
                      </a:stretch>
                    </p:blipFill>
                    <p:spPr>
                      <a:xfrm>
                        <a:off x="6194261" y="1440088"/>
                        <a:ext cx="5694205" cy="3600000"/>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B5B39DFF-DA40-4667-A1A8-2A3C71C0B0A3}"/>
              </a:ext>
            </a:extLst>
          </p:cNvPr>
          <p:cNvGraphicFramePr>
            <a:graphicFrameLocks noGrp="1"/>
          </p:cNvGraphicFramePr>
          <p:nvPr/>
        </p:nvGraphicFramePr>
        <p:xfrm>
          <a:off x="3155075" y="5447662"/>
          <a:ext cx="5885025" cy="483480"/>
        </p:xfrm>
        <a:graphic>
          <a:graphicData uri="http://schemas.openxmlformats.org/drawingml/2006/table">
            <a:tbl>
              <a:tblPr/>
              <a:tblGrid>
                <a:gridCol w="2183416">
                  <a:extLst>
                    <a:ext uri="{9D8B030D-6E8A-4147-A177-3AD203B41FA5}">
                      <a16:colId xmlns:a16="http://schemas.microsoft.com/office/drawing/2014/main" val="1107829919"/>
                    </a:ext>
                  </a:extLst>
                </a:gridCol>
                <a:gridCol w="931408">
                  <a:extLst>
                    <a:ext uri="{9D8B030D-6E8A-4147-A177-3AD203B41FA5}">
                      <a16:colId xmlns:a16="http://schemas.microsoft.com/office/drawing/2014/main" val="307799491"/>
                    </a:ext>
                  </a:extLst>
                </a:gridCol>
                <a:gridCol w="829181">
                  <a:extLst>
                    <a:ext uri="{9D8B030D-6E8A-4147-A177-3AD203B41FA5}">
                      <a16:colId xmlns:a16="http://schemas.microsoft.com/office/drawing/2014/main" val="2182865394"/>
                    </a:ext>
                  </a:extLst>
                </a:gridCol>
                <a:gridCol w="954407">
                  <a:extLst>
                    <a:ext uri="{9D8B030D-6E8A-4147-A177-3AD203B41FA5}">
                      <a16:colId xmlns:a16="http://schemas.microsoft.com/office/drawing/2014/main" val="2497250869"/>
                    </a:ext>
                  </a:extLst>
                </a:gridCol>
                <a:gridCol w="986613">
                  <a:extLst>
                    <a:ext uri="{9D8B030D-6E8A-4147-A177-3AD203B41FA5}">
                      <a16:colId xmlns:a16="http://schemas.microsoft.com/office/drawing/2014/main" val="541520987"/>
                    </a:ext>
                  </a:extLst>
                </a:gridCol>
              </a:tblGrid>
              <a:tr h="2475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Prognos, årlig förändring %</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2018</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err="1">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2020P</a:t>
                      </a:r>
                      <a:endPar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3983093"/>
                  </a:ext>
                </a:extLst>
              </a:tr>
              <a:tr h="2359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HOX bostadspriser</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extLst>
                  <a:ext uri="{0D108BD9-81ED-4DB2-BD59-A6C34878D82A}">
                    <a16:rowId xmlns:a16="http://schemas.microsoft.com/office/drawing/2014/main" val="3864478053"/>
                  </a:ext>
                </a:extLst>
              </a:tr>
            </a:tbl>
          </a:graphicData>
        </a:graphic>
      </p:graphicFrame>
      <p:cxnSp>
        <p:nvCxnSpPr>
          <p:cNvPr id="4" name="Straight Arrow Connector 3">
            <a:extLst>
              <a:ext uri="{FF2B5EF4-FFF2-40B4-BE49-F238E27FC236}">
                <a16:creationId xmlns:a16="http://schemas.microsoft.com/office/drawing/2014/main" id="{EE6BEF60-27F4-4830-9A7D-2C90C8083D9E}"/>
              </a:ext>
            </a:extLst>
          </p:cNvPr>
          <p:cNvCxnSpPr>
            <a:cxnSpLocks/>
          </p:cNvCxnSpPr>
          <p:nvPr/>
        </p:nvCxnSpPr>
        <p:spPr>
          <a:xfrm flipV="1">
            <a:off x="8762035" y="5729470"/>
            <a:ext cx="0" cy="173619"/>
          </a:xfrm>
          <a:prstGeom prst="straightConnector1">
            <a:avLst/>
          </a:prstGeom>
          <a:ln w="19050">
            <a:solidFill>
              <a:srgbClr val="FF5959"/>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1811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Trenden bruten i Europa…</a:t>
            </a:r>
            <a:br>
              <a:rPr lang="sv-SE" dirty="0"/>
            </a:br>
            <a:r>
              <a:rPr lang="sv-SE" sz="1800" b="0" i="1" dirty="0"/>
              <a:t>… men inte i USA</a:t>
            </a:r>
            <a:endParaRPr lang="sv-SE" b="0" i="1" dirty="0"/>
          </a:p>
        </p:txBody>
      </p:sp>
      <p:pic>
        <p:nvPicPr>
          <p:cNvPr id="14" name="Picture 33" descr="globe">
            <a:extLst>
              <a:ext uri="{FF2B5EF4-FFF2-40B4-BE49-F238E27FC236}">
                <a16:creationId xmlns:a16="http://schemas.microsoft.com/office/drawing/2014/main" id="{CA71FA48-05BA-4F92-9AFA-49BFB501C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5A984F62-F613-42A3-A4A4-464ACFE17F18}"/>
              </a:ext>
            </a:extLst>
          </p:cNvPr>
          <p:cNvGraphicFramePr>
            <a:graphicFrameLocks noChangeAspect="1"/>
          </p:cNvGraphicFramePr>
          <p:nvPr>
            <p:extLst>
              <p:ext uri="{D42A27DB-BD31-4B8C-83A1-F6EECF244321}">
                <p14:modId xmlns:p14="http://schemas.microsoft.com/office/powerpoint/2010/main" val="1110660048"/>
              </p:ext>
            </p:extLst>
          </p:nvPr>
        </p:nvGraphicFramePr>
        <p:xfrm>
          <a:off x="2716213" y="1292225"/>
          <a:ext cx="6759575" cy="4273550"/>
        </p:xfrm>
        <a:graphic>
          <a:graphicData uri="http://schemas.openxmlformats.org/presentationml/2006/ole">
            <mc:AlternateContent xmlns:mc="http://schemas.openxmlformats.org/markup-compatibility/2006">
              <mc:Choice xmlns:v="urn:schemas-microsoft-com:vml" Requires="v">
                <p:oleObj spid="_x0000_s51216" name="Macrobond document" r:id="rId5" imgW="6759829" imgH="4273558" progId="Mbnd.mbnd">
                  <p:embed/>
                </p:oleObj>
              </mc:Choice>
              <mc:Fallback>
                <p:oleObj name="Macrobond document" r:id="rId5" imgW="6759829" imgH="4273558" progId="Mbnd.mbnd">
                  <p:embed/>
                  <p:pic>
                    <p:nvPicPr>
                      <p:cNvPr id="2" name="Object 1">
                        <a:extLst>
                          <a:ext uri="{FF2B5EF4-FFF2-40B4-BE49-F238E27FC236}">
                            <a16:creationId xmlns:a16="http://schemas.microsoft.com/office/drawing/2014/main" id="{5A984F62-F613-42A3-A4A4-464ACFE17F18}"/>
                          </a:ext>
                        </a:extLst>
                      </p:cNvPr>
                      <p:cNvPicPr/>
                      <p:nvPr/>
                    </p:nvPicPr>
                    <p:blipFill>
                      <a:blip r:embed="rId6"/>
                      <a:stretch>
                        <a:fillRect/>
                      </a:stretch>
                    </p:blipFill>
                    <p:spPr>
                      <a:xfrm>
                        <a:off x="2716213" y="1292225"/>
                        <a:ext cx="6759575" cy="4273550"/>
                      </a:xfrm>
                      <a:prstGeom prst="rect">
                        <a:avLst/>
                      </a:prstGeom>
                    </p:spPr>
                  </p:pic>
                </p:oleObj>
              </mc:Fallback>
            </mc:AlternateContent>
          </a:graphicData>
        </a:graphic>
      </p:graphicFrame>
    </p:spTree>
    <p:extLst>
      <p:ext uri="{BB962C8B-B14F-4D97-AF65-F5344CB8AC3E}">
        <p14:creationId xmlns:p14="http://schemas.microsoft.com/office/powerpoint/2010/main" val="803967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96492C-E486-4EDD-B207-AF12E9D53A38}"/>
              </a:ext>
            </a:extLst>
          </p:cNvPr>
          <p:cNvSpPr>
            <a:spLocks noGrp="1"/>
          </p:cNvSpPr>
          <p:nvPr>
            <p:ph type="sldNum" sz="quarter" idx="12"/>
          </p:nvPr>
        </p:nvSpPr>
        <p:spPr/>
        <p:txBody>
          <a:bodyPr/>
          <a:lstStyle/>
          <a:p>
            <a:fld id="{D14BCCD3-0010-4FBA-B965-2126ADC31932}" type="slidenum">
              <a:rPr lang="en-GB" smtClean="0"/>
              <a:pPr/>
              <a:t>20</a:t>
            </a:fld>
            <a:endParaRPr lang="en-GB" dirty="0"/>
          </a:p>
        </p:txBody>
      </p:sp>
      <p:sp>
        <p:nvSpPr>
          <p:cNvPr id="9" name="Title 3">
            <a:extLst>
              <a:ext uri="{FF2B5EF4-FFF2-40B4-BE49-F238E27FC236}">
                <a16:creationId xmlns:a16="http://schemas.microsoft.com/office/drawing/2014/main" id="{50C71832-4E82-44BB-8592-F7F3190AC824}"/>
              </a:ext>
            </a:extLst>
          </p:cNvPr>
          <p:cNvSpPr>
            <a:spLocks noGrp="1"/>
          </p:cNvSpPr>
          <p:nvPr>
            <p:ph type="title"/>
          </p:nvPr>
        </p:nvSpPr>
        <p:spPr>
          <a:xfrm>
            <a:off x="2232120" y="360083"/>
            <a:ext cx="7730934" cy="720167"/>
          </a:xfrm>
        </p:spPr>
        <p:txBody>
          <a:bodyPr/>
          <a:lstStyle/>
          <a:p>
            <a:pPr algn="ctr"/>
            <a:r>
              <a:rPr lang="sv-SE" dirty="0"/>
              <a:t>Lånefesten fortsätter</a:t>
            </a:r>
            <a:br>
              <a:rPr lang="sv-SE" dirty="0"/>
            </a:br>
            <a:r>
              <a:rPr lang="sv-SE" sz="1800" dirty="0"/>
              <a:t> </a:t>
            </a:r>
            <a:endParaRPr lang="sv-SE" dirty="0"/>
          </a:p>
        </p:txBody>
      </p:sp>
      <p:pic>
        <p:nvPicPr>
          <p:cNvPr id="10" name="InsertedImage">
            <a:extLst>
              <a:ext uri="{FF2B5EF4-FFF2-40B4-BE49-F238E27FC236}">
                <a16:creationId xmlns:a16="http://schemas.microsoft.com/office/drawing/2014/main" id="{4D8477E6-9794-4677-BCDA-DB817F6FA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723" y="192883"/>
            <a:ext cx="826743" cy="826743"/>
          </a:xfrm>
          <a:prstGeom prst="rect">
            <a:avLst/>
          </a:prstGeom>
        </p:spPr>
      </p:pic>
      <p:graphicFrame>
        <p:nvGraphicFramePr>
          <p:cNvPr id="11" name="Object 10">
            <a:extLst>
              <a:ext uri="{FF2B5EF4-FFF2-40B4-BE49-F238E27FC236}">
                <a16:creationId xmlns:a16="http://schemas.microsoft.com/office/drawing/2014/main" id="{DC33FF99-9C9B-41CC-B871-AAFAF054B6D1}"/>
              </a:ext>
            </a:extLst>
          </p:cNvPr>
          <p:cNvGraphicFramePr>
            <a:graphicFrameLocks noChangeAspect="1"/>
          </p:cNvGraphicFramePr>
          <p:nvPr>
            <p:extLst>
              <p:ext uri="{D42A27DB-BD31-4B8C-83A1-F6EECF244321}">
                <p14:modId xmlns:p14="http://schemas.microsoft.com/office/powerpoint/2010/main" val="4153967440"/>
              </p:ext>
            </p:extLst>
          </p:nvPr>
        </p:nvGraphicFramePr>
        <p:xfrm>
          <a:off x="253070" y="1440000"/>
          <a:ext cx="5694205" cy="3600000"/>
        </p:xfrm>
        <a:graphic>
          <a:graphicData uri="http://schemas.openxmlformats.org/presentationml/2006/ole">
            <mc:AlternateContent xmlns:mc="http://schemas.openxmlformats.org/markup-compatibility/2006">
              <mc:Choice xmlns:v="urn:schemas-microsoft-com:vml" Requires="v">
                <p:oleObj spid="_x0000_s25690" name="Macrobond document" r:id="rId4" imgW="6759829" imgH="4273558" progId="Mbnd.mbnd">
                  <p:embed/>
                </p:oleObj>
              </mc:Choice>
              <mc:Fallback>
                <p:oleObj name="Macrobond document" r:id="rId4" imgW="6759829" imgH="4273558" progId="Mbnd.mbnd">
                  <p:embed/>
                  <p:pic>
                    <p:nvPicPr>
                      <p:cNvPr id="11" name="Object 10">
                        <a:extLst>
                          <a:ext uri="{FF2B5EF4-FFF2-40B4-BE49-F238E27FC236}">
                            <a16:creationId xmlns:a16="http://schemas.microsoft.com/office/drawing/2014/main" id="{DC33FF99-9C9B-41CC-B871-AAFAF054B6D1}"/>
                          </a:ext>
                        </a:extLst>
                      </p:cNvPr>
                      <p:cNvPicPr/>
                      <p:nvPr/>
                    </p:nvPicPr>
                    <p:blipFill>
                      <a:blip r:embed="rId5"/>
                      <a:stretch>
                        <a:fillRect/>
                      </a:stretch>
                    </p:blipFill>
                    <p:spPr>
                      <a:xfrm>
                        <a:off x="253070" y="1440000"/>
                        <a:ext cx="5694205" cy="36000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C185B14-5652-45CD-A1F1-6F069B413DBD}"/>
              </a:ext>
            </a:extLst>
          </p:cNvPr>
          <p:cNvGraphicFramePr>
            <a:graphicFrameLocks noChangeAspect="1"/>
          </p:cNvGraphicFramePr>
          <p:nvPr>
            <p:extLst>
              <p:ext uri="{D42A27DB-BD31-4B8C-83A1-F6EECF244321}">
                <p14:modId xmlns:p14="http://schemas.microsoft.com/office/powerpoint/2010/main" val="1947883030"/>
              </p:ext>
            </p:extLst>
          </p:nvPr>
        </p:nvGraphicFramePr>
        <p:xfrm>
          <a:off x="6097587" y="1440000"/>
          <a:ext cx="5694206" cy="3600000"/>
        </p:xfrm>
        <a:graphic>
          <a:graphicData uri="http://schemas.openxmlformats.org/presentationml/2006/ole">
            <mc:AlternateContent xmlns:mc="http://schemas.openxmlformats.org/markup-compatibility/2006">
              <mc:Choice xmlns:v="urn:schemas-microsoft-com:vml" Requires="v">
                <p:oleObj spid="_x0000_s25691" name="Macrobond document" r:id="rId6" imgW="6759829" imgH="4273558" progId="Mbnd.mbnd">
                  <p:embed/>
                </p:oleObj>
              </mc:Choice>
              <mc:Fallback>
                <p:oleObj name="Macrobond document" r:id="rId6" imgW="6759829" imgH="4273558" progId="Mbnd.mbnd">
                  <p:embed/>
                  <p:pic>
                    <p:nvPicPr>
                      <p:cNvPr id="10" name="Object 9">
                        <a:extLst>
                          <a:ext uri="{FF2B5EF4-FFF2-40B4-BE49-F238E27FC236}">
                            <a16:creationId xmlns:a16="http://schemas.microsoft.com/office/drawing/2014/main" id="{B189B085-FD4E-4FCE-A794-049C31D26502}"/>
                          </a:ext>
                        </a:extLst>
                      </p:cNvPr>
                      <p:cNvPicPr/>
                      <p:nvPr/>
                    </p:nvPicPr>
                    <p:blipFill>
                      <a:blip r:embed="rId7"/>
                      <a:stretch>
                        <a:fillRect/>
                      </a:stretch>
                    </p:blipFill>
                    <p:spPr>
                      <a:xfrm>
                        <a:off x="6097587" y="1440000"/>
                        <a:ext cx="5694206" cy="3600000"/>
                      </a:xfrm>
                      <a:prstGeom prst="rect">
                        <a:avLst/>
                      </a:prstGeom>
                    </p:spPr>
                  </p:pic>
                </p:oleObj>
              </mc:Fallback>
            </mc:AlternateContent>
          </a:graphicData>
        </a:graphic>
      </p:graphicFrame>
    </p:spTree>
    <p:extLst>
      <p:ext uri="{BB962C8B-B14F-4D97-AF65-F5344CB8AC3E}">
        <p14:creationId xmlns:p14="http://schemas.microsoft.com/office/powerpoint/2010/main" val="3246874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96492C-E486-4EDD-B207-AF12E9D53A38}"/>
              </a:ext>
            </a:extLst>
          </p:cNvPr>
          <p:cNvSpPr>
            <a:spLocks noGrp="1"/>
          </p:cNvSpPr>
          <p:nvPr>
            <p:ph type="sldNum" sz="quarter" idx="12"/>
          </p:nvPr>
        </p:nvSpPr>
        <p:spPr/>
        <p:txBody>
          <a:bodyPr/>
          <a:lstStyle/>
          <a:p>
            <a:fld id="{D14BCCD3-0010-4FBA-B965-2126ADC31932}" type="slidenum">
              <a:rPr lang="en-GB" smtClean="0"/>
              <a:pPr/>
              <a:t>21</a:t>
            </a:fld>
            <a:endParaRPr lang="en-GB" dirty="0"/>
          </a:p>
        </p:txBody>
      </p:sp>
      <p:sp>
        <p:nvSpPr>
          <p:cNvPr id="9" name="Title 3">
            <a:extLst>
              <a:ext uri="{FF2B5EF4-FFF2-40B4-BE49-F238E27FC236}">
                <a16:creationId xmlns:a16="http://schemas.microsoft.com/office/drawing/2014/main" id="{50C71832-4E82-44BB-8592-F7F3190AC824}"/>
              </a:ext>
            </a:extLst>
          </p:cNvPr>
          <p:cNvSpPr>
            <a:spLocks noGrp="1"/>
          </p:cNvSpPr>
          <p:nvPr>
            <p:ph type="title"/>
          </p:nvPr>
        </p:nvSpPr>
        <p:spPr>
          <a:xfrm>
            <a:off x="2232120" y="360083"/>
            <a:ext cx="7730934" cy="720167"/>
          </a:xfrm>
        </p:spPr>
        <p:txBody>
          <a:bodyPr/>
          <a:lstStyle/>
          <a:p>
            <a:pPr algn="ctr"/>
            <a:r>
              <a:rPr lang="sv-SE" dirty="0"/>
              <a:t>Byggandet normaliseras på hög nivå</a:t>
            </a:r>
            <a:br>
              <a:rPr lang="sv-SE" dirty="0"/>
            </a:br>
            <a:r>
              <a:rPr lang="sv-SE" sz="1800" dirty="0"/>
              <a:t> </a:t>
            </a:r>
            <a:endParaRPr lang="sv-SE" dirty="0"/>
          </a:p>
        </p:txBody>
      </p:sp>
      <p:pic>
        <p:nvPicPr>
          <p:cNvPr id="10" name="InsertedImage">
            <a:extLst>
              <a:ext uri="{FF2B5EF4-FFF2-40B4-BE49-F238E27FC236}">
                <a16:creationId xmlns:a16="http://schemas.microsoft.com/office/drawing/2014/main" id="{4D8477E6-9794-4677-BCDA-DB817F6FA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723" y="192883"/>
            <a:ext cx="826743" cy="826743"/>
          </a:xfrm>
          <a:prstGeom prst="rect">
            <a:avLst/>
          </a:prstGeom>
        </p:spPr>
      </p:pic>
      <p:graphicFrame>
        <p:nvGraphicFramePr>
          <p:cNvPr id="11" name="Object 10">
            <a:extLst>
              <a:ext uri="{FF2B5EF4-FFF2-40B4-BE49-F238E27FC236}">
                <a16:creationId xmlns:a16="http://schemas.microsoft.com/office/drawing/2014/main" id="{E0F76E94-460F-4300-A015-04D67478CD68}"/>
              </a:ext>
            </a:extLst>
          </p:cNvPr>
          <p:cNvGraphicFramePr>
            <a:graphicFrameLocks noChangeAspect="1"/>
          </p:cNvGraphicFramePr>
          <p:nvPr>
            <p:extLst>
              <p:ext uri="{D42A27DB-BD31-4B8C-83A1-F6EECF244321}">
                <p14:modId xmlns:p14="http://schemas.microsoft.com/office/powerpoint/2010/main" val="1812124290"/>
              </p:ext>
            </p:extLst>
          </p:nvPr>
        </p:nvGraphicFramePr>
        <p:xfrm>
          <a:off x="307975" y="1377950"/>
          <a:ext cx="5692775" cy="3600450"/>
        </p:xfrm>
        <a:graphic>
          <a:graphicData uri="http://schemas.openxmlformats.org/presentationml/2006/ole">
            <mc:AlternateContent xmlns:mc="http://schemas.openxmlformats.org/markup-compatibility/2006">
              <mc:Choice xmlns:v="urn:schemas-microsoft-com:vml" Requires="v">
                <p:oleObj spid="_x0000_s41025" name="Macrobond document" r:id="rId4" imgW="6759829" imgH="4273558" progId="Mbnd.mbnd">
                  <p:embed/>
                </p:oleObj>
              </mc:Choice>
              <mc:Fallback>
                <p:oleObj name="Macrobond document" r:id="rId4" imgW="6759829" imgH="4273558" progId="Mbnd.mbnd">
                  <p:embed/>
                  <p:pic>
                    <p:nvPicPr>
                      <p:cNvPr id="11" name="Object 10">
                        <a:extLst>
                          <a:ext uri="{FF2B5EF4-FFF2-40B4-BE49-F238E27FC236}">
                            <a16:creationId xmlns:a16="http://schemas.microsoft.com/office/drawing/2014/main" id="{E0F76E94-460F-4300-A015-04D67478CD68}"/>
                          </a:ext>
                        </a:extLst>
                      </p:cNvPr>
                      <p:cNvPicPr/>
                      <p:nvPr/>
                    </p:nvPicPr>
                    <p:blipFill>
                      <a:blip r:embed="rId5"/>
                      <a:stretch>
                        <a:fillRect/>
                      </a:stretch>
                    </p:blipFill>
                    <p:spPr>
                      <a:xfrm>
                        <a:off x="307975" y="1377950"/>
                        <a:ext cx="5692775" cy="3600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564C35C-466B-4685-A88A-7ED2C9E7A6F9}"/>
              </a:ext>
            </a:extLst>
          </p:cNvPr>
          <p:cNvGraphicFramePr>
            <a:graphicFrameLocks noChangeAspect="1"/>
          </p:cNvGraphicFramePr>
          <p:nvPr>
            <p:extLst>
              <p:ext uri="{D42A27DB-BD31-4B8C-83A1-F6EECF244321}">
                <p14:modId xmlns:p14="http://schemas.microsoft.com/office/powerpoint/2010/main" val="2092673533"/>
              </p:ext>
            </p:extLst>
          </p:nvPr>
        </p:nvGraphicFramePr>
        <p:xfrm>
          <a:off x="6194260" y="1378005"/>
          <a:ext cx="5694206" cy="3600000"/>
        </p:xfrm>
        <a:graphic>
          <a:graphicData uri="http://schemas.openxmlformats.org/presentationml/2006/ole">
            <mc:AlternateContent xmlns:mc="http://schemas.openxmlformats.org/markup-compatibility/2006">
              <mc:Choice xmlns:v="urn:schemas-microsoft-com:vml" Requires="v">
                <p:oleObj spid="_x0000_s41026" name="Macrobond document" r:id="rId6" imgW="6759829" imgH="4273558" progId="Mbnd.mbnd">
                  <p:embed/>
                </p:oleObj>
              </mc:Choice>
              <mc:Fallback>
                <p:oleObj name="Macrobond document" r:id="rId6" imgW="6759829" imgH="4273558" progId="Mbnd.mbnd">
                  <p:embed/>
                  <p:pic>
                    <p:nvPicPr>
                      <p:cNvPr id="13" name="Object 12">
                        <a:extLst>
                          <a:ext uri="{FF2B5EF4-FFF2-40B4-BE49-F238E27FC236}">
                            <a16:creationId xmlns:a16="http://schemas.microsoft.com/office/drawing/2014/main" id="{B564C35C-466B-4685-A88A-7ED2C9E7A6F9}"/>
                          </a:ext>
                        </a:extLst>
                      </p:cNvPr>
                      <p:cNvPicPr/>
                      <p:nvPr/>
                    </p:nvPicPr>
                    <p:blipFill>
                      <a:blip r:embed="rId7"/>
                      <a:stretch>
                        <a:fillRect/>
                      </a:stretch>
                    </p:blipFill>
                    <p:spPr>
                      <a:xfrm>
                        <a:off x="6194260" y="1378005"/>
                        <a:ext cx="5694206" cy="3600000"/>
                      </a:xfrm>
                      <a:prstGeom prst="rect">
                        <a:avLst/>
                      </a:prstGeom>
                    </p:spPr>
                  </p:pic>
                </p:oleObj>
              </mc:Fallback>
            </mc:AlternateContent>
          </a:graphicData>
        </a:graphic>
      </p:graphicFrame>
      <p:graphicFrame>
        <p:nvGraphicFramePr>
          <p:cNvPr id="14" name="Table 13">
            <a:extLst>
              <a:ext uri="{FF2B5EF4-FFF2-40B4-BE49-F238E27FC236}">
                <a16:creationId xmlns:a16="http://schemas.microsoft.com/office/drawing/2014/main" id="{85B5F3A0-83DE-462F-A53F-4C6D4FEA2247}"/>
              </a:ext>
            </a:extLst>
          </p:cNvPr>
          <p:cNvGraphicFramePr>
            <a:graphicFrameLocks noGrp="1"/>
          </p:cNvGraphicFramePr>
          <p:nvPr>
            <p:extLst>
              <p:ext uri="{D42A27DB-BD31-4B8C-83A1-F6EECF244321}">
                <p14:modId xmlns:p14="http://schemas.microsoft.com/office/powerpoint/2010/main" val="3433266051"/>
              </p:ext>
            </p:extLst>
          </p:nvPr>
        </p:nvGraphicFramePr>
        <p:xfrm>
          <a:off x="2738815" y="5275760"/>
          <a:ext cx="6717544" cy="671202"/>
        </p:xfrm>
        <a:graphic>
          <a:graphicData uri="http://schemas.openxmlformats.org/drawingml/2006/table">
            <a:tbl>
              <a:tblPr/>
              <a:tblGrid>
                <a:gridCol w="1624338">
                  <a:extLst>
                    <a:ext uri="{9D8B030D-6E8A-4147-A177-3AD203B41FA5}">
                      <a16:colId xmlns:a16="http://schemas.microsoft.com/office/drawing/2014/main" val="1107829919"/>
                    </a:ext>
                  </a:extLst>
                </a:gridCol>
                <a:gridCol w="642297">
                  <a:extLst>
                    <a:ext uri="{9D8B030D-6E8A-4147-A177-3AD203B41FA5}">
                      <a16:colId xmlns:a16="http://schemas.microsoft.com/office/drawing/2014/main" val="307799491"/>
                    </a:ext>
                  </a:extLst>
                </a:gridCol>
                <a:gridCol w="950491">
                  <a:extLst>
                    <a:ext uri="{9D8B030D-6E8A-4147-A177-3AD203B41FA5}">
                      <a16:colId xmlns:a16="http://schemas.microsoft.com/office/drawing/2014/main" val="2182865394"/>
                    </a:ext>
                  </a:extLst>
                </a:gridCol>
                <a:gridCol w="875268">
                  <a:extLst>
                    <a:ext uri="{9D8B030D-6E8A-4147-A177-3AD203B41FA5}">
                      <a16:colId xmlns:a16="http://schemas.microsoft.com/office/drawing/2014/main" val="2497250869"/>
                    </a:ext>
                  </a:extLst>
                </a:gridCol>
                <a:gridCol w="875050">
                  <a:extLst>
                    <a:ext uri="{9D8B030D-6E8A-4147-A177-3AD203B41FA5}">
                      <a16:colId xmlns:a16="http://schemas.microsoft.com/office/drawing/2014/main" val="541520987"/>
                    </a:ext>
                  </a:extLst>
                </a:gridCol>
                <a:gridCol w="875050">
                  <a:extLst>
                    <a:ext uri="{9D8B030D-6E8A-4147-A177-3AD203B41FA5}">
                      <a16:colId xmlns:a16="http://schemas.microsoft.com/office/drawing/2014/main" val="1236893028"/>
                    </a:ext>
                  </a:extLst>
                </a:gridCol>
                <a:gridCol w="875050">
                  <a:extLst>
                    <a:ext uri="{9D8B030D-6E8A-4147-A177-3AD203B41FA5}">
                      <a16:colId xmlns:a16="http://schemas.microsoft.com/office/drawing/2014/main" val="4259219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Bostadsbyggande</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2017</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2018</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2019</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Nordea</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64 000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53 000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48 000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51 000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42 000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40 000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241591"/>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KI</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endPar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endPar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47 000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41 000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spcAft>
                          <a:spcPts val="0"/>
                        </a:spcAft>
                      </a:pPr>
                      <a:endPar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spcAft>
                          <a:spcPts val="0"/>
                        </a:spcAft>
                      </a:pPr>
                      <a:endPar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10374"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89272430"/>
                  </a:ext>
                </a:extLst>
              </a:tr>
            </a:tbl>
          </a:graphicData>
        </a:graphic>
      </p:graphicFrame>
    </p:spTree>
    <p:extLst>
      <p:ext uri="{BB962C8B-B14F-4D97-AF65-F5344CB8AC3E}">
        <p14:creationId xmlns:p14="http://schemas.microsoft.com/office/powerpoint/2010/main" val="104441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22</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Många lediga jobb i november</a:t>
            </a:r>
            <a:br>
              <a:rPr lang="sv-SE" dirty="0"/>
            </a:br>
            <a:r>
              <a:rPr lang="sv-SE" sz="1800" b="0" i="1" dirty="0"/>
              <a:t>Trots nya restriktioner</a:t>
            </a:r>
            <a:endParaRPr lang="sv-SE" b="0" i="1" dirty="0"/>
          </a:p>
        </p:txBody>
      </p:sp>
      <p:pic>
        <p:nvPicPr>
          <p:cNvPr id="9" name="InsertedImage">
            <a:extLst>
              <a:ext uri="{FF2B5EF4-FFF2-40B4-BE49-F238E27FC236}">
                <a16:creationId xmlns:a16="http://schemas.microsoft.com/office/drawing/2014/main" id="{44BCD2F0-2DD2-44CC-86E8-C77A47035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5" name="Object 4">
            <a:extLst>
              <a:ext uri="{FF2B5EF4-FFF2-40B4-BE49-F238E27FC236}">
                <a16:creationId xmlns:a16="http://schemas.microsoft.com/office/drawing/2014/main" id="{228873BA-DF36-46C2-9FEC-BDDE741CAFB1}"/>
              </a:ext>
            </a:extLst>
          </p:cNvPr>
          <p:cNvGraphicFramePr>
            <a:graphicFrameLocks noChangeAspect="1"/>
          </p:cNvGraphicFramePr>
          <p:nvPr>
            <p:extLst>
              <p:ext uri="{D42A27DB-BD31-4B8C-83A1-F6EECF244321}">
                <p14:modId xmlns:p14="http://schemas.microsoft.com/office/powerpoint/2010/main" val="3002240191"/>
              </p:ext>
            </p:extLst>
          </p:nvPr>
        </p:nvGraphicFramePr>
        <p:xfrm>
          <a:off x="112674" y="1769972"/>
          <a:ext cx="6181858" cy="3908304"/>
        </p:xfrm>
        <a:graphic>
          <a:graphicData uri="http://schemas.openxmlformats.org/presentationml/2006/ole">
            <mc:AlternateContent xmlns:mc="http://schemas.openxmlformats.org/markup-compatibility/2006">
              <mc:Choice xmlns:v="urn:schemas-microsoft-com:vml" Requires="v">
                <p:oleObj spid="_x0000_s53282" name="Macrobond document" r:id="rId5" imgW="6759829" imgH="4273558" progId="Mbnd.mbnd">
                  <p:embed/>
                </p:oleObj>
              </mc:Choice>
              <mc:Fallback>
                <p:oleObj name="Macrobond document" r:id="rId5" imgW="6759829" imgH="4273558" progId="Mbnd.mbnd">
                  <p:embed/>
                  <p:pic>
                    <p:nvPicPr>
                      <p:cNvPr id="5" name="Object 4">
                        <a:extLst>
                          <a:ext uri="{FF2B5EF4-FFF2-40B4-BE49-F238E27FC236}">
                            <a16:creationId xmlns:a16="http://schemas.microsoft.com/office/drawing/2014/main" id="{228873BA-DF36-46C2-9FEC-BDDE741CAFB1}"/>
                          </a:ext>
                        </a:extLst>
                      </p:cNvPr>
                      <p:cNvPicPr/>
                      <p:nvPr/>
                    </p:nvPicPr>
                    <p:blipFill>
                      <a:blip r:embed="rId6"/>
                      <a:stretch>
                        <a:fillRect/>
                      </a:stretch>
                    </p:blipFill>
                    <p:spPr>
                      <a:xfrm>
                        <a:off x="112674" y="1769972"/>
                        <a:ext cx="6181858" cy="390830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62B5276-87E9-4968-85A9-0A6B0C905DDA}"/>
              </a:ext>
            </a:extLst>
          </p:cNvPr>
          <p:cNvGraphicFramePr>
            <a:graphicFrameLocks noChangeAspect="1"/>
          </p:cNvGraphicFramePr>
          <p:nvPr>
            <p:extLst>
              <p:ext uri="{D42A27DB-BD31-4B8C-83A1-F6EECF244321}">
                <p14:modId xmlns:p14="http://schemas.microsoft.com/office/powerpoint/2010/main" val="198294286"/>
              </p:ext>
            </p:extLst>
          </p:nvPr>
        </p:nvGraphicFramePr>
        <p:xfrm>
          <a:off x="6294532" y="1769972"/>
          <a:ext cx="5900643" cy="3729128"/>
        </p:xfrm>
        <a:graphic>
          <a:graphicData uri="http://schemas.openxmlformats.org/presentationml/2006/ole">
            <mc:AlternateContent xmlns:mc="http://schemas.openxmlformats.org/markup-compatibility/2006">
              <mc:Choice xmlns:v="urn:schemas-microsoft-com:vml" Requires="v">
                <p:oleObj spid="_x0000_s53283" name="Macrobond document" r:id="rId7" imgW="6759829" imgH="4273558" progId="Mbnd.mbnd">
                  <p:embed/>
                </p:oleObj>
              </mc:Choice>
              <mc:Fallback>
                <p:oleObj name="Macrobond document" r:id="rId7" imgW="6759829" imgH="4273558" progId="Mbnd.mbnd">
                  <p:embed/>
                  <p:pic>
                    <p:nvPicPr>
                      <p:cNvPr id="6" name="Object 5">
                        <a:extLst>
                          <a:ext uri="{FF2B5EF4-FFF2-40B4-BE49-F238E27FC236}">
                            <a16:creationId xmlns:a16="http://schemas.microsoft.com/office/drawing/2014/main" id="{38BC1585-C578-4665-B66D-B7CD32572A20}"/>
                          </a:ext>
                        </a:extLst>
                      </p:cNvPr>
                      <p:cNvPicPr/>
                      <p:nvPr/>
                    </p:nvPicPr>
                    <p:blipFill>
                      <a:blip r:embed="rId8"/>
                      <a:stretch>
                        <a:fillRect/>
                      </a:stretch>
                    </p:blipFill>
                    <p:spPr>
                      <a:xfrm>
                        <a:off x="6294532" y="1769972"/>
                        <a:ext cx="5900643" cy="3729128"/>
                      </a:xfrm>
                      <a:prstGeom prst="rect">
                        <a:avLst/>
                      </a:prstGeom>
                    </p:spPr>
                  </p:pic>
                </p:oleObj>
              </mc:Fallback>
            </mc:AlternateContent>
          </a:graphicData>
        </a:graphic>
      </p:graphicFrame>
    </p:spTree>
    <p:extLst>
      <p:ext uri="{BB962C8B-B14F-4D97-AF65-F5344CB8AC3E}">
        <p14:creationId xmlns:p14="http://schemas.microsoft.com/office/powerpoint/2010/main" val="159310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ap&#10;&#10;Description automatically generated">
            <a:extLst>
              <a:ext uri="{FF2B5EF4-FFF2-40B4-BE49-F238E27FC236}">
                <a16:creationId xmlns:a16="http://schemas.microsoft.com/office/drawing/2014/main" id="{D6A22461-9C5E-4130-AC80-4CE10C289874}"/>
              </a:ext>
            </a:extLst>
          </p:cNvPr>
          <p:cNvPicPr>
            <a:picLocks noChangeAspect="1"/>
          </p:cNvPicPr>
          <p:nvPr/>
        </p:nvPicPr>
        <p:blipFill>
          <a:blip r:embed="rId4"/>
          <a:stretch>
            <a:fillRect/>
          </a:stretch>
        </p:blipFill>
        <p:spPr>
          <a:xfrm>
            <a:off x="972000" y="201387"/>
            <a:ext cx="3765839" cy="5986991"/>
          </a:xfrm>
          <a:prstGeom prst="rect">
            <a:avLst/>
          </a:prstGeom>
        </p:spPr>
      </p:pic>
      <p:sp>
        <p:nvSpPr>
          <p:cNvPr id="3" name="Slide Number Placeholder 2"/>
          <p:cNvSpPr>
            <a:spLocks noGrp="1"/>
          </p:cNvSpPr>
          <p:nvPr>
            <p:ph type="sldNum" sz="quarter" idx="12"/>
          </p:nvPr>
        </p:nvSpPr>
        <p:spPr/>
        <p:txBody>
          <a:bodyPr/>
          <a:lstStyle/>
          <a:p>
            <a:fld id="{D14BCCD3-0010-4FBA-B965-2126ADC31932}" type="slidenum">
              <a:rPr lang="en-GB" smtClean="0"/>
              <a:pPr/>
              <a:t>23</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Stora regionala skillnader</a:t>
            </a:r>
            <a:br>
              <a:rPr lang="sv-SE" dirty="0"/>
            </a:br>
            <a:r>
              <a:rPr lang="sv-SE" sz="1800" b="0" i="1" dirty="0"/>
              <a:t>Stor skillnad mot finanskrisen</a:t>
            </a:r>
            <a:endParaRPr lang="sv-SE" b="0" i="1" dirty="0"/>
          </a:p>
        </p:txBody>
      </p:sp>
      <p:pic>
        <p:nvPicPr>
          <p:cNvPr id="9" name="InsertedImage">
            <a:extLst>
              <a:ext uri="{FF2B5EF4-FFF2-40B4-BE49-F238E27FC236}">
                <a16:creationId xmlns:a16="http://schemas.microsoft.com/office/drawing/2014/main" id="{44BCD2F0-2DD2-44CC-86E8-C77A47035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7" name="Object 6">
            <a:extLst>
              <a:ext uri="{FF2B5EF4-FFF2-40B4-BE49-F238E27FC236}">
                <a16:creationId xmlns:a16="http://schemas.microsoft.com/office/drawing/2014/main" id="{63B2B575-3511-478C-A402-B1E6F3AFAFD9}"/>
              </a:ext>
            </a:extLst>
          </p:cNvPr>
          <p:cNvGraphicFramePr>
            <a:graphicFrameLocks noChangeAspect="1"/>
          </p:cNvGraphicFramePr>
          <p:nvPr>
            <p:extLst>
              <p:ext uri="{D42A27DB-BD31-4B8C-83A1-F6EECF244321}">
                <p14:modId xmlns:p14="http://schemas.microsoft.com/office/powerpoint/2010/main" val="730110738"/>
              </p:ext>
            </p:extLst>
          </p:nvPr>
        </p:nvGraphicFramePr>
        <p:xfrm>
          <a:off x="5773756" y="1834314"/>
          <a:ext cx="5694205" cy="3600000"/>
        </p:xfrm>
        <a:graphic>
          <a:graphicData uri="http://schemas.openxmlformats.org/presentationml/2006/ole">
            <mc:AlternateContent xmlns:mc="http://schemas.openxmlformats.org/markup-compatibility/2006">
              <mc:Choice xmlns:v="urn:schemas-microsoft-com:vml" Requires="v">
                <p:oleObj spid="_x0000_s54289" name="Macrobond document" r:id="rId6" imgW="6759829" imgH="4273558" progId="Mbnd.mbnd">
                  <p:embed/>
                </p:oleObj>
              </mc:Choice>
              <mc:Fallback>
                <p:oleObj name="Macrobond document" r:id="rId6" imgW="6759829" imgH="4273558" progId="Mbnd.mbnd">
                  <p:embed/>
                  <p:pic>
                    <p:nvPicPr>
                      <p:cNvPr id="7" name="Object 6">
                        <a:extLst>
                          <a:ext uri="{FF2B5EF4-FFF2-40B4-BE49-F238E27FC236}">
                            <a16:creationId xmlns:a16="http://schemas.microsoft.com/office/drawing/2014/main" id="{63B2B575-3511-478C-A402-B1E6F3AFAFD9}"/>
                          </a:ext>
                        </a:extLst>
                      </p:cNvPr>
                      <p:cNvPicPr/>
                      <p:nvPr/>
                    </p:nvPicPr>
                    <p:blipFill>
                      <a:blip r:embed="rId7"/>
                      <a:stretch>
                        <a:fillRect/>
                      </a:stretch>
                    </p:blipFill>
                    <p:spPr>
                      <a:xfrm>
                        <a:off x="5773756" y="1834314"/>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417034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24</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Arbetsmarknaden visar fortsatt motståndskraft</a:t>
            </a:r>
            <a:br>
              <a:rPr lang="sv-SE" dirty="0"/>
            </a:br>
            <a:r>
              <a:rPr lang="sv-SE" sz="1800" b="0" i="1" dirty="0"/>
              <a:t>Varsel på normala nivåer</a:t>
            </a:r>
          </a:p>
        </p:txBody>
      </p:sp>
      <p:pic>
        <p:nvPicPr>
          <p:cNvPr id="9" name="InsertedImage">
            <a:extLst>
              <a:ext uri="{FF2B5EF4-FFF2-40B4-BE49-F238E27FC236}">
                <a16:creationId xmlns:a16="http://schemas.microsoft.com/office/drawing/2014/main" id="{7F06DAB9-41FF-4AB6-8D8B-9EA875E33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5" name="Object 4">
            <a:extLst>
              <a:ext uri="{FF2B5EF4-FFF2-40B4-BE49-F238E27FC236}">
                <a16:creationId xmlns:a16="http://schemas.microsoft.com/office/drawing/2014/main" id="{6A107530-F7EB-4394-A384-91C29CD4B226}"/>
              </a:ext>
            </a:extLst>
          </p:cNvPr>
          <p:cNvGraphicFramePr>
            <a:graphicFrameLocks noChangeAspect="1"/>
          </p:cNvGraphicFramePr>
          <p:nvPr>
            <p:extLst>
              <p:ext uri="{D42A27DB-BD31-4B8C-83A1-F6EECF244321}">
                <p14:modId xmlns:p14="http://schemas.microsoft.com/office/powerpoint/2010/main" val="880019143"/>
              </p:ext>
            </p:extLst>
          </p:nvPr>
        </p:nvGraphicFramePr>
        <p:xfrm>
          <a:off x="6187127" y="1629794"/>
          <a:ext cx="5694206" cy="3600000"/>
        </p:xfrm>
        <a:graphic>
          <a:graphicData uri="http://schemas.openxmlformats.org/presentationml/2006/ole">
            <mc:AlternateContent xmlns:mc="http://schemas.openxmlformats.org/markup-compatibility/2006">
              <mc:Choice xmlns:v="urn:schemas-microsoft-com:vml" Requires="v">
                <p:oleObj spid="_x0000_s62480" name="Macrobond document" r:id="rId5" imgW="6759829" imgH="4273558" progId="Mbnd.mbnd">
                  <p:embed/>
                </p:oleObj>
              </mc:Choice>
              <mc:Fallback>
                <p:oleObj name="Macrobond document" r:id="rId5" imgW="6759829" imgH="4273558" progId="Mbnd.mbnd">
                  <p:embed/>
                  <p:pic>
                    <p:nvPicPr>
                      <p:cNvPr id="5" name="Object 4">
                        <a:extLst>
                          <a:ext uri="{FF2B5EF4-FFF2-40B4-BE49-F238E27FC236}">
                            <a16:creationId xmlns:a16="http://schemas.microsoft.com/office/drawing/2014/main" id="{6A107530-F7EB-4394-A384-91C29CD4B226}"/>
                          </a:ext>
                        </a:extLst>
                      </p:cNvPr>
                      <p:cNvPicPr/>
                      <p:nvPr/>
                    </p:nvPicPr>
                    <p:blipFill>
                      <a:blip r:embed="rId6"/>
                      <a:stretch>
                        <a:fillRect/>
                      </a:stretch>
                    </p:blipFill>
                    <p:spPr>
                      <a:xfrm>
                        <a:off x="6187127" y="1629794"/>
                        <a:ext cx="5694206" cy="360000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4591E4B9-3067-4EEE-8FC7-BDB1EB6751C0}"/>
              </a:ext>
            </a:extLst>
          </p:cNvPr>
          <p:cNvGraphicFramePr>
            <a:graphicFrameLocks noChangeAspect="1"/>
          </p:cNvGraphicFramePr>
          <p:nvPr>
            <p:extLst>
              <p:ext uri="{D42A27DB-BD31-4B8C-83A1-F6EECF244321}">
                <p14:modId xmlns:p14="http://schemas.microsoft.com/office/powerpoint/2010/main" val="1221636839"/>
              </p:ext>
            </p:extLst>
          </p:nvPr>
        </p:nvGraphicFramePr>
        <p:xfrm>
          <a:off x="309831" y="1629794"/>
          <a:ext cx="5698217" cy="3600000"/>
        </p:xfrm>
        <a:graphic>
          <a:graphicData uri="http://schemas.openxmlformats.org/presentationml/2006/ole">
            <mc:AlternateContent xmlns:mc="http://schemas.openxmlformats.org/markup-compatibility/2006">
              <mc:Choice xmlns:v="urn:schemas-microsoft-com:vml" Requires="v">
                <p:oleObj spid="_x0000_s62481" name="Macrobond document" r:id="rId7" imgW="6763787" imgH="4273558" progId="Mbnd.mbnd">
                  <p:embed/>
                </p:oleObj>
              </mc:Choice>
              <mc:Fallback>
                <p:oleObj name="Macrobond document" r:id="rId7" imgW="6763787" imgH="4273558" progId="Mbnd.mbnd">
                  <p:embed/>
                  <p:pic>
                    <p:nvPicPr>
                      <p:cNvPr id="0" name=""/>
                      <p:cNvPicPr/>
                      <p:nvPr/>
                    </p:nvPicPr>
                    <p:blipFill>
                      <a:blip r:embed="rId8"/>
                      <a:stretch>
                        <a:fillRect/>
                      </a:stretch>
                    </p:blipFill>
                    <p:spPr>
                      <a:xfrm>
                        <a:off x="309831" y="1629794"/>
                        <a:ext cx="5698217" cy="3600000"/>
                      </a:xfrm>
                      <a:prstGeom prst="rect">
                        <a:avLst/>
                      </a:prstGeom>
                    </p:spPr>
                  </p:pic>
                </p:oleObj>
              </mc:Fallback>
            </mc:AlternateContent>
          </a:graphicData>
        </a:graphic>
      </p:graphicFrame>
    </p:spTree>
    <p:extLst>
      <p:ext uri="{BB962C8B-B14F-4D97-AF65-F5344CB8AC3E}">
        <p14:creationId xmlns:p14="http://schemas.microsoft.com/office/powerpoint/2010/main" val="242862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25</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Besöksnäringen flexibel även i normala tider…</a:t>
            </a:r>
            <a:br>
              <a:rPr lang="sv-SE" dirty="0"/>
            </a:br>
            <a:r>
              <a:rPr lang="sv-SE" sz="1800" b="0" i="1" dirty="0"/>
              <a:t>…borgar för snabb återhämtning</a:t>
            </a:r>
          </a:p>
        </p:txBody>
      </p:sp>
      <p:pic>
        <p:nvPicPr>
          <p:cNvPr id="9" name="InsertedImage">
            <a:extLst>
              <a:ext uri="{FF2B5EF4-FFF2-40B4-BE49-F238E27FC236}">
                <a16:creationId xmlns:a16="http://schemas.microsoft.com/office/drawing/2014/main" id="{7F06DAB9-41FF-4AB6-8D8B-9EA875E33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8" name="Content Placeholder 7">
            <a:extLst>
              <a:ext uri="{FF2B5EF4-FFF2-40B4-BE49-F238E27FC236}">
                <a16:creationId xmlns:a16="http://schemas.microsoft.com/office/drawing/2014/main" id="{0159B20A-A370-4A01-A13A-145022717499}"/>
              </a:ext>
            </a:extLst>
          </p:cNvPr>
          <p:cNvGraphicFramePr>
            <a:graphicFrameLocks noGrp="1" noChangeAspect="1"/>
          </p:cNvGraphicFramePr>
          <p:nvPr>
            <p:ph idx="1"/>
            <p:extLst>
              <p:ext uri="{D42A27DB-BD31-4B8C-83A1-F6EECF244321}">
                <p14:modId xmlns:p14="http://schemas.microsoft.com/office/powerpoint/2010/main" val="593509180"/>
              </p:ext>
            </p:extLst>
          </p:nvPr>
        </p:nvGraphicFramePr>
        <p:xfrm>
          <a:off x="2721769" y="1408906"/>
          <a:ext cx="6759575" cy="4273550"/>
        </p:xfrm>
        <a:graphic>
          <a:graphicData uri="http://schemas.openxmlformats.org/presentationml/2006/ole">
            <mc:AlternateContent xmlns:mc="http://schemas.openxmlformats.org/markup-compatibility/2006">
              <mc:Choice xmlns:v="urn:schemas-microsoft-com:vml" Requires="v">
                <p:oleObj spid="_x0000_s65542" name="Macrobond document" r:id="rId5" imgW="6759829" imgH="4273558" progId="Mbnd.mbnd">
                  <p:embed/>
                </p:oleObj>
              </mc:Choice>
              <mc:Fallback>
                <p:oleObj name="Macrobond document" r:id="rId5" imgW="6759829" imgH="4273558" progId="Mbnd.mbnd">
                  <p:embed/>
                  <p:pic>
                    <p:nvPicPr>
                      <p:cNvPr id="2" name="Object 1">
                        <a:extLst>
                          <a:ext uri="{FF2B5EF4-FFF2-40B4-BE49-F238E27FC236}">
                            <a16:creationId xmlns:a16="http://schemas.microsoft.com/office/drawing/2014/main" id="{AFFA051F-46EA-4484-B331-4ED78CE99FAE}"/>
                          </a:ext>
                        </a:extLst>
                      </p:cNvPr>
                      <p:cNvPicPr/>
                      <p:nvPr/>
                    </p:nvPicPr>
                    <p:blipFill>
                      <a:blip r:embed="rId6"/>
                      <a:stretch>
                        <a:fillRect/>
                      </a:stretch>
                    </p:blipFill>
                    <p:spPr>
                      <a:xfrm>
                        <a:off x="2721769" y="1408906"/>
                        <a:ext cx="6759575" cy="4273550"/>
                      </a:xfrm>
                      <a:prstGeom prst="rect">
                        <a:avLst/>
                      </a:prstGeom>
                    </p:spPr>
                  </p:pic>
                </p:oleObj>
              </mc:Fallback>
            </mc:AlternateContent>
          </a:graphicData>
        </a:graphic>
      </p:graphicFrame>
    </p:spTree>
    <p:extLst>
      <p:ext uri="{BB962C8B-B14F-4D97-AF65-F5344CB8AC3E}">
        <p14:creationId xmlns:p14="http://schemas.microsoft.com/office/powerpoint/2010/main" val="176898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sv-SE" smtClean="0"/>
              <a:pPr/>
              <a:t>26</a:t>
            </a:fld>
            <a:endParaRPr lang="sv-SE" dirty="0"/>
          </a:p>
        </p:txBody>
      </p:sp>
      <p:pic>
        <p:nvPicPr>
          <p:cNvPr id="11" name="InsertedImage">
            <a:extLst>
              <a:ext uri="{FF2B5EF4-FFF2-40B4-BE49-F238E27FC236}">
                <a16:creationId xmlns:a16="http://schemas.microsoft.com/office/drawing/2014/main" id="{7D7AE793-D15B-43D5-93FA-5D5DF6960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1723" y="192883"/>
            <a:ext cx="826743" cy="826743"/>
          </a:xfrm>
          <a:prstGeom prst="rect">
            <a:avLst/>
          </a:prstGeom>
        </p:spPr>
      </p:pic>
      <p:sp>
        <p:nvSpPr>
          <p:cNvPr id="13" name="Title 3">
            <a:extLst>
              <a:ext uri="{FF2B5EF4-FFF2-40B4-BE49-F238E27FC236}">
                <a16:creationId xmlns:a16="http://schemas.microsoft.com/office/drawing/2014/main" id="{C75185B4-D5F3-4292-9D39-63B0EA0CC70C}"/>
              </a:ext>
            </a:extLst>
          </p:cNvPr>
          <p:cNvSpPr txBox="1">
            <a:spLocks/>
          </p:cNvSpPr>
          <p:nvPr/>
        </p:nvSpPr>
        <p:spPr>
          <a:xfrm>
            <a:off x="1" y="360083"/>
            <a:ext cx="12195174" cy="720167"/>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sv-SE" dirty="0"/>
              <a:t>Arbetslösheten stiger tillfälligt över årsskiftet</a:t>
            </a:r>
          </a:p>
          <a:p>
            <a:pPr algn="ctr"/>
            <a:r>
              <a:rPr lang="sv-SE" sz="1800" b="0" i="1" dirty="0"/>
              <a:t>Stark återhämtning från och med våren 2021</a:t>
            </a:r>
          </a:p>
        </p:txBody>
      </p:sp>
      <p:graphicFrame>
        <p:nvGraphicFramePr>
          <p:cNvPr id="9" name="Table 8">
            <a:extLst>
              <a:ext uri="{FF2B5EF4-FFF2-40B4-BE49-F238E27FC236}">
                <a16:creationId xmlns:a16="http://schemas.microsoft.com/office/drawing/2014/main" id="{1F06DBA4-F410-4397-BE04-B1183ECA3410}"/>
              </a:ext>
            </a:extLst>
          </p:cNvPr>
          <p:cNvGraphicFramePr>
            <a:graphicFrameLocks noGrp="1"/>
          </p:cNvGraphicFramePr>
          <p:nvPr>
            <p:extLst>
              <p:ext uri="{D42A27DB-BD31-4B8C-83A1-F6EECF244321}">
                <p14:modId xmlns:p14="http://schemas.microsoft.com/office/powerpoint/2010/main" val="72047046"/>
              </p:ext>
            </p:extLst>
          </p:nvPr>
        </p:nvGraphicFramePr>
        <p:xfrm>
          <a:off x="3410554" y="5186927"/>
          <a:ext cx="5374066" cy="1114425"/>
        </p:xfrm>
        <a:graphic>
          <a:graphicData uri="http://schemas.openxmlformats.org/drawingml/2006/table">
            <a:tbl>
              <a:tblPr/>
              <a:tblGrid>
                <a:gridCol w="1993843">
                  <a:extLst>
                    <a:ext uri="{9D8B030D-6E8A-4147-A177-3AD203B41FA5}">
                      <a16:colId xmlns:a16="http://schemas.microsoft.com/office/drawing/2014/main" val="1107829919"/>
                    </a:ext>
                  </a:extLst>
                </a:gridCol>
                <a:gridCol w="850540">
                  <a:extLst>
                    <a:ext uri="{9D8B030D-6E8A-4147-A177-3AD203B41FA5}">
                      <a16:colId xmlns:a16="http://schemas.microsoft.com/office/drawing/2014/main" val="307799491"/>
                    </a:ext>
                  </a:extLst>
                </a:gridCol>
                <a:gridCol w="757189">
                  <a:extLst>
                    <a:ext uri="{9D8B030D-6E8A-4147-A177-3AD203B41FA5}">
                      <a16:colId xmlns:a16="http://schemas.microsoft.com/office/drawing/2014/main" val="2182865394"/>
                    </a:ext>
                  </a:extLst>
                </a:gridCol>
                <a:gridCol w="871542">
                  <a:extLst>
                    <a:ext uri="{9D8B030D-6E8A-4147-A177-3AD203B41FA5}">
                      <a16:colId xmlns:a16="http://schemas.microsoft.com/office/drawing/2014/main" val="2497250869"/>
                    </a:ext>
                  </a:extLst>
                </a:gridCol>
                <a:gridCol w="900952">
                  <a:extLst>
                    <a:ext uri="{9D8B030D-6E8A-4147-A177-3AD203B41FA5}">
                      <a16:colId xmlns:a16="http://schemas.microsoft.com/office/drawing/2014/main" val="541520987"/>
                    </a:ext>
                  </a:extLst>
                </a:gridCol>
              </a:tblGrid>
              <a:tr h="2038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Prognos, årsgenomsnitt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err="1">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2020P</a:t>
                      </a:r>
                      <a:endPar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2021P</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spcAft>
                          <a:spcPts val="0"/>
                        </a:spcAft>
                      </a:pPr>
                      <a:r>
                        <a:rPr lang="sv-SE" sz="1400" kern="1200" dirty="0" err="1">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2022P</a:t>
                      </a:r>
                      <a:endPar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3983093"/>
                  </a:ext>
                </a:extLst>
              </a:tr>
              <a:tr h="2040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Arbetslöshet, % av ak</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6,8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8,4</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7,5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3399FF">
                        <a:lumMod val="20000"/>
                        <a:lumOff val="80000"/>
                      </a:srgbClr>
                    </a:solidFill>
                  </a:tcPr>
                </a:tc>
                <a:extLst>
                  <a:ext uri="{0D108BD9-81ED-4DB2-BD59-A6C34878D82A}">
                    <a16:rowId xmlns:a16="http://schemas.microsoft.com/office/drawing/2014/main" val="3864478053"/>
                  </a:ext>
                </a:extLst>
              </a:tr>
              <a:tr h="2040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Sysselsättning, % (y/y)</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0,7</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0,7</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1,7</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34241591"/>
                  </a:ext>
                </a:extLst>
              </a:tr>
              <a:tr h="2040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…exkl. krisbranscher</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1,0</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-0,8</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0,6</a:t>
                      </a:r>
                    </a:p>
                  </a:txBody>
                  <a:tcPr marL="0" marR="0" marT="0" marB="0" anchor="ctr">
                    <a:lnL>
                      <a:noFill/>
                    </a:lnL>
                    <a:lnR>
                      <a:noFill/>
                    </a:lnR>
                    <a:lnT>
                      <a:noFill/>
                    </a:lnT>
                    <a:lnB>
                      <a:noFill/>
                    </a:lnB>
                    <a:lnTlToBr w="12700" cmpd="sng">
                      <a:noFill/>
                      <a:prstDash val="solid"/>
                    </a:lnTlToBr>
                    <a:lnBlToTr w="12700" cmpd="sng">
                      <a:noFill/>
                      <a:prstDash val="solid"/>
                    </a:lnBlToTr>
                    <a:solidFill>
                      <a:srgbClr val="3399FF">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1,5</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3399FF">
                        <a:lumMod val="20000"/>
                        <a:lumOff val="80000"/>
                      </a:srgbClr>
                    </a:solidFill>
                  </a:tcPr>
                </a:tc>
                <a:extLst>
                  <a:ext uri="{0D108BD9-81ED-4DB2-BD59-A6C34878D82A}">
                    <a16:rowId xmlns:a16="http://schemas.microsoft.com/office/drawing/2014/main" val="2631604020"/>
                  </a:ext>
                </a:extLst>
              </a:tr>
              <a:tr h="204016">
                <a:tc>
                  <a:txBody>
                    <a:bodyPr/>
                    <a:lstStyle/>
                    <a:p>
                      <a:pPr marL="0" algn="l"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…krisbranscherna</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-2,7</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-10,3</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ctr" defTabSz="914245" rtl="0" eaLnBrk="1" fontAlgn="ctr" latinLnBrk="0" hangingPunct="1">
                        <a:spcAft>
                          <a:spcPts val="0"/>
                        </a:spcAft>
                      </a:pPr>
                      <a:r>
                        <a:rPr lang="sv-SE" sz="1400" i="1"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5,4</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335489"/>
                  </a:ext>
                </a:extLst>
              </a:tr>
            </a:tbl>
          </a:graphicData>
        </a:graphic>
      </p:graphicFrame>
      <p:graphicFrame>
        <p:nvGraphicFramePr>
          <p:cNvPr id="2" name="Object 1">
            <a:extLst>
              <a:ext uri="{FF2B5EF4-FFF2-40B4-BE49-F238E27FC236}">
                <a16:creationId xmlns:a16="http://schemas.microsoft.com/office/drawing/2014/main" id="{925D4F4C-EA73-4866-8D97-54827CE175E4}"/>
              </a:ext>
            </a:extLst>
          </p:cNvPr>
          <p:cNvGraphicFramePr>
            <a:graphicFrameLocks noChangeAspect="1"/>
          </p:cNvGraphicFramePr>
          <p:nvPr>
            <p:extLst>
              <p:ext uri="{D42A27DB-BD31-4B8C-83A1-F6EECF244321}">
                <p14:modId xmlns:p14="http://schemas.microsoft.com/office/powerpoint/2010/main" val="3920097677"/>
              </p:ext>
            </p:extLst>
          </p:nvPr>
        </p:nvGraphicFramePr>
        <p:xfrm>
          <a:off x="403226" y="1507318"/>
          <a:ext cx="5694205" cy="3600000"/>
        </p:xfrm>
        <a:graphic>
          <a:graphicData uri="http://schemas.openxmlformats.org/presentationml/2006/ole">
            <mc:AlternateContent xmlns:mc="http://schemas.openxmlformats.org/markup-compatibility/2006">
              <mc:Choice xmlns:v="urn:schemas-microsoft-com:vml" Requires="v">
                <p:oleObj spid="_x0000_s27738" name="Macrobond document" r:id="rId5" imgW="6759829" imgH="4273558" progId="Mbnd.mbnd">
                  <p:embed/>
                </p:oleObj>
              </mc:Choice>
              <mc:Fallback>
                <p:oleObj name="Macrobond document" r:id="rId5" imgW="6759829" imgH="4273558" progId="Mbnd.mbnd">
                  <p:embed/>
                  <p:pic>
                    <p:nvPicPr>
                      <p:cNvPr id="2" name="Object 1">
                        <a:extLst>
                          <a:ext uri="{FF2B5EF4-FFF2-40B4-BE49-F238E27FC236}">
                            <a16:creationId xmlns:a16="http://schemas.microsoft.com/office/drawing/2014/main" id="{925D4F4C-EA73-4866-8D97-54827CE175E4}"/>
                          </a:ext>
                        </a:extLst>
                      </p:cNvPr>
                      <p:cNvPicPr/>
                      <p:nvPr/>
                    </p:nvPicPr>
                    <p:blipFill>
                      <a:blip r:embed="rId6"/>
                      <a:stretch>
                        <a:fillRect/>
                      </a:stretch>
                    </p:blipFill>
                    <p:spPr>
                      <a:xfrm>
                        <a:off x="403226" y="1507318"/>
                        <a:ext cx="5694205" cy="3600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1C5B493-2FED-4512-9F29-93F249EFACED}"/>
              </a:ext>
            </a:extLst>
          </p:cNvPr>
          <p:cNvGraphicFramePr>
            <a:graphicFrameLocks noChangeAspect="1"/>
          </p:cNvGraphicFramePr>
          <p:nvPr>
            <p:extLst>
              <p:ext uri="{D42A27DB-BD31-4B8C-83A1-F6EECF244321}">
                <p14:modId xmlns:p14="http://schemas.microsoft.com/office/powerpoint/2010/main" val="4277674908"/>
              </p:ext>
            </p:extLst>
          </p:nvPr>
        </p:nvGraphicFramePr>
        <p:xfrm>
          <a:off x="6097587" y="1508455"/>
          <a:ext cx="5694362" cy="3598863"/>
        </p:xfrm>
        <a:graphic>
          <a:graphicData uri="http://schemas.openxmlformats.org/presentationml/2006/ole">
            <mc:AlternateContent xmlns:mc="http://schemas.openxmlformats.org/markup-compatibility/2006">
              <mc:Choice xmlns:v="urn:schemas-microsoft-com:vml" Requires="v">
                <p:oleObj spid="_x0000_s27739" name="Macrobond document" r:id="rId7" imgW="6759829" imgH="4273558" progId="Mbnd.mbnd">
                  <p:embed/>
                </p:oleObj>
              </mc:Choice>
              <mc:Fallback>
                <p:oleObj name="Macrobond document" r:id="rId7" imgW="6759829" imgH="4273558" progId="Mbnd.mbnd">
                  <p:embed/>
                  <p:pic>
                    <p:nvPicPr>
                      <p:cNvPr id="7" name="Object 6">
                        <a:extLst>
                          <a:ext uri="{FF2B5EF4-FFF2-40B4-BE49-F238E27FC236}">
                            <a16:creationId xmlns:a16="http://schemas.microsoft.com/office/drawing/2014/main" id="{B1C5B493-2FED-4512-9F29-93F249EFACED}"/>
                          </a:ext>
                        </a:extLst>
                      </p:cNvPr>
                      <p:cNvPicPr/>
                      <p:nvPr/>
                    </p:nvPicPr>
                    <p:blipFill>
                      <a:blip r:embed="rId8"/>
                      <a:stretch>
                        <a:fillRect/>
                      </a:stretch>
                    </p:blipFill>
                    <p:spPr>
                      <a:xfrm>
                        <a:off x="6097587" y="1508455"/>
                        <a:ext cx="5694362" cy="3598863"/>
                      </a:xfrm>
                      <a:prstGeom prst="rect">
                        <a:avLst/>
                      </a:prstGeom>
                    </p:spPr>
                  </p:pic>
                </p:oleObj>
              </mc:Fallback>
            </mc:AlternateContent>
          </a:graphicData>
        </a:graphic>
      </p:graphicFrame>
    </p:spTree>
    <p:extLst>
      <p:ext uri="{BB962C8B-B14F-4D97-AF65-F5344CB8AC3E}">
        <p14:creationId xmlns:p14="http://schemas.microsoft.com/office/powerpoint/2010/main" val="424547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8BBE83-B84B-4070-B884-20D9D901D4DC}"/>
              </a:ext>
            </a:extLst>
          </p:cNvPr>
          <p:cNvSpPr>
            <a:spLocks noGrp="1"/>
          </p:cNvSpPr>
          <p:nvPr>
            <p:ph type="sldNum" sz="quarter" idx="12"/>
          </p:nvPr>
        </p:nvSpPr>
        <p:spPr/>
        <p:txBody>
          <a:bodyPr/>
          <a:lstStyle/>
          <a:p>
            <a:fld id="{D14BCCD3-0010-4FBA-B965-2126ADC31932}" type="slidenum">
              <a:rPr lang="en-GB" smtClean="0"/>
              <a:pPr/>
              <a:t>27</a:t>
            </a:fld>
            <a:endParaRPr lang="en-GB" dirty="0"/>
          </a:p>
        </p:txBody>
      </p:sp>
      <p:graphicFrame>
        <p:nvGraphicFramePr>
          <p:cNvPr id="9" name="Object 8">
            <a:extLst>
              <a:ext uri="{FF2B5EF4-FFF2-40B4-BE49-F238E27FC236}">
                <a16:creationId xmlns:a16="http://schemas.microsoft.com/office/drawing/2014/main" id="{55ED722A-5A83-47AE-AD5A-36697DECDCD2}"/>
              </a:ext>
            </a:extLst>
          </p:cNvPr>
          <p:cNvGraphicFramePr>
            <a:graphicFrameLocks noChangeAspect="1"/>
          </p:cNvGraphicFramePr>
          <p:nvPr>
            <p:extLst>
              <p:ext uri="{D42A27DB-BD31-4B8C-83A1-F6EECF244321}">
                <p14:modId xmlns:p14="http://schemas.microsoft.com/office/powerpoint/2010/main" val="420276766"/>
              </p:ext>
            </p:extLst>
          </p:nvPr>
        </p:nvGraphicFramePr>
        <p:xfrm>
          <a:off x="6252347" y="1437724"/>
          <a:ext cx="5408969" cy="3420000"/>
        </p:xfrm>
        <a:graphic>
          <a:graphicData uri="http://schemas.openxmlformats.org/presentationml/2006/ole">
            <mc:AlternateContent xmlns:mc="http://schemas.openxmlformats.org/markup-compatibility/2006">
              <mc:Choice xmlns:v="urn:schemas-microsoft-com:vml" Requires="v">
                <p:oleObj spid="_x0000_s47146" name="Macrobond document" r:id="rId3" imgW="6759829" imgH="4273558" progId="Mbnd.mbnd">
                  <p:embed/>
                </p:oleObj>
              </mc:Choice>
              <mc:Fallback>
                <p:oleObj name="Macrobond document" r:id="rId3" imgW="6759829" imgH="4273558" progId="Mbnd.mbnd">
                  <p:embed/>
                  <p:pic>
                    <p:nvPicPr>
                      <p:cNvPr id="9" name="Object 8">
                        <a:extLst>
                          <a:ext uri="{FF2B5EF4-FFF2-40B4-BE49-F238E27FC236}">
                            <a16:creationId xmlns:a16="http://schemas.microsoft.com/office/drawing/2014/main" id="{55ED722A-5A83-47AE-AD5A-36697DECDCD2}"/>
                          </a:ext>
                        </a:extLst>
                      </p:cNvPr>
                      <p:cNvPicPr/>
                      <p:nvPr/>
                    </p:nvPicPr>
                    <p:blipFill>
                      <a:blip r:embed="rId4"/>
                      <a:stretch>
                        <a:fillRect/>
                      </a:stretch>
                    </p:blipFill>
                    <p:spPr>
                      <a:xfrm>
                        <a:off x="6252347" y="1437724"/>
                        <a:ext cx="5408969" cy="3420000"/>
                      </a:xfrm>
                      <a:prstGeom prst="rect">
                        <a:avLst/>
                      </a:prstGeom>
                    </p:spPr>
                  </p:pic>
                </p:oleObj>
              </mc:Fallback>
            </mc:AlternateContent>
          </a:graphicData>
        </a:graphic>
      </p:graphicFrame>
      <p:pic>
        <p:nvPicPr>
          <p:cNvPr id="10" name="InsertedImage">
            <a:extLst>
              <a:ext uri="{FF2B5EF4-FFF2-40B4-BE49-F238E27FC236}">
                <a16:creationId xmlns:a16="http://schemas.microsoft.com/office/drawing/2014/main" id="{B52FBBD0-4EF5-4576-AA65-0C9D0BD33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1580" y="192977"/>
            <a:ext cx="826719" cy="826719"/>
          </a:xfrm>
          <a:prstGeom prst="rect">
            <a:avLst/>
          </a:prstGeom>
        </p:spPr>
      </p:pic>
      <p:sp>
        <p:nvSpPr>
          <p:cNvPr id="11" name="Title 3">
            <a:extLst>
              <a:ext uri="{FF2B5EF4-FFF2-40B4-BE49-F238E27FC236}">
                <a16:creationId xmlns:a16="http://schemas.microsoft.com/office/drawing/2014/main" id="{66654A59-851E-4D70-91E6-12B8E1EC0EB3}"/>
              </a:ext>
            </a:extLst>
          </p:cNvPr>
          <p:cNvSpPr>
            <a:spLocks noGrp="1"/>
          </p:cNvSpPr>
          <p:nvPr>
            <p:ph type="title"/>
          </p:nvPr>
        </p:nvSpPr>
        <p:spPr>
          <a:xfrm>
            <a:off x="1958152" y="360171"/>
            <a:ext cx="8278870" cy="720147"/>
          </a:xfrm>
        </p:spPr>
        <p:txBody>
          <a:bodyPr/>
          <a:lstStyle/>
          <a:p>
            <a:pPr algn="ctr"/>
            <a:r>
              <a:rPr lang="sv-SE" dirty="0"/>
              <a:t>Kronan stärks på sikt?</a:t>
            </a:r>
            <a:br>
              <a:rPr lang="sv-SE" dirty="0"/>
            </a:br>
            <a:r>
              <a:rPr lang="sv-SE" sz="1800" b="0" i="1" dirty="0"/>
              <a:t>Inflationen varaktigt långt under målet</a:t>
            </a:r>
            <a:endParaRPr lang="sv-SE" b="0" i="1" dirty="0"/>
          </a:p>
        </p:txBody>
      </p:sp>
      <p:graphicFrame>
        <p:nvGraphicFramePr>
          <p:cNvPr id="2" name="Object 1">
            <a:extLst>
              <a:ext uri="{FF2B5EF4-FFF2-40B4-BE49-F238E27FC236}">
                <a16:creationId xmlns:a16="http://schemas.microsoft.com/office/drawing/2014/main" id="{79E28D1C-B780-4B6A-80A9-B824D4BAD791}"/>
              </a:ext>
            </a:extLst>
          </p:cNvPr>
          <p:cNvGraphicFramePr>
            <a:graphicFrameLocks noChangeAspect="1"/>
          </p:cNvGraphicFramePr>
          <p:nvPr>
            <p:extLst>
              <p:ext uri="{D42A27DB-BD31-4B8C-83A1-F6EECF244321}">
                <p14:modId xmlns:p14="http://schemas.microsoft.com/office/powerpoint/2010/main" val="530584703"/>
              </p:ext>
            </p:extLst>
          </p:nvPr>
        </p:nvGraphicFramePr>
        <p:xfrm>
          <a:off x="533334" y="1437724"/>
          <a:ext cx="5409495" cy="3420000"/>
        </p:xfrm>
        <a:graphic>
          <a:graphicData uri="http://schemas.openxmlformats.org/presentationml/2006/ole">
            <mc:AlternateContent xmlns:mc="http://schemas.openxmlformats.org/markup-compatibility/2006">
              <mc:Choice xmlns:v="urn:schemas-microsoft-com:vml" Requires="v">
                <p:oleObj spid="_x0000_s47147" name="Macrobond document" r:id="rId6" imgW="6759829" imgH="4273558" progId="Mbnd.mbnd">
                  <p:embed/>
                </p:oleObj>
              </mc:Choice>
              <mc:Fallback>
                <p:oleObj name="Macrobond document" r:id="rId6" imgW="6759829" imgH="4273558" progId="Mbnd.mbnd">
                  <p:embed/>
                  <p:pic>
                    <p:nvPicPr>
                      <p:cNvPr id="2" name="Object 1">
                        <a:extLst>
                          <a:ext uri="{FF2B5EF4-FFF2-40B4-BE49-F238E27FC236}">
                            <a16:creationId xmlns:a16="http://schemas.microsoft.com/office/drawing/2014/main" id="{79E28D1C-B780-4B6A-80A9-B824D4BAD791}"/>
                          </a:ext>
                        </a:extLst>
                      </p:cNvPr>
                      <p:cNvPicPr/>
                      <p:nvPr/>
                    </p:nvPicPr>
                    <p:blipFill>
                      <a:blip r:embed="rId7"/>
                      <a:stretch>
                        <a:fillRect/>
                      </a:stretch>
                    </p:blipFill>
                    <p:spPr>
                      <a:xfrm>
                        <a:off x="533334" y="1437724"/>
                        <a:ext cx="5409495" cy="3420000"/>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4DA92874-4345-4052-899C-44A6FB3FFF26}"/>
              </a:ext>
            </a:extLst>
          </p:cNvPr>
          <p:cNvGraphicFramePr>
            <a:graphicFrameLocks noGrp="1"/>
          </p:cNvGraphicFramePr>
          <p:nvPr>
            <p:extLst>
              <p:ext uri="{D42A27DB-BD31-4B8C-83A1-F6EECF244321}">
                <p14:modId xmlns:p14="http://schemas.microsoft.com/office/powerpoint/2010/main" val="745579673"/>
              </p:ext>
            </p:extLst>
          </p:nvPr>
        </p:nvGraphicFramePr>
        <p:xfrm>
          <a:off x="3027784" y="5215130"/>
          <a:ext cx="6139606" cy="894936"/>
        </p:xfrm>
        <a:graphic>
          <a:graphicData uri="http://schemas.openxmlformats.org/drawingml/2006/table">
            <a:tbl>
              <a:tblPr/>
              <a:tblGrid>
                <a:gridCol w="2454573">
                  <a:extLst>
                    <a:ext uri="{9D8B030D-6E8A-4147-A177-3AD203B41FA5}">
                      <a16:colId xmlns:a16="http://schemas.microsoft.com/office/drawing/2014/main" val="1107829919"/>
                    </a:ext>
                  </a:extLst>
                </a:gridCol>
                <a:gridCol w="626950">
                  <a:extLst>
                    <a:ext uri="{9D8B030D-6E8A-4147-A177-3AD203B41FA5}">
                      <a16:colId xmlns:a16="http://schemas.microsoft.com/office/drawing/2014/main" val="2182865394"/>
                    </a:ext>
                  </a:extLst>
                </a:gridCol>
                <a:gridCol w="1019529">
                  <a:extLst>
                    <a:ext uri="{9D8B030D-6E8A-4147-A177-3AD203B41FA5}">
                      <a16:colId xmlns:a16="http://schemas.microsoft.com/office/drawing/2014/main" val="2497250869"/>
                    </a:ext>
                  </a:extLst>
                </a:gridCol>
                <a:gridCol w="1019277">
                  <a:extLst>
                    <a:ext uri="{9D8B030D-6E8A-4147-A177-3AD203B41FA5}">
                      <a16:colId xmlns:a16="http://schemas.microsoft.com/office/drawing/2014/main" val="541520987"/>
                    </a:ext>
                  </a:extLst>
                </a:gridCol>
                <a:gridCol w="1019277">
                  <a:extLst>
                    <a:ext uri="{9D8B030D-6E8A-4147-A177-3AD203B41FA5}">
                      <a16:colId xmlns:a16="http://schemas.microsoft.com/office/drawing/2014/main" val="1236893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endPar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endParaRP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201217</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2021-06P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EUR/SEK</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en-US" sz="1400" kern="1200" noProof="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10,12</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en-US" sz="1400" kern="1200" noProof="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10,00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en-US" sz="1400" kern="1200" noProof="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10,00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en-US" sz="1400" kern="1200" noProof="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9,90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189272430"/>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USD/SEK</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8,26</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8,13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7,94</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7,62</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417422"/>
                  </a:ext>
                </a:extLst>
              </a:tr>
              <a:tr h="191444">
                <a:tc>
                  <a:txBody>
                    <a:bodyPr/>
                    <a:lstStyle/>
                    <a:p>
                      <a:pPr marL="0" algn="l" defTabSz="914245" rtl="0" eaLnBrk="1" fontAlgn="ctr" latinLnBrk="0" hangingPunct="1">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Reporänta, %</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0,00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r" defTabSz="1088776" rtl="0" eaLnBrk="1" fontAlgn="ctr" latinLnBrk="0" hangingPunct="1">
                        <a:lnSpc>
                          <a:spcPct val="100000"/>
                        </a:lnSpc>
                        <a:spcBef>
                          <a:spcPts val="0"/>
                        </a:spcBef>
                        <a:spcAft>
                          <a:spcPts val="0"/>
                        </a:spcAft>
                        <a:buClrTx/>
                        <a:buSzTx/>
                        <a:buFontTx/>
                        <a:buNone/>
                        <a:tabLst/>
                        <a:defRPr/>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0,00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0,00</a:t>
                      </a:r>
                    </a:p>
                  </a:txBody>
                  <a:tcPr marL="9525" marR="9525" marT="10374"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16455006"/>
                  </a:ext>
                </a:extLst>
              </a:tr>
            </a:tbl>
          </a:graphicData>
        </a:graphic>
      </p:graphicFrame>
    </p:spTree>
    <p:extLst>
      <p:ext uri="{BB962C8B-B14F-4D97-AF65-F5344CB8AC3E}">
        <p14:creationId xmlns:p14="http://schemas.microsoft.com/office/powerpoint/2010/main" val="3310498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28</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För tidigt att dra slutsatser om strategier</a:t>
            </a:r>
            <a:br>
              <a:rPr lang="sv-SE" dirty="0"/>
            </a:br>
            <a:r>
              <a:rPr lang="sv-SE" b="0" i="1" dirty="0"/>
              <a:t>Nä</a:t>
            </a:r>
            <a:r>
              <a:rPr lang="sv-SE" sz="1800" b="0" i="1" dirty="0"/>
              <a:t>ringslivsstrukturer säger mer</a:t>
            </a:r>
            <a:endParaRPr lang="sv-SE" dirty="0"/>
          </a:p>
        </p:txBody>
      </p:sp>
      <p:graphicFrame>
        <p:nvGraphicFramePr>
          <p:cNvPr id="13" name="Object 12">
            <a:extLst>
              <a:ext uri="{FF2B5EF4-FFF2-40B4-BE49-F238E27FC236}">
                <a16:creationId xmlns:a16="http://schemas.microsoft.com/office/drawing/2014/main" id="{603EEB05-8D80-4B9C-9393-6B8E6055A28C}"/>
              </a:ext>
            </a:extLst>
          </p:cNvPr>
          <p:cNvGraphicFramePr>
            <a:graphicFrameLocks noChangeAspect="1"/>
          </p:cNvGraphicFramePr>
          <p:nvPr>
            <p:extLst>
              <p:ext uri="{D42A27DB-BD31-4B8C-83A1-F6EECF244321}">
                <p14:modId xmlns:p14="http://schemas.microsoft.com/office/powerpoint/2010/main" val="33763231"/>
              </p:ext>
            </p:extLst>
          </p:nvPr>
        </p:nvGraphicFramePr>
        <p:xfrm>
          <a:off x="6194425" y="1630363"/>
          <a:ext cx="5694363" cy="3598862"/>
        </p:xfrm>
        <a:graphic>
          <a:graphicData uri="http://schemas.openxmlformats.org/presentationml/2006/ole">
            <mc:AlternateContent xmlns:mc="http://schemas.openxmlformats.org/markup-compatibility/2006">
              <mc:Choice xmlns:v="urn:schemas-microsoft-com:vml" Requires="v">
                <p:oleObj spid="_x0000_s39999" name="Macrobond document" r:id="rId4" imgW="6759829" imgH="4273558" progId="Mbnd.mbnd">
                  <p:embed/>
                </p:oleObj>
              </mc:Choice>
              <mc:Fallback>
                <p:oleObj name="Macrobond document" r:id="rId4" imgW="6759829" imgH="4273558" progId="Mbnd.mbnd">
                  <p:embed/>
                  <p:pic>
                    <p:nvPicPr>
                      <p:cNvPr id="13" name="Object 12">
                        <a:extLst>
                          <a:ext uri="{FF2B5EF4-FFF2-40B4-BE49-F238E27FC236}">
                            <a16:creationId xmlns:a16="http://schemas.microsoft.com/office/drawing/2014/main" id="{603EEB05-8D80-4B9C-9393-6B8E6055A28C}"/>
                          </a:ext>
                        </a:extLst>
                      </p:cNvPr>
                      <p:cNvPicPr/>
                      <p:nvPr/>
                    </p:nvPicPr>
                    <p:blipFill>
                      <a:blip r:embed="rId5"/>
                      <a:stretch>
                        <a:fillRect/>
                      </a:stretch>
                    </p:blipFill>
                    <p:spPr>
                      <a:xfrm>
                        <a:off x="6194425" y="1630363"/>
                        <a:ext cx="5694363" cy="3598862"/>
                      </a:xfrm>
                      <a:prstGeom prst="rect">
                        <a:avLst/>
                      </a:prstGeom>
                    </p:spPr>
                  </p:pic>
                </p:oleObj>
              </mc:Fallback>
            </mc:AlternateContent>
          </a:graphicData>
        </a:graphic>
      </p:graphicFrame>
      <p:pic>
        <p:nvPicPr>
          <p:cNvPr id="14" name="InsertedImage">
            <a:extLst>
              <a:ext uri="{FF2B5EF4-FFF2-40B4-BE49-F238E27FC236}">
                <a16:creationId xmlns:a16="http://schemas.microsoft.com/office/drawing/2014/main" id="{8A7539FA-24C4-45E3-B208-B136A426B737}"/>
              </a:ext>
            </a:extLst>
          </p:cNvPr>
          <p:cNvPicPr>
            <a:picLocks noChangeAspect="1"/>
          </p:cNvPicPr>
          <p:nvPr/>
        </p:nvPicPr>
        <p:blipFill>
          <a:blip r:embed="rId6"/>
          <a:stretch>
            <a:fillRect/>
          </a:stretch>
        </p:blipFill>
        <p:spPr>
          <a:xfrm>
            <a:off x="9745352" y="196312"/>
            <a:ext cx="820047" cy="820047"/>
          </a:xfrm>
          <a:prstGeom prst="rect">
            <a:avLst/>
          </a:prstGeom>
        </p:spPr>
      </p:pic>
      <p:pic>
        <p:nvPicPr>
          <p:cNvPr id="15" name="InsertedImage">
            <a:extLst>
              <a:ext uri="{FF2B5EF4-FFF2-40B4-BE49-F238E27FC236}">
                <a16:creationId xmlns:a16="http://schemas.microsoft.com/office/drawing/2014/main" id="{0741B7B2-625A-4D55-AC3D-B9925A244CAB}"/>
              </a:ext>
            </a:extLst>
          </p:cNvPr>
          <p:cNvPicPr>
            <a:picLocks noChangeAspect="1"/>
          </p:cNvPicPr>
          <p:nvPr/>
        </p:nvPicPr>
        <p:blipFill>
          <a:blip r:embed="rId7"/>
          <a:stretch>
            <a:fillRect/>
          </a:stretch>
        </p:blipFill>
        <p:spPr>
          <a:xfrm>
            <a:off x="10186690" y="204210"/>
            <a:ext cx="820047" cy="820047"/>
          </a:xfrm>
          <a:prstGeom prst="rect">
            <a:avLst/>
          </a:prstGeom>
        </p:spPr>
      </p:pic>
      <p:pic>
        <p:nvPicPr>
          <p:cNvPr id="16" name="InsertedImage">
            <a:extLst>
              <a:ext uri="{FF2B5EF4-FFF2-40B4-BE49-F238E27FC236}">
                <a16:creationId xmlns:a16="http://schemas.microsoft.com/office/drawing/2014/main" id="{5C2EA945-078E-406F-910E-4529EDD4FA3E}"/>
              </a:ext>
            </a:extLst>
          </p:cNvPr>
          <p:cNvPicPr>
            <a:picLocks noChangeAspect="1"/>
          </p:cNvPicPr>
          <p:nvPr/>
        </p:nvPicPr>
        <p:blipFill>
          <a:blip r:embed="rId8"/>
          <a:stretch>
            <a:fillRect/>
          </a:stretch>
        </p:blipFill>
        <p:spPr>
          <a:xfrm>
            <a:off x="10648220" y="192976"/>
            <a:ext cx="826719" cy="826719"/>
          </a:xfrm>
          <a:prstGeom prst="rect">
            <a:avLst/>
          </a:prstGeom>
        </p:spPr>
      </p:pic>
      <p:pic>
        <p:nvPicPr>
          <p:cNvPr id="17" name="InsertedImage">
            <a:extLst>
              <a:ext uri="{FF2B5EF4-FFF2-40B4-BE49-F238E27FC236}">
                <a16:creationId xmlns:a16="http://schemas.microsoft.com/office/drawing/2014/main" id="{38C08578-CBBC-4A84-9A44-78F4DF5B98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1580" y="192977"/>
            <a:ext cx="826719" cy="826719"/>
          </a:xfrm>
          <a:prstGeom prst="rect">
            <a:avLst/>
          </a:prstGeom>
        </p:spPr>
      </p:pic>
      <p:graphicFrame>
        <p:nvGraphicFramePr>
          <p:cNvPr id="2" name="Object 1">
            <a:extLst>
              <a:ext uri="{FF2B5EF4-FFF2-40B4-BE49-F238E27FC236}">
                <a16:creationId xmlns:a16="http://schemas.microsoft.com/office/drawing/2014/main" id="{D46F92E4-76A9-486E-AE3A-CDB13D5FB4BD}"/>
              </a:ext>
            </a:extLst>
          </p:cNvPr>
          <p:cNvGraphicFramePr>
            <a:graphicFrameLocks noChangeAspect="1"/>
          </p:cNvGraphicFramePr>
          <p:nvPr>
            <p:extLst>
              <p:ext uri="{D42A27DB-BD31-4B8C-83A1-F6EECF244321}">
                <p14:modId xmlns:p14="http://schemas.microsoft.com/office/powerpoint/2010/main" val="1845432786"/>
              </p:ext>
            </p:extLst>
          </p:nvPr>
        </p:nvGraphicFramePr>
        <p:xfrm>
          <a:off x="306545" y="1630363"/>
          <a:ext cx="5694205" cy="3600000"/>
        </p:xfrm>
        <a:graphic>
          <a:graphicData uri="http://schemas.openxmlformats.org/presentationml/2006/ole">
            <mc:AlternateContent xmlns:mc="http://schemas.openxmlformats.org/markup-compatibility/2006">
              <mc:Choice xmlns:v="urn:schemas-microsoft-com:vml" Requires="v">
                <p:oleObj spid="_x0000_s40000" name="Macrobond document" r:id="rId10" imgW="6759829" imgH="4273558" progId="Mbnd.mbnd">
                  <p:embed/>
                </p:oleObj>
              </mc:Choice>
              <mc:Fallback>
                <p:oleObj name="Macrobond document" r:id="rId10" imgW="6759829" imgH="4273558" progId="Mbnd.mbnd">
                  <p:embed/>
                  <p:pic>
                    <p:nvPicPr>
                      <p:cNvPr id="2" name="Object 1">
                        <a:extLst>
                          <a:ext uri="{FF2B5EF4-FFF2-40B4-BE49-F238E27FC236}">
                            <a16:creationId xmlns:a16="http://schemas.microsoft.com/office/drawing/2014/main" id="{D46F92E4-76A9-486E-AE3A-CDB13D5FB4BD}"/>
                          </a:ext>
                        </a:extLst>
                      </p:cNvPr>
                      <p:cNvPicPr/>
                      <p:nvPr/>
                    </p:nvPicPr>
                    <p:blipFill>
                      <a:blip r:embed="rId11"/>
                      <a:stretch>
                        <a:fillRect/>
                      </a:stretch>
                    </p:blipFill>
                    <p:spPr>
                      <a:xfrm>
                        <a:off x="306545" y="1630363"/>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142369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29</a:t>
            </a:fld>
            <a:endParaRPr lang="en-GB" dirty="0"/>
          </a:p>
        </p:txBody>
      </p:sp>
      <p:graphicFrame>
        <p:nvGraphicFramePr>
          <p:cNvPr id="9" name="Object 8">
            <a:extLst>
              <a:ext uri="{FF2B5EF4-FFF2-40B4-BE49-F238E27FC236}">
                <a16:creationId xmlns:a16="http://schemas.microsoft.com/office/drawing/2014/main" id="{AB72120A-645D-472B-ADF3-5186144F31B5}"/>
              </a:ext>
            </a:extLst>
          </p:cNvPr>
          <p:cNvGraphicFramePr>
            <a:graphicFrameLocks noChangeAspect="1"/>
          </p:cNvGraphicFramePr>
          <p:nvPr>
            <p:extLst>
              <p:ext uri="{D42A27DB-BD31-4B8C-83A1-F6EECF244321}">
                <p14:modId xmlns:p14="http://schemas.microsoft.com/office/powerpoint/2010/main" val="729917602"/>
              </p:ext>
            </p:extLst>
          </p:nvPr>
        </p:nvGraphicFramePr>
        <p:xfrm>
          <a:off x="6269148" y="1040187"/>
          <a:ext cx="4270375" cy="2700338"/>
        </p:xfrm>
        <a:graphic>
          <a:graphicData uri="http://schemas.openxmlformats.org/presentationml/2006/ole">
            <mc:AlternateContent xmlns:mc="http://schemas.openxmlformats.org/markup-compatibility/2006">
              <mc:Choice xmlns:v="urn:schemas-microsoft-com:vml" Requires="v">
                <p:oleObj spid="_x0000_s39037" name="Macrobond document" r:id="rId4" imgW="6759829" imgH="4273558" progId="Mbnd.mbnd">
                  <p:embed/>
                </p:oleObj>
              </mc:Choice>
              <mc:Fallback>
                <p:oleObj name="Macrobond document" r:id="rId4" imgW="6759829" imgH="4273558" progId="Mbnd.mbnd">
                  <p:embed/>
                  <p:pic>
                    <p:nvPicPr>
                      <p:cNvPr id="9" name="Object 8">
                        <a:extLst>
                          <a:ext uri="{FF2B5EF4-FFF2-40B4-BE49-F238E27FC236}">
                            <a16:creationId xmlns:a16="http://schemas.microsoft.com/office/drawing/2014/main" id="{AB72120A-645D-472B-ADF3-5186144F31B5}"/>
                          </a:ext>
                        </a:extLst>
                      </p:cNvPr>
                      <p:cNvPicPr/>
                      <p:nvPr/>
                    </p:nvPicPr>
                    <p:blipFill>
                      <a:blip r:embed="rId5"/>
                      <a:stretch>
                        <a:fillRect/>
                      </a:stretch>
                    </p:blipFill>
                    <p:spPr>
                      <a:xfrm>
                        <a:off x="6269148" y="1040187"/>
                        <a:ext cx="4270375" cy="27003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B636A2A-ED0E-4721-94D8-7E0DC1CB93C2}"/>
              </a:ext>
            </a:extLst>
          </p:cNvPr>
          <p:cNvGraphicFramePr>
            <a:graphicFrameLocks noChangeAspect="1"/>
          </p:cNvGraphicFramePr>
          <p:nvPr>
            <p:extLst>
              <p:ext uri="{D42A27DB-BD31-4B8C-83A1-F6EECF244321}">
                <p14:modId xmlns:p14="http://schemas.microsoft.com/office/powerpoint/2010/main" val="3176397888"/>
              </p:ext>
            </p:extLst>
          </p:nvPr>
        </p:nvGraphicFramePr>
        <p:xfrm>
          <a:off x="1615392" y="1040188"/>
          <a:ext cx="4270375" cy="2700337"/>
        </p:xfrm>
        <a:graphic>
          <a:graphicData uri="http://schemas.openxmlformats.org/presentationml/2006/ole">
            <mc:AlternateContent xmlns:mc="http://schemas.openxmlformats.org/markup-compatibility/2006">
              <mc:Choice xmlns:v="urn:schemas-microsoft-com:vml" Requires="v">
                <p:oleObj spid="_x0000_s39038" name="Macrobond document" r:id="rId6" imgW="6759829" imgH="4273558" progId="Mbnd.mbnd">
                  <p:embed/>
                </p:oleObj>
              </mc:Choice>
              <mc:Fallback>
                <p:oleObj name="Macrobond document" r:id="rId6" imgW="6759829" imgH="4273558" progId="Mbnd.mbnd">
                  <p:embed/>
                  <p:pic>
                    <p:nvPicPr>
                      <p:cNvPr id="13" name="Object 12">
                        <a:extLst>
                          <a:ext uri="{FF2B5EF4-FFF2-40B4-BE49-F238E27FC236}">
                            <a16:creationId xmlns:a16="http://schemas.microsoft.com/office/drawing/2014/main" id="{BB636A2A-ED0E-4721-94D8-7E0DC1CB93C2}"/>
                          </a:ext>
                        </a:extLst>
                      </p:cNvPr>
                      <p:cNvPicPr/>
                      <p:nvPr/>
                    </p:nvPicPr>
                    <p:blipFill>
                      <a:blip r:embed="rId7"/>
                      <a:stretch>
                        <a:fillRect/>
                      </a:stretch>
                    </p:blipFill>
                    <p:spPr>
                      <a:xfrm>
                        <a:off x="1615392" y="1040188"/>
                        <a:ext cx="4270375" cy="2700337"/>
                      </a:xfrm>
                      <a:prstGeom prst="rect">
                        <a:avLst/>
                      </a:prstGeom>
                    </p:spPr>
                  </p:pic>
                </p:oleObj>
              </mc:Fallback>
            </mc:AlternateContent>
          </a:graphicData>
        </a:graphic>
      </p:graphicFrame>
      <p:sp>
        <p:nvSpPr>
          <p:cNvPr id="14" name="Title 3">
            <a:extLst>
              <a:ext uri="{FF2B5EF4-FFF2-40B4-BE49-F238E27FC236}">
                <a16:creationId xmlns:a16="http://schemas.microsoft.com/office/drawing/2014/main" id="{CF5D1C14-26B6-48F5-927F-E3BF9D27F4B6}"/>
              </a:ext>
            </a:extLst>
          </p:cNvPr>
          <p:cNvSpPr>
            <a:spLocks noGrp="1"/>
          </p:cNvSpPr>
          <p:nvPr>
            <p:ph type="title"/>
          </p:nvPr>
        </p:nvSpPr>
        <p:spPr>
          <a:xfrm>
            <a:off x="1998773" y="360083"/>
            <a:ext cx="8197628" cy="720167"/>
          </a:xfrm>
        </p:spPr>
        <p:txBody>
          <a:bodyPr/>
          <a:lstStyle/>
          <a:p>
            <a:pPr algn="ctr"/>
            <a:r>
              <a:rPr lang="sv-SE" dirty="0"/>
              <a:t>Detaljhandeln stabil och till och med stark i vissa avseenden</a:t>
            </a:r>
            <a:br>
              <a:rPr lang="sv-SE" dirty="0"/>
            </a:br>
            <a:endParaRPr lang="sv-SE" sz="1800" b="0" i="1" dirty="0"/>
          </a:p>
        </p:txBody>
      </p:sp>
      <p:graphicFrame>
        <p:nvGraphicFramePr>
          <p:cNvPr id="12" name="Object 11">
            <a:extLst>
              <a:ext uri="{FF2B5EF4-FFF2-40B4-BE49-F238E27FC236}">
                <a16:creationId xmlns:a16="http://schemas.microsoft.com/office/drawing/2014/main" id="{917EDA0E-6703-412E-94F1-CD8079004AFC}"/>
              </a:ext>
            </a:extLst>
          </p:cNvPr>
          <p:cNvGraphicFramePr>
            <a:graphicFrameLocks noChangeAspect="1"/>
          </p:cNvGraphicFramePr>
          <p:nvPr>
            <p:extLst>
              <p:ext uri="{D42A27DB-BD31-4B8C-83A1-F6EECF244321}">
                <p14:modId xmlns:p14="http://schemas.microsoft.com/office/powerpoint/2010/main" val="2566710754"/>
              </p:ext>
            </p:extLst>
          </p:nvPr>
        </p:nvGraphicFramePr>
        <p:xfrm>
          <a:off x="1620838" y="3675063"/>
          <a:ext cx="4270375" cy="2700337"/>
        </p:xfrm>
        <a:graphic>
          <a:graphicData uri="http://schemas.openxmlformats.org/presentationml/2006/ole">
            <mc:AlternateContent xmlns:mc="http://schemas.openxmlformats.org/markup-compatibility/2006">
              <mc:Choice xmlns:v="urn:schemas-microsoft-com:vml" Requires="v">
                <p:oleObj spid="_x0000_s39039" name="Macrobond document" r:id="rId8" imgW="6759829" imgH="4273558" progId="Mbnd.mbnd">
                  <p:embed/>
                </p:oleObj>
              </mc:Choice>
              <mc:Fallback>
                <p:oleObj name="Macrobond document" r:id="rId8" imgW="6759829" imgH="4273558" progId="Mbnd.mbnd">
                  <p:embed/>
                  <p:pic>
                    <p:nvPicPr>
                      <p:cNvPr id="12" name="Object 11">
                        <a:extLst>
                          <a:ext uri="{FF2B5EF4-FFF2-40B4-BE49-F238E27FC236}">
                            <a16:creationId xmlns:a16="http://schemas.microsoft.com/office/drawing/2014/main" id="{917EDA0E-6703-412E-94F1-CD8079004AFC}"/>
                          </a:ext>
                        </a:extLst>
                      </p:cNvPr>
                      <p:cNvPicPr/>
                      <p:nvPr/>
                    </p:nvPicPr>
                    <p:blipFill>
                      <a:blip r:embed="rId9"/>
                      <a:stretch>
                        <a:fillRect/>
                      </a:stretch>
                    </p:blipFill>
                    <p:spPr>
                      <a:xfrm>
                        <a:off x="1620838" y="3675063"/>
                        <a:ext cx="4270375" cy="27003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2B23CAA-E171-4BF4-B65A-9C3B38B1C479}"/>
              </a:ext>
            </a:extLst>
          </p:cNvPr>
          <p:cNvGraphicFramePr>
            <a:graphicFrameLocks noChangeAspect="1"/>
          </p:cNvGraphicFramePr>
          <p:nvPr>
            <p:extLst>
              <p:ext uri="{D42A27DB-BD31-4B8C-83A1-F6EECF244321}">
                <p14:modId xmlns:p14="http://schemas.microsoft.com/office/powerpoint/2010/main" val="3073644337"/>
              </p:ext>
            </p:extLst>
          </p:nvPr>
        </p:nvGraphicFramePr>
        <p:xfrm>
          <a:off x="6304370" y="3675018"/>
          <a:ext cx="4270654" cy="2700000"/>
        </p:xfrm>
        <a:graphic>
          <a:graphicData uri="http://schemas.openxmlformats.org/presentationml/2006/ole">
            <mc:AlternateContent xmlns:mc="http://schemas.openxmlformats.org/markup-compatibility/2006">
              <mc:Choice xmlns:v="urn:schemas-microsoft-com:vml" Requires="v">
                <p:oleObj spid="_x0000_s39040" name="Macrobond document" r:id="rId10" imgW="6759829" imgH="4273558" progId="Mbnd.mbnd">
                  <p:embed/>
                </p:oleObj>
              </mc:Choice>
              <mc:Fallback>
                <p:oleObj name="Macrobond document" r:id="rId10" imgW="6759829" imgH="4273558" progId="Mbnd.mbnd">
                  <p:embed/>
                  <p:pic>
                    <p:nvPicPr>
                      <p:cNvPr id="15" name="Object 14">
                        <a:extLst>
                          <a:ext uri="{FF2B5EF4-FFF2-40B4-BE49-F238E27FC236}">
                            <a16:creationId xmlns:a16="http://schemas.microsoft.com/office/drawing/2014/main" id="{92B23CAA-E171-4BF4-B65A-9C3B38B1C479}"/>
                          </a:ext>
                        </a:extLst>
                      </p:cNvPr>
                      <p:cNvPicPr/>
                      <p:nvPr/>
                    </p:nvPicPr>
                    <p:blipFill>
                      <a:blip r:embed="rId11"/>
                      <a:stretch>
                        <a:fillRect/>
                      </a:stretch>
                    </p:blipFill>
                    <p:spPr>
                      <a:xfrm>
                        <a:off x="6304370" y="3675018"/>
                        <a:ext cx="4270654" cy="2700000"/>
                      </a:xfrm>
                      <a:prstGeom prst="rect">
                        <a:avLst/>
                      </a:prstGeom>
                    </p:spPr>
                  </p:pic>
                </p:oleObj>
              </mc:Fallback>
            </mc:AlternateContent>
          </a:graphicData>
        </a:graphic>
      </p:graphicFrame>
      <p:pic>
        <p:nvPicPr>
          <p:cNvPr id="16" name="InsertedImage">
            <a:extLst>
              <a:ext uri="{FF2B5EF4-FFF2-40B4-BE49-F238E27FC236}">
                <a16:creationId xmlns:a16="http://schemas.microsoft.com/office/drawing/2014/main" id="{24908A71-A1A8-4A31-A756-9CE51C6141D2}"/>
              </a:ext>
            </a:extLst>
          </p:cNvPr>
          <p:cNvPicPr>
            <a:picLocks noChangeAspect="1"/>
          </p:cNvPicPr>
          <p:nvPr/>
        </p:nvPicPr>
        <p:blipFill>
          <a:blip r:embed="rId12"/>
          <a:stretch>
            <a:fillRect/>
          </a:stretch>
        </p:blipFill>
        <p:spPr>
          <a:xfrm>
            <a:off x="9745352" y="196312"/>
            <a:ext cx="820047" cy="820047"/>
          </a:xfrm>
          <a:prstGeom prst="rect">
            <a:avLst/>
          </a:prstGeom>
        </p:spPr>
      </p:pic>
      <p:pic>
        <p:nvPicPr>
          <p:cNvPr id="17" name="InsertedImage">
            <a:extLst>
              <a:ext uri="{FF2B5EF4-FFF2-40B4-BE49-F238E27FC236}">
                <a16:creationId xmlns:a16="http://schemas.microsoft.com/office/drawing/2014/main" id="{602DCB6C-C1E8-4F4B-8F7B-B0ED5C11EB2D}"/>
              </a:ext>
            </a:extLst>
          </p:cNvPr>
          <p:cNvPicPr>
            <a:picLocks noChangeAspect="1"/>
          </p:cNvPicPr>
          <p:nvPr/>
        </p:nvPicPr>
        <p:blipFill>
          <a:blip r:embed="rId13"/>
          <a:stretch>
            <a:fillRect/>
          </a:stretch>
        </p:blipFill>
        <p:spPr>
          <a:xfrm>
            <a:off x="10186690" y="204210"/>
            <a:ext cx="820047" cy="820047"/>
          </a:xfrm>
          <a:prstGeom prst="rect">
            <a:avLst/>
          </a:prstGeom>
        </p:spPr>
      </p:pic>
      <p:pic>
        <p:nvPicPr>
          <p:cNvPr id="18" name="InsertedImage">
            <a:extLst>
              <a:ext uri="{FF2B5EF4-FFF2-40B4-BE49-F238E27FC236}">
                <a16:creationId xmlns:a16="http://schemas.microsoft.com/office/drawing/2014/main" id="{7DFE3A20-D15C-48D9-9CB2-8A909EFB92F0}"/>
              </a:ext>
            </a:extLst>
          </p:cNvPr>
          <p:cNvPicPr>
            <a:picLocks noChangeAspect="1"/>
          </p:cNvPicPr>
          <p:nvPr/>
        </p:nvPicPr>
        <p:blipFill>
          <a:blip r:embed="rId14"/>
          <a:stretch>
            <a:fillRect/>
          </a:stretch>
        </p:blipFill>
        <p:spPr>
          <a:xfrm>
            <a:off x="10648220" y="192976"/>
            <a:ext cx="826719" cy="826719"/>
          </a:xfrm>
          <a:prstGeom prst="rect">
            <a:avLst/>
          </a:prstGeom>
        </p:spPr>
      </p:pic>
      <p:pic>
        <p:nvPicPr>
          <p:cNvPr id="19" name="InsertedImage">
            <a:extLst>
              <a:ext uri="{FF2B5EF4-FFF2-40B4-BE49-F238E27FC236}">
                <a16:creationId xmlns:a16="http://schemas.microsoft.com/office/drawing/2014/main" id="{748CB7F4-174E-4E5D-ADDD-D515979322B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61580" y="192977"/>
            <a:ext cx="826719" cy="826719"/>
          </a:xfrm>
          <a:prstGeom prst="rect">
            <a:avLst/>
          </a:prstGeom>
        </p:spPr>
      </p:pic>
    </p:spTree>
    <p:extLst>
      <p:ext uri="{BB962C8B-B14F-4D97-AF65-F5344CB8AC3E}">
        <p14:creationId xmlns:p14="http://schemas.microsoft.com/office/powerpoint/2010/main" val="376439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3</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Smittspridning och dödstal obehagligt höga…</a:t>
            </a:r>
            <a:br>
              <a:rPr lang="sv-SE" dirty="0"/>
            </a:br>
            <a:r>
              <a:rPr lang="sv-SE" sz="1800" dirty="0"/>
              <a:t> </a:t>
            </a:r>
            <a:r>
              <a:rPr lang="sv-SE" sz="1800" b="0" i="1" dirty="0"/>
              <a:t>…risk för nya restriktioner</a:t>
            </a:r>
            <a:endParaRPr lang="sv-SE" b="0" i="1" dirty="0"/>
          </a:p>
        </p:txBody>
      </p:sp>
      <p:pic>
        <p:nvPicPr>
          <p:cNvPr id="8" name="InsertedImage">
            <a:extLst>
              <a:ext uri="{FF2B5EF4-FFF2-40B4-BE49-F238E27FC236}">
                <a16:creationId xmlns:a16="http://schemas.microsoft.com/office/drawing/2014/main" id="{976FA216-97E2-4F4B-9015-C8B08E196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graphicFrame>
        <p:nvGraphicFramePr>
          <p:cNvPr id="6" name="Object 5">
            <a:extLst>
              <a:ext uri="{FF2B5EF4-FFF2-40B4-BE49-F238E27FC236}">
                <a16:creationId xmlns:a16="http://schemas.microsoft.com/office/drawing/2014/main" id="{3644653B-CCF8-4747-9E2D-038B4005A218}"/>
              </a:ext>
            </a:extLst>
          </p:cNvPr>
          <p:cNvGraphicFramePr>
            <a:graphicFrameLocks noChangeAspect="1"/>
          </p:cNvGraphicFramePr>
          <p:nvPr>
            <p:extLst>
              <p:ext uri="{D42A27DB-BD31-4B8C-83A1-F6EECF244321}">
                <p14:modId xmlns:p14="http://schemas.microsoft.com/office/powerpoint/2010/main" val="1049455609"/>
              </p:ext>
            </p:extLst>
          </p:nvPr>
        </p:nvGraphicFramePr>
        <p:xfrm>
          <a:off x="215078" y="1965284"/>
          <a:ext cx="5340770" cy="3376525"/>
        </p:xfrm>
        <a:graphic>
          <a:graphicData uri="http://schemas.openxmlformats.org/presentationml/2006/ole">
            <mc:AlternateContent xmlns:mc="http://schemas.openxmlformats.org/markup-compatibility/2006">
              <mc:Choice xmlns:v="urn:schemas-microsoft-com:vml" Requires="v">
                <p:oleObj spid="_x0000_s52242" name="Macrobond document" r:id="rId5" imgW="6759829" imgH="4273558" progId="Mbnd.mbnd">
                  <p:embed/>
                </p:oleObj>
              </mc:Choice>
              <mc:Fallback>
                <p:oleObj name="Macrobond document" r:id="rId5" imgW="6759829" imgH="4273558" progId="Mbnd.mbnd">
                  <p:embed/>
                  <p:pic>
                    <p:nvPicPr>
                      <p:cNvPr id="6" name="Object 5">
                        <a:extLst>
                          <a:ext uri="{FF2B5EF4-FFF2-40B4-BE49-F238E27FC236}">
                            <a16:creationId xmlns:a16="http://schemas.microsoft.com/office/drawing/2014/main" id="{3644653B-CCF8-4747-9E2D-038B4005A218}"/>
                          </a:ext>
                        </a:extLst>
                      </p:cNvPr>
                      <p:cNvPicPr/>
                      <p:nvPr/>
                    </p:nvPicPr>
                    <p:blipFill>
                      <a:blip r:embed="rId6"/>
                      <a:stretch>
                        <a:fillRect/>
                      </a:stretch>
                    </p:blipFill>
                    <p:spPr>
                      <a:xfrm>
                        <a:off x="215078" y="1965284"/>
                        <a:ext cx="5340770" cy="3376525"/>
                      </a:xfrm>
                      <a:prstGeom prst="rect">
                        <a:avLst/>
                      </a:prstGeom>
                    </p:spPr>
                  </p:pic>
                </p:oleObj>
              </mc:Fallback>
            </mc:AlternateContent>
          </a:graphicData>
        </a:graphic>
      </p:graphicFrame>
      <p:pic>
        <p:nvPicPr>
          <p:cNvPr id="52237" name="Picture 13">
            <a:extLst>
              <a:ext uri="{FF2B5EF4-FFF2-40B4-BE49-F238E27FC236}">
                <a16:creationId xmlns:a16="http://schemas.microsoft.com/office/drawing/2014/main" id="{7B9E91A8-127E-45EF-8EC9-F3239FA4A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7587" y="1965284"/>
            <a:ext cx="5783746" cy="365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265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30</a:t>
            </a:fld>
            <a:endParaRPr lang="en-GB" dirty="0"/>
          </a:p>
        </p:txBody>
      </p:sp>
      <p:pic>
        <p:nvPicPr>
          <p:cNvPr id="7" name="InsertedImage">
            <a:extLst>
              <a:ext uri="{FF2B5EF4-FFF2-40B4-BE49-F238E27FC236}">
                <a16:creationId xmlns:a16="http://schemas.microsoft.com/office/drawing/2014/main" id="{E8F911AA-1172-44C6-9EC8-4E1FC7346E0F}"/>
              </a:ext>
            </a:extLst>
          </p:cNvPr>
          <p:cNvPicPr>
            <a:picLocks noChangeAspect="1"/>
          </p:cNvPicPr>
          <p:nvPr/>
        </p:nvPicPr>
        <p:blipFill>
          <a:blip r:embed="rId4"/>
          <a:stretch>
            <a:fillRect/>
          </a:stretch>
        </p:blipFill>
        <p:spPr>
          <a:xfrm>
            <a:off x="9745352" y="196312"/>
            <a:ext cx="820047" cy="820047"/>
          </a:xfrm>
          <a:prstGeom prst="rect">
            <a:avLst/>
          </a:prstGeom>
        </p:spPr>
      </p:pic>
      <p:pic>
        <p:nvPicPr>
          <p:cNvPr id="8" name="InsertedImage">
            <a:extLst>
              <a:ext uri="{FF2B5EF4-FFF2-40B4-BE49-F238E27FC236}">
                <a16:creationId xmlns:a16="http://schemas.microsoft.com/office/drawing/2014/main" id="{5903FCF7-0C21-420D-87BA-D02FE3CA39E7}"/>
              </a:ext>
            </a:extLst>
          </p:cNvPr>
          <p:cNvPicPr>
            <a:picLocks noChangeAspect="1"/>
          </p:cNvPicPr>
          <p:nvPr/>
        </p:nvPicPr>
        <p:blipFill>
          <a:blip r:embed="rId5"/>
          <a:stretch>
            <a:fillRect/>
          </a:stretch>
        </p:blipFill>
        <p:spPr>
          <a:xfrm>
            <a:off x="10186690" y="204210"/>
            <a:ext cx="820047" cy="820047"/>
          </a:xfrm>
          <a:prstGeom prst="rect">
            <a:avLst/>
          </a:prstGeom>
        </p:spPr>
      </p:pic>
      <p:pic>
        <p:nvPicPr>
          <p:cNvPr id="10" name="InsertedImage">
            <a:extLst>
              <a:ext uri="{FF2B5EF4-FFF2-40B4-BE49-F238E27FC236}">
                <a16:creationId xmlns:a16="http://schemas.microsoft.com/office/drawing/2014/main" id="{11C88AAE-426C-46DD-9B89-CD480F341FAA}"/>
              </a:ext>
            </a:extLst>
          </p:cNvPr>
          <p:cNvPicPr>
            <a:picLocks noChangeAspect="1"/>
          </p:cNvPicPr>
          <p:nvPr/>
        </p:nvPicPr>
        <p:blipFill>
          <a:blip r:embed="rId6"/>
          <a:stretch>
            <a:fillRect/>
          </a:stretch>
        </p:blipFill>
        <p:spPr>
          <a:xfrm>
            <a:off x="10648220" y="192976"/>
            <a:ext cx="826719" cy="826719"/>
          </a:xfrm>
          <a:prstGeom prst="rect">
            <a:avLst/>
          </a:prstGeom>
        </p:spPr>
      </p:pic>
      <p:pic>
        <p:nvPicPr>
          <p:cNvPr id="11" name="InsertedImage">
            <a:extLst>
              <a:ext uri="{FF2B5EF4-FFF2-40B4-BE49-F238E27FC236}">
                <a16:creationId xmlns:a16="http://schemas.microsoft.com/office/drawing/2014/main" id="{8D609085-750D-4D6D-98F8-A964E8CD4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1580" y="192977"/>
            <a:ext cx="826719" cy="826719"/>
          </a:xfrm>
          <a:prstGeom prst="rect">
            <a:avLst/>
          </a:prstGeom>
        </p:spPr>
      </p:pic>
      <p:graphicFrame>
        <p:nvGraphicFramePr>
          <p:cNvPr id="12" name="Object 11">
            <a:extLst>
              <a:ext uri="{FF2B5EF4-FFF2-40B4-BE49-F238E27FC236}">
                <a16:creationId xmlns:a16="http://schemas.microsoft.com/office/drawing/2014/main" id="{40B02A93-FE7C-4401-8855-8776C95E4FC0}"/>
              </a:ext>
            </a:extLst>
          </p:cNvPr>
          <p:cNvGraphicFramePr>
            <a:graphicFrameLocks noChangeAspect="1"/>
          </p:cNvGraphicFramePr>
          <p:nvPr>
            <p:extLst>
              <p:ext uri="{D42A27DB-BD31-4B8C-83A1-F6EECF244321}">
                <p14:modId xmlns:p14="http://schemas.microsoft.com/office/powerpoint/2010/main" val="3822716495"/>
              </p:ext>
            </p:extLst>
          </p:nvPr>
        </p:nvGraphicFramePr>
        <p:xfrm>
          <a:off x="6307165" y="1122487"/>
          <a:ext cx="4270654" cy="2700000"/>
        </p:xfrm>
        <a:graphic>
          <a:graphicData uri="http://schemas.openxmlformats.org/presentationml/2006/ole">
            <mc:AlternateContent xmlns:mc="http://schemas.openxmlformats.org/markup-compatibility/2006">
              <mc:Choice xmlns:v="urn:schemas-microsoft-com:vml" Requires="v">
                <p:oleObj spid="_x0000_s38013" name="Macrobond document" r:id="rId8" imgW="6759829" imgH="4273558" progId="Mbnd.mbnd">
                  <p:embed/>
                </p:oleObj>
              </mc:Choice>
              <mc:Fallback>
                <p:oleObj name="Macrobond document" r:id="rId8" imgW="6759829" imgH="4273558" progId="Mbnd.mbnd">
                  <p:embed/>
                  <p:pic>
                    <p:nvPicPr>
                      <p:cNvPr id="12" name="Object 11">
                        <a:extLst>
                          <a:ext uri="{FF2B5EF4-FFF2-40B4-BE49-F238E27FC236}">
                            <a16:creationId xmlns:a16="http://schemas.microsoft.com/office/drawing/2014/main" id="{40B02A93-FE7C-4401-8855-8776C95E4FC0}"/>
                          </a:ext>
                        </a:extLst>
                      </p:cNvPr>
                      <p:cNvPicPr/>
                      <p:nvPr/>
                    </p:nvPicPr>
                    <p:blipFill>
                      <a:blip r:embed="rId9"/>
                      <a:stretch>
                        <a:fillRect/>
                      </a:stretch>
                    </p:blipFill>
                    <p:spPr>
                      <a:xfrm>
                        <a:off x="6307165" y="1122487"/>
                        <a:ext cx="4270654" cy="2700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99F75EA-FD95-41F0-BB05-94FF4350B5AF}"/>
              </a:ext>
            </a:extLst>
          </p:cNvPr>
          <p:cNvGraphicFramePr>
            <a:graphicFrameLocks noChangeAspect="1"/>
          </p:cNvGraphicFramePr>
          <p:nvPr>
            <p:extLst>
              <p:ext uri="{D42A27DB-BD31-4B8C-83A1-F6EECF244321}">
                <p14:modId xmlns:p14="http://schemas.microsoft.com/office/powerpoint/2010/main" val="742512679"/>
              </p:ext>
            </p:extLst>
          </p:nvPr>
        </p:nvGraphicFramePr>
        <p:xfrm>
          <a:off x="1617357" y="1122487"/>
          <a:ext cx="4270653" cy="2700000"/>
        </p:xfrm>
        <a:graphic>
          <a:graphicData uri="http://schemas.openxmlformats.org/presentationml/2006/ole">
            <mc:AlternateContent xmlns:mc="http://schemas.openxmlformats.org/markup-compatibility/2006">
              <mc:Choice xmlns:v="urn:schemas-microsoft-com:vml" Requires="v">
                <p:oleObj spid="_x0000_s38014" name="Macrobond document" r:id="rId10" imgW="6759829" imgH="4273558" progId="Mbnd.mbnd">
                  <p:embed/>
                </p:oleObj>
              </mc:Choice>
              <mc:Fallback>
                <p:oleObj name="Macrobond document" r:id="rId10" imgW="6759829" imgH="4273558" progId="Mbnd.mbnd">
                  <p:embed/>
                  <p:pic>
                    <p:nvPicPr>
                      <p:cNvPr id="13" name="Object 12">
                        <a:extLst>
                          <a:ext uri="{FF2B5EF4-FFF2-40B4-BE49-F238E27FC236}">
                            <a16:creationId xmlns:a16="http://schemas.microsoft.com/office/drawing/2014/main" id="{599F75EA-FD95-41F0-BB05-94FF4350B5AF}"/>
                          </a:ext>
                        </a:extLst>
                      </p:cNvPr>
                      <p:cNvPicPr/>
                      <p:nvPr/>
                    </p:nvPicPr>
                    <p:blipFill>
                      <a:blip r:embed="rId11"/>
                      <a:stretch>
                        <a:fillRect/>
                      </a:stretch>
                    </p:blipFill>
                    <p:spPr>
                      <a:xfrm>
                        <a:off x="1617357" y="1122487"/>
                        <a:ext cx="4270653" cy="2700000"/>
                      </a:xfrm>
                      <a:prstGeom prst="rect">
                        <a:avLst/>
                      </a:prstGeom>
                    </p:spPr>
                  </p:pic>
                </p:oleObj>
              </mc:Fallback>
            </mc:AlternateContent>
          </a:graphicData>
        </a:graphic>
      </p:graphicFrame>
      <p:sp>
        <p:nvSpPr>
          <p:cNvPr id="14" name="Title 3">
            <a:extLst>
              <a:ext uri="{FF2B5EF4-FFF2-40B4-BE49-F238E27FC236}">
                <a16:creationId xmlns:a16="http://schemas.microsoft.com/office/drawing/2014/main" id="{A61E2C13-1FBD-4064-94D4-7F8998B29F93}"/>
              </a:ext>
            </a:extLst>
          </p:cNvPr>
          <p:cNvSpPr>
            <a:spLocks noGrp="1"/>
          </p:cNvSpPr>
          <p:nvPr>
            <p:ph type="title"/>
          </p:nvPr>
        </p:nvSpPr>
        <p:spPr>
          <a:xfrm>
            <a:off x="1998773" y="360083"/>
            <a:ext cx="8197628" cy="720167"/>
          </a:xfrm>
        </p:spPr>
        <p:txBody>
          <a:bodyPr/>
          <a:lstStyle/>
          <a:p>
            <a:pPr algn="ctr"/>
            <a:r>
              <a:rPr lang="sv-SE" dirty="0"/>
              <a:t>Men utsatta sektorer behöver riktade stimulanser…</a:t>
            </a:r>
            <a:br>
              <a:rPr lang="sv-SE" dirty="0"/>
            </a:br>
            <a:r>
              <a:rPr lang="sv-SE" sz="1800" dirty="0"/>
              <a:t> </a:t>
            </a:r>
            <a:r>
              <a:rPr lang="sv-SE" dirty="0"/>
              <a:t> </a:t>
            </a:r>
            <a:r>
              <a:rPr lang="sv-SE" sz="1800" b="0" i="1" dirty="0"/>
              <a:t>…länge ännu</a:t>
            </a:r>
            <a:endParaRPr lang="sv-SE" b="0" i="1" dirty="0"/>
          </a:p>
        </p:txBody>
      </p:sp>
      <p:graphicFrame>
        <p:nvGraphicFramePr>
          <p:cNvPr id="15" name="Object 14">
            <a:extLst>
              <a:ext uri="{FF2B5EF4-FFF2-40B4-BE49-F238E27FC236}">
                <a16:creationId xmlns:a16="http://schemas.microsoft.com/office/drawing/2014/main" id="{E6FE422E-E29E-41A0-8119-620CDB93CA3B}"/>
              </a:ext>
            </a:extLst>
          </p:cNvPr>
          <p:cNvGraphicFramePr>
            <a:graphicFrameLocks noChangeAspect="1"/>
          </p:cNvGraphicFramePr>
          <p:nvPr>
            <p:extLst>
              <p:ext uri="{D42A27DB-BD31-4B8C-83A1-F6EECF244321}">
                <p14:modId xmlns:p14="http://schemas.microsoft.com/office/powerpoint/2010/main" val="1256158176"/>
              </p:ext>
            </p:extLst>
          </p:nvPr>
        </p:nvGraphicFramePr>
        <p:xfrm>
          <a:off x="1617357" y="3675018"/>
          <a:ext cx="4270653" cy="2700000"/>
        </p:xfrm>
        <a:graphic>
          <a:graphicData uri="http://schemas.openxmlformats.org/presentationml/2006/ole">
            <mc:AlternateContent xmlns:mc="http://schemas.openxmlformats.org/markup-compatibility/2006">
              <mc:Choice xmlns:v="urn:schemas-microsoft-com:vml" Requires="v">
                <p:oleObj spid="_x0000_s38015" name="Macrobond document" r:id="rId12" imgW="6759829" imgH="4273558" progId="Mbnd.mbnd">
                  <p:embed/>
                </p:oleObj>
              </mc:Choice>
              <mc:Fallback>
                <p:oleObj name="Macrobond document" r:id="rId12" imgW="6759829" imgH="4273558" progId="Mbnd.mbnd">
                  <p:embed/>
                  <p:pic>
                    <p:nvPicPr>
                      <p:cNvPr id="15" name="Object 14">
                        <a:extLst>
                          <a:ext uri="{FF2B5EF4-FFF2-40B4-BE49-F238E27FC236}">
                            <a16:creationId xmlns:a16="http://schemas.microsoft.com/office/drawing/2014/main" id="{E6FE422E-E29E-41A0-8119-620CDB93CA3B}"/>
                          </a:ext>
                        </a:extLst>
                      </p:cNvPr>
                      <p:cNvPicPr/>
                      <p:nvPr/>
                    </p:nvPicPr>
                    <p:blipFill>
                      <a:blip r:embed="rId13"/>
                      <a:stretch>
                        <a:fillRect/>
                      </a:stretch>
                    </p:blipFill>
                    <p:spPr>
                      <a:xfrm>
                        <a:off x="1617357" y="3675018"/>
                        <a:ext cx="4270653" cy="27000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0975853-3B12-4FB0-B127-040F8196EA18}"/>
              </a:ext>
            </a:extLst>
          </p:cNvPr>
          <p:cNvGraphicFramePr>
            <a:graphicFrameLocks noChangeAspect="1"/>
          </p:cNvGraphicFramePr>
          <p:nvPr>
            <p:extLst>
              <p:ext uri="{D42A27DB-BD31-4B8C-83A1-F6EECF244321}">
                <p14:modId xmlns:p14="http://schemas.microsoft.com/office/powerpoint/2010/main" val="1099984573"/>
              </p:ext>
            </p:extLst>
          </p:nvPr>
        </p:nvGraphicFramePr>
        <p:xfrm>
          <a:off x="6307165" y="3675018"/>
          <a:ext cx="4270654" cy="2700000"/>
        </p:xfrm>
        <a:graphic>
          <a:graphicData uri="http://schemas.openxmlformats.org/presentationml/2006/ole">
            <mc:AlternateContent xmlns:mc="http://schemas.openxmlformats.org/markup-compatibility/2006">
              <mc:Choice xmlns:v="urn:schemas-microsoft-com:vml" Requires="v">
                <p:oleObj spid="_x0000_s38016" name="Macrobond document" r:id="rId14" imgW="6759829" imgH="4273558" progId="Mbnd.mbnd">
                  <p:embed/>
                </p:oleObj>
              </mc:Choice>
              <mc:Fallback>
                <p:oleObj name="Macrobond document" r:id="rId14" imgW="6759829" imgH="4273558" progId="Mbnd.mbnd">
                  <p:embed/>
                  <p:pic>
                    <p:nvPicPr>
                      <p:cNvPr id="16" name="Object 15">
                        <a:extLst>
                          <a:ext uri="{FF2B5EF4-FFF2-40B4-BE49-F238E27FC236}">
                            <a16:creationId xmlns:a16="http://schemas.microsoft.com/office/drawing/2014/main" id="{F0975853-3B12-4FB0-B127-040F8196EA18}"/>
                          </a:ext>
                        </a:extLst>
                      </p:cNvPr>
                      <p:cNvPicPr/>
                      <p:nvPr/>
                    </p:nvPicPr>
                    <p:blipFill>
                      <a:blip r:embed="rId15"/>
                      <a:stretch>
                        <a:fillRect/>
                      </a:stretch>
                    </p:blipFill>
                    <p:spPr>
                      <a:xfrm>
                        <a:off x="6307165" y="3675018"/>
                        <a:ext cx="4270654" cy="2700000"/>
                      </a:xfrm>
                      <a:prstGeom prst="rect">
                        <a:avLst/>
                      </a:prstGeom>
                    </p:spPr>
                  </p:pic>
                </p:oleObj>
              </mc:Fallback>
            </mc:AlternateContent>
          </a:graphicData>
        </a:graphic>
      </p:graphicFrame>
    </p:spTree>
    <p:extLst>
      <p:ext uri="{BB962C8B-B14F-4D97-AF65-F5344CB8AC3E}">
        <p14:creationId xmlns:p14="http://schemas.microsoft.com/office/powerpoint/2010/main" val="347530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4E48FB-66EF-45F9-B8F7-B5584C80508D}"/>
              </a:ext>
            </a:extLst>
          </p:cNvPr>
          <p:cNvSpPr>
            <a:spLocks noGrp="1"/>
          </p:cNvSpPr>
          <p:nvPr>
            <p:ph type="sldNum" sz="quarter" idx="12"/>
          </p:nvPr>
        </p:nvSpPr>
        <p:spPr/>
        <p:txBody>
          <a:bodyPr/>
          <a:lstStyle/>
          <a:p>
            <a:fld id="{D14BCCD3-0010-4FBA-B965-2126ADC31932}" type="slidenum">
              <a:rPr lang="en-GB" smtClean="0"/>
              <a:pPr/>
              <a:t>31</a:t>
            </a:fld>
            <a:endParaRPr lang="en-GB" dirty="0"/>
          </a:p>
        </p:txBody>
      </p:sp>
      <p:graphicFrame>
        <p:nvGraphicFramePr>
          <p:cNvPr id="5" name="Object 4">
            <a:extLst>
              <a:ext uri="{FF2B5EF4-FFF2-40B4-BE49-F238E27FC236}">
                <a16:creationId xmlns:a16="http://schemas.microsoft.com/office/drawing/2014/main" id="{6AAA8FF3-FC97-4E5E-8EC2-90E8842FE6CA}"/>
              </a:ext>
            </a:extLst>
          </p:cNvPr>
          <p:cNvGraphicFramePr>
            <a:graphicFrameLocks noChangeAspect="1"/>
          </p:cNvGraphicFramePr>
          <p:nvPr>
            <p:extLst>
              <p:ext uri="{D42A27DB-BD31-4B8C-83A1-F6EECF244321}">
                <p14:modId xmlns:p14="http://schemas.microsoft.com/office/powerpoint/2010/main" val="4286314729"/>
              </p:ext>
            </p:extLst>
          </p:nvPr>
        </p:nvGraphicFramePr>
        <p:xfrm>
          <a:off x="2490526" y="1340995"/>
          <a:ext cx="7254826" cy="4585081"/>
        </p:xfrm>
        <a:graphic>
          <a:graphicData uri="http://schemas.openxmlformats.org/presentationml/2006/ole">
            <mc:AlternateContent xmlns:mc="http://schemas.openxmlformats.org/markup-compatibility/2006">
              <mc:Choice xmlns:v="urn:schemas-microsoft-com:vml" Requires="v">
                <p:oleObj spid="_x0000_s36912" name="Macrobond document" r:id="rId4" imgW="6759829" imgH="4273558" progId="Mbnd.mbnd">
                  <p:embed/>
                </p:oleObj>
              </mc:Choice>
              <mc:Fallback>
                <p:oleObj name="Macrobond document" r:id="rId4" imgW="6759829" imgH="4273558" progId="Mbnd.mbnd">
                  <p:embed/>
                  <p:pic>
                    <p:nvPicPr>
                      <p:cNvPr id="5" name="Object 4">
                        <a:extLst>
                          <a:ext uri="{FF2B5EF4-FFF2-40B4-BE49-F238E27FC236}">
                            <a16:creationId xmlns:a16="http://schemas.microsoft.com/office/drawing/2014/main" id="{6AAA8FF3-FC97-4E5E-8EC2-90E8842FE6CA}"/>
                          </a:ext>
                        </a:extLst>
                      </p:cNvPr>
                      <p:cNvPicPr/>
                      <p:nvPr/>
                    </p:nvPicPr>
                    <p:blipFill>
                      <a:blip r:embed="rId5"/>
                      <a:stretch>
                        <a:fillRect/>
                      </a:stretch>
                    </p:blipFill>
                    <p:spPr>
                      <a:xfrm>
                        <a:off x="2490526" y="1340995"/>
                        <a:ext cx="7254826" cy="4585081"/>
                      </a:xfrm>
                      <a:prstGeom prst="rect">
                        <a:avLst/>
                      </a:prstGeom>
                    </p:spPr>
                  </p:pic>
                </p:oleObj>
              </mc:Fallback>
            </mc:AlternateContent>
          </a:graphicData>
        </a:graphic>
      </p:graphicFrame>
      <p:pic>
        <p:nvPicPr>
          <p:cNvPr id="8" name="InsertedImage">
            <a:extLst>
              <a:ext uri="{FF2B5EF4-FFF2-40B4-BE49-F238E27FC236}">
                <a16:creationId xmlns:a16="http://schemas.microsoft.com/office/drawing/2014/main" id="{692F985B-3CE5-4929-814E-B28B529D50BB}"/>
              </a:ext>
            </a:extLst>
          </p:cNvPr>
          <p:cNvPicPr>
            <a:picLocks noChangeAspect="1"/>
          </p:cNvPicPr>
          <p:nvPr/>
        </p:nvPicPr>
        <p:blipFill>
          <a:blip r:embed="rId6"/>
          <a:stretch>
            <a:fillRect/>
          </a:stretch>
        </p:blipFill>
        <p:spPr>
          <a:xfrm>
            <a:off x="9745352" y="196312"/>
            <a:ext cx="820047" cy="820047"/>
          </a:xfrm>
          <a:prstGeom prst="rect">
            <a:avLst/>
          </a:prstGeom>
        </p:spPr>
      </p:pic>
      <p:pic>
        <p:nvPicPr>
          <p:cNvPr id="9" name="InsertedImage">
            <a:extLst>
              <a:ext uri="{FF2B5EF4-FFF2-40B4-BE49-F238E27FC236}">
                <a16:creationId xmlns:a16="http://schemas.microsoft.com/office/drawing/2014/main" id="{B755AEE3-3012-4AEE-90C5-E8B04B754C02}"/>
              </a:ext>
            </a:extLst>
          </p:cNvPr>
          <p:cNvPicPr>
            <a:picLocks noChangeAspect="1"/>
          </p:cNvPicPr>
          <p:nvPr/>
        </p:nvPicPr>
        <p:blipFill>
          <a:blip r:embed="rId7"/>
          <a:stretch>
            <a:fillRect/>
          </a:stretch>
        </p:blipFill>
        <p:spPr>
          <a:xfrm>
            <a:off x="10186690" y="204210"/>
            <a:ext cx="820047" cy="820047"/>
          </a:xfrm>
          <a:prstGeom prst="rect">
            <a:avLst/>
          </a:prstGeom>
        </p:spPr>
      </p:pic>
      <p:pic>
        <p:nvPicPr>
          <p:cNvPr id="10" name="InsertedImage">
            <a:extLst>
              <a:ext uri="{FF2B5EF4-FFF2-40B4-BE49-F238E27FC236}">
                <a16:creationId xmlns:a16="http://schemas.microsoft.com/office/drawing/2014/main" id="{D9B722F2-EEFD-4F39-9235-0C41F448A3BB}"/>
              </a:ext>
            </a:extLst>
          </p:cNvPr>
          <p:cNvPicPr>
            <a:picLocks noChangeAspect="1"/>
          </p:cNvPicPr>
          <p:nvPr/>
        </p:nvPicPr>
        <p:blipFill>
          <a:blip r:embed="rId8"/>
          <a:stretch>
            <a:fillRect/>
          </a:stretch>
        </p:blipFill>
        <p:spPr>
          <a:xfrm>
            <a:off x="10648220" y="192976"/>
            <a:ext cx="826719" cy="826719"/>
          </a:xfrm>
          <a:prstGeom prst="rect">
            <a:avLst/>
          </a:prstGeom>
        </p:spPr>
      </p:pic>
      <p:pic>
        <p:nvPicPr>
          <p:cNvPr id="11" name="InsertedImage">
            <a:extLst>
              <a:ext uri="{FF2B5EF4-FFF2-40B4-BE49-F238E27FC236}">
                <a16:creationId xmlns:a16="http://schemas.microsoft.com/office/drawing/2014/main" id="{C8BD4E05-3B1D-4107-BD76-F19C59ECD7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1580" y="192977"/>
            <a:ext cx="826719" cy="826719"/>
          </a:xfrm>
          <a:prstGeom prst="rect">
            <a:avLst/>
          </a:prstGeom>
        </p:spPr>
      </p:pic>
      <p:sp>
        <p:nvSpPr>
          <p:cNvPr id="12" name="Title 3">
            <a:extLst>
              <a:ext uri="{FF2B5EF4-FFF2-40B4-BE49-F238E27FC236}">
                <a16:creationId xmlns:a16="http://schemas.microsoft.com/office/drawing/2014/main" id="{9FC9F2D7-8179-4897-B3EB-92D0DD375195}"/>
              </a:ext>
            </a:extLst>
          </p:cNvPr>
          <p:cNvSpPr txBox="1">
            <a:spLocks/>
          </p:cNvSpPr>
          <p:nvPr/>
        </p:nvSpPr>
        <p:spPr>
          <a:xfrm>
            <a:off x="1998773" y="360083"/>
            <a:ext cx="8197628" cy="720167"/>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sv-SE" dirty="0"/>
              <a:t>Starka nordiska offentliga finanser…</a:t>
            </a:r>
          </a:p>
          <a:p>
            <a:pPr algn="ctr"/>
            <a:r>
              <a:rPr lang="sv-SE" sz="1800" b="0" i="1" dirty="0"/>
              <a:t> …kan göra mer vid behov</a:t>
            </a:r>
          </a:p>
        </p:txBody>
      </p:sp>
    </p:spTree>
    <p:extLst>
      <p:ext uri="{BB962C8B-B14F-4D97-AF65-F5344CB8AC3E}">
        <p14:creationId xmlns:p14="http://schemas.microsoft.com/office/powerpoint/2010/main" val="1666094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57223B-0D0E-4042-B9AF-0D673A52EDE6}"/>
              </a:ext>
            </a:extLst>
          </p:cNvPr>
          <p:cNvSpPr>
            <a:spLocks noGrp="1"/>
          </p:cNvSpPr>
          <p:nvPr>
            <p:ph type="sldNum" sz="quarter" idx="12"/>
          </p:nvPr>
        </p:nvSpPr>
        <p:spPr/>
        <p:txBody>
          <a:bodyPr/>
          <a:lstStyle/>
          <a:p>
            <a:fld id="{D14BCCD3-0010-4FBA-B965-2126ADC31932}" type="slidenum">
              <a:rPr lang="en-GB" smtClean="0"/>
              <a:pPr/>
              <a:t>32</a:t>
            </a:fld>
            <a:endParaRPr lang="en-GB" dirty="0"/>
          </a:p>
        </p:txBody>
      </p:sp>
      <p:sp>
        <p:nvSpPr>
          <p:cNvPr id="8" name="Title 3">
            <a:extLst>
              <a:ext uri="{FF2B5EF4-FFF2-40B4-BE49-F238E27FC236}">
                <a16:creationId xmlns:a16="http://schemas.microsoft.com/office/drawing/2014/main" id="{368DE89F-9757-4B30-850B-084BA49CE56F}"/>
              </a:ext>
            </a:extLst>
          </p:cNvPr>
          <p:cNvSpPr txBox="1">
            <a:spLocks/>
          </p:cNvSpPr>
          <p:nvPr/>
        </p:nvSpPr>
        <p:spPr>
          <a:xfrm>
            <a:off x="894292" y="289745"/>
            <a:ext cx="10406591" cy="720167"/>
          </a:xfrm>
          <a:prstGeom prst="rect">
            <a:avLst/>
          </a:prstGeom>
        </p:spPr>
        <p:txBody>
          <a:bodyPr vert="horz" lIns="0" tIns="0" rIns="0" bIns="0" rtlCol="0" anchor="b" anchorCtr="0">
            <a:noAutofit/>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sv-SE" sz="2400" dirty="0"/>
              <a:t>Sammanfattning</a:t>
            </a:r>
          </a:p>
          <a:p>
            <a:pPr algn="ctr"/>
            <a:endParaRPr lang="en-GB" sz="1800" b="0" i="1" dirty="0"/>
          </a:p>
        </p:txBody>
      </p:sp>
      <p:sp>
        <p:nvSpPr>
          <p:cNvPr id="9" name="Content Placeholder 1">
            <a:extLst>
              <a:ext uri="{FF2B5EF4-FFF2-40B4-BE49-F238E27FC236}">
                <a16:creationId xmlns:a16="http://schemas.microsoft.com/office/drawing/2014/main" id="{9779C55E-A59B-4DFF-9299-29272B3753FB}"/>
              </a:ext>
            </a:extLst>
          </p:cNvPr>
          <p:cNvSpPr txBox="1">
            <a:spLocks/>
          </p:cNvSpPr>
          <p:nvPr/>
        </p:nvSpPr>
        <p:spPr>
          <a:xfrm>
            <a:off x="647999" y="1659170"/>
            <a:ext cx="10908000" cy="4428000"/>
          </a:xfrm>
          <a:prstGeom prst="rect">
            <a:avLst/>
          </a:prstGeom>
        </p:spPr>
        <p:txBody>
          <a:bodyPr vert="horz" lIns="0" tIns="0" rIns="0" bIns="0" rtlCol="0">
            <a:noAutofit/>
          </a:bodyPr>
          <a:lst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sv-SE" i="1" dirty="0"/>
              <a:t>Globalt</a:t>
            </a:r>
          </a:p>
          <a:p>
            <a:r>
              <a:rPr lang="sv-SE" dirty="0"/>
              <a:t>Vaccinering på g</a:t>
            </a:r>
          </a:p>
          <a:p>
            <a:r>
              <a:rPr lang="sv-SE" dirty="0"/>
              <a:t>Återhämtning – klart bättre än befarat</a:t>
            </a:r>
            <a:br>
              <a:rPr lang="sv-SE" dirty="0"/>
            </a:br>
            <a:endParaRPr lang="sv-SE" dirty="0"/>
          </a:p>
          <a:p>
            <a:pPr marL="0" indent="0">
              <a:buNone/>
            </a:pPr>
            <a:r>
              <a:rPr lang="en-US" i="1" dirty="0"/>
              <a:t>Sverige</a:t>
            </a:r>
          </a:p>
          <a:p>
            <a:r>
              <a:rPr lang="sv-SE" dirty="0"/>
              <a:t>Svensk ekonomi står pall</a:t>
            </a:r>
          </a:p>
          <a:p>
            <a:r>
              <a:rPr lang="sv-SE" dirty="0"/>
              <a:t>Arbetsmarknaden imponerande stark</a:t>
            </a:r>
          </a:p>
          <a:p>
            <a:r>
              <a:rPr lang="sv-SE" dirty="0"/>
              <a:t>Riksbanken fast på nollan?</a:t>
            </a:r>
            <a:endParaRPr lang="en-GB" dirty="0"/>
          </a:p>
          <a:p>
            <a:pPr marL="0" indent="0">
              <a:buNone/>
            </a:pPr>
            <a:endParaRPr lang="en-GB" b="1" dirty="0"/>
          </a:p>
          <a:p>
            <a:endParaRPr lang="en-GB" dirty="0"/>
          </a:p>
        </p:txBody>
      </p:sp>
      <p:pic>
        <p:nvPicPr>
          <p:cNvPr id="6" name="Picture 5" descr="A picture containing person, board, young, riding&#10;&#10;Description automatically generated">
            <a:extLst>
              <a:ext uri="{FF2B5EF4-FFF2-40B4-BE49-F238E27FC236}">
                <a16:creationId xmlns:a16="http://schemas.microsoft.com/office/drawing/2014/main" id="{C08D3AE8-8CDA-4539-86DD-1872953A9E16}"/>
              </a:ext>
            </a:extLst>
          </p:cNvPr>
          <p:cNvPicPr>
            <a:picLocks noChangeAspect="1"/>
          </p:cNvPicPr>
          <p:nvPr/>
        </p:nvPicPr>
        <p:blipFill rotWithShape="1">
          <a:blip r:embed="rId3"/>
          <a:srcRect t="13424"/>
          <a:stretch/>
        </p:blipFill>
        <p:spPr>
          <a:xfrm rot="309679">
            <a:off x="6416660" y="2672610"/>
            <a:ext cx="4924063" cy="2769706"/>
          </a:xfrm>
          <a:prstGeom prst="rect">
            <a:avLst/>
          </a:prstGeom>
        </p:spPr>
      </p:pic>
    </p:spTree>
    <p:extLst>
      <p:ext uri="{BB962C8B-B14F-4D97-AF65-F5344CB8AC3E}">
        <p14:creationId xmlns:p14="http://schemas.microsoft.com/office/powerpoint/2010/main" val="946536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732EA86-B927-4CED-8369-56668C417425}"/>
              </a:ext>
            </a:extLst>
          </p:cNvPr>
          <p:cNvSpPr txBox="1">
            <a:spLocks/>
          </p:cNvSpPr>
          <p:nvPr/>
        </p:nvSpPr>
        <p:spPr>
          <a:xfrm>
            <a:off x="2065025" y="1436172"/>
            <a:ext cx="4449118" cy="4485608"/>
          </a:xfrm>
          <a:prstGeom prst="rect">
            <a:avLst/>
          </a:prstGeom>
        </p:spPr>
        <p:txBody>
          <a:bodyPr vert="horz" lIns="0" tIns="0" rIns="0" bIns="0" rtlCol="0">
            <a:noAutofit/>
          </a:bodyPr>
          <a:lstStyle>
            <a:lvl1pPr marL="0" indent="0" algn="l" defTabSz="1088776" rtl="0" eaLnBrk="1" latinLnBrk="0" hangingPunct="1">
              <a:spcBef>
                <a:spcPts val="0"/>
              </a:spcBef>
              <a:buFont typeface="Arial" pitchFamily="34" charset="0"/>
              <a:buNone/>
              <a:defRPr sz="900" kern="1200">
                <a:solidFill>
                  <a:schemeClr val="tx1"/>
                </a:solidFill>
                <a:latin typeface="+mn-lt"/>
                <a:ea typeface="+mn-ea"/>
                <a:cs typeface="+mn-cs"/>
              </a:defRPr>
            </a:lvl1pPr>
            <a:lvl2pPr marL="257191"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2pPr>
            <a:lvl3pPr marL="514382"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3pPr>
            <a:lvl4pPr marL="771574"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4pPr>
            <a:lvl5pPr marL="1028765"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hangingPunct="0">
              <a:defRPr/>
            </a:pPr>
            <a:r>
              <a:rPr lang="en-GB" dirty="0">
                <a:solidFill>
                  <a:prstClr val="white"/>
                </a:solidFill>
                <a:latin typeface="Arial"/>
              </a:rPr>
              <a:t>Nordea Markets is the commercial name for Nordea’s international capital markets operation. </a:t>
            </a:r>
          </a:p>
          <a:p>
            <a:pPr hangingPunct="0">
              <a:defRPr/>
            </a:pPr>
            <a:endParaRPr lang="en-GB" dirty="0">
              <a:solidFill>
                <a:prstClr val="white"/>
              </a:solidFill>
              <a:latin typeface="Arial"/>
            </a:endParaRPr>
          </a:p>
          <a:p>
            <a:pPr hangingPunct="0">
              <a:defRPr/>
            </a:pPr>
            <a:r>
              <a:rPr lang="en-GB" dirty="0">
                <a:solidFill>
                  <a:prstClr val="white"/>
                </a:solidFill>
                <a:latin typeface="Arial"/>
              </a:rPr>
              <a:t>The information provided herein is intended for background information only and for the sole use of the intended recipient. The views and other information provided herein are the current views of Nordea Markets as of the date of this document and are subject to change without notice. This notice is not an exhaustive description of the described product or the risks related to it, and it should not be relied on as such, nor is it a substitute for the judgement of the recipient. </a:t>
            </a:r>
          </a:p>
          <a:p>
            <a:pPr hangingPunct="0">
              <a:defRPr/>
            </a:pPr>
            <a:endParaRPr lang="en-GB" dirty="0">
              <a:solidFill>
                <a:prstClr val="white"/>
              </a:solidFill>
              <a:latin typeface="Arial"/>
            </a:endParaRPr>
          </a:p>
          <a:p>
            <a:pPr hangingPunct="0">
              <a:defRPr/>
            </a:pPr>
            <a:r>
              <a:rPr lang="en-GB" dirty="0">
                <a:solidFill>
                  <a:prstClr val="white"/>
                </a:solidFill>
                <a:latin typeface="Arial"/>
              </a:rPr>
              <a:t>The information provided herein is not intended to constitute and does not constitute investment advice nor is the information intended as an offer or solicitation for the purchase or sale of any financial instrument. The information contained herein has no regard to the specific investment objectives, the financial situation or particular needs of any particular recipient. Relevant and specific professional advice should always be obtained before making any investment or credit decision. It is important to note that past performance is not indicative of future results. </a:t>
            </a:r>
          </a:p>
          <a:p>
            <a:pPr hangingPunct="0">
              <a:defRPr/>
            </a:pPr>
            <a:endParaRPr lang="en-GB" dirty="0">
              <a:solidFill>
                <a:prstClr val="white"/>
              </a:solidFill>
              <a:latin typeface="Arial"/>
            </a:endParaRPr>
          </a:p>
          <a:p>
            <a:pPr hangingPunct="0">
              <a:defRPr/>
            </a:pPr>
            <a:r>
              <a:rPr lang="en-GB" dirty="0">
                <a:solidFill>
                  <a:prstClr val="white"/>
                </a:solidFill>
                <a:latin typeface="Arial"/>
              </a:rPr>
              <a:t>Nordea Markets is not and does not purport to be an adviser as to legal, taxation, accounting or regulatory matters in any jurisdiction. </a:t>
            </a:r>
          </a:p>
          <a:p>
            <a:pPr hangingPunct="0">
              <a:defRPr/>
            </a:pPr>
            <a:endParaRPr lang="en-GB" dirty="0">
              <a:solidFill>
                <a:prstClr val="white"/>
              </a:solidFill>
              <a:latin typeface="Arial"/>
            </a:endParaRPr>
          </a:p>
          <a:p>
            <a:pPr hangingPunct="0">
              <a:defRPr/>
            </a:pPr>
            <a:r>
              <a:rPr lang="en-GB" dirty="0">
                <a:solidFill>
                  <a:prstClr val="white"/>
                </a:solidFill>
                <a:latin typeface="Arial"/>
              </a:rPr>
              <a:t>This document may not be reproduced, distributed or published for any purpose without the prior written consent from Nordea Markets.</a:t>
            </a:r>
          </a:p>
          <a:p>
            <a:pPr hangingPunct="0">
              <a:defRPr/>
            </a:pPr>
            <a:endParaRPr lang="en-GB" dirty="0">
              <a:solidFill>
                <a:prstClr val="white"/>
              </a:solidFill>
              <a:latin typeface="Arial"/>
            </a:endParaRPr>
          </a:p>
          <a:p>
            <a:pPr hangingPunct="0">
              <a:defRPr/>
            </a:pPr>
            <a:r>
              <a:rPr lang="en-GB" dirty="0">
                <a:solidFill>
                  <a:prstClr val="white"/>
                </a:solidFill>
                <a:latin typeface="Arial"/>
              </a:rPr>
              <a:t>In the United States, to the extent that this publication or report includes an analysis of the price or market for any derivative and is not otherwise exempt from the applicable U.S. Commodity Futures Trading Commission (CFTC) regulations, it is approved for distribution in the United States to US persons that are eligible contract participants from a CFTC perspective. Nordea Bank </a:t>
            </a:r>
            <a:r>
              <a:rPr lang="en-GB" dirty="0" err="1">
                <a:solidFill>
                  <a:prstClr val="white"/>
                </a:solidFill>
                <a:latin typeface="Arial"/>
              </a:rPr>
              <a:t>Abp</a:t>
            </a:r>
            <a:r>
              <a:rPr lang="en-GB" dirty="0">
                <a:solidFill>
                  <a:prstClr val="white"/>
                </a:solidFill>
                <a:latin typeface="Arial"/>
              </a:rPr>
              <a:t> is a provisionally registered swap dealer with the CFTC. Any derivatives transactions with US persons must be effected in accordance with the provisions of the Dodd-Frank Wall Street Reform and Consumer Protection Act.</a:t>
            </a:r>
          </a:p>
          <a:p>
            <a:pPr hangingPunct="0">
              <a:defRPr/>
            </a:pPr>
            <a:endParaRPr lang="en-GB" dirty="0">
              <a:solidFill>
                <a:prstClr val="white"/>
              </a:solidFill>
              <a:latin typeface="Arial"/>
            </a:endParaRPr>
          </a:p>
          <a:p>
            <a:pPr hangingPunct="0">
              <a:defRPr/>
            </a:pPr>
            <a:r>
              <a:rPr lang="en-GB" dirty="0">
                <a:solidFill>
                  <a:prstClr val="white"/>
                </a:solidFill>
                <a:latin typeface="Arial"/>
              </a:rPr>
              <a:t>Nordea Bank </a:t>
            </a:r>
            <a:r>
              <a:rPr lang="en-GB" dirty="0" err="1">
                <a:solidFill>
                  <a:prstClr val="white"/>
                </a:solidFill>
                <a:latin typeface="Arial"/>
              </a:rPr>
              <a:t>Abp</a:t>
            </a:r>
            <a:r>
              <a:rPr lang="en-GB" dirty="0">
                <a:solidFill>
                  <a:prstClr val="white"/>
                </a:solidFill>
                <a:latin typeface="Arial"/>
              </a:rPr>
              <a:t>, </a:t>
            </a:r>
            <a:r>
              <a:rPr lang="en-GB" dirty="0" err="1">
                <a:solidFill>
                  <a:prstClr val="white"/>
                </a:solidFill>
                <a:latin typeface="Arial"/>
              </a:rPr>
              <a:t>Satamaradankatu</a:t>
            </a:r>
            <a:r>
              <a:rPr lang="en-GB" dirty="0">
                <a:solidFill>
                  <a:prstClr val="white"/>
                </a:solidFill>
                <a:latin typeface="Arial"/>
              </a:rPr>
              <a:t> 5, FI-00020 NORDEA, Finland, domicile Helsinki, Business ID 2858394-9 </a:t>
            </a:r>
          </a:p>
          <a:p>
            <a:pPr hangingPunct="0">
              <a:defRPr/>
            </a:pPr>
            <a:r>
              <a:rPr lang="en-GB" dirty="0">
                <a:solidFill>
                  <a:prstClr val="white"/>
                </a:solidFill>
                <a:latin typeface="Arial"/>
              </a:rPr>
              <a:t>Further information on Nordea available on www.nordea.com</a:t>
            </a:r>
          </a:p>
          <a:p>
            <a:pPr hangingPunct="0">
              <a:defRPr/>
            </a:pPr>
            <a:endParaRPr lang="en-GB" dirty="0">
              <a:solidFill>
                <a:prstClr val="white"/>
              </a:solidFill>
              <a:latin typeface="Arial"/>
            </a:endParaRPr>
          </a:p>
          <a:p>
            <a:pPr hangingPunct="0">
              <a:defRPr/>
            </a:pPr>
            <a:endParaRPr lang="en-GB" dirty="0">
              <a:solidFill>
                <a:prstClr val="white"/>
              </a:solidFill>
              <a:latin typeface="Arial"/>
            </a:endParaRPr>
          </a:p>
        </p:txBody>
      </p:sp>
      <p:sp>
        <p:nvSpPr>
          <p:cNvPr id="5" name="Rectangle 5">
            <a:extLst>
              <a:ext uri="{FF2B5EF4-FFF2-40B4-BE49-F238E27FC236}">
                <a16:creationId xmlns:a16="http://schemas.microsoft.com/office/drawing/2014/main" id="{C374AA99-67F9-411F-BEEB-B52E05DB53E0}"/>
              </a:ext>
            </a:extLst>
          </p:cNvPr>
          <p:cNvSpPr txBox="1">
            <a:spLocks noChangeArrowheads="1"/>
          </p:cNvSpPr>
          <p:nvPr/>
        </p:nvSpPr>
        <p:spPr bwMode="auto">
          <a:xfrm>
            <a:off x="7209847" y="2070790"/>
            <a:ext cx="3297799" cy="1793671"/>
          </a:xfrm>
          <a:prstGeom prst="rect">
            <a:avLst/>
          </a:prstGeom>
          <a:noFill/>
          <a:ln>
            <a:noFill/>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583" eaLnBrk="1" hangingPunct="1">
              <a:defRPr/>
            </a:pPr>
            <a:endParaRPr lang="en-GB" b="1" dirty="0">
              <a:solidFill>
                <a:prstClr val="white"/>
              </a:solidFill>
            </a:endParaRPr>
          </a:p>
          <a:p>
            <a:pPr defTabSz="914583" eaLnBrk="1" hangingPunct="1">
              <a:defRPr/>
            </a:pPr>
            <a:r>
              <a:rPr lang="en-GB" b="1" dirty="0">
                <a:solidFill>
                  <a:prstClr val="white"/>
                </a:solidFill>
              </a:rPr>
              <a:t>Nordea Markets, Sweden</a:t>
            </a:r>
            <a:br>
              <a:rPr lang="en-GB" b="1" dirty="0">
                <a:solidFill>
                  <a:prstClr val="white"/>
                </a:solidFill>
              </a:rPr>
            </a:br>
            <a:r>
              <a:rPr lang="en-GB" b="1" dirty="0">
                <a:solidFill>
                  <a:prstClr val="white"/>
                </a:solidFill>
              </a:rPr>
              <a:t>+46 8 407 91 01</a:t>
            </a:r>
          </a:p>
          <a:p>
            <a:pPr defTabSz="914583" eaLnBrk="1" hangingPunct="1">
              <a:defRPr/>
            </a:pPr>
            <a:br>
              <a:rPr lang="en-GB" b="1" dirty="0">
                <a:solidFill>
                  <a:prstClr val="white"/>
                </a:solidFill>
              </a:rPr>
            </a:br>
            <a:br>
              <a:rPr lang="en-GB" b="1" dirty="0">
                <a:solidFill>
                  <a:prstClr val="white"/>
                </a:solidFill>
              </a:rPr>
            </a:br>
            <a:r>
              <a:rPr lang="en-GB" b="1" dirty="0">
                <a:solidFill>
                  <a:prstClr val="white"/>
                </a:solidFill>
              </a:rPr>
              <a:t>                 </a:t>
            </a:r>
          </a:p>
        </p:txBody>
      </p:sp>
    </p:spTree>
    <p:extLst>
      <p:ext uri="{BB962C8B-B14F-4D97-AF65-F5344CB8AC3E}">
        <p14:creationId xmlns:p14="http://schemas.microsoft.com/office/powerpoint/2010/main" val="425880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4</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Restriktionerna tycks ge effekt</a:t>
            </a:r>
            <a:br>
              <a:rPr lang="sv-SE" dirty="0"/>
            </a:br>
            <a:endParaRPr lang="sv-SE" b="0" i="1" dirty="0"/>
          </a:p>
        </p:txBody>
      </p:sp>
      <p:graphicFrame>
        <p:nvGraphicFramePr>
          <p:cNvPr id="2" name="Object 1">
            <a:extLst>
              <a:ext uri="{FF2B5EF4-FFF2-40B4-BE49-F238E27FC236}">
                <a16:creationId xmlns:a16="http://schemas.microsoft.com/office/drawing/2014/main" id="{02EAA624-BCA3-45B9-989A-7A7A19634E98}"/>
              </a:ext>
            </a:extLst>
          </p:cNvPr>
          <p:cNvGraphicFramePr>
            <a:graphicFrameLocks noChangeAspect="1"/>
          </p:cNvGraphicFramePr>
          <p:nvPr/>
        </p:nvGraphicFramePr>
        <p:xfrm>
          <a:off x="365957" y="1629794"/>
          <a:ext cx="5694205" cy="3600000"/>
        </p:xfrm>
        <a:graphic>
          <a:graphicData uri="http://schemas.openxmlformats.org/presentationml/2006/ole">
            <mc:AlternateContent xmlns:mc="http://schemas.openxmlformats.org/markup-compatibility/2006">
              <mc:Choice xmlns:v="urn:schemas-microsoft-com:vml" Requires="v">
                <p:oleObj spid="_x0000_s63498" name="Macrobond document" r:id="rId4" imgW="6759829" imgH="4273558" progId="Mbnd.mbnd">
                  <p:embed/>
                </p:oleObj>
              </mc:Choice>
              <mc:Fallback>
                <p:oleObj name="Macrobond document" r:id="rId4" imgW="6759829" imgH="4273558" progId="Mbnd.mbnd">
                  <p:embed/>
                  <p:pic>
                    <p:nvPicPr>
                      <p:cNvPr id="2" name="Object 1">
                        <a:extLst>
                          <a:ext uri="{FF2B5EF4-FFF2-40B4-BE49-F238E27FC236}">
                            <a16:creationId xmlns:a16="http://schemas.microsoft.com/office/drawing/2014/main" id="{02EAA624-BCA3-45B9-989A-7A7A19634E98}"/>
                          </a:ext>
                        </a:extLst>
                      </p:cNvPr>
                      <p:cNvPicPr/>
                      <p:nvPr/>
                    </p:nvPicPr>
                    <p:blipFill>
                      <a:blip r:embed="rId5"/>
                      <a:stretch>
                        <a:fillRect/>
                      </a:stretch>
                    </p:blipFill>
                    <p:spPr>
                      <a:xfrm>
                        <a:off x="365957" y="1629794"/>
                        <a:ext cx="5694205" cy="3600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A0332AF-ED25-4530-A52B-3D29A1BDB41A}"/>
              </a:ext>
            </a:extLst>
          </p:cNvPr>
          <p:cNvGraphicFramePr>
            <a:graphicFrameLocks noChangeAspect="1"/>
          </p:cNvGraphicFramePr>
          <p:nvPr/>
        </p:nvGraphicFramePr>
        <p:xfrm>
          <a:off x="6135013" y="1629794"/>
          <a:ext cx="5694205" cy="3600000"/>
        </p:xfrm>
        <a:graphic>
          <a:graphicData uri="http://schemas.openxmlformats.org/presentationml/2006/ole">
            <mc:AlternateContent xmlns:mc="http://schemas.openxmlformats.org/markup-compatibility/2006">
              <mc:Choice xmlns:v="urn:schemas-microsoft-com:vml" Requires="v">
                <p:oleObj spid="_x0000_s63499" name="Macrobond document" r:id="rId6" imgW="6759829" imgH="4273558" progId="Mbnd.mbnd">
                  <p:embed/>
                </p:oleObj>
              </mc:Choice>
              <mc:Fallback>
                <p:oleObj name="Macrobond document" r:id="rId6" imgW="6759829" imgH="4273558" progId="Mbnd.mbnd">
                  <p:embed/>
                  <p:pic>
                    <p:nvPicPr>
                      <p:cNvPr id="5" name="Object 4">
                        <a:extLst>
                          <a:ext uri="{FF2B5EF4-FFF2-40B4-BE49-F238E27FC236}">
                            <a16:creationId xmlns:a16="http://schemas.microsoft.com/office/drawing/2014/main" id="{0A0332AF-ED25-4530-A52B-3D29A1BDB41A}"/>
                          </a:ext>
                        </a:extLst>
                      </p:cNvPr>
                      <p:cNvPicPr/>
                      <p:nvPr/>
                    </p:nvPicPr>
                    <p:blipFill>
                      <a:blip r:embed="rId7"/>
                      <a:stretch>
                        <a:fillRect/>
                      </a:stretch>
                    </p:blipFill>
                    <p:spPr>
                      <a:xfrm>
                        <a:off x="6135013" y="1629794"/>
                        <a:ext cx="5694205" cy="3600000"/>
                      </a:xfrm>
                      <a:prstGeom prst="rect">
                        <a:avLst/>
                      </a:prstGeom>
                    </p:spPr>
                  </p:pic>
                </p:oleObj>
              </mc:Fallback>
            </mc:AlternateContent>
          </a:graphicData>
        </a:graphic>
      </p:graphicFrame>
      <p:pic>
        <p:nvPicPr>
          <p:cNvPr id="10" name="InsertedImage">
            <a:extLst>
              <a:ext uri="{FF2B5EF4-FFF2-40B4-BE49-F238E27FC236}">
                <a16:creationId xmlns:a16="http://schemas.microsoft.com/office/drawing/2014/main" id="{850292AC-4703-46B9-AC9B-2E14BEEA5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54590" y="201387"/>
            <a:ext cx="826743" cy="826743"/>
          </a:xfrm>
          <a:prstGeom prst="rect">
            <a:avLst/>
          </a:prstGeom>
        </p:spPr>
      </p:pic>
    </p:spTree>
    <p:extLst>
      <p:ext uri="{BB962C8B-B14F-4D97-AF65-F5344CB8AC3E}">
        <p14:creationId xmlns:p14="http://schemas.microsoft.com/office/powerpoint/2010/main" val="42633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5</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Vaccinering - centralt för återhämtningen</a:t>
            </a:r>
            <a:br>
              <a:rPr lang="sv-SE" dirty="0"/>
            </a:br>
            <a:r>
              <a:rPr lang="sv-SE" sz="1800" dirty="0"/>
              <a:t> </a:t>
            </a:r>
            <a:endParaRPr lang="sv-SE" b="0" i="1" dirty="0"/>
          </a:p>
        </p:txBody>
      </p:sp>
      <p:pic>
        <p:nvPicPr>
          <p:cNvPr id="14" name="Picture 33" descr="globe">
            <a:extLst>
              <a:ext uri="{FF2B5EF4-FFF2-40B4-BE49-F238E27FC236}">
                <a16:creationId xmlns:a16="http://schemas.microsoft.com/office/drawing/2014/main" id="{CA71FA48-05BA-4F92-9AFA-49BFB501C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13A7DA4D-8D91-4EB6-B8BF-0A937B008540}"/>
              </a:ext>
            </a:extLst>
          </p:cNvPr>
          <p:cNvSpPr txBox="1">
            <a:spLocks/>
          </p:cNvSpPr>
          <p:nvPr/>
        </p:nvSpPr>
        <p:spPr>
          <a:xfrm>
            <a:off x="647999" y="1670745"/>
            <a:ext cx="10908000" cy="4428000"/>
          </a:xfrm>
          <a:prstGeom prst="rect">
            <a:avLst/>
          </a:prstGeom>
        </p:spPr>
        <p:txBody>
          <a:bodyPr vert="horz" lIns="0" tIns="0" rIns="0" bIns="0" rtlCol="0">
            <a:noAutofit/>
          </a:bodyPr>
          <a:lst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sv-SE" sz="1800" dirty="0"/>
              <a:t>Vaccinationen igång – mycket goda nyheter</a:t>
            </a:r>
          </a:p>
          <a:p>
            <a:r>
              <a:rPr lang="sv-SE" sz="1800" dirty="0"/>
              <a:t>Belastningen på sjukvården avgörande</a:t>
            </a:r>
          </a:p>
          <a:p>
            <a:r>
              <a:rPr lang="sv-SE" sz="1800" dirty="0"/>
              <a:t>Alla över 18 år vaccinerade under första halvåret</a:t>
            </a:r>
          </a:p>
          <a:p>
            <a:r>
              <a:rPr lang="sv-SE" sz="1800" dirty="0"/>
              <a:t>Restriktionerna minskar mot slutet av första kvartalet…</a:t>
            </a:r>
          </a:p>
          <a:p>
            <a:r>
              <a:rPr lang="sv-SE" sz="1800" dirty="0"/>
              <a:t>…därefter är även vädret med oss</a:t>
            </a:r>
          </a:p>
          <a:p>
            <a:pPr marL="0" indent="0">
              <a:buNone/>
            </a:pPr>
            <a:endParaRPr lang="sv-SE" sz="1800" dirty="0"/>
          </a:p>
          <a:p>
            <a:r>
              <a:rPr lang="sv-SE" sz="1800" dirty="0"/>
              <a:t>Centralt med en plan - svenska regeringens framtid står och faller med en lyckad vaccinering</a:t>
            </a:r>
          </a:p>
          <a:p>
            <a:endParaRPr lang="sv-SE" dirty="0"/>
          </a:p>
          <a:p>
            <a:pPr marL="0" indent="0">
              <a:buNone/>
            </a:pPr>
            <a:endParaRPr lang="sv-SE" dirty="0"/>
          </a:p>
          <a:p>
            <a:endParaRPr lang="sv-SE" dirty="0"/>
          </a:p>
          <a:p>
            <a:endParaRPr lang="sv-SE" dirty="0"/>
          </a:p>
        </p:txBody>
      </p:sp>
      <p:pic>
        <p:nvPicPr>
          <p:cNvPr id="8" name="Picture 7" descr="A picture containing indoor, sitting, toothbrush, small&#10;&#10;Description automatically generated">
            <a:extLst>
              <a:ext uri="{FF2B5EF4-FFF2-40B4-BE49-F238E27FC236}">
                <a16:creationId xmlns:a16="http://schemas.microsoft.com/office/drawing/2014/main" id="{CE0B8F35-1B60-44EE-B696-F75E92BC8F18}"/>
              </a:ext>
            </a:extLst>
          </p:cNvPr>
          <p:cNvPicPr>
            <a:picLocks noChangeAspect="1"/>
          </p:cNvPicPr>
          <p:nvPr/>
        </p:nvPicPr>
        <p:blipFill>
          <a:blip r:embed="rId4"/>
          <a:stretch>
            <a:fillRect/>
          </a:stretch>
        </p:blipFill>
        <p:spPr>
          <a:xfrm>
            <a:off x="7653522" y="1080250"/>
            <a:ext cx="3707611" cy="2558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011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C63998-354D-4BFA-A67E-DBB9858AF164}"/>
              </a:ext>
            </a:extLst>
          </p:cNvPr>
          <p:cNvSpPr>
            <a:spLocks noGrp="1"/>
          </p:cNvSpPr>
          <p:nvPr>
            <p:ph idx="1"/>
          </p:nvPr>
        </p:nvSpPr>
        <p:spPr>
          <a:xfrm>
            <a:off x="648000" y="1093276"/>
            <a:ext cx="10908000" cy="4941764"/>
          </a:xfrm>
        </p:spPr>
        <p:txBody>
          <a:bodyPr/>
          <a:lstStyle/>
          <a:p>
            <a:r>
              <a:rPr lang="sv-SE" dirty="0"/>
              <a:t>Politik</a:t>
            </a:r>
          </a:p>
          <a:p>
            <a:pPr marL="514382" lvl="2" indent="0">
              <a:lnSpc>
                <a:spcPct val="150000"/>
              </a:lnSpc>
              <a:buNone/>
            </a:pPr>
            <a:r>
              <a:rPr lang="sv-SE" dirty="0"/>
              <a:t>Senaten – avgörs i Georgia</a:t>
            </a:r>
          </a:p>
          <a:p>
            <a:r>
              <a:rPr lang="sv-SE" dirty="0"/>
              <a:t>Globalt</a:t>
            </a:r>
          </a:p>
          <a:p>
            <a:pPr lvl="1">
              <a:lnSpc>
                <a:spcPct val="150000"/>
              </a:lnSpc>
            </a:pPr>
            <a:r>
              <a:rPr lang="sv-SE" dirty="0"/>
              <a:t>Handel – inte så enkelt</a:t>
            </a:r>
          </a:p>
          <a:p>
            <a:pPr lvl="1">
              <a:lnSpc>
                <a:spcPct val="150000"/>
              </a:lnSpc>
            </a:pPr>
            <a:r>
              <a:rPr lang="sv-SE" dirty="0"/>
              <a:t>Samarbeten – ja</a:t>
            </a:r>
          </a:p>
          <a:p>
            <a:pPr lvl="1">
              <a:lnSpc>
                <a:spcPct val="150000"/>
              </a:lnSpc>
            </a:pPr>
            <a:r>
              <a:rPr lang="sv-SE" dirty="0"/>
              <a:t>Demokrati – tudelat land</a:t>
            </a:r>
          </a:p>
          <a:p>
            <a:r>
              <a:rPr lang="sv-SE" dirty="0"/>
              <a:t>Ekonomi</a:t>
            </a:r>
          </a:p>
          <a:p>
            <a:pPr lvl="1">
              <a:lnSpc>
                <a:spcPct val="150000"/>
              </a:lnSpc>
            </a:pPr>
            <a:r>
              <a:rPr lang="sv-SE" dirty="0"/>
              <a:t>Mindre finanspolitiskt paket på g</a:t>
            </a:r>
          </a:p>
          <a:p>
            <a:pPr lvl="1">
              <a:lnSpc>
                <a:spcPct val="150000"/>
              </a:lnSpc>
            </a:pPr>
            <a:r>
              <a:rPr lang="sv-SE" dirty="0"/>
              <a:t>Ursprungsförslag: </a:t>
            </a:r>
          </a:p>
          <a:p>
            <a:pPr lvl="2">
              <a:lnSpc>
                <a:spcPct val="150000"/>
              </a:lnSpc>
            </a:pPr>
            <a:r>
              <a:rPr lang="sv-SE" dirty="0"/>
              <a:t>(D) 3000 </a:t>
            </a:r>
            <a:r>
              <a:rPr lang="sv-SE" dirty="0" err="1"/>
              <a:t>USDmdr</a:t>
            </a:r>
            <a:endParaRPr lang="sv-SE" dirty="0"/>
          </a:p>
          <a:p>
            <a:pPr lvl="2">
              <a:lnSpc>
                <a:spcPct val="150000"/>
              </a:lnSpc>
            </a:pPr>
            <a:r>
              <a:rPr lang="sv-SE" dirty="0"/>
              <a:t>(R) 1800 </a:t>
            </a:r>
            <a:r>
              <a:rPr lang="sv-SE" dirty="0" err="1"/>
              <a:t>USDmdr</a:t>
            </a:r>
            <a:endParaRPr lang="sv-SE" dirty="0"/>
          </a:p>
          <a:p>
            <a:pPr lvl="1">
              <a:lnSpc>
                <a:spcPct val="150000"/>
              </a:lnSpc>
            </a:pPr>
            <a:r>
              <a:rPr lang="sv-SE" dirty="0"/>
              <a:t>Nuvarande förslag: 918 </a:t>
            </a:r>
            <a:r>
              <a:rPr lang="sv-SE" dirty="0" err="1"/>
              <a:t>USDmdr</a:t>
            </a:r>
            <a:endParaRPr lang="sv-SE" dirty="0">
              <a:solidFill>
                <a:srgbClr val="FF0000"/>
              </a:solidFill>
            </a:endParaRPr>
          </a:p>
          <a:p>
            <a:r>
              <a:rPr lang="sv-SE" dirty="0"/>
              <a:t>Centralbanken</a:t>
            </a:r>
          </a:p>
          <a:p>
            <a:pPr lvl="1">
              <a:lnSpc>
                <a:spcPct val="150000"/>
              </a:lnSpc>
            </a:pPr>
            <a:r>
              <a:rPr lang="sv-SE" dirty="0"/>
              <a:t>Gör allt den kan</a:t>
            </a:r>
          </a:p>
          <a:p>
            <a:pPr marL="257191" lvl="1" indent="0">
              <a:buNone/>
            </a:pPr>
            <a:endParaRPr lang="sv-SE" dirty="0"/>
          </a:p>
        </p:txBody>
      </p:sp>
      <p:sp>
        <p:nvSpPr>
          <p:cNvPr id="3" name="Slide Number Placeholder 2">
            <a:extLst>
              <a:ext uri="{FF2B5EF4-FFF2-40B4-BE49-F238E27FC236}">
                <a16:creationId xmlns:a16="http://schemas.microsoft.com/office/drawing/2014/main" id="{5A5CDFC2-5DD3-409C-9E85-162C7A7F7153}"/>
              </a:ext>
            </a:extLst>
          </p:cNvPr>
          <p:cNvSpPr>
            <a:spLocks noGrp="1"/>
          </p:cNvSpPr>
          <p:nvPr>
            <p:ph type="sldNum" sz="quarter" idx="12"/>
          </p:nvPr>
        </p:nvSpPr>
        <p:spPr/>
        <p:txBody>
          <a:bodyPr/>
          <a:lstStyle/>
          <a:p>
            <a:fld id="{D14BCCD3-0010-4FBA-B965-2126ADC31932}" type="slidenum">
              <a:rPr lang="en-GB" smtClean="0"/>
              <a:pPr/>
              <a:t>6</a:t>
            </a:fld>
            <a:endParaRPr lang="en-GB" dirty="0"/>
          </a:p>
        </p:txBody>
      </p:sp>
      <p:sp>
        <p:nvSpPr>
          <p:cNvPr id="4" name="Title 3">
            <a:extLst>
              <a:ext uri="{FF2B5EF4-FFF2-40B4-BE49-F238E27FC236}">
                <a16:creationId xmlns:a16="http://schemas.microsoft.com/office/drawing/2014/main" id="{FACACABD-7263-4D57-AA85-4DC165DD4EB9}"/>
              </a:ext>
            </a:extLst>
          </p:cNvPr>
          <p:cNvSpPr>
            <a:spLocks noGrp="1"/>
          </p:cNvSpPr>
          <p:nvPr>
            <p:ph type="title"/>
          </p:nvPr>
        </p:nvSpPr>
        <p:spPr>
          <a:xfrm>
            <a:off x="2497587" y="371658"/>
            <a:ext cx="7200000" cy="720167"/>
          </a:xfrm>
        </p:spPr>
        <p:txBody>
          <a:bodyPr/>
          <a:lstStyle/>
          <a:p>
            <a:pPr algn="ctr"/>
            <a:r>
              <a:rPr lang="sv-SE" dirty="0"/>
              <a:t>Äntligen ett resultat</a:t>
            </a:r>
            <a:br>
              <a:rPr lang="sv-SE" dirty="0"/>
            </a:br>
            <a:r>
              <a:rPr lang="sv-SE" sz="1800" dirty="0"/>
              <a:t> </a:t>
            </a:r>
            <a:endParaRPr lang="sv-SE" dirty="0"/>
          </a:p>
        </p:txBody>
      </p:sp>
      <p:pic>
        <p:nvPicPr>
          <p:cNvPr id="5" name="InsertedImage">
            <a:extLst>
              <a:ext uri="{FF2B5EF4-FFF2-40B4-BE49-F238E27FC236}">
                <a16:creationId xmlns:a16="http://schemas.microsoft.com/office/drawing/2014/main" id="{11F72534-5145-4EE6-A886-15659C4C837F}"/>
              </a:ext>
            </a:extLst>
          </p:cNvPr>
          <p:cNvPicPr>
            <a:picLocks noChangeAspect="1"/>
          </p:cNvPicPr>
          <p:nvPr/>
        </p:nvPicPr>
        <p:blipFill>
          <a:blip r:embed="rId2"/>
          <a:stretch>
            <a:fillRect/>
          </a:stretch>
        </p:blipFill>
        <p:spPr>
          <a:xfrm>
            <a:off x="11061095" y="192255"/>
            <a:ext cx="828000" cy="828000"/>
          </a:xfrm>
          <a:prstGeom prst="rect">
            <a:avLst/>
          </a:prstGeom>
        </p:spPr>
      </p:pic>
      <p:pic>
        <p:nvPicPr>
          <p:cNvPr id="116740" name="Picture 4" descr="Biden campaign raises $48 million in two days after naming Harris as  running mate | TheHill">
            <a:extLst>
              <a:ext uri="{FF2B5EF4-FFF2-40B4-BE49-F238E27FC236}">
                <a16:creationId xmlns:a16="http://schemas.microsoft.com/office/drawing/2014/main" id="{705DFBC9-D88E-4839-A4C6-0D1363DC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78" y="1564506"/>
            <a:ext cx="4243965" cy="23861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56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7</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Coronakrisen har slagit hårt mot Storbritannien…</a:t>
            </a:r>
            <a:br>
              <a:rPr lang="sv-SE" dirty="0"/>
            </a:br>
            <a:r>
              <a:rPr lang="sv-SE" sz="1800" b="0" i="1" dirty="0"/>
              <a:t>…och nu stundar </a:t>
            </a:r>
            <a:r>
              <a:rPr lang="sv-SE" sz="1800" b="0" i="1" dirty="0" err="1"/>
              <a:t>Brexit</a:t>
            </a:r>
            <a:endParaRPr lang="sv-SE" b="0" i="1" dirty="0"/>
          </a:p>
        </p:txBody>
      </p:sp>
      <p:pic>
        <p:nvPicPr>
          <p:cNvPr id="15" name="InsertedImage">
            <a:extLst>
              <a:ext uri="{FF2B5EF4-FFF2-40B4-BE49-F238E27FC236}">
                <a16:creationId xmlns:a16="http://schemas.microsoft.com/office/drawing/2014/main" id="{7548A0A3-DF78-4587-B3E9-ABAECBD506D3}"/>
              </a:ext>
            </a:extLst>
          </p:cNvPr>
          <p:cNvPicPr>
            <a:picLocks noChangeAspect="1"/>
          </p:cNvPicPr>
          <p:nvPr/>
        </p:nvPicPr>
        <p:blipFill>
          <a:blip r:embed="rId4"/>
          <a:stretch>
            <a:fillRect/>
          </a:stretch>
        </p:blipFill>
        <p:spPr>
          <a:xfrm>
            <a:off x="11058368" y="180778"/>
            <a:ext cx="828000" cy="828000"/>
          </a:xfrm>
          <a:prstGeom prst="rect">
            <a:avLst/>
          </a:prstGeom>
        </p:spPr>
      </p:pic>
      <p:graphicFrame>
        <p:nvGraphicFramePr>
          <p:cNvPr id="16" name="Object 15">
            <a:extLst>
              <a:ext uri="{FF2B5EF4-FFF2-40B4-BE49-F238E27FC236}">
                <a16:creationId xmlns:a16="http://schemas.microsoft.com/office/drawing/2014/main" id="{2F992DF1-0548-4160-8C5A-A3991B762980}"/>
              </a:ext>
            </a:extLst>
          </p:cNvPr>
          <p:cNvGraphicFramePr>
            <a:graphicFrameLocks noChangeAspect="1"/>
          </p:cNvGraphicFramePr>
          <p:nvPr/>
        </p:nvGraphicFramePr>
        <p:xfrm>
          <a:off x="309563" y="1630363"/>
          <a:ext cx="5692775" cy="3598862"/>
        </p:xfrm>
        <a:graphic>
          <a:graphicData uri="http://schemas.openxmlformats.org/presentationml/2006/ole">
            <mc:AlternateContent xmlns:mc="http://schemas.openxmlformats.org/markup-compatibility/2006">
              <mc:Choice xmlns:v="urn:schemas-microsoft-com:vml" Requires="v">
                <p:oleObj spid="_x0000_s55314" name="Macrobond document" r:id="rId5" imgW="6759829" imgH="4273558" progId="Mbnd.mbnd">
                  <p:embed/>
                </p:oleObj>
              </mc:Choice>
              <mc:Fallback>
                <p:oleObj name="Macrobond document" r:id="rId5" imgW="6759829" imgH="4273558" progId="Mbnd.mbnd">
                  <p:embed/>
                  <p:pic>
                    <p:nvPicPr>
                      <p:cNvPr id="16" name="Object 15">
                        <a:extLst>
                          <a:ext uri="{FF2B5EF4-FFF2-40B4-BE49-F238E27FC236}">
                            <a16:creationId xmlns:a16="http://schemas.microsoft.com/office/drawing/2014/main" id="{2F992DF1-0548-4160-8C5A-A3991B762980}"/>
                          </a:ext>
                        </a:extLst>
                      </p:cNvPr>
                      <p:cNvPicPr/>
                      <p:nvPr/>
                    </p:nvPicPr>
                    <p:blipFill>
                      <a:blip r:embed="rId6"/>
                      <a:stretch>
                        <a:fillRect/>
                      </a:stretch>
                    </p:blipFill>
                    <p:spPr>
                      <a:xfrm>
                        <a:off x="309563" y="1630363"/>
                        <a:ext cx="5692775" cy="35988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47539B8-7815-4E14-B8A3-291249AFD5B5}"/>
              </a:ext>
            </a:extLst>
          </p:cNvPr>
          <p:cNvGraphicFramePr>
            <a:graphicFrameLocks noChangeAspect="1"/>
          </p:cNvGraphicFramePr>
          <p:nvPr>
            <p:extLst>
              <p:ext uri="{D42A27DB-BD31-4B8C-83A1-F6EECF244321}">
                <p14:modId xmlns:p14="http://schemas.microsoft.com/office/powerpoint/2010/main" val="4277522814"/>
              </p:ext>
            </p:extLst>
          </p:nvPr>
        </p:nvGraphicFramePr>
        <p:xfrm>
          <a:off x="6194425" y="1630363"/>
          <a:ext cx="5692775" cy="3598862"/>
        </p:xfrm>
        <a:graphic>
          <a:graphicData uri="http://schemas.openxmlformats.org/presentationml/2006/ole">
            <mc:AlternateContent xmlns:mc="http://schemas.openxmlformats.org/markup-compatibility/2006">
              <mc:Choice xmlns:v="urn:schemas-microsoft-com:vml" Requires="v">
                <p:oleObj spid="_x0000_s55315" name="Macrobond document" r:id="rId7" imgW="6759829" imgH="4273558" progId="Mbnd.mbnd">
                  <p:embed/>
                </p:oleObj>
              </mc:Choice>
              <mc:Fallback>
                <p:oleObj name="Macrobond document" r:id="rId7" imgW="6759829" imgH="4273558" progId="Mbnd.mbnd">
                  <p:embed/>
                  <p:pic>
                    <p:nvPicPr>
                      <p:cNvPr id="17" name="Object 16">
                        <a:extLst>
                          <a:ext uri="{FF2B5EF4-FFF2-40B4-BE49-F238E27FC236}">
                            <a16:creationId xmlns:a16="http://schemas.microsoft.com/office/drawing/2014/main" id="{947539B8-7815-4E14-B8A3-291249AFD5B5}"/>
                          </a:ext>
                        </a:extLst>
                      </p:cNvPr>
                      <p:cNvPicPr/>
                      <p:nvPr/>
                    </p:nvPicPr>
                    <p:blipFill>
                      <a:blip r:embed="rId8"/>
                      <a:stretch>
                        <a:fillRect/>
                      </a:stretch>
                    </p:blipFill>
                    <p:spPr>
                      <a:xfrm>
                        <a:off x="6194425" y="1630363"/>
                        <a:ext cx="5692775" cy="3598862"/>
                      </a:xfrm>
                      <a:prstGeom prst="rect">
                        <a:avLst/>
                      </a:prstGeom>
                    </p:spPr>
                  </p:pic>
                </p:oleObj>
              </mc:Fallback>
            </mc:AlternateContent>
          </a:graphicData>
        </a:graphic>
      </p:graphicFrame>
      <p:graphicFrame>
        <p:nvGraphicFramePr>
          <p:cNvPr id="19" name="Table 18">
            <a:extLst>
              <a:ext uri="{FF2B5EF4-FFF2-40B4-BE49-F238E27FC236}">
                <a16:creationId xmlns:a16="http://schemas.microsoft.com/office/drawing/2014/main" id="{99DFF55D-53CE-48F3-9A81-0AECD6C51030}"/>
              </a:ext>
            </a:extLst>
          </p:cNvPr>
          <p:cNvGraphicFramePr>
            <a:graphicFrameLocks noGrp="1"/>
          </p:cNvGraphicFramePr>
          <p:nvPr>
            <p:extLst>
              <p:ext uri="{D42A27DB-BD31-4B8C-83A1-F6EECF244321}">
                <p14:modId xmlns:p14="http://schemas.microsoft.com/office/powerpoint/2010/main" val="1665177679"/>
              </p:ext>
            </p:extLst>
          </p:nvPr>
        </p:nvGraphicFramePr>
        <p:xfrm>
          <a:off x="2899423" y="5443737"/>
          <a:ext cx="6396329" cy="671202"/>
        </p:xfrm>
        <a:graphic>
          <a:graphicData uri="http://schemas.openxmlformats.org/drawingml/2006/table">
            <a:tbl>
              <a:tblPr/>
              <a:tblGrid>
                <a:gridCol w="2439271">
                  <a:extLst>
                    <a:ext uri="{9D8B030D-6E8A-4147-A177-3AD203B41FA5}">
                      <a16:colId xmlns:a16="http://schemas.microsoft.com/office/drawing/2014/main" val="1107829919"/>
                    </a:ext>
                  </a:extLst>
                </a:gridCol>
                <a:gridCol w="771104">
                  <a:extLst>
                    <a:ext uri="{9D8B030D-6E8A-4147-A177-3AD203B41FA5}">
                      <a16:colId xmlns:a16="http://schemas.microsoft.com/office/drawing/2014/main" val="2182865394"/>
                    </a:ext>
                  </a:extLst>
                </a:gridCol>
                <a:gridCol w="1062160">
                  <a:extLst>
                    <a:ext uri="{9D8B030D-6E8A-4147-A177-3AD203B41FA5}">
                      <a16:colId xmlns:a16="http://schemas.microsoft.com/office/drawing/2014/main" val="2497250869"/>
                    </a:ext>
                  </a:extLst>
                </a:gridCol>
                <a:gridCol w="1061897">
                  <a:extLst>
                    <a:ext uri="{9D8B030D-6E8A-4147-A177-3AD203B41FA5}">
                      <a16:colId xmlns:a16="http://schemas.microsoft.com/office/drawing/2014/main" val="541520987"/>
                    </a:ext>
                  </a:extLst>
                </a:gridCol>
                <a:gridCol w="1061897">
                  <a:extLst>
                    <a:ext uri="{9D8B030D-6E8A-4147-A177-3AD203B41FA5}">
                      <a16:colId xmlns:a16="http://schemas.microsoft.com/office/drawing/2014/main" val="1236893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Storbritannien</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2012117</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2020-06P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EUR/GBP</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0,90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0,90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0,86</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0,84</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241591"/>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Bank </a:t>
                      </a:r>
                      <a:r>
                        <a:rPr lang="sv-SE" sz="1400" kern="1200" dirty="0" err="1">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of</a:t>
                      </a: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 England, styrränta, %</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0,10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0,10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0,10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89272430"/>
                  </a:ext>
                </a:extLst>
              </a:tr>
            </a:tbl>
          </a:graphicData>
        </a:graphic>
      </p:graphicFrame>
    </p:spTree>
    <p:extLst>
      <p:ext uri="{BB962C8B-B14F-4D97-AF65-F5344CB8AC3E}">
        <p14:creationId xmlns:p14="http://schemas.microsoft.com/office/powerpoint/2010/main" val="351770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8</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Stora utmaningar för ekonomin</a:t>
            </a:r>
            <a:br>
              <a:rPr lang="sv-SE" dirty="0"/>
            </a:br>
            <a:r>
              <a:rPr lang="sv-SE" sz="1800" dirty="0"/>
              <a:t> </a:t>
            </a:r>
            <a:endParaRPr lang="sv-SE" b="0" i="1" dirty="0"/>
          </a:p>
        </p:txBody>
      </p:sp>
      <p:pic>
        <p:nvPicPr>
          <p:cNvPr id="15" name="InsertedImage">
            <a:extLst>
              <a:ext uri="{FF2B5EF4-FFF2-40B4-BE49-F238E27FC236}">
                <a16:creationId xmlns:a16="http://schemas.microsoft.com/office/drawing/2014/main" id="{7548A0A3-DF78-4587-B3E9-ABAECBD506D3}"/>
              </a:ext>
            </a:extLst>
          </p:cNvPr>
          <p:cNvPicPr>
            <a:picLocks noChangeAspect="1"/>
          </p:cNvPicPr>
          <p:nvPr/>
        </p:nvPicPr>
        <p:blipFill>
          <a:blip r:embed="rId4"/>
          <a:stretch>
            <a:fillRect/>
          </a:stretch>
        </p:blipFill>
        <p:spPr>
          <a:xfrm>
            <a:off x="11058368" y="180778"/>
            <a:ext cx="828000" cy="828000"/>
          </a:xfrm>
          <a:prstGeom prst="rect">
            <a:avLst/>
          </a:prstGeom>
        </p:spPr>
      </p:pic>
      <p:graphicFrame>
        <p:nvGraphicFramePr>
          <p:cNvPr id="2" name="Object 1">
            <a:extLst>
              <a:ext uri="{FF2B5EF4-FFF2-40B4-BE49-F238E27FC236}">
                <a16:creationId xmlns:a16="http://schemas.microsoft.com/office/drawing/2014/main" id="{78B118AC-4255-4F83-8DA9-65B8772BE92D}"/>
              </a:ext>
            </a:extLst>
          </p:cNvPr>
          <p:cNvGraphicFramePr>
            <a:graphicFrameLocks noChangeAspect="1"/>
          </p:cNvGraphicFramePr>
          <p:nvPr>
            <p:extLst>
              <p:ext uri="{D42A27DB-BD31-4B8C-83A1-F6EECF244321}">
                <p14:modId xmlns:p14="http://schemas.microsoft.com/office/powerpoint/2010/main" val="2230004918"/>
              </p:ext>
            </p:extLst>
          </p:nvPr>
        </p:nvGraphicFramePr>
        <p:xfrm>
          <a:off x="6192163" y="1629794"/>
          <a:ext cx="5694205" cy="3600000"/>
        </p:xfrm>
        <a:graphic>
          <a:graphicData uri="http://schemas.openxmlformats.org/presentationml/2006/ole">
            <mc:AlternateContent xmlns:mc="http://schemas.openxmlformats.org/markup-compatibility/2006">
              <mc:Choice xmlns:v="urn:schemas-microsoft-com:vml" Requires="v">
                <p:oleObj spid="_x0000_s56340" name="Macrobond document" r:id="rId5" imgW="6759829" imgH="4273558" progId="Mbnd.mbnd">
                  <p:embed/>
                </p:oleObj>
              </mc:Choice>
              <mc:Fallback>
                <p:oleObj name="Macrobond document" r:id="rId5" imgW="6759829" imgH="4273558" progId="Mbnd.mbnd">
                  <p:embed/>
                  <p:pic>
                    <p:nvPicPr>
                      <p:cNvPr id="2" name="Object 1">
                        <a:extLst>
                          <a:ext uri="{FF2B5EF4-FFF2-40B4-BE49-F238E27FC236}">
                            <a16:creationId xmlns:a16="http://schemas.microsoft.com/office/drawing/2014/main" id="{78B118AC-4255-4F83-8DA9-65B8772BE92D}"/>
                          </a:ext>
                        </a:extLst>
                      </p:cNvPr>
                      <p:cNvPicPr/>
                      <p:nvPr/>
                    </p:nvPicPr>
                    <p:blipFill>
                      <a:blip r:embed="rId6"/>
                      <a:stretch>
                        <a:fillRect/>
                      </a:stretch>
                    </p:blipFill>
                    <p:spPr>
                      <a:xfrm>
                        <a:off x="6192163" y="1629794"/>
                        <a:ext cx="5694205" cy="3600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637A15C-EAE5-4583-A66F-385C21B014CE}"/>
              </a:ext>
            </a:extLst>
          </p:cNvPr>
          <p:cNvGraphicFramePr>
            <a:graphicFrameLocks noChangeAspect="1"/>
          </p:cNvGraphicFramePr>
          <p:nvPr>
            <p:extLst>
              <p:ext uri="{D42A27DB-BD31-4B8C-83A1-F6EECF244321}">
                <p14:modId xmlns:p14="http://schemas.microsoft.com/office/powerpoint/2010/main" val="579073070"/>
              </p:ext>
            </p:extLst>
          </p:nvPr>
        </p:nvGraphicFramePr>
        <p:xfrm>
          <a:off x="308807" y="1629794"/>
          <a:ext cx="5694205" cy="3600000"/>
        </p:xfrm>
        <a:graphic>
          <a:graphicData uri="http://schemas.openxmlformats.org/presentationml/2006/ole">
            <mc:AlternateContent xmlns:mc="http://schemas.openxmlformats.org/markup-compatibility/2006">
              <mc:Choice xmlns:v="urn:schemas-microsoft-com:vml" Requires="v">
                <p:oleObj spid="_x0000_s56341" name="Macrobond document" r:id="rId7" imgW="6759829" imgH="4273558" progId="Mbnd.mbnd">
                  <p:embed/>
                </p:oleObj>
              </mc:Choice>
              <mc:Fallback>
                <p:oleObj name="Macrobond document" r:id="rId7" imgW="6759829" imgH="4273558" progId="Mbnd.mbnd">
                  <p:embed/>
                  <p:pic>
                    <p:nvPicPr>
                      <p:cNvPr id="5" name="Object 4">
                        <a:extLst>
                          <a:ext uri="{FF2B5EF4-FFF2-40B4-BE49-F238E27FC236}">
                            <a16:creationId xmlns:a16="http://schemas.microsoft.com/office/drawing/2014/main" id="{1637A15C-EAE5-4583-A66F-385C21B014CE}"/>
                          </a:ext>
                        </a:extLst>
                      </p:cNvPr>
                      <p:cNvPicPr/>
                      <p:nvPr/>
                    </p:nvPicPr>
                    <p:blipFill>
                      <a:blip r:embed="rId8"/>
                      <a:stretch>
                        <a:fillRect/>
                      </a:stretch>
                    </p:blipFill>
                    <p:spPr>
                      <a:xfrm>
                        <a:off x="308807" y="1629794"/>
                        <a:ext cx="5694205" cy="3600000"/>
                      </a:xfrm>
                      <a:prstGeom prst="rect">
                        <a:avLst/>
                      </a:prstGeom>
                    </p:spPr>
                  </p:pic>
                </p:oleObj>
              </mc:Fallback>
            </mc:AlternateContent>
          </a:graphicData>
        </a:graphic>
      </p:graphicFrame>
    </p:spTree>
    <p:extLst>
      <p:ext uri="{BB962C8B-B14F-4D97-AF65-F5344CB8AC3E}">
        <p14:creationId xmlns:p14="http://schemas.microsoft.com/office/powerpoint/2010/main" val="340990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4BCCD3-0010-4FBA-B965-2126ADC31932}" type="slidenum">
              <a:rPr lang="en-GB" smtClean="0"/>
              <a:pPr/>
              <a:t>9</a:t>
            </a:fld>
            <a:endParaRPr lang="en-GB" dirty="0"/>
          </a:p>
        </p:txBody>
      </p:sp>
      <p:sp>
        <p:nvSpPr>
          <p:cNvPr id="4" name="Title 3"/>
          <p:cNvSpPr>
            <a:spLocks noGrp="1"/>
          </p:cNvSpPr>
          <p:nvPr>
            <p:ph type="title"/>
          </p:nvPr>
        </p:nvSpPr>
        <p:spPr>
          <a:xfrm>
            <a:off x="1998773" y="360083"/>
            <a:ext cx="8197628" cy="720167"/>
          </a:xfrm>
        </p:spPr>
        <p:txBody>
          <a:bodyPr/>
          <a:lstStyle/>
          <a:p>
            <a:pPr algn="ctr"/>
            <a:r>
              <a:rPr lang="sv-SE" dirty="0"/>
              <a:t>Starka börser…</a:t>
            </a:r>
            <a:br>
              <a:rPr lang="sv-SE" dirty="0"/>
            </a:br>
            <a:r>
              <a:rPr lang="sv-SE" sz="1800" b="0" dirty="0"/>
              <a:t>…</a:t>
            </a:r>
            <a:r>
              <a:rPr lang="sv-SE" sz="1800" b="0" i="1" dirty="0"/>
              <a:t>och stigande räntor från låga nivåer</a:t>
            </a:r>
            <a:endParaRPr lang="sv-SE" sz="2400" dirty="0"/>
          </a:p>
        </p:txBody>
      </p:sp>
      <p:graphicFrame>
        <p:nvGraphicFramePr>
          <p:cNvPr id="6" name="Object 5">
            <a:extLst>
              <a:ext uri="{FF2B5EF4-FFF2-40B4-BE49-F238E27FC236}">
                <a16:creationId xmlns:a16="http://schemas.microsoft.com/office/drawing/2014/main" id="{CE40C2A5-AEE0-4816-9C3A-6CD10CCC609A}"/>
              </a:ext>
            </a:extLst>
          </p:cNvPr>
          <p:cNvGraphicFramePr>
            <a:graphicFrameLocks noChangeAspect="1"/>
          </p:cNvGraphicFramePr>
          <p:nvPr>
            <p:extLst>
              <p:ext uri="{D42A27DB-BD31-4B8C-83A1-F6EECF244321}">
                <p14:modId xmlns:p14="http://schemas.microsoft.com/office/powerpoint/2010/main" val="986207223"/>
              </p:ext>
            </p:extLst>
          </p:nvPr>
        </p:nvGraphicFramePr>
        <p:xfrm>
          <a:off x="300038" y="1406525"/>
          <a:ext cx="5694362" cy="3598863"/>
        </p:xfrm>
        <a:graphic>
          <a:graphicData uri="http://schemas.openxmlformats.org/presentationml/2006/ole">
            <mc:AlternateContent xmlns:mc="http://schemas.openxmlformats.org/markup-compatibility/2006">
              <mc:Choice xmlns:v="urn:schemas-microsoft-com:vml" Requires="v">
                <p:oleObj spid="_x0000_s45096" name="Macrobond document" r:id="rId4" imgW="6759829" imgH="4273558" progId="Mbnd.mbnd">
                  <p:embed/>
                </p:oleObj>
              </mc:Choice>
              <mc:Fallback>
                <p:oleObj name="Macrobond document" r:id="rId4" imgW="6759829" imgH="4273558" progId="Mbnd.mbnd">
                  <p:embed/>
                  <p:pic>
                    <p:nvPicPr>
                      <p:cNvPr id="6" name="Object 5">
                        <a:extLst>
                          <a:ext uri="{FF2B5EF4-FFF2-40B4-BE49-F238E27FC236}">
                            <a16:creationId xmlns:a16="http://schemas.microsoft.com/office/drawing/2014/main" id="{CE40C2A5-AEE0-4816-9C3A-6CD10CCC609A}"/>
                          </a:ext>
                        </a:extLst>
                      </p:cNvPr>
                      <p:cNvPicPr/>
                      <p:nvPr/>
                    </p:nvPicPr>
                    <p:blipFill>
                      <a:blip r:embed="rId5"/>
                      <a:stretch>
                        <a:fillRect/>
                      </a:stretch>
                    </p:blipFill>
                    <p:spPr>
                      <a:xfrm>
                        <a:off x="300038" y="1406525"/>
                        <a:ext cx="5694362" cy="35988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E6F1C4F-2365-49EB-BC65-F12D20B00A09}"/>
              </a:ext>
            </a:extLst>
          </p:cNvPr>
          <p:cNvGraphicFramePr>
            <a:graphicFrameLocks noChangeAspect="1"/>
          </p:cNvGraphicFramePr>
          <p:nvPr>
            <p:extLst>
              <p:ext uri="{D42A27DB-BD31-4B8C-83A1-F6EECF244321}">
                <p14:modId xmlns:p14="http://schemas.microsoft.com/office/powerpoint/2010/main" val="1665566948"/>
              </p:ext>
            </p:extLst>
          </p:nvPr>
        </p:nvGraphicFramePr>
        <p:xfrm>
          <a:off x="6200775" y="1404938"/>
          <a:ext cx="5694363" cy="3600450"/>
        </p:xfrm>
        <a:graphic>
          <a:graphicData uri="http://schemas.openxmlformats.org/presentationml/2006/ole">
            <mc:AlternateContent xmlns:mc="http://schemas.openxmlformats.org/markup-compatibility/2006">
              <mc:Choice xmlns:v="urn:schemas-microsoft-com:vml" Requires="v">
                <p:oleObj spid="_x0000_s45097" name="Macrobond document" r:id="rId6" imgW="6759829" imgH="4273558" progId="Mbnd.mbnd">
                  <p:embed/>
                </p:oleObj>
              </mc:Choice>
              <mc:Fallback>
                <p:oleObj name="Macrobond document" r:id="rId6" imgW="6759829" imgH="4273558" progId="Mbnd.mbnd">
                  <p:embed/>
                  <p:pic>
                    <p:nvPicPr>
                      <p:cNvPr id="10" name="Object 9">
                        <a:extLst>
                          <a:ext uri="{FF2B5EF4-FFF2-40B4-BE49-F238E27FC236}">
                            <a16:creationId xmlns:a16="http://schemas.microsoft.com/office/drawing/2014/main" id="{BE6F1C4F-2365-49EB-BC65-F12D20B00A09}"/>
                          </a:ext>
                        </a:extLst>
                      </p:cNvPr>
                      <p:cNvPicPr/>
                      <p:nvPr/>
                    </p:nvPicPr>
                    <p:blipFill>
                      <a:blip r:embed="rId7"/>
                      <a:stretch>
                        <a:fillRect/>
                      </a:stretch>
                    </p:blipFill>
                    <p:spPr>
                      <a:xfrm>
                        <a:off x="6200775" y="1404938"/>
                        <a:ext cx="5694363" cy="3600450"/>
                      </a:xfrm>
                      <a:prstGeom prst="rect">
                        <a:avLst/>
                      </a:prstGeom>
                    </p:spPr>
                  </p:pic>
                </p:oleObj>
              </mc:Fallback>
            </mc:AlternateContent>
          </a:graphicData>
        </a:graphic>
      </p:graphicFrame>
      <p:pic>
        <p:nvPicPr>
          <p:cNvPr id="7" name="Picture 33" descr="globe">
            <a:extLst>
              <a:ext uri="{FF2B5EF4-FFF2-40B4-BE49-F238E27FC236}">
                <a16:creationId xmlns:a16="http://schemas.microsoft.com/office/drawing/2014/main" id="{BCBB0E79-D91E-49B1-AFB2-3C4A9DCE88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0973" y="261677"/>
            <a:ext cx="708245" cy="6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D4436CE0-B8F4-48DE-A939-FAEA6C3BA33A}"/>
              </a:ext>
            </a:extLst>
          </p:cNvPr>
          <p:cNvGraphicFramePr>
            <a:graphicFrameLocks noGrp="1"/>
          </p:cNvGraphicFramePr>
          <p:nvPr>
            <p:extLst>
              <p:ext uri="{D42A27DB-BD31-4B8C-83A1-F6EECF244321}">
                <p14:modId xmlns:p14="http://schemas.microsoft.com/office/powerpoint/2010/main" val="711247401"/>
              </p:ext>
            </p:extLst>
          </p:nvPr>
        </p:nvGraphicFramePr>
        <p:xfrm>
          <a:off x="2899423" y="5443737"/>
          <a:ext cx="6396329" cy="671202"/>
        </p:xfrm>
        <a:graphic>
          <a:graphicData uri="http://schemas.openxmlformats.org/drawingml/2006/table">
            <a:tbl>
              <a:tblPr/>
              <a:tblGrid>
                <a:gridCol w="2439271">
                  <a:extLst>
                    <a:ext uri="{9D8B030D-6E8A-4147-A177-3AD203B41FA5}">
                      <a16:colId xmlns:a16="http://schemas.microsoft.com/office/drawing/2014/main" val="1107829919"/>
                    </a:ext>
                  </a:extLst>
                </a:gridCol>
                <a:gridCol w="771104">
                  <a:extLst>
                    <a:ext uri="{9D8B030D-6E8A-4147-A177-3AD203B41FA5}">
                      <a16:colId xmlns:a16="http://schemas.microsoft.com/office/drawing/2014/main" val="2182865394"/>
                    </a:ext>
                  </a:extLst>
                </a:gridCol>
                <a:gridCol w="1062160">
                  <a:extLst>
                    <a:ext uri="{9D8B030D-6E8A-4147-A177-3AD203B41FA5}">
                      <a16:colId xmlns:a16="http://schemas.microsoft.com/office/drawing/2014/main" val="2497250869"/>
                    </a:ext>
                  </a:extLst>
                </a:gridCol>
                <a:gridCol w="1061897">
                  <a:extLst>
                    <a:ext uri="{9D8B030D-6E8A-4147-A177-3AD203B41FA5}">
                      <a16:colId xmlns:a16="http://schemas.microsoft.com/office/drawing/2014/main" val="541520987"/>
                    </a:ext>
                  </a:extLst>
                </a:gridCol>
                <a:gridCol w="1061897">
                  <a:extLst>
                    <a:ext uri="{9D8B030D-6E8A-4147-A177-3AD203B41FA5}">
                      <a16:colId xmlns:a16="http://schemas.microsoft.com/office/drawing/2014/main" val="1236893028"/>
                    </a:ext>
                  </a:extLst>
                </a:gridCol>
              </a:tblGrid>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ctr">
                        <a:spcAft>
                          <a:spcPts val="0"/>
                        </a:spcAft>
                      </a:pPr>
                      <a:r>
                        <a:rPr lang="sv-SE" sz="1400" i="1"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Storbritannien</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2012117</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2020-06P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2021-12P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spcAft>
                          <a:spcPts val="0"/>
                        </a:spcAft>
                      </a:pPr>
                      <a:r>
                        <a:rPr lang="sv-SE" sz="1400" kern="1200" dirty="0">
                          <a:solidFill>
                            <a:srgbClr val="0000A0"/>
                          </a:solidFill>
                          <a:effectLst/>
                          <a:latin typeface="Nordea Sans Small Light" panose="00000400000000000000" pitchFamily="50" charset="0"/>
                          <a:ea typeface="Times New Roman" panose="02020603050405020304" pitchFamily="18" charset="0"/>
                          <a:cs typeface="Arial" panose="020B0604020202020204" pitchFamily="34" charset="0"/>
                        </a:rPr>
                        <a:t>2022-12P</a:t>
                      </a:r>
                    </a:p>
                  </a:txBody>
                  <a:tcPr marL="9525" marR="9525" marT="1037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3093"/>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EUR/USD</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1,22</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1,23</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1,26</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spcAft>
                          <a:spcPts val="0"/>
                        </a:spcAft>
                      </a:pPr>
                      <a:r>
                        <a:rPr lang="sv-SE" sz="1400" b="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1,30</a:t>
                      </a:r>
                    </a:p>
                  </a:txBody>
                  <a:tcPr marL="9525" marR="9525" marT="10374"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34241591"/>
                  </a:ext>
                </a:extLst>
              </a:tr>
              <a:tr h="191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245" rtl="0" eaLnBrk="1" fontAlgn="ctr" latinLnBrk="0" hangingPunct="1">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USA, Statsobligation, 10 år, %</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0,92</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1,30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1,50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spcAft>
                          <a:spcPts val="0"/>
                        </a:spcAft>
                      </a:pPr>
                      <a:r>
                        <a:rPr lang="sv-SE" sz="1400" kern="1200" dirty="0">
                          <a:solidFill>
                            <a:srgbClr val="474748"/>
                          </a:solidFill>
                          <a:effectLst/>
                          <a:latin typeface="Nordea Sans Small Light" panose="00000400000000000000" pitchFamily="50" charset="0"/>
                          <a:ea typeface="Times New Roman" panose="02020603050405020304" pitchFamily="18" charset="0"/>
                          <a:cs typeface="Arial" panose="020B0604020202020204" pitchFamily="34" charset="0"/>
                        </a:rPr>
                        <a:t>2,00</a:t>
                      </a:r>
                    </a:p>
                  </a:txBody>
                  <a:tcPr marL="9525" marR="9525" marT="10374"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89272430"/>
                  </a:ext>
                </a:extLst>
              </a:tr>
            </a:tbl>
          </a:graphicData>
        </a:graphic>
      </p:graphicFrame>
    </p:spTree>
    <p:extLst>
      <p:ext uri="{BB962C8B-B14F-4D97-AF65-F5344CB8AC3E}">
        <p14:creationId xmlns:p14="http://schemas.microsoft.com/office/powerpoint/2010/main" val="377658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969A0D7EDF741BF57C035F69D34AF" ma:contentTypeVersion="11" ma:contentTypeDescription="Create a new document." ma:contentTypeScope="" ma:versionID="5a33b686c9fcad86407dd7658e5414c9">
  <xsd:schema xmlns:xsd="http://www.w3.org/2001/XMLSchema" xmlns:xs="http://www.w3.org/2001/XMLSchema" xmlns:p="http://schemas.microsoft.com/office/2006/metadata/properties" xmlns:ns3="06b38166-41d7-4358-b464-717fac805142" xmlns:ns4="d1e7247c-c474-4ce7-8dcf-937e3c5d0ef2" targetNamespace="http://schemas.microsoft.com/office/2006/metadata/properties" ma:root="true" ma:fieldsID="957a21a87083703708ebb61d24bcaa67" ns3:_="" ns4:_="">
    <xsd:import namespace="06b38166-41d7-4358-b464-717fac805142"/>
    <xsd:import namespace="d1e7247c-c474-4ce7-8dcf-937e3c5d0e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b38166-41d7-4358-b464-717fac805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e7247c-c474-4ce7-8dcf-937e3c5d0e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404351-19D9-4B87-A85F-1013C34D70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b38166-41d7-4358-b464-717fac805142"/>
    <ds:schemaRef ds:uri="d1e7247c-c474-4ce7-8dcf-937e3c5d0e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F61D3F-4BD7-4DB8-A4A8-9084F25F953D}">
  <ds:schemaRef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06b38166-41d7-4358-b464-717fac805142"/>
    <ds:schemaRef ds:uri="http://schemas.microsoft.com/office/2006/documentManagement/types"/>
    <ds:schemaRef ds:uri="d1e7247c-c474-4ce7-8dcf-937e3c5d0ef2"/>
    <ds:schemaRef ds:uri="http://www.w3.org/XML/1998/namespace"/>
    <ds:schemaRef ds:uri="http://purl.org/dc/dcmitype/"/>
  </ds:schemaRefs>
</ds:datastoreItem>
</file>

<file path=customXml/itemProps3.xml><?xml version="1.0" encoding="utf-8"?>
<ds:datastoreItem xmlns:ds="http://schemas.openxmlformats.org/officeDocument/2006/customXml" ds:itemID="{B41DBAD8-79EB-4B28-9C2B-4A5A8CB3F0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9580</TotalTime>
  <Words>1151</Words>
  <Application>Microsoft Office PowerPoint</Application>
  <PresentationFormat>Custom</PresentationFormat>
  <Paragraphs>290</Paragraphs>
  <Slides>33</Slides>
  <Notes>23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Nordea Sans Small Light</vt:lpstr>
      <vt:lpstr>Nordea</vt:lpstr>
      <vt:lpstr>Macrobond document</vt:lpstr>
      <vt:lpstr>PowerPoint Presentation</vt:lpstr>
      <vt:lpstr>Trenden bruten i Europa… … men inte i USA</vt:lpstr>
      <vt:lpstr>Smittspridning och dödstal obehagligt höga…  …risk för nya restriktioner</vt:lpstr>
      <vt:lpstr>Restriktionerna tycks ge effekt </vt:lpstr>
      <vt:lpstr>Vaccinering - centralt för återhämtningen  </vt:lpstr>
      <vt:lpstr>Äntligen ett resultat  </vt:lpstr>
      <vt:lpstr>Coronakrisen har slagit hårt mot Storbritannien… …och nu stundar Brexit</vt:lpstr>
      <vt:lpstr>Stora utmaningar för ekonomin  </vt:lpstr>
      <vt:lpstr>Starka börser… …och stigande räntor från låga nivåer</vt:lpstr>
      <vt:lpstr>Stimulanser utan motstycke  </vt:lpstr>
      <vt:lpstr>Stark kinesisk BNP-siffra… …viktigt för ett Europa som stänger ned</vt:lpstr>
      <vt:lpstr>Tillverkningsindustrin tillbaka – PMI på decenniumhögsta </vt:lpstr>
      <vt:lpstr>Offentliga investeringar – ett stimulansverktyg Fokus har skiftat från vägbyggen till IT och sjukvård</vt:lpstr>
      <vt:lpstr>PowerPoint Presentation</vt:lpstr>
      <vt:lpstr>Återhämtningen pågår… …great for Sweden </vt:lpstr>
      <vt:lpstr>Robust exportsektor  </vt:lpstr>
      <vt:lpstr>Dramatiskt 2020 Starka skäl till optimism inför 2021 - Nordea: BNP +4% </vt:lpstr>
      <vt:lpstr>Hushållen redo Starka balansräkningar och gott förtroende</vt:lpstr>
      <vt:lpstr>Urstark bostadsmarknad slår nya rekord  </vt:lpstr>
      <vt:lpstr>Lånefesten fortsätter  </vt:lpstr>
      <vt:lpstr>Byggandet normaliseras på hög nivå  </vt:lpstr>
      <vt:lpstr>Många lediga jobb i november Trots nya restriktioner</vt:lpstr>
      <vt:lpstr>Stora regionala skillnader Stor skillnad mot finanskrisen</vt:lpstr>
      <vt:lpstr>Arbetsmarknaden visar fortsatt motståndskraft Varsel på normala nivåer</vt:lpstr>
      <vt:lpstr>Besöksnäringen flexibel även i normala tider… …borgar för snabb återhämtning</vt:lpstr>
      <vt:lpstr>PowerPoint Presentation</vt:lpstr>
      <vt:lpstr>Kronan stärks på sikt? Inflationen varaktigt långt under målet</vt:lpstr>
      <vt:lpstr>För tidigt att dra slutsatser om strategier Näringslivsstrukturer säger mer</vt:lpstr>
      <vt:lpstr>Detaljhandeln stabil och till och med stark i vissa avseenden </vt:lpstr>
      <vt:lpstr>Men utsatta sektorer behöver riktade stimulanser…   …länge ännu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Winsth, Annika</dc:creator>
  <cp:lastModifiedBy>Winsth, Annika</cp:lastModifiedBy>
  <cp:revision>520</cp:revision>
  <dcterms:created xsi:type="dcterms:W3CDTF">2016-03-23T08:04:09Z</dcterms:created>
  <dcterms:modified xsi:type="dcterms:W3CDTF">2020-12-17T22:05:22Z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0x01010031C969A0D7EDF741BF57C035F69D34AF</vt:lpwstr>
  </property>
  <property fmtid="{D5CDD505-2E9C-101B-9397-08002B2CF9AE}" pid="3" name="MSIP_Label_5ec17ee5-d002-416f-a486-c5f1fad2d957_Enabled">
    <vt:lpwstr>true</vt:lpwstr>
  </property>
  <property fmtid="{D5CDD505-2E9C-101B-9397-08002B2CF9AE}" pid="4" name="MSIP_Label_5ec17ee5-d002-416f-a486-c5f1fad2d957_SetDate">
    <vt:lpwstr>2020-11-02T11:58:44Z</vt:lpwstr>
  </property>
  <property fmtid="{D5CDD505-2E9C-101B-9397-08002B2CF9AE}" pid="5" name="MSIP_Label_5ec17ee5-d002-416f-a486-c5f1fad2d957_Method">
    <vt:lpwstr>Privileged</vt:lpwstr>
  </property>
  <property fmtid="{D5CDD505-2E9C-101B-9397-08002B2CF9AE}" pid="6" name="MSIP_Label_5ec17ee5-d002-416f-a486-c5f1fad2d957_Name">
    <vt:lpwstr>Open</vt:lpwstr>
  </property>
  <property fmtid="{D5CDD505-2E9C-101B-9397-08002B2CF9AE}" pid="7" name="MSIP_Label_5ec17ee5-d002-416f-a486-c5f1fad2d957_SiteId">
    <vt:lpwstr>8beccd60-0be6-4025-8e24-ca9ae679e1f4</vt:lpwstr>
  </property>
  <property fmtid="{D5CDD505-2E9C-101B-9397-08002B2CF9AE}" pid="8" name="MSIP_Label_5ec17ee5-d002-416f-a486-c5f1fad2d957_ActionId">
    <vt:lpwstr>d819cd9e-5675-422a-91f5-856b75e45c31</vt:lpwstr>
  </property>
  <property fmtid="{D5CDD505-2E9C-101B-9397-08002B2CF9AE}" pid="9" name="MSIP_Label_5ec17ee5-d002-416f-a486-c5f1fad2d957_ContentBits">
    <vt:lpwstr>0</vt:lpwstr>
  </property>
</Properties>
</file>